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999" r:id="rId2"/>
    <p:sldId id="2046" r:id="rId3"/>
    <p:sldId id="2047" r:id="rId4"/>
    <p:sldId id="2035" r:id="rId5"/>
    <p:sldId id="269" r:id="rId6"/>
    <p:sldId id="270" r:id="rId7"/>
    <p:sldId id="2041" r:id="rId8"/>
    <p:sldId id="265" r:id="rId9"/>
    <p:sldId id="286" r:id="rId10"/>
    <p:sldId id="288" r:id="rId11"/>
    <p:sldId id="266" r:id="rId12"/>
    <p:sldId id="267" r:id="rId13"/>
    <p:sldId id="257" r:id="rId14"/>
    <p:sldId id="271" r:id="rId15"/>
    <p:sldId id="2042" r:id="rId16"/>
    <p:sldId id="273" r:id="rId17"/>
    <p:sldId id="274" r:id="rId18"/>
    <p:sldId id="2043" r:id="rId19"/>
    <p:sldId id="276" r:id="rId20"/>
    <p:sldId id="277" r:id="rId21"/>
    <p:sldId id="2044" r:id="rId22"/>
    <p:sldId id="279" r:id="rId23"/>
    <p:sldId id="280" r:id="rId24"/>
    <p:sldId id="2045" r:id="rId25"/>
    <p:sldId id="282" r:id="rId26"/>
    <p:sldId id="283" r:id="rId27"/>
    <p:sldId id="2039" r:id="rId28"/>
    <p:sldId id="2040"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a Merino" initials="LM" lastIdx="1" clrIdx="0">
    <p:extLst>
      <p:ext uri="{19B8F6BF-5375-455C-9EA6-DF929625EA0E}">
        <p15:presenceInfo xmlns:p15="http://schemas.microsoft.com/office/powerpoint/2012/main" userId="S::lmerino@edefundazioa.org::95c95cfe-4dea-45f1-9133-e2257a36b2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cabezas\Desktop\Nuevo%20Hoja%20de%20c&#225;lculo%20de%20Microsoft%20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cabezas\Desktop\Nuevo%20Hoja%20de%20c&#225;lculo%20de%20Microsoft%20Exc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cabezas\Desktop\Nuevo%20Hoja%20de%20c&#225;lculo%20de%20Microsoft%20Exce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56770430847089"/>
          <c:y val="2.6055528677307965E-2"/>
          <c:w val="0.44570197434182618"/>
          <c:h val="0.94788894264538404"/>
        </c:manualLayout>
      </c:layout>
      <c:barChart>
        <c:barDir val="bar"/>
        <c:grouping val="clustered"/>
        <c:varyColors val="0"/>
        <c:ser>
          <c:idx val="0"/>
          <c:order val="0"/>
          <c:spPr>
            <a:solidFill>
              <a:srgbClr val="B00013"/>
            </a:solidFill>
            <a:ln>
              <a:solidFill>
                <a:srgbClr val="B00013"/>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Hoja3!$A$1:$A$20</c:f>
              <c:strCache>
                <c:ptCount val="20"/>
                <c:pt idx="0">
                  <c:v>Personas que ejercen la prostitución</c:v>
                </c:pt>
                <c:pt idx="1">
                  <c:v>Colectivos LGTBIQ+</c:v>
                </c:pt>
                <c:pt idx="2">
                  <c:v>Personas con problemas de adicción o drogodependencia</c:v>
                </c:pt>
                <c:pt idx="3">
                  <c:v>Personas reclusas y exreclusas</c:v>
                </c:pt>
                <c:pt idx="4">
                  <c:v>Personas sin techo/hogar</c:v>
                </c:pt>
                <c:pt idx="5">
                  <c:v>Otras personas y colectivos</c:v>
                </c:pt>
                <c:pt idx="6">
                  <c:v>Personas refugiadas y demandantes de asilo</c:v>
                </c:pt>
                <c:pt idx="7">
                  <c:v>Personas con enfermedades (crónicas, raras…)</c:v>
                </c:pt>
                <c:pt idx="8">
                  <c:v>Personas con problemas de salud mental (enfermedad mental) y sus familias</c:v>
                </c:pt>
                <c:pt idx="9">
                  <c:v>Personas pertenecientes a minorías étnicas</c:v>
                </c:pt>
                <c:pt idx="10">
                  <c:v>Familias (numerosas, monoparentales, madres y padres separadas/os...)</c:v>
                </c:pt>
                <c:pt idx="11">
                  <c:v>Mujeres y otras víctimas de violencia contra las mujeres</c:v>
                </c:pt>
                <c:pt idx="12">
                  <c:v>Personas con discapacidad y sus familias</c:v>
                </c:pt>
                <c:pt idx="13">
                  <c:v>Personas en situación o riesgo de pobreza</c:v>
                </c:pt>
                <c:pt idx="14">
                  <c:v>Personas migrantes</c:v>
                </c:pt>
                <c:pt idx="15">
                  <c:v>Personas mayores</c:v>
                </c:pt>
                <c:pt idx="16">
                  <c:v>Infancia y adolescencia y familias</c:v>
                </c:pt>
                <c:pt idx="17">
                  <c:v>Jóvenes</c:v>
                </c:pt>
                <c:pt idx="18">
                  <c:v>Población en general</c:v>
                </c:pt>
                <c:pt idx="19">
                  <c:v>Mujeres</c:v>
                </c:pt>
              </c:strCache>
            </c:strRef>
          </c:cat>
          <c:val>
            <c:numRef>
              <c:f>Hoja3!$B$1:$B$20</c:f>
              <c:numCache>
                <c:formatCode>General</c:formatCode>
                <c:ptCount val="20"/>
                <c:pt idx="0">
                  <c:v>4.9000000000000004</c:v>
                </c:pt>
                <c:pt idx="1">
                  <c:v>8.3000000000000007</c:v>
                </c:pt>
                <c:pt idx="2">
                  <c:v>9</c:v>
                </c:pt>
                <c:pt idx="3">
                  <c:v>9.5</c:v>
                </c:pt>
                <c:pt idx="4">
                  <c:v>12.8</c:v>
                </c:pt>
                <c:pt idx="5">
                  <c:v>12.8</c:v>
                </c:pt>
                <c:pt idx="6">
                  <c:v>14.4</c:v>
                </c:pt>
                <c:pt idx="7">
                  <c:v>17.3</c:v>
                </c:pt>
                <c:pt idx="8">
                  <c:v>17.7</c:v>
                </c:pt>
                <c:pt idx="9">
                  <c:v>18.899999999999999</c:v>
                </c:pt>
                <c:pt idx="10">
                  <c:v>19.5</c:v>
                </c:pt>
                <c:pt idx="11">
                  <c:v>22.3</c:v>
                </c:pt>
                <c:pt idx="12">
                  <c:v>27.9</c:v>
                </c:pt>
                <c:pt idx="13">
                  <c:v>31.1</c:v>
                </c:pt>
                <c:pt idx="14">
                  <c:v>33.4</c:v>
                </c:pt>
                <c:pt idx="15">
                  <c:v>35</c:v>
                </c:pt>
                <c:pt idx="16">
                  <c:v>43.3</c:v>
                </c:pt>
                <c:pt idx="17">
                  <c:v>47.4</c:v>
                </c:pt>
                <c:pt idx="18">
                  <c:v>48.7</c:v>
                </c:pt>
                <c:pt idx="19">
                  <c:v>49.7</c:v>
                </c:pt>
              </c:numCache>
            </c:numRef>
          </c:val>
          <c:extLst>
            <c:ext xmlns:c16="http://schemas.microsoft.com/office/drawing/2014/chart" uri="{C3380CC4-5D6E-409C-BE32-E72D297353CC}">
              <c16:uniqueId val="{00000000-F805-491A-81C2-6BC8CBE734F1}"/>
            </c:ext>
          </c:extLst>
        </c:ser>
        <c:dLbls>
          <c:showLegendKey val="0"/>
          <c:showVal val="1"/>
          <c:showCatName val="0"/>
          <c:showSerName val="0"/>
          <c:showPercent val="0"/>
          <c:showBubbleSize val="0"/>
        </c:dLbls>
        <c:gapWidth val="75"/>
        <c:axId val="-133306704"/>
        <c:axId val="-133305072"/>
      </c:barChart>
      <c:catAx>
        <c:axId val="-13330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s-ES"/>
          </a:p>
        </c:txPr>
        <c:crossAx val="-133305072"/>
        <c:crosses val="autoZero"/>
        <c:auto val="1"/>
        <c:lblAlgn val="ctr"/>
        <c:lblOffset val="100"/>
        <c:noMultiLvlLbl val="0"/>
      </c:catAx>
      <c:valAx>
        <c:axId val="-133305072"/>
        <c:scaling>
          <c:orientation val="minMax"/>
        </c:scaling>
        <c:delete val="1"/>
        <c:axPos val="b"/>
        <c:numFmt formatCode="General" sourceLinked="1"/>
        <c:majorTickMark val="none"/>
        <c:minorTickMark val="none"/>
        <c:tickLblPos val="nextTo"/>
        <c:crossAx val="-133306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j-lt"/>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918829972776205"/>
          <c:y val="2.7381284881983135E-2"/>
          <c:w val="0.30586863179391227"/>
          <c:h val="0.94523743023603368"/>
        </c:manualLayout>
      </c:layout>
      <c:barChart>
        <c:barDir val="bar"/>
        <c:grouping val="clustered"/>
        <c:varyColors val="0"/>
        <c:ser>
          <c:idx val="0"/>
          <c:order val="0"/>
          <c:spPr>
            <a:solidFill>
              <a:srgbClr val="B00013"/>
            </a:solidFill>
            <a:ln>
              <a:solidFill>
                <a:srgbClr val="B00013"/>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Hoja1!$A$1:$A$19</c:f>
              <c:strCache>
                <c:ptCount val="19"/>
                <c:pt idx="0">
                  <c:v>Centro ocupacional o centro especial de empleo</c:v>
                </c:pt>
                <c:pt idx="1">
                  <c:v>Acogida nocturna</c:v>
                </c:pt>
                <c:pt idx="2">
                  <c:v>Ayuda a domicilio</c:v>
                </c:pt>
                <c:pt idx="3">
                  <c:v>Alternativas de alojamiento con apoyo</c:v>
                </c:pt>
                <c:pt idx="4">
                  <c:v>Centros residenciales</c:v>
                </c:pt>
                <c:pt idx="5">
                  <c:v>Manutención</c:v>
                </c:pt>
                <c:pt idx="6">
                  <c:v>Ayudas económicas personales</c:v>
                </c:pt>
                <c:pt idx="7">
                  <c:v>Atención de día o centro de día</c:v>
                </c:pt>
                <c:pt idx="8">
                  <c:v>Atención sanitaria</c:v>
                </c:pt>
                <c:pt idx="9">
                  <c:v>Mediación</c:v>
                </c:pt>
                <c:pt idx="10">
                  <c:v>Otros servicios</c:v>
                </c:pt>
                <c:pt idx="11">
                  <c:v>Desarrollo comunitario o local</c:v>
                </c:pt>
                <c:pt idx="12">
                  <c:v>Intervención psicosocial</c:v>
                </c:pt>
                <c:pt idx="13">
                  <c:v>Asesoramiento, orientación (jurídico, laboral...)</c:v>
                </c:pt>
                <c:pt idx="14">
                  <c:v>Intervención socioeducativa</c:v>
                </c:pt>
                <c:pt idx="15">
                  <c:v>Acompañamiento social</c:v>
                </c:pt>
                <c:pt idx="16">
                  <c:v>Información y orientación sobre recursos e intermediación</c:v>
                </c:pt>
                <c:pt idx="17">
                  <c:v>Formación y educación</c:v>
                </c:pt>
                <c:pt idx="18">
                  <c:v>Ocio y tiempo libre</c:v>
                </c:pt>
              </c:strCache>
            </c:strRef>
          </c:cat>
          <c:val>
            <c:numRef>
              <c:f>Hoja1!$B$1:$B$19</c:f>
              <c:numCache>
                <c:formatCode>General</c:formatCode>
                <c:ptCount val="19"/>
                <c:pt idx="0">
                  <c:v>3.1</c:v>
                </c:pt>
                <c:pt idx="1">
                  <c:v>3.6</c:v>
                </c:pt>
                <c:pt idx="2" formatCode="0.0">
                  <c:v>7</c:v>
                </c:pt>
                <c:pt idx="3">
                  <c:v>7.7</c:v>
                </c:pt>
                <c:pt idx="4">
                  <c:v>9.3000000000000007</c:v>
                </c:pt>
                <c:pt idx="5">
                  <c:v>9.6999999999999993</c:v>
                </c:pt>
                <c:pt idx="6">
                  <c:v>9.9</c:v>
                </c:pt>
                <c:pt idx="7">
                  <c:v>10.3</c:v>
                </c:pt>
                <c:pt idx="8">
                  <c:v>13.5</c:v>
                </c:pt>
                <c:pt idx="9">
                  <c:v>14.7</c:v>
                </c:pt>
                <c:pt idx="10">
                  <c:v>16.899999999999999</c:v>
                </c:pt>
                <c:pt idx="11">
                  <c:v>29.4</c:v>
                </c:pt>
                <c:pt idx="12">
                  <c:v>34.5</c:v>
                </c:pt>
                <c:pt idx="13">
                  <c:v>36.5</c:v>
                </c:pt>
                <c:pt idx="14">
                  <c:v>37.200000000000003</c:v>
                </c:pt>
                <c:pt idx="15">
                  <c:v>37.5</c:v>
                </c:pt>
                <c:pt idx="16">
                  <c:v>39.9</c:v>
                </c:pt>
                <c:pt idx="17">
                  <c:v>51.3</c:v>
                </c:pt>
                <c:pt idx="18">
                  <c:v>51.8</c:v>
                </c:pt>
              </c:numCache>
            </c:numRef>
          </c:val>
          <c:extLst>
            <c:ext xmlns:c16="http://schemas.microsoft.com/office/drawing/2014/chart" uri="{C3380CC4-5D6E-409C-BE32-E72D297353CC}">
              <c16:uniqueId val="{00000000-418A-460E-A9DD-292167F48A11}"/>
            </c:ext>
          </c:extLst>
        </c:ser>
        <c:dLbls>
          <c:showLegendKey val="0"/>
          <c:showVal val="1"/>
          <c:showCatName val="0"/>
          <c:showSerName val="0"/>
          <c:showPercent val="0"/>
          <c:showBubbleSize val="0"/>
        </c:dLbls>
        <c:gapWidth val="75"/>
        <c:axId val="-188262016"/>
        <c:axId val="-94152192"/>
      </c:barChart>
      <c:catAx>
        <c:axId val="-188262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s-ES"/>
          </a:p>
        </c:txPr>
        <c:crossAx val="-94152192"/>
        <c:crosses val="autoZero"/>
        <c:auto val="1"/>
        <c:lblAlgn val="ctr"/>
        <c:lblOffset val="100"/>
        <c:noMultiLvlLbl val="0"/>
      </c:catAx>
      <c:valAx>
        <c:axId val="-94152192"/>
        <c:scaling>
          <c:orientation val="minMax"/>
        </c:scaling>
        <c:delete val="1"/>
        <c:axPos val="b"/>
        <c:numFmt formatCode="General" sourceLinked="1"/>
        <c:majorTickMark val="none"/>
        <c:minorTickMark val="none"/>
        <c:tickLblPos val="nextTo"/>
        <c:crossAx val="-188262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j-lt"/>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285744962182215"/>
          <c:y val="8.2653466987532773E-3"/>
          <c:w val="0.3271425503781778"/>
          <c:h val="0.93938744439329525"/>
        </c:manualLayout>
      </c:layout>
      <c:barChart>
        <c:barDir val="bar"/>
        <c:grouping val="clustered"/>
        <c:varyColors val="0"/>
        <c:ser>
          <c:idx val="0"/>
          <c:order val="0"/>
          <c:spPr>
            <a:solidFill>
              <a:srgbClr val="B00013"/>
            </a:solidFill>
            <a:ln>
              <a:solidFill>
                <a:srgbClr val="B00013"/>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Hoja3!$A$52:$A$61</c:f>
              <c:strCache>
                <c:ptCount val="10"/>
                <c:pt idx="0">
                  <c:v>Ayudas o subvenciones a otras entidades del tercer sector</c:v>
                </c:pt>
                <c:pt idx="1">
                  <c:v>Otras actividades</c:v>
                </c:pt>
                <c:pt idx="2">
                  <c:v>Programas o acciones de apoyo (formación, consultoría,...) a otras entidades del tercer sector</c:v>
                </c:pt>
                <c:pt idx="3">
                  <c:v>Innovación</c:v>
                </c:pt>
                <c:pt idx="4">
                  <c:v>Participación en procesos de elaboración o modificación de normas</c:v>
                </c:pt>
                <c:pt idx="5">
                  <c:v>Interlocución con el sector público y otros agentes</c:v>
                </c:pt>
                <c:pt idx="6">
                  <c:v>Investigación y detección de necesidades</c:v>
                </c:pt>
                <c:pt idx="7">
                  <c:v>Denuncia y promoción de derechos (a nivel individual y colectivo)</c:v>
                </c:pt>
                <c:pt idx="8">
                  <c:v>Promoción del voluntariado, la ayuda mutua, la participación social y el asociacionismo</c:v>
                </c:pt>
                <c:pt idx="9">
                  <c:v>Sensibilización</c:v>
                </c:pt>
              </c:strCache>
            </c:strRef>
          </c:cat>
          <c:val>
            <c:numRef>
              <c:f>Hoja3!$B$52:$B$61</c:f>
              <c:numCache>
                <c:formatCode>General</c:formatCode>
                <c:ptCount val="10"/>
                <c:pt idx="0">
                  <c:v>11.3</c:v>
                </c:pt>
                <c:pt idx="1">
                  <c:v>15.2</c:v>
                </c:pt>
                <c:pt idx="2">
                  <c:v>23</c:v>
                </c:pt>
                <c:pt idx="3">
                  <c:v>26.1</c:v>
                </c:pt>
                <c:pt idx="4">
                  <c:v>27.8</c:v>
                </c:pt>
                <c:pt idx="5">
                  <c:v>43.7</c:v>
                </c:pt>
                <c:pt idx="6">
                  <c:v>43.8</c:v>
                </c:pt>
                <c:pt idx="7">
                  <c:v>49.3</c:v>
                </c:pt>
                <c:pt idx="8">
                  <c:v>60.6</c:v>
                </c:pt>
                <c:pt idx="9">
                  <c:v>77.3</c:v>
                </c:pt>
              </c:numCache>
            </c:numRef>
          </c:val>
          <c:extLst>
            <c:ext xmlns:c16="http://schemas.microsoft.com/office/drawing/2014/chart" uri="{C3380CC4-5D6E-409C-BE32-E72D297353CC}">
              <c16:uniqueId val="{00000000-FAB5-47B2-A2BA-000E36EA1BA5}"/>
            </c:ext>
          </c:extLst>
        </c:ser>
        <c:dLbls>
          <c:showLegendKey val="0"/>
          <c:showVal val="1"/>
          <c:showCatName val="0"/>
          <c:showSerName val="0"/>
          <c:showPercent val="0"/>
          <c:showBubbleSize val="0"/>
        </c:dLbls>
        <c:gapWidth val="75"/>
        <c:axId val="-94163616"/>
        <c:axId val="-94149472"/>
      </c:barChart>
      <c:catAx>
        <c:axId val="-94163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s-ES"/>
          </a:p>
        </c:txPr>
        <c:crossAx val="-94149472"/>
        <c:crosses val="autoZero"/>
        <c:auto val="1"/>
        <c:lblAlgn val="ctr"/>
        <c:lblOffset val="100"/>
        <c:noMultiLvlLbl val="0"/>
      </c:catAx>
      <c:valAx>
        <c:axId val="-94149472"/>
        <c:scaling>
          <c:orientation val="minMax"/>
        </c:scaling>
        <c:delete val="1"/>
        <c:axPos val="b"/>
        <c:numFmt formatCode="General" sourceLinked="1"/>
        <c:majorTickMark val="none"/>
        <c:minorTickMark val="none"/>
        <c:tickLblPos val="nextTo"/>
        <c:crossAx val="-941636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j-lt"/>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2-08T17:29:32.006" idx="1">
    <p:pos x="3439" y="1770"/>
    <p:text>En esta última diapositica podemos meter el código QR al espacio web del Barómetro</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5C844-619A-4179-A2AF-19CC80CC78DC}" type="datetimeFigureOut">
              <a:rPr lang="es-ES" smtClean="0"/>
              <a:t>19/01/2023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D6DE3-389F-4EA9-9BFA-E1CC3FC053EA}" type="slidenum">
              <a:rPr lang="es-ES" smtClean="0"/>
              <a:t>‹Nº›</a:t>
            </a:fld>
            <a:endParaRPr lang="es-ES"/>
          </a:p>
        </p:txBody>
      </p:sp>
    </p:spTree>
    <p:extLst>
      <p:ext uri="{BB962C8B-B14F-4D97-AF65-F5344CB8AC3E}">
        <p14:creationId xmlns:p14="http://schemas.microsoft.com/office/powerpoint/2010/main" val="191018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0804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Entre las</a:t>
            </a:r>
            <a:r>
              <a:rPr lang="es-ES" sz="1200" kern="1200" baseline="0" dirty="0">
                <a:solidFill>
                  <a:schemeClr val="tx1"/>
                </a:solidFill>
                <a:effectLst/>
                <a:latin typeface="+mn-lt"/>
                <a:ea typeface="+mn-ea"/>
                <a:cs typeface="+mn-cs"/>
              </a:rPr>
              <a:t> organizaciones que realizan otras funciones sociales, u</a:t>
            </a:r>
            <a:r>
              <a:rPr lang="es-ES" sz="1200" kern="1200" dirty="0">
                <a:solidFill>
                  <a:schemeClr val="tx1"/>
                </a:solidFill>
                <a:effectLst/>
                <a:latin typeface="+mn-lt"/>
                <a:ea typeface="+mn-ea"/>
                <a:cs typeface="+mn-cs"/>
              </a:rPr>
              <a:t>na amplia mayoría de las entidades lleva a cabo acciones de sensibilización (84,2%). En torno a 6 de cada 10 desarrollan actividades relacionadas con la promoción de la participación social y la ayuda mutua (61,8%) y, otro tanto, acciones dirigidas a la denuncia y la promoción de derechos a nivel individual</a:t>
            </a:r>
            <a:r>
              <a:rPr lang="es-ES" sz="1200" kern="1200" baseline="0" dirty="0">
                <a:solidFill>
                  <a:schemeClr val="tx1"/>
                </a:solidFill>
                <a:effectLst/>
                <a:latin typeface="+mn-lt"/>
                <a:ea typeface="+mn-ea"/>
                <a:cs typeface="+mn-cs"/>
              </a:rPr>
              <a:t> y colectivo</a:t>
            </a:r>
            <a:r>
              <a:rPr lang="es-ES" sz="1200" kern="1200" dirty="0">
                <a:solidFill>
                  <a:schemeClr val="tx1"/>
                </a:solidFill>
                <a:effectLst/>
                <a:latin typeface="+mn-lt"/>
                <a:ea typeface="+mn-ea"/>
                <a:cs typeface="+mn-cs"/>
              </a:rPr>
              <a:t> (57,9%).</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14</a:t>
            </a:fld>
            <a:endParaRPr lang="es-ES"/>
          </a:p>
        </p:txBody>
      </p:sp>
    </p:spTree>
    <p:extLst>
      <p:ext uri="{BB962C8B-B14F-4D97-AF65-F5344CB8AC3E}">
        <p14:creationId xmlns:p14="http://schemas.microsoft.com/office/powerpoint/2010/main" val="230949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equipos de trabajo</a:t>
            </a:r>
            <a:r>
              <a:rPr lang="es-ES" sz="1200" kern="1200" baseline="0" dirty="0">
                <a:solidFill>
                  <a:schemeClr val="tx1"/>
                </a:solidFill>
                <a:effectLst/>
                <a:latin typeface="+mn-lt"/>
                <a:ea typeface="+mn-ea"/>
                <a:cs typeface="+mn-cs"/>
              </a:rPr>
              <a:t> de las organizaciones del TSSE están compuestos por las personas voluntarias y las remuneradas. E</a:t>
            </a:r>
            <a:r>
              <a:rPr lang="es-ES" sz="1200" kern="1200" dirty="0">
                <a:solidFill>
                  <a:schemeClr val="tx1"/>
                </a:solidFill>
                <a:effectLst/>
                <a:latin typeface="+mn-lt"/>
                <a:ea typeface="+mn-ea"/>
                <a:cs typeface="+mn-cs"/>
              </a:rPr>
              <a:t>n un 87,9% de las</a:t>
            </a:r>
            <a:r>
              <a:rPr lang="es-ES" sz="1200" kern="1200" baseline="0" dirty="0">
                <a:solidFill>
                  <a:schemeClr val="tx1"/>
                </a:solidFill>
                <a:effectLst/>
                <a:latin typeface="+mn-lt"/>
                <a:ea typeface="+mn-ea"/>
                <a:cs typeface="+mn-cs"/>
              </a:rPr>
              <a:t> organizaciones</a:t>
            </a:r>
            <a:r>
              <a:rPr lang="es-ES" sz="1200" kern="1200" dirty="0">
                <a:solidFill>
                  <a:schemeClr val="tx1"/>
                </a:solidFill>
                <a:effectLst/>
                <a:latin typeface="+mn-lt"/>
                <a:ea typeface="+mn-ea"/>
                <a:cs typeface="+mn-cs"/>
              </a:rPr>
              <a:t> el voluntariado tiene una presencia muy significativa ya que representa la mitad o más de las personas que componen la organización. De hecho, un 42,8% de las organizaciones está compuestas íntegramente por personas voluntarias.</a:t>
            </a:r>
          </a:p>
          <a:p>
            <a:r>
              <a:rPr lang="es-ES" sz="1200" kern="1200" dirty="0">
                <a:solidFill>
                  <a:schemeClr val="tx1"/>
                </a:solidFill>
                <a:effectLst/>
                <a:latin typeface="+mn-lt"/>
                <a:ea typeface="+mn-ea"/>
                <a:cs typeface="+mn-cs"/>
              </a:rPr>
              <a:t>El 57,2% de las organizaciones cuenta con personas remuneradas en sus equipos de trabajo, mientras que en el resto no hay personal remunerado.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Cuando hay personas remuneradas, lo más frecuente (en el 72,9% de los casos) es que el personal remunerado represente menos de una cuarta parte del total de personas que componen la organización (Sólo en un 14,6% de las organizaciones el personal remunerado es mayoría.</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16</a:t>
            </a:fld>
            <a:endParaRPr lang="es-ES"/>
          </a:p>
        </p:txBody>
      </p:sp>
    </p:spTree>
    <p:extLst>
      <p:ext uri="{BB962C8B-B14F-4D97-AF65-F5344CB8AC3E}">
        <p14:creationId xmlns:p14="http://schemas.microsoft.com/office/powerpoint/2010/main" val="375001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 habitual es que el volumen de personas voluntarias en una organización ronde entre las 10 y las 50 personas. Aunque lo más frecuente es contar con 10 personas voluntarias, la media se sitúa en unas 37 personas voluntarias, el 59,5% de las cuales son mujeres.</a:t>
            </a:r>
          </a:p>
          <a:p>
            <a:r>
              <a:rPr lang="es-ES" sz="1200" kern="1200" dirty="0">
                <a:solidFill>
                  <a:schemeClr val="tx1"/>
                </a:solidFill>
                <a:effectLst/>
                <a:latin typeface="+mn-lt"/>
                <a:ea typeface="+mn-ea"/>
                <a:cs typeface="+mn-cs"/>
              </a:rPr>
              <a:t>Cuando las organizaciones tienen personal remunerado lo más habitual (en 7 de cada 10 organizaciones) es que el volumen de personas remuneradas no supere las 10 personas, incluso en el 35,7% de los casos son menos de 3 personas las que reciben una remuneración.</a:t>
            </a:r>
          </a:p>
          <a:p>
            <a:r>
              <a:rPr lang="es-ES" sz="1200" kern="1200" dirty="0">
                <a:solidFill>
                  <a:schemeClr val="tx1"/>
                </a:solidFill>
                <a:effectLst/>
                <a:latin typeface="+mn-lt"/>
                <a:ea typeface="+mn-ea"/>
                <a:cs typeface="+mn-cs"/>
              </a:rPr>
              <a:t>Aunque lo más frecuente es contar con 1 persona remunerada, la media se sitúa en unas 13 personas remuneradas, el 70,5% de las cuales son mujeres.</a:t>
            </a: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17</a:t>
            </a:fld>
            <a:endParaRPr lang="es-ES"/>
          </a:p>
        </p:txBody>
      </p:sp>
    </p:spTree>
    <p:extLst>
      <p:ext uri="{BB962C8B-B14F-4D97-AF65-F5344CB8AC3E}">
        <p14:creationId xmlns:p14="http://schemas.microsoft.com/office/powerpoint/2010/main" val="426773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80% de las organizaciones del TSSE son organizaciones de pequeño o mediano tamaño, con un volumen de ingresos inferior a 300.000€. De hecho, el volumen económico gestionado por la mitad de las organizaciones se sitúa por debajo de los 49.386,8€.</a:t>
            </a:r>
          </a:p>
          <a:p>
            <a:r>
              <a:rPr lang="es-ES" sz="1200" kern="1200" dirty="0">
                <a:solidFill>
                  <a:schemeClr val="tx1"/>
                </a:solidFill>
                <a:effectLst/>
                <a:latin typeface="+mn-lt"/>
                <a:ea typeface="+mn-ea"/>
                <a:cs typeface="+mn-cs"/>
              </a:rPr>
              <a:t> Como vemos, conviven organizaciones que manejan un volumen económico muy distinto. Un 7,6% de las organizaciones gestiona presupuestos por encima del millón y medio de euros mientras que los ingresos de un 31,7% de las entidades del sector no llegan a los 12.000€.</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resultado económico de más de la mitad de las organizaciones en 2018 fue de equilibrio de cuentas. Un 26,9% de las organizaciones tuvieron superávit y otro 20,8% presentó una situación de déficit.</a:t>
            </a:r>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19</a:t>
            </a:fld>
            <a:endParaRPr lang="es-ES"/>
          </a:p>
        </p:txBody>
      </p:sp>
    </p:spTree>
    <p:extLst>
      <p:ext uri="{BB962C8B-B14F-4D97-AF65-F5344CB8AC3E}">
        <p14:creationId xmlns:p14="http://schemas.microsoft.com/office/powerpoint/2010/main" val="298879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56% de los ingresos de las organizaciones provienen de fuentes de financiación pública y el 44% de financiación privada. Entre la financiación pública destacan las subvenciones públicas, que suponen de media el 38% del total de ingresos de las organizaciones. Entre la financiación privada destacan las cuotas de personas socias o afiliadas, que suponen de media el 17,9% del total de ingresos de las organizaciones</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20</a:t>
            </a:fld>
            <a:endParaRPr lang="es-ES"/>
          </a:p>
        </p:txBody>
      </p:sp>
    </p:spTree>
    <p:extLst>
      <p:ext uri="{BB962C8B-B14F-4D97-AF65-F5344CB8AC3E}">
        <p14:creationId xmlns:p14="http://schemas.microsoft.com/office/powerpoint/2010/main" val="219154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Las organizaciones cuentan con diversas herramientas de gestión (sistemas de evaluación, planes de igualdad, códigos éticos, etc.) que favorecen el buen funcionamiento de las entidades. En ocasiones, aunque no es lo habitual, son herramientas formalizadas, mientras que otras veces se trata de acciones más puntuales. Los sistemas de evaluación o los Planes de Igualdad son algunas de las más estandarizadas.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1 de cada 4 organizaciones tiene un código ético y otro 34,8% de las entidades desarrollan acciones que guardan relación con el mismo aunque no dispongan de uno por escrito. Casi 4 de cada 10 organizaciones cuenta con un sistema de evaluación de resultados o de impacto de los proyectos o actividades formalizado y otro 34,3% desarrolla acciones relacionadas con ello.</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Casi 7 de cada 10 de las organizaciones desarrolla acciones relacionadas con la igualdad entre hombres y mujeres y un 28,9% cuenta con un Plan de Igualdad. El 45,5% de las entidades desarrolla acciones que guardan relación con la no discriminación y un 13,2% tiene un Protocolo en relación con este aspecto. </a:t>
            </a:r>
          </a:p>
          <a:p>
            <a:r>
              <a:rPr lang="es-ES" sz="1200" kern="1200" dirty="0">
                <a:solidFill>
                  <a:schemeClr val="tx1"/>
                </a:solidFill>
                <a:effectLst/>
                <a:latin typeface="+mn-lt"/>
                <a:ea typeface="+mn-ea"/>
                <a:cs typeface="+mn-cs"/>
              </a:rPr>
              <a:t>El 43,4% de las entidades desarrolla acciones que guardan relación con la trasparencia y un 9,1% tiene un Plan de Transparencia. </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22</a:t>
            </a:fld>
            <a:endParaRPr lang="es-ES"/>
          </a:p>
        </p:txBody>
      </p:sp>
    </p:spTree>
    <p:extLst>
      <p:ext uri="{BB962C8B-B14F-4D97-AF65-F5344CB8AC3E}">
        <p14:creationId xmlns:p14="http://schemas.microsoft.com/office/powerpoint/2010/main" val="98293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relación</a:t>
            </a:r>
            <a:r>
              <a:rPr lang="es-ES" sz="1200" kern="1200" baseline="0" dirty="0">
                <a:solidFill>
                  <a:schemeClr val="tx1"/>
                </a:solidFill>
                <a:effectLst/>
                <a:latin typeface="+mn-lt"/>
                <a:ea typeface="+mn-ea"/>
                <a:cs typeface="+mn-cs"/>
              </a:rPr>
              <a:t> a la información que las organizaciones hacen llegar a sus grupos de interés, en</a:t>
            </a:r>
            <a:r>
              <a:rPr lang="es-ES" sz="1200" kern="1200" dirty="0">
                <a:solidFill>
                  <a:schemeClr val="tx1"/>
                </a:solidFill>
                <a:effectLst/>
                <a:latin typeface="+mn-lt"/>
                <a:ea typeface="+mn-ea"/>
                <a:cs typeface="+mn-cs"/>
              </a:rPr>
              <a:t> torno al 83% de las organizaciones hacen llegar habitual o regularmente tanto la memoria anual de actividades de la entidad como información sobre el estado de sus cuentas.</a:t>
            </a:r>
          </a:p>
          <a:p>
            <a:r>
              <a:rPr lang="es-ES" sz="1200" kern="1200" dirty="0">
                <a:solidFill>
                  <a:schemeClr val="tx1"/>
                </a:solidFill>
                <a:effectLst/>
                <a:latin typeface="+mn-lt"/>
                <a:ea typeface="+mn-ea"/>
                <a:cs typeface="+mn-cs"/>
              </a:rPr>
              <a:t>Además, aproximadamente 3 de cada 4 organizaciones hacen llegar a sus grupos de interés habitual o regularmente tanto información sobre la misión y valores de la entidad, como de la composición de sus órganos de gobierno.</a:t>
            </a:r>
          </a:p>
          <a:p>
            <a:r>
              <a:rPr lang="es-ES" sz="1200" kern="1200" dirty="0">
                <a:solidFill>
                  <a:schemeClr val="tx1"/>
                </a:solidFill>
                <a:effectLst/>
                <a:latin typeface="+mn-lt"/>
                <a:ea typeface="+mn-ea"/>
                <a:cs typeface="+mn-cs"/>
              </a:rPr>
              <a:t>Aunque en menor medida, también es considerable el porcentaje de organizaciones que hacen llegar a sus grupos de interés información sobre el grado de cumplimiento de objetivos y sobre el impacto de sus actuaciones (en torno a 6 de cada 10). Es algo menos frecuente que las organizaciones hagan llegar información sobre las personas de la entidad (4 de cada 10 lo hace).</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23</a:t>
            </a:fld>
            <a:endParaRPr lang="es-ES"/>
          </a:p>
        </p:txBody>
      </p:sp>
    </p:spTree>
    <p:extLst>
      <p:ext uri="{BB962C8B-B14F-4D97-AF65-F5344CB8AC3E}">
        <p14:creationId xmlns:p14="http://schemas.microsoft.com/office/powerpoint/2010/main" val="17110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Las organizaciones del TSSE mantienen relación o colaboran</a:t>
            </a:r>
            <a:r>
              <a:rPr lang="es-ES" sz="1200" kern="1200" baseline="0" dirty="0">
                <a:solidFill>
                  <a:schemeClr val="tx1"/>
                </a:solidFill>
                <a:effectLst/>
                <a:latin typeface="+mn-lt"/>
                <a:ea typeface="+mn-ea"/>
                <a:cs typeface="+mn-cs"/>
              </a:rPr>
              <a:t> con una diversidad de agentes sociales. </a:t>
            </a:r>
            <a:r>
              <a:rPr lang="es-ES" sz="1200" kern="1200" dirty="0">
                <a:solidFill>
                  <a:schemeClr val="tx1"/>
                </a:solidFill>
                <a:effectLst/>
                <a:latin typeface="+mn-lt"/>
                <a:ea typeface="+mn-ea"/>
                <a:cs typeface="+mn-cs"/>
              </a:rPr>
              <a:t>De entre todos los organismos de la administración pública, la relación de las organizaciones del sector es especialmente estrecha con los ayuntamientos. Un 72,9% de organizaciones dice tener bastante o mucha relación con la administración a nivel municipal, un 60% con las diputaciones forales y un 44,4% con Gobierno Vasco.</a:t>
            </a:r>
          </a:p>
          <a:p>
            <a:r>
              <a:rPr lang="es-ES" sz="1200" kern="1200" dirty="0">
                <a:solidFill>
                  <a:schemeClr val="tx1"/>
                </a:solidFill>
                <a:effectLst/>
                <a:latin typeface="+mn-lt"/>
                <a:ea typeface="+mn-ea"/>
                <a:cs typeface="+mn-cs"/>
              </a:rPr>
              <a:t>También se mantienen ciertos lazos con los movimientos sociales (el 64,1% de las entidades consultadas dice tener bastante o mucha relación con ellos) y con las universidades (el 41,5%). </a:t>
            </a:r>
          </a:p>
          <a:p>
            <a:r>
              <a:rPr lang="es-ES" sz="1200" kern="1200" dirty="0">
                <a:solidFill>
                  <a:schemeClr val="tx1"/>
                </a:solidFill>
                <a:effectLst/>
                <a:latin typeface="+mn-lt"/>
                <a:ea typeface="+mn-ea"/>
                <a:cs typeface="+mn-cs"/>
              </a:rPr>
              <a:t>Los niveles de relación con otros agentes son considerablemente menores. Concretamente el 30,1% de las organizaciones del sector dicen tener una relación o colaboración bastante estrecha con empresas de otros sectores; el 29,1% con Fundaciones Bancarias; el 23,7% con la Iglesia; el 18% con los partidos políticos; el 11,3% con los sindicatos; y el 10,7% con asociaciones empresariales.</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25</a:t>
            </a:fld>
            <a:endParaRPr lang="es-ES"/>
          </a:p>
        </p:txBody>
      </p:sp>
    </p:spTree>
    <p:extLst>
      <p:ext uri="{BB962C8B-B14F-4D97-AF65-F5344CB8AC3E}">
        <p14:creationId xmlns:p14="http://schemas.microsoft.com/office/powerpoint/2010/main" val="3434518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a:t>
            </a:r>
            <a:r>
              <a:rPr lang="es-ES" sz="1200" kern="1200" baseline="0" dirty="0">
                <a:solidFill>
                  <a:schemeClr val="tx1"/>
                </a:solidFill>
                <a:effectLst/>
                <a:latin typeface="+mn-lt"/>
                <a:ea typeface="+mn-ea"/>
                <a:cs typeface="+mn-cs"/>
              </a:rPr>
              <a:t> cuanto a las relaciones dentro del sector, m</a:t>
            </a:r>
            <a:r>
              <a:rPr lang="es-ES" sz="1200" kern="1200" dirty="0">
                <a:solidFill>
                  <a:schemeClr val="tx1"/>
                </a:solidFill>
                <a:effectLst/>
                <a:latin typeface="+mn-lt"/>
                <a:ea typeface="+mn-ea"/>
                <a:cs typeface="+mn-cs"/>
              </a:rPr>
              <a:t>ás de 6 de cada 10 organizaciones pertenecen a una organización o iniciativa de segundo nivel (redes, federaciones, agrupaciones, plataformas...) lo cual da cuenta de la existencia de relación entre organizaciones afines, que comparten espacios de reflexión e información. De media, cada organización pertenece a 2 o 3 redes de este tipo.</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26</a:t>
            </a:fld>
            <a:endParaRPr lang="es-ES"/>
          </a:p>
        </p:txBody>
      </p:sp>
    </p:spTree>
    <p:extLst>
      <p:ext uri="{BB962C8B-B14F-4D97-AF65-F5344CB8AC3E}">
        <p14:creationId xmlns:p14="http://schemas.microsoft.com/office/powerpoint/2010/main" val="399044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Como decía, se estima que el TSSE está formado por 3.938 organizaciones lo que supone una tasa de 1,8 organizaciones por cada 1.000 habitantes de Euskadi. Estas organizaciones cuentan con aproximadamente 38.525 personas empleadas y canalizan la participación social de 158.599 personas voluntarias. En 2018 gestionaron un volumen económico de 1.736 millones de euros, equivalente al 2,3% del PIB vasco. </a:t>
            </a:r>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5</a:t>
            </a:fld>
            <a:endParaRPr lang="es-ES"/>
          </a:p>
        </p:txBody>
      </p:sp>
    </p:spTree>
    <p:extLst>
      <p:ext uri="{BB962C8B-B14F-4D97-AF65-F5344CB8AC3E}">
        <p14:creationId xmlns:p14="http://schemas.microsoft.com/office/powerpoint/2010/main" val="121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Las asociaciones son la figura jurídica mayoritaria del sector. Nueve de cada diez organizaciones lo son.</a:t>
            </a:r>
          </a:p>
          <a:p>
            <a:r>
              <a:rPr lang="es-ES" sz="1200" kern="1200" dirty="0">
                <a:solidFill>
                  <a:schemeClr val="tx1"/>
                </a:solidFill>
                <a:effectLst/>
                <a:latin typeface="+mn-lt"/>
                <a:ea typeface="+mn-ea"/>
                <a:cs typeface="+mn-cs"/>
              </a:rPr>
              <a:t>Casi 3 de cada 10 organizaciones cuentan con la declaración de utilidad pública, que supone un reconocimiento social a su labor e implica que sus fines tienden a promover el interés general, y que su actividad no está restringida exclusivamente a beneficiar a sus personas asociadas. </a:t>
            </a:r>
          </a:p>
          <a:p>
            <a:r>
              <a:rPr lang="es-ES" sz="1200" kern="1200" dirty="0">
                <a:solidFill>
                  <a:schemeClr val="tx1"/>
                </a:solidFill>
                <a:effectLst/>
                <a:latin typeface="+mn-lt"/>
                <a:ea typeface="+mn-ea"/>
                <a:cs typeface="+mn-cs"/>
              </a:rPr>
              <a:t>El 47,6% de organizaciones son entidades constituidas directamente por las propias personas y/o familias destinatarias, lo cual da cuenta del vínculo estable entre las organizaciones y las personas y colectivos destinatarios de su actividad. </a:t>
            </a:r>
          </a:p>
          <a:p>
            <a:r>
              <a:rPr lang="es-ES" sz="1200" kern="1200" dirty="0">
                <a:solidFill>
                  <a:schemeClr val="tx1"/>
                </a:solidFill>
                <a:effectLst/>
                <a:latin typeface="+mn-lt"/>
                <a:ea typeface="+mn-ea"/>
                <a:cs typeface="+mn-cs"/>
              </a:rPr>
              <a:t>Más del 97,8% de las entidades son organizaciones de base, mientras que las redes o entidades de segundo o tercer nivel constituyen aproximadamente un 2,2% del total de organizaciones del sector.  </a:t>
            </a:r>
          </a:p>
          <a:p>
            <a:r>
              <a:rPr lang="es-ES" sz="1200" kern="1200" dirty="0">
                <a:solidFill>
                  <a:srgbClr val="FF0000"/>
                </a:solidFill>
                <a:effectLst/>
                <a:latin typeface="+mn-lt"/>
                <a:ea typeface="+mn-ea"/>
                <a:cs typeface="+mn-cs"/>
              </a:rPr>
              <a:t>La mitad de las redes consultadas son entidades que agrupan a menos de 11 organizaciones, mientras que la otra mitad está constituida por más de 11 organizaciones. De media cada una de las redes agrupa a unas 23 organizaciones.</a:t>
            </a:r>
            <a:endParaRPr lang="es-ES" dirty="0">
              <a:solidFill>
                <a:srgbClr val="FF0000"/>
              </a:solidFill>
            </a:endParaRPr>
          </a:p>
        </p:txBody>
      </p:sp>
      <p:sp>
        <p:nvSpPr>
          <p:cNvPr id="4" name="Marcador de número de diapositiva 3"/>
          <p:cNvSpPr>
            <a:spLocks noGrp="1"/>
          </p:cNvSpPr>
          <p:nvPr>
            <p:ph type="sldNum" sz="quarter" idx="10"/>
          </p:nvPr>
        </p:nvSpPr>
        <p:spPr/>
        <p:txBody>
          <a:bodyPr/>
          <a:lstStyle/>
          <a:p>
            <a:fld id="{0F713526-814B-4667-B0DB-DC81F3583805}" type="slidenum">
              <a:rPr lang="es-ES" smtClean="0"/>
              <a:t>6</a:t>
            </a:fld>
            <a:endParaRPr lang="es-ES"/>
          </a:p>
        </p:txBody>
      </p:sp>
    </p:spTree>
    <p:extLst>
      <p:ext uri="{BB962C8B-B14F-4D97-AF65-F5344CB8AC3E}">
        <p14:creationId xmlns:p14="http://schemas.microsoft.com/office/powerpoint/2010/main" val="195047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 qué se dedican las organizaciones</a:t>
            </a:r>
            <a:r>
              <a:rPr lang="es-ES" sz="1200" kern="1200" baseline="0" dirty="0">
                <a:solidFill>
                  <a:schemeClr val="tx1"/>
                </a:solidFill>
                <a:effectLst/>
                <a:latin typeface="+mn-lt"/>
                <a:ea typeface="+mn-ea"/>
                <a:cs typeface="+mn-cs"/>
              </a:rPr>
              <a:t> del TSSE? </a:t>
            </a:r>
            <a:r>
              <a:rPr lang="es-ES" sz="1200" kern="1200" dirty="0">
                <a:solidFill>
                  <a:schemeClr val="tx1"/>
                </a:solidFill>
                <a:effectLst/>
                <a:latin typeface="+mn-lt"/>
                <a:ea typeface="+mn-ea"/>
                <a:cs typeface="+mn-cs"/>
              </a:rPr>
              <a:t>6 de cada 10 organizaciones han señalado desarrollar al menos parte de su actividad en el ámbito social transversal.</a:t>
            </a:r>
            <a:r>
              <a:rPr lang="es-ES" sz="1200" kern="1200" baseline="0" dirty="0">
                <a:solidFill>
                  <a:schemeClr val="tx1"/>
                </a:solidFill>
                <a:effectLst/>
                <a:latin typeface="+mn-lt"/>
                <a:ea typeface="+mn-ea"/>
                <a:cs typeface="+mn-cs"/>
              </a:rPr>
              <a:t> Se trata de organizaciones que desarrollan actividad en relación a la promoción de la igualdad y los derechos de colectivos en situación de vulnerabilidad como mujeres, mayores, personas pertenecientes a minorías étnicas, familias monoparentales, LGTBIQ+, inmigrantes u otros).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Además,</a:t>
            </a:r>
            <a:r>
              <a:rPr lang="es-ES" sz="1200" kern="1200" baseline="0" dirty="0">
                <a:solidFill>
                  <a:schemeClr val="tx1"/>
                </a:solidFill>
                <a:effectLst/>
                <a:latin typeface="+mn-lt"/>
                <a:ea typeface="+mn-ea"/>
                <a:cs typeface="+mn-cs"/>
              </a:rPr>
              <a:t> l</a:t>
            </a:r>
            <a:r>
              <a:rPr lang="es-ES" sz="1200" kern="1200" dirty="0">
                <a:solidFill>
                  <a:schemeClr val="tx1"/>
                </a:solidFill>
                <a:effectLst/>
                <a:latin typeface="+mn-lt"/>
                <a:ea typeface="+mn-ea"/>
                <a:cs typeface="+mn-cs"/>
              </a:rPr>
              <a:t>a mitad de las entidades del sector dice trabajar en el ámbito de los servicios sociales,</a:t>
            </a:r>
            <a:r>
              <a:rPr lang="es-ES" sz="1200" kern="1200" baseline="0" dirty="0">
                <a:solidFill>
                  <a:schemeClr val="tx1"/>
                </a:solidFill>
                <a:effectLst/>
                <a:latin typeface="+mn-lt"/>
                <a:ea typeface="+mn-ea"/>
                <a:cs typeface="+mn-cs"/>
              </a:rPr>
              <a:t> es decir, atendiendo a personas con discapacidad o en situación o riesgo de desprotección, dependencia o exclusión.</a:t>
            </a:r>
            <a:endParaRPr lang="es-E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Casi 4 de cada 10 trabajan en torno a la educación y tiempo libre,</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1 de cada 3 desempeñan al menos una parte de su labor en el campo de la salud.</a:t>
            </a:r>
          </a:p>
        </p:txBody>
      </p:sp>
      <p:sp>
        <p:nvSpPr>
          <p:cNvPr id="4" name="Marcador de número de diapositiva 3"/>
          <p:cNvSpPr>
            <a:spLocks noGrp="1"/>
          </p:cNvSpPr>
          <p:nvPr>
            <p:ph type="sldNum" sz="quarter" idx="10"/>
          </p:nvPr>
        </p:nvSpPr>
        <p:spPr/>
        <p:txBody>
          <a:bodyPr/>
          <a:lstStyle/>
          <a:p>
            <a:fld id="{0F713526-814B-4667-B0DB-DC81F3583805}" type="slidenum">
              <a:rPr lang="es-ES" smtClean="0"/>
              <a:t>8</a:t>
            </a:fld>
            <a:endParaRPr lang="es-ES"/>
          </a:p>
        </p:txBody>
      </p:sp>
    </p:spTree>
    <p:extLst>
      <p:ext uri="{BB962C8B-B14F-4D97-AF65-F5344CB8AC3E}">
        <p14:creationId xmlns:p14="http://schemas.microsoft.com/office/powerpoint/2010/main" val="386471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Aproximadamente 1 de cada 3 organizaciones del sector tiene 20 años o más de trayectoria ( de hecho en torno al 1% tiene 50 años o más).</a:t>
            </a:r>
            <a:r>
              <a:rPr lang="es-ES" sz="1200" kern="1200" baseline="0" dirty="0">
                <a:solidFill>
                  <a:schemeClr val="tx1"/>
                </a:solidFill>
                <a:effectLst/>
                <a:latin typeface="+mn-lt"/>
                <a:ea typeface="+mn-ea"/>
                <a:cs typeface="+mn-cs"/>
              </a:rPr>
              <a:t> Las</a:t>
            </a:r>
            <a:r>
              <a:rPr lang="es-ES" sz="1200" kern="1200" dirty="0">
                <a:solidFill>
                  <a:schemeClr val="tx1"/>
                </a:solidFill>
                <a:effectLst/>
                <a:latin typeface="+mn-lt"/>
                <a:ea typeface="+mn-ea"/>
                <a:cs typeface="+mn-cs"/>
              </a:rPr>
              <a:t> organizaciones más jóvenes de menos de 5 años de recorrido representan el 20,1%.</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cuanto al ámbito geográfico de actuación, la actividad del 84,5% de las organizaciones no trasciende el ámbito de la Euskadi. Un 34,7% de las organizaciones centra su actividad en el territorio histórico en el que se ubica y otro 28,7% trabaja en más de un territorio (Euskadi). Aproximadamente 1 de cada 5 entidades desarrolla su labor específicamente en el ámbito local (comarcal, municipal o inferior).</a:t>
            </a:r>
          </a:p>
          <a:p>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9</a:t>
            </a:fld>
            <a:endParaRPr lang="es-ES"/>
          </a:p>
        </p:txBody>
      </p:sp>
    </p:spTree>
    <p:extLst>
      <p:ext uri="{BB962C8B-B14F-4D97-AF65-F5344CB8AC3E}">
        <p14:creationId xmlns:p14="http://schemas.microsoft.com/office/powerpoint/2010/main" val="343489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Si consideramos todos aquellos</a:t>
            </a:r>
            <a:r>
              <a:rPr lang="es-ES" sz="1200" kern="1200" baseline="0" dirty="0">
                <a:solidFill>
                  <a:schemeClr val="tx1"/>
                </a:solidFill>
                <a:effectLst/>
                <a:latin typeface="+mn-lt"/>
                <a:ea typeface="+mn-ea"/>
                <a:cs typeface="+mn-cs"/>
              </a:rPr>
              <a:t> colectivos de personas destinatarias a los</a:t>
            </a:r>
            <a:r>
              <a:rPr lang="es-ES" sz="1200" kern="1200" dirty="0">
                <a:solidFill>
                  <a:schemeClr val="tx1"/>
                </a:solidFill>
                <a:effectLst/>
                <a:latin typeface="+mn-lt"/>
                <a:ea typeface="+mn-ea"/>
                <a:cs typeface="+mn-cs"/>
              </a:rPr>
              <a:t> que una misma organización puede atender, observamos que en torno a la mitad de las organizaciones atiende en mayor o menor medida a mujeres y a jóvenes. Las que trabajan con infancia y adolescencia representan el 42,2% del total y también son muy numerosas las que atienden a personas mayores (35,8%), a personas inmigrantes (34,4%) o a personas en riesgo de exclusión (34,4%).</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10</a:t>
            </a:fld>
            <a:endParaRPr lang="es-ES"/>
          </a:p>
        </p:txBody>
      </p:sp>
    </p:spTree>
    <p:extLst>
      <p:ext uri="{BB962C8B-B14F-4D97-AF65-F5344CB8AC3E}">
        <p14:creationId xmlns:p14="http://schemas.microsoft.com/office/powerpoint/2010/main" val="362939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Si consideramos todos aquellos</a:t>
            </a:r>
            <a:r>
              <a:rPr lang="es-ES" sz="1200" kern="1200" baseline="0" dirty="0">
                <a:solidFill>
                  <a:schemeClr val="tx1"/>
                </a:solidFill>
                <a:effectLst/>
                <a:latin typeface="+mn-lt"/>
                <a:ea typeface="+mn-ea"/>
                <a:cs typeface="+mn-cs"/>
              </a:rPr>
              <a:t> colectivos de personas destinatarias a los</a:t>
            </a:r>
            <a:r>
              <a:rPr lang="es-ES" sz="1200" kern="1200" dirty="0">
                <a:solidFill>
                  <a:schemeClr val="tx1"/>
                </a:solidFill>
                <a:effectLst/>
                <a:latin typeface="+mn-lt"/>
                <a:ea typeface="+mn-ea"/>
                <a:cs typeface="+mn-cs"/>
              </a:rPr>
              <a:t> que una misma organización puede atender, observamos que en torno a la mitad de las organizaciones atiende en mayor o menor medida a mujeres y a jóvenes. Las que trabajan con infancia y adolescencia representan el 42,2% del total y también son muy numerosas las que atienden a personas mayores (35,8%), a personas inmigrantes (34,4%) o a personas en riesgo de exclusión (34,4%).</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11</a:t>
            </a:fld>
            <a:endParaRPr lang="es-ES"/>
          </a:p>
        </p:txBody>
      </p:sp>
    </p:spTree>
    <p:extLst>
      <p:ext uri="{BB962C8B-B14F-4D97-AF65-F5344CB8AC3E}">
        <p14:creationId xmlns:p14="http://schemas.microsoft.com/office/powerpoint/2010/main" val="179773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mayor parte de las organizaciones del TSSE (el 78,3%) compagina la provisión de servicios con otras funciones sociales vinculadas con la sensibilización y la defensa de derechos.</a:t>
            </a:r>
          </a:p>
          <a:p>
            <a:r>
              <a:rPr lang="es-ES" sz="1200" kern="1200" dirty="0">
                <a:solidFill>
                  <a:schemeClr val="tx1"/>
                </a:solidFill>
                <a:effectLst/>
                <a:latin typeface="+mn-lt"/>
                <a:ea typeface="+mn-ea"/>
                <a:cs typeface="+mn-cs"/>
              </a:rPr>
              <a:t>A través de la provisión de servicios, las organizaciones dan respuestas a las necesidades sociales existentes y acercan recursos a la población con necesidades, facilitando el acceso a los mismos.</a:t>
            </a:r>
          </a:p>
          <a:p>
            <a:r>
              <a:rPr lang="es-ES" sz="1200" kern="1200" dirty="0">
                <a:solidFill>
                  <a:schemeClr val="tx1"/>
                </a:solidFill>
                <a:effectLst/>
                <a:latin typeface="+mn-lt"/>
                <a:ea typeface="+mn-ea"/>
                <a:cs typeface="+mn-cs"/>
              </a:rPr>
              <a:t>Concretamente el 85,8% provee algún tipo de servicio (con independencia de que además, con frecuencia, realice también otras funciones), mientras que el 14,2% restante se dedica exclusivamente a actividades relacionadas con la incidencia, la sensibilización, la investigación, etc. </a:t>
            </a:r>
          </a:p>
          <a:p>
            <a:r>
              <a:rPr lang="es-ES" sz="1200" kern="1200" dirty="0">
                <a:solidFill>
                  <a:schemeClr val="tx1"/>
                </a:solidFill>
                <a:effectLst/>
                <a:latin typeface="+mn-lt"/>
                <a:ea typeface="+mn-ea"/>
                <a:cs typeface="+mn-cs"/>
              </a:rPr>
              <a:t> </a:t>
            </a:r>
            <a:endParaRPr lang="es-ES" sz="1200" kern="1200" dirty="0">
              <a:solidFill>
                <a:srgbClr val="FF0000"/>
              </a:solidFill>
              <a:effectLst/>
              <a:latin typeface="+mn-lt"/>
              <a:ea typeface="+mn-ea"/>
              <a:cs typeface="+mn-cs"/>
            </a:endParaRPr>
          </a:p>
          <a:p>
            <a:r>
              <a:rPr lang="es-ES" sz="1200" kern="1200" dirty="0">
                <a:solidFill>
                  <a:srgbClr val="FF0000"/>
                </a:solidFill>
                <a:effectLst/>
                <a:latin typeface="+mn-lt"/>
                <a:ea typeface="+mn-ea"/>
                <a:cs typeface="+mn-cs"/>
              </a:rPr>
              <a:t>La mitad de las organizaciones que proveen servicios tiene menos de 200 personas usuarias al año, mientras que una cuarta parte de ellas atiende a más de 616 personas usuarias anualmente.</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12</a:t>
            </a:fld>
            <a:endParaRPr lang="es-ES"/>
          </a:p>
        </p:txBody>
      </p:sp>
    </p:spTree>
    <p:extLst>
      <p:ext uri="{BB962C8B-B14F-4D97-AF65-F5344CB8AC3E}">
        <p14:creationId xmlns:p14="http://schemas.microsoft.com/office/powerpoint/2010/main" val="156859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Entre las organizaciones que proveen servicios,</a:t>
            </a:r>
            <a:r>
              <a:rPr lang="es-ES" sz="1200" kern="1200" baseline="0" dirty="0">
                <a:solidFill>
                  <a:schemeClr val="tx1"/>
                </a:solidFill>
                <a:effectLst/>
                <a:latin typeface="+mn-lt"/>
                <a:ea typeface="+mn-ea"/>
                <a:cs typeface="+mn-cs"/>
              </a:rPr>
              <a:t> u</a:t>
            </a:r>
            <a:r>
              <a:rPr lang="es-ES" sz="1200" kern="1200" dirty="0">
                <a:solidFill>
                  <a:schemeClr val="tx1"/>
                </a:solidFill>
                <a:effectLst/>
                <a:latin typeface="+mn-lt"/>
                <a:ea typeface="+mn-ea"/>
                <a:cs typeface="+mn-cs"/>
              </a:rPr>
              <a:t>n 62,2% de las entidades consultadas provee servicios de ocio y tiempo libre. También son más de la mitad las organizaciones que cuentan con una oferta formativa y educativa (57,4%). Aproximadamente 4 de cada 10 organizaciones realizan intervención psicosocial (41,8%) y un porcentaje similar realiza acompañamiento social (41,3%), intervención socioeducativa (39,9%), asesoramiento u orientación (39,9%) y tiene algún servicio de información y orientación sobre recursos</a:t>
            </a:r>
            <a:r>
              <a:rPr lang="es-ES" sz="1200" kern="1200" baseline="0" dirty="0">
                <a:solidFill>
                  <a:schemeClr val="tx1"/>
                </a:solidFill>
                <a:effectLst/>
                <a:latin typeface="+mn-lt"/>
                <a:ea typeface="+mn-ea"/>
                <a:cs typeface="+mn-cs"/>
              </a:rPr>
              <a:t> e intermediación </a:t>
            </a:r>
            <a:r>
              <a:rPr lang="es-ES" sz="1200" kern="1200" dirty="0">
                <a:solidFill>
                  <a:schemeClr val="tx1"/>
                </a:solidFill>
                <a:effectLst/>
                <a:latin typeface="+mn-lt"/>
                <a:ea typeface="+mn-ea"/>
                <a:cs typeface="+mn-cs"/>
              </a:rPr>
              <a:t>(39,2%).</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13</a:t>
            </a:fld>
            <a:endParaRPr lang="es-ES"/>
          </a:p>
        </p:txBody>
      </p:sp>
    </p:spTree>
    <p:extLst>
      <p:ext uri="{BB962C8B-B14F-4D97-AF65-F5344CB8AC3E}">
        <p14:creationId xmlns:p14="http://schemas.microsoft.com/office/powerpoint/2010/main" val="236013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78B29-E448-453A-A5D1-FEF26352CE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763D016-AF81-40CB-A3FA-8FF6F6844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D4F2B17-46E1-4D32-AA97-F0F26B50EB0B}"/>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A76EF3F6-FF7A-4281-AE6E-53DBF9F4F8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D51777-D395-4F69-B969-8DD687AE373D}"/>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162599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A425C-C845-440B-8F94-79DC6A2E1F2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B15FBD7-2D6F-4091-95A0-30BE4B2A5B5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344420-C8FD-43EE-A7D6-678B12652CAF}"/>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B690F1DF-A67A-4FF6-843E-07AE7F1DEC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F247EF-5EA3-427D-8377-6497345C17A2}"/>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202308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567A2C-D245-4CE4-8422-847FE8AAC11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5029DC-6587-49FF-A161-FC956AA21F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3F3AA4E-ADC5-4B86-9BE9-CFD8705258BD}"/>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62CC8DC0-8E87-42B3-AB29-937733975B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EDB6D07-2A2D-473B-AC52-DD89576E8B7F}"/>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373908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lIns="34284" tIns="17142" rIns="34284" bIns="17142">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7257496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f Left Image">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6096000" y="0"/>
            <a:ext cx="6096000" cy="6858000"/>
          </a:xfrm>
          <a:prstGeom prst="rect">
            <a:avLst/>
          </a:prstGeom>
          <a:solidFill>
            <a:schemeClr val="bg1">
              <a:lumMod val="95000"/>
            </a:schemeClr>
          </a:solidFill>
          <a:effectLst/>
        </p:spPr>
        <p:txBody>
          <a:bodyPr lIns="34284" tIns="17142" rIns="34284" bIns="17142">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79776004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74DE3-60FB-4930-9274-8729385F96E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4B3621-5C14-446B-BD8A-A4EDEB22111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E67AC4-DFD4-46FA-94ED-B23601628CB8}"/>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CD7707D8-170B-46A0-8ED3-03782D9616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B09DD0-51E2-41A3-ADD5-06E9B738BBA2}"/>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317836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5A41C-D0E5-4B1C-8E2A-CE2F34717D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ED9F3EB-E7D0-482D-95B8-E822AD5A2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AE6636-BE72-4303-98FC-9DB90EBEABD8}"/>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3F037185-2B5D-493E-A3D3-4256627614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566B98-263F-4C51-9B9E-D0B48E0DE74F}"/>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98602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BFF3E-4F50-498E-8471-0F69852C5B5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98D321-781B-4F94-8861-EEE32C7820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8FDE89D-6775-4C6F-9A78-86DB477D96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F146451-930F-4DCE-A5DE-BEE115DEFE8C}"/>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6" name="Marcador de pie de página 5">
            <a:extLst>
              <a:ext uri="{FF2B5EF4-FFF2-40B4-BE49-F238E27FC236}">
                <a16:creationId xmlns:a16="http://schemas.microsoft.com/office/drawing/2014/main" id="{A2D3A5F4-4732-4708-BC19-1F488515958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EBBBF69-5C88-4174-86F0-584BEDE59DF1}"/>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303297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E376D-45F1-4569-95FE-917A263C874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3B4362E-E800-4B5C-918A-FD5A34715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BB3023B-57BE-4507-ADF2-7A04681D0E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8090281-5237-47F6-9AC0-462457AF3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701AE9-D4D5-4F17-855E-69445B21DD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68D27B9-F69C-414D-BA82-56DAA0C86794}"/>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8" name="Marcador de pie de página 7">
            <a:extLst>
              <a:ext uri="{FF2B5EF4-FFF2-40B4-BE49-F238E27FC236}">
                <a16:creationId xmlns:a16="http://schemas.microsoft.com/office/drawing/2014/main" id="{0A767310-DAED-4133-AB42-BCC28B3842E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ADFC187-E4FC-48A0-8DC4-8219D231017A}"/>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406173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F45B30-0807-4E41-8DAC-CC625DA6ED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60C9067-829F-47FE-97C1-CB2E7AC97C0C}"/>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4" name="Marcador de pie de página 3">
            <a:extLst>
              <a:ext uri="{FF2B5EF4-FFF2-40B4-BE49-F238E27FC236}">
                <a16:creationId xmlns:a16="http://schemas.microsoft.com/office/drawing/2014/main" id="{868B9C7E-D134-4328-B940-DBF336D8FF6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245EA78-54C8-4396-9C74-C9AB543D9713}"/>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2171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C40350-FB32-4FBE-94DF-2EEBC1619789}"/>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3" name="Marcador de pie de página 2">
            <a:extLst>
              <a:ext uri="{FF2B5EF4-FFF2-40B4-BE49-F238E27FC236}">
                <a16:creationId xmlns:a16="http://schemas.microsoft.com/office/drawing/2014/main" id="{7D345642-8B59-4152-94A5-FD59F4DB192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23B0B60-9CD1-4F27-B0F7-C9AF6CBC7CE7}"/>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190219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296A6-5970-4013-96B7-8AB5BB81B0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2AEB8F-8343-4F16-8BAB-D36172792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018018-36D0-45A6-BDE4-DD63DC1B7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8E93B6-BAE5-41E5-9F98-12C9F01B2F6F}"/>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6" name="Marcador de pie de página 5">
            <a:extLst>
              <a:ext uri="{FF2B5EF4-FFF2-40B4-BE49-F238E27FC236}">
                <a16:creationId xmlns:a16="http://schemas.microsoft.com/office/drawing/2014/main" id="{5E8FB82B-3B49-4873-B505-529D47C0F7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60E3930-38E8-41EB-ADD1-F828577F8243}"/>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425670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B5700-B64C-4740-B91F-C72AF17B29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3AD30A5-35BE-4A8D-80DF-207B5BB9D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543E3AA-9D82-4335-A3B6-FC40F8CE9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1BB2E2-8BBA-43F2-9956-471AB06A94ED}"/>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6" name="Marcador de pie de página 5">
            <a:extLst>
              <a:ext uri="{FF2B5EF4-FFF2-40B4-BE49-F238E27FC236}">
                <a16:creationId xmlns:a16="http://schemas.microsoft.com/office/drawing/2014/main" id="{F2CD5918-937D-431D-B7FC-D49FB32600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D13A64-AE76-4F0C-8A3A-B1866C06F68C}"/>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377822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D147502-1772-4463-96EF-CF71795A9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CCAAC3-1720-46D8-BD41-7C8F81E4E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C151F9-2127-4D97-80E1-CF5E8A98E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2068EEC5-73B1-4832-9F8B-961696A6DD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1B9DF78-DBDE-476B-B0D7-ADA4F91DE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968BD-28EA-4D73-A78D-A3F415663690}" type="slidenum">
              <a:rPr lang="es-ES" smtClean="0"/>
              <a:t>‹Nº›</a:t>
            </a:fld>
            <a:endParaRPr lang="es-ES"/>
          </a:p>
        </p:txBody>
      </p:sp>
    </p:spTree>
    <p:extLst>
      <p:ext uri="{BB962C8B-B14F-4D97-AF65-F5344CB8AC3E}">
        <p14:creationId xmlns:p14="http://schemas.microsoft.com/office/powerpoint/2010/main" val="193403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p:cNvSpPr>
            <a:spLocks noGrp="1"/>
          </p:cNvSpPr>
          <p:nvPr>
            <p:ph type="pic" sz="quarter" idx="14"/>
          </p:nvPr>
        </p:nvSpPr>
        <p:spPr/>
      </p:sp>
      <p:pic>
        <p:nvPicPr>
          <p:cNvPr id="9" name="Picture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1"/>
          <p:cNvSpPr/>
          <p:nvPr/>
        </p:nvSpPr>
        <p:spPr>
          <a:xfrm>
            <a:off x="3357034" y="692151"/>
            <a:ext cx="5477933" cy="5473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1" name="Oval 7"/>
          <p:cNvSpPr/>
          <p:nvPr/>
        </p:nvSpPr>
        <p:spPr>
          <a:xfrm>
            <a:off x="3232151" y="567267"/>
            <a:ext cx="5727700" cy="572346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pic>
        <p:nvPicPr>
          <p:cNvPr id="12" name="Imagen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067" y="5683251"/>
            <a:ext cx="2940051" cy="829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0"/>
          <p:cNvSpPr txBox="1">
            <a:spLocks noChangeArrowheads="1"/>
          </p:cNvSpPr>
          <p:nvPr/>
        </p:nvSpPr>
        <p:spPr bwMode="auto">
          <a:xfrm>
            <a:off x="3774017" y="1523563"/>
            <a:ext cx="4643967" cy="267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endParaRPr lang="en-US" sz="4267" b="1" dirty="0">
              <a:solidFill>
                <a:srgbClr val="122731"/>
              </a:solidFill>
              <a:latin typeface="Montserrat" charset="0"/>
              <a:ea typeface="Montserrat"/>
              <a:cs typeface="Montserrat" charset="0"/>
            </a:endParaRPr>
          </a:p>
          <a:p>
            <a:pPr algn="ctr">
              <a:defRPr/>
            </a:pPr>
            <a:r>
              <a:rPr lang="en-US" sz="4267" b="1" dirty="0" err="1">
                <a:solidFill>
                  <a:srgbClr val="122731"/>
                </a:solidFill>
                <a:latin typeface="Montserrat" charset="0"/>
                <a:ea typeface="Montserrat"/>
                <a:cs typeface="Montserrat" charset="0"/>
              </a:rPr>
              <a:t>Barómetro</a:t>
            </a:r>
            <a:r>
              <a:rPr lang="en-US" sz="4267" b="1" dirty="0">
                <a:solidFill>
                  <a:srgbClr val="122731"/>
                </a:solidFill>
                <a:latin typeface="Montserrat" charset="0"/>
                <a:ea typeface="Montserrat"/>
                <a:cs typeface="Montserrat" charset="0"/>
              </a:rPr>
              <a:t> 2021 </a:t>
            </a:r>
          </a:p>
          <a:p>
            <a:pPr algn="ctr">
              <a:defRPr/>
            </a:pPr>
            <a:r>
              <a:rPr lang="en-US" sz="4267" b="1" dirty="0">
                <a:solidFill>
                  <a:srgbClr val="122731"/>
                </a:solidFill>
                <a:latin typeface="Montserrat" charset="0"/>
                <a:ea typeface="Montserrat"/>
                <a:cs typeface="Montserrat" charset="0"/>
              </a:rPr>
              <a:t>del TSSE</a:t>
            </a:r>
          </a:p>
          <a:p>
            <a:pPr algn="ctr">
              <a:defRPr/>
            </a:pPr>
            <a:endParaRPr lang="en-US" sz="4267" b="1" dirty="0">
              <a:solidFill>
                <a:srgbClr val="122731"/>
              </a:solidFill>
              <a:latin typeface="Montserrat" charset="0"/>
              <a:ea typeface="Montserrat"/>
              <a:cs typeface="Montserrat" charset="0"/>
            </a:endParaRPr>
          </a:p>
        </p:txBody>
      </p:sp>
      <p:pic>
        <p:nvPicPr>
          <p:cNvPr id="15" name="Imagen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9668761" y="5683251"/>
            <a:ext cx="1985780" cy="878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43247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290148" y="1310824"/>
            <a:ext cx="4561760" cy="3982053"/>
          </a:xfrm>
        </p:spPr>
        <p:txBody>
          <a:bodyPr anchor="b">
            <a:noAutofit/>
          </a:bodyPr>
          <a:lstStyle/>
          <a:p>
            <a:pPr algn="just">
              <a:spcBef>
                <a:spcPct val="0"/>
              </a:spcBef>
            </a:pPr>
            <a:r>
              <a:rPr lang="es-ES" sz="1867" dirty="0">
                <a:solidFill>
                  <a:srgbClr val="000000"/>
                </a:solidFill>
                <a:latin typeface="Montserrat" panose="00000500000000000000" pitchFamily="2" charset="0"/>
                <a:cs typeface="Times New Roman" panose="02020603050405020304" pitchFamily="18" charset="0"/>
              </a:rPr>
              <a:t>En torno a 2 de cada 10 de organizaciones del TSSE atiende a personas en situación o riesgo de exclusión, el 14,3% a personas con discapacidad, un 7,8% a personas en situación de desprotección y, por último, un 2,9 % a personas en situación o riesgo de dependencia.</a:t>
            </a:r>
          </a:p>
          <a:p>
            <a:pPr algn="just">
              <a:spcBef>
                <a:spcPct val="0"/>
              </a:spcBef>
            </a:pPr>
            <a:r>
              <a:rPr lang="es-ES" sz="1867" dirty="0">
                <a:solidFill>
                  <a:srgbClr val="000000"/>
                </a:solidFill>
                <a:latin typeface="Montserrat" panose="00000500000000000000" pitchFamily="2" charset="0"/>
                <a:cs typeface="Times New Roman" panose="02020603050405020304" pitchFamily="18" charset="0"/>
              </a:rPr>
              <a:t> </a:t>
            </a:r>
          </a:p>
          <a:p>
            <a:pPr algn="just">
              <a:spcBef>
                <a:spcPct val="0"/>
              </a:spcBef>
            </a:pPr>
            <a:r>
              <a:rPr lang="es-ES" sz="1867" dirty="0">
                <a:solidFill>
                  <a:srgbClr val="000000"/>
                </a:solidFill>
                <a:latin typeface="Montserrat" panose="00000500000000000000" pitchFamily="2" charset="0"/>
                <a:cs typeface="Times New Roman" panose="02020603050405020304" pitchFamily="18" charset="0"/>
              </a:rPr>
              <a:t>La actividad del resto, 55,7% de las organizaciones, tiene como destinatarias principales a personas que enfrentan otras situaciones de vulnerabilidad o desigualdad, etc.</a:t>
            </a:r>
          </a:p>
        </p:txBody>
      </p:sp>
      <p:sp>
        <p:nvSpPr>
          <p:cNvPr id="6" name="Rectángulo 5"/>
          <p:cNvSpPr/>
          <p:nvPr/>
        </p:nvSpPr>
        <p:spPr>
          <a:xfrm>
            <a:off x="1342205" y="1005895"/>
            <a:ext cx="4945043" cy="276999"/>
          </a:xfrm>
          <a:prstGeom prst="rect">
            <a:avLst/>
          </a:prstGeom>
        </p:spPr>
        <p:txBody>
          <a:bodyPr wrap="square">
            <a:spAutoFit/>
          </a:bodyPr>
          <a:lstStyle/>
          <a:p>
            <a:r>
              <a:rPr lang="es-ES" sz="1200" b="1" dirty="0">
                <a:latin typeface="+mj-lt"/>
                <a:ea typeface="Calibri" panose="020F0502020204030204" pitchFamily="34" charset="0"/>
                <a:cs typeface="Times New Roman" panose="02020603050405020304" pitchFamily="18" charset="0"/>
              </a:rPr>
              <a:t>DISTRIBUCIÓN DE ORGANIZACIONES SEGÚN CONTINGENCIA ATENDIDA. (%)</a:t>
            </a:r>
            <a:endParaRPr lang="es-ES" sz="1200" b="1" dirty="0">
              <a:latin typeface="+mj-lt"/>
            </a:endParaRPr>
          </a:p>
        </p:txBody>
      </p:sp>
      <p:sp>
        <p:nvSpPr>
          <p:cNvPr id="7" name="Rectángulo 6">
            <a:extLst>
              <a:ext uri="{FF2B5EF4-FFF2-40B4-BE49-F238E27FC236}">
                <a16:creationId xmlns:a16="http://schemas.microsoft.com/office/drawing/2014/main" id="{0BC0BF7B-45A3-4CF4-8D70-6A13DCE2BB77}"/>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8" name="Imagen 7" descr="LineasBlancas_5.png">
            <a:extLst>
              <a:ext uri="{FF2B5EF4-FFF2-40B4-BE49-F238E27FC236}">
                <a16:creationId xmlns:a16="http://schemas.microsoft.com/office/drawing/2014/main" id="{1993A47D-9F1F-4BE4-B1D0-DA33EC8F8318}"/>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B5772A42-9242-4A2A-A3EB-138C03C07D4F}"/>
              </a:ext>
            </a:extLst>
          </p:cNvPr>
          <p:cNvPicPr/>
          <p:nvPr/>
        </p:nvPicPr>
        <p:blipFill rotWithShape="1">
          <a:blip r:embed="rId4" cstate="print">
            <a:extLst>
              <a:ext uri="{28A0092B-C50C-407E-A947-70E740481C1C}">
                <a14:useLocalDpi xmlns:a14="http://schemas.microsoft.com/office/drawing/2010/main" val="0"/>
              </a:ext>
            </a:extLst>
          </a:blip>
          <a:srcRect l="7156" t="1273" r="10936" b="68724"/>
          <a:stretch/>
        </p:blipFill>
        <p:spPr bwMode="auto">
          <a:xfrm>
            <a:off x="280386" y="1544025"/>
            <a:ext cx="7068682" cy="3349222"/>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FEA9DEC2-C02E-42FB-9B19-2E25A6083511}"/>
              </a:ext>
            </a:extLst>
          </p:cNvPr>
          <p:cNvSpPr txBox="1"/>
          <p:nvPr/>
        </p:nvSpPr>
        <p:spPr>
          <a:xfrm>
            <a:off x="7777537" y="430009"/>
            <a:ext cx="3688172"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¿QUÉ CONTINGENCIAS ATIENDEN?</a:t>
            </a:r>
          </a:p>
        </p:txBody>
      </p:sp>
    </p:spTree>
    <p:extLst>
      <p:ext uri="{BB962C8B-B14F-4D97-AF65-F5344CB8AC3E}">
        <p14:creationId xmlns:p14="http://schemas.microsoft.com/office/powerpoint/2010/main" val="156054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87121" y="1310823"/>
            <a:ext cx="4464788" cy="4483803"/>
          </a:xfrm>
        </p:spPr>
        <p:txBody>
          <a:bodyPr anchor="b">
            <a:noAutofit/>
          </a:bodyPr>
          <a:lstStyle/>
          <a:p>
            <a:pPr algn="just">
              <a:spcBef>
                <a:spcPct val="0"/>
              </a:spcBef>
            </a:pPr>
            <a:r>
              <a:rPr lang="es-ES" sz="1867" dirty="0">
                <a:solidFill>
                  <a:srgbClr val="000000"/>
                </a:solidFill>
                <a:latin typeface="Montserrat" panose="00000500000000000000" pitchFamily="2" charset="0"/>
                <a:cs typeface="Times New Roman" panose="02020603050405020304" pitchFamily="18" charset="0"/>
              </a:rPr>
              <a:t>Atendiendo a todos los colectivos susceptibles de ser atendidos por la propia organización, aproximadamente la mitad de las organizaciones atienden en mayor o menor medida a mujeres y jóvenes.</a:t>
            </a:r>
          </a:p>
          <a:p>
            <a:pPr algn="just">
              <a:spcBef>
                <a:spcPct val="0"/>
              </a:spcBef>
            </a:pPr>
            <a:br>
              <a:rPr lang="es-ES" sz="1867" dirty="0">
                <a:solidFill>
                  <a:srgbClr val="000000"/>
                </a:solidFill>
                <a:latin typeface="Montserrat" panose="00000500000000000000" pitchFamily="2" charset="0"/>
                <a:cs typeface="Times New Roman" panose="02020603050405020304" pitchFamily="18" charset="0"/>
              </a:rPr>
            </a:br>
            <a:r>
              <a:rPr lang="es-ES" sz="1867" dirty="0">
                <a:solidFill>
                  <a:srgbClr val="000000"/>
                </a:solidFill>
                <a:latin typeface="Montserrat" panose="00000500000000000000" pitchFamily="2" charset="0"/>
                <a:cs typeface="Times New Roman" panose="02020603050405020304" pitchFamily="18" charset="0"/>
              </a:rPr>
              <a:t>El 43,3 % del total trabaja con infancia, y adolescencia y familia mientras que también son muy numerosas las organizaciones que trabajan con personas mayores (35 %), inmigrantes (33,4 %) o personas en riesgo de pobreza (31,1 %).</a:t>
            </a:r>
          </a:p>
          <a:p>
            <a:pPr algn="just">
              <a:spcBef>
                <a:spcPct val="0"/>
              </a:spcBef>
            </a:pPr>
            <a:br>
              <a:rPr lang="es-ES" sz="1867" dirty="0">
                <a:solidFill>
                  <a:srgbClr val="000000"/>
                </a:solidFill>
                <a:latin typeface="Montserrat" panose="00000500000000000000" pitchFamily="2" charset="0"/>
                <a:cs typeface="Times New Roman" panose="02020603050405020304" pitchFamily="18" charset="0"/>
              </a:rPr>
            </a:br>
            <a:endParaRPr lang="es-ES" sz="1867" dirty="0">
              <a:solidFill>
                <a:srgbClr val="000000"/>
              </a:solidFill>
              <a:latin typeface="Montserrat" panose="00000500000000000000" pitchFamily="2" charset="0"/>
              <a:cs typeface="Times New Roman" panose="02020603050405020304" pitchFamily="18" charset="0"/>
            </a:endParaRPr>
          </a:p>
        </p:txBody>
      </p:sp>
      <p:sp>
        <p:nvSpPr>
          <p:cNvPr id="6" name="Rectángulo 5"/>
          <p:cNvSpPr/>
          <p:nvPr/>
        </p:nvSpPr>
        <p:spPr>
          <a:xfrm>
            <a:off x="1081850" y="496353"/>
            <a:ext cx="6096000" cy="276999"/>
          </a:xfrm>
          <a:prstGeom prst="rect">
            <a:avLst/>
          </a:prstGeom>
        </p:spPr>
        <p:txBody>
          <a:bodyPr>
            <a:spAutoFit/>
          </a:bodyPr>
          <a:lstStyle/>
          <a:p>
            <a:r>
              <a:rPr lang="es-ES" sz="1200" b="1" dirty="0">
                <a:latin typeface="+mj-lt"/>
                <a:ea typeface="Calibri" panose="020F0502020204030204" pitchFamily="34" charset="0"/>
                <a:cs typeface="Times New Roman" panose="02020603050405020304" pitchFamily="18" charset="0"/>
              </a:rPr>
              <a:t>ORGANIZACIONES QUE SE DIRIGEN A CADA UNO DE LOS COLECTIVOS. (%)</a:t>
            </a:r>
            <a:endParaRPr lang="es-ES" sz="1200" b="1" dirty="0">
              <a:latin typeface="+mj-lt"/>
            </a:endParaRPr>
          </a:p>
        </p:txBody>
      </p:sp>
      <p:graphicFrame>
        <p:nvGraphicFramePr>
          <p:cNvPr id="7" name="Gráfico 6">
            <a:extLst>
              <a:ext uri="{FF2B5EF4-FFF2-40B4-BE49-F238E27FC236}">
                <a16:creationId xmlns:a16="http://schemas.microsoft.com/office/drawing/2014/main" id="{F018D42D-E8D6-4B18-A989-CF4A7EB8C226}"/>
              </a:ext>
            </a:extLst>
          </p:cNvPr>
          <p:cNvGraphicFramePr/>
          <p:nvPr/>
        </p:nvGraphicFramePr>
        <p:xfrm>
          <a:off x="1" y="748187"/>
          <a:ext cx="7387120" cy="53443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a:extLst>
              <a:ext uri="{FF2B5EF4-FFF2-40B4-BE49-F238E27FC236}">
                <a16:creationId xmlns:a16="http://schemas.microsoft.com/office/drawing/2014/main" id="{8DFF72D0-99AE-4150-8C8B-E3A0F1DAABF5}"/>
              </a:ext>
            </a:extLst>
          </p:cNvPr>
          <p:cNvSpPr/>
          <p:nvPr/>
        </p:nvSpPr>
        <p:spPr>
          <a:xfrm>
            <a:off x="0" y="6357261"/>
            <a:ext cx="12192000" cy="500739"/>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8" name="Imagen 7" descr="LineasBlancas_5.png">
            <a:extLst>
              <a:ext uri="{FF2B5EF4-FFF2-40B4-BE49-F238E27FC236}">
                <a16:creationId xmlns:a16="http://schemas.microsoft.com/office/drawing/2014/main" id="{5746258E-AF3B-4E58-B89D-EF8FBE0C7E54}"/>
              </a:ext>
            </a:extLst>
          </p:cNvPr>
          <p:cNvPicPr>
            <a:picLocks noChangeAspect="1"/>
          </p:cNvPicPr>
          <p:nvPr/>
        </p:nvPicPr>
        <p:blipFill>
          <a:blip r:embed="rId4"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57CE5CA6-8B75-4431-961D-F0B1F155A30A}"/>
              </a:ext>
            </a:extLst>
          </p:cNvPr>
          <p:cNvSpPr txBox="1"/>
          <p:nvPr/>
        </p:nvSpPr>
        <p:spPr>
          <a:xfrm>
            <a:off x="7540615" y="329783"/>
            <a:ext cx="4157799"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¿A QUÉ COLECTIVOS DIRIGEN SU ACCIÓN?</a:t>
            </a:r>
          </a:p>
        </p:txBody>
      </p:sp>
    </p:spTree>
    <p:extLst>
      <p:ext uri="{BB962C8B-B14F-4D97-AF65-F5344CB8AC3E}">
        <p14:creationId xmlns:p14="http://schemas.microsoft.com/office/powerpoint/2010/main" val="331973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7615" y="3940626"/>
            <a:ext cx="4920112" cy="1992431"/>
          </a:xfrm>
        </p:spPr>
        <p:txBody>
          <a:bodyPr>
            <a:noAutofit/>
          </a:bodyPr>
          <a:lstStyle/>
          <a:p>
            <a:pPr algn="just"/>
            <a:r>
              <a:rPr lang="es-ES" sz="1867" dirty="0">
                <a:solidFill>
                  <a:srgbClr val="000000"/>
                </a:solidFill>
                <a:latin typeface="Montserrat" panose="00000500000000000000" pitchFamily="2" charset="0"/>
                <a:cs typeface="Times New Roman" panose="02020603050405020304" pitchFamily="18" charset="0"/>
              </a:rPr>
              <a:t>La mayor parte de las organizaciones del TSSE (el 83,5 %) compagina la provisión de servicios con otras funciones sociales vinculadas con la sensibilización y la defensa de derechos.</a:t>
            </a:r>
          </a:p>
        </p:txBody>
      </p:sp>
      <p:sp>
        <p:nvSpPr>
          <p:cNvPr id="3" name="Subtítulo 2"/>
          <p:cNvSpPr>
            <a:spLocks noGrp="1"/>
          </p:cNvSpPr>
          <p:nvPr>
            <p:ph type="subTitle" idx="1"/>
          </p:nvPr>
        </p:nvSpPr>
        <p:spPr>
          <a:xfrm>
            <a:off x="6237152" y="3976100"/>
            <a:ext cx="5374105" cy="2187637"/>
          </a:xfrm>
        </p:spPr>
        <p:txBody>
          <a:bodyPr anchor="b">
            <a:noAutofit/>
          </a:bodyPr>
          <a:lstStyle/>
          <a:p>
            <a:pPr algn="just">
              <a:spcBef>
                <a:spcPct val="0"/>
              </a:spcBef>
            </a:pPr>
            <a:r>
              <a:rPr lang="es-ES" sz="1867" dirty="0">
                <a:solidFill>
                  <a:srgbClr val="000000"/>
                </a:solidFill>
                <a:latin typeface="Montserrat" panose="00000500000000000000" pitchFamily="2" charset="0"/>
                <a:cs typeface="Times New Roman" panose="02020603050405020304" pitchFamily="18" charset="0"/>
              </a:rPr>
              <a:t>Concretamente el 89,1 % provee algún tipo de servicio (con independencia de que con frecuencia, además, realice también otras funciones), mientras que el 10,9 % restante se dedica exclusivamente a actividades relacionadas con la incidencia, la sensibilización, la investigación, etc. </a:t>
            </a:r>
          </a:p>
        </p:txBody>
      </p:sp>
      <p:sp>
        <p:nvSpPr>
          <p:cNvPr id="6" name="Rectángulo 5"/>
          <p:cNvSpPr/>
          <p:nvPr/>
        </p:nvSpPr>
        <p:spPr>
          <a:xfrm>
            <a:off x="169831" y="943438"/>
            <a:ext cx="5749489" cy="292259"/>
          </a:xfrm>
          <a:prstGeom prst="rect">
            <a:avLst/>
          </a:prstGeom>
        </p:spPr>
        <p:txBody>
          <a:bodyPr wrap="square">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DISTRIBUCIÓN DE ORGANIZACIONES SEGÚN PROVISIÓN DE SERVICIOS. (%)</a:t>
            </a:r>
          </a:p>
        </p:txBody>
      </p:sp>
      <p:sp>
        <p:nvSpPr>
          <p:cNvPr id="7" name="Rectángulo 6"/>
          <p:cNvSpPr/>
          <p:nvPr/>
        </p:nvSpPr>
        <p:spPr>
          <a:xfrm>
            <a:off x="6110816" y="958698"/>
            <a:ext cx="5374105" cy="276999"/>
          </a:xfrm>
          <a:prstGeom prst="rect">
            <a:avLst/>
          </a:prstGeom>
        </p:spPr>
        <p:txBody>
          <a:bodyPr wrap="square">
            <a:spAutoFit/>
          </a:bodyPr>
          <a:lstStyle/>
          <a:p>
            <a:pPr algn="ctr"/>
            <a:r>
              <a:rPr lang="es-ES" sz="1200" b="1" dirty="0">
                <a:latin typeface="+mj-lt"/>
                <a:ea typeface="Calibri" panose="020F0502020204030204" pitchFamily="34" charset="0"/>
                <a:cs typeface="Times New Roman" panose="02020603050405020304" pitchFamily="18" charset="0"/>
              </a:rPr>
              <a:t>DISTRIBUCIÓN DE ORGANIZACIONES SEGÚN PROVEEN SERVICIOS O NO. (%)</a:t>
            </a:r>
            <a:endParaRPr lang="es-ES" sz="1200" b="1" dirty="0">
              <a:latin typeface="+mj-lt"/>
            </a:endParaRPr>
          </a:p>
        </p:txBody>
      </p:sp>
      <p:sp>
        <p:nvSpPr>
          <p:cNvPr id="10" name="Rectángulo 9">
            <a:extLst>
              <a:ext uri="{FF2B5EF4-FFF2-40B4-BE49-F238E27FC236}">
                <a16:creationId xmlns:a16="http://schemas.microsoft.com/office/drawing/2014/main" id="{9BBD593A-8EEB-4CAA-9984-D545E08FA923}"/>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1" name="Imagen 10" descr="LineasBlancas_5.png">
            <a:extLst>
              <a:ext uri="{FF2B5EF4-FFF2-40B4-BE49-F238E27FC236}">
                <a16:creationId xmlns:a16="http://schemas.microsoft.com/office/drawing/2014/main" id="{D8D13352-EEE1-461B-86EB-A1176BE92155}"/>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n 13">
            <a:extLst>
              <a:ext uri="{FF2B5EF4-FFF2-40B4-BE49-F238E27FC236}">
                <a16:creationId xmlns:a16="http://schemas.microsoft.com/office/drawing/2014/main" id="{B889884D-BB73-48CD-BC40-3DE52D8AB8DB}"/>
              </a:ext>
            </a:extLst>
          </p:cNvPr>
          <p:cNvPicPr/>
          <p:nvPr/>
        </p:nvPicPr>
        <p:blipFill rotWithShape="1">
          <a:blip r:embed="rId4" cstate="print">
            <a:extLst>
              <a:ext uri="{28A0092B-C50C-407E-A947-70E740481C1C}">
                <a14:useLocalDpi xmlns:a14="http://schemas.microsoft.com/office/drawing/2010/main" val="0"/>
              </a:ext>
            </a:extLst>
          </a:blip>
          <a:srcRect l="16895" t="53363" r="11872" b="13725"/>
          <a:stretch/>
        </p:blipFill>
        <p:spPr bwMode="auto">
          <a:xfrm>
            <a:off x="767614" y="1267930"/>
            <a:ext cx="4920113" cy="2940689"/>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861AE58-B678-4329-AC4E-7D2CC69FCD1D}"/>
              </a:ext>
            </a:extLst>
          </p:cNvPr>
          <p:cNvPicPr/>
          <p:nvPr/>
        </p:nvPicPr>
        <p:blipFill rotWithShape="1">
          <a:blip r:embed="rId5" cstate="print">
            <a:extLst>
              <a:ext uri="{28A0092B-C50C-407E-A947-70E740481C1C}">
                <a14:useLocalDpi xmlns:a14="http://schemas.microsoft.com/office/drawing/2010/main" val="0"/>
              </a:ext>
            </a:extLst>
          </a:blip>
          <a:srcRect l="2353" t="5986" r="39160" b="74449"/>
          <a:stretch/>
        </p:blipFill>
        <p:spPr bwMode="auto">
          <a:xfrm>
            <a:off x="6382444" y="2121250"/>
            <a:ext cx="5228813" cy="1514989"/>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E90B9EDA-151A-4560-9269-A372B9F654B1}"/>
              </a:ext>
            </a:extLst>
          </p:cNvPr>
          <p:cNvSpPr txBox="1"/>
          <p:nvPr/>
        </p:nvSpPr>
        <p:spPr>
          <a:xfrm>
            <a:off x="3044575" y="269829"/>
            <a:ext cx="6102848"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¿QUÉ ACTIVIDAD DESARROLLAN?</a:t>
            </a:r>
          </a:p>
        </p:txBody>
      </p:sp>
    </p:spTree>
    <p:extLst>
      <p:ext uri="{BB962C8B-B14F-4D97-AF65-F5344CB8AC3E}">
        <p14:creationId xmlns:p14="http://schemas.microsoft.com/office/powerpoint/2010/main" val="134223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9039" y="1087020"/>
            <a:ext cx="4191856" cy="5102025"/>
          </a:xfrm>
        </p:spPr>
        <p:txBody>
          <a:bodyPr>
            <a:noAutofit/>
          </a:bodyPr>
          <a:lstStyle/>
          <a:p>
            <a:pPr algn="just"/>
            <a:r>
              <a:rPr lang="es-ES" sz="1867" dirty="0">
                <a:solidFill>
                  <a:srgbClr val="000000"/>
                </a:solidFill>
                <a:latin typeface="Montserrat" panose="00000500000000000000" pitchFamily="2" charset="0"/>
                <a:cs typeface="Times New Roman" panose="02020603050405020304" pitchFamily="18" charset="0"/>
              </a:rPr>
              <a:t>El 51,8 % de las entidades consultadas prestan servicios de ocio y tiempo libre, y más de la mitad de las entidades cuentan con oferta formativa y educativa (un 51,3%). </a:t>
            </a:r>
            <a:br>
              <a:rPr lang="es-ES" sz="1867" dirty="0">
                <a:solidFill>
                  <a:srgbClr val="000000"/>
                </a:solidFill>
                <a:latin typeface="Montserrat" panose="00000500000000000000" pitchFamily="2" charset="0"/>
                <a:cs typeface="Times New Roman" panose="02020603050405020304" pitchFamily="18" charset="0"/>
              </a:rPr>
            </a:br>
            <a:br>
              <a:rPr lang="es-ES" sz="1867" dirty="0">
                <a:solidFill>
                  <a:srgbClr val="000000"/>
                </a:solidFill>
                <a:latin typeface="Montserrat" panose="00000500000000000000" pitchFamily="2" charset="0"/>
                <a:cs typeface="Times New Roman" panose="02020603050405020304" pitchFamily="18" charset="0"/>
              </a:rPr>
            </a:br>
            <a:r>
              <a:rPr lang="es-ES" sz="1867" dirty="0">
                <a:solidFill>
                  <a:srgbClr val="000000"/>
                </a:solidFill>
                <a:latin typeface="Montserrat" panose="00000500000000000000" pitchFamily="2" charset="0"/>
                <a:cs typeface="Times New Roman" panose="02020603050405020304" pitchFamily="18" charset="0"/>
              </a:rPr>
              <a:t>Aproximadamente 4 de cada 10 organizaciones ofertan información y orientación (un 39,9 %) y un porcentaje similar realiza acompañamiento social (un 37,5 %), intervención socioeducativa (un 37,2 %), asesoramiento y orientación (un 36,5 %) y dispone de algún servicio de información y orientación (un 34,5 %).</a:t>
            </a:r>
          </a:p>
        </p:txBody>
      </p:sp>
      <p:sp>
        <p:nvSpPr>
          <p:cNvPr id="3" name="Rectángulo 2"/>
          <p:cNvSpPr/>
          <p:nvPr/>
        </p:nvSpPr>
        <p:spPr>
          <a:xfrm>
            <a:off x="711440" y="321748"/>
            <a:ext cx="6096000" cy="276999"/>
          </a:xfrm>
          <a:prstGeom prst="rect">
            <a:avLst/>
          </a:prstGeom>
        </p:spPr>
        <p:txBody>
          <a:bodyPr>
            <a:spAutoFit/>
          </a:bodyPr>
          <a:lstStyle/>
          <a:p>
            <a:pPr algn="ctr"/>
            <a:r>
              <a:rPr lang="es-ES" sz="1200" b="1" dirty="0">
                <a:latin typeface="+mj-lt"/>
                <a:ea typeface="Calibri" panose="020F0502020204030204" pitchFamily="34" charset="0"/>
                <a:cs typeface="Times New Roman" panose="02020603050405020304" pitchFamily="18" charset="0"/>
              </a:rPr>
              <a:t>ORGANIZACIONES QUE PROVEEN CADA UNO DE LOS SERVICIOS (%)</a:t>
            </a:r>
            <a:endParaRPr lang="es-ES" sz="1200" b="1" dirty="0">
              <a:latin typeface="+mj-lt"/>
            </a:endParaRPr>
          </a:p>
        </p:txBody>
      </p:sp>
      <p:graphicFrame>
        <p:nvGraphicFramePr>
          <p:cNvPr id="7" name="Gráfico 6">
            <a:extLst>
              <a:ext uri="{FF2B5EF4-FFF2-40B4-BE49-F238E27FC236}">
                <a16:creationId xmlns:a16="http://schemas.microsoft.com/office/drawing/2014/main" id="{4F561932-40C6-48F8-B162-EACB12D8CFB9}"/>
              </a:ext>
            </a:extLst>
          </p:cNvPr>
          <p:cNvGraphicFramePr/>
          <p:nvPr>
            <p:extLst>
              <p:ext uri="{D42A27DB-BD31-4B8C-83A1-F6EECF244321}">
                <p14:modId xmlns:p14="http://schemas.microsoft.com/office/powerpoint/2010/main" val="1633170651"/>
              </p:ext>
            </p:extLst>
          </p:nvPr>
        </p:nvGraphicFramePr>
        <p:xfrm>
          <a:off x="-1715784" y="754111"/>
          <a:ext cx="8722760" cy="510202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a:extLst>
              <a:ext uri="{FF2B5EF4-FFF2-40B4-BE49-F238E27FC236}">
                <a16:creationId xmlns:a16="http://schemas.microsoft.com/office/drawing/2014/main" id="{E122AE35-B902-48AF-A266-2AF37B08FDE2}"/>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37BC2E6E-989A-45C7-A53E-1C7086DECDD3}"/>
              </a:ext>
            </a:extLst>
          </p:cNvPr>
          <p:cNvPicPr>
            <a:picLocks noChangeAspect="1"/>
          </p:cNvPicPr>
          <p:nvPr/>
        </p:nvPicPr>
        <p:blipFill>
          <a:blip r:embed="rId4"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BA02061C-46C9-4760-881D-88300BDDD0C4}"/>
              </a:ext>
            </a:extLst>
          </p:cNvPr>
          <p:cNvSpPr txBox="1"/>
          <p:nvPr/>
        </p:nvSpPr>
        <p:spPr>
          <a:xfrm>
            <a:off x="7534380" y="183249"/>
            <a:ext cx="4191856"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¿CUÁLES SON LOS SERVICIOS QUE PRESTAN?</a:t>
            </a:r>
          </a:p>
        </p:txBody>
      </p:sp>
    </p:spTree>
    <p:extLst>
      <p:ext uri="{BB962C8B-B14F-4D97-AF65-F5344CB8AC3E}">
        <p14:creationId xmlns:p14="http://schemas.microsoft.com/office/powerpoint/2010/main" val="179738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9050" y="1688993"/>
            <a:ext cx="4170437" cy="3480015"/>
          </a:xfrm>
        </p:spPr>
        <p:txBody>
          <a:bodyPr>
            <a:noAutofit/>
          </a:bodyPr>
          <a:lstStyle/>
          <a:p>
            <a:pPr algn="just"/>
            <a:r>
              <a:rPr lang="es-ES" sz="1867" dirty="0">
                <a:solidFill>
                  <a:srgbClr val="000000"/>
                </a:solidFill>
                <a:latin typeface="Montserrat" panose="00000500000000000000" pitchFamily="2" charset="0"/>
                <a:cs typeface="Times New Roman" panose="02020603050405020304" pitchFamily="18" charset="0"/>
              </a:rPr>
              <a:t>Con independencia de la actividad principal, una amplia mayoría de las entidades lleva a cabo acciones de sensibilización (77,3 %).</a:t>
            </a:r>
            <a:br>
              <a:rPr lang="es-ES" sz="1867" dirty="0">
                <a:solidFill>
                  <a:srgbClr val="000000"/>
                </a:solidFill>
                <a:latin typeface="Montserrat" panose="00000500000000000000" pitchFamily="2" charset="0"/>
                <a:cs typeface="Times New Roman" panose="02020603050405020304" pitchFamily="18" charset="0"/>
              </a:rPr>
            </a:br>
            <a:br>
              <a:rPr lang="es-ES" sz="1867" dirty="0">
                <a:solidFill>
                  <a:srgbClr val="000000"/>
                </a:solidFill>
                <a:latin typeface="Montserrat" panose="00000500000000000000" pitchFamily="2" charset="0"/>
                <a:cs typeface="Times New Roman" panose="02020603050405020304" pitchFamily="18" charset="0"/>
              </a:rPr>
            </a:br>
            <a:r>
              <a:rPr lang="es-ES" sz="1867" dirty="0">
                <a:solidFill>
                  <a:srgbClr val="000000"/>
                </a:solidFill>
                <a:latin typeface="Montserrat" panose="00000500000000000000" pitchFamily="2" charset="0"/>
                <a:cs typeface="Times New Roman" panose="02020603050405020304" pitchFamily="18" charset="0"/>
              </a:rPr>
              <a:t>6 de cada 10 organizaciones realizan promoción del voluntariado, la ayuda mutua, la participación social y el asociacionismo. Y en torno a la mitad de las organizaciones realiza actividad de denuncia y promoción de derechos (49,3 %).</a:t>
            </a:r>
          </a:p>
        </p:txBody>
      </p:sp>
      <p:sp>
        <p:nvSpPr>
          <p:cNvPr id="3" name="Rectángulo 2"/>
          <p:cNvSpPr/>
          <p:nvPr/>
        </p:nvSpPr>
        <p:spPr>
          <a:xfrm>
            <a:off x="936174" y="497609"/>
            <a:ext cx="6096000" cy="276999"/>
          </a:xfrm>
          <a:prstGeom prst="rect">
            <a:avLst/>
          </a:prstGeom>
        </p:spPr>
        <p:txBody>
          <a:bodyPr>
            <a:spAutoFit/>
          </a:bodyPr>
          <a:lstStyle/>
          <a:p>
            <a:pPr algn="ctr"/>
            <a:r>
              <a:rPr lang="es-ES" sz="1200" b="1" dirty="0">
                <a:latin typeface="+mj-lt"/>
                <a:ea typeface="Calibri" panose="020F0502020204030204" pitchFamily="34" charset="0"/>
                <a:cs typeface="Times New Roman" panose="02020603050405020304" pitchFamily="18" charset="0"/>
              </a:rPr>
              <a:t>ORGANIZACIONES QUE REALIZAN CADA UNA DE LAS OTRAS FUNCIONES SOCIALES. (%)</a:t>
            </a:r>
            <a:endParaRPr lang="es-ES" sz="1200" b="1" dirty="0">
              <a:latin typeface="+mj-lt"/>
            </a:endParaRPr>
          </a:p>
        </p:txBody>
      </p:sp>
      <p:graphicFrame>
        <p:nvGraphicFramePr>
          <p:cNvPr id="7" name="Gráfico 6">
            <a:extLst>
              <a:ext uri="{FF2B5EF4-FFF2-40B4-BE49-F238E27FC236}">
                <a16:creationId xmlns:a16="http://schemas.microsoft.com/office/drawing/2014/main" id="{91A53E39-97E3-4842-947A-25A2FCC54D74}"/>
              </a:ext>
            </a:extLst>
          </p:cNvPr>
          <p:cNvGraphicFramePr/>
          <p:nvPr>
            <p:extLst>
              <p:ext uri="{D42A27DB-BD31-4B8C-83A1-F6EECF244321}">
                <p14:modId xmlns:p14="http://schemas.microsoft.com/office/powerpoint/2010/main" val="2811451225"/>
              </p:ext>
            </p:extLst>
          </p:nvPr>
        </p:nvGraphicFramePr>
        <p:xfrm>
          <a:off x="-1158121" y="1043810"/>
          <a:ext cx="8657171" cy="460960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a:extLst>
              <a:ext uri="{FF2B5EF4-FFF2-40B4-BE49-F238E27FC236}">
                <a16:creationId xmlns:a16="http://schemas.microsoft.com/office/drawing/2014/main" id="{8ADFC497-FAEA-43EF-ADD3-5E8DCCB650FD}"/>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1851DC81-78D4-4A65-8AED-131C1C9193C6}"/>
              </a:ext>
            </a:extLst>
          </p:cNvPr>
          <p:cNvPicPr>
            <a:picLocks noChangeAspect="1"/>
          </p:cNvPicPr>
          <p:nvPr/>
        </p:nvPicPr>
        <p:blipFill>
          <a:blip r:embed="rId4"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8B191E76-CFB3-4F20-9DFD-5A3E68A0180B}"/>
              </a:ext>
            </a:extLst>
          </p:cNvPr>
          <p:cNvSpPr txBox="1"/>
          <p:nvPr/>
        </p:nvSpPr>
        <p:spPr>
          <a:xfrm>
            <a:off x="7499050" y="342059"/>
            <a:ext cx="4191856"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¿QUÉ OTRAS FUNCIONES SOCIALES REALIZAN?</a:t>
            </a:r>
          </a:p>
        </p:txBody>
      </p:sp>
    </p:spTree>
    <p:extLst>
      <p:ext uri="{BB962C8B-B14F-4D97-AF65-F5344CB8AC3E}">
        <p14:creationId xmlns:p14="http://schemas.microsoft.com/office/powerpoint/2010/main" val="122097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5"/>
            <a:ext cx="4572000" cy="620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PERSONAS</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13488801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B86E4A40-A752-44D3-BDD7-BA24A47B7301}"/>
              </a:ext>
            </a:extLst>
          </p:cNvPr>
          <p:cNvPicPr/>
          <p:nvPr/>
        </p:nvPicPr>
        <p:blipFill rotWithShape="1">
          <a:blip r:embed="rId3" cstate="print">
            <a:extLst>
              <a:ext uri="{28A0092B-C50C-407E-A947-70E740481C1C}">
                <a14:useLocalDpi xmlns:a14="http://schemas.microsoft.com/office/drawing/2010/main" val="0"/>
              </a:ext>
            </a:extLst>
          </a:blip>
          <a:srcRect l="5765" t="6281" r="44255" b="60870"/>
          <a:stretch/>
        </p:blipFill>
        <p:spPr bwMode="auto">
          <a:xfrm>
            <a:off x="73794" y="1898435"/>
            <a:ext cx="4085951" cy="2161806"/>
          </a:xfrm>
          <a:prstGeom prst="rect">
            <a:avLst/>
          </a:prstGeom>
          <a:noFill/>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300672" y="4024342"/>
            <a:ext cx="3823755" cy="2504591"/>
          </a:xfrm>
        </p:spPr>
        <p:txBody>
          <a:bodyPr>
            <a:noAutofit/>
          </a:bodyPr>
          <a:lstStyle/>
          <a:p>
            <a:pPr algn="just"/>
            <a:r>
              <a:rPr lang="es-ES" sz="1600" dirty="0">
                <a:solidFill>
                  <a:srgbClr val="000000"/>
                </a:solidFill>
                <a:latin typeface="Montserrat" panose="00000500000000000000" pitchFamily="2" charset="0"/>
                <a:cs typeface="Times New Roman" panose="02020603050405020304" pitchFamily="18" charset="0"/>
              </a:rPr>
              <a:t>En un 89,1 % de las organizaciones la presencia de personas voluntarias es significativa, representando la mitad o más de las personas que componen la organización. De hecho, el 43,5 % de las organizaciones están formadas íntegramente por voluntarios.</a:t>
            </a:r>
            <a:br>
              <a:rPr lang="es-ES" sz="1600" dirty="0">
                <a:solidFill>
                  <a:srgbClr val="000000"/>
                </a:solidFill>
                <a:latin typeface="Montserrat" panose="00000500000000000000" pitchFamily="2" charset="0"/>
                <a:cs typeface="Times New Roman" panose="02020603050405020304" pitchFamily="18" charset="0"/>
              </a:rPr>
            </a:br>
            <a:endParaRPr lang="es-ES" sz="1600" dirty="0">
              <a:solidFill>
                <a:srgbClr val="000000"/>
              </a:solidFill>
              <a:latin typeface="Montserrat" panose="00000500000000000000" pitchFamily="2" charset="0"/>
              <a:cs typeface="Times New Roman" panose="02020603050405020304" pitchFamily="18" charset="0"/>
            </a:endParaRPr>
          </a:p>
        </p:txBody>
      </p:sp>
      <p:sp>
        <p:nvSpPr>
          <p:cNvPr id="7" name="Título 1"/>
          <p:cNvSpPr txBox="1">
            <a:spLocks/>
          </p:cNvSpPr>
          <p:nvPr/>
        </p:nvSpPr>
        <p:spPr>
          <a:xfrm>
            <a:off x="5937184" y="2734678"/>
            <a:ext cx="46105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2000" dirty="0"/>
          </a:p>
        </p:txBody>
      </p:sp>
      <p:sp>
        <p:nvSpPr>
          <p:cNvPr id="8" name="Título 1"/>
          <p:cNvSpPr txBox="1">
            <a:spLocks/>
          </p:cNvSpPr>
          <p:nvPr/>
        </p:nvSpPr>
        <p:spPr>
          <a:xfrm>
            <a:off x="8067574" y="4146634"/>
            <a:ext cx="3878985" cy="1325563"/>
          </a:xfrm>
          <a:prstGeom prst="rect">
            <a:avLst/>
          </a:prstGeom>
        </p:spPr>
        <p:txBody>
          <a:bodyPr>
            <a:noAutofit/>
          </a:bodyPr>
          <a:lstStyle>
            <a:defPPr>
              <a:defRPr lang="en-US"/>
            </a:defPPr>
            <a:lvl1pPr algn="just">
              <a:lnSpc>
                <a:spcPct val="90000"/>
              </a:lnSpc>
              <a:spcBef>
                <a:spcPct val="0"/>
              </a:spcBef>
              <a:defRPr sz="1200">
                <a:solidFill>
                  <a:srgbClr val="000000"/>
                </a:solidFill>
                <a:latin typeface="Montserrat" panose="00000500000000000000" pitchFamily="2" charset="0"/>
                <a:ea typeface="Lato Light" charset="0"/>
                <a:cs typeface="Times New Roman" panose="02020603050405020304" pitchFamily="18" charset="0"/>
              </a:defRPr>
            </a:lvl1pPr>
          </a:lstStyle>
          <a:p>
            <a:r>
              <a:rPr lang="es-ES" sz="1600" dirty="0"/>
              <a:t>Lo más frecuente es que el personal remunerado represente menos de la cuarta parte en la composición de los equipos de trabajo. El personal remunerado es mayoría sólo en un 14,4 % de las organizaciones. </a:t>
            </a:r>
          </a:p>
        </p:txBody>
      </p:sp>
      <p:sp>
        <p:nvSpPr>
          <p:cNvPr id="10" name="Rectángulo 9"/>
          <p:cNvSpPr/>
          <p:nvPr/>
        </p:nvSpPr>
        <p:spPr>
          <a:xfrm>
            <a:off x="4360846" y="4172166"/>
            <a:ext cx="3541497" cy="1615827"/>
          </a:xfrm>
          <a:prstGeom prst="rect">
            <a:avLst/>
          </a:prstGeom>
        </p:spPr>
        <p:txBody>
          <a:bodyPr>
            <a:noAutofit/>
          </a:bodyPr>
          <a:lstStyle/>
          <a:p>
            <a:pPr algn="just">
              <a:lnSpc>
                <a:spcPct val="90000"/>
              </a:lnSpc>
              <a:spcBef>
                <a:spcPct val="0"/>
              </a:spcBef>
            </a:pPr>
            <a:r>
              <a:rPr lang="es-ES" sz="1600" dirty="0">
                <a:solidFill>
                  <a:srgbClr val="000000"/>
                </a:solidFill>
                <a:latin typeface="Montserrat" panose="00000500000000000000" pitchFamily="2" charset="0"/>
                <a:ea typeface="Lato Light" charset="0"/>
                <a:cs typeface="Times New Roman" panose="02020603050405020304" pitchFamily="18" charset="0"/>
              </a:rPr>
              <a:t>El 56,5 % de las organizaciones tiene personal remunerado en sus grupos de trabajo, mientras que en el resto no hay personal remunerado.</a:t>
            </a:r>
          </a:p>
          <a:p>
            <a:pPr algn="just">
              <a:lnSpc>
                <a:spcPct val="90000"/>
              </a:lnSpc>
              <a:spcBef>
                <a:spcPct val="0"/>
              </a:spcBef>
            </a:pPr>
            <a:br>
              <a:rPr lang="es-ES" sz="1600" dirty="0">
                <a:solidFill>
                  <a:srgbClr val="000000"/>
                </a:solidFill>
                <a:latin typeface="Montserrat" panose="00000500000000000000" pitchFamily="2" charset="0"/>
                <a:ea typeface="Lato Light" charset="0"/>
                <a:cs typeface="Times New Roman" panose="02020603050405020304" pitchFamily="18" charset="0"/>
              </a:rPr>
            </a:br>
            <a:endParaRPr lang="es-ES" sz="1600" dirty="0">
              <a:solidFill>
                <a:srgbClr val="000000"/>
              </a:solidFill>
              <a:latin typeface="Montserrat" panose="00000500000000000000" pitchFamily="2" charset="0"/>
              <a:ea typeface="Lato Light" charset="0"/>
              <a:cs typeface="Times New Roman" panose="02020603050405020304" pitchFamily="18" charset="0"/>
            </a:endParaRPr>
          </a:p>
        </p:txBody>
      </p:sp>
      <p:sp>
        <p:nvSpPr>
          <p:cNvPr id="11" name="Rectángulo 10"/>
          <p:cNvSpPr/>
          <p:nvPr/>
        </p:nvSpPr>
        <p:spPr>
          <a:xfrm>
            <a:off x="12700" y="1205328"/>
            <a:ext cx="3901441" cy="461665"/>
          </a:xfrm>
          <a:prstGeom prst="rect">
            <a:avLst/>
          </a:prstGeom>
        </p:spPr>
        <p:txBody>
          <a:bodyPr wrap="square">
            <a:spAutoFit/>
          </a:bodyPr>
          <a:lstStyle/>
          <a:p>
            <a:pPr algn="ctr"/>
            <a:r>
              <a:rPr lang="es-ES" sz="1200" b="1" dirty="0">
                <a:latin typeface="+mj-lt"/>
                <a:ea typeface="Calibri" panose="020F0502020204030204" pitchFamily="34" charset="0"/>
                <a:cs typeface="Times New Roman" panose="02020603050405020304" pitchFamily="18" charset="0"/>
              </a:rPr>
              <a:t>DISTRIBUCIÓN DE ORGANIZACIONES SEGÚN PESO DE PERSONAS VOLUNTARIAS EN EQUIPOS DE TRABAJO. (%)</a:t>
            </a:r>
            <a:endParaRPr lang="es-ES" sz="1200" b="1" dirty="0">
              <a:latin typeface="+mj-lt"/>
            </a:endParaRPr>
          </a:p>
        </p:txBody>
      </p:sp>
      <p:sp>
        <p:nvSpPr>
          <p:cNvPr id="12" name="Rectángulo 11"/>
          <p:cNvSpPr/>
          <p:nvPr/>
        </p:nvSpPr>
        <p:spPr>
          <a:xfrm>
            <a:off x="3885265" y="1205329"/>
            <a:ext cx="4085950" cy="504625"/>
          </a:xfrm>
          <a:prstGeom prst="rect">
            <a:avLst/>
          </a:prstGeom>
        </p:spPr>
        <p:txBody>
          <a:bodyPr wrap="square">
            <a:spAutoFit/>
          </a:bodyPr>
          <a:lstStyle/>
          <a:p>
            <a:pPr marL="294633" marR="284473"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ORGANIZACIONES QUE SÍ TIENEN PERSONAS REMUNERADAS EN SUS EQUIPOS DE TRABAJO (%)</a:t>
            </a:r>
          </a:p>
        </p:txBody>
      </p:sp>
      <p:sp>
        <p:nvSpPr>
          <p:cNvPr id="13" name="Rectángulo 12"/>
          <p:cNvSpPr/>
          <p:nvPr/>
        </p:nvSpPr>
        <p:spPr>
          <a:xfrm>
            <a:off x="7761038" y="1241228"/>
            <a:ext cx="4369869" cy="504625"/>
          </a:xfrm>
          <a:prstGeom prst="rect">
            <a:avLst/>
          </a:prstGeom>
        </p:spPr>
        <p:txBody>
          <a:bodyPr wrap="square">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DISTRIBUCIÓN DE ORGANIZACIONES SEGÚN PESO DE PERSONAS REMUNERADAS EN EQUIPOS DE TRABAJO. (%)</a:t>
            </a:r>
          </a:p>
        </p:txBody>
      </p:sp>
      <p:sp>
        <p:nvSpPr>
          <p:cNvPr id="17" name="Rectángulo 16">
            <a:extLst>
              <a:ext uri="{FF2B5EF4-FFF2-40B4-BE49-F238E27FC236}">
                <a16:creationId xmlns:a16="http://schemas.microsoft.com/office/drawing/2014/main" id="{68E4C207-17B0-418C-9F5D-57F11C82DB20}"/>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8" name="Imagen 17" descr="LineasBlancas_5.png">
            <a:extLst>
              <a:ext uri="{FF2B5EF4-FFF2-40B4-BE49-F238E27FC236}">
                <a16:creationId xmlns:a16="http://schemas.microsoft.com/office/drawing/2014/main" id="{6EA368F4-4F42-4C55-A14F-0A3D14F7AC21}"/>
              </a:ext>
            </a:extLst>
          </p:cNvPr>
          <p:cNvPicPr>
            <a:picLocks noChangeAspect="1"/>
          </p:cNvPicPr>
          <p:nvPr/>
        </p:nvPicPr>
        <p:blipFill>
          <a:blip r:embed="rId4"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n 14">
            <a:extLst>
              <a:ext uri="{FF2B5EF4-FFF2-40B4-BE49-F238E27FC236}">
                <a16:creationId xmlns:a16="http://schemas.microsoft.com/office/drawing/2014/main" id="{F9BDB1D5-1596-4BFC-9CE0-5A0161B2ED17}"/>
              </a:ext>
            </a:extLst>
          </p:cNvPr>
          <p:cNvPicPr/>
          <p:nvPr/>
        </p:nvPicPr>
        <p:blipFill rotWithShape="1">
          <a:blip r:embed="rId5" cstate="print">
            <a:extLst>
              <a:ext uri="{28A0092B-C50C-407E-A947-70E740481C1C}">
                <a14:useLocalDpi xmlns:a14="http://schemas.microsoft.com/office/drawing/2010/main" val="0"/>
              </a:ext>
            </a:extLst>
          </a:blip>
          <a:srcRect l="1152" t="1089" r="49161" b="76418"/>
          <a:stretch/>
        </p:blipFill>
        <p:spPr bwMode="auto">
          <a:xfrm>
            <a:off x="3911907" y="2098339"/>
            <a:ext cx="4168445" cy="1519914"/>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A7CB07B1-31F3-4A54-8CDF-6E79462F98BB}"/>
              </a:ext>
            </a:extLst>
          </p:cNvPr>
          <p:cNvPicPr/>
          <p:nvPr/>
        </p:nvPicPr>
        <p:blipFill rotWithShape="1">
          <a:blip r:embed="rId6" cstate="print">
            <a:extLst>
              <a:ext uri="{28A0092B-C50C-407E-A947-70E740481C1C}">
                <a14:useLocalDpi xmlns:a14="http://schemas.microsoft.com/office/drawing/2010/main" val="0"/>
              </a:ext>
            </a:extLst>
          </a:blip>
          <a:srcRect l="9996" t="48620" r="41433" b="17503"/>
          <a:stretch/>
        </p:blipFill>
        <p:spPr bwMode="auto">
          <a:xfrm>
            <a:off x="8015371" y="1806375"/>
            <a:ext cx="4193562" cy="2355705"/>
          </a:xfrm>
          <a:prstGeom prst="rect">
            <a:avLst/>
          </a:prstGeom>
          <a:noFill/>
          <a:ln>
            <a:noFill/>
          </a:ln>
          <a:extLst>
            <a:ext uri="{53640926-AAD7-44D8-BBD7-CCE9431645EC}">
              <a14:shadowObscured xmlns:a14="http://schemas.microsoft.com/office/drawing/2010/main"/>
            </a:ext>
          </a:extLst>
        </p:spPr>
      </p:pic>
      <p:sp>
        <p:nvSpPr>
          <p:cNvPr id="19" name="CuadroTexto 18">
            <a:extLst>
              <a:ext uri="{FF2B5EF4-FFF2-40B4-BE49-F238E27FC236}">
                <a16:creationId xmlns:a16="http://schemas.microsoft.com/office/drawing/2014/main" id="{AB5D9E23-73D2-4A50-AE91-B7E13CE89C1D}"/>
              </a:ext>
            </a:extLst>
          </p:cNvPr>
          <p:cNvSpPr txBox="1"/>
          <p:nvPr/>
        </p:nvSpPr>
        <p:spPr>
          <a:xfrm>
            <a:off x="2549233" y="318638"/>
            <a:ext cx="6758013"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¿CÓMO SE COMPONEN LOS EQUIPOS DE TRABAJO?</a:t>
            </a:r>
          </a:p>
        </p:txBody>
      </p:sp>
    </p:spTree>
    <p:extLst>
      <p:ext uri="{BB962C8B-B14F-4D97-AF65-F5344CB8AC3E}">
        <p14:creationId xmlns:p14="http://schemas.microsoft.com/office/powerpoint/2010/main" val="372989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206" y="4309867"/>
            <a:ext cx="5626200" cy="2435827"/>
          </a:xfrm>
        </p:spPr>
        <p:txBody>
          <a:bodyPr>
            <a:noAutofit/>
          </a:bodyPr>
          <a:lstStyle/>
          <a:p>
            <a:pPr algn="just"/>
            <a:r>
              <a:rPr lang="es-ES" sz="1600" dirty="0">
                <a:solidFill>
                  <a:srgbClr val="000000"/>
                </a:solidFill>
                <a:latin typeface="Montserrat" panose="00000500000000000000" pitchFamily="2" charset="0"/>
                <a:cs typeface="Times New Roman" panose="02020603050405020304" pitchFamily="18" charset="0"/>
              </a:rPr>
              <a:t>Lo más habitual es que el volumen de personas voluntarias en una organización ronde entre las 10 y las 50 personas.</a:t>
            </a:r>
            <a:br>
              <a:rPr lang="es-ES" sz="1600" dirty="0">
                <a:solidFill>
                  <a:srgbClr val="000000"/>
                </a:solidFill>
                <a:latin typeface="Montserrat" panose="00000500000000000000" pitchFamily="2" charset="0"/>
                <a:cs typeface="Times New Roman" panose="02020603050405020304" pitchFamily="18" charset="0"/>
              </a:rPr>
            </a:br>
            <a:br>
              <a:rPr lang="es-ES" sz="1600" dirty="0">
                <a:solidFill>
                  <a:srgbClr val="000000"/>
                </a:solidFill>
                <a:latin typeface="Montserrat" panose="00000500000000000000" pitchFamily="2" charset="0"/>
                <a:cs typeface="Times New Roman" panose="02020603050405020304" pitchFamily="18" charset="0"/>
              </a:rPr>
            </a:br>
            <a:r>
              <a:rPr lang="es-ES" sz="1600" dirty="0">
                <a:solidFill>
                  <a:srgbClr val="000000"/>
                </a:solidFill>
                <a:latin typeface="Montserrat" panose="00000500000000000000" pitchFamily="2" charset="0"/>
                <a:cs typeface="Times New Roman" panose="02020603050405020304" pitchFamily="18" charset="0"/>
              </a:rPr>
              <a:t>Aunque lo más frecuente es contar con 6 personas voluntarias, la media se sitúa en unas 39 personas voluntarias, el 66,5 % de las cuales son mujeres.</a:t>
            </a:r>
            <a:br>
              <a:rPr lang="es-ES" sz="1600" dirty="0">
                <a:solidFill>
                  <a:srgbClr val="000000"/>
                </a:solidFill>
                <a:latin typeface="Montserrat" panose="00000500000000000000" pitchFamily="2" charset="0"/>
                <a:cs typeface="Times New Roman" panose="02020603050405020304" pitchFamily="18" charset="0"/>
              </a:rPr>
            </a:br>
            <a:endParaRPr lang="es-ES" sz="1600" dirty="0">
              <a:solidFill>
                <a:srgbClr val="000000"/>
              </a:solidFill>
              <a:latin typeface="Montserrat" panose="00000500000000000000" pitchFamily="2" charset="0"/>
              <a:cs typeface="Times New Roman" panose="02020603050405020304" pitchFamily="18" charset="0"/>
            </a:endParaRPr>
          </a:p>
        </p:txBody>
      </p:sp>
      <p:sp>
        <p:nvSpPr>
          <p:cNvPr id="10" name="Título 1"/>
          <p:cNvSpPr txBox="1">
            <a:spLocks/>
          </p:cNvSpPr>
          <p:nvPr/>
        </p:nvSpPr>
        <p:spPr>
          <a:xfrm>
            <a:off x="6380152" y="4508941"/>
            <a:ext cx="5544152" cy="2435827"/>
          </a:xfrm>
          <a:prstGeom prst="rect">
            <a:avLst/>
          </a:prstGeom>
        </p:spPr>
        <p:txBody>
          <a:bodyPr>
            <a:noAutofit/>
          </a:bodyPr>
          <a:lstStyle>
            <a:lvl1pPr algn="just">
              <a:lnSpc>
                <a:spcPct val="90000"/>
              </a:lnSpc>
              <a:spcBef>
                <a:spcPct val="0"/>
              </a:spcBef>
              <a:buNone/>
              <a:defRPr lang="en-US" sz="1200">
                <a:solidFill>
                  <a:srgbClr val="000000"/>
                </a:solidFill>
                <a:latin typeface="Montserrat" panose="00000500000000000000" pitchFamily="2" charset="0"/>
                <a:ea typeface="Lato Light" charset="0"/>
                <a:cs typeface="Times New Roman" panose="02020603050405020304" pitchFamily="18" charset="0"/>
              </a:defRPr>
            </a:lvl1pPr>
          </a:lstStyle>
          <a:p>
            <a:r>
              <a:rPr lang="es-ES" sz="1600" dirty="0"/>
              <a:t>Cuando las organizaciones tienen personal remunerado, lo más habitual (7 de cada 10 organizaciones) es no superar las 10 personas remuneradas.</a:t>
            </a:r>
            <a:br>
              <a:rPr lang="es-ES" sz="1600" dirty="0"/>
            </a:br>
            <a:br>
              <a:rPr lang="es-ES" sz="1600" dirty="0"/>
            </a:br>
            <a:r>
              <a:rPr lang="es-ES" sz="1600" dirty="0"/>
              <a:t>Aunque lo más habitual es tener una persona remunerada, la media es de 15 personas remuneradas, de las que el 72,9 % son mujeres.</a:t>
            </a:r>
          </a:p>
        </p:txBody>
      </p:sp>
      <p:sp>
        <p:nvSpPr>
          <p:cNvPr id="3" name="Rectángulo 2"/>
          <p:cNvSpPr/>
          <p:nvPr/>
        </p:nvSpPr>
        <p:spPr>
          <a:xfrm>
            <a:off x="100046" y="244487"/>
            <a:ext cx="5771365" cy="504625"/>
          </a:xfrm>
          <a:prstGeom prst="rect">
            <a:avLst/>
          </a:prstGeom>
        </p:spPr>
        <p:txBody>
          <a:bodyPr wrap="square">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DISTRIBUCIÓN DE ORGANIZACIONES SEGÚN VOLUMEN DE VOLUNTARIADO Y COMPOSICIÓN DEL VOLUNTARIADO POR SEXO. (%)</a:t>
            </a:r>
          </a:p>
        </p:txBody>
      </p:sp>
      <p:sp>
        <p:nvSpPr>
          <p:cNvPr id="11" name="Rectángulo 10"/>
          <p:cNvSpPr/>
          <p:nvPr/>
        </p:nvSpPr>
        <p:spPr>
          <a:xfrm>
            <a:off x="6096000" y="244487"/>
            <a:ext cx="6096000" cy="504625"/>
          </a:xfrm>
          <a:prstGeom prst="rect">
            <a:avLst/>
          </a:prstGeom>
        </p:spPr>
        <p:txBody>
          <a:bodyPr>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DISTRIBUCIÓN DE ORGANIZACIONES SEGÚN VOLUMEN DE REMUNERADO Y COMPOSICIÓN DEL PERSONAL REMUNERADO POR SEXO. (%)</a:t>
            </a:r>
          </a:p>
        </p:txBody>
      </p:sp>
      <p:sp>
        <p:nvSpPr>
          <p:cNvPr id="16" name="Rectángulo 15">
            <a:extLst>
              <a:ext uri="{FF2B5EF4-FFF2-40B4-BE49-F238E27FC236}">
                <a16:creationId xmlns:a16="http://schemas.microsoft.com/office/drawing/2014/main" id="{3F5D1B4B-34E3-4386-9A04-A84C69C9BF96}"/>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7" name="Imagen 16" descr="LineasBlancas_5.png">
            <a:extLst>
              <a:ext uri="{FF2B5EF4-FFF2-40B4-BE49-F238E27FC236}">
                <a16:creationId xmlns:a16="http://schemas.microsoft.com/office/drawing/2014/main" id="{92FFB2EA-F6F4-48F0-B95C-7F1D5590225D}"/>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4A376998-8331-4E0B-948F-18197C913419}"/>
              </a:ext>
            </a:extLst>
          </p:cNvPr>
          <p:cNvPicPr/>
          <p:nvPr/>
        </p:nvPicPr>
        <p:blipFill rotWithShape="1">
          <a:blip r:embed="rId4" cstate="print">
            <a:extLst>
              <a:ext uri="{28A0092B-C50C-407E-A947-70E740481C1C}">
                <a14:useLocalDpi xmlns:a14="http://schemas.microsoft.com/office/drawing/2010/main" val="0"/>
              </a:ext>
            </a:extLst>
          </a:blip>
          <a:srcRect l="3749" t="5988" r="44473" b="60426"/>
          <a:stretch/>
        </p:blipFill>
        <p:spPr bwMode="auto">
          <a:xfrm>
            <a:off x="794925" y="877956"/>
            <a:ext cx="4754761" cy="2483282"/>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69EBFED0-3F96-4784-9328-2B38B6C643C5}"/>
              </a:ext>
            </a:extLst>
          </p:cNvPr>
          <p:cNvPicPr/>
          <p:nvPr/>
        </p:nvPicPr>
        <p:blipFill rotWithShape="1">
          <a:blip r:embed="rId4" cstate="print">
            <a:extLst>
              <a:ext uri="{28A0092B-C50C-407E-A947-70E740481C1C}">
                <a14:useLocalDpi xmlns:a14="http://schemas.microsoft.com/office/drawing/2010/main" val="0"/>
              </a:ext>
            </a:extLst>
          </a:blip>
          <a:srcRect l="56975" t="12820" r="1943" b="72784"/>
          <a:stretch/>
        </p:blipFill>
        <p:spPr bwMode="auto">
          <a:xfrm>
            <a:off x="1354899" y="3364557"/>
            <a:ext cx="3996267" cy="1127452"/>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A4A8FA14-C7CE-4FCB-A40D-B76D8134B216}"/>
              </a:ext>
            </a:extLst>
          </p:cNvPr>
          <p:cNvPicPr/>
          <p:nvPr/>
        </p:nvPicPr>
        <p:blipFill rotWithShape="1">
          <a:blip r:embed="rId4" cstate="print">
            <a:extLst>
              <a:ext uri="{28A0092B-C50C-407E-A947-70E740481C1C}">
                <a14:useLocalDpi xmlns:a14="http://schemas.microsoft.com/office/drawing/2010/main" val="0"/>
              </a:ext>
            </a:extLst>
          </a:blip>
          <a:srcRect l="3221" t="48684" r="45001" b="17730"/>
          <a:stretch/>
        </p:blipFill>
        <p:spPr bwMode="auto">
          <a:xfrm>
            <a:off x="6766618" y="793981"/>
            <a:ext cx="4754761" cy="2483282"/>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34B0E335-1518-4C65-B523-8AA1CEB3F599}"/>
              </a:ext>
            </a:extLst>
          </p:cNvPr>
          <p:cNvPicPr/>
          <p:nvPr/>
        </p:nvPicPr>
        <p:blipFill rotWithShape="1">
          <a:blip r:embed="rId4" cstate="print">
            <a:extLst>
              <a:ext uri="{28A0092B-C50C-407E-A947-70E740481C1C}">
                <a14:useLocalDpi xmlns:a14="http://schemas.microsoft.com/office/drawing/2010/main" val="0"/>
              </a:ext>
            </a:extLst>
          </a:blip>
          <a:srcRect l="56882" t="59359" r="2036" b="24608"/>
          <a:stretch/>
        </p:blipFill>
        <p:spPr bwMode="auto">
          <a:xfrm>
            <a:off x="7145866" y="3208431"/>
            <a:ext cx="3996267" cy="1255641"/>
          </a:xfrm>
          <a:prstGeom prst="rect">
            <a:avLst/>
          </a:prstGeom>
          <a:noFill/>
          <a:ln>
            <a:noFill/>
          </a:ln>
          <a:extLst>
            <a:ext uri="{53640926-AAD7-44D8-BBD7-CCE9431645EC}">
              <a14:shadowObscured xmlns:a14="http://schemas.microsoft.com/office/drawing/2010/main"/>
            </a:ext>
          </a:extLst>
        </p:spPr>
      </p:pic>
      <p:sp>
        <p:nvSpPr>
          <p:cNvPr id="14" name="Rectángulo 13">
            <a:extLst>
              <a:ext uri="{FF2B5EF4-FFF2-40B4-BE49-F238E27FC236}">
                <a16:creationId xmlns:a16="http://schemas.microsoft.com/office/drawing/2014/main" id="{C95926D1-4F12-43EF-993A-68EE2E41BA86}"/>
              </a:ext>
            </a:extLst>
          </p:cNvPr>
          <p:cNvSpPr/>
          <p:nvPr/>
        </p:nvSpPr>
        <p:spPr>
          <a:xfrm>
            <a:off x="2456082" y="2037392"/>
            <a:ext cx="1191245" cy="504625"/>
          </a:xfrm>
          <a:prstGeom prst="rect">
            <a:avLst/>
          </a:prstGeom>
        </p:spPr>
        <p:txBody>
          <a:bodyPr wrap="square">
            <a:spAutoFit/>
          </a:bodyPr>
          <a:lstStyle/>
          <a:p>
            <a:pPr algn="ctr">
              <a:lnSpc>
                <a:spcPct val="115000"/>
              </a:lnSpc>
              <a:spcAft>
                <a:spcPts val="1000"/>
              </a:spcAft>
            </a:pPr>
            <a:r>
              <a:rPr lang="es-ES" sz="1200" dirty="0">
                <a:solidFill>
                  <a:schemeClr val="tx1">
                    <a:lumMod val="50000"/>
                    <a:lumOff val="50000"/>
                  </a:schemeClr>
                </a:solidFill>
                <a:latin typeface="+mj-lt"/>
                <a:ea typeface="Calibri" panose="020F0502020204030204" pitchFamily="34" charset="0"/>
                <a:cs typeface="Times New Roman" panose="02020603050405020304" pitchFamily="18" charset="0"/>
              </a:rPr>
              <a:t>Personal</a:t>
            </a:r>
            <a:r>
              <a:rPr lang="es-ES" sz="1200" b="1" dirty="0">
                <a:solidFill>
                  <a:schemeClr val="tx1">
                    <a:lumMod val="50000"/>
                    <a:lumOff val="50000"/>
                  </a:schemeClr>
                </a:solidFill>
                <a:latin typeface="+mj-lt"/>
                <a:ea typeface="Calibri" panose="020F0502020204030204" pitchFamily="34" charset="0"/>
                <a:cs typeface="Times New Roman" panose="02020603050405020304" pitchFamily="18" charset="0"/>
              </a:rPr>
              <a:t> voluntario</a:t>
            </a:r>
          </a:p>
        </p:txBody>
      </p:sp>
      <p:sp>
        <p:nvSpPr>
          <p:cNvPr id="19" name="Rectángulo 18">
            <a:extLst>
              <a:ext uri="{FF2B5EF4-FFF2-40B4-BE49-F238E27FC236}">
                <a16:creationId xmlns:a16="http://schemas.microsoft.com/office/drawing/2014/main" id="{468D001B-CBDD-4DB0-90DB-92E11C5625A6}"/>
              </a:ext>
            </a:extLst>
          </p:cNvPr>
          <p:cNvSpPr/>
          <p:nvPr/>
        </p:nvSpPr>
        <p:spPr>
          <a:xfrm>
            <a:off x="8524125" y="2021622"/>
            <a:ext cx="1191245" cy="504625"/>
          </a:xfrm>
          <a:prstGeom prst="rect">
            <a:avLst/>
          </a:prstGeom>
        </p:spPr>
        <p:txBody>
          <a:bodyPr wrap="square">
            <a:spAutoFit/>
          </a:bodyPr>
          <a:lstStyle/>
          <a:p>
            <a:pPr algn="ctr">
              <a:lnSpc>
                <a:spcPct val="115000"/>
              </a:lnSpc>
              <a:spcAft>
                <a:spcPts val="1000"/>
              </a:spcAft>
            </a:pPr>
            <a:r>
              <a:rPr lang="es-ES" sz="1200" dirty="0">
                <a:solidFill>
                  <a:schemeClr val="tx1">
                    <a:lumMod val="50000"/>
                    <a:lumOff val="50000"/>
                  </a:schemeClr>
                </a:solidFill>
                <a:latin typeface="+mj-lt"/>
                <a:ea typeface="Calibri" panose="020F0502020204030204" pitchFamily="34" charset="0"/>
                <a:cs typeface="Times New Roman" panose="02020603050405020304" pitchFamily="18" charset="0"/>
              </a:rPr>
              <a:t>Personal</a:t>
            </a:r>
            <a:r>
              <a:rPr lang="es-ES" sz="1200" b="1" dirty="0">
                <a:solidFill>
                  <a:schemeClr val="tx1">
                    <a:lumMod val="50000"/>
                    <a:lumOff val="50000"/>
                  </a:schemeClr>
                </a:solidFill>
                <a:latin typeface="+mj-lt"/>
                <a:ea typeface="Calibri" panose="020F0502020204030204" pitchFamily="34" charset="0"/>
                <a:cs typeface="Times New Roman" panose="02020603050405020304" pitchFamily="18" charset="0"/>
              </a:rPr>
              <a:t> remunerado</a:t>
            </a:r>
          </a:p>
        </p:txBody>
      </p:sp>
    </p:spTree>
    <p:extLst>
      <p:ext uri="{BB962C8B-B14F-4D97-AF65-F5344CB8AC3E}">
        <p14:creationId xmlns:p14="http://schemas.microsoft.com/office/powerpoint/2010/main" val="310381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4"/>
            <a:ext cx="4572000" cy="119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RECURSOS ECONÓMICOS</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03413209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036" y="3750979"/>
            <a:ext cx="6150074" cy="2936340"/>
          </a:xfrm>
        </p:spPr>
        <p:txBody>
          <a:bodyPr>
            <a:noAutofit/>
          </a:bodyPr>
          <a:lstStyle/>
          <a:p>
            <a:pPr algn="just"/>
            <a:r>
              <a:rPr lang="es-ES" sz="1600" dirty="0">
                <a:solidFill>
                  <a:srgbClr val="000000"/>
                </a:solidFill>
                <a:latin typeface="Montserrat" panose="00000500000000000000" pitchFamily="2" charset="0"/>
                <a:cs typeface="Times New Roman" panose="02020603050405020304" pitchFamily="18" charset="0"/>
              </a:rPr>
              <a:t>El 80% de las organizaciones del Tercer Sector Social de Euskadi son entidades pequeñas o medianas, con ingresos inferiores a 300.000 €. De hecho, la mitad de las entidades gestionan una cantidad de dinero inferior a 61.769 €.</a:t>
            </a:r>
            <a:br>
              <a:rPr lang="es-ES" sz="1600" dirty="0">
                <a:solidFill>
                  <a:srgbClr val="000000"/>
                </a:solidFill>
                <a:latin typeface="Montserrat" panose="00000500000000000000" pitchFamily="2" charset="0"/>
                <a:cs typeface="Times New Roman" panose="02020603050405020304" pitchFamily="18" charset="0"/>
              </a:rPr>
            </a:br>
            <a:r>
              <a:rPr lang="es-ES" sz="1600" dirty="0">
                <a:solidFill>
                  <a:srgbClr val="000000"/>
                </a:solidFill>
                <a:latin typeface="Montserrat" panose="00000500000000000000" pitchFamily="2" charset="0"/>
                <a:cs typeface="Times New Roman" panose="02020603050405020304" pitchFamily="18" charset="0"/>
              </a:rPr>
              <a:t> </a:t>
            </a:r>
            <a:br>
              <a:rPr lang="es-ES" sz="1600" dirty="0">
                <a:solidFill>
                  <a:srgbClr val="000000"/>
                </a:solidFill>
                <a:latin typeface="Montserrat" panose="00000500000000000000" pitchFamily="2" charset="0"/>
                <a:cs typeface="Times New Roman" panose="02020603050405020304" pitchFamily="18" charset="0"/>
              </a:rPr>
            </a:br>
            <a:r>
              <a:rPr lang="es-ES" sz="1600" dirty="0">
                <a:solidFill>
                  <a:srgbClr val="000000"/>
                </a:solidFill>
                <a:latin typeface="Montserrat" panose="00000500000000000000" pitchFamily="2" charset="0"/>
                <a:cs typeface="Times New Roman" panose="02020603050405020304" pitchFamily="18" charset="0"/>
              </a:rPr>
              <a:t>El 7,6% de las entidades gestionan presupuestos superiores al millón y medio de euros y el 31,7% de las entidades del sector tienen ingresos inferiores a 12.000 €.</a:t>
            </a:r>
          </a:p>
        </p:txBody>
      </p:sp>
      <p:sp>
        <p:nvSpPr>
          <p:cNvPr id="3" name="Rectángulo 2"/>
          <p:cNvSpPr/>
          <p:nvPr/>
        </p:nvSpPr>
        <p:spPr>
          <a:xfrm>
            <a:off x="6833441" y="4867633"/>
            <a:ext cx="4612908" cy="1415772"/>
          </a:xfrm>
          <a:prstGeom prst="rect">
            <a:avLst/>
          </a:prstGeom>
        </p:spPr>
        <p:txBody>
          <a:bodyPr>
            <a:noAutofit/>
          </a:bodyPr>
          <a:lstStyle/>
          <a:p>
            <a:pPr algn="just">
              <a:lnSpc>
                <a:spcPct val="90000"/>
              </a:lnSpc>
              <a:spcBef>
                <a:spcPct val="0"/>
              </a:spcBef>
            </a:pPr>
            <a:r>
              <a:rPr lang="es-ES" sz="1600" dirty="0">
                <a:solidFill>
                  <a:srgbClr val="000000"/>
                </a:solidFill>
                <a:latin typeface="Montserrat" panose="00000500000000000000" pitchFamily="2" charset="0"/>
                <a:ea typeface="Lato Light" charset="0"/>
                <a:cs typeface="Times New Roman" panose="02020603050405020304" pitchFamily="18" charset="0"/>
              </a:rPr>
              <a:t>El resultado económico de algo menos de la mitad de las entidades fue tener las cuentas equilibradas en 2020. El 23,6 % de las entidades tuvo superávit y el 30 % déficit.</a:t>
            </a:r>
          </a:p>
          <a:p>
            <a:pPr algn="just">
              <a:lnSpc>
                <a:spcPct val="90000"/>
              </a:lnSpc>
              <a:spcBef>
                <a:spcPct val="0"/>
              </a:spcBef>
            </a:pPr>
            <a:br>
              <a:rPr lang="es-ES" sz="1600" dirty="0">
                <a:solidFill>
                  <a:srgbClr val="000000"/>
                </a:solidFill>
                <a:latin typeface="Montserrat" panose="00000500000000000000" pitchFamily="2" charset="0"/>
                <a:ea typeface="Lato Light" charset="0"/>
                <a:cs typeface="Times New Roman" panose="02020603050405020304" pitchFamily="18" charset="0"/>
              </a:rPr>
            </a:br>
            <a:endParaRPr lang="es-ES" sz="1600" dirty="0">
              <a:solidFill>
                <a:srgbClr val="000000"/>
              </a:solidFill>
              <a:latin typeface="Montserrat" panose="00000500000000000000" pitchFamily="2" charset="0"/>
              <a:ea typeface="Lato Light" charset="0"/>
              <a:cs typeface="Times New Roman" panose="02020603050405020304" pitchFamily="18" charset="0"/>
            </a:endParaRPr>
          </a:p>
        </p:txBody>
      </p:sp>
      <p:sp>
        <p:nvSpPr>
          <p:cNvPr id="7" name="Rectángulo 6"/>
          <p:cNvSpPr/>
          <p:nvPr/>
        </p:nvSpPr>
        <p:spPr>
          <a:xfrm>
            <a:off x="453926" y="715153"/>
            <a:ext cx="5796815" cy="292259"/>
          </a:xfrm>
          <a:prstGeom prst="rect">
            <a:avLst/>
          </a:prstGeom>
        </p:spPr>
        <p:txBody>
          <a:bodyPr wrap="square">
            <a:spAutoFit/>
          </a:bodyPr>
          <a:lstStyle/>
          <a:p>
            <a:pPr algn="ctr">
              <a:lnSpc>
                <a:spcPct val="115000"/>
              </a:lnSpc>
            </a:pPr>
            <a:r>
              <a:rPr lang="es-ES" sz="1200" b="1" dirty="0">
                <a:latin typeface="+mj-lt"/>
                <a:ea typeface="Calibri" panose="020F0502020204030204" pitchFamily="34" charset="0"/>
                <a:cs typeface="Times New Roman" panose="02020603050405020304" pitchFamily="18" charset="0"/>
              </a:rPr>
              <a:t>DISTRIBUCIÓN DE ORGANIZACIONES SEGÚN VOLUMEN DE INGRESOS EN 2020. (%)</a:t>
            </a:r>
          </a:p>
        </p:txBody>
      </p:sp>
      <p:sp>
        <p:nvSpPr>
          <p:cNvPr id="8" name="Rectángulo 7"/>
          <p:cNvSpPr/>
          <p:nvPr/>
        </p:nvSpPr>
        <p:spPr>
          <a:xfrm>
            <a:off x="6549632" y="1783566"/>
            <a:ext cx="5390997" cy="292259"/>
          </a:xfrm>
          <a:prstGeom prst="rect">
            <a:avLst/>
          </a:prstGeom>
        </p:spPr>
        <p:txBody>
          <a:bodyPr wrap="square">
            <a:spAutoFit/>
          </a:bodyPr>
          <a:lstStyle/>
          <a:p>
            <a:pPr algn="ctr">
              <a:lnSpc>
                <a:spcPct val="115000"/>
              </a:lnSpc>
            </a:pPr>
            <a:r>
              <a:rPr lang="es-ES" sz="1200" b="1" dirty="0">
                <a:latin typeface="+mj-lt"/>
                <a:ea typeface="Calibri" panose="020F0502020204030204" pitchFamily="34" charset="0"/>
                <a:cs typeface="Times New Roman" panose="02020603050405020304" pitchFamily="18" charset="0"/>
              </a:rPr>
              <a:t>DISTRIBUCIÓN DE ORGANIZACIONES SEGÚN RESULTADO DEL EJERCICIO 2020. (%)</a:t>
            </a:r>
          </a:p>
        </p:txBody>
      </p:sp>
      <p:sp>
        <p:nvSpPr>
          <p:cNvPr id="9" name="Rectángulo 8">
            <a:extLst>
              <a:ext uri="{FF2B5EF4-FFF2-40B4-BE49-F238E27FC236}">
                <a16:creationId xmlns:a16="http://schemas.microsoft.com/office/drawing/2014/main" id="{E78E1C80-B54D-49D7-A372-27A9C03B5B2E}"/>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0" name="Imagen 9" descr="LineasBlancas_5.png">
            <a:extLst>
              <a:ext uri="{FF2B5EF4-FFF2-40B4-BE49-F238E27FC236}">
                <a16:creationId xmlns:a16="http://schemas.microsoft.com/office/drawing/2014/main" id="{05062869-2AB2-4735-99A6-254CA07DE45F}"/>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058A600E-138B-4580-9D6E-36C57B60EB0B}"/>
              </a:ext>
            </a:extLst>
          </p:cNvPr>
          <p:cNvPicPr/>
          <p:nvPr/>
        </p:nvPicPr>
        <p:blipFill rotWithShape="1">
          <a:blip r:embed="rId4" cstate="print">
            <a:extLst>
              <a:ext uri="{28A0092B-C50C-407E-A947-70E740481C1C}">
                <a14:useLocalDpi xmlns:a14="http://schemas.microsoft.com/office/drawing/2010/main" val="0"/>
              </a:ext>
            </a:extLst>
          </a:blip>
          <a:srcRect l="8990" r="48408" b="65389"/>
          <a:stretch/>
        </p:blipFill>
        <p:spPr bwMode="auto">
          <a:xfrm>
            <a:off x="927890" y="1007413"/>
            <a:ext cx="4848888" cy="3171852"/>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4E0FA893-5877-4004-858A-A69674AF7B39}"/>
              </a:ext>
            </a:extLst>
          </p:cNvPr>
          <p:cNvPicPr/>
          <p:nvPr/>
        </p:nvPicPr>
        <p:blipFill rotWithShape="1">
          <a:blip r:embed="rId5" cstate="print">
            <a:extLst>
              <a:ext uri="{28A0092B-C50C-407E-A947-70E740481C1C}">
                <a14:useLocalDpi xmlns:a14="http://schemas.microsoft.com/office/drawing/2010/main" val="0"/>
              </a:ext>
            </a:extLst>
          </a:blip>
          <a:srcRect l="42734" t="48920" r="6456" b="31838"/>
          <a:stretch/>
        </p:blipFill>
        <p:spPr bwMode="auto">
          <a:xfrm>
            <a:off x="6833441" y="3082143"/>
            <a:ext cx="5273006" cy="1607648"/>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5B5EA8C9-2FD8-476F-A0EC-0EBC4C0AF5DF}"/>
              </a:ext>
            </a:extLst>
          </p:cNvPr>
          <p:cNvPicPr/>
          <p:nvPr/>
        </p:nvPicPr>
        <p:blipFill rotWithShape="1">
          <a:blip r:embed="rId5" cstate="print">
            <a:extLst>
              <a:ext uri="{28A0092B-C50C-407E-A947-70E740481C1C}">
                <a14:useLocalDpi xmlns:a14="http://schemas.microsoft.com/office/drawing/2010/main" val="0"/>
              </a:ext>
            </a:extLst>
          </a:blip>
          <a:srcRect l="15323" t="59967" r="58000" b="31980"/>
          <a:stretch/>
        </p:blipFill>
        <p:spPr bwMode="auto">
          <a:xfrm>
            <a:off x="8085672" y="2208027"/>
            <a:ext cx="2768544" cy="672814"/>
          </a:xfrm>
          <a:prstGeom prst="rect">
            <a:avLst/>
          </a:prstGeom>
          <a:noFill/>
          <a:ln>
            <a:noFill/>
          </a:ln>
          <a:extLst>
            <a:ext uri="{53640926-AAD7-44D8-BBD7-CCE9431645EC}">
              <a14:shadowObscured xmlns:a14="http://schemas.microsoft.com/office/drawing/2010/main"/>
            </a:ext>
          </a:extLst>
        </p:spPr>
      </p:pic>
      <p:sp>
        <p:nvSpPr>
          <p:cNvPr id="14" name="CuadroTexto 13">
            <a:extLst>
              <a:ext uri="{FF2B5EF4-FFF2-40B4-BE49-F238E27FC236}">
                <a16:creationId xmlns:a16="http://schemas.microsoft.com/office/drawing/2014/main" id="{41D5F323-3803-485B-B8D5-D6E9528009EA}"/>
              </a:ext>
            </a:extLst>
          </p:cNvPr>
          <p:cNvSpPr txBox="1"/>
          <p:nvPr/>
        </p:nvSpPr>
        <p:spPr>
          <a:xfrm>
            <a:off x="7180616" y="361749"/>
            <a:ext cx="3918558"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¿CON QUÉ RECURSOS ECONÓMICOS CUENTAN?</a:t>
            </a:r>
          </a:p>
        </p:txBody>
      </p:sp>
    </p:spTree>
    <p:extLst>
      <p:ext uri="{BB962C8B-B14F-4D97-AF65-F5344CB8AC3E}">
        <p14:creationId xmlns:p14="http://schemas.microsoft.com/office/powerpoint/2010/main" val="136537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E8428B6-2E4F-47E2-929C-50DF4C2E0032}"/>
              </a:ext>
            </a:extLst>
          </p:cNvPr>
          <p:cNvSpPr>
            <a:spLocks noGrp="1"/>
          </p:cNvSpPr>
          <p:nvPr>
            <p:ph type="sldNum" sz="quarter" idx="12"/>
          </p:nvPr>
        </p:nvSpPr>
        <p:spPr/>
        <p:txBody>
          <a:bodyPr/>
          <a:lstStyle/>
          <a:p>
            <a:endParaRPr lang="es-ES" dirty="0"/>
          </a:p>
        </p:txBody>
      </p:sp>
      <p:pic>
        <p:nvPicPr>
          <p:cNvPr id="6" name="Imagen 5" descr="LineasBlancas_5.png">
            <a:extLst>
              <a:ext uri="{FF2B5EF4-FFF2-40B4-BE49-F238E27FC236}">
                <a16:creationId xmlns:a16="http://schemas.microsoft.com/office/drawing/2014/main" id="{3BC114D9-CA6B-4714-BE9F-084AE224121A}"/>
              </a:ext>
            </a:extLst>
          </p:cNvPr>
          <p:cNvPicPr>
            <a:picLocks noChangeAspect="1"/>
          </p:cNvPicPr>
          <p:nvPr/>
        </p:nvPicPr>
        <p:blipFill>
          <a:blip r:embed="rId2" cstate="email">
            <a:extLst>
              <a:ext uri="{28A0092B-C50C-407E-A947-70E740481C1C}">
                <a14:useLocalDpi xmlns:a14="http://schemas.microsoft.com/office/drawing/2010/main" val="0"/>
              </a:ext>
            </a:extLst>
          </a:blip>
          <a:srcRect t="89491"/>
          <a:stretch>
            <a:fillRect/>
          </a:stretch>
        </p:blipFill>
        <p:spPr bwMode="auto">
          <a:xfrm flipH="1" flipV="1">
            <a:off x="-4233" y="6301910"/>
            <a:ext cx="12196233" cy="721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EE9545F-63EC-408E-83BC-A15E8F3CF1F6}"/>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9" name="Imagen 8" descr="LineasBlancas_5.png">
            <a:extLst>
              <a:ext uri="{FF2B5EF4-FFF2-40B4-BE49-F238E27FC236}">
                <a16:creationId xmlns:a16="http://schemas.microsoft.com/office/drawing/2014/main" id="{1382C8D2-AB14-4196-B00F-72FC5107DA19}"/>
              </a:ext>
            </a:extLst>
          </p:cNvPr>
          <p:cNvPicPr>
            <a:picLocks noChangeAspect="1"/>
          </p:cNvPicPr>
          <p:nvPr/>
        </p:nvPicPr>
        <p:blipFill>
          <a:blip r:embed="rId2"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6">
            <a:extLst>
              <a:ext uri="{FF2B5EF4-FFF2-40B4-BE49-F238E27FC236}">
                <a16:creationId xmlns:a16="http://schemas.microsoft.com/office/drawing/2014/main" id="{89F4C313-4573-40E2-903B-0372B7626FEB}"/>
              </a:ext>
            </a:extLst>
          </p:cNvPr>
          <p:cNvSpPr txBox="1">
            <a:spLocks noChangeArrowheads="1"/>
          </p:cNvSpPr>
          <p:nvPr/>
        </p:nvSpPr>
        <p:spPr bwMode="auto">
          <a:xfrm>
            <a:off x="562421" y="1619911"/>
            <a:ext cx="10919085" cy="3307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marL="742950" indent="-742950" algn="ctr">
              <a:lnSpc>
                <a:spcPct val="150000"/>
              </a:lnSpc>
              <a:buFont typeface="+mj-lt"/>
              <a:buAutoNum type="arabicPeriod"/>
              <a:defRPr/>
            </a:pPr>
            <a:r>
              <a:rPr lang="en-US" b="1" dirty="0">
                <a:solidFill>
                  <a:srgbClr val="122731"/>
                </a:solidFill>
                <a:latin typeface="Montserrat" charset="0"/>
                <a:ea typeface="Montserrat"/>
                <a:cs typeface="Montserrat" charset="0"/>
              </a:rPr>
              <a:t>IDENTIDAD Y GRANDES CIFRAS</a:t>
            </a:r>
          </a:p>
          <a:p>
            <a:pPr marL="742950" indent="-742950" algn="ctr">
              <a:lnSpc>
                <a:spcPct val="150000"/>
              </a:lnSpc>
              <a:buFont typeface="+mj-lt"/>
              <a:buAutoNum type="arabicPeriod"/>
              <a:defRPr/>
            </a:pPr>
            <a:r>
              <a:rPr lang="en-US" b="1" dirty="0">
                <a:solidFill>
                  <a:srgbClr val="C00000"/>
                </a:solidFill>
                <a:latin typeface="Montserrat" charset="0"/>
                <a:ea typeface="Montserrat"/>
                <a:cs typeface="Montserrat" charset="0"/>
              </a:rPr>
              <a:t>ACTIVIDAD</a:t>
            </a:r>
          </a:p>
          <a:p>
            <a:pPr marL="742950" indent="-742950" algn="ctr">
              <a:lnSpc>
                <a:spcPct val="150000"/>
              </a:lnSpc>
              <a:buFont typeface="+mj-lt"/>
              <a:buAutoNum type="arabicPeriod"/>
              <a:defRPr/>
            </a:pPr>
            <a:r>
              <a:rPr lang="en-US" b="1" dirty="0">
                <a:solidFill>
                  <a:srgbClr val="122731"/>
                </a:solidFill>
                <a:latin typeface="Montserrat" charset="0"/>
                <a:ea typeface="Montserrat"/>
                <a:cs typeface="Montserrat" charset="0"/>
              </a:rPr>
              <a:t>PERSONAS</a:t>
            </a:r>
          </a:p>
          <a:p>
            <a:pPr marL="742950" indent="-742950" algn="ctr">
              <a:lnSpc>
                <a:spcPct val="150000"/>
              </a:lnSpc>
              <a:buFont typeface="+mj-lt"/>
              <a:buAutoNum type="arabicPeriod"/>
              <a:defRPr/>
            </a:pPr>
            <a:r>
              <a:rPr lang="en-US" b="1" dirty="0">
                <a:solidFill>
                  <a:srgbClr val="C00000"/>
                </a:solidFill>
                <a:latin typeface="Montserrat" charset="0"/>
                <a:ea typeface="Montserrat"/>
                <a:cs typeface="Montserrat" charset="0"/>
              </a:rPr>
              <a:t>RECURSOS ECONÓMICOS</a:t>
            </a:r>
          </a:p>
          <a:p>
            <a:pPr marL="742950" indent="-742950" algn="ctr">
              <a:lnSpc>
                <a:spcPct val="150000"/>
              </a:lnSpc>
              <a:buFont typeface="+mj-lt"/>
              <a:buAutoNum type="arabicPeriod"/>
              <a:defRPr/>
            </a:pPr>
            <a:r>
              <a:rPr lang="en-US" b="1" dirty="0">
                <a:solidFill>
                  <a:srgbClr val="122731"/>
                </a:solidFill>
                <a:latin typeface="Montserrat" charset="0"/>
                <a:ea typeface="Montserrat"/>
                <a:cs typeface="Montserrat" charset="0"/>
              </a:rPr>
              <a:t>ESTRATEGIAS DE GESTIÓN Y COMUNICACIÓN</a:t>
            </a:r>
          </a:p>
          <a:p>
            <a:pPr marL="742950" indent="-742950" algn="ctr">
              <a:lnSpc>
                <a:spcPct val="150000"/>
              </a:lnSpc>
              <a:buFont typeface="+mj-lt"/>
              <a:buAutoNum type="arabicPeriod"/>
              <a:defRPr/>
            </a:pPr>
            <a:r>
              <a:rPr lang="en-US" b="1" dirty="0">
                <a:solidFill>
                  <a:srgbClr val="C00000"/>
                </a:solidFill>
                <a:latin typeface="Montserrat" charset="0"/>
                <a:ea typeface="Montserrat"/>
                <a:cs typeface="Montserrat" charset="0"/>
              </a:rPr>
              <a:t>RELACIONES</a:t>
            </a:r>
          </a:p>
        </p:txBody>
      </p:sp>
      <p:sp>
        <p:nvSpPr>
          <p:cNvPr id="14" name="CuadroTexto 13">
            <a:extLst>
              <a:ext uri="{FF2B5EF4-FFF2-40B4-BE49-F238E27FC236}">
                <a16:creationId xmlns:a16="http://schemas.microsoft.com/office/drawing/2014/main" id="{9B23BAE1-85B7-4325-BFE7-184A698623AF}"/>
              </a:ext>
            </a:extLst>
          </p:cNvPr>
          <p:cNvSpPr txBox="1"/>
          <p:nvPr/>
        </p:nvSpPr>
        <p:spPr>
          <a:xfrm>
            <a:off x="1118115" y="550852"/>
            <a:ext cx="9772491" cy="584775"/>
          </a:xfrm>
          <a:prstGeom prst="rect">
            <a:avLst/>
          </a:prstGeom>
          <a:noFill/>
          <a:ln>
            <a:solidFill>
              <a:srgbClr val="C00000"/>
            </a:solidFill>
            <a:prstDash val="dash"/>
          </a:ln>
        </p:spPr>
        <p:txBody>
          <a:bodyPr wrap="square">
            <a:spAutoFit/>
          </a:bodyPr>
          <a:lstStyle/>
          <a:p>
            <a:pPr algn="ctr"/>
            <a:r>
              <a:rPr lang="es-ES" sz="3200" b="1" dirty="0">
                <a:solidFill>
                  <a:srgbClr val="C00000"/>
                </a:solidFill>
                <a:effectLst/>
                <a:latin typeface="+mj-lt"/>
                <a:ea typeface="Cambria" panose="02040503050406030204" pitchFamily="18" charset="0"/>
                <a:cs typeface="Calibri" panose="020F0502020204030204" pitchFamily="34" charset="0"/>
              </a:rPr>
              <a:t>¿QUÉ INFORMACIÓN RECOGE EL BARÓMETRO DEL TSSE?</a:t>
            </a:r>
            <a:endParaRPr lang="es-ES" sz="3200" b="1" dirty="0">
              <a:solidFill>
                <a:srgbClr val="C00000"/>
              </a:solidFill>
              <a:latin typeface="+mj-lt"/>
            </a:endParaRPr>
          </a:p>
        </p:txBody>
      </p:sp>
    </p:spTree>
    <p:extLst>
      <p:ext uri="{BB962C8B-B14F-4D97-AF65-F5344CB8AC3E}">
        <p14:creationId xmlns:p14="http://schemas.microsoft.com/office/powerpoint/2010/main" val="2800339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36386" y="1272258"/>
            <a:ext cx="3994485" cy="4953689"/>
          </a:xfrm>
        </p:spPr>
        <p:txBody>
          <a:bodyPr>
            <a:noAutofit/>
          </a:bodyPr>
          <a:lstStyle/>
          <a:p>
            <a:pPr algn="just"/>
            <a:r>
              <a:rPr lang="es-ES" sz="1867" dirty="0">
                <a:solidFill>
                  <a:srgbClr val="000000"/>
                </a:solidFill>
                <a:latin typeface="Montserrat" panose="00000500000000000000" pitchFamily="2" charset="0"/>
                <a:cs typeface="Times New Roman" panose="02020603050405020304" pitchFamily="18" charset="0"/>
              </a:rPr>
              <a:t>El 54,1 % de los ingresos de las entidades procede de fuentes de financiación pública y el 45,9 % de financiación privada.</a:t>
            </a:r>
            <a:br>
              <a:rPr lang="es-ES" sz="1867" dirty="0">
                <a:solidFill>
                  <a:srgbClr val="000000"/>
                </a:solidFill>
                <a:latin typeface="Montserrat" panose="00000500000000000000" pitchFamily="2" charset="0"/>
                <a:cs typeface="Times New Roman" panose="02020603050405020304" pitchFamily="18" charset="0"/>
              </a:rPr>
            </a:br>
            <a:br>
              <a:rPr lang="es-ES" sz="1867" dirty="0">
                <a:solidFill>
                  <a:srgbClr val="000000"/>
                </a:solidFill>
                <a:latin typeface="Montserrat" panose="00000500000000000000" pitchFamily="2" charset="0"/>
                <a:cs typeface="Times New Roman" panose="02020603050405020304" pitchFamily="18" charset="0"/>
              </a:rPr>
            </a:br>
            <a:r>
              <a:rPr lang="es-ES" sz="1867" dirty="0">
                <a:solidFill>
                  <a:srgbClr val="000000"/>
                </a:solidFill>
                <a:latin typeface="Montserrat" panose="00000500000000000000" pitchFamily="2" charset="0"/>
                <a:cs typeface="Times New Roman" panose="02020603050405020304" pitchFamily="18" charset="0"/>
              </a:rPr>
              <a:t>Dentro de la financiación pública destacan las subvenciones públicas, que suponen, de media, el 37,7 % del total de ingresos de las entidades. </a:t>
            </a:r>
            <a:br>
              <a:rPr lang="es-ES" sz="1867" dirty="0">
                <a:solidFill>
                  <a:srgbClr val="000000"/>
                </a:solidFill>
                <a:latin typeface="Montserrat" panose="00000500000000000000" pitchFamily="2" charset="0"/>
                <a:cs typeface="Times New Roman" panose="02020603050405020304" pitchFamily="18" charset="0"/>
              </a:rPr>
            </a:br>
            <a:br>
              <a:rPr lang="es-ES" sz="1867" dirty="0">
                <a:solidFill>
                  <a:srgbClr val="000000"/>
                </a:solidFill>
                <a:latin typeface="Montserrat" panose="00000500000000000000" pitchFamily="2" charset="0"/>
                <a:cs typeface="Times New Roman" panose="02020603050405020304" pitchFamily="18" charset="0"/>
              </a:rPr>
            </a:br>
            <a:r>
              <a:rPr lang="es-ES" sz="1867" dirty="0">
                <a:solidFill>
                  <a:srgbClr val="000000"/>
                </a:solidFill>
                <a:latin typeface="Montserrat" panose="00000500000000000000" pitchFamily="2" charset="0"/>
                <a:cs typeface="Times New Roman" panose="02020603050405020304" pitchFamily="18" charset="0"/>
              </a:rPr>
              <a:t>En financiación privada, destacan las cuotas de los personas socias o afiliadas, que suponen, de media, el 17,6 % del total de ingresos de las entidades.</a:t>
            </a:r>
            <a:br>
              <a:rPr lang="es-ES" sz="1867" dirty="0">
                <a:solidFill>
                  <a:srgbClr val="000000"/>
                </a:solidFill>
                <a:latin typeface="Montserrat" panose="00000500000000000000" pitchFamily="2" charset="0"/>
                <a:cs typeface="Times New Roman" panose="02020603050405020304" pitchFamily="18" charset="0"/>
              </a:rPr>
            </a:br>
            <a:endParaRPr lang="es-ES" sz="1867" dirty="0">
              <a:solidFill>
                <a:srgbClr val="000000"/>
              </a:solidFill>
              <a:latin typeface="Montserrat" panose="00000500000000000000" pitchFamily="2" charset="0"/>
              <a:cs typeface="Times New Roman" panose="02020603050405020304" pitchFamily="18" charset="0"/>
            </a:endParaRPr>
          </a:p>
        </p:txBody>
      </p:sp>
      <p:sp>
        <p:nvSpPr>
          <p:cNvPr id="3" name="Rectángulo 2"/>
          <p:cNvSpPr/>
          <p:nvPr/>
        </p:nvSpPr>
        <p:spPr>
          <a:xfrm>
            <a:off x="641001" y="599879"/>
            <a:ext cx="6542372" cy="292259"/>
          </a:xfrm>
          <a:prstGeom prst="rect">
            <a:avLst/>
          </a:prstGeom>
        </p:spPr>
        <p:txBody>
          <a:bodyPr wrap="square">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PESO RELATIVO DE CADA FUENTE DE INGRESOS SOBRE EL TOTAL DE LA FINANCIACIÓN DEL SECTOR. (%)</a:t>
            </a:r>
          </a:p>
        </p:txBody>
      </p:sp>
      <p:sp>
        <p:nvSpPr>
          <p:cNvPr id="5" name="Rectángulo 4">
            <a:extLst>
              <a:ext uri="{FF2B5EF4-FFF2-40B4-BE49-F238E27FC236}">
                <a16:creationId xmlns:a16="http://schemas.microsoft.com/office/drawing/2014/main" id="{4858F802-9243-4E0B-AA57-D804D53869DB}"/>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B3519F8B-5A6B-48E8-948E-FEC9DB2AB2F5}"/>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n 6" descr="Diagrama&#10;&#10;Descripción generada automáticamente">
            <a:extLst>
              <a:ext uri="{FF2B5EF4-FFF2-40B4-BE49-F238E27FC236}">
                <a16:creationId xmlns:a16="http://schemas.microsoft.com/office/drawing/2014/main" id="{F1A4ECED-FAF2-4F30-BF42-59027C8BEF46}"/>
              </a:ext>
            </a:extLst>
          </p:cNvPr>
          <p:cNvPicPr/>
          <p:nvPr/>
        </p:nvPicPr>
        <p:blipFill rotWithShape="1">
          <a:blip r:embed="rId4" cstate="print">
            <a:extLst>
              <a:ext uri="{28A0092B-C50C-407E-A947-70E740481C1C}">
                <a14:useLocalDpi xmlns:a14="http://schemas.microsoft.com/office/drawing/2010/main" val="0"/>
              </a:ext>
            </a:extLst>
          </a:blip>
          <a:srcRect l="-1" t="6138" r="-1318" b="9835"/>
          <a:stretch/>
        </p:blipFill>
        <p:spPr bwMode="auto">
          <a:xfrm>
            <a:off x="178646" y="890730"/>
            <a:ext cx="7819971" cy="5222203"/>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BFDE3A84-7E8D-496C-9514-69F28C266E30}"/>
              </a:ext>
            </a:extLst>
          </p:cNvPr>
          <p:cNvSpPr txBox="1"/>
          <p:nvPr/>
        </p:nvSpPr>
        <p:spPr>
          <a:xfrm>
            <a:off x="7998617" y="191961"/>
            <a:ext cx="3678148"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¿DE DÓNDE PROCEDE SU FINANCIACIÓN?</a:t>
            </a:r>
          </a:p>
        </p:txBody>
      </p:sp>
    </p:spTree>
    <p:extLst>
      <p:ext uri="{BB962C8B-B14F-4D97-AF65-F5344CB8AC3E}">
        <p14:creationId xmlns:p14="http://schemas.microsoft.com/office/powerpoint/2010/main" val="328557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4"/>
            <a:ext cx="4572000" cy="1769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ESTRATEGIAS DE GESTIÓN Y COMUNICACIÓN</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248370109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51573" y="994654"/>
            <a:ext cx="4764505" cy="4447507"/>
          </a:xfrm>
        </p:spPr>
        <p:txBody>
          <a:bodyPr>
            <a:noAutofit/>
          </a:bodyPr>
          <a:lstStyle/>
          <a:p>
            <a:pPr algn="just"/>
            <a:r>
              <a:rPr lang="es-ES" sz="1600" dirty="0">
                <a:solidFill>
                  <a:srgbClr val="000000"/>
                </a:solidFill>
                <a:latin typeface="Montserrat" panose="00000500000000000000" pitchFamily="2" charset="0"/>
                <a:cs typeface="Times New Roman" panose="02020603050405020304" pitchFamily="18" charset="0"/>
              </a:rPr>
              <a:t>Algo más de 1 de cada 4 entidades tienen código ético y otro 43,7 % de las entidades desarrollan acciones relacionadas con dicho código aunque no lo tengan por escrito. </a:t>
            </a:r>
            <a:br>
              <a:rPr lang="es-ES" sz="1600" dirty="0">
                <a:solidFill>
                  <a:srgbClr val="000000"/>
                </a:solidFill>
                <a:latin typeface="Montserrat" panose="00000500000000000000" pitchFamily="2" charset="0"/>
                <a:cs typeface="Times New Roman" panose="02020603050405020304" pitchFamily="18" charset="0"/>
              </a:rPr>
            </a:br>
            <a:br>
              <a:rPr lang="es-ES" sz="1600" dirty="0">
                <a:solidFill>
                  <a:srgbClr val="000000"/>
                </a:solidFill>
                <a:latin typeface="Montserrat" panose="00000500000000000000" pitchFamily="2" charset="0"/>
                <a:cs typeface="Times New Roman" panose="02020603050405020304" pitchFamily="18" charset="0"/>
              </a:rPr>
            </a:br>
            <a:r>
              <a:rPr lang="es-ES" sz="1600" dirty="0">
                <a:solidFill>
                  <a:srgbClr val="000000"/>
                </a:solidFill>
                <a:latin typeface="Montserrat" panose="00000500000000000000" pitchFamily="2" charset="0"/>
                <a:cs typeface="Times New Roman" panose="02020603050405020304" pitchFamily="18" charset="0"/>
              </a:rPr>
              <a:t>Casi 4 de cada 10 entidades tienen formalizado un sistema de evaluación de resultados o impacto de proyectos o actividades y el 38,9 % desarrolla acciones relacionadas con ello. </a:t>
            </a:r>
            <a:br>
              <a:rPr lang="es-ES" sz="1600" dirty="0">
                <a:solidFill>
                  <a:srgbClr val="000000"/>
                </a:solidFill>
                <a:latin typeface="Montserrat" panose="00000500000000000000" pitchFamily="2" charset="0"/>
                <a:cs typeface="Times New Roman" panose="02020603050405020304" pitchFamily="18" charset="0"/>
              </a:rPr>
            </a:br>
            <a:br>
              <a:rPr lang="es-ES" sz="1600" dirty="0">
                <a:solidFill>
                  <a:srgbClr val="000000"/>
                </a:solidFill>
                <a:latin typeface="Montserrat" panose="00000500000000000000" pitchFamily="2" charset="0"/>
                <a:cs typeface="Times New Roman" panose="02020603050405020304" pitchFamily="18" charset="0"/>
              </a:rPr>
            </a:br>
            <a:r>
              <a:rPr lang="es-ES" sz="1600" dirty="0">
                <a:solidFill>
                  <a:srgbClr val="000000"/>
                </a:solidFill>
                <a:latin typeface="Montserrat" panose="00000500000000000000" pitchFamily="2" charset="0"/>
                <a:cs typeface="Times New Roman" panose="02020603050405020304" pitchFamily="18" charset="0"/>
              </a:rPr>
              <a:t>Aproximadamente 7 de cada 10 organizaciones desarrollan acciones relacionadas con la igualdad entre hombres y mujeres y el 31,1 % cuentan con un Plan de Igualdad formalizado. </a:t>
            </a:r>
            <a:br>
              <a:rPr lang="es-ES" sz="1600" dirty="0">
                <a:solidFill>
                  <a:srgbClr val="000000"/>
                </a:solidFill>
                <a:latin typeface="Montserrat" panose="00000500000000000000" pitchFamily="2" charset="0"/>
                <a:cs typeface="Times New Roman" panose="02020603050405020304" pitchFamily="18" charset="0"/>
              </a:rPr>
            </a:br>
            <a:br>
              <a:rPr lang="es-ES" sz="1600" dirty="0">
                <a:solidFill>
                  <a:srgbClr val="000000"/>
                </a:solidFill>
                <a:latin typeface="Montserrat" panose="00000500000000000000" pitchFamily="2" charset="0"/>
                <a:cs typeface="Times New Roman" panose="02020603050405020304" pitchFamily="18" charset="0"/>
              </a:rPr>
            </a:br>
            <a:r>
              <a:rPr lang="es-ES" sz="1600" dirty="0">
                <a:solidFill>
                  <a:srgbClr val="000000"/>
                </a:solidFill>
                <a:latin typeface="Montserrat" panose="00000500000000000000" pitchFamily="2" charset="0"/>
                <a:cs typeface="Times New Roman" panose="02020603050405020304" pitchFamily="18" charset="0"/>
              </a:rPr>
              <a:t>El 46,1% de las entidades desarrolla acciones relacionadas con la no discriminación y el 12,4 % cuenta con un Protocolo vinculado a este aspecto. </a:t>
            </a:r>
            <a:br>
              <a:rPr lang="es-ES" sz="1600" dirty="0">
                <a:solidFill>
                  <a:srgbClr val="000000"/>
                </a:solidFill>
                <a:latin typeface="Montserrat" panose="00000500000000000000" pitchFamily="2" charset="0"/>
                <a:cs typeface="Times New Roman" panose="02020603050405020304" pitchFamily="18" charset="0"/>
              </a:rPr>
            </a:br>
            <a:br>
              <a:rPr lang="es-ES" sz="1600" dirty="0">
                <a:solidFill>
                  <a:srgbClr val="000000"/>
                </a:solidFill>
                <a:latin typeface="Montserrat" panose="00000500000000000000" pitchFamily="2" charset="0"/>
                <a:cs typeface="Times New Roman" panose="02020603050405020304" pitchFamily="18" charset="0"/>
              </a:rPr>
            </a:br>
            <a:r>
              <a:rPr lang="es-ES" sz="1600" dirty="0">
                <a:solidFill>
                  <a:srgbClr val="000000"/>
                </a:solidFill>
                <a:latin typeface="Montserrat" panose="00000500000000000000" pitchFamily="2" charset="0"/>
                <a:cs typeface="Times New Roman" panose="02020603050405020304" pitchFamily="18" charset="0"/>
              </a:rPr>
              <a:t>El 16,3 % de las entidades desarrolla acciones relacionadas con la transparencia y el 2,8 % cuenta con un Plan de Transparencia.</a:t>
            </a:r>
          </a:p>
        </p:txBody>
      </p:sp>
      <p:sp>
        <p:nvSpPr>
          <p:cNvPr id="3" name="Rectángulo 2"/>
          <p:cNvSpPr/>
          <p:nvPr/>
        </p:nvSpPr>
        <p:spPr>
          <a:xfrm>
            <a:off x="542257" y="1352287"/>
            <a:ext cx="6096000" cy="504625"/>
          </a:xfrm>
          <a:prstGeom prst="rect">
            <a:avLst/>
          </a:prstGeom>
        </p:spPr>
        <p:txBody>
          <a:bodyPr>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DISTRIBUCIÓN DE LAS ORGANIZACIONES EN FUNCIÓN DEL GRADO DE INCORPORACIÓN DE DIFERENTES HERRAMIENTAS DE GESTIÓN. (%)</a:t>
            </a:r>
          </a:p>
        </p:txBody>
      </p:sp>
      <p:sp>
        <p:nvSpPr>
          <p:cNvPr id="5" name="Rectángulo 4">
            <a:extLst>
              <a:ext uri="{FF2B5EF4-FFF2-40B4-BE49-F238E27FC236}">
                <a16:creationId xmlns:a16="http://schemas.microsoft.com/office/drawing/2014/main" id="{4146E16E-9667-49E1-AF59-9448F51A90FB}"/>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D5AF2084-F7DB-4921-A9C2-EAC989C785BD}"/>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DD4E37B7-C9C6-415D-ADFE-C59D8EF3BE00}"/>
              </a:ext>
            </a:extLst>
          </p:cNvPr>
          <p:cNvPicPr/>
          <p:nvPr/>
        </p:nvPicPr>
        <p:blipFill rotWithShape="1">
          <a:blip r:embed="rId4" cstate="print">
            <a:extLst>
              <a:ext uri="{28A0092B-C50C-407E-A947-70E740481C1C}">
                <a14:useLocalDpi xmlns:a14="http://schemas.microsoft.com/office/drawing/2010/main" val="0"/>
              </a:ext>
            </a:extLst>
          </a:blip>
          <a:srcRect l="4419" t="7156" r="21494" b="40226"/>
          <a:stretch/>
        </p:blipFill>
        <p:spPr bwMode="auto">
          <a:xfrm>
            <a:off x="109404" y="1932637"/>
            <a:ext cx="6954858" cy="3977815"/>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CEC28F3C-8B16-4814-B2C4-CB8342378C39}"/>
              </a:ext>
            </a:extLst>
          </p:cNvPr>
          <p:cNvSpPr txBox="1"/>
          <p:nvPr/>
        </p:nvSpPr>
        <p:spPr>
          <a:xfrm>
            <a:off x="535409" y="484258"/>
            <a:ext cx="6102848"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¿QUÉ HERRAMIENTAS DE GESTIÓN UTILIZAN?</a:t>
            </a:r>
          </a:p>
        </p:txBody>
      </p:sp>
    </p:spTree>
    <p:extLst>
      <p:ext uri="{BB962C8B-B14F-4D97-AF65-F5344CB8AC3E}">
        <p14:creationId xmlns:p14="http://schemas.microsoft.com/office/powerpoint/2010/main" val="3476389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6561" y="195260"/>
            <a:ext cx="4633645" cy="6250934"/>
          </a:xfrm>
          <a:noFill/>
          <a:ln>
            <a:noFill/>
          </a:ln>
        </p:spPr>
        <p:txBody>
          <a:bodyPr vert="horz" lIns="45712" tIns="22856" rIns="45712" bIns="22856" rtlCol="0" anchor="ctr">
            <a:spAutoFit/>
          </a:bodyPr>
          <a:lstStyle/>
          <a:p>
            <a:pPr algn="just"/>
            <a:r>
              <a:rPr lang="es-ES" sz="1600" dirty="0">
                <a:solidFill>
                  <a:srgbClr val="122731"/>
                </a:solidFill>
                <a:latin typeface="Montserrat" charset="0"/>
              </a:rPr>
              <a:t>Algo más del 85 % de las entidades suelen transmitir periódicamente a los grupos de interés tanto la memoria anual como la información sobre el estado de las cuentas de la entidad. </a:t>
            </a:r>
            <a:br>
              <a:rPr lang="es-ES" sz="1600" dirty="0">
                <a:solidFill>
                  <a:srgbClr val="122731"/>
                </a:solidFill>
                <a:latin typeface="Montserrat" charset="0"/>
              </a:rPr>
            </a:br>
            <a:br>
              <a:rPr lang="es-ES" sz="1600" dirty="0">
                <a:solidFill>
                  <a:srgbClr val="122731"/>
                </a:solidFill>
                <a:latin typeface="Montserrat" charset="0"/>
              </a:rPr>
            </a:br>
            <a:r>
              <a:rPr lang="es-ES" sz="1600" dirty="0">
                <a:solidFill>
                  <a:srgbClr val="122731"/>
                </a:solidFill>
                <a:latin typeface="Montserrat" charset="0"/>
              </a:rPr>
              <a:t>De cerca les siguen las organizaciones que transmiten periódicamente información sobre la constitución de sus órganos de gobierno a los grupos de interés, por encima del 80 %.</a:t>
            </a:r>
            <a:br>
              <a:rPr lang="es-ES" sz="1600" dirty="0">
                <a:solidFill>
                  <a:srgbClr val="122731"/>
                </a:solidFill>
                <a:latin typeface="Montserrat" charset="0"/>
              </a:rPr>
            </a:br>
            <a:br>
              <a:rPr lang="es-ES" sz="1600" dirty="0">
                <a:solidFill>
                  <a:srgbClr val="122731"/>
                </a:solidFill>
                <a:latin typeface="Montserrat" charset="0"/>
              </a:rPr>
            </a:br>
            <a:r>
              <a:rPr lang="es-ES" sz="1600" dirty="0">
                <a:solidFill>
                  <a:srgbClr val="122731"/>
                </a:solidFill>
                <a:latin typeface="Montserrat" charset="0"/>
              </a:rPr>
              <a:t>Además, aproximadamente 3 de cada 4 entidades suelen transmitir periódicamente información sobre la misión y valores de la entidad. </a:t>
            </a:r>
            <a:br>
              <a:rPr lang="es-ES" sz="1600" dirty="0">
                <a:solidFill>
                  <a:srgbClr val="122731"/>
                </a:solidFill>
                <a:latin typeface="Montserrat" charset="0"/>
              </a:rPr>
            </a:br>
            <a:br>
              <a:rPr lang="es-ES" sz="1600" dirty="0">
                <a:solidFill>
                  <a:srgbClr val="122731"/>
                </a:solidFill>
                <a:latin typeface="Montserrat" charset="0"/>
              </a:rPr>
            </a:br>
            <a:r>
              <a:rPr lang="es-ES" sz="1600" dirty="0">
                <a:solidFill>
                  <a:srgbClr val="122731"/>
                </a:solidFill>
                <a:latin typeface="Montserrat" charset="0"/>
              </a:rPr>
              <a:t>Aunque en menor medida, un porcentaje significativo de entidades informa a los grupos de interés del grado de cumplimiento de sus objetivos y del impacto de sus actuaciones (en torno a 2 de cada 3). </a:t>
            </a:r>
            <a:br>
              <a:rPr lang="es-ES" sz="1600" dirty="0">
                <a:solidFill>
                  <a:srgbClr val="122731"/>
                </a:solidFill>
                <a:latin typeface="Montserrat" charset="0"/>
              </a:rPr>
            </a:br>
            <a:br>
              <a:rPr lang="es-ES" sz="1600" dirty="0">
                <a:solidFill>
                  <a:srgbClr val="122731"/>
                </a:solidFill>
                <a:latin typeface="Montserrat" charset="0"/>
              </a:rPr>
            </a:br>
            <a:r>
              <a:rPr lang="es-ES" sz="1600" dirty="0">
                <a:solidFill>
                  <a:srgbClr val="122731"/>
                </a:solidFill>
                <a:latin typeface="Montserrat" charset="0"/>
              </a:rPr>
              <a:t>La transmisión de información sobre las personas de la entidad por parte de las entidades es menos habitual (un 47,4 %).</a:t>
            </a:r>
            <a:br>
              <a:rPr lang="es-ES" sz="1600" dirty="0">
                <a:solidFill>
                  <a:srgbClr val="122731"/>
                </a:solidFill>
                <a:latin typeface="Montserrat" charset="0"/>
              </a:rPr>
            </a:br>
            <a:endParaRPr lang="es-ES" sz="1600" dirty="0">
              <a:solidFill>
                <a:srgbClr val="122731"/>
              </a:solidFill>
              <a:latin typeface="Montserrat" charset="0"/>
            </a:endParaRPr>
          </a:p>
        </p:txBody>
      </p:sp>
      <p:sp>
        <p:nvSpPr>
          <p:cNvPr id="3" name="Rectángulo 2"/>
          <p:cNvSpPr/>
          <p:nvPr/>
        </p:nvSpPr>
        <p:spPr>
          <a:xfrm>
            <a:off x="1002486" y="1219161"/>
            <a:ext cx="5538537" cy="461665"/>
          </a:xfrm>
          <a:prstGeom prst="rect">
            <a:avLst/>
          </a:prstGeom>
        </p:spPr>
        <p:txBody>
          <a:bodyPr wrap="square">
            <a:spAutoFit/>
          </a:bodyPr>
          <a:lstStyle/>
          <a:p>
            <a:pPr algn="ctr"/>
            <a:r>
              <a:rPr lang="es-ES" sz="1200" b="1" dirty="0">
                <a:latin typeface="+mj-lt"/>
                <a:ea typeface="Calibri" panose="020F0502020204030204" pitchFamily="34" charset="0"/>
                <a:cs typeface="Times New Roman" panose="02020603050405020304" pitchFamily="18" charset="0"/>
              </a:rPr>
              <a:t>DISTRIBUCIÓN DE LA ORGANIZACIONES EN FUNCIÓN DE SI HACEN LLEGAR HABITUALMENTE A SUS GRUPOS DE INTERÉS DIVERSO TIPO DE INFORMACIÓN. (%)</a:t>
            </a:r>
            <a:endParaRPr lang="es-ES" sz="1200" b="1" dirty="0">
              <a:latin typeface="+mj-lt"/>
            </a:endParaRPr>
          </a:p>
        </p:txBody>
      </p:sp>
      <p:sp>
        <p:nvSpPr>
          <p:cNvPr id="5" name="Rectángulo 4">
            <a:extLst>
              <a:ext uri="{FF2B5EF4-FFF2-40B4-BE49-F238E27FC236}">
                <a16:creationId xmlns:a16="http://schemas.microsoft.com/office/drawing/2014/main" id="{A5BC1AFD-425A-4073-A846-1ABCFFA3C520}"/>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5E05249C-491D-4811-B0B9-70A9C0B2D479}"/>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62B2AB06-8E08-4709-8EEE-B4FE478FE1EF}"/>
              </a:ext>
            </a:extLst>
          </p:cNvPr>
          <p:cNvPicPr/>
          <p:nvPr/>
        </p:nvPicPr>
        <p:blipFill rotWithShape="1">
          <a:blip r:embed="rId4" cstate="print">
            <a:extLst>
              <a:ext uri="{28A0092B-C50C-407E-A947-70E740481C1C}">
                <a14:useLocalDpi xmlns:a14="http://schemas.microsoft.com/office/drawing/2010/main" val="0"/>
              </a:ext>
            </a:extLst>
          </a:blip>
          <a:srcRect l="33641" t="6426" r="8011" b="39698"/>
          <a:stretch/>
        </p:blipFill>
        <p:spPr bwMode="auto">
          <a:xfrm>
            <a:off x="670756" y="1680827"/>
            <a:ext cx="6202654" cy="4612582"/>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1A337138-1015-4AF6-AE01-660AD1AB6CC4}"/>
              </a:ext>
            </a:extLst>
          </p:cNvPr>
          <p:cNvSpPr txBox="1"/>
          <p:nvPr/>
        </p:nvSpPr>
        <p:spPr>
          <a:xfrm>
            <a:off x="770944" y="195260"/>
            <a:ext cx="6102848"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¿QUÉ INFORMACIÓN HACEN LLEGAR A SUS GRUPOS DE INTERÉS?</a:t>
            </a:r>
          </a:p>
        </p:txBody>
      </p:sp>
    </p:spTree>
    <p:extLst>
      <p:ext uri="{BB962C8B-B14F-4D97-AF65-F5344CB8AC3E}">
        <p14:creationId xmlns:p14="http://schemas.microsoft.com/office/powerpoint/2010/main" val="78689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5"/>
            <a:ext cx="4572000" cy="620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RELACIONES</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64411696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73592" y="1262537"/>
            <a:ext cx="4517204" cy="4699740"/>
          </a:xfrm>
          <a:noFill/>
          <a:ln>
            <a:noFill/>
          </a:ln>
        </p:spPr>
        <p:txBody>
          <a:bodyPr vert="horz" wrap="square" lIns="45712" tIns="22856" rIns="45712" bIns="22856" rtlCol="0" anchor="ctr">
            <a:spAutoFit/>
          </a:bodyPr>
          <a:lstStyle/>
          <a:p>
            <a:pPr algn="just"/>
            <a:r>
              <a:rPr lang="es-ES" sz="1600" dirty="0">
                <a:solidFill>
                  <a:srgbClr val="122731"/>
                </a:solidFill>
                <a:latin typeface="Montserrat" charset="0"/>
              </a:rPr>
              <a:t>Un 78,2% de organizaciones dice tener bastante o mucha relación con la administración a nivel municipal, un 58,7% con las diputaciones forales y un 47,8% con Gobierno Vasco.</a:t>
            </a:r>
            <a:br>
              <a:rPr lang="es-ES" sz="1600" dirty="0">
                <a:solidFill>
                  <a:srgbClr val="122731"/>
                </a:solidFill>
                <a:latin typeface="Montserrat" charset="0"/>
              </a:rPr>
            </a:br>
            <a:br>
              <a:rPr lang="es-ES" sz="1600" dirty="0">
                <a:solidFill>
                  <a:srgbClr val="122731"/>
                </a:solidFill>
                <a:latin typeface="Montserrat" charset="0"/>
              </a:rPr>
            </a:br>
            <a:r>
              <a:rPr lang="es-ES" sz="1600" dirty="0">
                <a:solidFill>
                  <a:srgbClr val="122731"/>
                </a:solidFill>
                <a:latin typeface="Montserrat" charset="0"/>
              </a:rPr>
              <a:t>También se mantienen lazos con los movimientos sociales (el 65,3% de las entidades consultadas dice tener bastante o mucha relación con ellos) y con las universidades (el 39%). </a:t>
            </a:r>
            <a:br>
              <a:rPr lang="es-ES" sz="1600" dirty="0">
                <a:solidFill>
                  <a:srgbClr val="122731"/>
                </a:solidFill>
                <a:latin typeface="Montserrat" charset="0"/>
              </a:rPr>
            </a:br>
            <a:r>
              <a:rPr lang="eu-ES" sz="1600" dirty="0">
                <a:solidFill>
                  <a:srgbClr val="122731"/>
                </a:solidFill>
                <a:latin typeface="Montserrat" charset="0"/>
              </a:rPr>
              <a:t> </a:t>
            </a:r>
            <a:br>
              <a:rPr lang="es-ES" sz="1600" dirty="0">
                <a:solidFill>
                  <a:srgbClr val="122731"/>
                </a:solidFill>
                <a:latin typeface="Montserrat" charset="0"/>
              </a:rPr>
            </a:br>
            <a:r>
              <a:rPr lang="es-ES" sz="1600" dirty="0">
                <a:solidFill>
                  <a:srgbClr val="122731"/>
                </a:solidFill>
                <a:latin typeface="Montserrat" charset="0"/>
              </a:rPr>
              <a:t>Los niveles de relación con otros agentes son por lo general menores. El 30,6% de las organizaciones del sector dicen tener bastante o mucha relación con Fundaciones Bancarias; el 29,3% con empresas de otros sectores; el 23,6% con la Iglesia; el 19,4% con los partidos políticos; el 14,2% con los sindicatos y con asociaciones empresariales.</a:t>
            </a:r>
          </a:p>
        </p:txBody>
      </p:sp>
      <p:sp>
        <p:nvSpPr>
          <p:cNvPr id="3" name="Rectángulo 2"/>
          <p:cNvSpPr/>
          <p:nvPr/>
        </p:nvSpPr>
        <p:spPr>
          <a:xfrm>
            <a:off x="401204" y="501598"/>
            <a:ext cx="6208295" cy="504625"/>
          </a:xfrm>
          <a:prstGeom prst="rect">
            <a:avLst/>
          </a:prstGeom>
        </p:spPr>
        <p:txBody>
          <a:bodyPr wrap="square">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DISTRIBUCIÓN DE LAS ORGANIZACIONES QUE TIENEN BASTANTE O MUCHA RELACIÓN O COLABORACIÓN CON DIVERSOS AGENTES SOCIALES. (%)</a:t>
            </a:r>
          </a:p>
        </p:txBody>
      </p:sp>
      <p:sp>
        <p:nvSpPr>
          <p:cNvPr id="5" name="Rectángulo 4">
            <a:extLst>
              <a:ext uri="{FF2B5EF4-FFF2-40B4-BE49-F238E27FC236}">
                <a16:creationId xmlns:a16="http://schemas.microsoft.com/office/drawing/2014/main" id="{9A824F19-1A4F-4071-BA60-876C48889EB7}"/>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a:extLst>
              <a:ext uri="{FF2B5EF4-FFF2-40B4-BE49-F238E27FC236}">
                <a16:creationId xmlns:a16="http://schemas.microsoft.com/office/drawing/2014/main" id="{2E7922AE-B996-43BA-A210-2A22791B5034}"/>
              </a:ext>
            </a:extLst>
          </p:cNvPr>
          <p:cNvPicPr/>
          <p:nvPr/>
        </p:nvPicPr>
        <p:blipFill rotWithShape="1">
          <a:blip r:embed="rId3" cstate="print">
            <a:extLst>
              <a:ext uri="{28A0092B-C50C-407E-A947-70E740481C1C}">
                <a14:useLocalDpi xmlns:a14="http://schemas.microsoft.com/office/drawing/2010/main" val="0"/>
              </a:ext>
            </a:extLst>
          </a:blip>
          <a:srcRect l="3626" t="5289" r="9891" b="6284"/>
          <a:stretch/>
        </p:blipFill>
        <p:spPr bwMode="auto">
          <a:xfrm>
            <a:off x="493671" y="1082090"/>
            <a:ext cx="6284704" cy="5174412"/>
          </a:xfrm>
          <a:prstGeom prst="rect">
            <a:avLst/>
          </a:prstGeom>
          <a:noFill/>
          <a:ln>
            <a:noFill/>
          </a:ln>
        </p:spPr>
      </p:pic>
      <p:sp>
        <p:nvSpPr>
          <p:cNvPr id="7" name="CuadroTexto 6">
            <a:extLst>
              <a:ext uri="{FF2B5EF4-FFF2-40B4-BE49-F238E27FC236}">
                <a16:creationId xmlns:a16="http://schemas.microsoft.com/office/drawing/2014/main" id="{B88B8FEF-D751-43F8-9F46-717A6D1605C8}"/>
              </a:ext>
            </a:extLst>
          </p:cNvPr>
          <p:cNvSpPr txBox="1"/>
          <p:nvPr/>
        </p:nvSpPr>
        <p:spPr>
          <a:xfrm>
            <a:off x="7397393" y="261866"/>
            <a:ext cx="4393403"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¿CÓMO ES LA RELACIÓN CON OTROS AGENTES?</a:t>
            </a:r>
          </a:p>
        </p:txBody>
      </p:sp>
    </p:spTree>
    <p:extLst>
      <p:ext uri="{BB962C8B-B14F-4D97-AF65-F5344CB8AC3E}">
        <p14:creationId xmlns:p14="http://schemas.microsoft.com/office/powerpoint/2010/main" val="2714784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8761" y="1852863"/>
            <a:ext cx="4485213" cy="3536345"/>
          </a:xfrm>
          <a:noFill/>
          <a:ln>
            <a:noFill/>
          </a:ln>
        </p:spPr>
        <p:txBody>
          <a:bodyPr vert="horz" lIns="45712" tIns="22856" rIns="45712" bIns="22856" rtlCol="0" anchor="ctr">
            <a:spAutoFit/>
          </a:bodyPr>
          <a:lstStyle/>
          <a:p>
            <a:pPr algn="just"/>
            <a:r>
              <a:rPr lang="es-ES" sz="1800" dirty="0">
                <a:solidFill>
                  <a:srgbClr val="122731"/>
                </a:solidFill>
                <a:latin typeface="Montserrat" charset="0"/>
              </a:rPr>
              <a:t>Más de 6 de cada 10 organizaciones pertenecen a una organización o iniciativa de segundo nivel (redes, federaciones, agrupaciones, plataformas...) lo cual da cuenta de la existencia de relación entre organizaciones afines, que comparten espacios de reflexión e información. </a:t>
            </a:r>
            <a:br>
              <a:rPr lang="es-ES" sz="1800" dirty="0">
                <a:solidFill>
                  <a:srgbClr val="122731"/>
                </a:solidFill>
                <a:latin typeface="Montserrat" charset="0"/>
              </a:rPr>
            </a:br>
            <a:br>
              <a:rPr lang="es-ES" sz="1800" dirty="0">
                <a:solidFill>
                  <a:srgbClr val="122731"/>
                </a:solidFill>
                <a:latin typeface="Montserrat" charset="0"/>
              </a:rPr>
            </a:br>
            <a:r>
              <a:rPr lang="es-ES" sz="1800" dirty="0">
                <a:solidFill>
                  <a:srgbClr val="122731"/>
                </a:solidFill>
                <a:latin typeface="Montserrat" charset="0"/>
              </a:rPr>
              <a:t>De media, cada organización pertenece a 3 redes de este tipo, aunque lo más frecuente es pertenecer a una sola organización de segundo nivel.</a:t>
            </a:r>
          </a:p>
        </p:txBody>
      </p:sp>
      <p:sp>
        <p:nvSpPr>
          <p:cNvPr id="3" name="Rectángulo 2"/>
          <p:cNvSpPr/>
          <p:nvPr/>
        </p:nvSpPr>
        <p:spPr>
          <a:xfrm>
            <a:off x="607645" y="1487034"/>
            <a:ext cx="5578803" cy="292259"/>
          </a:xfrm>
          <a:prstGeom prst="rect">
            <a:avLst/>
          </a:prstGeom>
        </p:spPr>
        <p:txBody>
          <a:bodyPr wrap="square">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DISTRIBUCIÓN DE LAS ORGANIZACIONES SEGÚN PERTENENCIA A ALGUNA RED. (%)</a:t>
            </a:r>
          </a:p>
        </p:txBody>
      </p:sp>
      <p:sp>
        <p:nvSpPr>
          <p:cNvPr id="5" name="Rectángulo 4">
            <a:extLst>
              <a:ext uri="{FF2B5EF4-FFF2-40B4-BE49-F238E27FC236}">
                <a16:creationId xmlns:a16="http://schemas.microsoft.com/office/drawing/2014/main" id="{3B0EAC71-326E-4735-960E-25EBE178115D}"/>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2B6CC915-7166-4E80-A54E-4F99F69A2E6D}"/>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E429AFC8-D516-4341-9FD7-E7F15A788D58}"/>
              </a:ext>
            </a:extLst>
          </p:cNvPr>
          <p:cNvPicPr/>
          <p:nvPr/>
        </p:nvPicPr>
        <p:blipFill rotWithShape="1">
          <a:blip r:embed="rId4" cstate="print">
            <a:extLst>
              <a:ext uri="{28A0092B-C50C-407E-A947-70E740481C1C}">
                <a14:useLocalDpi xmlns:a14="http://schemas.microsoft.com/office/drawing/2010/main" val="0"/>
              </a:ext>
            </a:extLst>
          </a:blip>
          <a:srcRect l="2353" t="64097" r="57428" b="12094"/>
          <a:stretch/>
        </p:blipFill>
        <p:spPr bwMode="auto">
          <a:xfrm>
            <a:off x="886455" y="2110764"/>
            <a:ext cx="5021185" cy="2393230"/>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E599DB43-025C-4830-B053-16D05FA2FEB7}"/>
              </a:ext>
            </a:extLst>
          </p:cNvPr>
          <p:cNvSpPr txBox="1"/>
          <p:nvPr/>
        </p:nvSpPr>
        <p:spPr>
          <a:xfrm>
            <a:off x="7088760" y="419078"/>
            <a:ext cx="4485213"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¿CÓMO SON LAS RELACIONES DENTRO DEL TSSE?</a:t>
            </a:r>
          </a:p>
        </p:txBody>
      </p:sp>
    </p:spTree>
    <p:extLst>
      <p:ext uri="{BB962C8B-B14F-4D97-AF65-F5344CB8AC3E}">
        <p14:creationId xmlns:p14="http://schemas.microsoft.com/office/powerpoint/2010/main" val="311279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1"/>
          <p:cNvSpPr/>
          <p:nvPr/>
        </p:nvSpPr>
        <p:spPr>
          <a:xfrm>
            <a:off x="3623734" y="958851"/>
            <a:ext cx="4944533" cy="4940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6" name="Oval 7"/>
          <p:cNvSpPr/>
          <p:nvPr/>
        </p:nvSpPr>
        <p:spPr>
          <a:xfrm>
            <a:off x="3511551" y="846667"/>
            <a:ext cx="5168900" cy="516466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4800" y="2247900"/>
            <a:ext cx="39624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720170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1"/>
          <p:cNvSpPr/>
          <p:nvPr/>
        </p:nvSpPr>
        <p:spPr>
          <a:xfrm>
            <a:off x="3843867" y="1178985"/>
            <a:ext cx="4504267" cy="4500033"/>
          </a:xfrm>
          <a:prstGeom prst="ellipse">
            <a:avLst/>
          </a:prstGeom>
          <a:solidFill>
            <a:srgbClr val="12273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5" name="Oval 7"/>
          <p:cNvSpPr/>
          <p:nvPr/>
        </p:nvSpPr>
        <p:spPr>
          <a:xfrm>
            <a:off x="3740151" y="1075267"/>
            <a:ext cx="4711700" cy="4707467"/>
          </a:xfrm>
          <a:prstGeom prst="ellipse">
            <a:avLst/>
          </a:prstGeom>
          <a:noFill/>
          <a:ln w="19050">
            <a:solidFill>
              <a:srgbClr val="122731"/>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grpSp>
        <p:nvGrpSpPr>
          <p:cNvPr id="6" name="Agrupar 5"/>
          <p:cNvGrpSpPr>
            <a:grpSpLocks/>
          </p:cNvGrpSpPr>
          <p:nvPr/>
        </p:nvGrpSpPr>
        <p:grpSpPr bwMode="auto">
          <a:xfrm>
            <a:off x="4428067" y="2116667"/>
            <a:ext cx="3335867" cy="2624667"/>
            <a:chOff x="3296492" y="1755425"/>
            <a:chExt cx="2500684" cy="1969878"/>
          </a:xfrm>
        </p:grpSpPr>
        <p:pic>
          <p:nvPicPr>
            <p:cNvPr id="7" name="Imagen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296492" y="1755425"/>
              <a:ext cx="2500684" cy="705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n 7"/>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730613" y="2978159"/>
              <a:ext cx="1703132" cy="747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9824543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E8428B6-2E4F-47E2-929C-50DF4C2E0032}"/>
              </a:ext>
            </a:extLst>
          </p:cNvPr>
          <p:cNvSpPr>
            <a:spLocks noGrp="1"/>
          </p:cNvSpPr>
          <p:nvPr>
            <p:ph type="sldNum" sz="quarter" idx="12"/>
          </p:nvPr>
        </p:nvSpPr>
        <p:spPr/>
        <p:txBody>
          <a:bodyPr/>
          <a:lstStyle/>
          <a:p>
            <a:endParaRPr lang="es-ES" dirty="0"/>
          </a:p>
        </p:txBody>
      </p:sp>
      <p:pic>
        <p:nvPicPr>
          <p:cNvPr id="6" name="Imagen 5" descr="LineasBlancas_5.png">
            <a:extLst>
              <a:ext uri="{FF2B5EF4-FFF2-40B4-BE49-F238E27FC236}">
                <a16:creationId xmlns:a16="http://schemas.microsoft.com/office/drawing/2014/main" id="{3BC114D9-CA6B-4714-BE9F-084AE224121A}"/>
              </a:ext>
            </a:extLst>
          </p:cNvPr>
          <p:cNvPicPr>
            <a:picLocks noChangeAspect="1"/>
          </p:cNvPicPr>
          <p:nvPr/>
        </p:nvPicPr>
        <p:blipFill>
          <a:blip r:embed="rId2" cstate="email">
            <a:extLst>
              <a:ext uri="{28A0092B-C50C-407E-A947-70E740481C1C}">
                <a14:useLocalDpi xmlns:a14="http://schemas.microsoft.com/office/drawing/2010/main" val="0"/>
              </a:ext>
            </a:extLst>
          </a:blip>
          <a:srcRect t="89491"/>
          <a:stretch>
            <a:fillRect/>
          </a:stretch>
        </p:blipFill>
        <p:spPr bwMode="auto">
          <a:xfrm flipH="1" flipV="1">
            <a:off x="-4233" y="6301910"/>
            <a:ext cx="12196233" cy="721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EE9545F-63EC-408E-83BC-A15E8F3CF1F6}"/>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9" name="Imagen 8" descr="LineasBlancas_5.png">
            <a:extLst>
              <a:ext uri="{FF2B5EF4-FFF2-40B4-BE49-F238E27FC236}">
                <a16:creationId xmlns:a16="http://schemas.microsoft.com/office/drawing/2014/main" id="{1382C8D2-AB14-4196-B00F-72FC5107DA19}"/>
              </a:ext>
            </a:extLst>
          </p:cNvPr>
          <p:cNvPicPr>
            <a:picLocks noChangeAspect="1"/>
          </p:cNvPicPr>
          <p:nvPr/>
        </p:nvPicPr>
        <p:blipFill>
          <a:blip r:embed="rId2"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ubtítulo 2">
            <a:extLst>
              <a:ext uri="{FF2B5EF4-FFF2-40B4-BE49-F238E27FC236}">
                <a16:creationId xmlns:a16="http://schemas.microsoft.com/office/drawing/2014/main" id="{608659EE-3C09-4A49-965C-D030A428F544}"/>
              </a:ext>
            </a:extLst>
          </p:cNvPr>
          <p:cNvSpPr>
            <a:spLocks noGrp="1"/>
          </p:cNvSpPr>
          <p:nvPr>
            <p:ph type="subTitle" idx="1"/>
          </p:nvPr>
        </p:nvSpPr>
        <p:spPr>
          <a:xfrm>
            <a:off x="6422400" y="1262860"/>
            <a:ext cx="4877659" cy="4569811"/>
          </a:xfrm>
        </p:spPr>
        <p:txBody>
          <a:bodyPr anchor="b">
            <a:noAutofit/>
          </a:bodyPr>
          <a:lstStyle/>
          <a:p>
            <a:pPr algn="just">
              <a:spcBef>
                <a:spcPct val="0"/>
              </a:spcBef>
            </a:pPr>
            <a:r>
              <a:rPr lang="es-ES" sz="1800" dirty="0">
                <a:solidFill>
                  <a:srgbClr val="000000"/>
                </a:solidFill>
                <a:latin typeface="Montserrat" panose="00000500000000000000" pitchFamily="2" charset="0"/>
                <a:cs typeface="Times New Roman" panose="02020603050405020304" pitchFamily="18" charset="0"/>
              </a:rPr>
              <a:t>El universo objeto de investigación está formado por 4.117 organizaciones del Tercer Sector Social de Euskadi.</a:t>
            </a:r>
          </a:p>
          <a:p>
            <a:pPr algn="just">
              <a:spcBef>
                <a:spcPct val="0"/>
              </a:spcBef>
            </a:pPr>
            <a:br>
              <a:rPr lang="es-ES" sz="1800" dirty="0">
                <a:solidFill>
                  <a:srgbClr val="000000"/>
                </a:solidFill>
                <a:latin typeface="Montserrat" panose="00000500000000000000" pitchFamily="2" charset="0"/>
                <a:cs typeface="Times New Roman" panose="02020603050405020304" pitchFamily="18" charset="0"/>
              </a:rPr>
            </a:br>
            <a:r>
              <a:rPr lang="es-ES" sz="1800" dirty="0">
                <a:solidFill>
                  <a:srgbClr val="000000"/>
                </a:solidFill>
                <a:latin typeface="Montserrat" panose="00000500000000000000" pitchFamily="2" charset="0"/>
                <a:cs typeface="Times New Roman" panose="02020603050405020304" pitchFamily="18" charset="0"/>
              </a:rPr>
              <a:t>En el estudio han participado un total de 370 entidades.</a:t>
            </a:r>
            <a:br>
              <a:rPr lang="es-ES" sz="1800" dirty="0">
                <a:solidFill>
                  <a:srgbClr val="000000"/>
                </a:solidFill>
                <a:latin typeface="Montserrat" panose="00000500000000000000" pitchFamily="2" charset="0"/>
                <a:cs typeface="Times New Roman" panose="02020603050405020304" pitchFamily="18" charset="0"/>
              </a:rPr>
            </a:br>
            <a:endParaRPr lang="es-ES" sz="1800" dirty="0">
              <a:solidFill>
                <a:srgbClr val="000000"/>
              </a:solidFill>
              <a:latin typeface="Montserrat" panose="00000500000000000000" pitchFamily="2" charset="0"/>
              <a:cs typeface="Times New Roman" panose="02020603050405020304" pitchFamily="18" charset="0"/>
            </a:endParaRPr>
          </a:p>
          <a:p>
            <a:pPr algn="just">
              <a:spcBef>
                <a:spcPct val="0"/>
              </a:spcBef>
            </a:pPr>
            <a:r>
              <a:rPr lang="es-ES" sz="1800" dirty="0">
                <a:solidFill>
                  <a:srgbClr val="000000"/>
                </a:solidFill>
                <a:latin typeface="Montserrat" panose="00000500000000000000" pitchFamily="2" charset="0"/>
                <a:cs typeface="Times New Roman" panose="02020603050405020304" pitchFamily="18" charset="0"/>
              </a:rPr>
              <a:t>Por lo tanto, el nivel de confianza ha sido del 95% y el margen de error del 4,86 %.</a:t>
            </a:r>
            <a:br>
              <a:rPr lang="es-ES" sz="1800" dirty="0">
                <a:solidFill>
                  <a:srgbClr val="000000"/>
                </a:solidFill>
                <a:latin typeface="Montserrat" panose="00000500000000000000" pitchFamily="2" charset="0"/>
                <a:cs typeface="Times New Roman" panose="02020603050405020304" pitchFamily="18" charset="0"/>
              </a:rPr>
            </a:br>
            <a:r>
              <a:rPr lang="es-ES" sz="1800" dirty="0">
                <a:solidFill>
                  <a:srgbClr val="000000"/>
                </a:solidFill>
                <a:latin typeface="Montserrat" panose="00000500000000000000" pitchFamily="2" charset="0"/>
                <a:cs typeface="Times New Roman" panose="02020603050405020304" pitchFamily="18" charset="0"/>
              </a:rPr>
              <a:t>Los datos se han recogido a través de un cuestionario on-line.</a:t>
            </a:r>
            <a:br>
              <a:rPr lang="es-ES" sz="1800" dirty="0">
                <a:solidFill>
                  <a:srgbClr val="000000"/>
                </a:solidFill>
                <a:latin typeface="Montserrat" panose="00000500000000000000" pitchFamily="2" charset="0"/>
                <a:cs typeface="Times New Roman" panose="02020603050405020304" pitchFamily="18" charset="0"/>
              </a:rPr>
            </a:br>
            <a:endParaRPr lang="es-ES" sz="1800" dirty="0">
              <a:solidFill>
                <a:srgbClr val="000000"/>
              </a:solidFill>
              <a:latin typeface="Montserrat" panose="00000500000000000000" pitchFamily="2" charset="0"/>
              <a:cs typeface="Times New Roman" panose="02020603050405020304" pitchFamily="18" charset="0"/>
            </a:endParaRPr>
          </a:p>
          <a:p>
            <a:pPr algn="just">
              <a:spcBef>
                <a:spcPct val="0"/>
              </a:spcBef>
            </a:pPr>
            <a:r>
              <a:rPr lang="es-ES" sz="1800" dirty="0">
                <a:solidFill>
                  <a:srgbClr val="000000"/>
                </a:solidFill>
                <a:latin typeface="Montserrat" panose="00000500000000000000" pitchFamily="2" charset="0"/>
                <a:cs typeface="Times New Roman" panose="02020603050405020304" pitchFamily="18" charset="0"/>
              </a:rPr>
              <a:t>El trabajo de campo se llevo a cabo entre el 18 de mayo y el 30 de junio de 2021.</a:t>
            </a:r>
          </a:p>
          <a:p>
            <a:pPr algn="just">
              <a:spcBef>
                <a:spcPct val="0"/>
              </a:spcBef>
            </a:pPr>
            <a:endParaRPr lang="es-ES" sz="1800" dirty="0">
              <a:solidFill>
                <a:srgbClr val="000000"/>
              </a:solidFill>
              <a:latin typeface="Montserrat" panose="00000500000000000000" pitchFamily="2" charset="0"/>
              <a:cs typeface="Times New Roman" panose="02020603050405020304" pitchFamily="18" charset="0"/>
            </a:endParaRPr>
          </a:p>
        </p:txBody>
      </p:sp>
      <p:pic>
        <p:nvPicPr>
          <p:cNvPr id="13" name="Imagen 12">
            <a:extLst>
              <a:ext uri="{FF2B5EF4-FFF2-40B4-BE49-F238E27FC236}">
                <a16:creationId xmlns:a16="http://schemas.microsoft.com/office/drawing/2014/main" id="{10788910-D011-48B2-A24F-56314E6200E8}"/>
              </a:ext>
            </a:extLst>
          </p:cNvPr>
          <p:cNvPicPr/>
          <p:nvPr/>
        </p:nvPicPr>
        <p:blipFill rotWithShape="1">
          <a:blip r:embed="rId3" cstate="print">
            <a:extLst>
              <a:ext uri="{28A0092B-C50C-407E-A947-70E740481C1C}">
                <a14:useLocalDpi xmlns:a14="http://schemas.microsoft.com/office/drawing/2010/main" val="0"/>
              </a:ext>
            </a:extLst>
          </a:blip>
          <a:srcRect l="7687" t="19759" r="62481" b="18153"/>
          <a:stretch/>
        </p:blipFill>
        <p:spPr bwMode="auto">
          <a:xfrm>
            <a:off x="1854951" y="54653"/>
            <a:ext cx="2115002" cy="6222688"/>
          </a:xfrm>
          <a:prstGeom prst="rect">
            <a:avLst/>
          </a:prstGeom>
          <a:noFill/>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C00D9A1C-BC32-4D00-921C-B5B56604C3BD}"/>
              </a:ext>
            </a:extLst>
          </p:cNvPr>
          <p:cNvSpPr txBox="1"/>
          <p:nvPr/>
        </p:nvSpPr>
        <p:spPr>
          <a:xfrm>
            <a:off x="6422400" y="313097"/>
            <a:ext cx="4877659" cy="830997"/>
          </a:xfrm>
          <a:prstGeom prst="rect">
            <a:avLst/>
          </a:prstGeom>
          <a:noFill/>
          <a:ln>
            <a:solidFill>
              <a:srgbClr val="C00000"/>
            </a:solidFill>
            <a:prstDash val="dash"/>
          </a:ln>
        </p:spPr>
        <p:txBody>
          <a:bodyPr wrap="square">
            <a:spAutoFit/>
          </a:bodyPr>
          <a:lstStyle/>
          <a:p>
            <a:pPr algn="ctr"/>
            <a:r>
              <a:rPr lang="es-ES" sz="2400" b="1" dirty="0">
                <a:solidFill>
                  <a:srgbClr val="C00000"/>
                </a:solidFill>
                <a:effectLst/>
                <a:latin typeface="+mj-lt"/>
                <a:ea typeface="Cambria" panose="02040503050406030204" pitchFamily="18" charset="0"/>
                <a:cs typeface="Calibri" panose="020F0502020204030204" pitchFamily="34" charset="0"/>
              </a:rPr>
              <a:t>¿CÓMO SE HA REALIZADO EL BARÓMETRO 2021 DEL TSSE?</a:t>
            </a:r>
            <a:endParaRPr lang="es-ES" sz="2400" b="1" dirty="0">
              <a:solidFill>
                <a:srgbClr val="C00000"/>
              </a:solidFill>
              <a:latin typeface="+mj-lt"/>
            </a:endParaRPr>
          </a:p>
        </p:txBody>
      </p:sp>
    </p:spTree>
    <p:extLst>
      <p:ext uri="{BB962C8B-B14F-4D97-AF65-F5344CB8AC3E}">
        <p14:creationId xmlns:p14="http://schemas.microsoft.com/office/powerpoint/2010/main" val="274306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4"/>
            <a:ext cx="4572000" cy="119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IDENTIDAD Y GRANDES CIFRAS</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38478029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2321" y="1280162"/>
            <a:ext cx="4261721" cy="4925431"/>
          </a:xfrm>
        </p:spPr>
        <p:txBody>
          <a:bodyPr anchor="b">
            <a:noAutofit/>
          </a:bodyPr>
          <a:lstStyle/>
          <a:p>
            <a:pPr algn="just">
              <a:buFont typeface="Arial" panose="020B0604020202020204" pitchFamily="34" charset="0"/>
            </a:pPr>
            <a:r>
              <a:rPr lang="es-ES" sz="1867" dirty="0">
                <a:solidFill>
                  <a:srgbClr val="000000"/>
                </a:solidFill>
                <a:latin typeface="Montserrat" panose="00000500000000000000" pitchFamily="2" charset="0"/>
                <a:cs typeface="Times New Roman" panose="02020603050405020304" pitchFamily="18" charset="0"/>
              </a:rPr>
              <a:t>Se estima que  el Tercer Sector Social de Euskadi lo componen 4.117 entidades, lo que supone una tasa de 1,88 organizaciones por cada 1.000 habitantes en Euskadi. </a:t>
            </a:r>
            <a:br>
              <a:rPr lang="es-ES" sz="1867" dirty="0">
                <a:solidFill>
                  <a:srgbClr val="000000"/>
                </a:solidFill>
                <a:latin typeface="Montserrat" panose="00000500000000000000" pitchFamily="2" charset="0"/>
                <a:cs typeface="Times New Roman" panose="02020603050405020304" pitchFamily="18" charset="0"/>
              </a:rPr>
            </a:br>
            <a:br>
              <a:rPr lang="es-ES" sz="1867" dirty="0">
                <a:solidFill>
                  <a:srgbClr val="000000"/>
                </a:solidFill>
                <a:latin typeface="Montserrat" panose="00000500000000000000" pitchFamily="2" charset="0"/>
                <a:cs typeface="Times New Roman" panose="02020603050405020304" pitchFamily="18" charset="0"/>
              </a:rPr>
            </a:br>
            <a:r>
              <a:rPr lang="es-ES" sz="1867" dirty="0">
                <a:solidFill>
                  <a:srgbClr val="000000"/>
                </a:solidFill>
                <a:latin typeface="Montserrat" panose="00000500000000000000" pitchFamily="2" charset="0"/>
                <a:cs typeface="Times New Roman" panose="02020603050405020304" pitchFamily="18" charset="0"/>
              </a:rPr>
              <a:t>El conjunto de estas organizaciones emplean aproximadamente a 39.916 personas y canalizan la participación social de 160.493 personas voluntarias. </a:t>
            </a:r>
            <a:br>
              <a:rPr lang="es-ES" sz="1867" dirty="0">
                <a:solidFill>
                  <a:srgbClr val="000000"/>
                </a:solidFill>
                <a:latin typeface="Montserrat" panose="00000500000000000000" pitchFamily="2" charset="0"/>
                <a:cs typeface="Times New Roman" panose="02020603050405020304" pitchFamily="18" charset="0"/>
              </a:rPr>
            </a:br>
            <a:br>
              <a:rPr lang="es-ES" sz="1867" dirty="0">
                <a:solidFill>
                  <a:srgbClr val="000000"/>
                </a:solidFill>
                <a:latin typeface="Montserrat" panose="00000500000000000000" pitchFamily="2" charset="0"/>
                <a:cs typeface="Times New Roman" panose="02020603050405020304" pitchFamily="18" charset="0"/>
              </a:rPr>
            </a:br>
            <a:r>
              <a:rPr lang="es-ES" sz="1867" dirty="0">
                <a:solidFill>
                  <a:srgbClr val="000000"/>
                </a:solidFill>
                <a:latin typeface="Montserrat" panose="00000500000000000000" pitchFamily="2" charset="0"/>
                <a:cs typeface="Times New Roman" panose="02020603050405020304" pitchFamily="18" charset="0"/>
              </a:rPr>
              <a:t>En 2020 gestionaron un volumen económico de 1.712 millones, equivalente al 2,4% del PIB vasco.</a:t>
            </a:r>
            <a:br>
              <a:rPr lang="es-ES" sz="1867" dirty="0">
                <a:solidFill>
                  <a:srgbClr val="000000"/>
                </a:solidFill>
                <a:latin typeface="Montserrat" panose="00000500000000000000" pitchFamily="2" charset="0"/>
                <a:cs typeface="Times New Roman" panose="02020603050405020304" pitchFamily="18" charset="0"/>
              </a:rPr>
            </a:br>
            <a:r>
              <a:rPr lang="eu-ES" sz="1867" dirty="0">
                <a:solidFill>
                  <a:srgbClr val="000000"/>
                </a:solidFill>
                <a:latin typeface="Montserrat" panose="00000500000000000000" pitchFamily="2" charset="0"/>
                <a:cs typeface="Times New Roman" panose="02020603050405020304" pitchFamily="18" charset="0"/>
              </a:rPr>
              <a:t> </a:t>
            </a:r>
            <a:br>
              <a:rPr lang="es-ES" sz="1867" dirty="0">
                <a:solidFill>
                  <a:srgbClr val="000000"/>
                </a:solidFill>
                <a:latin typeface="Montserrat" panose="00000500000000000000" pitchFamily="2" charset="0"/>
                <a:cs typeface="Times New Roman" panose="02020603050405020304" pitchFamily="18" charset="0"/>
              </a:rPr>
            </a:br>
            <a:endParaRPr lang="es-ES" sz="1867" dirty="0">
              <a:solidFill>
                <a:srgbClr val="000000"/>
              </a:solidFill>
              <a:latin typeface="Montserrat" panose="00000500000000000000" pitchFamily="2" charset="0"/>
              <a:cs typeface="Times New Roman" panose="02020603050405020304" pitchFamily="18" charset="0"/>
            </a:endParaRPr>
          </a:p>
        </p:txBody>
      </p:sp>
      <p:sp>
        <p:nvSpPr>
          <p:cNvPr id="4" name="Rectángulo 3">
            <a:extLst>
              <a:ext uri="{FF2B5EF4-FFF2-40B4-BE49-F238E27FC236}">
                <a16:creationId xmlns:a16="http://schemas.microsoft.com/office/drawing/2014/main" id="{4A6453ED-C3BA-43DA-8B9C-73E63C15ED70}"/>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5" name="Imagen 4" descr="LineasBlancas_5.png">
            <a:extLst>
              <a:ext uri="{FF2B5EF4-FFF2-40B4-BE49-F238E27FC236}">
                <a16:creationId xmlns:a16="http://schemas.microsoft.com/office/drawing/2014/main" id="{A6737496-F50E-4621-B5E4-A696E7DBC9D1}"/>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E46A2E20-AB66-41D0-B712-C58EF81D154F}"/>
              </a:ext>
            </a:extLst>
          </p:cNvPr>
          <p:cNvPicPr/>
          <p:nvPr/>
        </p:nvPicPr>
        <p:blipFill rotWithShape="1">
          <a:blip r:embed="rId4" cstate="print">
            <a:extLst>
              <a:ext uri="{28A0092B-C50C-407E-A947-70E740481C1C}">
                <a14:useLocalDpi xmlns:a14="http://schemas.microsoft.com/office/drawing/2010/main" val="0"/>
              </a:ext>
            </a:extLst>
          </a:blip>
          <a:srcRect t="1713" b="14390"/>
          <a:stretch/>
        </p:blipFill>
        <p:spPr bwMode="auto">
          <a:xfrm>
            <a:off x="797958" y="124992"/>
            <a:ext cx="5582497" cy="60567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230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0067A8A-F38B-4B40-B703-EBA3888892F3}"/>
              </a:ext>
            </a:extLst>
          </p:cNvPr>
          <p:cNvPicPr/>
          <p:nvPr/>
        </p:nvPicPr>
        <p:blipFill rotWithShape="1">
          <a:blip r:embed="rId3" cstate="print">
            <a:extLst>
              <a:ext uri="{28A0092B-C50C-407E-A947-70E740481C1C}">
                <a14:useLocalDpi xmlns:a14="http://schemas.microsoft.com/office/drawing/2010/main" val="0"/>
              </a:ext>
            </a:extLst>
          </a:blip>
          <a:srcRect l="1765" t="51832" r="14736" b="3778"/>
          <a:stretch/>
        </p:blipFill>
        <p:spPr bwMode="auto">
          <a:xfrm>
            <a:off x="16791" y="2244759"/>
            <a:ext cx="5632969" cy="2411863"/>
          </a:xfrm>
          <a:prstGeom prst="rect">
            <a:avLst/>
          </a:prstGeom>
          <a:noFill/>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558121" y="4691762"/>
            <a:ext cx="4644992" cy="1211611"/>
          </a:xfrm>
        </p:spPr>
        <p:txBody>
          <a:bodyPr anchor="b">
            <a:noAutofit/>
          </a:bodyPr>
          <a:lstStyle/>
          <a:p>
            <a:pPr algn="just">
              <a:buFont typeface="Arial" panose="020B0604020202020204" pitchFamily="34" charset="0"/>
            </a:pPr>
            <a:r>
              <a:rPr lang="es-ES" sz="1600" dirty="0">
                <a:solidFill>
                  <a:srgbClr val="000000"/>
                </a:solidFill>
                <a:latin typeface="Montserrat" panose="00000500000000000000" pitchFamily="2" charset="0"/>
                <a:cs typeface="Times New Roman" panose="02020603050405020304" pitchFamily="18" charset="0"/>
              </a:rPr>
              <a:t>Las asociaciones son la principal figura jurídica del sector. Nueve de cada diez entidades son asociaciones.</a:t>
            </a:r>
            <a:br>
              <a:rPr lang="es-ES" sz="1600" dirty="0">
                <a:solidFill>
                  <a:srgbClr val="000000"/>
                </a:solidFill>
                <a:latin typeface="Montserrat" panose="00000500000000000000" pitchFamily="2" charset="0"/>
                <a:cs typeface="Times New Roman" panose="02020603050405020304" pitchFamily="18" charset="0"/>
              </a:rPr>
            </a:br>
            <a:endParaRPr lang="es-ES" sz="1600" dirty="0">
              <a:solidFill>
                <a:srgbClr val="000000"/>
              </a:solidFill>
              <a:latin typeface="Montserrat" panose="00000500000000000000" pitchFamily="2" charset="0"/>
              <a:cs typeface="Times New Roman" panose="02020603050405020304" pitchFamily="18" charset="0"/>
            </a:endParaRPr>
          </a:p>
        </p:txBody>
      </p:sp>
      <p:sp>
        <p:nvSpPr>
          <p:cNvPr id="3" name="Rectángulo 2"/>
          <p:cNvSpPr/>
          <p:nvPr/>
        </p:nvSpPr>
        <p:spPr>
          <a:xfrm>
            <a:off x="5622384" y="3496406"/>
            <a:ext cx="6429537" cy="2339101"/>
          </a:xfrm>
          <a:prstGeom prst="rect">
            <a:avLst/>
          </a:prstGeom>
        </p:spPr>
        <p:txBody>
          <a:bodyPr anchor="b">
            <a:noAutofit/>
          </a:bodyPr>
          <a:lstStyle/>
          <a:p>
            <a:pPr algn="just">
              <a:lnSpc>
                <a:spcPct val="90000"/>
              </a:lnSpc>
              <a:spcBef>
                <a:spcPct val="0"/>
              </a:spcBef>
            </a:pPr>
            <a:r>
              <a:rPr lang="es-ES" sz="1600" dirty="0">
                <a:solidFill>
                  <a:srgbClr val="000000"/>
                </a:solidFill>
                <a:latin typeface="Montserrat" panose="00000500000000000000" pitchFamily="2" charset="0"/>
                <a:ea typeface="Lato Light" charset="0"/>
                <a:cs typeface="Times New Roman" panose="02020603050405020304" pitchFamily="18" charset="0"/>
              </a:rPr>
              <a:t>Casi 3 de cada 10 entidades cuentan con la declaración de utilidad pública.</a:t>
            </a:r>
          </a:p>
          <a:p>
            <a:pPr algn="just">
              <a:lnSpc>
                <a:spcPct val="90000"/>
              </a:lnSpc>
              <a:spcBef>
                <a:spcPct val="0"/>
              </a:spcBef>
            </a:pPr>
            <a:br>
              <a:rPr lang="es-ES" sz="1600" dirty="0">
                <a:solidFill>
                  <a:srgbClr val="000000"/>
                </a:solidFill>
                <a:latin typeface="Montserrat" panose="00000500000000000000" pitchFamily="2" charset="0"/>
                <a:ea typeface="Lato Light" charset="0"/>
                <a:cs typeface="Times New Roman" panose="02020603050405020304" pitchFamily="18" charset="0"/>
              </a:rPr>
            </a:br>
            <a:r>
              <a:rPr lang="es-ES" sz="1600" dirty="0">
                <a:solidFill>
                  <a:srgbClr val="000000"/>
                </a:solidFill>
                <a:latin typeface="Montserrat" panose="00000500000000000000" pitchFamily="2" charset="0"/>
                <a:ea typeface="Lato Light" charset="0"/>
                <a:cs typeface="Times New Roman" panose="02020603050405020304" pitchFamily="18" charset="0"/>
              </a:rPr>
              <a:t>El 43,3 % de las organizaciones están constituidas directamente por personas y/o familias destinatarias.</a:t>
            </a:r>
            <a:br>
              <a:rPr lang="es-ES" sz="1600" dirty="0">
                <a:solidFill>
                  <a:srgbClr val="000000"/>
                </a:solidFill>
                <a:latin typeface="Montserrat" panose="00000500000000000000" pitchFamily="2" charset="0"/>
                <a:ea typeface="Lato Light" charset="0"/>
                <a:cs typeface="Times New Roman" panose="02020603050405020304" pitchFamily="18" charset="0"/>
              </a:rPr>
            </a:br>
            <a:endParaRPr lang="es-ES" sz="1600" dirty="0">
              <a:solidFill>
                <a:srgbClr val="000000"/>
              </a:solidFill>
              <a:latin typeface="Montserrat" panose="00000500000000000000" pitchFamily="2" charset="0"/>
              <a:ea typeface="Lato Light" charset="0"/>
              <a:cs typeface="Times New Roman" panose="02020603050405020304" pitchFamily="18" charset="0"/>
            </a:endParaRPr>
          </a:p>
          <a:p>
            <a:pPr algn="just">
              <a:lnSpc>
                <a:spcPct val="90000"/>
              </a:lnSpc>
              <a:spcBef>
                <a:spcPct val="0"/>
              </a:spcBef>
            </a:pPr>
            <a:r>
              <a:rPr lang="es-ES" sz="1600" dirty="0">
                <a:solidFill>
                  <a:srgbClr val="000000"/>
                </a:solidFill>
                <a:latin typeface="Montserrat" panose="00000500000000000000" pitchFamily="2" charset="0"/>
                <a:ea typeface="Lato Light" charset="0"/>
                <a:cs typeface="Times New Roman" panose="02020603050405020304" pitchFamily="18" charset="0"/>
              </a:rPr>
              <a:t>En torno al 98% de las entidades son organizaciones de base, mientras que las redes o entidades de segundo o tercer nivel constituyen aproximadamente un 2,1% del total de organizaciones del sector</a:t>
            </a:r>
          </a:p>
        </p:txBody>
      </p:sp>
      <p:sp>
        <p:nvSpPr>
          <p:cNvPr id="7" name="Rectángulo 6"/>
          <p:cNvSpPr/>
          <p:nvPr/>
        </p:nvSpPr>
        <p:spPr>
          <a:xfrm>
            <a:off x="6112931" y="140633"/>
            <a:ext cx="6096000" cy="292259"/>
          </a:xfrm>
          <a:prstGeom prst="rect">
            <a:avLst/>
          </a:prstGeom>
        </p:spPr>
        <p:txBody>
          <a:bodyPr>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ORGANIZACIONES SEGÚN ALGUNOS RASGOS CARACTERÍSTICOS (%)</a:t>
            </a:r>
          </a:p>
        </p:txBody>
      </p:sp>
      <p:sp>
        <p:nvSpPr>
          <p:cNvPr id="8" name="Rectángulo 7"/>
          <p:cNvSpPr/>
          <p:nvPr/>
        </p:nvSpPr>
        <p:spPr>
          <a:xfrm>
            <a:off x="0" y="1797084"/>
            <a:ext cx="6096000" cy="276999"/>
          </a:xfrm>
          <a:prstGeom prst="rect">
            <a:avLst/>
          </a:prstGeom>
        </p:spPr>
        <p:txBody>
          <a:bodyPr>
            <a:spAutoFit/>
          </a:bodyPr>
          <a:lstStyle/>
          <a:p>
            <a:pPr algn="ctr"/>
            <a:r>
              <a:rPr lang="es-ES" sz="1200" b="1" dirty="0">
                <a:latin typeface="+mj-lt"/>
                <a:ea typeface="Calibri" panose="020F0502020204030204" pitchFamily="34" charset="0"/>
                <a:cs typeface="Times New Roman" panose="02020603050405020304" pitchFamily="18" charset="0"/>
              </a:rPr>
              <a:t>DISTRIBUCIÓN DE ORGANIZACIONES SEGÚN FIGURA JURÍDICA (%)</a:t>
            </a:r>
            <a:endParaRPr lang="es-ES" sz="1200" b="1" dirty="0">
              <a:latin typeface="+mj-lt"/>
            </a:endParaRPr>
          </a:p>
        </p:txBody>
      </p:sp>
      <p:sp>
        <p:nvSpPr>
          <p:cNvPr id="9" name="Rectángulo 8">
            <a:extLst>
              <a:ext uri="{FF2B5EF4-FFF2-40B4-BE49-F238E27FC236}">
                <a16:creationId xmlns:a16="http://schemas.microsoft.com/office/drawing/2014/main" id="{96C68FF3-CEC4-42EB-8AE7-D1264F3148A9}"/>
              </a:ext>
            </a:extLst>
          </p:cNvPr>
          <p:cNvSpPr/>
          <p:nvPr/>
        </p:nvSpPr>
        <p:spPr>
          <a:xfrm>
            <a:off x="0" y="6344410"/>
            <a:ext cx="12192000" cy="513591"/>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2" name="Imagen 11" descr="LineasBlancas_5.png">
            <a:extLst>
              <a:ext uri="{FF2B5EF4-FFF2-40B4-BE49-F238E27FC236}">
                <a16:creationId xmlns:a16="http://schemas.microsoft.com/office/drawing/2014/main" id="{51D496A4-E910-48BF-B67D-C151B5D40831}"/>
              </a:ext>
            </a:extLst>
          </p:cNvPr>
          <p:cNvPicPr>
            <a:picLocks noChangeAspect="1"/>
          </p:cNvPicPr>
          <p:nvPr/>
        </p:nvPicPr>
        <p:blipFill>
          <a:blip r:embed="rId4" cstate="email">
            <a:extLst>
              <a:ext uri="{28A0092B-C50C-407E-A947-70E740481C1C}">
                <a14:useLocalDpi xmlns:a14="http://schemas.microsoft.com/office/drawing/2010/main" val="0"/>
              </a:ext>
            </a:extLst>
          </a:blip>
          <a:srcRect t="89491"/>
          <a:stretch>
            <a:fillRect/>
          </a:stretch>
        </p:blipFill>
        <p:spPr bwMode="auto">
          <a:xfrm flipH="1" flipV="1">
            <a:off x="12698" y="6344410"/>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n 12">
            <a:extLst>
              <a:ext uri="{FF2B5EF4-FFF2-40B4-BE49-F238E27FC236}">
                <a16:creationId xmlns:a16="http://schemas.microsoft.com/office/drawing/2014/main" id="{54161640-8748-4095-B12D-E1592017D68C}"/>
              </a:ext>
            </a:extLst>
          </p:cNvPr>
          <p:cNvPicPr/>
          <p:nvPr/>
        </p:nvPicPr>
        <p:blipFill rotWithShape="1">
          <a:blip r:embed="rId5" cstate="print">
            <a:extLst>
              <a:ext uri="{28A0092B-C50C-407E-A947-70E740481C1C}">
                <a14:useLocalDpi xmlns:a14="http://schemas.microsoft.com/office/drawing/2010/main" val="0"/>
              </a:ext>
            </a:extLst>
          </a:blip>
          <a:srcRect l="6098" t="38545" r="5127" b="31089"/>
          <a:stretch/>
        </p:blipFill>
        <p:spPr bwMode="auto">
          <a:xfrm>
            <a:off x="6110814" y="580997"/>
            <a:ext cx="5817573" cy="2574058"/>
          </a:xfrm>
          <a:prstGeom prst="rect">
            <a:avLst/>
          </a:prstGeom>
          <a:noFill/>
          <a:ln>
            <a:noFill/>
          </a:ln>
          <a:extLst>
            <a:ext uri="{53640926-AAD7-44D8-BBD7-CCE9431645EC}">
              <a14:shadowObscured xmlns:a14="http://schemas.microsoft.com/office/drawing/2010/main"/>
            </a:ext>
          </a:extLst>
        </p:spPr>
      </p:pic>
      <p:sp>
        <p:nvSpPr>
          <p:cNvPr id="14" name="CuadroTexto 13">
            <a:extLst>
              <a:ext uri="{FF2B5EF4-FFF2-40B4-BE49-F238E27FC236}">
                <a16:creationId xmlns:a16="http://schemas.microsoft.com/office/drawing/2014/main" id="{03EEB560-6156-4653-BE06-2DE3B5CF4FF2}"/>
              </a:ext>
            </a:extLst>
          </p:cNvPr>
          <p:cNvSpPr txBox="1"/>
          <p:nvPr/>
        </p:nvSpPr>
        <p:spPr>
          <a:xfrm>
            <a:off x="861262" y="501764"/>
            <a:ext cx="4373475" cy="830997"/>
          </a:xfrm>
          <a:prstGeom prst="rect">
            <a:avLst/>
          </a:prstGeom>
          <a:noFill/>
          <a:ln>
            <a:solidFill>
              <a:srgbClr val="C00000"/>
            </a:solidFill>
            <a:prstDash val="dash"/>
          </a:ln>
        </p:spPr>
        <p:txBody>
          <a:bodyPr wrap="square">
            <a:spAutoFit/>
          </a:bodyPr>
          <a:lstStyle/>
          <a:p>
            <a:pPr algn="ctr"/>
            <a:r>
              <a:rPr lang="es-ES" sz="2400" b="1" dirty="0">
                <a:solidFill>
                  <a:srgbClr val="C00000"/>
                </a:solidFill>
                <a:effectLst/>
                <a:latin typeface="+mj-lt"/>
                <a:ea typeface="Cambria" panose="02040503050406030204" pitchFamily="18" charset="0"/>
                <a:cs typeface="Calibri" panose="020F0502020204030204" pitchFamily="34" charset="0"/>
              </a:rPr>
              <a:t>¿CUÁLES SON LOS RASGOS CARACTERÍSTICOS DEL TSSE?</a:t>
            </a:r>
            <a:endParaRPr lang="es-ES" sz="2400" b="1" dirty="0">
              <a:solidFill>
                <a:srgbClr val="C00000"/>
              </a:solidFill>
              <a:latin typeface="+mj-lt"/>
            </a:endParaRPr>
          </a:p>
        </p:txBody>
      </p:sp>
    </p:spTree>
    <p:extLst>
      <p:ext uri="{BB962C8B-B14F-4D97-AF65-F5344CB8AC3E}">
        <p14:creationId xmlns:p14="http://schemas.microsoft.com/office/powerpoint/2010/main" val="406400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5"/>
            <a:ext cx="4572000" cy="620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ACTIVIDAD</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27154858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7469903" y="1910679"/>
            <a:ext cx="4088525" cy="3036643"/>
          </a:xfrm>
        </p:spPr>
        <p:txBody>
          <a:bodyPr anchor="b">
            <a:noAutofit/>
          </a:bodyPr>
          <a:lstStyle/>
          <a:p>
            <a:pPr algn="just">
              <a:spcBef>
                <a:spcPct val="0"/>
              </a:spcBef>
            </a:pPr>
            <a:r>
              <a:rPr lang="es-ES" sz="1600" dirty="0">
                <a:solidFill>
                  <a:srgbClr val="000000"/>
                </a:solidFill>
                <a:latin typeface="Montserrat" panose="00000500000000000000" pitchFamily="2" charset="0"/>
                <a:cs typeface="Times New Roman" panose="02020603050405020304" pitchFamily="18" charset="0"/>
              </a:rPr>
              <a:t>Casi 6 de cada 10 organizaciones indican que desarrollan al menos parte de su actividad en el ámbito social transversal y algo más de la mitad de las entidades del sector afirma trabajar en el ámbito de los servicios sociales. </a:t>
            </a:r>
          </a:p>
          <a:p>
            <a:pPr algn="just">
              <a:spcBef>
                <a:spcPct val="0"/>
              </a:spcBef>
            </a:pPr>
            <a:endParaRPr lang="es-ES" sz="1600" dirty="0">
              <a:solidFill>
                <a:srgbClr val="000000"/>
              </a:solidFill>
              <a:latin typeface="Montserrat" panose="00000500000000000000" pitchFamily="2" charset="0"/>
              <a:cs typeface="Times New Roman" panose="02020603050405020304" pitchFamily="18" charset="0"/>
            </a:endParaRPr>
          </a:p>
          <a:p>
            <a:pPr algn="just">
              <a:spcBef>
                <a:spcPct val="0"/>
              </a:spcBef>
            </a:pPr>
            <a:r>
              <a:rPr lang="es-ES" sz="1600" dirty="0">
                <a:solidFill>
                  <a:srgbClr val="000000"/>
                </a:solidFill>
                <a:latin typeface="Montserrat" panose="00000500000000000000" pitchFamily="2" charset="0"/>
                <a:cs typeface="Times New Roman" panose="02020603050405020304" pitchFamily="18" charset="0"/>
              </a:rPr>
              <a:t>Además de los ámbitos principales, el 42,9% trabajan en torno a la educación y tiempo libre y el 35,7% desempeñan al menos una parte de su labor en el campo de la salud.</a:t>
            </a:r>
          </a:p>
        </p:txBody>
      </p:sp>
      <p:sp>
        <p:nvSpPr>
          <p:cNvPr id="8" name="Rectángulo 7"/>
          <p:cNvSpPr/>
          <p:nvPr/>
        </p:nvSpPr>
        <p:spPr>
          <a:xfrm>
            <a:off x="1135998" y="736776"/>
            <a:ext cx="6096000" cy="292259"/>
          </a:xfrm>
          <a:prstGeom prst="rect">
            <a:avLst/>
          </a:prstGeom>
        </p:spPr>
        <p:txBody>
          <a:bodyPr>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ORGANIZACIONES QUE TRABAJAN EN CADA ÁMBITO DE ACTUACIÓN (%)</a:t>
            </a:r>
          </a:p>
        </p:txBody>
      </p:sp>
      <p:sp>
        <p:nvSpPr>
          <p:cNvPr id="9" name="Rectángulo 8">
            <a:extLst>
              <a:ext uri="{FF2B5EF4-FFF2-40B4-BE49-F238E27FC236}">
                <a16:creationId xmlns:a16="http://schemas.microsoft.com/office/drawing/2014/main" id="{4E61AC62-F743-4C6E-9C37-70454906537D}"/>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0" name="Imagen 9" descr="LineasBlancas_5.png">
            <a:extLst>
              <a:ext uri="{FF2B5EF4-FFF2-40B4-BE49-F238E27FC236}">
                <a16:creationId xmlns:a16="http://schemas.microsoft.com/office/drawing/2014/main" id="{E3E30D1F-608C-4C2E-85E4-6DC6F7D2BC54}"/>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4EBCAC73-7A09-48AB-B55E-06732C317842}"/>
              </a:ext>
            </a:extLst>
          </p:cNvPr>
          <p:cNvPicPr/>
          <p:nvPr/>
        </p:nvPicPr>
        <p:blipFill rotWithShape="1">
          <a:blip r:embed="rId4" cstate="print">
            <a:extLst>
              <a:ext uri="{28A0092B-C50C-407E-A947-70E740481C1C}">
                <a14:useLocalDpi xmlns:a14="http://schemas.microsoft.com/office/drawing/2010/main" val="0"/>
              </a:ext>
            </a:extLst>
          </a:blip>
          <a:srcRect l="14851" t="45424" r="6350" b="18314"/>
          <a:stretch/>
        </p:blipFill>
        <p:spPr bwMode="auto">
          <a:xfrm>
            <a:off x="152357" y="1252220"/>
            <a:ext cx="7317546" cy="4353560"/>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29DB2675-08F9-4CF8-BB3D-0AA510980F2E}"/>
              </a:ext>
            </a:extLst>
          </p:cNvPr>
          <p:cNvSpPr txBox="1"/>
          <p:nvPr/>
        </p:nvSpPr>
        <p:spPr>
          <a:xfrm>
            <a:off x="8008003" y="513591"/>
            <a:ext cx="3550425" cy="369332"/>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¿EN QUÉ ÁMBITOS TRABAJAN?</a:t>
            </a:r>
          </a:p>
        </p:txBody>
      </p:sp>
    </p:spTree>
    <p:extLst>
      <p:ext uri="{BB962C8B-B14F-4D97-AF65-F5344CB8AC3E}">
        <p14:creationId xmlns:p14="http://schemas.microsoft.com/office/powerpoint/2010/main" val="385778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5066" y="4890293"/>
            <a:ext cx="5514975" cy="1298956"/>
          </a:xfrm>
        </p:spPr>
        <p:txBody>
          <a:bodyPr anchor="b">
            <a:noAutofit/>
          </a:bodyPr>
          <a:lstStyle/>
          <a:p>
            <a:pPr algn="just">
              <a:buFont typeface="Arial" panose="020B0604020202020204" pitchFamily="34" charset="0"/>
            </a:pPr>
            <a:r>
              <a:rPr lang="es-ES" sz="1600" dirty="0">
                <a:solidFill>
                  <a:srgbClr val="000000"/>
                </a:solidFill>
                <a:latin typeface="Montserrat" panose="00000500000000000000" pitchFamily="2" charset="0"/>
                <a:cs typeface="Times New Roman" panose="02020603050405020304" pitchFamily="18" charset="0"/>
              </a:rPr>
              <a:t>El 35,5 % de organizaciones del sector tiene 20 años o más de trayectoria (en torno al 1,1 % tiene de recorrido 50 años o más). Las organizaciones más jóvenes de menos de 5 años de recorrido representan el 17,3 % </a:t>
            </a:r>
          </a:p>
        </p:txBody>
      </p:sp>
      <p:sp>
        <p:nvSpPr>
          <p:cNvPr id="3" name="Subtítulo 2"/>
          <p:cNvSpPr>
            <a:spLocks noGrp="1"/>
          </p:cNvSpPr>
          <p:nvPr>
            <p:ph type="subTitle" idx="1"/>
          </p:nvPr>
        </p:nvSpPr>
        <p:spPr>
          <a:xfrm>
            <a:off x="6559676" y="4142022"/>
            <a:ext cx="5207259" cy="2216908"/>
          </a:xfrm>
        </p:spPr>
        <p:txBody>
          <a:bodyPr anchor="b">
            <a:noAutofit/>
          </a:bodyPr>
          <a:lstStyle/>
          <a:p>
            <a:pPr algn="just">
              <a:spcBef>
                <a:spcPct val="0"/>
              </a:spcBef>
            </a:pPr>
            <a:r>
              <a:rPr lang="es-ES" sz="1600" dirty="0">
                <a:solidFill>
                  <a:srgbClr val="000000"/>
                </a:solidFill>
                <a:latin typeface="Montserrat" panose="00000500000000000000" pitchFamily="2" charset="0"/>
                <a:cs typeface="Times New Roman" panose="02020603050405020304" pitchFamily="18" charset="0"/>
              </a:rPr>
              <a:t>La actividad del 88 % de las instituciones no se extiende fuera del ámbito de Euskadi. El 38,7 % centra su actividad en el territorio histórico en el que se ubica y otro 28,3 % trabaja en más de un territorio (Euskadi). </a:t>
            </a:r>
            <a:br>
              <a:rPr lang="es-ES" sz="1600" dirty="0">
                <a:solidFill>
                  <a:srgbClr val="000000"/>
                </a:solidFill>
                <a:latin typeface="Montserrat" panose="00000500000000000000" pitchFamily="2" charset="0"/>
                <a:cs typeface="Times New Roman" panose="02020603050405020304" pitchFamily="18" charset="0"/>
              </a:rPr>
            </a:br>
            <a:endParaRPr lang="es-ES" sz="1600" dirty="0">
              <a:solidFill>
                <a:srgbClr val="000000"/>
              </a:solidFill>
              <a:latin typeface="Montserrat" panose="00000500000000000000" pitchFamily="2" charset="0"/>
              <a:cs typeface="Times New Roman" panose="02020603050405020304" pitchFamily="18" charset="0"/>
            </a:endParaRPr>
          </a:p>
          <a:p>
            <a:pPr algn="just">
              <a:spcBef>
                <a:spcPct val="0"/>
              </a:spcBef>
            </a:pPr>
            <a:r>
              <a:rPr lang="es-ES" sz="1600" dirty="0">
                <a:solidFill>
                  <a:srgbClr val="000000"/>
                </a:solidFill>
                <a:latin typeface="Montserrat" panose="00000500000000000000" pitchFamily="2" charset="0"/>
                <a:cs typeface="Times New Roman" panose="02020603050405020304" pitchFamily="18" charset="0"/>
              </a:rPr>
              <a:t>Aproximadamente 1 de cada 5 entidades desarrolla su labor específicamente en el ámbito local.</a:t>
            </a:r>
          </a:p>
        </p:txBody>
      </p:sp>
      <p:sp>
        <p:nvSpPr>
          <p:cNvPr id="4" name="Rectángulo 3"/>
          <p:cNvSpPr/>
          <p:nvPr/>
        </p:nvSpPr>
        <p:spPr>
          <a:xfrm>
            <a:off x="0" y="647539"/>
            <a:ext cx="5884243" cy="276999"/>
          </a:xfrm>
          <a:prstGeom prst="rect">
            <a:avLst/>
          </a:prstGeom>
        </p:spPr>
        <p:txBody>
          <a:bodyPr wrap="square">
            <a:spAutoFit/>
          </a:bodyPr>
          <a:lstStyle/>
          <a:p>
            <a:pPr algn="ctr"/>
            <a:r>
              <a:rPr lang="es-ES" sz="1200" b="1" dirty="0">
                <a:latin typeface="+mj-lt"/>
                <a:ea typeface="Calibri" panose="020F0502020204030204" pitchFamily="34" charset="0"/>
                <a:cs typeface="Times New Roman" panose="02020603050405020304" pitchFamily="18" charset="0"/>
              </a:rPr>
              <a:t>DISTRIBUCIÓN DE ORGANIZACIONES SEGÚN AÑO DE CONSTITUCIÓN. (%)</a:t>
            </a:r>
            <a:endParaRPr lang="es-ES" sz="1200" b="1" dirty="0">
              <a:latin typeface="+mj-lt"/>
            </a:endParaRPr>
          </a:p>
        </p:txBody>
      </p:sp>
      <p:sp>
        <p:nvSpPr>
          <p:cNvPr id="7" name="Rectángulo 6"/>
          <p:cNvSpPr/>
          <p:nvPr/>
        </p:nvSpPr>
        <p:spPr>
          <a:xfrm>
            <a:off x="6115305" y="647539"/>
            <a:ext cx="6096000" cy="276999"/>
          </a:xfrm>
          <a:prstGeom prst="rect">
            <a:avLst/>
          </a:prstGeom>
        </p:spPr>
        <p:txBody>
          <a:bodyPr>
            <a:spAutoFit/>
          </a:bodyPr>
          <a:lstStyle/>
          <a:p>
            <a:pPr algn="ctr"/>
            <a:r>
              <a:rPr lang="es-ES" sz="1200" b="1" dirty="0">
                <a:latin typeface="+mj-lt"/>
                <a:ea typeface="Calibri" panose="020F0502020204030204" pitchFamily="34" charset="0"/>
                <a:cs typeface="Times New Roman" panose="02020603050405020304" pitchFamily="18" charset="0"/>
              </a:rPr>
              <a:t>DISTRIBUCIÓN DE ORGANIZACIONES SEGÚN ÁMBITO GEOGRÁFICO DE ACTUACIÓN. (%)</a:t>
            </a:r>
            <a:endParaRPr lang="es-ES" sz="1200" b="1" dirty="0">
              <a:latin typeface="+mj-lt"/>
            </a:endParaRPr>
          </a:p>
        </p:txBody>
      </p:sp>
      <p:sp>
        <p:nvSpPr>
          <p:cNvPr id="11" name="Rectángulo 10">
            <a:extLst>
              <a:ext uri="{FF2B5EF4-FFF2-40B4-BE49-F238E27FC236}">
                <a16:creationId xmlns:a16="http://schemas.microsoft.com/office/drawing/2014/main" id="{87219E48-0335-4C8B-9F00-61BC692970C6}"/>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2" name="Imagen 11" descr="LineasBlancas_5.png">
            <a:extLst>
              <a:ext uri="{FF2B5EF4-FFF2-40B4-BE49-F238E27FC236}">
                <a16:creationId xmlns:a16="http://schemas.microsoft.com/office/drawing/2014/main" id="{29B9BDEA-8F93-40B4-84F5-1D575D11F81C}"/>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n 13">
            <a:extLst>
              <a:ext uri="{FF2B5EF4-FFF2-40B4-BE49-F238E27FC236}">
                <a16:creationId xmlns:a16="http://schemas.microsoft.com/office/drawing/2014/main" id="{2577A0B5-0029-49AB-8D87-E2409D0F4369}"/>
              </a:ext>
            </a:extLst>
          </p:cNvPr>
          <p:cNvPicPr/>
          <p:nvPr/>
        </p:nvPicPr>
        <p:blipFill rotWithShape="1">
          <a:blip r:embed="rId4" cstate="print">
            <a:extLst>
              <a:ext uri="{28A0092B-C50C-407E-A947-70E740481C1C}">
                <a14:useLocalDpi xmlns:a14="http://schemas.microsoft.com/office/drawing/2010/main" val="0"/>
              </a:ext>
            </a:extLst>
          </a:blip>
          <a:srcRect l="11238" t="3414" r="7942" b="7286"/>
          <a:stretch/>
        </p:blipFill>
        <p:spPr bwMode="auto">
          <a:xfrm>
            <a:off x="730420" y="981947"/>
            <a:ext cx="4468594" cy="3976736"/>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1AB8F432-64ED-4B98-824A-15F197468911}"/>
              </a:ext>
            </a:extLst>
          </p:cNvPr>
          <p:cNvPicPr/>
          <p:nvPr/>
        </p:nvPicPr>
        <p:blipFill rotWithShape="1">
          <a:blip r:embed="rId5" cstate="print">
            <a:extLst>
              <a:ext uri="{28A0092B-C50C-407E-A947-70E740481C1C}">
                <a14:useLocalDpi xmlns:a14="http://schemas.microsoft.com/office/drawing/2010/main" val="0"/>
              </a:ext>
            </a:extLst>
          </a:blip>
          <a:srcRect t="8410" r="3501" b="29964"/>
          <a:stretch/>
        </p:blipFill>
        <p:spPr bwMode="auto">
          <a:xfrm>
            <a:off x="5917644" y="927858"/>
            <a:ext cx="6250284" cy="3214163"/>
          </a:xfrm>
          <a:prstGeom prst="rect">
            <a:avLst/>
          </a:prstGeom>
          <a:noFill/>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2E8663B7-3748-405A-940C-F0B2CE57C0F4}"/>
              </a:ext>
            </a:extLst>
          </p:cNvPr>
          <p:cNvSpPr txBox="1"/>
          <p:nvPr/>
        </p:nvSpPr>
        <p:spPr>
          <a:xfrm>
            <a:off x="71918" y="60681"/>
            <a:ext cx="11948845"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¿CÚANTO TIEMPO LLEVAN DESEMPEÑANDO SU LABOR Y HASTA DÓNDE SE EXTIENDE SU ACCIÓN?</a:t>
            </a:r>
          </a:p>
        </p:txBody>
      </p:sp>
    </p:spTree>
    <p:extLst>
      <p:ext uri="{BB962C8B-B14F-4D97-AF65-F5344CB8AC3E}">
        <p14:creationId xmlns:p14="http://schemas.microsoft.com/office/powerpoint/2010/main" val="26864890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4303</Words>
  <Application>Microsoft Office PowerPoint</Application>
  <PresentationFormat>Panorámica</PresentationFormat>
  <Paragraphs>157</Paragraphs>
  <Slides>28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Calibri Light</vt:lpstr>
      <vt:lpstr>Montserrat</vt:lpstr>
      <vt:lpstr>Roboto Regular</vt:lpstr>
      <vt:lpstr>Tema de Office</vt:lpstr>
      <vt:lpstr>Presentación de PowerPoint</vt:lpstr>
      <vt:lpstr>Presentación de PowerPoint</vt:lpstr>
      <vt:lpstr>Presentación de PowerPoint</vt:lpstr>
      <vt:lpstr>Presentación de PowerPoint</vt:lpstr>
      <vt:lpstr>Se estima que  el Tercer Sector Social de Euskadi lo componen 4.117 entidades, lo que supone una tasa de 1,88 organizaciones por cada 1.000 habitantes en Euskadi.   El conjunto de estas organizaciones emplean aproximadamente a 39.916 personas y canalizan la participación social de 160.493 personas voluntarias.   En 2020 gestionaron un volumen económico de 1.712 millones, equivalente al 2,4% del PIB vasco.   </vt:lpstr>
      <vt:lpstr>Las asociaciones son la principal figura jurídica del sector. Nueve de cada diez entidades son asociaciones. </vt:lpstr>
      <vt:lpstr>Presentación de PowerPoint</vt:lpstr>
      <vt:lpstr>Presentación de PowerPoint</vt:lpstr>
      <vt:lpstr>El 35,5 % de organizaciones del sector tiene 20 años o más de trayectoria (en torno al 1,1 % tiene de recorrido 50 años o más). Las organizaciones más jóvenes de menos de 5 años de recorrido representan el 17,3 % </vt:lpstr>
      <vt:lpstr>Presentación de PowerPoint</vt:lpstr>
      <vt:lpstr>Presentación de PowerPoint</vt:lpstr>
      <vt:lpstr>La mayor parte de las organizaciones del TSSE (el 83,5 %) compagina la provisión de servicios con otras funciones sociales vinculadas con la sensibilización y la defensa de derechos.</vt:lpstr>
      <vt:lpstr>El 51,8 % de las entidades consultadas prestan servicios de ocio y tiempo libre, y más de la mitad de las entidades cuentan con oferta formativa y educativa (un 51,3%).   Aproximadamente 4 de cada 10 organizaciones ofertan información y orientación (un 39,9 %) y un porcentaje similar realiza acompañamiento social (un 37,5 %), intervención socioeducativa (un 37,2 %), asesoramiento y orientación (un 36,5 %) y dispone de algún servicio de información y orientación (un 34,5 %).</vt:lpstr>
      <vt:lpstr>Con independencia de la actividad principal, una amplia mayoría de las entidades lleva a cabo acciones de sensibilización (77,3 %).  6 de cada 10 organizaciones realizan promoción del voluntariado, la ayuda mutua, la participación social y el asociacionismo. Y en torno a la mitad de las organizaciones realiza actividad de denuncia y promoción de derechos (49,3 %).</vt:lpstr>
      <vt:lpstr>Presentación de PowerPoint</vt:lpstr>
      <vt:lpstr>En un 89,1 % de las organizaciones la presencia de personas voluntarias es significativa, representando la mitad o más de las personas que componen la organización. De hecho, el 43,5 % de las organizaciones están formadas íntegramente por voluntarios. </vt:lpstr>
      <vt:lpstr>Lo más habitual es que el volumen de personas voluntarias en una organización ronde entre las 10 y las 50 personas.  Aunque lo más frecuente es contar con 6 personas voluntarias, la media se sitúa en unas 39 personas voluntarias, el 66,5 % de las cuales son mujeres. </vt:lpstr>
      <vt:lpstr>Presentación de PowerPoint</vt:lpstr>
      <vt:lpstr>El 80% de las organizaciones del Tercer Sector Social de Euskadi son entidades pequeñas o medianas, con ingresos inferiores a 300.000 €. De hecho, la mitad de las entidades gestionan una cantidad de dinero inferior a 61.769 €.   El 7,6% de las entidades gestionan presupuestos superiores al millón y medio de euros y el 31,7% de las entidades del sector tienen ingresos inferiores a 12.000 €.</vt:lpstr>
      <vt:lpstr>El 54,1 % de los ingresos de las entidades procede de fuentes de financiación pública y el 45,9 % de financiación privada.  Dentro de la financiación pública destacan las subvenciones públicas, que suponen, de media, el 37,7 % del total de ingresos de las entidades.   En financiación privada, destacan las cuotas de los personas socias o afiliadas, que suponen, de media, el 17,6 % del total de ingresos de las entidades. </vt:lpstr>
      <vt:lpstr>Presentación de PowerPoint</vt:lpstr>
      <vt:lpstr>Algo más de 1 de cada 4 entidades tienen código ético y otro 43,7 % de las entidades desarrollan acciones relacionadas con dicho código aunque no lo tengan por escrito.   Casi 4 de cada 10 entidades tienen formalizado un sistema de evaluación de resultados o impacto de proyectos o actividades y el 38,9 % desarrolla acciones relacionadas con ello.   Aproximadamente 7 de cada 10 organizaciones desarrollan acciones relacionadas con la igualdad entre hombres y mujeres y el 31,1 % cuentan con un Plan de Igualdad formalizado.   El 46,1% de las entidades desarrolla acciones relacionadas con la no discriminación y el 12,4 % cuenta con un Protocolo vinculado a este aspecto.   El 16,3 % de las entidades desarrolla acciones relacionadas con la transparencia y el 2,8 % cuenta con un Plan de Transparencia.</vt:lpstr>
      <vt:lpstr>Algo más del 85 % de las entidades suelen transmitir periódicamente a los grupos de interés tanto la memoria anual como la información sobre el estado de las cuentas de la entidad.   De cerca les siguen las organizaciones que transmiten periódicamente información sobre la constitución de sus órganos de gobierno a los grupos de interés, por encima del 80 %.  Además, aproximadamente 3 de cada 4 entidades suelen transmitir periódicamente información sobre la misión y valores de la entidad.   Aunque en menor medida, un porcentaje significativo de entidades informa a los grupos de interés del grado de cumplimiento de sus objetivos y del impacto de sus actuaciones (en torno a 2 de cada 3).   La transmisión de información sobre las personas de la entidad por parte de las entidades es menos habitual (un 47,4 %). </vt:lpstr>
      <vt:lpstr>Presentación de PowerPoint</vt:lpstr>
      <vt:lpstr>Un 78,2% de organizaciones dice tener bastante o mucha relación con la administración a nivel municipal, un 58,7% con las diputaciones forales y un 47,8% con Gobierno Vasco.  También se mantienen lazos con los movimientos sociales (el 65,3% de las entidades consultadas dice tener bastante o mucha relación con ellos) y con las universidades (el 39%).    Los niveles de relación con otros agentes son por lo general menores. El 30,6% de las organizaciones del sector dicen tener bastante o mucha relación con Fundaciones Bancarias; el 29,3% con empresas de otros sectores; el 23,6% con la Iglesia; el 19,4% con los partidos políticos; el 14,2% con los sindicatos y con asociaciones empresariales.</vt:lpstr>
      <vt:lpstr>Más de 6 de cada 10 organizaciones pertenecen a una organización o iniciativa de segundo nivel (redes, federaciones, agrupaciones, plataformas...) lo cual da cuenta de la existencia de relación entre organizaciones afines, que comparten espacios de reflexión e información.   De media, cada organización pertenece a 3 redes de este tipo, aunque lo más frecuente es pertenecer a una sola organización de segundo nivel.</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Iker Fernandez</dc:creator>
  <cp:lastModifiedBy>Lucia Merino</cp:lastModifiedBy>
  <cp:revision>18</cp:revision>
  <dcterms:created xsi:type="dcterms:W3CDTF">2022-12-12T12:26:05Z</dcterms:created>
  <dcterms:modified xsi:type="dcterms:W3CDTF">2023-01-19T16:39:02Z</dcterms:modified>
</cp:coreProperties>
</file>