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50" r:id="rId5"/>
    <p:sldMasterId id="2147484869" r:id="rId6"/>
  </p:sldMasterIdLst>
  <p:notesMasterIdLst>
    <p:notesMasterId r:id="rId39"/>
  </p:notesMasterIdLst>
  <p:handoutMasterIdLst>
    <p:handoutMasterId r:id="rId40"/>
  </p:handoutMasterIdLst>
  <p:sldIdLst>
    <p:sldId id="780" r:id="rId7"/>
    <p:sldId id="784" r:id="rId8"/>
    <p:sldId id="785" r:id="rId9"/>
    <p:sldId id="786" r:id="rId10"/>
    <p:sldId id="256" r:id="rId11"/>
    <p:sldId id="787" r:id="rId12"/>
    <p:sldId id="774" r:id="rId13"/>
    <p:sldId id="779" r:id="rId14"/>
    <p:sldId id="776" r:id="rId15"/>
    <p:sldId id="752" r:id="rId16"/>
    <p:sldId id="601" r:id="rId17"/>
    <p:sldId id="747" r:id="rId18"/>
    <p:sldId id="744" r:id="rId19"/>
    <p:sldId id="748" r:id="rId20"/>
    <p:sldId id="749" r:id="rId21"/>
    <p:sldId id="750" r:id="rId22"/>
    <p:sldId id="760" r:id="rId23"/>
    <p:sldId id="761" r:id="rId24"/>
    <p:sldId id="763" r:id="rId25"/>
    <p:sldId id="764" r:id="rId26"/>
    <p:sldId id="762" r:id="rId27"/>
    <p:sldId id="765" r:id="rId28"/>
    <p:sldId id="766" r:id="rId29"/>
    <p:sldId id="767" r:id="rId30"/>
    <p:sldId id="759" r:id="rId31"/>
    <p:sldId id="756" r:id="rId32"/>
    <p:sldId id="757" r:id="rId33"/>
    <p:sldId id="770" r:id="rId34"/>
    <p:sldId id="778" r:id="rId35"/>
    <p:sldId id="772" r:id="rId36"/>
    <p:sldId id="773" r:id="rId37"/>
    <p:sldId id="738" r:id="rId38"/>
  </p:sldIdLst>
  <p:sldSz cx="10160000" cy="7620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ilondo Arriola, Pedro M." initials="GAPM" lastIdx="0" clrIdx="0">
    <p:extLst>
      <p:ext uri="{19B8F6BF-5375-455C-9EA6-DF929625EA0E}">
        <p15:presenceInfo xmlns:p15="http://schemas.microsoft.com/office/powerpoint/2012/main" userId="S-1-5-21-1662913853-120929469-1543857936-38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DDDDDD"/>
    <a:srgbClr val="33CCCC"/>
    <a:srgbClr val="000000"/>
    <a:srgbClr val="CC0000"/>
    <a:srgbClr val="80808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1058" autoAdjust="0"/>
  </p:normalViewPr>
  <p:slideViewPr>
    <p:cSldViewPr>
      <p:cViewPr varScale="1">
        <p:scale>
          <a:sx n="104" d="100"/>
          <a:sy n="104" d="100"/>
        </p:scale>
        <p:origin x="14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9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919806D-18D1-4656-BA5D-CD2691B48E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A4EC7E-852B-4A2A-A71B-B6CE6F81F5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30" algn="l" defTabSz="9139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17" algn="l" defTabSz="9139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02" algn="l" defTabSz="9139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88" algn="l" defTabSz="9139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366977"/>
            <a:ext cx="8636000" cy="1633537"/>
          </a:xfrm>
          <a:prstGeom prst="rect">
            <a:avLst/>
          </a:prstGeom>
        </p:spPr>
        <p:txBody>
          <a:bodyPr lIns="91399" tIns="45702" rIns="91399" bIns="45702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318014"/>
            <a:ext cx="7112000" cy="1947863"/>
          </a:xfrm>
          <a:prstGeom prst="rect">
            <a:avLst/>
          </a:prstGeom>
        </p:spPr>
        <p:txBody>
          <a:bodyPr lIns="91399" tIns="45702" rIns="91399" bIns="45702"/>
          <a:lstStyle>
            <a:lvl1pPr marL="0" indent="0" algn="ctr">
              <a:buNone/>
              <a:defRPr/>
            </a:lvl1pPr>
            <a:lvl2pPr marL="456988" indent="0" algn="ctr">
              <a:buNone/>
              <a:defRPr/>
            </a:lvl2pPr>
            <a:lvl3pPr marL="913970" indent="0" algn="ctr">
              <a:buNone/>
              <a:defRPr/>
            </a:lvl3pPr>
            <a:lvl4pPr marL="1370960" indent="0" algn="ctr">
              <a:buNone/>
              <a:defRPr/>
            </a:lvl4pPr>
            <a:lvl5pPr marL="1827945" indent="0" algn="ctr">
              <a:buNone/>
              <a:defRPr/>
            </a:lvl5pPr>
            <a:lvl6pPr marL="2284930" indent="0" algn="ctr">
              <a:buNone/>
              <a:defRPr/>
            </a:lvl6pPr>
            <a:lvl7pPr marL="2741917" indent="0" algn="ctr">
              <a:buNone/>
              <a:defRPr/>
            </a:lvl7pPr>
            <a:lvl8pPr marL="3198902" indent="0" algn="ctr">
              <a:buNone/>
              <a:defRPr/>
            </a:lvl8pPr>
            <a:lvl9pPr marL="3655888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D0AA-9382-4F2F-A6C2-758C44F141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3837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399" tIns="45702" rIns="91399" bIns="45702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399" tIns="45702" rIns="91399" bIns="45702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8BEBC-6BA4-425E-B15C-BA92E70A67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1188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 lIns="91399" tIns="45702" rIns="91399" bIns="45702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 lIns="91399" tIns="45702" rIns="91399" bIns="45702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EB134-35F8-4E91-848F-BCECB6B3264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72356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366977"/>
            <a:ext cx="8636000" cy="1633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318014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6988" indent="0" algn="ctr">
              <a:buNone/>
              <a:defRPr/>
            </a:lvl2pPr>
            <a:lvl3pPr marL="913970" indent="0" algn="ctr">
              <a:buNone/>
              <a:defRPr/>
            </a:lvl3pPr>
            <a:lvl4pPr marL="1370960" indent="0" algn="ctr">
              <a:buNone/>
              <a:defRPr/>
            </a:lvl4pPr>
            <a:lvl5pPr marL="1827945" indent="0" algn="ctr">
              <a:buNone/>
              <a:defRPr/>
            </a:lvl5pPr>
            <a:lvl6pPr marL="2284930" indent="0" algn="ctr">
              <a:buNone/>
              <a:defRPr/>
            </a:lvl6pPr>
            <a:lvl7pPr marL="2741917" indent="0" algn="ctr">
              <a:buNone/>
              <a:defRPr/>
            </a:lvl7pPr>
            <a:lvl8pPr marL="3198902" indent="0" algn="ctr">
              <a:buNone/>
              <a:defRPr/>
            </a:lvl8pPr>
            <a:lvl9pPr marL="3655888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B096-6497-4AB2-A12C-279E317AF65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8077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8EFBD-FC21-4317-AEA3-00449810D1F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83576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8" indent="0">
              <a:buNone/>
              <a:defRPr sz="1800"/>
            </a:lvl2pPr>
            <a:lvl3pPr marL="913970" indent="0">
              <a:buNone/>
              <a:defRPr sz="1600"/>
            </a:lvl3pPr>
            <a:lvl4pPr marL="1370960" indent="0">
              <a:buNone/>
              <a:defRPr sz="1400"/>
            </a:lvl4pPr>
            <a:lvl5pPr marL="1827945" indent="0">
              <a:buNone/>
              <a:defRPr sz="1400"/>
            </a:lvl5pPr>
            <a:lvl6pPr marL="2284930" indent="0">
              <a:buNone/>
              <a:defRPr sz="1400"/>
            </a:lvl6pPr>
            <a:lvl7pPr marL="2741917" indent="0">
              <a:buNone/>
              <a:defRPr sz="1400"/>
            </a:lvl7pPr>
            <a:lvl8pPr marL="3198902" indent="0">
              <a:buNone/>
              <a:defRPr sz="1400"/>
            </a:lvl8pPr>
            <a:lvl9pPr marL="3655888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732D5-0B8D-4484-9E7C-859A88D560C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32989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39738" y="1778000"/>
            <a:ext cx="4564062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6214" y="1778000"/>
            <a:ext cx="45640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6F5FC-10E7-473B-9C60-5D8327D65F6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66895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6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0" indent="0">
              <a:buNone/>
              <a:defRPr sz="1800" b="1"/>
            </a:lvl3pPr>
            <a:lvl4pPr marL="1370960" indent="0">
              <a:buNone/>
              <a:defRPr sz="1600" b="1"/>
            </a:lvl4pPr>
            <a:lvl5pPr marL="1827945" indent="0">
              <a:buNone/>
              <a:defRPr sz="1600" b="1"/>
            </a:lvl5pPr>
            <a:lvl6pPr marL="2284930" indent="0">
              <a:buNone/>
              <a:defRPr sz="1600" b="1"/>
            </a:lvl6pPr>
            <a:lvl7pPr marL="2741917" indent="0">
              <a:buNone/>
              <a:defRPr sz="1600" b="1"/>
            </a:lvl7pPr>
            <a:lvl8pPr marL="3198902" indent="0">
              <a:buNone/>
              <a:defRPr sz="1600" b="1"/>
            </a:lvl8pPr>
            <a:lvl9pPr marL="365588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6" y="2416178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0976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0" indent="0">
              <a:buNone/>
              <a:defRPr sz="1800" b="1"/>
            </a:lvl3pPr>
            <a:lvl4pPr marL="1370960" indent="0">
              <a:buNone/>
              <a:defRPr sz="1600" b="1"/>
            </a:lvl4pPr>
            <a:lvl5pPr marL="1827945" indent="0">
              <a:buNone/>
              <a:defRPr sz="1600" b="1"/>
            </a:lvl5pPr>
            <a:lvl6pPr marL="2284930" indent="0">
              <a:buNone/>
              <a:defRPr sz="1600" b="1"/>
            </a:lvl6pPr>
            <a:lvl7pPr marL="2741917" indent="0">
              <a:buNone/>
              <a:defRPr sz="1600" b="1"/>
            </a:lvl7pPr>
            <a:lvl8pPr marL="3198902" indent="0">
              <a:buNone/>
              <a:defRPr sz="1600" b="1"/>
            </a:lvl8pPr>
            <a:lvl9pPr marL="365588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0976" y="2416178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B54ED-F985-4909-BBAD-016B8410097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3606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44A05-96D3-4CF7-9680-5F62B8D78E8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19995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32D5-5245-416D-AE82-6F40C0B92BF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35882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3227"/>
            <a:ext cx="3343276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1593856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0" indent="0">
              <a:buNone/>
              <a:defRPr sz="1000"/>
            </a:lvl3pPr>
            <a:lvl4pPr marL="1370960" indent="0">
              <a:buNone/>
              <a:defRPr sz="800"/>
            </a:lvl4pPr>
            <a:lvl5pPr marL="1827945" indent="0">
              <a:buNone/>
              <a:defRPr sz="800"/>
            </a:lvl5pPr>
            <a:lvl6pPr marL="2284930" indent="0">
              <a:buNone/>
              <a:defRPr sz="800"/>
            </a:lvl6pPr>
            <a:lvl7pPr marL="2741917" indent="0">
              <a:buNone/>
              <a:defRPr sz="800"/>
            </a:lvl7pPr>
            <a:lvl8pPr marL="3198902" indent="0">
              <a:buNone/>
              <a:defRPr sz="800"/>
            </a:lvl8pPr>
            <a:lvl9pPr marL="365588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9E3F-BC3D-4697-9A06-A132F0B92ED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726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399" tIns="45702" rIns="91399" bIns="45702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lIns="91399" tIns="45702" rIns="91399" bIns="45702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8DEE4-98B4-4E81-A19D-393F4F19089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87542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0" indent="0">
              <a:buNone/>
              <a:defRPr sz="2400"/>
            </a:lvl3pPr>
            <a:lvl4pPr marL="1370960" indent="0">
              <a:buNone/>
              <a:defRPr sz="2000"/>
            </a:lvl4pPr>
            <a:lvl5pPr marL="1827945" indent="0">
              <a:buNone/>
              <a:defRPr sz="2000"/>
            </a:lvl5pPr>
            <a:lvl6pPr marL="2284930" indent="0">
              <a:buNone/>
              <a:defRPr sz="2000"/>
            </a:lvl6pPr>
            <a:lvl7pPr marL="2741917" indent="0">
              <a:buNone/>
              <a:defRPr sz="2000"/>
            </a:lvl7pPr>
            <a:lvl8pPr marL="3198902" indent="0">
              <a:buNone/>
              <a:defRPr sz="2000"/>
            </a:lvl8pPr>
            <a:lvl9pPr marL="3655888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0" indent="0">
              <a:buNone/>
              <a:defRPr sz="1000"/>
            </a:lvl3pPr>
            <a:lvl4pPr marL="1370960" indent="0">
              <a:buNone/>
              <a:defRPr sz="800"/>
            </a:lvl4pPr>
            <a:lvl5pPr marL="1827945" indent="0">
              <a:buNone/>
              <a:defRPr sz="800"/>
            </a:lvl5pPr>
            <a:lvl6pPr marL="2284930" indent="0">
              <a:buNone/>
              <a:defRPr sz="800"/>
            </a:lvl6pPr>
            <a:lvl7pPr marL="2741917" indent="0">
              <a:buNone/>
              <a:defRPr sz="800"/>
            </a:lvl7pPr>
            <a:lvl8pPr marL="3198902" indent="0">
              <a:buNone/>
              <a:defRPr sz="800"/>
            </a:lvl8pPr>
            <a:lvl9pPr marL="365588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AE9AD-3A91-4112-B970-5DC04589F8A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27630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ED602-7810-491F-82AB-C6ADFF809D5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13608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521578" y="528638"/>
            <a:ext cx="2359026" cy="592137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39752" y="528638"/>
            <a:ext cx="6929437" cy="592137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EB76-B347-4DD8-B549-EAA891E2AC9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82260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407"/>
            <a:ext cx="10160000" cy="7629408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889" y="2671705"/>
            <a:ext cx="6472447" cy="1829224"/>
          </a:xfrm>
        </p:spPr>
        <p:txBody>
          <a:bodyPr anchor="b">
            <a:noAutofit/>
          </a:bodyPr>
          <a:lstStyle>
            <a:lvl1pPr algn="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889" y="4500926"/>
            <a:ext cx="6472447" cy="121877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u-ES" smtClean="0"/>
              <a:t>Egin klik elementu nagusiaren azpititulu-estiloa editatzeko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668741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764268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6" y="3000964"/>
            <a:ext cx="7163890" cy="2029534"/>
          </a:xfrm>
        </p:spPr>
        <p:txBody>
          <a:bodyPr anchor="b"/>
          <a:lstStyle>
            <a:lvl1pPr algn="l">
              <a:defRPr sz="3333" b="0" cap="none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46" y="5030498"/>
            <a:ext cx="7163890" cy="956000"/>
          </a:xfrm>
        </p:spPr>
        <p:txBody>
          <a:bodyPr anchor="t"/>
          <a:lstStyle>
            <a:lvl1pPr marL="0" indent="0" algn="l">
              <a:buNone/>
              <a:defRPr sz="16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112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445" y="2400654"/>
            <a:ext cx="3486696" cy="4311969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642" y="2400655"/>
            <a:ext cx="3486695" cy="4311970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585049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121" y="2401092"/>
            <a:ext cx="3488019" cy="640291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121" y="3041384"/>
            <a:ext cx="3488019" cy="3671241"/>
          </a:xfrm>
        </p:spPr>
        <p:txBody>
          <a:bodyPr>
            <a:normAutofit/>
          </a:bodyPr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319" y="2401092"/>
            <a:ext cx="3488015" cy="640291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321" y="3041384"/>
            <a:ext cx="3488014" cy="3671241"/>
          </a:xfrm>
        </p:spPr>
        <p:txBody>
          <a:bodyPr>
            <a:normAutofit/>
          </a:bodyPr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540715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5" y="677333"/>
            <a:ext cx="7163890" cy="1467556"/>
          </a:xfr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323328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403733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  <a:prstGeom prst="rect">
            <a:avLst/>
          </a:prstGeom>
        </p:spPr>
        <p:txBody>
          <a:bodyPr lIns="91399" tIns="45702" rIns="91399" bIns="45702"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lIns="91399" tIns="45702" rIns="91399" bIns="45702" anchor="b"/>
          <a:lstStyle>
            <a:lvl1pPr marL="0" indent="0">
              <a:buNone/>
              <a:defRPr sz="2000"/>
            </a:lvl1pPr>
            <a:lvl2pPr marL="456988" indent="0">
              <a:buNone/>
              <a:defRPr sz="1800"/>
            </a:lvl2pPr>
            <a:lvl3pPr marL="913970" indent="0">
              <a:buNone/>
              <a:defRPr sz="1600"/>
            </a:lvl3pPr>
            <a:lvl4pPr marL="1370960" indent="0">
              <a:buNone/>
              <a:defRPr sz="1400"/>
            </a:lvl4pPr>
            <a:lvl5pPr marL="1827945" indent="0">
              <a:buNone/>
              <a:defRPr sz="1400"/>
            </a:lvl5pPr>
            <a:lvl6pPr marL="2284930" indent="0">
              <a:buNone/>
              <a:defRPr sz="1400"/>
            </a:lvl6pPr>
            <a:lvl7pPr marL="2741917" indent="0">
              <a:buNone/>
              <a:defRPr sz="1400"/>
            </a:lvl7pPr>
            <a:lvl8pPr marL="3198902" indent="0">
              <a:buNone/>
              <a:defRPr sz="1400"/>
            </a:lvl8pPr>
            <a:lvl9pPr marL="3655888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E280A-BE0B-4E42-B0DB-942E40F4E9C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52433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5" y="1665115"/>
            <a:ext cx="3212107" cy="1420518"/>
          </a:xfrm>
        </p:spPr>
        <p:txBody>
          <a:bodyPr anchor="b">
            <a:normAutofit/>
          </a:bodyPr>
          <a:lstStyle>
            <a:lvl1pPr>
              <a:defRPr sz="1667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051" y="572138"/>
            <a:ext cx="3761284" cy="6140486"/>
          </a:xfrm>
        </p:spPr>
        <p:txBody>
          <a:bodyPr>
            <a:normAutofit/>
          </a:bodyPr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445" y="3085633"/>
            <a:ext cx="3212107" cy="2871610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380871" indent="0">
              <a:buNone/>
              <a:defRPr sz="1167"/>
            </a:lvl2pPr>
            <a:lvl3pPr marL="761741" indent="0">
              <a:buNone/>
              <a:defRPr sz="1000"/>
            </a:lvl3pPr>
            <a:lvl4pPr marL="1142612" indent="0">
              <a:buNone/>
              <a:defRPr sz="833"/>
            </a:lvl4pPr>
            <a:lvl5pPr marL="1523482" indent="0">
              <a:buNone/>
              <a:defRPr sz="833"/>
            </a:lvl5pPr>
            <a:lvl6pPr marL="1904352" indent="0">
              <a:buNone/>
              <a:defRPr sz="833"/>
            </a:lvl6pPr>
            <a:lvl7pPr marL="2285223" indent="0">
              <a:buNone/>
              <a:defRPr sz="833"/>
            </a:lvl7pPr>
            <a:lvl8pPr marL="2666093" indent="0">
              <a:buNone/>
              <a:defRPr sz="833"/>
            </a:lvl8pPr>
            <a:lvl9pPr marL="3046964" indent="0">
              <a:buNone/>
              <a:defRPr sz="833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428795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6" y="5334000"/>
            <a:ext cx="7163889" cy="629709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445" y="677333"/>
            <a:ext cx="7163890" cy="4273020"/>
          </a:xfrm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380985" indent="0">
              <a:buNone/>
              <a:defRPr sz="1333"/>
            </a:lvl2pPr>
            <a:lvl3pPr marL="761970" indent="0">
              <a:buNone/>
              <a:defRPr sz="1333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r>
              <a:rPr lang="eu-ES" smtClean="0"/>
              <a:t>Irudia gehitzeko, sakatu ikonoa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446" y="5963709"/>
            <a:ext cx="7163889" cy="748916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253032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ua eta epigraf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6" y="677333"/>
            <a:ext cx="7163890" cy="3781778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46" y="4967111"/>
            <a:ext cx="7163890" cy="1745513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4160496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ua epigrafeare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12" y="677334"/>
            <a:ext cx="6745112" cy="3358444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38449" y="4035778"/>
            <a:ext cx="6020437" cy="423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46" y="4967111"/>
            <a:ext cx="7163890" cy="1745513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  <p:sp>
        <p:nvSpPr>
          <p:cNvPr id="20" name="TextBox 19"/>
          <p:cNvSpPr txBox="1"/>
          <p:nvPr/>
        </p:nvSpPr>
        <p:spPr>
          <a:xfrm>
            <a:off x="451558" y="878198"/>
            <a:ext cx="508000" cy="649751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10843" y="3207285"/>
            <a:ext cx="508000" cy="649751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7367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zen-txart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6" y="2146654"/>
            <a:ext cx="7163890" cy="2883844"/>
          </a:xfrm>
        </p:spPr>
        <p:txBody>
          <a:bodyPr anchor="b">
            <a:normAutofit/>
          </a:bodyPr>
          <a:lstStyle>
            <a:lvl1pPr algn="l">
              <a:defRPr sz="3667" b="0" cap="none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46" y="5030498"/>
            <a:ext cx="7163890" cy="1682127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437178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udun izen-txart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12" y="677334"/>
            <a:ext cx="6745112" cy="3358444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444" y="4459111"/>
            <a:ext cx="7163891" cy="5713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46" y="5030498"/>
            <a:ext cx="7163890" cy="1682127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  <p:sp>
        <p:nvSpPr>
          <p:cNvPr id="24" name="TextBox 23"/>
          <p:cNvSpPr txBox="1"/>
          <p:nvPr/>
        </p:nvSpPr>
        <p:spPr>
          <a:xfrm>
            <a:off x="451558" y="878198"/>
            <a:ext cx="508000" cy="649751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10843" y="3207285"/>
            <a:ext cx="508000" cy="649751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673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ia edo gezu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77334"/>
            <a:ext cx="7156836" cy="3358444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444" y="4459111"/>
            <a:ext cx="7163891" cy="5713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46" y="5030498"/>
            <a:ext cx="7163890" cy="1682127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587505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111588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9728" y="677333"/>
            <a:ext cx="1087286" cy="5834946"/>
          </a:xfrm>
        </p:spPr>
        <p:txBody>
          <a:bodyPr vert="eaVert" anchor="ctr"/>
          <a:lstStyle/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4446" y="677334"/>
            <a:ext cx="5883458" cy="5834944"/>
          </a:xfrm>
        </p:spPr>
        <p:txBody>
          <a:bodyPr vert="eaVer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67695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399" tIns="45702" rIns="91399" bIns="45702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06" y="1778000"/>
            <a:ext cx="4495800" cy="5029200"/>
          </a:xfrm>
          <a:prstGeom prst="rect">
            <a:avLst/>
          </a:prstGeom>
        </p:spPr>
        <p:txBody>
          <a:bodyPr lIns="91399" tIns="45702" rIns="91399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6206" y="1778000"/>
            <a:ext cx="4495800" cy="5029200"/>
          </a:xfrm>
          <a:prstGeom prst="rect">
            <a:avLst/>
          </a:prstGeom>
        </p:spPr>
        <p:txBody>
          <a:bodyPr lIns="91399" tIns="45702" rIns="91399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38C1F-CEBA-4831-B67C-E587251838E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297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399" tIns="45702" rIns="91399" bIns="45702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6" y="1704976"/>
            <a:ext cx="4489450" cy="711200"/>
          </a:xfrm>
          <a:prstGeom prst="rect">
            <a:avLst/>
          </a:prstGeom>
        </p:spPr>
        <p:txBody>
          <a:bodyPr lIns="91399" tIns="45702" rIns="91399" bIns="45702"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0" indent="0">
              <a:buNone/>
              <a:defRPr sz="1800" b="1"/>
            </a:lvl3pPr>
            <a:lvl4pPr marL="1370960" indent="0">
              <a:buNone/>
              <a:defRPr sz="1600" b="1"/>
            </a:lvl4pPr>
            <a:lvl5pPr marL="1827945" indent="0">
              <a:buNone/>
              <a:defRPr sz="1600" b="1"/>
            </a:lvl5pPr>
            <a:lvl6pPr marL="2284930" indent="0">
              <a:buNone/>
              <a:defRPr sz="1600" b="1"/>
            </a:lvl6pPr>
            <a:lvl7pPr marL="2741917" indent="0">
              <a:buNone/>
              <a:defRPr sz="1600" b="1"/>
            </a:lvl7pPr>
            <a:lvl8pPr marL="3198902" indent="0">
              <a:buNone/>
              <a:defRPr sz="1600" b="1"/>
            </a:lvl8pPr>
            <a:lvl9pPr marL="365588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6" y="2416178"/>
            <a:ext cx="4489450" cy="4391026"/>
          </a:xfrm>
          <a:prstGeom prst="rect">
            <a:avLst/>
          </a:prstGeom>
        </p:spPr>
        <p:txBody>
          <a:bodyPr lIns="91399" tIns="45702" rIns="91399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0976" y="1704976"/>
            <a:ext cx="4491037" cy="711200"/>
          </a:xfrm>
          <a:prstGeom prst="rect">
            <a:avLst/>
          </a:prstGeom>
        </p:spPr>
        <p:txBody>
          <a:bodyPr lIns="91399" tIns="45702" rIns="91399" bIns="45702"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0" indent="0">
              <a:buNone/>
              <a:defRPr sz="1800" b="1"/>
            </a:lvl3pPr>
            <a:lvl4pPr marL="1370960" indent="0">
              <a:buNone/>
              <a:defRPr sz="1600" b="1"/>
            </a:lvl4pPr>
            <a:lvl5pPr marL="1827945" indent="0">
              <a:buNone/>
              <a:defRPr sz="1600" b="1"/>
            </a:lvl5pPr>
            <a:lvl6pPr marL="2284930" indent="0">
              <a:buNone/>
              <a:defRPr sz="1600" b="1"/>
            </a:lvl6pPr>
            <a:lvl7pPr marL="2741917" indent="0">
              <a:buNone/>
              <a:defRPr sz="1600" b="1"/>
            </a:lvl7pPr>
            <a:lvl8pPr marL="3198902" indent="0">
              <a:buNone/>
              <a:defRPr sz="1600" b="1"/>
            </a:lvl8pPr>
            <a:lvl9pPr marL="365588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0976" y="2416178"/>
            <a:ext cx="4491037" cy="4391026"/>
          </a:xfrm>
          <a:prstGeom prst="rect">
            <a:avLst/>
          </a:prstGeom>
        </p:spPr>
        <p:txBody>
          <a:bodyPr lIns="91399" tIns="45702" rIns="91399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8E621-2DEF-42C0-991B-A5830E971C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8500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399" tIns="45702" rIns="91399" bIns="45702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F390C-6CDE-49FA-B704-9CF38A58BA9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9573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3D496-6551-44A2-9897-CC568277A9D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1525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3227"/>
            <a:ext cx="3343276" cy="1290637"/>
          </a:xfrm>
          <a:prstGeom prst="rect">
            <a:avLst/>
          </a:prstGeom>
        </p:spPr>
        <p:txBody>
          <a:bodyPr lIns="91399" tIns="45702" rIns="91399" bIns="45702"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lIns="91399" tIns="45702" rIns="91399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1593856"/>
            <a:ext cx="3343276" cy="5213350"/>
          </a:xfrm>
          <a:prstGeom prst="rect">
            <a:avLst/>
          </a:prstGeom>
        </p:spPr>
        <p:txBody>
          <a:bodyPr lIns="91399" tIns="45702" rIns="91399" bIns="45702"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0" indent="0">
              <a:buNone/>
              <a:defRPr sz="1000"/>
            </a:lvl3pPr>
            <a:lvl4pPr marL="1370960" indent="0">
              <a:buNone/>
              <a:defRPr sz="800"/>
            </a:lvl4pPr>
            <a:lvl5pPr marL="1827945" indent="0">
              <a:buNone/>
              <a:defRPr sz="800"/>
            </a:lvl5pPr>
            <a:lvl6pPr marL="2284930" indent="0">
              <a:buNone/>
              <a:defRPr sz="800"/>
            </a:lvl6pPr>
            <a:lvl7pPr marL="2741917" indent="0">
              <a:buNone/>
              <a:defRPr sz="800"/>
            </a:lvl7pPr>
            <a:lvl8pPr marL="3198902" indent="0">
              <a:buNone/>
              <a:defRPr sz="800"/>
            </a:lvl8pPr>
            <a:lvl9pPr marL="365588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602D-9813-40F2-93F9-4F218133FBE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7892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  <a:prstGeom prst="rect">
            <a:avLst/>
          </a:prstGeom>
        </p:spPr>
        <p:txBody>
          <a:bodyPr lIns="91399" tIns="45702" rIns="91399" bIns="45702"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lIns="91399" tIns="45702" rIns="91399" bIns="45702"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0" indent="0">
              <a:buNone/>
              <a:defRPr sz="2400"/>
            </a:lvl3pPr>
            <a:lvl4pPr marL="1370960" indent="0">
              <a:buNone/>
              <a:defRPr sz="2000"/>
            </a:lvl4pPr>
            <a:lvl5pPr marL="1827945" indent="0">
              <a:buNone/>
              <a:defRPr sz="2000"/>
            </a:lvl5pPr>
            <a:lvl6pPr marL="2284930" indent="0">
              <a:buNone/>
              <a:defRPr sz="2000"/>
            </a:lvl6pPr>
            <a:lvl7pPr marL="2741917" indent="0">
              <a:buNone/>
              <a:defRPr sz="2000"/>
            </a:lvl7pPr>
            <a:lvl8pPr marL="3198902" indent="0">
              <a:buNone/>
              <a:defRPr sz="2000"/>
            </a:lvl8pPr>
            <a:lvl9pPr marL="3655888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lIns="91399" tIns="45702" rIns="91399" bIns="45702"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0" indent="0">
              <a:buNone/>
              <a:defRPr sz="1000"/>
            </a:lvl3pPr>
            <a:lvl4pPr marL="1370960" indent="0">
              <a:buNone/>
              <a:defRPr sz="800"/>
            </a:lvl4pPr>
            <a:lvl5pPr marL="1827945" indent="0">
              <a:buNone/>
              <a:defRPr sz="800"/>
            </a:lvl5pPr>
            <a:lvl6pPr marL="2284930" indent="0">
              <a:buNone/>
              <a:defRPr sz="800"/>
            </a:lvl6pPr>
            <a:lvl7pPr marL="2741917" indent="0">
              <a:buNone/>
              <a:defRPr sz="800"/>
            </a:lvl7pPr>
            <a:lvl8pPr marL="3198902" indent="0">
              <a:buNone/>
              <a:defRPr sz="800"/>
            </a:lvl8pPr>
            <a:lvl9pPr marL="365588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214F-E8C1-4338-AED0-EA5A0955ED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9627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portad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Rectangle 17" hidden="1"/>
          <p:cNvGraphicFramePr>
            <a:graphicFrameLocks/>
          </p:cNvGraphicFramePr>
          <p:nvPr userDrawn="1"/>
        </p:nvGraphicFramePr>
        <p:xfrm>
          <a:off x="1693863" y="1552575"/>
          <a:ext cx="6772275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Rectangle 17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1552575"/>
                        <a:ext cx="6772275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19" descr="horizontal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28638"/>
            <a:ext cx="362743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1" descr="logo_eusko_jaurlaritza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81013"/>
            <a:ext cx="255905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85325" y="7081838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56" tIns="50775" rIns="101556" bIns="50775" numCol="1" anchor="ctr" anchorCtr="1" compatLnSpc="1">
            <a:prstTxWarp prst="textNoShape">
              <a:avLst/>
            </a:prstTxWarp>
          </a:bodyPr>
          <a:lstStyle>
            <a:lvl1pPr algn="r" defTabSz="1014413" eaLnBrk="1" hangingPunct="1">
              <a:defRPr sz="1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8C953A00-006F-4822-8569-4468ED43C6B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</p:sldLayoutIdLst>
  <p:hf hdr="0" ftr="0" dt="0"/>
  <p:txStyles>
    <p:titleStyle>
      <a:lvl1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2pPr>
      <a:lvl3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3pPr>
      <a:lvl4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4pPr>
      <a:lvl5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5pPr>
      <a:lvl6pPr marL="456988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6pPr>
      <a:lvl7pPr marL="913970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7pPr>
      <a:lvl8pPr marL="1370960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8pPr>
      <a:lvl9pPr marL="1827945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9pPr>
    </p:titleStyle>
    <p:bodyStyle>
      <a:lvl1pPr marL="301625" indent="-301625" algn="l" defTabSz="1012825" rtl="0" eaLnBrk="0" fontAlgn="base" hangingPunct="0">
        <a:spcBef>
          <a:spcPct val="20000"/>
        </a:spcBef>
        <a:spcAft>
          <a:spcPct val="0"/>
        </a:spcAft>
        <a:buClr>
          <a:srgbClr val="26A5A8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95363" indent="-300038" algn="l" defTabSz="10128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447800" indent="-250825" algn="l" defTabSz="1012825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901825" indent="-250825" algn="l" defTabSz="101282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55850" indent="-250825" algn="l" defTabSz="1012825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814909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271895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728879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185868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7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2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 descr="interio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20850" y="528638"/>
            <a:ext cx="8159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56" tIns="50775" rIns="101556" bIns="5077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2052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39738" y="1778000"/>
            <a:ext cx="9280525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56" tIns="50775" rIns="101556" bIns="50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94850" y="7092950"/>
            <a:ext cx="401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56" tIns="50775" rIns="101556" bIns="50775" numCol="1" anchor="ctr" anchorCtr="1" compatLnSpc="1">
            <a:prstTxWarp prst="textNoShape">
              <a:avLst/>
            </a:prstTxWarp>
          </a:bodyPr>
          <a:lstStyle>
            <a:lvl1pPr algn="r" defTabSz="1014413" eaLnBrk="1" hangingPunct="1">
              <a:defRPr sz="1300"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C3C03DC6-F930-4774-8050-38467860F6C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pic>
        <p:nvPicPr>
          <p:cNvPr id="2054" name="Picture 23" descr="horizonta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7038975"/>
            <a:ext cx="23225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5" descr="logo_eusko_jaurlaritz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7051675"/>
            <a:ext cx="14922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imagen_mision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38138"/>
            <a:ext cx="10048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</p:sldLayoutIdLst>
  <p:hf hdr="0" ftr="0" dt="0"/>
  <p:txStyles>
    <p:titleStyle>
      <a:lvl1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2pPr>
      <a:lvl3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3pPr>
      <a:lvl4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4pPr>
      <a:lvl5pPr algn="l" defTabSz="10128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5pPr>
      <a:lvl6pPr marL="456988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6pPr>
      <a:lvl7pPr marL="913970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7pPr>
      <a:lvl8pPr marL="1370960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8pPr>
      <a:lvl9pPr marL="1827945" algn="l" defTabSz="1015525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9pPr>
    </p:titleStyle>
    <p:bodyStyle>
      <a:lvl1pPr marL="301625" indent="-301625" algn="l" defTabSz="1012825" rtl="0" eaLnBrk="0" fontAlgn="base" hangingPunct="0">
        <a:spcBef>
          <a:spcPct val="20000"/>
        </a:spcBef>
        <a:spcAft>
          <a:spcPct val="0"/>
        </a:spcAft>
        <a:buClr>
          <a:srgbClr val="26A5A8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95363" indent="-300038" algn="l" defTabSz="10128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447800" indent="-250825" algn="l" defTabSz="1012825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901825" indent="-250825" algn="l" defTabSz="101282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55850" indent="-250825" algn="l" defTabSz="1012825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814909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271895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728879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185868" indent="-253880" algn="l" defTabSz="1015525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0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7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2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defTabSz="913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407"/>
            <a:ext cx="10160000" cy="762940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4445" y="677333"/>
            <a:ext cx="7163890" cy="1467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45" y="2400655"/>
            <a:ext cx="7163890" cy="4311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4278" y="6712625"/>
            <a:ext cx="759949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48C0-FEDD-4761-B0B5-17304C2B00C3}" type="datetimeFigureOut">
              <a:rPr lang="eu-ES" smtClean="0"/>
              <a:t>2021/11/17</a:t>
            </a:fld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445" y="6712625"/>
            <a:ext cx="524801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8886" y="6712625"/>
            <a:ext cx="569449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</a:defRPr>
            </a:lvl1pPr>
          </a:lstStyle>
          <a:p>
            <a:fld id="{64E2B65D-4B7B-46DF-8760-43DBF652A520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47768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71" r:id="rId2"/>
    <p:sldLayoutId id="2147484872" r:id="rId3"/>
    <p:sldLayoutId id="2147484873" r:id="rId4"/>
    <p:sldLayoutId id="2147484874" r:id="rId5"/>
    <p:sldLayoutId id="2147484875" r:id="rId6"/>
    <p:sldLayoutId id="2147484876" r:id="rId7"/>
    <p:sldLayoutId id="2147484877" r:id="rId8"/>
    <p:sldLayoutId id="2147484878" r:id="rId9"/>
    <p:sldLayoutId id="2147484879" r:id="rId10"/>
    <p:sldLayoutId id="2147484880" r:id="rId11"/>
    <p:sldLayoutId id="2147484881" r:id="rId12"/>
    <p:sldLayoutId id="2147484882" r:id="rId13"/>
    <p:sldLayoutId id="2147484883" r:id="rId14"/>
    <p:sldLayoutId id="2147484884" r:id="rId15"/>
    <p:sldLayoutId id="2147484885" r:id="rId16"/>
  </p:sldLayoutIdLst>
  <p:txStyles>
    <p:titleStyle>
      <a:lvl1pPr algn="l" defTabSz="380985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9100" indent="-238115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52462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33447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14431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278048" y="2204926"/>
            <a:ext cx="6472447" cy="1829224"/>
          </a:xfrm>
        </p:spPr>
        <p:txBody>
          <a:bodyPr/>
          <a:lstStyle/>
          <a:p>
            <a:r>
              <a:rPr lang="eu-ES" dirty="0" smtClean="0"/>
              <a:t>Instalazio termikoen izapidetza telematikoa</a:t>
            </a:r>
            <a:endParaRPr lang="eu-ES" dirty="0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255889" y="4328194"/>
            <a:ext cx="6472447" cy="661441"/>
          </a:xfrm>
        </p:spPr>
        <p:txBody>
          <a:bodyPr>
            <a:normAutofit/>
          </a:bodyPr>
          <a:lstStyle/>
          <a:p>
            <a:endParaRPr lang="eu-ES" dirty="0" smtClean="0"/>
          </a:p>
        </p:txBody>
      </p:sp>
      <p:sp>
        <p:nvSpPr>
          <p:cNvPr id="4" name="TestuKoadroa 3"/>
          <p:cNvSpPr txBox="1"/>
          <p:nvPr/>
        </p:nvSpPr>
        <p:spPr>
          <a:xfrm>
            <a:off x="1255889" y="5282046"/>
            <a:ext cx="3258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u-ES" sz="1500" dirty="0">
                <a:solidFill>
                  <a:prstClr val="black"/>
                </a:solidFill>
                <a:latin typeface="Trebuchet MS" panose="020B0603020202020204"/>
              </a:rPr>
              <a:t>Gasteiz, </a:t>
            </a:r>
            <a:r>
              <a:rPr lang="eu-ES" sz="1500" dirty="0" smtClean="0">
                <a:solidFill>
                  <a:prstClr val="black"/>
                </a:solidFill>
                <a:latin typeface="Trebuchet MS" panose="020B0603020202020204"/>
              </a:rPr>
              <a:t>2021ko azaroak 15</a:t>
            </a:r>
            <a:endParaRPr lang="eu-ES" sz="1500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743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322264" y="1536874"/>
            <a:ext cx="9808707" cy="756084"/>
          </a:xfrm>
          <a:prstGeom prst="wedgeRectCallout">
            <a:avLst>
              <a:gd name="adj1" fmla="val -48254"/>
              <a:gd name="adj2" fmla="val -4863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 anchor="ctr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s-ES" altLang="es-ES" sz="1200" dirty="0" err="1" smtClean="0">
                <a:latin typeface="Arial" panose="020B0604020202020204" pitchFamily="34" charset="0"/>
              </a:rPr>
              <a:t>Prozeduren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arteko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koherentzia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lortu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nahian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u="sng" dirty="0" smtClean="0">
                <a:latin typeface="Arial" panose="020B0604020202020204" pitchFamily="34" charset="0"/>
              </a:rPr>
              <a:t>DATU TEKNIKOAK ATALAK </a:t>
            </a:r>
            <a:r>
              <a:rPr lang="es-ES" altLang="es-ES" sz="1200" dirty="0" smtClean="0">
                <a:latin typeface="Arial" panose="020B0604020202020204" pitchFamily="34" charset="0"/>
              </a:rPr>
              <a:t>pauso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berdinak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izango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ditu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prozedura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guztietan</a:t>
            </a:r>
            <a:r>
              <a:rPr lang="es-ES" altLang="es-ES" sz="1200" dirty="0" smtClean="0">
                <a:latin typeface="Arial" panose="020B0604020202020204" pitchFamily="34" charset="0"/>
              </a:rPr>
              <a:t>:</a:t>
            </a: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322264" y="5569112"/>
            <a:ext cx="9663112" cy="1018278"/>
          </a:xfrm>
          <a:prstGeom prst="wedgeRectCallout">
            <a:avLst>
              <a:gd name="adj1" fmla="val -48254"/>
              <a:gd name="adj2" fmla="val -4863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 anchor="ctr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s-ES" altLang="es-ES" sz="1200" dirty="0" err="1" smtClean="0">
                <a:latin typeface="Arial" panose="020B0604020202020204" pitchFamily="34" charset="0"/>
              </a:rPr>
              <a:t>Egindako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aldaketak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Izapidetzako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aplikazioak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osatzen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duen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Erantzukizunpeko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Aitorpenean</a:t>
            </a:r>
            <a:r>
              <a:rPr lang="es-ES" altLang="es-ES" sz="1200" dirty="0" smtClean="0">
                <a:latin typeface="Arial" panose="020B0604020202020204" pitchFamily="34" charset="0"/>
              </a:rPr>
              <a:t> ere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gehitu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dira</a:t>
            </a:r>
            <a:r>
              <a:rPr lang="es-ES" altLang="es-ES" sz="1200" dirty="0" smtClean="0">
                <a:latin typeface="Arial" panose="020B0604020202020204" pitchFamily="34" charset="0"/>
              </a:rPr>
              <a:t>.</a:t>
            </a:r>
            <a:endParaRPr lang="es-ES" altLang="es-ES" sz="1200" dirty="0"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92" y="3047591"/>
            <a:ext cx="4034484" cy="1842529"/>
          </a:xfrm>
          <a:prstGeom prst="rect">
            <a:avLst/>
          </a:prstGeom>
        </p:spPr>
      </p:pic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975544" y="2503690"/>
            <a:ext cx="2196877" cy="321861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s-ES" altLang="es-ES" sz="1600" b="1" dirty="0" smtClean="0">
                <a:latin typeface="Arial" panose="020B0604020202020204" pitchFamily="34" charset="0"/>
              </a:rPr>
              <a:t>LEHEN:</a:t>
            </a:r>
            <a:endParaRPr lang="es-ES" altLang="es-ES" sz="1600" b="1" dirty="0">
              <a:latin typeface="Arial" panose="020B0604020202020204" pitchFamily="34" charset="0"/>
            </a:endParaRPr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5404034" y="2503690"/>
            <a:ext cx="2196877" cy="321861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s-ES" altLang="es-ES" sz="1600" b="1" dirty="0" smtClean="0">
                <a:latin typeface="Arial" panose="020B0604020202020204" pitchFamily="34" charset="0"/>
              </a:rPr>
              <a:t>ORAIN:</a:t>
            </a:r>
            <a:endParaRPr lang="es-ES" altLang="es-ES" sz="1600" b="1" dirty="0"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805542" y="209600"/>
            <a:ext cx="8063401" cy="435496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853321" y="209600"/>
            <a:ext cx="8051215" cy="39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1. </a:t>
            </a:r>
            <a:r>
              <a:rPr lang="es-ES" sz="1800" dirty="0" smtClean="0"/>
              <a:t>INTRODUCCION</a:t>
            </a:r>
            <a:endParaRPr lang="es-ES" altLang="es-ES" sz="18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4034" y="3054474"/>
            <a:ext cx="3636406" cy="1835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799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5020" y="1309279"/>
            <a:ext cx="9679280" cy="5435456"/>
          </a:xfrm>
          <a:prstGeom prst="rect">
            <a:avLst/>
          </a:prstGeom>
        </p:spPr>
      </p:pic>
      <p:sp>
        <p:nvSpPr>
          <p:cNvPr id="6" name="AutoShape 36"/>
          <p:cNvSpPr>
            <a:spLocks noChangeArrowheads="1"/>
          </p:cNvSpPr>
          <p:nvPr/>
        </p:nvSpPr>
        <p:spPr bwMode="auto">
          <a:xfrm>
            <a:off x="5030152" y="1793776"/>
            <a:ext cx="2276475" cy="2319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7" name="AutoShape 37"/>
          <p:cNvSpPr>
            <a:spLocks noChangeArrowheads="1"/>
          </p:cNvSpPr>
          <p:nvPr/>
        </p:nvSpPr>
        <p:spPr bwMode="auto">
          <a:xfrm>
            <a:off x="471488" y="1832254"/>
            <a:ext cx="3888432" cy="44798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8" name="AutoShape 38"/>
          <p:cNvSpPr>
            <a:spLocks noChangeArrowheads="1"/>
          </p:cNvSpPr>
          <p:nvPr/>
        </p:nvSpPr>
        <p:spPr bwMode="auto">
          <a:xfrm>
            <a:off x="348779" y="5952647"/>
            <a:ext cx="3003029" cy="72008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10" name="AutoShape 82"/>
          <p:cNvSpPr>
            <a:spLocks noChangeArrowheads="1"/>
          </p:cNvSpPr>
          <p:nvPr/>
        </p:nvSpPr>
        <p:spPr bwMode="auto">
          <a:xfrm>
            <a:off x="471489" y="5034135"/>
            <a:ext cx="2520280" cy="24725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 rot="501447">
            <a:off x="7973540" y="1276520"/>
            <a:ext cx="1881240" cy="1111468"/>
            <a:chOff x="2018" y="1183"/>
            <a:chExt cx="1542" cy="1657"/>
          </a:xfrm>
        </p:grpSpPr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2018" y="1308"/>
              <a:ext cx="1542" cy="1532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</p:txBody>
        </p:sp>
        <p:pic>
          <p:nvPicPr>
            <p:cNvPr id="29" name="Picture 26" descr="pin_r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" y="1183"/>
              <a:ext cx="2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2082" y="1409"/>
              <a:ext cx="1476" cy="1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6ECEE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/>
              <a:r>
                <a:rPr lang="es-ES" altLang="es-ES" sz="1600" b="1" dirty="0" smtClean="0"/>
                <a:t>1.2.1 </a:t>
              </a:r>
              <a:r>
                <a:rPr lang="es-ES" altLang="es-ES" sz="1600" b="1" dirty="0" err="1" smtClean="0"/>
                <a:t>Datu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/>
                <a:t>t</a:t>
              </a:r>
              <a:r>
                <a:rPr lang="es-ES" altLang="es-ES" sz="1600" b="1" dirty="0" err="1" smtClean="0"/>
                <a:t>ekniko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 smtClean="0"/>
                <a:t>orokorrak</a:t>
              </a:r>
              <a:endParaRPr lang="es-ES" altLang="es-ES" sz="1600" b="1" dirty="0"/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435726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1764994" y="245585"/>
            <a:ext cx="8187052" cy="39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2. IT-A, IT-B, IT-D, IT-E: </a:t>
            </a:r>
            <a:r>
              <a:rPr lang="es-ES" sz="1700" dirty="0" smtClean="0"/>
              <a:t>“1.2.1 Datos técnicos generales” 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11</a:t>
            </a:fld>
            <a:endParaRPr lang="es-ES" altLang="es-ES"/>
          </a:p>
        </p:txBody>
      </p:sp>
      <p:sp>
        <p:nvSpPr>
          <p:cNvPr id="16" name="AutoShape 82"/>
          <p:cNvSpPr>
            <a:spLocks noChangeArrowheads="1"/>
          </p:cNvSpPr>
          <p:nvPr/>
        </p:nvSpPr>
        <p:spPr bwMode="auto">
          <a:xfrm>
            <a:off x="5160392" y="4746104"/>
            <a:ext cx="1863824" cy="272094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17" name="AutoShape 82"/>
          <p:cNvSpPr>
            <a:spLocks noChangeArrowheads="1"/>
          </p:cNvSpPr>
          <p:nvPr/>
        </p:nvSpPr>
        <p:spPr bwMode="auto">
          <a:xfrm>
            <a:off x="5030152" y="5538192"/>
            <a:ext cx="2872602" cy="311214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18" name="AutoShape 82"/>
          <p:cNvSpPr>
            <a:spLocks noChangeArrowheads="1"/>
          </p:cNvSpPr>
          <p:nvPr/>
        </p:nvSpPr>
        <p:spPr bwMode="auto">
          <a:xfrm>
            <a:off x="5114660" y="5054277"/>
            <a:ext cx="2191967" cy="22711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96" y="1623839"/>
            <a:ext cx="9463022" cy="962025"/>
          </a:xfrm>
          <a:prstGeom prst="rect">
            <a:avLst/>
          </a:prstGeom>
        </p:spPr>
      </p:pic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405813" y="2712506"/>
            <a:ext cx="4227166" cy="2033598"/>
          </a:xfrm>
          <a:prstGeom prst="wedgeRectCallout">
            <a:avLst>
              <a:gd name="adj1" fmla="val 33115"/>
              <a:gd name="adj2" fmla="val -6801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_tradnl" altLang="es-ES" sz="1300" b="1" dirty="0" smtClean="0">
                <a:latin typeface="Arial" panose="020B0604020202020204" pitchFamily="34" charset="0"/>
              </a:rPr>
              <a:t>Tipo Instalación:</a:t>
            </a:r>
            <a:endParaRPr lang="es-ES_tradnl" altLang="es-ES" sz="1300" b="1" dirty="0">
              <a:latin typeface="Arial" panose="020B0604020202020204" pitchFamily="34" charset="0"/>
            </a:endParaRPr>
          </a:p>
          <a:p>
            <a:r>
              <a:rPr lang="es-ES_tradnl" sz="1200" dirty="0"/>
              <a:t>Hasta ahora se ofrecían 3 </a:t>
            </a:r>
            <a:r>
              <a:rPr lang="es-ES_tradnl" sz="1200" dirty="0" err="1"/>
              <a:t>check</a:t>
            </a:r>
            <a:r>
              <a:rPr lang="es-ES_tradnl" sz="1200" dirty="0"/>
              <a:t> correspondientes a </a:t>
            </a:r>
            <a:r>
              <a:rPr lang="es-ES_tradnl" sz="1200" u="sng" dirty="0"/>
              <a:t>calefacción</a:t>
            </a:r>
            <a:r>
              <a:rPr lang="es-ES_tradnl" sz="1200" dirty="0"/>
              <a:t>, </a:t>
            </a:r>
            <a:r>
              <a:rPr lang="es-ES_tradnl" sz="1200" u="sng" dirty="0"/>
              <a:t>ACS</a:t>
            </a:r>
            <a:r>
              <a:rPr lang="es-ES_tradnl" sz="1200" dirty="0"/>
              <a:t> y </a:t>
            </a:r>
            <a:r>
              <a:rPr lang="es-ES_tradnl" sz="1200" u="sng" dirty="0"/>
              <a:t>climatización</a:t>
            </a:r>
            <a:r>
              <a:rPr lang="es-ES_tradnl" sz="1200" dirty="0"/>
              <a:t>. </a:t>
            </a:r>
            <a:r>
              <a:rPr lang="es-ES_tradnl" sz="1200" b="1" dirty="0"/>
              <a:t>Se ha incorporado un </a:t>
            </a:r>
            <a:r>
              <a:rPr lang="es-ES_tradnl" sz="1200" b="1" dirty="0" err="1"/>
              <a:t>check</a:t>
            </a:r>
            <a:r>
              <a:rPr lang="es-ES_tradnl" sz="1200" b="1" dirty="0"/>
              <a:t> más para marcar la opción de ventilación</a:t>
            </a:r>
            <a:r>
              <a:rPr lang="es-ES_tradnl" sz="1200" dirty="0" smtClean="0"/>
              <a:t>.</a:t>
            </a:r>
          </a:p>
          <a:p>
            <a:endParaRPr lang="es-ES_tradnl" sz="1200" dirty="0"/>
          </a:p>
          <a:p>
            <a:r>
              <a:rPr lang="es-ES_tradnl" sz="1200" dirty="0" smtClean="0"/>
              <a:t>Se </a:t>
            </a:r>
            <a:r>
              <a:rPr lang="es-ES_tradnl" sz="1200" dirty="0"/>
              <a:t>ha eliminado el control que el aplicativo realizaba para comprobar la coherencia entre estos </a:t>
            </a:r>
            <a:r>
              <a:rPr lang="es-ES_tradnl" sz="1200" dirty="0" err="1"/>
              <a:t>check</a:t>
            </a:r>
            <a:r>
              <a:rPr lang="es-ES_tradnl" sz="1200" dirty="0"/>
              <a:t> y los equipos registrados en pasos posteriores. Estos últimos ya no clasifican los equipos por el tipo de instalación, sino que se informan en base al uso o no de </a:t>
            </a:r>
            <a:r>
              <a:rPr lang="es-ES_tradnl" sz="1200" dirty="0" smtClean="0"/>
              <a:t>refrigerante.</a:t>
            </a:r>
            <a:endParaRPr lang="es-ES" sz="1200" dirty="0"/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5440041" y="2729880"/>
            <a:ext cx="4345244" cy="1008112"/>
          </a:xfrm>
          <a:prstGeom prst="wedgeRectCallout">
            <a:avLst>
              <a:gd name="adj1" fmla="val -23988"/>
              <a:gd name="adj2" fmla="val -8726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s-ES_tradnl" altLang="es-ES" sz="13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Categoría del local: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s-ES" altLang="es-ES" sz="1200" b="1" dirty="0" smtClean="0">
                <a:latin typeface="Arial" panose="020B0604020202020204" pitchFamily="34" charset="0"/>
              </a:rPr>
              <a:t>Nuevo campo: </a:t>
            </a:r>
            <a:r>
              <a:rPr lang="es-ES" altLang="es-ES" sz="1200" dirty="0" smtClean="0">
                <a:latin typeface="Arial" panose="020B0604020202020204" pitchFamily="34" charset="0"/>
              </a:rPr>
              <a:t>Se </a:t>
            </a:r>
            <a:r>
              <a:rPr lang="es-ES" altLang="es-ES" sz="1200" dirty="0">
                <a:latin typeface="Arial" panose="020B0604020202020204" pitchFamily="34" charset="0"/>
              </a:rPr>
              <a:t>ha añadido para que el presentador seleccione, obligatoriamente, una de las 3 opciones que presenta la lista desplegable: A, B </a:t>
            </a:r>
            <a:r>
              <a:rPr lang="es-ES" altLang="es-ES" sz="1200" dirty="0" err="1">
                <a:latin typeface="Arial" panose="020B0604020202020204" pitchFamily="34" charset="0"/>
              </a:rPr>
              <a:t>ó</a:t>
            </a:r>
            <a:r>
              <a:rPr lang="es-ES" altLang="es-ES" sz="1200" dirty="0">
                <a:latin typeface="Arial" panose="020B0604020202020204" pitchFamily="34" charset="0"/>
              </a:rPr>
              <a:t> </a:t>
            </a:r>
            <a:r>
              <a:rPr lang="es-ES" altLang="es-ES" sz="1200" dirty="0" smtClean="0">
                <a:latin typeface="Arial" panose="020B0604020202020204" pitchFamily="34" charset="0"/>
              </a:rPr>
              <a:t>C.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es-ES_tradnl" altLang="es-ES" sz="1600" dirty="0">
              <a:latin typeface="Arial" panose="020B0604020202020204" pitchFamily="34" charset="0"/>
            </a:endParaRPr>
          </a:p>
        </p:txBody>
      </p:sp>
      <p:sp>
        <p:nvSpPr>
          <p:cNvPr id="15" name="Flecha abajo 14"/>
          <p:cNvSpPr/>
          <p:nvPr/>
        </p:nvSpPr>
        <p:spPr>
          <a:xfrm>
            <a:off x="6880200" y="4098033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502" y="4861326"/>
            <a:ext cx="6192688" cy="18289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296" y="4145280"/>
            <a:ext cx="648072" cy="704426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1712318" y="137592"/>
            <a:ext cx="8187052" cy="6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2. IT-A, IT-B, IT-D, IT-E</a:t>
            </a:r>
          </a:p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700" dirty="0" smtClean="0"/>
              <a:t>“1.2.1 Datos técnicos generales” / Tipo de Instalación y categoría del local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224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41" y="1532674"/>
            <a:ext cx="9108147" cy="1000125"/>
          </a:xfrm>
          <a:prstGeom prst="rect">
            <a:avLst/>
          </a:prstGeom>
        </p:spPr>
      </p:pic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418935" y="3882008"/>
            <a:ext cx="9297923" cy="2826252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s-ES_tradnl" altLang="es-E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IF20 JARRAIBIDE TEKNIKOA:</a:t>
            </a:r>
            <a:endParaRPr lang="es-ES_tradnl" altLang="es-ES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ES" sz="1200" b="1" dirty="0" err="1" smtClean="0">
                <a:latin typeface="Arial" panose="020B0604020202020204" pitchFamily="34" charset="0"/>
              </a:rPr>
              <a:t>Eremu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berri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bat</a:t>
            </a:r>
            <a:r>
              <a:rPr lang="es-ES" altLang="es-ES" sz="1200" dirty="0" smtClean="0">
                <a:latin typeface="Arial" panose="020B0604020202020204" pitchFamily="34" charset="0"/>
              </a:rPr>
              <a:t>: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Instlazioan</a:t>
            </a:r>
            <a:r>
              <a:rPr lang="es-ES" altLang="es-ES" sz="1200" dirty="0" smtClean="0">
                <a:latin typeface="Arial" panose="020B0604020202020204" pitchFamily="34" charset="0"/>
              </a:rPr>
              <a:t> IF-20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jarraibide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teknikoa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aplikatzen</a:t>
            </a:r>
            <a:r>
              <a:rPr lang="es-ES" altLang="es-ES" sz="1200" dirty="0" smtClean="0">
                <a:latin typeface="Arial" panose="020B0604020202020204" pitchFamily="34" charset="0"/>
              </a:rPr>
              <a:t> den ala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ez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markatzeko</a:t>
            </a:r>
            <a:r>
              <a:rPr lang="es-ES" altLang="es-ES" sz="1200" dirty="0" smtClean="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ES" sz="1200" dirty="0" err="1" smtClean="0">
                <a:latin typeface="Arial" panose="020B0604020202020204" pitchFamily="34" charset="0"/>
              </a:rPr>
              <a:t>Eremu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hau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soilik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markatuko</a:t>
            </a:r>
            <a:r>
              <a:rPr lang="es-ES" altLang="es-ES" sz="1200" dirty="0" smtClean="0">
                <a:latin typeface="Arial" panose="020B0604020202020204" pitchFamily="34" charset="0"/>
              </a:rPr>
              <a:t> da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instalazioan</a:t>
            </a:r>
            <a:r>
              <a:rPr lang="es-ES" altLang="es-ES" sz="1200" dirty="0" smtClean="0">
                <a:latin typeface="Arial" panose="020B0604020202020204" pitchFamily="34" charset="0"/>
              </a:rPr>
              <a:t> IF-20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aplikatu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badaiteke</a:t>
            </a:r>
            <a:r>
              <a:rPr lang="es-ES" altLang="es-ES" sz="1200" dirty="0" smtClean="0">
                <a:latin typeface="Arial" panose="020B0604020202020204" pitchFamily="34" charset="0"/>
              </a:rPr>
              <a:t>,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hau</a:t>
            </a:r>
            <a:r>
              <a:rPr lang="es-ES" altLang="es-ES" sz="1200" dirty="0" smtClean="0">
                <a:latin typeface="Arial" panose="020B0604020202020204" pitchFamily="34" charset="0"/>
              </a:rPr>
              <a:t> da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: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s-ES" altLang="es-ES" sz="1200" b="1" dirty="0" err="1" smtClean="0">
                <a:latin typeface="Arial" panose="020B0604020202020204" pitchFamily="34" charset="0"/>
              </a:rPr>
              <a:t>Hozgarria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duten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equipo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guztiak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konpaktoak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badira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eta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kokapen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mota 3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bada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(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Ingurutzaile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aireztatuta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dagen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ala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ez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kontuan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hartu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Gabe. </a:t>
            </a:r>
            <a:endParaRPr lang="es-ES" altLang="es-ES" sz="12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s-ES" altLang="es-ES" sz="1200" b="1" dirty="0" err="1" smtClean="0">
                <a:latin typeface="Arial" panose="020B0604020202020204" pitchFamily="34" charset="0"/>
              </a:rPr>
              <a:t>Ekipoaren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edo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equipo-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multzoaren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hozgarri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kopurua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70 kg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baino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txikiagoa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bada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u="sng" dirty="0" smtClean="0">
                <a:latin typeface="Arial" panose="020B0604020202020204" pitchFamily="34" charset="0"/>
              </a:rPr>
              <a:t>”</a:t>
            </a:r>
            <a:r>
              <a:rPr lang="es-ES" altLang="es-ES" sz="1200" u="sng" dirty="0" err="1" smtClean="0">
                <a:latin typeface="Arial" panose="020B0604020202020204" pitchFamily="34" charset="0"/>
              </a:rPr>
              <a:t>makina</a:t>
            </a:r>
            <a:r>
              <a:rPr lang="es-ES" altLang="es-ES" sz="1200" u="sng" dirty="0" smtClean="0">
                <a:latin typeface="Arial" panose="020B0604020202020204" pitchFamily="34" charset="0"/>
              </a:rPr>
              <a:t> </a:t>
            </a:r>
            <a:r>
              <a:rPr lang="es-ES" altLang="es-ES" sz="1200" u="sng" dirty="0" err="1" smtClean="0">
                <a:latin typeface="Arial" panose="020B0604020202020204" pitchFamily="34" charset="0"/>
              </a:rPr>
              <a:t>gela</a:t>
            </a:r>
            <a:r>
              <a:rPr lang="es-ES" altLang="es-ES" sz="1200" u="sng" dirty="0" smtClean="0">
                <a:latin typeface="Arial" panose="020B0604020202020204" pitchFamily="34" charset="0"/>
              </a:rPr>
              <a:t>” </a:t>
            </a:r>
            <a:r>
              <a:rPr lang="es-ES" altLang="es-ES" sz="1200" u="sng" dirty="0" err="1" smtClean="0">
                <a:latin typeface="Arial" panose="020B0604020202020204" pitchFamily="34" charset="0"/>
              </a:rPr>
              <a:t>eremua</a:t>
            </a:r>
            <a:r>
              <a:rPr lang="es-ES" altLang="es-ES" sz="1200" u="sng" dirty="0" smtClean="0">
                <a:latin typeface="Arial" panose="020B0604020202020204" pitchFamily="34" charset="0"/>
              </a:rPr>
              <a:t> </a:t>
            </a:r>
            <a:r>
              <a:rPr lang="es-ES" altLang="es-ES" sz="1200" u="sng" dirty="0" err="1" smtClean="0">
                <a:latin typeface="Arial" panose="020B0604020202020204" pitchFamily="34" charset="0"/>
              </a:rPr>
              <a:t>markatuta</a:t>
            </a:r>
            <a:r>
              <a:rPr lang="es-ES" altLang="es-ES" sz="1200" u="sng" dirty="0" smtClean="0">
                <a:latin typeface="Arial" panose="020B0604020202020204" pitchFamily="34" charset="0"/>
              </a:rPr>
              <a:t> </a:t>
            </a:r>
            <a:r>
              <a:rPr lang="es-ES" altLang="es-ES" sz="1200" u="sng" dirty="0" err="1" smtClean="0">
                <a:latin typeface="Arial" panose="020B0604020202020204" pitchFamily="34" charset="0"/>
              </a:rPr>
              <a:t>ez</a:t>
            </a:r>
            <a:r>
              <a:rPr lang="es-ES" altLang="es-ES" sz="1200" u="sng" dirty="0" smtClean="0">
                <a:latin typeface="Arial" panose="020B0604020202020204" pitchFamily="34" charset="0"/>
              </a:rPr>
              <a:t> </a:t>
            </a:r>
            <a:r>
              <a:rPr lang="es-ES" altLang="es-ES" sz="1200" u="sng" dirty="0" err="1" smtClean="0">
                <a:latin typeface="Arial" panose="020B0604020202020204" pitchFamily="34" charset="0"/>
              </a:rPr>
              <a:t>dagoen</a:t>
            </a:r>
            <a:r>
              <a:rPr lang="es-ES" altLang="es-ES" sz="1200" u="sng" dirty="0" smtClean="0">
                <a:latin typeface="Arial" panose="020B0604020202020204" pitchFamily="34" charset="0"/>
              </a:rPr>
              <a:t> </a:t>
            </a:r>
            <a:r>
              <a:rPr lang="es-ES" altLang="es-ES" sz="1200" u="sng" dirty="0" err="1" smtClean="0">
                <a:latin typeface="Arial" panose="020B0604020202020204" pitchFamily="34" charset="0"/>
              </a:rPr>
              <a:t>kasutarako</a:t>
            </a:r>
            <a:r>
              <a:rPr lang="es-ES" altLang="es-ES" sz="1200" dirty="0" smtClean="0">
                <a:latin typeface="Arial" panose="020B0604020202020204" pitchFamily="34" charset="0"/>
              </a:rPr>
              <a:t>. </a:t>
            </a:r>
          </a:p>
          <a:p>
            <a:pPr marL="266700" lvl="1" indent="0" eaLnBrk="1" hangingPunct="1">
              <a:spcBef>
                <a:spcPts val="600"/>
              </a:spcBef>
              <a:buNone/>
            </a:pPr>
            <a:r>
              <a:rPr lang="es-ES" altLang="es-ES" sz="1200" u="sng" dirty="0" smtClean="0">
                <a:latin typeface="Arial" panose="020B0604020202020204" pitchFamily="34" charset="0"/>
              </a:rPr>
              <a:t>“</a:t>
            </a:r>
            <a:r>
              <a:rPr lang="es-ES" altLang="es-ES" sz="1200" u="sng" dirty="0" err="1" smtClean="0">
                <a:latin typeface="Arial" panose="020B0604020202020204" pitchFamily="34" charset="0"/>
              </a:rPr>
              <a:t>Makina</a:t>
            </a:r>
            <a:r>
              <a:rPr lang="es-ES" altLang="es-ES" sz="1200" u="sng" dirty="0" smtClean="0">
                <a:latin typeface="Arial" panose="020B0604020202020204" pitchFamily="34" charset="0"/>
              </a:rPr>
              <a:t> </a:t>
            </a:r>
            <a:r>
              <a:rPr lang="es-ES" altLang="es-ES" sz="1200" u="sng" dirty="0" err="1" smtClean="0">
                <a:latin typeface="Arial" panose="020B0604020202020204" pitchFamily="34" charset="0"/>
              </a:rPr>
              <a:t>gela</a:t>
            </a:r>
            <a:r>
              <a:rPr lang="es-ES" altLang="es-ES" sz="1200" u="sng" dirty="0" smtClean="0">
                <a:latin typeface="Arial" panose="020B0604020202020204" pitchFamily="34" charset="0"/>
              </a:rPr>
              <a:t>” </a:t>
            </a:r>
            <a:r>
              <a:rPr lang="es-ES" altLang="es-ES" sz="1200" u="sng" dirty="0" err="1" smtClean="0">
                <a:latin typeface="Arial" panose="020B0604020202020204" pitchFamily="34" charset="0"/>
              </a:rPr>
              <a:t>eremua</a:t>
            </a:r>
            <a:r>
              <a:rPr lang="es-ES" altLang="es-ES" sz="1200" u="sng" dirty="0" smtClean="0">
                <a:latin typeface="Arial" panose="020B0604020202020204" pitchFamily="34" charset="0"/>
              </a:rPr>
              <a:t> </a:t>
            </a:r>
            <a:r>
              <a:rPr lang="es-ES" altLang="es-ES" sz="1200" u="sng" dirty="0" err="1" smtClean="0">
                <a:latin typeface="Arial" panose="020B0604020202020204" pitchFamily="34" charset="0"/>
              </a:rPr>
              <a:t>markatuta</a:t>
            </a:r>
            <a:r>
              <a:rPr lang="es-ES" altLang="es-ES" sz="1200" u="sng" dirty="0" smtClean="0">
                <a:latin typeface="Arial" panose="020B0604020202020204" pitchFamily="34" charset="0"/>
              </a:rPr>
              <a:t> </a:t>
            </a:r>
            <a:r>
              <a:rPr lang="es-ES" altLang="es-ES" sz="1200" u="sng" dirty="0" err="1" smtClean="0">
                <a:latin typeface="Arial" panose="020B0604020202020204" pitchFamily="34" charset="0"/>
              </a:rPr>
              <a:t>badago</a:t>
            </a:r>
            <a:r>
              <a:rPr lang="es-ES" altLang="es-ES" sz="1200" dirty="0" smtClean="0">
                <a:latin typeface="Arial" panose="020B0604020202020204" pitchFamily="34" charset="0"/>
              </a:rPr>
              <a:t>,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hozgarri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kopurua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smtClean="0">
                <a:latin typeface="Arial" panose="020B0604020202020204" pitchFamily="34" charset="0"/>
              </a:rPr>
              <a:t>la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hozgarri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kopurua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ezingo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ditu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5kg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gainditu</a:t>
            </a:r>
            <a:r>
              <a:rPr lang="es-ES" altLang="es-ES" sz="1200" b="1" dirty="0" smtClean="0">
                <a:latin typeface="Arial" panose="020B0604020202020204" pitchFamily="34" charset="0"/>
              </a:rPr>
              <a:t>. </a:t>
            </a:r>
            <a:endParaRPr lang="es-ES" altLang="es-ES" sz="1200" b="1" dirty="0">
              <a:latin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760" y="2257258"/>
            <a:ext cx="6797098" cy="148073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365" y="2802892"/>
            <a:ext cx="648072" cy="704426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5386034" y="3569298"/>
            <a:ext cx="612068" cy="580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712318" y="137592"/>
            <a:ext cx="8187052" cy="6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2. IT-A, IT-B, IT-D, IT-E</a:t>
            </a:r>
          </a:p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700" dirty="0" smtClean="0"/>
              <a:t>“1.2.1 Datos técnicos generales” / Instrucción IF20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22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80" y="1505744"/>
            <a:ext cx="9462070" cy="7524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80" y="3637062"/>
            <a:ext cx="9395655" cy="67627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712318" y="137592"/>
            <a:ext cx="8187052" cy="6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2. IT-A, IT-B, IT-D, IT-E</a:t>
            </a:r>
          </a:p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700" dirty="0" smtClean="0"/>
              <a:t>“1.2.1 Datos técnicos generales” / ACS y Ventilación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14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681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282587" y="2454043"/>
            <a:ext cx="9540900" cy="1844295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altLang="es-ES" sz="1200" dirty="0" err="1" smtClean="0">
                <a:latin typeface="Arial" panose="020B0604020202020204" pitchFamily="34" charset="0"/>
              </a:rPr>
              <a:t>Orain</a:t>
            </a:r>
            <a:r>
              <a:rPr lang="es-ES" altLang="es-ES" sz="1200" dirty="0" smtClean="0">
                <a:latin typeface="Arial" panose="020B0604020202020204" pitchFamily="34" charset="0"/>
              </a:rPr>
              <a:t> arte,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atal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honetan</a:t>
            </a:r>
            <a:r>
              <a:rPr lang="es-ES" altLang="es-ES" sz="1200" dirty="0" smtClean="0">
                <a:latin typeface="Arial" panose="020B0604020202020204" pitchFamily="34" charset="0"/>
              </a:rPr>
              <a:t> Hasta ahora en este apartado </a:t>
            </a:r>
            <a:r>
              <a:rPr lang="eu-ES" sz="1200" dirty="0">
                <a:latin typeface="Arial" panose="020B0604020202020204" pitchFamily="34" charset="0"/>
              </a:rPr>
              <a:t>Eguzki-energiaren metaketari eta estaldurari buruzko informazioa jasotzen zen</a:t>
            </a:r>
            <a:endParaRPr lang="es-ES" altLang="es-ES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endParaRPr lang="es-ES" altLang="es-ES" sz="1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200" dirty="0" smtClean="0">
                <a:latin typeface="Arial" panose="020B0604020202020204" pitchFamily="34" charset="0"/>
              </a:rPr>
              <a:t>Goitibeherako </a:t>
            </a:r>
            <a:r>
              <a:rPr lang="eu-ES" sz="1200" dirty="0">
                <a:latin typeface="Arial" panose="020B0604020202020204" pitchFamily="34" charset="0"/>
              </a:rPr>
              <a:t>goitibehera bat gehitu da eskatzaileak, lehenik eta behin, </a:t>
            </a:r>
            <a:r>
              <a:rPr lang="eu-ES" sz="1200" u="sng" dirty="0">
                <a:latin typeface="Arial" panose="020B0604020202020204" pitchFamily="34" charset="0"/>
              </a:rPr>
              <a:t>ENERGIA BERRITZAILEAREN MOTA</a:t>
            </a:r>
            <a:r>
              <a:rPr lang="eu-ES" sz="1200" dirty="0">
                <a:latin typeface="Arial" panose="020B0604020202020204" pitchFamily="34" charset="0"/>
              </a:rPr>
              <a:t> hauta dezan, hauetako bat: </a:t>
            </a:r>
            <a:r>
              <a:rPr lang="eu-ES" sz="1200" b="1" dirty="0" err="1">
                <a:latin typeface="Arial" panose="020B0604020202020204" pitchFamily="34" charset="0"/>
              </a:rPr>
              <a:t>Aerotermía</a:t>
            </a:r>
            <a:r>
              <a:rPr lang="eu-ES" sz="1200" b="1" dirty="0">
                <a:latin typeface="Arial" panose="020B0604020202020204" pitchFamily="34" charset="0"/>
              </a:rPr>
              <a:t>/Biomasa/Energia solar/Geotermia/</a:t>
            </a:r>
            <a:r>
              <a:rPr lang="eu-ES" sz="1200" b="1" dirty="0" err="1">
                <a:latin typeface="Arial" panose="020B0604020202020204" pitchFamily="34" charset="0"/>
              </a:rPr>
              <a:t>Hidrotermía</a:t>
            </a:r>
            <a:endParaRPr lang="es-ES" altLang="es-ES" sz="1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endParaRPr lang="es-ES" altLang="es-ES" sz="1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altLang="es-ES" sz="1200" dirty="0" err="1" smtClean="0">
                <a:latin typeface="Arial" panose="020B0604020202020204" pitchFamily="34" charset="0"/>
              </a:rPr>
              <a:t>Soilik</a:t>
            </a:r>
            <a:r>
              <a:rPr lang="es-ES" altLang="es-ES" sz="1200" dirty="0" smtClean="0">
                <a:latin typeface="Arial" panose="020B0604020202020204" pitchFamily="34" charset="0"/>
              </a:rPr>
              <a:t>, mota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hauetako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bat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hautatzen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denean</a:t>
            </a:r>
            <a:r>
              <a:rPr lang="es-ES" altLang="es-ES" sz="1200" dirty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uz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gero</a:t>
            </a:r>
            <a:r>
              <a:rPr lang="es-ES" altLang="es-ES" sz="1200" dirty="0" smtClean="0">
                <a:latin typeface="Arial" panose="020B0604020202020204" pitchFamily="34" charset="0"/>
              </a:rPr>
              <a:t>,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metaketa</a:t>
            </a:r>
            <a:r>
              <a:rPr lang="es-ES" altLang="es-ES" sz="1200" dirty="0" smtClean="0">
                <a:latin typeface="Arial" panose="020B0604020202020204" pitchFamily="34" charset="0"/>
              </a:rPr>
              <a:t> eta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estaldura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eremuak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gaitzen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dira</a:t>
            </a:r>
            <a:r>
              <a:rPr lang="es-ES" altLang="es-ES" sz="1200" dirty="0" smtClean="0">
                <a:latin typeface="Arial" panose="020B0604020202020204" pitchFamily="34" charset="0"/>
              </a:rPr>
              <a:t> eta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honako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ohar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informatiboa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izango</a:t>
            </a:r>
            <a:r>
              <a:rPr lang="es-ES" altLang="es-ES" sz="1200" dirty="0" smtClean="0">
                <a:latin typeface="Arial" panose="020B0604020202020204" pitchFamily="34" charset="0"/>
              </a:rPr>
              <a:t> du</a:t>
            </a: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298450" y="5217100"/>
            <a:ext cx="9540900" cy="1483713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ES" sz="1200" dirty="0" err="1" smtClean="0">
                <a:latin typeface="Arial" panose="020B0604020202020204" pitchFamily="34" charset="0"/>
              </a:rPr>
              <a:t>Atal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honetako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inforamazioa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ez</a:t>
            </a:r>
            <a:r>
              <a:rPr lang="es-ES" altLang="es-ES" sz="1200" dirty="0" smtClean="0">
                <a:latin typeface="Arial" panose="020B0604020202020204" pitchFamily="34" charset="0"/>
              </a:rPr>
              <a:t> da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derrigorrezkoa</a:t>
            </a:r>
            <a:r>
              <a:rPr lang="es-ES" altLang="es-ES" sz="1200" dirty="0" smtClean="0">
                <a:latin typeface="Arial" panose="020B0604020202020204" pitchFamily="34" charset="0"/>
              </a:rPr>
              <a:t>, vaina energía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berritagarriren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bat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hautatzen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bada</a:t>
            </a:r>
            <a:r>
              <a:rPr lang="es-ES" altLang="es-ES" sz="1200" dirty="0" smtClean="0">
                <a:latin typeface="Arial" panose="020B0604020202020204" pitchFamily="34" charset="0"/>
              </a:rPr>
              <a:t>,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estaldura</a:t>
            </a:r>
            <a:r>
              <a:rPr lang="es-ES" altLang="es-ES" sz="1200" dirty="0" smtClean="0">
                <a:latin typeface="Arial" panose="020B0604020202020204" pitchFamily="34" charset="0"/>
              </a:rPr>
              <a:t> (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ekarpena</a:t>
            </a:r>
            <a:r>
              <a:rPr lang="es-ES" altLang="es-ES" sz="1200" dirty="0" smtClean="0">
                <a:latin typeface="Arial" panose="020B0604020202020204" pitchFamily="34" charset="0"/>
              </a:rPr>
              <a:t>)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derrigorrekoa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izango</a:t>
            </a:r>
            <a:r>
              <a:rPr lang="es-ES" altLang="es-ES" sz="1200" dirty="0" smtClean="0">
                <a:latin typeface="Arial" panose="020B0604020202020204" pitchFamily="34" charset="0"/>
              </a:rPr>
              <a:t> da.</a:t>
            </a:r>
            <a:endParaRPr lang="es-ES" altLang="es-ES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s-ES" altLang="es-ES" sz="1200" dirty="0"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25" y="1573932"/>
            <a:ext cx="9572625" cy="723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64" y="4359804"/>
            <a:ext cx="5328592" cy="4972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44" y="4298339"/>
            <a:ext cx="648072" cy="704426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712318" y="137592"/>
            <a:ext cx="8187052" cy="6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2. IT-A, IT-B, IT-D, IT-E</a:t>
            </a:r>
          </a:p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700" dirty="0" smtClean="0"/>
              <a:t>“1.2.1 Datos técnicos generales” / Energía renovable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15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271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282587" y="2660003"/>
            <a:ext cx="9540900" cy="674824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altLang="es-ES" sz="1200" dirty="0" err="1" smtClean="0">
                <a:latin typeface="Arial" panose="020B0604020202020204" pitchFamily="34" charset="0"/>
              </a:rPr>
              <a:t>Ohar</a:t>
            </a:r>
            <a:r>
              <a:rPr lang="es-ES" altLang="es-ES" sz="1200" dirty="0" smtClean="0">
                <a:latin typeface="Arial" panose="020B0604020202020204" pitchFamily="34" charset="0"/>
              </a:rPr>
              <a:t> informativo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bat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gehitu</a:t>
            </a:r>
            <a:r>
              <a:rPr lang="es-ES" altLang="es-ES" sz="1200" dirty="0" smtClean="0">
                <a:latin typeface="Arial" panose="020B0604020202020204" pitchFamily="34" charset="0"/>
              </a:rPr>
              <a:t> da: 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altLang="es-ES" sz="1200" b="1" i="1" dirty="0" err="1" smtClean="0">
                <a:latin typeface="Arial" panose="020B0604020202020204" pitchFamily="34" charset="0"/>
              </a:rPr>
              <a:t>Erregai</a:t>
            </a:r>
            <a:r>
              <a:rPr lang="es-ES" altLang="es-ES" sz="1200" b="1" i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i="1" dirty="0" err="1" smtClean="0">
                <a:latin typeface="Arial" panose="020B0604020202020204" pitchFamily="34" charset="0"/>
              </a:rPr>
              <a:t>likidoen</a:t>
            </a:r>
            <a:r>
              <a:rPr lang="es-ES" altLang="es-ES" sz="1200" b="1" i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i="1" dirty="0" err="1" smtClean="0">
                <a:latin typeface="Arial" panose="020B0604020202020204" pitchFamily="34" charset="0"/>
              </a:rPr>
              <a:t>biltegi</a:t>
            </a:r>
            <a:r>
              <a:rPr lang="es-ES" altLang="es-ES" sz="1200" b="1" i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i="1" dirty="0" err="1" smtClean="0">
                <a:latin typeface="Arial" panose="020B0604020202020204" pitchFamily="34" charset="0"/>
              </a:rPr>
              <a:t>bat</a:t>
            </a:r>
            <a:r>
              <a:rPr lang="es-ES" altLang="es-ES" sz="1200" b="1" i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i="1" dirty="0" err="1" smtClean="0">
                <a:latin typeface="Arial" panose="020B0604020202020204" pitchFamily="34" charset="0"/>
              </a:rPr>
              <a:t>izanez</a:t>
            </a:r>
            <a:r>
              <a:rPr lang="es-ES" altLang="es-ES" sz="1200" b="1" i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i="1" dirty="0" err="1" smtClean="0">
                <a:latin typeface="Arial" panose="020B0604020202020204" pitchFamily="34" charset="0"/>
              </a:rPr>
              <a:t>gero</a:t>
            </a:r>
            <a:r>
              <a:rPr lang="es-ES" altLang="es-ES" sz="1200" b="1" i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i="1" dirty="0" err="1" smtClean="0">
                <a:latin typeface="Arial" panose="020B0604020202020204" pitchFamily="34" charset="0"/>
              </a:rPr>
              <a:t>bete</a:t>
            </a:r>
            <a:r>
              <a:rPr lang="es-ES" altLang="es-ES" sz="1200" b="1" dirty="0" smtClean="0">
                <a:latin typeface="Arial" panose="020B0604020202020204" pitchFamily="34" charset="0"/>
              </a:rPr>
              <a:t>.</a:t>
            </a:r>
            <a:endParaRPr lang="es-ES" altLang="es-ES" sz="1200" b="1" dirty="0">
              <a:latin typeface="Arial" panose="020B0604020202020204" pitchFamily="34" charset="0"/>
            </a:endParaRP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279437" y="3516306"/>
            <a:ext cx="9540900" cy="394586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ES" sz="1200" dirty="0" err="1" smtClean="0">
                <a:latin typeface="Arial" panose="020B0604020202020204" pitchFamily="34" charset="0"/>
              </a:rPr>
              <a:t>Eregai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likidoak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ataleko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eremuak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ez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dira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derrigorrezkoak</a:t>
            </a:r>
            <a:r>
              <a:rPr lang="es-ES" altLang="es-ES" sz="1200" dirty="0" smtClean="0">
                <a:latin typeface="Arial" panose="020B0604020202020204" pitchFamily="34" charset="0"/>
              </a:rPr>
              <a:t>.</a:t>
            </a:r>
            <a:endParaRPr lang="es-ES" altLang="es-ES" sz="1200" dirty="0">
              <a:latin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60" y="4419433"/>
            <a:ext cx="648072" cy="7044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37" y="1721768"/>
            <a:ext cx="9544050" cy="7239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547" y="4413243"/>
            <a:ext cx="6120680" cy="701813"/>
          </a:xfrm>
          <a:prstGeom prst="rect">
            <a:avLst/>
          </a:prstGeom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712318" y="137592"/>
            <a:ext cx="8187052" cy="6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2. IT-A, IT-B, IT-D, IT-E</a:t>
            </a:r>
          </a:p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700" dirty="0" smtClean="0"/>
              <a:t>“1.2.1 Datos técnicos generales” / Combustibles líquidos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16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034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1695623" y="1075690"/>
            <a:ext cx="8027503" cy="358046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altLang="es-ES" sz="1200" dirty="0" smtClean="0">
                <a:latin typeface="Arial" panose="020B0604020202020204" pitchFamily="34" charset="0"/>
              </a:rPr>
              <a:t>Se </a:t>
            </a:r>
            <a:r>
              <a:rPr lang="es-ES" altLang="es-ES" sz="1200" dirty="0">
                <a:latin typeface="Arial" panose="020B0604020202020204" pitchFamily="34" charset="0"/>
              </a:rPr>
              <a:t>ha modificado el título </a:t>
            </a:r>
            <a:r>
              <a:rPr lang="es-ES" altLang="es-ES" sz="1200" dirty="0" smtClean="0">
                <a:latin typeface="Arial" panose="020B0604020202020204" pitchFamily="34" charset="0"/>
              </a:rPr>
              <a:t>de </a:t>
            </a:r>
            <a:r>
              <a:rPr lang="es-ES" altLang="es-ES" sz="1200" dirty="0">
                <a:latin typeface="Arial" panose="020B0604020202020204" pitchFamily="34" charset="0"/>
              </a:rPr>
              <a:t>este paso, sustituyendo </a:t>
            </a:r>
            <a:r>
              <a:rPr lang="es-ES" altLang="es-ES" sz="1200" u="sng" dirty="0">
                <a:latin typeface="Arial" panose="020B0604020202020204" pitchFamily="34" charset="0"/>
              </a:rPr>
              <a:t>equipos de calefacción y ACS </a:t>
            </a:r>
            <a:r>
              <a:rPr lang="es-ES" altLang="es-ES" sz="1200" dirty="0">
                <a:latin typeface="Arial" panose="020B0604020202020204" pitchFamily="34" charset="0"/>
              </a:rPr>
              <a:t>por </a:t>
            </a:r>
            <a:r>
              <a:rPr lang="es-ES" altLang="es-ES" sz="1200" u="sng" dirty="0">
                <a:latin typeface="Arial" panose="020B0604020202020204" pitchFamily="34" charset="0"/>
              </a:rPr>
              <a:t>equipos de combustión. </a:t>
            </a: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322411" y="1533479"/>
            <a:ext cx="9400716" cy="476321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ES" sz="1200" dirty="0">
                <a:latin typeface="Arial" panose="020B0604020202020204" pitchFamily="34" charset="0"/>
              </a:rPr>
              <a:t>En la parte superior de la lista de equipos, se ha incorporado un mensaje </a:t>
            </a:r>
            <a:r>
              <a:rPr lang="es-ES" altLang="es-ES" sz="1200" dirty="0" smtClean="0">
                <a:latin typeface="Arial" panose="020B0604020202020204" pitchFamily="34" charset="0"/>
              </a:rPr>
              <a:t>para indicar </a:t>
            </a:r>
            <a:r>
              <a:rPr lang="es-ES" altLang="es-ES" sz="1200" b="1" dirty="0">
                <a:latin typeface="Arial" panose="020B0604020202020204" pitchFamily="34" charset="0"/>
              </a:rPr>
              <a:t>que “debe añadir una fila por cada sistema independiente”.</a:t>
            </a: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275771" y="5132423"/>
            <a:ext cx="9447356" cy="1197857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s-ES" altLang="es-ES" sz="1200" b="1" dirty="0" smtClean="0">
                <a:latin typeface="Arial" panose="020B0604020202020204" pitchFamily="34" charset="0"/>
              </a:rPr>
              <a:t>4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prozedurak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interface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berdina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dute</a:t>
            </a:r>
            <a:r>
              <a:rPr lang="es-ES" altLang="es-ES" sz="1200" b="1" dirty="0" smtClean="0">
                <a:latin typeface="Arial" panose="020B0604020202020204" pitchFamily="34" charset="0"/>
              </a:rPr>
              <a:t>,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hau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da,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datu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berdinak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bete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beharko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dira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s-ES" alt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Energía primario mota: </a:t>
            </a:r>
            <a:r>
              <a:rPr lang="es-ES" altLang="es-ES" sz="1200" b="1" u="sng" dirty="0" smtClean="0">
                <a:latin typeface="Arial" panose="020B0604020202020204" pitchFamily="34" charset="0"/>
              </a:rPr>
              <a:t>Tipo de Energía mota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,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eremuaren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izena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aldatu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da </a:t>
            </a:r>
            <a:r>
              <a:rPr lang="es-ES" altLang="es-ES" sz="1200" b="1" u="sng" dirty="0" err="1" smtClean="0">
                <a:latin typeface="Arial" panose="020B0604020202020204" pitchFamily="34" charset="0"/>
              </a:rPr>
              <a:t>energia</a:t>
            </a:r>
            <a:r>
              <a:rPr lang="es-ES" altLang="es-ES" sz="1200" b="1" u="sng" dirty="0" smtClean="0">
                <a:latin typeface="Arial" panose="020B0604020202020204" pitchFamily="34" charset="0"/>
              </a:rPr>
              <a:t> primario mota 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izena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emanez</a:t>
            </a:r>
            <a:r>
              <a:rPr lang="es-ES" altLang="es-ES" sz="1200" b="1" dirty="0" smtClean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9" y="2009800"/>
            <a:ext cx="9468278" cy="1381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11" y="3377952"/>
            <a:ext cx="9354285" cy="1057275"/>
          </a:xfrm>
          <a:prstGeom prst="rect">
            <a:avLst/>
          </a:prstGeom>
        </p:spPr>
      </p:pic>
      <p:grpSp>
        <p:nvGrpSpPr>
          <p:cNvPr id="18" name="Group 24"/>
          <p:cNvGrpSpPr>
            <a:grpSpLocks/>
          </p:cNvGrpSpPr>
          <p:nvPr/>
        </p:nvGrpSpPr>
        <p:grpSpPr bwMode="auto">
          <a:xfrm rot="501447">
            <a:off x="7952914" y="2865900"/>
            <a:ext cx="1898320" cy="1027621"/>
            <a:chOff x="2010" y="1218"/>
            <a:chExt cx="1556" cy="1532"/>
          </a:xfrm>
        </p:grpSpPr>
        <p:sp>
          <p:nvSpPr>
            <p:cNvPr id="19" name="AutoShape 25"/>
            <p:cNvSpPr>
              <a:spLocks noChangeArrowheads="1"/>
            </p:cNvSpPr>
            <p:nvPr/>
          </p:nvSpPr>
          <p:spPr bwMode="auto">
            <a:xfrm>
              <a:off x="2010" y="1218"/>
              <a:ext cx="1542" cy="1532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</p:txBody>
        </p:sp>
        <p:pic>
          <p:nvPicPr>
            <p:cNvPr id="20" name="Picture 26" descr="pin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" y="1281"/>
              <a:ext cx="2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090" y="1505"/>
              <a:ext cx="1476" cy="1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6ECEE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es-ES" altLang="es-ES" sz="1600" b="1" dirty="0" smtClean="0"/>
                <a:t>1.2.2 Datos equipos combustión</a:t>
              </a:r>
              <a:endParaRPr lang="es-ES" altLang="es-ES" sz="1600" b="1" dirty="0"/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712318" y="137592"/>
            <a:ext cx="8187052" cy="6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3. IT-A, IT-B, IT-D, IT-E</a:t>
            </a:r>
          </a:p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700" dirty="0" smtClean="0"/>
              <a:t>“1.2.2 Datos equipos de combustión”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17</a:t>
            </a:fld>
            <a:endParaRPr lang="es-ES" altLang="es-ES"/>
          </a:p>
        </p:txBody>
      </p:sp>
      <p:sp>
        <p:nvSpPr>
          <p:cNvPr id="15" name="Rayo 14"/>
          <p:cNvSpPr/>
          <p:nvPr/>
        </p:nvSpPr>
        <p:spPr>
          <a:xfrm rot="16200000" flipV="1">
            <a:off x="3263772" y="3909216"/>
            <a:ext cx="604400" cy="504054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666" y="4417504"/>
            <a:ext cx="648072" cy="66227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434" y="4530082"/>
            <a:ext cx="4989974" cy="536387"/>
          </a:xfrm>
          <a:prstGeom prst="rect">
            <a:avLst/>
          </a:prstGeom>
        </p:spPr>
      </p:pic>
      <p:sp>
        <p:nvSpPr>
          <p:cNvPr id="24" name="Redondear rectángulo de esquina sencilla 23"/>
          <p:cNvSpPr/>
          <p:nvPr/>
        </p:nvSpPr>
        <p:spPr>
          <a:xfrm>
            <a:off x="3756854" y="4530080"/>
            <a:ext cx="4995553" cy="530481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8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27" y="1793776"/>
            <a:ext cx="9376200" cy="1864105"/>
          </a:xfrm>
          <a:prstGeom prst="rect">
            <a:avLst/>
          </a:prstGeom>
        </p:spPr>
      </p:pic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1695624" y="1001688"/>
            <a:ext cx="8027503" cy="576064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Lehen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Klimatizazio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ekipoen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datuak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izena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zuena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Ata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honetan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hozgarria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erabiltzen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duten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equipo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guztiak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identifikatuko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dira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346927" y="4746105"/>
            <a:ext cx="9329769" cy="576063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s-ES" altLang="es-ES" sz="1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PCA</a:t>
            </a:r>
            <a:r>
              <a:rPr lang="es-ES" altLang="es-E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r>
              <a:rPr lang="es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Errenkada</a:t>
            </a:r>
            <a:r>
              <a:rPr lang="es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horretan</a:t>
            </a:r>
            <a:r>
              <a:rPr lang="es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agertzen</a:t>
            </a:r>
            <a:r>
              <a:rPr lang="es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s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balioa</a:t>
            </a:r>
            <a:r>
              <a:rPr lang="es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equipo </a:t>
            </a:r>
            <a:r>
              <a:rPr lang="es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bakoitzeko</a:t>
            </a:r>
            <a:r>
              <a:rPr lang="es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dagoen</a:t>
            </a:r>
            <a:r>
              <a:rPr lang="es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hozgarriari</a:t>
            </a:r>
            <a:r>
              <a:rPr lang="es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equipo </a:t>
            </a:r>
            <a:r>
              <a:rPr lang="es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kopurua</a:t>
            </a:r>
            <a:r>
              <a:rPr lang="es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s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erabiltzen</a:t>
            </a:r>
            <a:r>
              <a:rPr lang="es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duen</a:t>
            </a:r>
            <a:r>
              <a:rPr lang="es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hozgarriaren</a:t>
            </a:r>
            <a:r>
              <a:rPr lang="es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PCA </a:t>
            </a:r>
            <a:r>
              <a:rPr lang="es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delakoa</a:t>
            </a:r>
            <a:r>
              <a:rPr lang="es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biderkatuz</a:t>
            </a:r>
            <a:r>
              <a:rPr lang="es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kalkulatzen</a:t>
            </a:r>
            <a:r>
              <a:rPr lang="es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</a:p>
          <a:p>
            <a:pPr eaLnBrk="1" hangingPunct="1">
              <a:spcBef>
                <a:spcPct val="50000"/>
              </a:spcBef>
              <a:buNone/>
            </a:pPr>
            <a:endParaRPr lang="es-ES" altLang="es-ES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s-ES" altLang="es-E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s-ES" altLang="es-ES" sz="1200" b="1" dirty="0">
              <a:latin typeface="Arial" panose="020B0604020202020204" pitchFamily="34" charset="0"/>
            </a:endParaRPr>
          </a:p>
        </p:txBody>
      </p:sp>
      <p:grpSp>
        <p:nvGrpSpPr>
          <p:cNvPr id="18" name="Group 24"/>
          <p:cNvGrpSpPr>
            <a:grpSpLocks/>
          </p:cNvGrpSpPr>
          <p:nvPr/>
        </p:nvGrpSpPr>
        <p:grpSpPr bwMode="auto">
          <a:xfrm rot="501447">
            <a:off x="8029937" y="1071561"/>
            <a:ext cx="1881240" cy="1095369"/>
            <a:chOff x="2018" y="1207"/>
            <a:chExt cx="1542" cy="1633"/>
          </a:xfrm>
        </p:grpSpPr>
        <p:sp>
          <p:nvSpPr>
            <p:cNvPr id="19" name="AutoShape 25"/>
            <p:cNvSpPr>
              <a:spLocks noChangeArrowheads="1"/>
            </p:cNvSpPr>
            <p:nvPr/>
          </p:nvSpPr>
          <p:spPr bwMode="auto">
            <a:xfrm>
              <a:off x="2018" y="1308"/>
              <a:ext cx="1542" cy="1532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</p:txBody>
        </p:sp>
        <p:pic>
          <p:nvPicPr>
            <p:cNvPr id="20" name="Picture 26" descr="pin_r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1207"/>
              <a:ext cx="2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084" y="1613"/>
              <a:ext cx="1476" cy="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6ECEE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es-ES" altLang="es-ES" sz="1600" b="1" dirty="0" smtClean="0"/>
                <a:t>1.2.3 </a:t>
              </a:r>
              <a:r>
                <a:rPr lang="es-ES" altLang="es-ES" sz="1600" b="1" dirty="0" err="1" smtClean="0"/>
                <a:t>Hozgarria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 smtClean="0"/>
                <a:t>duten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 smtClean="0"/>
                <a:t>ekipoak</a:t>
              </a:r>
              <a:endParaRPr lang="es-ES" altLang="es-ES" sz="1600" b="1" dirty="0"/>
            </a:p>
          </p:txBody>
        </p:sp>
      </p:grp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370142" y="3655038"/>
            <a:ext cx="9329769" cy="711977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ES" sz="1200" dirty="0" err="1" smtClean="0">
                <a:latin typeface="Arial" panose="020B0604020202020204" pitchFamily="34" charset="0"/>
              </a:rPr>
              <a:t>Ekipo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zerrendan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mezu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bat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gehitu</a:t>
            </a:r>
            <a:r>
              <a:rPr lang="es-ES" altLang="es-ES" sz="1200" dirty="0" smtClean="0">
                <a:latin typeface="Arial" panose="020B0604020202020204" pitchFamily="34" charset="0"/>
              </a:rPr>
              <a:t> da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honako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mezukin</a:t>
            </a:r>
            <a:r>
              <a:rPr lang="es-ES" altLang="es-ES" sz="1200" dirty="0" smtClean="0">
                <a:latin typeface="Arial" panose="020B0604020202020204" pitchFamily="34" charset="0"/>
              </a:rPr>
              <a:t>, </a:t>
            </a:r>
            <a:r>
              <a:rPr lang="es-ES" altLang="es-ES" sz="1200" b="1" dirty="0" smtClean="0">
                <a:latin typeface="Arial" panose="020B0604020202020204" pitchFamily="34" charset="0"/>
              </a:rPr>
              <a:t>“ equipo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mta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ezberdin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bakoitzeko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errenkada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berri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bat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gehitu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behar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da”.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Zerrendari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lotutako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titulao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ekipoen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datuan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taula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moldatu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dira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altLang="es-E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s-ES" altLang="es-ES" sz="1200" b="1" dirty="0">
              <a:latin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99480" y="1882518"/>
            <a:ext cx="1800200" cy="27129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615504" y="2362222"/>
            <a:ext cx="8445441" cy="22364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327471" y="5682208"/>
            <a:ext cx="9349225" cy="880848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ES" sz="1200" dirty="0" err="1" smtClean="0">
                <a:latin typeface="Arial" panose="020B0604020202020204" pitchFamily="34" charset="0"/>
              </a:rPr>
              <a:t>Ekipo</a:t>
            </a:r>
            <a:r>
              <a:rPr lang="es-ES" altLang="es-ES" sz="1200" dirty="0" smtClean="0">
                <a:latin typeface="Arial" panose="020B0604020202020204" pitchFamily="34" charset="0"/>
              </a:rPr>
              <a:t> mota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bat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gehitzeko</a:t>
            </a:r>
            <a:r>
              <a:rPr lang="es-ES" altLang="es-ES" sz="1200" dirty="0" smtClean="0">
                <a:latin typeface="Arial" panose="020B0604020202020204" pitchFamily="34" charset="0"/>
              </a:rPr>
              <a:t>,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moldatzeko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edo</a:t>
            </a:r>
            <a:r>
              <a:rPr lang="es-ES" altLang="es-ES" sz="1200" dirty="0" smtClean="0">
                <a:latin typeface="Arial" panose="020B0604020202020204" pitchFamily="34" charset="0"/>
              </a:rPr>
              <a:t> eta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instalaziotik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kentzeko</a:t>
            </a:r>
            <a:r>
              <a:rPr lang="es-ES" altLang="es-ES" sz="1200" dirty="0" smtClean="0">
                <a:latin typeface="Arial" panose="020B0604020202020204" pitchFamily="34" charset="0"/>
              </a:rPr>
              <a:t> (baja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emateko</a:t>
            </a:r>
            <a:r>
              <a:rPr lang="es-ES" altLang="es-ES" sz="1200" dirty="0" smtClean="0">
                <a:latin typeface="Arial" panose="020B0604020202020204" pitchFamily="34" charset="0"/>
              </a:rPr>
              <a:t>)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honako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botoi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hauek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erabiliko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dira</a:t>
            </a:r>
            <a:endParaRPr lang="es-ES" altLang="es-ES" sz="1200" dirty="0" smtClean="0">
              <a:latin typeface="Arial" panose="020B0604020202020204" pitchFamily="34" charset="0"/>
            </a:endParaRPr>
          </a:p>
          <a:p>
            <a:pPr marL="541338" indent="-269875" eaLnBrk="1" hangingPunct="1">
              <a:spcBef>
                <a:spcPct val="50000"/>
              </a:spcBef>
            </a:pPr>
            <a:r>
              <a:rPr lang="es-ES" altLang="es-ES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Errenkada</a:t>
            </a:r>
            <a:r>
              <a:rPr lang="es-ES" altLang="es-E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berria</a:t>
            </a:r>
            <a:r>
              <a:rPr lang="es-ES" altLang="es-E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es-ES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Errenkada</a:t>
            </a:r>
            <a:r>
              <a:rPr lang="es-ES" altLang="es-E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moldatu</a:t>
            </a:r>
            <a:r>
              <a:rPr lang="es-ES" altLang="es-E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edo</a:t>
            </a:r>
            <a:r>
              <a:rPr lang="es-ES" altLang="es-E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errenkada</a:t>
            </a:r>
            <a:r>
              <a:rPr lang="es-ES" altLang="es-E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kendu</a:t>
            </a:r>
            <a:endParaRPr lang="es-ES" altLang="es-ES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s-ES" altLang="es-ES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s-ES" altLang="es-E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s-ES" altLang="es-ES" sz="1200" b="1" dirty="0">
              <a:latin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9098075" y="2290214"/>
            <a:ext cx="333423" cy="2799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1712318" y="137592"/>
            <a:ext cx="8187052" cy="6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/>
              <a:t>4</a:t>
            </a:r>
            <a:r>
              <a:rPr lang="es-ES_tradnl" sz="1800" dirty="0" smtClean="0"/>
              <a:t>. IT-A, IT-B, IT-D, IT-E</a:t>
            </a:r>
          </a:p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700" dirty="0" smtClean="0"/>
              <a:t>“1.2.3 Datos equipos con refrigerante”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18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894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41" y="2266875"/>
            <a:ext cx="9395655" cy="23145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87" y="1442168"/>
            <a:ext cx="4989974" cy="536387"/>
          </a:xfrm>
          <a:prstGeom prst="rect">
            <a:avLst/>
          </a:prstGeom>
        </p:spPr>
      </p:pic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1767632" y="1018573"/>
            <a:ext cx="7909064" cy="271147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Ekipo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bakoitzeko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jarri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behar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diren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datuak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hauek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dira</a:t>
            </a:r>
            <a:endParaRPr lang="es-ES_tradnl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1" y="6019378"/>
            <a:ext cx="9400925" cy="7429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5057" y="2715597"/>
            <a:ext cx="2592288" cy="21602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425057" y="3860925"/>
            <a:ext cx="1630607" cy="21647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720" y="4729090"/>
            <a:ext cx="4683782" cy="1230831"/>
          </a:xfrm>
          <a:prstGeom prst="rect">
            <a:avLst/>
          </a:prstGeom>
        </p:spPr>
      </p:pic>
      <p:sp>
        <p:nvSpPr>
          <p:cNvPr id="11" name="Redondear rectángulo de esquina sencilla 10"/>
          <p:cNvSpPr/>
          <p:nvPr/>
        </p:nvSpPr>
        <p:spPr>
          <a:xfrm>
            <a:off x="2562982" y="4735785"/>
            <a:ext cx="4680520" cy="1234455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dondear rectángulo de esquina sencilla 32"/>
          <p:cNvSpPr/>
          <p:nvPr/>
        </p:nvSpPr>
        <p:spPr>
          <a:xfrm>
            <a:off x="2550207" y="1442166"/>
            <a:ext cx="4995553" cy="530481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ayo 33"/>
          <p:cNvSpPr/>
          <p:nvPr/>
        </p:nvSpPr>
        <p:spPr>
          <a:xfrm rot="16200000">
            <a:off x="2997138" y="2170229"/>
            <a:ext cx="742950" cy="414504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ayo 34"/>
          <p:cNvSpPr/>
          <p:nvPr/>
        </p:nvSpPr>
        <p:spPr>
          <a:xfrm rot="10384254" flipH="1" flipV="1">
            <a:off x="2058398" y="3998324"/>
            <a:ext cx="457663" cy="751496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712318" y="137592"/>
            <a:ext cx="8187052" cy="6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/>
              <a:t>4</a:t>
            </a:r>
            <a:r>
              <a:rPr lang="es-ES_tradnl" sz="1800" dirty="0" smtClean="0"/>
              <a:t>. IT-A, IT-B, IT-D, IT-E</a:t>
            </a:r>
          </a:p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700" dirty="0" smtClean="0"/>
              <a:t>“1.2.3 Datos equipos con refrigerante”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19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470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30" grpId="0" animBg="1"/>
      <p:bldP spid="11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stuKoadroa 3"/>
          <p:cNvSpPr txBox="1"/>
          <p:nvPr/>
        </p:nvSpPr>
        <p:spPr>
          <a:xfrm>
            <a:off x="571501" y="1260724"/>
            <a:ext cx="9311408" cy="26057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u-ES" sz="2333" b="1" dirty="0" smtClean="0"/>
              <a:t>AURKIBIDEA</a:t>
            </a:r>
            <a:endParaRPr lang="eu-ES" sz="2333" b="1" dirty="0"/>
          </a:p>
          <a:p>
            <a:pPr lvl="1"/>
            <a:r>
              <a:rPr lang="es-ES" sz="2000" b="1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IZAPIDETZAREN MOLDAKETAK</a:t>
            </a:r>
            <a:endParaRPr lang="es-ES" sz="2000" b="1" dirty="0"/>
          </a:p>
          <a:p>
            <a:r>
              <a:rPr lang="es-ES" sz="2000" b="1" dirty="0"/>
              <a:t>	</a:t>
            </a:r>
            <a:r>
              <a:rPr lang="es-ES" sz="2000" b="1" dirty="0" smtClean="0"/>
              <a:t>(60 ‘)</a:t>
            </a:r>
            <a:endParaRPr lang="es-ES" sz="2000" b="1" dirty="0"/>
          </a:p>
          <a:p>
            <a:pPr lvl="1"/>
            <a:r>
              <a:rPr lang="es-ES" sz="2000" b="1" dirty="0"/>
              <a:t>Antton Arrieta Insausti</a:t>
            </a:r>
          </a:p>
          <a:p>
            <a:pPr lvl="1"/>
            <a:r>
              <a:rPr lang="es-ES" sz="2000" b="1" dirty="0" smtClean="0"/>
              <a:t>Industria </a:t>
            </a:r>
            <a:r>
              <a:rPr lang="es-ES" sz="2000" b="1" dirty="0" err="1" smtClean="0"/>
              <a:t>Segurtasun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arloko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arduraduna</a:t>
            </a:r>
            <a:endParaRPr lang="es-ES" sz="2000" b="1" dirty="0"/>
          </a:p>
          <a:p>
            <a:pPr lvl="1"/>
            <a:endParaRPr lang="es-ES" sz="2000" b="1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s-ES" sz="2000" b="1" dirty="0" smtClean="0"/>
              <a:t>GALDERAK ( 15´)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2538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1712318" y="222452"/>
            <a:ext cx="8187052" cy="57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/>
              <a:t>4</a:t>
            </a:r>
            <a:r>
              <a:rPr lang="es-ES_tradnl" sz="1800" dirty="0" smtClean="0"/>
              <a:t>. IT-A, IT-B, IT-D, IT-E</a:t>
            </a:r>
          </a:p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700" dirty="0" smtClean="0"/>
              <a:t>“1.2.3 Datos equipos con refrigerante”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72" y="929680"/>
            <a:ext cx="9571466" cy="2314575"/>
          </a:xfrm>
          <a:prstGeom prst="rect">
            <a:avLst/>
          </a:prstGeom>
        </p:spPr>
      </p:pic>
      <p:sp>
        <p:nvSpPr>
          <p:cNvPr id="26" name="AutoShape 31"/>
          <p:cNvSpPr>
            <a:spLocks noChangeArrowheads="1"/>
          </p:cNvSpPr>
          <p:nvPr/>
        </p:nvSpPr>
        <p:spPr bwMode="auto">
          <a:xfrm>
            <a:off x="399480" y="3305944"/>
            <a:ext cx="4625818" cy="3388400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Makina</a:t>
            </a:r>
            <a:r>
              <a:rPr 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gela</a:t>
            </a:r>
            <a:r>
              <a:rPr 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Ekipoa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makina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gela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baten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kokatuta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badago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eaLnBrk="1" hangingPunct="1">
              <a:spcBef>
                <a:spcPts val="300"/>
              </a:spcBef>
              <a:buNone/>
            </a:pPr>
            <a:r>
              <a:rPr 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Energia primario mota: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Enería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mota (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Argindarra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elektrizitatea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300"/>
              </a:spcBef>
              <a:buNone/>
            </a:pPr>
            <a:r>
              <a:rPr lang="es-ES_tradnl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Hozteko</a:t>
            </a:r>
            <a:r>
              <a:rPr lang="es-ES_tradnl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_tradnl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potentzia</a:t>
            </a:r>
            <a:r>
              <a:rPr lang="es-ES_tradnl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r>
              <a:rPr lang="es-ES_tradnl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derrigorrezko</a:t>
            </a:r>
            <a:r>
              <a:rPr lang="es-ES_trad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datua</a:t>
            </a:r>
            <a:endParaRPr lang="es-ES_tradn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None/>
            </a:pPr>
            <a:endParaRPr lang="es-ES" sz="11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None/>
            </a:pPr>
            <a:r>
              <a:rPr lang="es-ES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DERRIGORREZKO EREMU BERRIAK:</a:t>
            </a:r>
          </a:p>
          <a:p>
            <a:pPr marL="171450" indent="-171450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EKipo</a:t>
            </a:r>
            <a:r>
              <a:rPr 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kompaktua</a:t>
            </a:r>
            <a:r>
              <a:rPr 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IF-20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jarraibide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aplikatu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daiteken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edo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mugatuko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du.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Kokapena</a:t>
            </a:r>
            <a:r>
              <a:rPr 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r>
              <a:rPr lang="es-ES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ts val="300"/>
              </a:spcBef>
              <a:buNone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Balioak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=  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1, 2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eta 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endParaRPr lang="es-E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eaLnBrk="1" hangingPunct="1">
              <a:spcBef>
                <a:spcPts val="300"/>
              </a:spcBef>
              <a:buNone/>
            </a:pP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Hauekin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A eta B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taulan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sarrerak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izango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dira</a:t>
            </a:r>
            <a:endParaRPr lang="es-E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None/>
            </a:pPr>
            <a:endParaRPr lang="es-E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endParaRPr lang="es-ES" sz="11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171450" indent="-171450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s-ES" sz="1100" b="1" dirty="0" err="1">
                <a:solidFill>
                  <a:srgbClr val="0070C0"/>
                </a:solidFill>
                <a:latin typeface="Arial" panose="020B0604020202020204" pitchFamily="34" charset="0"/>
              </a:rPr>
              <a:t>Inguratzaile</a:t>
            </a:r>
            <a:r>
              <a:rPr lang="es-ES" sz="11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sz="1100" b="1" dirty="0" err="1">
                <a:solidFill>
                  <a:srgbClr val="0070C0"/>
                </a:solidFill>
                <a:latin typeface="Arial" panose="020B0604020202020204" pitchFamily="34" charset="0"/>
              </a:rPr>
              <a:t>aireztatua</a:t>
            </a:r>
            <a:r>
              <a:rPr lang="es-ES" sz="1100" b="1" dirty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markatuko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hozgarria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duten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konponente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guztiak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igurutzaile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aireztatu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baten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barruan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badaude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None/>
            </a:pPr>
            <a:endParaRPr lang="es-E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None/>
            </a:pPr>
            <a:endParaRPr lang="es-ES_tradnl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24"/>
          <p:cNvGrpSpPr>
            <a:grpSpLocks/>
          </p:cNvGrpSpPr>
          <p:nvPr/>
        </p:nvGrpSpPr>
        <p:grpSpPr bwMode="auto">
          <a:xfrm rot="501447">
            <a:off x="7957929" y="772550"/>
            <a:ext cx="1881240" cy="1095369"/>
            <a:chOff x="2018" y="1207"/>
            <a:chExt cx="1542" cy="1633"/>
          </a:xfrm>
        </p:grpSpPr>
        <p:sp>
          <p:nvSpPr>
            <p:cNvPr id="19" name="AutoShape 25"/>
            <p:cNvSpPr>
              <a:spLocks noChangeArrowheads="1"/>
            </p:cNvSpPr>
            <p:nvPr/>
          </p:nvSpPr>
          <p:spPr bwMode="auto">
            <a:xfrm>
              <a:off x="2018" y="1308"/>
              <a:ext cx="1542" cy="1532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</p:txBody>
        </p:sp>
        <p:pic>
          <p:nvPicPr>
            <p:cNvPr id="20" name="Picture 26" descr="pin_r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1207"/>
              <a:ext cx="2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084" y="1613"/>
              <a:ext cx="1476" cy="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6ECEE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es-ES" altLang="es-ES" sz="1600" b="1" dirty="0" err="1" smtClean="0"/>
                <a:t>Hozgarria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 smtClean="0"/>
                <a:t>dute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 smtClean="0"/>
                <a:t>ekipoen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 smtClean="0"/>
                <a:t>datuak</a:t>
              </a:r>
              <a:endParaRPr lang="es-ES" altLang="es-ES" sz="1600" b="1" dirty="0"/>
            </a:p>
          </p:txBody>
        </p:sp>
      </p:grpSp>
      <p:sp>
        <p:nvSpPr>
          <p:cNvPr id="5" name="Rectángulo 4"/>
          <p:cNvSpPr/>
          <p:nvPr/>
        </p:nvSpPr>
        <p:spPr>
          <a:xfrm>
            <a:off x="5025299" y="2380159"/>
            <a:ext cx="2070925" cy="21602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471488" y="1577752"/>
            <a:ext cx="2664296" cy="19472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471488" y="2371329"/>
            <a:ext cx="2232248" cy="1524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471488" y="2554838"/>
            <a:ext cx="3744416" cy="17504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5025299" y="3305944"/>
            <a:ext cx="4873639" cy="3388399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None/>
            </a:pPr>
            <a:endParaRPr lang="es-ES" sz="11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171450" indent="-171450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A Taula (</a:t>
            </a:r>
            <a:r>
              <a:rPr 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toxikotasuna</a:t>
            </a:r>
            <a:r>
              <a:rPr 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): </a:t>
            </a:r>
            <a:endParaRPr lang="es-ES" sz="11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None/>
            </a:pP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Aukerazko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balioak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=  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goiko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solairua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sotoa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edo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besteak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ts val="300"/>
              </a:spcBef>
            </a:pP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Derrigorrezkoa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da,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bakarrik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edo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mota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markatuz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gero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gaituko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da (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Datu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orokorretan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 eaLnBrk="1" hangingPunct="1">
              <a:spcBef>
                <a:spcPts val="300"/>
              </a:spcBef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ES" alt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Ekipoaren</a:t>
            </a:r>
            <a:r>
              <a:rPr lang="es-ES" alt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altuera</a:t>
            </a:r>
            <a:r>
              <a:rPr lang="es-ES" alt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endParaRPr lang="es-ES" altLang="es-ES" sz="11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s-ES" alt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alt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Akerazko</a:t>
            </a:r>
            <a:r>
              <a:rPr lang="es-ES" alt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balioak</a:t>
            </a:r>
            <a:r>
              <a:rPr lang="es-ES" alt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altLang="es-ES" sz="1100" dirty="0">
                <a:latin typeface="Arial" panose="020B0604020202020204" pitchFamily="34" charset="0"/>
                <a:cs typeface="Arial" panose="020B0604020202020204" pitchFamily="34" charset="0"/>
              </a:rPr>
              <a:t>0,6 m </a:t>
            </a:r>
            <a:r>
              <a:rPr lang="es-ES" alt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Lurrean</a:t>
            </a:r>
            <a:r>
              <a:rPr lang="es-ES" alt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dagoenean</a:t>
            </a:r>
            <a:r>
              <a:rPr lang="es-ES" alt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100" dirty="0">
                <a:latin typeface="Arial" panose="020B0604020202020204" pitchFamily="34" charset="0"/>
                <a:cs typeface="Arial" panose="020B0604020202020204" pitchFamily="34" charset="0"/>
              </a:rPr>
              <a:t>/ 1,8 m </a:t>
            </a:r>
            <a:r>
              <a:rPr lang="es-ES" alt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horman</a:t>
            </a:r>
            <a:endParaRPr lang="es-ES" alt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s-ES" altLang="es-ES" sz="1100" dirty="0">
                <a:latin typeface="Arial" panose="020B0604020202020204" pitchFamily="34" charset="0"/>
                <a:cs typeface="Arial" panose="020B0604020202020204" pitchFamily="34" charset="0"/>
              </a:rPr>
              <a:t>	        1,0 m </a:t>
            </a:r>
            <a:r>
              <a:rPr lang="es-ES" alt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lehioan</a:t>
            </a:r>
            <a:r>
              <a:rPr lang="es-ES" alt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100" dirty="0">
                <a:latin typeface="Arial" panose="020B0604020202020204" pitchFamily="34" charset="0"/>
                <a:cs typeface="Arial" panose="020B0604020202020204" pitchFamily="34" charset="0"/>
              </a:rPr>
              <a:t>/ 2,2 m </a:t>
            </a:r>
            <a:r>
              <a:rPr lang="es-ES" alt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sabailan</a:t>
            </a:r>
            <a:endParaRPr lang="es-ES" alt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None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endParaRPr lang="es-ES" sz="11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None/>
            </a:pPr>
            <a:endParaRPr lang="es-ES" sz="1200" b="1" strike="sngStrik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None/>
            </a:pPr>
            <a:endParaRPr lang="es-ES_tradnl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71488" y="2217440"/>
            <a:ext cx="2232248" cy="1524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471488" y="2996614"/>
            <a:ext cx="2664296" cy="16531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/>
          <p:cNvSpPr/>
          <p:nvPr/>
        </p:nvSpPr>
        <p:spPr>
          <a:xfrm>
            <a:off x="471488" y="2729880"/>
            <a:ext cx="2664296" cy="26673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20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034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14" grpId="0" animBg="1"/>
      <p:bldP spid="16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72" y="1937792"/>
            <a:ext cx="9395655" cy="742950"/>
          </a:xfrm>
          <a:prstGeom prst="rect">
            <a:avLst/>
          </a:prstGeom>
        </p:spPr>
      </p:pic>
      <p:grpSp>
        <p:nvGrpSpPr>
          <p:cNvPr id="17" name="Group 24"/>
          <p:cNvGrpSpPr>
            <a:grpSpLocks/>
          </p:cNvGrpSpPr>
          <p:nvPr/>
        </p:nvGrpSpPr>
        <p:grpSpPr bwMode="auto">
          <a:xfrm rot="501447">
            <a:off x="7957929" y="1276606"/>
            <a:ext cx="1881240" cy="1095369"/>
            <a:chOff x="2018" y="1207"/>
            <a:chExt cx="1542" cy="1633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>
              <a:off x="2018" y="1308"/>
              <a:ext cx="1542" cy="1532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</p:txBody>
        </p:sp>
        <p:pic>
          <p:nvPicPr>
            <p:cNvPr id="23" name="Picture 26" descr="pin_r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1207"/>
              <a:ext cx="2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2084" y="1611"/>
              <a:ext cx="1476" cy="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6ECEE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es-ES" altLang="es-ES" sz="1600" b="1" dirty="0" err="1" smtClean="0"/>
                <a:t>Lokalaren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 smtClean="0"/>
                <a:t>datu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 smtClean="0"/>
                <a:t>teknikoak</a:t>
              </a:r>
              <a:endParaRPr lang="es-ES" altLang="es-ES" sz="1600" b="1" dirty="0"/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399480" y="2153815"/>
            <a:ext cx="7056784" cy="42106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309577" y="3227937"/>
            <a:ext cx="9367119" cy="2958328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Aukeratutako hozgarri mota A2L multzokoa bada, honako datu hauek derrigorrezkoak izango dira: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endParaRPr lang="eu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Lokalaren azalera (m2):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Pertsonek okupatutako 250 m2 baino gehiagoko espazioetan (1. eta 2. kokapen-motak), karga-muga kalkulatuko da, 250 m2-ko gehieneko azalerarekin.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endParaRPr lang="eu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Lokalaren bolumena(m3): 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Eskubian</a:t>
            </a: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hautatzeko aukera bat jarri da instalazio guztia aire librean dagoela zehazteko</a:t>
            </a:r>
            <a:r>
              <a:rPr lang="eu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Aukera hori, soilik kokapen mota 3 denean gaitzen da 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Adierazle hori markatuz gero, </a:t>
            </a:r>
            <a:r>
              <a:rPr lang="eu-E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olumen eremuaren edukia ezabatu egiten da eta bolumen eremua ezgaituko da 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Bestela, Bolumen eremua derrigorrezkoa da.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712318" y="137592"/>
            <a:ext cx="8187052" cy="6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/>
              <a:t>4</a:t>
            </a:r>
            <a:r>
              <a:rPr lang="es-ES_tradnl" sz="1800" dirty="0" smtClean="0"/>
              <a:t>. IT-A, IT-B, IT-D, IT-E</a:t>
            </a:r>
          </a:p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700" dirty="0" smtClean="0"/>
              <a:t>“1.2.3 Datos equipos con refrigerante”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21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982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1712318" y="137592"/>
            <a:ext cx="8187052" cy="6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5. IT-A, IT-B, IT-D, IT-E</a:t>
            </a:r>
          </a:p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700" dirty="0" smtClean="0"/>
              <a:t>“1.2.4 Datos técnicos de energía solar”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8" y="1605766"/>
            <a:ext cx="9413550" cy="1047750"/>
          </a:xfrm>
          <a:prstGeom prst="rect">
            <a:avLst/>
          </a:prstGeom>
        </p:spPr>
      </p:pic>
      <p:grpSp>
        <p:nvGrpSpPr>
          <p:cNvPr id="17" name="Group 24"/>
          <p:cNvGrpSpPr>
            <a:grpSpLocks/>
          </p:cNvGrpSpPr>
          <p:nvPr/>
        </p:nvGrpSpPr>
        <p:grpSpPr bwMode="auto">
          <a:xfrm rot="501447">
            <a:off x="7804804" y="694144"/>
            <a:ext cx="2052040" cy="1092686"/>
            <a:chOff x="1878" y="1037"/>
            <a:chExt cx="1682" cy="1629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>
              <a:off x="1878" y="1037"/>
              <a:ext cx="1542" cy="1532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</p:txBody>
        </p:sp>
        <p:pic>
          <p:nvPicPr>
            <p:cNvPr id="23" name="Picture 26" descr="pin_r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1207"/>
              <a:ext cx="2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2084" y="1424"/>
              <a:ext cx="1476" cy="1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6ECEE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es-ES" altLang="es-ES" sz="1600" b="1" dirty="0" smtClean="0"/>
                <a:t>1.2.4 </a:t>
              </a:r>
              <a:r>
                <a:rPr lang="es-ES" altLang="es-ES" sz="1600" b="1" dirty="0" err="1" smtClean="0"/>
                <a:t>Eguzkindarraren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 smtClean="0"/>
                <a:t>datuak</a:t>
              </a:r>
              <a:endParaRPr lang="es-ES" altLang="es-ES" sz="1600" b="1" dirty="0" smtClean="0"/>
            </a:p>
          </p:txBody>
        </p:sp>
      </p:grp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430751" y="4962129"/>
            <a:ext cx="9292376" cy="1728192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Hau bakarrik aurretik energia berriztagarria aukeratzerakoan eguzki-indarra aukeratu bada gaitzen da.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endParaRPr lang="eu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Datuak ez dira moldatu aurreko bertsioarekin alderatuta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endParaRPr lang="eu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IT-D prozedurak ez zuen atal hori jasotzen, baina beste prozedurekin bat etortzeko gehitu egin da prozedura honetan ere</a:t>
            </a:r>
            <a:endParaRPr lang="eu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51" y="3960862"/>
            <a:ext cx="9329769" cy="8572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611" y="2693788"/>
            <a:ext cx="4989974" cy="536387"/>
          </a:xfrm>
          <a:prstGeom prst="rect">
            <a:avLst/>
          </a:prstGeom>
        </p:spPr>
      </p:pic>
      <p:sp>
        <p:nvSpPr>
          <p:cNvPr id="16" name="Redondear rectángulo de esquina sencilla 15"/>
          <p:cNvSpPr/>
          <p:nvPr/>
        </p:nvSpPr>
        <p:spPr>
          <a:xfrm>
            <a:off x="2634031" y="2693786"/>
            <a:ext cx="4995553" cy="530481"/>
          </a:xfrm>
          <a:prstGeom prst="round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ayo 17"/>
          <p:cNvSpPr/>
          <p:nvPr/>
        </p:nvSpPr>
        <p:spPr>
          <a:xfrm rot="16200000">
            <a:off x="2971065" y="3573271"/>
            <a:ext cx="1049519" cy="432050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139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712318" y="137592"/>
            <a:ext cx="8187052" cy="6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/>
              <a:t>6</a:t>
            </a:r>
            <a:r>
              <a:rPr lang="es-ES_tradnl" sz="1800" dirty="0" smtClean="0"/>
              <a:t>. IT-A, IT-B, IT-D, IT-E</a:t>
            </a:r>
          </a:p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700" dirty="0" smtClean="0"/>
              <a:t>“1.3.1 Paso de validación”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4"/>
          <p:cNvGrpSpPr>
            <a:grpSpLocks/>
          </p:cNvGrpSpPr>
          <p:nvPr/>
        </p:nvGrpSpPr>
        <p:grpSpPr bwMode="auto">
          <a:xfrm rot="501447">
            <a:off x="7640274" y="569298"/>
            <a:ext cx="2052040" cy="1027621"/>
            <a:chOff x="1878" y="1037"/>
            <a:chExt cx="1682" cy="1532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>
              <a:off x="1878" y="1037"/>
              <a:ext cx="1542" cy="1532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</p:txBody>
        </p:sp>
        <p:pic>
          <p:nvPicPr>
            <p:cNvPr id="23" name="Picture 26" descr="pin_r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1207"/>
              <a:ext cx="2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2084" y="1609"/>
              <a:ext cx="1476" cy="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6ECEE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es-ES" altLang="es-ES" sz="1600" b="1" dirty="0" smtClean="0"/>
                <a:t>1.3.1 </a:t>
              </a:r>
              <a:r>
                <a:rPr lang="es-ES" altLang="es-ES" sz="1600" b="1" dirty="0" err="1" smtClean="0"/>
                <a:t>Egiztatze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 smtClean="0"/>
                <a:t>urratsa</a:t>
              </a:r>
              <a:endParaRPr lang="es-ES" altLang="es-ES" sz="1600" b="1" dirty="0"/>
            </a:p>
          </p:txBody>
        </p:sp>
      </p:grp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183456" y="1515260"/>
            <a:ext cx="7237277" cy="2294740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Aplikazioak, aurkezten den instalazioak </a:t>
            </a:r>
            <a:r>
              <a:rPr lang="eu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proiekturik behar duen ala ez egiaztatzen du </a:t>
            </a: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eta prozedura </a:t>
            </a:r>
            <a:r>
              <a:rPr lang="eu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aproposara</a:t>
            </a: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bidaltzen gaitu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endParaRPr lang="eu-E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274638" algn="just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Aurkezten den aitorpena IT-A eta IT-B prozedurekin bat </a:t>
            </a:r>
            <a:r>
              <a:rPr lang="eu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badator</a:t>
            </a: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Datu teknikoek proiektua behar duen instalazio </a:t>
            </a:r>
            <a:r>
              <a:rPr lang="eu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atekin</a:t>
            </a: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koherenteak direla </a:t>
            </a:r>
            <a:r>
              <a:rPr lang="eu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eiaztatzen</a:t>
            </a: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du, hau da, Ekipo guztien potentzia 70 kW baino handiago dela</a:t>
            </a:r>
            <a:endParaRPr lang="eu-ES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274638" eaLnBrk="1" hangingPunct="1">
              <a:spcBef>
                <a:spcPts val="300"/>
              </a:spcBef>
              <a:buNone/>
            </a:pPr>
            <a:endParaRPr lang="eu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274638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IT-D eta IT-E prozeduretan: Potentzia 70 </a:t>
            </a:r>
            <a:r>
              <a:rPr lang="eu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kWkoa</a:t>
            </a: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edo txikiagoa dela egiaztatzen du.</a:t>
            </a:r>
          </a:p>
          <a:p>
            <a:pPr algn="just" eaLnBrk="1" hangingPunct="1">
              <a:spcBef>
                <a:spcPts val="300"/>
              </a:spcBef>
              <a:buNone/>
            </a:pPr>
            <a:endParaRPr lang="es-ES_trad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None/>
            </a:pP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None/>
            </a:pPr>
            <a:endParaRPr lang="es-ES_trad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None/>
            </a:pPr>
            <a:endParaRPr lang="es-ES" alt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eaLnBrk="1" hangingPunct="1">
              <a:spcBef>
                <a:spcPts val="300"/>
              </a:spcBef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7" eaLnBrk="1" hangingPunct="1">
              <a:spcBef>
                <a:spcPts val="300"/>
              </a:spcBef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952" y="1981266"/>
            <a:ext cx="2514600" cy="3314700"/>
          </a:xfrm>
          <a:prstGeom prst="rect">
            <a:avLst/>
          </a:prstGeom>
        </p:spPr>
      </p:pic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183457" y="3954016"/>
            <a:ext cx="7237276" cy="2808312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None/>
            </a:pPr>
            <a:r>
              <a:rPr lang="eu-ES" alt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IF-20 jarraibide teknikoa aplikatzen denerako beste egiaztapen bat gehitu da</a:t>
            </a:r>
            <a:r>
              <a:rPr lang="eu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ts val="300"/>
              </a:spcBef>
              <a:buNone/>
            </a:pPr>
            <a:endParaRPr lang="eu-ES" alt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274638" eaLnBrk="1" hangingPunct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u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Soilik IF-20 adierazlea markatzen bada, honako hau egiaztatzen da:</a:t>
            </a:r>
          </a:p>
          <a:p>
            <a:pPr marL="711200" indent="-174625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u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Hozgarria duten ekipo guztiak Konpaktuak dira</a:t>
            </a:r>
            <a:r>
              <a:rPr lang="eu-ES" altLang="es-E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11200" indent="-174625" eaLnBrk="1" hangingPunct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u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Guztiek kokapen mota 3 da (</a:t>
            </a:r>
            <a:r>
              <a:rPr lang="eu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ingurutzaile</a:t>
            </a:r>
            <a:r>
              <a:rPr lang="eu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aireztatuko adierazlea kontuan hartu Gabe) </a:t>
            </a:r>
          </a:p>
          <a:p>
            <a:pPr marL="711200" indent="-174625" algn="just" eaLnBrk="1" hangingPunct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u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Hozgarria kopurua ez ditu 70 kg gainditzen “Makina gela” markatu Gabe badago, eta markatuta badago 5kg-k ez dituela gainditzen egiaztatuko du. </a:t>
            </a:r>
          </a:p>
          <a:p>
            <a:pPr eaLnBrk="1" hangingPunct="1">
              <a:spcBef>
                <a:spcPts val="300"/>
              </a:spcBef>
              <a:buNone/>
            </a:pPr>
            <a:endParaRPr lang="eu-ES" alt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None/>
            </a:pPr>
            <a:r>
              <a:rPr lang="eu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Hauteko</a:t>
            </a:r>
            <a:r>
              <a:rPr lang="eu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alt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balditzaren</a:t>
            </a:r>
            <a:r>
              <a:rPr lang="eu-ES" alt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bat ez bada betetzen, honako ohar au agertzen da:</a:t>
            </a:r>
          </a:p>
          <a:p>
            <a:pPr algn="ctr" eaLnBrk="1" hangingPunct="1">
              <a:spcBef>
                <a:spcPts val="300"/>
              </a:spcBef>
              <a:buNone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u-E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Jarritako datu teknikoek ez dute baimentzen IF-20 jarraibide aplikatzea</a:t>
            </a:r>
            <a:endParaRPr lang="eu-E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23</a:t>
            </a:fld>
            <a:endParaRPr lang="es-ES" altLang="es-ES"/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1756596" y="857784"/>
            <a:ext cx="5706673" cy="431936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u-E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atu sartze fasea </a:t>
            </a:r>
            <a:r>
              <a:rPr lang="eu-ES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eu-E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du urrats honek eta sartutako </a:t>
            </a:r>
            <a:r>
              <a:rPr lang="eu-ES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informaazio</a:t>
            </a:r>
            <a:r>
              <a:rPr lang="eu-E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guztia egiaztatzen du</a:t>
            </a:r>
            <a:endParaRPr lang="eu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712318" y="137592"/>
            <a:ext cx="8187052" cy="6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7. IT-A, IT-B, IT-D, IT-E</a:t>
            </a:r>
          </a:p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700" dirty="0" smtClean="0"/>
              <a:t>“2.1.2 Clausulas”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26" y="1430910"/>
            <a:ext cx="9376199" cy="4667341"/>
          </a:xfrm>
          <a:prstGeom prst="rect">
            <a:avLst/>
          </a:prstGeom>
        </p:spPr>
      </p:pic>
      <p:grpSp>
        <p:nvGrpSpPr>
          <p:cNvPr id="17" name="Group 24"/>
          <p:cNvGrpSpPr>
            <a:grpSpLocks/>
          </p:cNvGrpSpPr>
          <p:nvPr/>
        </p:nvGrpSpPr>
        <p:grpSpPr bwMode="auto">
          <a:xfrm rot="501447">
            <a:off x="7560871" y="618669"/>
            <a:ext cx="2052040" cy="1027621"/>
            <a:chOff x="1878" y="1037"/>
            <a:chExt cx="1682" cy="1532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>
              <a:off x="1878" y="1037"/>
              <a:ext cx="1542" cy="1532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</p:txBody>
        </p:sp>
        <p:pic>
          <p:nvPicPr>
            <p:cNvPr id="23" name="Picture 26" descr="pin_r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1207"/>
              <a:ext cx="2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2084" y="1793"/>
              <a:ext cx="1476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6ECEE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es-ES" altLang="es-ES" sz="1600" b="1" dirty="0" smtClean="0"/>
                <a:t>2.1.2 </a:t>
              </a:r>
              <a:r>
                <a:rPr lang="es-ES" altLang="es-ES" sz="1600" b="1" dirty="0" err="1" smtClean="0"/>
                <a:t>klausulak</a:t>
              </a:r>
              <a:endParaRPr lang="es-ES" altLang="es-ES" sz="1600" b="1" dirty="0"/>
            </a:p>
          </p:txBody>
        </p:sp>
      </p:grp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327471" y="6220068"/>
            <a:ext cx="9395655" cy="360040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Hozteko instalazioen erregelamenduaren segurtasun baldintzak betetzen direla </a:t>
            </a:r>
            <a:r>
              <a:rPr lang="eu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zihurtatzeko</a:t>
            </a: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kalusula</a:t>
            </a: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bat gehitu da.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endParaRPr lang="es-ES" altLang="es-E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eaLnBrk="1" hangingPunct="1">
              <a:spcBef>
                <a:spcPts val="300"/>
              </a:spcBef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7" eaLnBrk="1" hangingPunct="1">
              <a:spcBef>
                <a:spcPts val="300"/>
              </a:spcBef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24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216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3" y="1952767"/>
            <a:ext cx="9704774" cy="4809562"/>
          </a:xfrm>
          <a:prstGeom prst="rect">
            <a:avLst/>
          </a:prstGeom>
        </p:spPr>
      </p:pic>
      <p:grpSp>
        <p:nvGrpSpPr>
          <p:cNvPr id="27" name="Group 24"/>
          <p:cNvGrpSpPr>
            <a:grpSpLocks/>
          </p:cNvGrpSpPr>
          <p:nvPr/>
        </p:nvGrpSpPr>
        <p:grpSpPr bwMode="auto">
          <a:xfrm rot="501447">
            <a:off x="7929699" y="1764130"/>
            <a:ext cx="2033740" cy="1095369"/>
            <a:chOff x="2018" y="1207"/>
            <a:chExt cx="1667" cy="1633"/>
          </a:xfrm>
        </p:grpSpPr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2018" y="1308"/>
              <a:ext cx="1542" cy="1532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</p:txBody>
        </p:sp>
        <p:pic>
          <p:nvPicPr>
            <p:cNvPr id="29" name="Picture 26" descr="pin_r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1207"/>
              <a:ext cx="2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2084" y="1616"/>
              <a:ext cx="1601" cy="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6ECEE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es-ES" altLang="es-ES" sz="1600" b="1" dirty="0" smtClean="0"/>
                <a:t>1.2.1 </a:t>
              </a:r>
              <a:r>
                <a:rPr lang="es-ES" altLang="es-ES" sz="1600" b="1" dirty="0" err="1" smtClean="0"/>
                <a:t>Datu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 smtClean="0"/>
                <a:t>tekniko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 smtClean="0"/>
                <a:t>orokorrak</a:t>
              </a:r>
              <a:endParaRPr lang="es-ES" altLang="es-ES" sz="1600" b="1" dirty="0"/>
            </a:p>
          </p:txBody>
        </p:sp>
      </p:grp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1695624" y="986636"/>
            <a:ext cx="8206362" cy="943764"/>
          </a:xfrm>
          <a:prstGeom prst="wedgeRectCallout">
            <a:avLst>
              <a:gd name="adj1" fmla="val -48254"/>
              <a:gd name="adj2" fmla="val -4863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altLang="es-ES" sz="1200" dirty="0" smtClean="0">
                <a:latin typeface="Arial" panose="020B0604020202020204" pitchFamily="34" charset="0"/>
              </a:rPr>
              <a:t>IT-D , “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Proiekturik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gabeko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instalazio</a:t>
            </a:r>
            <a:r>
              <a:rPr lang="es-ES" altLang="es-ES" sz="1200" dirty="0" smtClean="0">
                <a:latin typeface="Arial" panose="020B0604020202020204" pitchFamily="34" charset="0"/>
              </a:rPr>
              <a:t> baten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abiaraztea</a:t>
            </a:r>
            <a:r>
              <a:rPr lang="es-ES" altLang="es-ES" sz="1200" dirty="0" smtClean="0">
                <a:latin typeface="Arial" panose="020B0604020202020204" pitchFamily="34" charset="0"/>
              </a:rPr>
              <a:t> (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Potentzia</a:t>
            </a:r>
            <a:r>
              <a:rPr lang="es-ES" altLang="es-ES" sz="1200" dirty="0" smtClean="0">
                <a:latin typeface="Arial" panose="020B0604020202020204" pitchFamily="34" charset="0"/>
              </a:rPr>
              <a:t> 70 kW-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koa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edo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txikiagoa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denean</a:t>
            </a:r>
            <a:r>
              <a:rPr lang="es-ES" altLang="es-ES" sz="1200" dirty="0" smtClean="0">
                <a:latin typeface="Arial" panose="020B0604020202020204" pitchFamily="34" charset="0"/>
              </a:rPr>
              <a:t>)” ,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urrats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hori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dauka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baina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ezberdintasunen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batekin</a:t>
            </a:r>
            <a:r>
              <a:rPr lang="es-ES" altLang="es-ES" sz="1200" dirty="0" smtClean="0">
                <a:latin typeface="Arial" panose="020B0604020202020204" pitchFamily="34" charset="0"/>
              </a:rPr>
              <a:t> IT-A eta IT-B-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rekin</a:t>
            </a:r>
            <a:r>
              <a:rPr lang="es-ES" altLang="es-ES" sz="1200" dirty="0" smtClean="0">
                <a:latin typeface="Arial" panose="020B0604020202020204" pitchFamily="34" charset="0"/>
              </a:rPr>
              <a:t> . 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altLang="es-ES" sz="1200" dirty="0" smtClean="0">
                <a:latin typeface="Arial" panose="020B0604020202020204" pitchFamily="34" charset="0"/>
              </a:rPr>
              <a:t>Honako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atalhauek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azaltzen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dira</a:t>
            </a:r>
            <a:r>
              <a:rPr lang="es-ES" alt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“Instalazioa</a:t>
            </a:r>
            <a:r>
              <a:rPr lang="es-ES" alt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r>
              <a:rPr lang="es-ES" alt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Berria</a:t>
            </a:r>
            <a:r>
              <a:rPr lang="es-ES" alt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100" b="1" dirty="0">
                <a:solidFill>
                  <a:srgbClr val="0070C0"/>
                </a:solidFill>
                <a:latin typeface="Arial" panose="020B0604020202020204" pitchFamily="34" charset="0"/>
              </a:rPr>
              <a:t>/ </a:t>
            </a:r>
            <a:r>
              <a:rPr lang="es-ES" alt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Moldaketa</a:t>
            </a:r>
            <a:r>
              <a:rPr lang="es-ES" alt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” </a:t>
            </a:r>
            <a:r>
              <a:rPr lang="es-ES" altLang="es-ES" sz="1200" dirty="0" smtClean="0">
                <a:latin typeface="Arial" panose="020B0604020202020204" pitchFamily="34" charset="0"/>
              </a:rPr>
              <a:t>eta </a:t>
            </a:r>
            <a:r>
              <a:rPr lang="es-ES" altLang="es-ES" sz="1100" b="1" dirty="0">
                <a:solidFill>
                  <a:srgbClr val="0070C0"/>
                </a:solidFill>
                <a:latin typeface="Arial" panose="020B0604020202020204" pitchFamily="34" charset="0"/>
              </a:rPr>
              <a:t>“</a:t>
            </a:r>
            <a:r>
              <a:rPr lang="es-ES" altLang="es-ES" sz="1100" b="1" dirty="0" err="1">
                <a:solidFill>
                  <a:srgbClr val="0070C0"/>
                </a:solidFill>
                <a:latin typeface="Arial" panose="020B0604020202020204" pitchFamily="34" charset="0"/>
              </a:rPr>
              <a:t>Etiketatze</a:t>
            </a:r>
            <a:r>
              <a:rPr lang="es-ES" altLang="es-ES" sz="11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altLang="es-ES" sz="1100" b="1" dirty="0" err="1">
                <a:solidFill>
                  <a:srgbClr val="0070C0"/>
                </a:solidFill>
                <a:latin typeface="Arial" panose="020B0604020202020204" pitchFamily="34" charset="0"/>
              </a:rPr>
              <a:t>energetikoa</a:t>
            </a:r>
            <a:r>
              <a:rPr lang="es-ES" altLang="es-ES" sz="1100" b="1" dirty="0">
                <a:solidFill>
                  <a:srgbClr val="0070C0"/>
                </a:solidFill>
                <a:latin typeface="Arial" panose="020B0604020202020204" pitchFamily="34" charset="0"/>
              </a:rPr>
              <a:t>”.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altLang="es-ES" sz="1200" b="1" dirty="0" err="1" smtClean="0">
                <a:latin typeface="Arial" panose="020B0604020202020204" pitchFamily="34" charset="0"/>
              </a:rPr>
              <a:t>Beste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eremu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guztiak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berdinak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dia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. </a:t>
            </a:r>
            <a:endParaRPr lang="es-ES" altLang="es-ES" sz="1200" b="1" dirty="0">
              <a:latin typeface="Arial" panose="020B0604020202020204" pitchFamily="34" charset="0"/>
            </a:endParaRPr>
          </a:p>
        </p:txBody>
      </p:sp>
      <p:sp>
        <p:nvSpPr>
          <p:cNvPr id="15" name="AutoShape 34"/>
          <p:cNvSpPr>
            <a:spLocks noChangeArrowheads="1"/>
          </p:cNvSpPr>
          <p:nvPr/>
        </p:nvSpPr>
        <p:spPr bwMode="auto">
          <a:xfrm>
            <a:off x="327471" y="1959066"/>
            <a:ext cx="7200801" cy="99442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364108" y="3351205"/>
            <a:ext cx="2318216" cy="1707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3423816" y="3236314"/>
            <a:ext cx="6478170" cy="1221758"/>
          </a:xfrm>
          <a:prstGeom prst="wedgeRectCallout">
            <a:avLst>
              <a:gd name="adj1" fmla="val -80925"/>
              <a:gd name="adj2" fmla="val -11951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s-ES_tradnl" alt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Instalazioa</a:t>
            </a:r>
            <a:r>
              <a:rPr lang="es-ES_tradnl" alt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r>
              <a:rPr lang="es-ES_tradnl" alt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Berria</a:t>
            </a:r>
            <a:r>
              <a:rPr lang="es-ES_tradnl" alt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_tradnl" alt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edo</a:t>
            </a:r>
            <a:r>
              <a:rPr lang="es-ES_tradnl" alt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_tradnl" alt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moldaketa</a:t>
            </a:r>
            <a:endParaRPr lang="es-ES_tradnl" altLang="es-ES" sz="11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s-ES" altLang="es-ES" sz="1200" b="1" dirty="0" err="1" smtClean="0">
                <a:latin typeface="Arial" panose="020B0604020202020204" pitchFamily="34" charset="0"/>
              </a:rPr>
              <a:t>moldaketa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adierazlea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markatuz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gero</a:t>
            </a:r>
            <a:r>
              <a:rPr lang="es-ES" altLang="es-ES" sz="1200" b="1" dirty="0" smtClean="0">
                <a:latin typeface="Arial" panose="020B0604020202020204" pitchFamily="34" charset="0"/>
              </a:rPr>
              <a:t>,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derrigorrezkoa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izango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da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abiaraztearen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urtea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eta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hilabetea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 </a:t>
            </a:r>
            <a:r>
              <a:rPr lang="es-ES" altLang="es-ES" sz="1200" b="1" dirty="0" err="1" smtClean="0">
                <a:latin typeface="Arial" panose="020B0604020202020204" pitchFamily="34" charset="0"/>
              </a:rPr>
              <a:t>jartzea</a:t>
            </a:r>
            <a:r>
              <a:rPr lang="es-ES" altLang="es-ES" sz="1200" dirty="0" smtClean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s-ES" altLang="es-ES" sz="1200" dirty="0" err="1" smtClean="0">
                <a:latin typeface="Arial" panose="020B0604020202020204" pitchFamily="34" charset="0"/>
              </a:rPr>
              <a:t>Jarritako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balioak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ez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badaude</a:t>
            </a:r>
            <a:r>
              <a:rPr lang="es-ES" altLang="es-ES" sz="1200" dirty="0" smtClean="0">
                <a:latin typeface="Arial" panose="020B0604020202020204" pitchFamily="34" charset="0"/>
              </a:rPr>
              <a:t>,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instalazioak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izapidetu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behar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ez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ziren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urteen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artean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ezingo</a:t>
            </a:r>
            <a:r>
              <a:rPr lang="es-ES" altLang="es-ES" sz="1200" dirty="0" smtClean="0">
                <a:latin typeface="Arial" panose="020B0604020202020204" pitchFamily="34" charset="0"/>
              </a:rPr>
              <a:t> da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erabili</a:t>
            </a: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2991768" y="4951295"/>
            <a:ext cx="6478170" cy="1148980"/>
          </a:xfrm>
          <a:prstGeom prst="wedgeRectCallout">
            <a:avLst>
              <a:gd name="adj1" fmla="val -81314"/>
              <a:gd name="adj2" fmla="val -16794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s-ES_tradnl" alt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Etiketatze</a:t>
            </a:r>
            <a:r>
              <a:rPr lang="es-ES_tradnl" altLang="es-ES" sz="11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_tradnl" altLang="es-ES" sz="11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energetikoa</a:t>
            </a:r>
            <a:endParaRPr lang="es-ES_tradnl" altLang="es-ES" sz="11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s-ES" altLang="es-ES" sz="1200" dirty="0" err="1" smtClean="0">
                <a:latin typeface="Arial" panose="020B0604020202020204" pitchFamily="34" charset="0"/>
              </a:rPr>
              <a:t>Eremu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hori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gehitu</a:t>
            </a:r>
            <a:r>
              <a:rPr lang="es-ES" altLang="es-ES" sz="1200" dirty="0" smtClean="0">
                <a:latin typeface="Arial" panose="020B0604020202020204" pitchFamily="34" charset="0"/>
              </a:rPr>
              <a:t> da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etiketatze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energetikoaren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balioak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azaltzen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dituela</a:t>
            </a:r>
            <a:r>
              <a:rPr lang="es-ES" altLang="es-ES" sz="1200" dirty="0" smtClean="0">
                <a:latin typeface="Arial" panose="020B0604020202020204" pitchFamily="34" charset="0"/>
              </a:rPr>
              <a:t>:</a:t>
            </a:r>
          </a:p>
          <a:p>
            <a:pPr marL="793750" lvl="1" indent="-285750" eaLnBrk="1" hangingPunct="1">
              <a:spcBef>
                <a:spcPct val="50000"/>
              </a:spcBef>
            </a:pPr>
            <a:r>
              <a:rPr lang="es-ES" altLang="es-ES" sz="1200" b="1" dirty="0" smtClean="0">
                <a:latin typeface="Arial" panose="020B0604020202020204" pitchFamily="34" charset="0"/>
              </a:rPr>
              <a:t>A++, A+, A, B, C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1712318" y="137592"/>
            <a:ext cx="8187052" cy="6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/>
              <a:t>8</a:t>
            </a:r>
            <a:r>
              <a:rPr lang="es-ES_tradnl" sz="1800" dirty="0" smtClean="0"/>
              <a:t>. IT-D: Puesta en servicio de instalación térmica sin proyecto (Potencia &lt;= 70Kw)</a:t>
            </a:r>
          </a:p>
          <a:p>
            <a:pPr defTabSz="914019" eaLnBrk="1" hangingPunct="1">
              <a:defRPr/>
            </a:pPr>
            <a:r>
              <a:rPr lang="es-ES" sz="1700" dirty="0" smtClean="0"/>
              <a:t>“1.2.1 Datos técnicos generales”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25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797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1767632" y="929680"/>
            <a:ext cx="5256584" cy="502739"/>
          </a:xfrm>
          <a:prstGeom prst="wedgeRectCallout">
            <a:avLst>
              <a:gd name="adj1" fmla="val -48254"/>
              <a:gd name="adj2" fmla="val -4863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u-ES" altLang="es-ES" sz="1200" b="1" dirty="0" smtClean="0">
                <a:latin typeface="Arial" panose="020B0604020202020204" pitchFamily="34" charset="0"/>
              </a:rPr>
              <a:t>IT-B prozeduraren </a:t>
            </a:r>
            <a:r>
              <a:rPr lang="eu-ES" altLang="es-ES" sz="1200" dirty="0" smtClean="0">
                <a:latin typeface="Arial" panose="020B0604020202020204" pitchFamily="34" charset="0"/>
              </a:rPr>
              <a:t>jokaera </a:t>
            </a:r>
            <a:r>
              <a:rPr lang="eu-ES" altLang="es-ES" sz="1200" b="1" dirty="0" smtClean="0">
                <a:latin typeface="Arial" panose="020B0604020202020204" pitchFamily="34" charset="0"/>
              </a:rPr>
              <a:t>analogoa</a:t>
            </a:r>
            <a:r>
              <a:rPr lang="eu-ES" altLang="es-ES" sz="1200" dirty="0" smtClean="0">
                <a:latin typeface="Arial" panose="020B0604020202020204" pitchFamily="34" charset="0"/>
              </a:rPr>
              <a:t> du, proiekturik behar ez duten instalazioentzat. </a:t>
            </a:r>
            <a:endParaRPr lang="eu-ES" altLang="es-ES" sz="1200" u="sng" dirty="0"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145" y="962000"/>
            <a:ext cx="2619375" cy="4144144"/>
          </a:xfrm>
          <a:prstGeom prst="rect">
            <a:avLst/>
          </a:prstGeom>
        </p:spPr>
      </p:pic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343758" y="1755200"/>
            <a:ext cx="2805433" cy="250727"/>
          </a:xfrm>
          <a:prstGeom prst="wedgeRectCallout">
            <a:avLst>
              <a:gd name="adj1" fmla="val -48254"/>
              <a:gd name="adj2" fmla="val -4863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s-ES" altLang="es-ES" sz="1200" dirty="0" err="1" smtClean="0">
                <a:latin typeface="Arial" panose="020B0604020202020204" pitchFamily="34" charset="0"/>
              </a:rPr>
              <a:t>Bete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beharrezko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urratsak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hauek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dira</a:t>
            </a:r>
            <a:r>
              <a:rPr lang="es-ES" altLang="es-ES" sz="1200" dirty="0" smtClean="0">
                <a:latin typeface="Arial" panose="020B0604020202020204" pitchFamily="34" charset="0"/>
              </a:rPr>
              <a:t>:</a:t>
            </a: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3266122" y="1787208"/>
            <a:ext cx="3758093" cy="366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7168232" y="2441848"/>
            <a:ext cx="2527783" cy="79187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04" y="3521968"/>
            <a:ext cx="9145016" cy="2088232"/>
          </a:xfrm>
          <a:prstGeom prst="rect">
            <a:avLst/>
          </a:prstGeom>
        </p:spPr>
      </p:pic>
      <p:grpSp>
        <p:nvGrpSpPr>
          <p:cNvPr id="30" name="Group 24"/>
          <p:cNvGrpSpPr>
            <a:grpSpLocks/>
          </p:cNvGrpSpPr>
          <p:nvPr/>
        </p:nvGrpSpPr>
        <p:grpSpPr bwMode="auto">
          <a:xfrm rot="501447">
            <a:off x="4773461" y="2509677"/>
            <a:ext cx="2141981" cy="1026462"/>
            <a:chOff x="2018" y="1207"/>
            <a:chExt cx="1542" cy="1633"/>
          </a:xfrm>
        </p:grpSpPr>
        <p:sp>
          <p:nvSpPr>
            <p:cNvPr id="31" name="AutoShape 25"/>
            <p:cNvSpPr>
              <a:spLocks noChangeArrowheads="1"/>
            </p:cNvSpPr>
            <p:nvPr/>
          </p:nvSpPr>
          <p:spPr bwMode="auto">
            <a:xfrm>
              <a:off x="2018" y="1308"/>
              <a:ext cx="1542" cy="1532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</p:txBody>
        </p:sp>
        <p:pic>
          <p:nvPicPr>
            <p:cNvPr id="32" name="Picture 26" descr="pin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1207"/>
              <a:ext cx="2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2084" y="1539"/>
              <a:ext cx="1476" cy="1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6ECEE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es-ES" altLang="es-ES" sz="1800" b="1" dirty="0" smtClean="0"/>
                <a:t>1.1.2 </a:t>
              </a:r>
              <a:r>
                <a:rPr lang="es-ES" altLang="es-ES" sz="1800" b="1" dirty="0" err="1" smtClean="0"/>
                <a:t>Instalazioa</a:t>
              </a:r>
              <a:r>
                <a:rPr lang="es-ES" altLang="es-ES" sz="1800" b="1" dirty="0" smtClean="0"/>
                <a:t> </a:t>
              </a:r>
              <a:r>
                <a:rPr lang="es-ES" altLang="es-ES" sz="1800" b="1" dirty="0" err="1" smtClean="0"/>
                <a:t>identifikatu</a:t>
              </a:r>
              <a:endParaRPr lang="es-ES" altLang="es-ES" sz="1800" b="1" dirty="0"/>
            </a:p>
          </p:txBody>
        </p:sp>
      </p:grpSp>
      <p:sp>
        <p:nvSpPr>
          <p:cNvPr id="34" name="AutoShape 31"/>
          <p:cNvSpPr>
            <a:spLocks noChangeArrowheads="1"/>
          </p:cNvSpPr>
          <p:nvPr/>
        </p:nvSpPr>
        <p:spPr bwMode="auto">
          <a:xfrm>
            <a:off x="615504" y="5610200"/>
            <a:ext cx="9145016" cy="1041544"/>
          </a:xfrm>
          <a:prstGeom prst="wedgeRectCallout">
            <a:avLst>
              <a:gd name="adj1" fmla="val -48254"/>
              <a:gd name="adj2" fmla="val -4863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</a:pPr>
            <a:r>
              <a:rPr lang="eu-ES" altLang="es-ES" sz="1200" dirty="0" smtClean="0">
                <a:latin typeface="Arial" panose="020B0604020202020204" pitchFamily="34" charset="0"/>
              </a:rPr>
              <a:t>Instalazioa ba zuen </a:t>
            </a:r>
            <a:r>
              <a:rPr lang="eu-ES" altLang="es-ES" sz="1200" dirty="0" err="1" smtClean="0">
                <a:latin typeface="Arial" panose="020B0604020202020204" pitchFamily="34" charset="0"/>
              </a:rPr>
              <a:t>Adminitrazioan</a:t>
            </a:r>
            <a:r>
              <a:rPr lang="eu-ES" altLang="es-ES" sz="1200" dirty="0" smtClean="0">
                <a:latin typeface="Arial" panose="020B0604020202020204" pitchFamily="34" charset="0"/>
              </a:rPr>
              <a:t> izapidetu beharrik ohar bat azaltzen da </a:t>
            </a:r>
            <a:r>
              <a:rPr lang="eu-ES" altLang="es-ES" sz="1200" b="1" dirty="0" smtClean="0">
                <a:latin typeface="Arial" panose="020B0604020202020204" pitchFamily="34" charset="0"/>
              </a:rPr>
              <a:t>proiekturik gabeko instalazio baten moldaketa bezala izapidetu dadin.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u-ES" altLang="es-ES" sz="1200" dirty="0" smtClean="0">
                <a:latin typeface="Arial" panose="020B0604020202020204" pitchFamily="34" charset="0"/>
              </a:rPr>
              <a:t>Horrela ez bada instalazio zenbakia eta Titularraren NIF-a jarri beharko da.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7217262" y="1509936"/>
            <a:ext cx="2471250" cy="2118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712317" y="223942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712318" y="137592"/>
            <a:ext cx="8187052" cy="6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9. </a:t>
            </a:r>
            <a:r>
              <a:rPr lang="es-ES_tradnl" sz="1800" dirty="0"/>
              <a:t>IT-E: Nuevo procedimiento</a:t>
            </a:r>
          </a:p>
          <a:p>
            <a:pPr defTabSz="914019" eaLnBrk="1" hangingPunct="1">
              <a:defRPr/>
            </a:pPr>
            <a:r>
              <a:rPr lang="es-ES" sz="1700" dirty="0" smtClean="0"/>
              <a:t>“</a:t>
            </a:r>
            <a:r>
              <a:rPr lang="es-ES" sz="1700" dirty="0"/>
              <a:t>Modificación de instalación térmica sin </a:t>
            </a:r>
            <a:r>
              <a:rPr lang="es-ES" sz="1700" dirty="0" smtClean="0"/>
              <a:t>proyecto (</a:t>
            </a:r>
            <a:r>
              <a:rPr lang="es-ES" sz="1700" dirty="0"/>
              <a:t>Potencia menor o igual a 70Kw) 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26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92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" grpId="0" animBg="1"/>
      <p:bldP spid="14" grpId="0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12317" y="224603"/>
            <a:ext cx="8156627" cy="576064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712318" y="119674"/>
            <a:ext cx="8187052" cy="6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9. </a:t>
            </a:r>
            <a:r>
              <a:rPr lang="es-ES_tradnl" sz="1800" dirty="0"/>
              <a:t>IT-E: Nuevo procedimiento</a:t>
            </a:r>
          </a:p>
          <a:p>
            <a:pPr defTabSz="914019" eaLnBrk="1" hangingPunct="1">
              <a:defRPr/>
            </a:pPr>
            <a:r>
              <a:rPr lang="es-ES" sz="1700" dirty="0" smtClean="0"/>
              <a:t>“</a:t>
            </a:r>
            <a:r>
              <a:rPr lang="es-ES" sz="1700" dirty="0"/>
              <a:t>Modificación de instalación térmica sin </a:t>
            </a:r>
            <a:r>
              <a:rPr lang="es-ES" sz="1700" dirty="0" smtClean="0"/>
              <a:t>proyecto (</a:t>
            </a:r>
            <a:r>
              <a:rPr lang="es-ES" sz="1700" dirty="0"/>
              <a:t>Potencia menor o igual a 70Kw) </a:t>
            </a:r>
            <a:endParaRPr lang="es-ES" altLang="es-ES" sz="17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79" y="1505744"/>
            <a:ext cx="9624408" cy="5256584"/>
          </a:xfrm>
          <a:prstGeom prst="rect">
            <a:avLst/>
          </a:prstGeom>
        </p:spPr>
      </p:pic>
      <p:grpSp>
        <p:nvGrpSpPr>
          <p:cNvPr id="10" name="Group 24"/>
          <p:cNvGrpSpPr>
            <a:grpSpLocks/>
          </p:cNvGrpSpPr>
          <p:nvPr/>
        </p:nvGrpSpPr>
        <p:grpSpPr bwMode="auto">
          <a:xfrm rot="501447">
            <a:off x="7927935" y="908175"/>
            <a:ext cx="1881240" cy="1095369"/>
            <a:chOff x="2018" y="1207"/>
            <a:chExt cx="1542" cy="1633"/>
          </a:xfrm>
        </p:grpSpPr>
        <p:sp>
          <p:nvSpPr>
            <p:cNvPr id="11" name="AutoShape 25"/>
            <p:cNvSpPr>
              <a:spLocks noChangeArrowheads="1"/>
            </p:cNvSpPr>
            <p:nvPr/>
          </p:nvSpPr>
          <p:spPr bwMode="auto">
            <a:xfrm>
              <a:off x="2018" y="1308"/>
              <a:ext cx="1542" cy="1532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</p:txBody>
        </p:sp>
        <p:pic>
          <p:nvPicPr>
            <p:cNvPr id="17" name="Picture 26" descr="pin_r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1207"/>
              <a:ext cx="2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2084" y="1433"/>
              <a:ext cx="1476" cy="1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6ECEE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es-ES" altLang="es-ES" sz="1600" b="1" dirty="0" smtClean="0"/>
                <a:t>1.2.1 </a:t>
              </a:r>
              <a:r>
                <a:rPr lang="es-ES" altLang="es-ES" sz="1600" b="1" dirty="0" err="1" smtClean="0"/>
                <a:t>Datu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 smtClean="0"/>
                <a:t>tekinko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 smtClean="0"/>
                <a:t>orokorrak</a:t>
              </a:r>
              <a:endParaRPr lang="es-ES" altLang="es-ES" sz="1600" b="1" dirty="0"/>
            </a:p>
          </p:txBody>
        </p:sp>
      </p:grpSp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5512049" y="2292584"/>
            <a:ext cx="4328038" cy="864096"/>
          </a:xfrm>
          <a:prstGeom prst="wedgeRectCallout">
            <a:avLst>
              <a:gd name="adj1" fmla="val -65471"/>
              <a:gd name="adj2" fmla="val -11477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s-ES_tradnl" altLang="es-ES" sz="12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Moalketaren</a:t>
            </a:r>
            <a:r>
              <a:rPr lang="es-ES_tradnl" altLang="es-ES" sz="1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_tradnl" altLang="es-ES" sz="12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irismena</a:t>
            </a:r>
            <a:endParaRPr lang="es-ES_tradnl" altLang="es-ES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s-ES" altLang="es-ES" sz="1200" dirty="0" err="1" smtClean="0">
                <a:latin typeface="Arial" panose="020B0604020202020204" pitchFamily="34" charset="0"/>
              </a:rPr>
              <a:t>Proiekturik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gabeko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instalazioetan</a:t>
            </a:r>
            <a:r>
              <a:rPr lang="es-ES" altLang="es-ES" sz="1200" dirty="0" smtClean="0">
                <a:latin typeface="Arial" panose="020B0604020202020204" pitchFamily="34" charset="0"/>
              </a:rPr>
              <a:t>, 4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kasu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hauetako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bat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bada</a:t>
            </a:r>
            <a:r>
              <a:rPr lang="es-ES" altLang="es-ES" sz="1200" dirty="0" smtClean="0">
                <a:latin typeface="Arial" panose="020B0604020202020204" pitchFamily="34" charset="0"/>
              </a:rPr>
              <a:t>,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izapidetu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behar</a:t>
            </a:r>
            <a:r>
              <a:rPr lang="es-ES" altLang="es-ES" sz="1200" dirty="0" smtClean="0">
                <a:latin typeface="Arial" panose="020B0604020202020204" pitchFamily="34" charset="0"/>
              </a:rPr>
              <a:t> da,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soilik</a:t>
            </a:r>
            <a:r>
              <a:rPr lang="es-ES" altLang="es-ES" sz="1200" dirty="0" smtClean="0">
                <a:latin typeface="Arial" panose="020B0604020202020204" pitchFamily="34" charset="0"/>
              </a:rPr>
              <a:t>.</a:t>
            </a:r>
            <a:endParaRPr lang="es-ES" altLang="es-ES" sz="1200" u="sng" dirty="0"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631" y="871069"/>
            <a:ext cx="6090687" cy="476537"/>
          </a:xfrm>
          <a:prstGeom prst="rect">
            <a:avLst/>
          </a:prstGeom>
        </p:spPr>
      </p:pic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3421200" y="4602088"/>
            <a:ext cx="6418886" cy="864096"/>
          </a:xfrm>
          <a:prstGeom prst="wedgeRectCallout">
            <a:avLst>
              <a:gd name="adj1" fmla="val -61868"/>
              <a:gd name="adj2" fmla="val -1809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s-ES_tradnl" altLang="es-ES" sz="12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Etiketatze</a:t>
            </a:r>
            <a:r>
              <a:rPr lang="es-ES_tradnl" altLang="es-ES" sz="1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_tradnl" altLang="es-ES" sz="12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energetikoa</a:t>
            </a:r>
            <a:endParaRPr lang="es-ES_tradnl" altLang="es-ES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s-ES" altLang="es-ES" sz="1200" dirty="0" smtClean="0">
                <a:latin typeface="Arial" panose="020B0604020202020204" pitchFamily="34" charset="0"/>
              </a:rPr>
              <a:t>IT-D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prozeduraren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moduan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huateko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bat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bakarrik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aukera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daiteke</a:t>
            </a:r>
            <a:r>
              <a:rPr lang="es-ES" altLang="es-ES" sz="1200" dirty="0" smtClean="0">
                <a:latin typeface="Arial" panose="020B0604020202020204" pitchFamily="34" charset="0"/>
              </a:rPr>
              <a:t>:</a:t>
            </a:r>
          </a:p>
          <a:p>
            <a:pPr marL="793750" lvl="1" indent="-285750" eaLnBrk="1" hangingPunct="1">
              <a:spcBef>
                <a:spcPct val="50000"/>
              </a:spcBef>
            </a:pPr>
            <a:r>
              <a:rPr lang="es-ES" altLang="es-ES" sz="1200" b="1" dirty="0" smtClean="0">
                <a:latin typeface="Arial" panose="020B0604020202020204" pitchFamily="34" charset="0"/>
              </a:rPr>
              <a:t>A++, A+, A, B, C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27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721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805542" y="209600"/>
            <a:ext cx="8063401" cy="435496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853321" y="209600"/>
            <a:ext cx="8051215" cy="39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10. </a:t>
            </a:r>
            <a:r>
              <a:rPr lang="es-ES" sz="1800" dirty="0" smtClean="0"/>
              <a:t>DECLARACION RESPONSABLE</a:t>
            </a:r>
            <a:endParaRPr lang="es-ES" altLang="es-ES" sz="18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 rot="501447">
            <a:off x="8016655" y="1140215"/>
            <a:ext cx="1991040" cy="1095369"/>
            <a:chOff x="2016" y="1207"/>
            <a:chExt cx="1632" cy="1633"/>
          </a:xfrm>
        </p:grpSpPr>
        <p:sp>
          <p:nvSpPr>
            <p:cNvPr id="11" name="AutoShape 25"/>
            <p:cNvSpPr>
              <a:spLocks noChangeArrowheads="1"/>
            </p:cNvSpPr>
            <p:nvPr/>
          </p:nvSpPr>
          <p:spPr bwMode="auto">
            <a:xfrm>
              <a:off x="2018" y="1308"/>
              <a:ext cx="1542" cy="1532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</p:txBody>
        </p:sp>
        <p:pic>
          <p:nvPicPr>
            <p:cNvPr id="17" name="Picture 26" descr="pin_r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1207"/>
              <a:ext cx="2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2016" y="1430"/>
              <a:ext cx="1632" cy="1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6ECEE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es-ES" altLang="es-ES" sz="1600" b="1" dirty="0" err="1" smtClean="0"/>
                <a:t>Erantzukizunpeko</a:t>
              </a:r>
              <a:r>
                <a:rPr lang="es-ES" altLang="es-ES" sz="1600" b="1" dirty="0" smtClean="0"/>
                <a:t> </a:t>
              </a:r>
              <a:r>
                <a:rPr lang="es-ES" altLang="es-ES" sz="1600" b="1" dirty="0" err="1" smtClean="0"/>
                <a:t>aitorpena</a:t>
              </a:r>
              <a:endParaRPr lang="es-ES" altLang="es-ES" sz="1600" b="1" dirty="0" smtClean="0"/>
            </a:p>
            <a:p>
              <a:r>
                <a:rPr lang="es-ES" altLang="es-ES" sz="1600" b="1" dirty="0" smtClean="0"/>
                <a:t>(AGIRIA)</a:t>
              </a:r>
              <a:endParaRPr lang="es-ES" altLang="es-ES" sz="1600" b="1" dirty="0"/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1725618" y="857672"/>
            <a:ext cx="6090686" cy="549509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Aitorpena Administraziora bidali ondoren, aplikazioak </a:t>
            </a:r>
            <a:r>
              <a:rPr lang="eu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erantzukizunpeko</a:t>
            </a: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aitorpena delakoaren agiria sortzen du eta izapidetu </a:t>
            </a:r>
            <a:r>
              <a:rPr lang="eu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duenaren</a:t>
            </a: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eskuragai jartzen du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429474" y="1939563"/>
            <a:ext cx="7386830" cy="574293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Aitorpena (IT-B e IT-E) moldaketa prozedura batena bada, </a:t>
            </a:r>
            <a:r>
              <a:rPr lang="eu-E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goiko aldean </a:t>
            </a:r>
            <a:r>
              <a:rPr lang="eu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imoldatzen</a:t>
            </a:r>
            <a:r>
              <a:rPr lang="eu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den instalazioa identifikatzeko eremu bat gehitu da:</a:t>
            </a:r>
            <a:endParaRPr lang="eu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/>
          <p:nvPr/>
        </p:nvPicPr>
        <p:blipFill>
          <a:blip r:embed="rId3"/>
          <a:stretch>
            <a:fillRect/>
          </a:stretch>
        </p:blipFill>
        <p:spPr>
          <a:xfrm>
            <a:off x="433552" y="2596093"/>
            <a:ext cx="7382751" cy="481965"/>
          </a:xfrm>
          <a:prstGeom prst="rect">
            <a:avLst/>
          </a:prstGeom>
        </p:spPr>
      </p:pic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429473" y="3209208"/>
            <a:ext cx="9439470" cy="574293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IT-E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edo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IT-D-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etan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moldaketa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egiten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dela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adierazten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denean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egindako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moldaketaren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aderazleak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azaltzen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73" y="3882008"/>
            <a:ext cx="6450727" cy="1030313"/>
          </a:xfrm>
          <a:prstGeom prst="rect">
            <a:avLst/>
          </a:prstGeom>
        </p:spPr>
      </p:pic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429473" y="1505744"/>
            <a:ext cx="2706311" cy="335256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ATALA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Moldaketaren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datuak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28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3347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0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19" y="1939353"/>
            <a:ext cx="9165377" cy="3874606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805542" y="209600"/>
            <a:ext cx="8063401" cy="435496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853321" y="209600"/>
            <a:ext cx="8051215" cy="39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10. </a:t>
            </a:r>
            <a:r>
              <a:rPr lang="es-ES" sz="1800" dirty="0" smtClean="0"/>
              <a:t>DECLARACION RESPONSABLE</a:t>
            </a:r>
            <a:endParaRPr lang="es-ES" altLang="es-ES" sz="18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429473" y="1481772"/>
            <a:ext cx="3426391" cy="312004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ATALA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Instalazioaren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datu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teknikoak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29</a:t>
            </a:fld>
            <a:endParaRPr lang="es-ES" altLang="es-ES"/>
          </a:p>
        </p:txBody>
      </p:sp>
      <p:sp>
        <p:nvSpPr>
          <p:cNvPr id="22" name="Rectángulo 21"/>
          <p:cNvSpPr/>
          <p:nvPr/>
        </p:nvSpPr>
        <p:spPr>
          <a:xfrm>
            <a:off x="379120" y="4686672"/>
            <a:ext cx="1440160" cy="7795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3567833" y="4674668"/>
            <a:ext cx="1296144" cy="7741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7291887" y="4674096"/>
            <a:ext cx="2222481" cy="7626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6283775" y="5466183"/>
            <a:ext cx="3230593" cy="3477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4935983" y="4674096"/>
            <a:ext cx="2304257" cy="7741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8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2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9386455" y="6159501"/>
            <a:ext cx="4271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u-ES" sz="1500" dirty="0">
                <a:solidFill>
                  <a:prstClr val="black"/>
                </a:solidFill>
                <a:latin typeface="Trebuchet MS" panose="020B0603020202020204"/>
              </a:rPr>
              <a:t>0</a:t>
            </a:r>
          </a:p>
        </p:txBody>
      </p:sp>
      <p:sp>
        <p:nvSpPr>
          <p:cNvPr id="4" name="TestuKoadroa 3"/>
          <p:cNvSpPr txBox="1"/>
          <p:nvPr/>
        </p:nvSpPr>
        <p:spPr>
          <a:xfrm>
            <a:off x="936104" y="537603"/>
            <a:ext cx="652016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u-E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INSTALAZIOAK EGITEKO PROZEDURA</a:t>
            </a:r>
            <a:endParaRPr lang="eu-ES" sz="2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380985" eaLnBrk="1" fontAlgn="auto" hangingPunct="1">
              <a:spcBef>
                <a:spcPts val="0"/>
              </a:spcBef>
              <a:spcAft>
                <a:spcPts val="0"/>
              </a:spcAft>
            </a:pPr>
            <a:endParaRPr lang="eu-ES" sz="1333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5" name="Laukizuzen biribildua 4"/>
          <p:cNvSpPr/>
          <p:nvPr/>
        </p:nvSpPr>
        <p:spPr>
          <a:xfrm>
            <a:off x="4507537" y="5322168"/>
            <a:ext cx="3089143" cy="1160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IZAPIDETU ETA ABIAN JARTZEA</a:t>
            </a:r>
            <a:endParaRPr lang="eu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aukizuzena 5"/>
          <p:cNvSpPr/>
          <p:nvPr/>
        </p:nvSpPr>
        <p:spPr>
          <a:xfrm>
            <a:off x="615504" y="1505744"/>
            <a:ext cx="252028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INSTALAZIOA DISEINATU</a:t>
            </a:r>
            <a:endParaRPr lang="eu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a 6"/>
          <p:cNvSpPr/>
          <p:nvPr/>
        </p:nvSpPr>
        <p:spPr>
          <a:xfrm>
            <a:off x="615964" y="3377952"/>
            <a:ext cx="259228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EGIN</a:t>
            </a:r>
            <a:endParaRPr lang="eu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aukizuzena 7"/>
          <p:cNvSpPr/>
          <p:nvPr/>
        </p:nvSpPr>
        <p:spPr>
          <a:xfrm>
            <a:off x="4863976" y="3377952"/>
            <a:ext cx="25922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FROGAK ETA ZIURTAGIRIAK</a:t>
            </a:r>
            <a:endParaRPr lang="eu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ezia behera 8"/>
          <p:cNvSpPr/>
          <p:nvPr/>
        </p:nvSpPr>
        <p:spPr>
          <a:xfrm>
            <a:off x="1623616" y="2775241"/>
            <a:ext cx="576064" cy="602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0" name="Gezia eskuinera 9"/>
          <p:cNvSpPr/>
          <p:nvPr/>
        </p:nvSpPr>
        <p:spPr>
          <a:xfrm>
            <a:off x="3208252" y="3737992"/>
            <a:ext cx="165572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1" name="Gezia behera 10"/>
          <p:cNvSpPr/>
          <p:nvPr/>
        </p:nvSpPr>
        <p:spPr>
          <a:xfrm>
            <a:off x="5872088" y="4530080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9312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805542" y="209600"/>
            <a:ext cx="8063401" cy="435496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853321" y="209600"/>
            <a:ext cx="8051215" cy="39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10. </a:t>
            </a:r>
            <a:r>
              <a:rPr lang="es-ES" sz="1800" dirty="0" smtClean="0"/>
              <a:t>DECLARACION RESPONSABLE</a:t>
            </a:r>
            <a:endParaRPr lang="es-ES" altLang="es-ES" sz="18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429473" y="1937792"/>
            <a:ext cx="3426391" cy="312004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ATALA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Eguzki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idarraren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datu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teknikoak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429473" y="3954016"/>
            <a:ext cx="4104456" cy="312004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ATALA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Errekuntza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ekipoen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datu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teknikoak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73" y="2369840"/>
            <a:ext cx="7886700" cy="847725"/>
          </a:xfrm>
          <a:prstGeom prst="rect">
            <a:avLst/>
          </a:prstGeom>
        </p:spPr>
      </p:pic>
      <p:sp>
        <p:nvSpPr>
          <p:cNvPr id="21" name="AutoShape 31"/>
          <p:cNvSpPr>
            <a:spLocks noChangeArrowheads="1"/>
          </p:cNvSpPr>
          <p:nvPr/>
        </p:nvSpPr>
        <p:spPr bwMode="auto">
          <a:xfrm>
            <a:off x="7456265" y="3225895"/>
            <a:ext cx="1944216" cy="440089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_tradnl" sz="1000" dirty="0" smtClean="0"/>
              <a:t>-Nº </a:t>
            </a:r>
            <a:r>
              <a:rPr lang="es-ES_tradnl" sz="1000" dirty="0"/>
              <a:t>de colectores = nº de paneles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_tradnl" sz="1000" dirty="0" smtClean="0"/>
              <a:t>-Tipo  = </a:t>
            </a:r>
            <a:r>
              <a:rPr lang="es-ES_tradnl" sz="1000" dirty="0"/>
              <a:t>tecnología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30</a:t>
            </a:fld>
            <a:endParaRPr lang="es-ES" alt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73" y="4568177"/>
            <a:ext cx="7239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805542" y="209600"/>
            <a:ext cx="8063401" cy="435496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853321" y="209600"/>
            <a:ext cx="8051215" cy="39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10. </a:t>
            </a:r>
            <a:r>
              <a:rPr lang="es-ES" sz="1800" dirty="0" smtClean="0"/>
              <a:t>DECLARACION RESPONSABLE</a:t>
            </a:r>
            <a:endParaRPr lang="es-ES" altLang="es-ES" sz="18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424830" y="5893694"/>
            <a:ext cx="7386830" cy="528587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sz="1200" dirty="0"/>
              <a:t>Los campos en los que no haya información a mostrar se rellenan con NA (No aplica). </a:t>
            </a:r>
            <a:endParaRPr lang="es-ES" sz="1200" dirty="0" smtClean="0"/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sz="1200" dirty="0" smtClean="0"/>
              <a:t>Además</a:t>
            </a:r>
            <a:r>
              <a:rPr lang="es-ES" sz="1200" dirty="0"/>
              <a:t>, la disposición de esta hoja pasa a ser HORIZONTAL.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429472" y="1721768"/>
            <a:ext cx="4866551" cy="328303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BLOQUE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datos técnicos de los equipos con refrigerante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30" y="2288109"/>
            <a:ext cx="8579511" cy="336754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31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364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5544" y="2873896"/>
            <a:ext cx="3816424" cy="2066493"/>
          </a:xfrm>
          <a:prstGeom prst="rect">
            <a:avLst/>
          </a:prstGeom>
          <a:solidFill>
            <a:srgbClr val="009898"/>
          </a:solidFill>
          <a:ln>
            <a:noFill/>
          </a:ln>
          <a:effectLst/>
        </p:spPr>
        <p:txBody>
          <a:bodyPr wrap="square" lIns="95788" tIns="47894" rIns="95788" bIns="47894">
            <a:spAutoFit/>
          </a:bodyPr>
          <a:lstStyle>
            <a:lvl1pPr defTabSz="9588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588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588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588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588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A5A8"/>
              </a:buClr>
              <a:buFont typeface="Wingdings" pitchFamily="2" charset="2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A5A8"/>
              </a:buClr>
              <a:buFont typeface="Wingdings" pitchFamily="2" charset="2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A5A8"/>
              </a:buClr>
              <a:buFont typeface="Wingdings" pitchFamily="2" charset="2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A5A8"/>
              </a:buClr>
              <a:buFont typeface="Wingdings" pitchFamily="2" charset="2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_tradnl" altLang="es-ES" sz="3200" dirty="0" err="1">
                <a:solidFill>
                  <a:prstClr val="white"/>
                </a:solidFill>
                <a:latin typeface="Kozuka Gothic Pr6N H" pitchFamily="34" charset="-128"/>
                <a:ea typeface="Kozuka Gothic Pr6N H" pitchFamily="34" charset="-128"/>
              </a:rPr>
              <a:t>Eskerrik</a:t>
            </a:r>
            <a:r>
              <a:rPr lang="es-ES_tradnl" altLang="es-ES" sz="3200" dirty="0">
                <a:solidFill>
                  <a:prstClr val="white"/>
                </a:solidFill>
                <a:latin typeface="Kozuka Gothic Pr6N H" pitchFamily="34" charset="-128"/>
                <a:ea typeface="Kozuka Gothic Pr6N H" pitchFamily="34" charset="-128"/>
              </a:rPr>
              <a:t> </a:t>
            </a:r>
            <a:r>
              <a:rPr lang="es-ES_tradnl" altLang="es-ES" sz="3200" dirty="0" err="1">
                <a:solidFill>
                  <a:prstClr val="white"/>
                </a:solidFill>
                <a:latin typeface="Kozuka Gothic Pr6N H" pitchFamily="34" charset="-128"/>
                <a:ea typeface="Kozuka Gothic Pr6N H" pitchFamily="34" charset="-128"/>
              </a:rPr>
              <a:t>asko</a:t>
            </a:r>
            <a:r>
              <a:rPr lang="es-ES_tradnl" altLang="es-ES" sz="3200" dirty="0">
                <a:solidFill>
                  <a:prstClr val="white"/>
                </a:solidFill>
                <a:latin typeface="Kozuka Gothic Pr6N H" pitchFamily="34" charset="-128"/>
                <a:ea typeface="Kozuka Gothic Pr6N H" pitchFamily="34" charset="-128"/>
              </a:rPr>
              <a:t> </a:t>
            </a:r>
            <a:r>
              <a:rPr lang="es-ES_tradnl" altLang="es-ES" sz="3200" dirty="0" err="1">
                <a:solidFill>
                  <a:prstClr val="white"/>
                </a:solidFill>
                <a:latin typeface="Kozuka Gothic Pr6N H" pitchFamily="34" charset="-128"/>
                <a:ea typeface="Kozuka Gothic Pr6N H" pitchFamily="34" charset="-128"/>
              </a:rPr>
              <a:t>zure</a:t>
            </a:r>
            <a:r>
              <a:rPr lang="es-ES_tradnl" altLang="es-ES" sz="3200" dirty="0">
                <a:solidFill>
                  <a:prstClr val="white"/>
                </a:solidFill>
                <a:latin typeface="Kozuka Gothic Pr6N H" pitchFamily="34" charset="-128"/>
                <a:ea typeface="Kozuka Gothic Pr6N H" pitchFamily="34" charset="-128"/>
              </a:rPr>
              <a:t> </a:t>
            </a:r>
            <a:r>
              <a:rPr lang="es-ES_tradnl" altLang="es-ES" sz="3200" dirty="0" err="1">
                <a:solidFill>
                  <a:prstClr val="white"/>
                </a:solidFill>
                <a:latin typeface="Kozuka Gothic Pr6N H" pitchFamily="34" charset="-128"/>
                <a:ea typeface="Kozuka Gothic Pr6N H" pitchFamily="34" charset="-128"/>
              </a:rPr>
              <a:t>arretagatik</a:t>
            </a:r>
            <a:endParaRPr lang="es-ES_tradnl" altLang="es-ES" sz="3200" dirty="0">
              <a:solidFill>
                <a:prstClr val="white"/>
              </a:solidFill>
              <a:latin typeface="Kozuka Gothic Pr6N H" pitchFamily="34" charset="-128"/>
              <a:ea typeface="Kozuka Gothic Pr6N H" pitchFamily="34" charset="-128"/>
            </a:endParaRPr>
          </a:p>
          <a:p>
            <a:pPr algn="ctr"/>
            <a:r>
              <a:rPr lang="es-ES_tradnl" altLang="es-ES" sz="3200" dirty="0">
                <a:solidFill>
                  <a:prstClr val="white"/>
                </a:solidFill>
                <a:latin typeface="Kozuka Gothic Pr6N H" pitchFamily="34" charset="-128"/>
                <a:ea typeface="Kozuka Gothic Pr6N H" pitchFamily="34" charset="-128"/>
              </a:rPr>
              <a:t>Gracias por su </a:t>
            </a:r>
            <a:r>
              <a:rPr lang="es-ES_tradnl" altLang="es-ES" sz="3200" dirty="0" smtClean="0">
                <a:solidFill>
                  <a:prstClr val="white"/>
                </a:solidFill>
                <a:latin typeface="Kozuka Gothic Pr6N H" pitchFamily="34" charset="-128"/>
                <a:ea typeface="Kozuka Gothic Pr6N H" pitchFamily="34" charset="-128"/>
              </a:rPr>
              <a:t>atención</a:t>
            </a:r>
            <a:endParaRPr lang="es-ES_tradnl" altLang="es-ES" sz="3200" dirty="0">
              <a:solidFill>
                <a:prstClr val="white"/>
              </a:solidFill>
              <a:latin typeface="Kozuka Gothic Pr6N H" pitchFamily="34" charset="-128"/>
              <a:ea typeface="Kozuka Gothic Pr6N H" pitchFamily="34" charset="-128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32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06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9386455" y="6159501"/>
            <a:ext cx="4271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u-ES" sz="1500" dirty="0">
                <a:solidFill>
                  <a:prstClr val="black"/>
                </a:solidFill>
                <a:latin typeface="Trebuchet MS" panose="020B0603020202020204"/>
              </a:rPr>
              <a:t>0</a:t>
            </a:r>
          </a:p>
        </p:txBody>
      </p:sp>
      <p:sp>
        <p:nvSpPr>
          <p:cNvPr id="4" name="TestuKoadroa 3"/>
          <p:cNvSpPr txBox="1"/>
          <p:nvPr/>
        </p:nvSpPr>
        <p:spPr>
          <a:xfrm>
            <a:off x="543496" y="1145704"/>
            <a:ext cx="7336510" cy="230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u-E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JUSTIFIKAZIOA ETA HELBURUAK</a:t>
            </a:r>
          </a:p>
          <a:p>
            <a:pPr marL="285739" indent="-285739" defTabSz="38098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u-ES" sz="1333" dirty="0">
              <a:solidFill>
                <a:prstClr val="black"/>
              </a:solidFill>
              <a:latin typeface="Trebuchet MS" panose="020B0603020202020204"/>
            </a:endParaRPr>
          </a:p>
          <a:p>
            <a:pPr marL="285739" indent="-285739" defTabSz="38098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u-ES" sz="1333" b="1" dirty="0" smtClean="0">
                <a:solidFill>
                  <a:prstClr val="black"/>
                </a:solidFill>
                <a:latin typeface="Trebuchet MS" panose="020B0603020202020204"/>
              </a:rPr>
              <a:t>ATZEMANDAKO AKATSAK ETA ERAGOZPENAK ZUZENDU</a:t>
            </a:r>
          </a:p>
          <a:p>
            <a:pPr marL="739764" lvl="1" indent="-285739" defTabSz="38098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u-ES" sz="1333" b="1" dirty="0" smtClean="0">
              <a:solidFill>
                <a:prstClr val="black"/>
              </a:solidFill>
              <a:latin typeface="Trebuchet MS" panose="020B0603020202020204"/>
            </a:endParaRPr>
          </a:p>
          <a:p>
            <a:pPr marL="285739" indent="-285739" defTabSz="38098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u-ES" sz="1333" b="1" dirty="0" smtClean="0">
                <a:solidFill>
                  <a:prstClr val="black"/>
                </a:solidFill>
                <a:latin typeface="Trebuchet MS" panose="020B0603020202020204"/>
              </a:rPr>
              <a:t> 552/2019 ED-AK EZARRITZAKO MOLDAKETEI EGOKITU</a:t>
            </a:r>
            <a:endParaRPr lang="eu-ES" sz="1333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666723" lvl="1" indent="-285739" defTabSz="38098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u-ES" sz="1333" b="1" dirty="0" smtClean="0">
                <a:solidFill>
                  <a:prstClr val="black"/>
                </a:solidFill>
                <a:latin typeface="Trebuchet MS" panose="020B0603020202020204"/>
              </a:rPr>
              <a:t>A2L HOZGARRIAK</a:t>
            </a:r>
          </a:p>
          <a:p>
            <a:pPr marL="666723" lvl="1" indent="-285739" defTabSz="38098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u-ES" sz="1333" b="1" dirty="0" smtClean="0">
                <a:solidFill>
                  <a:prstClr val="black"/>
                </a:solidFill>
                <a:latin typeface="Trebuchet MS" panose="020B0603020202020204"/>
              </a:rPr>
              <a:t>ENPRESEN BETEKIZUNAK (RD 138/2013).</a:t>
            </a:r>
            <a:endParaRPr lang="eu-ES" sz="1333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666723" lvl="1" indent="-285739" defTabSz="38098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u-ES" sz="1333" b="1" dirty="0" smtClean="0">
                <a:solidFill>
                  <a:prstClr val="black"/>
                </a:solidFill>
                <a:latin typeface="Trebuchet MS" panose="020B0603020202020204"/>
              </a:rPr>
              <a:t>INSTALAZIOEN DOKUMENTAZIOA</a:t>
            </a:r>
          </a:p>
          <a:p>
            <a:pPr marL="212698" indent="-285739" defTabSz="38098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u-ES" sz="1333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212698" indent="-285739" defTabSz="38098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u-ES" sz="1333" b="1" dirty="0" smtClean="0">
                <a:solidFill>
                  <a:prstClr val="black"/>
                </a:solidFill>
                <a:latin typeface="Trebuchet MS" panose="020B0603020202020204"/>
              </a:rPr>
              <a:t>IZAPIDETZAK KOHERENTEAK EGIN</a:t>
            </a:r>
            <a:endParaRPr lang="eu-ES" sz="1333" b="1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577855" y="3810000"/>
            <a:ext cx="7336510" cy="1282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u-E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EPEAK</a:t>
            </a:r>
          </a:p>
          <a:p>
            <a:pPr marL="285739" indent="-285739" defTabSz="38098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u-ES" sz="1333" dirty="0">
              <a:solidFill>
                <a:prstClr val="black"/>
              </a:solidFill>
              <a:latin typeface="Trebuchet MS" panose="020B0603020202020204"/>
            </a:endParaRPr>
          </a:p>
          <a:p>
            <a:pPr marL="285739" indent="-285739" defTabSz="38098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u-ES" sz="1333" b="1" dirty="0" smtClean="0">
                <a:solidFill>
                  <a:prstClr val="black"/>
                </a:solidFill>
                <a:latin typeface="Trebuchet MS" panose="020B0603020202020204"/>
              </a:rPr>
              <a:t>ABIAN DAUDE IZAPIDETZAK BUKATZEKO: AZAROAK 18, OSTEGUNA</a:t>
            </a:r>
          </a:p>
          <a:p>
            <a:pPr marL="739764" lvl="1" indent="-285739" defTabSz="38098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u-ES" sz="1333" b="1" dirty="0" smtClean="0">
              <a:solidFill>
                <a:prstClr val="black"/>
              </a:solidFill>
              <a:latin typeface="Trebuchet MS" panose="020B0603020202020204"/>
            </a:endParaRPr>
          </a:p>
          <a:p>
            <a:pPr marL="285739" indent="-285739" defTabSz="38098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u-ES" sz="1333" b="1" dirty="0" smtClean="0">
                <a:solidFill>
                  <a:prstClr val="black"/>
                </a:solidFill>
                <a:latin typeface="Trebuchet MS" panose="020B0603020202020204"/>
              </a:rPr>
              <a:t>IZAPIDETZA BERRIA: AZAROAK 22, ASTELEHENA</a:t>
            </a:r>
            <a:endParaRPr lang="eu-ES" sz="1333" b="1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99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549275" y="1362075"/>
            <a:ext cx="895032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60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60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60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60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200" b="1" dirty="0">
                <a:solidFill>
                  <a:srgbClr val="002060"/>
                </a:solidFill>
              </a:rPr>
              <a:t/>
            </a:r>
            <a:br>
              <a:rPr lang="es-ES" altLang="es-ES" sz="2200" b="1" dirty="0">
                <a:solidFill>
                  <a:srgbClr val="002060"/>
                </a:solidFill>
              </a:rPr>
            </a:br>
            <a:endParaRPr lang="es-ES" altLang="es-ES" sz="3200" b="1" dirty="0" smtClean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3200" b="1" dirty="0" err="1" smtClean="0">
                <a:solidFill>
                  <a:srgbClr val="002060"/>
                </a:solidFill>
              </a:rPr>
              <a:t>Instalazio</a:t>
            </a:r>
            <a:r>
              <a:rPr lang="es-ES" altLang="es-ES" sz="3200" b="1" dirty="0" smtClean="0">
                <a:solidFill>
                  <a:srgbClr val="002060"/>
                </a:solidFill>
              </a:rPr>
              <a:t> </a:t>
            </a:r>
            <a:r>
              <a:rPr lang="es-ES" altLang="es-ES" sz="3200" b="1" dirty="0" err="1" smtClean="0">
                <a:solidFill>
                  <a:srgbClr val="002060"/>
                </a:solidFill>
              </a:rPr>
              <a:t>termikoen</a:t>
            </a:r>
            <a:r>
              <a:rPr lang="es-ES" altLang="es-ES" sz="3200" b="1" dirty="0" smtClean="0">
                <a:solidFill>
                  <a:srgbClr val="002060"/>
                </a:solidFill>
              </a:rPr>
              <a:t> </a:t>
            </a:r>
            <a:r>
              <a:rPr lang="es-ES" altLang="es-ES" sz="3200" b="1" dirty="0" err="1" smtClean="0">
                <a:solidFill>
                  <a:srgbClr val="002060"/>
                </a:solidFill>
              </a:rPr>
              <a:t>prozedurak</a:t>
            </a:r>
            <a:endParaRPr lang="es-ES" altLang="es-ES" sz="3200" b="1" dirty="0" smtClean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3200" b="1" dirty="0">
                <a:solidFill>
                  <a:srgbClr val="002060"/>
                </a:solidFill>
              </a:rPr>
              <a:t>FRONT OFFICE</a:t>
            </a:r>
          </a:p>
          <a:p>
            <a:pPr algn="ctr">
              <a:spcBef>
                <a:spcPct val="50000"/>
              </a:spcBef>
            </a:pPr>
            <a:endParaRPr lang="es-ES" altLang="es-ES" sz="3200" b="1" dirty="0">
              <a:solidFill>
                <a:srgbClr val="002060"/>
              </a:solidFill>
            </a:endParaRPr>
          </a:p>
          <a:p>
            <a:pPr algn="ctr">
              <a:lnSpc>
                <a:spcPct val="95000"/>
              </a:lnSpc>
            </a:pPr>
            <a:endParaRPr lang="es-ES" altLang="es-ES" sz="2200" b="1" dirty="0">
              <a:solidFill>
                <a:srgbClr val="002060"/>
              </a:solidFill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416175" y="5465763"/>
            <a:ext cx="49688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9" tIns="45702" rIns="91399" bIns="45702"/>
          <a:lstStyle>
            <a:lvl1pPr marL="304800" indent="-304800" defTabSz="10160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8538" indent="-303213" defTabSz="10160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50975" indent="-254000" defTabSz="10160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05000" indent="-254000" defTabSz="10160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9025" indent="-254000" defTabSz="10160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16225" indent="-2540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3425" indent="-2540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30625" indent="-2540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7825" indent="-254000" defTabSz="101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26A5A8"/>
              </a:buClr>
              <a:buFont typeface="Wingdings" panose="05000000000000000000" pitchFamily="2" charset="2"/>
              <a:buNone/>
            </a:pPr>
            <a:r>
              <a:rPr lang="sv-SE" altLang="es-E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Ekonomiaren Garapen, Jasangarritasun eta Ingurumen </a:t>
            </a:r>
            <a:r>
              <a:rPr lang="sv-SE" altLang="es-E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Sailaren izapidetza sistema informatikoa</a:t>
            </a:r>
            <a:endParaRPr lang="es-ES_tradnl" altLang="es-E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412" name="2 CuadroTexto"/>
          <p:cNvSpPr txBox="1">
            <a:spLocks noChangeArrowheads="1"/>
          </p:cNvSpPr>
          <p:nvPr/>
        </p:nvSpPr>
        <p:spPr bwMode="auto">
          <a:xfrm>
            <a:off x="7600280" y="7127875"/>
            <a:ext cx="1759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" altLang="es-ES" b="1" dirty="0"/>
              <a:t>V.1 </a:t>
            </a:r>
            <a:r>
              <a:rPr lang="es-ES" altLang="es-ES" b="1" dirty="0" smtClean="0"/>
              <a:t>NOVIEMBRE 2021</a:t>
            </a:r>
            <a:endParaRPr lang="es-ES" altLang="es-ES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38C1F-CEBA-4831-B67C-E587251838ED}" type="slidenum">
              <a:rPr lang="es-ES" altLang="es-ES" smtClean="0"/>
              <a:pPr>
                <a:defRPr/>
              </a:pPr>
              <a:t>5</a:t>
            </a:fld>
            <a:endParaRPr lang="es-ES" alt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135"/>
          <p:cNvSpPr>
            <a:spLocks noChangeAspect="1" noChangeArrowheads="1"/>
          </p:cNvSpPr>
          <p:nvPr/>
        </p:nvSpPr>
        <p:spPr bwMode="auto">
          <a:xfrm>
            <a:off x="323850" y="574675"/>
            <a:ext cx="95123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68375" indent="-34290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82713" indent="-304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90700" indent="-3048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0588" indent="-2667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788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74988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2188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89388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None/>
            </a:pPr>
            <a:endParaRPr lang="es-ES" altLang="es-ES" sz="1800" b="1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0"/>
          <p:cNvSpPr txBox="1">
            <a:spLocks noChangeAspect="1" noChangeArrowheads="1"/>
          </p:cNvSpPr>
          <p:nvPr/>
        </p:nvSpPr>
        <p:spPr bwMode="auto">
          <a:xfrm>
            <a:off x="298202" y="1793776"/>
            <a:ext cx="95123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74638" indent="-274638" algn="l" rtl="0" fontAlgn="base">
              <a:spcBef>
                <a:spcPct val="20000"/>
              </a:spcBef>
              <a:spcAft>
                <a:spcPct val="0"/>
              </a:spcAft>
              <a:buClr>
                <a:srgbClr val="26A5A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306513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7145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12248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7968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303688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9408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95128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/>
              <a:defRPr/>
            </a:pPr>
            <a:r>
              <a:rPr lang="es-ES" altLang="es-ES" sz="1500" b="1" kern="0" dirty="0" smtClean="0">
                <a:latin typeface="Arial" charset="0"/>
              </a:rPr>
              <a:t>DEFINIZIOAK:</a:t>
            </a:r>
          </a:p>
          <a:p>
            <a:pPr marL="966787" lvl="1" indent="-342900" eaLnBrk="1" hangingPunct="1"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es-ES" altLang="es-ES" sz="1500" b="1" kern="0" dirty="0" smtClean="0">
                <a:latin typeface="Arial" charset="0"/>
              </a:rPr>
              <a:t>IT-A</a:t>
            </a:r>
            <a:r>
              <a:rPr lang="es-ES" altLang="es-ES" sz="1500" b="1" kern="0" dirty="0">
                <a:latin typeface="Arial" charset="0"/>
              </a:rPr>
              <a:t>: P&gt; 70 kW </a:t>
            </a:r>
            <a:r>
              <a:rPr lang="es-ES" altLang="es-ES" sz="1500" b="1" kern="0" dirty="0" smtClean="0">
                <a:latin typeface="Arial" charset="0"/>
              </a:rPr>
              <a:t>–KO INSTALAZIOEN ABIARAZTEA</a:t>
            </a:r>
          </a:p>
          <a:p>
            <a:pPr marL="966787" lvl="1" indent="-342900" eaLnBrk="1" hangingPunct="1"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es-ES" altLang="es-ES" sz="1500" b="1" kern="0" dirty="0" smtClean="0">
                <a:latin typeface="Arial" charset="0"/>
              </a:rPr>
              <a:t>IT-B</a:t>
            </a:r>
            <a:r>
              <a:rPr lang="es-ES" altLang="es-ES" sz="1500" b="1" kern="0" dirty="0">
                <a:latin typeface="Arial" charset="0"/>
              </a:rPr>
              <a:t>: P&gt; 70 kW –KO INSTALAZIOEN </a:t>
            </a:r>
            <a:r>
              <a:rPr lang="es-ES" altLang="es-ES" sz="1500" b="1" kern="0" dirty="0" smtClean="0">
                <a:latin typeface="Arial" charset="0"/>
              </a:rPr>
              <a:t>MOLDAKETA </a:t>
            </a:r>
          </a:p>
          <a:p>
            <a:pPr marL="966787" lvl="1" indent="-342900" eaLnBrk="1" hangingPunct="1"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es-ES" altLang="es-ES" sz="1500" b="1" kern="0" dirty="0" smtClean="0">
                <a:latin typeface="Arial" charset="0"/>
              </a:rPr>
              <a:t>IT-D</a:t>
            </a:r>
            <a:r>
              <a:rPr lang="es-ES" altLang="es-ES" sz="1500" b="1" kern="0" dirty="0">
                <a:latin typeface="Arial" charset="0"/>
              </a:rPr>
              <a:t>: P≤ 70 kW </a:t>
            </a:r>
            <a:r>
              <a:rPr lang="es-ES" altLang="es-ES" sz="1500" b="1" kern="0" dirty="0" smtClean="0">
                <a:latin typeface="Arial" charset="0"/>
              </a:rPr>
              <a:t>–KO INSTALAZIOEN </a:t>
            </a:r>
            <a:r>
              <a:rPr lang="es-ES" altLang="es-ES" sz="1500" b="1" kern="0" dirty="0">
                <a:latin typeface="Arial" charset="0"/>
              </a:rPr>
              <a:t>A</a:t>
            </a:r>
            <a:r>
              <a:rPr lang="es-ES" altLang="es-ES" sz="1500" b="1" kern="0" dirty="0" smtClean="0">
                <a:latin typeface="Arial" charset="0"/>
              </a:rPr>
              <a:t>BIARAZTEA</a:t>
            </a:r>
          </a:p>
          <a:p>
            <a:pPr marL="1374775" lvl="2" indent="-342900" eaLnBrk="1" hangingPunct="1"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es-ES" altLang="es-ES" sz="1900" b="1" kern="0" dirty="0" smtClean="0">
                <a:latin typeface="Arial" charset="0"/>
              </a:rPr>
              <a:t>ABIAN JARRI ZIRENEAN IZAPIDETU </a:t>
            </a:r>
            <a:r>
              <a:rPr lang="es-ES" altLang="es-ES" sz="1900" b="1" kern="0" dirty="0" smtClean="0">
                <a:latin typeface="Arial" charset="0"/>
              </a:rPr>
              <a:t>BEHAR </a:t>
            </a:r>
            <a:r>
              <a:rPr lang="es-ES" altLang="es-ES" sz="1900" b="1" kern="0" dirty="0" smtClean="0">
                <a:latin typeface="Arial" charset="0"/>
              </a:rPr>
              <a:t>EZ ZIREN INSTALAZIOEN MOLDAKETAK</a:t>
            </a:r>
            <a:endParaRPr lang="es-ES" altLang="es-ES" sz="1900" b="1" kern="0" dirty="0">
              <a:latin typeface="Arial" charset="0"/>
            </a:endParaRPr>
          </a:p>
          <a:p>
            <a:pPr marL="966787" lvl="1" indent="-342900" eaLnBrk="1" hangingPunct="1"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es-ES" altLang="es-ES" sz="1500" b="1" kern="0" dirty="0" smtClean="0">
                <a:latin typeface="Arial" charset="0"/>
              </a:rPr>
              <a:t> </a:t>
            </a:r>
            <a:r>
              <a:rPr lang="es-ES" altLang="es-ES" sz="1500" b="1" kern="0" dirty="0">
                <a:latin typeface="Arial" charset="0"/>
              </a:rPr>
              <a:t>IT-E</a:t>
            </a:r>
            <a:r>
              <a:rPr lang="es-ES" altLang="es-ES" sz="1500" b="1" kern="0" dirty="0" smtClean="0">
                <a:latin typeface="Arial" charset="0"/>
              </a:rPr>
              <a:t>: </a:t>
            </a:r>
            <a:r>
              <a:rPr lang="es-ES" altLang="es-ES" sz="1500" b="1" kern="0" dirty="0">
                <a:latin typeface="Arial" charset="0"/>
              </a:rPr>
              <a:t>P≤ 70 kW –KO INSTALAZIOEN </a:t>
            </a:r>
            <a:r>
              <a:rPr lang="es-ES" altLang="es-ES" sz="1500" b="1" kern="0" dirty="0" smtClean="0">
                <a:latin typeface="Arial" charset="0"/>
              </a:rPr>
              <a:t>MOLDAKETAK (AURRETIK IZAPIDETUTAK IZAN DIRENAK)</a:t>
            </a:r>
            <a:endParaRPr lang="es-ES" altLang="es-ES" sz="1500" b="1" kern="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ClrTx/>
              <a:buNone/>
              <a:defRPr/>
            </a:pPr>
            <a:endParaRPr lang="es-ES" altLang="es-ES" sz="15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 startAt="2"/>
              <a:defRPr/>
            </a:pPr>
            <a:endParaRPr lang="es-ES" altLang="es-ES" sz="15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 startAt="2"/>
              <a:defRPr/>
            </a:pPr>
            <a:endParaRPr lang="es-ES" altLang="es-ES" sz="1500" b="1" kern="0" dirty="0" smtClean="0"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05542" y="209600"/>
            <a:ext cx="8063401" cy="435496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853321" y="209600"/>
            <a:ext cx="8051215" cy="39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800" dirty="0" smtClean="0"/>
              <a:t>INDICE</a:t>
            </a:r>
            <a:endParaRPr lang="es-ES" altLang="es-ES" sz="18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DB096-6497-4AB2-A12C-279E317AF65C}" type="slidenum">
              <a:rPr lang="es-ES" altLang="es-ES" smtClean="0"/>
              <a:pPr>
                <a:defRPr/>
              </a:pPr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72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135"/>
          <p:cNvSpPr>
            <a:spLocks noChangeAspect="1" noChangeArrowheads="1"/>
          </p:cNvSpPr>
          <p:nvPr/>
        </p:nvSpPr>
        <p:spPr bwMode="auto">
          <a:xfrm>
            <a:off x="323850" y="574675"/>
            <a:ext cx="95123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68375" indent="-34290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82713" indent="-304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90700" indent="-3048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0588" indent="-2667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788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74988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2188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89388" indent="-266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None/>
            </a:pPr>
            <a:endParaRPr lang="es-ES" altLang="es-ES" sz="1800" b="1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0"/>
          <p:cNvSpPr txBox="1">
            <a:spLocks noChangeAspect="1" noChangeArrowheads="1"/>
          </p:cNvSpPr>
          <p:nvPr/>
        </p:nvSpPr>
        <p:spPr bwMode="auto">
          <a:xfrm>
            <a:off x="298202" y="1793776"/>
            <a:ext cx="95123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74638" indent="-274638" algn="l" rtl="0" fontAlgn="base">
              <a:spcBef>
                <a:spcPct val="20000"/>
              </a:spcBef>
              <a:spcAft>
                <a:spcPct val="0"/>
              </a:spcAft>
              <a:buClr>
                <a:srgbClr val="26A5A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306513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7145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12248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7968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303688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9408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95128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/>
              <a:defRPr/>
            </a:pPr>
            <a:r>
              <a:rPr lang="es-ES" altLang="es-ES" sz="1500" b="1" kern="0" dirty="0" err="1" smtClean="0">
                <a:latin typeface="Arial" charset="0"/>
              </a:rPr>
              <a:t>Sarrera</a:t>
            </a:r>
            <a:endParaRPr lang="es-ES" altLang="es-ES" sz="1500" b="1" kern="0" dirty="0" smtClean="0">
              <a:latin typeface="Arial" charset="0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 startAt="2"/>
              <a:defRPr/>
            </a:pPr>
            <a:r>
              <a:rPr lang="es-ES" altLang="es-ES" sz="1500" b="1" kern="0" dirty="0" smtClean="0">
                <a:latin typeface="Arial" charset="0"/>
              </a:rPr>
              <a:t>IT-A, IT-B, IT-D,  IT-E: : “1.2.1 </a:t>
            </a:r>
            <a:r>
              <a:rPr lang="es-ES" altLang="es-ES" sz="1500" b="1" kern="0" dirty="0" err="1" smtClean="0">
                <a:latin typeface="Arial" charset="0"/>
              </a:rPr>
              <a:t>Datu</a:t>
            </a:r>
            <a:r>
              <a:rPr lang="es-ES" altLang="es-ES" sz="1500" b="1" kern="0" dirty="0" smtClean="0">
                <a:latin typeface="Arial" charset="0"/>
              </a:rPr>
              <a:t> </a:t>
            </a:r>
            <a:r>
              <a:rPr lang="es-ES" altLang="es-ES" sz="1500" b="1" kern="0" dirty="0" err="1" smtClean="0">
                <a:latin typeface="Arial" charset="0"/>
              </a:rPr>
              <a:t>Tekniko</a:t>
            </a:r>
            <a:r>
              <a:rPr lang="es-ES" altLang="es-ES" sz="1500" b="1" kern="0" dirty="0" smtClean="0">
                <a:latin typeface="Arial" charset="0"/>
              </a:rPr>
              <a:t> </a:t>
            </a:r>
            <a:r>
              <a:rPr lang="es-ES" altLang="es-ES" sz="1500" b="1" kern="0" dirty="0" err="1" smtClean="0">
                <a:latin typeface="Arial" charset="0"/>
              </a:rPr>
              <a:t>orokorrak</a:t>
            </a:r>
            <a:r>
              <a:rPr lang="es-ES" altLang="es-ES" sz="1500" b="1" kern="0" dirty="0" smtClean="0">
                <a:latin typeface="Arial" charset="0"/>
              </a:rPr>
              <a:t>”</a:t>
            </a:r>
          </a:p>
          <a:p>
            <a:pPr marL="909637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ES" altLang="es-ES" sz="15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Instalazio</a:t>
            </a:r>
            <a:r>
              <a:rPr lang="es-ES" altLang="es-ES" sz="15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mota eta </a:t>
            </a:r>
            <a:r>
              <a:rPr lang="es-ES" altLang="es-ES" sz="15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lokalaren</a:t>
            </a:r>
            <a:r>
              <a:rPr lang="es-ES" altLang="es-ES" sz="15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5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maila</a:t>
            </a:r>
            <a:endParaRPr lang="es-ES" altLang="es-ES" sz="15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637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ES" altLang="es-ES" sz="15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IF20 </a:t>
            </a:r>
            <a:r>
              <a:rPr lang="es-ES" altLang="es-ES" sz="15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jarraibide</a:t>
            </a:r>
            <a:r>
              <a:rPr lang="es-ES" altLang="es-ES" sz="15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5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teknikoa</a:t>
            </a:r>
            <a:endParaRPr lang="es-ES" altLang="es-ES" sz="15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637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ES" altLang="es-ES" sz="15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U.B.S. eta </a:t>
            </a:r>
            <a:r>
              <a:rPr lang="es-ES" altLang="es-ES" sz="15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aireztapena</a:t>
            </a:r>
            <a:endParaRPr lang="es-ES" altLang="es-ES" sz="15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637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ES" altLang="es-ES" sz="15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</a:t>
            </a:r>
            <a:r>
              <a:rPr lang="es-ES" altLang="es-ES" sz="15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berriztagarriak</a:t>
            </a:r>
            <a:endParaRPr lang="es-ES" altLang="es-ES" sz="15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637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s-ES" altLang="es-ES" sz="15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Erregai</a:t>
            </a:r>
            <a:r>
              <a:rPr lang="es-ES" altLang="es-ES" sz="15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5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likidoak</a:t>
            </a:r>
            <a:endParaRPr lang="es-ES" altLang="es-ES" sz="15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 startAt="2"/>
              <a:defRPr/>
            </a:pPr>
            <a:r>
              <a:rPr lang="es-ES" altLang="es-ES" sz="1500" b="1" kern="0" dirty="0" smtClean="0">
                <a:latin typeface="Arial" charset="0"/>
              </a:rPr>
              <a:t>IT-A, IT-B, IT-D,  IT-E: </a:t>
            </a:r>
            <a:r>
              <a:rPr lang="es-ES" altLang="es-ES" sz="15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“1.2.2 </a:t>
            </a:r>
            <a:r>
              <a:rPr lang="es-ES" altLang="es-ES" sz="15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Errekuntza-ekipoen</a:t>
            </a:r>
            <a:r>
              <a:rPr lang="es-ES" altLang="es-ES" sz="15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5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datuak</a:t>
            </a:r>
            <a:r>
              <a:rPr lang="es-ES" altLang="es-ES" sz="15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S" altLang="es-ES" sz="1500" b="1" kern="0" dirty="0" smtClean="0">
              <a:latin typeface="Arial" charset="0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 startAt="2"/>
              <a:defRPr/>
            </a:pPr>
            <a:r>
              <a:rPr lang="es-ES" altLang="es-ES" sz="1500" b="1" kern="0" dirty="0" smtClean="0">
                <a:latin typeface="Arial" charset="0"/>
              </a:rPr>
              <a:t>IT-A, IT-B, IT-D,  IT-E: </a:t>
            </a:r>
            <a:r>
              <a:rPr lang="es-ES" altLang="es-ES" sz="15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“1.2.3 </a:t>
            </a:r>
            <a:r>
              <a:rPr lang="es-ES" altLang="es-ES" sz="15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Hozgarria</a:t>
            </a:r>
            <a:r>
              <a:rPr lang="es-ES" altLang="es-ES" sz="15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5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duten</a:t>
            </a:r>
            <a:r>
              <a:rPr lang="es-ES" altLang="es-ES" sz="15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5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ekipoen</a:t>
            </a:r>
            <a:r>
              <a:rPr lang="es-ES" altLang="es-ES" sz="15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5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datuak</a:t>
            </a:r>
            <a:r>
              <a:rPr lang="es-ES" altLang="es-ES" sz="15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S" altLang="es-ES" sz="1500" b="1" kern="0" dirty="0" smtClean="0">
              <a:latin typeface="Arial" charset="0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 startAt="2"/>
              <a:defRPr/>
            </a:pPr>
            <a:r>
              <a:rPr lang="es-ES" altLang="es-ES" sz="1500" b="1" kern="0" dirty="0" smtClean="0">
                <a:latin typeface="Arial" charset="0"/>
              </a:rPr>
              <a:t>IT-A, IT-B, IT-D,  IT-E: </a:t>
            </a:r>
            <a:r>
              <a:rPr lang="es-ES" altLang="es-ES" sz="15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“1.2.4 </a:t>
            </a:r>
            <a:r>
              <a:rPr lang="es-ES" altLang="es-ES" sz="15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Eguzki</a:t>
            </a:r>
            <a:r>
              <a:rPr lang="es-ES" altLang="es-ES" sz="15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5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indarreko</a:t>
            </a:r>
            <a:r>
              <a:rPr lang="es-ES" altLang="es-ES" sz="15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5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datu</a:t>
            </a:r>
            <a:r>
              <a:rPr lang="es-ES" altLang="es-ES" sz="15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5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teknikoak</a:t>
            </a:r>
            <a:r>
              <a:rPr lang="es-ES" altLang="es-ES" sz="15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 startAt="2"/>
              <a:defRPr/>
            </a:pPr>
            <a:r>
              <a:rPr lang="es-ES" altLang="es-ES" sz="1500" b="1" kern="0" dirty="0" smtClean="0">
                <a:latin typeface="Arial" charset="0"/>
              </a:rPr>
              <a:t>IT-A, IT-B, IT-D,  IT-E: </a:t>
            </a:r>
            <a:r>
              <a:rPr lang="es-ES" altLang="es-ES" sz="15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“1.3.1 </a:t>
            </a:r>
            <a:r>
              <a:rPr lang="es-ES" altLang="es-ES" sz="15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Egiaztapena</a:t>
            </a:r>
            <a:r>
              <a:rPr lang="es-ES" altLang="es-ES" sz="15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 startAt="2"/>
              <a:defRPr/>
            </a:pPr>
            <a:r>
              <a:rPr lang="es-ES" altLang="es-ES" sz="1500" b="1" kern="0" dirty="0">
                <a:latin typeface="Arial" charset="0"/>
              </a:rPr>
              <a:t>IT-A, IT-B, IT-D,  IT-E</a:t>
            </a:r>
            <a:r>
              <a:rPr lang="es-ES" altLang="es-ES" sz="1500" b="1" kern="0" dirty="0" smtClean="0">
                <a:latin typeface="Arial" charset="0"/>
              </a:rPr>
              <a:t>: </a:t>
            </a:r>
            <a:r>
              <a:rPr lang="es-ES" altLang="es-ES" sz="15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altLang="es-ES" sz="1500" b="1" kern="0" dirty="0">
                <a:latin typeface="Arial" panose="020B0604020202020204" pitchFamily="34" charset="0"/>
                <a:cs typeface="Arial" panose="020B0604020202020204" pitchFamily="34" charset="0"/>
              </a:rPr>
              <a:t>2.1.2 </a:t>
            </a:r>
            <a:r>
              <a:rPr lang="es-ES" altLang="es-ES" sz="15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klausulak</a:t>
            </a:r>
            <a:r>
              <a:rPr lang="es-ES" altLang="es-ES" sz="15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ES" altLang="es-ES" sz="15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 startAt="2"/>
              <a:defRPr/>
            </a:pPr>
            <a:r>
              <a:rPr lang="es-ES" altLang="es-ES" sz="15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IT-D: </a:t>
            </a:r>
            <a:r>
              <a:rPr lang="es-ES" altLang="es-ES" sz="1500" b="1" kern="0" dirty="0" smtClean="0">
                <a:latin typeface="Arial" charset="0"/>
              </a:rPr>
              <a:t>“1.2.1 </a:t>
            </a:r>
            <a:r>
              <a:rPr lang="es-ES" altLang="es-ES" sz="1500" b="1" kern="0" dirty="0" err="1" smtClean="0">
                <a:latin typeface="Arial" charset="0"/>
              </a:rPr>
              <a:t>Datu</a:t>
            </a:r>
            <a:r>
              <a:rPr lang="es-ES" altLang="es-ES" sz="1500" b="1" kern="0" dirty="0" smtClean="0">
                <a:latin typeface="Arial" charset="0"/>
              </a:rPr>
              <a:t> </a:t>
            </a:r>
            <a:r>
              <a:rPr lang="es-ES" altLang="es-ES" sz="1500" b="1" kern="0" dirty="0" err="1" smtClean="0">
                <a:latin typeface="Arial" charset="0"/>
              </a:rPr>
              <a:t>tekniko</a:t>
            </a:r>
            <a:r>
              <a:rPr lang="es-ES" altLang="es-ES" sz="1500" b="1" kern="0" dirty="0" smtClean="0">
                <a:latin typeface="Arial" charset="0"/>
              </a:rPr>
              <a:t> </a:t>
            </a:r>
            <a:r>
              <a:rPr lang="es-ES" altLang="es-ES" sz="1500" b="1" kern="0" dirty="0" err="1" smtClean="0">
                <a:latin typeface="Arial" charset="0"/>
              </a:rPr>
              <a:t>orokorrak</a:t>
            </a:r>
            <a:r>
              <a:rPr lang="es-ES" altLang="es-ES" sz="1500" b="1" kern="0" dirty="0" smtClean="0">
                <a:latin typeface="Arial" charset="0"/>
              </a:rPr>
              <a:t>”</a:t>
            </a:r>
          </a:p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 startAt="2"/>
              <a:defRPr/>
            </a:pPr>
            <a:r>
              <a:rPr lang="es-ES" altLang="es-ES" sz="1500" b="1" kern="0" dirty="0" smtClean="0">
                <a:latin typeface="Arial" charset="0"/>
              </a:rPr>
              <a:t>IT-E: </a:t>
            </a:r>
            <a:r>
              <a:rPr lang="es-ES" altLang="es-ES" sz="1500" b="1" kern="0" dirty="0" err="1" smtClean="0">
                <a:latin typeface="Arial" charset="0"/>
              </a:rPr>
              <a:t>Prozedura</a:t>
            </a:r>
            <a:r>
              <a:rPr lang="es-ES" altLang="es-ES" sz="1500" b="1" kern="0" dirty="0" smtClean="0">
                <a:latin typeface="Arial" charset="0"/>
              </a:rPr>
              <a:t> </a:t>
            </a:r>
            <a:r>
              <a:rPr lang="es-ES" altLang="es-ES" sz="1500" b="1" kern="0" dirty="0" err="1" smtClean="0">
                <a:latin typeface="Arial" charset="0"/>
              </a:rPr>
              <a:t>berria</a:t>
            </a:r>
            <a:r>
              <a:rPr lang="es-ES" altLang="es-ES" sz="1500" b="1" kern="0" dirty="0">
                <a:latin typeface="Arial" charset="0"/>
              </a:rPr>
              <a:t>: “(</a:t>
            </a:r>
            <a:r>
              <a:rPr lang="es-ES" altLang="es-ES" sz="1500" b="1" kern="0" dirty="0" err="1">
                <a:latin typeface="Arial" charset="0"/>
              </a:rPr>
              <a:t>Pot</a:t>
            </a:r>
            <a:r>
              <a:rPr lang="es-ES" altLang="es-ES" sz="1500" b="1" kern="0" dirty="0">
                <a:latin typeface="Arial" charset="0"/>
              </a:rPr>
              <a:t> &lt;= 70Kw) </a:t>
            </a:r>
            <a:r>
              <a:rPr lang="es-ES" altLang="es-ES" sz="1500" b="1" kern="0" dirty="0" err="1" smtClean="0">
                <a:latin typeface="Arial" charset="0"/>
              </a:rPr>
              <a:t>Proiekturik</a:t>
            </a:r>
            <a:r>
              <a:rPr lang="es-ES" altLang="es-ES" sz="1500" b="1" kern="0" dirty="0" smtClean="0">
                <a:latin typeface="Arial" charset="0"/>
              </a:rPr>
              <a:t> </a:t>
            </a:r>
            <a:r>
              <a:rPr lang="es-ES" altLang="es-ES" sz="1500" b="1" kern="0" dirty="0" err="1" smtClean="0">
                <a:latin typeface="Arial" charset="0"/>
              </a:rPr>
              <a:t>behar</a:t>
            </a:r>
            <a:r>
              <a:rPr lang="es-ES" altLang="es-ES" sz="1500" b="1" kern="0" dirty="0" smtClean="0">
                <a:latin typeface="Arial" charset="0"/>
              </a:rPr>
              <a:t> </a:t>
            </a:r>
            <a:r>
              <a:rPr lang="es-ES" altLang="es-ES" sz="1500" b="1" kern="0" dirty="0" err="1" smtClean="0">
                <a:latin typeface="Arial" charset="0"/>
              </a:rPr>
              <a:t>ez</a:t>
            </a:r>
            <a:r>
              <a:rPr lang="es-ES" altLang="es-ES" sz="1500" b="1" kern="0" dirty="0" smtClean="0">
                <a:latin typeface="Arial" charset="0"/>
              </a:rPr>
              <a:t> </a:t>
            </a:r>
            <a:r>
              <a:rPr lang="es-ES" altLang="es-ES" sz="1500" b="1" kern="0" dirty="0" err="1" smtClean="0">
                <a:latin typeface="Arial" charset="0"/>
              </a:rPr>
              <a:t>duen</a:t>
            </a:r>
            <a:r>
              <a:rPr lang="es-ES" altLang="es-ES" sz="1500" b="1" kern="0" dirty="0" smtClean="0">
                <a:latin typeface="Arial" charset="0"/>
              </a:rPr>
              <a:t> </a:t>
            </a:r>
            <a:r>
              <a:rPr lang="es-ES" altLang="es-ES" sz="1500" b="1" kern="0" dirty="0" err="1" smtClean="0">
                <a:latin typeface="Arial" charset="0"/>
              </a:rPr>
              <a:t>instalazio</a:t>
            </a:r>
            <a:r>
              <a:rPr lang="es-ES" altLang="es-ES" sz="1500" b="1" kern="0" dirty="0" smtClean="0">
                <a:latin typeface="Arial" charset="0"/>
              </a:rPr>
              <a:t> </a:t>
            </a:r>
            <a:r>
              <a:rPr lang="es-ES" altLang="es-ES" sz="1500" b="1" kern="0" dirty="0" err="1" smtClean="0">
                <a:latin typeface="Arial" charset="0"/>
              </a:rPr>
              <a:t>termikoaren</a:t>
            </a:r>
            <a:r>
              <a:rPr lang="es-ES" altLang="es-ES" sz="1500" b="1" kern="0" dirty="0" smtClean="0">
                <a:latin typeface="Arial" charset="0"/>
              </a:rPr>
              <a:t> </a:t>
            </a:r>
            <a:r>
              <a:rPr lang="es-ES" altLang="es-ES" sz="1500" b="1" kern="0" dirty="0" err="1" smtClean="0">
                <a:latin typeface="Arial" charset="0"/>
              </a:rPr>
              <a:t>modalketa</a:t>
            </a:r>
            <a:endParaRPr lang="es-ES" altLang="es-ES" sz="1500" b="1" kern="0" dirty="0" smtClean="0">
              <a:latin typeface="Arial" charset="0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 startAt="2"/>
              <a:defRPr/>
            </a:pPr>
            <a:r>
              <a:rPr lang="es-ES" altLang="es-ES" sz="1500" b="1" kern="0" dirty="0" err="1" smtClean="0">
                <a:latin typeface="Arial" charset="0"/>
              </a:rPr>
              <a:t>Erantzukizunpeko</a:t>
            </a:r>
            <a:r>
              <a:rPr lang="es-ES" altLang="es-ES" sz="1500" b="1" kern="0" dirty="0" smtClean="0">
                <a:latin typeface="Arial" charset="0"/>
              </a:rPr>
              <a:t> </a:t>
            </a:r>
            <a:r>
              <a:rPr lang="es-ES" altLang="es-ES" sz="1500" b="1" kern="0" dirty="0" err="1" smtClean="0">
                <a:latin typeface="Arial" charset="0"/>
              </a:rPr>
              <a:t>aitorpena</a:t>
            </a:r>
            <a:endParaRPr lang="es-ES" altLang="es-ES" sz="1500" b="1" kern="0" dirty="0" smtClean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ClrTx/>
              <a:buNone/>
              <a:defRPr/>
            </a:pPr>
            <a:endParaRPr lang="es-ES" altLang="es-ES" sz="1500" b="1" kern="0" dirty="0" smtClean="0">
              <a:latin typeface="Arial" charset="0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 startAt="2"/>
              <a:defRPr/>
            </a:pPr>
            <a:endParaRPr lang="es-ES" altLang="es-ES" sz="1500" b="1" kern="0" dirty="0"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ClrTx/>
              <a:buNone/>
              <a:defRPr/>
            </a:pPr>
            <a:endParaRPr lang="es-ES" altLang="es-ES" sz="15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 startAt="2"/>
              <a:defRPr/>
            </a:pPr>
            <a:endParaRPr lang="es-ES" altLang="es-ES" sz="15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Font typeface="Wingdings" pitchFamily="2" charset="2"/>
              <a:buAutoNum type="arabicPeriod" startAt="2"/>
              <a:defRPr/>
            </a:pPr>
            <a:endParaRPr lang="es-ES" altLang="es-ES" sz="1500" b="1" kern="0" dirty="0" smtClean="0"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05542" y="209600"/>
            <a:ext cx="8063401" cy="435496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853321" y="209600"/>
            <a:ext cx="8051215" cy="39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1800" dirty="0" smtClean="0"/>
              <a:t>INDICE</a:t>
            </a:r>
            <a:endParaRPr lang="es-ES" altLang="es-ES" sz="18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DB096-6497-4AB2-A12C-279E317AF65C}" type="slidenum">
              <a:rPr lang="es-ES" altLang="es-ES" smtClean="0"/>
              <a:pPr>
                <a:defRPr/>
              </a:pPr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8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712808" y="1937792"/>
            <a:ext cx="9149085" cy="1920999"/>
          </a:xfrm>
          <a:prstGeom prst="wedgeRectCallout">
            <a:avLst>
              <a:gd name="adj1" fmla="val -48254"/>
              <a:gd name="adj2" fmla="val -4863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 anchor="ctr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u-ES" altLang="es-ES" sz="1200" dirty="0" smtClean="0">
                <a:latin typeface="Arial" panose="020B0604020202020204" pitchFamily="34" charset="0"/>
              </a:rPr>
              <a:t>Instalazio termikoetan erabiltzen diren hozgarriak 3 multzotan sailkatzen dira</a:t>
            </a:r>
            <a:r>
              <a:rPr lang="eu-ES" altLang="es-ES" sz="1200" b="1" dirty="0" smtClean="0">
                <a:latin typeface="Arial" panose="020B0604020202020204" pitchFamily="34" charset="0"/>
              </a:rPr>
              <a:t>: L1, L2 y L3.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u-ES" altLang="es-ES" sz="1200" dirty="0" smtClean="0">
                <a:latin typeface="Arial" panose="020B0604020202020204" pitchFamily="34" charset="0"/>
              </a:rPr>
              <a:t>Lehenengoa segurtasun handiko </a:t>
            </a:r>
            <a:r>
              <a:rPr lang="eu-ES" altLang="es-ES" sz="1200" dirty="0" smtClean="0">
                <a:latin typeface="Arial" panose="020B0604020202020204" pitchFamily="34" charset="0"/>
              </a:rPr>
              <a:t>hozgarriak </a:t>
            </a:r>
            <a:r>
              <a:rPr lang="eu-ES" altLang="es-ES" sz="1200" dirty="0" smtClean="0">
                <a:latin typeface="Arial" panose="020B0604020202020204" pitchFamily="34" charset="0"/>
              </a:rPr>
              <a:t>biltzen ditu, beraz hauek maneiatzen dituztenen enpresei betekizun gutxiago ezartzen zaie, betekizun hauek areagotu egiten dira, hozgarria L2 edo L3 multzokoak denean</a:t>
            </a:r>
            <a:r>
              <a:rPr lang="eu-ES" altLang="es-ES" sz="1200" u="sng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u-ES" altLang="es-ES" sz="1200" dirty="0">
                <a:latin typeface="Arial" panose="020B0604020202020204" pitchFamily="34" charset="0"/>
              </a:rPr>
              <a:t>552 /2019 </a:t>
            </a:r>
            <a:r>
              <a:rPr lang="eu-ES" altLang="es-ES" sz="1200" dirty="0" smtClean="0">
                <a:latin typeface="Arial" panose="020B0604020202020204" pitchFamily="34" charset="0"/>
              </a:rPr>
              <a:t> </a:t>
            </a:r>
            <a:r>
              <a:rPr lang="eu-ES" altLang="es-ES" sz="1200" dirty="0" smtClean="0">
                <a:latin typeface="Arial" panose="020B0604020202020204" pitchFamily="34" charset="0"/>
              </a:rPr>
              <a:t>EDak</a:t>
            </a:r>
            <a:r>
              <a:rPr lang="eu-ES" altLang="es-ES" sz="1200" dirty="0" smtClean="0">
                <a:latin typeface="Arial" panose="020B0604020202020204" pitchFamily="34" charset="0"/>
              </a:rPr>
              <a:t>, aldiz, L2 taldeko hozgarrien artean segurtasun maila berri bat ezartzen du, A2L multzo berria hain zuzen ere, sugarraren hedapen-abiadura </a:t>
            </a:r>
            <a:r>
              <a:rPr lang="eu-ES" altLang="es-ES" sz="1200" dirty="0">
                <a:latin typeface="Arial" panose="020B0604020202020204" pitchFamily="34" charset="0"/>
              </a:rPr>
              <a:t>10 cm/s </a:t>
            </a:r>
            <a:r>
              <a:rPr lang="eu-ES" altLang="es-ES" sz="1200" dirty="0" smtClean="0">
                <a:latin typeface="Arial" panose="020B0604020202020204" pitchFamily="34" charset="0"/>
              </a:rPr>
              <a:t>baino txikiagoa duten hozgarriekin.</a:t>
            </a:r>
            <a:endParaRPr lang="eu-ES" altLang="es-ES" sz="1200" dirty="0">
              <a:latin typeface="Arial" panose="020B0604020202020204" pitchFamily="34" charset="0"/>
            </a:endParaRPr>
          </a:p>
        </p:txBody>
      </p:sp>
      <p:grpSp>
        <p:nvGrpSpPr>
          <p:cNvPr id="14" name="Group 24"/>
          <p:cNvGrpSpPr>
            <a:grpSpLocks/>
          </p:cNvGrpSpPr>
          <p:nvPr/>
        </p:nvGrpSpPr>
        <p:grpSpPr bwMode="auto">
          <a:xfrm rot="501447">
            <a:off x="8397277" y="992515"/>
            <a:ext cx="1418502" cy="1026462"/>
            <a:chOff x="2018" y="1207"/>
            <a:chExt cx="1542" cy="1633"/>
          </a:xfrm>
        </p:grpSpPr>
        <p:sp>
          <p:nvSpPr>
            <p:cNvPr id="15" name="AutoShape 25"/>
            <p:cNvSpPr>
              <a:spLocks noChangeArrowheads="1"/>
            </p:cNvSpPr>
            <p:nvPr/>
          </p:nvSpPr>
          <p:spPr bwMode="auto">
            <a:xfrm>
              <a:off x="2018" y="1308"/>
              <a:ext cx="1542" cy="1532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</p:txBody>
        </p:sp>
        <p:pic>
          <p:nvPicPr>
            <p:cNvPr id="16" name="Picture 26" descr="pin_r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1207"/>
              <a:ext cx="2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159" y="1319"/>
              <a:ext cx="1401" cy="1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6ECEE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es-ES" altLang="es-ES" sz="1800" b="1" dirty="0" smtClean="0"/>
                <a:t>Mota </a:t>
              </a:r>
              <a:r>
                <a:rPr lang="es-ES" altLang="es-ES" sz="1800" b="1" dirty="0" err="1" smtClean="0"/>
                <a:t>berria</a:t>
              </a:r>
              <a:r>
                <a:rPr lang="es-ES" altLang="es-ES" sz="1800" b="1" dirty="0" smtClean="0"/>
                <a:t>:</a:t>
              </a:r>
            </a:p>
            <a:p>
              <a:r>
                <a:rPr lang="es-ES" altLang="es-ES" sz="1800" b="1" dirty="0" smtClean="0"/>
                <a:t>A2L</a:t>
              </a:r>
              <a:endParaRPr lang="es-ES" altLang="es-ES" sz="1800" b="1" dirty="0"/>
            </a:p>
          </p:txBody>
        </p:sp>
      </p:grpSp>
      <p:sp>
        <p:nvSpPr>
          <p:cNvPr id="21" name="AutoShape 31"/>
          <p:cNvSpPr>
            <a:spLocks noChangeArrowheads="1"/>
          </p:cNvSpPr>
          <p:nvPr/>
        </p:nvSpPr>
        <p:spPr bwMode="auto">
          <a:xfrm>
            <a:off x="687512" y="3954016"/>
            <a:ext cx="9149085" cy="2448272"/>
          </a:xfrm>
          <a:prstGeom prst="wedgeRectCallout">
            <a:avLst>
              <a:gd name="adj1" fmla="val -48254"/>
              <a:gd name="adj2" fmla="val -4863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 anchor="ctr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u-ES" altLang="es-ES" sz="1200" dirty="0" smtClean="0">
                <a:latin typeface="Arial" panose="020B0604020202020204" pitchFamily="34" charset="0"/>
              </a:rPr>
              <a:t>Hori horrela, A2L hozgarriak L1 eta L2 taldeen artean egongo direla esan daiteke.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u-ES" altLang="es-ES" sz="1200" dirty="0" smtClean="0">
                <a:latin typeface="Arial" panose="020B0604020202020204" pitchFamily="34" charset="0"/>
              </a:rPr>
              <a:t>Horrek, instalazioak egiten dituzten enpresei betekizun ezberdinak eskatzea erakarriko du, instalazio batek behar duen hozgarriaren kopuruaren eta motaren arabera.</a:t>
            </a:r>
            <a:endParaRPr lang="eu-ES" altLang="es-ES" sz="12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u-ES" altLang="es-ES" sz="1200" dirty="0" smtClean="0">
                <a:latin typeface="Arial" panose="020B0604020202020204" pitchFamily="34" charset="0"/>
              </a:rPr>
              <a:t>L2 eta L3 taldeko hozgarriak erabiltzen dituzten instalazioak egiten dituzten enpresek 552/2019 ED-ko 2. mailako enpresek betebeharreko betekizunak bete beharko dituzte.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u-ES" altLang="es-ES" sz="1200" dirty="0" smtClean="0">
                <a:latin typeface="Arial" panose="020B0604020202020204" pitchFamily="34" charset="0"/>
              </a:rPr>
              <a:t>Aldiz, A2L taldeko hozgarriak dituzten instalazioetan enpresen maila hozgarriaren kopuruaren arabera egongo da.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u-ES" altLang="es-ES" sz="1200" dirty="0" smtClean="0">
                <a:latin typeface="Arial" panose="020B0604020202020204" pitchFamily="34" charset="0"/>
              </a:rPr>
              <a:t>552/2019 ED-ak ezartzen ditu instalazio bakoitzean hozgarriaren </a:t>
            </a:r>
            <a:r>
              <a:rPr lang="eu-ES" altLang="es-ES" sz="1200" dirty="0" err="1" smtClean="0">
                <a:latin typeface="Arial" panose="020B0604020202020204" pitchFamily="34" charset="0"/>
              </a:rPr>
              <a:t>kopururaren</a:t>
            </a:r>
            <a:r>
              <a:rPr lang="eu-ES" altLang="es-ES" sz="1200" dirty="0" smtClean="0">
                <a:latin typeface="Arial" panose="020B0604020202020204" pitchFamily="34" charset="0"/>
              </a:rPr>
              <a:t> mugak</a:t>
            </a:r>
          </a:p>
          <a:p>
            <a:pPr eaLnBrk="1" hangingPunct="1">
              <a:spcBef>
                <a:spcPct val="50000"/>
              </a:spcBef>
              <a:buNone/>
            </a:pPr>
            <a:endParaRPr lang="es-ES" altLang="es-ES" sz="1200" dirty="0"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805542" y="209600"/>
            <a:ext cx="8063401" cy="435496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853321" y="209600"/>
            <a:ext cx="8051215" cy="39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1. </a:t>
            </a:r>
            <a:r>
              <a:rPr lang="es-ES" sz="1800" dirty="0" smtClean="0"/>
              <a:t>INTRODUCCION</a:t>
            </a:r>
            <a:endParaRPr lang="es-ES" altLang="es-ES" sz="18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445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73" y="3037706"/>
            <a:ext cx="8105775" cy="12763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40" y="1721768"/>
            <a:ext cx="8115300" cy="1104900"/>
          </a:xfrm>
          <a:prstGeom prst="rect">
            <a:avLst/>
          </a:prstGeom>
        </p:spPr>
      </p:pic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1695624" y="854720"/>
            <a:ext cx="8173319" cy="723032"/>
          </a:xfrm>
          <a:prstGeom prst="wedgeRectCallout">
            <a:avLst>
              <a:gd name="adj1" fmla="val -48254"/>
              <a:gd name="adj2" fmla="val -4863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 anchor="ctr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s-ES" altLang="es-ES" sz="1200" dirty="0" err="1" smtClean="0">
                <a:latin typeface="Arial" panose="020B0604020202020204" pitchFamily="34" charset="0"/>
              </a:rPr>
              <a:t>Instalazio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termikoetako</a:t>
            </a:r>
            <a:r>
              <a:rPr lang="es-ES" altLang="es-ES" sz="1200" dirty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arloan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moldatutak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oprozedurak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hauek</a:t>
            </a:r>
            <a:r>
              <a:rPr lang="es-ES" altLang="es-ES" sz="1200" dirty="0" smtClean="0">
                <a:latin typeface="Arial" panose="020B0604020202020204" pitchFamily="34" charset="0"/>
              </a:rPr>
              <a:t> </a:t>
            </a:r>
            <a:r>
              <a:rPr lang="es-ES" altLang="es-ES" sz="1200" dirty="0" err="1" smtClean="0">
                <a:latin typeface="Arial" panose="020B0604020202020204" pitchFamily="34" charset="0"/>
              </a:rPr>
              <a:t>dira</a:t>
            </a:r>
            <a:r>
              <a:rPr lang="es-ES" altLang="es-ES" sz="1200" b="1" dirty="0" smtClean="0">
                <a:latin typeface="Arial" panose="020B0604020202020204" pitchFamily="34" charset="0"/>
              </a:rPr>
              <a:t>:</a:t>
            </a:r>
            <a:endParaRPr lang="es-ES" altLang="es-ES" sz="1200" b="1" dirty="0">
              <a:latin typeface="Arial" panose="020B0604020202020204" pitchFamily="34" charset="0"/>
            </a:endParaRPr>
          </a:p>
        </p:txBody>
      </p:sp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327472" y="4424369"/>
            <a:ext cx="9513263" cy="1415596"/>
          </a:xfrm>
          <a:prstGeom prst="wedgeRectCallout">
            <a:avLst>
              <a:gd name="adj1" fmla="val -48254"/>
              <a:gd name="adj2" fmla="val -4863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 anchor="ctr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u-ES" altLang="es-ES" sz="13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Prozedura berri bat abiaraziko da “Proiekturik behar ez dituzten instalazioen </a:t>
            </a:r>
            <a:r>
              <a:rPr lang="eu-ES" altLang="es-ES" sz="13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modlaketak</a:t>
            </a:r>
            <a:r>
              <a:rPr lang="eu-ES" altLang="es-ES" sz="1300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 (Potentzia 70kW edo txikiagoa dutenak)</a:t>
            </a:r>
            <a:r>
              <a:rPr lang="eu-ES" altLang="es-ES" sz="13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u-ES" altLang="es-ES" sz="1300" b="1" dirty="0" smtClean="0">
                <a:latin typeface="Arial" panose="020B0604020202020204" pitchFamily="34" charset="0"/>
              </a:rPr>
              <a:t>IT-E </a:t>
            </a:r>
            <a:r>
              <a:rPr lang="eu-ES" altLang="es-ES" sz="1300" dirty="0" smtClean="0">
                <a:latin typeface="Arial" panose="020B0604020202020204" pitchFamily="34" charset="0"/>
              </a:rPr>
              <a:t>izenekoa</a:t>
            </a:r>
            <a:r>
              <a:rPr lang="eu-ES" altLang="es-ES" sz="1300" b="1" dirty="0" smtClean="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u-ES" altLang="es-ES" sz="1300" dirty="0" smtClean="0">
                <a:latin typeface="Arial" panose="020B0604020202020204" pitchFamily="34" charset="0"/>
              </a:rPr>
              <a:t>Izapidetza IT-B-</a:t>
            </a:r>
            <a:r>
              <a:rPr lang="eu-ES" altLang="es-ES" sz="1300" dirty="0" err="1" smtClean="0">
                <a:latin typeface="Arial" panose="020B0604020202020204" pitchFamily="34" charset="0"/>
              </a:rPr>
              <a:t>ren</a:t>
            </a:r>
            <a:r>
              <a:rPr lang="eu-ES" altLang="es-ES" sz="1300" dirty="0" smtClean="0">
                <a:latin typeface="Arial" panose="020B0604020202020204" pitchFamily="34" charset="0"/>
              </a:rPr>
              <a:t> analogoa da, baino proiekturik behar ez duten instalazioentzat erabiliko da berri hau.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u-ES" altLang="es-ES" sz="1300" dirty="0" smtClean="0">
                <a:latin typeface="Arial" panose="020B0604020202020204" pitchFamily="34" charset="0"/>
              </a:rPr>
              <a:t>Beraz, IT-B “Instalazio termiko baten moldaketa”, </a:t>
            </a:r>
            <a:r>
              <a:rPr lang="eu-ES" altLang="es-ES" sz="1300" b="1" u="sng" dirty="0" smtClean="0">
                <a:latin typeface="Arial" panose="020B0604020202020204" pitchFamily="34" charset="0"/>
              </a:rPr>
              <a:t>“Proiektua behar duen instalazio baten </a:t>
            </a:r>
            <a:r>
              <a:rPr lang="eu-ES" altLang="es-ES" sz="1300" b="1" u="sng" dirty="0" err="1" smtClean="0">
                <a:latin typeface="Arial" panose="020B0604020202020204" pitchFamily="34" charset="0"/>
              </a:rPr>
              <a:t>modalketa</a:t>
            </a:r>
            <a:r>
              <a:rPr lang="eu-ES" altLang="es-ES" sz="1300" b="1" u="sng" dirty="0" smtClean="0">
                <a:latin typeface="Arial" panose="020B0604020202020204" pitchFamily="34" charset="0"/>
              </a:rPr>
              <a:t> (Pot &gt; 70 </a:t>
            </a:r>
            <a:r>
              <a:rPr lang="eu-ES" altLang="es-ES" sz="1300" b="1" u="sng" dirty="0" err="1" smtClean="0">
                <a:latin typeface="Arial" panose="020B0604020202020204" pitchFamily="34" charset="0"/>
              </a:rPr>
              <a:t>kw</a:t>
            </a:r>
            <a:r>
              <a:rPr lang="eu-ES" altLang="es-ES" sz="1300" b="1" u="sng" dirty="0" smtClean="0">
                <a:latin typeface="Arial" panose="020B0604020202020204" pitchFamily="34" charset="0"/>
              </a:rPr>
              <a:t>)”</a:t>
            </a:r>
            <a:r>
              <a:rPr lang="eu-ES" altLang="es-ES" sz="1300" dirty="0" smtClean="0">
                <a:latin typeface="Arial" panose="020B0604020202020204" pitchFamily="34" charset="0"/>
              </a:rPr>
              <a:t> izena hartuko du</a:t>
            </a:r>
            <a:endParaRPr lang="eu-ES" altLang="es-ES" sz="1300" b="1" u="sng" dirty="0">
              <a:latin typeface="Arial" panose="020B0604020202020204" pitchFamily="34" charset="0"/>
            </a:endParaRPr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327472" y="5839965"/>
            <a:ext cx="9589240" cy="850355"/>
          </a:xfrm>
          <a:prstGeom prst="wedgeRectCallout">
            <a:avLst>
              <a:gd name="adj1" fmla="val -48254"/>
              <a:gd name="adj2" fmla="val -4863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 anchor="ctr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u-ES" altLang="es-ES" sz="1200" dirty="0" smtClean="0">
                <a:latin typeface="Arial" panose="020B0604020202020204" pitchFamily="34" charset="0"/>
              </a:rPr>
              <a:t>Datu teknikoak jasotzen dituen atala moldatu da prozedura hauetan, hozgarrien informazio guztia jaso eta behar dituzten kopuru mugak kalkulatzea </a:t>
            </a:r>
            <a:r>
              <a:rPr lang="eu-ES" altLang="es-ES" sz="1200" dirty="0" err="1" smtClean="0">
                <a:latin typeface="Arial" panose="020B0604020202020204" pitchFamily="34" charset="0"/>
              </a:rPr>
              <a:t>erreezteko</a:t>
            </a:r>
            <a:r>
              <a:rPr lang="eu-ES" altLang="es-ES" sz="1200" dirty="0" smtClean="0">
                <a:latin typeface="Arial" panose="020B0604020202020204" pitchFamily="34" charset="0"/>
              </a:rPr>
              <a:t> helburuarekin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u-ES" altLang="es-ES" sz="1200" dirty="0" smtClean="0">
                <a:latin typeface="Arial" panose="020B0604020202020204" pitchFamily="34" charset="0"/>
              </a:rPr>
              <a:t>Datozen irudietan azalduko diren beste moldaketa batzuk era, gehitu dira.</a:t>
            </a:r>
            <a:endParaRPr lang="eu-ES" altLang="es-ES" sz="1200" dirty="0">
              <a:latin typeface="Arial" panose="020B0604020202020204" pitchFamily="34" charset="0"/>
            </a:endParaRPr>
          </a:p>
        </p:txBody>
      </p:sp>
      <p:grpSp>
        <p:nvGrpSpPr>
          <p:cNvPr id="14" name="Group 24"/>
          <p:cNvGrpSpPr>
            <a:grpSpLocks/>
          </p:cNvGrpSpPr>
          <p:nvPr/>
        </p:nvGrpSpPr>
        <p:grpSpPr bwMode="auto">
          <a:xfrm rot="501447">
            <a:off x="8484730" y="3151413"/>
            <a:ext cx="1418502" cy="891490"/>
            <a:chOff x="2018" y="1207"/>
            <a:chExt cx="1542" cy="1633"/>
          </a:xfrm>
        </p:grpSpPr>
        <p:sp>
          <p:nvSpPr>
            <p:cNvPr id="15" name="AutoShape 25"/>
            <p:cNvSpPr>
              <a:spLocks noChangeArrowheads="1"/>
            </p:cNvSpPr>
            <p:nvPr/>
          </p:nvSpPr>
          <p:spPr bwMode="auto">
            <a:xfrm>
              <a:off x="2018" y="1308"/>
              <a:ext cx="1542" cy="1532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  <a:p>
              <a:endParaRPr lang="es-ES_tradnl" altLang="es-ES" sz="1400" u="sng">
                <a:solidFill>
                  <a:srgbClr val="FF3300"/>
                </a:solidFill>
              </a:endParaRPr>
            </a:p>
          </p:txBody>
        </p:sp>
        <p:pic>
          <p:nvPicPr>
            <p:cNvPr id="16" name="Picture 26" descr="pin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1207"/>
              <a:ext cx="28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159" y="1759"/>
              <a:ext cx="1401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6ECEE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es-ES" altLang="es-ES" sz="1800" b="1" dirty="0" smtClean="0"/>
                <a:t>IT-E</a:t>
              </a:r>
              <a:endParaRPr lang="es-ES" altLang="es-ES" sz="1800" b="1" dirty="0"/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805542" y="209600"/>
            <a:ext cx="8063401" cy="435496"/>
          </a:xfrm>
          <a:prstGeom prst="rect">
            <a:avLst/>
          </a:prstGeom>
          <a:solidFill>
            <a:srgbClr val="ADDA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56" tIns="50775" rIns="101556" bIns="507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20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1805543" y="209600"/>
            <a:ext cx="8098994" cy="39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1" tIns="45702" rIns="91401" bIns="45702" anchor="b"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defTabSz="914019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800" dirty="0" smtClean="0"/>
              <a:t>1. </a:t>
            </a:r>
            <a:r>
              <a:rPr lang="es-ES" sz="1800" dirty="0" smtClean="0"/>
              <a:t>INTRODUCCION</a:t>
            </a:r>
            <a:endParaRPr lang="es-ES" altLang="es-ES" sz="18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632D5-5245-416D-AE82-6F40C0B92BFE}" type="slidenum">
              <a:rPr lang="es-ES" altLang="es-ES" smtClean="0"/>
              <a:pPr>
                <a:defRPr/>
              </a:pPr>
              <a:t>9</a:t>
            </a:fld>
            <a:endParaRPr lang="es-ES" altLang="es-ES"/>
          </a:p>
        </p:txBody>
      </p:sp>
      <p:sp>
        <p:nvSpPr>
          <p:cNvPr id="18" name="Rectángulo 17"/>
          <p:cNvSpPr/>
          <p:nvPr/>
        </p:nvSpPr>
        <p:spPr>
          <a:xfrm>
            <a:off x="1263576" y="2058194"/>
            <a:ext cx="4270076" cy="45566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1263575" y="3367787"/>
            <a:ext cx="4306385" cy="63571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AutoShape 31"/>
          <p:cNvSpPr>
            <a:spLocks noChangeArrowheads="1"/>
          </p:cNvSpPr>
          <p:nvPr/>
        </p:nvSpPr>
        <p:spPr bwMode="auto">
          <a:xfrm>
            <a:off x="925140" y="1538100"/>
            <a:ext cx="1296144" cy="322978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s-ES" altLang="es-ES" sz="1600" b="1" dirty="0" err="1" smtClean="0">
                <a:latin typeface="Arial" panose="020B0604020202020204" pitchFamily="34" charset="0"/>
              </a:rPr>
              <a:t>lehen</a:t>
            </a:r>
            <a:endParaRPr lang="es-ES" altLang="es-ES" sz="1600" b="1" dirty="0">
              <a:latin typeface="Arial" panose="020B0604020202020204" pitchFamily="34" charset="0"/>
            </a:endParaRP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1006673" y="2831785"/>
            <a:ext cx="1296144" cy="322978"/>
          </a:xfrm>
          <a:prstGeom prst="wedgeRectCallout">
            <a:avLst>
              <a:gd name="adj1" fmla="val -48254"/>
              <a:gd name="adj2" fmla="val -48637"/>
            </a:avLst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9955" tIns="51975" rIns="99955" bIns="51975"/>
          <a:lstStyle>
            <a:lvl1pPr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8000" indent="-303213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16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000" indent="-254000" defTabSz="1016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92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64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0800" indent="-254000" defTabSz="1016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s-ES" altLang="es-ES" sz="1600" b="1" dirty="0" err="1" smtClean="0">
                <a:latin typeface="Arial" panose="020B0604020202020204" pitchFamily="34" charset="0"/>
              </a:rPr>
              <a:t>Berriak</a:t>
            </a:r>
            <a:endParaRPr lang="es-ES" altLang="es-ES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7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8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lboetakoa">
  <a:themeElements>
    <a:clrScheme name="Alboetako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lboetako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boetako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0FB781A6AFC342916CD1DEA0B987C0" ma:contentTypeVersion="16" ma:contentTypeDescription="Crear nuevo documento." ma:contentTypeScope="" ma:versionID="fe327713578b897302058c56eaac5f08">
  <xsd:schema xmlns:xsd="http://www.w3.org/2001/XMLSchema" xmlns:xs="http://www.w3.org/2001/XMLSchema" xmlns:p="http://schemas.microsoft.com/office/2006/metadata/properties" xmlns:ns2="624f3b94-bbc5-4573-aeef-0eaada64f22b" xmlns:ns3="8c35392d-4ec5-4c96-a9bc-d6c97c77fa09" targetNamespace="http://schemas.microsoft.com/office/2006/metadata/properties" ma:root="true" ma:fieldsID="44c170c38570a49c55e2367eb06c4600" ns2:_="" ns3:_="">
    <xsd:import namespace="624f3b94-bbc5-4573-aeef-0eaada64f22b"/>
    <xsd:import namespace="8c35392d-4ec5-4c96-a9bc-d6c97c77fa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f3b94-bbc5-4573-aeef-0eaada64f2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5f06d05-d0b9-423e-99c7-eca76f3eea4b}" ma:internalName="TaxCatchAll" ma:showField="CatchAllData" ma:web="624f3b94-bbc5-4573-aeef-0eaada64f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5392d-4ec5-4c96-a9bc-d6c97c77f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35392d-4ec5-4c96-a9bc-d6c97c77fa09">
      <Terms xmlns="http://schemas.microsoft.com/office/infopath/2007/PartnerControls"/>
    </lcf76f155ced4ddcb4097134ff3c332f>
    <TaxCatchAll xmlns="624f3b94-bbc5-4573-aeef-0eaada64f22b" xsi:nil="true"/>
  </documentManagement>
</p:properties>
</file>

<file path=customXml/itemProps1.xml><?xml version="1.0" encoding="utf-8"?>
<ds:datastoreItem xmlns:ds="http://schemas.openxmlformats.org/officeDocument/2006/customXml" ds:itemID="{9D685D51-1BD8-4131-A1F3-A753BE48C31C}"/>
</file>

<file path=customXml/itemProps2.xml><?xml version="1.0" encoding="utf-8"?>
<ds:datastoreItem xmlns:ds="http://schemas.openxmlformats.org/officeDocument/2006/customXml" ds:itemID="{34FFF7C0-E5DB-4527-8CCB-A90775D50D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98DDCF-9ACF-4AC6-98F3-764D71C44555}">
  <ds:schemaRefs>
    <ds:schemaRef ds:uri="http://purl.org/dc/terms/"/>
    <ds:schemaRef ds:uri="624f3b94-bbc5-4573-aeef-0eaada64f22b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c35392d-4ec5-4c96-a9bc-d6c97c77fa0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31172</TotalTime>
  <Words>2260</Words>
  <Application>Microsoft Office PowerPoint</Application>
  <PresentationFormat>Personalizado</PresentationFormat>
  <Paragraphs>335</Paragraphs>
  <Slides>32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5" baseType="lpstr">
      <vt:lpstr>Arial</vt:lpstr>
      <vt:lpstr>Arial Narrow</vt:lpstr>
      <vt:lpstr>Calibri</vt:lpstr>
      <vt:lpstr>Courier New</vt:lpstr>
      <vt:lpstr>Kozuka Gothic Pr6N H</vt:lpstr>
      <vt:lpstr>Times New Roman</vt:lpstr>
      <vt:lpstr>Trebuchet MS</vt:lpstr>
      <vt:lpstr>Wingdings</vt:lpstr>
      <vt:lpstr>Wingdings 3</vt:lpstr>
      <vt:lpstr>1_Diseño predeterminado</vt:lpstr>
      <vt:lpstr>Diseño predeterminado</vt:lpstr>
      <vt:lpstr>Alboetakoa</vt:lpstr>
      <vt:lpstr>Presentación de Microsoft PowerPoint 97-2003</vt:lpstr>
      <vt:lpstr>Instalazio termikoen izapidetza telematikoa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PLATEA Tramitación – FdCdP y CTT</dc:title>
  <dc:creator>Platea Tramitación</dc:creator>
  <cp:lastModifiedBy>Ulibarri Hernández, Unai</cp:lastModifiedBy>
  <cp:revision>2345</cp:revision>
  <cp:lastPrinted>2019-01-08T07:45:22Z</cp:lastPrinted>
  <dcterms:created xsi:type="dcterms:W3CDTF">2004-05-06T09:28:21Z</dcterms:created>
  <dcterms:modified xsi:type="dcterms:W3CDTF">2021-11-17T11:21:06Z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Documento</vt:lpwstr>
  </property>
  <property fmtid="{D5CDD505-2E9C-101B-9397-08002B2CF9AE}" pid="3" name="PublishingContact">
    <vt:lpwstr/>
  </property>
  <property fmtid="{D5CDD505-2E9C-101B-9397-08002B2CF9AE}" pid="4" name="PublishingPageContent">
    <vt:lpwstr/>
  </property>
  <property fmtid="{D5CDD505-2E9C-101B-9397-08002B2CF9AE}" pid="5" name="HeaderStyleDefinitions">
    <vt:lpwstr/>
  </property>
  <property fmtid="{D5CDD505-2E9C-101B-9397-08002B2CF9AE}" pid="6" name="display_urn:schemas-microsoft-com:office:office#Editor">
    <vt:lpwstr>Lampreabe Martinez, Beatriz</vt:lpwstr>
  </property>
  <property fmtid="{D5CDD505-2E9C-101B-9397-08002B2CF9AE}" pid="7" name="ArticleStartDate">
    <vt:lpwstr/>
  </property>
  <property fmtid="{D5CDD505-2E9C-101B-9397-08002B2CF9AE}" pid="8" name="TemplateUrl">
    <vt:lpwstr/>
  </property>
  <property fmtid="{D5CDD505-2E9C-101B-9397-08002B2CF9AE}" pid="9" name="PublishingRollupImage">
    <vt:lpwstr/>
  </property>
  <property fmtid="{D5CDD505-2E9C-101B-9397-08002B2CF9AE}" pid="10" name="Audience">
    <vt:lpwstr/>
  </property>
  <property fmtid="{D5CDD505-2E9C-101B-9397-08002B2CF9AE}" pid="11" name="ArticleByLine">
    <vt:lpwstr/>
  </property>
  <property fmtid="{D5CDD505-2E9C-101B-9397-08002B2CF9AE}" pid="12" name="PublishingImageCaption">
    <vt:lpwstr/>
  </property>
  <property fmtid="{D5CDD505-2E9C-101B-9397-08002B2CF9AE}" pid="13" name="PublishingVariationRelationshipLinkFieldID">
    <vt:lpwstr/>
  </property>
  <property fmtid="{D5CDD505-2E9C-101B-9397-08002B2CF9AE}" pid="14" name="PublishingContactName">
    <vt:lpwstr/>
  </property>
  <property fmtid="{D5CDD505-2E9C-101B-9397-08002B2CF9AE}" pid="15" name="PublishingContactEmail">
    <vt:lpwstr/>
  </property>
  <property fmtid="{D5CDD505-2E9C-101B-9397-08002B2CF9AE}" pid="16" name="Comments">
    <vt:lpwstr/>
  </property>
  <property fmtid="{D5CDD505-2E9C-101B-9397-08002B2CF9AE}" pid="17" name="PublishingPageLayout">
    <vt:lpwstr/>
  </property>
  <property fmtid="{D5CDD505-2E9C-101B-9397-08002B2CF9AE}" pid="18" name="xd_Signature">
    <vt:lpwstr/>
  </property>
  <property fmtid="{D5CDD505-2E9C-101B-9397-08002B2CF9AE}" pid="19" name="PublishingPageImage">
    <vt:lpwstr/>
  </property>
  <property fmtid="{D5CDD505-2E9C-101B-9397-08002B2CF9AE}" pid="20" name="SummaryLinks">
    <vt:lpwstr/>
  </property>
  <property fmtid="{D5CDD505-2E9C-101B-9397-08002B2CF9AE}" pid="21" name="xd_ProgID">
    <vt:lpwstr/>
  </property>
  <property fmtid="{D5CDD505-2E9C-101B-9397-08002B2CF9AE}" pid="22" name="PublishingStartDate">
    <vt:lpwstr/>
  </property>
  <property fmtid="{D5CDD505-2E9C-101B-9397-08002B2CF9AE}" pid="23" name="PublishingExpirationDate">
    <vt:lpwstr/>
  </property>
  <property fmtid="{D5CDD505-2E9C-101B-9397-08002B2CF9AE}" pid="24" name="PublishingContactPicture">
    <vt:lpwstr/>
  </property>
  <property fmtid="{D5CDD505-2E9C-101B-9397-08002B2CF9AE}" pid="25" name="PublishingVariationGroupID">
    <vt:lpwstr/>
  </property>
  <property fmtid="{D5CDD505-2E9C-101B-9397-08002B2CF9AE}" pid="26" name="display_urn:schemas-microsoft-com:office:office#Author">
    <vt:lpwstr>PCI. Teletramitacion - Pan Gómez, Mónica - Ibermatica</vt:lpwstr>
  </property>
  <property fmtid="{D5CDD505-2E9C-101B-9397-08002B2CF9AE}" pid="27" name="ContentTypeId">
    <vt:lpwstr>0x0101009C0FB781A6AFC342916CD1DEA0B987C0</vt:lpwstr>
  </property>
</Properties>
</file>