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8"/>
  </p:handout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58" r:id="rId13"/>
    <p:sldId id="259" r:id="rId14"/>
    <p:sldId id="260" r:id="rId15"/>
    <p:sldId id="261" r:id="rId16"/>
    <p:sldId id="257" r:id="rId17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lkarlan.sharepoint.com/sites/use/Documentos%20compartidos/Aplicaciones/Mi%20carpeta/Datos-estadisticas/Nire_karpeta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Bisitak eta erabiltzaileak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u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'Bisitak eta erabiltzaileak'!$A$3</c:f>
              <c:strCache>
                <c:ptCount val="1"/>
                <c:pt idx="0">
                  <c:v>Bisitak orrietara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'Bisitak eta erabiltzaileak'!$B$2:$E$2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'Bisitak eta erabiltzaileak'!$B$3:$E$3</c:f>
              <c:numCache>
                <c:formatCode>#,##0</c:formatCode>
                <c:ptCount val="4"/>
                <c:pt idx="0">
                  <c:v>1206623</c:v>
                </c:pt>
                <c:pt idx="1">
                  <c:v>1370639</c:v>
                </c:pt>
                <c:pt idx="2">
                  <c:v>1484466</c:v>
                </c:pt>
                <c:pt idx="3">
                  <c:v>3437479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4-4F73-81AA-90884FC71898}"/>
            </c:ext>
          </c:extLst>
        </c:ser>
        <c:ser>
          <c:idx val="3"/>
          <c:order val="1"/>
          <c:tx>
            <c:strRef>
              <c:f>'Bisitak eta erabiltzaileak'!$A$5</c:f>
              <c:strCache>
                <c:ptCount val="1"/>
                <c:pt idx="0">
                  <c:v>Erabiltzaileak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'Bisitak eta erabiltzaileak'!$B$2:$E$2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'Bisitak eta erabiltzaileak'!$B$5:$E$5</c:f>
              <c:numCache>
                <c:formatCode>#,##0</c:formatCode>
                <c:ptCount val="4"/>
                <c:pt idx="0">
                  <c:v>78083</c:v>
                </c:pt>
                <c:pt idx="1">
                  <c:v>133531</c:v>
                </c:pt>
                <c:pt idx="2">
                  <c:v>210277</c:v>
                </c:pt>
                <c:pt idx="3">
                  <c:v>661959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C4-4F73-81AA-90884FC71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324472"/>
        <c:axId val="460326440"/>
      </c:barChart>
      <c:catAx>
        <c:axId val="460324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u-ES"/>
          </a:p>
        </c:txPr>
        <c:crossAx val="460326440"/>
        <c:crosses val="autoZero"/>
        <c:auto val="1"/>
        <c:lblAlgn val="ctr"/>
        <c:lblOffset val="100"/>
        <c:noMultiLvlLbl val="0"/>
      </c:catAx>
      <c:valAx>
        <c:axId val="460326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u-ES"/>
          </a:p>
        </c:txPr>
        <c:crossAx val="46032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u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u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18D2D-52ED-413A-A7F0-2D2973FFB187}" type="datetimeFigureOut">
              <a:rPr lang="eu-ES" smtClean="0"/>
              <a:t>2021/3/22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A024C-B1F4-499D-9F94-EFBDB8B28F62}" type="slidenum">
              <a:rPr lang="eu-ES" smtClean="0"/>
              <a:t>‹zk.›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768772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E572-5B64-4B28-B6D7-41DBFD7CD23F}" type="datetimeFigureOut">
              <a:rPr lang="es-ES" smtClean="0"/>
              <a:t>22/03/2021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2CB9-32BD-4693-B71F-08176BF26ECA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857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E572-5B64-4B28-B6D7-41DBFD7CD23F}" type="datetimeFigureOut">
              <a:rPr lang="es-ES" smtClean="0"/>
              <a:t>22/03/2021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2CB9-32BD-4693-B71F-08176BF26ECA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439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E572-5B64-4B28-B6D7-41DBFD7CD23F}" type="datetimeFigureOut">
              <a:rPr lang="es-ES" smtClean="0"/>
              <a:t>22/03/2021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2CB9-32BD-4693-B71F-08176BF26ECA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38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‹zk.›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4638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E572-5B64-4B28-B6D7-41DBFD7CD23F}" type="datetimeFigureOut">
              <a:rPr lang="es-ES" smtClean="0"/>
              <a:t>22/03/2021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2CB9-32BD-4693-B71F-08176BF26ECA}" type="slidenum">
              <a:rPr lang="es-ES" smtClean="0"/>
              <a:t>‹zk.›</a:t>
            </a:fld>
            <a:endParaRPr lang="es-ES" dirty="0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6393806"/>
            <a:ext cx="171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6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E572-5B64-4B28-B6D7-41DBFD7CD23F}" type="datetimeFigureOut">
              <a:rPr lang="es-ES" smtClean="0"/>
              <a:t>22/03/2021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2CB9-32BD-4693-B71F-08176BF26ECA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504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E572-5B64-4B28-B6D7-41DBFD7CD23F}" type="datetimeFigureOut">
              <a:rPr lang="es-ES" smtClean="0"/>
              <a:t>22/03/2021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2CB9-32BD-4693-B71F-08176BF26ECA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34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E572-5B64-4B28-B6D7-41DBFD7CD23F}" type="datetimeFigureOut">
              <a:rPr lang="es-ES" smtClean="0"/>
              <a:t>22/03/2021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2CB9-32BD-4693-B71F-08176BF26ECA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529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E572-5B64-4B28-B6D7-41DBFD7CD23F}" type="datetimeFigureOut">
              <a:rPr lang="es-ES" smtClean="0"/>
              <a:t>22/03/2021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2CB9-32BD-4693-B71F-08176BF26ECA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255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E572-5B64-4B28-B6D7-41DBFD7CD23F}" type="datetimeFigureOut">
              <a:rPr lang="es-ES" smtClean="0"/>
              <a:t>22/03/2021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2CB9-32BD-4693-B71F-08176BF26ECA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775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E572-5B64-4B28-B6D7-41DBFD7CD23F}" type="datetimeFigureOut">
              <a:rPr lang="es-ES" smtClean="0"/>
              <a:t>22/03/2021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2CB9-32BD-4693-B71F-08176BF26ECA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83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E572-5B64-4B28-B6D7-41DBFD7CD23F}" type="datetimeFigureOut">
              <a:rPr lang="es-ES" smtClean="0"/>
              <a:t>22/03/2021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2CB9-32BD-4693-B71F-08176BF26ECA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154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9E572-5B64-4B28-B6D7-41DBFD7CD23F}" type="datetimeFigureOut">
              <a:rPr lang="es-ES" smtClean="0"/>
              <a:t>22/03/2021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52CB9-32BD-4693-B71F-08176BF26ECA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95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skadi.eus/gobierno-vasco/innovacion-publica-mejora-administracion/-/proyecto/puesta-en-marcha-del-nodo-de-interoperabilidad-y-promocion-de-los-servicios-de-interoperabilidad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euskadi.eus/gobierno-vasco/innovacion-publica-mejora-administracion/-/contenidos/proyecto/proy93/es_def/index.s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://www.euskadi.eus/gobierno-vasco/innovacion-publica-mejora-administracion/-/proyecto/creacion-de-un-instrumento-organizativo-de-colaboracion-interadministrativa-en-administracion-electronic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7826243-69C5-F04C-8669-1A8DF093055C}"/>
              </a:ext>
            </a:extLst>
          </p:cNvPr>
          <p:cNvSpPr/>
          <p:nvPr/>
        </p:nvSpPr>
        <p:spPr>
          <a:xfrm>
            <a:off x="0" y="6042911"/>
            <a:ext cx="12192000" cy="807913"/>
          </a:xfrm>
          <a:prstGeom prst="rect">
            <a:avLst/>
          </a:prstGeom>
          <a:solidFill>
            <a:schemeClr val="bg1">
              <a:lumMod val="1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10772" hangingPunct="0">
              <a:lnSpc>
                <a:spcPts val="2121"/>
              </a:lnSpc>
            </a:pPr>
            <a:endParaRPr lang="es-ES" sz="1543" dirty="0" smtClean="0">
              <a:solidFill>
                <a:srgbClr val="15363F"/>
              </a:solidFill>
              <a:latin typeface="Graphik Semibold"/>
              <a:ea typeface="Graphik Semibold"/>
              <a:cs typeface="Graphik Semibold"/>
              <a:sym typeface="Graphik Semibold"/>
            </a:endParaRPr>
          </a:p>
          <a:p>
            <a:pPr defTabSz="410772" hangingPunct="0">
              <a:lnSpc>
                <a:spcPts val="2121"/>
              </a:lnSpc>
            </a:pPr>
            <a:endParaRPr lang="es-ES" sz="1543" dirty="0">
              <a:solidFill>
                <a:srgbClr val="15363F"/>
              </a:solidFill>
              <a:latin typeface="Graphik Semibold"/>
              <a:ea typeface="Graphik Semibold"/>
              <a:cs typeface="Graphik Semibold"/>
              <a:sym typeface="Graphik Semibold"/>
            </a:endParaRPr>
          </a:p>
          <a:p>
            <a:pPr defTabSz="410772" hangingPunct="0">
              <a:lnSpc>
                <a:spcPts val="2121"/>
              </a:lnSpc>
            </a:pPr>
            <a:endParaRPr lang="es-ES" sz="1543" dirty="0">
              <a:solidFill>
                <a:srgbClr val="15363F"/>
              </a:solidFill>
              <a:latin typeface="Graphik Semibold"/>
              <a:ea typeface="Graphik Semibold"/>
              <a:cs typeface="Graphik Semibold"/>
              <a:sym typeface="Graphik Semibold"/>
            </a:endParaRP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21076DFC-7300-AC4D-9ACC-B1337744D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60" y="6152953"/>
            <a:ext cx="2196000" cy="6057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227D3B6-9E04-9240-BA52-9264D298A7A6}"/>
              </a:ext>
            </a:extLst>
          </p:cNvPr>
          <p:cNvSpPr txBox="1"/>
          <p:nvPr/>
        </p:nvSpPr>
        <p:spPr>
          <a:xfrm>
            <a:off x="6096000" y="2232844"/>
            <a:ext cx="5469548" cy="235355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982" tIns="23982" rIns="23982" bIns="23982" numCol="1" spcCol="38100" rtlCol="0" anchor="ctr">
            <a:spAutoFit/>
          </a:bodyPr>
          <a:lstStyle/>
          <a:p>
            <a:pPr algn="ctr" defTabSz="410772" hangingPunct="0">
              <a:lnSpc>
                <a:spcPts val="2121"/>
              </a:lnSpc>
            </a:pPr>
            <a:endParaRPr lang="es-ES" sz="1929" dirty="0">
              <a:solidFill>
                <a:srgbClr val="15363F"/>
              </a:solidFill>
              <a:latin typeface="Courier" pitchFamily="2" charset="0"/>
              <a:sym typeface="Graphik Semibold"/>
            </a:endParaRPr>
          </a:p>
          <a:p>
            <a:pPr algn="ctr"/>
            <a:r>
              <a:rPr lang="es-ES" sz="1929" b="1" dirty="0">
                <a:latin typeface="Courier" pitchFamily="2" charset="0"/>
              </a:rPr>
              <a:t>EUSKO JAURLARITZA – GOBIERNO VASCO</a:t>
            </a:r>
            <a:endParaRPr lang="es-ES" sz="2700" b="1" dirty="0">
              <a:latin typeface="Courier" pitchFamily="2" charset="0"/>
            </a:endParaRPr>
          </a:p>
          <a:p>
            <a:pPr fontAlgn="base"/>
            <a:endParaRPr lang="es-ES" sz="2700" b="1" dirty="0">
              <a:latin typeface="Courier" pitchFamily="2" charset="0"/>
            </a:endParaRPr>
          </a:p>
          <a:p>
            <a:pPr fontAlgn="base">
              <a:spcBef>
                <a:spcPts val="579"/>
              </a:spcBef>
            </a:pPr>
            <a:r>
              <a:rPr lang="es-ES" sz="2700" b="1" dirty="0">
                <a:latin typeface="Courier" pitchFamily="2" charset="0"/>
              </a:rPr>
              <a:t>JAVIER BIKANDI IRAZABAL</a:t>
            </a:r>
          </a:p>
          <a:p>
            <a:pPr fontAlgn="base"/>
            <a:endParaRPr lang="es-ES" sz="2700" b="1" dirty="0">
              <a:latin typeface="Courier" pitchFamily="2" charset="0"/>
            </a:endParaRPr>
          </a:p>
          <a:p>
            <a:pPr fontAlgn="base"/>
            <a:r>
              <a:rPr lang="es-ES" sz="2700" b="1" dirty="0">
                <a:latin typeface="Courier" pitchFamily="2" charset="0"/>
              </a:rPr>
              <a:t>NIRE KARPETA</a:t>
            </a: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C4D35131-FD5C-5645-B4A7-6BCBEEB32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5"/>
          <a:stretch/>
        </p:blipFill>
        <p:spPr>
          <a:xfrm>
            <a:off x="763872" y="263379"/>
            <a:ext cx="3731408" cy="222485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6F20B3-52C9-B646-8D62-31FE1B8A29F5}"/>
              </a:ext>
            </a:extLst>
          </p:cNvPr>
          <p:cNvSpPr txBox="1"/>
          <p:nvPr/>
        </p:nvSpPr>
        <p:spPr>
          <a:xfrm>
            <a:off x="763872" y="2459803"/>
            <a:ext cx="3874803" cy="35319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982" tIns="23982" rIns="23982" bIns="23982" numCol="1" spcCol="38100" rtlCol="0" anchor="ctr">
            <a:spAutoFit/>
          </a:bodyPr>
          <a:lstStyle/>
          <a:p>
            <a:pPr algn="ctr" defTabSz="410772" hangingPunct="0">
              <a:lnSpc>
                <a:spcPts val="2121"/>
              </a:lnSpc>
            </a:pPr>
            <a:endParaRPr lang="es-ES" sz="1929" dirty="0">
              <a:solidFill>
                <a:srgbClr val="15363F"/>
              </a:solidFill>
              <a:latin typeface="Courier" pitchFamily="2" charset="0"/>
              <a:sym typeface="Graphik Semibold"/>
            </a:endParaRPr>
          </a:p>
          <a:p>
            <a:pPr algn="ctr" defTabSz="410772" hangingPunct="0">
              <a:lnSpc>
                <a:spcPts val="2121"/>
              </a:lnSpc>
            </a:pPr>
            <a:endParaRPr lang="es-ES" sz="1929" dirty="0">
              <a:solidFill>
                <a:srgbClr val="15363F"/>
              </a:solidFill>
              <a:latin typeface="Courier" pitchFamily="2" charset="0"/>
              <a:sym typeface="Graphik Semibold"/>
            </a:endParaRPr>
          </a:p>
          <a:p>
            <a:pPr algn="ctr" defTabSz="410772" hangingPunct="0">
              <a:lnSpc>
                <a:spcPts val="2121"/>
              </a:lnSpc>
            </a:pPr>
            <a:r>
              <a:rPr lang="es-ES" sz="1929" dirty="0">
                <a:solidFill>
                  <a:srgbClr val="15363F"/>
                </a:solidFill>
                <a:latin typeface="Courier" pitchFamily="2" charset="0"/>
                <a:sym typeface="Graphik Semibold"/>
              </a:rPr>
              <a:t>RELEASE 1.0</a:t>
            </a:r>
          </a:p>
          <a:p>
            <a:pPr algn="ctr" defTabSz="410772" hangingPunct="0">
              <a:lnSpc>
                <a:spcPts val="2121"/>
              </a:lnSpc>
            </a:pPr>
            <a:endParaRPr lang="es-ES" sz="1929" dirty="0">
              <a:latin typeface="Courier" pitchFamily="2" charset="0"/>
            </a:endParaRPr>
          </a:p>
          <a:p>
            <a:pPr algn="ctr"/>
            <a:r>
              <a:rPr lang="es-ES" sz="1736" dirty="0">
                <a:latin typeface="Courier" pitchFamily="2" charset="0"/>
              </a:rPr>
              <a:t>IKTen berrikuntzari eta Administrazio arteko lankidetzari buruzko jardunaldiak</a:t>
            </a:r>
          </a:p>
          <a:p>
            <a:pPr fontAlgn="base"/>
            <a:endParaRPr lang="es-ES" sz="1736" dirty="0">
              <a:latin typeface="Courier" pitchFamily="2" charset="0"/>
            </a:endParaRPr>
          </a:p>
          <a:p>
            <a:pPr algn="ctr" fontAlgn="base"/>
            <a:r>
              <a:rPr lang="es-ES" sz="1736" dirty="0">
                <a:latin typeface="Courier" pitchFamily="2" charset="0"/>
              </a:rPr>
              <a:t>Jornadas de Innovación TIC y colaboración Interadministrativa</a:t>
            </a:r>
            <a:endParaRPr lang="es-ES" sz="1736" dirty="0"/>
          </a:p>
          <a:p>
            <a:pPr algn="ctr" defTabSz="410772" hangingPunct="0">
              <a:lnSpc>
                <a:spcPts val="2121"/>
              </a:lnSpc>
            </a:pPr>
            <a:endParaRPr lang="es-ES" sz="1543" dirty="0">
              <a:solidFill>
                <a:srgbClr val="15363F"/>
              </a:solidFill>
              <a:latin typeface="Graphik Semibold"/>
              <a:ea typeface="Graphik Semibold"/>
              <a:cs typeface="Graphik Semibold"/>
              <a:sym typeface="Graphik Semi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41852"/>
            <a:ext cx="5057929" cy="95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75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325563"/>
          </a:xfrm>
        </p:spPr>
        <p:txBody>
          <a:bodyPr>
            <a:normAutofit/>
          </a:bodyPr>
          <a:lstStyle/>
          <a:p>
            <a:r>
              <a:rPr lang="eu-ES" sz="3200" b="1" dirty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Zenbat erabiltzen da? ¿Cuánto </a:t>
            </a:r>
            <a:r>
              <a:rPr lang="es-ES" sz="3200" b="1" dirty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se utiliza</a:t>
            </a:r>
            <a:r>
              <a:rPr lang="eu-ES" sz="3200" b="1" dirty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s-ES" sz="3200" b="1" dirty="0">
              <a:solidFill>
                <a:srgbClr val="3478A0"/>
              </a:solidFill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229121"/>
              </p:ext>
            </p:extLst>
          </p:nvPr>
        </p:nvGraphicFramePr>
        <p:xfrm>
          <a:off x="1018113" y="4882660"/>
          <a:ext cx="6352117" cy="1318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109">
                  <a:extLst>
                    <a:ext uri="{9D8B030D-6E8A-4147-A177-3AD203B41FA5}">
                      <a16:colId xmlns:a16="http://schemas.microsoft.com/office/drawing/2014/main" val="1719661460"/>
                    </a:ext>
                  </a:extLst>
                </a:gridCol>
                <a:gridCol w="1009608">
                  <a:extLst>
                    <a:ext uri="{9D8B030D-6E8A-4147-A177-3AD203B41FA5}">
                      <a16:colId xmlns:a16="http://schemas.microsoft.com/office/drawing/2014/main" val="700720331"/>
                    </a:ext>
                  </a:extLst>
                </a:gridCol>
                <a:gridCol w="1009608">
                  <a:extLst>
                    <a:ext uri="{9D8B030D-6E8A-4147-A177-3AD203B41FA5}">
                      <a16:colId xmlns:a16="http://schemas.microsoft.com/office/drawing/2014/main" val="815869643"/>
                    </a:ext>
                  </a:extLst>
                </a:gridCol>
                <a:gridCol w="841340">
                  <a:extLst>
                    <a:ext uri="{9D8B030D-6E8A-4147-A177-3AD203B41FA5}">
                      <a16:colId xmlns:a16="http://schemas.microsoft.com/office/drawing/2014/main" val="1164426501"/>
                    </a:ext>
                  </a:extLst>
                </a:gridCol>
                <a:gridCol w="911452">
                  <a:extLst>
                    <a:ext uri="{9D8B030D-6E8A-4147-A177-3AD203B41FA5}">
                      <a16:colId xmlns:a16="http://schemas.microsoft.com/office/drawing/2014/main" val="2760279893"/>
                    </a:ext>
                  </a:extLst>
                </a:gridCol>
              </a:tblGrid>
              <a:tr h="26363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Datua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2017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2018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2019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2020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6582066"/>
                  </a:ext>
                </a:extLst>
              </a:tr>
              <a:tr h="26363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Bisitak orrietara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1.206.623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1.370.639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1.484.466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3.437.479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01245"/>
                  </a:ext>
                </a:extLst>
              </a:tr>
              <a:tr h="26363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Bisiten Hazkundea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14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132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011729"/>
                  </a:ext>
                </a:extLst>
              </a:tr>
              <a:tr h="26363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Erabiltzaileak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78.083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133.531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210.277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661.959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0509015"/>
                  </a:ext>
                </a:extLst>
              </a:tr>
              <a:tr h="263631">
                <a:tc>
                  <a:txBody>
                    <a:bodyPr/>
                    <a:lstStyle/>
                    <a:p>
                      <a:pPr algn="l" fontAlgn="b"/>
                      <a:r>
                        <a:rPr lang="eu-ES" sz="1100" u="none" strike="noStrike" noProof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Erabiltzaileen Hazkundea</a:t>
                      </a:r>
                      <a:endParaRPr lang="eu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71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57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215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773308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924011" y="1751673"/>
            <a:ext cx="2538853" cy="252399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3.437.479 bisita</a:t>
            </a:r>
          </a:p>
        </p:txBody>
      </p:sp>
      <p:sp>
        <p:nvSpPr>
          <p:cNvPr id="7" name="Elipse 6"/>
          <p:cNvSpPr/>
          <p:nvPr/>
        </p:nvSpPr>
        <p:spPr>
          <a:xfrm>
            <a:off x="3585629" y="2355450"/>
            <a:ext cx="2298701" cy="21835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661.959 erabiltzaile</a:t>
            </a:r>
            <a:endParaRPr lang="es-E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330987"/>
              </p:ext>
            </p:extLst>
          </p:nvPr>
        </p:nvGraphicFramePr>
        <p:xfrm>
          <a:off x="6689725" y="2355450"/>
          <a:ext cx="5314950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645049" y="3727792"/>
            <a:ext cx="109677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u-E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2020. urtean</a:t>
            </a:r>
            <a:endParaRPr lang="es-E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86591" y="4004791"/>
            <a:ext cx="109677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u-E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2020. urtean</a:t>
            </a:r>
            <a:endParaRPr lang="es-E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304141"/>
            <a:ext cx="2036575" cy="6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325563"/>
          </a:xfrm>
        </p:spPr>
        <p:txBody>
          <a:bodyPr>
            <a:normAutofit/>
          </a:bodyPr>
          <a:lstStyle/>
          <a:p>
            <a:r>
              <a:rPr lang="eu-ES" sz="3200" b="1" dirty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Herritarrengandik gertu / </a:t>
            </a:r>
            <a:r>
              <a:rPr lang="es-ES" sz="3200" b="1" dirty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Cerca de la ciudadanía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2004836"/>
            <a:ext cx="668153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Balorazioak eta iruzkinak egiteko sistema baten bidez, </a:t>
            </a:r>
            <a:r>
              <a:rPr lang="eu-ES" sz="1600" b="1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tramitazioaren eskaeretan eta Nire karpetako espedientearen kudeaketan, </a:t>
            </a: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herritarren esperientzia eta iritziak jasotzen ditugu.</a:t>
            </a:r>
          </a:p>
          <a:p>
            <a:pPr algn="just">
              <a:lnSpc>
                <a:spcPct val="150000"/>
              </a:lnSpc>
            </a:pP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Horiei esker, tramitazioan hainbat hobekuntza eta funtzionalitate berri sartu ahal izan ditugu, herritarrari tramitatzeko lanak errazteko eta honen esperientzia hobetzeko.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304141"/>
            <a:ext cx="2036575" cy="6305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277" y="1987861"/>
            <a:ext cx="3193632" cy="3156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8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304141"/>
            <a:ext cx="2036575" cy="63050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38197" y="2508232"/>
            <a:ext cx="10964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u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COVID garaian </a:t>
            </a: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diru-laguntzen </a:t>
            </a:r>
            <a:r>
              <a:rPr lang="eu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eskaera-inprimakietan </a:t>
            </a:r>
            <a:r>
              <a:rPr lang="eu-ES" sz="1600" b="1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batez besteko balorazioak </a:t>
            </a: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(1tik-5ra):</a:t>
            </a:r>
            <a:endParaRPr lang="eu-ES" sz="1600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6948" y="3441216"/>
            <a:ext cx="323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Ostalaritza sektorerako laguntzak</a:t>
            </a:r>
          </a:p>
        </p:txBody>
      </p:sp>
      <p:sp>
        <p:nvSpPr>
          <p:cNvPr id="9" name="Elipse 8"/>
          <p:cNvSpPr/>
          <p:nvPr/>
        </p:nvSpPr>
        <p:spPr>
          <a:xfrm>
            <a:off x="1443696" y="4138179"/>
            <a:ext cx="1600294" cy="15503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4,03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78282" y="3441216"/>
            <a:ext cx="294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Turismo sektoreari laguntzak</a:t>
            </a:r>
          </a:p>
        </p:txBody>
      </p:sp>
      <p:sp>
        <p:nvSpPr>
          <p:cNvPr id="14" name="Elipse 13"/>
          <p:cNvSpPr/>
          <p:nvPr/>
        </p:nvSpPr>
        <p:spPr>
          <a:xfrm>
            <a:off x="5233632" y="4138179"/>
            <a:ext cx="1600294" cy="15503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4,41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504115" y="5358945"/>
            <a:ext cx="147681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u-E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2020ko abenduan</a:t>
            </a:r>
            <a:endParaRPr lang="es-E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95371" y="5358945"/>
            <a:ext cx="148322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u-E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2021eko otsailean</a:t>
            </a:r>
            <a:endParaRPr lang="es-E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500654" y="3441216"/>
            <a:ext cx="294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Turismo sektoreari laguntzak</a:t>
            </a:r>
          </a:p>
        </p:txBody>
      </p:sp>
      <p:sp>
        <p:nvSpPr>
          <p:cNvPr id="18" name="Elipse 17"/>
          <p:cNvSpPr/>
          <p:nvPr/>
        </p:nvSpPr>
        <p:spPr>
          <a:xfrm>
            <a:off x="9198044" y="4138179"/>
            <a:ext cx="1600294" cy="15503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4,60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259783" y="5358945"/>
            <a:ext cx="152823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u-E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2021eko martxoan</a:t>
            </a:r>
            <a:endParaRPr lang="es-E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838200" y="648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u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Herritarrengandik gertu / </a:t>
            </a:r>
            <a:r>
              <a:rPr lang="es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Cerca de la ciudadanía</a:t>
            </a:r>
            <a:endParaRPr lang="es-ES" sz="3200" b="1" dirty="0">
              <a:solidFill>
                <a:srgbClr val="3478A0"/>
              </a:solidFill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38200" y="1854148"/>
            <a:ext cx="7181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u-ES" sz="2000" b="1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Emaitza batzuk:</a:t>
            </a:r>
            <a:endParaRPr lang="es-ES" sz="2000" b="1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8925014" y="2197202"/>
            <a:ext cx="2538853" cy="25239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4.000 iruzkin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646052" y="4026177"/>
            <a:ext cx="109677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u-E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2020. urtean</a:t>
            </a:r>
            <a:endParaRPr lang="es-E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304141"/>
            <a:ext cx="2036575" cy="63050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38198" y="2545488"/>
            <a:ext cx="7836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Nire karpeta aplikazioan, herritarren hobekuntza-iruzkinei esker hauxe lortu da: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Espedienteen informazioa ulergarriagoa izatea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Dokumentuak deskargatzeko modua hobetu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Espedienteak eta jakinarazpenak filtratzeko sistema ezarri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“Nire profila” atalean datuak altan eman eta historiala ikusi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Diseinuko elementuak (ikonoak, koloreak…) egokitu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Funtzionalitate berriak antzeman hurrengo bertsio baterako</a:t>
            </a:r>
            <a:endParaRPr lang="es-ES" sz="1600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38200" y="1883023"/>
            <a:ext cx="7181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u-ES" sz="2000" b="1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Emaitza batzuk:</a:t>
            </a:r>
            <a:endParaRPr lang="es-ES" sz="2000" b="1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325563"/>
          </a:xfrm>
        </p:spPr>
        <p:txBody>
          <a:bodyPr>
            <a:normAutofit/>
          </a:bodyPr>
          <a:lstStyle/>
          <a:p>
            <a:r>
              <a:rPr lang="eu-ES" sz="3200" b="1" dirty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Herritarrengandik gertu / </a:t>
            </a:r>
            <a:r>
              <a:rPr lang="es-ES" sz="3200" b="1" dirty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Cerca de la ciudadanía</a:t>
            </a:r>
          </a:p>
        </p:txBody>
      </p:sp>
    </p:spTree>
    <p:extLst>
      <p:ext uri="{BB962C8B-B14F-4D97-AF65-F5344CB8AC3E}">
        <p14:creationId xmlns:p14="http://schemas.microsoft.com/office/powerpoint/2010/main" val="34127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30378"/>
            <a:ext cx="10796337" cy="3806791"/>
          </a:xfrm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es-ES" sz="2000" b="1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Art</a:t>
            </a:r>
            <a:r>
              <a:rPr lang="es-ES" sz="2000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. 13. Derechos de las personas en sus relaciones con las </a:t>
            </a:r>
            <a:r>
              <a:rPr lang="es-ES" sz="2000" b="1" dirty="0" err="1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AAPPs</a:t>
            </a:r>
            <a:r>
              <a:rPr lang="es-ES" sz="2000" b="1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endParaRPr lang="es-ES" sz="2000" b="1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es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es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lang="es-ES" sz="1600" u="sng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A comunicarse con las Administraciones Públicas a través de un Punto de Acceso General electrónico de la Administración</a:t>
            </a:r>
            <a:r>
              <a:rPr lang="es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es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s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) A ser asistidos en el uso de medios electrónicos en sus relaciones con las Administraciones Públicas.</a:t>
            </a:r>
          </a:p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es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s-ES" sz="1600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304141"/>
            <a:ext cx="2036575" cy="63050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Ley </a:t>
            </a:r>
            <a:r>
              <a:rPr lang="es-ES" sz="3200" b="1" dirty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39/2015, de 1 de octubre, del Procedimiento Administrativo Común de las Administraciones Públicas</a:t>
            </a:r>
            <a:endParaRPr lang="es-ES" sz="3200" b="1" dirty="0">
              <a:solidFill>
                <a:srgbClr val="3478A0"/>
              </a:solidFill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15649"/>
            <a:ext cx="11000874" cy="4400376"/>
          </a:xfrm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es-ES" sz="2000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Art</a:t>
            </a:r>
            <a:r>
              <a:rPr lang="es-ES" sz="2000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. 53. Derechos del interesado en el procedimiento administrativo</a:t>
            </a:r>
          </a:p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es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es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a) A conocer, en cualquier momento, el estado de la tramitación de los procedimientos en los que tengan la condición de interesados; el sentido del silencio administrativo que corresponda, en caso e que la Administración no dicte ni notifique resolución expresa en plazo; el órgano competente para su instrucción, en su caso, y resolución; y los actos de trámite dictados. Asimismo, también tendrán derecho a acceder y a obtener copia de los documentos contenidos en los citados procedimientos.</a:t>
            </a:r>
          </a:p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es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</a:p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es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Quienes se relacionen con las Administraciones Públicas a través de medios electrónicos, tendrán derecho a consultar la información a la que se refiere el párrafo anterior, en el Punto de Acceso General electrónico que funcionará como un portal de acceso</a:t>
            </a:r>
            <a:r>
              <a:rPr lang="es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.»</a:t>
            </a:r>
            <a:endParaRPr lang="es-ES" sz="1600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304141"/>
            <a:ext cx="2036575" cy="630506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569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Ley </a:t>
            </a:r>
            <a:r>
              <a:rPr lang="es-ES" sz="3200" b="1" dirty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39/2015, de 1 de octubre, del Procedimiento Administrativo Común de las Administraciones Públicas</a:t>
            </a:r>
            <a:endParaRPr lang="es-ES" sz="3200" b="1" dirty="0">
              <a:solidFill>
                <a:srgbClr val="3478A0"/>
              </a:solidFill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304141"/>
            <a:ext cx="2036575" cy="63050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6168" y="267400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Plan </a:t>
            </a:r>
            <a:r>
              <a:rPr lang="es-ES" sz="3200" b="1" dirty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Estratégico de Gobernanza e Innovación Pública (PEGIP 2020</a:t>
            </a:r>
            <a:r>
              <a:rPr lang="es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s-ES" sz="3200" b="1" dirty="0">
              <a:solidFill>
                <a:srgbClr val="3478A0"/>
              </a:solidFill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02" y="1539018"/>
            <a:ext cx="3816423" cy="50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10" y="2170580"/>
            <a:ext cx="4693361" cy="992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09" y="3398511"/>
            <a:ext cx="4679273" cy="932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87" y="4602794"/>
            <a:ext cx="4666059" cy="1456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3 Botón de acción: Hacia delante o Siguiente">
            <a:hlinkClick r:id="rId7" highlightClick="1"/>
          </p:cNvPr>
          <p:cNvSpPr/>
          <p:nvPr/>
        </p:nvSpPr>
        <p:spPr>
          <a:xfrm>
            <a:off x="8857666" y="4213256"/>
            <a:ext cx="576064" cy="235127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1 Botón de acción: Hacia delante o Siguiente">
            <a:hlinkClick r:id="rId8" highlightClick="1"/>
          </p:cNvPr>
          <p:cNvSpPr/>
          <p:nvPr/>
        </p:nvSpPr>
        <p:spPr>
          <a:xfrm>
            <a:off x="8866384" y="3045820"/>
            <a:ext cx="576064" cy="235127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2 Botón de acción: Hacia delante o Siguiente">
            <a:hlinkClick r:id="rId9" highlightClick="1"/>
          </p:cNvPr>
          <p:cNvSpPr/>
          <p:nvPr/>
        </p:nvSpPr>
        <p:spPr>
          <a:xfrm>
            <a:off x="8839782" y="5941448"/>
            <a:ext cx="576064" cy="235127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48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304141"/>
            <a:ext cx="2036575" cy="63050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6168" y="267400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Plan </a:t>
            </a:r>
            <a:r>
              <a:rPr lang="es-ES" sz="3200" b="1" dirty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Estratégico de Gobernanza e Innovación Pública (PEGIP 2020</a:t>
            </a:r>
            <a:r>
              <a:rPr lang="es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s-ES" sz="3200" b="1" dirty="0">
              <a:solidFill>
                <a:srgbClr val="3478A0"/>
              </a:solidFill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16" y="2963033"/>
            <a:ext cx="9417325" cy="3203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Marcador de contenido 2"/>
          <p:cNvSpPr>
            <a:spLocks noGrp="1"/>
          </p:cNvSpPr>
          <p:nvPr>
            <p:ph idx="1"/>
          </p:nvPr>
        </p:nvSpPr>
        <p:spPr>
          <a:xfrm>
            <a:off x="685799" y="1838329"/>
            <a:ext cx="10796337" cy="808617"/>
          </a:xfrm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es-ES" sz="2000" b="1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Creación </a:t>
            </a:r>
            <a:r>
              <a:rPr lang="es-ES" sz="2000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de un instrumento organizativo de colaboración interadministrativa en administración electrónica</a:t>
            </a:r>
          </a:p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endParaRPr lang="es-ES" sz="2000" b="1" dirty="0" smtClean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304141"/>
            <a:ext cx="2036575" cy="63050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6168" y="267400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Plan </a:t>
            </a:r>
            <a:r>
              <a:rPr lang="es-ES" sz="3200" b="1" dirty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Estratégico de Gobernanza e Innovación Pública (PEGIP 2020</a:t>
            </a:r>
            <a:r>
              <a:rPr lang="es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s-ES" sz="3200" b="1" dirty="0">
              <a:solidFill>
                <a:srgbClr val="3478A0"/>
              </a:solidFill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63" y="1682625"/>
            <a:ext cx="6288505" cy="4910137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721894" y="1982707"/>
            <a:ext cx="3765885" cy="808617"/>
          </a:xfrm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es-ES" sz="2000" b="1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Modelo </a:t>
            </a:r>
            <a:r>
              <a:rPr lang="es-ES" sz="2000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de Relación </a:t>
            </a:r>
            <a:r>
              <a:rPr lang="es-ES" sz="2000" b="1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Interinstitucional</a:t>
            </a:r>
            <a:endParaRPr lang="es-ES" sz="2000" b="1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304141"/>
            <a:ext cx="2036575" cy="63050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74295" y="27186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Acuerdo de Consejo de Gobierno (1/2)</a:t>
            </a:r>
            <a:endParaRPr lang="es-ES" sz="3200" b="1" dirty="0">
              <a:solidFill>
                <a:srgbClr val="3478A0"/>
              </a:solidFill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rudia 3"/>
          <p:cNvPicPr>
            <a:picLocks noChangeAspect="1"/>
          </p:cNvPicPr>
          <p:nvPr/>
        </p:nvPicPr>
        <p:blipFill rotWithShape="1">
          <a:blip r:embed="rId3"/>
          <a:srcRect l="18457" t="18421" r="15224" b="16880"/>
          <a:stretch/>
        </p:blipFill>
        <p:spPr>
          <a:xfrm>
            <a:off x="2787536" y="1444802"/>
            <a:ext cx="5995517" cy="46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304141"/>
            <a:ext cx="2036575" cy="63050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74295" y="27186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Acuerdo de Consejo de Gobierno (2/2)</a:t>
            </a:r>
            <a:endParaRPr lang="es-ES" sz="3200" b="1" dirty="0">
              <a:solidFill>
                <a:srgbClr val="3478A0"/>
              </a:solidFill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 rotWithShape="1">
          <a:blip r:embed="rId3"/>
          <a:srcRect l="22302" t="41004" r="15098" b="22415"/>
          <a:stretch/>
        </p:blipFill>
        <p:spPr>
          <a:xfrm>
            <a:off x="1307432" y="1629704"/>
            <a:ext cx="9639459" cy="4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36794"/>
            <a:ext cx="7171267" cy="4400376"/>
          </a:xfrm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Herritarren </a:t>
            </a:r>
            <a:r>
              <a:rPr lang="eu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karpeta, </a:t>
            </a:r>
            <a:r>
              <a:rPr lang="eu-ES" sz="1600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“Nire karpeta”,</a:t>
            </a:r>
            <a:r>
              <a:rPr lang="eu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 herritarrentzako eta erakundeentzako eremu pertsonalizatua da, Eusko Jaurlaritzarekin dituzten harremanetarako diseinatua.</a:t>
            </a:r>
            <a:endParaRPr lang="es-ES" sz="1600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ts val="2400"/>
              </a:lnSpc>
              <a:buNone/>
            </a:pPr>
            <a:r>
              <a:rPr lang="eu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“Nire Karpetak”, honako </a:t>
            </a:r>
            <a:r>
              <a:rPr lang="eu-ES" sz="1600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funtzionalitate</a:t>
            </a:r>
            <a:r>
              <a:rPr lang="eu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 hauek ditu:</a:t>
            </a:r>
            <a:endParaRPr lang="es-ES" sz="1600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600" algn="just">
              <a:lnSpc>
                <a:spcPts val="2400"/>
              </a:lnSpc>
            </a:pPr>
            <a:r>
              <a:rPr lang="eu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Uneko </a:t>
            </a:r>
            <a:r>
              <a:rPr lang="eu-ES" sz="1600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espedienteak</a:t>
            </a:r>
            <a:r>
              <a:rPr lang="eu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 edo amaitutakoak</a:t>
            </a:r>
            <a:r>
              <a:rPr lang="eu-ES" sz="1600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 kontsultatzea</a:t>
            </a:r>
            <a:r>
              <a:rPr lang="eu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ES" sz="1600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600" algn="just">
              <a:lnSpc>
                <a:spcPts val="2400"/>
              </a:lnSpc>
              <a:spcBef>
                <a:spcPts val="600"/>
              </a:spcBef>
            </a:pPr>
            <a:r>
              <a:rPr lang="eu-ES" sz="1600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Jakinarazpenak eta komunikazioak jasotzea.</a:t>
            </a:r>
            <a:r>
              <a:rPr lang="eu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 Irakurtzeko zain dauden jakinarazpenetara joan zaitezke, baita jadanik jasotakoetara edo uko egindakoetara ere.</a:t>
            </a:r>
            <a:endParaRPr lang="es-ES" sz="1600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600" algn="just">
              <a:lnSpc>
                <a:spcPts val="2400"/>
              </a:lnSpc>
              <a:spcBef>
                <a:spcPts val="600"/>
              </a:spcBef>
            </a:pPr>
            <a:r>
              <a:rPr lang="eu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Egindako eta egin gabeko</a:t>
            </a:r>
            <a:r>
              <a:rPr lang="eu-ES" sz="1600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 ordainketak kontsultatzea</a:t>
            </a:r>
            <a:r>
              <a:rPr lang="eu-ES" sz="1600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. Egin gabeko ordainketen kasuan, ordainketa-pasabidera joateko aukera dago, ordainketa online egiteko.</a:t>
            </a:r>
            <a:endParaRPr lang="es-ES" sz="1600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5600" algn="just">
              <a:lnSpc>
                <a:spcPts val="2400"/>
              </a:lnSpc>
              <a:spcBef>
                <a:spcPts val="600"/>
              </a:spcBef>
            </a:pPr>
            <a:r>
              <a:rPr lang="eu-ES" sz="1600" b="1" dirty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Ziurtagiriak kontsultatzea</a:t>
            </a:r>
            <a:r>
              <a:rPr lang="eu-ES" sz="1600" dirty="0" smtClean="0"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ES" sz="1600" dirty="0"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7" y="304141"/>
            <a:ext cx="2036575" cy="63050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325563"/>
          </a:xfrm>
        </p:spPr>
        <p:txBody>
          <a:bodyPr>
            <a:normAutofit/>
          </a:bodyPr>
          <a:lstStyle/>
          <a:p>
            <a:r>
              <a:rPr lang="eu-ES" sz="3200" b="1" dirty="0" smtClean="0">
                <a:solidFill>
                  <a:srgbClr val="3478A0"/>
                </a:solidFill>
                <a:latin typeface="Courier"/>
                <a:ea typeface="Open Sans" panose="020B0606030504020204" pitchFamily="34" charset="0"/>
                <a:cs typeface="Open Sans" panose="020B0606030504020204" pitchFamily="34" charset="0"/>
              </a:rPr>
              <a:t>Zer da? ¿Qué es?</a:t>
            </a:r>
            <a:endParaRPr lang="es-ES" sz="3200" b="1" dirty="0">
              <a:solidFill>
                <a:srgbClr val="3478A0"/>
              </a:solidFill>
              <a:latin typeface="Courie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463801"/>
            <a:ext cx="3596280" cy="282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6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2E545461E654296895C4C56A3209D" ma:contentTypeVersion="13" ma:contentTypeDescription="Create a new document." ma:contentTypeScope="" ma:versionID="1fd38f4a24d37f70bd8a941b85567753">
  <xsd:schema xmlns:xsd="http://www.w3.org/2001/XMLSchema" xmlns:xs="http://www.w3.org/2001/XMLSchema" xmlns:p="http://schemas.microsoft.com/office/2006/metadata/properties" xmlns:ns3="cc3f6c17-defc-4186-86c0-0b462c64b0ad" xmlns:ns4="39c93f96-432b-4f56-98dd-193dc8ea9fc4" targetNamespace="http://schemas.microsoft.com/office/2006/metadata/properties" ma:root="true" ma:fieldsID="0649dae3d37c917f58ce74728207c6f7" ns3:_="" ns4:_="">
    <xsd:import namespace="cc3f6c17-defc-4186-86c0-0b462c64b0ad"/>
    <xsd:import namespace="39c93f96-432b-4f56-98dd-193dc8ea9f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f6c17-defc-4186-86c0-0b462c64b0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93f96-432b-4f56-98dd-193dc8ea9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271A32-9564-4B7E-AC78-01D4224C9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f6c17-defc-4186-86c0-0b462c64b0ad"/>
    <ds:schemaRef ds:uri="39c93f96-432b-4f56-98dd-193dc8ea9f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EC0058-E351-4712-B256-DFD74C290618}">
  <ds:schemaRefs>
    <ds:schemaRef ds:uri="http://purl.org/dc/terms/"/>
    <ds:schemaRef ds:uri="http://schemas.openxmlformats.org/package/2006/metadata/core-properties"/>
    <ds:schemaRef ds:uri="cc3f6c17-defc-4186-86c0-0b462c64b0a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9c93f96-432b-4f56-98dd-193dc8ea9fc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6E20A5-FCE8-4992-8D04-ED9532BA7A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638</Words>
  <Application>Microsoft Office PowerPoint</Application>
  <PresentationFormat>Panoramikoa</PresentationFormat>
  <Paragraphs>96</Paragraphs>
  <Slides>13</Slides>
  <Notes>0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6</vt:i4>
      </vt:variant>
      <vt:variant>
        <vt:lpstr>Gaia</vt:lpstr>
      </vt:variant>
      <vt:variant>
        <vt:i4>1</vt:i4>
      </vt:variant>
      <vt:variant>
        <vt:lpstr>Diapositiben tituluak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</vt:lpstr>
      <vt:lpstr>Graphik Semibold</vt:lpstr>
      <vt:lpstr>Open Sans</vt:lpstr>
      <vt:lpstr>Tema de Office</vt:lpstr>
      <vt:lpstr>PowerPoint aurkezpena</vt:lpstr>
      <vt:lpstr>Ley 39/2015, de 1 de octubre, del Procedimiento Administrativo Común de las Administraciones Públicas</vt:lpstr>
      <vt:lpstr>Ley 39/2015, de 1 de octubre, del Procedimiento Administrativo Común de las Administraciones Públicas</vt:lpstr>
      <vt:lpstr>Plan Estratégico de Gobernanza e Innovación Pública (PEGIP 2020)</vt:lpstr>
      <vt:lpstr>Plan Estratégico de Gobernanza e Innovación Pública (PEGIP 2020)</vt:lpstr>
      <vt:lpstr>Plan Estratégico de Gobernanza e Innovación Pública (PEGIP 2020)</vt:lpstr>
      <vt:lpstr>Acuerdo de Consejo de Gobierno (1/2)</vt:lpstr>
      <vt:lpstr>Acuerdo de Consejo de Gobierno (2/2)</vt:lpstr>
      <vt:lpstr>Zer da? ¿Qué es?</vt:lpstr>
      <vt:lpstr>Zenbat erabiltzen da? ¿Cuánto se utiliza?</vt:lpstr>
      <vt:lpstr>Herritarrengandik gertu / Cerca de la ciudadanía</vt:lpstr>
      <vt:lpstr>PowerPoint aurkezpena</vt:lpstr>
      <vt:lpstr>Herritarrengandik gertu / Cerca de la ciudadanía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Nire karpeta Mi carpeta</dc:title>
  <dc:creator>Bikandi Irazabal, Javier</dc:creator>
  <cp:lastModifiedBy>Bikandi Irazabal, Javier</cp:lastModifiedBy>
  <cp:revision>39</cp:revision>
  <cp:lastPrinted>2021-03-22T11:52:30Z</cp:lastPrinted>
  <dcterms:created xsi:type="dcterms:W3CDTF">2021-03-15T08:40:51Z</dcterms:created>
  <dcterms:modified xsi:type="dcterms:W3CDTF">2021-03-22T12:52:13Z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0x0101007F42E545461E654296895C4C56A3209D</vt:lpwstr>
  </property>
</Properties>
</file>