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9" r:id="rId6"/>
    <p:sldId id="290" r:id="rId7"/>
    <p:sldId id="291" r:id="rId8"/>
    <p:sldId id="292" r:id="rId9"/>
    <p:sldId id="293" r:id="rId10"/>
    <p:sldId id="309" r:id="rId11"/>
    <p:sldId id="310" r:id="rId12"/>
    <p:sldId id="294" r:id="rId13"/>
    <p:sldId id="302" r:id="rId14"/>
    <p:sldId id="311" r:id="rId15"/>
    <p:sldId id="295" r:id="rId16"/>
    <p:sldId id="296" r:id="rId17"/>
    <p:sldId id="271" r:id="rId18"/>
    <p:sldId id="304" r:id="rId19"/>
    <p:sldId id="297" r:id="rId20"/>
    <p:sldId id="314" r:id="rId21"/>
    <p:sldId id="298" r:id="rId22"/>
    <p:sldId id="307" r:id="rId23"/>
    <p:sldId id="299" r:id="rId24"/>
    <p:sldId id="308" r:id="rId25"/>
    <p:sldId id="300" r:id="rId26"/>
    <p:sldId id="266" r:id="rId27"/>
  </p:sldIdLst>
  <p:sldSz cx="9144000" cy="6858000" type="screen4x3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a Fernandez" initials="NF" lastIdx="1" clrIdx="0">
    <p:extLst>
      <p:ext uri="{19B8F6BF-5375-455C-9EA6-DF929625EA0E}">
        <p15:presenceInfo xmlns:p15="http://schemas.microsoft.com/office/powerpoint/2012/main" userId="S-1-5-21-1994727897-3171158535-1805566281-1118" providerId="AD"/>
      </p:ext>
    </p:extLst>
  </p:cmAuthor>
  <p:cmAuthor id="2" name="Usuario de Microsoft Office" initials="UdMO" lastIdx="5" clrIdx="1">
    <p:extLst>
      <p:ext uri="{19B8F6BF-5375-455C-9EA6-DF929625EA0E}">
        <p15:presenceInfo xmlns:p15="http://schemas.microsoft.com/office/powerpoint/2012/main" userId="Usuario de Microsoft Office" providerId="None"/>
      </p:ext>
    </p:extLst>
  </p:cmAuthor>
  <p:cmAuthor id="3" name="naia fernandez" initials="nf" lastIdx="5" clrIdx="2">
    <p:extLst>
      <p:ext uri="{19B8F6BF-5375-455C-9EA6-DF929625EA0E}">
        <p15:presenceInfo xmlns:p15="http://schemas.microsoft.com/office/powerpoint/2012/main" userId="S::nfernandez@cdiconsultoriabilbao.onmicrosoft.com::2058fbb3-5e1c-4541-9278-cf58a2d75b3e" providerId="AD"/>
      </p:ext>
    </p:extLst>
  </p:cmAuthor>
  <p:cmAuthor id="4" name="Zabala Uribeecheverria, Eider" initials="ZUE" lastIdx="1" clrIdx="3">
    <p:extLst>
      <p:ext uri="{19B8F6BF-5375-455C-9EA6-DF929625EA0E}">
        <p15:presenceInfo xmlns:p15="http://schemas.microsoft.com/office/powerpoint/2012/main" userId="S-1-5-21-1662913853-120929469-1543857936-142175" providerId="AD"/>
      </p:ext>
    </p:extLst>
  </p:cmAuthor>
  <p:cmAuthor id="5" name="Eunate Lambarri" initials="EL" lastIdx="1" clrIdx="4">
    <p:extLst>
      <p:ext uri="{19B8F6BF-5375-455C-9EA6-DF929625EA0E}">
        <p15:presenceInfo xmlns:p15="http://schemas.microsoft.com/office/powerpoint/2012/main" userId="S::elambarri@cdiconsultoria.com::4f4dda28-44dd-48f0-b5e6-795314ec4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34A"/>
    <a:srgbClr val="004875"/>
    <a:srgbClr val="003399"/>
    <a:srgbClr val="4472C4"/>
    <a:srgbClr val="D9E1F2"/>
    <a:srgbClr val="D9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38CE4-8D5E-4BB0-9B33-DC1F4C5502A6}" v="1" dt="2024-10-28T12:46:42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890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 Murillo, Fco. Javier" userId="58bf10fd-eff4-405c-9148-7d9218c5845b" providerId="ADAL" clId="{385D38E0-CF8C-4CEB-B1B2-89FF176B509E}"/>
    <pc:docChg chg="undo custSel addSld delSld modSld">
      <pc:chgData name="Antón Murillo, Fco. Javier" userId="58bf10fd-eff4-405c-9148-7d9218c5845b" providerId="ADAL" clId="{385D38E0-CF8C-4CEB-B1B2-89FF176B509E}" dt="2024-10-24T08:45:04.794" v="201"/>
      <pc:docMkLst>
        <pc:docMk/>
      </pc:docMkLst>
      <pc:sldChg chg="addSp modSp">
        <pc:chgData name="Antón Murillo, Fco. Javier" userId="58bf10fd-eff4-405c-9148-7d9218c5845b" providerId="ADAL" clId="{385D38E0-CF8C-4CEB-B1B2-89FF176B509E}" dt="2024-10-24T08:45:04.794" v="201"/>
        <pc:sldMkLst>
          <pc:docMk/>
          <pc:sldMk cId="2005505635" sldId="304"/>
        </pc:sldMkLst>
        <pc:spChg chg="add mod">
          <ac:chgData name="Antón Murillo, Fco. Javier" userId="58bf10fd-eff4-405c-9148-7d9218c5845b" providerId="ADAL" clId="{385D38E0-CF8C-4CEB-B1B2-89FF176B509E}" dt="2024-10-24T08:45:03.331" v="200"/>
          <ac:spMkLst>
            <pc:docMk/>
            <pc:sldMk cId="2005505635" sldId="304"/>
            <ac:spMk id="3" creationId="{9C0A11B9-FFAD-6D0F-DD56-D92D0D16888E}"/>
          </ac:spMkLst>
        </pc:spChg>
        <pc:spChg chg="add mod">
          <ac:chgData name="Antón Murillo, Fco. Javier" userId="58bf10fd-eff4-405c-9148-7d9218c5845b" providerId="ADAL" clId="{385D38E0-CF8C-4CEB-B1B2-89FF176B509E}" dt="2024-10-24T08:45:04.794" v="201"/>
          <ac:spMkLst>
            <pc:docMk/>
            <pc:sldMk cId="2005505635" sldId="304"/>
            <ac:spMk id="9" creationId="{3A6E208B-3E24-2DCD-5AE9-21E6D88E52CC}"/>
          </ac:spMkLst>
        </pc:spChg>
        <pc:graphicFrameChg chg="add mod">
          <ac:chgData name="Antón Murillo, Fco. Javier" userId="58bf10fd-eff4-405c-9148-7d9218c5845b" providerId="ADAL" clId="{385D38E0-CF8C-4CEB-B1B2-89FF176B509E}" dt="2024-10-24T08:45:03.331" v="200"/>
          <ac:graphicFrameMkLst>
            <pc:docMk/>
            <pc:sldMk cId="2005505635" sldId="304"/>
            <ac:graphicFrameMk id="2" creationId="{581B51C7-CC91-2BC1-DA7F-8D296A21956F}"/>
          </ac:graphicFrameMkLst>
        </pc:graphicFrameChg>
        <pc:graphicFrameChg chg="add mod">
          <ac:chgData name="Antón Murillo, Fco. Javier" userId="58bf10fd-eff4-405c-9148-7d9218c5845b" providerId="ADAL" clId="{385D38E0-CF8C-4CEB-B1B2-89FF176B509E}" dt="2024-10-24T08:45:04.794" v="201"/>
          <ac:graphicFrameMkLst>
            <pc:docMk/>
            <pc:sldMk cId="2005505635" sldId="304"/>
            <ac:graphicFrameMk id="8" creationId="{49AC234A-DEC9-F291-C78C-FDFC7047AE62}"/>
          </ac:graphicFrameMkLst>
        </pc:graphicFrameChg>
      </pc:sldChg>
      <pc:sldChg chg="modSp mod">
        <pc:chgData name="Antón Murillo, Fco. Javier" userId="58bf10fd-eff4-405c-9148-7d9218c5845b" providerId="ADAL" clId="{385D38E0-CF8C-4CEB-B1B2-89FF176B509E}" dt="2024-10-23T09:12:12.578" v="43" actId="20577"/>
        <pc:sldMkLst>
          <pc:docMk/>
          <pc:sldMk cId="3223059755" sldId="307"/>
        </pc:sldMkLst>
        <pc:spChg chg="mod">
          <ac:chgData name="Antón Murillo, Fco. Javier" userId="58bf10fd-eff4-405c-9148-7d9218c5845b" providerId="ADAL" clId="{385D38E0-CF8C-4CEB-B1B2-89FF176B509E}" dt="2024-10-23T09:12:12.578" v="43" actId="20577"/>
          <ac:spMkLst>
            <pc:docMk/>
            <pc:sldMk cId="3223059755" sldId="307"/>
            <ac:spMk id="4" creationId="{3824120D-0F7C-2B06-3B18-8E08ACD3FF70}"/>
          </ac:spMkLst>
        </pc:spChg>
      </pc:sldChg>
      <pc:sldChg chg="modSp mod">
        <pc:chgData name="Antón Murillo, Fco. Javier" userId="58bf10fd-eff4-405c-9148-7d9218c5845b" providerId="ADAL" clId="{385D38E0-CF8C-4CEB-B1B2-89FF176B509E}" dt="2024-10-24T07:06:43.613" v="199" actId="6549"/>
        <pc:sldMkLst>
          <pc:docMk/>
          <pc:sldMk cId="997541755" sldId="311"/>
        </pc:sldMkLst>
        <pc:graphicFrameChg chg="modGraphic">
          <ac:chgData name="Antón Murillo, Fco. Javier" userId="58bf10fd-eff4-405c-9148-7d9218c5845b" providerId="ADAL" clId="{385D38E0-CF8C-4CEB-B1B2-89FF176B509E}" dt="2024-10-24T07:06:43.613" v="199" actId="6549"/>
          <ac:graphicFrameMkLst>
            <pc:docMk/>
            <pc:sldMk cId="997541755" sldId="311"/>
            <ac:graphicFrameMk id="3" creationId="{F6185FEA-B93B-BFD7-76C6-690D70A24B2A}"/>
          </ac:graphicFrameMkLst>
        </pc:graphicFrameChg>
      </pc:sldChg>
      <pc:sldChg chg="modSp del mod">
        <pc:chgData name="Antón Murillo, Fco. Javier" userId="58bf10fd-eff4-405c-9148-7d9218c5845b" providerId="ADAL" clId="{385D38E0-CF8C-4CEB-B1B2-89FF176B509E}" dt="2024-10-23T07:57:05.779" v="6" actId="2696"/>
        <pc:sldMkLst>
          <pc:docMk/>
          <pc:sldMk cId="3066235110" sldId="312"/>
        </pc:sldMkLst>
        <pc:graphicFrameChg chg="modGraphic">
          <ac:chgData name="Antón Murillo, Fco. Javier" userId="58bf10fd-eff4-405c-9148-7d9218c5845b" providerId="ADAL" clId="{385D38E0-CF8C-4CEB-B1B2-89FF176B509E}" dt="2024-10-23T07:56:42.247" v="3" actId="6549"/>
          <ac:graphicFrameMkLst>
            <pc:docMk/>
            <pc:sldMk cId="3066235110" sldId="312"/>
            <ac:graphicFrameMk id="3" creationId="{F33A7912-21DF-73CA-8239-EBD02682E2C1}"/>
          </ac:graphicFrameMkLst>
        </pc:graphicFrameChg>
      </pc:sldChg>
      <pc:sldChg chg="addSp modSp new del">
        <pc:chgData name="Antón Murillo, Fco. Javier" userId="58bf10fd-eff4-405c-9148-7d9218c5845b" providerId="ADAL" clId="{385D38E0-CF8C-4CEB-B1B2-89FF176B509E}" dt="2024-10-23T07:58:09.067" v="9" actId="2696"/>
        <pc:sldMkLst>
          <pc:docMk/>
          <pc:sldMk cId="1706704489" sldId="313"/>
        </pc:sldMkLst>
        <pc:graphicFrameChg chg="add mod">
          <ac:chgData name="Antón Murillo, Fco. Javier" userId="58bf10fd-eff4-405c-9148-7d9218c5845b" providerId="ADAL" clId="{385D38E0-CF8C-4CEB-B1B2-89FF176B509E}" dt="2024-10-23T07:56:58.391" v="5"/>
          <ac:graphicFrameMkLst>
            <pc:docMk/>
            <pc:sldMk cId="1706704489" sldId="313"/>
            <ac:graphicFrameMk id="2" creationId="{2EB7161C-726E-86D1-C539-2CB98B1C1DED}"/>
          </ac:graphicFrameMkLst>
        </pc:graphicFrameChg>
      </pc:sldChg>
      <pc:sldChg chg="addSp modSp new">
        <pc:chgData name="Antón Murillo, Fco. Javier" userId="58bf10fd-eff4-405c-9148-7d9218c5845b" providerId="ADAL" clId="{385D38E0-CF8C-4CEB-B1B2-89FF176B509E}" dt="2024-10-23T07:57:54.232" v="8"/>
        <pc:sldMkLst>
          <pc:docMk/>
          <pc:sldMk cId="3144080847" sldId="314"/>
        </pc:sldMkLst>
        <pc:graphicFrameChg chg="add mod">
          <ac:chgData name="Antón Murillo, Fco. Javier" userId="58bf10fd-eff4-405c-9148-7d9218c5845b" providerId="ADAL" clId="{385D38E0-CF8C-4CEB-B1B2-89FF176B509E}" dt="2024-10-23T07:57:54.232" v="8"/>
          <ac:graphicFrameMkLst>
            <pc:docMk/>
            <pc:sldMk cId="3144080847" sldId="314"/>
            <ac:graphicFrameMk id="2" creationId="{F1DE6C84-9B2A-CDA9-B46C-BEE5E3E49EB8}"/>
          </ac:graphicFrameMkLst>
        </pc:graphicFrameChg>
      </pc:sldChg>
    </pc:docChg>
  </pc:docChgLst>
  <pc:docChgLst>
    <pc:chgData name="Etxebarria Lizaso, Claudia" userId="b297fa19-1483-4b64-b8c7-2b9d98ff2f6f" providerId="ADAL" clId="{4AC38CE4-8D5E-4BB0-9B33-DC1F4C5502A6}"/>
    <pc:docChg chg="custSel modSld">
      <pc:chgData name="Etxebarria Lizaso, Claudia" userId="b297fa19-1483-4b64-b8c7-2b9d98ff2f6f" providerId="ADAL" clId="{4AC38CE4-8D5E-4BB0-9B33-DC1F4C5502A6}" dt="2024-10-28T12:46:42.867" v="13" actId="478"/>
      <pc:docMkLst>
        <pc:docMk/>
      </pc:docMkLst>
      <pc:sldChg chg="delSp modSp mod">
        <pc:chgData name="Etxebarria Lizaso, Claudia" userId="b297fa19-1483-4b64-b8c7-2b9d98ff2f6f" providerId="ADAL" clId="{4AC38CE4-8D5E-4BB0-9B33-DC1F4C5502A6}" dt="2024-10-28T12:46:42.867" v="13" actId="478"/>
        <pc:sldMkLst>
          <pc:docMk/>
          <pc:sldMk cId="2005505635" sldId="304"/>
        </pc:sldMkLst>
        <pc:spChg chg="del mod">
          <ac:chgData name="Etxebarria Lizaso, Claudia" userId="b297fa19-1483-4b64-b8c7-2b9d98ff2f6f" providerId="ADAL" clId="{4AC38CE4-8D5E-4BB0-9B33-DC1F4C5502A6}" dt="2024-10-28T12:46:42.867" v="13" actId="478"/>
          <ac:spMkLst>
            <pc:docMk/>
            <pc:sldMk cId="2005505635" sldId="304"/>
            <ac:spMk id="3" creationId="{9C0A11B9-FFAD-6D0F-DD56-D92D0D16888E}"/>
          </ac:spMkLst>
        </pc:spChg>
        <pc:spChg chg="del mod">
          <ac:chgData name="Etxebarria Lizaso, Claudia" userId="b297fa19-1483-4b64-b8c7-2b9d98ff2f6f" providerId="ADAL" clId="{4AC38CE4-8D5E-4BB0-9B33-DC1F4C5502A6}" dt="2024-10-28T12:46:35.347" v="10"/>
          <ac:spMkLst>
            <pc:docMk/>
            <pc:sldMk cId="2005505635" sldId="304"/>
            <ac:spMk id="9" creationId="{3A6E208B-3E24-2DCD-5AE9-21E6D88E52CC}"/>
          </ac:spMkLst>
        </pc:spChg>
        <pc:graphicFrameChg chg="del">
          <ac:chgData name="Etxebarria Lizaso, Claudia" userId="b297fa19-1483-4b64-b8c7-2b9d98ff2f6f" providerId="ADAL" clId="{4AC38CE4-8D5E-4BB0-9B33-DC1F4C5502A6}" dt="2024-10-28T07:08:59.880" v="2" actId="478"/>
          <ac:graphicFrameMkLst>
            <pc:docMk/>
            <pc:sldMk cId="2005505635" sldId="304"/>
            <ac:graphicFrameMk id="2" creationId="{581B51C7-CC91-2BC1-DA7F-8D296A21956F}"/>
          </ac:graphicFrameMkLst>
        </pc:graphicFrameChg>
        <pc:graphicFrameChg chg="del mod">
          <ac:chgData name="Etxebarria Lizaso, Claudia" userId="b297fa19-1483-4b64-b8c7-2b9d98ff2f6f" providerId="ADAL" clId="{4AC38CE4-8D5E-4BB0-9B33-DC1F4C5502A6}" dt="2024-10-28T07:08:56.880" v="1" actId="478"/>
          <ac:graphicFrameMkLst>
            <pc:docMk/>
            <pc:sldMk cId="2005505635" sldId="304"/>
            <ac:graphicFrameMk id="8" creationId="{49AC234A-DEC9-F291-C78C-FDFC7047AE6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1111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15DB2-A38C-0448-8F15-AD0CB29EC566}" type="datetime1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F3E6-D5D5-CF40-A19A-99A82ECB78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181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1111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ED40-3BA6-614A-AB40-D1843675DF18}" type="datetime1">
              <a:rPr lang="es-ES" smtClean="0"/>
              <a:t>28/10/2024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AA0D2-3D7B-7A45-B7B0-997E68CE98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629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11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71B80A-A100-3F97-D4E8-0C2606177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1277"/>
            <a:ext cx="9144000" cy="20667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6BA5F5-DC1C-D459-740A-436BAC930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5" y="5935952"/>
            <a:ext cx="2537460" cy="531495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1BAB44-01D6-2714-55CE-190FB5D24BD5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3"/>
          <a:stretch>
            <a:fillRect/>
          </a:stretch>
        </p:blipFill>
        <p:spPr bwMode="auto">
          <a:xfrm>
            <a:off x="6553085" y="5863562"/>
            <a:ext cx="1906270" cy="603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19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EECE7CE-3AEF-B359-1764-3AD775940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30497"/>
            <a:ext cx="9144000" cy="21275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5661287-B2FE-54AE-3D98-4369E1F5F3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" y="77962"/>
            <a:ext cx="1598809" cy="334886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5D4E03-89B3-1BFB-AC92-3D218A8CACD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3"/>
          <a:stretch>
            <a:fillRect/>
          </a:stretch>
        </p:blipFill>
        <p:spPr bwMode="auto">
          <a:xfrm>
            <a:off x="1727779" y="77962"/>
            <a:ext cx="1144836" cy="336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04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5668"/>
            <a:ext cx="8229600" cy="991969"/>
          </a:xfrm>
        </p:spPr>
        <p:txBody>
          <a:bodyPr/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2000"/>
            <a:ext cx="8229600" cy="4525963"/>
          </a:xfrm>
        </p:spPr>
        <p:txBody>
          <a:bodyPr/>
          <a:lstStyle>
            <a:lvl1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7429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1800">
                <a:latin typeface="+mn-lt"/>
              </a:defRPr>
            </a:lvl2pPr>
            <a:lvl3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3pPr>
            <a:lvl4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4pPr>
            <a:lvl5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6884286" y="640364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fld id="{8AC09BBE-44FF-C846-8391-1478290FF32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B96F76-9FC2-22F8-3A0B-59EF6599A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679"/>
            <a:ext cx="1413691" cy="296111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44B6F3-FAE7-ACAF-23BF-BBB6F94FF27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3"/>
          <a:stretch>
            <a:fillRect/>
          </a:stretch>
        </p:blipFill>
        <p:spPr bwMode="auto">
          <a:xfrm>
            <a:off x="1745013" y="63349"/>
            <a:ext cx="1012281" cy="336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33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0A028-C76A-2E46-8E04-34851AB8F4F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483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" charset="0"/>
                <a:cs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62E79-390C-4244-9452-3EFCFFE4EFFA}" type="slidenum">
              <a:rPr lang="es-ES_tradnl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ea typeface="ＭＳ Ｐゴシック" charset="0"/>
            </a:endParaRPr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4953000" y="122198"/>
            <a:ext cx="3987800" cy="28420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r"/>
            <a:r>
              <a:rPr lang="es-ES" sz="1000" b="1">
                <a:solidFill>
                  <a:srgbClr val="4F81BD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EAEko EGF Programa · Programa  FSE+ de País Vasco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5181600" y="406400"/>
            <a:ext cx="36580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5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3" r:id="rId4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Helvetica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uskadi.eus/fse-21-27/web01-a2ogafon/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5" y="5946124"/>
            <a:ext cx="2226384" cy="562625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F51BF9-D8DE-0938-A6BD-CDF724513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18611"/>
              </p:ext>
            </p:extLst>
          </p:nvPr>
        </p:nvGraphicFramePr>
        <p:xfrm>
          <a:off x="6890335" y="6292313"/>
          <a:ext cx="17616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981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967707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3120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6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6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6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6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6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6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8D1C232-139D-50C3-927B-718104FBE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5" y="315883"/>
            <a:ext cx="1973519" cy="4696691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286E814B-E094-7323-0DC1-6421C54F4564}"/>
              </a:ext>
            </a:extLst>
          </p:cNvPr>
          <p:cNvSpPr txBox="1">
            <a:spLocks/>
          </p:cNvSpPr>
          <p:nvPr/>
        </p:nvSpPr>
        <p:spPr bwMode="auto">
          <a:xfrm>
            <a:off x="2678454" y="1559564"/>
            <a:ext cx="5792217" cy="21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0070C0"/>
                </a:solidFill>
                <a:latin typeface="+mn-lt"/>
              </a:rPr>
              <a:t>EUSKADIKO EGF+</a:t>
            </a:r>
          </a:p>
          <a:p>
            <a:r>
              <a:rPr lang="es-ES" sz="2400">
                <a:solidFill>
                  <a:srgbClr val="0070C0"/>
                </a:solidFill>
                <a:latin typeface="+mn-lt"/>
              </a:rPr>
              <a:t>2021-2027</a:t>
            </a:r>
          </a:p>
          <a:p>
            <a:r>
              <a:rPr lang="es-ES">
                <a:solidFill>
                  <a:srgbClr val="0070C0"/>
                </a:solidFill>
                <a:latin typeface="+mn-lt"/>
              </a:rPr>
              <a:t>FSE+ PAÍS VASCO</a:t>
            </a:r>
            <a:endParaRPr lang="es-ES" sz="1200">
              <a:solidFill>
                <a:srgbClr val="0070C0"/>
              </a:solidFill>
              <a:latin typeface="+mn-lt"/>
            </a:endParaRPr>
          </a:p>
          <a:p>
            <a:endParaRPr lang="es-ES" sz="1200">
              <a:latin typeface="+mn-lt"/>
            </a:endParaRPr>
          </a:p>
          <a:p>
            <a:r>
              <a:rPr lang="es-ES" sz="2400">
                <a:latin typeface="+mn-lt"/>
              </a:rPr>
              <a:t>Bigarren Jarraipen Batzordea</a:t>
            </a:r>
          </a:p>
          <a:p>
            <a:r>
              <a:rPr lang="es-ES" sz="2400">
                <a:latin typeface="+mn-lt"/>
              </a:rPr>
              <a:t>Segundo Comité de Seguimiento </a:t>
            </a:r>
          </a:p>
          <a:p>
            <a:r>
              <a:rPr lang="es-ES" sz="1600" b="1">
                <a:latin typeface="+mn-lt"/>
              </a:rPr>
              <a:t>2024ko urriaren 24a / 24 de octubre de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9B2DD5-BF37-21D1-3BFF-089715D1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85" y="4422810"/>
            <a:ext cx="907965" cy="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46E181BF-DE2D-02CF-6377-4D7B9E669F09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u-ES" sz="1800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eu-ES" sz="1800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Cambio</a:t>
            </a:r>
            <a:r>
              <a:rPr lang="eu-ES" sz="1800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en el </a:t>
            </a:r>
            <a:r>
              <a:rPr lang="eu-ES" sz="1800" b="1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método</a:t>
            </a:r>
            <a:r>
              <a:rPr lang="eu-ES" sz="1800" b="1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u-ES" sz="1800" b="1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justificación</a:t>
            </a:r>
            <a:r>
              <a:rPr lang="eu-ES" sz="1800" b="1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del </a:t>
            </a:r>
            <a:r>
              <a:rPr lang="eu-ES" sz="1800" b="1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gasto</a:t>
            </a:r>
            <a:r>
              <a:rPr lang="eu-ES" sz="1800" b="1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u-ES" sz="1800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en </a:t>
            </a:r>
            <a:r>
              <a:rPr lang="eu-ES" sz="1800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las</a:t>
            </a:r>
            <a:r>
              <a:rPr lang="eu-ES" sz="1800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u-ES" sz="1800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líneas</a:t>
            </a:r>
            <a:r>
              <a:rPr lang="eu-ES" sz="1800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u-ES" sz="1800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actuación</a:t>
            </a:r>
            <a:r>
              <a:rPr lang="eu-ES" sz="1800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u-ES" sz="1800" kern="1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referentes</a:t>
            </a:r>
            <a:r>
              <a:rPr lang="eu-ES" sz="1800" kern="1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a la FORMACIÓN</a:t>
            </a:r>
          </a:p>
          <a:p>
            <a:pPr marL="0" indent="0">
              <a:buNone/>
            </a:pP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Se aprueba (IGAE-abril 2024) la </a:t>
            </a:r>
            <a:r>
              <a:rPr lang="es-ES" sz="180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sustitución 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del Baremo </a:t>
            </a:r>
            <a:r>
              <a:rPr lang="es-ES" sz="1800" err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Estandar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de Coste Unitario (BECU) de </a:t>
            </a:r>
            <a:r>
              <a:rPr lang="es-ES" sz="1800" i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3.259,62 € por curso 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por la del BECU de </a:t>
            </a:r>
            <a:r>
              <a:rPr lang="es-ES" sz="1800" i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8,58 €/hora/alumno 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en formación presencial y </a:t>
            </a:r>
            <a:r>
              <a:rPr lang="es-ES" sz="1800" i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4,5 €/hora/alumno 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en </a:t>
            </a:r>
            <a:r>
              <a:rPr lang="es-ES" sz="1800" err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teleformación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u-ES" sz="18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2.</a:t>
            </a:r>
            <a:r>
              <a:rPr lang="eu-ES" sz="180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u-ES" sz="1800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Incorporación</a:t>
            </a:r>
            <a:r>
              <a:rPr lang="eu-ES" sz="1800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del </a:t>
            </a:r>
            <a:r>
              <a:rPr lang="eu-ES" sz="1800" b="1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indicador</a:t>
            </a:r>
            <a:r>
              <a:rPr lang="eu-ES" sz="1800" b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EECR03 </a:t>
            </a:r>
            <a:r>
              <a:rPr lang="eu-ES" sz="1800" b="1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Participantes</a:t>
            </a:r>
            <a:r>
              <a:rPr lang="eu-ES" sz="1800" b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u-ES" sz="1800" b="1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que</a:t>
            </a:r>
            <a:r>
              <a:rPr lang="eu-ES" sz="1800" b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u-ES" sz="1800" b="1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obtienen</a:t>
            </a:r>
            <a:r>
              <a:rPr lang="eu-ES" sz="1800" b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una </a:t>
            </a:r>
            <a:r>
              <a:rPr lang="eu-ES" sz="1800" b="1" err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cualificación</a:t>
            </a:r>
            <a:r>
              <a:rPr lang="eu-ES" sz="1800" b="1">
                <a:solidFill>
                  <a:srgbClr val="2E74B5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en la línea de actuación </a:t>
            </a:r>
            <a:r>
              <a:rPr lang="es-ES" sz="1800" i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5.A.03 Itinerarios de inserción para jóvenes muy alejados del mercado laboral.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365CDA-32EF-177D-9366-999D6DEB4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1440BC5-1248-A8FB-8927-6F8825B7D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08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E6F6FB-A7D3-89DC-A947-511ACA33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185FEA-B93B-BFD7-76C6-690D70A2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88363"/>
              </p:ext>
            </p:extLst>
          </p:nvPr>
        </p:nvGraphicFramePr>
        <p:xfrm>
          <a:off x="281866" y="1001884"/>
          <a:ext cx="8509795" cy="6001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32">
                  <a:extLst>
                    <a:ext uri="{9D8B030D-6E8A-4147-A177-3AD203B41FA5}">
                      <a16:colId xmlns:a16="http://schemas.microsoft.com/office/drawing/2014/main" val="1479775884"/>
                    </a:ext>
                  </a:extLst>
                </a:gridCol>
                <a:gridCol w="1601890">
                  <a:extLst>
                    <a:ext uri="{9D8B030D-6E8A-4147-A177-3AD203B41FA5}">
                      <a16:colId xmlns:a16="http://schemas.microsoft.com/office/drawing/2014/main" val="4169011558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val="244846161"/>
                    </a:ext>
                  </a:extLst>
                </a:gridCol>
                <a:gridCol w="2055302">
                  <a:extLst>
                    <a:ext uri="{9D8B030D-6E8A-4147-A177-3AD203B41FA5}">
                      <a16:colId xmlns:a16="http://schemas.microsoft.com/office/drawing/2014/main" val="102903880"/>
                    </a:ext>
                  </a:extLst>
                </a:gridCol>
                <a:gridCol w="1778465">
                  <a:extLst>
                    <a:ext uri="{9D8B030D-6E8A-4147-A177-3AD203B41FA5}">
                      <a16:colId xmlns:a16="http://schemas.microsoft.com/office/drawing/2014/main" val="295766139"/>
                    </a:ext>
                  </a:extLst>
                </a:gridCol>
              </a:tblGrid>
              <a:tr h="789364">
                <a:tc>
                  <a:txBody>
                    <a:bodyPr/>
                    <a:lstStyle/>
                    <a:p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Operación / Ayuda FSE+</a:t>
                      </a:r>
                      <a:endParaRPr lang="eu-E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>
                          <a:solidFill>
                            <a:schemeClr val="bg1"/>
                          </a:solidFill>
                        </a:rPr>
                        <a:t>Costes unitarios programados (EUR)</a:t>
                      </a:r>
                      <a:endParaRPr lang="eu-ES" sz="12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Indicador REALIZACIÓN</a:t>
                      </a:r>
                      <a:endParaRPr lang="eu-E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>
                          <a:solidFill>
                            <a:schemeClr val="bg1"/>
                          </a:solidFill>
                        </a:rPr>
                        <a:t>Nuevo BECU propuesto (EUR) Art. 94 del RDC (estuvo en el REG DEL 2018/1127)</a:t>
                      </a:r>
                      <a:endParaRPr lang="eu-ES" sz="12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Indicador REALIZACIÓN</a:t>
                      </a:r>
                      <a:endParaRPr lang="eu-E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0603"/>
                  </a:ext>
                </a:extLst>
              </a:tr>
              <a:tr h="789364">
                <a:tc>
                  <a:txBody>
                    <a:bodyPr/>
                    <a:lstStyle/>
                    <a:p>
                      <a:r>
                        <a:rPr lang="es-ES" sz="1200" b="1" dirty="0"/>
                        <a:t>1.A.01 - Formación para el empleo. Personas desempleadas</a:t>
                      </a:r>
                      <a:br>
                        <a:rPr lang="es-ES" sz="1200" dirty="0"/>
                      </a:br>
                      <a:r>
                        <a:rPr lang="es-ES" sz="1200" dirty="0"/>
                        <a:t>EUR 20 600 000</a:t>
                      </a:r>
                      <a:endParaRPr lang="eu-E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3259,62€/participante </a:t>
                      </a:r>
                      <a:r>
                        <a:rPr lang="es-ES" sz="1200" dirty="0"/>
                        <a:t>(en línea con el BECU del </a:t>
                      </a:r>
                      <a:r>
                        <a:rPr lang="es-ES" sz="1200" dirty="0" err="1"/>
                        <a:t>Reg</a:t>
                      </a:r>
                      <a:r>
                        <a:rPr lang="es-ES" sz="1200" dirty="0"/>
                        <a:t> Del 2015/2195 anexo XIV)</a:t>
                      </a:r>
                      <a:endParaRPr lang="eu-E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13.938 </a:t>
                      </a:r>
                      <a:r>
                        <a:rPr lang="es-ES" sz="1200"/>
                        <a:t>desempleados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3.184,38 €</a:t>
                      </a:r>
                      <a:r>
                        <a:rPr lang="es-ES" sz="1200">
                          <a:solidFill>
                            <a:srgbClr val="FF0000"/>
                          </a:solidFill>
                        </a:rPr>
                        <a:t>/participante</a:t>
                      </a:r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(equivalente al BECU de 8,58 €/hora de formación presencial/alumno y 4,5€/hora formación online/alumno)</a:t>
                      </a:r>
                      <a:endParaRPr lang="eu-E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14.267</a:t>
                      </a:r>
                      <a:endParaRPr lang="eu-E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819301"/>
                  </a:ext>
                </a:extLst>
              </a:tr>
              <a:tr h="789364">
                <a:tc>
                  <a:txBody>
                    <a:bodyPr/>
                    <a:lstStyle/>
                    <a:p>
                      <a:r>
                        <a:rPr lang="es-ES" sz="1200" b="1"/>
                        <a:t>1.D.01 - Formación para el empleo. Personas empleadas</a:t>
                      </a:r>
                      <a:br>
                        <a:rPr lang="es-ES" sz="1200"/>
                      </a:br>
                      <a:r>
                        <a:rPr lang="es-ES" sz="1200"/>
                        <a:t>EUR 1 000 000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ídem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767</a:t>
                      </a:r>
                      <a:r>
                        <a:rPr lang="es-ES" sz="1200"/>
                        <a:t> empleados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FF0000"/>
                          </a:solidFill>
                        </a:rPr>
                        <a:t>3.184,38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785</a:t>
                      </a:r>
                      <a:endParaRPr lang="eu-E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770226"/>
                  </a:ext>
                </a:extLst>
              </a:tr>
              <a:tr h="789364">
                <a:tc>
                  <a:txBody>
                    <a:bodyPr/>
                    <a:lstStyle/>
                    <a:p>
                      <a:r>
                        <a:rPr lang="es-ES" sz="1200" b="1" dirty="0"/>
                        <a:t>2.H.01 - Formación para el empleo. Personas riesgo exclusión</a:t>
                      </a:r>
                      <a:br>
                        <a:rPr lang="es-ES" sz="1200" dirty="0"/>
                      </a:br>
                      <a:r>
                        <a:rPr lang="es-ES" sz="1200" dirty="0"/>
                        <a:t>EUR 1 680 000</a:t>
                      </a:r>
                      <a:endParaRPr lang="eu-E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ídem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1.288</a:t>
                      </a:r>
                      <a:r>
                        <a:rPr lang="es-ES" sz="1200"/>
                        <a:t> participantes / grupos vulnerables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FF0000"/>
                          </a:solidFill>
                        </a:rPr>
                        <a:t>3.184,38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1.319</a:t>
                      </a:r>
                      <a:endParaRPr lang="eu-E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04474"/>
                  </a:ext>
                </a:extLst>
              </a:tr>
              <a:tr h="789364">
                <a:tc>
                  <a:txBody>
                    <a:bodyPr/>
                    <a:lstStyle/>
                    <a:p>
                      <a:r>
                        <a:rPr lang="es-ES" sz="1200" b="1" dirty="0"/>
                        <a:t>2.H.03 - Formación para el empleo. Personas jóvenes alejadas mercado laboral</a:t>
                      </a:r>
                      <a:br>
                        <a:rPr lang="es-ES" sz="1200" dirty="0"/>
                      </a:br>
                      <a:r>
                        <a:rPr lang="es-ES" sz="1200" dirty="0"/>
                        <a:t>EUR 2 800 000</a:t>
                      </a:r>
                      <a:endParaRPr lang="eu-E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ídem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2.147</a:t>
                      </a:r>
                      <a:r>
                        <a:rPr lang="es-ES" sz="1200"/>
                        <a:t> participantes / grupos vulnerables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3.184,38</a:t>
                      </a:r>
                      <a:endParaRPr lang="eu-E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2.198</a:t>
                      </a:r>
                      <a:endParaRPr lang="eu-E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291148"/>
                  </a:ext>
                </a:extLst>
              </a:tr>
              <a:tr h="789364">
                <a:tc>
                  <a:txBody>
                    <a:bodyPr/>
                    <a:lstStyle/>
                    <a:p>
                      <a:r>
                        <a:rPr lang="es-ES" sz="1200" b="1" dirty="0"/>
                        <a:t>5.A.03 - </a:t>
                      </a:r>
                      <a:r>
                        <a:rPr lang="es-ES" sz="1200" b="1" dirty="0">
                          <a:highlight>
                            <a:srgbClr val="FFFF00"/>
                          </a:highlight>
                        </a:rPr>
                        <a:t>Itinerarios inserción</a:t>
                      </a:r>
                      <a:r>
                        <a:rPr lang="es-ES" sz="1200" b="1" dirty="0"/>
                        <a:t>. Jóvenes muy alejados mercado laboral</a:t>
                      </a:r>
                      <a:br>
                        <a:rPr lang="es-ES" sz="1200" dirty="0"/>
                      </a:br>
                      <a:r>
                        <a:rPr lang="es-ES" sz="1200" dirty="0"/>
                        <a:t>EUR 4 000 000</a:t>
                      </a:r>
                      <a:endParaRPr lang="eu-E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1.503,57€</a:t>
                      </a:r>
                      <a:endParaRPr lang="eu-E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/>
                        <a:t>6.651</a:t>
                      </a:r>
                      <a:r>
                        <a:rPr lang="es-ES" sz="1200"/>
                        <a:t> desempleados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FF0000"/>
                          </a:solidFill>
                        </a:rPr>
                        <a:t>3.184,38 </a:t>
                      </a:r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tan solo para la parte del itinerario dedicada a formación</a:t>
                      </a:r>
                      <a:endParaRPr lang="eu-E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Se incorpora un </a:t>
                      </a:r>
                      <a:r>
                        <a:rPr lang="es-ES" sz="1200" b="1" dirty="0">
                          <a:highlight>
                            <a:srgbClr val="FFFF00"/>
                          </a:highlight>
                        </a:rPr>
                        <a:t>indicador RESULTADO </a:t>
                      </a:r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nuevo – EECR03:</a:t>
                      </a:r>
                      <a:br>
                        <a:rPr lang="es-ES" sz="1200" dirty="0">
                          <a:highlight>
                            <a:srgbClr val="FFFF00"/>
                          </a:highlight>
                        </a:rPr>
                      </a:br>
                      <a:r>
                        <a:rPr lang="es-ES" sz="1200" b="1" i="1" dirty="0">
                          <a:highlight>
                            <a:srgbClr val="FFFF00"/>
                          </a:highlight>
                        </a:rPr>
                        <a:t>Participantes que obtienen una cualificación tras su participación:  </a:t>
                      </a:r>
                      <a:r>
                        <a:rPr lang="es-ES" sz="1200" b="1" dirty="0">
                          <a:highlight>
                            <a:srgbClr val="FFFF00"/>
                          </a:highlight>
                        </a:rPr>
                        <a:t>719</a:t>
                      </a:r>
                      <a:r>
                        <a:rPr lang="es-ES" sz="1200" dirty="0">
                          <a:highlight>
                            <a:srgbClr val="FFFF00"/>
                          </a:highlight>
                        </a:rPr>
                        <a:t> </a:t>
                      </a:r>
                      <a:endParaRPr lang="eu-ES" sz="1200" b="1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319467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15BBD3A-AE29-2131-6B84-28EC983D9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4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A90A38-66B2-48C1-B50D-D95A397D5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82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CDA51DD-6164-6066-7CF4-713F13B7B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64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5D910FE4-0A8B-2529-68B4-E5A90A0DA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69815"/>
              </p:ext>
            </p:extLst>
          </p:nvPr>
        </p:nvGraphicFramePr>
        <p:xfrm>
          <a:off x="432345" y="2145342"/>
          <a:ext cx="817200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71928416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18828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112815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999023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2027022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2981877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26511671"/>
                    </a:ext>
                  </a:extLst>
                </a:gridCol>
              </a:tblGrid>
              <a:tr h="241451"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FSE+ PV 2021-2027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4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23334A"/>
                          </a:solidFill>
                        </a:rPr>
                        <a:t>79.041.968€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13.501.980€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13.719.120€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13.940.648€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14.166.606€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11.739.263€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11.974.351€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32082"/>
                  </a:ext>
                </a:extLst>
              </a:tr>
            </a:tbl>
          </a:graphicData>
        </a:graphic>
      </p:graphicFrame>
      <p:sp>
        <p:nvSpPr>
          <p:cNvPr id="40" name="Rectángulo 39">
            <a:extLst>
              <a:ext uri="{FF2B5EF4-FFF2-40B4-BE49-F238E27FC236}">
                <a16:creationId xmlns:a16="http://schemas.microsoft.com/office/drawing/2014/main" id="{9B936431-2808-98ED-25AF-3D2F4C1FDF9C}"/>
              </a:ext>
            </a:extLst>
          </p:cNvPr>
          <p:cNvSpPr/>
          <p:nvPr/>
        </p:nvSpPr>
        <p:spPr>
          <a:xfrm>
            <a:off x="6951968" y="4600183"/>
            <a:ext cx="1872155" cy="288000"/>
          </a:xfrm>
          <a:prstGeom prst="rect">
            <a:avLst/>
          </a:prstGeom>
          <a:solidFill>
            <a:srgbClr val="D9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s-ES" sz="1200">
                <a:solidFill>
                  <a:srgbClr val="23334A"/>
                </a:solidFill>
              </a:rPr>
              <a:t>Mínimo según RDC un 25%</a:t>
            </a:r>
            <a:endParaRPr lang="eu-ES" sz="1200">
              <a:solidFill>
                <a:srgbClr val="23334A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84123BF-4EE6-1479-E757-60929883AF45}"/>
              </a:ext>
            </a:extLst>
          </p:cNvPr>
          <p:cNvSpPr/>
          <p:nvPr/>
        </p:nvSpPr>
        <p:spPr>
          <a:xfrm>
            <a:off x="6951968" y="5063644"/>
            <a:ext cx="1872155" cy="288000"/>
          </a:xfrm>
          <a:prstGeom prst="rect">
            <a:avLst/>
          </a:prstGeom>
          <a:solidFill>
            <a:srgbClr val="D9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s-ES" sz="1200">
                <a:solidFill>
                  <a:srgbClr val="23334A"/>
                </a:solidFill>
              </a:rPr>
              <a:t>Mínimo según RDC un 12,5%</a:t>
            </a:r>
            <a:endParaRPr lang="eu-ES" sz="1200">
              <a:solidFill>
                <a:srgbClr val="23334A"/>
              </a:solidFill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3013522-D585-30CB-8492-35A262FB0A5E}"/>
              </a:ext>
            </a:extLst>
          </p:cNvPr>
          <p:cNvSpPr/>
          <p:nvPr/>
        </p:nvSpPr>
        <p:spPr>
          <a:xfrm>
            <a:off x="6951968" y="5381112"/>
            <a:ext cx="1872155" cy="288000"/>
          </a:xfrm>
          <a:prstGeom prst="rect">
            <a:avLst/>
          </a:prstGeom>
          <a:solidFill>
            <a:srgbClr val="D9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s-ES" sz="1200">
                <a:solidFill>
                  <a:srgbClr val="23334A"/>
                </a:solidFill>
              </a:rPr>
              <a:t>Mínimo según RDC un 5%</a:t>
            </a:r>
            <a:endParaRPr lang="eu-ES" sz="1200">
              <a:solidFill>
                <a:srgbClr val="23334A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45AE096-94F6-0C07-51FF-602B3257A6AC}"/>
              </a:ext>
            </a:extLst>
          </p:cNvPr>
          <p:cNvSpPr txBox="1"/>
          <p:nvPr/>
        </p:nvSpPr>
        <p:spPr>
          <a:xfrm>
            <a:off x="431747" y="1431322"/>
            <a:ext cx="7972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300">
                <a:solidFill>
                  <a:srgbClr val="23334A"/>
                </a:solidFill>
              </a:rPr>
              <a:t>La distribución financiera entre Prioridades de Inversión, Objetivos Específicos y Líneas de Actuación se ha realizado en base a las necesidades regionales, así como cumpliendo los requisitos establecidos en el RDC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CA59A91-92B2-6099-337D-A0C436950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41341"/>
              </p:ext>
            </p:extLst>
          </p:nvPr>
        </p:nvGraphicFramePr>
        <p:xfrm>
          <a:off x="432345" y="3078011"/>
          <a:ext cx="6372493" cy="323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44">
                  <a:extLst>
                    <a:ext uri="{9D8B030D-6E8A-4147-A177-3AD203B41FA5}">
                      <a16:colId xmlns:a16="http://schemas.microsoft.com/office/drawing/2014/main" val="1584832441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948413339"/>
                    </a:ext>
                  </a:extLst>
                </a:gridCol>
                <a:gridCol w="544911">
                  <a:extLst>
                    <a:ext uri="{9D8B030D-6E8A-4147-A177-3AD203B41FA5}">
                      <a16:colId xmlns:a16="http://schemas.microsoft.com/office/drawing/2014/main" val="302286923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635197707"/>
                    </a:ext>
                  </a:extLst>
                </a:gridCol>
                <a:gridCol w="1010814">
                  <a:extLst>
                    <a:ext uri="{9D8B030D-6E8A-4147-A177-3AD203B41FA5}">
                      <a16:colId xmlns:a16="http://schemas.microsoft.com/office/drawing/2014/main" val="3288416392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788673415"/>
                    </a:ext>
                  </a:extLst>
                </a:gridCol>
                <a:gridCol w="1042712">
                  <a:extLst>
                    <a:ext uri="{9D8B030D-6E8A-4147-A177-3AD203B41FA5}">
                      <a16:colId xmlns:a16="http://schemas.microsoft.com/office/drawing/2014/main" val="979265309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112244029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1554505566"/>
                    </a:ext>
                  </a:extLst>
                </a:gridCol>
              </a:tblGrid>
              <a:tr h="4886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</a:rPr>
                        <a:t>PRIORIDAD DE INVERSIÓN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latin typeface="+mn-lt"/>
                        </a:rPr>
                        <a:t>AYUDA FSE+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latin typeface="+mn-lt"/>
                        </a:rPr>
                        <a:t>COSTE TOTAL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latin typeface="+mn-lt"/>
                        </a:rPr>
                        <a:t>CONCENTRACIÓN TEMÁTICA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0663"/>
                  </a:ext>
                </a:extLst>
              </a:tr>
              <a:tr h="133792"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24896"/>
                  </a:ext>
                </a:extLst>
              </a:tr>
              <a:tr h="314110">
                <a:tc rowSpan="2"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P1. Empleo, adaptabilidad, emprendimiento y economía social 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A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 36.861.892€ </a:t>
                      </a:r>
                    </a:p>
                  </a:txBody>
                  <a:tcPr marL="72000" marR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92.154.730 €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0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48,50%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496"/>
                  </a:ext>
                </a:extLst>
              </a:tr>
              <a:tr h="418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D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1009"/>
                  </a:ext>
                </a:extLst>
              </a:tr>
              <a:tr h="314110">
                <a:tc rowSpan="2"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P2. Inclusión social y lucha contra la pobreza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H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 23.560.000€ </a:t>
                      </a:r>
                    </a:p>
                  </a:txBody>
                  <a:tcPr marL="72000" marR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58.900.000 €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 31,00%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83037"/>
                  </a:ext>
                </a:extLst>
              </a:tr>
              <a:tr h="314110">
                <a:tc vMerge="1">
                  <a:txBody>
                    <a:bodyPr/>
                    <a:lstStyle/>
                    <a:p>
                      <a:endParaRPr lang="es-ES" sz="1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L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17021"/>
                  </a:ext>
                </a:extLst>
              </a:tr>
              <a:tr h="314110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P5. Empleo juvenil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A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  <a:latin typeface="+mn-lt"/>
                        </a:rPr>
                        <a:t>11.780.000</a:t>
                      </a:r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€</a:t>
                      </a:r>
                    </a:p>
                  </a:txBody>
                  <a:tcPr marL="72000" marR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  <a:latin typeface="+mn-lt"/>
                        </a:rPr>
                        <a:t>29.450.000€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15,50%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54634"/>
                  </a:ext>
                </a:extLst>
              </a:tr>
              <a:tr h="314110">
                <a:tc>
                  <a:txBody>
                    <a:bodyPr/>
                    <a:lstStyle/>
                    <a:p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P7. Garantía infantil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OE L</a:t>
                      </a:r>
                    </a:p>
                  </a:txBody>
                  <a:tcPr marL="72000" marR="7200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 3.800.000€ 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9.500.000 €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5,00%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91514"/>
                  </a:ext>
                </a:extLst>
              </a:tr>
              <a:tr h="314110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2000" marR="7200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76.001.892 €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>
                          <a:solidFill>
                            <a:srgbClr val="23334A"/>
                          </a:solidFill>
                        </a:rPr>
                        <a:t>190.004.730 €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830565"/>
                  </a:ext>
                </a:extLst>
              </a:tr>
              <a:tr h="314110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Asistencia Técnica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Asistencia Técnica</a:t>
                      </a:r>
                    </a:p>
                  </a:txBody>
                  <a:tcPr marL="72000" marR="7200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>
                          <a:solidFill>
                            <a:srgbClr val="23334A"/>
                          </a:solidFill>
                        </a:rPr>
                        <a:t>3.040.076 €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>
                          <a:solidFill>
                            <a:srgbClr val="23334A"/>
                          </a:solidFill>
                        </a:rPr>
                        <a:t>7.600.190 €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686008"/>
                  </a:ext>
                </a:extLst>
              </a:tr>
            </a:tbl>
          </a:graphicData>
        </a:graphic>
      </p:graphicFrame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C5ACBA5F-89D9-3953-E74F-53836FA24E1A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6648567" y="5525112"/>
            <a:ext cx="303401" cy="8362"/>
          </a:xfrm>
          <a:prstGeom prst="line">
            <a:avLst/>
          </a:prstGeom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418AE39-1511-C1CD-46B5-0EF6E496B583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6648567" y="5207644"/>
            <a:ext cx="303401" cy="8362"/>
          </a:xfrm>
          <a:prstGeom prst="line">
            <a:avLst/>
          </a:prstGeom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5A44C03-D4DA-36B1-D654-0A4602EF9E7F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648567" y="4744183"/>
            <a:ext cx="303401" cy="8362"/>
          </a:xfrm>
          <a:prstGeom prst="line">
            <a:avLst/>
          </a:prstGeom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8FC8007-3931-994D-F652-CB5886D9091F}"/>
              </a:ext>
            </a:extLst>
          </p:cNvPr>
          <p:cNvSpPr txBox="1">
            <a:spLocks/>
          </p:cNvSpPr>
          <p:nvPr/>
        </p:nvSpPr>
        <p:spPr>
          <a:xfrm>
            <a:off x="389311" y="562908"/>
            <a:ext cx="8057772" cy="842317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>
                <a:solidFill>
                  <a:srgbClr val="23334A"/>
                </a:solidFill>
                <a:latin typeface="+mn-lt"/>
                <a:cs typeface="Calibri Light" panose="020F0302020204030204" pitchFamily="34" charset="0"/>
              </a:rPr>
              <a:t>Presentación de las líneas principales del Programa FSE+ de País Vasco 2021-2027. </a:t>
            </a:r>
            <a:r>
              <a:rPr lang="es-ES" sz="2000" b="1">
                <a:solidFill>
                  <a:srgbClr val="23334A"/>
                </a:solidFill>
                <a:latin typeface="+mn-lt"/>
                <a:cs typeface="Calibri Light" panose="020F0302020204030204" pitchFamily="34" charset="0"/>
              </a:rPr>
              <a:t>Distribución financiera</a:t>
            </a:r>
          </a:p>
          <a:p>
            <a:pPr marL="0" indent="0">
              <a:buNone/>
            </a:pPr>
            <a:endParaRPr lang="es-ES" sz="2000" b="1">
              <a:solidFill>
                <a:srgbClr val="23334A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1628C2-F1D3-207C-969F-1B37D6F3F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9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2F2D4F-93D5-33F4-5E90-D448D1B73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66201"/>
              </p:ext>
            </p:extLst>
          </p:nvPr>
        </p:nvGraphicFramePr>
        <p:xfrm>
          <a:off x="552450" y="3116307"/>
          <a:ext cx="7615006" cy="317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676">
                  <a:extLst>
                    <a:ext uri="{9D8B030D-6E8A-4147-A177-3AD203B41FA5}">
                      <a16:colId xmlns:a16="http://schemas.microsoft.com/office/drawing/2014/main" val="1278511794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val="4172365521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2675082669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3169406248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170124208"/>
                    </a:ext>
                  </a:extLst>
                </a:gridCol>
                <a:gridCol w="630314">
                  <a:extLst>
                    <a:ext uri="{9D8B030D-6E8A-4147-A177-3AD203B41FA5}">
                      <a16:colId xmlns:a16="http://schemas.microsoft.com/office/drawing/2014/main" val="1086843776"/>
                    </a:ext>
                  </a:extLst>
                </a:gridCol>
              </a:tblGrid>
              <a:tr h="44222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>
                          <a:latin typeface="+mn-lt"/>
                        </a:rPr>
                        <a:t>Previsión Certificaciones de gasto</a:t>
                      </a:r>
                      <a:endParaRPr lang="eu-ES" sz="140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u-ES" sz="14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u-ES" sz="14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361648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+mn-lt"/>
                        </a:rPr>
                        <a:t>PRIORIDAD</a:t>
                      </a:r>
                      <a:endParaRPr lang="eu-E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chemeClr val="bg1"/>
                          </a:solidFill>
                          <a:latin typeface="+mn-lt"/>
                        </a:rPr>
                        <a:t>2024</a:t>
                      </a:r>
                      <a:endParaRPr lang="eu-E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chemeClr val="bg1"/>
                          </a:solidFill>
                          <a:latin typeface="+mn-lt"/>
                        </a:rPr>
                        <a:t>2025</a:t>
                      </a:r>
                      <a:endParaRPr lang="eu-E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chemeClr val="bg1"/>
                          </a:solidFill>
                          <a:latin typeface="+mn-lt"/>
                        </a:rPr>
                        <a:t>2026-2029</a:t>
                      </a:r>
                      <a:endParaRPr lang="eu-E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u-ES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%</a:t>
                      </a:r>
                      <a:endParaRPr lang="eu-ES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047686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r>
                        <a:rPr lang="es-ES" sz="1400">
                          <a:latin typeface="+mn-lt"/>
                        </a:rPr>
                        <a:t>1. EMPLEO, ADAPTABILIDAD, EMPRENDIMIENTO</a:t>
                      </a:r>
                      <a:endParaRPr lang="eu-ES" sz="14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31.101.000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11.781.000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48.993.712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91.875.712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46,4%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28173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r>
                        <a:rPr lang="es-ES" sz="1400">
                          <a:latin typeface="+mn-lt"/>
                        </a:rPr>
                        <a:t>2. INCLUSIÓN SOCIAL</a:t>
                      </a:r>
                      <a:endParaRPr lang="eu-ES" sz="14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1.200.000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4.200.000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50.915.118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56.315.118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85716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r>
                        <a:rPr lang="es-ES" sz="1400">
                          <a:latin typeface="+mn-lt"/>
                        </a:rPr>
                        <a:t>5. GARANTÍA JUVENIL</a:t>
                      </a:r>
                      <a:endParaRPr lang="eu-ES" sz="14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6.500.000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15.630.000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18.538.750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40.668.750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20,6%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24082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r>
                        <a:rPr lang="es-ES" sz="1400">
                          <a:latin typeface="+mn-lt"/>
                        </a:rPr>
                        <a:t>7. GARANTÍA INFANTIL</a:t>
                      </a:r>
                      <a:endParaRPr lang="eu-ES" sz="14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9.000.000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9.000.000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92561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endParaRPr lang="eu-ES" sz="14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38.801.000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31.611.000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127.447.580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197.859.580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6304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73F0D05-720B-E1C7-93BB-72BCF28E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9646BEE-227C-4A77-AB83-367E9C3BE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05780"/>
              </p:ext>
            </p:extLst>
          </p:nvPr>
        </p:nvGraphicFramePr>
        <p:xfrm>
          <a:off x="552450" y="893979"/>
          <a:ext cx="7038975" cy="17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79">
                  <a:extLst>
                    <a:ext uri="{9D8B030D-6E8A-4147-A177-3AD203B41FA5}">
                      <a16:colId xmlns:a16="http://schemas.microsoft.com/office/drawing/2014/main" val="1278511794"/>
                    </a:ext>
                  </a:extLst>
                </a:gridCol>
                <a:gridCol w="2920696">
                  <a:extLst>
                    <a:ext uri="{9D8B030D-6E8A-4147-A177-3AD203B41FA5}">
                      <a16:colId xmlns:a16="http://schemas.microsoft.com/office/drawing/2014/main" val="170124208"/>
                    </a:ext>
                  </a:extLst>
                </a:gridCol>
              </a:tblGrid>
              <a:tr h="442220">
                <a:tc>
                  <a:txBody>
                    <a:bodyPr/>
                    <a:lstStyle/>
                    <a:p>
                      <a:endParaRPr lang="eu-ES" sz="1400" b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</a:pPr>
                      <a:endParaRPr lang="es-ES" sz="1400" b="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428173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P1. EMPLEO, ADAPTABILIDAD, EMPRENDIMIENTO</a:t>
                      </a:r>
                      <a:endParaRPr lang="eu-ES" sz="1400" b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 operaciones seleccionadas</a:t>
                      </a:r>
                      <a:endParaRPr lang="es-ES" sz="1400" b="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90379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r>
                        <a:rPr lang="es-ES" sz="1400">
                          <a:latin typeface="+mn-lt"/>
                        </a:rPr>
                        <a:t>P2. INCLUSIÓN SOCIAL</a:t>
                      </a:r>
                      <a:endParaRPr lang="eu-ES" sz="1400">
                        <a:latin typeface="+mn-lt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</a:pPr>
                      <a:r>
                        <a:rPr lang="es-ES" sz="1400" b="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 operaciones seleccionadas  </a:t>
                      </a:r>
                      <a:endParaRPr lang="es-ES" sz="1400" b="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381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85716"/>
                  </a:ext>
                </a:extLst>
              </a:tr>
              <a:tr h="442220">
                <a:tc>
                  <a:txBody>
                    <a:bodyPr/>
                    <a:lstStyle/>
                    <a:p>
                      <a:r>
                        <a:rPr lang="es-ES" sz="1400">
                          <a:latin typeface="+mn-lt"/>
                        </a:rPr>
                        <a:t>P5. GARANTÍA JUVENIL</a:t>
                      </a:r>
                      <a:endParaRPr lang="eu-ES" sz="140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</a:pPr>
                      <a:r>
                        <a:rPr lang="es-ES" sz="1400" b="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 operaciones seleccionadas </a:t>
                      </a:r>
                      <a:endParaRPr lang="es-ES" sz="1400" b="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2408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E245461-8766-C2B8-C517-81A2DF5F7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50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F112A33-DE40-E265-AA54-FE8C7E5B7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4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DE6C84-9B2A-CDA9-B46C-BEE5E3E49EB8}"/>
              </a:ext>
            </a:extLst>
          </p:cNvPr>
          <p:cNvGraphicFramePr>
            <a:graphicFrameLocks noGrp="1"/>
          </p:cNvGraphicFramePr>
          <p:nvPr/>
        </p:nvGraphicFramePr>
        <p:xfrm>
          <a:off x="457198" y="2410370"/>
          <a:ext cx="8229604" cy="2905623"/>
        </p:xfrm>
        <a:graphic>
          <a:graphicData uri="http://schemas.openxmlformats.org/drawingml/2006/table">
            <a:tbl>
              <a:tblPr/>
              <a:tblGrid>
                <a:gridCol w="3616730">
                  <a:extLst>
                    <a:ext uri="{9D8B030D-6E8A-4147-A177-3AD203B41FA5}">
                      <a16:colId xmlns:a16="http://schemas.microsoft.com/office/drawing/2014/main" val="2063270228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1486053255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4063498592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3632061453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4140086082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3625164372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2543620831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65840283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1914321451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3820113455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1944706467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281138917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2191171099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2853494678"/>
                    </a:ext>
                  </a:extLst>
                </a:gridCol>
                <a:gridCol w="329491">
                  <a:extLst>
                    <a:ext uri="{9D8B030D-6E8A-4147-A177-3AD203B41FA5}">
                      <a16:colId xmlns:a16="http://schemas.microsoft.com/office/drawing/2014/main" val="422601799"/>
                    </a:ext>
                  </a:extLst>
                </a:gridCol>
              </a:tblGrid>
              <a:tr h="234616"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365079"/>
                  </a:ext>
                </a:extLst>
              </a:tr>
              <a:tr h="2255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FSE+ 21-27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jul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ago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sep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193393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 CERTIFICACIÓN 21-27  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 Op Lanbide)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640555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399455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JUSTIFICACIÓN GASTOS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778025"/>
                  </a:ext>
                </a:extLst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782241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RENDIMIENTO PROGRAMA (UAFSE)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382260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422942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PREPARACIÓN 2ª CERTIFICACIÓN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734365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Operaciones:  Lanbide (6 ) + entidades (36)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094414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76530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 COMUNICACIÓN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777510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EVENTOS OPERACIONES ESTRATÉGICAS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59337"/>
                  </a:ext>
                </a:extLst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265981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REQUERIMIENTOS AUDITORÍAS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25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8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9B49AFE-CBDE-5ABC-553B-9FDDD26B7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1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8A770AE-3339-7084-2D58-91A99E52E6E8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Operaciones de Importancia Estratégica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3824120D-0F7C-2B06-3B18-8E08ACD3FF70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LANBIDE</a:t>
            </a:r>
            <a:r>
              <a:rPr lang="es-ES" sz="140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0" indent="0">
              <a:buNone/>
            </a:pP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400" b="1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Lehen</a:t>
            </a:r>
            <a:r>
              <a:rPr lang="es-ES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Aukera</a:t>
            </a: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Posibilidad de convocatoria 2024 o 2025</a:t>
            </a:r>
          </a:p>
          <a:p>
            <a:pPr marL="0" indent="0">
              <a:buNone/>
            </a:pP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desempleados ordinaria 2024-2025</a:t>
            </a: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termina en octubre de 2026 </a:t>
            </a: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SENDOTU ALDI BEREAN</a:t>
            </a:r>
          </a:p>
          <a:p>
            <a:pPr marL="0" indent="0">
              <a:buNone/>
            </a:pP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Itinerario colectivo vulnerables. </a:t>
            </a: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 2024-2029</a:t>
            </a: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FUNDACIÓN EDE</a:t>
            </a:r>
          </a:p>
          <a:p>
            <a:pPr marL="0" indent="0">
              <a:buNone/>
            </a:pP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EMAKTIVA BIRAN. </a:t>
            </a:r>
            <a:r>
              <a:rPr lang="es-ES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 2024-2029</a:t>
            </a:r>
          </a:p>
          <a:p>
            <a:pPr marL="0" indent="0">
              <a:buNone/>
            </a:pPr>
            <a:endParaRPr lang="es-ES_tradnl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740929-8B8B-919F-1076-0C6AF0A5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8A38B3-686E-4806-C0CF-C44C899A9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5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00597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3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3F1E156-590D-0A98-5794-1FDC4BF9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30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A23C6AA4-1B00-73B6-B307-42FE9EE764A5}"/>
              </a:ext>
            </a:extLst>
          </p:cNvPr>
          <p:cNvSpPr txBox="1">
            <a:spLocks/>
          </p:cNvSpPr>
          <p:nvPr/>
        </p:nvSpPr>
        <p:spPr>
          <a:xfrm>
            <a:off x="457200" y="719583"/>
            <a:ext cx="8229600" cy="807214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Acciones de Comunicación y Visibilidad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E4B0F916-44C7-20EF-027F-53C1A19A29E0}"/>
              </a:ext>
            </a:extLst>
          </p:cNvPr>
          <p:cNvSpPr txBox="1">
            <a:spLocks/>
          </p:cNvSpPr>
          <p:nvPr/>
        </p:nvSpPr>
        <p:spPr>
          <a:xfrm>
            <a:off x="520117" y="1400961"/>
            <a:ext cx="7763912" cy="4999839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Campaña “La Europa de las personas”</a:t>
            </a:r>
            <a:r>
              <a:rPr lang="es-ES" sz="1400">
                <a:latin typeface="Verdana" panose="020B0604030504040204" pitchFamily="34" charset="0"/>
                <a:ea typeface="Verdana" panose="020B0604030504040204" pitchFamily="34" charset="0"/>
              </a:rPr>
              <a:t>: Colaboración en el envío de vídeos promocionales de entidades del tercer sector y entidades públicas de operaciones del periodo 14-20 y algunas del 21-27. Son testimonios que evidencian la actividad desarrollada con la financiación de la Unión Europea y cómo ésta afecta positivamente a las personas.</a:t>
            </a:r>
          </a:p>
          <a:p>
            <a:pPr marL="0" indent="0">
              <a:buNone/>
            </a:pPr>
            <a:endParaRPr lang="es-ES" sz="1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Visita Maria Luisa Cabral </a:t>
            </a:r>
            <a:r>
              <a:rPr lang="es-ES" sz="1400">
                <a:latin typeface="Verdana" panose="020B0604030504040204" pitchFamily="34" charset="0"/>
                <a:ea typeface="Verdana" panose="020B0604030504040204" pitchFamily="34" charset="0"/>
              </a:rPr>
              <a:t>(Directora de Dialogo Social y Condiciones Laborales, de la DG Empleo de la Comisión Europea, 21 de junio de 2024)</a:t>
            </a:r>
          </a:p>
          <a:p>
            <a:pPr marL="0" indent="0">
              <a:buNone/>
            </a:pPr>
            <a:r>
              <a:rPr lang="es-ES" sz="1400">
                <a:latin typeface="Verdana" panose="020B0604030504040204" pitchFamily="34" charset="0"/>
                <a:ea typeface="Verdana" panose="020B0604030504040204" pitchFamily="34" charset="0"/>
              </a:rPr>
              <a:t>Se analizó el impacto del FSE en las políticas públicas y abordaron los retos futuros de la política de cohesión. </a:t>
            </a:r>
          </a:p>
          <a:p>
            <a:pPr marL="0" indent="0">
              <a:buNone/>
            </a:pPr>
            <a:r>
              <a:rPr lang="es-ES" sz="1400">
                <a:latin typeface="Verdana" panose="020B0604030504040204" pitchFamily="34" charset="0"/>
                <a:ea typeface="Verdana" panose="020B0604030504040204" pitchFamily="34" charset="0"/>
              </a:rPr>
              <a:t>Posteriormente se visitó a FUNDACION EDE junto con el servicio del FSE, para conocer el Programa EMAKTIVA: </a:t>
            </a:r>
            <a:r>
              <a:rPr lang="es-ES" sz="1400" i="1">
                <a:latin typeface="Verdana" panose="020B0604030504040204" pitchFamily="34" charset="0"/>
                <a:ea typeface="Verdana" panose="020B0604030504040204" pitchFamily="34" charset="0"/>
              </a:rPr>
              <a:t>inclusión social y laboral de mujeres con especiales dificultades financiado con fondos del FSE </a:t>
            </a:r>
            <a:r>
              <a:rPr lang="es-ES" sz="1400">
                <a:latin typeface="Verdana" panose="020B0604030504040204" pitchFamily="34" charset="0"/>
                <a:ea typeface="Verdana" panose="020B0604030504040204" pitchFamily="34" charset="0"/>
              </a:rPr>
              <a:t>(uno de los tres finalistas en el concurso “Europa se siente”, en el área “Europa se siente social”).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Lanbide, Servicio Vasco de Empleo:</a:t>
            </a:r>
            <a:r>
              <a:rPr lang="es-ES" sz="1400">
                <a:latin typeface="Verdana" panose="020B0604030504040204" pitchFamily="34" charset="0"/>
                <a:ea typeface="Verdana" panose="020B0604030504040204" pitchFamily="34" charset="0"/>
              </a:rPr>
              <a:t> Difusión tanto en web como en redes sociales información referente a las operaciones cofinanciadas.</a:t>
            </a:r>
          </a:p>
          <a:p>
            <a:endParaRPr lang="es-ES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4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Actualización de </a:t>
            </a:r>
            <a:r>
              <a:rPr lang="es-ES" sz="1400" u="sng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nuestra página web</a:t>
            </a:r>
            <a:r>
              <a:rPr lang="es-ES_tradnl" sz="14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_tradnl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E927A9-0B82-0D66-7B73-D951F2C4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0FC65F-BD8D-1552-E42F-30CB597D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90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7A39A7-B18B-6C75-A883-DBE1FDF0B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946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1930128"/>
            <a:ext cx="4572000" cy="23821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endParaRPr lang="es-ES" sz="2400">
              <a:solidFill>
                <a:srgbClr val="23334A"/>
              </a:solidFill>
            </a:endParaRPr>
          </a:p>
          <a:p>
            <a:pPr lvl="0" algn="ctr">
              <a:spcBef>
                <a:spcPct val="20000"/>
              </a:spcBef>
            </a:pPr>
            <a:endParaRPr lang="es-ES" sz="2400">
              <a:solidFill>
                <a:srgbClr val="23334A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s-ES" sz="2400" err="1">
                <a:solidFill>
                  <a:srgbClr val="23334A"/>
                </a:solidFill>
              </a:rPr>
              <a:t>Eskerrik</a:t>
            </a:r>
            <a:r>
              <a:rPr lang="es-ES" sz="2400">
                <a:solidFill>
                  <a:srgbClr val="23334A"/>
                </a:solidFill>
              </a:rPr>
              <a:t> </a:t>
            </a:r>
            <a:r>
              <a:rPr lang="es-ES" sz="2400" err="1">
                <a:solidFill>
                  <a:srgbClr val="23334A"/>
                </a:solidFill>
              </a:rPr>
              <a:t>asko</a:t>
            </a:r>
            <a:r>
              <a:rPr lang="es-ES" sz="2400">
                <a:solidFill>
                  <a:srgbClr val="23334A"/>
                </a:solidFill>
              </a:rPr>
              <a:t> </a:t>
            </a:r>
            <a:r>
              <a:rPr lang="es-ES" sz="2400" err="1">
                <a:solidFill>
                  <a:srgbClr val="23334A"/>
                </a:solidFill>
              </a:rPr>
              <a:t>zuen</a:t>
            </a:r>
            <a:r>
              <a:rPr lang="es-ES" sz="2400">
                <a:solidFill>
                  <a:srgbClr val="23334A"/>
                </a:solidFill>
              </a:rPr>
              <a:t> </a:t>
            </a:r>
            <a:r>
              <a:rPr lang="es-ES" sz="2400" err="1">
                <a:solidFill>
                  <a:srgbClr val="23334A"/>
                </a:solidFill>
              </a:rPr>
              <a:t>arretagatik</a:t>
            </a:r>
            <a:endParaRPr lang="es-ES" sz="2400">
              <a:solidFill>
                <a:srgbClr val="23334A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s-ES" sz="2400">
                <a:solidFill>
                  <a:srgbClr val="23334A"/>
                </a:solidFill>
              </a:rPr>
              <a:t>Gracias por su atención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s-ES" sz="3200">
              <a:solidFill>
                <a:srgbClr val="23334A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691F421-46EF-F6F5-084D-6F6BE4111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0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26DA426-4F26-CB80-0F36-D612ABB7E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1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ABA6E0C-3048-CA3F-FD8D-6551A6119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56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04FA62A-FA9B-3823-07FB-BB2EDC0CA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9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03F397D-4428-C676-506C-BB4FF46B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13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A1FCC0-CC47-0E18-DC52-33125500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4F1DFF49-E2A3-E32C-BD44-36B973EA4964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1800" kern="100">
                <a:solidFill>
                  <a:srgbClr val="2E74B5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Artículo 2. Composición</a:t>
            </a:r>
          </a:p>
          <a:p>
            <a:pPr marL="0" lvl="0" indent="0">
              <a:buNone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o. </a:t>
            </a:r>
            <a:r>
              <a:rPr lang="es-ES" sz="1800" u="sng">
                <a:effectLst/>
                <a:latin typeface="+mj-lt"/>
                <a:ea typeface="Calibri" panose="020F0502020204030204" pitchFamily="34" charset="0"/>
              </a:rPr>
              <a:t>Organismos beneficiarios gestores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una representación rotatoria</a:t>
            </a:r>
            <a:r>
              <a:rPr lang="es-ES" sz="1800">
                <a:latin typeface="+mj-lt"/>
                <a:ea typeface="Calibri" panose="020F0502020204030204" pitchFamily="34" charset="0"/>
              </a:rPr>
              <a:t> de las entidades que tengan la condición de beneficiarios directos del Organismo Intermedio Coordinador del Programa. Esta representación consistirá en un </a:t>
            </a:r>
            <a:r>
              <a:rPr lang="es-ES" sz="1800" b="1">
                <a:latin typeface="+mj-lt"/>
                <a:ea typeface="Calibri" panose="020F0502020204030204" pitchFamily="34" charset="0"/>
              </a:rPr>
              <a:t>máximo de cuatro entidades, determinando cada una de ellas un representante</a:t>
            </a:r>
            <a:r>
              <a:rPr lang="es-ES" sz="1800">
                <a:latin typeface="+mj-lt"/>
                <a:ea typeface="Calibri" panose="020F0502020204030204" pitchFamily="34" charset="0"/>
              </a:rPr>
              <a:t> en cada sesión del Comité. La rotación se realizará partiendo de las cuatro primeras ordenadas alfabéticamente desde la letra A de forma anual.</a:t>
            </a:r>
          </a:p>
          <a:p>
            <a:pPr marL="0" lvl="0" indent="0">
              <a:buNone/>
            </a:pPr>
            <a:endParaRPr lang="es-ES" sz="1800"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p. </a:t>
            </a:r>
            <a:r>
              <a:rPr lang="es-ES" sz="1800" u="sng">
                <a:effectLst/>
                <a:latin typeface="+mj-lt"/>
                <a:ea typeface="Calibri" panose="020F0502020204030204" pitchFamily="34" charset="0"/>
              </a:rPr>
              <a:t>Interlocutores económicos y sociales</a:t>
            </a:r>
            <a:r>
              <a:rPr lang="es-ES" sz="1800">
                <a:latin typeface="+mj-lt"/>
                <a:ea typeface="Calibri" panose="020F0502020204030204" pitchFamily="34" charset="0"/>
              </a:rPr>
              <a:t>: una </a:t>
            </a:r>
            <a:r>
              <a:rPr lang="es-ES" sz="1800" b="1">
                <a:latin typeface="+mj-lt"/>
                <a:ea typeface="Calibri" panose="020F0502020204030204" pitchFamily="34" charset="0"/>
              </a:rPr>
              <a:t>representación rotatoria </a:t>
            </a:r>
            <a:r>
              <a:rPr lang="es-ES" sz="1800">
                <a:latin typeface="+mj-lt"/>
                <a:ea typeface="Calibri" panose="020F0502020204030204" pitchFamily="34" charset="0"/>
              </a:rPr>
              <a:t>de las organizaciones sindicales con mayor representatividad en la Comunidad Autónoma: CCOO, ELA, LAB y UGT. Esta representación consistirá en un </a:t>
            </a:r>
            <a:r>
              <a:rPr lang="es-ES" sz="1800" b="1">
                <a:latin typeface="+mj-lt"/>
                <a:ea typeface="Calibri" panose="020F0502020204030204" pitchFamily="34" charset="0"/>
              </a:rPr>
              <a:t>máximo de dos entidades sindicales, determinando cada una de ellas un representante </a:t>
            </a:r>
            <a:r>
              <a:rPr lang="es-ES" sz="1800">
                <a:latin typeface="+mj-lt"/>
                <a:ea typeface="Calibri" panose="020F0502020204030204" pitchFamily="34" charset="0"/>
              </a:rPr>
              <a:t>en cada sesión del Comité. La rotación se realizará partiendo de los dos primeros ordenados alfabéticamente desde la letra A de forma anual. </a:t>
            </a:r>
            <a:endParaRPr lang="es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471A62-96AF-DC8E-3A3C-C1E6CD781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15CFAA4A-478A-4E13-B8C3-EEECA67644E9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kern="100">
                <a:solidFill>
                  <a:srgbClr val="2E74B5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Artículo 5. Miembros</a:t>
            </a:r>
          </a:p>
          <a:p>
            <a:pPr marL="0" lvl="0" indent="0">
              <a:buNone/>
            </a:pPr>
            <a:r>
              <a:rPr lang="es-ES" sz="1800">
                <a:latin typeface="+mj-lt"/>
                <a:ea typeface="Calibri" panose="020F0502020204030204" pitchFamily="34" charset="0"/>
              </a:rPr>
              <a:t>Los miembros del Comité de Seguimiento designarán, de acuerdo con sus procedimientos internos, a las personas que les representarán en las reuniones del Comité, quienes podrán ser revocados de sus cargos por los mismos organismos u organizaciones que los nombraron. </a:t>
            </a:r>
            <a:r>
              <a:rPr lang="es-ES" sz="1800" b="1">
                <a:latin typeface="+mj-lt"/>
                <a:ea typeface="Calibri" panose="020F0502020204030204" pitchFamily="34" charset="0"/>
              </a:rPr>
              <a:t>Los miembros del Comité deberán designar un titular y un suplente.</a:t>
            </a:r>
          </a:p>
          <a:p>
            <a:pPr marL="0" lvl="0" indent="0">
              <a:buNone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En caso de </a:t>
            </a:r>
            <a:r>
              <a:rPr lang="es-ES" sz="1800" b="1">
                <a:latin typeface="+mj-lt"/>
                <a:ea typeface="Calibri" panose="020F0502020204030204" pitchFamily="34" charset="0"/>
              </a:rPr>
              <a:t>que no sea posible la asistencia del miembro titular a una sesión del Comité, será sustituido por su suplente.</a:t>
            </a:r>
            <a:endParaRPr lang="es-ES" sz="1800"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s-ES" sz="180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kern="100">
                <a:solidFill>
                  <a:srgbClr val="2E74B5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Artículo 7. Convocatorias, Sesiones y Funcionamiento</a:t>
            </a:r>
          </a:p>
          <a:p>
            <a:pPr marL="0" lvl="0" indent="0">
              <a:buNone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El Comité po</a:t>
            </a:r>
            <a:r>
              <a:rPr lang="es-ES" sz="1800">
                <a:latin typeface="+mj-lt"/>
                <a:ea typeface="Calibri" panose="020F0502020204030204" pitchFamily="34" charset="0"/>
              </a:rPr>
              <a:t>drá adoptar sus decisiones, excepcionalmente, por el procedimiento escrito, cuando la Presidencia aprecie la existencia de circunstancias que así lo aconsejen. En este supuesto, el plazo para realizar observaciones a los acuerdos propuestos será de </a:t>
            </a:r>
            <a:r>
              <a:rPr lang="es-ES" sz="1800" b="1">
                <a:latin typeface="+mj-lt"/>
                <a:ea typeface="Calibri" panose="020F0502020204030204" pitchFamily="34" charset="0"/>
              </a:rPr>
              <a:t>10 días naturales desde el </a:t>
            </a:r>
            <a:r>
              <a:rPr lang="es-ES" sz="1800" b="1" err="1">
                <a:latin typeface="+mj-lt"/>
                <a:ea typeface="Calibri" panose="020F0502020204030204" pitchFamily="34" charset="0"/>
              </a:rPr>
              <a:t>dia</a:t>
            </a:r>
            <a:r>
              <a:rPr lang="es-ES" sz="1800" b="1">
                <a:latin typeface="+mj-lt"/>
                <a:ea typeface="Calibri" panose="020F0502020204030204" pitchFamily="34" charset="0"/>
              </a:rPr>
              <a:t> siguiente a la fecha de su envío.</a:t>
            </a:r>
            <a:r>
              <a:rPr lang="es-ES" sz="1800">
                <a:latin typeface="+mj-lt"/>
                <a:ea typeface="Calibri" panose="020F0502020204030204" pitchFamily="34" charset="0"/>
              </a:rPr>
              <a:t> Las comunicaciones relativas a este procedimiento escrito se realizarán por medios electrónicos.</a:t>
            </a:r>
            <a:endParaRPr lang="es-ES" sz="180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E84CD1-2B71-0A6C-E92A-D154647A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8DFB093-BC69-9F3B-EEDE-2F56D6541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1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457200" y="1715494"/>
            <a:ext cx="782682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Bienvenida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Aprobación, en su caso, del borrador de modificación del Reglamento Interno del Comité de Seguimiento del programa.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>
                <a:effectLst/>
                <a:latin typeface="+mj-lt"/>
                <a:ea typeface="Calibri" panose="020F0502020204030204" pitchFamily="34" charset="0"/>
              </a:rPr>
              <a:t>Aprobación del borrador del nuevo texto del programa en virtud de la Reprogramación presentada en junio de 2024. </a:t>
            </a:r>
            <a:endParaRPr lang="eu-ES" sz="1800" b="1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Avances en la puesta en marcha y ejecución del programa: 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Selección de operaciones y ejecución de las medidas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Problemas que afectan el rendimiento del programa y medidas para subsanarlo.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Operaciones de importancia estratégica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Acciones de comunicación y visibilidad.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>
                <a:effectLst/>
                <a:latin typeface="+mj-lt"/>
                <a:ea typeface="Calibri" panose="020F0502020204030204" pitchFamily="34" charset="0"/>
              </a:rPr>
              <a:t>Ruegos y preguntas</a:t>
            </a:r>
            <a:endParaRPr lang="eu-E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82887FB-C2CB-9DD4-70BE-1BAAA3A8C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26662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0f321a-7c98-4edc-98e3-874eacb98eea">
      <Terms xmlns="http://schemas.microsoft.com/office/infopath/2007/PartnerControls"/>
    </lcf76f155ced4ddcb4097134ff3c332f>
    <TaxCatchAll xmlns="0f9d02d5-d7c8-404e-86e0-b56ca37cb1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9D4026D0CC042862B43557B67FBD4" ma:contentTypeVersion="15" ma:contentTypeDescription="Crear nuevo documento." ma:contentTypeScope="" ma:versionID="d3f92feb6553aafd8a730808d0368917">
  <xsd:schema xmlns:xsd="http://www.w3.org/2001/XMLSchema" xmlns:xs="http://www.w3.org/2001/XMLSchema" xmlns:p="http://schemas.microsoft.com/office/2006/metadata/properties" xmlns:ns2="870f321a-7c98-4edc-98e3-874eacb98eea" xmlns:ns3="0f9d02d5-d7c8-404e-86e0-b56ca37cb1ec" targetNamespace="http://schemas.microsoft.com/office/2006/metadata/properties" ma:root="true" ma:fieldsID="4f03a01c7971cdaf632dd4750312a9cb" ns2:_="" ns3:_="">
    <xsd:import namespace="870f321a-7c98-4edc-98e3-874eacb98eea"/>
    <xsd:import namespace="0f9d02d5-d7c8-404e-86e0-b56ca37cb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321a-7c98-4edc-98e3-874eacb98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02d5-d7c8-404e-86e0-b56ca37cb1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8aca0c-222e-44f3-b859-acc88af1d795}" ma:internalName="TaxCatchAll" ma:showField="CatchAllData" ma:web="0f9d02d5-d7c8-404e-86e0-b56ca37cb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60AEE-5120-4501-B8A3-305B902353E8}">
  <ds:schemaRefs>
    <ds:schemaRef ds:uri="0f9d02d5-d7c8-404e-86e0-b56ca37cb1ec"/>
    <ds:schemaRef ds:uri="870f321a-7c98-4edc-98e3-874eacb98e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10A64F-92CC-490B-9EF0-A206516ED717}">
  <ds:schemaRefs>
    <ds:schemaRef ds:uri="0f9d02d5-d7c8-404e-86e0-b56ca37cb1ec"/>
    <ds:schemaRef ds:uri="870f321a-7c98-4edc-98e3-874eacb98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624BFF-2186-423F-9031-C82E9E1ABD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2910</Words>
  <Application>Microsoft Office PowerPoint</Application>
  <PresentationFormat>Presentación en pantalla (4:3)</PresentationFormat>
  <Paragraphs>568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Verdana</vt:lpstr>
      <vt:lpstr>Wingdings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dafsdfasdf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sdfasdfadf fasdfasdf</dc:creator>
  <cp:lastModifiedBy>Etxebarria Lizaso, Claudia</cp:lastModifiedBy>
  <cp:revision>1</cp:revision>
  <cp:lastPrinted>2024-10-23T07:50:48Z</cp:lastPrinted>
  <dcterms:created xsi:type="dcterms:W3CDTF">2015-10-30T07:44:51Z</dcterms:created>
  <dcterms:modified xsi:type="dcterms:W3CDTF">2024-10-28T12:46:47Z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0x0101003719D4026D0CC042862B43557B67FBD4</vt:lpwstr>
  </property>
  <property fmtid="{D5CDD505-2E9C-101B-9397-08002B2CF9AE}" pid="3" name="MediaServiceImageTags">
    <vt:lpwstr/>
  </property>
</Properties>
</file>