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omments/modernComment_13E_E6FF3CA8.xml" ContentType="application/vnd.ms-powerpoint.comment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Lst>
  <p:notesMasterIdLst>
    <p:notesMasterId r:id="rId44"/>
  </p:notesMasterIdLst>
  <p:sldIdLst>
    <p:sldId id="284" r:id="rId5"/>
    <p:sldId id="322" r:id="rId6"/>
    <p:sldId id="283" r:id="rId7"/>
    <p:sldId id="293" r:id="rId8"/>
    <p:sldId id="292" r:id="rId9"/>
    <p:sldId id="294" r:id="rId10"/>
    <p:sldId id="295" r:id="rId11"/>
    <p:sldId id="290" r:id="rId12"/>
    <p:sldId id="291" r:id="rId13"/>
    <p:sldId id="269" r:id="rId14"/>
    <p:sldId id="289" r:id="rId15"/>
    <p:sldId id="288" r:id="rId16"/>
    <p:sldId id="258" r:id="rId17"/>
    <p:sldId id="271" r:id="rId18"/>
    <p:sldId id="296" r:id="rId19"/>
    <p:sldId id="303" r:id="rId20"/>
    <p:sldId id="304" r:id="rId21"/>
    <p:sldId id="306" r:id="rId22"/>
    <p:sldId id="321" r:id="rId23"/>
    <p:sldId id="323" r:id="rId24"/>
    <p:sldId id="325" r:id="rId25"/>
    <p:sldId id="326" r:id="rId26"/>
    <p:sldId id="327" r:id="rId27"/>
    <p:sldId id="328" r:id="rId28"/>
    <p:sldId id="329" r:id="rId29"/>
    <p:sldId id="330" r:id="rId30"/>
    <p:sldId id="331" r:id="rId31"/>
    <p:sldId id="332" r:id="rId32"/>
    <p:sldId id="333" r:id="rId33"/>
    <p:sldId id="334" r:id="rId34"/>
    <p:sldId id="335" r:id="rId35"/>
    <p:sldId id="336" r:id="rId36"/>
    <p:sldId id="337" r:id="rId37"/>
    <p:sldId id="338" r:id="rId38"/>
    <p:sldId id="339" r:id="rId39"/>
    <p:sldId id="340" r:id="rId40"/>
    <p:sldId id="341" r:id="rId41"/>
    <p:sldId id="342" r:id="rId42"/>
    <p:sldId id="343"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93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795" autoAdjust="0"/>
  </p:normalViewPr>
  <p:slideViewPr>
    <p:cSldViewPr snapToGrid="0">
      <p:cViewPr varScale="1">
        <p:scale>
          <a:sx n="65" d="100"/>
          <a:sy n="65" d="100"/>
        </p:scale>
        <p:origin x="135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viewProps" Target="viewProp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di Aldaiturriaga Tuñon" userId="6f96699dbd7ecbf5" providerId="LiveId" clId="{E8626F9F-B4FA-45C8-8C59-A5D0B98ACBA5}"/>
    <pc:docChg chg="modSld">
      <pc:chgData name="Maddi Aldaiturriaga Tuñon" userId="6f96699dbd7ecbf5" providerId="LiveId" clId="{E8626F9F-B4FA-45C8-8C59-A5D0B98ACBA5}" dt="2023-07-31T12:50:43.960" v="40" actId="20577"/>
      <pc:docMkLst>
        <pc:docMk/>
      </pc:docMkLst>
      <pc:sldChg chg="modSp mod">
        <pc:chgData name="Maddi Aldaiturriaga Tuñon" userId="6f96699dbd7ecbf5" providerId="LiveId" clId="{E8626F9F-B4FA-45C8-8C59-A5D0B98ACBA5}" dt="2023-07-31T12:32:56.248" v="17" actId="20577"/>
        <pc:sldMkLst>
          <pc:docMk/>
          <pc:sldMk cId="1814503410" sldId="269"/>
        </pc:sldMkLst>
        <pc:spChg chg="mod">
          <ac:chgData name="Maddi Aldaiturriaga Tuñon" userId="6f96699dbd7ecbf5" providerId="LiveId" clId="{E8626F9F-B4FA-45C8-8C59-A5D0B98ACBA5}" dt="2023-07-31T12:32:56.248" v="17" actId="20577"/>
          <ac:spMkLst>
            <pc:docMk/>
            <pc:sldMk cId="1814503410" sldId="269"/>
            <ac:spMk id="2" creationId="{00000000-0000-0000-0000-000000000000}"/>
          </ac:spMkLst>
        </pc:spChg>
      </pc:sldChg>
      <pc:sldChg chg="modSp mod">
        <pc:chgData name="Maddi Aldaiturriaga Tuñon" userId="6f96699dbd7ecbf5" providerId="LiveId" clId="{E8626F9F-B4FA-45C8-8C59-A5D0B98ACBA5}" dt="2023-07-31T12:21:23.408" v="0" actId="20577"/>
        <pc:sldMkLst>
          <pc:docMk/>
          <pc:sldMk cId="476345853" sldId="283"/>
        </pc:sldMkLst>
        <pc:spChg chg="mod">
          <ac:chgData name="Maddi Aldaiturriaga Tuñon" userId="6f96699dbd7ecbf5" providerId="LiveId" clId="{E8626F9F-B4FA-45C8-8C59-A5D0B98ACBA5}" dt="2023-07-31T12:21:23.408" v="0" actId="20577"/>
          <ac:spMkLst>
            <pc:docMk/>
            <pc:sldMk cId="476345853" sldId="283"/>
            <ac:spMk id="2" creationId="{00000000-0000-0000-0000-000000000000}"/>
          </ac:spMkLst>
        </pc:spChg>
      </pc:sldChg>
      <pc:sldChg chg="modSp mod">
        <pc:chgData name="Maddi Aldaiturriaga Tuñon" userId="6f96699dbd7ecbf5" providerId="LiveId" clId="{E8626F9F-B4FA-45C8-8C59-A5D0B98ACBA5}" dt="2023-07-31T12:41:11.115" v="34" actId="20577"/>
        <pc:sldMkLst>
          <pc:docMk/>
          <pc:sldMk cId="4233956593" sldId="288"/>
        </pc:sldMkLst>
        <pc:spChg chg="mod">
          <ac:chgData name="Maddi Aldaiturriaga Tuñon" userId="6f96699dbd7ecbf5" providerId="LiveId" clId="{E8626F9F-B4FA-45C8-8C59-A5D0B98ACBA5}" dt="2023-07-31T12:41:11.115" v="34" actId="20577"/>
          <ac:spMkLst>
            <pc:docMk/>
            <pc:sldMk cId="4233956593" sldId="288"/>
            <ac:spMk id="4" creationId="{12EB48B5-14BD-C356-4619-8F1DF1BE319E}"/>
          </ac:spMkLst>
        </pc:spChg>
      </pc:sldChg>
      <pc:sldChg chg="modSp mod">
        <pc:chgData name="Maddi Aldaiturriaga Tuñon" userId="6f96699dbd7ecbf5" providerId="LiveId" clId="{E8626F9F-B4FA-45C8-8C59-A5D0B98ACBA5}" dt="2023-07-31T12:39:23.982" v="30" actId="20577"/>
        <pc:sldMkLst>
          <pc:docMk/>
          <pc:sldMk cId="3832549415" sldId="289"/>
        </pc:sldMkLst>
        <pc:spChg chg="mod">
          <ac:chgData name="Maddi Aldaiturriaga Tuñon" userId="6f96699dbd7ecbf5" providerId="LiveId" clId="{E8626F9F-B4FA-45C8-8C59-A5D0B98ACBA5}" dt="2023-07-31T12:39:23.982" v="30" actId="20577"/>
          <ac:spMkLst>
            <pc:docMk/>
            <pc:sldMk cId="3832549415" sldId="289"/>
            <ac:spMk id="2" creationId="{00000000-0000-0000-0000-000000000000}"/>
          </ac:spMkLst>
        </pc:spChg>
      </pc:sldChg>
      <pc:sldChg chg="modSp mod">
        <pc:chgData name="Maddi Aldaiturriaga Tuñon" userId="6f96699dbd7ecbf5" providerId="LiveId" clId="{E8626F9F-B4FA-45C8-8C59-A5D0B98ACBA5}" dt="2023-07-31T12:31:28.028" v="15" actId="20577"/>
        <pc:sldMkLst>
          <pc:docMk/>
          <pc:sldMk cId="4179383434" sldId="291"/>
        </pc:sldMkLst>
        <pc:spChg chg="mod">
          <ac:chgData name="Maddi Aldaiturriaga Tuñon" userId="6f96699dbd7ecbf5" providerId="LiveId" clId="{E8626F9F-B4FA-45C8-8C59-A5D0B98ACBA5}" dt="2023-07-31T12:31:28.028" v="15" actId="20577"/>
          <ac:spMkLst>
            <pc:docMk/>
            <pc:sldMk cId="4179383434" sldId="291"/>
            <ac:spMk id="3" creationId="{00000000-0000-0000-0000-000000000000}"/>
          </ac:spMkLst>
        </pc:spChg>
      </pc:sldChg>
      <pc:sldChg chg="modSp mod">
        <pc:chgData name="Maddi Aldaiturriaga Tuñon" userId="6f96699dbd7ecbf5" providerId="LiveId" clId="{E8626F9F-B4FA-45C8-8C59-A5D0B98ACBA5}" dt="2023-07-31T12:26:04.260" v="3" actId="20577"/>
        <pc:sldMkLst>
          <pc:docMk/>
          <pc:sldMk cId="229402098" sldId="294"/>
        </pc:sldMkLst>
        <pc:spChg chg="mod">
          <ac:chgData name="Maddi Aldaiturriaga Tuñon" userId="6f96699dbd7ecbf5" providerId="LiveId" clId="{E8626F9F-B4FA-45C8-8C59-A5D0B98ACBA5}" dt="2023-07-31T12:26:04.260" v="3" actId="20577"/>
          <ac:spMkLst>
            <pc:docMk/>
            <pc:sldMk cId="229402098" sldId="294"/>
            <ac:spMk id="2" creationId="{00000000-0000-0000-0000-000000000000}"/>
          </ac:spMkLst>
        </pc:spChg>
      </pc:sldChg>
      <pc:sldChg chg="modSp mod">
        <pc:chgData name="Maddi Aldaiturriaga Tuñon" userId="6f96699dbd7ecbf5" providerId="LiveId" clId="{E8626F9F-B4FA-45C8-8C59-A5D0B98ACBA5}" dt="2023-07-31T12:27:26.571" v="7" actId="20577"/>
        <pc:sldMkLst>
          <pc:docMk/>
          <pc:sldMk cId="2494997000" sldId="295"/>
        </pc:sldMkLst>
        <pc:spChg chg="mod">
          <ac:chgData name="Maddi Aldaiturriaga Tuñon" userId="6f96699dbd7ecbf5" providerId="LiveId" clId="{E8626F9F-B4FA-45C8-8C59-A5D0B98ACBA5}" dt="2023-07-31T12:27:26.571" v="7" actId="20577"/>
          <ac:spMkLst>
            <pc:docMk/>
            <pc:sldMk cId="2494997000" sldId="295"/>
            <ac:spMk id="6" creationId="{00000000-0000-0000-0000-000000000000}"/>
          </ac:spMkLst>
        </pc:spChg>
      </pc:sldChg>
      <pc:sldChg chg="modSp mod">
        <pc:chgData name="Maddi Aldaiturriaga Tuñon" userId="6f96699dbd7ecbf5" providerId="LiveId" clId="{E8626F9F-B4FA-45C8-8C59-A5D0B98ACBA5}" dt="2023-07-31T12:45:46.227" v="37" actId="20577"/>
        <pc:sldMkLst>
          <pc:docMk/>
          <pc:sldMk cId="2310051622" sldId="303"/>
        </pc:sldMkLst>
        <pc:spChg chg="mod">
          <ac:chgData name="Maddi Aldaiturriaga Tuñon" userId="6f96699dbd7ecbf5" providerId="LiveId" clId="{E8626F9F-B4FA-45C8-8C59-A5D0B98ACBA5}" dt="2023-07-31T12:45:46.227" v="37" actId="20577"/>
          <ac:spMkLst>
            <pc:docMk/>
            <pc:sldMk cId="2310051622" sldId="303"/>
            <ac:spMk id="6" creationId="{00000000-0000-0000-0000-000000000000}"/>
          </ac:spMkLst>
        </pc:spChg>
      </pc:sldChg>
      <pc:sldChg chg="modSp mod">
        <pc:chgData name="Maddi Aldaiturriaga Tuñon" userId="6f96699dbd7ecbf5" providerId="LiveId" clId="{E8626F9F-B4FA-45C8-8C59-A5D0B98ACBA5}" dt="2023-07-31T12:49:39.174" v="38" actId="20577"/>
        <pc:sldMkLst>
          <pc:docMk/>
          <pc:sldMk cId="1774039398" sldId="304"/>
        </pc:sldMkLst>
        <pc:spChg chg="mod">
          <ac:chgData name="Maddi Aldaiturriaga Tuñon" userId="6f96699dbd7ecbf5" providerId="LiveId" clId="{E8626F9F-B4FA-45C8-8C59-A5D0B98ACBA5}" dt="2023-07-31T12:49:39.174" v="38" actId="20577"/>
          <ac:spMkLst>
            <pc:docMk/>
            <pc:sldMk cId="1774039398" sldId="304"/>
            <ac:spMk id="3" creationId="{C9EC1CBB-0A80-48DE-B669-7B7F59CA03B8}"/>
          </ac:spMkLst>
        </pc:spChg>
      </pc:sldChg>
      <pc:sldChg chg="modNotesTx">
        <pc:chgData name="Maddi Aldaiturriaga Tuñon" userId="6f96699dbd7ecbf5" providerId="LiveId" clId="{E8626F9F-B4FA-45C8-8C59-A5D0B98ACBA5}" dt="2023-07-31T12:50:43.960" v="40" actId="20577"/>
        <pc:sldMkLst>
          <pc:docMk/>
          <pc:sldMk cId="2444981017" sldId="306"/>
        </pc:sldMkLst>
      </pc:sldChg>
    </pc:docChg>
  </pc:docChgLst>
</pc:chgInfo>
</file>

<file path=ppt/comments/modernComment_13E_E6FF3CA8.xml><?xml version="1.0" encoding="utf-8"?>
<p188:cmLst xmlns:a="http://schemas.openxmlformats.org/drawingml/2006/main" xmlns:r="http://schemas.openxmlformats.org/officeDocument/2006/relationships" xmlns:p188="http://schemas.microsoft.com/office/powerpoint/2018/8/main">
  <p188:cm id="{6B39A19A-B460-4DDE-9692-598382990266}" authorId="{7E9DA632-E277-5CC9-72D3-D24F0D0F15BC}" created="2023-07-31T11:15:03.822">
    <pc:sldMkLst xmlns:pc="http://schemas.microsoft.com/office/powerpoint/2013/main/command">
      <pc:docMk/>
      <pc:sldMk cId="3875486888" sldId="318"/>
    </pc:sldMkLst>
    <p188:txBody>
      <a:bodyPr/>
      <a:lstStyle/>
      <a:p>
        <a:r>
          <a:rPr lang="eu-ES"/>
          <a:t>Ohar hau amaitu gabe zegoen "quisiera destacar" bakarrik jartzen zuen. Bezeroari abisatu beharko diogu.</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C84716-C11E-4F6E-A91D-16272ECF439B}" type="datetimeFigureOut">
              <a:rPr lang="es-ES" smtClean="0"/>
              <a:t>31/07/2023</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1326E1-35C2-481B-A1E4-C046540E01BC}" type="slidenum">
              <a:rPr lang="es-ES" smtClean="0"/>
              <a:t>‹Nº›</a:t>
            </a:fld>
            <a:endParaRPr lang="es-ES"/>
          </a:p>
        </p:txBody>
      </p:sp>
    </p:spTree>
    <p:extLst>
      <p:ext uri="{BB962C8B-B14F-4D97-AF65-F5344CB8AC3E}">
        <p14:creationId xmlns:p14="http://schemas.microsoft.com/office/powerpoint/2010/main" val="3738181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u-ES" sz="1200" b="0" i="1" kern="1200" dirty="0">
                <a:solidFill>
                  <a:schemeClr val="tx1"/>
                </a:solidFill>
                <a:effectLst/>
                <a:latin typeface="+mn-lt"/>
                <a:ea typeface="+mn-ea"/>
                <a:cs typeface="+mn-cs"/>
              </a:rPr>
              <a:t>12/2013 Legea lege aitzindaria izan zen, eta lehen sektorea babesteko eta oso zabalduta zeuden zenbait jardunbiderekin amaitzeko asmoz sortu zen, hala nola produktua entregatzea haren truke zer ordainduko zen jakin gabe.</a:t>
            </a:r>
            <a:r>
              <a:rPr lang="eu-ES" i="1" dirty="0"/>
              <a:t/>
            </a:r>
            <a:br>
              <a:rPr lang="eu-ES" i="1" dirty="0"/>
            </a:br>
            <a:r>
              <a:rPr lang="eu-ES" i="1" dirty="0"/>
              <a:t/>
            </a:r>
            <a:br>
              <a:rPr lang="eu-ES" i="1" dirty="0"/>
            </a:br>
            <a:r>
              <a:rPr lang="eu-ES" sz="1200" b="0" i="1" kern="1200" dirty="0">
                <a:solidFill>
                  <a:schemeClr val="tx1"/>
                </a:solidFill>
                <a:effectLst/>
                <a:latin typeface="+mn-lt"/>
                <a:ea typeface="+mn-ea"/>
                <a:cs typeface="+mn-cs"/>
              </a:rPr>
              <a:t>Lege horretan oinarritu zen merkataritza-jardunbide desegokiei buruzko 2019ko Europako zuzentaraua, eta, ondorioz, 12/2013 Legea aldatu egin zen 2021ean, zuzentarau berriaren aldaketak jasotzeko.</a:t>
            </a:r>
            <a:r>
              <a:rPr lang="eu-ES" i="1" dirty="0"/>
              <a:t/>
            </a:r>
            <a:br>
              <a:rPr lang="eu-ES" i="1" dirty="0"/>
            </a:br>
            <a:r>
              <a:rPr lang="eu-ES" i="1" dirty="0"/>
              <a:t/>
            </a:r>
            <a:br>
              <a:rPr lang="eu-ES" i="1" dirty="0"/>
            </a:br>
            <a:r>
              <a:rPr lang="eu-ES" sz="1200" b="0" i="1" kern="1200" dirty="0">
                <a:solidFill>
                  <a:schemeClr val="tx1"/>
                </a:solidFill>
                <a:effectLst/>
                <a:latin typeface="+mn-lt"/>
                <a:ea typeface="+mn-ea"/>
                <a:cs typeface="+mn-cs"/>
              </a:rPr>
              <a:t>Lege berriak hiru oinarri nagusi ditu:</a:t>
            </a:r>
            <a:r>
              <a:rPr lang="eu-ES" i="1" dirty="0"/>
              <a:t/>
            </a:r>
            <a:br>
              <a:rPr lang="eu-ES" i="1" dirty="0"/>
            </a:br>
            <a:r>
              <a:rPr lang="eu-ES" sz="1200" b="0" i="1" kern="1200" dirty="0">
                <a:solidFill>
                  <a:schemeClr val="tx1"/>
                </a:solidFill>
                <a:effectLst/>
                <a:latin typeface="+mn-lt"/>
                <a:ea typeface="+mn-ea"/>
                <a:cs typeface="+mn-cs"/>
              </a:rPr>
              <a:t>- Kontratuak egotea.</a:t>
            </a:r>
            <a:r>
              <a:rPr lang="eu-ES" i="1" dirty="0"/>
              <a:t/>
            </a:r>
            <a:br>
              <a:rPr lang="eu-ES" i="1" dirty="0"/>
            </a:br>
            <a:r>
              <a:rPr lang="eu-ES" sz="1200" b="0" i="1" kern="1200" dirty="0">
                <a:solidFill>
                  <a:schemeClr val="tx1"/>
                </a:solidFill>
                <a:effectLst/>
                <a:latin typeface="+mn-lt"/>
                <a:ea typeface="+mn-ea"/>
                <a:cs typeface="+mn-cs"/>
              </a:rPr>
              <a:t>- Praktika desegokiak.</a:t>
            </a:r>
            <a:r>
              <a:rPr lang="eu-ES" i="1" dirty="0"/>
              <a:t/>
            </a:r>
            <a:br>
              <a:rPr lang="eu-ES" i="1" dirty="0"/>
            </a:br>
            <a:r>
              <a:rPr lang="eu-ES" sz="1200" b="0" i="1" kern="1200" dirty="0">
                <a:solidFill>
                  <a:schemeClr val="tx1"/>
                </a:solidFill>
                <a:effectLst/>
                <a:latin typeface="+mn-lt"/>
                <a:ea typeface="+mn-ea"/>
                <a:cs typeface="+mn-cs"/>
              </a:rPr>
              <a:t>- Tipifikatutako arau-hausteak.</a:t>
            </a:r>
            <a:r>
              <a:rPr lang="eu-ES" dirty="0"/>
              <a:t/>
            </a:r>
            <a:br>
              <a:rPr lang="eu-ES" dirty="0"/>
            </a:br>
            <a:r>
              <a:rPr lang="eu-ES" dirty="0"/>
              <a:t/>
            </a:r>
            <a:br>
              <a:rPr lang="eu-ES" dirty="0"/>
            </a:br>
            <a:r>
              <a:rPr lang="eu-ES" sz="1200" b="0" i="0" kern="1200" dirty="0">
                <a:solidFill>
                  <a:schemeClr val="tx1"/>
                </a:solidFill>
                <a:effectLst/>
                <a:latin typeface="+mn-lt"/>
                <a:ea typeface="+mn-ea"/>
                <a:cs typeface="+mn-cs"/>
              </a:rPr>
              <a:t>* Elikagaien sektorearen eraginkortasuna eta lehiakortasuna handitzea</a:t>
            </a:r>
            <a:r>
              <a:rPr lang="eu-ES" dirty="0"/>
              <a:t/>
            </a:r>
            <a:br>
              <a:rPr lang="eu-ES" dirty="0"/>
            </a:br>
            <a:r>
              <a:rPr lang="eu-ES" sz="1200" b="0" i="0" kern="1200" dirty="0">
                <a:solidFill>
                  <a:schemeClr val="tx1"/>
                </a:solidFill>
                <a:effectLst/>
                <a:latin typeface="+mn-lt"/>
                <a:ea typeface="+mn-ea"/>
                <a:cs typeface="+mn-cs"/>
              </a:rPr>
              <a:t>* Elikakatearen funtzionamendua eta egituraketa hobetzea, kate horretan esku hartzen duten eragileen mesedetan, eta, aldi berean, balio erantsiaren banaketa iraunkorra bermatzea.</a:t>
            </a:r>
            <a:r>
              <a:rPr lang="eu-ES" dirty="0"/>
              <a:t/>
            </a:r>
            <a:br>
              <a:rPr lang="eu-ES" dirty="0"/>
            </a:br>
            <a:r>
              <a:rPr lang="eu-ES" dirty="0"/>
              <a:t/>
            </a:r>
            <a:br>
              <a:rPr lang="eu-ES" dirty="0"/>
            </a:br>
            <a:r>
              <a:rPr lang="eu-ES" sz="1200" b="1" i="0" kern="1200" dirty="0">
                <a:solidFill>
                  <a:schemeClr val="tx1"/>
                </a:solidFill>
                <a:effectLst/>
                <a:latin typeface="+mn-lt"/>
                <a:ea typeface="+mn-ea"/>
                <a:cs typeface="+mn-cs"/>
              </a:rPr>
              <a:t>Egoitza sozial nagusia Euskadin </a:t>
            </a:r>
            <a:r>
              <a:rPr lang="eu-ES" sz="1200" b="0" i="0" kern="1200" dirty="0">
                <a:solidFill>
                  <a:schemeClr val="tx1"/>
                </a:solidFill>
                <a:effectLst/>
                <a:latin typeface="+mn-lt"/>
                <a:ea typeface="+mn-ea"/>
                <a:cs typeface="+mn-cs"/>
              </a:rPr>
              <a:t>duten eragileen arteko merkataritza-eragiketez bakarrik arduratzen da Zuzendaritza.</a:t>
            </a:r>
            <a:r>
              <a:rPr lang="eu-ES" dirty="0"/>
              <a:t/>
            </a:r>
            <a:br>
              <a:rPr lang="eu-ES" dirty="0"/>
            </a:br>
            <a:r>
              <a:rPr lang="eu-ES" sz="1200" b="0" i="0" kern="1200" dirty="0">
                <a:solidFill>
                  <a:schemeClr val="tx1"/>
                </a:solidFill>
                <a:effectLst/>
                <a:latin typeface="+mn-lt"/>
                <a:ea typeface="+mn-ea"/>
                <a:cs typeface="+mn-cs"/>
              </a:rPr>
              <a:t>Estatuan, Elikagaien Informazio eta Kontrolerako Agentzia (AICA) da </a:t>
            </a:r>
            <a:r>
              <a:rPr lang="eu-ES" sz="1200" b="0" i="0" kern="1200" dirty="0">
                <a:solidFill>
                  <a:schemeClr val="tx1"/>
                </a:solidFill>
                <a:effectLst/>
                <a:latin typeface="+mn-lt"/>
                <a:ea typeface="+mn-ea"/>
                <a:cs typeface="+mn-cs"/>
                <a:sym typeface="Wingdings" panose="05000000000000000000" pitchFamily="2" charset="2"/>
              </a:rPr>
              <a:t> </a:t>
            </a:r>
            <a:r>
              <a:rPr lang="eu-ES" sz="1200" b="0" i="0" kern="1200" dirty="0">
                <a:solidFill>
                  <a:schemeClr val="tx1"/>
                </a:solidFill>
                <a:effectLst/>
                <a:latin typeface="+mn-lt"/>
                <a:ea typeface="+mn-ea"/>
                <a:cs typeface="+mn-cs"/>
              </a:rPr>
              <a:t>autonomia-erkidegoen arteko eta hirugarren herrialdeekiko merkataritza-harremanak.</a:t>
            </a:r>
            <a:endParaRPr lang="es-ES" dirty="0"/>
          </a:p>
          <a:p>
            <a:endParaRPr lang="es-ES" dirty="0"/>
          </a:p>
          <a:p>
            <a:endParaRPr lang="es-ES" dirty="0"/>
          </a:p>
          <a:p>
            <a:endParaRPr lang="es-ES" dirty="0"/>
          </a:p>
        </p:txBody>
      </p:sp>
      <p:sp>
        <p:nvSpPr>
          <p:cNvPr id="4" name="Marcador de número de diapositiva 3"/>
          <p:cNvSpPr>
            <a:spLocks noGrp="1"/>
          </p:cNvSpPr>
          <p:nvPr>
            <p:ph type="sldNum" sz="quarter" idx="10"/>
          </p:nvPr>
        </p:nvSpPr>
        <p:spPr/>
        <p:txBody>
          <a:bodyPr/>
          <a:lstStyle/>
          <a:p>
            <a:fld id="{E31326E1-35C2-481B-A1E4-C046540E01BC}" type="slidenum">
              <a:rPr lang="es-ES" smtClean="0"/>
              <a:t>16</a:t>
            </a:fld>
            <a:endParaRPr lang="es-ES"/>
          </a:p>
        </p:txBody>
      </p:sp>
    </p:spTree>
    <p:extLst>
      <p:ext uri="{BB962C8B-B14F-4D97-AF65-F5344CB8AC3E}">
        <p14:creationId xmlns:p14="http://schemas.microsoft.com/office/powerpoint/2010/main" val="9730034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sz="1200" noProof="0" dirty="0" smtClean="0">
                <a:solidFill>
                  <a:srgbClr val="44546A"/>
                </a:solidFill>
              </a:rPr>
              <a:t>Hori da kontratu guztietan errespetatu behar den </a:t>
            </a:r>
            <a:r>
              <a:rPr lang="eu-ES" sz="1200" b="1" noProof="0" dirty="0" smtClean="0">
                <a:solidFill>
                  <a:srgbClr val="44546A"/>
                </a:solidFill>
              </a:rPr>
              <a:t>Legearen alderdi nagusietako bat</a:t>
            </a:r>
            <a:r>
              <a:rPr lang="eu-ES" sz="1200" b="0" noProof="0" dirty="0" smtClean="0">
                <a:solidFill>
                  <a:srgbClr val="44546A"/>
                </a:solidFill>
              </a:rPr>
              <a:t>.</a:t>
            </a:r>
            <a:endParaRPr lang="eu-ES" noProof="0"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25</a:t>
            </a:fld>
            <a:endParaRPr lang="eu-ES"/>
          </a:p>
        </p:txBody>
      </p:sp>
    </p:spTree>
    <p:extLst>
      <p:ext uri="{BB962C8B-B14F-4D97-AF65-F5344CB8AC3E}">
        <p14:creationId xmlns:p14="http://schemas.microsoft.com/office/powerpoint/2010/main" val="2777900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u-ES" sz="1200" noProof="0" dirty="0" smtClean="0">
                <a:solidFill>
                  <a:schemeClr val="tx2"/>
                </a:solidFill>
                <a:latin typeface="Calibri Light"/>
                <a:cs typeface="Calibri Light"/>
              </a:rPr>
              <a:t>Kooperatiba batek bere estatutu edo hitzarmenetan oinarrituz bere kideek entregatutako produktuaren balioa zehazteko prozedura eta likidazioaren egutegia ezartzen duenean , </a:t>
            </a:r>
            <a:r>
              <a:rPr lang="eu-ES" sz="1200" b="1" noProof="0" dirty="0" smtClean="0">
                <a:solidFill>
                  <a:schemeClr val="tx2"/>
                </a:solidFill>
                <a:latin typeface="Calibri Light"/>
                <a:cs typeface="Calibri Light"/>
              </a:rPr>
              <a:t>bermatu behar du ekoizleek beren gain hartutako kostuak estaltzen direla.</a:t>
            </a:r>
            <a:endParaRPr lang="eu-ES" sz="1200" noProof="0" dirty="0" smtClean="0">
              <a:solidFill>
                <a:schemeClr val="tx2"/>
              </a:solidFill>
              <a:latin typeface="Calibri Light"/>
              <a:cs typeface="Calibri Light"/>
            </a:endParaRPr>
          </a:p>
          <a:p>
            <a:endParaRPr lang="eu-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26</a:t>
            </a:fld>
            <a:endParaRPr lang="eu-ES"/>
          </a:p>
        </p:txBody>
      </p:sp>
    </p:spTree>
    <p:extLst>
      <p:ext uri="{BB962C8B-B14F-4D97-AF65-F5344CB8AC3E}">
        <p14:creationId xmlns:p14="http://schemas.microsoft.com/office/powerpoint/2010/main" val="205125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u-ES" sz="1200" noProof="0" dirty="0" smtClean="0">
                <a:solidFill>
                  <a:schemeClr val="tx2"/>
                </a:solidFill>
                <a:latin typeface="Calibri Light"/>
                <a:cs typeface="Calibri Light"/>
              </a:rPr>
              <a:t>Froga gisa erabiltzeko beharrezko dokumentuak (kontratuak, fakturak, garraio-agiriak, posta-trukea, etab.).</a:t>
            </a:r>
          </a:p>
          <a:p>
            <a:r>
              <a:rPr lang="eu-ES" noProof="0" dirty="0" smtClean="0"/>
              <a:t>Pertsona juridikoak eta izaera juridikorik gabeko erakundeak: Erregistro elektroniko orokorra- Egoitza elektronikoa – </a:t>
            </a:r>
            <a:r>
              <a:rPr lang="eu-ES" noProof="0" dirty="0" err="1" smtClean="0"/>
              <a:t>Euskadi.eus</a:t>
            </a:r>
            <a:endParaRPr lang="eu-ES" noProof="0" dirty="0" smtClean="0">
              <a:cs typeface="Calibri"/>
            </a:endParaRPr>
          </a:p>
          <a:p>
            <a:r>
              <a:rPr lang="eu-ES" noProof="0" dirty="0" smtClean="0"/>
              <a:t>Pertsona fisikoak: Erregistro elektroniko orokorra- Egoitza elektronikoa – </a:t>
            </a:r>
            <a:r>
              <a:rPr lang="eu-ES" noProof="0" dirty="0" err="1" smtClean="0"/>
              <a:t>Euskadi.eus</a:t>
            </a:r>
            <a:endParaRPr lang="eu-ES" noProof="0" dirty="0" smtClean="0">
              <a:cs typeface="Calibri" panose="020F0502020204030204"/>
            </a:endParaRPr>
          </a:p>
          <a:p>
            <a:pPr lvl="1"/>
            <a:r>
              <a:rPr lang="eu-ES" noProof="0" dirty="0" smtClean="0"/>
              <a:t>                         Euskal Herriko Administrazio Orokorraren erregistro arrunta, Elikagaien Kalitate eta Industriako Zuzendaritzari zuzendua.</a:t>
            </a:r>
            <a:endParaRPr lang="eu-ES" noProof="0" dirty="0">
              <a:cs typeface="Calibri" panose="020F0502020204030204"/>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27</a:t>
            </a:fld>
            <a:endParaRPr lang="eu-ES"/>
          </a:p>
        </p:txBody>
      </p:sp>
    </p:spTree>
    <p:extLst>
      <p:ext uri="{BB962C8B-B14F-4D97-AF65-F5344CB8AC3E}">
        <p14:creationId xmlns:p14="http://schemas.microsoft.com/office/powerpoint/2010/main" val="3411290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28</a:t>
            </a:fld>
            <a:endParaRPr lang="eu-ES"/>
          </a:p>
        </p:txBody>
      </p:sp>
    </p:spTree>
    <p:extLst>
      <p:ext uri="{BB962C8B-B14F-4D97-AF65-F5344CB8AC3E}">
        <p14:creationId xmlns:p14="http://schemas.microsoft.com/office/powerpoint/2010/main" val="4347122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baseline="0" dirty="0"/>
              <a:t>Aintzat hartu behar da lehen sektoreko ekoizleak ere erosleak izan daitezkeela, eta kontraturen bat sinatzeko beharra izan dezaketela.</a:t>
            </a:r>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29</a:t>
            </a:fld>
            <a:endParaRPr lang="eu-ES"/>
          </a:p>
        </p:txBody>
      </p:sp>
    </p:spTree>
    <p:extLst>
      <p:ext uri="{BB962C8B-B14F-4D97-AF65-F5344CB8AC3E}">
        <p14:creationId xmlns:p14="http://schemas.microsoft.com/office/powerpoint/2010/main" val="318043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dirty="0"/>
              <a:t>Azpimarratu nahiko nuke</a:t>
            </a:r>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30</a:t>
            </a:fld>
            <a:endParaRPr lang="eu-ES"/>
          </a:p>
        </p:txBody>
      </p:sp>
    </p:spTree>
    <p:extLst>
      <p:ext uri="{BB962C8B-B14F-4D97-AF65-F5344CB8AC3E}">
        <p14:creationId xmlns:p14="http://schemas.microsoft.com/office/powerpoint/2010/main" val="22842059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baseline="0" dirty="0"/>
              <a:t>Kontratuaz gain, ondoren egiten diren aldaketak, eranskinak edo gehigarriak ere sinatu behar dira.</a:t>
            </a:r>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31</a:t>
            </a:fld>
            <a:endParaRPr lang="eu-ES"/>
          </a:p>
        </p:txBody>
      </p:sp>
    </p:spTree>
    <p:extLst>
      <p:ext uri="{BB962C8B-B14F-4D97-AF65-F5344CB8AC3E}">
        <p14:creationId xmlns:p14="http://schemas.microsoft.com/office/powerpoint/2010/main" val="782646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1" baseline="0" dirty="0" err="1">
                <a:solidFill>
                  <a:srgbClr val="000000"/>
                </a:solidFill>
                <a:latin typeface="Calibri Light"/>
                <a:cs typeface="Calibri"/>
              </a:rPr>
              <a:t>Jakinarazteko</a:t>
            </a:r>
            <a:r>
              <a:rPr lang="es-ES" sz="1200" b="1" baseline="0" dirty="0">
                <a:solidFill>
                  <a:srgbClr val="000000"/>
                </a:solidFill>
                <a:latin typeface="Calibri Light"/>
                <a:cs typeface="Calibri"/>
              </a:rPr>
              <a:t>, </a:t>
            </a:r>
            <a:r>
              <a:rPr lang="es-ES" sz="1200" b="1" baseline="0" dirty="0" err="1">
                <a:solidFill>
                  <a:srgbClr val="000000"/>
                </a:solidFill>
                <a:latin typeface="Calibri Light"/>
                <a:cs typeface="Calibri"/>
              </a:rPr>
              <a:t>adierazi</a:t>
            </a:r>
            <a:r>
              <a:rPr lang="es-ES" sz="1200" b="1" baseline="0" dirty="0">
                <a:solidFill>
                  <a:srgbClr val="000000"/>
                </a:solidFill>
                <a:latin typeface="Calibri Light"/>
                <a:cs typeface="Calibri"/>
              </a:rPr>
              <a:t> </a:t>
            </a:r>
            <a:r>
              <a:rPr lang="es-ES" sz="1200" b="1" baseline="0" dirty="0" err="1">
                <a:solidFill>
                  <a:srgbClr val="000000"/>
                </a:solidFill>
                <a:latin typeface="Calibri Light"/>
                <a:cs typeface="Calibri"/>
              </a:rPr>
              <a:t>behar</a:t>
            </a:r>
            <a:r>
              <a:rPr lang="es-ES" sz="1200" b="1" baseline="0" dirty="0">
                <a:solidFill>
                  <a:srgbClr val="000000"/>
                </a:solidFill>
                <a:latin typeface="Calibri Light"/>
                <a:cs typeface="Calibri"/>
              </a:rPr>
              <a:t> da 12/2013 </a:t>
            </a:r>
            <a:r>
              <a:rPr lang="es-ES" sz="1200" b="1" baseline="0" dirty="0" err="1">
                <a:solidFill>
                  <a:srgbClr val="000000"/>
                </a:solidFill>
                <a:latin typeface="Calibri Light"/>
                <a:cs typeface="Calibri"/>
              </a:rPr>
              <a:t>legeak</a:t>
            </a:r>
            <a:r>
              <a:rPr lang="es-ES" sz="1200" b="1" baseline="0" dirty="0">
                <a:solidFill>
                  <a:srgbClr val="000000"/>
                </a:solidFill>
                <a:latin typeface="Calibri Light"/>
                <a:cs typeface="Calibri"/>
              </a:rPr>
              <a:t> </a:t>
            </a:r>
            <a:r>
              <a:rPr lang="es-ES" sz="1200" b="1" baseline="0" dirty="0" err="1">
                <a:solidFill>
                  <a:srgbClr val="000000"/>
                </a:solidFill>
                <a:latin typeface="Calibri Light"/>
                <a:cs typeface="Calibri"/>
              </a:rPr>
              <a:t>adierazten</a:t>
            </a:r>
            <a:r>
              <a:rPr lang="es-ES" sz="1200" b="1" baseline="0" dirty="0">
                <a:solidFill>
                  <a:srgbClr val="000000"/>
                </a:solidFill>
                <a:latin typeface="Calibri Light"/>
                <a:cs typeface="Calibri"/>
              </a:rPr>
              <a:t> duela ARAU-HAUSTE ASTUN ETA OSO ASTUNAK </a:t>
            </a:r>
            <a:r>
              <a:rPr lang="es-ES" sz="1200" b="1" baseline="0" dirty="0" err="1">
                <a:solidFill>
                  <a:srgbClr val="000000"/>
                </a:solidFill>
                <a:latin typeface="Calibri Light"/>
                <a:cs typeface="Calibri"/>
              </a:rPr>
              <a:t>irmoak</a:t>
            </a:r>
            <a:r>
              <a:rPr lang="es-ES" sz="1200" b="1" baseline="0" dirty="0">
                <a:solidFill>
                  <a:srgbClr val="000000"/>
                </a:solidFill>
                <a:latin typeface="Calibri Light"/>
                <a:cs typeface="Calibri"/>
              </a:rPr>
              <a:t> </a:t>
            </a:r>
            <a:r>
              <a:rPr lang="es-ES" sz="1200" b="1" baseline="0" dirty="0" err="1">
                <a:solidFill>
                  <a:srgbClr val="000000"/>
                </a:solidFill>
                <a:latin typeface="Calibri Light"/>
                <a:cs typeface="Calibri"/>
              </a:rPr>
              <a:t>direnean</a:t>
            </a:r>
            <a:r>
              <a:rPr lang="es-ES" sz="1200" b="1" baseline="0" dirty="0">
                <a:solidFill>
                  <a:srgbClr val="000000"/>
                </a:solidFill>
                <a:latin typeface="Calibri Light"/>
                <a:cs typeface="Calibri"/>
              </a:rPr>
              <a:t> PUBLIKO EGIN BEHAR DIRELA </a:t>
            </a:r>
            <a:r>
              <a:rPr lang="es-ES" sz="1200" b="1" baseline="0" dirty="0" err="1">
                <a:solidFill>
                  <a:srgbClr val="000000"/>
                </a:solidFill>
                <a:latin typeface="Calibri Light"/>
                <a:cs typeface="Calibri"/>
              </a:rPr>
              <a:t>sailaren</a:t>
            </a:r>
            <a:r>
              <a:rPr lang="es-ES" sz="1200" b="1" baseline="0" dirty="0">
                <a:solidFill>
                  <a:srgbClr val="000000"/>
                </a:solidFill>
                <a:latin typeface="Calibri Light"/>
                <a:cs typeface="Calibri"/>
              </a:rPr>
              <a:t> </a:t>
            </a:r>
            <a:r>
              <a:rPr lang="es-ES" sz="1200" b="1" baseline="0" dirty="0" err="1">
                <a:solidFill>
                  <a:srgbClr val="000000"/>
                </a:solidFill>
                <a:latin typeface="Calibri Light"/>
                <a:cs typeface="Calibri"/>
              </a:rPr>
              <a:t>webgunean</a:t>
            </a:r>
            <a:r>
              <a:rPr lang="es-ES" sz="1200" b="1" baseline="0" dirty="0">
                <a:solidFill>
                  <a:srgbClr val="000000"/>
                </a:solidFill>
                <a:latin typeface="Calibri Light"/>
                <a:cs typeface="Calibri"/>
              </a:rPr>
              <a:t>.</a:t>
            </a:r>
            <a:endParaRPr lang="es-ES" sz="1200" b="1" dirty="0">
              <a:solidFill>
                <a:srgbClr val="000000"/>
              </a:solidFill>
              <a:latin typeface="Calibri Light"/>
              <a:cs typeface="Calibri"/>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32</a:t>
            </a:fld>
            <a:endParaRPr lang="eu-ES"/>
          </a:p>
        </p:txBody>
      </p:sp>
    </p:spTree>
    <p:extLst>
      <p:ext uri="{BB962C8B-B14F-4D97-AF65-F5344CB8AC3E}">
        <p14:creationId xmlns:p14="http://schemas.microsoft.com/office/powerpoint/2010/main" val="18419328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endParaRPr lang="eu-ES" dirty="0"/>
          </a:p>
        </p:txBody>
      </p:sp>
      <p:sp>
        <p:nvSpPr>
          <p:cNvPr id="4" name="Diapositibaren zenbakiaren leku-marka 3"/>
          <p:cNvSpPr>
            <a:spLocks noGrp="1"/>
          </p:cNvSpPr>
          <p:nvPr>
            <p:ph type="sldNum" sz="quarter" idx="5"/>
          </p:nvPr>
        </p:nvSpPr>
        <p:spPr/>
        <p:txBody>
          <a:bodyPr/>
          <a:lstStyle/>
          <a:p>
            <a:fld id="{E31326E1-35C2-481B-A1E4-C046540E01BC}" type="slidenum">
              <a:rPr lang="es-ES" smtClean="0"/>
              <a:t>36</a:t>
            </a:fld>
            <a:endParaRPr lang="es-ES"/>
          </a:p>
        </p:txBody>
      </p:sp>
    </p:spTree>
    <p:extLst>
      <p:ext uri="{BB962C8B-B14F-4D97-AF65-F5344CB8AC3E}">
        <p14:creationId xmlns:p14="http://schemas.microsoft.com/office/powerpoint/2010/main" val="16502320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u-ES" noProof="0" dirty="0" smtClean="0"/>
              <a:t>Nekazaritzako produktuak eta elikagaiak: EBko Funtzionamendu</a:t>
            </a:r>
            <a:r>
              <a:rPr lang="eu-ES" baseline="0" noProof="0" dirty="0" smtClean="0"/>
              <a:t> Hitzarmenaren I eranskina</a:t>
            </a:r>
            <a:endParaRPr lang="eu-ES" noProof="0" dirty="0" smtClean="0">
              <a:cs typeface="Calibri"/>
            </a:endParaRPr>
          </a:p>
          <a:p>
            <a:r>
              <a:rPr lang="eu-ES" noProof="0" dirty="0" smtClean="0"/>
              <a:t>Merkataritza-eragiketa:</a:t>
            </a:r>
            <a:endParaRPr lang="eu-ES" noProof="0" dirty="0" smtClean="0">
              <a:cs typeface="Calibri" panose="020F0502020204030204"/>
            </a:endParaRPr>
          </a:p>
          <a:p>
            <a:r>
              <a:rPr lang="eu-ES" noProof="0" dirty="0" smtClean="0"/>
              <a:t>	*Ekoizpena</a:t>
            </a:r>
          </a:p>
          <a:p>
            <a:r>
              <a:rPr lang="eu-ES" noProof="0" dirty="0" smtClean="0"/>
              <a:t>	*Eraldaketa</a:t>
            </a:r>
          </a:p>
          <a:p>
            <a:r>
              <a:rPr lang="eu-ES" noProof="0" dirty="0" smtClean="0"/>
              <a:t>	*Ontziratzea</a:t>
            </a:r>
          </a:p>
          <a:p>
            <a:r>
              <a:rPr lang="eu-ES" noProof="0" dirty="0" smtClean="0"/>
              <a:t>	*Bilketa, ondoren saltzeko</a:t>
            </a:r>
          </a:p>
          <a:p>
            <a:r>
              <a:rPr lang="eu-ES" noProof="0" dirty="0" smtClean="0"/>
              <a:t>	*Banaketa (garraioa ez)</a:t>
            </a:r>
          </a:p>
          <a:p>
            <a:endParaRPr lang="es-ES" dirty="0"/>
          </a:p>
          <a:p>
            <a:endParaRPr lang="es-ES" dirty="0"/>
          </a:p>
        </p:txBody>
      </p:sp>
      <p:sp>
        <p:nvSpPr>
          <p:cNvPr id="4" name="Marcador de número de diapositiva 3"/>
          <p:cNvSpPr>
            <a:spLocks noGrp="1"/>
          </p:cNvSpPr>
          <p:nvPr>
            <p:ph type="sldNum" sz="quarter" idx="5"/>
          </p:nvPr>
        </p:nvSpPr>
        <p:spPr/>
        <p:txBody>
          <a:bodyPr/>
          <a:lstStyle/>
          <a:p>
            <a:fld id="{B70DBCDA-F1B9-4085-BE76-01387BB32F29}" type="slidenum">
              <a:rPr lang="eu-ES" smtClean="0"/>
              <a:t>17</a:t>
            </a:fld>
            <a:endParaRPr lang="eu-ES"/>
          </a:p>
        </p:txBody>
      </p:sp>
    </p:spTree>
    <p:extLst>
      <p:ext uri="{BB962C8B-B14F-4D97-AF65-F5344CB8AC3E}">
        <p14:creationId xmlns:p14="http://schemas.microsoft.com/office/powerpoint/2010/main" val="841474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algn="just"/>
            <a:r>
              <a:rPr lang="eu-ES" sz="1200" b="0" i="0" kern="1200">
                <a:solidFill>
                  <a:schemeClr val="tx1"/>
                </a:solidFill>
                <a:effectLst/>
                <a:latin typeface="+mn-lt"/>
                <a:ea typeface="+mn-ea"/>
                <a:cs typeface="+mn-cs"/>
              </a:rPr>
              <a:t>Ekoizle</a:t>
            </a:r>
            <a:r>
              <a:rPr lang="eu-ES" sz="1200" b="0" i="0" kern="1200" baseline="0">
                <a:solidFill>
                  <a:schemeClr val="tx1"/>
                </a:solidFill>
                <a:effectLst/>
                <a:latin typeface="+mn-lt"/>
                <a:ea typeface="+mn-ea"/>
                <a:cs typeface="+mn-cs"/>
              </a:rPr>
              <a:t> </a:t>
            </a:r>
            <a:r>
              <a:rPr lang="eu-ES" sz="1200" b="0" i="0" kern="1200" baseline="0" dirty="0">
                <a:solidFill>
                  <a:schemeClr val="tx1"/>
                </a:solidFill>
                <a:effectLst/>
                <a:latin typeface="+mn-lt"/>
                <a:ea typeface="+mn-ea"/>
                <a:cs typeface="+mn-cs"/>
              </a:rPr>
              <a:t>primarioarekin </a:t>
            </a:r>
            <a:r>
              <a:rPr lang="eu-ES" sz="1200" b="0" i="0" kern="1200" dirty="0">
                <a:solidFill>
                  <a:schemeClr val="tx1"/>
                </a:solidFill>
                <a:effectLst/>
                <a:latin typeface="+mn-lt"/>
                <a:ea typeface="+mn-ea"/>
                <a:cs typeface="+mn-cs"/>
              </a:rPr>
              <a:t>edo ekoizle-talde baten arteko </a:t>
            </a:r>
            <a:r>
              <a:rPr lang="eu-ES" sz="1200" b="1" i="0" kern="1200" dirty="0">
                <a:solidFill>
                  <a:schemeClr val="tx1"/>
                </a:solidFill>
                <a:effectLst/>
                <a:latin typeface="+mn-lt"/>
                <a:ea typeface="+mn-ea"/>
                <a:cs typeface="+mn-cs"/>
              </a:rPr>
              <a:t>elikagai-kontratuetan</a:t>
            </a:r>
            <a:r>
              <a:rPr lang="eu-ES" sz="1200" b="0" i="0" kern="1200" dirty="0">
                <a:solidFill>
                  <a:schemeClr val="tx1"/>
                </a:solidFill>
                <a:effectLst/>
                <a:latin typeface="+mn-lt"/>
                <a:ea typeface="+mn-ea"/>
                <a:cs typeface="+mn-cs"/>
              </a:rPr>
              <a:t> adostutako prezioak </a:t>
            </a:r>
            <a:r>
              <a:rPr lang="eu-ES" sz="1200" b="1" i="0" kern="1200" dirty="0">
                <a:solidFill>
                  <a:schemeClr val="tx1"/>
                </a:solidFill>
                <a:effectLst/>
                <a:latin typeface="+mn-lt"/>
                <a:ea typeface="+mn-ea"/>
                <a:cs typeface="+mn-cs"/>
              </a:rPr>
              <a:t>produkzio-kostuak estali behar ditu </a:t>
            </a:r>
            <a:r>
              <a:rPr lang="eu-ES" sz="1200" b="0" i="0" kern="1200" dirty="0">
                <a:solidFill>
                  <a:schemeClr val="tx1"/>
                </a:solidFill>
                <a:effectLst/>
                <a:latin typeface="+mn-lt"/>
                <a:ea typeface="+mn-ea"/>
                <a:cs typeface="+mn-cs"/>
              </a:rPr>
              <a:t>(12 hiru)</a:t>
            </a:r>
            <a:r>
              <a:rPr lang="eu-ES" dirty="0"/>
              <a:t/>
            </a:r>
            <a:br>
              <a:rPr lang="eu-ES" dirty="0"/>
            </a:br>
            <a:r>
              <a:rPr lang="eu-ES" sz="1200" b="0" i="0" kern="1200" dirty="0">
                <a:solidFill>
                  <a:schemeClr val="tx1"/>
                </a:solidFill>
                <a:effectLst/>
                <a:latin typeface="+mn-lt"/>
                <a:ea typeface="+mn-ea"/>
                <a:cs typeface="+mn-cs"/>
              </a:rPr>
              <a:t>Aurreko langileari produktuaren </a:t>
            </a:r>
            <a:r>
              <a:rPr lang="eu-ES" sz="1200" b="1" i="0" kern="1200" dirty="0">
                <a:solidFill>
                  <a:schemeClr val="tx1"/>
                </a:solidFill>
                <a:effectLst/>
                <a:latin typeface="+mn-lt"/>
                <a:ea typeface="+mn-ea"/>
                <a:cs typeface="+mn-cs"/>
              </a:rPr>
              <a:t>erosketa-kostuaren berdina edo handiagoa den prezio bat ordaintzea</a:t>
            </a:r>
            <a:r>
              <a:rPr lang="eu-ES" sz="1200" b="0" i="0" kern="1200" dirty="0">
                <a:solidFill>
                  <a:schemeClr val="tx1"/>
                </a:solidFill>
                <a:effectLst/>
                <a:latin typeface="+mn-lt"/>
                <a:ea typeface="+mn-ea"/>
                <a:cs typeface="+mn-cs"/>
              </a:rPr>
              <a:t>. (12 hiru)</a:t>
            </a: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18</a:t>
            </a:fld>
            <a:endParaRPr lang="eu-ES"/>
          </a:p>
        </p:txBody>
      </p:sp>
    </p:spTree>
    <p:extLst>
      <p:ext uri="{BB962C8B-B14F-4D97-AF65-F5344CB8AC3E}">
        <p14:creationId xmlns:p14="http://schemas.microsoft.com/office/powerpoint/2010/main" val="32447197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u-ES" sz="1200" b="1" i="0" kern="1200" dirty="0">
                <a:solidFill>
                  <a:schemeClr val="tx1"/>
                </a:solidFill>
                <a:effectLst/>
                <a:latin typeface="+mn-lt"/>
                <a:ea typeface="+mn-ea"/>
                <a:cs typeface="+mn-cs"/>
              </a:rPr>
              <a:t>Txikizkako banaketak bere gain hartu </a:t>
            </a:r>
            <a:r>
              <a:rPr lang="eu-ES" sz="1200" b="0" i="0" kern="1200" dirty="0">
                <a:solidFill>
                  <a:schemeClr val="tx1"/>
                </a:solidFill>
                <a:effectLst/>
                <a:latin typeface="+mn-lt"/>
                <a:ea typeface="+mn-ea"/>
                <a:cs typeface="+mn-cs"/>
              </a:rPr>
              <a:t>behar du merkataritza-estrategien arriskua, </a:t>
            </a:r>
            <a:r>
              <a:rPr lang="eu-ES" sz="1200" b="1" i="0" kern="1200" dirty="0">
                <a:solidFill>
                  <a:schemeClr val="tx1"/>
                </a:solidFill>
                <a:effectLst/>
                <a:latin typeface="+mn-lt"/>
                <a:ea typeface="+mn-ea"/>
                <a:cs typeface="+mn-cs"/>
              </a:rPr>
              <a:t>haren enpresa-arriskuak aurreko mailetan eraginik izan gabe</a:t>
            </a:r>
            <a:r>
              <a:rPr lang="eu-ES" sz="1200" b="0" i="0" kern="1200" dirty="0">
                <a:solidFill>
                  <a:schemeClr val="tx1"/>
                </a:solidFill>
                <a:effectLst/>
                <a:latin typeface="+mn-lt"/>
                <a:ea typeface="+mn-ea"/>
                <a:cs typeface="+mn-cs"/>
              </a:rPr>
              <a:t>. </a:t>
            </a:r>
            <a:r>
              <a:rPr lang="eu-ES" sz="1200" b="1" i="0" kern="1200" dirty="0">
                <a:solidFill>
                  <a:schemeClr val="tx1"/>
                </a:solidFill>
                <a:effectLst/>
                <a:latin typeface="+mn-lt"/>
                <a:ea typeface="+mn-ea"/>
                <a:cs typeface="+mn-cs"/>
              </a:rPr>
              <a:t>Sustapen-itunak. 12bis artikulua.</a:t>
            </a:r>
            <a:endParaRPr lang="es-ES" b="1" dirty="0">
              <a:solidFill>
                <a:srgbClr val="44546A"/>
              </a:solidFill>
              <a:latin typeface="Calibri Light"/>
              <a:cs typeface="Calibri"/>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19</a:t>
            </a:fld>
            <a:endParaRPr lang="eu-ES"/>
          </a:p>
        </p:txBody>
      </p:sp>
    </p:spTree>
    <p:extLst>
      <p:ext uri="{BB962C8B-B14F-4D97-AF65-F5344CB8AC3E}">
        <p14:creationId xmlns:p14="http://schemas.microsoft.com/office/powerpoint/2010/main" val="23708334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u-ES" sz="1200" baseline="0" noProof="0" dirty="0" smtClean="0">
                <a:solidFill>
                  <a:srgbClr val="44546A"/>
                </a:solidFill>
                <a:latin typeface="Calibri Light"/>
                <a:cs typeface="Calibri Light"/>
              </a:rPr>
              <a:t>Kontratua modu elektronikoan sinatu daiteke eta alde bakoitzak </a:t>
            </a:r>
            <a:r>
              <a:rPr lang="eu-ES" sz="1200" b="1" baseline="0" noProof="0" dirty="0" smtClean="0">
                <a:solidFill>
                  <a:srgbClr val="44546A"/>
                </a:solidFill>
                <a:latin typeface="Calibri Light"/>
                <a:cs typeface="Calibri Light"/>
              </a:rPr>
              <a:t>sinatutako kopia gorde beharko du</a:t>
            </a:r>
            <a:r>
              <a:rPr lang="eu-ES" sz="1200" baseline="0" noProof="0" dirty="0" smtClean="0">
                <a:solidFill>
                  <a:srgbClr val="44546A"/>
                </a:solidFill>
                <a:latin typeface="Calibri Light"/>
                <a:cs typeface="Calibri Light"/>
              </a:rPr>
              <a:t>. Orrialde guztiak sinatu behar dira, eranskinak barne.</a:t>
            </a:r>
            <a:endParaRPr lang="eu-ES" sz="1200" noProof="0" dirty="0" smtClean="0">
              <a:solidFill>
                <a:srgbClr val="44546A"/>
              </a:solidFill>
              <a:latin typeface="Calibri Light"/>
              <a:cs typeface="Calibri 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u-ES" sz="1200" noProof="0" dirty="0" smtClean="0">
                <a:solidFill>
                  <a:srgbClr val="44546A"/>
                </a:solidFill>
                <a:latin typeface="Calibri Light"/>
                <a:cs typeface="Calibri Light"/>
              </a:rPr>
              <a:t>Salerosketaren balioa </a:t>
            </a:r>
            <a:r>
              <a:rPr lang="eu-ES" sz="1200" b="1" noProof="0" dirty="0" smtClean="0">
                <a:solidFill>
                  <a:srgbClr val="44546A"/>
                </a:solidFill>
                <a:latin typeface="Calibri Light"/>
                <a:cs typeface="Calibri Light"/>
              </a:rPr>
              <a:t>1.000 eurotik beherakoa </a:t>
            </a:r>
            <a:r>
              <a:rPr lang="eu-ES" sz="1200" noProof="0" dirty="0" smtClean="0">
                <a:solidFill>
                  <a:srgbClr val="44546A"/>
                </a:solidFill>
                <a:latin typeface="Calibri Light"/>
                <a:cs typeface="Calibri Light"/>
              </a:rPr>
              <a:t>denean eta noizean behin. Ohiko salerosketa merkataritza-harreman jarraitutzat joko da.</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u-ES" b="1" noProof="0" dirty="0" smtClean="0"/>
              <a:t>Estatutuetan</a:t>
            </a:r>
            <a:r>
              <a:rPr lang="eu-ES" noProof="0" dirty="0" smtClean="0"/>
              <a:t> jasotakoaren arabera </a:t>
            </a:r>
            <a:r>
              <a:rPr lang="eu-ES" b="1" noProof="0" dirty="0" smtClean="0"/>
              <a:t>produktuak kooperatiba edo besteei eta erakunde asoziatiboei entregatzen dizkieten kideen </a:t>
            </a:r>
            <a:r>
              <a:rPr lang="eu-ES" noProof="0" dirty="0" smtClean="0"/>
              <a:t>kasuan (entregatutako produktuaren balioa eta likidazioaren egutegia).</a:t>
            </a:r>
            <a:endParaRPr lang="eu-ES" sz="1200" noProof="0" dirty="0" smtClean="0">
              <a:solidFill>
                <a:srgbClr val="44546A"/>
              </a:solidFill>
              <a:latin typeface="Calibri Light"/>
              <a:cs typeface="Calibri Light"/>
            </a:endParaRPr>
          </a:p>
          <a:p>
            <a:pPr marL="285750" indent="-285750" algn="just">
              <a:buFont typeface="Arial" panose="020B0604020202020204" pitchFamily="34" charset="0"/>
              <a:buChar char="•"/>
              <a:defRPr/>
            </a:pPr>
            <a:r>
              <a:rPr lang="eu-ES" b="1" noProof="0" dirty="0" smtClean="0"/>
              <a:t>Urte bat edo gehiago irauten duten kontratu berrien kasuan</a:t>
            </a:r>
            <a:r>
              <a:rPr lang="eu-ES" noProof="0" dirty="0" smtClean="0"/>
              <a:t>, negoziaketek gehienez </a:t>
            </a:r>
            <a:r>
              <a:rPr lang="eu-ES" b="1" noProof="0" dirty="0" smtClean="0"/>
              <a:t>3 hilabete</a:t>
            </a:r>
            <a:r>
              <a:rPr lang="eu-ES" noProof="0" dirty="0" smtClean="0"/>
              <a:t> iraungo dute kontratuaren indarraldia hasi </a:t>
            </a:r>
            <a:r>
              <a:rPr lang="eu-ES" b="1" noProof="0" dirty="0" smtClean="0"/>
              <a:t>aurretik</a:t>
            </a:r>
            <a:r>
              <a:rPr lang="eu-ES" noProof="0" dirty="0" smtClean="0"/>
              <a:t>.</a:t>
            </a:r>
          </a:p>
          <a:p>
            <a:pPr marL="285750" indent="-285750" algn="just">
              <a:buFont typeface="Arial" panose="020B0604020202020204" pitchFamily="34" charset="0"/>
              <a:buChar char="•"/>
              <a:defRPr/>
            </a:pPr>
            <a:r>
              <a:rPr lang="eu-ES" b="1" noProof="0" dirty="0" smtClean="0"/>
              <a:t>Kontratua berritzea</a:t>
            </a:r>
            <a:r>
              <a:rPr lang="eu-ES" noProof="0" dirty="0" smtClean="0"/>
              <a:t>. Negoziazioak irauten duen bitartean aurreko kontratuak jarraituko du indarrean (edo 2 hilabete ondoren, gehienez), baina adostu daiteke merkataritza-baldintza berriek atzeraeragina izatea.</a:t>
            </a:r>
          </a:p>
          <a:p>
            <a:pPr marL="285750" indent="-285750">
              <a:buFont typeface="Arial" panose="020B0604020202020204" pitchFamily="34" charset="0"/>
              <a:buChar char="•"/>
              <a:defRPr/>
            </a:pPr>
            <a:endParaRPr lang="eu-ES" dirty="0"/>
          </a:p>
          <a:p>
            <a:pPr marL="171450" marR="0" lvl="0" indent="-171450" algn="ctr" defTabSz="914400">
              <a:lnSpc>
                <a:spcPct val="100000"/>
              </a:lnSpc>
              <a:spcBef>
                <a:spcPts val="0"/>
              </a:spcBef>
              <a:spcAft>
                <a:spcPts val="0"/>
              </a:spcAft>
              <a:buClrTx/>
              <a:buSzTx/>
              <a:buFont typeface="Arial" panose="020B0604020202020204" pitchFamily="34" charset="0"/>
              <a:buChar char="•"/>
              <a:tabLst/>
              <a:defRPr/>
            </a:pPr>
            <a:endParaRPr lang="es-ES" sz="1200" dirty="0">
              <a:solidFill>
                <a:srgbClr val="44546A"/>
              </a:solidFill>
              <a:latin typeface="Calibri Light"/>
              <a:cs typeface="Calibri Light"/>
            </a:endParaRPr>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20</a:t>
            </a:fld>
            <a:endParaRPr lang="eu-ES"/>
          </a:p>
        </p:txBody>
      </p:sp>
    </p:spTree>
    <p:extLst>
      <p:ext uri="{BB962C8B-B14F-4D97-AF65-F5344CB8AC3E}">
        <p14:creationId xmlns:p14="http://schemas.microsoft.com/office/powerpoint/2010/main" val="2294650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r>
              <a:rPr lang="eu-ES" b="1" dirty="0"/>
              <a:t>Edozein kontratu ereduk balio du</a:t>
            </a:r>
            <a:r>
              <a:rPr lang="eu-ES" dirty="0"/>
              <a:t>, baldin eta Legearen 9. artikuluan ezarritako </a:t>
            </a:r>
            <a:r>
              <a:rPr lang="eu-ES" b="1" dirty="0"/>
              <a:t>gutxieneko edukiak</a:t>
            </a:r>
            <a:r>
              <a:rPr lang="eu-ES" dirty="0"/>
              <a:t> baditu.</a:t>
            </a:r>
            <a:endParaRPr lang="es-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21</a:t>
            </a:fld>
            <a:endParaRPr lang="eu-ES"/>
          </a:p>
        </p:txBody>
      </p:sp>
    </p:spTree>
    <p:extLst>
      <p:ext uri="{BB962C8B-B14F-4D97-AF65-F5344CB8AC3E}">
        <p14:creationId xmlns:p14="http://schemas.microsoft.com/office/powerpoint/2010/main" val="2188099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indent="0" algn="just">
              <a:spcBef>
                <a:spcPts val="0"/>
              </a:spcBef>
              <a:buNone/>
            </a:pPr>
            <a:r>
              <a:rPr lang="eu-ES" sz="1200" noProof="0" dirty="0" smtClean="0">
                <a:solidFill>
                  <a:srgbClr val="44546A"/>
                </a:solidFill>
                <a:latin typeface="Calibri Light"/>
                <a:cs typeface="Calibri Light"/>
              </a:rPr>
              <a:t>Elikagai-kontratuaren prezioa </a:t>
            </a:r>
            <a:r>
              <a:rPr lang="eu-ES" sz="1200" b="1" noProof="0" dirty="0" smtClean="0">
                <a:solidFill>
                  <a:srgbClr val="44546A"/>
                </a:solidFill>
                <a:latin typeface="Calibri Light"/>
                <a:cs typeface="Calibri Light"/>
              </a:rPr>
              <a:t>kontratuaren elementu nagusia da</a:t>
            </a:r>
            <a:r>
              <a:rPr lang="eu-ES" sz="1200" noProof="0" dirty="0" smtClean="0">
                <a:solidFill>
                  <a:srgbClr val="44546A"/>
                </a:solidFill>
                <a:latin typeface="Calibri Light"/>
                <a:cs typeface="Calibri Light"/>
              </a:rPr>
              <a:t>. </a:t>
            </a:r>
            <a:endParaRPr lang="eu-ES" sz="1200" b="1" noProof="0" dirty="0" smtClean="0">
              <a:solidFill>
                <a:srgbClr val="44546A"/>
              </a:solidFill>
              <a:latin typeface="Calibri Light"/>
              <a:cs typeface="Calibri Light"/>
            </a:endParaRPr>
          </a:p>
          <a:p>
            <a:pPr marL="0" indent="0" algn="just">
              <a:spcBef>
                <a:spcPts val="0"/>
              </a:spcBef>
              <a:buNone/>
            </a:pPr>
            <a:r>
              <a:rPr lang="eu-ES" sz="1200" b="1" noProof="0" dirty="0" smtClean="0">
                <a:solidFill>
                  <a:srgbClr val="44546A"/>
                </a:solidFill>
                <a:latin typeface="Calibri Light"/>
                <a:cs typeface="Calibri Light"/>
              </a:rPr>
              <a:t>Prezio aldakorra</a:t>
            </a:r>
            <a:r>
              <a:rPr lang="eu-ES" sz="1200" noProof="0" dirty="0" smtClean="0">
                <a:solidFill>
                  <a:srgbClr val="44546A"/>
                </a:solidFill>
                <a:latin typeface="Calibri Light"/>
                <a:cs typeface="Calibri Light"/>
              </a:rPr>
              <a:t>: kalkulatzeko formula kontratuan ezartzea.</a:t>
            </a:r>
          </a:p>
          <a:p>
            <a:pPr marL="0" indent="0" algn="just">
              <a:spcBef>
                <a:spcPts val="0"/>
              </a:spcBef>
              <a:buNone/>
            </a:pPr>
            <a:r>
              <a:rPr lang="eu-ES" sz="1200" noProof="0" dirty="0" smtClean="0">
                <a:solidFill>
                  <a:srgbClr val="44546A"/>
                </a:solidFill>
                <a:latin typeface="Calibri Light"/>
                <a:cs typeface="Calibri Light"/>
              </a:rPr>
              <a:t>Adibidez, </a:t>
            </a:r>
            <a:r>
              <a:rPr lang="eu-ES" sz="1200" u="sng" noProof="0" dirty="0" smtClean="0">
                <a:solidFill>
                  <a:srgbClr val="44546A"/>
                </a:solidFill>
                <a:latin typeface="Calibri Light"/>
                <a:cs typeface="Calibri Light"/>
              </a:rPr>
              <a:t>kontratua sinatu ahal da</a:t>
            </a:r>
            <a:r>
              <a:rPr lang="eu-ES" sz="1200" noProof="0" dirty="0" smtClean="0">
                <a:solidFill>
                  <a:srgbClr val="44546A"/>
                </a:solidFill>
                <a:latin typeface="Calibri Light"/>
                <a:cs typeface="Calibri Light"/>
              </a:rPr>
              <a:t> produktua entregatzeko orduan ordainduko den </a:t>
            </a:r>
            <a:r>
              <a:rPr lang="eu-ES" sz="1200" u="sng" noProof="0" dirty="0" smtClean="0">
                <a:solidFill>
                  <a:srgbClr val="44546A"/>
                </a:solidFill>
                <a:latin typeface="Calibri Light"/>
                <a:cs typeface="Calibri Light"/>
              </a:rPr>
              <a:t>prezio zehatza ezagutu gabe</a:t>
            </a:r>
            <a:r>
              <a:rPr lang="eu-ES" sz="1200" noProof="0" dirty="0" smtClean="0">
                <a:solidFill>
                  <a:srgbClr val="44546A"/>
                </a:solidFill>
                <a:latin typeface="Calibri Light"/>
                <a:cs typeface="Calibri Light"/>
              </a:rPr>
              <a:t>, baina derrigorrez </a:t>
            </a:r>
            <a:r>
              <a:rPr lang="eu-ES" sz="1200" u="sng" noProof="0" dirty="0" smtClean="0">
                <a:solidFill>
                  <a:srgbClr val="44546A"/>
                </a:solidFill>
                <a:latin typeface="Calibri Light"/>
                <a:cs typeface="Calibri Light"/>
              </a:rPr>
              <a:t>prezio hori kalkulatzeko modua jaso beharko da</a:t>
            </a:r>
            <a:r>
              <a:rPr lang="eu-ES" sz="1200" noProof="0" dirty="0" smtClean="0">
                <a:solidFill>
                  <a:srgbClr val="44546A"/>
                </a:solidFill>
                <a:latin typeface="Calibri Light"/>
                <a:cs typeface="Calibri Light"/>
              </a:rPr>
              <a:t>. Hala, produktua entregatuko litzateke eta, ordainketa egiteko unean, kalkuluaren formulan elementu guztiak sartuko lirateke, salerosketaren prezioa lortuz.</a:t>
            </a:r>
          </a:p>
          <a:p>
            <a:endParaRPr lang="eu-ES"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22</a:t>
            </a:fld>
            <a:endParaRPr lang="eu-ES"/>
          </a:p>
        </p:txBody>
      </p:sp>
    </p:spTree>
    <p:extLst>
      <p:ext uri="{BB962C8B-B14F-4D97-AF65-F5344CB8AC3E}">
        <p14:creationId xmlns:p14="http://schemas.microsoft.com/office/powerpoint/2010/main" val="2028623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0" indent="0" algn="just">
              <a:spcBef>
                <a:spcPts val="0"/>
              </a:spcBef>
              <a:buNone/>
            </a:pPr>
            <a:r>
              <a:rPr lang="eu-ES" sz="1200" b="1" kern="1200" noProof="0" dirty="0" smtClean="0">
                <a:solidFill>
                  <a:schemeClr val="tx2"/>
                </a:solidFill>
                <a:latin typeface="+mn-lt"/>
                <a:ea typeface="+mn-ea"/>
                <a:cs typeface="+mn-cs"/>
              </a:rPr>
              <a:t>Ekoizle</a:t>
            </a:r>
            <a:r>
              <a:rPr lang="eu-ES" sz="1200" kern="1200" noProof="0" dirty="0" smtClean="0">
                <a:solidFill>
                  <a:schemeClr val="tx2"/>
                </a:solidFill>
                <a:latin typeface="+mn-lt"/>
                <a:ea typeface="+mn-ea"/>
                <a:cs typeface="+mn-cs"/>
              </a:rPr>
              <a:t> bakoitzak </a:t>
            </a:r>
            <a:r>
              <a:rPr lang="eu-ES" sz="1200" b="1" kern="1200" noProof="0" dirty="0" smtClean="0">
                <a:solidFill>
                  <a:schemeClr val="tx2"/>
                </a:solidFill>
                <a:latin typeface="+mn-lt"/>
                <a:ea typeface="+mn-ea"/>
                <a:cs typeface="+mn-cs"/>
              </a:rPr>
              <a:t>ezagutu behar du zein den </a:t>
            </a:r>
            <a:r>
              <a:rPr lang="eu-ES" sz="1200" kern="1200" noProof="0" dirty="0" smtClean="0">
                <a:solidFill>
                  <a:schemeClr val="tx2"/>
                </a:solidFill>
                <a:latin typeface="+mn-lt"/>
                <a:ea typeface="+mn-ea"/>
                <a:cs typeface="+mn-cs"/>
              </a:rPr>
              <a:t>salduko den produktua ekoizteko </a:t>
            </a:r>
            <a:r>
              <a:rPr lang="eu-ES" sz="1200" b="1" kern="1200" noProof="0" dirty="0" smtClean="0">
                <a:solidFill>
                  <a:schemeClr val="tx2"/>
                </a:solidFill>
                <a:latin typeface="+mn-lt"/>
                <a:ea typeface="+mn-ea"/>
                <a:cs typeface="+mn-cs"/>
              </a:rPr>
              <a:t>bere gain hartzen duen kostua</a:t>
            </a:r>
            <a:r>
              <a:rPr lang="eu-ES" sz="1200" kern="1200" noProof="0" dirty="0" smtClean="0">
                <a:solidFill>
                  <a:schemeClr val="tx2"/>
                </a:solidFill>
                <a:latin typeface="+mn-lt"/>
                <a:ea typeface="+mn-ea"/>
                <a:cs typeface="+mn-cs"/>
              </a:rPr>
              <a:t>.</a:t>
            </a:r>
          </a:p>
          <a:p>
            <a:r>
              <a:rPr lang="eu-ES" noProof="0" dirty="0" smtClean="0"/>
              <a:t>Ekoizleak bere gain hartutako kostua edo ekoizpenaren kostu efektiboa da </a:t>
            </a:r>
            <a:r>
              <a:rPr lang="eu-ES" b="1" noProof="0" dirty="0" smtClean="0"/>
              <a:t>ekoizleak</a:t>
            </a:r>
            <a:r>
              <a:rPr lang="eu-ES" noProof="0" dirty="0" smtClean="0"/>
              <a:t> </a:t>
            </a:r>
            <a:r>
              <a:rPr lang="eu-ES" u="sng" noProof="0" dirty="0" smtClean="0"/>
              <a:t>jarduera egiteko eta produktua ekoizteko beharrezkoak diren</a:t>
            </a:r>
            <a:r>
              <a:rPr lang="eu-ES" noProof="0" dirty="0" smtClean="0"/>
              <a:t> </a:t>
            </a:r>
            <a:r>
              <a:rPr lang="eu-ES" b="1" noProof="0" dirty="0" smtClean="0"/>
              <a:t>bere gain hartutako edo egindako kostu guztien batura.</a:t>
            </a:r>
            <a:endParaRPr lang="eu-ES" b="1" noProof="0" dirty="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23</a:t>
            </a:fld>
            <a:endParaRPr lang="eu-ES"/>
          </a:p>
        </p:txBody>
      </p:sp>
    </p:spTree>
    <p:extLst>
      <p:ext uri="{BB962C8B-B14F-4D97-AF65-F5344CB8AC3E}">
        <p14:creationId xmlns:p14="http://schemas.microsoft.com/office/powerpoint/2010/main" val="31001956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positibaren irudiaren leku-marka 1"/>
          <p:cNvSpPr>
            <a:spLocks noGrp="1" noRot="1" noChangeAspect="1"/>
          </p:cNvSpPr>
          <p:nvPr>
            <p:ph type="sldImg"/>
          </p:nvPr>
        </p:nvSpPr>
        <p:spPr/>
      </p:sp>
      <p:sp>
        <p:nvSpPr>
          <p:cNvPr id="3" name="Oharren leku-marka 2"/>
          <p:cNvSpPr>
            <a:spLocks noGrp="1"/>
          </p:cNvSpPr>
          <p:nvPr>
            <p:ph type="body" idx="1"/>
          </p:nvPr>
        </p:nvSpPr>
        <p:spPr/>
        <p:txBody>
          <a:bodyPr/>
          <a:lstStyle/>
          <a:p>
            <a:pPr marL="285750" indent="-285750" algn="just">
              <a:lnSpc>
                <a:spcPct val="150000"/>
              </a:lnSpc>
              <a:buFont typeface="Wingdings,Sans-Serif"/>
              <a:buChar char="Ø"/>
            </a:pPr>
            <a:r>
              <a:rPr lang="es-ES" dirty="0" smtClean="0"/>
              <a:t>30 </a:t>
            </a:r>
            <a:r>
              <a:rPr lang="es-ES" dirty="0" err="1" smtClean="0"/>
              <a:t>egun</a:t>
            </a:r>
            <a:r>
              <a:rPr lang="es-ES" dirty="0" smtClean="0"/>
              <a:t> </a:t>
            </a:r>
            <a:r>
              <a:rPr lang="es-ES" dirty="0" err="1" smtClean="0"/>
              <a:t>gehienez</a:t>
            </a:r>
            <a:r>
              <a:rPr lang="es-ES" dirty="0" smtClean="0"/>
              <a:t> </a:t>
            </a:r>
            <a:r>
              <a:rPr lang="es-ES" dirty="0" err="1" smtClean="0"/>
              <a:t>galkorrentzat</a:t>
            </a:r>
            <a:r>
              <a:rPr lang="es-ES" baseline="0" dirty="0" smtClean="0"/>
              <a:t> / </a:t>
            </a:r>
            <a:r>
              <a:rPr lang="es-ES" dirty="0" smtClean="0"/>
              <a:t>60 </a:t>
            </a:r>
            <a:r>
              <a:rPr lang="es-ES" dirty="0" err="1" smtClean="0"/>
              <a:t>egun</a:t>
            </a:r>
            <a:r>
              <a:rPr lang="es-ES" dirty="0" smtClean="0"/>
              <a:t> </a:t>
            </a:r>
            <a:r>
              <a:rPr lang="es-ES" dirty="0" err="1" smtClean="0"/>
              <a:t>gehienez</a:t>
            </a:r>
            <a:r>
              <a:rPr lang="es-ES" dirty="0" smtClean="0"/>
              <a:t> </a:t>
            </a:r>
            <a:r>
              <a:rPr lang="es-ES" dirty="0" err="1" smtClean="0"/>
              <a:t>ez-galkorrentzat</a:t>
            </a:r>
            <a:endParaRPr lang="es-ES" dirty="0" smtClean="0"/>
          </a:p>
        </p:txBody>
      </p:sp>
      <p:sp>
        <p:nvSpPr>
          <p:cNvPr id="4" name="Diapositibaren zenbakiaren leku-marka 3"/>
          <p:cNvSpPr>
            <a:spLocks noGrp="1"/>
          </p:cNvSpPr>
          <p:nvPr>
            <p:ph type="sldNum" sz="quarter" idx="10"/>
          </p:nvPr>
        </p:nvSpPr>
        <p:spPr/>
        <p:txBody>
          <a:bodyPr/>
          <a:lstStyle/>
          <a:p>
            <a:fld id="{B70DBCDA-F1B9-4085-BE76-01387BB32F29}" type="slidenum">
              <a:rPr lang="eu-ES" smtClean="0"/>
              <a:t>24</a:t>
            </a:fld>
            <a:endParaRPr lang="eu-ES"/>
          </a:p>
        </p:txBody>
      </p:sp>
    </p:spTree>
    <p:extLst>
      <p:ext uri="{BB962C8B-B14F-4D97-AF65-F5344CB8AC3E}">
        <p14:creationId xmlns:p14="http://schemas.microsoft.com/office/powerpoint/2010/main" val="864673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D34B712E-390F-48C1-BD1D-D1139FB6F00F}"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3509629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235062B1-7643-400E-9999-512E9EAAD933}"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54271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0B9E352-7834-492B-9572-5C281E8A7E8E}"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58201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CE3F03DE-BCE5-4F48-86F0-E9D6441F06A8}"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4941995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7532FAB1-E9AD-4D07-93A7-CBA1A28F8570}"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807640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6C2F04FD-9384-4358-AE5B-8676B58823D2}"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7955581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DA7D34C-710E-424B-9CA9-99EFF8B6D0BD}"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5816409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D6674A18-C35D-45BE-BDCB-B0EEDA16AC01}"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816761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B376D1C-C43F-4861-932F-93995568F7E8}"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28744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437CF65B-F2CD-4A21-9941-A41071D92CEF}" type="datetime1">
              <a:rPr lang="es-ES" smtClean="0"/>
              <a:t>31/07/2023</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1548257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1809813-7E21-4420-8035-9871213C3D44}" type="datetime1">
              <a:rPr lang="es-ES" smtClean="0"/>
              <a:t>31/07/2023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176817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4580490-0454-49E5-ABEC-DABED9CADFA4}" type="datetime1">
              <a:rPr lang="es-ES" smtClean="0"/>
              <a:t>31/07/2023</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2091354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74DA72B-B120-4AB2-A546-8A18B58D91DA}" type="datetime1">
              <a:rPr lang="es-ES" smtClean="0"/>
              <a:t>31/07/2023</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696574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EFFAD-B95A-4F23-9DD3-986FB3B15B0F}" type="datetime1">
              <a:rPr lang="es-ES" smtClean="0"/>
              <a:t>31/07/2023</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79630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11680220-C8BA-406B-A243-79DE8F167095}" type="datetime1">
              <a:rPr lang="es-ES" smtClean="0"/>
              <a:t>31/07/2023</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3A0FC4F9-BB9C-419F-8CE6-D898502595A1}" type="slidenum">
              <a:rPr lang="es-ES" smtClean="0"/>
              <a:t>‹Nº›</a:t>
            </a:fld>
            <a:endParaRPr lang="es-ES"/>
          </a:p>
        </p:txBody>
      </p:sp>
    </p:spTree>
    <p:extLst>
      <p:ext uri="{BB962C8B-B14F-4D97-AF65-F5344CB8AC3E}">
        <p14:creationId xmlns:p14="http://schemas.microsoft.com/office/powerpoint/2010/main" val="3090735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3A0FC4F9-BB9C-419F-8CE6-D898502595A1}" type="slidenum">
              <a:rPr lang="es-ES" smtClean="0"/>
              <a:t>‹Nº›</a:t>
            </a:fld>
            <a:endParaRPr lang="es-ES"/>
          </a:p>
        </p:txBody>
      </p:sp>
      <p:sp>
        <p:nvSpPr>
          <p:cNvPr id="5" name="Date Placeholder 4"/>
          <p:cNvSpPr>
            <a:spLocks noGrp="1"/>
          </p:cNvSpPr>
          <p:nvPr>
            <p:ph type="dt" sz="half" idx="10"/>
          </p:nvPr>
        </p:nvSpPr>
        <p:spPr/>
        <p:txBody>
          <a:bodyPr/>
          <a:lstStyle/>
          <a:p>
            <a:fld id="{735EC6B5-0B34-4C29-9583-1C1C565E752A}" type="datetime1">
              <a:rPr lang="es-ES" smtClean="0"/>
              <a:t>31/07/2023</a:t>
            </a:fld>
            <a:endParaRPr lang="es-ES"/>
          </a:p>
        </p:txBody>
      </p:sp>
    </p:spTree>
    <p:extLst>
      <p:ext uri="{BB962C8B-B14F-4D97-AF65-F5344CB8AC3E}">
        <p14:creationId xmlns:p14="http://schemas.microsoft.com/office/powerpoint/2010/main" val="543155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D8FACF-2425-4DBE-8412-D1AFC750E5D7}" type="datetime1">
              <a:rPr lang="es-ES" smtClean="0"/>
              <a:t>31/07/2023</a:t>
            </a:fld>
            <a:endParaRPr lang="es-E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A0FC4F9-BB9C-419F-8CE6-D898502595A1}" type="slidenum">
              <a:rPr lang="es-ES" smtClean="0"/>
              <a:t>‹Nº›</a:t>
            </a:fld>
            <a:endParaRPr lang="es-ES"/>
          </a:p>
        </p:txBody>
      </p:sp>
    </p:spTree>
    <p:extLst>
      <p:ext uri="{BB962C8B-B14F-4D97-AF65-F5344CB8AC3E}">
        <p14:creationId xmlns:p14="http://schemas.microsoft.com/office/powerpoint/2010/main" val="124995687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mapa.gob.es/es/alimentacion/temas/integracion-asociativa/contratos-tipo/"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3.svg"/><Relationship Id="rId9" Type="http://schemas.openxmlformats.org/officeDocument/2006/relationships/image" Target="../media/image1.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8.png"/><Relationship Id="rId4" Type="http://schemas.openxmlformats.org/officeDocument/2006/relationships/image" Target="../media/image5.sv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microsoft.com/office/2018/10/relationships/comments" Target="../comments/modernComment_13E_E6FF3CA8.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image" Target="../media/image16.svg"/><Relationship Id="rId5" Type="http://schemas.openxmlformats.org/officeDocument/2006/relationships/image" Target="../media/image13.png"/><Relationship Id="rId4" Type="http://schemas.openxmlformats.org/officeDocument/2006/relationships/image" Target="../media/image14.svg"/><Relationship Id="rId9" Type="http://schemas.openxmlformats.org/officeDocument/2006/relationships/image" Target="../media/image1.png"/></Relationships>
</file>

<file path=ppt/slides/_rels/slide32.xml.rels><?xml version="1.0" encoding="UTF-8" standalone="yes"?>
<Relationships xmlns="http://schemas.openxmlformats.org/package/2006/relationships"><Relationship Id="rId8" Type="http://schemas.openxmlformats.org/officeDocument/2006/relationships/image" Target="../media/image24.svg"/><Relationship Id="rId13" Type="http://schemas.openxmlformats.org/officeDocument/2006/relationships/image" Target="../media/image1.png"/><Relationship Id="rId3" Type="http://schemas.openxmlformats.org/officeDocument/2006/relationships/image" Target="../media/image15.png"/><Relationship Id="rId7" Type="http://schemas.openxmlformats.org/officeDocument/2006/relationships/image" Target="../media/image17.png"/><Relationship Id="rId12" Type="http://schemas.openxmlformats.org/officeDocument/2006/relationships/image" Target="../media/image28.svg"/><Relationship Id="rId2" Type="http://schemas.openxmlformats.org/officeDocument/2006/relationships/notesSlide" Target="../notesSlides/notesSlide17.xml"/><Relationship Id="rId1" Type="http://schemas.openxmlformats.org/officeDocument/2006/relationships/slideLayout" Target="../slideLayouts/slideLayout7.xml"/><Relationship Id="rId6" Type="http://schemas.openxmlformats.org/officeDocument/2006/relationships/image" Target="../media/image22.svg"/><Relationship Id="rId11" Type="http://schemas.openxmlformats.org/officeDocument/2006/relationships/image" Target="../media/image19.png"/><Relationship Id="rId5" Type="http://schemas.openxmlformats.org/officeDocument/2006/relationships/image" Target="../media/image16.png"/><Relationship Id="rId10" Type="http://schemas.openxmlformats.org/officeDocument/2006/relationships/image" Target="../media/image26.svg"/><Relationship Id="rId4" Type="http://schemas.openxmlformats.org/officeDocument/2006/relationships/image" Target="../media/image20.svg"/><Relationship Id="rId9" Type="http://schemas.openxmlformats.org/officeDocument/2006/relationships/image" Target="../media/image18.png"/></Relationships>
</file>

<file path=ppt/slides/_rels/slide3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6.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8" Type="http://schemas.openxmlformats.org/officeDocument/2006/relationships/image" Target="../media/image25.jpeg"/><Relationship Id="rId3" Type="http://schemas.openxmlformats.org/officeDocument/2006/relationships/image" Target="../media/image20.jpeg"/><Relationship Id="rId7" Type="http://schemas.openxmlformats.org/officeDocument/2006/relationships/hyperlink" Target="https://otra-educacion.blogspot.com/2015/11/preguntas-sobre-la-educacion-finlandesa.html" TargetMode="External"/><Relationship Id="rId2" Type="http://schemas.openxmlformats.org/officeDocument/2006/relationships/image" Target="../media/image22.jpeg"/><Relationship Id="rId1" Type="http://schemas.openxmlformats.org/officeDocument/2006/relationships/slideLayout" Target="../slideLayouts/slideLayout7.xml"/><Relationship Id="rId6" Type="http://schemas.openxmlformats.org/officeDocument/2006/relationships/image" Target="../media/image24.jpeg"/><Relationship Id="rId5" Type="http://schemas.openxmlformats.org/officeDocument/2006/relationships/hyperlink" Target="https://archivudea.blogspot.com/2010/10/ley-1409-de-2010-30-de-agosto.html" TargetMode="External"/><Relationship Id="rId4" Type="http://schemas.openxmlformats.org/officeDocument/2006/relationships/image" Target="../media/image23.jpg"/><Relationship Id="rId9"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image" Target="../media/image26.jpg"/><Relationship Id="rId7" Type="http://schemas.openxmlformats.org/officeDocument/2006/relationships/image" Target="../media/image1.png"/><Relationship Id="rId2" Type="http://schemas.openxmlformats.org/officeDocument/2006/relationships/image" Target="../media/image20.jpeg"/><Relationship Id="rId1" Type="http://schemas.openxmlformats.org/officeDocument/2006/relationships/slideLayout" Target="../slideLayouts/slideLayout7.xml"/><Relationship Id="rId6" Type="http://schemas.openxmlformats.org/officeDocument/2006/relationships/image" Target="../media/image22.jpeg"/><Relationship Id="rId5" Type="http://schemas.openxmlformats.org/officeDocument/2006/relationships/image" Target="../media/image27.jpeg"/><Relationship Id="rId4" Type="http://schemas.openxmlformats.org/officeDocument/2006/relationships/hyperlink" Target="http://www.ochobitshacenunbyte.com/2014/08/22/sql-buddy-una-gran-herramienta-mysql/" TargetMode="External"/></Relationships>
</file>

<file path=ppt/slides/_rels/slide36.xml.rels><?xml version="1.0" encoding="UTF-8" standalone="yes"?>
<Relationships xmlns="http://schemas.openxmlformats.org/package/2006/relationships"><Relationship Id="rId3" Type="http://schemas.openxmlformats.org/officeDocument/2006/relationships/image" Target="../media/image20.jpeg"/><Relationship Id="rId7"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image" Target="../media/image22.jpeg"/><Relationship Id="rId5" Type="http://schemas.openxmlformats.org/officeDocument/2006/relationships/image" Target="../media/image29.jpeg"/><Relationship Id="rId4" Type="http://schemas.openxmlformats.org/officeDocument/2006/relationships/image" Target="../media/image28.jpeg"/></Relationships>
</file>

<file path=ppt/slides/_rels/slide37.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0.jpeg"/><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22.jpeg"/><Relationship Id="rId4" Type="http://schemas.openxmlformats.org/officeDocument/2006/relationships/image" Target="../media/image31.png"/></Relationships>
</file>

<file path=ppt/slides/_rels/slide38.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0.jpeg"/><Relationship Id="rId1" Type="http://schemas.openxmlformats.org/officeDocument/2006/relationships/slideLayout" Target="../slideLayouts/slideLayout7.xml"/><Relationship Id="rId5" Type="http://schemas.openxmlformats.org/officeDocument/2006/relationships/image" Target="../media/image33.jpeg"/><Relationship Id="rId4" Type="http://schemas.openxmlformats.org/officeDocument/2006/relationships/image" Target="../media/image32.emf"/></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98342" y="602166"/>
            <a:ext cx="5690586" cy="3604183"/>
          </a:xfrm>
        </p:spPr>
        <p:txBody>
          <a:bodyPr>
            <a:noAutofit/>
          </a:bodyPr>
          <a:lstStyle/>
          <a:p>
            <a:pPr algn="ctr"/>
            <a:r>
              <a:rPr lang="es-ES" sz="2800" b="1" dirty="0">
                <a:latin typeface="Arial Black" panose="020B0A04020102020204" pitchFamily="34" charset="0"/>
                <a:cs typeface="Calibri" panose="020F0502020204030204" pitchFamily="34" charset="0"/>
              </a:rPr>
              <a:t>EUSKO JAURLARITZAK SEKTOREARI EMANDAKO LAGUNTZAK</a:t>
            </a:r>
            <a:br>
              <a:rPr lang="es-ES" sz="2800" b="1" dirty="0">
                <a:latin typeface="Arial Black" panose="020B0A04020102020204" pitchFamily="34" charset="0"/>
                <a:cs typeface="Calibri" panose="020F0502020204030204" pitchFamily="34" charset="0"/>
              </a:rPr>
            </a:br>
            <a:r>
              <a:rPr lang="es-ES" sz="2800" b="1" dirty="0">
                <a:latin typeface="Arial Black" panose="020B0A04020102020204" pitchFamily="34" charset="0"/>
                <a:cs typeface="Calibri" panose="020F0502020204030204" pitchFamily="34" charset="0"/>
              </a:rPr>
              <a:t> </a:t>
            </a:r>
            <a:br>
              <a:rPr lang="es-ES" sz="2800" b="1" dirty="0">
                <a:latin typeface="Arial Black" panose="020B0A04020102020204" pitchFamily="34" charset="0"/>
                <a:cs typeface="Calibri" panose="020F0502020204030204" pitchFamily="34" charset="0"/>
              </a:rPr>
            </a:br>
            <a:r>
              <a:rPr lang="es-ES" sz="2800" b="1" dirty="0">
                <a:latin typeface="Arial Black" panose="020B0A04020102020204" pitchFamily="34" charset="0"/>
                <a:cs typeface="Calibri" panose="020F0502020204030204" pitchFamily="34" charset="0"/>
              </a:rPr>
              <a:t>MEDIDAS DE APOYO DEL GOBIERNO VASCO AL  SECTOR</a:t>
            </a:r>
            <a:r>
              <a:rPr lang="es-ES" sz="3200" b="1" dirty="0">
                <a:latin typeface="Calibri" panose="020F0502020204030204" pitchFamily="34" charset="0"/>
                <a:cs typeface="Calibri" panose="020F0502020204030204" pitchFamily="34" charset="0"/>
              </a:rPr>
              <a:t/>
            </a:r>
            <a:br>
              <a:rPr lang="es-ES" sz="3200" b="1" dirty="0">
                <a:latin typeface="Calibri" panose="020F0502020204030204" pitchFamily="34" charset="0"/>
                <a:cs typeface="Calibri" panose="020F0502020204030204" pitchFamily="34" charset="0"/>
              </a:rPr>
            </a:br>
            <a:r>
              <a:rPr lang="es-ES" sz="4400" dirty="0">
                <a:latin typeface="Calibri" panose="020F0502020204030204" pitchFamily="34" charset="0"/>
                <a:cs typeface="Calibri" panose="020F0502020204030204" pitchFamily="34" charset="0"/>
              </a:rPr>
              <a:t/>
            </a:r>
            <a:br>
              <a:rPr lang="es-ES" sz="4400" dirty="0">
                <a:latin typeface="Calibri" panose="020F0502020204030204" pitchFamily="34" charset="0"/>
                <a:cs typeface="Calibri" panose="020F0502020204030204" pitchFamily="34" charset="0"/>
              </a:rPr>
            </a:b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
        <p:nvSpPr>
          <p:cNvPr id="6" name="Rectángulo 5"/>
          <p:cNvSpPr/>
          <p:nvPr/>
        </p:nvSpPr>
        <p:spPr>
          <a:xfrm>
            <a:off x="784194" y="4206349"/>
            <a:ext cx="3894338" cy="1631216"/>
          </a:xfrm>
          <a:prstGeom prst="rect">
            <a:avLst/>
          </a:prstGeom>
        </p:spPr>
        <p:txBody>
          <a:bodyPr wrap="square">
            <a:spAutoFit/>
          </a:bodyPr>
          <a:lstStyle/>
          <a:p>
            <a:pPr marL="457200" indent="-457200">
              <a:spcBef>
                <a:spcPct val="0"/>
              </a:spcBef>
              <a:buFont typeface="Courier New" panose="02070309020205020404" pitchFamily="49" charset="0"/>
              <a:buChar char="o"/>
            </a:pPr>
            <a:r>
              <a:rPr lang="es-ES" sz="2000" b="1" dirty="0" err="1">
                <a:solidFill>
                  <a:schemeClr val="accent1"/>
                </a:solidFill>
                <a:latin typeface="Calibri" panose="020F0502020204030204" pitchFamily="34" charset="0"/>
                <a:ea typeface="+mj-ea"/>
                <a:cs typeface="Calibri" panose="020F0502020204030204" pitchFamily="34" charset="0"/>
              </a:rPr>
              <a:t>Uzta</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berderako</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laguntza</a:t>
            </a:r>
            <a:endParaRPr lang="es-ES" sz="2000" b="1" dirty="0">
              <a:solidFill>
                <a:schemeClr val="accent1"/>
              </a:solidFill>
              <a:latin typeface="Calibri" panose="020F0502020204030204" pitchFamily="34" charset="0"/>
              <a:ea typeface="+mj-ea"/>
              <a:cs typeface="Calibri" panose="020F0502020204030204" pitchFamily="34" charset="0"/>
            </a:endParaRPr>
          </a:p>
          <a:p>
            <a:pPr marL="457200" indent="-457200">
              <a:spcBef>
                <a:spcPct val="0"/>
              </a:spcBef>
              <a:buFont typeface="Courier New" panose="02070309020205020404" pitchFamily="49" charset="0"/>
              <a:buChar char="o"/>
            </a:pPr>
            <a:r>
              <a:rPr lang="es-ES" sz="2000" b="1" dirty="0" err="1">
                <a:solidFill>
                  <a:schemeClr val="accent1"/>
                </a:solidFill>
                <a:latin typeface="Calibri" panose="020F0502020204030204" pitchFamily="34" charset="0"/>
                <a:ea typeface="+mj-ea"/>
                <a:cs typeface="Calibri" panose="020F0502020204030204" pitchFamily="34" charset="0"/>
              </a:rPr>
              <a:t>Destilaziorako</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laguntza</a:t>
            </a:r>
            <a:endParaRPr lang="es-ES" sz="2000" b="1" dirty="0">
              <a:solidFill>
                <a:schemeClr val="accent1"/>
              </a:solidFill>
              <a:latin typeface="Calibri" panose="020F0502020204030204" pitchFamily="34" charset="0"/>
              <a:ea typeface="+mj-ea"/>
              <a:cs typeface="Calibri" panose="020F0502020204030204" pitchFamily="34" charset="0"/>
            </a:endParaRPr>
          </a:p>
          <a:p>
            <a:pPr marL="457200" indent="-457200">
              <a:spcBef>
                <a:spcPct val="0"/>
              </a:spcBef>
              <a:buFont typeface="Courier New" panose="02070309020205020404" pitchFamily="49" charset="0"/>
              <a:buChar char="o"/>
            </a:pPr>
            <a:r>
              <a:rPr lang="es-ES" sz="2000" b="1" dirty="0" err="1">
                <a:solidFill>
                  <a:schemeClr val="accent1"/>
                </a:solidFill>
                <a:latin typeface="Calibri" panose="020F0502020204030204" pitchFamily="34" charset="0"/>
                <a:ea typeface="+mj-ea"/>
                <a:cs typeface="Calibri" panose="020F0502020204030204" pitchFamily="34" charset="0"/>
              </a:rPr>
              <a:t>Sustapenerako</a:t>
            </a:r>
            <a:r>
              <a:rPr lang="es-ES" sz="2000" b="1" dirty="0">
                <a:solidFill>
                  <a:schemeClr val="accent1"/>
                </a:solidFill>
                <a:latin typeface="Calibri" panose="020F0502020204030204" pitchFamily="34" charset="0"/>
                <a:ea typeface="+mj-ea"/>
                <a:cs typeface="Calibri" panose="020F0502020204030204" pitchFamily="34" charset="0"/>
              </a:rPr>
              <a:t> ISV </a:t>
            </a:r>
            <a:r>
              <a:rPr lang="es-ES" sz="2000" b="1" dirty="0" err="1">
                <a:solidFill>
                  <a:schemeClr val="accent1"/>
                </a:solidFill>
                <a:latin typeface="Calibri" panose="020F0502020204030204" pitchFamily="34" charset="0"/>
                <a:ea typeface="+mj-ea"/>
                <a:cs typeface="Calibri" panose="020F0502020204030204" pitchFamily="34" charset="0"/>
              </a:rPr>
              <a:t>laguntza</a:t>
            </a:r>
            <a:endParaRPr lang="es-ES" sz="2000" b="1" dirty="0">
              <a:solidFill>
                <a:schemeClr val="accent1"/>
              </a:solidFill>
              <a:latin typeface="Calibri" panose="020F0502020204030204" pitchFamily="34" charset="0"/>
              <a:ea typeface="+mj-ea"/>
              <a:cs typeface="Calibri" panose="020F0502020204030204" pitchFamily="34" charset="0"/>
            </a:endParaRPr>
          </a:p>
          <a:p>
            <a:pPr marL="457200" indent="-457200">
              <a:spcBef>
                <a:spcPct val="0"/>
              </a:spcBef>
              <a:buFont typeface="Courier New" panose="02070309020205020404" pitchFamily="49" charset="0"/>
              <a:buChar char="o"/>
            </a:pPr>
            <a:r>
              <a:rPr lang="es-ES" sz="2000" b="1" dirty="0" err="1">
                <a:solidFill>
                  <a:schemeClr val="accent1"/>
                </a:solidFill>
                <a:latin typeface="Calibri" panose="020F0502020204030204" pitchFamily="34" charset="0"/>
                <a:ea typeface="+mj-ea"/>
                <a:cs typeface="Calibri" panose="020F0502020204030204" pitchFamily="34" charset="0"/>
              </a:rPr>
              <a:t>Elikakateari</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buruzko</a:t>
            </a:r>
            <a:r>
              <a:rPr lang="es-ES" sz="2000" b="1" dirty="0">
                <a:solidFill>
                  <a:schemeClr val="accent1"/>
                </a:solidFill>
                <a:latin typeface="Calibri" panose="020F0502020204030204" pitchFamily="34" charset="0"/>
                <a:ea typeface="+mj-ea"/>
                <a:cs typeface="Calibri" panose="020F0502020204030204" pitchFamily="34" charset="0"/>
              </a:rPr>
              <a:t> </a:t>
            </a:r>
            <a:r>
              <a:rPr lang="es-ES" sz="2000" b="1" dirty="0" err="1">
                <a:solidFill>
                  <a:schemeClr val="accent1"/>
                </a:solidFill>
                <a:latin typeface="Calibri" panose="020F0502020204030204" pitchFamily="34" charset="0"/>
                <a:ea typeface="+mj-ea"/>
                <a:cs typeface="Calibri" panose="020F0502020204030204" pitchFamily="34" charset="0"/>
              </a:rPr>
              <a:t>Legea</a:t>
            </a:r>
            <a:r>
              <a:rPr lang="es-ES" sz="2000" b="1" dirty="0">
                <a:solidFill>
                  <a:schemeClr val="accent1"/>
                </a:solidFill>
                <a:latin typeface="Calibri" panose="020F0502020204030204" pitchFamily="34" charset="0"/>
                <a:ea typeface="+mj-ea"/>
                <a:cs typeface="Calibri" panose="020F0502020204030204" pitchFamily="34" charset="0"/>
              </a:rPr>
              <a:t> eta </a:t>
            </a:r>
            <a:r>
              <a:rPr lang="es-ES" sz="2000" b="1" dirty="0" err="1">
                <a:solidFill>
                  <a:schemeClr val="accent1"/>
                </a:solidFill>
                <a:latin typeface="Calibri" panose="020F0502020204030204" pitchFamily="34" charset="0"/>
                <a:ea typeface="+mj-ea"/>
                <a:cs typeface="Calibri" panose="020F0502020204030204" pitchFamily="34" charset="0"/>
              </a:rPr>
              <a:t>Behatokia</a:t>
            </a:r>
            <a:endParaRPr lang="es-ES" sz="2000" b="1" dirty="0">
              <a:solidFill>
                <a:schemeClr val="accent1"/>
              </a:solidFill>
              <a:latin typeface="Calibri" panose="020F0502020204030204" pitchFamily="34" charset="0"/>
              <a:ea typeface="+mj-ea"/>
              <a:cs typeface="Calibri" panose="020F0502020204030204" pitchFamily="34" charset="0"/>
            </a:endParaRPr>
          </a:p>
        </p:txBody>
      </p:sp>
      <p:sp>
        <p:nvSpPr>
          <p:cNvPr id="8" name="Rectángulo 7"/>
          <p:cNvSpPr/>
          <p:nvPr/>
        </p:nvSpPr>
        <p:spPr>
          <a:xfrm>
            <a:off x="5045475" y="4206349"/>
            <a:ext cx="3894338" cy="1631216"/>
          </a:xfrm>
          <a:prstGeom prst="rect">
            <a:avLst/>
          </a:prstGeom>
        </p:spPr>
        <p:txBody>
          <a:bodyPr wrap="square">
            <a:spAutoFit/>
          </a:bodyPr>
          <a:lstStyle/>
          <a:p>
            <a:pPr marL="457200" indent="-457200">
              <a:spcBef>
                <a:spcPct val="0"/>
              </a:spcBef>
              <a:buFont typeface="Courier New" panose="02070309020205020404" pitchFamily="49" charset="0"/>
              <a:buChar char="o"/>
            </a:pPr>
            <a:r>
              <a:rPr lang="es-ES" sz="2000" b="1" dirty="0">
                <a:solidFill>
                  <a:schemeClr val="accent1"/>
                </a:solidFill>
                <a:latin typeface="Calibri" panose="020F0502020204030204" pitchFamily="34" charset="0"/>
                <a:ea typeface="+mj-ea"/>
                <a:cs typeface="Calibri" panose="020F0502020204030204" pitchFamily="34" charset="0"/>
              </a:rPr>
              <a:t>Ayuda cosecha en verde</a:t>
            </a:r>
          </a:p>
          <a:p>
            <a:pPr marL="457200" indent="-457200">
              <a:spcBef>
                <a:spcPct val="0"/>
              </a:spcBef>
              <a:buFont typeface="Courier New" panose="02070309020205020404" pitchFamily="49" charset="0"/>
              <a:buChar char="o"/>
            </a:pPr>
            <a:r>
              <a:rPr lang="es-ES" sz="2000" b="1" dirty="0">
                <a:solidFill>
                  <a:schemeClr val="accent1"/>
                </a:solidFill>
                <a:latin typeface="Calibri" panose="020F0502020204030204" pitchFamily="34" charset="0"/>
                <a:ea typeface="+mj-ea"/>
                <a:cs typeface="Calibri" panose="020F0502020204030204" pitchFamily="34" charset="0"/>
              </a:rPr>
              <a:t>Ayuda destilación </a:t>
            </a:r>
          </a:p>
          <a:p>
            <a:pPr marL="457200" indent="-457200">
              <a:spcBef>
                <a:spcPct val="0"/>
              </a:spcBef>
              <a:buFont typeface="Courier New" panose="02070309020205020404" pitchFamily="49" charset="0"/>
              <a:buChar char="o"/>
            </a:pPr>
            <a:r>
              <a:rPr lang="es-ES" sz="2000" b="1" dirty="0">
                <a:solidFill>
                  <a:schemeClr val="accent1"/>
                </a:solidFill>
                <a:latin typeface="Calibri" panose="020F0502020204030204" pitchFamily="34" charset="0"/>
                <a:ea typeface="+mj-ea"/>
                <a:cs typeface="Calibri" panose="020F0502020204030204" pitchFamily="34" charset="0"/>
              </a:rPr>
              <a:t>Ayuda ISV Promoción</a:t>
            </a:r>
          </a:p>
          <a:p>
            <a:pPr marL="457200" indent="-457200">
              <a:spcBef>
                <a:spcPct val="0"/>
              </a:spcBef>
              <a:buFont typeface="Courier New" panose="02070309020205020404" pitchFamily="49" charset="0"/>
              <a:buChar char="o"/>
            </a:pPr>
            <a:r>
              <a:rPr lang="es-ES" sz="2000" b="1" dirty="0">
                <a:solidFill>
                  <a:schemeClr val="accent1"/>
                </a:solidFill>
                <a:latin typeface="Calibri" panose="020F0502020204030204" pitchFamily="34" charset="0"/>
                <a:cs typeface="Calibri" panose="020F0502020204030204" pitchFamily="34" charset="0"/>
              </a:rPr>
              <a:t>Ley de la Cadena Alimentaria y </a:t>
            </a:r>
            <a:r>
              <a:rPr lang="es-ES" sz="2000" b="1" dirty="0">
                <a:solidFill>
                  <a:schemeClr val="accent1"/>
                </a:solidFill>
                <a:latin typeface="Calibri" panose="020F0502020204030204" pitchFamily="34" charset="0"/>
                <a:ea typeface="+mj-ea"/>
                <a:cs typeface="Calibri" panose="020F0502020204030204" pitchFamily="34" charset="0"/>
              </a:rPr>
              <a:t>Observatorio</a:t>
            </a:r>
          </a:p>
        </p:txBody>
      </p:sp>
    </p:spTree>
    <p:extLst>
      <p:ext uri="{BB962C8B-B14F-4D97-AF65-F5344CB8AC3E}">
        <p14:creationId xmlns:p14="http://schemas.microsoft.com/office/powerpoint/2010/main" val="2057046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24124" y="458586"/>
            <a:ext cx="9049878" cy="5888984"/>
          </a:xfrm>
          <a:prstGeom prst="rect">
            <a:avLst/>
          </a:prstGeom>
        </p:spPr>
        <p:txBody>
          <a:bodyPr wrap="square">
            <a:spAutoFit/>
          </a:bodyPr>
          <a:lstStyle/>
          <a:p>
            <a:pPr lvl="0" fontAlgn="base">
              <a:lnSpc>
                <a:spcPct val="107000"/>
              </a:lnSpc>
              <a:spcBef>
                <a:spcPct val="0"/>
              </a:spcBef>
              <a:spcAft>
                <a:spcPts val="1800"/>
              </a:spcAft>
            </a:pPr>
            <a:r>
              <a:rPr lang="eu-ES" altLang="es-ES" sz="2400" b="1" dirty="0">
                <a:solidFill>
                  <a:schemeClr val="accent1"/>
                </a:solidFill>
                <a:latin typeface="Calibri" panose="020F0502020204030204" pitchFamily="34" charset="0"/>
                <a:ea typeface="+mj-ea"/>
                <a:cs typeface="Calibri" panose="020F0502020204030204" pitchFamily="34" charset="0"/>
              </a:rPr>
              <a:t>HASIERAKO ESKAERA</a:t>
            </a:r>
          </a:p>
          <a:p>
            <a:pPr algn="just" defTabSz="914400" eaLnBrk="0" fontAlgn="base" hangingPunct="0">
              <a:spcBef>
                <a:spcPct val="0"/>
              </a:spcBef>
              <a:spcAft>
                <a:spcPct val="0"/>
              </a:spcAft>
            </a:pPr>
            <a:r>
              <a:rPr lang="eu-ES" sz="1800" b="1" dirty="0">
                <a:effectLst/>
                <a:latin typeface="Calibri" panose="020F0502020204030204" pitchFamily="34" charset="0"/>
                <a:ea typeface="Times New Roman" panose="02020603050405020304" pitchFamily="18" charset="0"/>
                <a:cs typeface="Calibri" panose="020F0502020204030204" pitchFamily="34" charset="0"/>
              </a:rPr>
              <a:t>MEMORIA: </a:t>
            </a:r>
          </a:p>
          <a:p>
            <a:pPr marL="1200150" lvl="2" indent="-285750" algn="just" defTabSz="914400" eaLnBrk="0" fontAlgn="base" hangingPunct="0">
              <a:spcBef>
                <a:spcPct val="0"/>
              </a:spcBef>
              <a:spcAft>
                <a:spcPct val="0"/>
              </a:spcAft>
              <a:buFont typeface="Arial" panose="020B0604020202020204" pitchFamily="34" charset="0"/>
              <a:buChar char="•"/>
            </a:pPr>
            <a:r>
              <a:rPr lang="eu-ES" dirty="0">
                <a:latin typeface="Calibri" panose="020F0502020204030204" pitchFamily="34" charset="0"/>
                <a:ea typeface="Times New Roman" panose="02020603050405020304" pitchFamily="18" charset="0"/>
                <a:cs typeface="Calibri" panose="020F0502020204030204" pitchFamily="34" charset="0"/>
              </a:rPr>
              <a:t>Xehatua izan behar da, eta </a:t>
            </a:r>
            <a:r>
              <a:rPr lang="eu-ES" u="sng" dirty="0">
                <a:latin typeface="Calibri" panose="020F0502020204030204" pitchFamily="34" charset="0"/>
                <a:ea typeface="Times New Roman" panose="02020603050405020304" pitchFamily="18" charset="0"/>
                <a:cs typeface="Calibri" panose="020F0502020204030204" pitchFamily="34" charset="0"/>
              </a:rPr>
              <a:t>banaka adierazi behar </a:t>
            </a:r>
            <a:r>
              <a:rPr lang="eu-ES" dirty="0">
                <a:latin typeface="Calibri" panose="020F0502020204030204" pitchFamily="34" charset="0"/>
                <a:ea typeface="Times New Roman" panose="02020603050405020304" pitchFamily="18" charset="0"/>
                <a:cs typeface="Calibri" panose="020F0502020204030204" pitchFamily="34" charset="0"/>
              </a:rPr>
              <a:t>dira ekintzak eta azpi-ekintzak: zeintzuk, zenbat, non, noiz, zenbat iraungo duten, nork egingo dituen eta nori zuzenduta dauden.</a:t>
            </a:r>
            <a:endParaRPr lang="eu-ES" dirty="0">
              <a:effectLst/>
              <a:latin typeface="Calibri" panose="020F0502020204030204" pitchFamily="34" charset="0"/>
              <a:ea typeface="Times New Roman" panose="02020603050405020304" pitchFamily="18" charset="0"/>
              <a:cs typeface="Calibri" panose="020F0502020204030204" pitchFamily="34" charset="0"/>
            </a:endParaRPr>
          </a:p>
          <a:p>
            <a:pPr marL="1200150" lvl="2" indent="-285750" algn="just" defTabSz="914400" eaLnBrk="0" fontAlgn="base" hangingPunct="0">
              <a:spcBef>
                <a:spcPct val="0"/>
              </a:spcBef>
              <a:spcAft>
                <a:spcPct val="0"/>
              </a:spcAft>
              <a:buFont typeface="Arial" panose="020B0604020202020204" pitchFamily="34" charset="0"/>
              <a:buChar char="•"/>
            </a:pPr>
            <a:r>
              <a:rPr lang="eu-ES" dirty="0">
                <a:latin typeface="Calibri" panose="020F0502020204030204" pitchFamily="34" charset="0"/>
                <a:ea typeface="Times New Roman" panose="02020603050405020304" pitchFamily="18" charset="0"/>
                <a:cs typeface="Calibri" panose="020F0502020204030204" pitchFamily="34" charset="0"/>
              </a:rPr>
              <a:t>Azpi-ekintza bakoitza (lehen ekintza) ahalik eta gehien kuantifikatu eta xedatu behar da.</a:t>
            </a:r>
            <a:endParaRPr lang="eu-ES" dirty="0">
              <a:effectLst/>
              <a:latin typeface="Calibri" panose="020F0502020204030204" pitchFamily="34" charset="0"/>
              <a:ea typeface="Times New Roman" panose="02020603050405020304" pitchFamily="18" charset="0"/>
              <a:cs typeface="Calibri" panose="020F0502020204030204" pitchFamily="34" charset="0"/>
            </a:endParaRPr>
          </a:p>
          <a:p>
            <a:pPr lvl="2" algn="just" defTabSz="914400" eaLnBrk="0" fontAlgn="base" hangingPunct="0">
              <a:spcBef>
                <a:spcPct val="0"/>
              </a:spcBef>
              <a:spcAft>
                <a:spcPct val="0"/>
              </a:spcAft>
            </a:pPr>
            <a:endParaRPr lang="eu-ES" dirty="0">
              <a:latin typeface="Calibri" panose="020F0502020204030204" pitchFamily="34" charset="0"/>
              <a:ea typeface="Times New Roman" panose="02020603050405020304" pitchFamily="18" charset="0"/>
              <a:cs typeface="Calibri" panose="020F0502020204030204" pitchFamily="34" charset="0"/>
            </a:endParaRPr>
          </a:p>
          <a:p>
            <a:pPr algn="just" defTabSz="914400" eaLnBrk="0" fontAlgn="base" hangingPunct="0">
              <a:spcBef>
                <a:spcPct val="0"/>
              </a:spcBef>
              <a:spcAft>
                <a:spcPct val="0"/>
              </a:spcAft>
            </a:pPr>
            <a:r>
              <a:rPr lang="eu-ES" b="1" dirty="0">
                <a:latin typeface="Calibri" panose="020F0502020204030204" pitchFamily="34" charset="0"/>
                <a:ea typeface="Times New Roman" panose="02020603050405020304" pitchFamily="18" charset="0"/>
                <a:cs typeface="Calibri" panose="020F0502020204030204" pitchFamily="34" charset="0"/>
              </a:rPr>
              <a:t>AURREKONTUAK: </a:t>
            </a:r>
            <a:r>
              <a:rPr lang="eu-ES" dirty="0">
                <a:latin typeface="Calibri" panose="020F0502020204030204" pitchFamily="34" charset="0"/>
                <a:ea typeface="Times New Roman" panose="02020603050405020304" pitchFamily="18" charset="0"/>
                <a:cs typeface="Calibri" panose="020F0502020204030204" pitchFamily="34" charset="0"/>
              </a:rPr>
              <a:t>Programaren gastu bakoitzerako </a:t>
            </a:r>
            <a:r>
              <a:rPr lang="eu-ES" b="1" dirty="0">
                <a:latin typeface="Calibri" panose="020F0502020204030204" pitchFamily="34" charset="0"/>
                <a:ea typeface="Times New Roman" panose="02020603050405020304" pitchFamily="18" charset="0"/>
                <a:cs typeface="Calibri" panose="020F0502020204030204" pitchFamily="34" charset="0"/>
              </a:rPr>
              <a:t>3 aurrekontu </a:t>
            </a:r>
            <a:r>
              <a:rPr lang="eu-ES" dirty="0">
                <a:latin typeface="Calibri" panose="020F0502020204030204" pitchFamily="34" charset="0"/>
                <a:ea typeface="Times New Roman" panose="02020603050405020304" pitchFamily="18" charset="0"/>
                <a:cs typeface="Calibri" panose="020F0502020204030204" pitchFamily="34" charset="0"/>
              </a:rPr>
              <a:t>aurkeztu behar dira</a:t>
            </a:r>
            <a:endParaRPr lang="eu-ES" dirty="0">
              <a:effectLst/>
              <a:latin typeface="Calibri" panose="020F0502020204030204" pitchFamily="34" charset="0"/>
              <a:ea typeface="Times New Roman" panose="02020603050405020304" pitchFamily="18" charset="0"/>
              <a:cs typeface="Calibri" panose="020F0502020204030204" pitchFamily="34" charset="0"/>
            </a:endParaRPr>
          </a:p>
          <a:p>
            <a:pPr marL="1657350" lvl="3" indent="-285750" algn="just" defTabSz="914400" eaLnBrk="0" fontAlgn="base" hangingPunct="0">
              <a:spcBef>
                <a:spcPct val="0"/>
              </a:spcBef>
              <a:spcAft>
                <a:spcPct val="0"/>
              </a:spcAft>
              <a:buFont typeface="Arial" panose="020B0604020202020204" pitchFamily="34" charset="0"/>
              <a:buChar char="•"/>
            </a:pPr>
            <a:r>
              <a:rPr lang="eu-ES" sz="1600" u="sng" dirty="0">
                <a:latin typeface="Calibri" panose="020F0502020204030204" pitchFamily="34" charset="0"/>
                <a:ea typeface="Times New Roman" panose="02020603050405020304" pitchFamily="18" charset="0"/>
                <a:cs typeface="Calibri" panose="020F0502020204030204" pitchFamily="34" charset="0"/>
              </a:rPr>
              <a:t>alderagarriak</a:t>
            </a:r>
            <a:r>
              <a:rPr lang="eu-ES" sz="1600" dirty="0">
                <a:effectLst/>
                <a:latin typeface="Calibri" panose="020F0502020204030204" pitchFamily="34" charset="0"/>
                <a:ea typeface="Times New Roman" panose="02020603050405020304" pitchFamily="18" charset="0"/>
                <a:cs typeface="Calibri" panose="020F0502020204030204" pitchFamily="34" charset="0"/>
              </a:rPr>
              <a:t> (kontzeptu bera)</a:t>
            </a:r>
          </a:p>
          <a:p>
            <a:pPr marL="1657350" lvl="3" indent="-285750" algn="just" defTabSz="914400" eaLnBrk="0" fontAlgn="base" hangingPunct="0">
              <a:spcBef>
                <a:spcPct val="0"/>
              </a:spcBef>
              <a:spcAft>
                <a:spcPct val="0"/>
              </a:spcAft>
              <a:buFont typeface="Arial" panose="020B0604020202020204" pitchFamily="34" charset="0"/>
              <a:buChar char="•"/>
            </a:pPr>
            <a:r>
              <a:rPr lang="eu-ES" sz="1600" u="sng" dirty="0">
                <a:latin typeface="Calibri" panose="020F0502020204030204" pitchFamily="34" charset="0"/>
                <a:ea typeface="Times New Roman" panose="02020603050405020304" pitchFamily="18" charset="0"/>
                <a:cs typeface="Calibri" panose="020F0502020204030204" pitchFamily="34" charset="0"/>
              </a:rPr>
              <a:t>xehatua</a:t>
            </a:r>
            <a:r>
              <a:rPr lang="eu-ES" sz="1600" dirty="0">
                <a:effectLst/>
                <a:latin typeface="Calibri" panose="020F0502020204030204" pitchFamily="34" charset="0"/>
                <a:ea typeface="Times New Roman" panose="02020603050405020304" pitchFamily="18" charset="0"/>
                <a:cs typeface="Calibri" panose="020F0502020204030204" pitchFamily="34" charset="0"/>
              </a:rPr>
              <a:t> </a:t>
            </a:r>
            <a:r>
              <a:rPr lang="eu-ES" sz="1600" dirty="0">
                <a:latin typeface="Calibri" panose="020F0502020204030204" pitchFamily="34" charset="0"/>
                <a:ea typeface="Times New Roman" panose="02020603050405020304" pitchFamily="18" charset="0"/>
                <a:cs typeface="Calibri" panose="020F0502020204030204" pitchFamily="34" charset="0"/>
              </a:rPr>
              <a:t>(bidaltze-data</a:t>
            </a:r>
            <a:r>
              <a:rPr lang="eu-ES" sz="1600" dirty="0">
                <a:effectLst/>
                <a:latin typeface="Calibri" panose="020F0502020204030204" pitchFamily="34" charset="0"/>
                <a:ea typeface="Times New Roman" panose="02020603050405020304" pitchFamily="18" charset="0"/>
                <a:cs typeface="Calibri" panose="020F0502020204030204" pitchFamily="34" charset="0"/>
              </a:rPr>
              <a:t>, nork bidaltzen duen, nori bidaltzen zaion, erregistro-zenbakia, aurrekontuan jasotako kontzeptuen argitasuna</a:t>
            </a:r>
            <a:r>
              <a:rPr lang="eu-ES" sz="1600" dirty="0">
                <a:latin typeface="Calibri" panose="020F0502020204030204" pitchFamily="34" charset="0"/>
                <a:ea typeface="Times New Roman" panose="02020603050405020304" pitchFamily="18" charset="0"/>
                <a:cs typeface="Calibri" panose="020F0502020204030204" pitchFamily="34" charset="0"/>
              </a:rPr>
              <a:t>, ordaintzeko moduak, etab.)</a:t>
            </a:r>
            <a:endParaRPr lang="eu-ES" sz="1600" dirty="0">
              <a:effectLst/>
              <a:latin typeface="Calibri" panose="020F0502020204030204" pitchFamily="34" charset="0"/>
              <a:ea typeface="Times New Roman" panose="02020603050405020304" pitchFamily="18" charset="0"/>
              <a:cs typeface="Calibri" panose="020F0502020204030204" pitchFamily="34" charset="0"/>
            </a:endParaRPr>
          </a:p>
          <a:p>
            <a:pPr marL="1657350" lvl="3" indent="-285750" algn="just" defTabSz="914400" eaLnBrk="0" fontAlgn="base" hangingPunct="0">
              <a:spcBef>
                <a:spcPct val="0"/>
              </a:spcBef>
              <a:spcAft>
                <a:spcPct val="0"/>
              </a:spcAft>
              <a:buFont typeface="Arial" panose="020B0604020202020204" pitchFamily="34" charset="0"/>
              <a:buChar char="•"/>
            </a:pPr>
            <a:r>
              <a:rPr lang="eu-ES" sz="1600" u="sng" dirty="0">
                <a:latin typeface="Calibri" panose="020F0502020204030204" pitchFamily="34" charset="0"/>
                <a:ea typeface="Times New Roman" panose="02020603050405020304" pitchFamily="18" charset="0"/>
                <a:cs typeface="Calibri" panose="020F0502020204030204" pitchFamily="34" charset="0"/>
              </a:rPr>
              <a:t>Aurrekontuko gastua eskaintzeko edo egiteko gaitasuna duten </a:t>
            </a:r>
            <a:r>
              <a:rPr lang="eu-ES" sz="1600" dirty="0">
                <a:latin typeface="Calibri" panose="020F0502020204030204" pitchFamily="34" charset="0"/>
                <a:ea typeface="Times New Roman" panose="02020603050405020304" pitchFamily="18" charset="0"/>
                <a:cs typeface="Calibri" panose="020F0502020204030204" pitchFamily="34" charset="0"/>
              </a:rPr>
              <a:t>hornitzaileek egindakoak, </a:t>
            </a:r>
            <a:r>
              <a:rPr lang="eu-ES" sz="1600" u="sng" dirty="0">
                <a:latin typeface="Calibri" panose="020F0502020204030204" pitchFamily="34" charset="0"/>
                <a:ea typeface="Times New Roman" panose="02020603050405020304" pitchFamily="18" charset="0"/>
                <a:cs typeface="Calibri" panose="020F0502020204030204" pitchFamily="34" charset="0"/>
              </a:rPr>
              <a:t>independenteak</a:t>
            </a:r>
            <a:endParaRPr lang="eu-ES" sz="1600" dirty="0">
              <a:effectLst/>
              <a:latin typeface="Calibri" panose="020F0502020204030204" pitchFamily="34" charset="0"/>
              <a:ea typeface="Times New Roman" panose="02020603050405020304" pitchFamily="18" charset="0"/>
              <a:cs typeface="Calibri" panose="020F0502020204030204" pitchFamily="34" charset="0"/>
            </a:endParaRPr>
          </a:p>
          <a:p>
            <a:pPr marL="1657350" lvl="3" indent="-285750" algn="just" defTabSz="914400" eaLnBrk="0" fontAlgn="base" hangingPunct="0">
              <a:spcBef>
                <a:spcPct val="0"/>
              </a:spcBef>
              <a:spcAft>
                <a:spcPct val="0"/>
              </a:spcAft>
              <a:buFont typeface="Arial" panose="020B0604020202020204" pitchFamily="34" charset="0"/>
              <a:buChar char="•"/>
            </a:pPr>
            <a:r>
              <a:rPr lang="eu-ES" sz="1600" u="sng" dirty="0">
                <a:latin typeface="Calibri" panose="020F0502020204030204" pitchFamily="34" charset="0"/>
                <a:ea typeface="Times New Roman" panose="02020603050405020304" pitchFamily="18" charset="0"/>
                <a:cs typeface="Calibri" panose="020F0502020204030204" pitchFamily="34" charset="0"/>
              </a:rPr>
              <a:t>*Salbuespenak*</a:t>
            </a:r>
            <a:r>
              <a:rPr lang="eu-ES" sz="1600" dirty="0">
                <a:latin typeface="Calibri" panose="020F0502020204030204" pitchFamily="34" charset="0"/>
                <a:ea typeface="Times New Roman" panose="02020603050405020304" pitchFamily="18" charset="0"/>
                <a:cs typeface="Calibri" panose="020F0502020204030204" pitchFamily="34" charset="0"/>
              </a:rPr>
              <a:t>:</a:t>
            </a:r>
          </a:p>
          <a:p>
            <a:pPr marL="2114550" lvl="4" indent="-285750" algn="just" defTabSz="914400" eaLnBrk="0" fontAlgn="base" hangingPunct="0">
              <a:spcBef>
                <a:spcPct val="0"/>
              </a:spcBef>
              <a:spcAft>
                <a:spcPct val="0"/>
              </a:spcAft>
              <a:buFont typeface="Arial" panose="020B0604020202020204" pitchFamily="34" charset="0"/>
              <a:buChar char="•"/>
            </a:pPr>
            <a:r>
              <a:rPr lang="eu-ES" sz="1600" dirty="0">
                <a:latin typeface="Calibri" panose="020F0502020204030204" pitchFamily="34" charset="0"/>
                <a:cs typeface="Calibri" panose="020F0502020204030204" pitchFamily="34" charset="0"/>
              </a:rPr>
              <a:t>Talka egiten duten gastuak (egonaldia, dietak eta janari kolektiboak): Ez da aurrekonturik aurkeztu behar</a:t>
            </a:r>
          </a:p>
          <a:p>
            <a:pPr marL="2114550" lvl="4" indent="-285750" algn="just" defTabSz="914400" eaLnBrk="0" fontAlgn="base" hangingPunct="0">
              <a:spcBef>
                <a:spcPct val="0"/>
              </a:spcBef>
              <a:spcAft>
                <a:spcPct val="0"/>
              </a:spcAft>
              <a:buFont typeface="Arial" panose="020B0604020202020204" pitchFamily="34" charset="0"/>
              <a:buChar char="•"/>
            </a:pPr>
            <a:r>
              <a:rPr lang="eu-ES" sz="1600" dirty="0">
                <a:latin typeface="Calibri" panose="020F0502020204030204" pitchFamily="34" charset="0"/>
                <a:cs typeface="Calibri" panose="020F0502020204030204" pitchFamily="34" charset="0"/>
              </a:rPr>
              <a:t>Monopolioen kasuan eta/edo azoka eta lehiaketetan izena emanez gero, aurrekontu bakarra aurkeztu ahal izango da (aurreko puntuetako baldintzekin)</a:t>
            </a:r>
          </a:p>
          <a:p>
            <a:pPr marL="2114550" lvl="4" indent="-285750" algn="just" defTabSz="914400" eaLnBrk="0" fontAlgn="base" hangingPunct="0">
              <a:spcBef>
                <a:spcPct val="0"/>
              </a:spcBef>
              <a:spcAft>
                <a:spcPct val="0"/>
              </a:spcAft>
              <a:buFont typeface="Arial" panose="020B0604020202020204" pitchFamily="34" charset="0"/>
              <a:buChar char="•"/>
            </a:pPr>
            <a:r>
              <a:rPr lang="eu-ES" sz="1600" dirty="0">
                <a:latin typeface="Calibri" panose="020F0502020204030204" pitchFamily="34" charset="0"/>
                <a:ea typeface="Times New Roman" panose="02020603050405020304" pitchFamily="18" charset="0"/>
                <a:cs typeface="Calibri" panose="020F0502020204030204" pitchFamily="34" charset="0"/>
              </a:rPr>
              <a:t>Filialen edo taldeen kasuan, filial/taldearen aurrekontua + beste 3 aurrekontu aurkeztu beharko dira</a:t>
            </a:r>
          </a:p>
        </p:txBody>
      </p:sp>
      <p:sp>
        <p:nvSpPr>
          <p:cNvPr id="5" name="Marcador de número de diapositiva 4">
            <a:extLst>
              <a:ext uri="{FF2B5EF4-FFF2-40B4-BE49-F238E27FC236}">
                <a16:creationId xmlns:a16="http://schemas.microsoft.com/office/drawing/2014/main" id="{51A71E98-092D-1299-8E6E-7F99E51F8DDD}"/>
              </a:ext>
            </a:extLst>
          </p:cNvPr>
          <p:cNvSpPr>
            <a:spLocks noGrp="1"/>
          </p:cNvSpPr>
          <p:nvPr>
            <p:ph type="sldNum" sz="quarter" idx="12"/>
          </p:nvPr>
        </p:nvSpPr>
        <p:spPr/>
        <p:txBody>
          <a:bodyPr/>
          <a:lstStyle/>
          <a:p>
            <a:fld id="{3A0FC4F9-BB9C-419F-8CE6-D898502595A1}" type="slidenum">
              <a:rPr lang="es-ES" sz="2000" smtClean="0"/>
              <a:t>10</a:t>
            </a:fld>
            <a:endParaRPr lang="es-ES" sz="2000" dirty="0"/>
          </a:p>
        </p:txBody>
      </p:sp>
      <p:pic>
        <p:nvPicPr>
          <p:cNvPr id="6"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814503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0627" y="560974"/>
            <a:ext cx="8567538" cy="5027210"/>
          </a:xfrm>
          <a:prstGeom prst="rect">
            <a:avLst/>
          </a:prstGeom>
        </p:spPr>
        <p:txBody>
          <a:bodyPr wrap="square">
            <a:spAutoFit/>
          </a:bodyPr>
          <a:lstStyle/>
          <a:p>
            <a:pPr lvl="0" fontAlgn="base">
              <a:lnSpc>
                <a:spcPct val="107000"/>
              </a:lnSpc>
              <a:spcBef>
                <a:spcPct val="0"/>
              </a:spcBef>
              <a:spcAft>
                <a:spcPts val="1800"/>
              </a:spcAft>
            </a:pPr>
            <a:r>
              <a:rPr lang="eu-ES" altLang="es-ES" sz="2400" b="1" dirty="0">
                <a:solidFill>
                  <a:schemeClr val="accent1"/>
                </a:solidFill>
                <a:latin typeface="Calibri" panose="020F0502020204030204" pitchFamily="34" charset="0"/>
                <a:ea typeface="+mj-ea"/>
                <a:cs typeface="Calibri" panose="020F0502020204030204" pitchFamily="34" charset="0"/>
              </a:rPr>
              <a:t>ORDAINKETAREN JUSTIFIKAZIOA/ESKAERA</a:t>
            </a:r>
          </a:p>
          <a:p>
            <a:pPr marL="342900" lvl="0" indent="-342900" algn="just">
              <a:spcBef>
                <a:spcPts val="600"/>
              </a:spcBef>
              <a:spcAft>
                <a:spcPts val="0"/>
              </a:spcAft>
              <a:buFont typeface="Symbol" panose="05050102010706020507" pitchFamily="18" charset="2"/>
              <a:buChar char=""/>
            </a:pPr>
            <a:r>
              <a:rPr lang="eu-ES" dirty="0">
                <a:latin typeface="Calibri" panose="020F0502020204030204" pitchFamily="34" charset="0"/>
                <a:cs typeface="Calibri" panose="020F0502020204030204" pitchFamily="34" charset="0"/>
              </a:rPr>
              <a:t>Egindako azpi-ekintzen (lehen ekintzak) “txostenak-fitxak” aurkeztea</a:t>
            </a:r>
          </a:p>
          <a:p>
            <a:pPr marL="342900" lvl="0" indent="-342900" algn="just">
              <a:spcBef>
                <a:spcPts val="600"/>
              </a:spcBef>
              <a:spcAft>
                <a:spcPts val="0"/>
              </a:spcAft>
              <a:buFont typeface="Symbol" panose="05050102010706020507" pitchFamily="18" charset="2"/>
              <a:buChar char=""/>
            </a:pPr>
            <a:r>
              <a:rPr lang="eu-ES" dirty="0">
                <a:latin typeface="Calibri" panose="020F0502020204030204" pitchFamily="34" charset="0"/>
                <a:cs typeface="Calibri" panose="020F0502020204030204" pitchFamily="34" charset="0"/>
              </a:rPr>
              <a:t>Azpi-ekintzak egin izanaren probak aurkezteko beharra: fakturak, ordainagiriak, argazkiak, mezuak, </a:t>
            </a:r>
            <a:r>
              <a:rPr lang="eu-ES" dirty="0" err="1">
                <a:latin typeface="Calibri" panose="020F0502020204030204" pitchFamily="34" charset="0"/>
                <a:cs typeface="Calibri" panose="020F0502020204030204" pitchFamily="34" charset="0"/>
              </a:rPr>
              <a:t>eskuorriak</a:t>
            </a:r>
            <a:r>
              <a:rPr lang="eu-ES" dirty="0">
                <a:latin typeface="Calibri" panose="020F0502020204030204" pitchFamily="34" charset="0"/>
                <a:cs typeface="Calibri" panose="020F0502020204030204" pitchFamily="34" charset="0"/>
              </a:rPr>
              <a:t>, </a:t>
            </a:r>
            <a:r>
              <a:rPr lang="eu-ES" dirty="0" err="1">
                <a:latin typeface="Calibri" panose="020F0502020204030204" pitchFamily="34" charset="0"/>
                <a:cs typeface="Calibri" panose="020F0502020204030204" pitchFamily="34" charset="0"/>
              </a:rPr>
              <a:t>hegazkineratze</a:t>
            </a:r>
            <a:r>
              <a:rPr lang="eu-ES" dirty="0">
                <a:latin typeface="Calibri" panose="020F0502020204030204" pitchFamily="34" charset="0"/>
                <a:cs typeface="Calibri" panose="020F0502020204030204" pitchFamily="34" charset="0"/>
              </a:rPr>
              <a:t>-txartelak, </a:t>
            </a:r>
            <a:r>
              <a:rPr lang="eu-ES" i="1" dirty="0" err="1">
                <a:latin typeface="Calibri" panose="020F0502020204030204" pitchFamily="34" charset="0"/>
                <a:cs typeface="Calibri" panose="020F0502020204030204" pitchFamily="34" charset="0"/>
              </a:rPr>
              <a:t>mailing</a:t>
            </a:r>
            <a:r>
              <a:rPr lang="eu-ES" i="1" dirty="0">
                <a:latin typeface="Calibri" panose="020F0502020204030204" pitchFamily="34" charset="0"/>
                <a:cs typeface="Calibri" panose="020F0502020204030204" pitchFamily="34" charset="0"/>
              </a:rPr>
              <a:t>, </a:t>
            </a:r>
            <a:r>
              <a:rPr lang="eu-ES" dirty="0">
                <a:latin typeface="Calibri" panose="020F0502020204030204" pitchFamily="34" charset="0"/>
                <a:cs typeface="Calibri" panose="020F0502020204030204" pitchFamily="34" charset="0"/>
              </a:rPr>
              <a:t>gonbidapenak, ekitaldien </a:t>
            </a:r>
            <a:r>
              <a:rPr lang="eu-ES" dirty="0" err="1">
                <a:latin typeface="Calibri" panose="020F0502020204030204" pitchFamily="34" charset="0"/>
                <a:cs typeface="Calibri" panose="020F0502020204030204" pitchFamily="34" charset="0"/>
              </a:rPr>
              <a:t>erreseinak</a:t>
            </a:r>
            <a:r>
              <a:rPr lang="eu-ES" dirty="0">
                <a:latin typeface="Calibri" panose="020F0502020204030204" pitchFamily="34" charset="0"/>
                <a:cs typeface="Calibri" panose="020F0502020204030204" pitchFamily="34" charset="0"/>
              </a:rPr>
              <a:t> komunikabideetan, etab.</a:t>
            </a:r>
          </a:p>
          <a:p>
            <a:pPr marL="342900" lvl="0" indent="-342900" algn="just">
              <a:spcBef>
                <a:spcPts val="600"/>
              </a:spcBef>
              <a:spcAft>
                <a:spcPts val="0"/>
              </a:spcAft>
              <a:buFont typeface="Symbol" panose="05050102010706020507" pitchFamily="18" charset="2"/>
              <a:buChar char=""/>
            </a:pPr>
            <a:r>
              <a:rPr lang="eu-ES" dirty="0">
                <a:latin typeface="Calibri" panose="020F0502020204030204" pitchFamily="34" charset="0"/>
                <a:cs typeface="Calibri" panose="020F0502020204030204" pitchFamily="34" charset="0"/>
              </a:rPr>
              <a:t>Fakturen zenbatekoarekin batera kostu horiek ordaindu dituzten hirugarrenen fakturak jaso beharko dira</a:t>
            </a:r>
          </a:p>
          <a:p>
            <a:pPr marL="342900" lvl="0" indent="-342900" algn="just">
              <a:spcBef>
                <a:spcPts val="600"/>
              </a:spcBef>
              <a:spcAft>
                <a:spcPts val="0"/>
              </a:spcAft>
              <a:buFont typeface="Symbol" panose="05050102010706020507" pitchFamily="18" charset="2"/>
              <a:buChar char=""/>
            </a:pPr>
            <a:r>
              <a:rPr lang="eu-ES" u="sng" dirty="0">
                <a:solidFill>
                  <a:srgbClr val="FF0000"/>
                </a:solidFill>
                <a:latin typeface="Calibri" panose="020F0502020204030204" pitchFamily="34" charset="0"/>
                <a:cs typeface="Calibri" panose="020F0502020204030204" pitchFamily="34" charset="0"/>
              </a:rPr>
              <a:t>Fakturei lotutako arazoak:</a:t>
            </a:r>
            <a:endParaRPr lang="eu-ES" dirty="0">
              <a:solidFill>
                <a:srgbClr val="FF0000"/>
              </a:solidFill>
              <a:latin typeface="Calibri" panose="020F0502020204030204" pitchFamily="34" charset="0"/>
              <a:cs typeface="Calibri" panose="020F0502020204030204" pitchFamily="34" charset="0"/>
            </a:endParaRPr>
          </a:p>
          <a:p>
            <a:pPr marL="742950" lvl="1" indent="-285750" algn="just">
              <a:spcBef>
                <a:spcPts val="600"/>
              </a:spcBef>
              <a:spcAft>
                <a:spcPts val="0"/>
              </a:spcAft>
              <a:buFont typeface="Courier New" panose="02070309020205020404" pitchFamily="49" charset="0"/>
              <a:buChar char="o"/>
            </a:pPr>
            <a:r>
              <a:rPr lang="eu-ES" dirty="0" err="1">
                <a:latin typeface="Calibri" panose="020F0502020204030204" pitchFamily="34" charset="0"/>
                <a:cs typeface="Calibri" panose="020F0502020204030204" pitchFamily="34" charset="0"/>
              </a:rPr>
              <a:t>Banakapen</a:t>
            </a:r>
            <a:r>
              <a:rPr lang="eu-ES" dirty="0">
                <a:latin typeface="Calibri" panose="020F0502020204030204" pitchFamily="34" charset="0"/>
                <a:cs typeface="Calibri" panose="020F0502020204030204" pitchFamily="34" charset="0"/>
              </a:rPr>
              <a:t> nahikoa ez egitea</a:t>
            </a:r>
          </a:p>
          <a:p>
            <a:pPr marL="742950" lvl="1" indent="-285750" algn="just">
              <a:spcBef>
                <a:spcPts val="600"/>
              </a:spcBef>
              <a:spcAft>
                <a:spcPts val="0"/>
              </a:spcAft>
              <a:buFont typeface="Courier New" panose="02070309020205020404" pitchFamily="49" charset="0"/>
              <a:buChar char="o"/>
            </a:pPr>
            <a:r>
              <a:rPr lang="eu-ES" dirty="0">
                <a:latin typeface="Calibri" panose="020F0502020204030204" pitchFamily="34" charset="0"/>
                <a:cs typeface="Calibri" panose="020F0502020204030204" pitchFamily="34" charset="0"/>
              </a:rPr>
              <a:t>Fakturen kontzeptu orokorregiak, egindako lanaren eta dagokion zenbatekoen deskribapen zehatzik gabe. Hala badagokio, kostu horiek ordaindutako hirugarrenen fakturak aurkeztu beharko dira</a:t>
            </a:r>
          </a:p>
          <a:p>
            <a:pPr marL="742950" lvl="1" indent="-285750" algn="just">
              <a:spcBef>
                <a:spcPts val="600"/>
              </a:spcBef>
              <a:spcAft>
                <a:spcPts val="0"/>
              </a:spcAft>
              <a:buFont typeface="Courier New" panose="02070309020205020404" pitchFamily="49" charset="0"/>
              <a:buChar char="o"/>
            </a:pPr>
            <a:r>
              <a:rPr lang="eu-ES" dirty="0">
                <a:latin typeface="Calibri" panose="020F0502020204030204" pitchFamily="34" charset="0"/>
                <a:cs typeface="Calibri" panose="020F0502020204030204" pitchFamily="34" charset="0"/>
              </a:rPr>
              <a:t>Sustapen-ekintzak eta beste jarduerak nahasten dituzten fakturen kontzeptuak, adibidez, salmenta, langileen orduak…</a:t>
            </a:r>
            <a:endParaRPr lang="eu-ES" altLang="es-ES" u="sng" dirty="0">
              <a:latin typeface="Calibri" panose="020F0502020204030204" pitchFamily="34" charset="0"/>
              <a:ea typeface="Calibri" panose="020F0502020204030204" pitchFamily="34" charset="0"/>
              <a:cs typeface="Calibri" panose="020F0502020204030204" pitchFamily="34" charset="0"/>
            </a:endParaRPr>
          </a:p>
          <a:p>
            <a:pPr lvl="0" algn="just" defTabSz="914400" eaLnBrk="0" fontAlgn="base" hangingPunct="0">
              <a:spcBef>
                <a:spcPct val="0"/>
              </a:spcBef>
              <a:spcAft>
                <a:spcPct val="0"/>
              </a:spcAft>
            </a:pPr>
            <a:endParaRPr lang="es-ES" altLang="es-ES" sz="1100" dirty="0">
              <a:latin typeface="Calibri" panose="020F0502020204030204" pitchFamily="34" charset="0"/>
              <a:cs typeface="Calibri" panose="020F0502020204030204" pitchFamily="34" charset="0"/>
            </a:endParaRPr>
          </a:p>
        </p:txBody>
      </p:sp>
      <p:sp>
        <p:nvSpPr>
          <p:cNvPr id="5" name="Marcador de número de diapositiva 4">
            <a:extLst>
              <a:ext uri="{FF2B5EF4-FFF2-40B4-BE49-F238E27FC236}">
                <a16:creationId xmlns:a16="http://schemas.microsoft.com/office/drawing/2014/main" id="{51A71E98-092D-1299-8E6E-7F99E51F8DDD}"/>
              </a:ext>
            </a:extLst>
          </p:cNvPr>
          <p:cNvSpPr>
            <a:spLocks noGrp="1"/>
          </p:cNvSpPr>
          <p:nvPr>
            <p:ph type="sldNum" sz="quarter" idx="12"/>
          </p:nvPr>
        </p:nvSpPr>
        <p:spPr/>
        <p:txBody>
          <a:bodyPr/>
          <a:lstStyle/>
          <a:p>
            <a:fld id="{3A0FC4F9-BB9C-419F-8CE6-D898502595A1}" type="slidenum">
              <a:rPr lang="es-ES" sz="2000" smtClean="0"/>
              <a:t>11</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832549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F59826D7-530A-750F-EB5C-8F755DA77A09}"/>
              </a:ext>
            </a:extLst>
          </p:cNvPr>
          <p:cNvSpPr>
            <a:spLocks noGrp="1"/>
          </p:cNvSpPr>
          <p:nvPr>
            <p:ph type="sldNum" sz="quarter" idx="12"/>
          </p:nvPr>
        </p:nvSpPr>
        <p:spPr/>
        <p:txBody>
          <a:bodyPr/>
          <a:lstStyle/>
          <a:p>
            <a:fld id="{3A0FC4F9-BB9C-419F-8CE6-D898502595A1}" type="slidenum">
              <a:rPr lang="es-ES" sz="2000" smtClean="0"/>
              <a:t>12</a:t>
            </a:fld>
            <a:endParaRPr lang="es-ES" sz="2000" dirty="0"/>
          </a:p>
        </p:txBody>
      </p:sp>
      <p:sp>
        <p:nvSpPr>
          <p:cNvPr id="4" name="CuadroTexto 3">
            <a:extLst>
              <a:ext uri="{FF2B5EF4-FFF2-40B4-BE49-F238E27FC236}">
                <a16:creationId xmlns:a16="http://schemas.microsoft.com/office/drawing/2014/main" id="{12EB48B5-14BD-C356-4619-8F1DF1BE319E}"/>
              </a:ext>
            </a:extLst>
          </p:cNvPr>
          <p:cNvSpPr txBox="1"/>
          <p:nvPr/>
        </p:nvSpPr>
        <p:spPr>
          <a:xfrm>
            <a:off x="568535" y="1268009"/>
            <a:ext cx="8551714" cy="3954929"/>
          </a:xfrm>
          <a:prstGeom prst="rect">
            <a:avLst/>
          </a:prstGeom>
          <a:noFill/>
        </p:spPr>
        <p:txBody>
          <a:bodyPr wrap="square">
            <a:spAutoFit/>
          </a:bodyPr>
          <a:lstStyle/>
          <a:p>
            <a:pPr lvl="0" algn="just">
              <a:spcBef>
                <a:spcPts val="600"/>
              </a:spcBef>
              <a:spcAft>
                <a:spcPts val="0"/>
              </a:spcAft>
            </a:pPr>
            <a:r>
              <a:rPr lang="eu-ES" b="1" dirty="0">
                <a:solidFill>
                  <a:srgbClr val="FF0000"/>
                </a:solidFill>
                <a:latin typeface="Calibri" panose="020F0502020204030204" pitchFamily="34" charset="0"/>
                <a:cs typeface="Calibri" panose="020F0502020204030204" pitchFamily="34" charset="0"/>
              </a:rPr>
              <a:t>Kontuan izateko…</a:t>
            </a:r>
          </a:p>
          <a:p>
            <a:pPr lvl="0" algn="just">
              <a:spcBef>
                <a:spcPts val="600"/>
              </a:spcBef>
              <a:spcAft>
                <a:spcPts val="0"/>
              </a:spcAft>
            </a:pPr>
            <a:endParaRPr lang="eu-ES" b="1" dirty="0">
              <a:solidFill>
                <a:srgbClr val="FF0000"/>
              </a:solidFill>
              <a:latin typeface="Calibri" panose="020F0502020204030204" pitchFamily="34" charset="0"/>
              <a:cs typeface="Calibri" panose="020F0502020204030204" pitchFamily="34" charset="0"/>
            </a:endParaRPr>
          </a:p>
          <a:p>
            <a:pPr lvl="0" algn="just">
              <a:spcBef>
                <a:spcPts val="600"/>
              </a:spcBef>
              <a:spcAft>
                <a:spcPts val="0"/>
              </a:spcAft>
            </a:pPr>
            <a:r>
              <a:rPr lang="eu-ES" dirty="0">
                <a:latin typeface="Calibri" panose="020F0502020204030204" pitchFamily="34" charset="0"/>
                <a:cs typeface="Calibri" panose="020F0502020204030204" pitchFamily="34" charset="0"/>
              </a:rPr>
              <a:t>	Onetsitako edo aldatutako azpi-ekintza guztiak egin behar dira:</a:t>
            </a:r>
          </a:p>
          <a:p>
            <a:pPr marL="742950" lvl="1" indent="-285750" algn="just">
              <a:spcBef>
                <a:spcPts val="600"/>
              </a:spcBef>
              <a:spcAft>
                <a:spcPts val="0"/>
              </a:spcAft>
              <a:buFont typeface="Courier New" panose="02070309020205020404" pitchFamily="49" charset="0"/>
              <a:buChar char="o"/>
            </a:pPr>
            <a:r>
              <a:rPr lang="eu-ES" dirty="0">
                <a:latin typeface="Calibri" panose="020F0502020204030204" pitchFamily="34" charset="0"/>
                <a:cs typeface="Calibri" panose="020F0502020204030204" pitchFamily="34" charset="0"/>
              </a:rPr>
              <a:t>Ez badira egiten, azpi-ekintza horretarako onetsitako antzeko zenbatekoarekin zigortuko da</a:t>
            </a:r>
          </a:p>
          <a:p>
            <a:pPr marL="742950" lvl="1" indent="-285750" algn="just">
              <a:spcBef>
                <a:spcPts val="600"/>
              </a:spcBef>
              <a:spcAft>
                <a:spcPts val="0"/>
              </a:spcAft>
              <a:buFont typeface="Courier New" panose="02070309020205020404" pitchFamily="49" charset="0"/>
              <a:buChar char="o"/>
            </a:pPr>
            <a:r>
              <a:rPr lang="eu-ES" dirty="0">
                <a:latin typeface="Calibri" panose="020F0502020204030204" pitchFamily="34" charset="0"/>
                <a:cs typeface="Calibri" panose="020F0502020204030204" pitchFamily="34" charset="0"/>
              </a:rPr>
              <a:t>Onetsitakoaren eta egindakoaren arteko aldea % 50 baino gehiagokoa bada, ez da laguntza emango (baina ez da zigortuko)</a:t>
            </a:r>
          </a:p>
          <a:p>
            <a:pPr marL="742950" lvl="1" indent="-285750" algn="just">
              <a:spcBef>
                <a:spcPts val="600"/>
              </a:spcBef>
              <a:spcAft>
                <a:spcPts val="0"/>
              </a:spcAft>
              <a:buFont typeface="Courier New" panose="02070309020205020404" pitchFamily="49" charset="0"/>
              <a:buChar char="o"/>
            </a:pPr>
            <a:r>
              <a:rPr lang="eu-ES" dirty="0">
                <a:latin typeface="Calibri" panose="020F0502020204030204" pitchFamily="34" charset="0"/>
                <a:cs typeface="Calibri" panose="020F0502020204030204" pitchFamily="34" charset="0"/>
              </a:rPr>
              <a:t>Onetsitakoaren eta egindakoaren arteko aldea % 20 eta % 50 artekoa bada, egiaztatutako aldearen bikoitza kenduko da laguntzatik</a:t>
            </a:r>
          </a:p>
          <a:p>
            <a:pPr marL="742950" lvl="1" indent="-285750" algn="just">
              <a:spcBef>
                <a:spcPts val="600"/>
              </a:spcBef>
              <a:spcAft>
                <a:spcPts val="0"/>
              </a:spcAft>
              <a:buFont typeface="Courier New" panose="02070309020205020404" pitchFamily="49" charset="0"/>
              <a:buChar char="o"/>
            </a:pPr>
            <a:r>
              <a:rPr lang="eu-ES" dirty="0">
                <a:latin typeface="Calibri" panose="020F0502020204030204" pitchFamily="34" charset="0"/>
                <a:cs typeface="Calibri" panose="020F0502020204030204" pitchFamily="34" charset="0"/>
              </a:rPr>
              <a:t>Onetsitakoaren eta egindakoaren arteko aldea % 20 edo gutxiago bada, egindako ekintzei dagokiena ordaintzeko laguntza emango da</a:t>
            </a:r>
          </a:p>
          <a:p>
            <a:pPr marL="342900" lvl="0" indent="-342900" algn="just">
              <a:spcBef>
                <a:spcPts val="600"/>
              </a:spcBef>
              <a:spcAft>
                <a:spcPts val="0"/>
              </a:spcAft>
              <a:buFont typeface="Symbol" panose="05050102010706020507" pitchFamily="18" charset="2"/>
              <a:buChar char=""/>
            </a:pPr>
            <a:endParaRPr lang="es-ES"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233956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604653" y="1032943"/>
            <a:ext cx="8761628" cy="2998065"/>
          </a:xfrm>
          <a:prstGeom prst="rect">
            <a:avLst/>
          </a:prstGeom>
        </p:spPr>
        <p:txBody>
          <a:bodyPr wrap="square">
            <a:spAutoFit/>
          </a:bodyPr>
          <a:lstStyle/>
          <a:p>
            <a:pPr fontAlgn="base">
              <a:lnSpc>
                <a:spcPct val="107000"/>
              </a:lnSpc>
              <a:spcBef>
                <a:spcPct val="0"/>
              </a:spcBef>
              <a:spcAft>
                <a:spcPts val="1800"/>
              </a:spcAft>
            </a:pPr>
            <a:r>
              <a:rPr lang="eu-ES" sz="2400" b="1" dirty="0">
                <a:solidFill>
                  <a:schemeClr val="accent1"/>
                </a:solidFill>
                <a:latin typeface="Calibri" panose="020F0502020204030204" pitchFamily="34" charset="0"/>
                <a:ea typeface="+mj-ea"/>
                <a:cs typeface="Calibri" panose="020F0502020204030204" pitchFamily="34" charset="0"/>
              </a:rPr>
              <a:t>LANGILEEN GASTUAK</a:t>
            </a:r>
          </a:p>
          <a:p>
            <a:pPr marL="285750" indent="-285750">
              <a:lnSpc>
                <a:spcPct val="107000"/>
              </a:lnSpc>
              <a:spcAft>
                <a:spcPts val="800"/>
              </a:spcAft>
              <a:buFont typeface="Arial" panose="020B0604020202020204" pitchFamily="34" charset="0"/>
              <a:buChar char="•"/>
            </a:pPr>
            <a:r>
              <a:rPr lang="eu-ES" sz="1800" dirty="0">
                <a:effectLst/>
                <a:latin typeface="Calibri" panose="020F0502020204030204" pitchFamily="34" charset="0"/>
                <a:ea typeface="Times New Roman" panose="02020603050405020304" pitchFamily="18" charset="0"/>
                <a:cs typeface="Calibri" panose="020F0502020204030204" pitchFamily="34" charset="0"/>
              </a:rPr>
              <a:t>Markaren enbaxadoreek, inportatzaile/banatzaileek, marka komertzialek… egindako lanak eta onuradunak kontratatutakoak </a:t>
            </a:r>
            <a:r>
              <a:rPr lang="eu-ES" sz="1800" u="sng" dirty="0">
                <a:effectLst/>
                <a:latin typeface="Calibri" panose="020F0502020204030204" pitchFamily="34" charset="0"/>
                <a:ea typeface="Times New Roman" panose="02020603050405020304" pitchFamily="18" charset="0"/>
                <a:cs typeface="Calibri" panose="020F0502020204030204" pitchFamily="34" charset="0"/>
              </a:rPr>
              <a:t>langileen gastutzat hartuko dira, eta, ondorioz, zerbitzu-gastuak %20an jaso beharko dira </a:t>
            </a:r>
            <a:r>
              <a:rPr lang="eu-ES" sz="1800" dirty="0">
                <a:effectLst/>
                <a:latin typeface="Calibri" panose="020F0502020204030204" pitchFamily="34" charset="0"/>
                <a:ea typeface="Times New Roman" panose="02020603050405020304" pitchFamily="18" charset="0"/>
                <a:cs typeface="Calibri" panose="020F0502020204030204" pitchFamily="34" charset="0"/>
              </a:rPr>
              <a:t>(</a:t>
            </a:r>
            <a:r>
              <a:rPr lang="eu-ES" sz="1800" dirty="0" err="1">
                <a:effectLst/>
                <a:latin typeface="Calibri" panose="020F0502020204030204" pitchFamily="34" charset="0"/>
                <a:ea typeface="Times New Roman" panose="02020603050405020304" pitchFamily="18" charset="0"/>
                <a:cs typeface="Calibri" panose="020F0502020204030204" pitchFamily="34" charset="0"/>
              </a:rPr>
              <a:t>MAEn</a:t>
            </a:r>
            <a:r>
              <a:rPr lang="eu-ES" sz="1800" dirty="0">
                <a:effectLst/>
                <a:latin typeface="Calibri" panose="020F0502020204030204" pitchFamily="34" charset="0"/>
                <a:ea typeface="Times New Roman" panose="02020603050405020304" pitchFamily="18" charset="0"/>
                <a:cs typeface="Calibri" panose="020F0502020204030204" pitchFamily="34" charset="0"/>
              </a:rPr>
              <a:t> %13 ziren).</a:t>
            </a:r>
          </a:p>
          <a:p>
            <a:pPr marL="285750" indent="-285750">
              <a:lnSpc>
                <a:spcPct val="107000"/>
              </a:lnSpc>
              <a:spcAft>
                <a:spcPts val="800"/>
              </a:spcAft>
              <a:buFont typeface="Arial" panose="020B0604020202020204" pitchFamily="34" charset="0"/>
              <a:buChar char="•"/>
            </a:pPr>
            <a:r>
              <a:rPr lang="eu-ES" dirty="0">
                <a:latin typeface="Calibri" panose="020F0502020204030204" pitchFamily="34" charset="0"/>
                <a:ea typeface="Times New Roman" panose="02020603050405020304" pitchFamily="18" charset="0"/>
                <a:cs typeface="Calibri" panose="020F0502020204030204" pitchFamily="34" charset="0"/>
              </a:rPr>
              <a:t>Gastu horien aurrekontuan eta fakturetan hauek banatu beharko dira: jardueraren kostua (programan jasoko da) eta zerbitzu-gastuen kostua (%20an izango da)</a:t>
            </a:r>
          </a:p>
          <a:p>
            <a:pPr marL="285750" indent="-285750">
              <a:lnSpc>
                <a:spcPct val="107000"/>
              </a:lnSpc>
              <a:spcAft>
                <a:spcPts val="800"/>
              </a:spcAft>
              <a:buFont typeface="Arial" panose="020B0604020202020204" pitchFamily="34" charset="0"/>
              <a:buChar char="•"/>
            </a:pPr>
            <a:r>
              <a:rPr lang="eu-ES" sz="1800" u="sng" dirty="0">
                <a:effectLst/>
                <a:latin typeface="Calibri" panose="020F0502020204030204" pitchFamily="34" charset="0"/>
                <a:ea typeface="Times New Roman" panose="02020603050405020304" pitchFamily="18" charset="0"/>
                <a:cs typeface="Calibri" panose="020F0502020204030204" pitchFamily="34" charset="0"/>
              </a:rPr>
              <a:t>Beste edozein gasturi lotutako baldintza guztiak bete behar dituzte, 3 aurrekontuak barne</a:t>
            </a:r>
          </a:p>
        </p:txBody>
      </p:sp>
      <p:sp>
        <p:nvSpPr>
          <p:cNvPr id="2" name="Marcador de número de diapositiva 1">
            <a:extLst>
              <a:ext uri="{FF2B5EF4-FFF2-40B4-BE49-F238E27FC236}">
                <a16:creationId xmlns:a16="http://schemas.microsoft.com/office/drawing/2014/main" id="{B2176F50-C00D-C559-EE1A-672ABFF04D08}"/>
              </a:ext>
            </a:extLst>
          </p:cNvPr>
          <p:cNvSpPr>
            <a:spLocks noGrp="1"/>
          </p:cNvSpPr>
          <p:nvPr>
            <p:ph type="sldNum" sz="quarter" idx="12"/>
          </p:nvPr>
        </p:nvSpPr>
        <p:spPr/>
        <p:txBody>
          <a:bodyPr/>
          <a:lstStyle/>
          <a:p>
            <a:fld id="{3A0FC4F9-BB9C-419F-8CE6-D898502595A1}" type="slidenum">
              <a:rPr lang="es-ES" sz="2000" smtClean="0"/>
              <a:t>13</a:t>
            </a:fld>
            <a:endParaRPr lang="es-ES" sz="2000" dirty="0"/>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757127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4704045"/>
          </a:xfrm>
          <a:prstGeom prst="rect">
            <a:avLst/>
          </a:prstGeom>
        </p:spPr>
        <p:txBody>
          <a:bodyPr wrap="square">
            <a:spAutoFit/>
          </a:bodyPr>
          <a:lstStyle/>
          <a:p>
            <a:pPr>
              <a:lnSpc>
                <a:spcPct val="107000"/>
              </a:lnSpc>
              <a:spcAft>
                <a:spcPts val="1800"/>
              </a:spcAft>
            </a:pPr>
            <a:r>
              <a:rPr lang="eu-ES" sz="2400" b="1" dirty="0">
                <a:solidFill>
                  <a:schemeClr val="accent1"/>
                </a:solidFill>
                <a:latin typeface="Calibri" panose="020F0502020204030204" pitchFamily="34" charset="0"/>
                <a:ea typeface="+mj-ea"/>
                <a:cs typeface="Calibri" panose="020F0502020204030204" pitchFamily="34" charset="0"/>
              </a:rPr>
              <a:t>2023 </a:t>
            </a:r>
            <a:r>
              <a:rPr lang="eu-ES" sz="2400" b="1" dirty="0" err="1">
                <a:solidFill>
                  <a:schemeClr val="accent1"/>
                </a:solidFill>
                <a:latin typeface="Calibri" panose="020F0502020204030204" pitchFamily="34" charset="0"/>
                <a:ea typeface="+mj-ea"/>
                <a:cs typeface="Calibri" panose="020F0502020204030204" pitchFamily="34" charset="0"/>
              </a:rPr>
              <a:t>ISVn</a:t>
            </a:r>
            <a:r>
              <a:rPr lang="eu-ES" sz="2400" b="1" dirty="0">
                <a:solidFill>
                  <a:schemeClr val="accent1"/>
                </a:solidFill>
                <a:latin typeface="Calibri" panose="020F0502020204030204" pitchFamily="34" charset="0"/>
                <a:ea typeface="+mj-ea"/>
                <a:cs typeface="Calibri" panose="020F0502020204030204" pitchFamily="34" charset="0"/>
              </a:rPr>
              <a:t> IKUSITAKO ARAZOEN LABURPENA</a:t>
            </a:r>
            <a:endParaRPr lang="eu-ES" sz="24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Bef>
                <a:spcPts val="600"/>
              </a:spcBef>
              <a:spcAft>
                <a:spcPts val="0"/>
              </a:spcAft>
              <a:buFont typeface="Arial" panose="020B0604020202020204" pitchFamily="34" charset="0"/>
              <a:buChar char="-"/>
            </a:pPr>
            <a:r>
              <a:rPr lang="eu-ES" sz="1800" b="1" dirty="0">
                <a:effectLst/>
                <a:latin typeface="Calibri" panose="020F0502020204030204" pitchFamily="34" charset="0"/>
                <a:ea typeface="Times New Roman" panose="02020603050405020304" pitchFamily="18" charset="0"/>
                <a:cs typeface="Calibri" panose="020F0502020204030204" pitchFamily="34" charset="0"/>
              </a:rPr>
              <a:t>Memoria nahikoa ez deskribatzea</a:t>
            </a:r>
            <a:r>
              <a:rPr lang="eu-ES" sz="1800" dirty="0">
                <a:effectLst/>
                <a:latin typeface="Calibri" panose="020F0502020204030204" pitchFamily="34" charset="0"/>
                <a:ea typeface="Times New Roman" panose="02020603050405020304" pitchFamily="18" charset="0"/>
                <a:cs typeface="Calibri" panose="020F0502020204030204" pitchFamily="34" charset="0"/>
              </a:rPr>
              <a:t>. Ez zehaztea zeintzuk, zenbat, non, noiz, zenbat irauten duten, nork egiten duen eta nori zuzenduta dauden.</a:t>
            </a:r>
          </a:p>
          <a:p>
            <a:pPr marL="342900" lvl="0" indent="-342900" algn="just">
              <a:spcBef>
                <a:spcPts val="600"/>
              </a:spcBef>
              <a:spcAft>
                <a:spcPts val="0"/>
              </a:spcAft>
              <a:buFont typeface="Arial" panose="020B0604020202020204" pitchFamily="34" charset="0"/>
              <a:buChar char="-"/>
            </a:pPr>
            <a:r>
              <a:rPr lang="eu-ES" sz="1800" b="1" dirty="0">
                <a:effectLst/>
                <a:latin typeface="Calibri" panose="020F0502020204030204" pitchFamily="34" charset="0"/>
                <a:ea typeface="Times New Roman" panose="02020603050405020304" pitchFamily="18" charset="0"/>
                <a:cs typeface="Calibri" panose="020F0502020204030204" pitchFamily="34" charset="0"/>
              </a:rPr>
              <a:t>Kostuak ez banakatzea</a:t>
            </a:r>
            <a:r>
              <a:rPr lang="eu-ES" b="1" dirty="0">
                <a:latin typeface="Calibri" panose="020F0502020204030204" pitchFamily="34" charset="0"/>
                <a:ea typeface="Times New Roman" panose="02020603050405020304" pitchFamily="18" charset="0"/>
                <a:cs typeface="Calibri" panose="020F0502020204030204" pitchFamily="34" charset="0"/>
              </a:rPr>
              <a:t>. </a:t>
            </a:r>
            <a:r>
              <a:rPr lang="eu-ES" dirty="0">
                <a:latin typeface="Calibri" panose="020F0502020204030204" pitchFamily="34" charset="0"/>
                <a:ea typeface="Times New Roman" panose="02020603050405020304" pitchFamily="18" charset="0"/>
                <a:cs typeface="Calibri" panose="020F0502020204030204" pitchFamily="34" charset="0"/>
              </a:rPr>
              <a:t>Zenbatekoaren kalkuluaren euskarri falta; ezin da jakin nola lortzen den eskatzen den kantitatea; kostuak ez dira justifikatu</a:t>
            </a:r>
            <a:endParaRPr lang="eu-E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Bef>
                <a:spcPts val="600"/>
              </a:spcBef>
              <a:spcAft>
                <a:spcPts val="0"/>
              </a:spcAft>
              <a:buFont typeface="Arial" panose="020B0604020202020204" pitchFamily="34" charset="0"/>
              <a:buChar char="-"/>
            </a:pPr>
            <a:r>
              <a:rPr lang="eu-ES" sz="1800" b="1" dirty="0">
                <a:effectLst/>
                <a:latin typeface="Calibri" panose="020F0502020204030204" pitchFamily="34" charset="0"/>
                <a:ea typeface="Times New Roman" panose="02020603050405020304" pitchFamily="18" charset="0"/>
                <a:cs typeface="Calibri" panose="020F0502020204030204" pitchFamily="34" charset="0"/>
              </a:rPr>
              <a:t>3 aurrekontuak ez izatea</a:t>
            </a:r>
            <a:r>
              <a:rPr lang="eu-ES" b="1" dirty="0">
                <a:latin typeface="Calibri" panose="020F0502020204030204" pitchFamily="34" charset="0"/>
                <a:ea typeface="Times New Roman" panose="02020603050405020304" pitchFamily="18" charset="0"/>
                <a:cs typeface="Calibri" panose="020F0502020204030204" pitchFamily="34" charset="0"/>
              </a:rPr>
              <a:t>.</a:t>
            </a:r>
            <a:r>
              <a:rPr lang="eu-ES" sz="1800" dirty="0">
                <a:effectLst/>
                <a:latin typeface="Calibri" panose="020F0502020204030204" pitchFamily="34" charset="0"/>
                <a:ea typeface="Times New Roman" panose="02020603050405020304" pitchFamily="18" charset="0"/>
                <a:cs typeface="Calibri" panose="020F0502020204030204" pitchFamily="34" charset="0"/>
              </a:rPr>
              <a:t> Ezin da neurtu ez egiaztatu zein den merkatuk</a:t>
            </a:r>
            <a:r>
              <a:rPr lang="eu-ES" dirty="0">
                <a:latin typeface="Calibri" panose="020F0502020204030204" pitchFamily="34" charset="0"/>
                <a:ea typeface="Times New Roman" panose="02020603050405020304" pitchFamily="18" charset="0"/>
                <a:cs typeface="Calibri" panose="020F0502020204030204" pitchFamily="34" charset="0"/>
              </a:rPr>
              <a:t>o prezioa</a:t>
            </a:r>
            <a:endParaRPr lang="eu-ES" sz="18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spcBef>
                <a:spcPts val="600"/>
              </a:spcBef>
              <a:spcAft>
                <a:spcPts val="0"/>
              </a:spcAft>
              <a:buFont typeface="Arial" panose="020B0604020202020204" pitchFamily="34" charset="0"/>
              <a:buChar char="-"/>
            </a:pPr>
            <a:r>
              <a:rPr lang="eu-ES" sz="1800" b="1" dirty="0">
                <a:effectLst/>
                <a:latin typeface="Calibri" panose="020F0502020204030204" pitchFamily="34" charset="0"/>
                <a:ea typeface="Times New Roman" panose="02020603050405020304" pitchFamily="18" charset="0"/>
                <a:cs typeface="Calibri" panose="020F0502020204030204" pitchFamily="34" charset="0"/>
              </a:rPr>
              <a:t>Aurrekontuak ezin dira alderatu: </a:t>
            </a:r>
            <a:r>
              <a:rPr lang="eu-ES" sz="1800" dirty="0">
                <a:effectLst/>
                <a:latin typeface="Calibri" panose="020F0502020204030204" pitchFamily="34" charset="0"/>
                <a:ea typeface="Times New Roman" panose="02020603050405020304" pitchFamily="18" charset="0"/>
                <a:cs typeface="Calibri" panose="020F0502020204030204" pitchFamily="34" charset="0"/>
              </a:rPr>
              <a:t>informazioa ez da banakatu eta ezin da jakin zer jasotzen den bakoitzaren barne eta zergatik hautatu daitekeen bata edo bestea. Esaterako, hiruetan “misio komertzialak” adierazten bada, baina ez bada zenbat zehazten, ezin da alderatu, ezin da jakin zenbat egingo diren bakoitzean ezta zenbat kostatzen duen bakoitzak. Ezin da jakin zer hartzen duen barne aurrekontu bakoitzak</a:t>
            </a:r>
          </a:p>
          <a:p>
            <a:pPr marL="342900" lvl="0" indent="-342900" algn="just">
              <a:spcBef>
                <a:spcPts val="600"/>
              </a:spcBef>
              <a:spcAft>
                <a:spcPts val="0"/>
              </a:spcAft>
              <a:buFont typeface="Arial" panose="020B0604020202020204" pitchFamily="34" charset="0"/>
              <a:buChar char="-"/>
            </a:pPr>
            <a:r>
              <a:rPr lang="eu-ES" sz="1800" b="1" dirty="0">
                <a:effectLst/>
                <a:latin typeface="Calibri" panose="020F0502020204030204" pitchFamily="34" charset="0"/>
                <a:ea typeface="Times New Roman" panose="02020603050405020304" pitchFamily="18" charset="0"/>
                <a:cs typeface="Calibri" panose="020F0502020204030204" pitchFamily="34" charset="0"/>
              </a:rPr>
              <a:t>Aurrekontu baliagarriak </a:t>
            </a:r>
            <a:r>
              <a:rPr lang="eu-ES" b="1" dirty="0">
                <a:latin typeface="Calibri" panose="020F0502020204030204" pitchFamily="34" charset="0"/>
                <a:ea typeface="Times New Roman" panose="02020603050405020304" pitchFamily="18" charset="0"/>
                <a:cs typeface="Calibri" panose="020F0502020204030204" pitchFamily="34" charset="0"/>
              </a:rPr>
              <a:t>(“formalak”), </a:t>
            </a:r>
            <a:r>
              <a:rPr lang="eu-ES" dirty="0">
                <a:latin typeface="Calibri" panose="020F0502020204030204" pitchFamily="34" charset="0"/>
                <a:ea typeface="Times New Roman" panose="02020603050405020304" pitchFamily="18" charset="0"/>
                <a:cs typeface="Calibri" panose="020F0502020204030204" pitchFamily="34" charset="0"/>
              </a:rPr>
              <a:t>informazio zehatza izan behar duena: bidaltze-data, nork bidaltzen duen, nori bidaltzen zaion, erregistro-zenbakia, aurrekontuan sartutako kontzeptuen argitasuna, ordaintzeko moduak, etab.</a:t>
            </a:r>
            <a:endParaRPr lang="eu-ES" sz="18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14</a:t>
            </a:fld>
            <a:endParaRPr lang="es-ES" sz="200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9519704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20044E5A-F539-3F2D-1A42-141A39D9F027}"/>
              </a:ext>
            </a:extLst>
          </p:cNvPr>
          <p:cNvSpPr/>
          <p:nvPr/>
        </p:nvSpPr>
        <p:spPr>
          <a:xfrm>
            <a:off x="1595336" y="1099226"/>
            <a:ext cx="7865885" cy="25506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s-ES" sz="3600" b="1" dirty="0">
                <a:solidFill>
                  <a:schemeClr val="accent1"/>
                </a:solidFill>
                <a:latin typeface="Calibri" panose="020F0502020204030204" pitchFamily="34" charset="0"/>
                <a:ea typeface="+mj-ea"/>
                <a:cs typeface="Calibri" panose="020F0502020204030204" pitchFamily="34" charset="0"/>
              </a:rPr>
              <a:t>ELIKAKATEARI BURUZKO LEGEAREN FUNTSEZKO PUNTUAK</a:t>
            </a:r>
          </a:p>
          <a:p>
            <a:pPr algn="ctr"/>
            <a:r>
              <a:rPr lang="es-ES" sz="3600" b="1" dirty="0">
                <a:solidFill>
                  <a:schemeClr val="accent1"/>
                </a:solidFill>
                <a:latin typeface="Calibri" panose="020F0502020204030204" pitchFamily="34" charset="0"/>
                <a:ea typeface="+mj-ea"/>
                <a:cs typeface="Calibri" panose="020F0502020204030204" pitchFamily="34" charset="0"/>
              </a:rPr>
              <a:t>-</a:t>
            </a:r>
          </a:p>
          <a:p>
            <a:pPr algn="ctr"/>
            <a:r>
              <a:rPr lang="es-ES" sz="3600" b="1" dirty="0">
                <a:solidFill>
                  <a:schemeClr val="accent1"/>
                </a:solidFill>
                <a:latin typeface="Calibri" panose="020F0502020204030204" pitchFamily="34" charset="0"/>
                <a:ea typeface="+mj-ea"/>
                <a:cs typeface="Calibri" panose="020F0502020204030204" pitchFamily="34" charset="0"/>
              </a:rPr>
              <a:t>PUNTOS CLAVE DE LA LEY DE LA CADENA ALIMENTARIA</a:t>
            </a:r>
          </a:p>
          <a:p>
            <a:endParaRPr lang="es-E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855172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5890715"/>
          </a:xfrm>
          <a:prstGeom prst="rect">
            <a:avLst/>
          </a:prstGeom>
        </p:spPr>
        <p:txBody>
          <a:bodyPr wrap="square">
            <a:spAutoFit/>
          </a:bodyPr>
          <a:lstStyle/>
          <a:p>
            <a:pP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ELIKAKATEARI BURUZKO LEGEA</a:t>
            </a:r>
          </a:p>
          <a:p>
            <a:pPr>
              <a:lnSpc>
                <a:spcPct val="107000"/>
              </a:lnSpc>
              <a:spcAft>
                <a:spcPts val="1800"/>
              </a:spcAft>
            </a:pPr>
            <a:r>
              <a:rPr lang="es-ES" sz="2400" b="1" dirty="0" err="1">
                <a:solidFill>
                  <a:schemeClr val="accent1"/>
                </a:solidFill>
                <a:latin typeface="Calibri" panose="020F0502020204030204" pitchFamily="34" charset="0"/>
                <a:ea typeface="+mj-ea"/>
                <a:cs typeface="Calibri" panose="020F0502020204030204" pitchFamily="34" charset="0"/>
              </a:rPr>
              <a:t>Elikakatearen</a:t>
            </a:r>
            <a:r>
              <a:rPr lang="es-ES" sz="2400" b="1" dirty="0">
                <a:solidFill>
                  <a:schemeClr val="accent1"/>
                </a:solidFill>
                <a:latin typeface="Calibri" panose="020F0502020204030204" pitchFamily="34" charset="0"/>
                <a:ea typeface="+mj-ea"/>
                <a:cs typeface="Calibri" panose="020F0502020204030204" pitchFamily="34" charset="0"/>
              </a:rPr>
              <a:t> </a:t>
            </a:r>
            <a:r>
              <a:rPr lang="es-ES" sz="2400" b="1" dirty="0" err="1">
                <a:solidFill>
                  <a:schemeClr val="accent1"/>
                </a:solidFill>
                <a:latin typeface="Calibri" panose="020F0502020204030204" pitchFamily="34" charset="0"/>
                <a:ea typeface="+mj-ea"/>
                <a:cs typeface="Calibri" panose="020F0502020204030204" pitchFamily="34" charset="0"/>
              </a:rPr>
              <a:t>funtzionamendua</a:t>
            </a:r>
            <a:r>
              <a:rPr lang="es-ES" sz="2400" b="1" dirty="0">
                <a:solidFill>
                  <a:schemeClr val="accent1"/>
                </a:solidFill>
                <a:latin typeface="Calibri" panose="020F0502020204030204" pitchFamily="34" charset="0"/>
                <a:ea typeface="+mj-ea"/>
                <a:cs typeface="Calibri" panose="020F0502020204030204" pitchFamily="34" charset="0"/>
              </a:rPr>
              <a:t> </a:t>
            </a:r>
            <a:r>
              <a:rPr lang="es-ES" sz="2400" b="1" dirty="0" err="1">
                <a:solidFill>
                  <a:schemeClr val="accent1"/>
                </a:solidFill>
                <a:latin typeface="Calibri" panose="020F0502020204030204" pitchFamily="34" charset="0"/>
                <a:ea typeface="+mj-ea"/>
                <a:cs typeface="Calibri" panose="020F0502020204030204" pitchFamily="34" charset="0"/>
              </a:rPr>
              <a:t>hobetzeko</a:t>
            </a:r>
            <a:r>
              <a:rPr lang="es-ES" sz="2400" b="1" dirty="0">
                <a:solidFill>
                  <a:schemeClr val="accent1"/>
                </a:solidFill>
                <a:latin typeface="Calibri" panose="020F0502020204030204" pitchFamily="34" charset="0"/>
                <a:ea typeface="+mj-ea"/>
                <a:cs typeface="Calibri" panose="020F0502020204030204" pitchFamily="34" charset="0"/>
              </a:rPr>
              <a:t> </a:t>
            </a:r>
            <a:r>
              <a:rPr lang="es-ES" sz="2400" b="1" dirty="0" err="1">
                <a:solidFill>
                  <a:schemeClr val="accent1"/>
                </a:solidFill>
                <a:latin typeface="Calibri" panose="020F0502020204030204" pitchFamily="34" charset="0"/>
                <a:ea typeface="+mj-ea"/>
                <a:cs typeface="Calibri" panose="020F0502020204030204" pitchFamily="34" charset="0"/>
              </a:rPr>
              <a:t>neurriei</a:t>
            </a:r>
            <a:r>
              <a:rPr lang="es-ES" sz="2400" b="1" dirty="0">
                <a:solidFill>
                  <a:schemeClr val="accent1"/>
                </a:solidFill>
                <a:latin typeface="Calibri" panose="020F0502020204030204" pitchFamily="34" charset="0"/>
                <a:ea typeface="+mj-ea"/>
                <a:cs typeface="Calibri" panose="020F0502020204030204" pitchFamily="34" charset="0"/>
              </a:rPr>
              <a:t> </a:t>
            </a:r>
            <a:r>
              <a:rPr lang="es-ES" sz="2400" b="1" dirty="0" err="1">
                <a:solidFill>
                  <a:schemeClr val="accent1"/>
                </a:solidFill>
                <a:latin typeface="Calibri" panose="020F0502020204030204" pitchFamily="34" charset="0"/>
                <a:ea typeface="+mj-ea"/>
                <a:cs typeface="Calibri" panose="020F0502020204030204" pitchFamily="34" charset="0"/>
              </a:rPr>
              <a:t>buruzko</a:t>
            </a:r>
            <a:r>
              <a:rPr lang="es-ES" sz="2400" b="1" dirty="0">
                <a:solidFill>
                  <a:schemeClr val="accent1"/>
                </a:solidFill>
                <a:latin typeface="Calibri" panose="020F0502020204030204" pitchFamily="34" charset="0"/>
                <a:ea typeface="+mj-ea"/>
                <a:cs typeface="Calibri" panose="020F0502020204030204" pitchFamily="34" charset="0"/>
              </a:rPr>
              <a:t> </a:t>
            </a:r>
            <a:r>
              <a:rPr lang="es-ES" sz="2400" b="1" dirty="0" err="1">
                <a:solidFill>
                  <a:schemeClr val="accent1"/>
                </a:solidFill>
                <a:latin typeface="Calibri" panose="020F0502020204030204" pitchFamily="34" charset="0"/>
                <a:ea typeface="+mj-ea"/>
                <a:cs typeface="Calibri" panose="020F0502020204030204" pitchFamily="34" charset="0"/>
              </a:rPr>
              <a:t>abuztuaren</a:t>
            </a:r>
            <a:r>
              <a:rPr lang="es-ES" sz="2400" b="1" dirty="0">
                <a:solidFill>
                  <a:schemeClr val="accent1"/>
                </a:solidFill>
                <a:latin typeface="Calibri" panose="020F0502020204030204" pitchFamily="34" charset="0"/>
                <a:ea typeface="+mj-ea"/>
                <a:cs typeface="Calibri" panose="020F0502020204030204" pitchFamily="34" charset="0"/>
              </a:rPr>
              <a:t> 2ko 12/2013 </a:t>
            </a:r>
            <a:r>
              <a:rPr lang="es-ES" sz="2400" b="1" dirty="0" err="1">
                <a:solidFill>
                  <a:schemeClr val="accent1"/>
                </a:solidFill>
                <a:latin typeface="Calibri" panose="020F0502020204030204" pitchFamily="34" charset="0"/>
                <a:ea typeface="+mj-ea"/>
                <a:cs typeface="Calibri" panose="020F0502020204030204" pitchFamily="34" charset="0"/>
              </a:rPr>
              <a:t>Legea</a:t>
            </a:r>
            <a:r>
              <a:rPr lang="es-ES" sz="2400" b="1" dirty="0">
                <a:solidFill>
                  <a:schemeClr val="accent1"/>
                </a:solidFill>
                <a:latin typeface="Calibri" panose="020F0502020204030204" pitchFamily="34" charset="0"/>
                <a:ea typeface="+mj-ea"/>
                <a:cs typeface="Calibri" panose="020F0502020204030204" pitchFamily="34" charset="0"/>
              </a:rPr>
              <a:t>.</a:t>
            </a:r>
          </a:p>
          <a:p>
            <a:pPr>
              <a:lnSpc>
                <a:spcPct val="107000"/>
              </a:lnSpc>
              <a:spcAft>
                <a:spcPts val="1800"/>
              </a:spcAft>
            </a:pPr>
            <a:r>
              <a:rPr lang="es-ES" sz="2400" b="1" dirty="0" err="1">
                <a:solidFill>
                  <a:schemeClr val="accent1"/>
                </a:solidFill>
                <a:latin typeface="Calibri" panose="020F0502020204030204" pitchFamily="34" charset="0"/>
                <a:ea typeface="+mj-ea"/>
                <a:cs typeface="Calibri" panose="020F0502020204030204" pitchFamily="34" charset="0"/>
              </a:rPr>
              <a:t>Abenduaren</a:t>
            </a:r>
            <a:r>
              <a:rPr lang="es-ES" sz="2400" b="1" dirty="0">
                <a:solidFill>
                  <a:schemeClr val="accent1"/>
                </a:solidFill>
                <a:latin typeface="Calibri" panose="020F0502020204030204" pitchFamily="34" charset="0"/>
                <a:ea typeface="+mj-ea"/>
                <a:cs typeface="Calibri" panose="020F0502020204030204" pitchFamily="34" charset="0"/>
              </a:rPr>
              <a:t> 14ko 16/2021 </a:t>
            </a:r>
            <a:r>
              <a:rPr lang="es-ES" sz="2400" b="1" dirty="0" err="1">
                <a:solidFill>
                  <a:schemeClr val="accent1"/>
                </a:solidFill>
                <a:latin typeface="Calibri" panose="020F0502020204030204" pitchFamily="34" charset="0"/>
                <a:ea typeface="+mj-ea"/>
                <a:cs typeface="Calibri" panose="020F0502020204030204" pitchFamily="34" charset="0"/>
              </a:rPr>
              <a:t>Legearen</a:t>
            </a:r>
            <a:r>
              <a:rPr lang="es-ES" sz="2400" b="1" dirty="0">
                <a:solidFill>
                  <a:schemeClr val="accent1"/>
                </a:solidFill>
                <a:latin typeface="Calibri" panose="020F0502020204030204" pitchFamily="34" charset="0"/>
                <a:ea typeface="+mj-ea"/>
                <a:cs typeface="Calibri" panose="020F0502020204030204" pitchFamily="34" charset="0"/>
              </a:rPr>
              <a:t> </a:t>
            </a:r>
            <a:r>
              <a:rPr lang="es-ES" sz="2400" b="1" dirty="0" err="1">
                <a:solidFill>
                  <a:schemeClr val="accent1"/>
                </a:solidFill>
                <a:latin typeface="Calibri" panose="020F0502020204030204" pitchFamily="34" charset="0"/>
                <a:ea typeface="+mj-ea"/>
                <a:cs typeface="Calibri" panose="020F0502020204030204" pitchFamily="34" charset="0"/>
              </a:rPr>
              <a:t>bidez</a:t>
            </a:r>
            <a:r>
              <a:rPr lang="es-ES" sz="2400" b="1" dirty="0">
                <a:solidFill>
                  <a:schemeClr val="accent1"/>
                </a:solidFill>
                <a:latin typeface="Calibri" panose="020F0502020204030204" pitchFamily="34" charset="0"/>
                <a:ea typeface="+mj-ea"/>
                <a:cs typeface="Calibri" panose="020F0502020204030204" pitchFamily="34" charset="0"/>
              </a:rPr>
              <a:t> </a:t>
            </a:r>
            <a:r>
              <a:rPr lang="es-ES" sz="2400" b="1" dirty="0" err="1">
                <a:solidFill>
                  <a:schemeClr val="accent1"/>
                </a:solidFill>
                <a:latin typeface="Calibri" panose="020F0502020204030204" pitchFamily="34" charset="0"/>
                <a:ea typeface="+mj-ea"/>
                <a:cs typeface="Calibri" panose="020F0502020204030204" pitchFamily="34" charset="0"/>
              </a:rPr>
              <a:t>aldatua</a:t>
            </a:r>
            <a:r>
              <a:rPr lang="es-ES" sz="2400" b="1" dirty="0">
                <a:solidFill>
                  <a:schemeClr val="accent1"/>
                </a:solidFill>
                <a:latin typeface="Calibri" panose="020F0502020204030204" pitchFamily="34" charset="0"/>
                <a:ea typeface="+mj-ea"/>
                <a:cs typeface="Calibri" panose="020F0502020204030204" pitchFamily="34" charset="0"/>
              </a:rPr>
              <a:t>.</a:t>
            </a:r>
          </a:p>
          <a:p>
            <a:pPr>
              <a:lnSpc>
                <a:spcPct val="107000"/>
              </a:lnSpc>
              <a:spcAft>
                <a:spcPts val="1800"/>
              </a:spcAft>
            </a:pPr>
            <a:endParaRPr lang="es-ES" sz="2400" b="1" dirty="0">
              <a:solidFill>
                <a:schemeClr val="accent1"/>
              </a:solidFill>
              <a:latin typeface="Calibri" panose="020F0502020204030204" pitchFamily="34" charset="0"/>
              <a:ea typeface="+mj-ea"/>
              <a:cs typeface="Calibri" panose="020F0502020204030204" pitchFamily="34" charset="0"/>
            </a:endParaRPr>
          </a:p>
          <a:p>
            <a:pPr>
              <a:lnSpc>
                <a:spcPct val="107000"/>
              </a:lnSpc>
              <a:spcAft>
                <a:spcPts val="1800"/>
              </a:spcAft>
            </a:pPr>
            <a:endParaRPr lang="es-ES" sz="2400" b="1" dirty="0">
              <a:solidFill>
                <a:schemeClr val="accent1"/>
              </a:solidFill>
              <a:latin typeface="Calibri" panose="020F0502020204030204" pitchFamily="34" charset="0"/>
              <a:ea typeface="+mj-ea"/>
              <a:cs typeface="Calibri" panose="020F0502020204030204" pitchFamily="34" charset="0"/>
            </a:endParaRPr>
          </a:p>
          <a:p>
            <a:pP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EGIKARITZE AGINTARITZA EUSKADIN:</a:t>
            </a:r>
          </a:p>
          <a:p>
            <a:pPr>
              <a:lnSpc>
                <a:spcPct val="107000"/>
              </a:lnSpc>
              <a:spcAft>
                <a:spcPts val="1800"/>
              </a:spcAft>
            </a:pPr>
            <a:r>
              <a:rPr lang="sv-SE" sz="2400" b="1" dirty="0">
                <a:solidFill>
                  <a:schemeClr val="accent1"/>
                </a:solidFill>
                <a:latin typeface="Calibri" panose="020F0502020204030204" pitchFamily="34" charset="0"/>
                <a:ea typeface="+mj-ea"/>
                <a:cs typeface="Calibri" panose="020F0502020204030204" pitchFamily="34" charset="0"/>
              </a:rPr>
              <a:t>Elikagaien Kalitate eta Industriako Zuzendaritza</a:t>
            </a:r>
            <a:endParaRPr lang="es-ES" sz="2400" b="1" dirty="0">
              <a:solidFill>
                <a:schemeClr val="accent1"/>
              </a:solidFill>
              <a:latin typeface="Calibri" panose="020F0502020204030204" pitchFamily="34" charset="0"/>
              <a:ea typeface="+mj-ea"/>
              <a:cs typeface="Calibri" panose="020F0502020204030204" pitchFamily="34" charset="0"/>
            </a:endParaRPr>
          </a:p>
          <a:p>
            <a:pPr>
              <a:lnSpc>
                <a:spcPct val="107000"/>
              </a:lnSpc>
              <a:spcAft>
                <a:spcPts val="1800"/>
              </a:spcAft>
            </a:pPr>
            <a:endParaRPr lang="es-ES" sz="2400" dirty="0">
              <a:solidFill>
                <a:srgbClr val="44546A"/>
              </a:solidFill>
              <a:latin typeface="Calibri Light"/>
              <a:cs typeface="Calibri"/>
            </a:endParaRPr>
          </a:p>
          <a:p>
            <a:pPr>
              <a:lnSpc>
                <a:spcPct val="107000"/>
              </a:lnSpc>
              <a:spcAft>
                <a:spcPts val="1800"/>
              </a:spcAft>
            </a:pPr>
            <a:endParaRPr lang="es-ES" sz="2400" b="1" dirty="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16</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310051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85154" y="593132"/>
            <a:ext cx="4044878" cy="2267482"/>
          </a:xfrm>
          <a:noFill/>
        </p:spPr>
        <p:txBody>
          <a:bodyPr vert="horz" lIns="91440" tIns="45720" rIns="91440" bIns="45720" rtlCol="0" anchor="ctr">
            <a:noAutofit/>
          </a:bodyPr>
          <a:lstStyle/>
          <a:p>
            <a:pPr algn="ctr"/>
            <a:r>
              <a:rPr lang="es-ES" sz="4000" dirty="0">
                <a:solidFill>
                  <a:schemeClr val="tx2"/>
                </a:solidFill>
              </a:rPr>
              <a:t>ZEIN DA APLIKAZIO-EREMUA</a:t>
            </a:r>
          </a:p>
        </p:txBody>
      </p:sp>
      <p:sp>
        <p:nvSpPr>
          <p:cNvPr id="3" name="Marcador de contenido 2">
            <a:extLst>
              <a:ext uri="{FF2B5EF4-FFF2-40B4-BE49-F238E27FC236}">
                <a16:creationId xmlns:a16="http://schemas.microsoft.com/office/drawing/2014/main" id="{C9EC1CBB-0A80-48DE-B669-7B7F59CA03B8}"/>
              </a:ext>
            </a:extLst>
          </p:cNvPr>
          <p:cNvSpPr>
            <a:spLocks noGrp="1"/>
          </p:cNvSpPr>
          <p:nvPr>
            <p:ph idx="1"/>
          </p:nvPr>
        </p:nvSpPr>
        <p:spPr>
          <a:xfrm>
            <a:off x="3845946" y="492877"/>
            <a:ext cx="5546258" cy="4197645"/>
          </a:xfrm>
          <a:noFill/>
          <a:ln w="41275" cmpd="dbl">
            <a:noFill/>
            <a:prstDash val="solid"/>
            <a:extLst>
              <a:ext uri="{C807C97D-BFC1-408E-A445-0C87EB9F89A2}">
                <ask:lineSketchStyleProps xmlns:ask="http://schemas.microsoft.com/office/drawing/2018/sketchyshapes" xmlns="">
                  <ask:type>
                    <ask:lineSketchNone/>
                  </ask:type>
                </ask:lineSketchStyleProps>
              </a:ext>
            </a:extLst>
          </a:ln>
        </p:spPr>
        <p:txBody>
          <a:bodyPr vert="horz" lIns="91440" tIns="45720" rIns="91440" bIns="45720" rtlCol="0" anchor="t">
            <a:noAutofit/>
          </a:bodyPr>
          <a:lstStyle/>
          <a:p>
            <a:pPr algn="just">
              <a:lnSpc>
                <a:spcPct val="100000"/>
              </a:lnSpc>
              <a:spcBef>
                <a:spcPts val="0"/>
              </a:spcBef>
              <a:buFont typeface="Wingdings" panose="05000000000000000000" pitchFamily="2" charset="2"/>
              <a:buChar char="Ø"/>
            </a:pPr>
            <a:endParaRPr lang="eu-ES" dirty="0">
              <a:solidFill>
                <a:schemeClr val="tx2"/>
              </a:solidFill>
              <a:latin typeface="Calibri" panose="020F0502020204030204" pitchFamily="34" charset="0"/>
              <a:cs typeface="Calibri" panose="020F0502020204030204" pitchFamily="34" charset="0"/>
            </a:endParaRPr>
          </a:p>
          <a:p>
            <a:pPr algn="just">
              <a:spcBef>
                <a:spcPts val="0"/>
              </a:spcBef>
              <a:buFont typeface="Wingdings" panose="05000000000000000000" pitchFamily="2" charset="2"/>
              <a:buChar char="Ø"/>
              <a:defRPr/>
            </a:pPr>
            <a:r>
              <a:rPr lang="eu-ES" dirty="0">
                <a:solidFill>
                  <a:srgbClr val="44546A"/>
                </a:solidFill>
                <a:latin typeface="Calibri" panose="020F0502020204030204" pitchFamily="34" charset="0"/>
                <a:cs typeface="Calibri" panose="020F0502020204030204" pitchFamily="34" charset="0"/>
              </a:rPr>
              <a:t>Elikakatean parte hartzen duten eragileen arteko </a:t>
            </a:r>
            <a:r>
              <a:rPr lang="eu-ES" b="1" dirty="0">
                <a:solidFill>
                  <a:srgbClr val="44546A"/>
                </a:solidFill>
                <a:latin typeface="Calibri" panose="020F0502020204030204" pitchFamily="34" charset="0"/>
                <a:cs typeface="Calibri" panose="020F0502020204030204" pitchFamily="34" charset="0"/>
              </a:rPr>
              <a:t>merkataritza-eragiketa </a:t>
            </a:r>
            <a:r>
              <a:rPr lang="eu-ES" dirty="0">
                <a:solidFill>
                  <a:srgbClr val="44546A"/>
                </a:solidFill>
                <a:latin typeface="Calibri" panose="020F0502020204030204" pitchFamily="34" charset="0"/>
                <a:cs typeface="Calibri" panose="020F0502020204030204" pitchFamily="34" charset="0"/>
              </a:rPr>
              <a:t>guztiak, ekoizpenetik banaketaraino, garraioa kenduta.</a:t>
            </a:r>
          </a:p>
          <a:p>
            <a:pPr marL="342900" lvl="0" indent="-342900" algn="just">
              <a:lnSpc>
                <a:spcPct val="100000"/>
              </a:lnSpc>
              <a:spcBef>
                <a:spcPts val="0"/>
              </a:spcBef>
              <a:buFont typeface="Wingdings" panose="05000000000000000000" pitchFamily="2" charset="2"/>
              <a:buChar char="Ø"/>
              <a:defRPr/>
            </a:pPr>
            <a:endParaRPr lang="eu-ES" dirty="0">
              <a:solidFill>
                <a:srgbClr val="44546A"/>
              </a:solidFill>
              <a:latin typeface="Calibri" panose="020F0502020204030204" pitchFamily="34" charset="0"/>
              <a:cs typeface="Calibri" panose="020F0502020204030204" pitchFamily="34" charset="0"/>
            </a:endParaRPr>
          </a:p>
          <a:p>
            <a:pPr marL="342900" indent="-342900" algn="just">
              <a:lnSpc>
                <a:spcPct val="100000"/>
              </a:lnSpc>
              <a:spcBef>
                <a:spcPts val="0"/>
              </a:spcBef>
              <a:buFont typeface="Wingdings" panose="05000000000000000000" pitchFamily="2" charset="2"/>
              <a:buChar char="Ø"/>
              <a:defRPr/>
            </a:pPr>
            <a:r>
              <a:rPr lang="eu-ES" dirty="0">
                <a:solidFill>
                  <a:srgbClr val="44546A"/>
                </a:solidFill>
                <a:latin typeface="Calibri" panose="020F0502020204030204" pitchFamily="34" charset="0"/>
                <a:cs typeface="Calibri" panose="020F0502020204030204" pitchFamily="34" charset="0"/>
              </a:rPr>
              <a:t>Nekazaritzako produktuak eta elikagaiak (animalia biziak eta pentsua).</a:t>
            </a:r>
            <a:endParaRPr lang="eu-ES" dirty="0">
              <a:solidFill>
                <a:schemeClr val="tx2"/>
              </a:solidFill>
              <a:latin typeface="Calibri" panose="020F0502020204030204" pitchFamily="34" charset="0"/>
              <a:cs typeface="Calibri" panose="020F0502020204030204" pitchFamily="34" charset="0"/>
            </a:endParaRPr>
          </a:p>
          <a:p>
            <a:pPr algn="just">
              <a:lnSpc>
                <a:spcPct val="100000"/>
              </a:lnSpc>
              <a:spcBef>
                <a:spcPts val="0"/>
              </a:spcBef>
              <a:buFont typeface="Wingdings" panose="05000000000000000000" pitchFamily="2" charset="2"/>
              <a:buChar char="Ø"/>
            </a:pPr>
            <a:endParaRPr lang="eu-ES" dirty="0">
              <a:solidFill>
                <a:schemeClr val="tx2"/>
              </a:solidFill>
              <a:latin typeface="Calibri" panose="020F0502020204030204" pitchFamily="34" charset="0"/>
              <a:cs typeface="Calibri" panose="020F0502020204030204" pitchFamily="34" charset="0"/>
            </a:endParaRPr>
          </a:p>
          <a:p>
            <a:pPr algn="just">
              <a:lnSpc>
                <a:spcPct val="100000"/>
              </a:lnSpc>
              <a:spcBef>
                <a:spcPts val="0"/>
              </a:spcBef>
              <a:buFont typeface="Wingdings" panose="05000000000000000000" pitchFamily="2" charset="2"/>
              <a:buChar char="Ø"/>
            </a:pPr>
            <a:r>
              <a:rPr lang="eu-ES" dirty="0">
                <a:solidFill>
                  <a:schemeClr val="tx2"/>
                </a:solidFill>
                <a:latin typeface="Calibri" panose="020F0502020204030204" pitchFamily="34" charset="0"/>
                <a:cs typeface="Calibri" panose="020F0502020204030204" pitchFamily="34" charset="0"/>
              </a:rPr>
              <a:t> Merkataritza-eragiketak </a:t>
            </a:r>
            <a:r>
              <a:rPr lang="eu-ES" b="1" dirty="0">
                <a:solidFill>
                  <a:schemeClr val="tx2"/>
                </a:solidFill>
                <a:latin typeface="Calibri" panose="020F0502020204030204" pitchFamily="34" charset="0"/>
                <a:cs typeface="Calibri" panose="020F0502020204030204" pitchFamily="34" charset="0"/>
              </a:rPr>
              <a:t>&gt;1.000€</a:t>
            </a:r>
            <a:endParaRPr lang="eu-ES" b="1" dirty="0">
              <a:solidFill>
                <a:schemeClr val="tx2"/>
              </a:solidFill>
              <a:latin typeface="Calibri" panose="020F0502020204030204" pitchFamily="34" charset="0"/>
              <a:ea typeface="Calibri Light"/>
              <a:cs typeface="Calibri" panose="020F0502020204030204" pitchFamily="34" charset="0"/>
            </a:endParaRPr>
          </a:p>
          <a:p>
            <a:pPr algn="just">
              <a:lnSpc>
                <a:spcPct val="100000"/>
              </a:lnSpc>
              <a:spcBef>
                <a:spcPts val="0"/>
              </a:spcBef>
              <a:buFont typeface="Wingdings" panose="05000000000000000000" pitchFamily="2" charset="2"/>
              <a:buChar char="Ø"/>
            </a:pPr>
            <a:endParaRPr lang="es-ES" dirty="0">
              <a:solidFill>
                <a:schemeClr val="tx2"/>
              </a:solidFill>
              <a:latin typeface="Calibri" panose="020F0502020204030204" pitchFamily="34" charset="0"/>
              <a:cs typeface="Calibri" panose="020F0502020204030204" pitchFamily="34" charset="0"/>
            </a:endParaRPr>
          </a:p>
          <a:p>
            <a:pPr marL="0" indent="0" algn="just">
              <a:lnSpc>
                <a:spcPct val="100000"/>
              </a:lnSpc>
              <a:spcBef>
                <a:spcPts val="0"/>
              </a:spcBef>
              <a:buNone/>
            </a:pPr>
            <a:endParaRPr lang="es-ES" dirty="0">
              <a:solidFill>
                <a:schemeClr val="tx2"/>
              </a:solidFill>
              <a:latin typeface="Calibri" panose="020F0502020204030204" pitchFamily="34" charset="0"/>
              <a:cs typeface="Calibri" panose="020F0502020204030204" pitchFamily="34" charset="0"/>
            </a:endParaRPr>
          </a:p>
        </p:txBody>
      </p:sp>
      <p:sp>
        <p:nvSpPr>
          <p:cNvPr id="6"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17</a:t>
            </a:fld>
            <a:endParaRPr lang="es-ES" sz="2000" dirty="0"/>
          </a:p>
        </p:txBody>
      </p:sp>
      <p:pic>
        <p:nvPicPr>
          <p:cNvPr id="8"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774039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a:extLst>
              <a:ext uri="{FF2B5EF4-FFF2-40B4-BE49-F238E27FC236}">
                <a16:creationId xmlns:a16="http://schemas.microsoft.com/office/drawing/2014/main" id="{5C95504E-4E28-45E6-A563-04B87A926C3F}"/>
              </a:ext>
            </a:extLst>
          </p:cNvPr>
          <p:cNvSpPr txBox="1"/>
          <p:nvPr/>
        </p:nvSpPr>
        <p:spPr>
          <a:xfrm>
            <a:off x="383792" y="431143"/>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a:solidFill>
                  <a:schemeClr val="accent1"/>
                </a:solidFill>
                <a:latin typeface="Calibri" panose="020F0502020204030204" pitchFamily="34" charset="0"/>
                <a:ea typeface="+mj-ea"/>
                <a:cs typeface="Calibri" panose="020F0502020204030204" pitchFamily="34" charset="0"/>
              </a:rPr>
              <a:t>ELIKAKATEARI BURUZKO LEGEA BETETZEA</a:t>
            </a:r>
          </a:p>
        </p:txBody>
      </p:sp>
      <p:sp>
        <p:nvSpPr>
          <p:cNvPr id="8" name="Título 1">
            <a:extLst>
              <a:ext uri="{FF2B5EF4-FFF2-40B4-BE49-F238E27FC236}">
                <a16:creationId xmlns:a16="http://schemas.microsoft.com/office/drawing/2014/main" id="{20FA7F89-0D8C-1717-ECC6-DF9A60BD7507}"/>
              </a:ext>
            </a:extLst>
          </p:cNvPr>
          <p:cNvSpPr txBox="1">
            <a:spLocks/>
          </p:cNvSpPr>
          <p:nvPr/>
        </p:nvSpPr>
        <p:spPr>
          <a:xfrm>
            <a:off x="460297" y="1253973"/>
            <a:ext cx="3342527" cy="2829890"/>
          </a:xfrm>
          <a:prstGeom prst="rect">
            <a:avLst/>
          </a:prstGeom>
          <a:solidFill>
            <a:schemeClr val="accent1">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es-ES" sz="3600" dirty="0">
                <a:solidFill>
                  <a:schemeClr val="tx2"/>
                </a:solidFill>
                <a:latin typeface="Calibri" panose="020F0502020204030204" pitchFamily="34" charset="0"/>
                <a:cs typeface="Calibri" panose="020F0502020204030204" pitchFamily="34" charset="0"/>
              </a:rPr>
              <a:t>BETEBEHARRAK</a:t>
            </a:r>
            <a:endParaRPr lang="es-ES" sz="4000" dirty="0">
              <a:solidFill>
                <a:schemeClr val="tx2"/>
              </a:solidFill>
              <a:latin typeface="Calibri" panose="020F0502020204030204" pitchFamily="34" charset="0"/>
              <a:cs typeface="Calibri" panose="020F0502020204030204" pitchFamily="34" charset="0"/>
            </a:endParaRPr>
          </a:p>
        </p:txBody>
      </p:sp>
      <p:sp>
        <p:nvSpPr>
          <p:cNvPr id="9" name="CuadroTexto 8">
            <a:extLst>
              <a:ext uri="{FF2B5EF4-FFF2-40B4-BE49-F238E27FC236}">
                <a16:creationId xmlns:a16="http://schemas.microsoft.com/office/drawing/2014/main" id="{9303A5D4-1DCF-BA50-F53E-EEB68B43BE56}"/>
              </a:ext>
            </a:extLst>
          </p:cNvPr>
          <p:cNvSpPr txBox="1"/>
          <p:nvPr/>
        </p:nvSpPr>
        <p:spPr>
          <a:xfrm>
            <a:off x="4140530" y="1033153"/>
            <a:ext cx="5349699"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s-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u-ES" sz="2000" b="1" dirty="0">
                <a:solidFill>
                  <a:srgbClr val="44546A"/>
                </a:solidFill>
                <a:latin typeface="Calibri" panose="020F0502020204030204" pitchFamily="34" charset="0"/>
                <a:cs typeface="Calibri" panose="020F0502020204030204" pitchFamily="34" charset="0"/>
              </a:rPr>
              <a:t>Kontratu guztiak idatziz formalizatzea entregatu baino lehen</a:t>
            </a:r>
            <a:r>
              <a:rPr lang="eu-ES" sz="2000" dirty="0">
                <a:solidFill>
                  <a:srgbClr val="44546A"/>
                </a:solidFill>
                <a:latin typeface="Calibri" panose="020F0502020204030204" pitchFamily="34" charset="0"/>
                <a:cs typeface="Calibri" panose="020F0502020204030204" pitchFamily="34" charset="0"/>
              </a:rPr>
              <a:t>.</a:t>
            </a:r>
          </a:p>
          <a:p>
            <a:pPr marL="285750" indent="-285750" algn="just">
              <a:buFont typeface="Wingdings"/>
              <a:buChar char="Ø"/>
            </a:pPr>
            <a:r>
              <a:rPr lang="eu-ES" sz="2000" dirty="0">
                <a:solidFill>
                  <a:srgbClr val="44546A"/>
                </a:solidFill>
                <a:latin typeface="Calibri" panose="020F0502020204030204" pitchFamily="34" charset="0"/>
                <a:cs typeface="Calibri" panose="020F0502020204030204" pitchFamily="34" charset="0"/>
              </a:rPr>
              <a:t>Adostutako prezioak </a:t>
            </a:r>
            <a:r>
              <a:rPr lang="eu-ES" sz="2000" b="1" dirty="0">
                <a:solidFill>
                  <a:srgbClr val="44546A"/>
                </a:solidFill>
                <a:latin typeface="Calibri" panose="020F0502020204030204" pitchFamily="34" charset="0"/>
                <a:cs typeface="Calibri" panose="020F0502020204030204" pitchFamily="34" charset="0"/>
              </a:rPr>
              <a:t>ekoizpen/eskuratze kostuak estali behar ditu.</a:t>
            </a:r>
            <a:endParaRPr lang="eu-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u-ES" sz="2000" b="1" dirty="0">
                <a:solidFill>
                  <a:srgbClr val="44546A"/>
                </a:solidFill>
                <a:latin typeface="Calibri" panose="020F0502020204030204" pitchFamily="34" charset="0"/>
                <a:cs typeface="Calibri" panose="020F0502020204030204" pitchFamily="34" charset="0"/>
              </a:rPr>
              <a:t>Ordaintzeko epeak </a:t>
            </a:r>
            <a:r>
              <a:rPr lang="eu-ES" sz="2000" dirty="0">
                <a:solidFill>
                  <a:srgbClr val="44546A"/>
                </a:solidFill>
                <a:latin typeface="Calibri" panose="020F0502020204030204" pitchFamily="34" charset="0"/>
                <a:cs typeface="Calibri" panose="020F0502020204030204" pitchFamily="34" charset="0"/>
              </a:rPr>
              <a:t>betetzea:</a:t>
            </a:r>
          </a:p>
          <a:p>
            <a:pPr marL="742950" lvl="1" indent="-285750" algn="just">
              <a:buFont typeface="Wingdings"/>
              <a:buChar char="Ø"/>
            </a:pPr>
            <a:r>
              <a:rPr lang="eu-ES" sz="2000" dirty="0">
                <a:solidFill>
                  <a:srgbClr val="44546A"/>
                </a:solidFill>
                <a:latin typeface="Calibri" panose="020F0502020204030204" pitchFamily="34" charset="0"/>
                <a:cs typeface="Calibri" panose="020F0502020204030204" pitchFamily="34" charset="0"/>
              </a:rPr>
              <a:t>30 egun gehienez galkorrentzat</a:t>
            </a:r>
          </a:p>
          <a:p>
            <a:pPr marL="742950" lvl="1" indent="-285750" algn="just">
              <a:buFont typeface="Wingdings"/>
              <a:buChar char="Ø"/>
            </a:pPr>
            <a:r>
              <a:rPr lang="eu-ES" sz="2000" dirty="0">
                <a:solidFill>
                  <a:srgbClr val="44546A"/>
                </a:solidFill>
                <a:latin typeface="Calibri" panose="020F0502020204030204" pitchFamily="34" charset="0"/>
                <a:cs typeface="Calibri" panose="020F0502020204030204" pitchFamily="34" charset="0"/>
              </a:rPr>
              <a:t>60 egun gehienez ez-galkorrentzat</a:t>
            </a:r>
          </a:p>
          <a:p>
            <a:pPr marL="285750" indent="-285750" algn="just">
              <a:buFont typeface="Wingdings"/>
              <a:buChar char="Ø"/>
            </a:pPr>
            <a:r>
              <a:rPr lang="eu-ES" sz="2000" b="1" dirty="0">
                <a:solidFill>
                  <a:srgbClr val="44546A"/>
                </a:solidFill>
                <a:latin typeface="Calibri" panose="020F0502020204030204" pitchFamily="34" charset="0"/>
                <a:cs typeface="Calibri" panose="020F0502020204030204" pitchFamily="34" charset="0"/>
              </a:rPr>
              <a:t>Dokumentazio</a:t>
            </a:r>
            <a:r>
              <a:rPr lang="eu-ES" sz="2000" dirty="0">
                <a:solidFill>
                  <a:srgbClr val="44546A"/>
                </a:solidFill>
                <a:latin typeface="Calibri" panose="020F0502020204030204" pitchFamily="34" charset="0"/>
                <a:cs typeface="Calibri" panose="020F0502020204030204" pitchFamily="34" charset="0"/>
              </a:rPr>
              <a:t> guztia gordetzea </a:t>
            </a:r>
            <a:r>
              <a:rPr lang="eu-ES" sz="2000" b="1" dirty="0">
                <a:solidFill>
                  <a:srgbClr val="44546A"/>
                </a:solidFill>
                <a:latin typeface="Calibri" panose="020F0502020204030204" pitchFamily="34" charset="0"/>
                <a:cs typeface="Calibri" panose="020F0502020204030204" pitchFamily="34" charset="0"/>
              </a:rPr>
              <a:t>4 urtez</a:t>
            </a:r>
            <a:r>
              <a:rPr lang="eu-ES" sz="2000" dirty="0">
                <a:solidFill>
                  <a:srgbClr val="44546A"/>
                </a:solidFill>
                <a:latin typeface="Calibri" panose="020F0502020204030204" pitchFamily="34" charset="0"/>
                <a:cs typeface="Calibri" panose="020F0502020204030204" pitchFamily="34" charset="0"/>
              </a:rPr>
              <a:t>.</a:t>
            </a:r>
          </a:p>
          <a:p>
            <a:pPr marL="285750" indent="-285750" algn="just">
              <a:buFont typeface="Wingdings"/>
              <a:buChar char="Ø"/>
            </a:pPr>
            <a:r>
              <a:rPr lang="eu-ES" sz="2000" b="1" dirty="0">
                <a:solidFill>
                  <a:srgbClr val="44546A"/>
                </a:solidFill>
                <a:latin typeface="Calibri" panose="020F0502020204030204" pitchFamily="34" charset="0"/>
                <a:cs typeface="Calibri" panose="020F0502020204030204" pitchFamily="34" charset="0"/>
              </a:rPr>
              <a:t>Kontratuen erregistroa </a:t>
            </a:r>
            <a:r>
              <a:rPr lang="eu-ES" sz="2000" dirty="0">
                <a:solidFill>
                  <a:srgbClr val="44546A"/>
                </a:solidFill>
                <a:latin typeface="Calibri" panose="020F0502020204030204" pitchFamily="34" charset="0"/>
                <a:cs typeface="Calibri" panose="020F0502020204030204" pitchFamily="34" charset="0"/>
              </a:rPr>
              <a:t>2023/06/30etik aurrera.</a:t>
            </a:r>
          </a:p>
        </p:txBody>
      </p:sp>
      <p:sp>
        <p:nvSpPr>
          <p:cNvPr id="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18</a:t>
            </a:fld>
            <a:endParaRPr lang="es-ES" sz="2000" dirty="0"/>
          </a:p>
        </p:txBody>
      </p:sp>
      <p:pic>
        <p:nvPicPr>
          <p:cNvPr id="12"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444981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10">
            <a:extLst>
              <a:ext uri="{FF2B5EF4-FFF2-40B4-BE49-F238E27FC236}">
                <a16:creationId xmlns:a16="http://schemas.microsoft.com/office/drawing/2014/main" id="{5C95504E-4E28-45E6-A563-04B87A926C3F}"/>
              </a:ext>
            </a:extLst>
          </p:cNvPr>
          <p:cNvSpPr txBox="1"/>
          <p:nvPr/>
        </p:nvSpPr>
        <p:spPr>
          <a:xfrm>
            <a:off x="383792" y="431143"/>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a:solidFill>
                  <a:schemeClr val="accent1"/>
                </a:solidFill>
                <a:latin typeface="Calibri" panose="020F0502020204030204" pitchFamily="34" charset="0"/>
                <a:ea typeface="+mj-ea"/>
                <a:cs typeface="Calibri" panose="020F0502020204030204" pitchFamily="34" charset="0"/>
              </a:rPr>
              <a:t>ELIKAKATEARI BURUZKO LEGEA BETETZEA</a:t>
            </a:r>
          </a:p>
        </p:txBody>
      </p:sp>
      <p:sp>
        <p:nvSpPr>
          <p:cNvPr id="8" name="Título 1">
            <a:extLst>
              <a:ext uri="{FF2B5EF4-FFF2-40B4-BE49-F238E27FC236}">
                <a16:creationId xmlns:a16="http://schemas.microsoft.com/office/drawing/2014/main" id="{20FA7F89-0D8C-1717-ECC6-DF9A60BD7507}"/>
              </a:ext>
            </a:extLst>
          </p:cNvPr>
          <p:cNvSpPr txBox="1">
            <a:spLocks/>
          </p:cNvSpPr>
          <p:nvPr/>
        </p:nvSpPr>
        <p:spPr>
          <a:xfrm>
            <a:off x="460297" y="1253973"/>
            <a:ext cx="3342527" cy="2829890"/>
          </a:xfrm>
          <a:prstGeom prst="rect">
            <a:avLst/>
          </a:prstGeom>
          <a:solidFill>
            <a:srgbClr val="F193D8"/>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50000"/>
              </a:lnSpc>
            </a:pPr>
            <a:r>
              <a:rPr lang="es-ES" sz="3600" dirty="0">
                <a:solidFill>
                  <a:schemeClr val="tx2"/>
                </a:solidFill>
                <a:latin typeface="Calibri" panose="020F0502020204030204" pitchFamily="34" charset="0"/>
                <a:cs typeface="Calibri" panose="020F0502020204030204" pitchFamily="34" charset="0"/>
              </a:rPr>
              <a:t>DEBEKATUTAKO PRAKTIKAK</a:t>
            </a:r>
          </a:p>
        </p:txBody>
      </p:sp>
      <p:sp>
        <p:nvSpPr>
          <p:cNvPr id="9" name="CuadroTexto 8">
            <a:extLst>
              <a:ext uri="{FF2B5EF4-FFF2-40B4-BE49-F238E27FC236}">
                <a16:creationId xmlns:a16="http://schemas.microsoft.com/office/drawing/2014/main" id="{9303A5D4-1DCF-BA50-F53E-EEB68B43BE56}"/>
              </a:ext>
            </a:extLst>
          </p:cNvPr>
          <p:cNvSpPr txBox="1"/>
          <p:nvPr/>
        </p:nvSpPr>
        <p:spPr>
          <a:xfrm>
            <a:off x="4140530" y="1033153"/>
            <a:ext cx="5349699"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u-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u-ES" sz="2000" dirty="0">
                <a:solidFill>
                  <a:srgbClr val="44546A"/>
                </a:solidFill>
                <a:latin typeface="Calibri" panose="020F0502020204030204" pitchFamily="34" charset="0"/>
                <a:cs typeface="Calibri" panose="020F0502020204030204" pitchFamily="34" charset="0"/>
              </a:rPr>
              <a:t>Katearen balioa suntsitzea</a:t>
            </a:r>
          </a:p>
          <a:p>
            <a:pPr marL="285750" indent="-285750" algn="just">
              <a:buFont typeface="Wingdings"/>
              <a:buChar char="Ø"/>
            </a:pPr>
            <a:endParaRPr lang="eu-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u-ES" sz="2000" dirty="0">
                <a:solidFill>
                  <a:srgbClr val="44546A"/>
                </a:solidFill>
                <a:latin typeface="Calibri" panose="020F0502020204030204" pitchFamily="34" charset="0"/>
                <a:cs typeface="Calibri" panose="020F0502020204030204" pitchFamily="34" charset="0"/>
              </a:rPr>
              <a:t>Produktuen irudiari edo prezioari buruzko uste okerrak eragin ditzaketen promozioak egitea.</a:t>
            </a:r>
          </a:p>
          <a:p>
            <a:pPr marL="285750" indent="-285750" algn="just">
              <a:buFont typeface="Wingdings"/>
              <a:buChar char="Ø"/>
            </a:pPr>
            <a:endParaRPr lang="eu-ES" sz="2000" dirty="0">
              <a:solidFill>
                <a:srgbClr val="44546A"/>
              </a:solidFill>
              <a:latin typeface="Calibri" panose="020F0502020204030204" pitchFamily="34" charset="0"/>
              <a:cs typeface="Calibri" panose="020F0502020204030204" pitchFamily="34" charset="0"/>
            </a:endParaRPr>
          </a:p>
          <a:p>
            <a:pPr marL="285750" indent="-285750" algn="just">
              <a:buFont typeface="Wingdings"/>
              <a:buChar char="Ø"/>
            </a:pPr>
            <a:r>
              <a:rPr lang="eu-ES" sz="2000" dirty="0">
                <a:solidFill>
                  <a:srgbClr val="44546A"/>
                </a:solidFill>
                <a:latin typeface="Calibri" panose="020F0502020204030204" pitchFamily="34" charset="0"/>
                <a:cs typeface="Calibri" panose="020F0502020204030204" pitchFamily="34" charset="0"/>
              </a:rPr>
              <a:t>Aurreko mailarekin egindako sustapen-akordioetan arriskua ekartzea.</a:t>
            </a:r>
          </a:p>
        </p:txBody>
      </p:sp>
      <p:sp>
        <p:nvSpPr>
          <p:cNvPr id="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19</a:t>
            </a:fld>
            <a:endParaRPr lang="es-ES" sz="2000" dirty="0"/>
          </a:p>
        </p:txBody>
      </p:sp>
      <p:pic>
        <p:nvPicPr>
          <p:cNvPr id="12"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158298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957272"/>
            <a:ext cx="10463752" cy="3604183"/>
          </a:xfrm>
        </p:spPr>
        <p:txBody>
          <a:bodyPr>
            <a:noAutofit/>
          </a:bodyPr>
          <a:lstStyle/>
          <a:p>
            <a:pPr algn="ctr"/>
            <a:r>
              <a:rPr lang="es-ES" sz="4000" b="1" dirty="0">
                <a:latin typeface="Arial Black" panose="020B0A04020102020204" pitchFamily="34" charset="0"/>
                <a:cs typeface="Calibri" panose="020F0502020204030204" pitchFamily="34" charset="0"/>
              </a:rPr>
              <a:t>MAHATS BELTZAREN </a:t>
            </a:r>
            <a:br>
              <a:rPr lang="es-ES" sz="4000" b="1" dirty="0">
                <a:latin typeface="Arial Black" panose="020B0A04020102020204" pitchFamily="34" charset="0"/>
                <a:cs typeface="Calibri" panose="020F0502020204030204" pitchFamily="34" charset="0"/>
              </a:rPr>
            </a:br>
            <a:r>
              <a:rPr lang="es-ES" sz="4000" b="1" dirty="0">
                <a:latin typeface="Arial Black" panose="020B0A04020102020204" pitchFamily="34" charset="0"/>
                <a:cs typeface="Calibri" panose="020F0502020204030204" pitchFamily="34" charset="0"/>
              </a:rPr>
              <a:t>UZTAREN %10 KENTZEAGATIKO KONPENTSAZIOA</a:t>
            </a:r>
            <a:br>
              <a:rPr lang="es-ES" sz="4000" b="1" dirty="0">
                <a:latin typeface="Arial Black" panose="020B0A04020102020204" pitchFamily="34" charset="0"/>
                <a:cs typeface="Calibri" panose="020F0502020204030204" pitchFamily="34" charset="0"/>
              </a:rPr>
            </a:br>
            <a:r>
              <a:rPr lang="es-ES" sz="2800" b="1" dirty="0">
                <a:latin typeface="Calibri" panose="020F0502020204030204" pitchFamily="34" charset="0"/>
                <a:cs typeface="Calibri" panose="020F0502020204030204" pitchFamily="34" charset="0"/>
              </a:rPr>
              <a:t>MAHASTIGINTZA-SEKTORERAKO LAGUNTZAK</a:t>
            </a: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165974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439326" y="559536"/>
            <a:ext cx="4476054" cy="2267482"/>
          </a:xfrm>
          <a:solidFill>
            <a:schemeClr val="bg1"/>
          </a:solidFill>
        </p:spPr>
        <p:txBody>
          <a:bodyPr vert="horz" lIns="91440" tIns="45720" rIns="91440" bIns="45720" rtlCol="0" anchor="ctr">
            <a:noAutofit/>
          </a:bodyPr>
          <a:lstStyle/>
          <a:p>
            <a:r>
              <a:rPr lang="es-ES" dirty="0">
                <a:solidFill>
                  <a:schemeClr val="tx2"/>
                </a:solidFill>
                <a:latin typeface="Calibri" panose="020F0502020204030204" pitchFamily="34" charset="0"/>
                <a:cs typeface="Calibri" panose="020F0502020204030204" pitchFamily="34" charset="0"/>
              </a:rPr>
              <a:t>NOLA FORMALIZATU BEHAR DIRA ELIKAGAI KONTRATUAK?</a:t>
            </a:r>
          </a:p>
        </p:txBody>
      </p:sp>
      <p:sp>
        <p:nvSpPr>
          <p:cNvPr id="3" name="Marcador de contenido 2">
            <a:extLst>
              <a:ext uri="{FF2B5EF4-FFF2-40B4-BE49-F238E27FC236}">
                <a16:creationId xmlns:a16="http://schemas.microsoft.com/office/drawing/2014/main" id="{C9EC1CBB-0A80-48DE-B669-7B7F59CA03B8}"/>
              </a:ext>
            </a:extLst>
          </p:cNvPr>
          <p:cNvSpPr>
            <a:spLocks noGrp="1"/>
          </p:cNvSpPr>
          <p:nvPr>
            <p:ph idx="1"/>
          </p:nvPr>
        </p:nvSpPr>
        <p:spPr>
          <a:xfrm>
            <a:off x="4729528" y="966557"/>
            <a:ext cx="4316818" cy="4251991"/>
          </a:xfrm>
          <a:noFill/>
          <a:ln w="41275" cmpd="dbl">
            <a:noFill/>
            <a:prstDash val="solid"/>
            <a:extLst>
              <a:ext uri="{C807C97D-BFC1-408E-A445-0C87EB9F89A2}">
                <ask:lineSketchStyleProps xmlns="" xmlns:ask="http://schemas.microsoft.com/office/drawing/2018/sketchyshapes">
                  <ask:type>
                    <ask:lineSketchNone/>
                  </ask:type>
                </ask:lineSketchStyleProps>
              </a:ext>
            </a:extLst>
          </a:ln>
        </p:spPr>
        <p:txBody>
          <a:bodyPr vert="horz" lIns="91440" tIns="45720" rIns="91440" bIns="45720" rtlCol="0" anchor="t">
            <a:noAutofit/>
          </a:bodyPr>
          <a:lstStyle/>
          <a:p>
            <a:pPr marL="0" indent="0" algn="just">
              <a:lnSpc>
                <a:spcPct val="100000"/>
              </a:lnSpc>
              <a:spcBef>
                <a:spcPts val="0"/>
              </a:spcBef>
              <a:buNone/>
            </a:pPr>
            <a:r>
              <a:rPr lang="eu-ES" sz="1600" dirty="0" smtClean="0">
                <a:solidFill>
                  <a:schemeClr val="tx2"/>
                </a:solidFill>
                <a:latin typeface="Calibri" panose="020F0502020204030204" pitchFamily="34" charset="0"/>
                <a:cs typeface="Calibri" panose="020F0502020204030204" pitchFamily="34" charset="0"/>
              </a:rPr>
              <a:t>Kontratuak idatziz formalizatzeko </a:t>
            </a:r>
            <a:r>
              <a:rPr lang="eu-ES" sz="2000" b="1" u="sng" dirty="0" smtClean="0">
                <a:solidFill>
                  <a:schemeClr val="tx2"/>
                </a:solidFill>
                <a:latin typeface="Calibri" panose="020F0502020204030204" pitchFamily="34" charset="0"/>
                <a:cs typeface="Calibri" panose="020F0502020204030204" pitchFamily="34" charset="0"/>
              </a:rPr>
              <a:t>salbuespenak</a:t>
            </a:r>
            <a:r>
              <a:rPr lang="eu-ES" sz="1600" dirty="0" smtClean="0">
                <a:solidFill>
                  <a:schemeClr val="tx2"/>
                </a:solidFill>
                <a:latin typeface="Calibri" panose="020F0502020204030204" pitchFamily="34" charset="0"/>
                <a:cs typeface="Calibri" panose="020F0502020204030204" pitchFamily="34" charset="0"/>
              </a:rPr>
              <a:t>:</a:t>
            </a:r>
          </a:p>
          <a:p>
            <a:pPr marL="0" indent="0" algn="just">
              <a:lnSpc>
                <a:spcPct val="100000"/>
              </a:lnSpc>
              <a:spcBef>
                <a:spcPts val="0"/>
              </a:spcBef>
              <a:buNone/>
            </a:pPr>
            <a:endParaRPr lang="eu-ES" sz="1600" dirty="0" smtClean="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u-ES" sz="1600" b="1" dirty="0" smtClean="0">
                <a:solidFill>
                  <a:schemeClr val="tx2"/>
                </a:solidFill>
                <a:latin typeface="Calibri" panose="020F0502020204030204" pitchFamily="34" charset="0"/>
                <a:cs typeface="Calibri" panose="020F0502020204030204" pitchFamily="34" charset="0"/>
              </a:rPr>
              <a:t>1.000 eurotik beherako</a:t>
            </a:r>
            <a:r>
              <a:rPr lang="eu-ES" sz="1600" dirty="0" smtClean="0">
                <a:solidFill>
                  <a:schemeClr val="tx2"/>
                </a:solidFill>
                <a:latin typeface="Calibri" panose="020F0502020204030204" pitchFamily="34" charset="0"/>
                <a:cs typeface="Calibri" panose="020F0502020204030204" pitchFamily="34" charset="0"/>
              </a:rPr>
              <a:t> salerosketak.</a:t>
            </a:r>
          </a:p>
          <a:p>
            <a:pPr marL="285750" indent="-285750" algn="just">
              <a:lnSpc>
                <a:spcPct val="100000"/>
              </a:lnSpc>
              <a:spcBef>
                <a:spcPts val="0"/>
              </a:spcBef>
              <a:buFont typeface="Wingdings" panose="020B0604020202020204" pitchFamily="34" charset="0"/>
              <a:buChar char="Ø"/>
            </a:pPr>
            <a:endParaRPr lang="eu-ES" sz="1600" dirty="0" smtClean="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u-ES" sz="1600" b="1" dirty="0" smtClean="0">
                <a:solidFill>
                  <a:schemeClr val="tx2"/>
                </a:solidFill>
                <a:latin typeface="Calibri" panose="020F0502020204030204" pitchFamily="34" charset="0"/>
                <a:cs typeface="Calibri" panose="020F0502020204030204" pitchFamily="34" charset="0"/>
              </a:rPr>
              <a:t>Eskura</a:t>
            </a:r>
            <a:r>
              <a:rPr lang="eu-ES" sz="1600" dirty="0" smtClean="0">
                <a:solidFill>
                  <a:schemeClr val="tx2"/>
                </a:solidFill>
                <a:latin typeface="Calibri" panose="020F0502020204030204" pitchFamily="34" charset="0"/>
                <a:cs typeface="Calibri" panose="020F0502020204030204" pitchFamily="34" charset="0"/>
              </a:rPr>
              <a:t> ordaintzea </a:t>
            </a:r>
            <a:r>
              <a:rPr lang="eu-ES" sz="1600" b="1" dirty="0" smtClean="0">
                <a:solidFill>
                  <a:schemeClr val="tx2"/>
                </a:solidFill>
                <a:latin typeface="Calibri" panose="020F0502020204030204" pitchFamily="34" charset="0"/>
                <a:cs typeface="Calibri" panose="020F0502020204030204" pitchFamily="34" charset="0"/>
              </a:rPr>
              <a:t>ordainagiriarekin</a:t>
            </a:r>
            <a:r>
              <a:rPr lang="eu-ES" sz="1600" dirty="0" smtClean="0">
                <a:solidFill>
                  <a:schemeClr val="tx2"/>
                </a:solidFill>
                <a:latin typeface="Calibri" panose="020F0502020204030204" pitchFamily="34" charset="0"/>
                <a:cs typeface="Calibri" panose="020F0502020204030204" pitchFamily="34" charset="0"/>
              </a:rPr>
              <a:t>. </a:t>
            </a:r>
          </a:p>
          <a:p>
            <a:pPr marL="285750" indent="-285750" algn="just">
              <a:lnSpc>
                <a:spcPct val="100000"/>
              </a:lnSpc>
              <a:spcBef>
                <a:spcPts val="0"/>
              </a:spcBef>
              <a:buFont typeface="Wingdings" panose="020B0604020202020204" pitchFamily="34" charset="0"/>
              <a:buChar char="Ø"/>
            </a:pPr>
            <a:endParaRPr lang="eu-ES" sz="1600" dirty="0" smtClean="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u-ES" sz="1600" b="1" dirty="0" smtClean="0">
                <a:solidFill>
                  <a:schemeClr val="tx2"/>
                </a:solidFill>
                <a:latin typeface="Calibri" panose="020F0502020204030204" pitchFamily="34" charset="0"/>
                <a:cs typeface="Calibri" panose="020F0502020204030204" pitchFamily="34" charset="0"/>
              </a:rPr>
              <a:t>Arrantza eta akuikulturaren sektoreko produktuen lehen salmenta</a:t>
            </a:r>
            <a:r>
              <a:rPr lang="eu-ES" sz="1600" dirty="0" smtClean="0">
                <a:solidFill>
                  <a:schemeClr val="tx2"/>
                </a:solidFill>
                <a:latin typeface="Calibri" panose="020F0502020204030204" pitchFamily="34" charset="0"/>
                <a:cs typeface="Calibri" panose="020F0502020204030204" pitchFamily="34" charset="0"/>
              </a:rPr>
              <a:t>, </a:t>
            </a:r>
            <a:r>
              <a:rPr lang="eu-ES" sz="1600" dirty="0" err="1" smtClean="0">
                <a:solidFill>
                  <a:schemeClr val="tx2"/>
                </a:solidFill>
                <a:latin typeface="Calibri" panose="020F0502020204030204" pitchFamily="34" charset="0"/>
                <a:cs typeface="Calibri" panose="020F0502020204030204" pitchFamily="34" charset="0"/>
              </a:rPr>
              <a:t>beheranzko</a:t>
            </a:r>
            <a:r>
              <a:rPr lang="eu-ES" sz="1600" dirty="0" smtClean="0">
                <a:solidFill>
                  <a:schemeClr val="tx2"/>
                </a:solidFill>
                <a:latin typeface="Calibri" panose="020F0502020204030204" pitchFamily="34" charset="0"/>
                <a:cs typeface="Calibri" panose="020F0502020204030204" pitchFamily="34" charset="0"/>
              </a:rPr>
              <a:t> enkantea eginez, </a:t>
            </a:r>
            <a:r>
              <a:rPr lang="eu-ES" sz="1600" b="1" dirty="0" smtClean="0">
                <a:solidFill>
                  <a:schemeClr val="tx2"/>
                </a:solidFill>
                <a:latin typeface="Calibri" panose="020F0502020204030204" pitchFamily="34" charset="0"/>
                <a:cs typeface="Calibri" panose="020F0502020204030204" pitchFamily="34" charset="0"/>
              </a:rPr>
              <a:t>fakturarekin</a:t>
            </a:r>
            <a:r>
              <a:rPr lang="eu-ES" sz="1600" dirty="0" smtClean="0">
                <a:solidFill>
                  <a:schemeClr val="tx2"/>
                </a:solidFill>
                <a:latin typeface="Calibri" panose="020F0502020204030204" pitchFamily="34" charset="0"/>
                <a:cs typeface="Calibri" panose="020F0502020204030204" pitchFamily="34" charset="0"/>
              </a:rPr>
              <a:t>. </a:t>
            </a:r>
          </a:p>
          <a:p>
            <a:pPr marL="285750" indent="-285750" algn="just">
              <a:lnSpc>
                <a:spcPct val="100000"/>
              </a:lnSpc>
              <a:spcBef>
                <a:spcPts val="0"/>
              </a:spcBef>
              <a:buFont typeface="Wingdings" panose="020B0604020202020204" pitchFamily="34" charset="0"/>
              <a:buChar char="Ø"/>
            </a:pPr>
            <a:endParaRPr lang="eu-ES" sz="1600" dirty="0" smtClean="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u-ES" sz="1600" dirty="0" smtClean="0">
                <a:solidFill>
                  <a:schemeClr val="tx2"/>
                </a:solidFill>
                <a:latin typeface="Calibri" panose="020F0502020204030204" pitchFamily="34" charset="0"/>
                <a:cs typeface="Calibri" panose="020F0502020204030204" pitchFamily="34" charset="0"/>
              </a:rPr>
              <a:t>Bere kideen partez </a:t>
            </a:r>
            <a:r>
              <a:rPr lang="eu-ES" sz="1600" b="1" dirty="0" smtClean="0">
                <a:solidFill>
                  <a:schemeClr val="tx2"/>
                </a:solidFill>
                <a:latin typeface="Calibri" panose="020F0502020204030204" pitchFamily="34" charset="0"/>
                <a:cs typeface="Calibri" panose="020F0502020204030204" pitchFamily="34" charset="0"/>
              </a:rPr>
              <a:t>kooperatiba edo besteei eta erakunde asoziatiboei </a:t>
            </a:r>
            <a:r>
              <a:rPr lang="eu-ES" sz="1600" dirty="0" smtClean="0">
                <a:solidFill>
                  <a:schemeClr val="tx2"/>
                </a:solidFill>
                <a:latin typeface="Calibri" panose="020F0502020204030204" pitchFamily="34" charset="0"/>
                <a:cs typeface="Calibri" panose="020F0502020204030204" pitchFamily="34" charset="0"/>
              </a:rPr>
              <a:t>egindako entregak,</a:t>
            </a:r>
            <a:r>
              <a:rPr lang="eu-ES" sz="1600" b="1" dirty="0" smtClean="0">
                <a:solidFill>
                  <a:schemeClr val="tx2"/>
                </a:solidFill>
                <a:latin typeface="Calibri" panose="020F0502020204030204" pitchFamily="34" charset="0"/>
                <a:cs typeface="Calibri" panose="020F0502020204030204" pitchFamily="34" charset="0"/>
              </a:rPr>
              <a:t> </a:t>
            </a:r>
            <a:r>
              <a:rPr lang="eu-ES" sz="1600" dirty="0" smtClean="0">
                <a:solidFill>
                  <a:schemeClr val="tx2"/>
                </a:solidFill>
                <a:latin typeface="Calibri" panose="020F0502020204030204" pitchFamily="34" charset="0"/>
                <a:cs typeface="Calibri" panose="020F0502020204030204" pitchFamily="34" charset="0"/>
              </a:rPr>
              <a:t>beren </a:t>
            </a:r>
            <a:r>
              <a:rPr lang="eu-ES" sz="1600" b="1" dirty="0" smtClean="0">
                <a:solidFill>
                  <a:schemeClr val="tx2"/>
                </a:solidFill>
                <a:latin typeface="Calibri" panose="020F0502020204030204" pitchFamily="34" charset="0"/>
                <a:cs typeface="Calibri" panose="020F0502020204030204" pitchFamily="34" charset="0"/>
              </a:rPr>
              <a:t>estatutuetan</a:t>
            </a:r>
            <a:r>
              <a:rPr lang="eu-ES" sz="1600" dirty="0" smtClean="0">
                <a:solidFill>
                  <a:schemeClr val="tx2"/>
                </a:solidFill>
                <a:latin typeface="Calibri" panose="020F0502020204030204" pitchFamily="34" charset="0"/>
                <a:cs typeface="Calibri" panose="020F0502020204030204" pitchFamily="34" charset="0"/>
              </a:rPr>
              <a:t> jasotakoaren arabera.</a:t>
            </a:r>
          </a:p>
          <a:p>
            <a:pPr marL="285750" indent="-285750" algn="just">
              <a:lnSpc>
                <a:spcPct val="100000"/>
              </a:lnSpc>
              <a:spcBef>
                <a:spcPts val="0"/>
              </a:spcBef>
              <a:buFont typeface="Wingdings" panose="020B0604020202020204" pitchFamily="34" charset="0"/>
              <a:buChar char="Ø"/>
            </a:pPr>
            <a:endParaRPr lang="eu-ES" sz="1600" dirty="0" smtClean="0">
              <a:solidFill>
                <a:schemeClr val="tx2"/>
              </a:solidFill>
              <a:latin typeface="Calibri" panose="020F0502020204030204" pitchFamily="34" charset="0"/>
              <a:cs typeface="Calibri" panose="020F0502020204030204" pitchFamily="34" charset="0"/>
            </a:endParaRPr>
          </a:p>
          <a:p>
            <a:pPr marL="285750" indent="-285750" algn="just">
              <a:lnSpc>
                <a:spcPct val="100000"/>
              </a:lnSpc>
              <a:spcBef>
                <a:spcPts val="0"/>
              </a:spcBef>
              <a:buFont typeface="Wingdings" panose="020B0604020202020204" pitchFamily="34" charset="0"/>
              <a:buChar char="Ø"/>
            </a:pPr>
            <a:r>
              <a:rPr lang="eu-ES" sz="1600" b="1" dirty="0" smtClean="0">
                <a:solidFill>
                  <a:schemeClr val="tx2"/>
                </a:solidFill>
                <a:latin typeface="Calibri" panose="020F0502020204030204" pitchFamily="34" charset="0"/>
                <a:cs typeface="Calibri" panose="020F0502020204030204" pitchFamily="34" charset="0"/>
              </a:rPr>
              <a:t>&lt;10M euroko</a:t>
            </a:r>
            <a:r>
              <a:rPr lang="eu-ES" sz="1600" dirty="0" smtClean="0">
                <a:solidFill>
                  <a:schemeClr val="tx2"/>
                </a:solidFill>
                <a:latin typeface="Calibri" panose="020F0502020204030204" pitchFamily="34" charset="0"/>
                <a:cs typeface="Calibri" panose="020F0502020204030204" pitchFamily="34" charset="0"/>
              </a:rPr>
              <a:t> fakturazioa duen </a:t>
            </a:r>
            <a:r>
              <a:rPr lang="eu-ES" sz="1600" b="1" dirty="0" smtClean="0">
                <a:solidFill>
                  <a:schemeClr val="tx2"/>
                </a:solidFill>
                <a:latin typeface="Calibri" panose="020F0502020204030204" pitchFamily="34" charset="0"/>
                <a:cs typeface="Calibri" panose="020F0502020204030204" pitchFamily="34" charset="0"/>
              </a:rPr>
              <a:t>ostalaritza eta jatetxe-arloa</a:t>
            </a:r>
            <a:r>
              <a:rPr lang="eu-ES" sz="1600" dirty="0" smtClean="0">
                <a:solidFill>
                  <a:schemeClr val="tx2"/>
                </a:solidFill>
                <a:latin typeface="Calibri" panose="020F0502020204030204" pitchFamily="34" charset="0"/>
                <a:cs typeface="Calibri" panose="020F0502020204030204" pitchFamily="34" charset="0"/>
              </a:rPr>
              <a:t> eta </a:t>
            </a:r>
            <a:r>
              <a:rPr lang="eu-ES" sz="1600" b="1" dirty="0" smtClean="0">
                <a:solidFill>
                  <a:schemeClr val="tx2"/>
                </a:solidFill>
                <a:latin typeface="Calibri" panose="020F0502020204030204" pitchFamily="34" charset="0"/>
                <a:cs typeface="Calibri" panose="020F0502020204030204" pitchFamily="34" charset="0"/>
              </a:rPr>
              <a:t>&lt;50M euroko</a:t>
            </a:r>
            <a:r>
              <a:rPr lang="eu-ES" sz="1600" dirty="0" smtClean="0">
                <a:solidFill>
                  <a:schemeClr val="tx2"/>
                </a:solidFill>
                <a:latin typeface="Calibri" panose="020F0502020204030204" pitchFamily="34" charset="0"/>
                <a:cs typeface="Calibri" panose="020F0502020204030204" pitchFamily="34" charset="0"/>
              </a:rPr>
              <a:t> fakturazioa duten </a:t>
            </a:r>
            <a:r>
              <a:rPr lang="eu-ES" sz="1600" b="1" dirty="0" smtClean="0">
                <a:solidFill>
                  <a:schemeClr val="tx2"/>
                </a:solidFill>
                <a:latin typeface="Calibri" panose="020F0502020204030204" pitchFamily="34" charset="0"/>
                <a:cs typeface="Calibri" panose="020F0502020204030204" pitchFamily="34" charset="0"/>
              </a:rPr>
              <a:t>ostatu-zerbitzuak</a:t>
            </a:r>
            <a:r>
              <a:rPr lang="eu-ES" sz="1600" dirty="0" smtClean="0">
                <a:solidFill>
                  <a:schemeClr val="tx2"/>
                </a:solidFill>
                <a:latin typeface="Calibri" panose="020F0502020204030204" pitchFamily="34" charset="0"/>
                <a:cs typeface="Calibri" panose="020F0502020204030204" pitchFamily="34" charset="0"/>
              </a:rPr>
              <a:t>.</a:t>
            </a:r>
            <a:endParaRPr lang="eu-ES" sz="1600" dirty="0">
              <a:solidFill>
                <a:schemeClr val="tx2"/>
              </a:solidFill>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C0CF74FF-57F7-DC50-E250-AA7F78CD1693}"/>
              </a:ext>
            </a:extLst>
          </p:cNvPr>
          <p:cNvSpPr txBox="1"/>
          <p:nvPr/>
        </p:nvSpPr>
        <p:spPr>
          <a:xfrm>
            <a:off x="439326" y="3359452"/>
            <a:ext cx="4580668" cy="1716111"/>
          </a:xfrm>
          <a:prstGeom prst="rect">
            <a:avLst/>
          </a:prstGeom>
          <a:noFill/>
          <a:ln cmpd="dbl">
            <a:noFill/>
          </a:ln>
        </p:spPr>
        <p:txBody>
          <a:bodyPr wrap="square" lIns="91440" tIns="45720" rIns="91440" bIns="45720" rtlCol="0" anchor="t">
            <a:spAutoFit/>
          </a:bodyPr>
          <a:lstStyle/>
          <a:p>
            <a:pPr>
              <a:lnSpc>
                <a:spcPct val="150000"/>
              </a:lnSpc>
            </a:pPr>
            <a:r>
              <a:rPr lang="es-ES" sz="2000" b="1" dirty="0" err="1">
                <a:solidFill>
                  <a:srgbClr val="44546A"/>
                </a:solidFill>
                <a:latin typeface="Calibri" panose="020F0502020204030204" pitchFamily="34" charset="0"/>
                <a:cs typeface="Calibri" panose="020F0502020204030204" pitchFamily="34" charset="0"/>
              </a:rPr>
              <a:t>Idatziz</a:t>
            </a:r>
            <a:r>
              <a:rPr lang="es-ES" sz="2000" b="1" dirty="0">
                <a:solidFill>
                  <a:srgbClr val="44546A"/>
                </a:solidFill>
                <a:latin typeface="Calibri" panose="020F0502020204030204" pitchFamily="34" charset="0"/>
                <a:cs typeface="Calibri" panose="020F0502020204030204" pitchFamily="34" charset="0"/>
              </a:rPr>
              <a:t>.</a:t>
            </a:r>
          </a:p>
          <a:p>
            <a:pPr>
              <a:lnSpc>
                <a:spcPct val="150000"/>
              </a:lnSpc>
            </a:pPr>
            <a:r>
              <a:rPr lang="es-ES" sz="2000" b="1" dirty="0">
                <a:solidFill>
                  <a:srgbClr val="44546A"/>
                </a:solidFill>
                <a:latin typeface="Calibri" panose="020F0502020204030204" pitchFamily="34" charset="0"/>
                <a:cs typeface="Calibri" panose="020F0502020204030204" pitchFamily="34" charset="0"/>
              </a:rPr>
              <a:t>Entrega </a:t>
            </a:r>
            <a:r>
              <a:rPr lang="es-ES" sz="2000" b="1" dirty="0" err="1">
                <a:solidFill>
                  <a:srgbClr val="44546A"/>
                </a:solidFill>
                <a:latin typeface="Calibri" panose="020F0502020204030204" pitchFamily="34" charset="0"/>
                <a:cs typeface="Calibri" panose="020F0502020204030204" pitchFamily="34" charset="0"/>
              </a:rPr>
              <a:t>egin</a:t>
            </a:r>
            <a:r>
              <a:rPr lang="es-ES" sz="2000" b="1" dirty="0">
                <a:solidFill>
                  <a:srgbClr val="44546A"/>
                </a:solidFill>
                <a:latin typeface="Calibri" panose="020F0502020204030204" pitchFamily="34" charset="0"/>
                <a:cs typeface="Calibri" panose="020F0502020204030204" pitchFamily="34" charset="0"/>
              </a:rPr>
              <a:t> </a:t>
            </a:r>
            <a:r>
              <a:rPr lang="es-ES" sz="2000" b="1" dirty="0" err="1">
                <a:solidFill>
                  <a:srgbClr val="44546A"/>
                </a:solidFill>
                <a:latin typeface="Calibri" panose="020F0502020204030204" pitchFamily="34" charset="0"/>
                <a:cs typeface="Calibri" panose="020F0502020204030204" pitchFamily="34" charset="0"/>
              </a:rPr>
              <a:t>aurretik</a:t>
            </a:r>
            <a:r>
              <a:rPr lang="es-ES" sz="2000" b="1" dirty="0">
                <a:solidFill>
                  <a:srgbClr val="44546A"/>
                </a:solidFill>
                <a:latin typeface="Calibri" panose="020F0502020204030204" pitchFamily="34" charset="0"/>
                <a:cs typeface="Calibri" panose="020F0502020204030204" pitchFamily="34" charset="0"/>
              </a:rPr>
              <a:t>.</a:t>
            </a:r>
          </a:p>
          <a:p>
            <a:pPr>
              <a:lnSpc>
                <a:spcPct val="150000"/>
              </a:lnSpc>
            </a:pPr>
            <a:r>
              <a:rPr lang="es-ES" sz="1600" dirty="0" err="1">
                <a:solidFill>
                  <a:srgbClr val="44546A"/>
                </a:solidFill>
                <a:latin typeface="Calibri" panose="020F0502020204030204" pitchFamily="34" charset="0"/>
                <a:cs typeface="Calibri" panose="020F0502020204030204" pitchFamily="34" charset="0"/>
              </a:rPr>
              <a:t>Merkaturatze</a:t>
            </a:r>
            <a:r>
              <a:rPr lang="es-ES" sz="1600" b="1" dirty="0">
                <a:solidFill>
                  <a:srgbClr val="44546A"/>
                </a:solidFill>
                <a:latin typeface="Calibri" panose="020F0502020204030204" pitchFamily="34" charset="0"/>
                <a:cs typeface="Calibri" panose="020F0502020204030204" pitchFamily="34" charset="0"/>
              </a:rPr>
              <a:t>-fase </a:t>
            </a:r>
            <a:r>
              <a:rPr lang="es-ES" sz="1600" b="1" dirty="0" err="1">
                <a:solidFill>
                  <a:srgbClr val="44546A"/>
                </a:solidFill>
                <a:latin typeface="Calibri" panose="020F0502020204030204" pitchFamily="34" charset="0"/>
                <a:cs typeface="Calibri" panose="020F0502020204030204" pitchFamily="34" charset="0"/>
              </a:rPr>
              <a:t>guztietan</a:t>
            </a:r>
            <a:r>
              <a:rPr lang="es-ES" sz="1600" dirty="0">
                <a:solidFill>
                  <a:srgbClr val="44546A"/>
                </a:solidFill>
                <a:latin typeface="Calibri" panose="020F0502020204030204" pitchFamily="34" charset="0"/>
                <a:cs typeface="Calibri" panose="020F0502020204030204" pitchFamily="34" charset="0"/>
              </a:rPr>
              <a:t>.</a:t>
            </a:r>
            <a:endParaRPr lang="es-ES" sz="1600" b="1" dirty="0">
              <a:solidFill>
                <a:srgbClr val="44546A"/>
              </a:solidFill>
              <a:latin typeface="Calibri" panose="020F0502020204030204" pitchFamily="34" charset="0"/>
              <a:cs typeface="Calibri" panose="020F0502020204030204" pitchFamily="34" charset="0"/>
            </a:endParaRPr>
          </a:p>
          <a:p>
            <a:pPr>
              <a:lnSpc>
                <a:spcPct val="150000"/>
              </a:lnSpc>
            </a:pPr>
            <a:r>
              <a:rPr lang="es-ES" sz="1600" dirty="0" err="1">
                <a:solidFill>
                  <a:srgbClr val="44546A"/>
                </a:solidFill>
                <a:latin typeface="Calibri" panose="020F0502020204030204" pitchFamily="34" charset="0"/>
                <a:cs typeface="Calibri" panose="020F0502020204030204" pitchFamily="34" charset="0"/>
              </a:rPr>
              <a:t>Alde</a:t>
            </a:r>
            <a:r>
              <a:rPr lang="es-ES" sz="1600" dirty="0">
                <a:solidFill>
                  <a:srgbClr val="44546A"/>
                </a:solidFill>
                <a:latin typeface="Calibri" panose="020F0502020204030204" pitchFamily="34" charset="0"/>
                <a:cs typeface="Calibri" panose="020F0502020204030204" pitchFamily="34" charset="0"/>
              </a:rPr>
              <a:t> </a:t>
            </a:r>
            <a:r>
              <a:rPr lang="es-ES" sz="1600" dirty="0" err="1">
                <a:solidFill>
                  <a:srgbClr val="44546A"/>
                </a:solidFill>
                <a:latin typeface="Calibri" panose="020F0502020204030204" pitchFamily="34" charset="0"/>
                <a:cs typeface="Calibri" panose="020F0502020204030204" pitchFamily="34" charset="0"/>
              </a:rPr>
              <a:t>biek</a:t>
            </a:r>
            <a:r>
              <a:rPr lang="es-ES" sz="1600" dirty="0">
                <a:solidFill>
                  <a:srgbClr val="44546A"/>
                </a:solidFill>
                <a:latin typeface="Calibri" panose="020F0502020204030204" pitchFamily="34" charset="0"/>
                <a:cs typeface="Calibri" panose="020F0502020204030204" pitchFamily="34" charset="0"/>
              </a:rPr>
              <a:t> </a:t>
            </a:r>
            <a:r>
              <a:rPr lang="es-ES" sz="1600" b="1" dirty="0" err="1">
                <a:solidFill>
                  <a:srgbClr val="44546A"/>
                </a:solidFill>
                <a:latin typeface="Calibri" panose="020F0502020204030204" pitchFamily="34" charset="0"/>
                <a:cs typeface="Calibri" panose="020F0502020204030204" pitchFamily="34" charset="0"/>
              </a:rPr>
              <a:t>sinatutako</a:t>
            </a:r>
            <a:r>
              <a:rPr lang="es-ES" sz="1600" b="1" dirty="0">
                <a:solidFill>
                  <a:srgbClr val="44546A"/>
                </a:solidFill>
                <a:latin typeface="Calibri" panose="020F0502020204030204" pitchFamily="34" charset="0"/>
                <a:cs typeface="Calibri" panose="020F0502020204030204" pitchFamily="34" charset="0"/>
              </a:rPr>
              <a:t> </a:t>
            </a:r>
            <a:r>
              <a:rPr lang="es-ES" sz="1600" b="1" dirty="0" err="1">
                <a:solidFill>
                  <a:srgbClr val="44546A"/>
                </a:solidFill>
                <a:latin typeface="Calibri" panose="020F0502020204030204" pitchFamily="34" charset="0"/>
                <a:cs typeface="Calibri" panose="020F0502020204030204" pitchFamily="34" charset="0"/>
              </a:rPr>
              <a:t>kopia</a:t>
            </a:r>
            <a:r>
              <a:rPr lang="es-ES" sz="1600" dirty="0">
                <a:solidFill>
                  <a:srgbClr val="44546A"/>
                </a:solidFill>
                <a:latin typeface="Calibri" panose="020F0502020204030204" pitchFamily="34" charset="0"/>
                <a:cs typeface="Calibri" panose="020F0502020204030204" pitchFamily="34" charset="0"/>
              </a:rPr>
              <a:t> gorde </a:t>
            </a:r>
            <a:r>
              <a:rPr lang="es-ES" sz="1600" dirty="0" err="1">
                <a:solidFill>
                  <a:srgbClr val="44546A"/>
                </a:solidFill>
                <a:latin typeface="Calibri" panose="020F0502020204030204" pitchFamily="34" charset="0"/>
                <a:cs typeface="Calibri" panose="020F0502020204030204" pitchFamily="34" charset="0"/>
              </a:rPr>
              <a:t>behar</a:t>
            </a:r>
            <a:r>
              <a:rPr lang="es-ES" sz="1600" dirty="0">
                <a:solidFill>
                  <a:srgbClr val="44546A"/>
                </a:solidFill>
                <a:latin typeface="Calibri" panose="020F0502020204030204" pitchFamily="34" charset="0"/>
                <a:cs typeface="Calibri" panose="020F0502020204030204" pitchFamily="34" charset="0"/>
              </a:rPr>
              <a:t> da.</a:t>
            </a:r>
          </a:p>
        </p:txBody>
      </p:sp>
      <p:sp>
        <p:nvSpPr>
          <p:cNvPr id="8"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20</a:t>
            </a:fld>
            <a:endParaRPr lang="es-ES" sz="2000" dirty="0"/>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541784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9EC1CBB-0A80-48DE-B669-7B7F59CA03B8}"/>
              </a:ext>
            </a:extLst>
          </p:cNvPr>
          <p:cNvSpPr>
            <a:spLocks noGrp="1"/>
          </p:cNvSpPr>
          <p:nvPr>
            <p:ph idx="1"/>
          </p:nvPr>
        </p:nvSpPr>
        <p:spPr>
          <a:xfrm>
            <a:off x="301887" y="404846"/>
            <a:ext cx="10626845" cy="5636516"/>
          </a:xfrm>
        </p:spPr>
        <p:txBody>
          <a:bodyPr vert="horz" lIns="91440" tIns="45720" rIns="91440" bIns="45720" numCol="2" spcCol="720000" rtlCol="0" anchor="t">
            <a:noAutofit/>
          </a:bodyPr>
          <a:lstStyle/>
          <a:p>
            <a:pPr marL="0" indent="0" algn="just">
              <a:spcBef>
                <a:spcPts val="0"/>
              </a:spcBef>
              <a:buNone/>
            </a:pPr>
            <a:r>
              <a:rPr lang="eu-ES" sz="3600" b="1" dirty="0" smtClean="0">
                <a:solidFill>
                  <a:srgbClr val="44546A"/>
                </a:solidFill>
                <a:latin typeface="Calibri Light"/>
                <a:cs typeface="Calibri Light"/>
              </a:rPr>
              <a:t>ZEIN DA KONTRATUEK IZAN BEHAR DUTEN GUTXIENEKO INFORMAZIO-EDUKIA?</a:t>
            </a:r>
            <a:endParaRPr lang="eu-ES" sz="3200" b="1" dirty="0" smtClean="0">
              <a:solidFill>
                <a:srgbClr val="44546A"/>
              </a:solidFill>
              <a:latin typeface="Calibri Light"/>
              <a:cs typeface="Calibri Light"/>
            </a:endParaRPr>
          </a:p>
          <a:p>
            <a:pPr marL="342900" indent="-342900" algn="just">
              <a:spcBef>
                <a:spcPts val="0"/>
              </a:spcBef>
              <a:buFont typeface="Calibri Light" panose="020F0302020204030204"/>
              <a:buAutoNum type="arabicPeriod"/>
            </a:pPr>
            <a:endParaRPr lang="eu-ES" sz="1200" dirty="0" smtClean="0">
              <a:solidFill>
                <a:srgbClr val="44546A"/>
              </a:solidFill>
              <a:latin typeface="Calibri Light"/>
              <a:cs typeface="Calibri Light"/>
            </a:endParaRPr>
          </a:p>
          <a:p>
            <a:pPr marL="342900" indent="-342900" algn="just">
              <a:spcBef>
                <a:spcPts val="0"/>
              </a:spcBef>
              <a:buAutoNum type="arabicPeriod"/>
            </a:pPr>
            <a:endParaRPr lang="eu-ES" sz="1200" dirty="0" smtClean="0">
              <a:solidFill>
                <a:srgbClr val="44546A"/>
              </a:solidFill>
              <a:latin typeface="Calibri Light"/>
              <a:cs typeface="Calibri Light"/>
            </a:endParaRPr>
          </a:p>
          <a:p>
            <a:pPr marL="342900" indent="-342900" algn="just">
              <a:spcBef>
                <a:spcPts val="0"/>
              </a:spcBef>
              <a:buAutoNum type="arabicPeriod"/>
            </a:pPr>
            <a:endParaRPr lang="eu-ES" sz="1200" dirty="0" smtClean="0">
              <a:solidFill>
                <a:srgbClr val="44546A"/>
              </a:solidFill>
              <a:latin typeface="Calibri Light"/>
              <a:cs typeface="Calibri Light"/>
            </a:endParaRPr>
          </a:p>
          <a:p>
            <a:pPr marL="342900" indent="-342900" algn="just">
              <a:spcBef>
                <a:spcPts val="0"/>
              </a:spcBef>
              <a:buFont typeface="+mj-lt"/>
              <a:buAutoNum type="arabicPeriod"/>
            </a:pPr>
            <a:r>
              <a:rPr lang="eu-ES" sz="1600" b="1" dirty="0" smtClean="0">
                <a:solidFill>
                  <a:srgbClr val="44546A"/>
                </a:solidFill>
                <a:latin typeface="Calibri Light"/>
                <a:cs typeface="Calibri Light"/>
              </a:rPr>
              <a:t>Alde</a:t>
            </a:r>
            <a:r>
              <a:rPr lang="eu-ES" sz="1600" dirty="0" smtClean="0">
                <a:solidFill>
                  <a:srgbClr val="44546A"/>
                </a:solidFill>
                <a:latin typeface="Calibri Light"/>
                <a:cs typeface="Calibri Light"/>
              </a:rPr>
              <a:t> kontratugileak identifikatzea.</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b="1" dirty="0" smtClean="0">
                <a:solidFill>
                  <a:srgbClr val="44546A"/>
                </a:solidFill>
                <a:latin typeface="Calibri Light"/>
                <a:cs typeface="Calibri Light"/>
              </a:rPr>
              <a:t>Kontratuaren xedea, </a:t>
            </a:r>
            <a:r>
              <a:rPr lang="eu-ES" sz="1600" dirty="0" smtClean="0">
                <a:solidFill>
                  <a:srgbClr val="44546A"/>
                </a:solidFill>
                <a:latin typeface="Calibri Light"/>
                <a:cs typeface="Calibri Light"/>
              </a:rPr>
              <a:t>kontratatutako kategoria eta erreferentziak adieraziz, eskaeraren aginduarekin ere zehaztu ahalko direnak.</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b="1" dirty="0" smtClean="0">
                <a:solidFill>
                  <a:srgbClr val="44546A"/>
                </a:solidFill>
                <a:latin typeface="Calibri Light"/>
                <a:cs typeface="Calibri Light"/>
              </a:rPr>
              <a:t>Kontratuaren prezioa, </a:t>
            </a:r>
            <a:r>
              <a:rPr lang="eu-ES" sz="1600" dirty="0" smtClean="0">
                <a:solidFill>
                  <a:srgbClr val="44546A"/>
                </a:solidFill>
                <a:latin typeface="Calibri Light"/>
                <a:cs typeface="Calibri Light"/>
              </a:rPr>
              <a:t>berariaz ordainketa guztiak adieraziz, aplikatu beharreko beherapenak barne, zenbateko finko edo aldakorrarekin zehaztuko dena.</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b="1" dirty="0" smtClean="0">
                <a:solidFill>
                  <a:srgbClr val="44546A"/>
                </a:solidFill>
                <a:latin typeface="Calibri Light"/>
                <a:cs typeface="Calibri Light"/>
              </a:rPr>
              <a:t>Ordaintzeko baldintzak.</a:t>
            </a:r>
          </a:p>
          <a:p>
            <a:pPr marL="342900" indent="-342900" algn="just">
              <a:spcBef>
                <a:spcPts val="0"/>
              </a:spcBef>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dirty="0" smtClean="0">
                <a:solidFill>
                  <a:srgbClr val="44546A"/>
                </a:solidFill>
                <a:latin typeface="Calibri Light"/>
                <a:cs typeface="Calibri Light"/>
              </a:rPr>
              <a:t>Produktuak </a:t>
            </a:r>
            <a:r>
              <a:rPr lang="eu-ES" sz="1600" b="1" dirty="0" smtClean="0">
                <a:solidFill>
                  <a:srgbClr val="44546A"/>
                </a:solidFill>
                <a:latin typeface="Calibri Light"/>
                <a:cs typeface="Calibri Light"/>
              </a:rPr>
              <a:t>entregatzeko eta eskaintzeko </a:t>
            </a:r>
            <a:r>
              <a:rPr lang="eu-ES" sz="1600" dirty="0" smtClean="0">
                <a:solidFill>
                  <a:srgbClr val="44546A"/>
                </a:solidFill>
                <a:latin typeface="Calibri Light"/>
                <a:cs typeface="Calibri Light"/>
              </a:rPr>
              <a:t>baldintzak.</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dirty="0" smtClean="0">
                <a:solidFill>
                  <a:srgbClr val="44546A"/>
                </a:solidFill>
                <a:latin typeface="Calibri Light"/>
                <a:cs typeface="Calibri Light"/>
              </a:rPr>
              <a:t>Alde kontratugileen </a:t>
            </a:r>
            <a:r>
              <a:rPr lang="eu-ES" sz="1600" b="1" dirty="0" smtClean="0">
                <a:solidFill>
                  <a:srgbClr val="44546A"/>
                </a:solidFill>
                <a:latin typeface="Calibri Light"/>
                <a:cs typeface="Calibri Light"/>
              </a:rPr>
              <a:t>eskubide eta betebeharrak</a:t>
            </a:r>
            <a:r>
              <a:rPr lang="eu-ES" sz="1600" dirty="0" smtClean="0">
                <a:solidFill>
                  <a:srgbClr val="44546A"/>
                </a:solidFill>
                <a:latin typeface="Calibri Light"/>
                <a:cs typeface="Calibri Light"/>
              </a:rPr>
              <a:t>.</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dirty="0" smtClean="0">
                <a:solidFill>
                  <a:srgbClr val="44546A"/>
                </a:solidFill>
                <a:latin typeface="Calibri Light"/>
                <a:cs typeface="Calibri Light"/>
              </a:rPr>
              <a:t>Aldeek </a:t>
            </a:r>
            <a:r>
              <a:rPr lang="eu-ES" sz="1600" b="1" dirty="0" smtClean="0">
                <a:solidFill>
                  <a:srgbClr val="44546A"/>
                </a:solidFill>
                <a:latin typeface="Calibri Light"/>
                <a:cs typeface="Calibri Light"/>
              </a:rPr>
              <a:t>elkarri eman behar dioten informazioa</a:t>
            </a:r>
            <a:r>
              <a:rPr lang="eu-ES" sz="1600" dirty="0" smtClean="0">
                <a:solidFill>
                  <a:srgbClr val="44546A"/>
                </a:solidFill>
                <a:latin typeface="Calibri Light"/>
                <a:cs typeface="Calibri Light"/>
              </a:rPr>
              <a:t> kontratuko betebeharrak betetzen dituztela egiaztatzeko.</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b="1" dirty="0" smtClean="0">
                <a:solidFill>
                  <a:srgbClr val="44546A"/>
                </a:solidFill>
                <a:latin typeface="Calibri Light"/>
                <a:cs typeface="Calibri Light"/>
              </a:rPr>
              <a:t>Kontratuaren iraupena</a:t>
            </a:r>
            <a:r>
              <a:rPr lang="eu-ES" sz="1600" dirty="0" smtClean="0">
                <a:solidFill>
                  <a:srgbClr val="44546A"/>
                </a:solidFill>
                <a:latin typeface="Calibri Light"/>
                <a:cs typeface="Calibri Light"/>
              </a:rPr>
              <a:t>, berariaz adieraziz indarraldiaren hasiera, berritzeko baldintzak eta aldatzekoak.</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b="1" dirty="0" smtClean="0">
                <a:solidFill>
                  <a:srgbClr val="44546A"/>
                </a:solidFill>
                <a:latin typeface="Calibri Light"/>
                <a:cs typeface="Calibri Light"/>
              </a:rPr>
              <a:t>Kontratua suntsiarazteko</a:t>
            </a:r>
            <a:r>
              <a:rPr lang="eu-ES" sz="1600" dirty="0" smtClean="0">
                <a:solidFill>
                  <a:srgbClr val="44546A"/>
                </a:solidFill>
                <a:latin typeface="Calibri Light"/>
                <a:cs typeface="Calibri Light"/>
              </a:rPr>
              <a:t> arrazoiak, formalizatzeko modua eta eraginak.</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dirty="0" err="1" smtClean="0">
                <a:solidFill>
                  <a:srgbClr val="44546A"/>
                </a:solidFill>
                <a:latin typeface="Calibri Light"/>
                <a:cs typeface="Calibri Light"/>
              </a:rPr>
              <a:t>Kontziliazioa</a:t>
            </a:r>
            <a:r>
              <a:rPr lang="eu-ES" sz="1600" dirty="0" smtClean="0">
                <a:solidFill>
                  <a:srgbClr val="44546A"/>
                </a:solidFill>
                <a:latin typeface="Calibri Light"/>
                <a:cs typeface="Calibri Light"/>
              </a:rPr>
              <a:t> eta </a:t>
            </a:r>
            <a:r>
              <a:rPr lang="eu-ES" sz="1600" b="1" dirty="0" smtClean="0">
                <a:solidFill>
                  <a:srgbClr val="44546A"/>
                </a:solidFill>
                <a:latin typeface="Calibri Light"/>
                <a:cs typeface="Calibri Light"/>
              </a:rPr>
              <a:t>gatazkak konpontzeko</a:t>
            </a:r>
            <a:r>
              <a:rPr lang="eu-ES" sz="1600" dirty="0" smtClean="0">
                <a:solidFill>
                  <a:srgbClr val="44546A"/>
                </a:solidFill>
                <a:latin typeface="Calibri Light"/>
                <a:cs typeface="Calibri Light"/>
              </a:rPr>
              <a:t>  prozedura.</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dirty="0" smtClean="0">
                <a:solidFill>
                  <a:srgbClr val="44546A"/>
                </a:solidFill>
                <a:latin typeface="Calibri Light"/>
                <a:cs typeface="Calibri Light"/>
              </a:rPr>
              <a:t>Desadostasun edo gertakariengatik ezarri beharreko </a:t>
            </a:r>
            <a:r>
              <a:rPr lang="eu-ES" sz="1600" b="1" dirty="0" smtClean="0">
                <a:solidFill>
                  <a:srgbClr val="44546A"/>
                </a:solidFill>
                <a:latin typeface="Calibri Light"/>
                <a:cs typeface="Calibri Light"/>
              </a:rPr>
              <a:t>zehapenak</a:t>
            </a:r>
            <a:r>
              <a:rPr lang="eu-ES" sz="1600" dirty="0" smtClean="0">
                <a:solidFill>
                  <a:srgbClr val="44546A"/>
                </a:solidFill>
                <a:latin typeface="Calibri Light"/>
                <a:cs typeface="Calibri Light"/>
              </a:rPr>
              <a:t>.</a:t>
            </a:r>
          </a:p>
          <a:p>
            <a:pPr marL="342900" indent="-342900" algn="just">
              <a:spcBef>
                <a:spcPts val="0"/>
              </a:spcBef>
              <a:buFont typeface="+mj-lt"/>
              <a:buAutoNum type="arabicPeriod"/>
            </a:pPr>
            <a:endParaRPr lang="eu-ES" sz="1600" dirty="0" smtClean="0">
              <a:solidFill>
                <a:srgbClr val="44546A"/>
              </a:solidFill>
              <a:latin typeface="Calibri Light"/>
              <a:cs typeface="Calibri Light"/>
            </a:endParaRPr>
          </a:p>
          <a:p>
            <a:pPr marL="342900" indent="-342900" algn="just">
              <a:spcBef>
                <a:spcPts val="0"/>
              </a:spcBef>
              <a:buFont typeface="+mj-lt"/>
              <a:buAutoNum type="arabicPeriod"/>
            </a:pPr>
            <a:r>
              <a:rPr lang="eu-ES" sz="1600" dirty="0" smtClean="0">
                <a:solidFill>
                  <a:srgbClr val="44546A"/>
                </a:solidFill>
                <a:latin typeface="Calibri Light"/>
                <a:cs typeface="Calibri Light"/>
              </a:rPr>
              <a:t>Ezinbesteko arrazoiengatik ezarriko diren </a:t>
            </a:r>
            <a:r>
              <a:rPr lang="eu-ES" sz="1600" b="1" dirty="0" smtClean="0">
                <a:solidFill>
                  <a:srgbClr val="44546A"/>
                </a:solidFill>
                <a:latin typeface="Calibri Light"/>
                <a:cs typeface="Calibri Light"/>
              </a:rPr>
              <a:t>salbuespenak</a:t>
            </a:r>
            <a:r>
              <a:rPr lang="es-ES" sz="1600" dirty="0" smtClean="0">
                <a:solidFill>
                  <a:srgbClr val="44546A"/>
                </a:solidFill>
                <a:latin typeface="Calibri Light"/>
                <a:cs typeface="Calibri Light"/>
              </a:rPr>
              <a:t>.</a:t>
            </a:r>
            <a:endParaRPr lang="es-ES" sz="1600" dirty="0">
              <a:solidFill>
                <a:srgbClr val="44546A"/>
              </a:solidFill>
              <a:latin typeface="Calibri Light"/>
              <a:cs typeface="Calibri Light"/>
            </a:endParaRPr>
          </a:p>
        </p:txBody>
      </p:sp>
      <p:sp>
        <p:nvSpPr>
          <p:cNvPr id="7" name="Marcador de contenido 2">
            <a:extLst>
              <a:ext uri="{FF2B5EF4-FFF2-40B4-BE49-F238E27FC236}">
                <a16:creationId xmlns:a16="http://schemas.microsoft.com/office/drawing/2014/main" id="{E2423FD6-3573-EFA7-FA6F-BA29C51C1653}"/>
              </a:ext>
            </a:extLst>
          </p:cNvPr>
          <p:cNvSpPr txBox="1">
            <a:spLocks/>
          </p:cNvSpPr>
          <p:nvPr/>
        </p:nvSpPr>
        <p:spPr>
          <a:xfrm>
            <a:off x="665825" y="6223924"/>
            <a:ext cx="8034291" cy="921962"/>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eu-ES" sz="1800" u="sng" dirty="0">
                <a:latin typeface="Calibri Light"/>
                <a:cs typeface="Calibri Light"/>
              </a:rPr>
              <a:t>Sektore batzuetan</a:t>
            </a:r>
            <a:r>
              <a:rPr lang="eu-ES" sz="1800" dirty="0">
                <a:latin typeface="Calibri Light"/>
                <a:cs typeface="Calibri Light"/>
              </a:rPr>
              <a:t> </a:t>
            </a:r>
            <a:r>
              <a:rPr lang="eu-ES" sz="1800" b="1" dirty="0">
                <a:latin typeface="Calibri Light"/>
                <a:cs typeface="Calibri Light"/>
              </a:rPr>
              <a:t>badaude</a:t>
            </a:r>
            <a:r>
              <a:rPr lang="eu-ES" sz="1800" dirty="0">
                <a:latin typeface="Calibri Light"/>
                <a:cs typeface="Calibri Light"/>
              </a:rPr>
              <a:t> Nekazaritza, Arrantza eta Elikagai Sailak </a:t>
            </a:r>
            <a:r>
              <a:rPr lang="eu-ES" sz="1800" b="1" dirty="0">
                <a:latin typeface="Calibri Light"/>
                <a:cs typeface="Calibri Light"/>
              </a:rPr>
              <a:t>homologatutako kontratuak</a:t>
            </a:r>
            <a:r>
              <a:rPr lang="eu-ES" sz="1800" dirty="0">
                <a:latin typeface="Calibri Light"/>
                <a:cs typeface="Calibri Light"/>
              </a:rPr>
              <a:t>. </a:t>
            </a:r>
            <a:r>
              <a:rPr lang="eu-ES" sz="1800" dirty="0">
                <a:hlinkClick r:id="rId3"/>
              </a:rPr>
              <a:t>Nekazaritza eta elikagai kontratuak (mapa.gob.es)</a:t>
            </a:r>
            <a:r>
              <a:rPr lang="eu-ES" sz="1800" dirty="0">
                <a:latin typeface="Calibri Light"/>
                <a:cs typeface="Calibri Light"/>
              </a:rPr>
              <a:t>.</a:t>
            </a:r>
            <a:endParaRPr lang="es-ES" sz="1800" dirty="0">
              <a:latin typeface="Calibri Light"/>
              <a:cs typeface="Calibri Light"/>
            </a:endParaRPr>
          </a:p>
          <a:p>
            <a:pPr marL="0" indent="0" algn="just">
              <a:spcBef>
                <a:spcPts val="0"/>
              </a:spcBef>
              <a:buFont typeface="Arial" panose="020B0604020202020204" pitchFamily="34" charset="0"/>
              <a:buNone/>
            </a:pPr>
            <a:endParaRPr lang="es-ES" sz="1800" dirty="0">
              <a:latin typeface="Calibri Light"/>
              <a:cs typeface="Calibri Light"/>
            </a:endParaRPr>
          </a:p>
          <a:p>
            <a:pPr marL="0" indent="0" algn="just">
              <a:spcBef>
                <a:spcPts val="0"/>
              </a:spcBef>
              <a:buFont typeface="Arial" panose="020B0604020202020204" pitchFamily="34" charset="0"/>
              <a:buNone/>
            </a:pPr>
            <a:endParaRPr lang="es-ES" sz="1800" dirty="0">
              <a:latin typeface="Calibri Light"/>
              <a:cs typeface="Calibri Light"/>
            </a:endParaRPr>
          </a:p>
          <a:p>
            <a:pPr marL="0" indent="0" algn="just">
              <a:spcBef>
                <a:spcPts val="0"/>
              </a:spcBef>
              <a:buFont typeface="Arial" panose="020B0604020202020204" pitchFamily="34" charset="0"/>
              <a:buNone/>
            </a:pPr>
            <a:endParaRPr lang="es-ES" sz="1800" dirty="0">
              <a:latin typeface="Calibri Light"/>
              <a:cs typeface="Calibri Light"/>
            </a:endParaRPr>
          </a:p>
        </p:txBody>
      </p:sp>
      <p:sp>
        <p:nvSpPr>
          <p:cNvPr id="8"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21</a:t>
            </a:fld>
            <a:endParaRPr lang="es-ES" sz="2000" dirty="0"/>
          </a:p>
        </p:txBody>
      </p:sp>
    </p:spTree>
    <p:extLst>
      <p:ext uri="{BB962C8B-B14F-4D97-AF65-F5344CB8AC3E}">
        <p14:creationId xmlns:p14="http://schemas.microsoft.com/office/powerpoint/2010/main" val="23048670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418149" y="230117"/>
            <a:ext cx="5163211" cy="2294738"/>
          </a:xfrm>
        </p:spPr>
        <p:txBody>
          <a:bodyPr>
            <a:normAutofit/>
          </a:bodyPr>
          <a:lstStyle/>
          <a:p>
            <a:r>
              <a:rPr lang="es-ES" sz="3200" dirty="0">
                <a:solidFill>
                  <a:schemeClr val="tx2"/>
                </a:solidFill>
              </a:rPr>
              <a:t>NOLA EZARRI BEHAR DA </a:t>
            </a:r>
            <a:r>
              <a:rPr lang="es-ES" sz="3200" dirty="0" smtClean="0">
                <a:solidFill>
                  <a:schemeClr val="tx2"/>
                </a:solidFill>
              </a:rPr>
              <a:t>ELIKAGAI-KONTRATUAREN </a:t>
            </a:r>
            <a:r>
              <a:rPr lang="es-ES" sz="3200" dirty="0">
                <a:solidFill>
                  <a:schemeClr val="tx2"/>
                </a:solidFill>
              </a:rPr>
              <a:t>PREZIOA?</a:t>
            </a:r>
          </a:p>
        </p:txBody>
      </p:sp>
      <p:sp>
        <p:nvSpPr>
          <p:cNvPr id="4" name="CuadroTexto 3">
            <a:extLst>
              <a:ext uri="{FF2B5EF4-FFF2-40B4-BE49-F238E27FC236}">
                <a16:creationId xmlns:a16="http://schemas.microsoft.com/office/drawing/2014/main" id="{E881622E-FCB6-49ED-D4BD-08D03C8FF607}"/>
              </a:ext>
            </a:extLst>
          </p:cNvPr>
          <p:cNvSpPr txBox="1"/>
          <p:nvPr/>
        </p:nvSpPr>
        <p:spPr>
          <a:xfrm>
            <a:off x="533558" y="2789340"/>
            <a:ext cx="8899429" cy="2862322"/>
          </a:xfrm>
          <a:prstGeom prst="rect">
            <a:avLst/>
          </a:prstGeom>
          <a:noFill/>
        </p:spPr>
        <p:txBody>
          <a:bodyPr wrap="square" lIns="91440" tIns="45720" rIns="91440" bIns="45720" rtlCol="0" anchor="t">
            <a:spAutoFit/>
          </a:bodyPr>
          <a:lstStyle/>
          <a:p>
            <a:pPr marL="342900" indent="-342900" algn="just">
              <a:buFont typeface="Wingdings" panose="05000000000000000000" pitchFamily="2" charset="2"/>
              <a:buChar char="Ø"/>
            </a:pPr>
            <a:r>
              <a:rPr lang="eu-ES" dirty="0" smtClean="0">
                <a:solidFill>
                  <a:srgbClr val="44546A"/>
                </a:solidFill>
                <a:latin typeface="Calibri Light"/>
                <a:cs typeface="Calibri Light"/>
              </a:rPr>
              <a:t>Ekoizleak </a:t>
            </a:r>
            <a:r>
              <a:rPr lang="eu-ES" b="1" dirty="0" smtClean="0">
                <a:solidFill>
                  <a:srgbClr val="44546A"/>
                </a:solidFill>
                <a:latin typeface="Calibri Light"/>
                <a:cs typeface="Calibri Light"/>
              </a:rPr>
              <a:t>bere ekoizpen-kostuak ezagutu eta dokumentatu behar ditu.</a:t>
            </a:r>
            <a:endParaRPr lang="eu-ES" b="1" dirty="0" smtClean="0">
              <a:solidFill>
                <a:srgbClr val="44546A"/>
              </a:solidFill>
              <a:latin typeface="Calibri Light"/>
              <a:ea typeface="Calibri Light"/>
              <a:cs typeface="Calibri Light"/>
            </a:endParaRPr>
          </a:p>
          <a:p>
            <a:pPr marL="342900" indent="-342900" algn="just">
              <a:buFont typeface="Wingdings" panose="05000000000000000000" pitchFamily="2" charset="2"/>
              <a:buChar char="Ø"/>
            </a:pPr>
            <a:endParaRPr lang="eu-ES" b="1" dirty="0" smtClean="0">
              <a:solidFill>
                <a:srgbClr val="44546A"/>
              </a:solidFill>
              <a:latin typeface="Calibri Light"/>
              <a:ea typeface="Calibri Light"/>
              <a:cs typeface="Calibri Light"/>
            </a:endParaRPr>
          </a:p>
          <a:p>
            <a:pPr marL="342900" indent="-342900" algn="just">
              <a:buFont typeface="Wingdings" panose="05000000000000000000" pitchFamily="2" charset="2"/>
              <a:buChar char="Ø"/>
            </a:pPr>
            <a:r>
              <a:rPr lang="eu-ES" b="1" dirty="0" smtClean="0">
                <a:solidFill>
                  <a:schemeClr val="tx2"/>
                </a:solidFill>
                <a:latin typeface="Calibri Light"/>
                <a:cs typeface="Calibri Light"/>
              </a:rPr>
              <a:t>Faktore objektibo, egiaztagarri eta </a:t>
            </a:r>
            <a:r>
              <a:rPr lang="eu-ES" b="1" dirty="0" err="1" smtClean="0">
                <a:solidFill>
                  <a:schemeClr val="tx2"/>
                </a:solidFill>
                <a:latin typeface="Calibri Light"/>
                <a:cs typeface="Calibri Light"/>
              </a:rPr>
              <a:t>manipulaezinen</a:t>
            </a:r>
            <a:r>
              <a:rPr lang="eu-ES" dirty="0" smtClean="0">
                <a:solidFill>
                  <a:schemeClr val="tx2"/>
                </a:solidFill>
                <a:latin typeface="Calibri Light"/>
                <a:cs typeface="Calibri Light"/>
              </a:rPr>
              <a:t> arabera zehaztua. Ez da nahikoa adostutako prezioak kosteak estaltzen dituela esatearekin.</a:t>
            </a:r>
            <a:endParaRPr lang="eu-ES" sz="1600" dirty="0" smtClean="0">
              <a:solidFill>
                <a:schemeClr val="tx2"/>
              </a:solidFill>
            </a:endParaRPr>
          </a:p>
          <a:p>
            <a:pPr marL="342900" indent="-342900" algn="just">
              <a:buFont typeface="Wingdings" panose="05000000000000000000" pitchFamily="2" charset="2"/>
              <a:buChar char="Ø"/>
            </a:pPr>
            <a:endParaRPr lang="eu-ES" dirty="0" smtClean="0">
              <a:solidFill>
                <a:srgbClr val="FF0000"/>
              </a:solidFill>
              <a:latin typeface="Calibri Light"/>
              <a:cs typeface="Calibri Light"/>
            </a:endParaRPr>
          </a:p>
          <a:p>
            <a:pPr marL="342900" indent="-342900" algn="just">
              <a:buFont typeface="Wingdings" panose="05000000000000000000" pitchFamily="2" charset="2"/>
              <a:buChar char="Ø"/>
            </a:pPr>
            <a:r>
              <a:rPr lang="eu-ES" dirty="0" smtClean="0">
                <a:solidFill>
                  <a:srgbClr val="44546A"/>
                </a:solidFill>
                <a:latin typeface="Calibri Light"/>
                <a:cs typeface="Calibri Light"/>
              </a:rPr>
              <a:t>Aplika litezkeen </a:t>
            </a:r>
            <a:r>
              <a:rPr lang="eu-ES" b="1" dirty="0" smtClean="0">
                <a:solidFill>
                  <a:srgbClr val="44546A"/>
                </a:solidFill>
                <a:latin typeface="Calibri Light"/>
                <a:cs typeface="Calibri Light"/>
              </a:rPr>
              <a:t>ordainketa eta beherapen guztiak</a:t>
            </a:r>
            <a:r>
              <a:rPr lang="eu-ES" dirty="0" smtClean="0">
                <a:solidFill>
                  <a:srgbClr val="44546A"/>
                </a:solidFill>
                <a:latin typeface="Calibri Light"/>
                <a:cs typeface="Calibri Light"/>
              </a:rPr>
              <a:t> izan behar ditu barne.</a:t>
            </a:r>
          </a:p>
          <a:p>
            <a:pPr marL="342900" indent="-342900" algn="just">
              <a:buFont typeface="Wingdings" panose="05000000000000000000" pitchFamily="2" charset="2"/>
              <a:buChar char="Ø"/>
            </a:pPr>
            <a:endParaRPr lang="eu-ES" dirty="0" smtClean="0">
              <a:solidFill>
                <a:srgbClr val="44546A"/>
              </a:solidFill>
              <a:latin typeface="Calibri Light"/>
              <a:cs typeface="Calibri Light"/>
            </a:endParaRPr>
          </a:p>
          <a:p>
            <a:pPr marL="342900" indent="-342900" algn="just">
              <a:buFont typeface="Wingdings" panose="05000000000000000000" pitchFamily="2" charset="2"/>
              <a:buChar char="Ø"/>
            </a:pPr>
            <a:r>
              <a:rPr lang="eu-ES" b="1" dirty="0" smtClean="0">
                <a:solidFill>
                  <a:srgbClr val="44546A"/>
                </a:solidFill>
                <a:latin typeface="Calibri Light"/>
                <a:cs typeface="Calibri Light"/>
              </a:rPr>
              <a:t>Zenbateko finko </a:t>
            </a:r>
            <a:r>
              <a:rPr lang="eu-ES" dirty="0" smtClean="0">
                <a:solidFill>
                  <a:srgbClr val="44546A"/>
                </a:solidFill>
                <a:latin typeface="Calibri Light"/>
                <a:cs typeface="Calibri Light"/>
              </a:rPr>
              <a:t>edo</a:t>
            </a:r>
            <a:r>
              <a:rPr lang="eu-ES" b="1" dirty="0" smtClean="0">
                <a:solidFill>
                  <a:srgbClr val="44546A"/>
                </a:solidFill>
                <a:latin typeface="Calibri Light"/>
                <a:cs typeface="Calibri Light"/>
              </a:rPr>
              <a:t> prezio aldakorra</a:t>
            </a:r>
            <a:r>
              <a:rPr lang="eu-ES" dirty="0" smtClean="0">
                <a:solidFill>
                  <a:srgbClr val="44546A"/>
                </a:solidFill>
                <a:latin typeface="Calibri Light"/>
                <a:cs typeface="Calibri Light"/>
              </a:rPr>
              <a:t> izan dezake (kontratuan kalkulua egiteko formula ezarri behar da).</a:t>
            </a:r>
          </a:p>
          <a:p>
            <a:pPr algn="just"/>
            <a:endParaRPr lang="es-ES" dirty="0">
              <a:solidFill>
                <a:srgbClr val="44546A"/>
              </a:solidFill>
              <a:latin typeface="Calibri Light"/>
              <a:cs typeface="Calibri Light"/>
            </a:endParaRPr>
          </a:p>
        </p:txBody>
      </p:sp>
      <p:grpSp>
        <p:nvGrpSpPr>
          <p:cNvPr id="13" name="Grupo 12">
            <a:extLst>
              <a:ext uri="{FF2B5EF4-FFF2-40B4-BE49-F238E27FC236}">
                <a16:creationId xmlns:a16="http://schemas.microsoft.com/office/drawing/2014/main" id="{6E4D4F66-6247-9FEE-ECE9-CE3079BB45B5}"/>
              </a:ext>
            </a:extLst>
          </p:cNvPr>
          <p:cNvGrpSpPr/>
          <p:nvPr/>
        </p:nvGrpSpPr>
        <p:grpSpPr>
          <a:xfrm>
            <a:off x="6909234" y="1011664"/>
            <a:ext cx="1484529" cy="1433431"/>
            <a:chOff x="9315456" y="5004611"/>
            <a:chExt cx="1484529" cy="1433431"/>
          </a:xfrm>
        </p:grpSpPr>
        <p:pic>
          <p:nvPicPr>
            <p:cNvPr id="7" name="Gráfico 6" descr="Euro contorno">
              <a:extLst>
                <a:ext uri="{FF2B5EF4-FFF2-40B4-BE49-F238E27FC236}">
                  <a16:creationId xmlns:a16="http://schemas.microsoft.com/office/drawing/2014/main" id="{E9CA1E4D-308E-F8C1-7E95-6C63C38EE632}"/>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10400790" y="5004611"/>
              <a:ext cx="365822" cy="365822"/>
            </a:xfrm>
            <a:prstGeom prst="rect">
              <a:avLst/>
            </a:prstGeom>
          </p:spPr>
        </p:pic>
        <p:pic>
          <p:nvPicPr>
            <p:cNvPr id="9" name="Gráfico 8" descr="Euro contorno">
              <a:extLst>
                <a:ext uri="{FF2B5EF4-FFF2-40B4-BE49-F238E27FC236}">
                  <a16:creationId xmlns:a16="http://schemas.microsoft.com/office/drawing/2014/main" id="{4D252096-7032-0F1A-0CD4-698EB833D6C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10094864" y="5302603"/>
              <a:ext cx="244782" cy="244782"/>
            </a:xfrm>
            <a:prstGeom prst="rect">
              <a:avLst/>
            </a:prstGeom>
          </p:spPr>
        </p:pic>
        <p:pic>
          <p:nvPicPr>
            <p:cNvPr id="10" name="Gráfico 9" descr="Euro contorno">
              <a:extLst>
                <a:ext uri="{FF2B5EF4-FFF2-40B4-BE49-F238E27FC236}">
                  <a16:creationId xmlns:a16="http://schemas.microsoft.com/office/drawing/2014/main" id="{86DC4193-358E-76D4-05DE-75ADDB633542}"/>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9576559" y="5706398"/>
              <a:ext cx="731644" cy="731644"/>
            </a:xfrm>
            <a:prstGeom prst="rect">
              <a:avLst/>
            </a:prstGeom>
          </p:spPr>
        </p:pic>
        <p:pic>
          <p:nvPicPr>
            <p:cNvPr id="11" name="Gráfico 10" descr="Euro contorno">
              <a:extLst>
                <a:ext uri="{FF2B5EF4-FFF2-40B4-BE49-F238E27FC236}">
                  <a16:creationId xmlns:a16="http://schemas.microsoft.com/office/drawing/2014/main" id="{6CC3F5A3-B691-AEDE-EC4F-CD14F450053D}"/>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10323465" y="5822982"/>
              <a:ext cx="476520" cy="476520"/>
            </a:xfrm>
            <a:prstGeom prst="rect">
              <a:avLst/>
            </a:prstGeom>
          </p:spPr>
        </p:pic>
        <p:pic>
          <p:nvPicPr>
            <p:cNvPr id="12" name="Gráfico 11" descr="Euro contorno">
              <a:extLst>
                <a:ext uri="{FF2B5EF4-FFF2-40B4-BE49-F238E27FC236}">
                  <a16:creationId xmlns:a16="http://schemas.microsoft.com/office/drawing/2014/main" id="{B88FAC70-2D91-D655-777A-43F28C66E708}"/>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9315456" y="5312918"/>
              <a:ext cx="417835" cy="417835"/>
            </a:xfrm>
            <a:prstGeom prst="rect">
              <a:avLst/>
            </a:prstGeom>
          </p:spPr>
        </p:pic>
      </p:grpSp>
      <p:sp>
        <p:nvSpPr>
          <p:cNvPr id="14"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22</a:t>
            </a:fld>
            <a:endParaRPr lang="es-ES" sz="2000" dirty="0"/>
          </a:p>
        </p:txBody>
      </p:sp>
      <p:pic>
        <p:nvPicPr>
          <p:cNvPr id="1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9"/>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478399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3C31BF-0F8F-866A-14BA-646FEB309342}"/>
              </a:ext>
            </a:extLst>
          </p:cNvPr>
          <p:cNvSpPr txBox="1"/>
          <p:nvPr/>
        </p:nvSpPr>
        <p:spPr>
          <a:xfrm>
            <a:off x="435638" y="2711226"/>
            <a:ext cx="4358304" cy="1200329"/>
          </a:xfrm>
          <a:prstGeom prst="rect">
            <a:avLst/>
          </a:prstGeom>
          <a:solidFill>
            <a:srgbClr val="B5FAB1">
              <a:alpha val="50000"/>
            </a:srgb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u-ES" sz="3200" b="1" dirty="0" smtClean="0">
                <a:solidFill>
                  <a:srgbClr val="44546A"/>
                </a:solidFill>
                <a:latin typeface="Calibri" panose="020F0502020204030204" pitchFamily="34" charset="0"/>
                <a:cs typeface="Calibri" panose="020F0502020204030204" pitchFamily="34" charset="0"/>
                <a:sym typeface="Wingdings" panose="05000000000000000000" pitchFamily="2" charset="2"/>
              </a:rPr>
              <a:t></a:t>
            </a:r>
            <a:r>
              <a:rPr lang="eu-ES" sz="2000" dirty="0" smtClean="0">
                <a:latin typeface="Calibri" panose="020F0502020204030204" pitchFamily="34" charset="0"/>
                <a:cs typeface="Calibri" panose="020F0502020204030204" pitchFamily="34" charset="0"/>
                <a:sym typeface="Wingdings" panose="05000000000000000000" pitchFamily="2" charset="2"/>
              </a:rPr>
              <a:t>  </a:t>
            </a:r>
            <a:r>
              <a:rPr lang="eu-ES" sz="2000" b="1" dirty="0" smtClean="0">
                <a:solidFill>
                  <a:srgbClr val="44546A"/>
                </a:solidFill>
                <a:latin typeface="Calibri" panose="020F0502020204030204" pitchFamily="34" charset="0"/>
                <a:cs typeface="Calibri" panose="020F0502020204030204" pitchFamily="34" charset="0"/>
              </a:rPr>
              <a:t>Erosleak eskainitako prezioak kostuak gainditzen ditu eta marjinarekin ados dago.</a:t>
            </a:r>
            <a:endParaRPr lang="eu-ES" sz="2000" dirty="0">
              <a:latin typeface="Calibri" panose="020F0502020204030204" pitchFamily="34" charset="0"/>
              <a:cs typeface="Calibri" panose="020F0502020204030204" pitchFamily="34" charset="0"/>
            </a:endParaRPr>
          </a:p>
        </p:txBody>
      </p:sp>
      <p:sp>
        <p:nvSpPr>
          <p:cNvPr id="6" name="TextBox 6">
            <a:extLst>
              <a:ext uri="{FF2B5EF4-FFF2-40B4-BE49-F238E27FC236}">
                <a16:creationId xmlns:a16="http://schemas.microsoft.com/office/drawing/2014/main" id="{71EB10B1-BED6-0410-4A51-4FD28DD2F0FF}"/>
              </a:ext>
            </a:extLst>
          </p:cNvPr>
          <p:cNvSpPr txBox="1"/>
          <p:nvPr/>
        </p:nvSpPr>
        <p:spPr>
          <a:xfrm>
            <a:off x="5278871" y="469959"/>
            <a:ext cx="5102950" cy="2123658"/>
          </a:xfrm>
          <a:prstGeom prst="rect">
            <a:avLst/>
          </a:prstGeom>
          <a:solidFill>
            <a:srgbClr val="FFC000">
              <a:alpha val="41000"/>
            </a:srgb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u-ES" sz="2000" dirty="0" smtClean="0">
                <a:solidFill>
                  <a:srgbClr val="44546A"/>
                </a:solidFill>
                <a:latin typeface="Calibri" panose="020F0502020204030204" pitchFamily="34" charset="0"/>
                <a:cs typeface="Calibri" panose="020F0502020204030204" pitchFamily="34" charset="0"/>
              </a:rPr>
              <a:t>​</a:t>
            </a:r>
            <a:r>
              <a:rPr lang="eu-ES" sz="3200" b="1" dirty="0" smtClean="0">
                <a:solidFill>
                  <a:srgbClr val="44546A"/>
                </a:solidFill>
                <a:latin typeface="Calibri" panose="020F0502020204030204" pitchFamily="34" charset="0"/>
                <a:cs typeface="Calibri" panose="020F0502020204030204" pitchFamily="34" charset="0"/>
                <a:sym typeface="Wingdings" panose="05000000000000000000" pitchFamily="2" charset="2"/>
              </a:rPr>
              <a:t></a:t>
            </a:r>
            <a:r>
              <a:rPr lang="eu-ES" sz="2000" b="1" dirty="0" smtClean="0">
                <a:solidFill>
                  <a:srgbClr val="44546A"/>
                </a:solidFill>
                <a:latin typeface="Calibri" panose="020F0502020204030204" pitchFamily="34" charset="0"/>
                <a:cs typeface="Calibri" panose="020F0502020204030204" pitchFamily="34" charset="0"/>
                <a:sym typeface="Wingdings" panose="05000000000000000000" pitchFamily="2" charset="2"/>
              </a:rPr>
              <a:t> </a:t>
            </a:r>
            <a:r>
              <a:rPr lang="eu-ES" sz="2000" b="1" dirty="0" smtClean="0">
                <a:solidFill>
                  <a:srgbClr val="44546A"/>
                </a:solidFill>
                <a:latin typeface="Calibri" panose="020F0502020204030204" pitchFamily="34" charset="0"/>
                <a:cs typeface="Calibri" panose="020F0502020204030204" pitchFamily="34" charset="0"/>
              </a:rPr>
              <a:t>Eskainitako prezioak, nahiz eta ekoizpen-kostu efektiboak gainditu, ekoizlearen arabera ez du </a:t>
            </a:r>
            <a:r>
              <a:rPr lang="eu-ES" sz="2000" dirty="0" smtClean="0">
                <a:solidFill>
                  <a:srgbClr val="44546A"/>
                </a:solidFill>
                <a:latin typeface="Calibri" panose="020F0502020204030204" pitchFamily="34" charset="0"/>
                <a:cs typeface="Calibri" panose="020F0502020204030204" pitchFamily="34" charset="0"/>
              </a:rPr>
              <a:t>jarduera egiteko </a:t>
            </a:r>
            <a:r>
              <a:rPr lang="eu-ES" sz="2000" b="1" dirty="0" smtClean="0">
                <a:solidFill>
                  <a:srgbClr val="44546A"/>
                </a:solidFill>
                <a:latin typeface="Calibri" panose="020F0502020204030204" pitchFamily="34" charset="0"/>
                <a:cs typeface="Calibri" panose="020F0502020204030204" pitchFamily="34" charset="0"/>
              </a:rPr>
              <a:t>marjina nahikoa ematen</a:t>
            </a:r>
            <a:r>
              <a:rPr lang="eu-ES" sz="2000" dirty="0" smtClean="0">
                <a:solidFill>
                  <a:srgbClr val="44546A"/>
                </a:solidFill>
                <a:latin typeface="Calibri" panose="020F0502020204030204" pitchFamily="34" charset="0"/>
                <a:cs typeface="Calibri" panose="020F0502020204030204" pitchFamily="34" charset="0"/>
              </a:rPr>
              <a:t>. Legeak ez du egoera hori estaltzen; beraz, alde bien enpresa-erabakiaren esku geratzen da erabakia hartzea.</a:t>
            </a:r>
            <a:endParaRPr lang="eu-ES" sz="3200" b="1" dirty="0">
              <a:solidFill>
                <a:srgbClr val="44546A"/>
              </a:solidFill>
              <a:latin typeface="Calibri" panose="020F0502020204030204" pitchFamily="34" charset="0"/>
              <a:cs typeface="Calibri" panose="020F0502020204030204" pitchFamily="34" charset="0"/>
            </a:endParaRPr>
          </a:p>
        </p:txBody>
      </p:sp>
      <p:sp>
        <p:nvSpPr>
          <p:cNvPr id="7" name="Marcador de contenido 2">
            <a:extLst>
              <a:ext uri="{FF2B5EF4-FFF2-40B4-BE49-F238E27FC236}">
                <a16:creationId xmlns:a16="http://schemas.microsoft.com/office/drawing/2014/main" id="{79A5B270-3B71-3922-F39C-482BB954F718}"/>
              </a:ext>
            </a:extLst>
          </p:cNvPr>
          <p:cNvSpPr>
            <a:spLocks noGrp="1"/>
          </p:cNvSpPr>
          <p:nvPr/>
        </p:nvSpPr>
        <p:spPr>
          <a:xfrm>
            <a:off x="5278870" y="2764697"/>
            <a:ext cx="5102951" cy="3321623"/>
          </a:xfrm>
          <a:prstGeom prst="rect">
            <a:avLst/>
          </a:prstGeom>
          <a:solidFill>
            <a:srgbClr val="FF0000">
              <a:alpha val="47000"/>
            </a:srgbClr>
          </a:solidFill>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None/>
            </a:pPr>
            <a:r>
              <a:rPr lang="eu-ES" sz="3200" b="1" dirty="0" smtClean="0">
                <a:solidFill>
                  <a:srgbClr val="44546A"/>
                </a:solidFill>
                <a:latin typeface="Calibri" panose="020F0502020204030204" pitchFamily="34" charset="0"/>
                <a:cs typeface="Calibri" panose="020F0502020204030204" pitchFamily="34" charset="0"/>
                <a:sym typeface="Wingdings" panose="05000000000000000000" pitchFamily="2" charset="2"/>
              </a:rPr>
              <a:t></a:t>
            </a:r>
            <a:r>
              <a:rPr lang="eu-ES" sz="2000" b="1" dirty="0" smtClean="0">
                <a:solidFill>
                  <a:srgbClr val="44546A"/>
                </a:solidFill>
                <a:latin typeface="Calibri" panose="020F0502020204030204" pitchFamily="34" charset="0"/>
                <a:cs typeface="Calibri" panose="020F0502020204030204" pitchFamily="34" charset="0"/>
                <a:sym typeface="Wingdings" panose="05000000000000000000" pitchFamily="2" charset="2"/>
              </a:rPr>
              <a:t> </a:t>
            </a:r>
            <a:r>
              <a:rPr lang="eu-ES" sz="2000" b="1" dirty="0" smtClean="0">
                <a:solidFill>
                  <a:schemeClr val="tx2"/>
                </a:solidFill>
                <a:latin typeface="Calibri" panose="020F0502020204030204" pitchFamily="34" charset="0"/>
                <a:cs typeface="Calibri" panose="020F0502020204030204" pitchFamily="34" charset="0"/>
              </a:rPr>
              <a:t>Eskainitako prezioak ez ditu ekoizleak bere gain hartutako kostuak gainditzen</a:t>
            </a:r>
            <a:r>
              <a:rPr lang="eu-ES" sz="2000" dirty="0" smtClean="0">
                <a:solidFill>
                  <a:schemeClr val="tx2"/>
                </a:solidFill>
                <a:latin typeface="Calibri" panose="020F0502020204030204" pitchFamily="34" charset="0"/>
                <a:cs typeface="Calibri" panose="020F0502020204030204" pitchFamily="34" charset="0"/>
              </a:rPr>
              <a:t>. Azkenak negoziaketan berariaz idatzita adierazi behar du eta erosleari jakinarazi behar dio. Horretarako, adibidez, ohitura ona da </a:t>
            </a:r>
            <a:r>
              <a:rPr lang="eu-ES" sz="2000" u="sng" dirty="0" smtClean="0">
                <a:solidFill>
                  <a:schemeClr val="tx2"/>
                </a:solidFill>
                <a:latin typeface="Calibri" panose="020F0502020204030204" pitchFamily="34" charset="0"/>
                <a:cs typeface="Calibri" panose="020F0502020204030204" pitchFamily="34" charset="0"/>
              </a:rPr>
              <a:t>mezu elektronikoz</a:t>
            </a:r>
            <a:r>
              <a:rPr lang="eu-ES" sz="2000" dirty="0" smtClean="0">
                <a:solidFill>
                  <a:schemeClr val="tx2"/>
                </a:solidFill>
                <a:latin typeface="Calibri" panose="020F0502020204030204" pitchFamily="34" charset="0"/>
                <a:cs typeface="Calibri" panose="020F0502020204030204" pitchFamily="34" charset="0"/>
              </a:rPr>
              <a:t> </a:t>
            </a:r>
            <a:r>
              <a:rPr lang="eu-ES" sz="2000" b="1" dirty="0" smtClean="0">
                <a:solidFill>
                  <a:schemeClr val="tx2"/>
                </a:solidFill>
                <a:latin typeface="Calibri" panose="020F0502020204030204" pitchFamily="34" charset="0"/>
                <a:cs typeface="Calibri" panose="020F0502020204030204" pitchFamily="34" charset="0"/>
              </a:rPr>
              <a:t>jasota uztea eskainitako prezioak ez duela kostua estaltzen</a:t>
            </a:r>
            <a:r>
              <a:rPr lang="eu-ES" sz="2000" dirty="0" smtClean="0">
                <a:solidFill>
                  <a:schemeClr val="tx2"/>
                </a:solidFill>
                <a:latin typeface="Calibri" panose="020F0502020204030204" pitchFamily="34" charset="0"/>
                <a:cs typeface="Calibri" panose="020F0502020204030204" pitchFamily="34" charset="0"/>
              </a:rPr>
              <a:t>. Edozein arrazoi dela-eta lehen sektoreko ekoizleak </a:t>
            </a:r>
            <a:r>
              <a:rPr lang="eu-ES" sz="2000" u="sng" dirty="0" smtClean="0">
                <a:solidFill>
                  <a:schemeClr val="tx2"/>
                </a:solidFill>
                <a:latin typeface="Calibri" panose="020F0502020204030204" pitchFamily="34" charset="0"/>
                <a:cs typeface="Calibri" panose="020F0502020204030204" pitchFamily="34" charset="0"/>
              </a:rPr>
              <a:t>kontratua sinatzera behartuta badago</a:t>
            </a:r>
            <a:r>
              <a:rPr lang="eu-ES" sz="2000" dirty="0" smtClean="0">
                <a:solidFill>
                  <a:schemeClr val="tx2"/>
                </a:solidFill>
                <a:latin typeface="Calibri" panose="020F0502020204030204" pitchFamily="34" charset="0"/>
                <a:cs typeface="Calibri" panose="020F0502020204030204" pitchFamily="34" charset="0"/>
              </a:rPr>
              <a:t>, jakin behar du </a:t>
            </a:r>
            <a:r>
              <a:rPr lang="eu-ES" sz="2000" b="1" dirty="0" smtClean="0">
                <a:solidFill>
                  <a:schemeClr val="tx2"/>
                </a:solidFill>
                <a:latin typeface="Calibri" panose="020F0502020204030204" pitchFamily="34" charset="0"/>
                <a:cs typeface="Calibri" panose="020F0502020204030204" pitchFamily="34" charset="0"/>
              </a:rPr>
              <a:t>prezioari buruzko klausula baliogabea dela eta egoitza judizialean ordaina exijitu dezakeela.</a:t>
            </a:r>
            <a:endParaRPr lang="eu-ES" sz="3200" b="1" dirty="0">
              <a:solidFill>
                <a:srgbClr val="44546A"/>
              </a:solidFill>
              <a:latin typeface="Calibri" panose="020F0502020204030204" pitchFamily="34" charset="0"/>
              <a:cs typeface="Calibri" panose="020F0502020204030204" pitchFamily="34" charset="0"/>
            </a:endParaRPr>
          </a:p>
        </p:txBody>
      </p:sp>
      <p:sp>
        <p:nvSpPr>
          <p:cNvPr id="8" name="Título 1">
            <a:extLst>
              <a:ext uri="{FF2B5EF4-FFF2-40B4-BE49-F238E27FC236}">
                <a16:creationId xmlns:a16="http://schemas.microsoft.com/office/drawing/2014/main" id="{64835E12-76E7-8D62-001E-E98AF0204757}"/>
              </a:ext>
            </a:extLst>
          </p:cNvPr>
          <p:cNvSpPr>
            <a:spLocks noGrp="1"/>
          </p:cNvSpPr>
          <p:nvPr>
            <p:ph type="title"/>
          </p:nvPr>
        </p:nvSpPr>
        <p:spPr>
          <a:xfrm>
            <a:off x="435639" y="416488"/>
            <a:ext cx="5163211" cy="2294738"/>
          </a:xfrm>
        </p:spPr>
        <p:txBody>
          <a:bodyPr>
            <a:noAutofit/>
          </a:bodyPr>
          <a:lstStyle/>
          <a:p>
            <a:r>
              <a:rPr lang="es-ES" sz="3200" dirty="0">
                <a:solidFill>
                  <a:schemeClr val="tx2"/>
                </a:solidFill>
              </a:rPr>
              <a:t>ZER GERTA DAITEKE </a:t>
            </a:r>
            <a:r>
              <a:rPr lang="es-ES" sz="3200" dirty="0" smtClean="0">
                <a:solidFill>
                  <a:schemeClr val="tx2"/>
                </a:solidFill>
              </a:rPr>
              <a:t>ELIKAGAI-KONTRATUAREN </a:t>
            </a:r>
            <a:r>
              <a:rPr lang="es-ES" sz="3200" dirty="0">
                <a:solidFill>
                  <a:schemeClr val="tx2"/>
                </a:solidFill>
              </a:rPr>
              <a:t>PREZIOA NEGOZIATZEAN?</a:t>
            </a:r>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0861970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uadroTexto 13">
            <a:extLst>
              <a:ext uri="{FF2B5EF4-FFF2-40B4-BE49-F238E27FC236}">
                <a16:creationId xmlns:a16="http://schemas.microsoft.com/office/drawing/2014/main" id="{D2090F40-A959-4A97-5C28-4869132A1CC3}"/>
              </a:ext>
            </a:extLst>
          </p:cNvPr>
          <p:cNvSpPr txBox="1"/>
          <p:nvPr/>
        </p:nvSpPr>
        <p:spPr>
          <a:xfrm>
            <a:off x="387261" y="1515901"/>
            <a:ext cx="8203402" cy="3485570"/>
          </a:xfrm>
          <a:prstGeom prst="rect">
            <a:avLst/>
          </a:prstGeom>
          <a:noFill/>
        </p:spPr>
        <p:txBody>
          <a:bodyPr wrap="square" lIns="91440" tIns="45720" rIns="91440" bIns="45720" rtlCol="0" anchor="t">
            <a:spAutoFit/>
          </a:bodyPr>
          <a:lstStyle/>
          <a:p>
            <a:pPr algn="just">
              <a:lnSpc>
                <a:spcPct val="150000"/>
              </a:lnSpc>
            </a:pPr>
            <a:r>
              <a:rPr lang="eu-ES" sz="2100" b="1" dirty="0" smtClean="0">
                <a:solidFill>
                  <a:srgbClr val="44546A"/>
                </a:solidFill>
                <a:latin typeface="Calibri" panose="020F0502020204030204" pitchFamily="34" charset="0"/>
                <a:cs typeface="Calibri" panose="020F0502020204030204" pitchFamily="34" charset="0"/>
              </a:rPr>
              <a:t>Jatorri-deitura</a:t>
            </a:r>
            <a:r>
              <a:rPr lang="eu-ES" sz="2100" dirty="0" smtClean="0">
                <a:solidFill>
                  <a:srgbClr val="44546A"/>
                </a:solidFill>
                <a:latin typeface="Calibri" panose="020F0502020204030204" pitchFamily="34" charset="0"/>
                <a:cs typeface="Calibri" panose="020F0502020204030204" pitchFamily="34" charset="0"/>
              </a:rPr>
              <a:t> duten </a:t>
            </a:r>
            <a:r>
              <a:rPr lang="eu-ES" sz="2100" b="1" dirty="0" smtClean="0">
                <a:solidFill>
                  <a:srgbClr val="44546A"/>
                </a:solidFill>
                <a:latin typeface="Calibri" panose="020F0502020204030204" pitchFamily="34" charset="0"/>
                <a:cs typeface="Calibri" panose="020F0502020204030204" pitchFamily="34" charset="0"/>
              </a:rPr>
              <a:t>ardotarako mahatsa</a:t>
            </a:r>
            <a:r>
              <a:rPr lang="eu-ES" sz="2100" dirty="0" smtClean="0">
                <a:solidFill>
                  <a:srgbClr val="44546A"/>
                </a:solidFill>
                <a:latin typeface="Calibri" panose="020F0502020204030204" pitchFamily="34" charset="0"/>
                <a:cs typeface="Calibri" panose="020F0502020204030204" pitchFamily="34" charset="0"/>
              </a:rPr>
              <a:t>, </a:t>
            </a:r>
            <a:r>
              <a:rPr lang="eu-ES" sz="2100" b="1" dirty="0" smtClean="0">
                <a:solidFill>
                  <a:srgbClr val="44546A"/>
                </a:solidFill>
                <a:latin typeface="Calibri" panose="020F0502020204030204" pitchFamily="34" charset="0"/>
                <a:cs typeface="Calibri" panose="020F0502020204030204" pitchFamily="34" charset="0"/>
              </a:rPr>
              <a:t>Adierazpen Geografiko Babestuak</a:t>
            </a:r>
            <a:r>
              <a:rPr lang="eu-ES" sz="2100" dirty="0" smtClean="0">
                <a:solidFill>
                  <a:srgbClr val="44546A"/>
                </a:solidFill>
                <a:latin typeface="Calibri" panose="020F0502020204030204" pitchFamily="34" charset="0"/>
                <a:cs typeface="Calibri" panose="020F0502020204030204" pitchFamily="34" charset="0"/>
              </a:rPr>
              <a:t> edo kalitatezko beste adierazleak, </a:t>
            </a:r>
            <a:r>
              <a:rPr lang="eu-ES" sz="2100" b="1" dirty="0" smtClean="0">
                <a:solidFill>
                  <a:srgbClr val="44546A"/>
                </a:solidFill>
                <a:latin typeface="Calibri" panose="020F0502020204030204" pitchFamily="34" charset="0"/>
                <a:cs typeface="Calibri" panose="020F0502020204030204" pitchFamily="34" charset="0"/>
              </a:rPr>
              <a:t>kontratuan uztaren egiaztagiria jasota dutenak:</a:t>
            </a:r>
            <a:endParaRPr lang="eu-ES" dirty="0" smtClean="0">
              <a:latin typeface="Calibri" panose="020F0502020204030204" pitchFamily="34" charset="0"/>
              <a:cs typeface="Calibri" panose="020F0502020204030204" pitchFamily="34" charset="0"/>
            </a:endParaRPr>
          </a:p>
          <a:p>
            <a:pPr marL="742950" lvl="1" indent="-285750" algn="just">
              <a:lnSpc>
                <a:spcPct val="150000"/>
              </a:lnSpc>
              <a:buFont typeface="Wingdings,Sans-Serif" panose="05000000000000000000" pitchFamily="2" charset="2"/>
              <a:buChar char="Ø"/>
            </a:pPr>
            <a:r>
              <a:rPr lang="eu-ES" sz="2100" b="1" dirty="0" smtClean="0">
                <a:solidFill>
                  <a:srgbClr val="44546A"/>
                </a:solidFill>
                <a:latin typeface="Calibri" panose="020F0502020204030204" pitchFamily="34" charset="0"/>
                <a:cs typeface="Calibri" panose="020F0502020204030204" pitchFamily="34" charset="0"/>
              </a:rPr>
              <a:t>Oinarrizko ordainketa</a:t>
            </a:r>
            <a:r>
              <a:rPr lang="eu-ES" sz="2100" dirty="0" smtClean="0">
                <a:solidFill>
                  <a:srgbClr val="44546A"/>
                </a:solidFill>
                <a:latin typeface="Calibri" panose="020F0502020204030204" pitchFamily="34" charset="0"/>
                <a:cs typeface="Calibri" panose="020F0502020204030204" pitchFamily="34" charset="0"/>
              </a:rPr>
              <a:t>: gehienez 30 egunetan azken entrega egiten denetik.</a:t>
            </a:r>
          </a:p>
          <a:p>
            <a:pPr marL="742950" lvl="1" indent="-285750" algn="just">
              <a:lnSpc>
                <a:spcPct val="150000"/>
              </a:lnSpc>
              <a:buFont typeface="Wingdings,Sans-Serif" panose="05000000000000000000" pitchFamily="2" charset="2"/>
              <a:buChar char="Ø"/>
            </a:pPr>
            <a:r>
              <a:rPr lang="eu-ES" sz="2100" b="1" dirty="0" smtClean="0">
                <a:solidFill>
                  <a:srgbClr val="44546A"/>
                </a:solidFill>
                <a:latin typeface="Calibri" panose="020F0502020204030204" pitchFamily="34" charset="0"/>
                <a:ea typeface="Calibri Light"/>
                <a:cs typeface="Calibri" panose="020F0502020204030204" pitchFamily="34" charset="0"/>
              </a:rPr>
              <a:t>Ordainketa gehigarria</a:t>
            </a:r>
            <a:r>
              <a:rPr lang="eu-ES" sz="2100" dirty="0" smtClean="0">
                <a:solidFill>
                  <a:srgbClr val="44546A"/>
                </a:solidFill>
                <a:latin typeface="Calibri" panose="020F0502020204030204" pitchFamily="34" charset="0"/>
                <a:ea typeface="Calibri Light"/>
                <a:cs typeface="Calibri" panose="020F0502020204030204" pitchFamily="34" charset="0"/>
              </a:rPr>
              <a:t>: kontratuan adostutako datan uzta egiaztatu ondoren.</a:t>
            </a:r>
            <a:endParaRPr lang="eu-ES" sz="2100" dirty="0">
              <a:solidFill>
                <a:srgbClr val="44546A"/>
              </a:solidFill>
              <a:latin typeface="Calibri" panose="020F0502020204030204" pitchFamily="34" charset="0"/>
              <a:ea typeface="Calibri Light"/>
              <a:cs typeface="Calibri" panose="020F0502020204030204" pitchFamily="34" charset="0"/>
            </a:endParaRPr>
          </a:p>
        </p:txBody>
      </p:sp>
      <p:sp>
        <p:nvSpPr>
          <p:cNvPr id="16" name="Título 1">
            <a:extLst>
              <a:ext uri="{FF2B5EF4-FFF2-40B4-BE49-F238E27FC236}">
                <a16:creationId xmlns:a16="http://schemas.microsoft.com/office/drawing/2014/main" id="{E30BB2D5-993A-240B-D6E0-80328C1AA6B4}"/>
              </a:ext>
            </a:extLst>
          </p:cNvPr>
          <p:cNvSpPr>
            <a:spLocks noGrp="1"/>
          </p:cNvSpPr>
          <p:nvPr>
            <p:ph type="title"/>
          </p:nvPr>
        </p:nvSpPr>
        <p:spPr>
          <a:xfrm>
            <a:off x="387261" y="453088"/>
            <a:ext cx="4029981" cy="1126998"/>
          </a:xfrm>
        </p:spPr>
        <p:txBody>
          <a:bodyPr>
            <a:noAutofit/>
          </a:bodyPr>
          <a:lstStyle/>
          <a:p>
            <a:r>
              <a:rPr lang="es-ES" dirty="0">
                <a:solidFill>
                  <a:schemeClr val="tx2"/>
                </a:solidFill>
              </a:rPr>
              <a:t>ORDAINTZEKO EPEAK</a:t>
            </a:r>
            <a:endParaRPr lang="es-ES" dirty="0">
              <a:solidFill>
                <a:schemeClr val="tx2"/>
              </a:solidFill>
              <a:cs typeface="Calibri Light"/>
            </a:endParaRPr>
          </a:p>
        </p:txBody>
      </p:sp>
      <p:sp>
        <p:nvSpPr>
          <p:cNvPr id="17" name="CuadroTexto 16">
            <a:extLst>
              <a:ext uri="{FF2B5EF4-FFF2-40B4-BE49-F238E27FC236}">
                <a16:creationId xmlns:a16="http://schemas.microsoft.com/office/drawing/2014/main" id="{DA9F9BCD-5A31-B9D0-DD5F-038299F88798}"/>
              </a:ext>
            </a:extLst>
          </p:cNvPr>
          <p:cNvSpPr txBox="1"/>
          <p:nvPr/>
        </p:nvSpPr>
        <p:spPr>
          <a:xfrm>
            <a:off x="628270" y="5018933"/>
            <a:ext cx="8897815"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u-ES" dirty="0" smtClean="0">
                <a:solidFill>
                  <a:srgbClr val="44546A"/>
                </a:solidFill>
                <a:latin typeface="Calibri Light"/>
                <a:cs typeface="Calibri Light"/>
              </a:rPr>
              <a:t>Ardotarako mahatsaren salerosketa kontratuen aplikazioari buruzko azalpen-oharra. Madril, 2015eko uztailaren 6a, Nekazaritza eta Elikagaiko idazkari nagusia.</a:t>
            </a:r>
            <a:endParaRPr lang="eu-ES" dirty="0">
              <a:solidFill>
                <a:srgbClr val="44546A"/>
              </a:solidFill>
              <a:latin typeface="Calibri Light"/>
              <a:cs typeface="Calibri Light"/>
            </a:endParaRPr>
          </a:p>
        </p:txBody>
      </p:sp>
      <p:sp>
        <p:nvSpPr>
          <p:cNvPr id="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24</a:t>
            </a:fld>
            <a:endParaRPr lang="es-ES" sz="2000" dirty="0"/>
          </a:p>
        </p:txBody>
      </p:sp>
      <p:pic>
        <p:nvPicPr>
          <p:cNvPr id="9"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7903693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A9DA7F4-54C1-1856-D968-333C5DC89D82}"/>
              </a:ext>
            </a:extLst>
          </p:cNvPr>
          <p:cNvSpPr>
            <a:spLocks noGrp="1"/>
          </p:cNvSpPr>
          <p:nvPr>
            <p:ph type="ctrTitle"/>
          </p:nvPr>
        </p:nvSpPr>
        <p:spPr>
          <a:xfrm>
            <a:off x="1081678" y="381740"/>
            <a:ext cx="6277909" cy="2852162"/>
          </a:xfrm>
        </p:spPr>
        <p:txBody>
          <a:bodyPr>
            <a:normAutofit/>
          </a:bodyPr>
          <a:lstStyle/>
          <a:p>
            <a:pPr algn="l">
              <a:lnSpc>
                <a:spcPct val="100000"/>
              </a:lnSpc>
            </a:pPr>
            <a:r>
              <a:rPr lang="eu-ES" sz="2000" dirty="0" smtClean="0">
                <a:solidFill>
                  <a:srgbClr val="44546A"/>
                </a:solidFill>
              </a:rPr>
              <a:t>Lehen sektoreko saltzaile batek kateko hurrengo operadoreari egiten dion </a:t>
            </a:r>
            <a:r>
              <a:rPr lang="eu-ES" sz="2000" b="1" dirty="0" smtClean="0">
                <a:solidFill>
                  <a:srgbClr val="44546A"/>
                </a:solidFill>
              </a:rPr>
              <a:t>lehenengo salmentan</a:t>
            </a:r>
            <a:r>
              <a:rPr lang="eu-ES" sz="2000" dirty="0" smtClean="0">
                <a:solidFill>
                  <a:srgbClr val="44546A"/>
                </a:solidFill>
              </a:rPr>
              <a:t>, ezartzen den </a:t>
            </a:r>
            <a:r>
              <a:rPr lang="eu-ES" sz="2000" b="1" dirty="0" smtClean="0">
                <a:solidFill>
                  <a:srgbClr val="44546A"/>
                </a:solidFill>
              </a:rPr>
              <a:t>prezioa derrigorrez ekoizleak bere gain hartutako kostu osoa baino altuagoa izan behar da</a:t>
            </a:r>
            <a:r>
              <a:rPr lang="eu-ES" sz="2000" dirty="0" smtClean="0">
                <a:solidFill>
                  <a:srgbClr val="44546A"/>
                </a:solidFill>
              </a:rPr>
              <a:t>.</a:t>
            </a:r>
            <a:br>
              <a:rPr lang="eu-ES" sz="2000" dirty="0" smtClean="0">
                <a:solidFill>
                  <a:srgbClr val="44546A"/>
                </a:solidFill>
              </a:rPr>
            </a:br>
            <a:r>
              <a:rPr lang="eu-ES" sz="2000" dirty="0" smtClean="0">
                <a:solidFill>
                  <a:srgbClr val="44546A"/>
                </a:solidFill>
              </a:rPr>
              <a:t/>
            </a:r>
            <a:br>
              <a:rPr lang="eu-ES" sz="2000" dirty="0" smtClean="0">
                <a:solidFill>
                  <a:srgbClr val="44546A"/>
                </a:solidFill>
              </a:rPr>
            </a:br>
            <a:r>
              <a:rPr lang="eu-ES" sz="2000" dirty="0" smtClean="0">
                <a:solidFill>
                  <a:srgbClr val="44546A"/>
                </a:solidFill>
              </a:rPr>
              <a:t>Prezio horretatik abiatuta, </a:t>
            </a:r>
            <a:r>
              <a:rPr lang="eu-ES" sz="2000" b="1" dirty="0" smtClean="0">
                <a:solidFill>
                  <a:srgbClr val="44546A"/>
                </a:solidFill>
              </a:rPr>
              <a:t>hurrengo mailetan </a:t>
            </a:r>
            <a:r>
              <a:rPr lang="eu-ES" sz="2000" dirty="0" smtClean="0">
                <a:solidFill>
                  <a:srgbClr val="44546A"/>
                </a:solidFill>
              </a:rPr>
              <a:t>prezioa </a:t>
            </a:r>
            <a:r>
              <a:rPr lang="eu-ES" sz="2000" b="1" dirty="0" smtClean="0">
                <a:solidFill>
                  <a:srgbClr val="44546A"/>
                </a:solidFill>
              </a:rPr>
              <a:t>berdina edo altuagoa</a:t>
            </a:r>
            <a:r>
              <a:rPr lang="eu-ES" sz="2000" dirty="0" smtClean="0">
                <a:solidFill>
                  <a:srgbClr val="44546A"/>
                </a:solidFill>
              </a:rPr>
              <a:t> izango da beti.</a:t>
            </a:r>
            <a:endParaRPr lang="eu-ES" sz="2000" dirty="0">
              <a:solidFill>
                <a:srgbClr val="44546A"/>
              </a:solidFill>
              <a:cs typeface="Calibri Light"/>
            </a:endParaRPr>
          </a:p>
        </p:txBody>
      </p:sp>
      <p:sp>
        <p:nvSpPr>
          <p:cNvPr id="5"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25</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8093150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4835E12-76E7-8D62-001E-E98AF0204757}"/>
              </a:ext>
            </a:extLst>
          </p:cNvPr>
          <p:cNvSpPr>
            <a:spLocks noGrp="1"/>
          </p:cNvSpPr>
          <p:nvPr>
            <p:ph type="title"/>
          </p:nvPr>
        </p:nvSpPr>
        <p:spPr>
          <a:xfrm>
            <a:off x="417933" y="378725"/>
            <a:ext cx="4129841" cy="3299775"/>
          </a:xfrm>
        </p:spPr>
        <p:txBody>
          <a:bodyPr>
            <a:normAutofit/>
          </a:bodyPr>
          <a:lstStyle/>
          <a:p>
            <a:r>
              <a:rPr lang="es-ES" sz="2800" dirty="0">
                <a:solidFill>
                  <a:schemeClr val="tx2"/>
                </a:solidFill>
              </a:rPr>
              <a:t>KOOPERATIBEK EKOIZPENAREN KOSTU EFEKTIBOAK BERMATU BEHAR DIZKIETE BEREN KIDE GUZTIEI? </a:t>
            </a:r>
          </a:p>
        </p:txBody>
      </p:sp>
      <p:grpSp>
        <p:nvGrpSpPr>
          <p:cNvPr id="3" name="Grupo 2">
            <a:extLst>
              <a:ext uri="{FF2B5EF4-FFF2-40B4-BE49-F238E27FC236}">
                <a16:creationId xmlns:a16="http://schemas.microsoft.com/office/drawing/2014/main" id="{1BE2740B-7F47-D508-7C15-CC0975CC3E50}"/>
              </a:ext>
            </a:extLst>
          </p:cNvPr>
          <p:cNvGrpSpPr/>
          <p:nvPr/>
        </p:nvGrpSpPr>
        <p:grpSpPr>
          <a:xfrm>
            <a:off x="4775924" y="3826255"/>
            <a:ext cx="1845156" cy="1356831"/>
            <a:chOff x="2649895" y="4603438"/>
            <a:chExt cx="1845156" cy="1356831"/>
          </a:xfrm>
        </p:grpSpPr>
        <p:pic>
          <p:nvPicPr>
            <p:cNvPr id="10" name="Gráfico 9" descr="Apretón de manos contorno">
              <a:extLst>
                <a:ext uri="{FF2B5EF4-FFF2-40B4-BE49-F238E27FC236}">
                  <a16:creationId xmlns:a16="http://schemas.microsoft.com/office/drawing/2014/main" id="{DECD0DB3-BE56-2895-CBB3-A3335BDF577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2649895" y="4603438"/>
              <a:ext cx="914400" cy="914400"/>
            </a:xfrm>
            <a:prstGeom prst="rect">
              <a:avLst/>
            </a:prstGeom>
          </p:spPr>
        </p:pic>
        <p:pic>
          <p:nvPicPr>
            <p:cNvPr id="12" name="Gráfico 11" descr="Firma contorno">
              <a:extLst>
                <a:ext uri="{FF2B5EF4-FFF2-40B4-BE49-F238E27FC236}">
                  <a16:creationId xmlns:a16="http://schemas.microsoft.com/office/drawing/2014/main" id="{77624218-85A0-3605-DB7B-61016ECD2DC5}"/>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3580651" y="5045869"/>
              <a:ext cx="914400" cy="914400"/>
            </a:xfrm>
            <a:prstGeom prst="rect">
              <a:avLst/>
            </a:prstGeom>
          </p:spPr>
        </p:pic>
      </p:grpSp>
      <p:sp>
        <p:nvSpPr>
          <p:cNvPr id="5" name="TestuKoadroa 4"/>
          <p:cNvSpPr txBox="1"/>
          <p:nvPr/>
        </p:nvSpPr>
        <p:spPr>
          <a:xfrm>
            <a:off x="4547774" y="988104"/>
            <a:ext cx="3055130" cy="2185214"/>
          </a:xfrm>
          <a:prstGeom prst="rect">
            <a:avLst/>
          </a:prstGeom>
          <a:noFill/>
        </p:spPr>
        <p:txBody>
          <a:bodyPr wrap="square" rtlCol="0">
            <a:spAutoFit/>
          </a:bodyPr>
          <a:lstStyle/>
          <a:p>
            <a:pPr algn="ctr"/>
            <a:r>
              <a:rPr lang="es-ES" sz="4000" dirty="0">
                <a:solidFill>
                  <a:schemeClr val="tx2"/>
                </a:solidFill>
                <a:latin typeface="+mj-lt"/>
                <a:ea typeface="+mj-ea"/>
                <a:cs typeface="+mj-cs"/>
              </a:rPr>
              <a:t>BAI,  </a:t>
            </a:r>
          </a:p>
          <a:p>
            <a:r>
              <a:rPr lang="eu-ES" sz="2400" dirty="0" smtClean="0">
                <a:solidFill>
                  <a:schemeClr val="tx2"/>
                </a:solidFill>
                <a:latin typeface="Calibri Light"/>
                <a:cs typeface="Calibri Light"/>
              </a:rPr>
              <a:t>bermatu behar du ekoizleek bere gain hartutako kostuak estaltzen direla</a:t>
            </a:r>
            <a:r>
              <a:rPr lang="es-ES" sz="2400" dirty="0" smtClean="0">
                <a:solidFill>
                  <a:schemeClr val="tx2"/>
                </a:solidFill>
                <a:latin typeface="Calibri Light"/>
                <a:cs typeface="Calibri Light"/>
              </a:rPr>
              <a:t>.</a:t>
            </a:r>
            <a:endParaRPr lang="eu-ES" sz="2400" dirty="0">
              <a:solidFill>
                <a:schemeClr val="tx2"/>
              </a:solidFill>
              <a:latin typeface="Calibri Light"/>
              <a:cs typeface="Calibri Light"/>
            </a:endParaRPr>
          </a:p>
        </p:txBody>
      </p:sp>
      <p:sp>
        <p:nvSpPr>
          <p:cNvPr id="9"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26</a:t>
            </a:fld>
            <a:endParaRPr lang="es-ES" sz="2000" dirty="0"/>
          </a:p>
        </p:txBody>
      </p:sp>
      <p:pic>
        <p:nvPicPr>
          <p:cNvPr id="11"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7"/>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2523885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uadroTexto 3">
            <a:extLst>
              <a:ext uri="{FF2B5EF4-FFF2-40B4-BE49-F238E27FC236}">
                <a16:creationId xmlns:a16="http://schemas.microsoft.com/office/drawing/2014/main" id="{2B9244BA-9810-347C-7E0C-F37628B26F8F}"/>
              </a:ext>
            </a:extLst>
          </p:cNvPr>
          <p:cNvSpPr txBox="1"/>
          <p:nvPr/>
        </p:nvSpPr>
        <p:spPr>
          <a:xfrm>
            <a:off x="3150291" y="604012"/>
            <a:ext cx="6433273" cy="3170099"/>
          </a:xfrm>
          <a:prstGeom prst="rect">
            <a:avLst/>
          </a:prstGeom>
          <a:noFill/>
        </p:spPr>
        <p:txBody>
          <a:bodyPr wrap="square" lIns="91440" tIns="45720" rIns="91440" bIns="45720" rtlCol="0" anchor="t">
            <a:spAutoFit/>
          </a:bodyPr>
          <a:lstStyle/>
          <a:p>
            <a:r>
              <a:rPr lang="eu-ES" sz="2000" dirty="0" smtClean="0">
                <a:solidFill>
                  <a:schemeClr val="tx2"/>
                </a:solidFill>
                <a:latin typeface="Calibri Light"/>
                <a:cs typeface="Calibri Light"/>
              </a:rPr>
              <a:t>Gutxieneko elementuak:</a:t>
            </a:r>
          </a:p>
          <a:p>
            <a:endParaRPr lang="eu-ES" sz="2000" dirty="0" smtClean="0">
              <a:solidFill>
                <a:schemeClr val="tx2"/>
              </a:solidFill>
              <a:latin typeface="Calibri Light"/>
              <a:cs typeface="Calibri Light"/>
            </a:endParaRPr>
          </a:p>
          <a:p>
            <a:pPr marL="342900" indent="-342900">
              <a:buFont typeface="Wingdings" panose="05000000000000000000" pitchFamily="2" charset="2"/>
              <a:buChar char="Ø"/>
            </a:pPr>
            <a:r>
              <a:rPr lang="eu-ES" sz="2000" dirty="0" smtClean="0">
                <a:solidFill>
                  <a:schemeClr val="tx2"/>
                </a:solidFill>
                <a:latin typeface="Calibri Light"/>
                <a:cs typeface="Calibri Light"/>
              </a:rPr>
              <a:t>Salatzailearen berariazko identifikazioa.</a:t>
            </a:r>
            <a:endParaRPr lang="eu-ES" dirty="0" smtClean="0">
              <a:solidFill>
                <a:schemeClr val="tx2"/>
              </a:solidFill>
              <a:cs typeface="Calibri" panose="020F0502020204030204"/>
            </a:endParaRPr>
          </a:p>
          <a:p>
            <a:endParaRPr lang="eu-ES" sz="2000" dirty="0" smtClean="0">
              <a:solidFill>
                <a:schemeClr val="tx2"/>
              </a:solidFill>
              <a:latin typeface="Calibri Light"/>
              <a:cs typeface="Calibri Light"/>
            </a:endParaRPr>
          </a:p>
          <a:p>
            <a:pPr marL="342900" indent="-342900">
              <a:buFont typeface="Wingdings" panose="05000000000000000000" pitchFamily="2" charset="2"/>
              <a:buChar char="Ø"/>
            </a:pPr>
            <a:r>
              <a:rPr lang="eu-ES" sz="2000" dirty="0" smtClean="0">
                <a:solidFill>
                  <a:schemeClr val="tx2"/>
                </a:solidFill>
                <a:latin typeface="Calibri Light"/>
                <a:cs typeface="Calibri Light"/>
              </a:rPr>
              <a:t> Salatuaren berariazko identifikazioa.</a:t>
            </a:r>
          </a:p>
          <a:p>
            <a:endParaRPr lang="eu-ES" sz="2000" dirty="0" smtClean="0">
              <a:solidFill>
                <a:schemeClr val="tx2"/>
              </a:solidFill>
              <a:latin typeface="Calibri Light"/>
              <a:cs typeface="Calibri Light"/>
            </a:endParaRPr>
          </a:p>
          <a:p>
            <a:pPr marL="342900" indent="-342900">
              <a:buFont typeface="Wingdings" panose="05000000000000000000" pitchFamily="2" charset="2"/>
              <a:buChar char="Ø"/>
            </a:pPr>
            <a:r>
              <a:rPr lang="eu-ES" sz="2000" dirty="0" smtClean="0">
                <a:solidFill>
                  <a:schemeClr val="tx2"/>
                </a:solidFill>
                <a:latin typeface="Calibri Light"/>
                <a:cs typeface="Calibri Light"/>
              </a:rPr>
              <a:t> Salatzen ari den gertakizunen azalpen argi eta zehatza, frogatzeko beharrezkoak diren dokumentuekin.</a:t>
            </a:r>
          </a:p>
          <a:p>
            <a:endParaRPr lang="eu-ES" sz="2000" dirty="0" smtClean="0">
              <a:solidFill>
                <a:schemeClr val="tx2"/>
              </a:solidFill>
              <a:latin typeface="Calibri Light"/>
              <a:cs typeface="Calibri Light"/>
            </a:endParaRPr>
          </a:p>
          <a:p>
            <a:pPr marL="342900" indent="-342900">
              <a:buFont typeface="Wingdings" panose="05000000000000000000" pitchFamily="2" charset="2"/>
              <a:buChar char="Ø"/>
            </a:pPr>
            <a:r>
              <a:rPr lang="eu-ES" sz="2000" dirty="0" smtClean="0">
                <a:solidFill>
                  <a:schemeClr val="tx2"/>
                </a:solidFill>
                <a:latin typeface="Calibri Light"/>
                <a:cs typeface="Calibri Light"/>
              </a:rPr>
              <a:t>Gertakarien data zehatzak.</a:t>
            </a:r>
            <a:endParaRPr lang="eu-ES" sz="2000" dirty="0">
              <a:solidFill>
                <a:schemeClr val="tx2"/>
              </a:solidFill>
              <a:latin typeface="Calibri Light"/>
              <a:cs typeface="Calibri Light"/>
            </a:endParaRPr>
          </a:p>
        </p:txBody>
      </p:sp>
      <p:sp>
        <p:nvSpPr>
          <p:cNvPr id="7" name="CuadroTexto 3">
            <a:extLst>
              <a:ext uri="{FF2B5EF4-FFF2-40B4-BE49-F238E27FC236}">
                <a16:creationId xmlns:a16="http://schemas.microsoft.com/office/drawing/2014/main" id="{2B9244BA-9810-347C-7E0C-F37628B26F8F}"/>
              </a:ext>
            </a:extLst>
          </p:cNvPr>
          <p:cNvSpPr txBox="1"/>
          <p:nvPr/>
        </p:nvSpPr>
        <p:spPr>
          <a:xfrm>
            <a:off x="628270" y="4960489"/>
            <a:ext cx="8396748" cy="1015663"/>
          </a:xfrm>
          <a:prstGeom prst="rect">
            <a:avLst/>
          </a:prstGeom>
          <a:noFill/>
        </p:spPr>
        <p:txBody>
          <a:bodyPr wrap="square" lIns="91440" tIns="45720" rIns="91440" bIns="45720" rtlCol="0" anchor="t">
            <a:spAutoFit/>
          </a:bodyPr>
          <a:lstStyle/>
          <a:p>
            <a:endParaRPr lang="eu-ES" sz="2000" dirty="0">
              <a:solidFill>
                <a:schemeClr val="tx2"/>
              </a:solidFill>
              <a:latin typeface="Calibri Light"/>
              <a:cs typeface="Calibri Light"/>
            </a:endParaRPr>
          </a:p>
          <a:p>
            <a:r>
              <a:rPr lang="eu-ES" sz="2000" b="1" dirty="0">
                <a:solidFill>
                  <a:schemeClr val="tx2"/>
                </a:solidFill>
                <a:latin typeface="Calibri Light"/>
                <a:cs typeface="Calibri Light"/>
              </a:rPr>
              <a:t>Agintaritza betearazleak salatzaileen identitatea babesteko behar diren neurri guztiak ezarriko ditu</a:t>
            </a:r>
          </a:p>
        </p:txBody>
      </p:sp>
      <p:sp>
        <p:nvSpPr>
          <p:cNvPr id="9"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27</a:t>
            </a:fld>
            <a:endParaRPr lang="es-ES" sz="2000" dirty="0"/>
          </a:p>
        </p:txBody>
      </p:sp>
      <p:pic>
        <p:nvPicPr>
          <p:cNvPr id="1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
        <p:nvSpPr>
          <p:cNvPr id="12" name="CuadroTexto 11">
            <a:extLst>
              <a:ext uri="{FF2B5EF4-FFF2-40B4-BE49-F238E27FC236}">
                <a16:creationId xmlns:a16="http://schemas.microsoft.com/office/drawing/2014/main" id="{5C95504E-4E28-45E6-A563-04B87A926C3F}"/>
              </a:ext>
            </a:extLst>
          </p:cNvPr>
          <p:cNvSpPr txBox="1"/>
          <p:nvPr/>
        </p:nvSpPr>
        <p:spPr>
          <a:xfrm>
            <a:off x="388573" y="179121"/>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a:solidFill>
                  <a:schemeClr val="accent1"/>
                </a:solidFill>
                <a:latin typeface="Calibri" panose="020F0502020204030204" pitchFamily="34" charset="0"/>
                <a:ea typeface="+mj-ea"/>
                <a:cs typeface="Calibri" panose="020F0502020204030204" pitchFamily="34" charset="0"/>
              </a:rPr>
              <a:t>SALAKETA</a:t>
            </a:r>
          </a:p>
        </p:txBody>
      </p:sp>
    </p:spTree>
    <p:extLst>
      <p:ext uri="{BB962C8B-B14F-4D97-AF65-F5344CB8AC3E}">
        <p14:creationId xmlns:p14="http://schemas.microsoft.com/office/powerpoint/2010/main" val="842423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3F56EBED-63FA-EE03-3415-1B4D1D068F26}"/>
              </a:ext>
            </a:extLst>
          </p:cNvPr>
          <p:cNvSpPr txBox="1"/>
          <p:nvPr/>
        </p:nvSpPr>
        <p:spPr>
          <a:xfrm>
            <a:off x="329052" y="962570"/>
            <a:ext cx="7731872" cy="830997"/>
          </a:xfrm>
          <a:prstGeom prst="rect">
            <a:avLst/>
          </a:prstGeom>
          <a:noFill/>
        </p:spPr>
        <p:txBody>
          <a:bodyPr wrap="square" lIns="91440" tIns="45720" rIns="91440" bIns="45720" rtlCol="0" anchor="t">
            <a:spAutoFit/>
          </a:bodyPr>
          <a:lstStyle/>
          <a:p>
            <a:r>
              <a:rPr lang="eu-ES" sz="2400" b="1" dirty="0" smtClean="0">
                <a:solidFill>
                  <a:schemeClr val="accent1"/>
                </a:solidFill>
                <a:latin typeface="Calibri" panose="020F0502020204030204" pitchFamily="34" charset="0"/>
                <a:ea typeface="+mj-ea"/>
                <a:cs typeface="Calibri" panose="020F0502020204030204" pitchFamily="34" charset="0"/>
              </a:rPr>
              <a:t>Elikagai Kontratuen Erregistroa garatzen duen abenduaren 20ko 1028/2022 Errege Dekretua</a:t>
            </a:r>
            <a:r>
              <a:rPr lang="eu-ES" sz="2400" b="1" dirty="0" smtClean="0">
                <a:solidFill>
                  <a:schemeClr val="accent1"/>
                </a:solidFill>
                <a:latin typeface="Calibri Light"/>
                <a:ea typeface="+mj-ea"/>
                <a:cs typeface="Calibri"/>
              </a:rPr>
              <a:t>.</a:t>
            </a:r>
            <a:endParaRPr lang="eu-ES" sz="2400" b="1" dirty="0">
              <a:latin typeface="Calibri Light"/>
              <a:cs typeface="Calibri"/>
            </a:endParaRPr>
          </a:p>
        </p:txBody>
      </p:sp>
      <p:sp>
        <p:nvSpPr>
          <p:cNvPr id="5"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28</a:t>
            </a:fld>
            <a:endParaRPr lang="es-ES" sz="2000" dirty="0"/>
          </a:p>
        </p:txBody>
      </p:sp>
      <p:pic>
        <p:nvPicPr>
          <p:cNvPr id="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
        <p:nvSpPr>
          <p:cNvPr id="9" name="CuadroTexto 8">
            <a:extLst>
              <a:ext uri="{FF2B5EF4-FFF2-40B4-BE49-F238E27FC236}">
                <a16:creationId xmlns:a16="http://schemas.microsoft.com/office/drawing/2014/main" id="{5C95504E-4E28-45E6-A563-04B87A926C3F}"/>
              </a:ext>
            </a:extLst>
          </p:cNvPr>
          <p:cNvSpPr txBox="1"/>
          <p:nvPr/>
        </p:nvSpPr>
        <p:spPr>
          <a:xfrm>
            <a:off x="388573" y="179121"/>
            <a:ext cx="10163788" cy="602010"/>
          </a:xfrm>
          <a:prstGeom prst="rect">
            <a:avLst/>
          </a:prstGeom>
        </p:spPr>
        <p:txBody>
          <a:bodyPr vert="horz" lIns="91440" tIns="45720" rIns="91440" bIns="45720" rtlCol="0" anchor="ctr">
            <a:normAutofit/>
          </a:bodyPr>
          <a:lstStyle/>
          <a:p>
            <a:pPr>
              <a:lnSpc>
                <a:spcPct val="90000"/>
              </a:lnSpc>
              <a:spcBef>
                <a:spcPct val="0"/>
              </a:spcBef>
            </a:pPr>
            <a:r>
              <a:rPr lang="es-ES_tradnl" sz="2800" b="1" dirty="0">
                <a:solidFill>
                  <a:schemeClr val="accent1"/>
                </a:solidFill>
                <a:latin typeface="Calibri" panose="020F0502020204030204" pitchFamily="34" charset="0"/>
                <a:ea typeface="+mj-ea"/>
                <a:cs typeface="Calibri" panose="020F0502020204030204" pitchFamily="34" charset="0"/>
              </a:rPr>
              <a:t>ELIKAGAI KONTRATUEN ERREGISTROA</a:t>
            </a:r>
          </a:p>
        </p:txBody>
      </p:sp>
    </p:spTree>
    <p:extLst>
      <p:ext uri="{BB962C8B-B14F-4D97-AF65-F5344CB8AC3E}">
        <p14:creationId xmlns:p14="http://schemas.microsoft.com/office/powerpoint/2010/main" val="840577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64835E12-76E7-8D62-001E-E98AF0204757}"/>
              </a:ext>
            </a:extLst>
          </p:cNvPr>
          <p:cNvSpPr txBox="1">
            <a:spLocks/>
          </p:cNvSpPr>
          <p:nvPr/>
        </p:nvSpPr>
        <p:spPr>
          <a:xfrm>
            <a:off x="328495" y="538920"/>
            <a:ext cx="3494553" cy="195652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3600" dirty="0">
                <a:solidFill>
                  <a:schemeClr val="tx2"/>
                </a:solidFill>
              </a:rPr>
              <a:t>KONTRATU GUZTIAK SINATU BEHAR DIRA?</a:t>
            </a:r>
          </a:p>
        </p:txBody>
      </p:sp>
      <p:sp>
        <p:nvSpPr>
          <p:cNvPr id="6" name="CuadroTexto 6">
            <a:extLst>
              <a:ext uri="{FF2B5EF4-FFF2-40B4-BE49-F238E27FC236}">
                <a16:creationId xmlns:a16="http://schemas.microsoft.com/office/drawing/2014/main" id="{ECA636E5-B747-0E4A-9743-8BF9B8464FE1}"/>
              </a:ext>
            </a:extLst>
          </p:cNvPr>
          <p:cNvSpPr txBox="1"/>
          <p:nvPr/>
        </p:nvSpPr>
        <p:spPr>
          <a:xfrm>
            <a:off x="3984973" y="494895"/>
            <a:ext cx="4075951" cy="1754326"/>
          </a:xfrm>
          <a:prstGeom prst="rect">
            <a:avLst/>
          </a:prstGeom>
          <a:noFill/>
        </p:spPr>
        <p:txBody>
          <a:bodyPr wrap="square" lIns="91440" tIns="45720" rIns="91440" bIns="45720" anchor="t">
            <a:spAutoFit/>
          </a:bodyPr>
          <a:lstStyle/>
          <a:p>
            <a:pPr algn="just"/>
            <a:r>
              <a:rPr lang="eu-ES" sz="3600" b="1" dirty="0" smtClean="0">
                <a:solidFill>
                  <a:schemeClr val="tx2"/>
                </a:solidFill>
                <a:latin typeface="Calibri Light"/>
                <a:cs typeface="Calibri Light"/>
              </a:rPr>
              <a:t>EZ. </a:t>
            </a:r>
            <a:r>
              <a:rPr lang="eu-ES" sz="2400" b="1" dirty="0" smtClean="0">
                <a:solidFill>
                  <a:schemeClr val="tx2"/>
                </a:solidFill>
                <a:latin typeface="Calibri Light"/>
                <a:cs typeface="Calibri Light"/>
              </a:rPr>
              <a:t>Lehen sektoreko ekoizleekin eta horien taldeekin </a:t>
            </a:r>
            <a:r>
              <a:rPr lang="eu-ES" sz="2400" dirty="0" smtClean="0">
                <a:solidFill>
                  <a:schemeClr val="tx2"/>
                </a:solidFill>
                <a:latin typeface="Calibri Light"/>
                <a:cs typeface="Calibri Light"/>
              </a:rPr>
              <a:t>formalizatutako kontratuak bakarrik.</a:t>
            </a:r>
            <a:endParaRPr lang="eu-ES" sz="2400" b="1" dirty="0">
              <a:solidFill>
                <a:schemeClr val="tx2"/>
              </a:solidFill>
              <a:latin typeface="Calibri Light"/>
              <a:cs typeface="Calibri Light"/>
            </a:endParaRPr>
          </a:p>
        </p:txBody>
      </p:sp>
      <p:sp>
        <p:nvSpPr>
          <p:cNvPr id="7" name="Título 1">
            <a:extLst>
              <a:ext uri="{FF2B5EF4-FFF2-40B4-BE49-F238E27FC236}">
                <a16:creationId xmlns:a16="http://schemas.microsoft.com/office/drawing/2014/main" id="{64835E12-76E7-8D62-001E-E98AF0204757}"/>
              </a:ext>
            </a:extLst>
          </p:cNvPr>
          <p:cNvSpPr txBox="1">
            <a:spLocks/>
          </p:cNvSpPr>
          <p:nvPr/>
        </p:nvSpPr>
        <p:spPr>
          <a:xfrm>
            <a:off x="490420" y="3077773"/>
            <a:ext cx="3494553" cy="195652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4000" dirty="0">
                <a:solidFill>
                  <a:schemeClr val="tx2"/>
                </a:solidFill>
              </a:rPr>
              <a:t>NORK SINATZEN DITU KONTRATUAK?</a:t>
            </a:r>
          </a:p>
        </p:txBody>
      </p:sp>
      <p:sp>
        <p:nvSpPr>
          <p:cNvPr id="8" name="CuadroTexto 6">
            <a:extLst>
              <a:ext uri="{FF2B5EF4-FFF2-40B4-BE49-F238E27FC236}">
                <a16:creationId xmlns:a16="http://schemas.microsoft.com/office/drawing/2014/main" id="{ECA636E5-B747-0E4A-9743-8BF9B8464FE1}"/>
              </a:ext>
            </a:extLst>
          </p:cNvPr>
          <p:cNvSpPr txBox="1"/>
          <p:nvPr/>
        </p:nvSpPr>
        <p:spPr>
          <a:xfrm>
            <a:off x="5421465" y="3402456"/>
            <a:ext cx="2496567" cy="954107"/>
          </a:xfrm>
          <a:prstGeom prst="rect">
            <a:avLst/>
          </a:prstGeom>
          <a:noFill/>
        </p:spPr>
        <p:txBody>
          <a:bodyPr wrap="square" lIns="91440" tIns="45720" rIns="91440" bIns="45720" anchor="t">
            <a:spAutoFit/>
          </a:bodyPr>
          <a:lstStyle/>
          <a:p>
            <a:pPr algn="just"/>
            <a:r>
              <a:rPr lang="es-ES" sz="2800" b="1" dirty="0" err="1">
                <a:solidFill>
                  <a:schemeClr val="tx2"/>
                </a:solidFill>
                <a:latin typeface="Calibri Light"/>
                <a:cs typeface="Calibri Light"/>
              </a:rPr>
              <a:t>Erosleak</a:t>
            </a:r>
            <a:r>
              <a:rPr lang="es-ES" sz="2800" dirty="0">
                <a:solidFill>
                  <a:schemeClr val="tx2"/>
                </a:solidFill>
                <a:latin typeface="Calibri Light"/>
                <a:cs typeface="Calibri Light"/>
              </a:rPr>
              <a:t> </a:t>
            </a:r>
            <a:r>
              <a:rPr lang="es-ES" sz="2800" dirty="0" err="1">
                <a:solidFill>
                  <a:schemeClr val="tx2"/>
                </a:solidFill>
                <a:latin typeface="Calibri Light"/>
                <a:cs typeface="Calibri Light"/>
              </a:rPr>
              <a:t>sinatzen</a:t>
            </a:r>
            <a:r>
              <a:rPr lang="es-ES" sz="2800" dirty="0">
                <a:solidFill>
                  <a:schemeClr val="tx2"/>
                </a:solidFill>
                <a:latin typeface="Calibri Light"/>
                <a:cs typeface="Calibri Light"/>
              </a:rPr>
              <a:t> du.</a:t>
            </a:r>
            <a:endParaRPr lang="es-ES" sz="2800" b="1" dirty="0">
              <a:solidFill>
                <a:schemeClr val="tx2"/>
              </a:solidFill>
              <a:latin typeface="Calibri Light"/>
              <a:cs typeface="Calibri Light"/>
            </a:endParaRPr>
          </a:p>
        </p:txBody>
      </p:sp>
      <p:grpSp>
        <p:nvGrpSpPr>
          <p:cNvPr id="9" name="Grupo 8">
            <a:extLst>
              <a:ext uri="{FF2B5EF4-FFF2-40B4-BE49-F238E27FC236}">
                <a16:creationId xmlns:a16="http://schemas.microsoft.com/office/drawing/2014/main" id="{DC06418E-B5FC-252A-5AED-CAB344EFF2F1}"/>
              </a:ext>
            </a:extLst>
          </p:cNvPr>
          <p:cNvGrpSpPr/>
          <p:nvPr/>
        </p:nvGrpSpPr>
        <p:grpSpPr>
          <a:xfrm>
            <a:off x="4041223" y="3217793"/>
            <a:ext cx="906780" cy="1323432"/>
            <a:chOff x="2598420" y="4128705"/>
            <a:chExt cx="906780" cy="1323432"/>
          </a:xfrm>
        </p:grpSpPr>
        <p:pic>
          <p:nvPicPr>
            <p:cNvPr id="10" name="Gráfico 9" descr="Hombre y mujer contorno">
              <a:extLst>
                <a:ext uri="{FF2B5EF4-FFF2-40B4-BE49-F238E27FC236}">
                  <a16:creationId xmlns:a16="http://schemas.microsoft.com/office/drawing/2014/main" id="{B95F768A-C7A1-B9C4-F3AD-F9437178250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2598420" y="4128705"/>
              <a:ext cx="906780" cy="906780"/>
            </a:xfrm>
            <a:prstGeom prst="rect">
              <a:avLst/>
            </a:prstGeom>
          </p:spPr>
        </p:pic>
        <p:pic>
          <p:nvPicPr>
            <p:cNvPr id="11" name="Gráfico 10" descr="Cesta de la compra contorno">
              <a:extLst>
                <a:ext uri="{FF2B5EF4-FFF2-40B4-BE49-F238E27FC236}">
                  <a16:creationId xmlns:a16="http://schemas.microsoft.com/office/drawing/2014/main" id="{062035D9-70B2-1D9F-7E77-15719C7D307D}"/>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2745486" y="4839489"/>
              <a:ext cx="612648" cy="612648"/>
            </a:xfrm>
            <a:prstGeom prst="rect">
              <a:avLst/>
            </a:prstGeom>
          </p:spPr>
        </p:pic>
      </p:grpSp>
      <p:sp>
        <p:nvSpPr>
          <p:cNvPr id="13"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29</a:t>
            </a:fld>
            <a:endParaRPr lang="es-ES" sz="2000" dirty="0"/>
          </a:p>
        </p:txBody>
      </p:sp>
      <p:pic>
        <p:nvPicPr>
          <p:cNvPr id="14"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7"/>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17155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8103" y="245714"/>
            <a:ext cx="9807845" cy="738433"/>
          </a:xfrm>
        </p:spPr>
        <p:txBody>
          <a:bodyPr>
            <a:noAutofit/>
          </a:bodyPr>
          <a:lstStyle/>
          <a:p>
            <a:r>
              <a:rPr lang="es-ES" sz="2400" b="1" dirty="0"/>
              <a:t>MAHATS BELTZAREN UZTAREN %10 KENTZEAGATIKO KONPENTSAZIOA (JDK </a:t>
            </a:r>
            <a:r>
              <a:rPr lang="es-ES" sz="2400" b="1" dirty="0" err="1" smtClean="0"/>
              <a:t>errendimendua</a:t>
            </a:r>
            <a:r>
              <a:rPr lang="es-ES" sz="2400" b="1" dirty="0" smtClean="0"/>
              <a:t> </a:t>
            </a:r>
            <a:r>
              <a:rPr lang="es-ES" sz="2400" b="1" dirty="0"/>
              <a:t>6.500 €/ha)</a:t>
            </a:r>
            <a:br>
              <a:rPr lang="es-ES" sz="2400" b="1" dirty="0"/>
            </a:br>
            <a:r>
              <a:rPr lang="es-ES" sz="2400" b="1" dirty="0"/>
              <a:t/>
            </a:r>
            <a:br>
              <a:rPr lang="es-ES" sz="2400" b="1" dirty="0"/>
            </a:br>
            <a:endParaRPr lang="es-ES" sz="2400" b="1" dirty="0"/>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3</a:t>
            </a:fld>
            <a:endParaRPr lang="es-ES" sz="2000" dirty="0"/>
          </a:p>
        </p:txBody>
      </p:sp>
      <p:sp>
        <p:nvSpPr>
          <p:cNvPr id="6" name="Marcador de contenido 2"/>
          <p:cNvSpPr txBox="1">
            <a:spLocks/>
          </p:cNvSpPr>
          <p:nvPr/>
        </p:nvSpPr>
        <p:spPr>
          <a:xfrm>
            <a:off x="469568" y="1212079"/>
            <a:ext cx="9676380" cy="5196061"/>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None/>
            </a:pPr>
            <a:r>
              <a:rPr lang="eu-ES" sz="1600" dirty="0">
                <a:solidFill>
                  <a:schemeClr val="tx1"/>
                </a:solidFill>
                <a:latin typeface="Calibri" panose="020F0502020204030204" pitchFamily="34" charset="0"/>
                <a:cs typeface="Calibri" panose="020F0502020204030204" pitchFamily="34" charset="0"/>
              </a:rPr>
              <a:t>ha MAHATS BELTZA= % 91,5 GEHIAGO ARABAKO ERRIOXAKO MAHASTIA BAINO  12.295 Ha// HAS JDK ERRIOXA 13.186 ha</a:t>
            </a: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p>
          <a:p>
            <a:pPr>
              <a:spcBef>
                <a:spcPts val="0"/>
              </a:spcBef>
            </a:pPr>
            <a:r>
              <a:rPr lang="eu-ES" sz="1600" b="1" dirty="0">
                <a:latin typeface="Calibri" panose="020F0502020204030204" pitchFamily="34" charset="0"/>
                <a:cs typeface="Calibri" panose="020F0502020204030204" pitchFamily="34" charset="0"/>
              </a:rPr>
              <a:t>A/ USTIATEGIAK &lt; 30 ha 1210 </a:t>
            </a:r>
            <a:r>
              <a:rPr lang="eu-ES" sz="1600" b="1" dirty="0" err="1">
                <a:latin typeface="Calibri" panose="020F0502020204030204" pitchFamily="34" charset="0"/>
                <a:cs typeface="Calibri" panose="020F0502020204030204" pitchFamily="34" charset="0"/>
              </a:rPr>
              <a:t>usti</a:t>
            </a:r>
            <a:r>
              <a:rPr lang="eu-ES" sz="1600" b="1" dirty="0">
                <a:latin typeface="Calibri" panose="020F0502020204030204" pitchFamily="34" charset="0"/>
                <a:cs typeface="Calibri" panose="020F0502020204030204" pitchFamily="34" charset="0"/>
              </a:rPr>
              <a:t>. 8.700 ha mahats beltza (faktore zuzentzailea JDK ERRIOXA + MAHATS BELTZA= 0.9)</a:t>
            </a:r>
            <a:endParaRPr lang="eu-ES" sz="1600" dirty="0">
              <a:latin typeface="Calibri" panose="020F0502020204030204" pitchFamily="34" charset="0"/>
              <a:cs typeface="Calibri" panose="020F0502020204030204" pitchFamily="34" charset="0"/>
            </a:endParaRP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r>
              <a:rPr lang="eu-ES" sz="1600" i="1" u="sng" dirty="0">
                <a:latin typeface="Calibri" panose="020F0502020204030204" pitchFamily="34" charset="0"/>
                <a:cs typeface="Calibri" panose="020F0502020204030204" pitchFamily="34" charset="0"/>
              </a:rPr>
              <a:t>Laguntza</a:t>
            </a:r>
            <a:r>
              <a:rPr lang="eu-ES" sz="1600" b="1" i="1" u="sng" dirty="0">
                <a:latin typeface="Calibri" panose="020F0502020204030204" pitchFamily="34" charset="0"/>
                <a:cs typeface="Calibri" panose="020F0502020204030204" pitchFamily="34" charset="0"/>
              </a:rPr>
              <a:t>: </a:t>
            </a:r>
            <a:r>
              <a:rPr lang="eu-ES" sz="1600" i="1" u="sng" dirty="0">
                <a:latin typeface="Calibri" panose="020F0502020204030204" pitchFamily="34" charset="0"/>
                <a:cs typeface="Calibri" panose="020F0502020204030204" pitchFamily="34" charset="0"/>
              </a:rPr>
              <a:t>0,6 €/kg</a:t>
            </a:r>
            <a:r>
              <a:rPr lang="eu-ES" sz="1600" dirty="0">
                <a:latin typeface="Calibri" panose="020F0502020204030204" pitchFamily="34" charset="0"/>
                <a:cs typeface="Calibri" panose="020F0502020204030204" pitchFamily="34" charset="0"/>
              </a:rPr>
              <a:t> x 650 Kg/ha = </a:t>
            </a:r>
            <a:r>
              <a:rPr lang="eu-ES" sz="1600" b="1" u="sng" dirty="0">
                <a:latin typeface="Calibri" panose="020F0502020204030204" pitchFamily="34" charset="0"/>
                <a:cs typeface="Calibri" panose="020F0502020204030204" pitchFamily="34" charset="0"/>
              </a:rPr>
              <a:t>390 €/ha</a:t>
            </a:r>
            <a:r>
              <a:rPr lang="eu-ES" sz="1600" dirty="0">
                <a:latin typeface="Calibri" panose="020F0502020204030204" pitchFamily="34" charset="0"/>
                <a:cs typeface="Calibri" panose="020F0502020204030204" pitchFamily="34" charset="0"/>
              </a:rPr>
              <a:t> (GEHIENEZ 30 ha)</a:t>
            </a: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p>
          <a:p>
            <a:pPr>
              <a:spcBef>
                <a:spcPts val="0"/>
              </a:spcBef>
            </a:pPr>
            <a:r>
              <a:rPr lang="eu-ES" sz="1600" b="1" dirty="0">
                <a:latin typeface="Calibri" panose="020F0502020204030204" pitchFamily="34" charset="0"/>
                <a:cs typeface="Calibri" panose="020F0502020204030204" pitchFamily="34" charset="0"/>
              </a:rPr>
              <a:t>B/ USTIATEGIAK 30- 60 ha 45 </a:t>
            </a:r>
            <a:r>
              <a:rPr lang="eu-ES" sz="1600" b="1" dirty="0" err="1">
                <a:latin typeface="Calibri" panose="020F0502020204030204" pitchFamily="34" charset="0"/>
                <a:cs typeface="Calibri" panose="020F0502020204030204" pitchFamily="34" charset="0"/>
              </a:rPr>
              <a:t>usti</a:t>
            </a:r>
            <a:r>
              <a:rPr lang="eu-ES" sz="1600" b="1" dirty="0">
                <a:latin typeface="Calibri" panose="020F0502020204030204" pitchFamily="34" charset="0"/>
                <a:cs typeface="Calibri" panose="020F0502020204030204" pitchFamily="34" charset="0"/>
              </a:rPr>
              <a:t>. 1.469 ha mahats beltza</a:t>
            </a:r>
            <a:endParaRPr lang="eu-ES" sz="1600" dirty="0">
              <a:latin typeface="Calibri" panose="020F0502020204030204" pitchFamily="34" charset="0"/>
              <a:cs typeface="Calibri" panose="020F0502020204030204" pitchFamily="34" charset="0"/>
            </a:endParaRP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r>
              <a:rPr lang="eu-ES" sz="1600" i="1" u="sng" dirty="0">
                <a:latin typeface="Calibri" panose="020F0502020204030204" pitchFamily="34" charset="0"/>
                <a:cs typeface="Calibri" panose="020F0502020204030204" pitchFamily="34" charset="0"/>
              </a:rPr>
              <a:t>Laguntza: 0,4 €/kg</a:t>
            </a:r>
            <a:r>
              <a:rPr lang="eu-ES" sz="1600" dirty="0">
                <a:latin typeface="Calibri" panose="020F0502020204030204" pitchFamily="34" charset="0"/>
                <a:cs typeface="Calibri" panose="020F0502020204030204" pitchFamily="34" charset="0"/>
              </a:rPr>
              <a:t> x 650 Kg/ha = </a:t>
            </a:r>
            <a:r>
              <a:rPr lang="eu-ES" sz="1600" b="1" u="sng" dirty="0">
                <a:latin typeface="Calibri" panose="020F0502020204030204" pitchFamily="34" charset="0"/>
                <a:cs typeface="Calibri" panose="020F0502020204030204" pitchFamily="34" charset="0"/>
              </a:rPr>
              <a:t>260 €/ha</a:t>
            </a:r>
            <a:r>
              <a:rPr lang="eu-ES" sz="1600" dirty="0">
                <a:latin typeface="Calibri" panose="020F0502020204030204" pitchFamily="34" charset="0"/>
                <a:cs typeface="Calibri" panose="020F0502020204030204" pitchFamily="34" charset="0"/>
              </a:rPr>
              <a:t> </a:t>
            </a: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p>
          <a:p>
            <a:pPr>
              <a:spcBef>
                <a:spcPts val="0"/>
              </a:spcBef>
            </a:pPr>
            <a:r>
              <a:rPr lang="eu-ES" sz="1600" b="1" dirty="0">
                <a:latin typeface="Calibri" panose="020F0502020204030204" pitchFamily="34" charset="0"/>
                <a:cs typeface="Calibri" panose="020F0502020204030204" pitchFamily="34" charset="0"/>
              </a:rPr>
              <a:t>C/ USTIATEGIAK &gt; 60 ha 21 ustiategi 1.916 ha mahats beltza</a:t>
            </a:r>
            <a:endParaRPr lang="eu-ES" sz="1600" dirty="0">
              <a:latin typeface="Calibri" panose="020F0502020204030204" pitchFamily="34" charset="0"/>
              <a:cs typeface="Calibri" panose="020F0502020204030204" pitchFamily="34" charset="0"/>
            </a:endParaRP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r>
              <a:rPr lang="eu-ES" sz="1600" i="1" u="sng" dirty="0">
                <a:latin typeface="Calibri" panose="020F0502020204030204" pitchFamily="34" charset="0"/>
                <a:cs typeface="Calibri" panose="020F0502020204030204" pitchFamily="34" charset="0"/>
              </a:rPr>
              <a:t>Laguntza: 0,2 €/kg</a:t>
            </a:r>
            <a:r>
              <a:rPr lang="eu-ES" sz="1600" dirty="0">
                <a:latin typeface="Calibri" panose="020F0502020204030204" pitchFamily="34" charset="0"/>
                <a:cs typeface="Calibri" panose="020F0502020204030204" pitchFamily="34" charset="0"/>
              </a:rPr>
              <a:t> x 650 kg/ha = </a:t>
            </a:r>
            <a:r>
              <a:rPr lang="eu-ES" sz="1600" b="1" u="sng" dirty="0">
                <a:latin typeface="Calibri" panose="020F0502020204030204" pitchFamily="34" charset="0"/>
                <a:cs typeface="Calibri" panose="020F0502020204030204" pitchFamily="34" charset="0"/>
              </a:rPr>
              <a:t>130 €/ha</a:t>
            </a:r>
            <a:endParaRPr lang="eu-ES" sz="1600" dirty="0">
              <a:latin typeface="Calibri" panose="020F0502020204030204" pitchFamily="34" charset="0"/>
              <a:cs typeface="Calibri" panose="020F0502020204030204" pitchFamily="34" charset="0"/>
            </a:endParaRP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p>
          <a:p>
            <a:pPr marL="0" indent="0">
              <a:spcBef>
                <a:spcPts val="0"/>
              </a:spcBef>
              <a:buNone/>
            </a:pPr>
            <a:r>
              <a:rPr lang="eu-ES" sz="1600" b="1" u="sng" dirty="0">
                <a:solidFill>
                  <a:srgbClr val="0070C0"/>
                </a:solidFill>
                <a:latin typeface="Calibri" panose="020F0502020204030204" pitchFamily="34" charset="0"/>
                <a:cs typeface="Calibri" panose="020F0502020204030204" pitchFamily="34" charset="0"/>
              </a:rPr>
              <a:t>GUZTIRA, KONPENTSAZIO LAGUNTZA: 4 M€</a:t>
            </a:r>
          </a:p>
          <a:p>
            <a:pPr marL="0" indent="0">
              <a:spcBef>
                <a:spcPts val="0"/>
              </a:spcBef>
              <a:buNone/>
            </a:pPr>
            <a:r>
              <a:rPr lang="eu-ES" sz="1600" dirty="0">
                <a:latin typeface="Calibri" panose="020F0502020204030204" pitchFamily="34" charset="0"/>
                <a:cs typeface="Calibri" panose="020F0502020204030204" pitchFamily="34" charset="0"/>
              </a:rPr>
              <a:t>Ekoizpen potentziala merkatutik kanpo: 12.000 ha x 650 Kg/ha = </a:t>
            </a:r>
            <a:r>
              <a:rPr lang="eu-ES" sz="1600" u="sng" dirty="0">
                <a:latin typeface="Calibri" panose="020F0502020204030204" pitchFamily="34" charset="0"/>
                <a:cs typeface="Calibri" panose="020F0502020204030204" pitchFamily="34" charset="0"/>
              </a:rPr>
              <a:t>7,8 M kg</a:t>
            </a:r>
          </a:p>
          <a:p>
            <a:pPr>
              <a:spcBef>
                <a:spcPts val="0"/>
              </a:spcBef>
            </a:pPr>
            <a:endParaRPr lang="eu-ES" sz="1600" u="sng" dirty="0">
              <a:latin typeface="Calibri" panose="020F0502020204030204" pitchFamily="34" charset="0"/>
              <a:cs typeface="Calibri" panose="020F0502020204030204" pitchFamily="34" charset="0"/>
            </a:endParaRPr>
          </a:p>
          <a:p>
            <a:pPr marL="0" indent="0">
              <a:spcBef>
                <a:spcPts val="0"/>
              </a:spcBef>
              <a:buNone/>
            </a:pPr>
            <a:r>
              <a:rPr lang="eu-ES" sz="1400" b="1" dirty="0">
                <a:latin typeface="Calibri" panose="020F0502020204030204" pitchFamily="34" charset="0"/>
                <a:cs typeface="Calibri" panose="020F0502020204030204" pitchFamily="34" charset="0"/>
              </a:rPr>
              <a:t>Baldintzak:</a:t>
            </a:r>
          </a:p>
          <a:p>
            <a:pPr>
              <a:spcBef>
                <a:spcPts val="0"/>
              </a:spcBef>
            </a:pPr>
            <a:r>
              <a:rPr lang="eu-ES" sz="1400" b="1" dirty="0" err="1">
                <a:latin typeface="Calibri" panose="020F0502020204030204" pitchFamily="34" charset="0"/>
                <a:cs typeface="Calibri" panose="020F0502020204030204" pitchFamily="34" charset="0"/>
              </a:rPr>
              <a:t>AEEn</a:t>
            </a:r>
            <a:r>
              <a:rPr lang="eu-ES" sz="1400" b="1" dirty="0">
                <a:latin typeface="Calibri" panose="020F0502020204030204" pitchFamily="34" charset="0"/>
                <a:cs typeface="Calibri" panose="020F0502020204030204" pitchFamily="34" charset="0"/>
              </a:rPr>
              <a:t> izena emandako nekazaritzako ustiategi baten titularra izatea, Arabako Lurralde Historikoko Mahastien Erregistroan mahastiak izena emanda izatea eta JDK Errioxaren laguntza izatea</a:t>
            </a:r>
          </a:p>
          <a:p>
            <a:pPr>
              <a:spcBef>
                <a:spcPts val="0"/>
              </a:spcBef>
            </a:pPr>
            <a:r>
              <a:rPr lang="eu-ES" sz="1400" b="1" dirty="0">
                <a:latin typeface="Calibri" panose="020F0502020204030204" pitchFamily="34" charset="0"/>
                <a:cs typeface="Calibri" panose="020F0502020204030204" pitchFamily="34" charset="0"/>
              </a:rPr>
              <a:t>Kanpaina honetan mahats beltza jasotzea, JDK Errioxa ardoa egiteko</a:t>
            </a:r>
            <a:endParaRPr lang="eu-ES" sz="1600" u="sng" dirty="0">
              <a:latin typeface="Calibri" panose="020F0502020204030204" pitchFamily="34" charset="0"/>
              <a:cs typeface="Calibri" panose="020F0502020204030204" pitchFamily="34" charset="0"/>
            </a:endParaRPr>
          </a:p>
          <a:p>
            <a:pPr>
              <a:spcBef>
                <a:spcPts val="0"/>
              </a:spcBef>
            </a:pPr>
            <a:endParaRPr lang="es-ES" sz="1600" dirty="0">
              <a:latin typeface="Calibri" panose="020F0502020204030204" pitchFamily="34" charset="0"/>
              <a:cs typeface="Calibri" panose="020F0502020204030204" pitchFamily="34" charset="0"/>
            </a:endParaRPr>
          </a:p>
          <a:p>
            <a:pPr marL="0" indent="0">
              <a:spcBef>
                <a:spcPts val="0"/>
              </a:spcBef>
              <a:buFont typeface="Wingdings 3" charset="2"/>
              <a:buNone/>
            </a:pPr>
            <a:endParaRPr lang="es-ES" sz="1600" dirty="0">
              <a:solidFill>
                <a:srgbClr val="0070C0"/>
              </a:solidFill>
              <a:latin typeface="Calibri" panose="020F0502020204030204" pitchFamily="34" charset="0"/>
              <a:cs typeface="Calibri" panose="020F0502020204030204" pitchFamily="34" charset="0"/>
            </a:endParaRPr>
          </a:p>
          <a:p>
            <a:pPr>
              <a:spcBef>
                <a:spcPts val="0"/>
              </a:spcBef>
            </a:pPr>
            <a:endParaRPr lang="es-ES" sz="1600" dirty="0">
              <a:latin typeface="Calibri" panose="020F0502020204030204" pitchFamily="34" charset="0"/>
              <a:cs typeface="Calibri" panose="020F0502020204030204" pitchFamily="34" charset="0"/>
            </a:endParaRPr>
          </a:p>
        </p:txBody>
      </p:sp>
      <p:pic>
        <p:nvPicPr>
          <p:cNvPr id="8"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763458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A478EF2F-B172-D478-6390-86064459583E}"/>
              </a:ext>
            </a:extLst>
          </p:cNvPr>
          <p:cNvSpPr txBox="1"/>
          <p:nvPr/>
        </p:nvSpPr>
        <p:spPr>
          <a:xfrm>
            <a:off x="4178154" y="653643"/>
            <a:ext cx="3894135" cy="1015663"/>
          </a:xfrm>
          <a:prstGeom prst="rect">
            <a:avLst/>
          </a:prstGeom>
          <a:noFill/>
        </p:spPr>
        <p:txBody>
          <a:bodyPr wrap="square" lIns="91440" tIns="45720" rIns="91440" bIns="45720" rtlCol="0" anchor="t">
            <a:spAutoFit/>
          </a:bodyPr>
          <a:lstStyle>
            <a:defPPr>
              <a:defRPr lang="es-ES"/>
            </a:defPPr>
            <a:lvl1pPr algn="just">
              <a:spcBef>
                <a:spcPts val="0"/>
              </a:spcBef>
              <a:defRPr sz="2000">
                <a:solidFill>
                  <a:schemeClr val="tx2"/>
                </a:solidFill>
              </a:defRPr>
            </a:lvl1pPr>
          </a:lstStyle>
          <a:p>
            <a:r>
              <a:rPr lang="es-ES" b="1" dirty="0">
                <a:latin typeface="Calibri Light"/>
                <a:cs typeface="Calibri Light"/>
              </a:rPr>
              <a:t>“Registro de Contratos Alimentarios” </a:t>
            </a:r>
            <a:r>
              <a:rPr lang="es-ES" b="1" dirty="0" err="1">
                <a:latin typeface="Calibri Light"/>
                <a:cs typeface="Calibri Light"/>
              </a:rPr>
              <a:t>izeneko</a:t>
            </a:r>
            <a:r>
              <a:rPr lang="es-ES" b="1" dirty="0">
                <a:latin typeface="Calibri Light"/>
                <a:cs typeface="Calibri Light"/>
              </a:rPr>
              <a:t> </a:t>
            </a:r>
            <a:r>
              <a:rPr lang="es-ES" b="1" dirty="0" err="1">
                <a:latin typeface="Calibri Light"/>
                <a:cs typeface="Calibri Light"/>
              </a:rPr>
              <a:t>aplikazio</a:t>
            </a:r>
            <a:r>
              <a:rPr lang="es-ES" b="1" dirty="0">
                <a:latin typeface="Calibri Light"/>
                <a:cs typeface="Calibri Light"/>
              </a:rPr>
              <a:t> </a:t>
            </a:r>
            <a:r>
              <a:rPr lang="es-ES" b="1" dirty="0" err="1">
                <a:latin typeface="Calibri Light"/>
                <a:cs typeface="Calibri Light"/>
              </a:rPr>
              <a:t>elektronikoan</a:t>
            </a:r>
            <a:r>
              <a:rPr lang="es-ES" b="1" dirty="0">
                <a:latin typeface="Calibri Light"/>
                <a:cs typeface="Calibri Light"/>
              </a:rPr>
              <a:t> </a:t>
            </a:r>
            <a:r>
              <a:rPr lang="es-ES" dirty="0">
                <a:latin typeface="Calibri Light"/>
                <a:cs typeface="Calibri Light"/>
              </a:rPr>
              <a:t>www.aica.gob.es. </a:t>
            </a:r>
          </a:p>
        </p:txBody>
      </p:sp>
      <p:pic>
        <p:nvPicPr>
          <p:cNvPr id="1026" name="Picture 2">
            <a:extLst>
              <a:ext uri="{FF2B5EF4-FFF2-40B4-BE49-F238E27FC236}">
                <a16:creationId xmlns:a16="http://schemas.microsoft.com/office/drawing/2014/main" id="{A6F581A0-649F-3E0F-C7E7-A9433EBFF2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59094" y="2051759"/>
            <a:ext cx="3219450" cy="981075"/>
          </a:xfrm>
          <a:prstGeom prst="rect">
            <a:avLst/>
          </a:prstGeom>
          <a:noFill/>
          <a:extLst>
            <a:ext uri="{909E8E84-426E-40DD-AFC4-6F175D3DCCD1}">
              <a14:hiddenFill xmlns:a14="http://schemas.microsoft.com/office/drawing/2010/main">
                <a:solidFill>
                  <a:srgbClr val="FFFFFF"/>
                </a:solidFill>
              </a14:hiddenFill>
            </a:ext>
          </a:extLst>
        </p:spPr>
      </p:pic>
      <p:sp>
        <p:nvSpPr>
          <p:cNvPr id="10" name="Título 1">
            <a:extLst>
              <a:ext uri="{FF2B5EF4-FFF2-40B4-BE49-F238E27FC236}">
                <a16:creationId xmlns:a16="http://schemas.microsoft.com/office/drawing/2014/main" id="{64835E12-76E7-8D62-001E-E98AF0204757}"/>
              </a:ext>
            </a:extLst>
          </p:cNvPr>
          <p:cNvSpPr txBox="1">
            <a:spLocks/>
          </p:cNvSpPr>
          <p:nvPr/>
        </p:nvSpPr>
        <p:spPr>
          <a:xfrm>
            <a:off x="531950" y="440455"/>
            <a:ext cx="3494553" cy="1956523"/>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3600" dirty="0">
                <a:solidFill>
                  <a:schemeClr val="tx2"/>
                </a:solidFill>
              </a:rPr>
              <a:t>NON SINATZEN DIRA KONTRATUAK?</a:t>
            </a:r>
          </a:p>
        </p:txBody>
      </p:sp>
      <p:sp>
        <p:nvSpPr>
          <p:cNvPr id="12" name="CuadroTexto 4">
            <a:extLst>
              <a:ext uri="{FF2B5EF4-FFF2-40B4-BE49-F238E27FC236}">
                <a16:creationId xmlns:a16="http://schemas.microsoft.com/office/drawing/2014/main" id="{30CE5715-0254-EE85-60EC-4A1530C62618}"/>
              </a:ext>
            </a:extLst>
          </p:cNvPr>
          <p:cNvSpPr txBox="1"/>
          <p:nvPr/>
        </p:nvSpPr>
        <p:spPr>
          <a:xfrm>
            <a:off x="531950" y="4873772"/>
            <a:ext cx="8660362" cy="400110"/>
          </a:xfrm>
          <a:prstGeom prst="rect">
            <a:avLst/>
          </a:prstGeom>
          <a:noFill/>
        </p:spPr>
        <p:txBody>
          <a:bodyPr wrap="square" lIns="91440" tIns="45720" rIns="91440" bIns="45720" rtlCol="0" anchor="t">
            <a:spAutoFit/>
          </a:bodyPr>
          <a:lstStyle>
            <a:defPPr>
              <a:defRPr lang="es-ES"/>
            </a:defPPr>
            <a:lvl1pPr algn="just">
              <a:spcBef>
                <a:spcPts val="0"/>
              </a:spcBef>
              <a:defRPr sz="2000">
                <a:solidFill>
                  <a:schemeClr val="tx2"/>
                </a:solidFill>
              </a:defRPr>
            </a:lvl1pPr>
          </a:lstStyle>
          <a:p>
            <a:r>
              <a:rPr lang="es-ES" b="1" dirty="0" err="1">
                <a:latin typeface="Calibri Light"/>
                <a:cs typeface="Calibri Light"/>
              </a:rPr>
              <a:t>Erosleek</a:t>
            </a:r>
            <a:r>
              <a:rPr lang="es-ES" b="1" dirty="0">
                <a:latin typeface="Calibri Light"/>
                <a:cs typeface="Calibri Light"/>
              </a:rPr>
              <a:t> alta </a:t>
            </a:r>
            <a:r>
              <a:rPr lang="es-ES" b="1" dirty="0" err="1">
                <a:latin typeface="Calibri Light"/>
                <a:cs typeface="Calibri Light"/>
              </a:rPr>
              <a:t>eman</a:t>
            </a:r>
            <a:r>
              <a:rPr lang="es-ES" b="1" dirty="0">
                <a:latin typeface="Calibri Light"/>
                <a:cs typeface="Calibri Light"/>
              </a:rPr>
              <a:t> </a:t>
            </a:r>
            <a:r>
              <a:rPr lang="es-ES" b="1" dirty="0" err="1">
                <a:latin typeface="Calibri Light"/>
                <a:cs typeface="Calibri Light"/>
              </a:rPr>
              <a:t>behar</a:t>
            </a:r>
            <a:r>
              <a:rPr lang="es-ES" b="1" dirty="0">
                <a:latin typeface="Calibri Light"/>
                <a:cs typeface="Calibri Light"/>
              </a:rPr>
              <a:t> </a:t>
            </a:r>
            <a:r>
              <a:rPr lang="es-ES" b="1" dirty="0" err="1">
                <a:latin typeface="Calibri Light"/>
                <a:cs typeface="Calibri Light"/>
              </a:rPr>
              <a:t>dute</a:t>
            </a:r>
            <a:r>
              <a:rPr lang="es-ES" b="1" dirty="0">
                <a:latin typeface="Calibri Light"/>
                <a:cs typeface="Calibri Light"/>
              </a:rPr>
              <a:t> </a:t>
            </a:r>
            <a:r>
              <a:rPr lang="es-ES" dirty="0" err="1">
                <a:latin typeface="Calibri Light"/>
                <a:cs typeface="Calibri Light"/>
              </a:rPr>
              <a:t>Erregistroan</a:t>
            </a:r>
            <a:r>
              <a:rPr lang="es-ES" dirty="0">
                <a:latin typeface="Calibri Light"/>
                <a:cs typeface="Calibri Light"/>
              </a:rPr>
              <a:t> </a:t>
            </a:r>
            <a:r>
              <a:rPr lang="es-ES" dirty="0" err="1" smtClean="0">
                <a:latin typeface="Calibri Light"/>
                <a:cs typeface="Calibri Light"/>
              </a:rPr>
              <a:t>elikagai</a:t>
            </a:r>
            <a:r>
              <a:rPr lang="es-ES" dirty="0" err="1">
                <a:latin typeface="Calibri Light"/>
                <a:cs typeface="Calibri Light"/>
              </a:rPr>
              <a:t>-</a:t>
            </a:r>
            <a:r>
              <a:rPr lang="es-ES" dirty="0" err="1" smtClean="0">
                <a:latin typeface="Calibri Light"/>
                <a:cs typeface="Calibri Light"/>
              </a:rPr>
              <a:t>kontratuak</a:t>
            </a:r>
            <a:r>
              <a:rPr lang="es-ES" dirty="0" smtClean="0">
                <a:latin typeface="Calibri Light"/>
                <a:cs typeface="Calibri Light"/>
              </a:rPr>
              <a:t> </a:t>
            </a:r>
            <a:r>
              <a:rPr lang="es-ES" dirty="0" err="1">
                <a:latin typeface="Calibri Light"/>
                <a:cs typeface="Calibri Light"/>
              </a:rPr>
              <a:t>sinatu</a:t>
            </a:r>
            <a:r>
              <a:rPr lang="es-ES" dirty="0">
                <a:latin typeface="Calibri Light"/>
                <a:cs typeface="Calibri Light"/>
              </a:rPr>
              <a:t> </a:t>
            </a:r>
            <a:r>
              <a:rPr lang="es-ES" dirty="0" err="1">
                <a:latin typeface="Calibri Light"/>
                <a:cs typeface="Calibri Light"/>
              </a:rPr>
              <a:t>aurretik</a:t>
            </a:r>
            <a:r>
              <a:rPr lang="es-ES" dirty="0">
                <a:latin typeface="Calibri Light"/>
                <a:cs typeface="Calibri Light"/>
              </a:rPr>
              <a:t> </a:t>
            </a:r>
          </a:p>
        </p:txBody>
      </p:sp>
      <p:sp>
        <p:nvSpPr>
          <p:cNvPr id="8"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30</a:t>
            </a:fld>
            <a:endParaRPr lang="es-ES" sz="2000" dirty="0"/>
          </a:p>
        </p:txBody>
      </p:sp>
      <p:pic>
        <p:nvPicPr>
          <p:cNvPr id="9"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4"/>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272002938"/>
      </p:ext>
    </p:extLst>
  </p:cSld>
  <p:clrMapOvr>
    <a:masterClrMapping/>
  </p:clrMapOvr>
  <p:extLst mod="1">
    <p:ext uri="{6950BFC3-D8DA-4A85-94F7-54DA5524770B}">
      <p188:commentRel xmlns="" xmlns:p188="http://schemas.microsoft.com/office/powerpoint/2018/8/main" r:id="rId5"/>
    </p:ext>
  </p:extLs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4">
            <a:extLst>
              <a:ext uri="{FF2B5EF4-FFF2-40B4-BE49-F238E27FC236}">
                <a16:creationId xmlns:a16="http://schemas.microsoft.com/office/drawing/2014/main" id="{C7B2B3D5-C0D6-8D6F-BF3A-96517ABF6C34}"/>
              </a:ext>
            </a:extLst>
          </p:cNvPr>
          <p:cNvSpPr txBox="1"/>
          <p:nvPr/>
        </p:nvSpPr>
        <p:spPr>
          <a:xfrm>
            <a:off x="4107650" y="2582345"/>
            <a:ext cx="5551255" cy="1938992"/>
          </a:xfrm>
          <a:prstGeom prst="rect">
            <a:avLst/>
          </a:prstGeom>
          <a:noFill/>
        </p:spPr>
        <p:txBody>
          <a:bodyPr wrap="square" lIns="91440" tIns="45720" rIns="91440" bIns="45720" anchor="t">
            <a:spAutoFit/>
          </a:bodyPr>
          <a:lstStyle>
            <a:defPPr>
              <a:defRPr lang="es-ES"/>
            </a:defPPr>
            <a:lvl1pPr algn="just">
              <a:defRPr sz="2000">
                <a:solidFill>
                  <a:schemeClr val="tx2"/>
                </a:solidFill>
              </a:defRPr>
            </a:lvl1pPr>
          </a:lstStyle>
          <a:p>
            <a:r>
              <a:rPr lang="eu-ES" b="1" dirty="0" smtClean="0">
                <a:latin typeface="Calibri Light"/>
                <a:cs typeface="Calibri Light"/>
              </a:rPr>
              <a:t>2023ko ekainaren 30aren aurretik formalizatutako</a:t>
            </a:r>
            <a:r>
              <a:rPr lang="eu-ES" dirty="0" smtClean="0">
                <a:latin typeface="Calibri Light"/>
                <a:cs typeface="Calibri Light"/>
              </a:rPr>
              <a:t> elikagai-kontratuen kasuan, elikagai-kontratu horiei buruzko </a:t>
            </a:r>
            <a:r>
              <a:rPr lang="eu-ES" b="1" dirty="0" smtClean="0">
                <a:latin typeface="Calibri Light"/>
                <a:cs typeface="Calibri Light"/>
              </a:rPr>
              <a:t>eranskinak, informazio osagarria eta aldaketak</a:t>
            </a:r>
            <a:r>
              <a:rPr lang="eu-ES" dirty="0" smtClean="0">
                <a:latin typeface="Calibri Light"/>
                <a:cs typeface="Calibri Light"/>
              </a:rPr>
              <a:t> bakarrik erregistratu behar dira, kontratuaren xede den produktua entregatu aurretik.</a:t>
            </a:r>
            <a:endParaRPr lang="eu-ES" dirty="0">
              <a:latin typeface="Calibri Light"/>
              <a:cs typeface="Calibri Light"/>
            </a:endParaRPr>
          </a:p>
        </p:txBody>
      </p:sp>
      <p:grpSp>
        <p:nvGrpSpPr>
          <p:cNvPr id="4" name="Grupo 23">
            <a:extLst>
              <a:ext uri="{FF2B5EF4-FFF2-40B4-BE49-F238E27FC236}">
                <a16:creationId xmlns:a16="http://schemas.microsoft.com/office/drawing/2014/main" id="{35A06866-B161-A3C7-447C-0A47CE89F89F}"/>
              </a:ext>
            </a:extLst>
          </p:cNvPr>
          <p:cNvGrpSpPr/>
          <p:nvPr/>
        </p:nvGrpSpPr>
        <p:grpSpPr>
          <a:xfrm>
            <a:off x="637524" y="3818485"/>
            <a:ext cx="3044648" cy="1371600"/>
            <a:chOff x="1407833" y="3913632"/>
            <a:chExt cx="3044648" cy="1371600"/>
          </a:xfrm>
        </p:grpSpPr>
        <p:pic>
          <p:nvPicPr>
            <p:cNvPr id="5" name="Gráfico 12" descr="Transferencia contorno">
              <a:extLst>
                <a:ext uri="{FF2B5EF4-FFF2-40B4-BE49-F238E27FC236}">
                  <a16:creationId xmlns:a16="http://schemas.microsoft.com/office/drawing/2014/main" id="{BB55B3B7-199F-2DE8-9A5B-8674BA223E5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2578673" y="4308708"/>
              <a:ext cx="381116" cy="381116"/>
            </a:xfrm>
            <a:prstGeom prst="rect">
              <a:avLst/>
            </a:prstGeom>
          </p:spPr>
        </p:pic>
        <p:grpSp>
          <p:nvGrpSpPr>
            <p:cNvPr id="6" name="Grupo 21">
              <a:extLst>
                <a:ext uri="{FF2B5EF4-FFF2-40B4-BE49-F238E27FC236}">
                  <a16:creationId xmlns:a16="http://schemas.microsoft.com/office/drawing/2014/main" id="{63709492-A9C3-A8B7-34A8-0C1B19E4DE5C}"/>
                </a:ext>
              </a:extLst>
            </p:cNvPr>
            <p:cNvGrpSpPr/>
            <p:nvPr/>
          </p:nvGrpSpPr>
          <p:grpSpPr>
            <a:xfrm>
              <a:off x="1407833" y="3913632"/>
              <a:ext cx="1196397" cy="1042834"/>
              <a:chOff x="1758525" y="4041558"/>
              <a:chExt cx="1196397" cy="1042834"/>
            </a:xfrm>
          </p:grpSpPr>
          <p:pic>
            <p:nvPicPr>
              <p:cNvPr id="9" name="Gráfico 16" descr="Papel contorno">
                <a:extLst>
                  <a:ext uri="{FF2B5EF4-FFF2-40B4-BE49-F238E27FC236}">
                    <a16:creationId xmlns:a16="http://schemas.microsoft.com/office/drawing/2014/main" id="{AC4F7487-4758-9623-4E8D-2C4E6D57E05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2040522" y="4169992"/>
                <a:ext cx="914400" cy="914400"/>
              </a:xfrm>
              <a:prstGeom prst="rect">
                <a:avLst/>
              </a:prstGeom>
            </p:spPr>
          </p:pic>
          <p:pic>
            <p:nvPicPr>
              <p:cNvPr id="10" name="Gráfico 14" descr="Documento contorno">
                <a:extLst>
                  <a:ext uri="{FF2B5EF4-FFF2-40B4-BE49-F238E27FC236}">
                    <a16:creationId xmlns:a16="http://schemas.microsoft.com/office/drawing/2014/main" id="{44964633-9324-67FD-3BBD-80CF88AE06BB}"/>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1758525" y="4041558"/>
                <a:ext cx="914400" cy="914400"/>
              </a:xfrm>
              <a:prstGeom prst="rect">
                <a:avLst/>
              </a:prstGeom>
            </p:spPr>
          </p:pic>
        </p:grpSp>
        <p:pic>
          <p:nvPicPr>
            <p:cNvPr id="7" name="Gráfico 20" descr="Documento contorno">
              <a:extLst>
                <a:ext uri="{FF2B5EF4-FFF2-40B4-BE49-F238E27FC236}">
                  <a16:creationId xmlns:a16="http://schemas.microsoft.com/office/drawing/2014/main" id="{131CA54F-B775-1DBA-68E9-85EEEAE5D4E0}"/>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2912954" y="3913632"/>
              <a:ext cx="914400" cy="914400"/>
            </a:xfrm>
            <a:prstGeom prst="rect">
              <a:avLst/>
            </a:prstGeom>
          </p:spPr>
        </p:pic>
        <p:pic>
          <p:nvPicPr>
            <p:cNvPr id="8" name="Gráfico 22" descr="Documento contorno">
              <a:extLst>
                <a:ext uri="{FF2B5EF4-FFF2-40B4-BE49-F238E27FC236}">
                  <a16:creationId xmlns:a16="http://schemas.microsoft.com/office/drawing/2014/main" id="{5B51F738-9510-9255-50BA-41CB51356777}"/>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3538081" y="4370832"/>
              <a:ext cx="914400" cy="914400"/>
            </a:xfrm>
            <a:prstGeom prst="rect">
              <a:avLst/>
            </a:prstGeom>
          </p:spPr>
        </p:pic>
      </p:grpSp>
      <p:sp>
        <p:nvSpPr>
          <p:cNvPr id="11" name="CuadroTexto 4">
            <a:extLst>
              <a:ext uri="{FF2B5EF4-FFF2-40B4-BE49-F238E27FC236}">
                <a16:creationId xmlns:a16="http://schemas.microsoft.com/office/drawing/2014/main" id="{11DF4E24-093C-5C47-DB9C-A91334BCF020}"/>
              </a:ext>
            </a:extLst>
          </p:cNvPr>
          <p:cNvSpPr txBox="1"/>
          <p:nvPr/>
        </p:nvSpPr>
        <p:spPr>
          <a:xfrm>
            <a:off x="4107651" y="4594677"/>
            <a:ext cx="5166352" cy="707886"/>
          </a:xfrm>
          <a:prstGeom prst="rect">
            <a:avLst/>
          </a:prstGeom>
          <a:noFill/>
        </p:spPr>
        <p:txBody>
          <a:bodyPr wrap="square" lIns="91440" tIns="45720" rIns="91440" bIns="45720" anchor="t">
            <a:spAutoFit/>
          </a:bodyPr>
          <a:lstStyle>
            <a:defPPr>
              <a:defRPr lang="es-ES"/>
            </a:defPPr>
            <a:lvl1pPr algn="just">
              <a:defRPr sz="2000">
                <a:solidFill>
                  <a:schemeClr val="tx2"/>
                </a:solidFill>
              </a:defRPr>
            </a:lvl1pPr>
          </a:lstStyle>
          <a:p>
            <a:r>
              <a:rPr lang="eu-ES" dirty="0" smtClean="0">
                <a:latin typeface="Calibri Light"/>
                <a:cs typeface="Calibri Light"/>
              </a:rPr>
              <a:t>Dokumentu </a:t>
            </a:r>
            <a:r>
              <a:rPr lang="eu-ES" b="1" dirty="0" smtClean="0">
                <a:latin typeface="Calibri Light"/>
                <a:cs typeface="Calibri Light"/>
              </a:rPr>
              <a:t>guztiek alde bien sinadura </a:t>
            </a:r>
            <a:r>
              <a:rPr lang="eu-ES" dirty="0" smtClean="0">
                <a:latin typeface="Calibri Light"/>
                <a:cs typeface="Calibri Light"/>
              </a:rPr>
              <a:t>behar dute</a:t>
            </a:r>
            <a:r>
              <a:rPr lang="eu-ES" b="1" dirty="0" smtClean="0">
                <a:latin typeface="Calibri Light"/>
                <a:cs typeface="Calibri Light"/>
              </a:rPr>
              <a:t>.</a:t>
            </a:r>
            <a:endParaRPr lang="eu-ES" b="1" dirty="0">
              <a:latin typeface="Calibri Light"/>
              <a:cs typeface="Calibri Light"/>
            </a:endParaRPr>
          </a:p>
        </p:txBody>
      </p:sp>
      <p:sp>
        <p:nvSpPr>
          <p:cNvPr id="12" name="Título 1">
            <a:extLst>
              <a:ext uri="{FF2B5EF4-FFF2-40B4-BE49-F238E27FC236}">
                <a16:creationId xmlns:a16="http://schemas.microsoft.com/office/drawing/2014/main" id="{64835E12-76E7-8D62-001E-E98AF0204757}"/>
              </a:ext>
            </a:extLst>
          </p:cNvPr>
          <p:cNvSpPr txBox="1">
            <a:spLocks/>
          </p:cNvSpPr>
          <p:nvPr/>
        </p:nvSpPr>
        <p:spPr>
          <a:xfrm>
            <a:off x="395368" y="370923"/>
            <a:ext cx="3494553" cy="1956523"/>
          </a:xfrm>
          <a:prstGeom prst="rect">
            <a:avLst/>
          </a:prstGeom>
        </p:spPr>
        <p:txBody>
          <a:bodyPr lIns="91440" tIns="45720" rIns="91440" bIns="4572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sz="3200" dirty="0">
                <a:solidFill>
                  <a:schemeClr val="tx2"/>
                </a:solidFill>
              </a:rPr>
              <a:t>DERRIGORREZKOA DA KONTRATUAK ERREGISTRATZEA?</a:t>
            </a:r>
          </a:p>
        </p:txBody>
      </p:sp>
      <p:sp>
        <p:nvSpPr>
          <p:cNvPr id="14" name="CuadroTexto 4">
            <a:extLst>
              <a:ext uri="{FF2B5EF4-FFF2-40B4-BE49-F238E27FC236}">
                <a16:creationId xmlns:a16="http://schemas.microsoft.com/office/drawing/2014/main" id="{C7B2B3D5-C0D6-8D6F-BF3A-96517ABF6C34}"/>
              </a:ext>
            </a:extLst>
          </p:cNvPr>
          <p:cNvSpPr txBox="1"/>
          <p:nvPr/>
        </p:nvSpPr>
        <p:spPr>
          <a:xfrm>
            <a:off x="4107650" y="810575"/>
            <a:ext cx="4681244" cy="1569660"/>
          </a:xfrm>
          <a:prstGeom prst="rect">
            <a:avLst/>
          </a:prstGeom>
          <a:noFill/>
        </p:spPr>
        <p:txBody>
          <a:bodyPr wrap="square" lIns="91440" tIns="45720" rIns="91440" bIns="45720" anchor="t">
            <a:spAutoFit/>
          </a:bodyPr>
          <a:lstStyle>
            <a:defPPr>
              <a:defRPr lang="es-ES"/>
            </a:defPPr>
            <a:lvl1pPr algn="just">
              <a:defRPr sz="2000">
                <a:solidFill>
                  <a:schemeClr val="tx2"/>
                </a:solidFill>
              </a:defRPr>
            </a:lvl1pPr>
          </a:lstStyle>
          <a:p>
            <a:r>
              <a:rPr lang="es-ES" sz="3200" b="1" dirty="0">
                <a:latin typeface="Calibri Light"/>
                <a:cs typeface="Calibri Light"/>
              </a:rPr>
              <a:t>Bai, 2023ko </a:t>
            </a:r>
            <a:r>
              <a:rPr lang="es-ES" sz="3200" b="1" dirty="0" err="1">
                <a:latin typeface="Calibri Light"/>
                <a:cs typeface="Calibri Light"/>
              </a:rPr>
              <a:t>ekainaren</a:t>
            </a:r>
            <a:r>
              <a:rPr lang="es-ES" sz="3200" b="1" dirty="0">
                <a:latin typeface="Calibri Light"/>
                <a:cs typeface="Calibri Light"/>
              </a:rPr>
              <a:t> 30etik </a:t>
            </a:r>
            <a:r>
              <a:rPr lang="es-ES" sz="3200" b="1" dirty="0" err="1">
                <a:latin typeface="Calibri Light"/>
                <a:cs typeface="Calibri Light"/>
              </a:rPr>
              <a:t>aurrera</a:t>
            </a:r>
            <a:r>
              <a:rPr lang="es-ES" sz="3200" b="1" dirty="0">
                <a:latin typeface="Calibri Light"/>
                <a:cs typeface="Calibri Light"/>
              </a:rPr>
              <a:t> </a:t>
            </a:r>
            <a:r>
              <a:rPr lang="es-ES" sz="3200" dirty="0" err="1">
                <a:latin typeface="Calibri Light"/>
                <a:cs typeface="Calibri Light"/>
              </a:rPr>
              <a:t>formalizatutako</a:t>
            </a:r>
            <a:r>
              <a:rPr lang="es-ES" sz="3200" dirty="0">
                <a:latin typeface="Calibri Light"/>
                <a:cs typeface="Calibri Light"/>
              </a:rPr>
              <a:t> </a:t>
            </a:r>
            <a:r>
              <a:rPr lang="es-ES" sz="3200" dirty="0" err="1">
                <a:latin typeface="Calibri Light"/>
                <a:cs typeface="Calibri Light"/>
              </a:rPr>
              <a:t>guztiak</a:t>
            </a:r>
            <a:r>
              <a:rPr lang="es-ES" sz="3200" dirty="0">
                <a:latin typeface="Calibri Light"/>
                <a:cs typeface="Calibri Light"/>
              </a:rPr>
              <a:t>.</a:t>
            </a:r>
          </a:p>
        </p:txBody>
      </p:sp>
      <p:sp>
        <p:nvSpPr>
          <p:cNvPr id="17"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31</a:t>
            </a:fld>
            <a:endParaRPr lang="es-ES" sz="2000" dirty="0"/>
          </a:p>
        </p:txBody>
      </p:sp>
      <p:pic>
        <p:nvPicPr>
          <p:cNvPr id="18"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9"/>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946695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
            <a:extLst>
              <a:ext uri="{FF2B5EF4-FFF2-40B4-BE49-F238E27FC236}">
                <a16:creationId xmlns:a16="http://schemas.microsoft.com/office/drawing/2014/main" id="{9559620B-ECF7-8914-D621-3A6DF239A218}"/>
              </a:ext>
            </a:extLst>
          </p:cNvPr>
          <p:cNvSpPr txBox="1"/>
          <p:nvPr/>
        </p:nvSpPr>
        <p:spPr>
          <a:xfrm>
            <a:off x="653053" y="371566"/>
            <a:ext cx="5900147" cy="2308324"/>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r>
              <a:rPr lang="eu-ES" sz="2400" b="1" dirty="0" smtClean="0">
                <a:solidFill>
                  <a:schemeClr val="tx2"/>
                </a:solidFill>
                <a:latin typeface="Calibri Light"/>
                <a:cs typeface="Calibri Light"/>
              </a:rPr>
              <a:t>Ez da erregistro publikoa.</a:t>
            </a:r>
            <a:endParaRPr lang="eu-ES" sz="1600" dirty="0" smtClean="0">
              <a:solidFill>
                <a:schemeClr val="tx2"/>
              </a:solidFill>
            </a:endParaRPr>
          </a:p>
          <a:p>
            <a:pPr algn="just"/>
            <a:endParaRPr lang="eu-ES" sz="2400" dirty="0" smtClean="0">
              <a:solidFill>
                <a:schemeClr val="tx2"/>
              </a:solidFill>
              <a:latin typeface="Calibri Light"/>
              <a:cs typeface="Calibri Light"/>
            </a:endParaRPr>
          </a:p>
          <a:p>
            <a:pPr algn="just"/>
            <a:r>
              <a:rPr lang="eu-ES" sz="2400" b="1" dirty="0" smtClean="0">
                <a:solidFill>
                  <a:schemeClr val="tx2"/>
                </a:solidFill>
                <a:latin typeface="Calibri Light"/>
                <a:cs typeface="Calibri Light"/>
              </a:rPr>
              <a:t>Helburua ez da informazioa ematea ezta estatistika egitea.</a:t>
            </a:r>
            <a:endParaRPr lang="eu-ES" sz="1600" dirty="0" smtClean="0">
              <a:solidFill>
                <a:schemeClr val="tx2"/>
              </a:solidFill>
              <a:latin typeface="Calibri" panose="020F0502020204030204"/>
              <a:cs typeface="Calibri" panose="020F0502020204030204"/>
            </a:endParaRPr>
          </a:p>
          <a:p>
            <a:pPr algn="just"/>
            <a:endParaRPr lang="eu-ES" sz="2400" b="1" dirty="0" smtClean="0">
              <a:solidFill>
                <a:schemeClr val="tx2"/>
              </a:solidFill>
              <a:latin typeface="Calibri Light"/>
              <a:cs typeface="Calibri Light"/>
            </a:endParaRPr>
          </a:p>
          <a:p>
            <a:pPr algn="just"/>
            <a:r>
              <a:rPr lang="eu-ES" sz="2400" b="1" dirty="0" smtClean="0">
                <a:solidFill>
                  <a:schemeClr val="tx2"/>
                </a:solidFill>
                <a:latin typeface="Calibri Light"/>
                <a:cs typeface="Calibri Light"/>
              </a:rPr>
              <a:t>Ezingo dira </a:t>
            </a:r>
            <a:r>
              <a:rPr lang="eu-ES" sz="2400" dirty="0" smtClean="0">
                <a:solidFill>
                  <a:schemeClr val="tx2"/>
                </a:solidFill>
                <a:latin typeface="Calibri Light"/>
                <a:cs typeface="Calibri Light"/>
              </a:rPr>
              <a:t>datuak erabili.</a:t>
            </a:r>
            <a:endParaRPr lang="eu-ES" sz="1600" dirty="0">
              <a:solidFill>
                <a:schemeClr val="tx2"/>
              </a:solidFill>
            </a:endParaRPr>
          </a:p>
        </p:txBody>
      </p:sp>
      <p:grpSp>
        <p:nvGrpSpPr>
          <p:cNvPr id="29" name="Group 28">
            <a:extLst>
              <a:ext uri="{FF2B5EF4-FFF2-40B4-BE49-F238E27FC236}">
                <a16:creationId xmlns:a16="http://schemas.microsoft.com/office/drawing/2014/main" id="{ED2672AA-1EA3-A8AB-628D-66F3D0D5A448}"/>
              </a:ext>
            </a:extLst>
          </p:cNvPr>
          <p:cNvGrpSpPr/>
          <p:nvPr/>
        </p:nvGrpSpPr>
        <p:grpSpPr>
          <a:xfrm>
            <a:off x="1506365" y="3109618"/>
            <a:ext cx="7048500" cy="923925"/>
            <a:chOff x="2762250" y="4210050"/>
            <a:chExt cx="7048500" cy="923925"/>
          </a:xfrm>
        </p:grpSpPr>
        <p:grpSp>
          <p:nvGrpSpPr>
            <p:cNvPr id="22" name="Group 21">
              <a:extLst>
                <a:ext uri="{FF2B5EF4-FFF2-40B4-BE49-F238E27FC236}">
                  <a16:creationId xmlns:a16="http://schemas.microsoft.com/office/drawing/2014/main" id="{27EE47CF-4B3A-E64A-B161-B4D22A27DB53}"/>
                </a:ext>
              </a:extLst>
            </p:cNvPr>
            <p:cNvGrpSpPr/>
            <p:nvPr/>
          </p:nvGrpSpPr>
          <p:grpSpPr>
            <a:xfrm>
              <a:off x="2762250" y="4210050"/>
              <a:ext cx="7048500" cy="923925"/>
              <a:chOff x="2762250" y="4210050"/>
              <a:chExt cx="7048500" cy="923925"/>
            </a:xfrm>
          </p:grpSpPr>
          <p:pic>
            <p:nvPicPr>
              <p:cNvPr id="8" name="Graphic 13" descr="Periodic Graph outline">
                <a:extLst>
                  <a:ext uri="{FF2B5EF4-FFF2-40B4-BE49-F238E27FC236}">
                    <a16:creationId xmlns:a16="http://schemas.microsoft.com/office/drawing/2014/main" id="{EC523ED7-1320-982F-4A90-CBD587D16164}"/>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29300" y="4210050"/>
                <a:ext cx="914400" cy="914400"/>
              </a:xfrm>
              <a:prstGeom prst="rect">
                <a:avLst/>
              </a:prstGeom>
            </p:spPr>
          </p:pic>
          <p:pic>
            <p:nvPicPr>
              <p:cNvPr id="14" name="Graphic 15" descr="Bar chart outline">
                <a:extLst>
                  <a:ext uri="{FF2B5EF4-FFF2-40B4-BE49-F238E27FC236}">
                    <a16:creationId xmlns:a16="http://schemas.microsoft.com/office/drawing/2014/main" id="{3086B2A2-C864-DE28-5F11-57686D7E603E}"/>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7486650" y="4219575"/>
                <a:ext cx="914400" cy="914400"/>
              </a:xfrm>
              <a:prstGeom prst="rect">
                <a:avLst/>
              </a:prstGeom>
            </p:spPr>
          </p:pic>
          <p:pic>
            <p:nvPicPr>
              <p:cNvPr id="16" name="Graphic 19" descr="Information outline">
                <a:extLst>
                  <a:ext uri="{FF2B5EF4-FFF2-40B4-BE49-F238E27FC236}">
                    <a16:creationId xmlns:a16="http://schemas.microsoft.com/office/drawing/2014/main" id="{6CB880C8-13AA-35FB-5E1A-080EE4293209}"/>
                  </a:ext>
                </a:extLst>
              </p:cNvPr>
              <p:cNvPicPr>
                <a:picLocks noChangeAspect="1"/>
              </p:cNvPicPr>
              <p:nvPr/>
            </p:nvPicPr>
            <p:blipFill>
              <a:blip r:embed="rId7">
                <a:extLst>
                  <a:ext uri="{96DAC541-7B7A-43D3-8B79-37D633B846F1}">
                    <asvg:svgBlip xmlns="" xmlns:asvg="http://schemas.microsoft.com/office/drawing/2016/SVG/main" r:embed="rId8"/>
                  </a:ext>
                </a:extLst>
              </a:blip>
              <a:stretch>
                <a:fillRect/>
              </a:stretch>
            </p:blipFill>
            <p:spPr>
              <a:xfrm>
                <a:off x="4343400" y="4219575"/>
                <a:ext cx="914400" cy="914400"/>
              </a:xfrm>
              <a:prstGeom prst="rect">
                <a:avLst/>
              </a:prstGeom>
            </p:spPr>
          </p:pic>
          <p:pic>
            <p:nvPicPr>
              <p:cNvPr id="20" name="Graphic 20" descr="No Touch outline">
                <a:extLst>
                  <a:ext uri="{FF2B5EF4-FFF2-40B4-BE49-F238E27FC236}">
                    <a16:creationId xmlns:a16="http://schemas.microsoft.com/office/drawing/2014/main" id="{A6DB1672-4A1C-EDD1-A91E-58FE44C94AA0}"/>
                  </a:ext>
                </a:extLst>
              </p:cNvPr>
              <p:cNvPicPr>
                <a:picLocks noChangeAspect="1"/>
              </p:cNvPicPr>
              <p:nvPr/>
            </p:nvPicPr>
            <p:blipFill>
              <a:blip r:embed="rId9">
                <a:extLst>
                  <a:ext uri="{96DAC541-7B7A-43D3-8B79-37D633B846F1}">
                    <asvg:svgBlip xmlns="" xmlns:asvg="http://schemas.microsoft.com/office/drawing/2016/SVG/main" r:embed="rId10"/>
                  </a:ext>
                </a:extLst>
              </a:blip>
              <a:stretch>
                <a:fillRect/>
              </a:stretch>
            </p:blipFill>
            <p:spPr>
              <a:xfrm>
                <a:off x="8896350" y="4219575"/>
                <a:ext cx="914400" cy="914400"/>
              </a:xfrm>
              <a:prstGeom prst="rect">
                <a:avLst/>
              </a:prstGeom>
            </p:spPr>
          </p:pic>
          <p:pic>
            <p:nvPicPr>
              <p:cNvPr id="21" name="Graphic 21" descr="Eye outline">
                <a:extLst>
                  <a:ext uri="{FF2B5EF4-FFF2-40B4-BE49-F238E27FC236}">
                    <a16:creationId xmlns:a16="http://schemas.microsoft.com/office/drawing/2014/main" id="{44AACC30-9B22-20D5-BD32-FBF8A1D04CED}"/>
                  </a:ext>
                </a:extLst>
              </p:cNvPr>
              <p:cNvPicPr>
                <a:picLocks noChangeAspect="1"/>
              </p:cNvPicPr>
              <p:nvPr/>
            </p:nvPicPr>
            <p:blipFill>
              <a:blip r:embed="rId11">
                <a:extLst>
                  <a:ext uri="{96DAC541-7B7A-43D3-8B79-37D633B846F1}">
                    <asvg:svgBlip xmlns="" xmlns:asvg="http://schemas.microsoft.com/office/drawing/2016/SVG/main" r:embed="rId12"/>
                  </a:ext>
                </a:extLst>
              </a:blip>
              <a:stretch>
                <a:fillRect/>
              </a:stretch>
            </p:blipFill>
            <p:spPr>
              <a:xfrm>
                <a:off x="2762250" y="4219575"/>
                <a:ext cx="914400" cy="914400"/>
              </a:xfrm>
              <a:prstGeom prst="rect">
                <a:avLst/>
              </a:prstGeom>
            </p:spPr>
          </p:pic>
        </p:grpSp>
        <p:grpSp>
          <p:nvGrpSpPr>
            <p:cNvPr id="28" name="Group 27">
              <a:extLst>
                <a:ext uri="{FF2B5EF4-FFF2-40B4-BE49-F238E27FC236}">
                  <a16:creationId xmlns:a16="http://schemas.microsoft.com/office/drawing/2014/main" id="{537E7C1F-0F98-9955-58BE-7D7E9654E22F}"/>
                </a:ext>
              </a:extLst>
            </p:cNvPr>
            <p:cNvGrpSpPr/>
            <p:nvPr/>
          </p:nvGrpSpPr>
          <p:grpSpPr>
            <a:xfrm>
              <a:off x="2876549" y="4362450"/>
              <a:ext cx="5419726" cy="704850"/>
              <a:chOff x="2876549" y="4362450"/>
              <a:chExt cx="5419726" cy="704850"/>
            </a:xfrm>
          </p:grpSpPr>
          <p:cxnSp>
            <p:nvCxnSpPr>
              <p:cNvPr id="23" name="Straight Arrow Connector 22">
                <a:extLst>
                  <a:ext uri="{FF2B5EF4-FFF2-40B4-BE49-F238E27FC236}">
                    <a16:creationId xmlns:a16="http://schemas.microsoft.com/office/drawing/2014/main" id="{01AEF1CF-3F37-6E54-438D-26C9A9DB798D}"/>
                  </a:ext>
                </a:extLst>
              </p:cNvPr>
              <p:cNvCxnSpPr/>
              <p:nvPr/>
            </p:nvCxnSpPr>
            <p:spPr>
              <a:xfrm flipV="1">
                <a:off x="7581900"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6F0CA79A-A26A-FAD4-430A-79D5C5B7B628}"/>
                  </a:ext>
                </a:extLst>
              </p:cNvPr>
              <p:cNvCxnSpPr>
                <a:cxnSpLocks/>
              </p:cNvCxnSpPr>
              <p:nvPr/>
            </p:nvCxnSpPr>
            <p:spPr>
              <a:xfrm flipV="1">
                <a:off x="5934074"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035DBE2F-039C-7B0E-249B-E3F3810F72D1}"/>
                  </a:ext>
                </a:extLst>
              </p:cNvPr>
              <p:cNvCxnSpPr>
                <a:cxnSpLocks/>
              </p:cNvCxnSpPr>
              <p:nvPr/>
            </p:nvCxnSpPr>
            <p:spPr>
              <a:xfrm flipV="1">
                <a:off x="4486274"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8BBF71A-8087-C260-E4F6-BB6F254DFC54}"/>
                  </a:ext>
                </a:extLst>
              </p:cNvPr>
              <p:cNvCxnSpPr>
                <a:cxnSpLocks/>
              </p:cNvCxnSpPr>
              <p:nvPr/>
            </p:nvCxnSpPr>
            <p:spPr>
              <a:xfrm flipV="1">
                <a:off x="2876549" y="4362450"/>
                <a:ext cx="714375" cy="704850"/>
              </a:xfrm>
              <a:prstGeom prst="straightConnector1">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grpSp>
      <p:sp>
        <p:nvSpPr>
          <p:cNvPr id="30" name="TextBox 29">
            <a:extLst>
              <a:ext uri="{FF2B5EF4-FFF2-40B4-BE49-F238E27FC236}">
                <a16:creationId xmlns:a16="http://schemas.microsoft.com/office/drawing/2014/main" id="{8C2E18D7-83C8-FF6F-53A0-3422A30E0BB6}"/>
              </a:ext>
            </a:extLst>
          </p:cNvPr>
          <p:cNvSpPr txBox="1"/>
          <p:nvPr/>
        </p:nvSpPr>
        <p:spPr>
          <a:xfrm>
            <a:off x="777702" y="4602597"/>
            <a:ext cx="8496300" cy="461665"/>
          </a:xfrm>
          <a:prstGeom prst="rect">
            <a:avLst/>
          </a:prstGeom>
          <a:solidFill>
            <a:srgbClr val="FFDD71"/>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s-ES" sz="2400" dirty="0" err="1">
                <a:solidFill>
                  <a:srgbClr val="44546A"/>
                </a:solidFill>
                <a:latin typeface="Calibri Light"/>
                <a:cs typeface="Calibri Light"/>
              </a:rPr>
              <a:t>Erregistroan</a:t>
            </a:r>
            <a:r>
              <a:rPr lang="es-ES" sz="2400" dirty="0">
                <a:solidFill>
                  <a:srgbClr val="44546A"/>
                </a:solidFill>
                <a:latin typeface="Calibri Light"/>
                <a:cs typeface="Calibri Light"/>
              </a:rPr>
              <a:t> </a:t>
            </a:r>
            <a:r>
              <a:rPr lang="es-ES" sz="2400" b="1" dirty="0" err="1">
                <a:solidFill>
                  <a:srgbClr val="44546A"/>
                </a:solidFill>
                <a:latin typeface="Calibri Light"/>
                <a:cs typeface="Calibri Light"/>
              </a:rPr>
              <a:t>kontratua</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ez</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erregistratzea</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arau-hauste</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arina</a:t>
            </a:r>
            <a:r>
              <a:rPr lang="es-ES" sz="2400" b="1" dirty="0">
                <a:solidFill>
                  <a:srgbClr val="44546A"/>
                </a:solidFill>
                <a:latin typeface="Calibri Light"/>
                <a:cs typeface="Calibri Light"/>
              </a:rPr>
              <a:t> da</a:t>
            </a:r>
            <a:r>
              <a:rPr lang="es-ES" sz="2400" dirty="0">
                <a:solidFill>
                  <a:srgbClr val="44546A"/>
                </a:solidFill>
                <a:latin typeface="Calibri Light"/>
                <a:cs typeface="Calibri Light"/>
              </a:rPr>
              <a:t>.</a:t>
            </a:r>
            <a:endParaRPr lang="en-US" sz="2400" dirty="0">
              <a:solidFill>
                <a:srgbClr val="44546A"/>
              </a:solidFill>
              <a:latin typeface="Calibri Light"/>
              <a:cs typeface="Calibri Light"/>
            </a:endParaRPr>
          </a:p>
        </p:txBody>
      </p:sp>
      <p:sp>
        <p:nvSpPr>
          <p:cNvPr id="4" name="CuadroTexto 3">
            <a:extLst>
              <a:ext uri="{FF2B5EF4-FFF2-40B4-BE49-F238E27FC236}">
                <a16:creationId xmlns:a16="http://schemas.microsoft.com/office/drawing/2014/main" id="{47E5EF76-7E07-2C37-4E18-F2B8AA8E7CC7}"/>
              </a:ext>
            </a:extLst>
          </p:cNvPr>
          <p:cNvSpPr txBox="1"/>
          <p:nvPr/>
        </p:nvSpPr>
        <p:spPr>
          <a:xfrm>
            <a:off x="777702" y="5332531"/>
            <a:ext cx="8423563" cy="461665"/>
          </a:xfrm>
          <a:prstGeom prst="rect">
            <a:avLst/>
          </a:prstGeom>
          <a:solidFill>
            <a:srgbClr val="F5AAA9"/>
          </a:solidFill>
        </p:spPr>
        <p:txBody>
          <a:bodyPr wrap="square">
            <a:spAutoFit/>
          </a:bodyPr>
          <a:lstStyle/>
          <a:p>
            <a:pPr algn="just"/>
            <a:r>
              <a:rPr lang="es-ES" sz="2400" b="1" dirty="0" err="1">
                <a:solidFill>
                  <a:srgbClr val="44546A"/>
                </a:solidFill>
                <a:latin typeface="Calibri Light"/>
                <a:cs typeface="Calibri Light"/>
              </a:rPr>
              <a:t>Kontratua</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idatziz</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ez</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formalizatzea</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arau-hauste</a:t>
            </a:r>
            <a:r>
              <a:rPr lang="es-ES" sz="2400" b="1" dirty="0">
                <a:solidFill>
                  <a:srgbClr val="44546A"/>
                </a:solidFill>
                <a:latin typeface="Calibri Light"/>
                <a:cs typeface="Calibri Light"/>
              </a:rPr>
              <a:t> </a:t>
            </a:r>
            <a:r>
              <a:rPr lang="es-ES" sz="2400" b="1" dirty="0" err="1">
                <a:solidFill>
                  <a:srgbClr val="44546A"/>
                </a:solidFill>
                <a:latin typeface="Calibri Light"/>
                <a:cs typeface="Calibri Light"/>
              </a:rPr>
              <a:t>astuna</a:t>
            </a:r>
            <a:r>
              <a:rPr lang="es-ES" sz="2400" b="1" dirty="0">
                <a:solidFill>
                  <a:srgbClr val="44546A"/>
                </a:solidFill>
                <a:latin typeface="Calibri Light"/>
                <a:cs typeface="Calibri Light"/>
              </a:rPr>
              <a:t> da</a:t>
            </a:r>
            <a:r>
              <a:rPr lang="es-ES" sz="2400" dirty="0">
                <a:solidFill>
                  <a:srgbClr val="44546A"/>
                </a:solidFill>
                <a:latin typeface="Calibri Light"/>
                <a:cs typeface="Calibri Light"/>
              </a:rPr>
              <a:t>.</a:t>
            </a:r>
            <a:r>
              <a:rPr lang="en-US" sz="2400" dirty="0">
                <a:solidFill>
                  <a:srgbClr val="44546A"/>
                </a:solidFill>
                <a:latin typeface="Calibri Light"/>
                <a:cs typeface="Calibri Light"/>
              </a:rPr>
              <a:t> </a:t>
            </a:r>
          </a:p>
        </p:txBody>
      </p:sp>
      <p:sp>
        <p:nvSpPr>
          <p:cNvPr id="25"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a:xfrm>
            <a:off x="8590663" y="6041362"/>
            <a:ext cx="683339" cy="365125"/>
          </a:xfrm>
        </p:spPr>
        <p:txBody>
          <a:bodyPr/>
          <a:lstStyle/>
          <a:p>
            <a:fld id="{3A0FC4F9-BB9C-419F-8CE6-D898502595A1}" type="slidenum">
              <a:rPr lang="es-ES" sz="2000" smtClean="0"/>
              <a:t>32</a:t>
            </a:fld>
            <a:endParaRPr lang="es-ES" sz="2000" dirty="0"/>
          </a:p>
        </p:txBody>
      </p:sp>
      <p:pic>
        <p:nvPicPr>
          <p:cNvPr id="31"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1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3591059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20044E5A-F539-3F2D-1A42-141A39D9F027}"/>
              </a:ext>
            </a:extLst>
          </p:cNvPr>
          <p:cNvSpPr/>
          <p:nvPr/>
        </p:nvSpPr>
        <p:spPr>
          <a:xfrm>
            <a:off x="1595336" y="1099226"/>
            <a:ext cx="7865885" cy="25506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u-ES" sz="3600" b="1" dirty="0" smtClean="0">
                <a:solidFill>
                  <a:schemeClr val="accent1"/>
                </a:solidFill>
                <a:latin typeface="Calibri" panose="020F0502020204030204" pitchFamily="34" charset="0"/>
                <a:ea typeface="+mj-ea"/>
                <a:cs typeface="Calibri" panose="020F0502020204030204" pitchFamily="34" charset="0"/>
              </a:rPr>
              <a:t>ELIKADURAREN </a:t>
            </a:r>
            <a:r>
              <a:rPr lang="eu-ES" sz="3600" b="1" dirty="0">
                <a:solidFill>
                  <a:schemeClr val="accent1"/>
                </a:solidFill>
                <a:latin typeface="Calibri" panose="020F0502020204030204" pitchFamily="34" charset="0"/>
                <a:ea typeface="+mj-ea"/>
                <a:cs typeface="Calibri" panose="020F0502020204030204" pitchFamily="34" charset="0"/>
              </a:rPr>
              <a:t>ETA </a:t>
            </a:r>
            <a:r>
              <a:rPr lang="eu-ES" sz="3600" b="1" dirty="0" smtClean="0">
                <a:solidFill>
                  <a:schemeClr val="accent1"/>
                </a:solidFill>
                <a:latin typeface="Calibri" panose="020F0502020204030204" pitchFamily="34" charset="0"/>
                <a:ea typeface="+mj-ea"/>
                <a:cs typeface="Calibri" panose="020F0502020204030204" pitchFamily="34" charset="0"/>
              </a:rPr>
              <a:t>EGURRAREN </a:t>
            </a:r>
            <a:br>
              <a:rPr lang="eu-ES" sz="3600" b="1" dirty="0" smtClean="0">
                <a:solidFill>
                  <a:schemeClr val="accent1"/>
                </a:solidFill>
                <a:latin typeface="Calibri" panose="020F0502020204030204" pitchFamily="34" charset="0"/>
                <a:ea typeface="+mj-ea"/>
                <a:cs typeface="Calibri" panose="020F0502020204030204" pitchFamily="34" charset="0"/>
              </a:rPr>
            </a:br>
            <a:r>
              <a:rPr lang="eu-ES" sz="3600" b="1" dirty="0" smtClean="0">
                <a:solidFill>
                  <a:schemeClr val="accent1"/>
                </a:solidFill>
                <a:latin typeface="Calibri" panose="020F0502020204030204" pitchFamily="34" charset="0"/>
                <a:ea typeface="+mj-ea"/>
                <a:cs typeface="Calibri" panose="020F0502020204030204" pitchFamily="34" charset="0"/>
              </a:rPr>
              <a:t>BALIO KATEAREN </a:t>
            </a:r>
            <a:r>
              <a:rPr lang="eu-ES" sz="3600" b="1" dirty="0">
                <a:solidFill>
                  <a:schemeClr val="accent1"/>
                </a:solidFill>
                <a:latin typeface="Calibri" panose="020F0502020204030204" pitchFamily="34" charset="0"/>
                <a:ea typeface="+mj-ea"/>
                <a:cs typeface="Calibri" panose="020F0502020204030204" pitchFamily="34" charset="0"/>
              </a:rPr>
              <a:t>KOSTUEN BEHATOKIAREN METODOLOGIA</a:t>
            </a:r>
          </a:p>
          <a:p>
            <a:pPr algn="ctr"/>
            <a:endParaRPr lang="eu-ES" sz="3600" b="1" dirty="0">
              <a:solidFill>
                <a:schemeClr val="accent1"/>
              </a:solidFill>
              <a:latin typeface="Calibri" panose="020F0502020204030204" pitchFamily="34" charset="0"/>
              <a:ea typeface="+mj-ea"/>
              <a:cs typeface="Calibri" panose="020F0502020204030204" pitchFamily="34" charset="0"/>
            </a:endParaRPr>
          </a:p>
          <a:p>
            <a:pPr algn="ctr"/>
            <a:r>
              <a:rPr lang="eu-ES" sz="3600" b="1" dirty="0">
                <a:solidFill>
                  <a:schemeClr val="accent1"/>
                </a:solidFill>
                <a:latin typeface="Calibri" panose="020F0502020204030204" pitchFamily="34" charset="0"/>
                <a:ea typeface="+mj-ea"/>
                <a:cs typeface="Calibri" panose="020F0502020204030204" pitchFamily="34" charset="0"/>
              </a:rPr>
              <a:t>METODOLOGÍA DEL OBSERVATORIO DE COSTES DE LA CVAM</a:t>
            </a:r>
          </a:p>
          <a:p>
            <a:endParaRPr lang="es-ES" sz="1600" dirty="0">
              <a:solidFill>
                <a:schemeClr val="accent6">
                  <a:lumMod val="50000"/>
                </a:schemeClr>
              </a:solidFill>
              <a:effectLst/>
              <a:latin typeface="Times New Roman" panose="02020603050405020304" pitchFamily="18" charset="0"/>
              <a:ea typeface="Times New Roman" panose="02020603050405020304" pitchFamily="18" charset="0"/>
            </a:endParaRPr>
          </a:p>
        </p:txBody>
      </p:sp>
      <p:pic>
        <p:nvPicPr>
          <p:cNvPr id="7" name="Picture 2" descr="C:\Users\U0899RPI\Desktop\BEATOKIA\REFERENCIAS\beatokia.jpg">
            <a:extLst>
              <a:ext uri="{FF2B5EF4-FFF2-40B4-BE49-F238E27FC236}">
                <a16:creationId xmlns:a16="http://schemas.microsoft.com/office/drawing/2014/main" id="{818F1CA9-68FA-9E41-EBF9-104817A7422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32800" y="4305670"/>
            <a:ext cx="3093009" cy="873696"/>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descr="Logotipo&#10;&#10;Descripción generada automáticamente">
            <a:extLst>
              <a:ext uri="{FF2B5EF4-FFF2-40B4-BE49-F238E27FC236}">
                <a16:creationId xmlns:a16="http://schemas.microsoft.com/office/drawing/2014/main" id="{2CA8AC2A-6FE9-987F-5C12-1EBAC67AD19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65473" y="6223924"/>
            <a:ext cx="1412555" cy="457076"/>
          </a:xfrm>
          <a:prstGeom prst="rect">
            <a:avLst/>
          </a:prstGeom>
        </p:spPr>
      </p:pic>
      <p:pic>
        <p:nvPicPr>
          <p:cNvPr id="9"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4"/>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7818140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470000"/>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OINARRI JURIDIKOA</a:t>
            </a: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34</a:t>
            </a:fld>
            <a:endParaRPr lang="es-ES" sz="2000"/>
          </a:p>
        </p:txBody>
      </p:sp>
      <p:pic>
        <p:nvPicPr>
          <p:cNvPr id="7" name="Imagen 6"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sp>
        <p:nvSpPr>
          <p:cNvPr id="9"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2502568" y="1419726"/>
            <a:ext cx="6690070" cy="4603951"/>
          </a:xfrm>
          <a:prstGeom prst="rect">
            <a:avLst/>
          </a:prstGeom>
          <a:noFill/>
          <a:ln w="9525">
            <a:noFill/>
            <a:miter lim="800000"/>
            <a:headEnd/>
            <a:tailEnd/>
          </a:ln>
        </p:spPr>
        <p:txBody>
          <a:bodyPr wrap="square" lIns="72000" tIns="72000" rIns="72000" bIns="72000">
            <a:noAutofit/>
          </a:bodyPr>
          <a:lstStyle/>
          <a:p>
            <a:pPr marL="285750" indent="-285750">
              <a:spcAft>
                <a:spcPts val="200"/>
              </a:spcAft>
              <a:buFont typeface="Arial" panose="020B0604020202020204" pitchFamily="34" charset="0"/>
              <a:buChar char="•"/>
            </a:pPr>
            <a:r>
              <a:rPr lang="eu-ES" u="sng" dirty="0" smtClean="0">
                <a:effectLst/>
                <a:latin typeface="Calibri" panose="020F0502020204030204" pitchFamily="34" charset="0"/>
                <a:ea typeface="Times New Roman" panose="02020603050405020304" pitchFamily="18" charset="0"/>
                <a:cs typeface="Calibri" panose="020F0502020204030204" pitchFamily="34" charset="0"/>
              </a:rPr>
              <a:t>Abuztuaren 2ko 12/2013 </a:t>
            </a:r>
            <a:r>
              <a:rPr lang="eu-ES" u="sng" dirty="0" smtClean="0">
                <a:latin typeface="Calibri" panose="020F0502020204030204" pitchFamily="34" charset="0"/>
                <a:ea typeface="Times New Roman" panose="02020603050405020304" pitchFamily="18" charset="0"/>
                <a:cs typeface="Calibri" panose="020F0502020204030204" pitchFamily="34" charset="0"/>
              </a:rPr>
              <a:t>Legearen IV. Izenburua</a:t>
            </a:r>
            <a:r>
              <a:rPr lang="eu-ES" dirty="0" smtClean="0">
                <a:latin typeface="Calibri" panose="020F0502020204030204" pitchFamily="34" charset="0"/>
                <a:ea typeface="Times New Roman" panose="02020603050405020304" pitchFamily="18" charset="0"/>
                <a:cs typeface="Calibri" panose="020F0502020204030204" pitchFamily="34" charset="0"/>
              </a:rPr>
              <a:t>, e</a:t>
            </a:r>
            <a:r>
              <a:rPr lang="eu-ES" dirty="0" smtClean="0">
                <a:effectLst/>
                <a:latin typeface="Calibri" panose="020F0502020204030204" pitchFamily="34" charset="0"/>
                <a:ea typeface="Times New Roman" panose="02020603050405020304" pitchFamily="18" charset="0"/>
                <a:cs typeface="Calibri" panose="020F0502020204030204" pitchFamily="34" charset="0"/>
              </a:rPr>
              <a:t>likagaien katearen funtzionamendua hobetzeko neurriei buruzkoa (“Elikagaien Katearen Legea”).</a:t>
            </a:r>
          </a:p>
          <a:p>
            <a:pPr>
              <a:spcAft>
                <a:spcPts val="200"/>
              </a:spcAft>
            </a:pPr>
            <a:endParaRPr lang="eu-ES" dirty="0" smtClean="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spcAft>
                <a:spcPts val="200"/>
              </a:spcAft>
              <a:buFont typeface="Arial" panose="020B0604020202020204" pitchFamily="34" charset="0"/>
              <a:buChar char="•"/>
            </a:pPr>
            <a:r>
              <a:rPr lang="eu-ES" u="sng" dirty="0" smtClean="0">
                <a:effectLst/>
                <a:latin typeface="Calibri" panose="020F0502020204030204" pitchFamily="34" charset="0"/>
                <a:ea typeface="Times New Roman" panose="02020603050405020304" pitchFamily="18" charset="0"/>
                <a:cs typeface="Calibri" panose="020F0502020204030204" pitchFamily="34" charset="0"/>
              </a:rPr>
              <a:t>Sailaren azalpen</a:t>
            </a:r>
            <a:r>
              <a:rPr lang="eu-ES" u="sng" dirty="0" smtClean="0">
                <a:latin typeface="Calibri" panose="020F0502020204030204" pitchFamily="34" charset="0"/>
                <a:ea typeface="Times New Roman" panose="02020603050405020304" pitchFamily="18" charset="0"/>
                <a:cs typeface="Calibri" panose="020F0502020204030204" pitchFamily="34" charset="0"/>
              </a:rPr>
              <a:t>-oharra “Elikagaien katearen aplikazioari buruzko 10 galdera eta erantzun”: </a:t>
            </a:r>
            <a:r>
              <a:rPr lang="eu-ES" dirty="0" smtClean="0">
                <a:latin typeface="Calibri" panose="020F0502020204030204" pitchFamily="34" charset="0"/>
                <a:ea typeface="Times New Roman" panose="02020603050405020304" pitchFamily="18" charset="0"/>
                <a:cs typeface="Calibri" panose="020F0502020204030204" pitchFamily="34" charset="0"/>
              </a:rPr>
              <a:t>azaltzen du nekazaritza eta abeltzaintzako sektore gehienen kasuetan, non ekoizpen-kostuei buruzko informazio asko dagoen, nekazaritzako kontseilaritzek edo Nekazaritza, Arrantza eta Elikagai Sailek kostu horiek kalkulatzeko erreferentzia gisa erabili daitezkeen datu edo adierazleak argitaratzen dituztela.</a:t>
            </a:r>
            <a:endParaRPr lang="eu-ES" dirty="0" smtClean="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spcAft>
                <a:spcPts val="200"/>
              </a:spcAft>
              <a:buFont typeface="Arial" panose="020B0604020202020204" pitchFamily="34" charset="0"/>
              <a:buChar char="•"/>
            </a:pPr>
            <a:endParaRPr lang="eu-ES"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spcAft>
                <a:spcPts val="200"/>
              </a:spcAft>
              <a:buFont typeface="Arial" panose="020B0604020202020204" pitchFamily="34" charset="0"/>
              <a:buChar char="•"/>
            </a:pPr>
            <a:r>
              <a:rPr lang="eu-ES" dirty="0" smtClean="0">
                <a:effectLst/>
                <a:latin typeface="Calibri" panose="020F0502020204030204" pitchFamily="34" charset="0"/>
                <a:ea typeface="Times New Roman" panose="02020603050405020304" pitchFamily="18" charset="0"/>
                <a:cs typeface="Calibri" panose="020F0502020204030204" pitchFamily="34" charset="0"/>
              </a:rPr>
              <a:t>Eusko Jaurlaritzaren Ekonomiaren Garapen, </a:t>
            </a:r>
            <a:r>
              <a:rPr lang="eu-ES" dirty="0" err="1" smtClean="0">
                <a:effectLst/>
                <a:latin typeface="Calibri" panose="020F0502020204030204" pitchFamily="34" charset="0"/>
                <a:ea typeface="Times New Roman" panose="02020603050405020304" pitchFamily="18" charset="0"/>
                <a:cs typeface="Calibri" panose="020F0502020204030204" pitchFamily="34" charset="0"/>
              </a:rPr>
              <a:t>Jasangarritasun</a:t>
            </a:r>
            <a:r>
              <a:rPr lang="eu-ES" dirty="0" smtClean="0">
                <a:effectLst/>
                <a:latin typeface="Calibri" panose="020F0502020204030204" pitchFamily="34" charset="0"/>
                <a:ea typeface="Times New Roman" panose="02020603050405020304" pitchFamily="18" charset="0"/>
                <a:cs typeface="Calibri" panose="020F0502020204030204" pitchFamily="34" charset="0"/>
              </a:rPr>
              <a:t> eta Ingurumen Saila </a:t>
            </a:r>
            <a:r>
              <a:rPr lang="eu-ES" u="sng" dirty="0" smtClean="0">
                <a:effectLst/>
                <a:latin typeface="Calibri" panose="020F0502020204030204" pitchFamily="34" charset="0"/>
                <a:ea typeface="Times New Roman" panose="02020603050405020304" pitchFamily="18" charset="0"/>
                <a:cs typeface="Calibri" panose="020F0502020204030204" pitchFamily="34" charset="0"/>
              </a:rPr>
              <a:t>Dekretu</a:t>
            </a:r>
            <a:r>
              <a:rPr lang="eu-ES" dirty="0" smtClean="0">
                <a:effectLst/>
                <a:latin typeface="Calibri" panose="020F0502020204030204" pitchFamily="34" charset="0"/>
                <a:ea typeface="Times New Roman" panose="02020603050405020304" pitchFamily="18" charset="0"/>
                <a:cs typeface="Calibri" panose="020F0502020204030204" pitchFamily="34" charset="0"/>
              </a:rPr>
              <a:t> bat egiten ari da egun, besteak beste, Euskadiko Elikakatearen Behatokiaren eskumen eta funtzioak arautuko dituena.</a:t>
            </a:r>
            <a:endParaRPr lang="eu-ES"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0" name="Imagen 9">
            <a:extLst>
              <a:ext uri="{FF2B5EF4-FFF2-40B4-BE49-F238E27FC236}">
                <a16:creationId xmlns:a16="http://schemas.microsoft.com/office/drawing/2014/main" id="{54680093-6DFC-45AC-236F-BDCD4D720441}"/>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 xmlns:a1611="http://schemas.microsoft.com/office/drawing/2016/11/main" r:id="rId5"/>
              </a:ext>
            </a:extLst>
          </a:blip>
          <a:stretch>
            <a:fillRect/>
          </a:stretch>
        </p:blipFill>
        <p:spPr>
          <a:xfrm>
            <a:off x="606752" y="1494506"/>
            <a:ext cx="1950720" cy="1228344"/>
          </a:xfrm>
          <a:prstGeom prst="rect">
            <a:avLst/>
          </a:prstGeom>
        </p:spPr>
      </p:pic>
      <p:pic>
        <p:nvPicPr>
          <p:cNvPr id="11" name="Imagen 10" descr="Imagen que contiene tabla, encima, mostrador, remoto&#10;&#10;Descripción generada automáticamente">
            <a:extLst>
              <a:ext uri="{FF2B5EF4-FFF2-40B4-BE49-F238E27FC236}">
                <a16:creationId xmlns:a16="http://schemas.microsoft.com/office/drawing/2014/main" id="{94EDA3C7-302B-51CE-37AB-5B064031A5E5}"/>
              </a:ext>
            </a:extLst>
          </p:cNvPr>
          <p:cNvPicPr>
            <a:picLocks noChangeAspect="1"/>
          </p:cNvPicPr>
          <p:nvPr/>
        </p:nvPicPr>
        <p:blipFill>
          <a:blip r:embed="rId6" cstate="print">
            <a:extLst>
              <a:ext uri="{28A0092B-C50C-407E-A947-70E740481C1C}">
                <a14:useLocalDpi xmlns:a14="http://schemas.microsoft.com/office/drawing/2010/main" val="0"/>
              </a:ext>
              <a:ext uri="{837473B0-CC2E-450A-ABE3-18F120FF3D39}">
                <a1611:picAttrSrcUrl xmlns="" xmlns:a1611="http://schemas.microsoft.com/office/drawing/2016/11/main" r:id="rId7"/>
              </a:ext>
            </a:extLst>
          </a:blip>
          <a:stretch>
            <a:fillRect/>
          </a:stretch>
        </p:blipFill>
        <p:spPr>
          <a:xfrm>
            <a:off x="893273" y="2740161"/>
            <a:ext cx="1377677" cy="1377677"/>
          </a:xfrm>
          <a:prstGeom prst="rect">
            <a:avLst/>
          </a:prstGeom>
        </p:spPr>
      </p:pic>
      <p:pic>
        <p:nvPicPr>
          <p:cNvPr id="12" name="Picture 2" descr="Zerolab - Nuevo decreto de certificación energética en la CAPV 25/2019">
            <a:extLst>
              <a:ext uri="{FF2B5EF4-FFF2-40B4-BE49-F238E27FC236}">
                <a16:creationId xmlns:a16="http://schemas.microsoft.com/office/drawing/2014/main" id="{D4019C3F-8E14-EF2C-259D-D4D7CEFA1042}"/>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18669" t="7147" r="19245" b="10254"/>
          <a:stretch/>
        </p:blipFill>
        <p:spPr bwMode="auto">
          <a:xfrm>
            <a:off x="810139" y="4502883"/>
            <a:ext cx="1482053" cy="1153536"/>
          </a:xfrm>
          <a:prstGeom prst="rect">
            <a:avLst/>
          </a:prstGeom>
          <a:noFill/>
          <a:extLst>
            <a:ext uri="{909E8E84-426E-40DD-AFC4-6F175D3DCCD1}">
              <a14:hiddenFill xmlns:a14="http://schemas.microsoft.com/office/drawing/2010/main">
                <a:solidFill>
                  <a:srgbClr val="FFFFFF"/>
                </a:solidFill>
              </a14:hiddenFill>
            </a:ext>
          </a:extLst>
        </p:spPr>
      </p:pic>
      <p:pic>
        <p:nvPicPr>
          <p:cNvPr id="13"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9"/>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6291419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470000"/>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HELBURUA</a:t>
            </a: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35</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sp>
        <p:nvSpPr>
          <p:cNvPr id="13"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2934138" y="1285189"/>
            <a:ext cx="5882153" cy="3173973"/>
          </a:xfrm>
          <a:prstGeom prst="rect">
            <a:avLst/>
          </a:prstGeom>
          <a:solidFill>
            <a:schemeClr val="bg1"/>
          </a:solidFill>
          <a:ln w="9525">
            <a:noFill/>
            <a:miter lim="800000"/>
            <a:headEnd/>
            <a:tailEnd/>
          </a:ln>
        </p:spPr>
        <p:txBody>
          <a:bodyPr wrap="square" lIns="72000" tIns="72000" rIns="72000" bIns="72000">
            <a:noAutofit/>
          </a:bodyPr>
          <a:lstStyle/>
          <a:p>
            <a:pPr marL="285750" indent="-285750" algn="just">
              <a:spcAft>
                <a:spcPts val="200"/>
              </a:spcAft>
              <a:buFont typeface="Arial" panose="020B0604020202020204" pitchFamily="34" charset="0"/>
              <a:buChar char="•"/>
            </a:pPr>
            <a:r>
              <a:rPr lang="eu-ES" dirty="0" smtClean="0">
                <a:effectLst/>
                <a:latin typeface="Calibri" panose="020F0502020204030204" pitchFamily="34" charset="0"/>
                <a:ea typeface="Times New Roman" panose="02020603050405020304" pitchFamily="18" charset="0"/>
                <a:cs typeface="Calibri" panose="020F0502020204030204" pitchFamily="34" charset="0"/>
              </a:rPr>
              <a:t>Behatoki honen helburua da Elikagaien Balioaren Kateko </a:t>
            </a:r>
            <a:r>
              <a:rPr lang="eu-ES" u="sng" dirty="0" smtClean="0">
                <a:effectLst/>
                <a:latin typeface="Calibri" panose="020F0502020204030204" pitchFamily="34" charset="0"/>
                <a:ea typeface="Times New Roman" panose="02020603050405020304" pitchFamily="18" charset="0"/>
                <a:cs typeface="Calibri" panose="020F0502020204030204" pitchFamily="34" charset="0"/>
              </a:rPr>
              <a:t>eragileentzat baliagarria izatea erreferentzia gisa</a:t>
            </a:r>
            <a:r>
              <a:rPr lang="eu-ES" dirty="0" smtClean="0">
                <a:effectLst/>
                <a:latin typeface="Calibri" panose="020F0502020204030204" pitchFamily="34" charset="0"/>
                <a:ea typeface="Times New Roman" panose="02020603050405020304" pitchFamily="18" charset="0"/>
                <a:cs typeface="Calibri" panose="020F0502020204030204" pitchFamily="34" charset="0"/>
              </a:rPr>
              <a:t>, Balio Katean zehar kostuak sortu ahal izateko, </a:t>
            </a:r>
            <a:r>
              <a:rPr lang="eu-ES" u="sng" dirty="0" smtClean="0">
                <a:effectLst/>
                <a:latin typeface="Calibri" panose="020F0502020204030204" pitchFamily="34" charset="0"/>
                <a:ea typeface="Times New Roman" panose="02020603050405020304" pitchFamily="18" charset="0"/>
                <a:cs typeface="Calibri" panose="020F0502020204030204" pitchFamily="34" charset="0"/>
              </a:rPr>
              <a:t>lehiakortasun askea </a:t>
            </a:r>
            <a:r>
              <a:rPr lang="eu-ES" dirty="0" smtClean="0">
                <a:effectLst/>
                <a:latin typeface="Calibri" panose="020F0502020204030204" pitchFamily="34" charset="0"/>
                <a:ea typeface="Times New Roman" panose="02020603050405020304" pitchFamily="18" charset="0"/>
                <a:cs typeface="Calibri" panose="020F0502020204030204" pitchFamily="34" charset="0"/>
              </a:rPr>
              <a:t>errespetatuz, eta, edozein kasutan, prezioak ezartzeko modu</a:t>
            </a:r>
            <a:r>
              <a:rPr lang="eu-ES" dirty="0" smtClean="0">
                <a:latin typeface="Calibri" panose="020F0502020204030204" pitchFamily="34" charset="0"/>
                <a:ea typeface="Times New Roman" panose="02020603050405020304" pitchFamily="18" charset="0"/>
                <a:cs typeface="Calibri" panose="020F0502020204030204" pitchFamily="34" charset="0"/>
              </a:rPr>
              <a:t>tzat jo gabe. Hori dela eta, metodologia horrek Lehiaren Euskal Agintaritzaren onespena du.</a:t>
            </a:r>
            <a:endParaRPr lang="eu-ES" dirty="0" smtClean="0">
              <a:effectLst/>
              <a:latin typeface="Calibri" panose="020F0502020204030204" pitchFamily="34" charset="0"/>
              <a:ea typeface="Times New Roman" panose="02020603050405020304" pitchFamily="18" charset="0"/>
              <a:cs typeface="Calibri" panose="020F0502020204030204" pitchFamily="34" charset="0"/>
            </a:endParaRPr>
          </a:p>
          <a:p>
            <a:pPr algn="just">
              <a:spcAft>
                <a:spcPts val="200"/>
              </a:spcAft>
            </a:pPr>
            <a:endParaRPr lang="eu-ES" dirty="0" smtClean="0">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spcAft>
                <a:spcPts val="200"/>
              </a:spcAft>
              <a:buFont typeface="Arial" panose="020B0604020202020204" pitchFamily="34" charset="0"/>
              <a:buChar char="•"/>
            </a:pPr>
            <a:r>
              <a:rPr lang="eu-ES" dirty="0" smtClean="0">
                <a:effectLst/>
                <a:latin typeface="Calibri" panose="020F0502020204030204" pitchFamily="34" charset="0"/>
                <a:ea typeface="Times New Roman" panose="02020603050405020304" pitchFamily="18" charset="0"/>
                <a:cs typeface="Calibri" panose="020F0502020204030204" pitchFamily="34" charset="0"/>
              </a:rPr>
              <a:t>Kateko eragileen artean kontratuak banakakoak direnek, Behatokia kontratuen aldeei informazioa ematen dien beste </a:t>
            </a:r>
            <a:r>
              <a:rPr lang="eu-ES" u="sng" dirty="0" smtClean="0">
                <a:effectLst/>
                <a:latin typeface="Calibri" panose="020F0502020204030204" pitchFamily="34" charset="0"/>
                <a:ea typeface="Times New Roman" panose="02020603050405020304" pitchFamily="18" charset="0"/>
                <a:cs typeface="Calibri" panose="020F0502020204030204" pitchFamily="34" charset="0"/>
              </a:rPr>
              <a:t>tresna</a:t>
            </a:r>
            <a:r>
              <a:rPr lang="eu-ES" dirty="0" smtClean="0">
                <a:effectLst/>
                <a:latin typeface="Calibri" panose="020F0502020204030204" pitchFamily="34" charset="0"/>
                <a:ea typeface="Times New Roman" panose="02020603050405020304" pitchFamily="18" charset="0"/>
                <a:cs typeface="Calibri" panose="020F0502020204030204" pitchFamily="34" charset="0"/>
              </a:rPr>
              <a:t> bat da.</a:t>
            </a:r>
          </a:p>
          <a:p>
            <a:pPr marL="285750" indent="-285750" algn="just">
              <a:spcAft>
                <a:spcPts val="200"/>
              </a:spcAft>
              <a:buFont typeface="Arial" panose="020B0604020202020204" pitchFamily="34" charset="0"/>
              <a:buChar char="•"/>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4" name="Imagen 13" descr="Imagen que contiene herramienta&#10;&#10;Descripción generada automáticamente">
            <a:extLst>
              <a:ext uri="{FF2B5EF4-FFF2-40B4-BE49-F238E27FC236}">
                <a16:creationId xmlns:a16="http://schemas.microsoft.com/office/drawing/2014/main" id="{7735C651-0ED9-4F86-F058-20CD6C8801E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 xmlns:a1611="http://schemas.microsoft.com/office/drawing/2016/11/main" r:id="rId4"/>
              </a:ext>
            </a:extLst>
          </a:blip>
          <a:stretch>
            <a:fillRect/>
          </a:stretch>
        </p:blipFill>
        <p:spPr>
          <a:xfrm>
            <a:off x="826354" y="3294521"/>
            <a:ext cx="1816953" cy="1095059"/>
          </a:xfrm>
          <a:prstGeom prst="rect">
            <a:avLst/>
          </a:prstGeom>
        </p:spPr>
      </p:pic>
      <p:pic>
        <p:nvPicPr>
          <p:cNvPr id="15" name="Picture 2" descr="CPC - Confederación de la Producción y del Comercio - CPC crea Comisión ...">
            <a:extLst>
              <a:ext uri="{FF2B5EF4-FFF2-40B4-BE49-F238E27FC236}">
                <a16:creationId xmlns:a16="http://schemas.microsoft.com/office/drawing/2014/main" id="{9CA08DED-8306-7352-11E5-05BB8044B4F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3978" y="1770965"/>
            <a:ext cx="2257425" cy="923925"/>
          </a:xfrm>
          <a:prstGeom prst="rect">
            <a:avLst/>
          </a:prstGeom>
          <a:noFill/>
          <a:extLst>
            <a:ext uri="{909E8E84-426E-40DD-AFC4-6F175D3DCCD1}">
              <a14:hiddenFill xmlns:a14="http://schemas.microsoft.com/office/drawing/2010/main">
                <a:solidFill>
                  <a:srgbClr val="FFFFFF"/>
                </a:solidFill>
              </a14:hiddenFill>
            </a:ext>
          </a:extLst>
        </p:spPr>
      </p:pic>
      <p:pic>
        <p:nvPicPr>
          <p:cNvPr id="16" name="Imagen 15"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17"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7"/>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7843465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1096006"/>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KOSTUAK ZEHAZTEA</a:t>
            </a:r>
          </a:p>
          <a:p>
            <a:pPr algn="ctr">
              <a:lnSpc>
                <a:spcPct val="107000"/>
              </a:lnSpc>
              <a:spcAft>
                <a:spcPts val="1800"/>
              </a:spcAft>
            </a:pPr>
            <a:endParaRPr lang="es-ES" sz="2400" b="1" dirty="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36</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sp>
        <p:nvSpPr>
          <p:cNvPr id="16"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2550750" y="982941"/>
            <a:ext cx="7738469" cy="5011464"/>
          </a:xfrm>
          <a:prstGeom prst="rect">
            <a:avLst/>
          </a:prstGeom>
          <a:noFill/>
          <a:ln w="9525">
            <a:noFill/>
            <a:miter lim="800000"/>
            <a:headEnd/>
            <a:tailEnd/>
          </a:ln>
        </p:spPr>
        <p:txBody>
          <a:bodyPr wrap="square" lIns="72000" tIns="72000" rIns="72000" bIns="72000">
            <a:noAutofit/>
          </a:bodyPr>
          <a:lstStyle/>
          <a:p>
            <a:pPr marL="285750" indent="-285750" algn="just">
              <a:spcAft>
                <a:spcPts val="200"/>
              </a:spcAft>
              <a:buFont typeface="Arial" panose="020B0604020202020204" pitchFamily="34" charset="0"/>
              <a:buChar char="•"/>
            </a:pPr>
            <a:r>
              <a:rPr lang="eu-ES" dirty="0" smtClean="0">
                <a:latin typeface="Calibri" panose="020F0502020204030204" pitchFamily="34" charset="0"/>
                <a:ea typeface="Times New Roman" panose="02020603050405020304" pitchFamily="18" charset="0"/>
                <a:cs typeface="Calibri" panose="020F0502020204030204" pitchFamily="34" charset="0"/>
              </a:rPr>
              <a:t>Elikagai Katearen Legearen 9. artikuluari jarraikiz:</a:t>
            </a:r>
          </a:p>
          <a:p>
            <a:pPr algn="just">
              <a:spcAft>
                <a:spcPts val="200"/>
              </a:spcAft>
            </a:pPr>
            <a:r>
              <a:rPr lang="eu-ES" i="1" dirty="0" smtClean="0">
                <a:latin typeface="Calibri" panose="020F0502020204030204" pitchFamily="34" charset="0"/>
                <a:ea typeface="Times New Roman" panose="02020603050405020304" pitchFamily="18" charset="0"/>
                <a:cs typeface="Calibri" panose="020F0502020204030204" pitchFamily="34" charset="0"/>
              </a:rPr>
              <a:t>Lehen sektoreko ekoizle batek edo horien talde batek jaso beharreko elikagai-kontratuaren </a:t>
            </a:r>
            <a:r>
              <a:rPr lang="eu-ES" i="1" u="sng" dirty="0" smtClean="0">
                <a:latin typeface="Calibri" panose="020F0502020204030204" pitchFamily="34" charset="0"/>
                <a:ea typeface="Times New Roman" panose="02020603050405020304" pitchFamily="18" charset="0"/>
                <a:cs typeface="Calibri" panose="020F0502020204030204" pitchFamily="34" charset="0"/>
              </a:rPr>
              <a:t>prezioa</a:t>
            </a:r>
            <a:r>
              <a:rPr lang="eu-ES" i="1" dirty="0" smtClean="0">
                <a:latin typeface="Calibri" panose="020F0502020204030204" pitchFamily="34" charset="0"/>
                <a:ea typeface="Times New Roman" panose="02020603050405020304" pitchFamily="18" charset="0"/>
                <a:cs typeface="Calibri" panose="020F0502020204030204" pitchFamily="34" charset="0"/>
              </a:rPr>
              <a:t>, kasu guztietan, ekoizleak bere gain hartutako kostu osoak edo ekoizpenaren kostu efektiboa baino altuagoa izango da. Horrek barne hartuko ditu jarduera garatzeko bere gain hartutako kostu guztiak, hala nola hazien eta haztegiko landareen kostua, ongarriak, fitosanitarioak, pestizidak, erregaiak eta energia, makinak, konponketak, ureztatzeko kostuak, animalientzako elikagaiak, albaitaritza-gastuak, amortizazioak, mailegu eta finantza-produktuen interesak, kontratatutako lanak eta soldatapeko eskulana edo ekoizle berak edo bere senideetako batek egindako eskulana.</a:t>
            </a:r>
          </a:p>
          <a:p>
            <a:pPr algn="just">
              <a:spcAft>
                <a:spcPts val="200"/>
              </a:spcAft>
            </a:pPr>
            <a:endParaRPr lang="eu-ES" i="1" dirty="0" smtClean="0">
              <a:latin typeface="Calibri" panose="020F0502020204030204" pitchFamily="34" charset="0"/>
              <a:ea typeface="Times New Roman" panose="02020603050405020304" pitchFamily="18" charset="0"/>
              <a:cs typeface="Calibri" panose="020F0502020204030204" pitchFamily="34" charset="0"/>
            </a:endParaRPr>
          </a:p>
          <a:p>
            <a:pPr marL="285750" indent="-285750" algn="just">
              <a:spcAft>
                <a:spcPts val="200"/>
              </a:spcAft>
              <a:buFont typeface="Arial" panose="020B0604020202020204" pitchFamily="34" charset="0"/>
              <a:buChar char="•"/>
            </a:pPr>
            <a:r>
              <a:rPr lang="eu-ES" dirty="0" smtClean="0">
                <a:effectLst/>
                <a:latin typeface="Calibri" panose="020F0502020204030204" pitchFamily="34" charset="0"/>
                <a:ea typeface="Times New Roman" panose="02020603050405020304" pitchFamily="18" charset="0"/>
                <a:cs typeface="Calibri" panose="020F0502020204030204" pitchFamily="34" charset="0"/>
              </a:rPr>
              <a:t>Elikakatearen Legea aldatzen duen abenduaren 14ko 16/2021 Legearen Hirugarren Xedapen Gehigarriaren arabera:</a:t>
            </a:r>
          </a:p>
          <a:p>
            <a:r>
              <a:rPr lang="eu-ES" i="1" dirty="0" smtClean="0"/>
              <a:t>Legea osorik indarrean hasten den unetik sei hilabete igarota, Nekazaritza, Arrantza eta Elikagai Sailak 12/2012 Legearen 9. artikuluan aipatzen diren nekazaritza, arrantza eta elikagaien produktuak </a:t>
            </a:r>
            <a:r>
              <a:rPr lang="eu-ES" i="1" u="sng" dirty="0" smtClean="0"/>
              <a:t>ekoizteko kostua zehaztean zerikusia duten faktoreei buruzko irizpideak argitaratuko ditu</a:t>
            </a:r>
            <a:r>
              <a:rPr lang="eu-ES" i="1" dirty="0" smtClean="0"/>
              <a:t>.</a:t>
            </a:r>
          </a:p>
          <a:p>
            <a:pPr marL="285750" indent="-285750" algn="just">
              <a:spcAft>
                <a:spcPts val="200"/>
              </a:spcAft>
              <a:buFont typeface="Arial" panose="020B0604020202020204" pitchFamily="34" charset="0"/>
              <a:buChar char="•"/>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a:p>
            <a:pPr algn="just">
              <a:spcAft>
                <a:spcPts val="200"/>
              </a:spcAft>
            </a:pPr>
            <a:endParaRPr lang="es-ES"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7" name="Picture 2" descr="Agricultura estudia oficializar los costes de producción para garantizar  precios justos | Agronews Comunitat Valenciana">
            <a:extLst>
              <a:ext uri="{FF2B5EF4-FFF2-40B4-BE49-F238E27FC236}">
                <a16:creationId xmlns:a16="http://schemas.microsoft.com/office/drawing/2014/main" id="{37397562-30D0-748E-C4F6-33F0B604E8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825" y="1508083"/>
            <a:ext cx="1916013" cy="124300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2" descr="Criterios emitidos por el INAI | Secretaría de la Función Pública |  Gobierno | gob.mx">
            <a:extLst>
              <a:ext uri="{FF2B5EF4-FFF2-40B4-BE49-F238E27FC236}">
                <a16:creationId xmlns:a16="http://schemas.microsoft.com/office/drawing/2014/main" id="{48E5C792-82CD-4D67-EE1C-72E21F02FB7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4827" y="3365506"/>
            <a:ext cx="1690007" cy="2628899"/>
          </a:xfrm>
          <a:prstGeom prst="rect">
            <a:avLst/>
          </a:prstGeom>
          <a:noFill/>
          <a:extLst>
            <a:ext uri="{909E8E84-426E-40DD-AFC4-6F175D3DCCD1}">
              <a14:hiddenFill xmlns:a14="http://schemas.microsoft.com/office/drawing/2010/main">
                <a:solidFill>
                  <a:srgbClr val="FFFFFF"/>
                </a:solidFill>
              </a14:hiddenFill>
            </a:ext>
          </a:extLst>
        </p:spPr>
      </p:pic>
      <p:pic>
        <p:nvPicPr>
          <p:cNvPr id="19" name="Imagen 18"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20"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7"/>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12764249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662730" y="411884"/>
            <a:ext cx="8388991" cy="1096006"/>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KOSTUAK ZEHAZTEA</a:t>
            </a:r>
          </a:p>
          <a:p>
            <a:pPr algn="ctr">
              <a:lnSpc>
                <a:spcPct val="107000"/>
              </a:lnSpc>
              <a:spcAft>
                <a:spcPts val="1800"/>
              </a:spcAft>
            </a:pPr>
            <a:endParaRPr lang="es-ES" sz="2400" b="1" dirty="0">
              <a:solidFill>
                <a:schemeClr val="accent1"/>
              </a:solidFill>
              <a:latin typeface="Calibri" panose="020F0502020204030204" pitchFamily="34" charset="0"/>
              <a:ea typeface="+mj-ea"/>
              <a:cs typeface="Calibri" panose="020F0502020204030204" pitchFamily="34" charset="0"/>
            </a:endParaRP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37</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Datos y Estadísticas Agrarias">
            <a:extLst>
              <a:ext uri="{FF2B5EF4-FFF2-40B4-BE49-F238E27FC236}">
                <a16:creationId xmlns:a16="http://schemas.microsoft.com/office/drawing/2014/main" id="{8647ACA8-800C-0834-E291-AE95F684A5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993" y="1169678"/>
            <a:ext cx="3116166" cy="2162909"/>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n 10">
            <a:extLst>
              <a:ext uri="{FF2B5EF4-FFF2-40B4-BE49-F238E27FC236}">
                <a16:creationId xmlns:a16="http://schemas.microsoft.com/office/drawing/2014/main" id="{3F7EF39B-67CD-724F-79E3-DE779B518DCB}"/>
              </a:ext>
            </a:extLst>
          </p:cNvPr>
          <p:cNvPicPr>
            <a:picLocks noChangeAspect="1"/>
          </p:cNvPicPr>
          <p:nvPr/>
        </p:nvPicPr>
        <p:blipFill>
          <a:blip r:embed="rId4"/>
          <a:stretch>
            <a:fillRect/>
          </a:stretch>
        </p:blipFill>
        <p:spPr>
          <a:xfrm>
            <a:off x="368895" y="3774588"/>
            <a:ext cx="3034263" cy="2222854"/>
          </a:xfrm>
          <a:prstGeom prst="rect">
            <a:avLst/>
          </a:prstGeom>
        </p:spPr>
      </p:pic>
      <p:sp>
        <p:nvSpPr>
          <p:cNvPr id="12" name="object 2">
            <a:extLst>
              <a:ext uri="{FF2B5EF4-FFF2-40B4-BE49-F238E27FC236}">
                <a16:creationId xmlns:a16="http://schemas.microsoft.com/office/drawing/2014/main" id="{CAFFF704-F8A8-BF57-50E0-589AAAA157E0}"/>
              </a:ext>
            </a:extLst>
          </p:cNvPr>
          <p:cNvSpPr txBox="1">
            <a:spLocks noChangeArrowheads="1"/>
          </p:cNvSpPr>
          <p:nvPr/>
        </p:nvSpPr>
        <p:spPr bwMode="auto">
          <a:xfrm>
            <a:off x="3745064" y="1018603"/>
            <a:ext cx="6430068" cy="5434734"/>
          </a:xfrm>
          <a:prstGeom prst="rect">
            <a:avLst/>
          </a:prstGeom>
          <a:noFill/>
          <a:ln w="9525">
            <a:noFill/>
            <a:miter lim="800000"/>
            <a:headEnd/>
            <a:tailEnd/>
          </a:ln>
        </p:spPr>
        <p:txBody>
          <a:bodyPr wrap="square" lIns="72000" tIns="72000" rIns="72000" bIns="72000">
            <a:noAutofit/>
          </a:bodyPr>
          <a:lstStyle/>
          <a:p>
            <a:pPr marL="38250" algn="just">
              <a:spcAft>
                <a:spcPts val="200"/>
              </a:spcAft>
            </a:pPr>
            <a:r>
              <a:rPr lang="eu-ES" sz="1600" dirty="0" smtClean="0">
                <a:latin typeface="Calibri" panose="020F0502020204030204" pitchFamily="34" charset="0"/>
                <a:ea typeface="Times New Roman" panose="02020603050405020304" pitchFamily="18" charset="0"/>
                <a:cs typeface="Calibri" panose="020F0502020204030204" pitchFamily="34" charset="0"/>
              </a:rPr>
              <a:t>Behatokia eragiketa estatistiko ofizial hauetan oinarritzen da:</a:t>
            </a:r>
            <a:endParaRPr lang="eu-ES" sz="1600" dirty="0" smtClean="0">
              <a:effectLst/>
              <a:latin typeface="Calibri" panose="020F0502020204030204" pitchFamily="34" charset="0"/>
              <a:ea typeface="Times New Roman" panose="02020603050405020304" pitchFamily="18" charset="0"/>
              <a:cs typeface="Calibri" panose="020F0502020204030204" pitchFamily="34" charset="0"/>
            </a:endParaRPr>
          </a:p>
          <a:p>
            <a:pPr marL="38250" algn="just">
              <a:spcAft>
                <a:spcPts val="200"/>
              </a:spcAft>
            </a:pPr>
            <a:endParaRPr lang="eu-ES" sz="1600" dirty="0" smtClean="0">
              <a:effectLst/>
              <a:latin typeface="Calibri" panose="020F0502020204030204" pitchFamily="34" charset="0"/>
              <a:ea typeface="Times New Roman" panose="02020603050405020304" pitchFamily="18" charset="0"/>
              <a:cs typeface="Calibri" panose="020F0502020204030204" pitchFamily="34" charset="0"/>
            </a:endParaRPr>
          </a:p>
          <a:p>
            <a:pPr marL="324000" indent="-285750" algn="just">
              <a:spcAft>
                <a:spcPts val="200"/>
              </a:spcAft>
              <a:buFont typeface="Arial" panose="020B0604020202020204" pitchFamily="34" charset="0"/>
              <a:buChar char="•"/>
            </a:pPr>
            <a:r>
              <a:rPr lang="eu-ES" sz="1600" dirty="0" smtClean="0">
                <a:latin typeface="Calibri" panose="020F0502020204030204" pitchFamily="34" charset="0"/>
                <a:ea typeface="Times New Roman" panose="02020603050405020304" pitchFamily="18" charset="0"/>
                <a:cs typeface="Calibri" panose="020F0502020204030204" pitchFamily="34" charset="0"/>
              </a:rPr>
              <a:t>Nekazaritza-sektorea: Euskal Nekazaritzako Kontaduritza Sarea. Nekazaritza sektorerako, aztertutako orientabide tekniko-ekonomikoen EAEko batezbesteko ustiapena hartuko da.</a:t>
            </a:r>
          </a:p>
          <a:p>
            <a:pPr marL="324000" indent="-285750" algn="just">
              <a:spcAft>
                <a:spcPts val="200"/>
              </a:spcAft>
              <a:buFont typeface="Arial" panose="020B0604020202020204" pitchFamily="34" charset="0"/>
              <a:buChar char="•"/>
            </a:pPr>
            <a:r>
              <a:rPr lang="eu-ES" sz="1600" dirty="0" smtClean="0">
                <a:latin typeface="Calibri" panose="020F0502020204030204" pitchFamily="34" charset="0"/>
                <a:ea typeface="Times New Roman" panose="02020603050405020304" pitchFamily="18" charset="0"/>
                <a:cs typeface="Calibri" panose="020F0502020204030204" pitchFamily="34" charset="0"/>
              </a:rPr>
              <a:t>Arrantza-sektorea. Arrantzako Inkesta Ekonomikoa eta arrainen lehorreratze eta enkanteen estatistika ofiziala.</a:t>
            </a:r>
          </a:p>
          <a:p>
            <a:pPr marL="324000" indent="-285750" algn="just">
              <a:spcAft>
                <a:spcPts val="200"/>
              </a:spcAft>
              <a:buFont typeface="Arial" panose="020B0604020202020204" pitchFamily="34" charset="0"/>
              <a:buChar char="•"/>
            </a:pPr>
            <a:r>
              <a:rPr lang="eu-ES" sz="1600" dirty="0" smtClean="0">
                <a:effectLst/>
                <a:latin typeface="Calibri" panose="020F0502020204030204" pitchFamily="34" charset="0"/>
                <a:ea typeface="Times New Roman" panose="02020603050405020304" pitchFamily="18" charset="0"/>
                <a:cs typeface="Calibri" panose="020F0502020204030204" pitchFamily="34" charset="0"/>
              </a:rPr>
              <a:t>Kate-begi industrial eraldatzailea: industria-inkesta.</a:t>
            </a:r>
          </a:p>
          <a:p>
            <a:pPr marL="38250" algn="just">
              <a:spcAft>
                <a:spcPts val="200"/>
              </a:spcAft>
            </a:pPr>
            <a:endParaRPr lang="eu-ES" sz="1600" dirty="0" smtClean="0">
              <a:latin typeface="Calibri" panose="020F0502020204030204" pitchFamily="34" charset="0"/>
              <a:ea typeface="Times New Roman" panose="02020603050405020304" pitchFamily="18" charset="0"/>
              <a:cs typeface="Calibri" panose="020F0502020204030204" pitchFamily="34" charset="0"/>
            </a:endParaRPr>
          </a:p>
          <a:p>
            <a:pPr marL="38250" algn="just">
              <a:spcAft>
                <a:spcPts val="200"/>
              </a:spcAft>
            </a:pPr>
            <a:r>
              <a:rPr lang="eu-ES" sz="1600" dirty="0" smtClean="0">
                <a:latin typeface="Calibri" panose="020F0502020204030204" pitchFamily="34" charset="0"/>
                <a:ea typeface="Times New Roman" panose="02020603050405020304" pitchFamily="18" charset="0"/>
                <a:cs typeface="Calibri" panose="020F0502020204030204" pitchFamily="34" charset="0"/>
              </a:rPr>
              <a:t>Honako hau izango da produktu bakoitzerako prozedura:</a:t>
            </a:r>
          </a:p>
          <a:p>
            <a:pPr marL="324000" indent="-285750" algn="just">
              <a:spcAft>
                <a:spcPts val="200"/>
              </a:spcAft>
              <a:buFont typeface="Arial" panose="020B0604020202020204" pitchFamily="34" charset="0"/>
              <a:buChar char="•"/>
            </a:pPr>
            <a:r>
              <a:rPr lang="eu-ES" sz="1600" dirty="0" smtClean="0">
                <a:latin typeface="Calibri" panose="020F0502020204030204" pitchFamily="34" charset="0"/>
                <a:ea typeface="Times New Roman" panose="02020603050405020304" pitchFamily="18" charset="0"/>
                <a:cs typeface="Calibri" panose="020F0502020204030204" pitchFamily="34" charset="0"/>
              </a:rPr>
              <a:t>Produktua aukeratzea eta bere balio-katea aztertzea.</a:t>
            </a:r>
          </a:p>
          <a:p>
            <a:pPr marL="324000" indent="-285750" algn="just">
              <a:spcAft>
                <a:spcPts val="200"/>
              </a:spcAft>
              <a:buFont typeface="Arial" panose="020B0604020202020204" pitchFamily="34" charset="0"/>
              <a:buChar char="•"/>
            </a:pPr>
            <a:r>
              <a:rPr lang="eu-ES" sz="1600" dirty="0" smtClean="0">
                <a:latin typeface="Calibri" panose="020F0502020204030204" pitchFamily="34" charset="0"/>
                <a:ea typeface="Times New Roman" panose="02020603050405020304" pitchFamily="18" charset="0"/>
                <a:cs typeface="Calibri" panose="020F0502020204030204" pitchFamily="34" charset="0"/>
              </a:rPr>
              <a:t>Erabilitako estatistiken bidez eskura dagoen oinarrizko urte berrienean aztertutako produktuaren kostuen zunda egitea. </a:t>
            </a:r>
          </a:p>
          <a:p>
            <a:pPr marL="324000" indent="-285750" algn="just">
              <a:spcAft>
                <a:spcPts val="200"/>
              </a:spcAft>
              <a:buFont typeface="Arial" panose="020B0604020202020204" pitchFamily="34" charset="0"/>
              <a:buChar char="•"/>
            </a:pPr>
            <a:r>
              <a:rPr lang="eu-ES" sz="1600" dirty="0" smtClean="0">
                <a:latin typeface="Calibri" panose="020F0502020204030204" pitchFamily="34" charset="0"/>
                <a:ea typeface="Times New Roman" panose="02020603050405020304" pitchFamily="18" charset="0"/>
                <a:cs typeface="Calibri" panose="020F0502020204030204" pitchFamily="34" charset="0"/>
              </a:rPr>
              <a:t>Eusko Jaurlaritzaren nekazaritza-arloko </a:t>
            </a:r>
            <a:r>
              <a:rPr lang="eu-ES" sz="1600" dirty="0">
                <a:latin typeface="Calibri" panose="020F0502020204030204" pitchFamily="34" charset="0"/>
                <a:ea typeface="Times New Roman" panose="02020603050405020304" pitchFamily="18" charset="0"/>
                <a:cs typeface="Calibri" panose="020F0502020204030204" pitchFamily="34" charset="0"/>
              </a:rPr>
              <a:t>o</a:t>
            </a:r>
            <a:r>
              <a:rPr lang="eu-ES" sz="1600" dirty="0" smtClean="0">
                <a:latin typeface="Calibri" panose="020F0502020204030204" pitchFamily="34" charset="0"/>
                <a:ea typeface="Times New Roman" panose="02020603050405020304" pitchFamily="18" charset="0"/>
                <a:cs typeface="Calibri" panose="020F0502020204030204" pitchFamily="34" charset="0"/>
              </a:rPr>
              <a:t>rgano eskudunak eta Sailak argitaratutako eguneratze-adierazleen bidez datuak eguneratzea. Industria eta merkataritza kate-begietan beste adierazleak erabiltzen dira, zehazki, industria-prezioen adierazlea.</a:t>
            </a:r>
            <a:r>
              <a:rPr lang="es-ES" sz="1600" dirty="0" smtClean="0">
                <a:latin typeface="Calibri" panose="020F0502020204030204" pitchFamily="34" charset="0"/>
                <a:ea typeface="Times New Roman" panose="02020603050405020304" pitchFamily="18" charset="0"/>
                <a:cs typeface="Calibri" panose="020F0502020204030204" pitchFamily="34" charset="0"/>
              </a:rPr>
              <a:t> </a:t>
            </a:r>
            <a:endParaRPr lang="es-ES" sz="1600" dirty="0">
              <a:latin typeface="Calibri" panose="020F0502020204030204" pitchFamily="34" charset="0"/>
              <a:ea typeface="Times New Roman" panose="02020603050405020304" pitchFamily="18" charset="0"/>
              <a:cs typeface="Calibri" panose="020F0502020204030204" pitchFamily="34" charset="0"/>
            </a:endParaRPr>
          </a:p>
          <a:p>
            <a:pPr marL="38250" algn="just">
              <a:spcAft>
                <a:spcPts val="200"/>
              </a:spcAft>
            </a:pPr>
            <a:endParaRPr lang="es-ES" sz="1600" dirty="0">
              <a:effectLst/>
              <a:latin typeface="Calibri" panose="020F0502020204030204" pitchFamily="34" charset="0"/>
              <a:ea typeface="Times New Roman" panose="02020603050405020304" pitchFamily="18" charset="0"/>
              <a:cs typeface="Calibri" panose="020F0502020204030204" pitchFamily="34" charset="0"/>
            </a:endParaRPr>
          </a:p>
        </p:txBody>
      </p:sp>
      <p:pic>
        <p:nvPicPr>
          <p:cNvPr id="13" name="Imagen 12"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14"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6"/>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16951601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1723045" y="411884"/>
            <a:ext cx="8388991" cy="470000"/>
          </a:xfrm>
          <a:prstGeom prst="rect">
            <a:avLst/>
          </a:prstGeom>
        </p:spPr>
        <p:txBody>
          <a:bodyPr wrap="square">
            <a:spAutoFit/>
          </a:bodyPr>
          <a:lstStyle/>
          <a:p>
            <a:pPr algn="ctr">
              <a:lnSpc>
                <a:spcPct val="107000"/>
              </a:lnSpc>
              <a:spcAft>
                <a:spcPts val="1800"/>
              </a:spcAft>
            </a:pPr>
            <a:r>
              <a:rPr lang="es-ES" sz="2400" b="1" dirty="0">
                <a:solidFill>
                  <a:schemeClr val="accent1"/>
                </a:solidFill>
                <a:latin typeface="Calibri" panose="020F0502020204030204" pitchFamily="34" charset="0"/>
                <a:ea typeface="+mj-ea"/>
                <a:cs typeface="Calibri" panose="020F0502020204030204" pitchFamily="34" charset="0"/>
              </a:rPr>
              <a:t>ERRIOXAKO MAHATS GORRIAREN KOSTUA</a:t>
            </a:r>
          </a:p>
        </p:txBody>
      </p:sp>
      <p:sp>
        <p:nvSpPr>
          <p:cNvPr id="2" name="Marcador de número de diapositiva 1">
            <a:extLst>
              <a:ext uri="{FF2B5EF4-FFF2-40B4-BE49-F238E27FC236}">
                <a16:creationId xmlns:a16="http://schemas.microsoft.com/office/drawing/2014/main" id="{B7C55AF3-DE99-A83D-9CEB-EB5FBF17526D}"/>
              </a:ext>
            </a:extLst>
          </p:cNvPr>
          <p:cNvSpPr>
            <a:spLocks noGrp="1"/>
          </p:cNvSpPr>
          <p:nvPr>
            <p:ph type="sldNum" sz="quarter" idx="12"/>
          </p:nvPr>
        </p:nvSpPr>
        <p:spPr/>
        <p:txBody>
          <a:bodyPr/>
          <a:lstStyle/>
          <a:p>
            <a:fld id="{3A0FC4F9-BB9C-419F-8CE6-D898502595A1}" type="slidenum">
              <a:rPr lang="es-ES" sz="2000" smtClean="0"/>
              <a:t>38</a:t>
            </a:fld>
            <a:endParaRPr lang="es-ES" sz="2000"/>
          </a:p>
        </p:txBody>
      </p:sp>
      <p:pic>
        <p:nvPicPr>
          <p:cNvPr id="8" name="Picture 2" descr="C:\Users\U0899RPI\Desktop\BEATOKIA\REFERENCIAS\beatokia.jpg">
            <a:extLst>
              <a:ext uri="{FF2B5EF4-FFF2-40B4-BE49-F238E27FC236}">
                <a16:creationId xmlns:a16="http://schemas.microsoft.com/office/drawing/2014/main" id="{60FA27D3-002F-85B1-DF4A-2CD826AFE5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169" y="162056"/>
            <a:ext cx="2215648" cy="616157"/>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Agricultura estudia oficializar los costes de producción para garantizar  precios justos | Agronews Comunitat Valenciana">
            <a:extLst>
              <a:ext uri="{FF2B5EF4-FFF2-40B4-BE49-F238E27FC236}">
                <a16:creationId xmlns:a16="http://schemas.microsoft.com/office/drawing/2014/main" id="{37397562-30D0-748E-C4F6-33F0B604E8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4944" y="1859556"/>
            <a:ext cx="2126066" cy="1379275"/>
          </a:xfrm>
          <a:prstGeom prst="rect">
            <a:avLst/>
          </a:prstGeom>
          <a:noFill/>
          <a:extLst>
            <a:ext uri="{909E8E84-426E-40DD-AFC4-6F175D3DCCD1}">
              <a14:hiddenFill xmlns:a14="http://schemas.microsoft.com/office/drawing/2010/main">
                <a:solidFill>
                  <a:srgbClr val="FFFFFF"/>
                </a:solidFill>
              </a14:hiddenFill>
            </a:ext>
          </a:extLst>
        </p:spPr>
      </p:pic>
      <p:pic>
        <p:nvPicPr>
          <p:cNvPr id="14" name="Imagen 13">
            <a:extLst>
              <a:ext uri="{FF2B5EF4-FFF2-40B4-BE49-F238E27FC236}">
                <a16:creationId xmlns:a16="http://schemas.microsoft.com/office/drawing/2014/main" id="{8EDAB04A-675D-827B-26D6-C5FFB90A3B4C}"/>
              </a:ext>
            </a:extLst>
          </p:cNvPr>
          <p:cNvPicPr>
            <a:picLocks noChangeAspect="1"/>
          </p:cNvPicPr>
          <p:nvPr/>
        </p:nvPicPr>
        <p:blipFill>
          <a:blip r:embed="rId4"/>
          <a:stretch>
            <a:fillRect/>
          </a:stretch>
        </p:blipFill>
        <p:spPr>
          <a:xfrm>
            <a:off x="3417562" y="933722"/>
            <a:ext cx="5442352" cy="5548544"/>
          </a:xfrm>
          <a:prstGeom prst="rect">
            <a:avLst/>
          </a:prstGeom>
        </p:spPr>
      </p:pic>
      <p:pic>
        <p:nvPicPr>
          <p:cNvPr id="15" name="Picture 2" descr="Pura Cepa de Sarmientos Crianza, Rioja San Jamon">
            <a:extLst>
              <a:ext uri="{FF2B5EF4-FFF2-40B4-BE49-F238E27FC236}">
                <a16:creationId xmlns:a16="http://schemas.microsoft.com/office/drawing/2014/main" id="{0A4BBB44-C0FB-6C0A-BA6B-E7D6C9D8F07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9011" y="3360743"/>
            <a:ext cx="2309468" cy="2883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60069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77B30464-7E4B-125A-315A-7DAD227BDB22}"/>
              </a:ext>
            </a:extLst>
          </p:cNvPr>
          <p:cNvSpPr/>
          <p:nvPr/>
        </p:nvSpPr>
        <p:spPr>
          <a:xfrm>
            <a:off x="1170863" y="1984795"/>
            <a:ext cx="8103139" cy="1292020"/>
          </a:xfrm>
          <a:prstGeom prst="rect">
            <a:avLst/>
          </a:prstGeom>
        </p:spPr>
        <p:txBody>
          <a:bodyPr wrap="square">
            <a:spAutoFit/>
          </a:bodyPr>
          <a:lstStyle/>
          <a:p>
            <a:pPr algn="ctr">
              <a:lnSpc>
                <a:spcPct val="107000"/>
              </a:lnSpc>
              <a:spcAft>
                <a:spcPts val="1800"/>
              </a:spcAft>
            </a:pPr>
            <a:endParaRPr lang="es-ES" sz="2800" dirty="0">
              <a:effectLst/>
              <a:latin typeface="Times New Roman" panose="02020603050405020304" pitchFamily="18" charset="0"/>
              <a:ea typeface="Times New Roman" panose="02020603050405020304" pitchFamily="18" charset="0"/>
            </a:endParaRPr>
          </a:p>
          <a:p>
            <a:pPr lvl="0" algn="ctr">
              <a:spcBef>
                <a:spcPts val="600"/>
              </a:spcBef>
              <a:spcAft>
                <a:spcPts val="0"/>
              </a:spcAft>
            </a:pPr>
            <a:r>
              <a:rPr lang="es-ES" sz="2800" dirty="0" err="1">
                <a:latin typeface="Arial" panose="020B0604020202020204" pitchFamily="34" charset="0"/>
                <a:ea typeface="Times New Roman" panose="02020603050405020304" pitchFamily="18" charset="0"/>
              </a:rPr>
              <a:t>Eskerrik</a:t>
            </a:r>
            <a:r>
              <a:rPr lang="es-ES" sz="2800" dirty="0">
                <a:latin typeface="Arial" panose="020B0604020202020204" pitchFamily="34" charset="0"/>
                <a:ea typeface="Times New Roman" panose="02020603050405020304" pitchFamily="18" charset="0"/>
              </a:rPr>
              <a:t> </a:t>
            </a:r>
            <a:r>
              <a:rPr lang="es-ES" sz="2800" dirty="0" err="1">
                <a:latin typeface="Arial" panose="020B0604020202020204" pitchFamily="34" charset="0"/>
                <a:ea typeface="Times New Roman" panose="02020603050405020304" pitchFamily="18" charset="0"/>
              </a:rPr>
              <a:t>asko</a:t>
            </a:r>
            <a:r>
              <a:rPr lang="es-ES" sz="2800" dirty="0">
                <a:latin typeface="Arial" panose="020B0604020202020204" pitchFamily="34" charset="0"/>
                <a:ea typeface="Times New Roman" panose="02020603050405020304" pitchFamily="18" charset="0"/>
              </a:rPr>
              <a:t>  /  Muchas gracias</a:t>
            </a:r>
            <a:endParaRPr lang="es-ES" sz="2800" dirty="0">
              <a:effectLst/>
              <a:latin typeface="Times New Roman" panose="02020603050405020304" pitchFamily="18" charset="0"/>
              <a:ea typeface="Times New Roman" panose="02020603050405020304" pitchFamily="18" charset="0"/>
            </a:endParaRPr>
          </a:p>
        </p:txBody>
      </p:sp>
      <p:pic>
        <p:nvPicPr>
          <p:cNvPr id="4" name="Imagen 3" descr="Logotipo&#10;&#10;Descripción generada automáticamente">
            <a:extLst>
              <a:ext uri="{FF2B5EF4-FFF2-40B4-BE49-F238E27FC236}">
                <a16:creationId xmlns:a16="http://schemas.microsoft.com/office/drawing/2014/main" id="{E96F9695-26D8-C5D9-3036-3C5F6A151F4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43377" y="6316695"/>
            <a:ext cx="1419342" cy="459271"/>
          </a:xfrm>
          <a:prstGeom prst="rect">
            <a:avLst/>
          </a:prstGeom>
        </p:spPr>
      </p:pic>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3"/>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765829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957272"/>
            <a:ext cx="10463752" cy="3604183"/>
          </a:xfrm>
        </p:spPr>
        <p:txBody>
          <a:bodyPr>
            <a:noAutofit/>
          </a:bodyPr>
          <a:lstStyle/>
          <a:p>
            <a:pPr algn="ctr"/>
            <a:r>
              <a:rPr lang="es-ES" sz="4000" b="1" dirty="0">
                <a:latin typeface="Arial Black" panose="020B0A04020102020204" pitchFamily="34" charset="0"/>
                <a:cs typeface="Calibri" panose="020F0502020204030204" pitchFamily="34" charset="0"/>
              </a:rPr>
              <a:t>UZTA BERDERAKO</a:t>
            </a:r>
            <a:br>
              <a:rPr lang="es-ES" sz="4000" b="1" dirty="0">
                <a:latin typeface="Arial Black" panose="020B0A04020102020204" pitchFamily="34" charset="0"/>
                <a:cs typeface="Calibri" panose="020F0502020204030204" pitchFamily="34" charset="0"/>
              </a:rPr>
            </a:br>
            <a:r>
              <a:rPr lang="es-ES" sz="4000" b="1" dirty="0">
                <a:latin typeface="Arial Black" panose="020B0A04020102020204" pitchFamily="34" charset="0"/>
                <a:cs typeface="Calibri" panose="020F0502020204030204" pitchFamily="34" charset="0"/>
              </a:rPr>
              <a:t>LAGUNTZAK</a:t>
            </a:r>
            <a:r>
              <a:rPr lang="es-ES" sz="4800" b="1" dirty="0"/>
              <a:t/>
            </a:r>
            <a:br>
              <a:rPr lang="es-ES" sz="4800" b="1" dirty="0"/>
            </a:br>
            <a:r>
              <a:rPr lang="es-ES" sz="2800" b="1" dirty="0">
                <a:latin typeface="Calibri" panose="020F0502020204030204" pitchFamily="34" charset="0"/>
                <a:cs typeface="Calibri" panose="020F0502020204030204" pitchFamily="34" charset="0"/>
              </a:rPr>
              <a:t>MAHASTIGINTZA-SEKTORERAKO LAGUNTZAK</a:t>
            </a: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993103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8103" y="245714"/>
            <a:ext cx="11358028" cy="738433"/>
          </a:xfrm>
        </p:spPr>
        <p:txBody>
          <a:bodyPr>
            <a:noAutofit/>
          </a:bodyPr>
          <a:lstStyle/>
          <a:p>
            <a:r>
              <a:rPr lang="es-ES" sz="2400" b="1" dirty="0"/>
              <a:t>UZTA BERDERAKO LAGUNTZAK</a:t>
            </a:r>
            <a:br>
              <a:rPr lang="es-ES" sz="2400" b="1" dirty="0"/>
            </a:br>
            <a:r>
              <a:rPr lang="es-ES" sz="2400" b="1" dirty="0"/>
              <a:t>(</a:t>
            </a:r>
            <a:r>
              <a:rPr lang="es-ES" sz="2400" b="1" dirty="0" err="1"/>
              <a:t>batez</a:t>
            </a:r>
            <a:r>
              <a:rPr lang="es-ES" sz="2400" b="1" dirty="0"/>
              <a:t> </a:t>
            </a:r>
            <a:r>
              <a:rPr lang="es-ES" sz="2400" b="1" dirty="0" err="1"/>
              <a:t>besteko</a:t>
            </a:r>
            <a:r>
              <a:rPr lang="es-ES" sz="2400" b="1" dirty="0"/>
              <a:t> erren. 5.500 kg/ha. </a:t>
            </a:r>
            <a:r>
              <a:rPr lang="es-ES" sz="2400" b="1" dirty="0" err="1"/>
              <a:t>Gutx</a:t>
            </a:r>
            <a:r>
              <a:rPr lang="es-ES" sz="2400" b="1" dirty="0"/>
              <a:t>. 0,3 Ha/</a:t>
            </a:r>
            <a:r>
              <a:rPr lang="es-ES" sz="2400" b="1" dirty="0" err="1"/>
              <a:t>Gehi</a:t>
            </a:r>
            <a:r>
              <a:rPr lang="es-ES" sz="2400" b="1" dirty="0"/>
              <a:t>. 10 ha.)</a:t>
            </a:r>
            <a:br>
              <a:rPr lang="es-ES" sz="2400" b="1" dirty="0"/>
            </a:br>
            <a:r>
              <a:rPr lang="es-ES" sz="2400" b="1" dirty="0"/>
              <a:t/>
            </a:r>
            <a:br>
              <a:rPr lang="es-ES" sz="2400" b="1" dirty="0"/>
            </a:br>
            <a:r>
              <a:rPr lang="es-ES" sz="2400" b="1" dirty="0"/>
              <a:t/>
            </a:r>
            <a:br>
              <a:rPr lang="es-ES" sz="2400" b="1" dirty="0"/>
            </a:br>
            <a:endParaRPr lang="es-ES" sz="2400" b="1" dirty="0"/>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5</a:t>
            </a:fld>
            <a:endParaRPr lang="es-ES" sz="2000" dirty="0"/>
          </a:p>
        </p:txBody>
      </p:sp>
      <p:sp>
        <p:nvSpPr>
          <p:cNvPr id="6" name="Marcador de contenido 2"/>
          <p:cNvSpPr txBox="1">
            <a:spLocks/>
          </p:cNvSpPr>
          <p:nvPr/>
        </p:nvSpPr>
        <p:spPr>
          <a:xfrm>
            <a:off x="630212" y="1027863"/>
            <a:ext cx="10756151" cy="5196061"/>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u-ES" sz="1600" b="1" dirty="0">
                <a:latin typeface="Calibri" panose="020F0502020204030204" pitchFamily="34" charset="0"/>
                <a:cs typeface="Calibri" panose="020F0502020204030204" pitchFamily="34" charset="0"/>
              </a:rPr>
              <a:t>A/ USTIATEGIAK &lt; 15 ha</a:t>
            </a:r>
            <a:endParaRPr lang="eu-ES" sz="1600" dirty="0">
              <a:latin typeface="Calibri" panose="020F0502020204030204" pitchFamily="34" charset="0"/>
              <a:cs typeface="Calibri" panose="020F0502020204030204" pitchFamily="34" charset="0"/>
            </a:endParaRPr>
          </a:p>
          <a:p>
            <a:pPr marL="457200" lvl="1" indent="0">
              <a:buNone/>
            </a:pPr>
            <a:r>
              <a:rPr lang="eu-ES" i="1" u="sng" dirty="0">
                <a:latin typeface="Calibri" panose="020F0502020204030204" pitchFamily="34" charset="0"/>
                <a:cs typeface="Calibri" panose="020F0502020204030204" pitchFamily="34" charset="0"/>
              </a:rPr>
              <a:t>Laguntza: 0,74 €/kg arte </a:t>
            </a:r>
            <a:r>
              <a:rPr lang="eu-ES" dirty="0" err="1">
                <a:latin typeface="Calibri" panose="020F0502020204030204" pitchFamily="34" charset="0"/>
                <a:cs typeface="Calibri" panose="020F0502020204030204" pitchFamily="34" charset="0"/>
              </a:rPr>
              <a:t>PASVErekin</a:t>
            </a:r>
            <a:r>
              <a:rPr lang="eu-ES" dirty="0">
                <a:latin typeface="Calibri" panose="020F0502020204030204" pitchFamily="34" charset="0"/>
                <a:cs typeface="Calibri" panose="020F0502020204030204" pitchFamily="34" charset="0"/>
              </a:rPr>
              <a:t> (0,54 €/KG). GEHIENEZ 2.000 HA</a:t>
            </a:r>
          </a:p>
          <a:p>
            <a:pPr marL="457200" lvl="1" indent="0">
              <a:buNone/>
            </a:pPr>
            <a:r>
              <a:rPr lang="eu-ES" dirty="0">
                <a:latin typeface="Calibri" panose="020F0502020204030204" pitchFamily="34" charset="0"/>
                <a:cs typeface="Calibri" panose="020F0502020204030204" pitchFamily="34" charset="0"/>
              </a:rPr>
              <a:t>Laguntza: 0,2€/kg X 5.500 kg/ha = </a:t>
            </a:r>
            <a:r>
              <a:rPr lang="eu-ES" b="1" u="sng" dirty="0">
                <a:latin typeface="Calibri" panose="020F0502020204030204" pitchFamily="34" charset="0"/>
                <a:cs typeface="Calibri" panose="020F0502020204030204" pitchFamily="34" charset="0"/>
              </a:rPr>
              <a:t>1.100 €/ha</a:t>
            </a:r>
          </a:p>
          <a:p>
            <a:pPr>
              <a:spcBef>
                <a:spcPts val="0"/>
              </a:spcBef>
            </a:pPr>
            <a:r>
              <a:rPr lang="eu-ES" sz="1600" b="1" dirty="0">
                <a:latin typeface="Calibri" panose="020F0502020204030204" pitchFamily="34" charset="0"/>
                <a:cs typeface="Calibri" panose="020F0502020204030204" pitchFamily="34" charset="0"/>
              </a:rPr>
              <a:t>   B/ USTIATEGIAK 15-30 Ha</a:t>
            </a:r>
          </a:p>
          <a:p>
            <a:pPr marL="457200" lvl="1" indent="0">
              <a:buNone/>
            </a:pPr>
            <a:r>
              <a:rPr lang="eu-ES" i="1" u="sng" dirty="0">
                <a:latin typeface="Calibri" panose="020F0502020204030204" pitchFamily="34" charset="0"/>
                <a:cs typeface="Calibri" panose="020F0502020204030204" pitchFamily="34" charset="0"/>
              </a:rPr>
              <a:t>Laguntza: 0, 69 €/kg arte </a:t>
            </a:r>
            <a:r>
              <a:rPr lang="eu-ES" dirty="0" err="1">
                <a:latin typeface="Calibri" panose="020F0502020204030204" pitchFamily="34" charset="0"/>
                <a:cs typeface="Calibri" panose="020F0502020204030204" pitchFamily="34" charset="0"/>
              </a:rPr>
              <a:t>PASVErekin</a:t>
            </a:r>
            <a:r>
              <a:rPr lang="eu-ES" dirty="0">
                <a:latin typeface="Calibri" panose="020F0502020204030204" pitchFamily="34" charset="0"/>
                <a:cs typeface="Calibri" panose="020F0502020204030204" pitchFamily="34" charset="0"/>
              </a:rPr>
              <a:t> (0,54 €/KG). GEHIENEZ 1.000 HA</a:t>
            </a:r>
          </a:p>
          <a:p>
            <a:pPr marL="457200" lvl="1" indent="0">
              <a:buNone/>
            </a:pPr>
            <a:r>
              <a:rPr lang="eu-ES" dirty="0">
                <a:latin typeface="Calibri" panose="020F0502020204030204" pitchFamily="34" charset="0"/>
                <a:cs typeface="Calibri" panose="020F0502020204030204" pitchFamily="34" charset="0"/>
              </a:rPr>
              <a:t>Laguntza: 0,15 €/kg X 5.500 kg/ha = </a:t>
            </a:r>
            <a:r>
              <a:rPr lang="eu-ES" b="1" u="sng" dirty="0">
                <a:latin typeface="Calibri" panose="020F0502020204030204" pitchFamily="34" charset="0"/>
                <a:cs typeface="Calibri" panose="020F0502020204030204" pitchFamily="34" charset="0"/>
              </a:rPr>
              <a:t>825 €/ha</a:t>
            </a: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r>
              <a:rPr lang="eu-ES" sz="1600" b="1" dirty="0">
                <a:latin typeface="Calibri" panose="020F0502020204030204" pitchFamily="34" charset="0"/>
                <a:cs typeface="Calibri" panose="020F0502020204030204" pitchFamily="34" charset="0"/>
              </a:rPr>
              <a:t>C/ USTIATEGIAK &gt; 30 ha</a:t>
            </a:r>
            <a:endParaRPr lang="eu-ES" sz="1600" dirty="0">
              <a:latin typeface="Calibri" panose="020F0502020204030204" pitchFamily="34" charset="0"/>
              <a:cs typeface="Calibri" panose="020F0502020204030204" pitchFamily="34" charset="0"/>
            </a:endParaRPr>
          </a:p>
          <a:p>
            <a:pPr marL="457200" lvl="1" indent="0">
              <a:buNone/>
            </a:pPr>
            <a:r>
              <a:rPr lang="eu-ES" i="1" u="sng" dirty="0">
                <a:latin typeface="Calibri" panose="020F0502020204030204" pitchFamily="34" charset="0"/>
                <a:cs typeface="Calibri" panose="020F0502020204030204" pitchFamily="34" charset="0"/>
              </a:rPr>
              <a:t>Laguntza: 0, 64 €/kg arte </a:t>
            </a:r>
            <a:r>
              <a:rPr lang="eu-ES" dirty="0" err="1">
                <a:latin typeface="Calibri" panose="020F0502020204030204" pitchFamily="34" charset="0"/>
                <a:cs typeface="Calibri" panose="020F0502020204030204" pitchFamily="34" charset="0"/>
              </a:rPr>
              <a:t>PASVErekin</a:t>
            </a:r>
            <a:r>
              <a:rPr lang="eu-ES" dirty="0">
                <a:latin typeface="Calibri" panose="020F0502020204030204" pitchFamily="34" charset="0"/>
                <a:cs typeface="Calibri" panose="020F0502020204030204" pitchFamily="34" charset="0"/>
              </a:rPr>
              <a:t> (0,54 €/KG). GEHIENEZ 500 HA</a:t>
            </a:r>
          </a:p>
          <a:p>
            <a:pPr marL="457200" lvl="1" indent="0">
              <a:buNone/>
            </a:pPr>
            <a:r>
              <a:rPr lang="eu-ES" dirty="0">
                <a:latin typeface="Calibri" panose="020F0502020204030204" pitchFamily="34" charset="0"/>
                <a:cs typeface="Calibri" panose="020F0502020204030204" pitchFamily="34" charset="0"/>
              </a:rPr>
              <a:t>Laguntza: 0,10 €/kg X 5.500 kg/ha = </a:t>
            </a:r>
            <a:r>
              <a:rPr lang="eu-ES" b="1" dirty="0">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550 €/ha</a:t>
            </a:r>
          </a:p>
          <a:p>
            <a:pPr marL="0" indent="0">
              <a:spcBef>
                <a:spcPts val="0"/>
              </a:spcBef>
              <a:buFont typeface="Wingdings 3" charset="2"/>
              <a:buNone/>
            </a:pPr>
            <a:r>
              <a:rPr lang="eu-ES" sz="1600" dirty="0">
                <a:latin typeface="Calibri" panose="020F0502020204030204" pitchFamily="34" charset="0"/>
                <a:cs typeface="Calibri" panose="020F0502020204030204" pitchFamily="34" charset="0"/>
              </a:rPr>
              <a:t> </a:t>
            </a:r>
          </a:p>
          <a:p>
            <a:pPr marL="0" indent="0">
              <a:spcBef>
                <a:spcPts val="0"/>
              </a:spcBef>
              <a:buNone/>
            </a:pPr>
            <a:r>
              <a:rPr lang="eu-ES" sz="1600" b="1" u="sng" dirty="0">
                <a:solidFill>
                  <a:srgbClr val="0070C0"/>
                </a:solidFill>
                <a:latin typeface="Calibri" panose="020F0502020204030204" pitchFamily="34" charset="0"/>
                <a:cs typeface="Calibri" panose="020F0502020204030204" pitchFamily="34" charset="0"/>
              </a:rPr>
              <a:t>GUZTIRA, UZTA BERDEKO LAGUNTZA OSAGARRIA: 3, 3 M€</a:t>
            </a:r>
          </a:p>
          <a:p>
            <a:pPr marL="0" indent="0">
              <a:spcBef>
                <a:spcPts val="0"/>
              </a:spcBef>
              <a:buNone/>
            </a:pPr>
            <a:r>
              <a:rPr lang="eu-ES" sz="1600" dirty="0">
                <a:latin typeface="Calibri" panose="020F0502020204030204" pitchFamily="34" charset="0"/>
                <a:cs typeface="Calibri" panose="020F0502020204030204" pitchFamily="34" charset="0"/>
              </a:rPr>
              <a:t>Ekoizpen potentziala merkatutik kanpo: 3.500 ha X 5.500 kg/ha = </a:t>
            </a:r>
            <a:r>
              <a:rPr lang="eu-ES" sz="1600" u="sng" dirty="0">
                <a:latin typeface="Calibri" panose="020F0502020204030204" pitchFamily="34" charset="0"/>
                <a:cs typeface="Calibri" panose="020F0502020204030204" pitchFamily="34" charset="0"/>
              </a:rPr>
              <a:t>19,2 M kg</a:t>
            </a:r>
          </a:p>
          <a:p>
            <a:pPr>
              <a:spcBef>
                <a:spcPts val="0"/>
              </a:spcBef>
            </a:pPr>
            <a:endParaRPr lang="eu-ES" sz="1600" u="sng" dirty="0">
              <a:latin typeface="Calibri" panose="020F0502020204030204" pitchFamily="34" charset="0"/>
              <a:cs typeface="Calibri" panose="020F0502020204030204" pitchFamily="34" charset="0"/>
            </a:endParaRPr>
          </a:p>
          <a:p>
            <a:pPr marL="0" indent="0">
              <a:spcBef>
                <a:spcPts val="0"/>
              </a:spcBef>
              <a:buNone/>
            </a:pPr>
            <a:r>
              <a:rPr lang="eu-ES" sz="1400" b="1" dirty="0">
                <a:latin typeface="Calibri" panose="020F0502020204030204" pitchFamily="34" charset="0"/>
                <a:cs typeface="Calibri" panose="020F0502020204030204" pitchFamily="34" charset="0"/>
              </a:rPr>
              <a:t>Baldintzak:</a:t>
            </a:r>
          </a:p>
          <a:p>
            <a:pPr>
              <a:spcBef>
                <a:spcPts val="0"/>
              </a:spcBef>
            </a:pPr>
            <a:r>
              <a:rPr lang="eu-ES" sz="1400" b="1" dirty="0" err="1">
                <a:latin typeface="Calibri" panose="020F0502020204030204" pitchFamily="34" charset="0"/>
                <a:cs typeface="Calibri" panose="020F0502020204030204" pitchFamily="34" charset="0"/>
              </a:rPr>
              <a:t>AEEn</a:t>
            </a:r>
            <a:r>
              <a:rPr lang="eu-ES" sz="1400" b="1" dirty="0">
                <a:latin typeface="Calibri" panose="020F0502020204030204" pitchFamily="34" charset="0"/>
                <a:cs typeface="Calibri" panose="020F0502020204030204" pitchFamily="34" charset="0"/>
              </a:rPr>
              <a:t> izena emandako nekazaritzako ustiategi baten titularra izatea, Arabako Lurralde Historikoko Mahastien Erregistroan mahastiak izena emanda izatea eta JDK Errioxaren laguntza izatea.</a:t>
            </a:r>
          </a:p>
          <a:p>
            <a:pPr>
              <a:spcBef>
                <a:spcPts val="0"/>
              </a:spcBef>
            </a:pPr>
            <a:r>
              <a:rPr lang="eu-ES" sz="1400" b="1" dirty="0">
                <a:latin typeface="Calibri" panose="020F0502020204030204" pitchFamily="34" charset="0"/>
                <a:cs typeface="Calibri" panose="020F0502020204030204" pitchFamily="34" charset="0"/>
              </a:rPr>
              <a:t>Euskal Autonomia Erkidegoan 2023ko deialdian FEOGA laguntzaren eskaera onargarria aurkeztu izana uzta berderako, </a:t>
            </a:r>
            <a:r>
              <a:rPr lang="eu-ES" sz="1400" b="1" dirty="0" err="1">
                <a:latin typeface="Calibri" panose="020F0502020204030204" pitchFamily="34" charset="0"/>
                <a:cs typeface="Calibri" panose="020F0502020204030204" pitchFamily="34" charset="0"/>
              </a:rPr>
              <a:t>PASVEren</a:t>
            </a:r>
            <a:r>
              <a:rPr lang="eu-ES" sz="1400" b="1" dirty="0">
                <a:latin typeface="Calibri" panose="020F0502020204030204" pitchFamily="34" charset="0"/>
                <a:cs typeface="Calibri" panose="020F0502020204030204" pitchFamily="34" charset="0"/>
              </a:rPr>
              <a:t> barne.</a:t>
            </a:r>
          </a:p>
          <a:p>
            <a:pPr>
              <a:spcBef>
                <a:spcPts val="0"/>
              </a:spcBef>
            </a:pPr>
            <a:r>
              <a:rPr lang="eu-ES" sz="1400" b="1" dirty="0">
                <a:latin typeface="Calibri" panose="020F0502020204030204" pitchFamily="34" charset="0"/>
                <a:cs typeface="Calibri" panose="020F0502020204030204" pitchFamily="34" charset="0"/>
              </a:rPr>
              <a:t>Kanpaina honetan zehar, ustiategiko partzelaren batean edo guztietan uzta berdea izatea. Uzta berdea egiteko azken eguna 2023ko uztailaren 15a izango da.</a:t>
            </a:r>
            <a:endParaRPr lang="eu-ES" sz="1400" dirty="0">
              <a:latin typeface="Calibri" panose="020F0502020204030204" pitchFamily="34" charset="0"/>
              <a:cs typeface="Calibri" panose="020F0502020204030204" pitchFamily="34" charset="0"/>
            </a:endParaRPr>
          </a:p>
          <a:p>
            <a:pPr marL="0" indent="0">
              <a:spcBef>
                <a:spcPts val="0"/>
              </a:spcBef>
              <a:buFont typeface="Wingdings 3" charset="2"/>
              <a:buNone/>
            </a:pPr>
            <a:endParaRPr lang="es-ES" sz="1400" dirty="0">
              <a:solidFill>
                <a:srgbClr val="0070C0"/>
              </a:solidFill>
              <a:latin typeface="Calibri" panose="020F0502020204030204" pitchFamily="34" charset="0"/>
              <a:cs typeface="Calibri" panose="020F0502020204030204" pitchFamily="34" charset="0"/>
            </a:endParaRPr>
          </a:p>
          <a:p>
            <a:pPr>
              <a:spcBef>
                <a:spcPts val="0"/>
              </a:spcBef>
            </a:pPr>
            <a:endParaRPr lang="es-E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925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957272"/>
            <a:ext cx="10463752" cy="3604183"/>
          </a:xfrm>
        </p:spPr>
        <p:txBody>
          <a:bodyPr>
            <a:noAutofit/>
          </a:bodyPr>
          <a:lstStyle/>
          <a:p>
            <a:pPr algn="ctr"/>
            <a:r>
              <a:rPr lang="es-ES" sz="4000" b="1" dirty="0">
                <a:latin typeface="Arial Black" panose="020B0A04020102020204" pitchFamily="34" charset="0"/>
                <a:cs typeface="Calibri" panose="020F0502020204030204" pitchFamily="34" charset="0"/>
              </a:rPr>
              <a:t>JDK ERRIOXA </a:t>
            </a:r>
            <a:br>
              <a:rPr lang="es-ES" sz="4000" b="1" dirty="0">
                <a:latin typeface="Arial Black" panose="020B0A04020102020204" pitchFamily="34" charset="0"/>
                <a:cs typeface="Calibri" panose="020F0502020204030204" pitchFamily="34" charset="0"/>
              </a:rPr>
            </a:br>
            <a:r>
              <a:rPr lang="es-ES" sz="4000" b="1" dirty="0">
                <a:latin typeface="Arial Black" panose="020B0A04020102020204" pitchFamily="34" charset="0"/>
                <a:cs typeface="Calibri" panose="020F0502020204030204" pitchFamily="34" charset="0"/>
              </a:rPr>
              <a:t>ESPARRUKO </a:t>
            </a:r>
            <a:br>
              <a:rPr lang="es-ES" sz="4000" b="1" dirty="0">
                <a:latin typeface="Arial Black" panose="020B0A04020102020204" pitchFamily="34" charset="0"/>
                <a:cs typeface="Calibri" panose="020F0502020204030204" pitchFamily="34" charset="0"/>
              </a:rPr>
            </a:br>
            <a:r>
              <a:rPr lang="es-ES" sz="4000" b="1" dirty="0">
                <a:latin typeface="Arial Black" panose="020B0A04020102020204" pitchFamily="34" charset="0"/>
                <a:cs typeface="Calibri" panose="020F0502020204030204" pitchFamily="34" charset="0"/>
              </a:rPr>
              <a:t>BORONDATEZKO DESTILAZIOA</a:t>
            </a:r>
            <a:r>
              <a:rPr lang="es-ES" sz="4800" b="1" dirty="0"/>
              <a:t/>
            </a:r>
            <a:br>
              <a:rPr lang="es-ES" sz="4800" b="1" dirty="0"/>
            </a:br>
            <a:r>
              <a:rPr lang="es-ES" sz="2800" b="1" dirty="0">
                <a:latin typeface="Calibri" panose="020F0502020204030204" pitchFamily="34" charset="0"/>
                <a:cs typeface="Calibri" panose="020F0502020204030204" pitchFamily="34" charset="0"/>
              </a:rPr>
              <a:t>MAHASTIGINTZA-SEKTOREKO LAGUNTZAK</a:t>
            </a:r>
            <a:endParaRPr lang="es-ES" sz="4400" dirty="0">
              <a:latin typeface="Calibri" panose="020F0502020204030204" pitchFamily="34" charset="0"/>
              <a:cs typeface="Calibri" panose="020F0502020204030204" pitchFamily="34" charset="0"/>
            </a:endParaRPr>
          </a:p>
        </p:txBody>
      </p:sp>
      <p:pic>
        <p:nvPicPr>
          <p:cNvPr id="5"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229402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38103" y="245714"/>
            <a:ext cx="9807845" cy="738433"/>
          </a:xfrm>
        </p:spPr>
        <p:txBody>
          <a:bodyPr>
            <a:noAutofit/>
          </a:bodyPr>
          <a:lstStyle/>
          <a:p>
            <a:r>
              <a:rPr lang="es-ES" sz="2400" b="1" dirty="0"/>
              <a:t>JDK ERRIOXA ESPARRUKO BORONDATEZKO DESTILAZIOA</a:t>
            </a:r>
            <a:br>
              <a:rPr lang="es-ES" sz="2400" b="1" dirty="0"/>
            </a:br>
            <a:r>
              <a:rPr lang="es-ES" sz="2400" b="1" dirty="0"/>
              <a:t/>
            </a:r>
            <a:br>
              <a:rPr lang="es-ES" sz="2400" b="1" dirty="0"/>
            </a:br>
            <a:r>
              <a:rPr lang="es-ES" sz="2400" b="1" dirty="0"/>
              <a:t/>
            </a:r>
            <a:br>
              <a:rPr lang="es-ES" sz="2400" b="1" dirty="0"/>
            </a:br>
            <a:r>
              <a:rPr lang="es-ES" sz="2400" b="1" dirty="0"/>
              <a:t/>
            </a:r>
            <a:br>
              <a:rPr lang="es-ES" sz="2400" b="1" dirty="0"/>
            </a:br>
            <a:r>
              <a:rPr lang="es-ES" sz="2400" b="1" dirty="0"/>
              <a:t/>
            </a:r>
            <a:br>
              <a:rPr lang="es-ES" sz="2400" b="1" dirty="0"/>
            </a:br>
            <a:endParaRPr lang="es-ES" sz="2400" b="1" dirty="0"/>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7</a:t>
            </a:fld>
            <a:endParaRPr lang="es-ES" sz="2000" dirty="0"/>
          </a:p>
        </p:txBody>
      </p:sp>
      <p:sp>
        <p:nvSpPr>
          <p:cNvPr id="6" name="Marcador de contenido 2"/>
          <p:cNvSpPr txBox="1">
            <a:spLocks/>
          </p:cNvSpPr>
          <p:nvPr/>
        </p:nvSpPr>
        <p:spPr>
          <a:xfrm>
            <a:off x="630212" y="1027863"/>
            <a:ext cx="10756151" cy="5196061"/>
          </a:xfrm>
          <a:prstGeom prst="rect">
            <a:avLst/>
          </a:prstGeom>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u-ES" sz="1600" b="1" dirty="0">
                <a:latin typeface="Calibri" panose="020F0502020204030204" pitchFamily="34" charset="0"/>
                <a:cs typeface="Calibri" panose="020F0502020204030204" pitchFamily="34" charset="0"/>
              </a:rPr>
              <a:t>LAGUNTZAREN ZENBATEKOA:</a:t>
            </a:r>
          </a:p>
          <a:p>
            <a:pPr marL="800100" lvl="2" indent="0">
              <a:buNone/>
            </a:pPr>
            <a:r>
              <a:rPr lang="eu-ES" sz="1600" dirty="0">
                <a:latin typeface="Calibri" panose="020F0502020204030204" pitchFamily="34" charset="0"/>
                <a:cs typeface="Calibri" panose="020F0502020204030204" pitchFamily="34" charset="0"/>
              </a:rPr>
              <a:t>ARDO BELTZA: </a:t>
            </a:r>
            <a:r>
              <a:rPr lang="eu-ES" sz="1600" b="1" dirty="0">
                <a:latin typeface="Calibri" panose="020F0502020204030204" pitchFamily="34" charset="0"/>
                <a:cs typeface="Calibri" panose="020F0502020204030204" pitchFamily="34" charset="0"/>
              </a:rPr>
              <a:t>0,925€/LITRO </a:t>
            </a:r>
            <a:r>
              <a:rPr lang="eu-ES" sz="1600" dirty="0">
                <a:latin typeface="Calibri" panose="020F0502020204030204" pitchFamily="34" charset="0"/>
                <a:cs typeface="Calibri" panose="020F0502020204030204" pitchFamily="34" charset="0"/>
              </a:rPr>
              <a:t>/ ARDO GORRIA: </a:t>
            </a:r>
            <a:r>
              <a:rPr lang="eu-ES" sz="1600" b="1" dirty="0">
                <a:latin typeface="Calibri" panose="020F0502020204030204" pitchFamily="34" charset="0"/>
                <a:cs typeface="Calibri" panose="020F0502020204030204" pitchFamily="34" charset="0"/>
              </a:rPr>
              <a:t>0,835€/LITRO</a:t>
            </a:r>
          </a:p>
          <a:p>
            <a:r>
              <a:rPr lang="eu-ES" sz="1600" b="1" dirty="0">
                <a:latin typeface="Calibri" panose="020F0502020204030204" pitchFamily="34" charset="0"/>
                <a:cs typeface="Calibri" panose="020F0502020204030204" pitchFamily="34" charset="0"/>
              </a:rPr>
              <a:t>DESTILATU AHAL IZANGO DIREN LITROEN GEHIENGOA:</a:t>
            </a:r>
          </a:p>
          <a:p>
            <a:pPr marL="534988" lvl="2" indent="0">
              <a:buNone/>
            </a:pPr>
            <a:r>
              <a:rPr lang="eu-ES" sz="1600" dirty="0">
                <a:latin typeface="Calibri" panose="020F0502020204030204" pitchFamily="34" charset="0"/>
                <a:cs typeface="Calibri" panose="020F0502020204030204" pitchFamily="34" charset="0"/>
              </a:rPr>
              <a:t>JDK Errioxak babestutako ardo-ekoizpen totalaren eta 2022an EAEn ekoitzitakoaren </a:t>
            </a:r>
            <a:r>
              <a:rPr lang="eu-ES" sz="1600" b="1" dirty="0">
                <a:latin typeface="Calibri" panose="020F0502020204030204" pitchFamily="34" charset="0"/>
                <a:cs typeface="Calibri" panose="020F0502020204030204" pitchFamily="34" charset="0"/>
              </a:rPr>
              <a:t>% 10</a:t>
            </a:r>
            <a:r>
              <a:rPr lang="eu-ES" sz="1600" dirty="0">
                <a:latin typeface="Calibri" panose="020F0502020204030204" pitchFamily="34" charset="0"/>
                <a:cs typeface="Calibri" panose="020F0502020204030204" pitchFamily="34" charset="0"/>
              </a:rPr>
              <a:t>, baldin eta </a:t>
            </a:r>
            <a:r>
              <a:rPr lang="eu-ES" sz="1600" b="1" dirty="0">
                <a:latin typeface="Calibri" panose="020F0502020204030204" pitchFamily="34" charset="0"/>
                <a:cs typeface="Calibri" panose="020F0502020204030204" pitchFamily="34" charset="0"/>
              </a:rPr>
              <a:t>500.000 litro edo gehiago </a:t>
            </a:r>
            <a:r>
              <a:rPr lang="eu-ES" sz="1600" dirty="0">
                <a:latin typeface="Calibri" panose="020F0502020204030204" pitchFamily="34" charset="0"/>
                <a:cs typeface="Calibri" panose="020F0502020204030204" pitchFamily="34" charset="0"/>
              </a:rPr>
              <a:t>badira.</a:t>
            </a:r>
          </a:p>
          <a:p>
            <a:pPr marL="534988" lvl="2" indent="0">
              <a:buNone/>
            </a:pPr>
            <a:r>
              <a:rPr lang="eu-ES" sz="1600" dirty="0">
                <a:latin typeface="Calibri" panose="020F0502020204030204" pitchFamily="34" charset="0"/>
                <a:cs typeface="Calibri" panose="020F0502020204030204" pitchFamily="34" charset="0"/>
              </a:rPr>
              <a:t>JDK Errioxak babestutako ardo-ekoizpen totalaren eta 2022an EAEn ekoitzitakoaren </a:t>
            </a:r>
            <a:r>
              <a:rPr lang="eu-ES" sz="1600" b="1" dirty="0">
                <a:latin typeface="Calibri" panose="020F0502020204030204" pitchFamily="34" charset="0"/>
                <a:cs typeface="Calibri" panose="020F0502020204030204" pitchFamily="34" charset="0"/>
              </a:rPr>
              <a:t>% 15</a:t>
            </a:r>
            <a:r>
              <a:rPr lang="eu-ES" sz="1600" dirty="0">
                <a:latin typeface="Calibri" panose="020F0502020204030204" pitchFamily="34" charset="0"/>
                <a:cs typeface="Calibri" panose="020F0502020204030204" pitchFamily="34" charset="0"/>
              </a:rPr>
              <a:t>, baldin eta </a:t>
            </a:r>
            <a:r>
              <a:rPr lang="eu-ES" sz="1600" b="1" dirty="0">
                <a:latin typeface="Calibri" panose="020F0502020204030204" pitchFamily="34" charset="0"/>
                <a:cs typeface="Calibri" panose="020F0502020204030204" pitchFamily="34" charset="0"/>
              </a:rPr>
              <a:t>250.000 eta 500.000 litro artekoa bada</a:t>
            </a:r>
            <a:r>
              <a:rPr lang="eu-ES" sz="1600" dirty="0">
                <a:latin typeface="Calibri" panose="020F0502020204030204" pitchFamily="34" charset="0"/>
                <a:cs typeface="Calibri" panose="020F0502020204030204" pitchFamily="34" charset="0"/>
              </a:rPr>
              <a:t>.</a:t>
            </a:r>
          </a:p>
          <a:p>
            <a:pPr marL="534988" lvl="2" indent="0">
              <a:buNone/>
            </a:pPr>
            <a:r>
              <a:rPr lang="eu-ES" sz="1600" dirty="0">
                <a:latin typeface="Calibri" panose="020F0502020204030204" pitchFamily="34" charset="0"/>
                <a:cs typeface="Calibri" panose="020F0502020204030204" pitchFamily="34" charset="0"/>
              </a:rPr>
              <a:t>JDK Errioxak babestutako ardo-ekoizpen totalaren eta 2022an EAEn ekoitzitakoaren </a:t>
            </a:r>
            <a:r>
              <a:rPr lang="eu-ES" sz="1600" b="1" dirty="0">
                <a:latin typeface="Calibri" panose="020F0502020204030204" pitchFamily="34" charset="0"/>
                <a:cs typeface="Calibri" panose="020F0502020204030204" pitchFamily="34" charset="0"/>
              </a:rPr>
              <a:t>% 20</a:t>
            </a:r>
            <a:r>
              <a:rPr lang="eu-ES" sz="1600" dirty="0">
                <a:latin typeface="Calibri" panose="020F0502020204030204" pitchFamily="34" charset="0"/>
                <a:cs typeface="Calibri" panose="020F0502020204030204" pitchFamily="34" charset="0"/>
              </a:rPr>
              <a:t>, baldin eta </a:t>
            </a:r>
            <a:r>
              <a:rPr lang="eu-ES" sz="1600" b="1" dirty="0">
                <a:latin typeface="Calibri" panose="020F0502020204030204" pitchFamily="34" charset="0"/>
                <a:cs typeface="Calibri" panose="020F0502020204030204" pitchFamily="34" charset="0"/>
              </a:rPr>
              <a:t>250.000 litro edo gutxiago bada. </a:t>
            </a:r>
            <a:r>
              <a:rPr lang="eu-ES" sz="1600" dirty="0">
                <a:latin typeface="Calibri" panose="020F0502020204030204" pitchFamily="34" charset="0"/>
                <a:cs typeface="Calibri" panose="020F0502020204030204" pitchFamily="34" charset="0"/>
              </a:rPr>
              <a:t>Ardogintzaren kooperatibek, edonola ere, % 20 destilatu ahal izango dute.</a:t>
            </a:r>
          </a:p>
          <a:p>
            <a:pPr marL="534988" lvl="2" indent="0">
              <a:buNone/>
            </a:pPr>
            <a:r>
              <a:rPr lang="eu-ES" sz="1600" b="1" dirty="0">
                <a:latin typeface="Calibri" panose="020F0502020204030204" pitchFamily="34" charset="0"/>
                <a:cs typeface="Calibri" panose="020F0502020204030204" pitchFamily="34" charset="0"/>
              </a:rPr>
              <a:t>OHARRAK:</a:t>
            </a:r>
          </a:p>
          <a:p>
            <a:pPr marL="534988" indent="0">
              <a:spcBef>
                <a:spcPts val="0"/>
              </a:spcBef>
              <a:buNone/>
            </a:pPr>
            <a:r>
              <a:rPr lang="eu-ES" sz="1600" dirty="0">
                <a:latin typeface="Calibri" panose="020F0502020204030204" pitchFamily="34" charset="0"/>
                <a:cs typeface="Calibri" panose="020F0502020204030204" pitchFamily="34" charset="0"/>
              </a:rPr>
              <a:t>2023ko urtarrilaren 1a eta 2023 urriaren 30a bitarte ardo gorria eta beltza destilatzea.</a:t>
            </a:r>
          </a:p>
          <a:p>
            <a:pPr marL="534988" indent="0">
              <a:spcBef>
                <a:spcPts val="0"/>
              </a:spcBef>
              <a:buNone/>
            </a:pPr>
            <a:r>
              <a:rPr lang="eu-ES" sz="1600" dirty="0">
                <a:latin typeface="Calibri" panose="020F0502020204030204" pitchFamily="34" charset="0"/>
                <a:cs typeface="Calibri" panose="020F0502020204030204" pitchFamily="34" charset="0"/>
              </a:rPr>
              <a:t>Egindako destilazioa aurkezteko azken eguna: 2023ko urriak 31</a:t>
            </a:r>
          </a:p>
          <a:p>
            <a:pPr marL="534988" indent="0">
              <a:spcBef>
                <a:spcPts val="0"/>
              </a:spcBef>
              <a:buNone/>
            </a:pPr>
            <a:r>
              <a:rPr lang="eu-ES" sz="1600" dirty="0">
                <a:latin typeface="Calibri" panose="020F0502020204030204" pitchFamily="34" charset="0"/>
                <a:cs typeface="Calibri" panose="020F0502020204030204" pitchFamily="34" charset="0"/>
              </a:rPr>
              <a:t>Ezingo dira destilatu COVID19ko biltegiratzean onura izandako ardoak ezta beste upategi batzuetan erositako ardoak ere. </a:t>
            </a:r>
          </a:p>
          <a:p>
            <a:pPr marL="534988" indent="0">
              <a:spcBef>
                <a:spcPts val="0"/>
              </a:spcBef>
              <a:buNone/>
            </a:pPr>
            <a:r>
              <a:rPr lang="eu-ES" sz="1600" dirty="0">
                <a:latin typeface="Calibri" panose="020F0502020204030204" pitchFamily="34" charset="0"/>
                <a:cs typeface="Calibri" panose="020F0502020204030204" pitchFamily="34" charset="0"/>
              </a:rPr>
              <a:t>Esparru juridikoa: 1308/2013 MAE Erregelamendua (EB), 126. artikulua</a:t>
            </a:r>
          </a:p>
          <a:p>
            <a:pPr marL="0" indent="0">
              <a:spcBef>
                <a:spcPts val="0"/>
              </a:spcBef>
              <a:buFont typeface="Wingdings 3" charset="2"/>
              <a:buNone/>
            </a:pPr>
            <a:endParaRPr lang="eu-ES" sz="1600" dirty="0">
              <a:latin typeface="Calibri" panose="020F0502020204030204" pitchFamily="34" charset="0"/>
              <a:cs typeface="Calibri" panose="020F0502020204030204" pitchFamily="34" charset="0"/>
            </a:endParaRPr>
          </a:p>
          <a:p>
            <a:pPr marL="0" indent="0">
              <a:spcBef>
                <a:spcPts val="0"/>
              </a:spcBef>
              <a:buNone/>
            </a:pPr>
            <a:r>
              <a:rPr lang="eu-ES" sz="1600" b="1" u="sng" dirty="0">
                <a:solidFill>
                  <a:srgbClr val="0070C0"/>
                </a:solidFill>
                <a:latin typeface="Calibri" panose="020F0502020204030204" pitchFamily="34" charset="0"/>
                <a:cs typeface="Calibri" panose="020F0502020204030204" pitchFamily="34" charset="0"/>
              </a:rPr>
              <a:t>GUZTIRA, JDK ERRIOXAK BABESTUTAKO ARDOA DESTILATZEKO LAGUNTZA: 8M€</a:t>
            </a:r>
          </a:p>
          <a:p>
            <a:pPr marL="0" indent="0">
              <a:spcBef>
                <a:spcPts val="0"/>
              </a:spcBef>
              <a:buNone/>
            </a:pPr>
            <a:r>
              <a:rPr lang="eu-ES" sz="1400" b="1" dirty="0">
                <a:latin typeface="Calibri" panose="020F0502020204030204" pitchFamily="34" charset="0"/>
                <a:cs typeface="Calibri" panose="020F0502020204030204" pitchFamily="34" charset="0"/>
              </a:rPr>
              <a:t>Baldintzak:</a:t>
            </a:r>
          </a:p>
          <a:p>
            <a:pPr>
              <a:spcBef>
                <a:spcPts val="0"/>
              </a:spcBef>
            </a:pPr>
            <a:r>
              <a:rPr lang="eu-ES" sz="1400" b="1" dirty="0">
                <a:latin typeface="Calibri" panose="020F0502020204030204" pitchFamily="34" charset="0"/>
                <a:cs typeface="Calibri" panose="020F0502020204030204" pitchFamily="34" charset="0"/>
              </a:rPr>
              <a:t>EAEko Nekazaritza eta Elikagaien Industrien Erregistroan establezimendu aktiboa duen ardogintzako enpresa izatea, eta establezimendu aktibo horretan JDK Errioxak babestutako ardoa ekoiztea.</a:t>
            </a:r>
          </a:p>
          <a:p>
            <a:pPr marL="0" indent="0">
              <a:spcBef>
                <a:spcPts val="0"/>
              </a:spcBef>
              <a:buFont typeface="Wingdings 3" charset="2"/>
              <a:buNone/>
            </a:pPr>
            <a:endParaRPr lang="es-ES" sz="1400" dirty="0">
              <a:solidFill>
                <a:srgbClr val="0070C0"/>
              </a:solidFill>
              <a:latin typeface="Calibri" panose="020F0502020204030204" pitchFamily="34" charset="0"/>
              <a:cs typeface="Calibri" panose="020F0502020204030204" pitchFamily="34" charset="0"/>
            </a:endParaRPr>
          </a:p>
          <a:p>
            <a:pPr>
              <a:spcBef>
                <a:spcPts val="0"/>
              </a:spcBef>
            </a:pPr>
            <a:endParaRPr lang="es-E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94997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365834"/>
            <a:ext cx="10463752" cy="3604183"/>
          </a:xfrm>
        </p:spPr>
        <p:txBody>
          <a:bodyPr>
            <a:noAutofit/>
          </a:bodyPr>
          <a:lstStyle/>
          <a:p>
            <a:pPr algn="ctr"/>
            <a:r>
              <a:rPr lang="es-ES" sz="8000" b="1" dirty="0">
                <a:latin typeface="Arial Black" panose="020B0A04020102020204" pitchFamily="34" charset="0"/>
                <a:cs typeface="Calibri" panose="020F0502020204030204" pitchFamily="34" charset="0"/>
              </a:rPr>
              <a:t>ISV</a:t>
            </a:r>
            <a:r>
              <a:rPr lang="es-ES" sz="8000" dirty="0">
                <a:latin typeface="Calibri" panose="020F0502020204030204" pitchFamily="34" charset="0"/>
                <a:cs typeface="Calibri" panose="020F0502020204030204" pitchFamily="34" charset="0"/>
              </a:rPr>
              <a:t/>
            </a:r>
            <a:br>
              <a:rPr lang="es-ES" sz="8000" dirty="0">
                <a:latin typeface="Calibri" panose="020F0502020204030204" pitchFamily="34" charset="0"/>
                <a:cs typeface="Calibri" panose="020F0502020204030204" pitchFamily="34" charset="0"/>
              </a:rPr>
            </a:br>
            <a:r>
              <a:rPr lang="es-ES" sz="4800" b="1" dirty="0">
                <a:latin typeface="Calibri" panose="020F0502020204030204" pitchFamily="34" charset="0"/>
                <a:cs typeface="Calibri" panose="020F0502020204030204" pitchFamily="34" charset="0"/>
              </a:rPr>
              <a:t>SUSTAPENA</a:t>
            </a:r>
            <a:r>
              <a:rPr lang="es-ES" sz="7000" dirty="0">
                <a:latin typeface="Calibri" panose="020F0502020204030204" pitchFamily="34" charset="0"/>
                <a:cs typeface="Calibri" panose="020F0502020204030204" pitchFamily="34" charset="0"/>
              </a:rPr>
              <a:t/>
            </a:r>
            <a:br>
              <a:rPr lang="es-ES" sz="7000" dirty="0">
                <a:latin typeface="Calibri" panose="020F0502020204030204" pitchFamily="34" charset="0"/>
                <a:cs typeface="Calibri" panose="020F0502020204030204" pitchFamily="34" charset="0"/>
              </a:rPr>
            </a:br>
            <a:endParaRPr lang="es-ES" sz="7000" dirty="0">
              <a:latin typeface="Calibri" panose="020F0502020204030204" pitchFamily="34" charset="0"/>
              <a:cs typeface="Calibri" panose="020F0502020204030204" pitchFamily="34" charset="0"/>
            </a:endParaRPr>
          </a:p>
        </p:txBody>
      </p:sp>
      <p:pic>
        <p:nvPicPr>
          <p:cNvPr id="4"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3041739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28768" y="384560"/>
            <a:ext cx="8596668" cy="738433"/>
          </a:xfrm>
        </p:spPr>
        <p:txBody>
          <a:bodyPr>
            <a:normAutofit/>
          </a:bodyPr>
          <a:lstStyle/>
          <a:p>
            <a:pPr algn="ctr"/>
            <a:r>
              <a:rPr lang="es-ES" b="1" dirty="0"/>
              <a:t>ARAUDIA</a:t>
            </a:r>
          </a:p>
        </p:txBody>
      </p:sp>
      <p:sp>
        <p:nvSpPr>
          <p:cNvPr id="3" name="CuadroTexto 2"/>
          <p:cNvSpPr txBox="1"/>
          <p:nvPr/>
        </p:nvSpPr>
        <p:spPr>
          <a:xfrm>
            <a:off x="796084" y="1510921"/>
            <a:ext cx="8163090" cy="3970318"/>
          </a:xfrm>
          <a:prstGeom prst="rect">
            <a:avLst/>
          </a:prstGeom>
          <a:noFill/>
        </p:spPr>
        <p:txBody>
          <a:bodyPr wrap="square" rtlCol="0">
            <a:spAutoFit/>
          </a:bodyPr>
          <a:lstStyle/>
          <a:p>
            <a:pPr algn="just"/>
            <a:endParaRPr lang="eu-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u-ES" dirty="0">
                <a:latin typeface="Calibri" panose="020F0502020204030204" pitchFamily="34" charset="0"/>
                <a:cs typeface="Calibri" panose="020F0502020204030204" pitchFamily="34" charset="0"/>
              </a:rPr>
              <a:t> 2016ko apirilaren 15eko Batzordearen 2016/1149 (EB) Erregelamendu Eskuordetua</a:t>
            </a:r>
          </a:p>
          <a:p>
            <a:pPr algn="just" fontAlgn="base"/>
            <a:endParaRPr lang="eu-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u-ES" dirty="0">
                <a:latin typeface="Calibri" panose="020F0502020204030204" pitchFamily="34" charset="0"/>
                <a:cs typeface="Calibri" panose="020F0502020204030204" pitchFamily="34" charset="0"/>
              </a:rPr>
              <a:t> 2016ko apirilaren 15eko Batzordearen 2016/1150 (EB) Egikaritze Erregelamendua</a:t>
            </a:r>
          </a:p>
          <a:p>
            <a:pPr algn="just" fontAlgn="base">
              <a:buFont typeface="Arial" panose="020B0604020202020204" pitchFamily="34" charset="0"/>
              <a:buChar char="•"/>
            </a:pPr>
            <a:endParaRPr lang="eu-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u-ES" dirty="0">
                <a:latin typeface="Calibri" panose="020F0502020204030204" pitchFamily="34" charset="0"/>
                <a:cs typeface="Calibri" panose="020F0502020204030204" pitchFamily="34" charset="0"/>
              </a:rPr>
              <a:t>Nekazaritza Politika Erkidearen Plan Estrategikoaren esparruan mahastizaintzako eta ardogintzako esku-hartze sektoriala arautzen duen urriaren 25eko 905/2022 Errege Dekretua</a:t>
            </a:r>
          </a:p>
          <a:p>
            <a:pPr algn="just" fontAlgn="base"/>
            <a:endParaRPr lang="eu-ES" dirty="0">
              <a:latin typeface="Calibri" panose="020F0502020204030204" pitchFamily="34" charset="0"/>
              <a:cs typeface="Calibri" panose="020F0502020204030204" pitchFamily="34" charset="0"/>
            </a:endParaRPr>
          </a:p>
          <a:p>
            <a:pPr algn="just" fontAlgn="base">
              <a:buFont typeface="Arial" panose="020B0604020202020204" pitchFamily="34" charset="0"/>
              <a:buChar char="•"/>
            </a:pPr>
            <a:r>
              <a:rPr lang="eu-ES" dirty="0">
                <a:latin typeface="Calibri" panose="020F0502020204030204" pitchFamily="34" charset="0"/>
                <a:cs typeface="Calibri" panose="020F0502020204030204" pitchFamily="34" charset="0"/>
              </a:rPr>
              <a:t>Abenduaren 9ko Agindua, Ekonomiaren Garapen, Jasangarritasun eta Ingurumeneko sailburuarena, zeinaren bidez egiten baita mahastizaintza eta ardogintzako esku-hartze sektorialaren programa (ISV Sustapena) hirugarren herrialdeetan sustatzeko eta komunikatzeko laguntzen 2023. urteko deialdiarena.</a:t>
            </a:r>
          </a:p>
          <a:p>
            <a:pPr marL="285750" indent="-285750" algn="just">
              <a:buFont typeface="Arial" panose="020B0604020202020204" pitchFamily="34" charset="0"/>
              <a:buChar char="•"/>
            </a:pPr>
            <a:endParaRPr lang="es-ES" dirty="0">
              <a:latin typeface="Calibri" panose="020F0502020204030204" pitchFamily="34" charset="0"/>
              <a:cs typeface="Calibri" panose="020F0502020204030204" pitchFamily="34" charset="0"/>
            </a:endParaRPr>
          </a:p>
        </p:txBody>
      </p:sp>
      <p:sp>
        <p:nvSpPr>
          <p:cNvPr id="4" name="Marcador de número de diapositiva 3">
            <a:extLst>
              <a:ext uri="{FF2B5EF4-FFF2-40B4-BE49-F238E27FC236}">
                <a16:creationId xmlns:a16="http://schemas.microsoft.com/office/drawing/2014/main" id="{334CF38F-817F-88F3-D29C-FBE112E7A68D}"/>
              </a:ext>
            </a:extLst>
          </p:cNvPr>
          <p:cNvSpPr>
            <a:spLocks noGrp="1"/>
          </p:cNvSpPr>
          <p:nvPr>
            <p:ph type="sldNum" sz="quarter" idx="12"/>
          </p:nvPr>
        </p:nvSpPr>
        <p:spPr/>
        <p:txBody>
          <a:bodyPr/>
          <a:lstStyle/>
          <a:p>
            <a:fld id="{3A0FC4F9-BB9C-419F-8CE6-D898502595A1}" type="slidenum">
              <a:rPr lang="es-ES" sz="2000" smtClean="0"/>
              <a:t>9</a:t>
            </a:fld>
            <a:endParaRPr lang="es-ES" sz="2000" dirty="0"/>
          </a:p>
        </p:txBody>
      </p:sp>
      <p:pic>
        <p:nvPicPr>
          <p:cNvPr id="6" name="Imagen 5" descr="Imagen que contiene Icono&#10;&#10;Descripción generada automáticamente">
            <a:extLst>
              <a:ext uri="{FF2B5EF4-FFF2-40B4-BE49-F238E27FC236}">
                <a16:creationId xmlns:a16="http://schemas.microsoft.com/office/drawing/2014/main" id="{4DF55BE2-AE8E-D2B4-F870-67EE590BC3E9}"/>
              </a:ext>
            </a:extLst>
          </p:cNvPr>
          <p:cNvPicPr>
            <a:picLocks noChangeAspect="1"/>
          </p:cNvPicPr>
          <p:nvPr/>
        </p:nvPicPr>
        <p:blipFill>
          <a:blip r:embed="rId2"/>
          <a:stretch>
            <a:fillRect/>
          </a:stretch>
        </p:blipFill>
        <p:spPr>
          <a:xfrm>
            <a:off x="628270" y="6223924"/>
            <a:ext cx="2743200" cy="599621"/>
          </a:xfrm>
          <a:prstGeom prst="rect">
            <a:avLst/>
          </a:prstGeom>
        </p:spPr>
      </p:pic>
    </p:spTree>
    <p:extLst>
      <p:ext uri="{BB962C8B-B14F-4D97-AF65-F5344CB8AC3E}">
        <p14:creationId xmlns:p14="http://schemas.microsoft.com/office/powerpoint/2010/main" val="4179383434"/>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b7fa292-d4e0-4dc6-9343-4f9d51bc0982"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4AE9E0F1F27CA4688AA6956CB611763" ma:contentTypeVersion="16" ma:contentTypeDescription="Create a new document." ma:contentTypeScope="" ma:versionID="7ef3241957875db7eec2fb6274536db4">
  <xsd:schema xmlns:xsd="http://www.w3.org/2001/XMLSchema" xmlns:xs="http://www.w3.org/2001/XMLSchema" xmlns:p="http://schemas.microsoft.com/office/2006/metadata/properties" xmlns:ns3="bb7fa292-d4e0-4dc6-9343-4f9d51bc0982" xmlns:ns4="5fbc73ba-0328-4756-a73c-e813e5f9cb1a" targetNamespace="http://schemas.microsoft.com/office/2006/metadata/properties" ma:root="true" ma:fieldsID="ebefe08d5b955027e65ab24fcb4ef126" ns3:_="" ns4:_="">
    <xsd:import namespace="bb7fa292-d4e0-4dc6-9343-4f9d51bc0982"/>
    <xsd:import namespace="5fbc73ba-0328-4756-a73c-e813e5f9cb1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7fa292-d4e0-4dc6-9343-4f9d51bc09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bc73ba-0328-4756-a73c-e813e5f9cb1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8565DB-4D0D-4A96-809D-706790371253}">
  <ds:schemaRefs>
    <ds:schemaRef ds:uri="http://schemas.microsoft.com/office/2006/metadata/properties"/>
    <ds:schemaRef ds:uri="http://www.w3.org/XML/1998/namespace"/>
    <ds:schemaRef ds:uri="http://purl.org/dc/elements/1.1/"/>
    <ds:schemaRef ds:uri="bb7fa292-d4e0-4dc6-9343-4f9d51bc0982"/>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fbc73ba-0328-4756-a73c-e813e5f9cb1a"/>
    <ds:schemaRef ds:uri="http://purl.org/dc/dcmitype/"/>
  </ds:schemaRefs>
</ds:datastoreItem>
</file>

<file path=customXml/itemProps2.xml><?xml version="1.0" encoding="utf-8"?>
<ds:datastoreItem xmlns:ds="http://schemas.openxmlformats.org/officeDocument/2006/customXml" ds:itemID="{6E15E89D-A532-4FE7-BC95-792AD5413F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7fa292-d4e0-4dc6-9343-4f9d51bc0982"/>
    <ds:schemaRef ds:uri="5fbc73ba-0328-4756-a73c-e813e5f9cb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8DE0D75-7C2C-4B4F-A4E3-36883FA2F8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1137</TotalTime>
  <Words>2640</Words>
  <Application>Microsoft Office PowerPoint</Application>
  <PresentationFormat>Panorámica</PresentationFormat>
  <Paragraphs>360</Paragraphs>
  <Slides>39</Slides>
  <Notes>18</Notes>
  <HiddenSlides>0</HiddenSlides>
  <MMClips>0</MMClips>
  <ScaleCrop>false</ScaleCrop>
  <HeadingPairs>
    <vt:vector size="6" baseType="variant">
      <vt:variant>
        <vt:lpstr>Fuentes usadas</vt:lpstr>
      </vt:variant>
      <vt:variant>
        <vt:i4>11</vt:i4>
      </vt:variant>
      <vt:variant>
        <vt:lpstr>Tema</vt:lpstr>
      </vt:variant>
      <vt:variant>
        <vt:i4>1</vt:i4>
      </vt:variant>
      <vt:variant>
        <vt:lpstr>Títulos de diapositiva</vt:lpstr>
      </vt:variant>
      <vt:variant>
        <vt:i4>39</vt:i4>
      </vt:variant>
    </vt:vector>
  </HeadingPairs>
  <TitlesOfParts>
    <vt:vector size="51" baseType="lpstr">
      <vt:lpstr>Arial</vt:lpstr>
      <vt:lpstr>Arial Black</vt:lpstr>
      <vt:lpstr>Calibri</vt:lpstr>
      <vt:lpstr>Calibri Light</vt:lpstr>
      <vt:lpstr>Courier New</vt:lpstr>
      <vt:lpstr>Symbol</vt:lpstr>
      <vt:lpstr>Times New Roman</vt:lpstr>
      <vt:lpstr>Trebuchet MS</vt:lpstr>
      <vt:lpstr>Wingdings</vt:lpstr>
      <vt:lpstr>Wingdings 3</vt:lpstr>
      <vt:lpstr>Wingdings,Sans-Serif</vt:lpstr>
      <vt:lpstr>Faceta</vt:lpstr>
      <vt:lpstr>EUSKO JAURLARITZAK SEKTOREARI EMANDAKO LAGUNTZAK   MEDIDAS DE APOYO DEL GOBIERNO VASCO AL  SECTOR  </vt:lpstr>
      <vt:lpstr>MAHATS BELTZAREN  UZTAREN %10 KENTZEAGATIKO KONPENTSAZIOA MAHASTIGINTZA-SEKTORERAKO LAGUNTZAK</vt:lpstr>
      <vt:lpstr>MAHATS BELTZAREN UZTAREN %10 KENTZEAGATIKO KONPENTSAZIOA (JDK errendimendua 6.500 €/ha)  </vt:lpstr>
      <vt:lpstr>UZTA BERDERAKO LAGUNTZAK MAHASTIGINTZA-SEKTORERAKO LAGUNTZAK</vt:lpstr>
      <vt:lpstr>UZTA BERDERAKO LAGUNTZAK (batez besteko erren. 5.500 kg/ha. Gutx. 0,3 Ha/Gehi. 10 ha.)   </vt:lpstr>
      <vt:lpstr>JDK ERRIOXA  ESPARRUKO  BORONDATEZKO DESTILAZIOA MAHASTIGINTZA-SEKTOREKO LAGUNTZAK</vt:lpstr>
      <vt:lpstr>JDK ERRIOXA ESPARRUKO BORONDATEZKO DESTILAZIOA     </vt:lpstr>
      <vt:lpstr>ISV SUSTAPENA </vt:lpstr>
      <vt:lpstr>ARAUDIA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ZEIN DA APLIKAZIO-EREMUA</vt:lpstr>
      <vt:lpstr>Presentación de PowerPoint</vt:lpstr>
      <vt:lpstr>Presentación de PowerPoint</vt:lpstr>
      <vt:lpstr>NOLA FORMALIZATU BEHAR DIRA ELIKAGAI KONTRATUAK?</vt:lpstr>
      <vt:lpstr>Presentación de PowerPoint</vt:lpstr>
      <vt:lpstr>NOLA EZARRI BEHAR DA ELIKAGAI-KONTRATUAREN PREZIOA?</vt:lpstr>
      <vt:lpstr>ZER GERTA DAITEKE ELIKAGAI-KONTRATUAREN PREZIOA NEGOZIATZEAN?</vt:lpstr>
      <vt:lpstr>ORDAINTZEKO EPEAK</vt:lpstr>
      <vt:lpstr>Lehen sektoreko saltzaile batek kateko hurrengo operadoreari egiten dion lehenengo salmentan, ezartzen den prezioa derrigorrez ekoizleak bere gain hartutako kostu osoa baino altuagoa izan behar da.  Prezio horretatik abiatuta, hurrengo mailetan prezioa berdina edo altuagoa izango da beti.</vt:lpstr>
      <vt:lpstr>KOOPERATIBEK EKOIZPENAREN KOSTU EFEKTIBOAK BERMATU BEHAR DIZKIETE BEREN KIDE GUZTIEI?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San Atilano Garnica, Itziar</dc:creator>
  <cp:lastModifiedBy>AMAIA</cp:lastModifiedBy>
  <cp:revision>109</cp:revision>
  <dcterms:created xsi:type="dcterms:W3CDTF">2021-11-08T13:18:17Z</dcterms:created>
  <dcterms:modified xsi:type="dcterms:W3CDTF">2023-07-31T14:08:59Z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0x010100B4AE9E0F1F27CA4688AA6956CB611763</vt:lpwstr>
  </property>
</Properties>
</file>