
<file path=[Content_Types].xml><?xml version="1.0" encoding="utf-8"?>
<Types xmlns="http://schemas.openxmlformats.org/package/2006/content-types">
  <Default Extension="png" ContentType="image/png"/>
  <Default Extension="svg" ContentType="image/svg+xml"/>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4"/>
  </p:sldMasterIdLst>
  <p:notesMasterIdLst>
    <p:notesMasterId r:id="rId44"/>
  </p:notesMasterIdLst>
  <p:sldIdLst>
    <p:sldId id="284" r:id="rId5"/>
    <p:sldId id="322" r:id="rId6"/>
    <p:sldId id="283" r:id="rId7"/>
    <p:sldId id="293" r:id="rId8"/>
    <p:sldId id="292" r:id="rId9"/>
    <p:sldId id="294" r:id="rId10"/>
    <p:sldId id="295" r:id="rId11"/>
    <p:sldId id="290" r:id="rId12"/>
    <p:sldId id="291" r:id="rId13"/>
    <p:sldId id="269" r:id="rId14"/>
    <p:sldId id="289" r:id="rId15"/>
    <p:sldId id="288" r:id="rId16"/>
    <p:sldId id="258" r:id="rId17"/>
    <p:sldId id="271" r:id="rId18"/>
    <p:sldId id="296" r:id="rId19"/>
    <p:sldId id="303" r:id="rId20"/>
    <p:sldId id="304" r:id="rId21"/>
    <p:sldId id="306" r:id="rId22"/>
    <p:sldId id="321" r:id="rId23"/>
    <p:sldId id="308" r:id="rId24"/>
    <p:sldId id="309" r:id="rId25"/>
    <p:sldId id="310" r:id="rId26"/>
    <p:sldId id="311" r:id="rId27"/>
    <p:sldId id="312" r:id="rId28"/>
    <p:sldId id="313" r:id="rId29"/>
    <p:sldId id="314" r:id="rId30"/>
    <p:sldId id="315" r:id="rId31"/>
    <p:sldId id="316" r:id="rId32"/>
    <p:sldId id="317" r:id="rId33"/>
    <p:sldId id="318" r:id="rId34"/>
    <p:sldId id="319" r:id="rId35"/>
    <p:sldId id="320" r:id="rId36"/>
    <p:sldId id="302" r:id="rId37"/>
    <p:sldId id="297" r:id="rId38"/>
    <p:sldId id="298" r:id="rId39"/>
    <p:sldId id="299" r:id="rId40"/>
    <p:sldId id="300" r:id="rId41"/>
    <p:sldId id="301" r:id="rId42"/>
    <p:sldId id="282" r:id="rId4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193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74795" autoAdjust="0"/>
  </p:normalViewPr>
  <p:slideViewPr>
    <p:cSldViewPr snapToGrid="0">
      <p:cViewPr varScale="1">
        <p:scale>
          <a:sx n="48" d="100"/>
          <a:sy n="48" d="100"/>
        </p:scale>
        <p:origin x="1292"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C84716-C11E-4F6E-A91D-16272ECF439B}" type="datetimeFigureOut">
              <a:rPr lang="es-ES" smtClean="0"/>
              <a:t>26/07/2023</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31326E1-35C2-481B-A1E4-C046540E01BC}" type="slidenum">
              <a:rPr lang="es-ES" smtClean="0"/>
              <a:t>‹Nº›</a:t>
            </a:fld>
            <a:endParaRPr lang="es-ES"/>
          </a:p>
        </p:txBody>
      </p:sp>
    </p:spTree>
    <p:extLst>
      <p:ext uri="{BB962C8B-B14F-4D97-AF65-F5344CB8AC3E}">
        <p14:creationId xmlns:p14="http://schemas.microsoft.com/office/powerpoint/2010/main" val="37381810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i="1" u="none" dirty="0" smtClean="0">
                <a:solidFill>
                  <a:srgbClr val="FF0000"/>
                </a:solidFill>
              </a:rPr>
              <a:t>La</a:t>
            </a:r>
            <a:r>
              <a:rPr lang="es-ES" i="1" u="none" baseline="0" dirty="0" smtClean="0">
                <a:solidFill>
                  <a:srgbClr val="FF0000"/>
                </a:solidFill>
              </a:rPr>
              <a:t> ley 12/2013 fue una ley pionera, creada con la intención, de proteger al sector primario y acabar con ciertas prácticas muy extendidas, como entregar el producto sin saber lo que le iban a pagar por él.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s-ES" i="1" u="none" baseline="0" dirty="0" smtClean="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s-ES" i="1" u="none" baseline="0" dirty="0" smtClean="0">
                <a:solidFill>
                  <a:srgbClr val="FF0000"/>
                </a:solidFill>
              </a:rPr>
              <a:t>En esta ley se basó la directiva europea del 2019 relativa a prácticas comerciales desleales y en consecuencia le ley 12/2013 se modificó en 2021 para recoger los cambios de la nueva directiva.</a:t>
            </a:r>
          </a:p>
          <a:p>
            <a:pPr marL="0" marR="0" lvl="0" indent="0" algn="l" defTabSz="914400" rtl="0" eaLnBrk="1" fontAlgn="auto" latinLnBrk="0" hangingPunct="1">
              <a:lnSpc>
                <a:spcPct val="100000"/>
              </a:lnSpc>
              <a:spcBef>
                <a:spcPts val="0"/>
              </a:spcBef>
              <a:spcAft>
                <a:spcPts val="0"/>
              </a:spcAft>
              <a:buClrTx/>
              <a:buSzTx/>
              <a:buFontTx/>
              <a:buNone/>
              <a:tabLst/>
              <a:defRPr/>
            </a:pPr>
            <a:r>
              <a:rPr lang="es-ES" i="1" u="none" baseline="0" dirty="0" smtClean="0">
                <a:solidFill>
                  <a:srgbClr val="FF0000"/>
                </a:solidFill>
              </a:rPr>
              <a:t> </a:t>
            </a:r>
            <a:r>
              <a:rPr lang="es-ES" dirty="0" smtClean="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s-ES" i="1" dirty="0" smtClean="0"/>
              <a:t>La ley actualizada,</a:t>
            </a:r>
            <a:r>
              <a:rPr lang="es-ES" i="1" baseline="0" dirty="0" smtClean="0"/>
              <a:t> se apoya en 3 pilares fundamentales:</a:t>
            </a:r>
          </a:p>
          <a:p>
            <a:pPr marL="0" marR="0" lvl="0" indent="0" algn="l" defTabSz="914400" rtl="0" eaLnBrk="1" fontAlgn="auto" latinLnBrk="0" hangingPunct="1">
              <a:lnSpc>
                <a:spcPct val="100000"/>
              </a:lnSpc>
              <a:spcBef>
                <a:spcPts val="0"/>
              </a:spcBef>
              <a:spcAft>
                <a:spcPts val="0"/>
              </a:spcAft>
              <a:buClrTx/>
              <a:buSzTx/>
              <a:buFontTx/>
              <a:buNone/>
              <a:tabLst/>
              <a:defRPr/>
            </a:pPr>
            <a:r>
              <a:rPr lang="es-ES" i="1" baseline="0" dirty="0" smtClean="0"/>
              <a:t>	- Existencia de contratos.</a:t>
            </a:r>
          </a:p>
          <a:p>
            <a:pPr marL="0" marR="0" lvl="0" indent="0" algn="l" defTabSz="914400" rtl="0" eaLnBrk="1" fontAlgn="auto" latinLnBrk="0" hangingPunct="1">
              <a:lnSpc>
                <a:spcPct val="100000"/>
              </a:lnSpc>
              <a:spcBef>
                <a:spcPts val="0"/>
              </a:spcBef>
              <a:spcAft>
                <a:spcPts val="0"/>
              </a:spcAft>
              <a:buClrTx/>
              <a:buSzTx/>
              <a:buFontTx/>
              <a:buNone/>
              <a:tabLst/>
              <a:defRPr/>
            </a:pPr>
            <a:r>
              <a:rPr lang="es-ES" i="1" baseline="0" dirty="0" smtClean="0"/>
              <a:t>	- Prácticas desleales.</a:t>
            </a:r>
          </a:p>
          <a:p>
            <a:pPr marL="0" marR="0" lvl="0" indent="0" algn="l" defTabSz="914400" rtl="0" eaLnBrk="1" fontAlgn="auto" latinLnBrk="0" hangingPunct="1">
              <a:lnSpc>
                <a:spcPct val="100000"/>
              </a:lnSpc>
              <a:spcBef>
                <a:spcPts val="0"/>
              </a:spcBef>
              <a:spcAft>
                <a:spcPts val="0"/>
              </a:spcAft>
              <a:buClrTx/>
              <a:buSzTx/>
              <a:buFontTx/>
              <a:buNone/>
              <a:tabLst/>
              <a:defRPr/>
            </a:pPr>
            <a:r>
              <a:rPr lang="es-ES" i="1" baseline="0" dirty="0" smtClean="0"/>
              <a:t>	- Infracciones tipificadas.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s-ES" i="1"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s-ES" dirty="0" smtClean="0"/>
              <a:t>* Aumentar la eficacia y la competitividad del sector alimentario	</a:t>
            </a:r>
          </a:p>
          <a:p>
            <a:r>
              <a:rPr lang="es-ES" dirty="0" smtClean="0"/>
              <a:t>* Mejorar el funcionamiento y la vertebración de la cadena alimentaria en beneficio de los operadores que intervienen en la misma, garantizando a la vez una distribución sostenible del valor añadido.</a:t>
            </a:r>
          </a:p>
          <a:p>
            <a:endParaRPr lang="es-ES" dirty="0" smtClean="0"/>
          </a:p>
          <a:p>
            <a:r>
              <a:rPr lang="eu-ES" sz="1200" dirty="0" smtClean="0"/>
              <a:t>La</a:t>
            </a:r>
            <a:r>
              <a:rPr lang="eu-ES" sz="1200" baseline="0" dirty="0" smtClean="0"/>
              <a:t> Dirección </a:t>
            </a:r>
            <a:r>
              <a:rPr lang="eu-ES" sz="1200" baseline="0" dirty="0" err="1" smtClean="0"/>
              <a:t>se</a:t>
            </a:r>
            <a:r>
              <a:rPr lang="eu-ES" sz="1200" baseline="0" dirty="0" smtClean="0"/>
              <a:t> </a:t>
            </a:r>
            <a:r>
              <a:rPr lang="eu-ES" sz="1200" baseline="0" dirty="0" err="1" smtClean="0"/>
              <a:t>encarga</a:t>
            </a:r>
            <a:r>
              <a:rPr lang="eu-ES" sz="1200" baseline="0" dirty="0" smtClean="0"/>
              <a:t> solo de las </a:t>
            </a:r>
            <a:r>
              <a:rPr lang="eu-ES" sz="1200" baseline="0" dirty="0" err="1" smtClean="0"/>
              <a:t>operaciones</a:t>
            </a:r>
            <a:r>
              <a:rPr lang="eu-ES" sz="1200" baseline="0" dirty="0" smtClean="0"/>
              <a:t> </a:t>
            </a:r>
            <a:r>
              <a:rPr lang="eu-ES" sz="1200" baseline="0" dirty="0" err="1" smtClean="0"/>
              <a:t>comerciales</a:t>
            </a:r>
            <a:r>
              <a:rPr lang="eu-ES" sz="1200" baseline="0" dirty="0" smtClean="0"/>
              <a:t> </a:t>
            </a:r>
            <a:r>
              <a:rPr lang="eu-ES" sz="1200" baseline="0" dirty="0" err="1" smtClean="0"/>
              <a:t>entre</a:t>
            </a:r>
            <a:r>
              <a:rPr lang="eu-ES" sz="1200" baseline="0" dirty="0" smtClean="0"/>
              <a:t> </a:t>
            </a:r>
            <a:r>
              <a:rPr lang="eu-ES" sz="1200" baseline="0" dirty="0" err="1" smtClean="0"/>
              <a:t>operadores</a:t>
            </a:r>
            <a:r>
              <a:rPr lang="eu-ES" sz="1200" baseline="0" dirty="0" smtClean="0"/>
              <a:t> con </a:t>
            </a:r>
            <a:r>
              <a:rPr lang="eu-ES" sz="1200" b="1" baseline="0" dirty="0" smtClean="0"/>
              <a:t>sede </a:t>
            </a:r>
            <a:r>
              <a:rPr lang="eu-ES" sz="1200" b="1" baseline="0" dirty="0" err="1" smtClean="0"/>
              <a:t>social</a:t>
            </a:r>
            <a:r>
              <a:rPr lang="eu-ES" sz="1200" b="1" baseline="0" dirty="0" smtClean="0"/>
              <a:t> </a:t>
            </a:r>
            <a:r>
              <a:rPr lang="eu-ES" sz="1200" b="1" baseline="0" dirty="0" err="1" smtClean="0"/>
              <a:t>principal</a:t>
            </a:r>
            <a:r>
              <a:rPr lang="eu-ES" sz="1200" b="1" baseline="0" dirty="0" smtClean="0"/>
              <a:t> </a:t>
            </a:r>
            <a:r>
              <a:rPr lang="eu-ES" sz="1200" b="1" baseline="0" dirty="0" err="1" smtClean="0"/>
              <a:t>en</a:t>
            </a:r>
            <a:r>
              <a:rPr lang="eu-ES" sz="1200" b="1" baseline="0" dirty="0" smtClean="0"/>
              <a:t> Euskadi.</a:t>
            </a:r>
            <a:endParaRPr lang="eu-ES" sz="1200" b="1" dirty="0" smtClean="0"/>
          </a:p>
          <a:p>
            <a:r>
              <a:rPr lang="eu-ES" sz="1200" dirty="0" smtClean="0"/>
              <a:t>En</a:t>
            </a:r>
            <a:r>
              <a:rPr lang="eu-ES" sz="1200" baseline="0" dirty="0" smtClean="0"/>
              <a:t> el </a:t>
            </a:r>
            <a:r>
              <a:rPr lang="eu-ES" sz="1200" baseline="0" dirty="0" err="1" smtClean="0"/>
              <a:t>ámbito</a:t>
            </a:r>
            <a:r>
              <a:rPr lang="eu-ES" sz="1200" baseline="0" dirty="0" smtClean="0"/>
              <a:t> </a:t>
            </a:r>
            <a:r>
              <a:rPr lang="eu-ES" sz="1200" baseline="0" dirty="0" err="1" smtClean="0"/>
              <a:t>nacional</a:t>
            </a:r>
            <a:r>
              <a:rPr lang="eu-ES" sz="1200" baseline="0" dirty="0" smtClean="0"/>
              <a:t> es la Agencia de Información y Control Alimentarios (AICA) </a:t>
            </a:r>
            <a:r>
              <a:rPr lang="eu-ES" sz="1200" baseline="0" dirty="0" smtClean="0">
                <a:sym typeface="Wingdings" panose="05000000000000000000" pitchFamily="2" charset="2"/>
              </a:rPr>
              <a:t> </a:t>
            </a:r>
            <a:r>
              <a:rPr lang="eu-ES" sz="1200" baseline="0" dirty="0" err="1" smtClean="0">
                <a:sym typeface="Wingdings" panose="05000000000000000000" pitchFamily="2" charset="2"/>
              </a:rPr>
              <a:t>relaciones</a:t>
            </a:r>
            <a:r>
              <a:rPr lang="eu-ES" sz="1200" baseline="0" dirty="0" smtClean="0">
                <a:sym typeface="Wingdings" panose="05000000000000000000" pitchFamily="2" charset="2"/>
              </a:rPr>
              <a:t> </a:t>
            </a:r>
            <a:r>
              <a:rPr lang="eu-ES" sz="1200" baseline="0" dirty="0" err="1" smtClean="0">
                <a:sym typeface="Wingdings" panose="05000000000000000000" pitchFamily="2" charset="2"/>
              </a:rPr>
              <a:t>comerciales</a:t>
            </a:r>
            <a:r>
              <a:rPr lang="eu-ES" sz="1200" baseline="0" dirty="0" smtClean="0">
                <a:sym typeface="Wingdings" panose="05000000000000000000" pitchFamily="2" charset="2"/>
              </a:rPr>
              <a:t> </a:t>
            </a:r>
            <a:r>
              <a:rPr lang="eu-ES" sz="1200" baseline="0" dirty="0" err="1" smtClean="0">
                <a:sym typeface="Wingdings" panose="05000000000000000000" pitchFamily="2" charset="2"/>
              </a:rPr>
              <a:t>entre</a:t>
            </a:r>
            <a:r>
              <a:rPr lang="eu-ES" sz="1200" baseline="0" dirty="0" smtClean="0">
                <a:sym typeface="Wingdings" panose="05000000000000000000" pitchFamily="2" charset="2"/>
              </a:rPr>
              <a:t> </a:t>
            </a:r>
            <a:r>
              <a:rPr lang="eu-ES" sz="1200" baseline="0" dirty="0" err="1" smtClean="0">
                <a:sym typeface="Wingdings" panose="05000000000000000000" pitchFamily="2" charset="2"/>
              </a:rPr>
              <a:t>diferentes</a:t>
            </a:r>
            <a:r>
              <a:rPr lang="eu-ES" sz="1200" baseline="0" dirty="0" smtClean="0">
                <a:sym typeface="Wingdings" panose="05000000000000000000" pitchFamily="2" charset="2"/>
              </a:rPr>
              <a:t> CCAA y con </a:t>
            </a:r>
            <a:r>
              <a:rPr lang="eu-ES" sz="1200" baseline="0" dirty="0" err="1" smtClean="0">
                <a:sym typeface="Wingdings" panose="05000000000000000000" pitchFamily="2" charset="2"/>
              </a:rPr>
              <a:t>terceros</a:t>
            </a:r>
            <a:r>
              <a:rPr lang="eu-ES" sz="1200" baseline="0" dirty="0" smtClean="0">
                <a:sym typeface="Wingdings" panose="05000000000000000000" pitchFamily="2" charset="2"/>
              </a:rPr>
              <a:t> </a:t>
            </a:r>
            <a:r>
              <a:rPr lang="eu-ES" sz="1200" baseline="0" dirty="0" err="1" smtClean="0">
                <a:sym typeface="Wingdings" panose="05000000000000000000" pitchFamily="2" charset="2"/>
              </a:rPr>
              <a:t>países</a:t>
            </a:r>
            <a:r>
              <a:rPr lang="eu-ES" sz="1200" baseline="0" dirty="0" smtClean="0">
                <a:sym typeface="Wingdings" panose="05000000000000000000" pitchFamily="2" charset="2"/>
              </a:rPr>
              <a:t>.</a:t>
            </a:r>
            <a:endParaRPr lang="eu-ES" sz="1200" dirty="0" smtClean="0"/>
          </a:p>
          <a:p>
            <a:endParaRPr lang="es-ES" dirty="0" smtClean="0"/>
          </a:p>
          <a:p>
            <a:endParaRPr lang="es-ES" dirty="0" smtClean="0"/>
          </a:p>
          <a:p>
            <a:endParaRPr lang="es-ES" dirty="0" smtClean="0"/>
          </a:p>
          <a:p>
            <a:endParaRPr lang="es-ES" dirty="0"/>
          </a:p>
        </p:txBody>
      </p:sp>
      <p:sp>
        <p:nvSpPr>
          <p:cNvPr id="4" name="Marcador de número de diapositiva 3"/>
          <p:cNvSpPr>
            <a:spLocks noGrp="1"/>
          </p:cNvSpPr>
          <p:nvPr>
            <p:ph type="sldNum" sz="quarter" idx="10"/>
          </p:nvPr>
        </p:nvSpPr>
        <p:spPr/>
        <p:txBody>
          <a:bodyPr/>
          <a:lstStyle/>
          <a:p>
            <a:fld id="{E31326E1-35C2-481B-A1E4-C046540E01BC}" type="slidenum">
              <a:rPr lang="es-ES" smtClean="0"/>
              <a:t>16</a:t>
            </a:fld>
            <a:endParaRPr lang="es-ES"/>
          </a:p>
        </p:txBody>
      </p:sp>
    </p:spTree>
    <p:extLst>
      <p:ext uri="{BB962C8B-B14F-4D97-AF65-F5344CB8AC3E}">
        <p14:creationId xmlns:p14="http://schemas.microsoft.com/office/powerpoint/2010/main" val="9730034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positibaren irudiaren leku-marka 1"/>
          <p:cNvSpPr>
            <a:spLocks noGrp="1" noRot="1" noChangeAspect="1"/>
          </p:cNvSpPr>
          <p:nvPr>
            <p:ph type="sldImg"/>
          </p:nvPr>
        </p:nvSpPr>
        <p:spPr/>
      </p:sp>
      <p:sp>
        <p:nvSpPr>
          <p:cNvPr id="3" name="Oharren leku-marka 2"/>
          <p:cNvSpPr>
            <a:spLocks noGrp="1"/>
          </p:cNvSpPr>
          <p:nvPr>
            <p:ph type="body" idx="1"/>
          </p:nvPr>
        </p:nvSpPr>
        <p:spPr/>
        <p:txBody>
          <a:bodyPr/>
          <a:lstStyle/>
          <a:p>
            <a:r>
              <a:rPr lang="es-ES" sz="1200" dirty="0">
                <a:solidFill>
                  <a:srgbClr val="44546A"/>
                </a:solidFill>
              </a:rPr>
              <a:t>Este es </a:t>
            </a:r>
            <a:r>
              <a:rPr lang="es-ES" sz="1200" b="1" dirty="0">
                <a:solidFill>
                  <a:srgbClr val="44546A"/>
                </a:solidFill>
              </a:rPr>
              <a:t>uno de los aspectos principales de la Ley </a:t>
            </a:r>
            <a:r>
              <a:rPr lang="es-ES" sz="1200" dirty="0">
                <a:solidFill>
                  <a:srgbClr val="44546A"/>
                </a:solidFill>
              </a:rPr>
              <a:t>que debe respetarse en todos los contratos.</a:t>
            </a:r>
            <a:endParaRPr lang="eu-ES" dirty="0"/>
          </a:p>
        </p:txBody>
      </p:sp>
      <p:sp>
        <p:nvSpPr>
          <p:cNvPr id="4" name="Diapositibaren zenbakiaren leku-marka 3"/>
          <p:cNvSpPr>
            <a:spLocks noGrp="1"/>
          </p:cNvSpPr>
          <p:nvPr>
            <p:ph type="sldNum" sz="quarter" idx="10"/>
          </p:nvPr>
        </p:nvSpPr>
        <p:spPr/>
        <p:txBody>
          <a:bodyPr/>
          <a:lstStyle/>
          <a:p>
            <a:fld id="{B70DBCDA-F1B9-4085-BE76-01387BB32F29}" type="slidenum">
              <a:rPr lang="eu-ES" smtClean="0"/>
              <a:t>25</a:t>
            </a:fld>
            <a:endParaRPr lang="eu-ES"/>
          </a:p>
        </p:txBody>
      </p:sp>
    </p:spTree>
    <p:extLst>
      <p:ext uri="{BB962C8B-B14F-4D97-AF65-F5344CB8AC3E}">
        <p14:creationId xmlns:p14="http://schemas.microsoft.com/office/powerpoint/2010/main" val="11961572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positibaren irudiaren leku-marka 1"/>
          <p:cNvSpPr>
            <a:spLocks noGrp="1" noRot="1" noChangeAspect="1"/>
          </p:cNvSpPr>
          <p:nvPr>
            <p:ph type="sldImg"/>
          </p:nvPr>
        </p:nvSpPr>
        <p:spPr/>
      </p:sp>
      <p:sp>
        <p:nvSpPr>
          <p:cNvPr id="3" name="Oharren leku-marka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200">
                <a:solidFill>
                  <a:schemeClr val="tx2"/>
                </a:solidFill>
                <a:latin typeface="Calibri Light"/>
                <a:cs typeface="Calibri Light"/>
              </a:rPr>
              <a:t>Cuando una cooperativa establezca, en base a sus estatutos o acuerdos, el procedimiento de determinación del valor del producto entregado por sus socios y el calendario de liquidación </a:t>
            </a:r>
            <a:r>
              <a:rPr lang="es-ES" sz="1200" b="1">
                <a:solidFill>
                  <a:schemeClr val="tx2"/>
                </a:solidFill>
                <a:latin typeface="Calibri Light"/>
                <a:cs typeface="Calibri Light"/>
              </a:rPr>
              <a:t>debe asegurarse que se cubren los costes asumidos por los productores</a:t>
            </a:r>
            <a:r>
              <a:rPr lang="es-ES" sz="1200">
                <a:solidFill>
                  <a:schemeClr val="tx2"/>
                </a:solidFill>
                <a:latin typeface="Calibri Light"/>
                <a:cs typeface="Calibri Light"/>
              </a:rPr>
              <a:t>.</a:t>
            </a:r>
          </a:p>
          <a:p>
            <a:endParaRPr lang="eu-ES"/>
          </a:p>
        </p:txBody>
      </p:sp>
      <p:sp>
        <p:nvSpPr>
          <p:cNvPr id="4" name="Diapositibaren zenbakiaren leku-marka 3"/>
          <p:cNvSpPr>
            <a:spLocks noGrp="1"/>
          </p:cNvSpPr>
          <p:nvPr>
            <p:ph type="sldNum" sz="quarter" idx="10"/>
          </p:nvPr>
        </p:nvSpPr>
        <p:spPr/>
        <p:txBody>
          <a:bodyPr/>
          <a:lstStyle/>
          <a:p>
            <a:fld id="{B70DBCDA-F1B9-4085-BE76-01387BB32F29}" type="slidenum">
              <a:rPr lang="eu-ES" smtClean="0"/>
              <a:t>26</a:t>
            </a:fld>
            <a:endParaRPr lang="eu-ES"/>
          </a:p>
        </p:txBody>
      </p:sp>
    </p:spTree>
    <p:extLst>
      <p:ext uri="{BB962C8B-B14F-4D97-AF65-F5344CB8AC3E}">
        <p14:creationId xmlns:p14="http://schemas.microsoft.com/office/powerpoint/2010/main" val="23789417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positibaren irudiaren leku-marka 1"/>
          <p:cNvSpPr>
            <a:spLocks noGrp="1" noRot="1" noChangeAspect="1"/>
          </p:cNvSpPr>
          <p:nvPr>
            <p:ph type="sldImg"/>
          </p:nvPr>
        </p:nvSpPr>
        <p:spPr/>
      </p:sp>
      <p:sp>
        <p:nvSpPr>
          <p:cNvPr id="3" name="Oharren leku-marka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200" dirty="0">
                <a:solidFill>
                  <a:schemeClr val="tx2"/>
                </a:solidFill>
                <a:latin typeface="Calibri Light"/>
                <a:cs typeface="Calibri Light"/>
              </a:rPr>
              <a:t>Documentos necesarios de prueba (contratos, facturas, </a:t>
            </a:r>
            <a:r>
              <a:rPr lang="eu-ES" sz="1200" dirty="0" err="1">
                <a:solidFill>
                  <a:schemeClr val="tx2"/>
                </a:solidFill>
                <a:latin typeface="Calibri Light"/>
                <a:cs typeface="Calibri Light"/>
              </a:rPr>
              <a:t>albaranes</a:t>
            </a:r>
            <a:r>
              <a:rPr lang="eu-ES" sz="1200" dirty="0">
                <a:solidFill>
                  <a:schemeClr val="tx2"/>
                </a:solidFill>
                <a:latin typeface="Calibri Light"/>
                <a:cs typeface="Calibri Light"/>
              </a:rPr>
              <a:t>, </a:t>
            </a:r>
            <a:r>
              <a:rPr lang="eu-ES" sz="1200" dirty="0" err="1">
                <a:solidFill>
                  <a:schemeClr val="tx2"/>
                </a:solidFill>
                <a:latin typeface="Calibri Light"/>
                <a:cs typeface="Calibri Light"/>
              </a:rPr>
              <a:t>correspondencia</a:t>
            </a:r>
            <a:r>
              <a:rPr lang="eu-ES" sz="1200" dirty="0">
                <a:solidFill>
                  <a:schemeClr val="tx2"/>
                </a:solidFill>
                <a:latin typeface="Calibri Light"/>
                <a:cs typeface="Calibri Light"/>
              </a:rPr>
              <a:t>, etc.).</a:t>
            </a:r>
          </a:p>
          <a:p>
            <a:r>
              <a:rPr lang="es-ES"/>
              <a:t>Personas jurídicas y entidades sin personalidad jurídica: Registro electrónico general - Sede electrónica - </a:t>
            </a:r>
            <a:r>
              <a:rPr lang="es-ES" err="1"/>
              <a:t>Euskadi.eus</a:t>
            </a:r>
            <a:r>
              <a:rPr lang="es-ES"/>
              <a:t> </a:t>
            </a:r>
            <a:endParaRPr lang="en-US">
              <a:cs typeface="Calibri"/>
            </a:endParaRPr>
          </a:p>
          <a:p>
            <a:r>
              <a:rPr lang="es-ES" dirty="0"/>
              <a:t>Personas físicas: Registro electrónico general - Sede electrónica - </a:t>
            </a:r>
            <a:r>
              <a:rPr lang="es-ES" err="1"/>
              <a:t>Euskadi.eus</a:t>
            </a:r>
            <a:endParaRPr lang="es-ES">
              <a:cs typeface="Calibri" panose="020F0502020204030204"/>
            </a:endParaRPr>
          </a:p>
          <a:p>
            <a:pPr lvl="1"/>
            <a:r>
              <a:rPr lang="es-ES" dirty="0"/>
              <a:t>                         Registro ordinario de la Administración General del País Vasco, dirigido a la Dirección de Calidad e Industrias Alimentarias.</a:t>
            </a:r>
            <a:endParaRPr lang="eu-ES" dirty="0"/>
          </a:p>
          <a:p>
            <a:endParaRPr lang="eu-ES">
              <a:cs typeface="Calibri" panose="020F0502020204030204"/>
            </a:endParaRPr>
          </a:p>
        </p:txBody>
      </p:sp>
      <p:sp>
        <p:nvSpPr>
          <p:cNvPr id="4" name="Diapositibaren zenbakiaren leku-marka 3"/>
          <p:cNvSpPr>
            <a:spLocks noGrp="1"/>
          </p:cNvSpPr>
          <p:nvPr>
            <p:ph type="sldNum" sz="quarter" idx="10"/>
          </p:nvPr>
        </p:nvSpPr>
        <p:spPr/>
        <p:txBody>
          <a:bodyPr/>
          <a:lstStyle/>
          <a:p>
            <a:fld id="{B70DBCDA-F1B9-4085-BE76-01387BB32F29}" type="slidenum">
              <a:rPr lang="eu-ES" smtClean="0"/>
              <a:t>27</a:t>
            </a:fld>
            <a:endParaRPr lang="eu-ES"/>
          </a:p>
        </p:txBody>
      </p:sp>
    </p:spTree>
    <p:extLst>
      <p:ext uri="{BB962C8B-B14F-4D97-AF65-F5344CB8AC3E}">
        <p14:creationId xmlns:p14="http://schemas.microsoft.com/office/powerpoint/2010/main" val="31074922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positibaren irudiaren leku-marka 1"/>
          <p:cNvSpPr>
            <a:spLocks noGrp="1" noRot="1" noChangeAspect="1"/>
          </p:cNvSpPr>
          <p:nvPr>
            <p:ph type="sldImg"/>
          </p:nvPr>
        </p:nvSpPr>
        <p:spPr/>
      </p:sp>
      <p:sp>
        <p:nvSpPr>
          <p:cNvPr id="3" name="Oharren leku-marka 2"/>
          <p:cNvSpPr>
            <a:spLocks noGrp="1"/>
          </p:cNvSpPr>
          <p:nvPr>
            <p:ph type="body" idx="1"/>
          </p:nvPr>
        </p:nvSpPr>
        <p:spPr/>
        <p:txBody>
          <a:bodyPr/>
          <a:lstStyle/>
          <a:p>
            <a:endParaRPr lang="es-ES" dirty="0"/>
          </a:p>
        </p:txBody>
      </p:sp>
      <p:sp>
        <p:nvSpPr>
          <p:cNvPr id="4" name="Diapositibaren zenbakiaren leku-marka 3"/>
          <p:cNvSpPr>
            <a:spLocks noGrp="1"/>
          </p:cNvSpPr>
          <p:nvPr>
            <p:ph type="sldNum" sz="quarter" idx="10"/>
          </p:nvPr>
        </p:nvSpPr>
        <p:spPr/>
        <p:txBody>
          <a:bodyPr/>
          <a:lstStyle/>
          <a:p>
            <a:fld id="{B70DBCDA-F1B9-4085-BE76-01387BB32F29}" type="slidenum">
              <a:rPr lang="eu-ES" smtClean="0"/>
              <a:t>28</a:t>
            </a:fld>
            <a:endParaRPr lang="eu-ES"/>
          </a:p>
        </p:txBody>
      </p:sp>
    </p:spTree>
    <p:extLst>
      <p:ext uri="{BB962C8B-B14F-4D97-AF65-F5344CB8AC3E}">
        <p14:creationId xmlns:p14="http://schemas.microsoft.com/office/powerpoint/2010/main" val="36566256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positibaren irudiaren leku-marka 1"/>
          <p:cNvSpPr>
            <a:spLocks noGrp="1" noRot="1" noChangeAspect="1"/>
          </p:cNvSpPr>
          <p:nvPr>
            <p:ph type="sldImg"/>
          </p:nvPr>
        </p:nvSpPr>
        <p:spPr/>
      </p:sp>
      <p:sp>
        <p:nvSpPr>
          <p:cNvPr id="3" name="Oharren leku-marka 2"/>
          <p:cNvSpPr>
            <a:spLocks noGrp="1"/>
          </p:cNvSpPr>
          <p:nvPr>
            <p:ph type="body" idx="1"/>
          </p:nvPr>
        </p:nvSpPr>
        <p:spPr/>
        <p:txBody>
          <a:bodyPr/>
          <a:lstStyle/>
          <a:p>
            <a:r>
              <a:rPr lang="eu-ES" dirty="0" err="1"/>
              <a:t>Hay</a:t>
            </a:r>
            <a:r>
              <a:rPr lang="eu-ES" baseline="0" dirty="0"/>
              <a:t> </a:t>
            </a:r>
            <a:r>
              <a:rPr lang="eu-ES" baseline="0" dirty="0" err="1"/>
              <a:t>que</a:t>
            </a:r>
            <a:r>
              <a:rPr lang="eu-ES" baseline="0" dirty="0"/>
              <a:t> </a:t>
            </a:r>
            <a:r>
              <a:rPr lang="eu-ES" baseline="0" dirty="0" err="1"/>
              <a:t>tener</a:t>
            </a:r>
            <a:r>
              <a:rPr lang="eu-ES" baseline="0" dirty="0"/>
              <a:t> </a:t>
            </a:r>
            <a:r>
              <a:rPr lang="eu-ES" baseline="0" dirty="0" err="1"/>
              <a:t>en</a:t>
            </a:r>
            <a:r>
              <a:rPr lang="eu-ES" baseline="0" dirty="0"/>
              <a:t> </a:t>
            </a:r>
            <a:r>
              <a:rPr lang="eu-ES" baseline="0" dirty="0" err="1"/>
              <a:t>cuenta</a:t>
            </a:r>
            <a:r>
              <a:rPr lang="eu-ES" baseline="0" dirty="0"/>
              <a:t> </a:t>
            </a:r>
            <a:r>
              <a:rPr lang="eu-ES" baseline="0" dirty="0" err="1"/>
              <a:t>que</a:t>
            </a:r>
            <a:r>
              <a:rPr lang="eu-ES" baseline="0" dirty="0"/>
              <a:t> los </a:t>
            </a:r>
            <a:r>
              <a:rPr lang="eu-ES" baseline="0" dirty="0" err="1"/>
              <a:t>productores</a:t>
            </a:r>
            <a:r>
              <a:rPr lang="eu-ES" baseline="0" dirty="0"/>
              <a:t> </a:t>
            </a:r>
            <a:r>
              <a:rPr lang="eu-ES" baseline="0" dirty="0" err="1"/>
              <a:t>primarios</a:t>
            </a:r>
            <a:r>
              <a:rPr lang="eu-ES" baseline="0" dirty="0"/>
              <a:t> </a:t>
            </a:r>
            <a:r>
              <a:rPr lang="eu-ES" baseline="0" dirty="0" err="1"/>
              <a:t>pueden</a:t>
            </a:r>
            <a:r>
              <a:rPr lang="eu-ES" baseline="0" dirty="0"/>
              <a:t> </a:t>
            </a:r>
            <a:r>
              <a:rPr lang="eu-ES" baseline="0" dirty="0" err="1"/>
              <a:t>ser</a:t>
            </a:r>
            <a:r>
              <a:rPr lang="eu-ES" baseline="0" dirty="0"/>
              <a:t> a su vez </a:t>
            </a:r>
            <a:r>
              <a:rPr lang="eu-ES" baseline="0" dirty="0" err="1"/>
              <a:t>compradores</a:t>
            </a:r>
            <a:r>
              <a:rPr lang="eu-ES" baseline="0" dirty="0"/>
              <a:t> y </a:t>
            </a:r>
            <a:r>
              <a:rPr lang="eu-ES" baseline="0" dirty="0" err="1"/>
              <a:t>por</a:t>
            </a:r>
            <a:r>
              <a:rPr lang="eu-ES" baseline="0" dirty="0"/>
              <a:t> lo tanto, </a:t>
            </a:r>
            <a:r>
              <a:rPr lang="eu-ES" baseline="0" dirty="0" err="1"/>
              <a:t>verse</a:t>
            </a:r>
            <a:r>
              <a:rPr lang="eu-ES" baseline="0" dirty="0"/>
              <a:t> </a:t>
            </a:r>
            <a:r>
              <a:rPr lang="eu-ES" baseline="0" dirty="0" err="1"/>
              <a:t>en</a:t>
            </a:r>
            <a:r>
              <a:rPr lang="eu-ES" baseline="0" dirty="0"/>
              <a:t> la </a:t>
            </a:r>
            <a:r>
              <a:rPr lang="eu-ES" baseline="0" dirty="0" err="1"/>
              <a:t>necesidad</a:t>
            </a:r>
            <a:r>
              <a:rPr lang="eu-ES" baseline="0" dirty="0"/>
              <a:t> de </a:t>
            </a:r>
            <a:r>
              <a:rPr lang="eu-ES" baseline="0" dirty="0" err="1"/>
              <a:t>inscribir</a:t>
            </a:r>
            <a:r>
              <a:rPr lang="eu-ES" baseline="0" dirty="0"/>
              <a:t> </a:t>
            </a:r>
            <a:r>
              <a:rPr lang="eu-ES" baseline="0" dirty="0" err="1"/>
              <a:t>algún</a:t>
            </a:r>
            <a:r>
              <a:rPr lang="eu-ES" baseline="0" dirty="0"/>
              <a:t> </a:t>
            </a:r>
            <a:r>
              <a:rPr lang="eu-ES" baseline="0" dirty="0" err="1"/>
              <a:t>contrato</a:t>
            </a:r>
            <a:r>
              <a:rPr lang="eu-ES" baseline="0" dirty="0"/>
              <a:t>. </a:t>
            </a:r>
            <a:endParaRPr lang="es-ES" dirty="0"/>
          </a:p>
        </p:txBody>
      </p:sp>
      <p:sp>
        <p:nvSpPr>
          <p:cNvPr id="4" name="Diapositibaren zenbakiaren leku-marka 3"/>
          <p:cNvSpPr>
            <a:spLocks noGrp="1"/>
          </p:cNvSpPr>
          <p:nvPr>
            <p:ph type="sldNum" sz="quarter" idx="10"/>
          </p:nvPr>
        </p:nvSpPr>
        <p:spPr/>
        <p:txBody>
          <a:bodyPr/>
          <a:lstStyle/>
          <a:p>
            <a:fld id="{B70DBCDA-F1B9-4085-BE76-01387BB32F29}" type="slidenum">
              <a:rPr lang="eu-ES" smtClean="0"/>
              <a:t>29</a:t>
            </a:fld>
            <a:endParaRPr lang="eu-ES"/>
          </a:p>
        </p:txBody>
      </p:sp>
    </p:spTree>
    <p:extLst>
      <p:ext uri="{BB962C8B-B14F-4D97-AF65-F5344CB8AC3E}">
        <p14:creationId xmlns:p14="http://schemas.microsoft.com/office/powerpoint/2010/main" val="5975293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positibaren irudiaren leku-marka 1"/>
          <p:cNvSpPr>
            <a:spLocks noGrp="1" noRot="1" noChangeAspect="1"/>
          </p:cNvSpPr>
          <p:nvPr>
            <p:ph type="sldImg"/>
          </p:nvPr>
        </p:nvSpPr>
        <p:spPr/>
      </p:sp>
      <p:sp>
        <p:nvSpPr>
          <p:cNvPr id="3" name="Oharren leku-marka 2"/>
          <p:cNvSpPr>
            <a:spLocks noGrp="1"/>
          </p:cNvSpPr>
          <p:nvPr>
            <p:ph type="body" idx="1"/>
          </p:nvPr>
        </p:nvSpPr>
        <p:spPr/>
        <p:txBody>
          <a:bodyPr/>
          <a:lstStyle/>
          <a:p>
            <a:r>
              <a:rPr lang="eu-ES" dirty="0" err="1"/>
              <a:t>Quisiera</a:t>
            </a:r>
            <a:r>
              <a:rPr lang="eu-ES" dirty="0"/>
              <a:t> </a:t>
            </a:r>
            <a:r>
              <a:rPr lang="eu-ES" dirty="0" err="1"/>
              <a:t>destacar</a:t>
            </a:r>
            <a:endParaRPr lang="es-ES" dirty="0"/>
          </a:p>
        </p:txBody>
      </p:sp>
      <p:sp>
        <p:nvSpPr>
          <p:cNvPr id="4" name="Diapositibaren zenbakiaren leku-marka 3"/>
          <p:cNvSpPr>
            <a:spLocks noGrp="1"/>
          </p:cNvSpPr>
          <p:nvPr>
            <p:ph type="sldNum" sz="quarter" idx="10"/>
          </p:nvPr>
        </p:nvSpPr>
        <p:spPr/>
        <p:txBody>
          <a:bodyPr/>
          <a:lstStyle/>
          <a:p>
            <a:fld id="{B70DBCDA-F1B9-4085-BE76-01387BB32F29}" type="slidenum">
              <a:rPr lang="eu-ES" smtClean="0"/>
              <a:t>30</a:t>
            </a:fld>
            <a:endParaRPr lang="eu-ES"/>
          </a:p>
        </p:txBody>
      </p:sp>
    </p:spTree>
    <p:extLst>
      <p:ext uri="{BB962C8B-B14F-4D97-AF65-F5344CB8AC3E}">
        <p14:creationId xmlns:p14="http://schemas.microsoft.com/office/powerpoint/2010/main" val="17497420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positibaren irudiaren leku-marka 1"/>
          <p:cNvSpPr>
            <a:spLocks noGrp="1" noRot="1" noChangeAspect="1"/>
          </p:cNvSpPr>
          <p:nvPr>
            <p:ph type="sldImg"/>
          </p:nvPr>
        </p:nvSpPr>
        <p:spPr/>
      </p:sp>
      <p:sp>
        <p:nvSpPr>
          <p:cNvPr id="3" name="Oharren leku-marka 2"/>
          <p:cNvSpPr>
            <a:spLocks noGrp="1"/>
          </p:cNvSpPr>
          <p:nvPr>
            <p:ph type="body" idx="1"/>
          </p:nvPr>
        </p:nvSpPr>
        <p:spPr/>
        <p:txBody>
          <a:bodyPr/>
          <a:lstStyle/>
          <a:p>
            <a:r>
              <a:rPr lang="eu-ES" dirty="0"/>
              <a:t>Se </a:t>
            </a:r>
            <a:r>
              <a:rPr lang="eu-ES" dirty="0" err="1"/>
              <a:t>debe</a:t>
            </a:r>
            <a:r>
              <a:rPr lang="eu-ES" dirty="0"/>
              <a:t> </a:t>
            </a:r>
            <a:r>
              <a:rPr lang="eu-ES" dirty="0" err="1"/>
              <a:t>incribir</a:t>
            </a:r>
            <a:r>
              <a:rPr lang="eu-ES" dirty="0"/>
              <a:t>, </a:t>
            </a:r>
            <a:r>
              <a:rPr lang="eu-ES" dirty="0" err="1"/>
              <a:t>además</a:t>
            </a:r>
            <a:r>
              <a:rPr lang="eu-ES" dirty="0"/>
              <a:t> del </a:t>
            </a:r>
            <a:r>
              <a:rPr lang="eu-ES" dirty="0" err="1"/>
              <a:t>contrato</a:t>
            </a:r>
            <a:r>
              <a:rPr lang="eu-ES" dirty="0"/>
              <a:t>, </a:t>
            </a:r>
            <a:r>
              <a:rPr lang="eu-ES" dirty="0" err="1"/>
              <a:t>todas</a:t>
            </a:r>
            <a:r>
              <a:rPr lang="eu-ES" dirty="0"/>
              <a:t> </a:t>
            </a:r>
            <a:r>
              <a:rPr lang="eu-ES" dirty="0" err="1"/>
              <a:t>las</a:t>
            </a:r>
            <a:r>
              <a:rPr lang="eu-ES" dirty="0"/>
              <a:t> </a:t>
            </a:r>
            <a:r>
              <a:rPr lang="eu-ES" dirty="0" err="1"/>
              <a:t>modificaciones</a:t>
            </a:r>
            <a:r>
              <a:rPr lang="eu-ES" dirty="0"/>
              <a:t>,</a:t>
            </a:r>
            <a:r>
              <a:rPr lang="eu-ES" baseline="0" dirty="0"/>
              <a:t> </a:t>
            </a:r>
            <a:r>
              <a:rPr lang="eu-ES" baseline="0" dirty="0" err="1"/>
              <a:t>anexos</a:t>
            </a:r>
            <a:r>
              <a:rPr lang="eu-ES" baseline="0" dirty="0"/>
              <a:t> o </a:t>
            </a:r>
            <a:r>
              <a:rPr lang="eu-ES" baseline="0" dirty="0" err="1"/>
              <a:t>añadidos</a:t>
            </a:r>
            <a:r>
              <a:rPr lang="eu-ES" baseline="0" dirty="0"/>
              <a:t> </a:t>
            </a:r>
            <a:r>
              <a:rPr lang="eu-ES" baseline="0" dirty="0" err="1"/>
              <a:t>que</a:t>
            </a:r>
            <a:r>
              <a:rPr lang="eu-ES" baseline="0" dirty="0"/>
              <a:t> </a:t>
            </a:r>
            <a:r>
              <a:rPr lang="eu-ES" baseline="0" dirty="0" err="1"/>
              <a:t>se</a:t>
            </a:r>
            <a:r>
              <a:rPr lang="eu-ES" baseline="0" dirty="0"/>
              <a:t> </a:t>
            </a:r>
            <a:r>
              <a:rPr lang="eu-ES" baseline="0" dirty="0" err="1"/>
              <a:t>realicen</a:t>
            </a:r>
            <a:r>
              <a:rPr lang="eu-ES" baseline="0" dirty="0"/>
              <a:t> </a:t>
            </a:r>
            <a:r>
              <a:rPr lang="eu-ES" baseline="0" dirty="0" err="1"/>
              <a:t>más</a:t>
            </a:r>
            <a:r>
              <a:rPr lang="eu-ES" baseline="0" dirty="0"/>
              <a:t> </a:t>
            </a:r>
            <a:r>
              <a:rPr lang="eu-ES" baseline="0" dirty="0" err="1"/>
              <a:t>tarde</a:t>
            </a:r>
            <a:r>
              <a:rPr lang="eu-ES" baseline="0" dirty="0"/>
              <a:t>. </a:t>
            </a:r>
            <a:endParaRPr lang="es-ES" dirty="0"/>
          </a:p>
        </p:txBody>
      </p:sp>
      <p:sp>
        <p:nvSpPr>
          <p:cNvPr id="4" name="Diapositibaren zenbakiaren leku-marka 3"/>
          <p:cNvSpPr>
            <a:spLocks noGrp="1"/>
          </p:cNvSpPr>
          <p:nvPr>
            <p:ph type="sldNum" sz="quarter" idx="10"/>
          </p:nvPr>
        </p:nvSpPr>
        <p:spPr/>
        <p:txBody>
          <a:bodyPr/>
          <a:lstStyle/>
          <a:p>
            <a:fld id="{B70DBCDA-F1B9-4085-BE76-01387BB32F29}" type="slidenum">
              <a:rPr lang="eu-ES" smtClean="0"/>
              <a:t>31</a:t>
            </a:fld>
            <a:endParaRPr lang="eu-ES"/>
          </a:p>
        </p:txBody>
      </p:sp>
    </p:spTree>
    <p:extLst>
      <p:ext uri="{BB962C8B-B14F-4D97-AF65-F5344CB8AC3E}">
        <p14:creationId xmlns:p14="http://schemas.microsoft.com/office/powerpoint/2010/main" val="6017872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positibaren irudiaren leku-marka 1"/>
          <p:cNvSpPr>
            <a:spLocks noGrp="1" noRot="1" noChangeAspect="1"/>
          </p:cNvSpPr>
          <p:nvPr>
            <p:ph type="sldImg"/>
          </p:nvPr>
        </p:nvSpPr>
        <p:spPr/>
      </p:sp>
      <p:sp>
        <p:nvSpPr>
          <p:cNvPr id="3" name="Oharren leku-marka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200" b="1" dirty="0">
                <a:solidFill>
                  <a:srgbClr val="000000"/>
                </a:solidFill>
                <a:latin typeface="Calibri Light"/>
                <a:cs typeface="Calibri"/>
              </a:rPr>
              <a:t>A título</a:t>
            </a:r>
            <a:r>
              <a:rPr lang="es-ES" sz="1200" b="1" baseline="0" dirty="0">
                <a:solidFill>
                  <a:srgbClr val="000000"/>
                </a:solidFill>
                <a:latin typeface="Calibri Light"/>
                <a:cs typeface="Calibri"/>
              </a:rPr>
              <a:t> informativo indicar que  la ley 12/2013 dice que </a:t>
            </a:r>
            <a:r>
              <a:rPr lang="es-ES" sz="1200" b="1" dirty="0">
                <a:solidFill>
                  <a:srgbClr val="000000"/>
                </a:solidFill>
                <a:latin typeface="Calibri Light"/>
                <a:cs typeface="Calibri"/>
              </a:rPr>
              <a:t>SE DEBERÁN</a:t>
            </a:r>
            <a:r>
              <a:rPr lang="es-ES" sz="1200" b="1" baseline="0" dirty="0">
                <a:solidFill>
                  <a:srgbClr val="000000"/>
                </a:solidFill>
                <a:latin typeface="Calibri Light"/>
                <a:cs typeface="Calibri"/>
              </a:rPr>
              <a:t> HACER</a:t>
            </a:r>
            <a:r>
              <a:rPr lang="es-ES" sz="1200" b="1" dirty="0">
                <a:solidFill>
                  <a:srgbClr val="000000"/>
                </a:solidFill>
                <a:latin typeface="Calibri Light"/>
                <a:cs typeface="Calibri"/>
              </a:rPr>
              <a:t> PÚBLICAS LAS INFRACCIONES GRAVES Y MUY GRAVES </a:t>
            </a:r>
            <a:r>
              <a:rPr lang="es-ES" sz="1200" b="1" baseline="0" dirty="0">
                <a:solidFill>
                  <a:srgbClr val="000000"/>
                </a:solidFill>
                <a:latin typeface="Calibri Light"/>
                <a:cs typeface="Calibri"/>
              </a:rPr>
              <a:t>en la página web del departamento </a:t>
            </a:r>
            <a:r>
              <a:rPr lang="es-ES" sz="1200" b="1" dirty="0">
                <a:solidFill>
                  <a:srgbClr val="000000"/>
                </a:solidFill>
                <a:latin typeface="Calibri Light"/>
                <a:cs typeface="Calibri"/>
              </a:rPr>
              <a:t>cuando</a:t>
            </a:r>
            <a:r>
              <a:rPr lang="es-ES" sz="1200" b="1" baseline="0" dirty="0">
                <a:solidFill>
                  <a:srgbClr val="000000"/>
                </a:solidFill>
                <a:latin typeface="Calibri Light"/>
                <a:cs typeface="Calibri"/>
              </a:rPr>
              <a:t> sean firmes.</a:t>
            </a:r>
            <a:endParaRPr lang="es-ES" sz="1200" b="1" dirty="0">
              <a:solidFill>
                <a:srgbClr val="000000"/>
              </a:solidFill>
              <a:latin typeface="Calibri Light"/>
              <a:cs typeface="Calibri"/>
            </a:endParaRPr>
          </a:p>
        </p:txBody>
      </p:sp>
      <p:sp>
        <p:nvSpPr>
          <p:cNvPr id="4" name="Diapositibaren zenbakiaren leku-marka 3"/>
          <p:cNvSpPr>
            <a:spLocks noGrp="1"/>
          </p:cNvSpPr>
          <p:nvPr>
            <p:ph type="sldNum" sz="quarter" idx="10"/>
          </p:nvPr>
        </p:nvSpPr>
        <p:spPr/>
        <p:txBody>
          <a:bodyPr/>
          <a:lstStyle/>
          <a:p>
            <a:fld id="{B70DBCDA-F1B9-4085-BE76-01387BB32F29}" type="slidenum">
              <a:rPr lang="eu-ES" smtClean="0"/>
              <a:t>32</a:t>
            </a:fld>
            <a:endParaRPr lang="eu-ES"/>
          </a:p>
        </p:txBody>
      </p:sp>
    </p:spTree>
    <p:extLst>
      <p:ext uri="{BB962C8B-B14F-4D97-AF65-F5344CB8AC3E}">
        <p14:creationId xmlns:p14="http://schemas.microsoft.com/office/powerpoint/2010/main" val="36317118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dirty="0"/>
              <a:t>Productos agrícolas y alimentarios: </a:t>
            </a:r>
            <a:r>
              <a:rPr lang="es-ES" dirty="0">
                <a:cs typeface="Calibri"/>
              </a:rPr>
              <a:t>Anexo I del Tratado de Funcionamiento de la UE</a:t>
            </a:r>
            <a:endParaRPr lang="es-ES">
              <a:cs typeface="Calibri"/>
            </a:endParaRPr>
          </a:p>
          <a:p>
            <a:r>
              <a:rPr lang="es-ES" dirty="0"/>
              <a:t>Operaciones comerciales:</a:t>
            </a:r>
            <a:endParaRPr lang="es-ES" dirty="0">
              <a:cs typeface="Calibri" panose="020F0502020204030204"/>
            </a:endParaRPr>
          </a:p>
          <a:p>
            <a:r>
              <a:rPr lang="es-ES" dirty="0"/>
              <a:t>	*Producción</a:t>
            </a:r>
          </a:p>
          <a:p>
            <a:r>
              <a:rPr lang="es-ES" dirty="0"/>
              <a:t>	*Transformación</a:t>
            </a:r>
          </a:p>
          <a:p>
            <a:r>
              <a:rPr lang="es-ES" dirty="0"/>
              <a:t>	*Envasado</a:t>
            </a:r>
          </a:p>
          <a:p>
            <a:r>
              <a:rPr lang="es-ES" dirty="0"/>
              <a:t>	*Acopio para posterior comercialización</a:t>
            </a:r>
          </a:p>
          <a:p>
            <a:r>
              <a:rPr lang="es-ES" dirty="0"/>
              <a:t>	*Distribución (no transporte)</a:t>
            </a:r>
          </a:p>
          <a:p>
            <a:endParaRPr lang="es-ES" dirty="0"/>
          </a:p>
          <a:p>
            <a:endParaRPr lang="es-ES" dirty="0"/>
          </a:p>
        </p:txBody>
      </p:sp>
      <p:sp>
        <p:nvSpPr>
          <p:cNvPr id="4" name="Marcador de número de diapositiva 3"/>
          <p:cNvSpPr>
            <a:spLocks noGrp="1"/>
          </p:cNvSpPr>
          <p:nvPr>
            <p:ph type="sldNum" sz="quarter" idx="5"/>
          </p:nvPr>
        </p:nvSpPr>
        <p:spPr/>
        <p:txBody>
          <a:bodyPr/>
          <a:lstStyle/>
          <a:p>
            <a:fld id="{B70DBCDA-F1B9-4085-BE76-01387BB32F29}" type="slidenum">
              <a:rPr lang="eu-ES" smtClean="0"/>
              <a:t>17</a:t>
            </a:fld>
            <a:endParaRPr lang="eu-ES"/>
          </a:p>
        </p:txBody>
      </p:sp>
    </p:spTree>
    <p:extLst>
      <p:ext uri="{BB962C8B-B14F-4D97-AF65-F5344CB8AC3E}">
        <p14:creationId xmlns:p14="http://schemas.microsoft.com/office/powerpoint/2010/main" val="8414740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positibaren irudiaren leku-marka 1"/>
          <p:cNvSpPr>
            <a:spLocks noGrp="1" noRot="1" noChangeAspect="1"/>
          </p:cNvSpPr>
          <p:nvPr>
            <p:ph type="sldImg"/>
          </p:nvPr>
        </p:nvSpPr>
        <p:spPr/>
      </p:sp>
      <p:sp>
        <p:nvSpPr>
          <p:cNvPr id="3" name="Oharren leku-marka 2"/>
          <p:cNvSpPr>
            <a:spLocks noGrp="1"/>
          </p:cNvSpPr>
          <p:nvPr>
            <p:ph type="body" idx="1"/>
          </p:nvPr>
        </p:nvSpPr>
        <p:spPr/>
        <p:txBody>
          <a:bodyPr/>
          <a:lstStyle/>
          <a:p>
            <a:pPr algn="just"/>
            <a:r>
              <a:rPr lang="es-ES" b="1">
                <a:solidFill>
                  <a:srgbClr val="44546A"/>
                </a:solidFill>
                <a:latin typeface="Calibri Light"/>
                <a:cs typeface="Calibri"/>
              </a:rPr>
              <a:t>Precio pactado</a:t>
            </a:r>
            <a:r>
              <a:rPr lang="es-ES">
                <a:solidFill>
                  <a:srgbClr val="44546A"/>
                </a:solidFill>
                <a:latin typeface="Calibri Light"/>
                <a:cs typeface="Calibri"/>
              </a:rPr>
              <a:t> en los </a:t>
            </a:r>
            <a:r>
              <a:rPr lang="es-ES" b="1">
                <a:solidFill>
                  <a:srgbClr val="44546A"/>
                </a:solidFill>
                <a:latin typeface="Calibri Light"/>
                <a:cs typeface="Calibri"/>
              </a:rPr>
              <a:t>contratos alimentarios</a:t>
            </a:r>
            <a:r>
              <a:rPr lang="es-ES">
                <a:solidFill>
                  <a:srgbClr val="44546A"/>
                </a:solidFill>
                <a:latin typeface="Calibri Light"/>
                <a:cs typeface="Calibri"/>
              </a:rPr>
              <a:t> entre productor primario o una agrupación de estos </a:t>
            </a:r>
            <a:r>
              <a:rPr lang="es-ES" b="1">
                <a:solidFill>
                  <a:srgbClr val="44546A"/>
                </a:solidFill>
                <a:latin typeface="Calibri Light"/>
                <a:cs typeface="Calibri"/>
              </a:rPr>
              <a:t>debe cubrir los costes de producción (12ter)</a:t>
            </a:r>
            <a:endParaRPr lang="es-ES">
              <a:solidFill>
                <a:srgbClr val="44546A"/>
              </a:solidFill>
              <a:latin typeface="Calibri Light"/>
              <a:cs typeface="Calibri"/>
            </a:endParaRPr>
          </a:p>
          <a:p>
            <a:pPr algn="just"/>
            <a:r>
              <a:rPr lang="es-ES" b="1">
                <a:solidFill>
                  <a:srgbClr val="44546A"/>
                </a:solidFill>
                <a:latin typeface="Calibri Light"/>
                <a:cs typeface="Calibri"/>
              </a:rPr>
              <a:t>Pagar</a:t>
            </a:r>
            <a:r>
              <a:rPr lang="es-ES">
                <a:solidFill>
                  <a:srgbClr val="44546A"/>
                </a:solidFill>
                <a:latin typeface="Calibri Light"/>
                <a:cs typeface="Calibri"/>
              </a:rPr>
              <a:t> al operario inmediatamente anterior un </a:t>
            </a:r>
            <a:r>
              <a:rPr lang="es-ES" b="1">
                <a:solidFill>
                  <a:srgbClr val="44546A"/>
                </a:solidFill>
                <a:latin typeface="Calibri Light"/>
                <a:cs typeface="Calibri"/>
              </a:rPr>
              <a:t>precio igual o superior al coste de adquisición </a:t>
            </a:r>
            <a:r>
              <a:rPr lang="es-ES">
                <a:solidFill>
                  <a:srgbClr val="44546A"/>
                </a:solidFill>
                <a:latin typeface="Calibri Light"/>
                <a:cs typeface="Calibri"/>
              </a:rPr>
              <a:t>del producto. (12 ter)</a:t>
            </a:r>
          </a:p>
          <a:p>
            <a:endParaRPr lang="eu-ES"/>
          </a:p>
        </p:txBody>
      </p:sp>
      <p:sp>
        <p:nvSpPr>
          <p:cNvPr id="4" name="Diapositibaren zenbakiaren leku-marka 3"/>
          <p:cNvSpPr>
            <a:spLocks noGrp="1"/>
          </p:cNvSpPr>
          <p:nvPr>
            <p:ph type="sldNum" sz="quarter" idx="10"/>
          </p:nvPr>
        </p:nvSpPr>
        <p:spPr/>
        <p:txBody>
          <a:bodyPr/>
          <a:lstStyle/>
          <a:p>
            <a:fld id="{B70DBCDA-F1B9-4085-BE76-01387BB32F29}" type="slidenum">
              <a:rPr lang="eu-ES" smtClean="0"/>
              <a:t>18</a:t>
            </a:fld>
            <a:endParaRPr lang="eu-ES"/>
          </a:p>
        </p:txBody>
      </p:sp>
    </p:spTree>
    <p:extLst>
      <p:ext uri="{BB962C8B-B14F-4D97-AF65-F5344CB8AC3E}">
        <p14:creationId xmlns:p14="http://schemas.microsoft.com/office/powerpoint/2010/main" val="32447197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positibaren irudiaren leku-marka 1"/>
          <p:cNvSpPr>
            <a:spLocks noGrp="1" noRot="1" noChangeAspect="1"/>
          </p:cNvSpPr>
          <p:nvPr>
            <p:ph type="sldImg"/>
          </p:nvPr>
        </p:nvSpPr>
        <p:spPr/>
      </p:sp>
      <p:sp>
        <p:nvSpPr>
          <p:cNvPr id="3" name="Oharren leku-marka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dirty="0" smtClean="0">
                <a:solidFill>
                  <a:srgbClr val="44546A"/>
                </a:solidFill>
                <a:latin typeface="Calibri Light"/>
                <a:cs typeface="Calibri"/>
              </a:rPr>
              <a:t>El riesgo de estrategias comerciales debe ser </a:t>
            </a:r>
            <a:r>
              <a:rPr lang="es-ES" b="1" dirty="0" smtClean="0">
                <a:solidFill>
                  <a:srgbClr val="44546A"/>
                </a:solidFill>
                <a:latin typeface="Calibri Light"/>
                <a:cs typeface="Calibri"/>
              </a:rPr>
              <a:t>asumida</a:t>
            </a:r>
            <a:r>
              <a:rPr lang="es-ES" dirty="0" smtClean="0">
                <a:solidFill>
                  <a:srgbClr val="44546A"/>
                </a:solidFill>
                <a:latin typeface="Calibri Light"/>
                <a:cs typeface="Calibri"/>
              </a:rPr>
              <a:t> por la </a:t>
            </a:r>
            <a:r>
              <a:rPr lang="es-ES" b="1" dirty="0" smtClean="0">
                <a:solidFill>
                  <a:srgbClr val="44546A"/>
                </a:solidFill>
                <a:latin typeface="Calibri Light"/>
                <a:cs typeface="Calibri"/>
              </a:rPr>
              <a:t>distribución minorista</a:t>
            </a:r>
            <a:r>
              <a:rPr lang="es-ES" dirty="0" smtClean="0">
                <a:solidFill>
                  <a:srgbClr val="44546A"/>
                </a:solidFill>
                <a:latin typeface="Calibri Light"/>
                <a:cs typeface="Calibri"/>
              </a:rPr>
              <a:t> , </a:t>
            </a:r>
            <a:r>
              <a:rPr lang="es-ES" b="1" dirty="0" smtClean="0">
                <a:solidFill>
                  <a:srgbClr val="44546A"/>
                </a:solidFill>
                <a:latin typeface="Calibri Light"/>
                <a:cs typeface="Calibri"/>
              </a:rPr>
              <a:t>sin repercutir su riesgo empresarial a los eslabones anteriores</a:t>
            </a:r>
            <a:r>
              <a:rPr lang="es-ES" dirty="0" smtClean="0">
                <a:solidFill>
                  <a:srgbClr val="44546A"/>
                </a:solidFill>
                <a:latin typeface="Calibri Light"/>
                <a:cs typeface="Calibri"/>
              </a:rPr>
              <a:t>. </a:t>
            </a:r>
            <a:r>
              <a:rPr lang="es-ES" b="1" dirty="0" smtClean="0">
                <a:solidFill>
                  <a:srgbClr val="44546A"/>
                </a:solidFill>
                <a:latin typeface="Calibri Light"/>
                <a:cs typeface="Calibri"/>
              </a:rPr>
              <a:t>Pactos promocionales</a:t>
            </a:r>
            <a:r>
              <a:rPr lang="es-ES" dirty="0" smtClean="0">
                <a:solidFill>
                  <a:srgbClr val="44546A"/>
                </a:solidFill>
                <a:latin typeface="Calibri Light"/>
                <a:cs typeface="Calibri"/>
              </a:rPr>
              <a:t>. </a:t>
            </a:r>
            <a:r>
              <a:rPr lang="es-ES" b="1" dirty="0" smtClean="0">
                <a:solidFill>
                  <a:srgbClr val="44546A"/>
                </a:solidFill>
                <a:latin typeface="Calibri Light"/>
                <a:cs typeface="Calibri"/>
              </a:rPr>
              <a:t>Artículo 12bis</a:t>
            </a:r>
            <a:r>
              <a:rPr lang="es-ES" dirty="0" smtClean="0">
                <a:solidFill>
                  <a:srgbClr val="44546A"/>
                </a:solidFill>
                <a:latin typeface="Calibri Light"/>
                <a:cs typeface="Calibri"/>
              </a:rPr>
              <a:t>.</a:t>
            </a:r>
            <a:endParaRPr lang="es-ES" b="1" dirty="0" smtClean="0">
              <a:solidFill>
                <a:srgbClr val="44546A"/>
              </a:solidFill>
              <a:latin typeface="Calibri Light"/>
              <a:cs typeface="Calibri"/>
            </a:endParaRPr>
          </a:p>
          <a:p>
            <a:endParaRPr lang="eu-ES" dirty="0"/>
          </a:p>
        </p:txBody>
      </p:sp>
      <p:sp>
        <p:nvSpPr>
          <p:cNvPr id="4" name="Diapositibaren zenbakiaren leku-marka 3"/>
          <p:cNvSpPr>
            <a:spLocks noGrp="1"/>
          </p:cNvSpPr>
          <p:nvPr>
            <p:ph type="sldNum" sz="quarter" idx="10"/>
          </p:nvPr>
        </p:nvSpPr>
        <p:spPr/>
        <p:txBody>
          <a:bodyPr/>
          <a:lstStyle/>
          <a:p>
            <a:fld id="{B70DBCDA-F1B9-4085-BE76-01387BB32F29}" type="slidenum">
              <a:rPr lang="eu-ES" smtClean="0"/>
              <a:t>19</a:t>
            </a:fld>
            <a:endParaRPr lang="eu-ES"/>
          </a:p>
        </p:txBody>
      </p:sp>
    </p:spTree>
    <p:extLst>
      <p:ext uri="{BB962C8B-B14F-4D97-AF65-F5344CB8AC3E}">
        <p14:creationId xmlns:p14="http://schemas.microsoft.com/office/powerpoint/2010/main" val="23708334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positibaren irudiaren leku-marka 1"/>
          <p:cNvSpPr>
            <a:spLocks noGrp="1" noRot="1" noChangeAspect="1"/>
          </p:cNvSpPr>
          <p:nvPr>
            <p:ph type="sldImg"/>
          </p:nvPr>
        </p:nvSpPr>
        <p:spPr/>
      </p:sp>
      <p:sp>
        <p:nvSpPr>
          <p:cNvPr id="3" name="Oharren leku-marka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 sz="1200" dirty="0">
                <a:solidFill>
                  <a:srgbClr val="44546A"/>
                </a:solidFill>
                <a:latin typeface="Calibri Light"/>
                <a:cs typeface="Calibri Light"/>
              </a:rPr>
              <a:t>La firma del contrato puede ser electrónica y cada una de las partes debe </a:t>
            </a:r>
            <a:r>
              <a:rPr lang="es-ES" sz="1200" b="1" dirty="0">
                <a:solidFill>
                  <a:srgbClr val="44546A"/>
                </a:solidFill>
                <a:latin typeface="Calibri Light"/>
                <a:cs typeface="Calibri Light"/>
              </a:rPr>
              <a:t>conservar una copia firmada</a:t>
            </a:r>
            <a:r>
              <a:rPr lang="es-ES" sz="1200" dirty="0">
                <a:solidFill>
                  <a:srgbClr val="44546A"/>
                </a:solidFill>
                <a:latin typeface="Calibri Light"/>
                <a:cs typeface="Calibri Light"/>
              </a:rPr>
              <a:t>. Deben firmarse</a:t>
            </a:r>
            <a:r>
              <a:rPr lang="es-ES" sz="1200" baseline="0" dirty="0">
                <a:solidFill>
                  <a:srgbClr val="44546A"/>
                </a:solidFill>
                <a:latin typeface="Calibri Light"/>
                <a:cs typeface="Calibri Light"/>
              </a:rPr>
              <a:t> todas las hojas, incluidos los anexos.</a:t>
            </a:r>
            <a:endParaRPr lang="es-ES" sz="1200" dirty="0">
              <a:solidFill>
                <a:srgbClr val="44546A"/>
              </a:solidFill>
              <a:latin typeface="Calibri Light"/>
              <a:cs typeface="Calibri Light"/>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 sz="1200" dirty="0">
                <a:solidFill>
                  <a:srgbClr val="44546A"/>
                </a:solidFill>
                <a:latin typeface="Calibri Light"/>
                <a:cs typeface="Calibri Light"/>
              </a:rPr>
              <a:t>Cuando el valor de la compra-venta sea </a:t>
            </a:r>
            <a:r>
              <a:rPr lang="es-ES" sz="1200" b="1" dirty="0">
                <a:solidFill>
                  <a:srgbClr val="44546A"/>
                </a:solidFill>
                <a:latin typeface="Calibri Light"/>
                <a:cs typeface="Calibri Light"/>
              </a:rPr>
              <a:t>inferior a 1.000 €</a:t>
            </a:r>
            <a:r>
              <a:rPr lang="es-ES" sz="1200" dirty="0">
                <a:solidFill>
                  <a:srgbClr val="44546A"/>
                </a:solidFill>
                <a:latin typeface="Calibri Light"/>
                <a:cs typeface="Calibri Light"/>
              </a:rPr>
              <a:t> y de forma puntual. La compra-venta habitual se entenderá como relación comercial continuada.</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 sz="1200" dirty="0">
                <a:solidFill>
                  <a:srgbClr val="44546A"/>
                </a:solidFill>
                <a:latin typeface="Calibri Light"/>
                <a:cs typeface="Calibri Light"/>
              </a:rPr>
              <a:t>En el caso de los </a:t>
            </a:r>
            <a:r>
              <a:rPr lang="es-ES" sz="1200" b="1" dirty="0">
                <a:solidFill>
                  <a:srgbClr val="44546A"/>
                </a:solidFill>
                <a:latin typeface="Calibri Light"/>
                <a:cs typeface="Calibri Light"/>
              </a:rPr>
              <a:t>socios que hacen entregas de sus productos a las cooperativas u otras y entidades asociativas </a:t>
            </a:r>
            <a:r>
              <a:rPr lang="es-ES" sz="1200" dirty="0">
                <a:solidFill>
                  <a:srgbClr val="44546A"/>
                </a:solidFill>
                <a:latin typeface="Calibri Light"/>
                <a:cs typeface="Calibri Light"/>
              </a:rPr>
              <a:t>según lo recogido en sus </a:t>
            </a:r>
            <a:r>
              <a:rPr lang="es-ES" sz="1200" b="1" dirty="0">
                <a:solidFill>
                  <a:srgbClr val="44546A"/>
                </a:solidFill>
                <a:latin typeface="Calibri Light"/>
                <a:cs typeface="Calibri Light"/>
              </a:rPr>
              <a:t>estatutos </a:t>
            </a:r>
            <a:r>
              <a:rPr lang="es-ES" sz="1200" dirty="0">
                <a:solidFill>
                  <a:srgbClr val="44546A"/>
                </a:solidFill>
                <a:latin typeface="Calibri Light"/>
                <a:cs typeface="Calibri Light"/>
              </a:rPr>
              <a:t>(valor del producto entregado y el calendario de liquidación).</a:t>
            </a:r>
          </a:p>
          <a:p>
            <a:pPr marL="285750" indent="-285750" algn="just">
              <a:buFont typeface="Arial" panose="020B0604020202020204" pitchFamily="34" charset="0"/>
              <a:buChar char="•"/>
              <a:defRPr/>
            </a:pPr>
            <a:r>
              <a:rPr lang="es-ES" b="1"/>
              <a:t>Para nuevos contratos de duración de un año o superior </a:t>
            </a:r>
            <a:r>
              <a:rPr lang="es-ES"/>
              <a:t>las negociaciones previas deben durar un máximo de </a:t>
            </a:r>
            <a:r>
              <a:rPr lang="es-ES" b="1"/>
              <a:t>3 meses antes</a:t>
            </a:r>
            <a:r>
              <a:rPr lang="es-ES"/>
              <a:t> de que entre en vigor el contrato. </a:t>
            </a:r>
            <a:endParaRPr lang="en-US"/>
          </a:p>
          <a:p>
            <a:pPr marL="285750" indent="-285750" algn="just">
              <a:buFont typeface="Arial" panose="020B0604020202020204" pitchFamily="34" charset="0"/>
              <a:buChar char="•"/>
              <a:defRPr/>
            </a:pPr>
            <a:r>
              <a:rPr lang="es-ES" b="1"/>
              <a:t>Renovación de un contrato. </a:t>
            </a:r>
            <a:r>
              <a:rPr lang="es-ES"/>
              <a:t>Durante el tiempo de negociación seguirá vigente el contrato anterior (o hasta 2 meses después), pero se podrá pactar que las nuevas condiciones comerciales tengan efecto retroactivo.</a:t>
            </a:r>
          </a:p>
          <a:p>
            <a:pPr marL="285750" indent="-285750">
              <a:buFont typeface="Arial" panose="020B0604020202020204" pitchFamily="34" charset="0"/>
              <a:buChar char="•"/>
              <a:defRPr/>
            </a:pPr>
            <a:endParaRPr lang="eu-ES" dirty="0"/>
          </a:p>
          <a:p>
            <a:pPr marL="171450" marR="0" lvl="0" indent="-171450" algn="l" defTabSz="914400">
              <a:lnSpc>
                <a:spcPct val="100000"/>
              </a:lnSpc>
              <a:spcBef>
                <a:spcPts val="0"/>
              </a:spcBef>
              <a:spcAft>
                <a:spcPts val="0"/>
              </a:spcAft>
              <a:buClrTx/>
              <a:buSzTx/>
              <a:buFont typeface="Arial" panose="020B0604020202020204" pitchFamily="34" charset="0"/>
              <a:buChar char="•"/>
              <a:tabLst/>
              <a:defRPr/>
            </a:pPr>
            <a:endParaRPr lang="es-ES" sz="1200" dirty="0">
              <a:solidFill>
                <a:srgbClr val="44546A"/>
              </a:solidFill>
              <a:latin typeface="Calibri Light"/>
              <a:cs typeface="Calibri Light"/>
            </a:endParaRPr>
          </a:p>
        </p:txBody>
      </p:sp>
      <p:sp>
        <p:nvSpPr>
          <p:cNvPr id="4" name="Diapositibaren zenbakiaren leku-marka 3"/>
          <p:cNvSpPr>
            <a:spLocks noGrp="1"/>
          </p:cNvSpPr>
          <p:nvPr>
            <p:ph type="sldNum" sz="quarter" idx="10"/>
          </p:nvPr>
        </p:nvSpPr>
        <p:spPr/>
        <p:txBody>
          <a:bodyPr/>
          <a:lstStyle/>
          <a:p>
            <a:fld id="{B70DBCDA-F1B9-4085-BE76-01387BB32F29}" type="slidenum">
              <a:rPr lang="eu-ES" smtClean="0"/>
              <a:t>20</a:t>
            </a:fld>
            <a:endParaRPr lang="eu-ES"/>
          </a:p>
        </p:txBody>
      </p:sp>
    </p:spTree>
    <p:extLst>
      <p:ext uri="{BB962C8B-B14F-4D97-AF65-F5344CB8AC3E}">
        <p14:creationId xmlns:p14="http://schemas.microsoft.com/office/powerpoint/2010/main" val="42432262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positibaren irudiaren leku-marka 1"/>
          <p:cNvSpPr>
            <a:spLocks noGrp="1" noRot="1" noChangeAspect="1"/>
          </p:cNvSpPr>
          <p:nvPr>
            <p:ph type="sldImg"/>
          </p:nvPr>
        </p:nvSpPr>
        <p:spPr/>
      </p:sp>
      <p:sp>
        <p:nvSpPr>
          <p:cNvPr id="3" name="Oharren leku-marka 2"/>
          <p:cNvSpPr>
            <a:spLocks noGrp="1"/>
          </p:cNvSpPr>
          <p:nvPr>
            <p:ph type="body" idx="1"/>
          </p:nvPr>
        </p:nvSpPr>
        <p:spPr/>
        <p:txBody>
          <a:bodyPr/>
          <a:lstStyle/>
          <a:p>
            <a:r>
              <a:rPr lang="es-ES" b="1" dirty="0"/>
              <a:t>Cualquier modelo de contrato es válido</a:t>
            </a:r>
            <a:r>
              <a:rPr lang="es-ES" dirty="0"/>
              <a:t>, siempre que contenga los </a:t>
            </a:r>
            <a:r>
              <a:rPr lang="es-ES" b="1" dirty="0"/>
              <a:t>elementos mínimos </a:t>
            </a:r>
            <a:r>
              <a:rPr lang="es-ES" dirty="0"/>
              <a:t>establecidos por la Ley, </a:t>
            </a:r>
            <a:r>
              <a:rPr lang="eu-ES" dirty="0" err="1"/>
              <a:t>Artículo</a:t>
            </a:r>
            <a:r>
              <a:rPr lang="eu-ES" dirty="0"/>
              <a:t> 9.</a:t>
            </a:r>
            <a:endParaRPr lang="es-ES" dirty="0"/>
          </a:p>
          <a:p>
            <a:r>
              <a:rPr lang="es-ES" dirty="0"/>
              <a:t>. </a:t>
            </a:r>
            <a:endParaRPr lang="eu-ES" dirty="0">
              <a:cs typeface="Calibri"/>
            </a:endParaRPr>
          </a:p>
        </p:txBody>
      </p:sp>
      <p:sp>
        <p:nvSpPr>
          <p:cNvPr id="4" name="Diapositibaren zenbakiaren leku-marka 3"/>
          <p:cNvSpPr>
            <a:spLocks noGrp="1"/>
          </p:cNvSpPr>
          <p:nvPr>
            <p:ph type="sldNum" sz="quarter" idx="10"/>
          </p:nvPr>
        </p:nvSpPr>
        <p:spPr/>
        <p:txBody>
          <a:bodyPr/>
          <a:lstStyle/>
          <a:p>
            <a:fld id="{B70DBCDA-F1B9-4085-BE76-01387BB32F29}" type="slidenum">
              <a:rPr lang="eu-ES" smtClean="0"/>
              <a:t>21</a:t>
            </a:fld>
            <a:endParaRPr lang="eu-ES"/>
          </a:p>
        </p:txBody>
      </p:sp>
    </p:spTree>
    <p:extLst>
      <p:ext uri="{BB962C8B-B14F-4D97-AF65-F5344CB8AC3E}">
        <p14:creationId xmlns:p14="http://schemas.microsoft.com/office/powerpoint/2010/main" val="9453890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positibaren irudiaren leku-marka 1"/>
          <p:cNvSpPr>
            <a:spLocks noGrp="1" noRot="1" noChangeAspect="1"/>
          </p:cNvSpPr>
          <p:nvPr>
            <p:ph type="sldImg"/>
          </p:nvPr>
        </p:nvSpPr>
        <p:spPr/>
      </p:sp>
      <p:sp>
        <p:nvSpPr>
          <p:cNvPr id="3" name="Oharren leku-marka 2"/>
          <p:cNvSpPr>
            <a:spLocks noGrp="1"/>
          </p:cNvSpPr>
          <p:nvPr>
            <p:ph type="body" idx="1"/>
          </p:nvPr>
        </p:nvSpPr>
        <p:spPr/>
        <p:txBody>
          <a:bodyPr/>
          <a:lstStyle/>
          <a:p>
            <a:pPr marL="0" indent="0" algn="just">
              <a:spcBef>
                <a:spcPts val="0"/>
              </a:spcBef>
              <a:buNone/>
            </a:pPr>
            <a:r>
              <a:rPr lang="es-ES" sz="1200" dirty="0">
                <a:solidFill>
                  <a:srgbClr val="44546A"/>
                </a:solidFill>
                <a:latin typeface="Calibri Light"/>
                <a:cs typeface="Calibri Light"/>
              </a:rPr>
              <a:t>El precio del contrato alimentario es el </a:t>
            </a:r>
            <a:r>
              <a:rPr lang="es-ES" sz="1200" b="1" dirty="0">
                <a:solidFill>
                  <a:srgbClr val="44546A"/>
                </a:solidFill>
                <a:latin typeface="Calibri Light"/>
                <a:cs typeface="Calibri Light"/>
              </a:rPr>
              <a:t>principal elemento del contrato</a:t>
            </a:r>
            <a:r>
              <a:rPr lang="es-ES" sz="1200" dirty="0">
                <a:solidFill>
                  <a:srgbClr val="44546A"/>
                </a:solidFill>
                <a:latin typeface="Calibri Light"/>
                <a:cs typeface="Calibri Light"/>
              </a:rPr>
              <a:t>. </a:t>
            </a:r>
            <a:endParaRPr lang="es-ES" sz="1200" b="1" dirty="0">
              <a:solidFill>
                <a:srgbClr val="44546A"/>
              </a:solidFill>
              <a:latin typeface="Calibri Light"/>
              <a:cs typeface="Calibri Light"/>
            </a:endParaRPr>
          </a:p>
          <a:p>
            <a:pPr marL="0" indent="0" algn="just">
              <a:spcBef>
                <a:spcPts val="0"/>
              </a:spcBef>
              <a:buNone/>
            </a:pPr>
            <a:r>
              <a:rPr lang="es-ES" sz="1200" b="1" dirty="0">
                <a:solidFill>
                  <a:srgbClr val="44546A"/>
                </a:solidFill>
                <a:latin typeface="Calibri Light"/>
                <a:cs typeface="Calibri Light"/>
              </a:rPr>
              <a:t>Precio variable:</a:t>
            </a:r>
            <a:r>
              <a:rPr lang="es-ES" sz="1200" dirty="0">
                <a:solidFill>
                  <a:srgbClr val="44546A"/>
                </a:solidFill>
                <a:latin typeface="Calibri Light"/>
                <a:cs typeface="Calibri Light"/>
              </a:rPr>
              <a:t> establecer la fórmula de cálculo en el contrato.</a:t>
            </a:r>
          </a:p>
          <a:p>
            <a:pPr marL="0" indent="0" algn="just">
              <a:spcBef>
                <a:spcPts val="0"/>
              </a:spcBef>
              <a:buNone/>
            </a:pPr>
            <a:r>
              <a:rPr lang="es-ES" sz="1200" dirty="0">
                <a:solidFill>
                  <a:srgbClr val="44546A"/>
                </a:solidFill>
                <a:latin typeface="Calibri Light"/>
                <a:cs typeface="Calibri Light"/>
              </a:rPr>
              <a:t>Por ejemplo, se podría </a:t>
            </a:r>
            <a:r>
              <a:rPr lang="es-ES" sz="1200" u="sng" dirty="0">
                <a:solidFill>
                  <a:srgbClr val="44546A"/>
                </a:solidFill>
                <a:latin typeface="Calibri Light"/>
                <a:cs typeface="Calibri Light"/>
              </a:rPr>
              <a:t>firmar el contrato sin conocer el precio exacto </a:t>
            </a:r>
            <a:r>
              <a:rPr lang="es-ES" sz="1200" dirty="0">
                <a:solidFill>
                  <a:srgbClr val="44546A"/>
                </a:solidFill>
                <a:latin typeface="Calibri Light"/>
                <a:cs typeface="Calibri Light"/>
              </a:rPr>
              <a:t>que se va a pagar en el momento de la entrega del producto, pero obligatoriamente </a:t>
            </a:r>
            <a:r>
              <a:rPr lang="es-ES" sz="1200" u="sng" dirty="0">
                <a:solidFill>
                  <a:srgbClr val="44546A"/>
                </a:solidFill>
                <a:latin typeface="Calibri Light"/>
                <a:cs typeface="Calibri Light"/>
              </a:rPr>
              <a:t>deberá figurar cómo se va a calcular ese precio</a:t>
            </a:r>
            <a:r>
              <a:rPr lang="es-ES" sz="1200" dirty="0">
                <a:solidFill>
                  <a:srgbClr val="44546A"/>
                </a:solidFill>
                <a:latin typeface="Calibri Light"/>
                <a:cs typeface="Calibri Light"/>
              </a:rPr>
              <a:t>. De esa manera, se entregaría el producto y, en el momento del pago, se introducirían todos los elementos en la fórmula de cálculo y nos daría el precio de la transacción.</a:t>
            </a:r>
          </a:p>
          <a:p>
            <a:endParaRPr lang="eu-ES" dirty="0"/>
          </a:p>
        </p:txBody>
      </p:sp>
      <p:sp>
        <p:nvSpPr>
          <p:cNvPr id="4" name="Diapositibaren zenbakiaren leku-marka 3"/>
          <p:cNvSpPr>
            <a:spLocks noGrp="1"/>
          </p:cNvSpPr>
          <p:nvPr>
            <p:ph type="sldNum" sz="quarter" idx="10"/>
          </p:nvPr>
        </p:nvSpPr>
        <p:spPr/>
        <p:txBody>
          <a:bodyPr/>
          <a:lstStyle/>
          <a:p>
            <a:fld id="{B70DBCDA-F1B9-4085-BE76-01387BB32F29}" type="slidenum">
              <a:rPr lang="eu-ES" smtClean="0"/>
              <a:t>22</a:t>
            </a:fld>
            <a:endParaRPr lang="eu-ES"/>
          </a:p>
        </p:txBody>
      </p:sp>
    </p:spTree>
    <p:extLst>
      <p:ext uri="{BB962C8B-B14F-4D97-AF65-F5344CB8AC3E}">
        <p14:creationId xmlns:p14="http://schemas.microsoft.com/office/powerpoint/2010/main" val="39986142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positibaren irudiaren leku-marka 1"/>
          <p:cNvSpPr>
            <a:spLocks noGrp="1" noRot="1" noChangeAspect="1"/>
          </p:cNvSpPr>
          <p:nvPr>
            <p:ph type="sldImg"/>
          </p:nvPr>
        </p:nvSpPr>
        <p:spPr/>
      </p:sp>
      <p:sp>
        <p:nvSpPr>
          <p:cNvPr id="3" name="Oharren leku-marka 2"/>
          <p:cNvSpPr>
            <a:spLocks noGrp="1"/>
          </p:cNvSpPr>
          <p:nvPr>
            <p:ph type="body" idx="1"/>
          </p:nvPr>
        </p:nvSpPr>
        <p:spPr/>
        <p:txBody>
          <a:bodyPr/>
          <a:lstStyle/>
          <a:p>
            <a:pPr marL="0" indent="0" algn="just">
              <a:spcBef>
                <a:spcPts val="0"/>
              </a:spcBef>
              <a:buNone/>
            </a:pPr>
            <a:r>
              <a:rPr lang="es-ES" sz="1200" kern="1200">
                <a:solidFill>
                  <a:schemeClr val="tx2"/>
                </a:solidFill>
                <a:latin typeface="+mn-lt"/>
                <a:ea typeface="+mn-ea"/>
                <a:cs typeface="+mn-cs"/>
              </a:rPr>
              <a:t>Cada </a:t>
            </a:r>
            <a:r>
              <a:rPr lang="es-ES" sz="1200" b="1" kern="1200" dirty="0">
                <a:solidFill>
                  <a:schemeClr val="tx2"/>
                </a:solidFill>
                <a:latin typeface="+mn-lt"/>
                <a:ea typeface="+mn-ea"/>
                <a:cs typeface="+mn-cs"/>
              </a:rPr>
              <a:t>productor debe conocer qué coste asume</a:t>
            </a:r>
            <a:r>
              <a:rPr lang="es-ES" sz="1200" kern="1200" dirty="0">
                <a:solidFill>
                  <a:schemeClr val="tx2"/>
                </a:solidFill>
                <a:latin typeface="+mn-lt"/>
                <a:ea typeface="+mn-ea"/>
                <a:cs typeface="+mn-cs"/>
              </a:rPr>
              <a:t> para producir el producto objeto de venta.</a:t>
            </a:r>
          </a:p>
          <a:p>
            <a:pPr algn="just"/>
            <a:r>
              <a:rPr lang="es-ES" sz="1200" kern="1200" dirty="0">
                <a:solidFill>
                  <a:schemeClr val="tx2"/>
                </a:solidFill>
                <a:latin typeface="+mn-lt"/>
                <a:ea typeface="+mn-ea"/>
                <a:cs typeface="Calibri Light"/>
              </a:rPr>
              <a:t>El coste asumido por el productor o coste efectivo de producción es la </a:t>
            </a:r>
            <a:r>
              <a:rPr lang="es-ES" sz="1200" b="1" kern="1200" dirty="0">
                <a:solidFill>
                  <a:schemeClr val="tx2"/>
                </a:solidFill>
                <a:latin typeface="+mn-lt"/>
                <a:ea typeface="+mn-ea"/>
                <a:cs typeface="Calibri Light"/>
              </a:rPr>
              <a:t>suma de todos los costes en los que ha incurrido o asumido el productor</a:t>
            </a:r>
            <a:r>
              <a:rPr lang="es-ES" sz="1200" kern="1200" dirty="0">
                <a:solidFill>
                  <a:schemeClr val="tx2"/>
                </a:solidFill>
                <a:latin typeface="+mn-lt"/>
                <a:ea typeface="+mn-ea"/>
                <a:cs typeface="Calibri Light"/>
              </a:rPr>
              <a:t> </a:t>
            </a:r>
            <a:r>
              <a:rPr lang="es-ES" sz="1200" u="sng" kern="1200" dirty="0">
                <a:solidFill>
                  <a:schemeClr val="tx2"/>
                </a:solidFill>
                <a:latin typeface="+mn-lt"/>
                <a:ea typeface="+mn-ea"/>
                <a:cs typeface="Calibri Light"/>
              </a:rPr>
              <a:t>para desarrollar su actividad y que son necesarios para producir un producto. </a:t>
            </a:r>
          </a:p>
          <a:p>
            <a:endParaRPr lang="eu-ES" dirty="0"/>
          </a:p>
        </p:txBody>
      </p:sp>
      <p:sp>
        <p:nvSpPr>
          <p:cNvPr id="4" name="Diapositibaren zenbakiaren leku-marka 3"/>
          <p:cNvSpPr>
            <a:spLocks noGrp="1"/>
          </p:cNvSpPr>
          <p:nvPr>
            <p:ph type="sldNum" sz="quarter" idx="10"/>
          </p:nvPr>
        </p:nvSpPr>
        <p:spPr/>
        <p:txBody>
          <a:bodyPr/>
          <a:lstStyle/>
          <a:p>
            <a:fld id="{B70DBCDA-F1B9-4085-BE76-01387BB32F29}" type="slidenum">
              <a:rPr lang="eu-ES" smtClean="0"/>
              <a:t>23</a:t>
            </a:fld>
            <a:endParaRPr lang="eu-ES"/>
          </a:p>
        </p:txBody>
      </p:sp>
    </p:spTree>
    <p:extLst>
      <p:ext uri="{BB962C8B-B14F-4D97-AF65-F5344CB8AC3E}">
        <p14:creationId xmlns:p14="http://schemas.microsoft.com/office/powerpoint/2010/main" val="7975494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positibaren irudiaren leku-marka 1"/>
          <p:cNvSpPr>
            <a:spLocks noGrp="1" noRot="1" noChangeAspect="1"/>
          </p:cNvSpPr>
          <p:nvPr>
            <p:ph type="sldImg"/>
          </p:nvPr>
        </p:nvSpPr>
        <p:spPr/>
      </p:sp>
      <p:sp>
        <p:nvSpPr>
          <p:cNvPr id="3" name="Oharren leku-marka 2"/>
          <p:cNvSpPr>
            <a:spLocks noGrp="1"/>
          </p:cNvSpPr>
          <p:nvPr>
            <p:ph type="body" idx="1"/>
          </p:nvPr>
        </p:nvSpPr>
        <p:spPr/>
        <p:txBody>
          <a:bodyPr/>
          <a:lstStyle/>
          <a:p>
            <a:pPr marL="285750" indent="-285750" algn="just">
              <a:lnSpc>
                <a:spcPct val="150000"/>
              </a:lnSpc>
              <a:buFont typeface="Wingdings,Sans-Serif"/>
              <a:buChar char="Ø"/>
            </a:pPr>
            <a:r>
              <a:rPr lang="es-ES"/>
              <a:t>máx. 30 días perecederos /  máx. 60 días no perecederos</a:t>
            </a:r>
            <a:endParaRPr lang="en-US">
              <a:cs typeface="Calibri" panose="020F0502020204030204"/>
            </a:endParaRPr>
          </a:p>
          <a:p>
            <a:endParaRPr lang="eu-ES" dirty="0">
              <a:cs typeface="Calibri"/>
            </a:endParaRPr>
          </a:p>
        </p:txBody>
      </p:sp>
      <p:sp>
        <p:nvSpPr>
          <p:cNvPr id="4" name="Diapositibaren zenbakiaren leku-marka 3"/>
          <p:cNvSpPr>
            <a:spLocks noGrp="1"/>
          </p:cNvSpPr>
          <p:nvPr>
            <p:ph type="sldNum" sz="quarter" idx="10"/>
          </p:nvPr>
        </p:nvSpPr>
        <p:spPr/>
        <p:txBody>
          <a:bodyPr/>
          <a:lstStyle/>
          <a:p>
            <a:fld id="{B70DBCDA-F1B9-4085-BE76-01387BB32F29}" type="slidenum">
              <a:rPr lang="eu-ES" smtClean="0"/>
              <a:t>24</a:t>
            </a:fld>
            <a:endParaRPr lang="eu-ES"/>
          </a:p>
        </p:txBody>
      </p:sp>
    </p:spTree>
    <p:extLst>
      <p:ext uri="{BB962C8B-B14F-4D97-AF65-F5344CB8AC3E}">
        <p14:creationId xmlns:p14="http://schemas.microsoft.com/office/powerpoint/2010/main" val="29182272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p>
            <a:fld id="{D34B712E-390F-48C1-BD1D-D1139FB6F00F}" type="datetime1">
              <a:rPr lang="es-ES" smtClean="0"/>
              <a:t>26/07/2023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3A0FC4F9-BB9C-419F-8CE6-D898502595A1}" type="slidenum">
              <a:rPr lang="es-ES" smtClean="0"/>
              <a:t>‹Nº›</a:t>
            </a:fld>
            <a:endParaRPr lang="es-ES"/>
          </a:p>
        </p:txBody>
      </p:sp>
    </p:spTree>
    <p:extLst>
      <p:ext uri="{BB962C8B-B14F-4D97-AF65-F5344CB8AC3E}">
        <p14:creationId xmlns:p14="http://schemas.microsoft.com/office/powerpoint/2010/main" val="35096299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235062B1-7643-400E-9999-512E9EAAD933}" type="datetime1">
              <a:rPr lang="es-ES" smtClean="0"/>
              <a:t>26/07/2023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3A0FC4F9-BB9C-419F-8CE6-D898502595A1}" type="slidenum">
              <a:rPr lang="es-ES" smtClean="0"/>
              <a:t>‹Nº›</a:t>
            </a:fld>
            <a:endParaRPr lang="es-ES"/>
          </a:p>
        </p:txBody>
      </p:sp>
    </p:spTree>
    <p:extLst>
      <p:ext uri="{BB962C8B-B14F-4D97-AF65-F5344CB8AC3E}">
        <p14:creationId xmlns:p14="http://schemas.microsoft.com/office/powerpoint/2010/main" val="15427121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40B9E352-7834-492B-9572-5C281E8A7E8E}" type="datetime1">
              <a:rPr lang="es-ES" smtClean="0"/>
              <a:t>26/07/2023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3A0FC4F9-BB9C-419F-8CE6-D898502595A1}" type="slidenum">
              <a:rPr lang="es-ES" smtClean="0"/>
              <a:t>‹Nº›</a:t>
            </a:fld>
            <a:endParaRPr lang="es-E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0582012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CE3F03DE-BCE5-4F48-86F0-E9D6441F06A8}" type="datetime1">
              <a:rPr lang="es-ES" smtClean="0"/>
              <a:t>26/07/2023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3A0FC4F9-BB9C-419F-8CE6-D898502595A1}" type="slidenum">
              <a:rPr lang="es-ES" smtClean="0"/>
              <a:t>‹Nº›</a:t>
            </a:fld>
            <a:endParaRPr lang="es-ES"/>
          </a:p>
        </p:txBody>
      </p:sp>
    </p:spTree>
    <p:extLst>
      <p:ext uri="{BB962C8B-B14F-4D97-AF65-F5344CB8AC3E}">
        <p14:creationId xmlns:p14="http://schemas.microsoft.com/office/powerpoint/2010/main" val="14941995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7532FAB1-E9AD-4D07-93A7-CBA1A28F8570}" type="datetime1">
              <a:rPr lang="es-ES" smtClean="0"/>
              <a:t>26/07/2023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3A0FC4F9-BB9C-419F-8CE6-D898502595A1}" type="slidenum">
              <a:rPr lang="es-ES" smtClean="0"/>
              <a:t>‹Nº›</a:t>
            </a:fld>
            <a:endParaRPr lang="es-E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8076405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6C2F04FD-9384-4358-AE5B-8676B58823D2}" type="datetime1">
              <a:rPr lang="es-ES" smtClean="0"/>
              <a:t>26/07/2023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3A0FC4F9-BB9C-419F-8CE6-D898502595A1}" type="slidenum">
              <a:rPr lang="es-ES" smtClean="0"/>
              <a:t>‹Nº›</a:t>
            </a:fld>
            <a:endParaRPr lang="es-ES"/>
          </a:p>
        </p:txBody>
      </p:sp>
    </p:spTree>
    <p:extLst>
      <p:ext uri="{BB962C8B-B14F-4D97-AF65-F5344CB8AC3E}">
        <p14:creationId xmlns:p14="http://schemas.microsoft.com/office/powerpoint/2010/main" val="17955581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0DA7D34C-710E-424B-9CA9-99EFF8B6D0BD}" type="datetime1">
              <a:rPr lang="es-ES" smtClean="0"/>
              <a:t>26/07/2023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3A0FC4F9-BB9C-419F-8CE6-D898502595A1}" type="slidenum">
              <a:rPr lang="es-ES" smtClean="0"/>
              <a:t>‹Nº›</a:t>
            </a:fld>
            <a:endParaRPr lang="es-ES"/>
          </a:p>
        </p:txBody>
      </p:sp>
    </p:spTree>
    <p:extLst>
      <p:ext uri="{BB962C8B-B14F-4D97-AF65-F5344CB8AC3E}">
        <p14:creationId xmlns:p14="http://schemas.microsoft.com/office/powerpoint/2010/main" val="25816409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6674A18-C35D-45BE-BDCB-B0EEDA16AC01}" type="datetime1">
              <a:rPr lang="es-ES" smtClean="0"/>
              <a:t>26/07/2023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3A0FC4F9-BB9C-419F-8CE6-D898502595A1}" type="slidenum">
              <a:rPr lang="es-ES" smtClean="0"/>
              <a:t>‹Nº›</a:t>
            </a:fld>
            <a:endParaRPr lang="es-ES"/>
          </a:p>
        </p:txBody>
      </p:sp>
    </p:spTree>
    <p:extLst>
      <p:ext uri="{BB962C8B-B14F-4D97-AF65-F5344CB8AC3E}">
        <p14:creationId xmlns:p14="http://schemas.microsoft.com/office/powerpoint/2010/main" val="8167618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B376D1C-C43F-4861-932F-93995568F7E8}" type="datetime1">
              <a:rPr lang="es-ES" smtClean="0"/>
              <a:t>26/07/2023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3A0FC4F9-BB9C-419F-8CE6-D898502595A1}" type="slidenum">
              <a:rPr lang="es-ES" smtClean="0"/>
              <a:t>‹Nº›</a:t>
            </a:fld>
            <a:endParaRPr lang="es-ES"/>
          </a:p>
        </p:txBody>
      </p:sp>
    </p:spTree>
    <p:extLst>
      <p:ext uri="{BB962C8B-B14F-4D97-AF65-F5344CB8AC3E}">
        <p14:creationId xmlns:p14="http://schemas.microsoft.com/office/powerpoint/2010/main" val="228744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437CF65B-F2CD-4A21-9941-A41071D92CEF}" type="datetime1">
              <a:rPr lang="es-ES" smtClean="0"/>
              <a:t>26/07/2023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3A0FC4F9-BB9C-419F-8CE6-D898502595A1}" type="slidenum">
              <a:rPr lang="es-ES" smtClean="0"/>
              <a:t>‹Nº›</a:t>
            </a:fld>
            <a:endParaRPr lang="es-ES"/>
          </a:p>
        </p:txBody>
      </p:sp>
    </p:spTree>
    <p:extLst>
      <p:ext uri="{BB962C8B-B14F-4D97-AF65-F5344CB8AC3E}">
        <p14:creationId xmlns:p14="http://schemas.microsoft.com/office/powerpoint/2010/main" val="15482570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31809813-7E21-4420-8035-9871213C3D44}" type="datetime1">
              <a:rPr lang="es-ES" smtClean="0"/>
              <a:t>26/07/2023</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3A0FC4F9-BB9C-419F-8CE6-D898502595A1}" type="slidenum">
              <a:rPr lang="es-ES" smtClean="0"/>
              <a:t>‹Nº›</a:t>
            </a:fld>
            <a:endParaRPr lang="es-ES"/>
          </a:p>
        </p:txBody>
      </p:sp>
    </p:spTree>
    <p:extLst>
      <p:ext uri="{BB962C8B-B14F-4D97-AF65-F5344CB8AC3E}">
        <p14:creationId xmlns:p14="http://schemas.microsoft.com/office/powerpoint/2010/main" val="21768175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4580490-0454-49E5-ABEC-DABED9CADFA4}" type="datetime1">
              <a:rPr lang="es-ES" smtClean="0"/>
              <a:t>26/07/2023</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3A0FC4F9-BB9C-419F-8CE6-D898502595A1}" type="slidenum">
              <a:rPr lang="es-ES" smtClean="0"/>
              <a:t>‹Nº›</a:t>
            </a:fld>
            <a:endParaRPr lang="es-ES"/>
          </a:p>
        </p:txBody>
      </p:sp>
    </p:spTree>
    <p:extLst>
      <p:ext uri="{BB962C8B-B14F-4D97-AF65-F5344CB8AC3E}">
        <p14:creationId xmlns:p14="http://schemas.microsoft.com/office/powerpoint/2010/main" val="20913548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374DA72B-B120-4AB2-A546-8A18B58D91DA}" type="datetime1">
              <a:rPr lang="es-ES" smtClean="0"/>
              <a:t>26/07/2023</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3A0FC4F9-BB9C-419F-8CE6-D898502595A1}" type="slidenum">
              <a:rPr lang="es-ES" smtClean="0"/>
              <a:t>‹Nº›</a:t>
            </a:fld>
            <a:endParaRPr lang="es-ES"/>
          </a:p>
        </p:txBody>
      </p:sp>
    </p:spTree>
    <p:extLst>
      <p:ext uri="{BB962C8B-B14F-4D97-AF65-F5344CB8AC3E}">
        <p14:creationId xmlns:p14="http://schemas.microsoft.com/office/powerpoint/2010/main" val="6965742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EEFFAD-B95A-4F23-9DD3-986FB3B15B0F}" type="datetime1">
              <a:rPr lang="es-ES" smtClean="0"/>
              <a:t>26/07/2023</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3A0FC4F9-BB9C-419F-8CE6-D898502595A1}" type="slidenum">
              <a:rPr lang="es-ES" smtClean="0"/>
              <a:t>‹Nº›</a:t>
            </a:fld>
            <a:endParaRPr lang="es-ES"/>
          </a:p>
        </p:txBody>
      </p:sp>
    </p:spTree>
    <p:extLst>
      <p:ext uri="{BB962C8B-B14F-4D97-AF65-F5344CB8AC3E}">
        <p14:creationId xmlns:p14="http://schemas.microsoft.com/office/powerpoint/2010/main" val="7963082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Editar el estilo de texto del patrón</a:t>
            </a:r>
          </a:p>
        </p:txBody>
      </p:sp>
      <p:sp>
        <p:nvSpPr>
          <p:cNvPr id="5" name="Date Placeholder 4"/>
          <p:cNvSpPr>
            <a:spLocks noGrp="1"/>
          </p:cNvSpPr>
          <p:nvPr>
            <p:ph type="dt" sz="half" idx="10"/>
          </p:nvPr>
        </p:nvSpPr>
        <p:spPr/>
        <p:txBody>
          <a:bodyPr/>
          <a:lstStyle/>
          <a:p>
            <a:fld id="{11680220-C8BA-406B-A243-79DE8F167095}" type="datetime1">
              <a:rPr lang="es-ES" smtClean="0"/>
              <a:t>26/07/2023</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3A0FC4F9-BB9C-419F-8CE6-D898502595A1}" type="slidenum">
              <a:rPr lang="es-ES" smtClean="0"/>
              <a:t>‹Nº›</a:t>
            </a:fld>
            <a:endParaRPr lang="es-ES"/>
          </a:p>
        </p:txBody>
      </p:sp>
    </p:spTree>
    <p:extLst>
      <p:ext uri="{BB962C8B-B14F-4D97-AF65-F5344CB8AC3E}">
        <p14:creationId xmlns:p14="http://schemas.microsoft.com/office/powerpoint/2010/main" val="30907353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3A0FC4F9-BB9C-419F-8CE6-D898502595A1}" type="slidenum">
              <a:rPr lang="es-ES" smtClean="0"/>
              <a:t>‹Nº›</a:t>
            </a:fld>
            <a:endParaRPr lang="es-ES"/>
          </a:p>
        </p:txBody>
      </p:sp>
      <p:sp>
        <p:nvSpPr>
          <p:cNvPr id="5" name="Date Placeholder 4"/>
          <p:cNvSpPr>
            <a:spLocks noGrp="1"/>
          </p:cNvSpPr>
          <p:nvPr>
            <p:ph type="dt" sz="half" idx="10"/>
          </p:nvPr>
        </p:nvSpPr>
        <p:spPr/>
        <p:txBody>
          <a:bodyPr/>
          <a:lstStyle/>
          <a:p>
            <a:fld id="{735EC6B5-0B34-4C29-9583-1C1C565E752A}" type="datetime1">
              <a:rPr lang="es-ES" smtClean="0"/>
              <a:t>26/07/2023</a:t>
            </a:fld>
            <a:endParaRPr lang="es-ES"/>
          </a:p>
        </p:txBody>
      </p:sp>
    </p:spTree>
    <p:extLst>
      <p:ext uri="{BB962C8B-B14F-4D97-AF65-F5344CB8AC3E}">
        <p14:creationId xmlns:p14="http://schemas.microsoft.com/office/powerpoint/2010/main" val="5431555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1D8FACF-2425-4DBE-8412-D1AFC750E5D7}" type="datetime1">
              <a:rPr lang="es-ES" smtClean="0"/>
              <a:t>26/07/2023</a:t>
            </a:fld>
            <a:endParaRPr lang="es-E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E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A0FC4F9-BB9C-419F-8CE6-D898502595A1}" type="slidenum">
              <a:rPr lang="es-ES" smtClean="0"/>
              <a:t>‹Nº›</a:t>
            </a:fld>
            <a:endParaRPr lang="es-ES"/>
          </a:p>
        </p:txBody>
      </p:sp>
    </p:spTree>
    <p:extLst>
      <p:ext uri="{BB962C8B-B14F-4D97-AF65-F5344CB8AC3E}">
        <p14:creationId xmlns:p14="http://schemas.microsoft.com/office/powerpoint/2010/main" val="1249956874"/>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mapa.gob.es/es/alimentacion/temas/integracion-asociativa/contratos-tipo/"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2.png"/><Relationship Id="rId7"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9.svg"/><Relationship Id="rId11" Type="http://schemas.openxmlformats.org/officeDocument/2006/relationships/image" Target="../media/image1.png"/><Relationship Id="rId10" Type="http://schemas.openxmlformats.org/officeDocument/2006/relationships/image" Target="../media/image6.png"/><Relationship Id="rId9" Type="http://schemas.openxmlformats.org/officeDocument/2006/relationships/image" Target="../media/image5.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image" Target="../media/image7.png"/><Relationship Id="rId7"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14.svg"/><Relationship Id="rId9" Type="http://schemas.openxmlformats.org/officeDocument/2006/relationships/image" Target="../media/image1.png"/></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9.png"/><Relationship Id="rId7" Type="http://schemas.openxmlformats.org/officeDocument/2006/relationships/image" Target="../media/image23.svg"/><Relationship Id="rId2" Type="http://schemas.openxmlformats.org/officeDocument/2006/relationships/notesSlide" Target="../notesSlides/notesSlide14.xml"/><Relationship Id="rId1" Type="http://schemas.openxmlformats.org/officeDocument/2006/relationships/slideLayout" Target="../slideLayouts/slideLayout7.xml"/><Relationship Id="rId6" Type="http://schemas.openxmlformats.org/officeDocument/2006/relationships/image" Target="../media/image10.png"/><Relationship Id="rId5" Type="http://schemas.openxmlformats.org/officeDocument/2006/relationships/image" Target="../media/image21.svg"/></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31.xml.rels><?xml version="1.0" encoding="UTF-8" standalone="yes"?>
<Relationships xmlns="http://schemas.openxmlformats.org/package/2006/relationships"><Relationship Id="rId8" Type="http://schemas.openxmlformats.org/officeDocument/2006/relationships/image" Target="../media/image31.svg"/><Relationship Id="rId3" Type="http://schemas.openxmlformats.org/officeDocument/2006/relationships/image" Target="../media/image12.png"/><Relationship Id="rId7" Type="http://schemas.openxmlformats.org/officeDocument/2006/relationships/image" Target="../media/image14.png"/><Relationship Id="rId2" Type="http://schemas.openxmlformats.org/officeDocument/2006/relationships/notesSlide" Target="../notesSlides/notesSlide16.xml"/><Relationship Id="rId1" Type="http://schemas.openxmlformats.org/officeDocument/2006/relationships/slideLayout" Target="../slideLayouts/slideLayout7.xml"/><Relationship Id="rId6" Type="http://schemas.openxmlformats.org/officeDocument/2006/relationships/image" Target="../media/image29.svg"/><Relationship Id="rId5" Type="http://schemas.openxmlformats.org/officeDocument/2006/relationships/image" Target="../media/image13.png"/><Relationship Id="rId4" Type="http://schemas.openxmlformats.org/officeDocument/2006/relationships/image" Target="../media/image27.svg"/><Relationship Id="rId9" Type="http://schemas.openxmlformats.org/officeDocument/2006/relationships/image" Target="../media/image1.png"/></Relationships>
</file>

<file path=ppt/slides/_rels/slide32.xml.rels><?xml version="1.0" encoding="UTF-8" standalone="yes"?>
<Relationships xmlns="http://schemas.openxmlformats.org/package/2006/relationships"><Relationship Id="rId8" Type="http://schemas.openxmlformats.org/officeDocument/2006/relationships/image" Target="../media/image17.png"/><Relationship Id="rId13" Type="http://schemas.openxmlformats.org/officeDocument/2006/relationships/image" Target="../media/image41.svg"/><Relationship Id="rId3" Type="http://schemas.openxmlformats.org/officeDocument/2006/relationships/image" Target="../media/image15.png"/><Relationship Id="rId7" Type="http://schemas.openxmlformats.org/officeDocument/2006/relationships/image" Target="../media/image35.svg"/><Relationship Id="rId12" Type="http://schemas.openxmlformats.org/officeDocument/2006/relationships/image" Target="../media/image19.png"/><Relationship Id="rId2" Type="http://schemas.openxmlformats.org/officeDocument/2006/relationships/notesSlide" Target="../notesSlides/notesSlide17.xml"/><Relationship Id="rId1" Type="http://schemas.openxmlformats.org/officeDocument/2006/relationships/slideLayout" Target="../slideLayouts/slideLayout7.xml"/><Relationship Id="rId6" Type="http://schemas.openxmlformats.org/officeDocument/2006/relationships/image" Target="../media/image16.png"/><Relationship Id="rId11" Type="http://schemas.openxmlformats.org/officeDocument/2006/relationships/image" Target="../media/image39.svg"/><Relationship Id="rId5" Type="http://schemas.openxmlformats.org/officeDocument/2006/relationships/image" Target="../media/image33.svg"/><Relationship Id="rId10" Type="http://schemas.openxmlformats.org/officeDocument/2006/relationships/image" Target="../media/image18.png"/><Relationship Id="rId9" Type="http://schemas.openxmlformats.org/officeDocument/2006/relationships/image" Target="../media/image37.svg"/><Relationship Id="rId14" Type="http://schemas.openxmlformats.org/officeDocument/2006/relationships/image" Target="../media/image1.png"/></Relationships>
</file>

<file path=ppt/slides/_rels/slide33.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jpeg"/><Relationship Id="rId1" Type="http://schemas.openxmlformats.org/officeDocument/2006/relationships/slideLayout" Target="../slideLayouts/slideLayout6.xml"/><Relationship Id="rId4" Type="http://schemas.openxmlformats.org/officeDocument/2006/relationships/image" Target="../media/image1.png"/></Relationships>
</file>

<file path=ppt/slides/_rels/slide34.xml.rels><?xml version="1.0" encoding="UTF-8" standalone="yes"?>
<Relationships xmlns="http://schemas.openxmlformats.org/package/2006/relationships"><Relationship Id="rId3" Type="http://schemas.openxmlformats.org/officeDocument/2006/relationships/image" Target="../media/image20.jpeg"/><Relationship Id="rId7" Type="http://schemas.openxmlformats.org/officeDocument/2006/relationships/image" Target="../media/image24.jpeg"/><Relationship Id="rId2" Type="http://schemas.openxmlformats.org/officeDocument/2006/relationships/image" Target="../media/image22.jpeg"/><Relationship Id="rId1" Type="http://schemas.openxmlformats.org/officeDocument/2006/relationships/slideLayout" Target="../slideLayouts/slideLayout7.xml"/><Relationship Id="rId6" Type="http://schemas.openxmlformats.org/officeDocument/2006/relationships/hyperlink" Target="https://archivudea.blogspot.com/2010/10/ley-1409-de-2010-30-de-agosto.html" TargetMode="External"/><Relationship Id="rId11" Type="http://schemas.openxmlformats.org/officeDocument/2006/relationships/image" Target="../media/image1.png"/><Relationship Id="rId10" Type="http://schemas.openxmlformats.org/officeDocument/2006/relationships/image" Target="../media/image25.jpeg"/><Relationship Id="rId4" Type="http://schemas.openxmlformats.org/officeDocument/2006/relationships/image" Target="../media/image23.jpg"/><Relationship Id="rId9" Type="http://schemas.openxmlformats.org/officeDocument/2006/relationships/hyperlink" Target="https://otra-educacion.blogspot.com/2015/11/preguntas-sobre-la-educacion-finlandesa.html" TargetMode="External"/></Relationships>
</file>

<file path=ppt/slides/_rels/slide35.xml.rels><?xml version="1.0" encoding="UTF-8" standalone="yes"?>
<Relationships xmlns="http://schemas.openxmlformats.org/package/2006/relationships"><Relationship Id="rId8" Type="http://schemas.openxmlformats.org/officeDocument/2006/relationships/image" Target="../media/image27.jpeg"/><Relationship Id="rId3" Type="http://schemas.openxmlformats.org/officeDocument/2006/relationships/image" Target="../media/image26.jpg"/><Relationship Id="rId7" Type="http://schemas.openxmlformats.org/officeDocument/2006/relationships/hyperlink" Target="http://www.ochobitshacenunbyte.com/2014/08/22/sql-buddy-una-gran-herramienta-mysql/" TargetMode="External"/><Relationship Id="rId2" Type="http://schemas.openxmlformats.org/officeDocument/2006/relationships/image" Target="../media/image20.jpeg"/><Relationship Id="rId1" Type="http://schemas.openxmlformats.org/officeDocument/2006/relationships/slideLayout" Target="../slideLayouts/slideLayout7.xml"/><Relationship Id="rId10" Type="http://schemas.openxmlformats.org/officeDocument/2006/relationships/image" Target="../media/image1.png"/><Relationship Id="rId9" Type="http://schemas.openxmlformats.org/officeDocument/2006/relationships/image" Target="../media/image22.jpeg"/></Relationships>
</file>

<file path=ppt/slides/_rels/slide36.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image" Target="../media/image20.jpeg"/><Relationship Id="rId1" Type="http://schemas.openxmlformats.org/officeDocument/2006/relationships/slideLayout" Target="../slideLayouts/slideLayout7.xml"/><Relationship Id="rId6" Type="http://schemas.openxmlformats.org/officeDocument/2006/relationships/image" Target="../media/image1.png"/><Relationship Id="rId5" Type="http://schemas.openxmlformats.org/officeDocument/2006/relationships/image" Target="../media/image22.jpeg"/><Relationship Id="rId4" Type="http://schemas.openxmlformats.org/officeDocument/2006/relationships/image" Target="../media/image29.jpeg"/></Relationships>
</file>

<file path=ppt/slides/_rels/slide37.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image" Target="../media/image20.jpeg"/><Relationship Id="rId1" Type="http://schemas.openxmlformats.org/officeDocument/2006/relationships/slideLayout" Target="../slideLayouts/slideLayout7.xml"/><Relationship Id="rId6" Type="http://schemas.openxmlformats.org/officeDocument/2006/relationships/image" Target="../media/image1.png"/><Relationship Id="rId5" Type="http://schemas.openxmlformats.org/officeDocument/2006/relationships/image" Target="../media/image22.jpeg"/><Relationship Id="rId4" Type="http://schemas.openxmlformats.org/officeDocument/2006/relationships/image" Target="../media/image31.png"/></Relationships>
</file>

<file path=ppt/slides/_rels/slide38.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image" Target="../media/image20.jpeg"/><Relationship Id="rId1" Type="http://schemas.openxmlformats.org/officeDocument/2006/relationships/slideLayout" Target="../slideLayouts/slideLayout7.xml"/><Relationship Id="rId5" Type="http://schemas.openxmlformats.org/officeDocument/2006/relationships/image" Target="../media/image33.jpeg"/><Relationship Id="rId4" Type="http://schemas.openxmlformats.org/officeDocument/2006/relationships/image" Target="../media/image32.emf"/></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8342" y="602166"/>
            <a:ext cx="5690586" cy="3604183"/>
          </a:xfrm>
        </p:spPr>
        <p:txBody>
          <a:bodyPr>
            <a:noAutofit/>
          </a:bodyPr>
          <a:lstStyle/>
          <a:p>
            <a:pPr algn="ctr"/>
            <a:r>
              <a:rPr lang="es-ES" sz="2800" b="1" dirty="0">
                <a:latin typeface="Arial Black" panose="020B0A04020102020204" pitchFamily="34" charset="0"/>
                <a:cs typeface="Calibri" panose="020F0502020204030204" pitchFamily="34" charset="0"/>
              </a:rPr>
              <a:t>EUSKO JAURLARITZAK SEKTOREARI LAGUNTZAK</a:t>
            </a:r>
            <a:br>
              <a:rPr lang="es-ES" sz="2800" b="1" dirty="0">
                <a:latin typeface="Arial Black" panose="020B0A04020102020204" pitchFamily="34" charset="0"/>
                <a:cs typeface="Calibri" panose="020F0502020204030204" pitchFamily="34" charset="0"/>
              </a:rPr>
            </a:br>
            <a:r>
              <a:rPr lang="es-ES" sz="2800" b="1" dirty="0">
                <a:latin typeface="Arial Black" panose="020B0A04020102020204" pitchFamily="34" charset="0"/>
                <a:cs typeface="Calibri" panose="020F0502020204030204" pitchFamily="34" charset="0"/>
              </a:rPr>
              <a:t> </a:t>
            </a:r>
            <a:r>
              <a:rPr lang="es-ES" sz="2800" b="1" dirty="0" smtClean="0">
                <a:latin typeface="Arial Black" panose="020B0A04020102020204" pitchFamily="34" charset="0"/>
                <a:cs typeface="Calibri" panose="020F0502020204030204" pitchFamily="34" charset="0"/>
              </a:rPr>
              <a:t/>
            </a:r>
            <a:br>
              <a:rPr lang="es-ES" sz="2800" b="1" dirty="0" smtClean="0">
                <a:latin typeface="Arial Black" panose="020B0A04020102020204" pitchFamily="34" charset="0"/>
                <a:cs typeface="Calibri" panose="020F0502020204030204" pitchFamily="34" charset="0"/>
              </a:rPr>
            </a:br>
            <a:r>
              <a:rPr lang="es-ES" sz="2800" b="1" dirty="0" smtClean="0">
                <a:latin typeface="Arial Black" panose="020B0A04020102020204" pitchFamily="34" charset="0"/>
                <a:cs typeface="Calibri" panose="020F0502020204030204" pitchFamily="34" charset="0"/>
              </a:rPr>
              <a:t>MEDIDAS </a:t>
            </a:r>
            <a:r>
              <a:rPr lang="es-ES" sz="2800" b="1" dirty="0">
                <a:latin typeface="Arial Black" panose="020B0A04020102020204" pitchFamily="34" charset="0"/>
                <a:cs typeface="Calibri" panose="020F0502020204030204" pitchFamily="34" charset="0"/>
              </a:rPr>
              <a:t>DE APOYO DEL GOBIERNO VASCO AL  SECTOR</a:t>
            </a:r>
            <a:r>
              <a:rPr lang="es-ES" sz="3200" b="1" dirty="0">
                <a:latin typeface="Calibri" panose="020F0502020204030204" pitchFamily="34" charset="0"/>
                <a:cs typeface="Calibri" panose="020F0502020204030204" pitchFamily="34" charset="0"/>
              </a:rPr>
              <a:t/>
            </a:r>
            <a:br>
              <a:rPr lang="es-ES" sz="3200" b="1" dirty="0">
                <a:latin typeface="Calibri" panose="020F0502020204030204" pitchFamily="34" charset="0"/>
                <a:cs typeface="Calibri" panose="020F0502020204030204" pitchFamily="34" charset="0"/>
              </a:rPr>
            </a:br>
            <a:r>
              <a:rPr lang="es-ES" sz="4400" dirty="0">
                <a:latin typeface="Calibri" panose="020F0502020204030204" pitchFamily="34" charset="0"/>
                <a:cs typeface="Calibri" panose="020F0502020204030204" pitchFamily="34" charset="0"/>
              </a:rPr>
              <a:t/>
            </a:r>
            <a:br>
              <a:rPr lang="es-ES" sz="4400" dirty="0">
                <a:latin typeface="Calibri" panose="020F0502020204030204" pitchFamily="34" charset="0"/>
                <a:cs typeface="Calibri" panose="020F0502020204030204" pitchFamily="34" charset="0"/>
              </a:rPr>
            </a:br>
            <a:endParaRPr lang="es-ES" sz="4400" dirty="0">
              <a:latin typeface="Calibri" panose="020F0502020204030204" pitchFamily="34" charset="0"/>
              <a:cs typeface="Calibri" panose="020F0502020204030204" pitchFamily="34" charset="0"/>
            </a:endParaRPr>
          </a:p>
        </p:txBody>
      </p:sp>
      <p:pic>
        <p:nvPicPr>
          <p:cNvPr id="5"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2"/>
          <a:stretch>
            <a:fillRect/>
          </a:stretch>
        </p:blipFill>
        <p:spPr>
          <a:xfrm>
            <a:off x="628270" y="6223924"/>
            <a:ext cx="2743200" cy="599621"/>
          </a:xfrm>
          <a:prstGeom prst="rect">
            <a:avLst/>
          </a:prstGeom>
        </p:spPr>
      </p:pic>
      <p:sp>
        <p:nvSpPr>
          <p:cNvPr id="6" name="Rectángulo 5"/>
          <p:cNvSpPr/>
          <p:nvPr/>
        </p:nvSpPr>
        <p:spPr>
          <a:xfrm>
            <a:off x="784194" y="4206349"/>
            <a:ext cx="3894338" cy="1631216"/>
          </a:xfrm>
          <a:prstGeom prst="rect">
            <a:avLst/>
          </a:prstGeom>
        </p:spPr>
        <p:txBody>
          <a:bodyPr wrap="square">
            <a:spAutoFit/>
          </a:bodyPr>
          <a:lstStyle/>
          <a:p>
            <a:pPr marL="457200" indent="-457200">
              <a:spcBef>
                <a:spcPct val="0"/>
              </a:spcBef>
              <a:buFont typeface="Courier New" panose="02070309020205020404" pitchFamily="49" charset="0"/>
              <a:buChar char="o"/>
            </a:pPr>
            <a:r>
              <a:rPr lang="es-ES" sz="2000" b="1" dirty="0" err="1">
                <a:solidFill>
                  <a:schemeClr val="accent1"/>
                </a:solidFill>
                <a:latin typeface="Calibri" panose="020F0502020204030204" pitchFamily="34" charset="0"/>
                <a:ea typeface="+mj-ea"/>
                <a:cs typeface="Calibri" panose="020F0502020204030204" pitchFamily="34" charset="0"/>
              </a:rPr>
              <a:t>Uzta</a:t>
            </a:r>
            <a:r>
              <a:rPr lang="es-ES" sz="2000" b="1" dirty="0">
                <a:solidFill>
                  <a:schemeClr val="accent1"/>
                </a:solidFill>
                <a:latin typeface="Calibri" panose="020F0502020204030204" pitchFamily="34" charset="0"/>
                <a:ea typeface="+mj-ea"/>
                <a:cs typeface="Calibri" panose="020F0502020204030204" pitchFamily="34" charset="0"/>
              </a:rPr>
              <a:t> </a:t>
            </a:r>
            <a:r>
              <a:rPr lang="es-ES" sz="2000" b="1" dirty="0" err="1">
                <a:solidFill>
                  <a:schemeClr val="accent1"/>
                </a:solidFill>
                <a:latin typeface="Calibri" panose="020F0502020204030204" pitchFamily="34" charset="0"/>
                <a:ea typeface="+mj-ea"/>
                <a:cs typeface="Calibri" panose="020F0502020204030204" pitchFamily="34" charset="0"/>
              </a:rPr>
              <a:t>berdeko</a:t>
            </a:r>
            <a:r>
              <a:rPr lang="es-ES" sz="2000" b="1" dirty="0">
                <a:solidFill>
                  <a:schemeClr val="accent1"/>
                </a:solidFill>
                <a:latin typeface="Calibri" panose="020F0502020204030204" pitchFamily="34" charset="0"/>
                <a:ea typeface="+mj-ea"/>
                <a:cs typeface="Calibri" panose="020F0502020204030204" pitchFamily="34" charset="0"/>
              </a:rPr>
              <a:t> </a:t>
            </a:r>
            <a:r>
              <a:rPr lang="es-ES" sz="2000" b="1" dirty="0" err="1">
                <a:solidFill>
                  <a:schemeClr val="accent1"/>
                </a:solidFill>
                <a:latin typeface="Calibri" panose="020F0502020204030204" pitchFamily="34" charset="0"/>
                <a:ea typeface="+mj-ea"/>
                <a:cs typeface="Calibri" panose="020F0502020204030204" pitchFamily="34" charset="0"/>
              </a:rPr>
              <a:t>laguntza</a:t>
            </a:r>
            <a:endParaRPr lang="es-ES" sz="2000" b="1" dirty="0">
              <a:solidFill>
                <a:schemeClr val="accent1"/>
              </a:solidFill>
              <a:latin typeface="Calibri" panose="020F0502020204030204" pitchFamily="34" charset="0"/>
              <a:ea typeface="+mj-ea"/>
              <a:cs typeface="Calibri" panose="020F0502020204030204" pitchFamily="34" charset="0"/>
            </a:endParaRPr>
          </a:p>
          <a:p>
            <a:pPr marL="457200" indent="-457200">
              <a:spcBef>
                <a:spcPct val="0"/>
              </a:spcBef>
              <a:buFont typeface="Courier New" panose="02070309020205020404" pitchFamily="49" charset="0"/>
              <a:buChar char="o"/>
            </a:pPr>
            <a:r>
              <a:rPr lang="es-ES" sz="2000" b="1" dirty="0" err="1">
                <a:solidFill>
                  <a:schemeClr val="accent1"/>
                </a:solidFill>
                <a:latin typeface="Calibri" panose="020F0502020204030204" pitchFamily="34" charset="0"/>
                <a:ea typeface="+mj-ea"/>
                <a:cs typeface="Calibri" panose="020F0502020204030204" pitchFamily="34" charset="0"/>
              </a:rPr>
              <a:t>Destilaziorako</a:t>
            </a:r>
            <a:r>
              <a:rPr lang="es-ES" sz="2000" b="1" dirty="0">
                <a:solidFill>
                  <a:schemeClr val="accent1"/>
                </a:solidFill>
                <a:latin typeface="Calibri" panose="020F0502020204030204" pitchFamily="34" charset="0"/>
                <a:ea typeface="+mj-ea"/>
                <a:cs typeface="Calibri" panose="020F0502020204030204" pitchFamily="34" charset="0"/>
              </a:rPr>
              <a:t> </a:t>
            </a:r>
            <a:r>
              <a:rPr lang="es-ES" sz="2000" b="1" dirty="0" err="1">
                <a:solidFill>
                  <a:schemeClr val="accent1"/>
                </a:solidFill>
                <a:latin typeface="Calibri" panose="020F0502020204030204" pitchFamily="34" charset="0"/>
                <a:ea typeface="+mj-ea"/>
                <a:cs typeface="Calibri" panose="020F0502020204030204" pitchFamily="34" charset="0"/>
              </a:rPr>
              <a:t>laguntza</a:t>
            </a:r>
            <a:endParaRPr lang="es-ES" sz="2000" b="1" dirty="0">
              <a:solidFill>
                <a:schemeClr val="accent1"/>
              </a:solidFill>
              <a:latin typeface="Calibri" panose="020F0502020204030204" pitchFamily="34" charset="0"/>
              <a:ea typeface="+mj-ea"/>
              <a:cs typeface="Calibri" panose="020F0502020204030204" pitchFamily="34" charset="0"/>
            </a:endParaRPr>
          </a:p>
          <a:p>
            <a:pPr marL="457200" indent="-457200">
              <a:spcBef>
                <a:spcPct val="0"/>
              </a:spcBef>
              <a:buFont typeface="Courier New" panose="02070309020205020404" pitchFamily="49" charset="0"/>
              <a:buChar char="o"/>
            </a:pPr>
            <a:r>
              <a:rPr lang="es-ES" sz="2000" b="1" dirty="0" err="1">
                <a:solidFill>
                  <a:schemeClr val="accent1"/>
                </a:solidFill>
                <a:latin typeface="Calibri" panose="020F0502020204030204" pitchFamily="34" charset="0"/>
                <a:ea typeface="+mj-ea"/>
                <a:cs typeface="Calibri" panose="020F0502020204030204" pitchFamily="34" charset="0"/>
              </a:rPr>
              <a:t>Sustapeneko</a:t>
            </a:r>
            <a:r>
              <a:rPr lang="es-ES" sz="2000" b="1" dirty="0">
                <a:solidFill>
                  <a:schemeClr val="accent1"/>
                </a:solidFill>
                <a:latin typeface="Calibri" panose="020F0502020204030204" pitchFamily="34" charset="0"/>
                <a:ea typeface="+mj-ea"/>
                <a:cs typeface="Calibri" panose="020F0502020204030204" pitchFamily="34" charset="0"/>
              </a:rPr>
              <a:t> ISV </a:t>
            </a:r>
            <a:r>
              <a:rPr lang="es-ES" sz="2000" b="1" dirty="0" err="1" smtClean="0">
                <a:solidFill>
                  <a:schemeClr val="accent1"/>
                </a:solidFill>
                <a:latin typeface="Calibri" panose="020F0502020204030204" pitchFamily="34" charset="0"/>
                <a:ea typeface="+mj-ea"/>
                <a:cs typeface="Calibri" panose="020F0502020204030204" pitchFamily="34" charset="0"/>
              </a:rPr>
              <a:t>laguntza</a:t>
            </a:r>
            <a:endParaRPr lang="es-ES" sz="2000" b="1" dirty="0" smtClean="0">
              <a:solidFill>
                <a:schemeClr val="accent1"/>
              </a:solidFill>
              <a:latin typeface="Calibri" panose="020F0502020204030204" pitchFamily="34" charset="0"/>
              <a:ea typeface="+mj-ea"/>
              <a:cs typeface="Calibri" panose="020F0502020204030204" pitchFamily="34" charset="0"/>
            </a:endParaRPr>
          </a:p>
          <a:p>
            <a:pPr marL="457200" indent="-457200">
              <a:spcBef>
                <a:spcPct val="0"/>
              </a:spcBef>
              <a:buFont typeface="Courier New" panose="02070309020205020404" pitchFamily="49" charset="0"/>
              <a:buChar char="o"/>
            </a:pPr>
            <a:r>
              <a:rPr lang="es-ES" sz="2000" b="1" dirty="0" err="1" smtClean="0">
                <a:solidFill>
                  <a:schemeClr val="accent1"/>
                </a:solidFill>
                <a:latin typeface="Calibri" panose="020F0502020204030204" pitchFamily="34" charset="0"/>
                <a:ea typeface="+mj-ea"/>
                <a:cs typeface="Calibri" panose="020F0502020204030204" pitchFamily="34" charset="0"/>
              </a:rPr>
              <a:t>Elikadura</a:t>
            </a:r>
            <a:r>
              <a:rPr lang="es-ES" sz="2000" b="1" dirty="0" smtClean="0">
                <a:solidFill>
                  <a:schemeClr val="accent1"/>
                </a:solidFill>
                <a:latin typeface="Calibri" panose="020F0502020204030204" pitchFamily="34" charset="0"/>
                <a:ea typeface="+mj-ea"/>
                <a:cs typeface="Calibri" panose="020F0502020204030204" pitchFamily="34" charset="0"/>
              </a:rPr>
              <a:t> </a:t>
            </a:r>
            <a:r>
              <a:rPr lang="es-ES" sz="2000" b="1" dirty="0" err="1">
                <a:solidFill>
                  <a:schemeClr val="accent1"/>
                </a:solidFill>
                <a:latin typeface="Calibri" panose="020F0502020204030204" pitchFamily="34" charset="0"/>
                <a:ea typeface="+mj-ea"/>
                <a:cs typeface="Calibri" panose="020F0502020204030204" pitchFamily="34" charset="0"/>
              </a:rPr>
              <a:t>Kateko</a:t>
            </a:r>
            <a:r>
              <a:rPr lang="es-ES" sz="2000" b="1" dirty="0">
                <a:solidFill>
                  <a:schemeClr val="accent1"/>
                </a:solidFill>
                <a:latin typeface="Calibri" panose="020F0502020204030204" pitchFamily="34" charset="0"/>
                <a:ea typeface="+mj-ea"/>
                <a:cs typeface="Calibri" panose="020F0502020204030204" pitchFamily="34" charset="0"/>
              </a:rPr>
              <a:t> </a:t>
            </a:r>
            <a:r>
              <a:rPr lang="es-ES" sz="2000" b="1" dirty="0" err="1">
                <a:solidFill>
                  <a:schemeClr val="accent1"/>
                </a:solidFill>
                <a:latin typeface="Calibri" panose="020F0502020204030204" pitchFamily="34" charset="0"/>
                <a:ea typeface="+mj-ea"/>
                <a:cs typeface="Calibri" panose="020F0502020204030204" pitchFamily="34" charset="0"/>
              </a:rPr>
              <a:t>Legea</a:t>
            </a:r>
            <a:r>
              <a:rPr lang="es-ES" sz="2000" b="1" dirty="0">
                <a:solidFill>
                  <a:schemeClr val="accent1"/>
                </a:solidFill>
                <a:latin typeface="Calibri" panose="020F0502020204030204" pitchFamily="34" charset="0"/>
                <a:ea typeface="+mj-ea"/>
                <a:cs typeface="Calibri" panose="020F0502020204030204" pitchFamily="34" charset="0"/>
              </a:rPr>
              <a:t> eta </a:t>
            </a:r>
            <a:r>
              <a:rPr lang="es-ES" sz="2000" b="1" dirty="0" err="1">
                <a:solidFill>
                  <a:schemeClr val="accent1"/>
                </a:solidFill>
                <a:latin typeface="Calibri" panose="020F0502020204030204" pitchFamily="34" charset="0"/>
                <a:ea typeface="+mj-ea"/>
                <a:cs typeface="Calibri" panose="020F0502020204030204" pitchFamily="34" charset="0"/>
              </a:rPr>
              <a:t>Behatokia</a:t>
            </a:r>
            <a:endParaRPr lang="es-ES" sz="2000" b="1" dirty="0">
              <a:solidFill>
                <a:schemeClr val="accent1"/>
              </a:solidFill>
              <a:latin typeface="Calibri" panose="020F0502020204030204" pitchFamily="34" charset="0"/>
              <a:ea typeface="+mj-ea"/>
              <a:cs typeface="Calibri" panose="020F0502020204030204" pitchFamily="34" charset="0"/>
            </a:endParaRPr>
          </a:p>
        </p:txBody>
      </p:sp>
      <p:sp>
        <p:nvSpPr>
          <p:cNvPr id="8" name="Rectángulo 7"/>
          <p:cNvSpPr/>
          <p:nvPr/>
        </p:nvSpPr>
        <p:spPr>
          <a:xfrm>
            <a:off x="5045475" y="4206349"/>
            <a:ext cx="3894338" cy="1631216"/>
          </a:xfrm>
          <a:prstGeom prst="rect">
            <a:avLst/>
          </a:prstGeom>
        </p:spPr>
        <p:txBody>
          <a:bodyPr wrap="square">
            <a:spAutoFit/>
          </a:bodyPr>
          <a:lstStyle/>
          <a:p>
            <a:pPr marL="457200" indent="-457200">
              <a:spcBef>
                <a:spcPct val="0"/>
              </a:spcBef>
              <a:buFont typeface="Courier New" panose="02070309020205020404" pitchFamily="49" charset="0"/>
              <a:buChar char="o"/>
            </a:pPr>
            <a:r>
              <a:rPr lang="es-ES" sz="2000" b="1" dirty="0" smtClean="0">
                <a:solidFill>
                  <a:schemeClr val="accent1"/>
                </a:solidFill>
                <a:latin typeface="Calibri" panose="020F0502020204030204" pitchFamily="34" charset="0"/>
                <a:ea typeface="+mj-ea"/>
                <a:cs typeface="Calibri" panose="020F0502020204030204" pitchFamily="34" charset="0"/>
              </a:rPr>
              <a:t>Ayuda </a:t>
            </a:r>
            <a:r>
              <a:rPr lang="es-ES" sz="2000" b="1" dirty="0">
                <a:solidFill>
                  <a:schemeClr val="accent1"/>
                </a:solidFill>
                <a:latin typeface="Calibri" panose="020F0502020204030204" pitchFamily="34" charset="0"/>
                <a:ea typeface="+mj-ea"/>
                <a:cs typeface="Calibri" panose="020F0502020204030204" pitchFamily="34" charset="0"/>
              </a:rPr>
              <a:t>cosecha en verde</a:t>
            </a:r>
          </a:p>
          <a:p>
            <a:pPr marL="457200" indent="-457200">
              <a:spcBef>
                <a:spcPct val="0"/>
              </a:spcBef>
              <a:buFont typeface="Courier New" panose="02070309020205020404" pitchFamily="49" charset="0"/>
              <a:buChar char="o"/>
            </a:pPr>
            <a:r>
              <a:rPr lang="es-ES" sz="2000" b="1" dirty="0" smtClean="0">
                <a:solidFill>
                  <a:schemeClr val="accent1"/>
                </a:solidFill>
                <a:latin typeface="Calibri" panose="020F0502020204030204" pitchFamily="34" charset="0"/>
                <a:ea typeface="+mj-ea"/>
                <a:cs typeface="Calibri" panose="020F0502020204030204" pitchFamily="34" charset="0"/>
              </a:rPr>
              <a:t>Ayuda destilación </a:t>
            </a:r>
            <a:endParaRPr lang="es-ES" sz="2000" b="1" dirty="0">
              <a:solidFill>
                <a:schemeClr val="accent1"/>
              </a:solidFill>
              <a:latin typeface="Calibri" panose="020F0502020204030204" pitchFamily="34" charset="0"/>
              <a:ea typeface="+mj-ea"/>
              <a:cs typeface="Calibri" panose="020F0502020204030204" pitchFamily="34" charset="0"/>
            </a:endParaRPr>
          </a:p>
          <a:p>
            <a:pPr marL="457200" indent="-457200">
              <a:spcBef>
                <a:spcPct val="0"/>
              </a:spcBef>
              <a:buFont typeface="Courier New" panose="02070309020205020404" pitchFamily="49" charset="0"/>
              <a:buChar char="o"/>
            </a:pPr>
            <a:r>
              <a:rPr lang="es-ES" sz="2000" b="1" dirty="0" smtClean="0">
                <a:solidFill>
                  <a:schemeClr val="accent1"/>
                </a:solidFill>
                <a:latin typeface="Calibri" panose="020F0502020204030204" pitchFamily="34" charset="0"/>
                <a:ea typeface="+mj-ea"/>
                <a:cs typeface="Calibri" panose="020F0502020204030204" pitchFamily="34" charset="0"/>
              </a:rPr>
              <a:t>Ayuda </a:t>
            </a:r>
            <a:r>
              <a:rPr lang="es-ES" sz="2000" b="1" dirty="0">
                <a:solidFill>
                  <a:schemeClr val="accent1"/>
                </a:solidFill>
                <a:latin typeface="Calibri" panose="020F0502020204030204" pitchFamily="34" charset="0"/>
                <a:ea typeface="+mj-ea"/>
                <a:cs typeface="Calibri" panose="020F0502020204030204" pitchFamily="34" charset="0"/>
              </a:rPr>
              <a:t>ISV </a:t>
            </a:r>
            <a:r>
              <a:rPr lang="es-ES" sz="2000" b="1" dirty="0" smtClean="0">
                <a:solidFill>
                  <a:schemeClr val="accent1"/>
                </a:solidFill>
                <a:latin typeface="Calibri" panose="020F0502020204030204" pitchFamily="34" charset="0"/>
                <a:ea typeface="+mj-ea"/>
                <a:cs typeface="Calibri" panose="020F0502020204030204" pitchFamily="34" charset="0"/>
              </a:rPr>
              <a:t>Promoción</a:t>
            </a:r>
          </a:p>
          <a:p>
            <a:pPr marL="457200" indent="-457200">
              <a:spcBef>
                <a:spcPct val="0"/>
              </a:spcBef>
              <a:buFont typeface="Courier New" panose="02070309020205020404" pitchFamily="49" charset="0"/>
              <a:buChar char="o"/>
            </a:pPr>
            <a:r>
              <a:rPr lang="es-ES" sz="2000" b="1" dirty="0">
                <a:solidFill>
                  <a:schemeClr val="accent1"/>
                </a:solidFill>
                <a:latin typeface="Calibri" panose="020F0502020204030204" pitchFamily="34" charset="0"/>
                <a:cs typeface="Calibri" panose="020F0502020204030204" pitchFamily="34" charset="0"/>
              </a:rPr>
              <a:t>Ley de la Cadena Alimentaria </a:t>
            </a:r>
            <a:r>
              <a:rPr lang="es-ES" sz="2000" b="1" dirty="0" smtClean="0">
                <a:solidFill>
                  <a:schemeClr val="accent1"/>
                </a:solidFill>
                <a:latin typeface="Calibri" panose="020F0502020204030204" pitchFamily="34" charset="0"/>
                <a:cs typeface="Calibri" panose="020F0502020204030204" pitchFamily="34" charset="0"/>
              </a:rPr>
              <a:t>y </a:t>
            </a:r>
            <a:r>
              <a:rPr lang="es-ES" sz="2000" b="1" dirty="0" smtClean="0">
                <a:solidFill>
                  <a:schemeClr val="accent1"/>
                </a:solidFill>
                <a:latin typeface="Calibri" panose="020F0502020204030204" pitchFamily="34" charset="0"/>
                <a:ea typeface="+mj-ea"/>
                <a:cs typeface="Calibri" panose="020F0502020204030204" pitchFamily="34" charset="0"/>
              </a:rPr>
              <a:t>Observatorio</a:t>
            </a:r>
            <a:endParaRPr lang="es-ES" sz="2000" b="1" dirty="0">
              <a:solidFill>
                <a:schemeClr val="accent1"/>
              </a:solidFill>
              <a:latin typeface="Calibri" panose="020F0502020204030204" pitchFamily="34" charset="0"/>
              <a:ea typeface="+mj-ea"/>
              <a:cs typeface="Calibri" panose="020F0502020204030204" pitchFamily="34" charset="0"/>
            </a:endParaRPr>
          </a:p>
        </p:txBody>
      </p:sp>
    </p:spTree>
    <p:extLst>
      <p:ext uri="{BB962C8B-B14F-4D97-AF65-F5344CB8AC3E}">
        <p14:creationId xmlns:p14="http://schemas.microsoft.com/office/powerpoint/2010/main" val="20570460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24124" y="458586"/>
            <a:ext cx="9049878" cy="5858207"/>
          </a:xfrm>
          <a:prstGeom prst="rect">
            <a:avLst/>
          </a:prstGeom>
        </p:spPr>
        <p:txBody>
          <a:bodyPr wrap="square">
            <a:spAutoFit/>
          </a:bodyPr>
          <a:lstStyle/>
          <a:p>
            <a:pPr lvl="0" fontAlgn="base">
              <a:lnSpc>
                <a:spcPct val="107000"/>
              </a:lnSpc>
              <a:spcBef>
                <a:spcPct val="0"/>
              </a:spcBef>
              <a:spcAft>
                <a:spcPts val="1800"/>
              </a:spcAft>
            </a:pPr>
            <a:r>
              <a:rPr lang="es-ES" altLang="es-ES" sz="2400" b="1" dirty="0" smtClean="0">
                <a:solidFill>
                  <a:schemeClr val="accent1"/>
                </a:solidFill>
                <a:latin typeface="Calibri" panose="020F0502020204030204" pitchFamily="34" charset="0"/>
                <a:ea typeface="+mj-ea"/>
                <a:cs typeface="Calibri" panose="020F0502020204030204" pitchFamily="34" charset="0"/>
              </a:rPr>
              <a:t>SOLICITUD INICIAL</a:t>
            </a:r>
          </a:p>
          <a:p>
            <a:pPr algn="just" defTabSz="914400" eaLnBrk="0" fontAlgn="base" hangingPunct="0">
              <a:spcBef>
                <a:spcPct val="0"/>
              </a:spcBef>
              <a:spcAft>
                <a:spcPct val="0"/>
              </a:spcAft>
            </a:pPr>
            <a:r>
              <a:rPr lang="es-ES" sz="1800" b="1" dirty="0" smtClean="0">
                <a:effectLst/>
                <a:latin typeface="Calibri" panose="020F0502020204030204" pitchFamily="34" charset="0"/>
                <a:ea typeface="Times New Roman" panose="02020603050405020304" pitchFamily="18" charset="0"/>
                <a:cs typeface="Calibri" panose="020F0502020204030204" pitchFamily="34" charset="0"/>
              </a:rPr>
              <a:t>MEMORIA</a:t>
            </a:r>
            <a:r>
              <a:rPr lang="es-ES" sz="1800" b="1" dirty="0">
                <a:effectLst/>
                <a:latin typeface="Calibri" panose="020F0502020204030204" pitchFamily="34" charset="0"/>
                <a:ea typeface="Times New Roman" panose="02020603050405020304" pitchFamily="18" charset="0"/>
                <a:cs typeface="Calibri" panose="020F0502020204030204" pitchFamily="34" charset="0"/>
              </a:rPr>
              <a:t>: </a:t>
            </a:r>
          </a:p>
          <a:p>
            <a:pPr marL="1200150" lvl="2" indent="-285750" algn="just" defTabSz="914400" eaLnBrk="0" fontAlgn="base" hangingPunct="0">
              <a:spcBef>
                <a:spcPct val="0"/>
              </a:spcBef>
              <a:spcAft>
                <a:spcPct val="0"/>
              </a:spcAft>
              <a:buFont typeface="Arial" panose="020B0604020202020204" pitchFamily="34" charset="0"/>
              <a:buChar char="•"/>
            </a:pPr>
            <a:r>
              <a:rPr lang="es-ES" dirty="0">
                <a:latin typeface="Calibri" panose="020F0502020204030204" pitchFamily="34" charset="0"/>
                <a:ea typeface="Times New Roman" panose="02020603050405020304" pitchFamily="18" charset="0"/>
                <a:cs typeface="Calibri" panose="020F0502020204030204" pitchFamily="34" charset="0"/>
              </a:rPr>
              <a:t>D</a:t>
            </a:r>
            <a:r>
              <a:rPr lang="es-ES" dirty="0">
                <a:effectLst/>
                <a:latin typeface="Calibri" panose="020F0502020204030204" pitchFamily="34" charset="0"/>
                <a:ea typeface="Times New Roman" panose="02020603050405020304" pitchFamily="18" charset="0"/>
                <a:cs typeface="Calibri" panose="020F0502020204030204" pitchFamily="34" charset="0"/>
              </a:rPr>
              <a:t>ebe ser detallada, concretando </a:t>
            </a:r>
            <a:r>
              <a:rPr lang="es-ES" u="sng" dirty="0">
                <a:effectLst/>
                <a:latin typeface="Calibri" panose="020F0502020204030204" pitchFamily="34" charset="0"/>
                <a:ea typeface="Times New Roman" panose="02020603050405020304" pitchFamily="18" charset="0"/>
                <a:cs typeface="Calibri" panose="020F0502020204030204" pitchFamily="34" charset="0"/>
              </a:rPr>
              <a:t>de manera individualizada</a:t>
            </a:r>
            <a:r>
              <a:rPr lang="es-ES" dirty="0">
                <a:effectLst/>
                <a:latin typeface="Calibri" panose="020F0502020204030204" pitchFamily="34" charset="0"/>
                <a:ea typeface="Times New Roman" panose="02020603050405020304" pitchFamily="18" charset="0"/>
                <a:cs typeface="Calibri" panose="020F0502020204030204" pitchFamily="34" charset="0"/>
              </a:rPr>
              <a:t> las acciones y sub-acciones: cuáles, cuántas, dónde, cuándo, cuánto duran, quién las hace y a qué público objetivo van dirigidas </a:t>
            </a:r>
          </a:p>
          <a:p>
            <a:pPr marL="1200150" lvl="2" indent="-285750" algn="just" defTabSz="914400" eaLnBrk="0" fontAlgn="base" hangingPunct="0">
              <a:spcBef>
                <a:spcPct val="0"/>
              </a:spcBef>
              <a:spcAft>
                <a:spcPct val="0"/>
              </a:spcAft>
              <a:buFont typeface="Arial" panose="020B0604020202020204" pitchFamily="34" charset="0"/>
              <a:buChar char="•"/>
            </a:pPr>
            <a:r>
              <a:rPr lang="es-ES" dirty="0">
                <a:latin typeface="Calibri" panose="020F0502020204030204" pitchFamily="34" charset="0"/>
                <a:ea typeface="Times New Roman" panose="02020603050405020304" pitchFamily="18" charset="0"/>
                <a:cs typeface="Calibri" panose="020F0502020204030204" pitchFamily="34" charset="0"/>
              </a:rPr>
              <a:t>C</a:t>
            </a:r>
            <a:r>
              <a:rPr lang="es-ES" dirty="0">
                <a:effectLst/>
                <a:latin typeface="Calibri" panose="020F0502020204030204" pitchFamily="34" charset="0"/>
                <a:ea typeface="Times New Roman" panose="02020603050405020304" pitchFamily="18" charset="0"/>
                <a:cs typeface="Calibri" panose="020F0502020204030204" pitchFamily="34" charset="0"/>
              </a:rPr>
              <a:t>ada sub-acción (antes actividad) deberá ser cuantificada y detallada al máximo </a:t>
            </a:r>
          </a:p>
          <a:p>
            <a:pPr lvl="2" algn="just" defTabSz="914400" eaLnBrk="0" fontAlgn="base" hangingPunct="0">
              <a:spcBef>
                <a:spcPct val="0"/>
              </a:spcBef>
              <a:spcAft>
                <a:spcPct val="0"/>
              </a:spcAft>
            </a:pPr>
            <a:endParaRPr lang="es-ES" dirty="0">
              <a:latin typeface="Calibri" panose="020F0502020204030204" pitchFamily="34" charset="0"/>
              <a:ea typeface="Times New Roman" panose="02020603050405020304" pitchFamily="18" charset="0"/>
              <a:cs typeface="Calibri" panose="020F0502020204030204" pitchFamily="34" charset="0"/>
            </a:endParaRPr>
          </a:p>
          <a:p>
            <a:pPr algn="just" defTabSz="914400" eaLnBrk="0" fontAlgn="base" hangingPunct="0">
              <a:spcBef>
                <a:spcPct val="0"/>
              </a:spcBef>
              <a:spcAft>
                <a:spcPct val="0"/>
              </a:spcAft>
            </a:pPr>
            <a:r>
              <a:rPr lang="es-ES" b="1" dirty="0">
                <a:latin typeface="Calibri" panose="020F0502020204030204" pitchFamily="34" charset="0"/>
                <a:ea typeface="Times New Roman" panose="02020603050405020304" pitchFamily="18" charset="0"/>
                <a:cs typeface="Calibri" panose="020F0502020204030204" pitchFamily="34" charset="0"/>
              </a:rPr>
              <a:t>PRESUPUESTOS: </a:t>
            </a:r>
            <a:r>
              <a:rPr lang="es-ES" dirty="0">
                <a:effectLst/>
                <a:latin typeface="Calibri" panose="020F0502020204030204" pitchFamily="34" charset="0"/>
                <a:ea typeface="Times New Roman" panose="02020603050405020304" pitchFamily="18" charset="0"/>
                <a:cs typeface="Calibri" panose="020F0502020204030204" pitchFamily="34" charset="0"/>
              </a:rPr>
              <a:t>Se deben presentar </a:t>
            </a:r>
            <a:r>
              <a:rPr lang="es-ES" b="1" dirty="0">
                <a:effectLst/>
                <a:latin typeface="Calibri" panose="020F0502020204030204" pitchFamily="34" charset="0"/>
                <a:ea typeface="Times New Roman" panose="02020603050405020304" pitchFamily="18" charset="0"/>
                <a:cs typeface="Calibri" panose="020F0502020204030204" pitchFamily="34" charset="0"/>
              </a:rPr>
              <a:t>3 presupuestos</a:t>
            </a:r>
            <a:r>
              <a:rPr lang="es-ES" dirty="0">
                <a:effectLst/>
                <a:latin typeface="Calibri" panose="020F0502020204030204" pitchFamily="34" charset="0"/>
                <a:ea typeface="Times New Roman" panose="02020603050405020304" pitchFamily="18" charset="0"/>
                <a:cs typeface="Calibri" panose="020F0502020204030204" pitchFamily="34" charset="0"/>
              </a:rPr>
              <a:t> por gasto de programa</a:t>
            </a:r>
          </a:p>
          <a:p>
            <a:pPr marL="1657350" lvl="3" indent="-285750" algn="just" defTabSz="914400" eaLnBrk="0" fontAlgn="base" hangingPunct="0">
              <a:spcBef>
                <a:spcPct val="0"/>
              </a:spcBef>
              <a:spcAft>
                <a:spcPct val="0"/>
              </a:spcAft>
              <a:buFont typeface="Arial" panose="020B0604020202020204" pitchFamily="34" charset="0"/>
              <a:buChar char="•"/>
            </a:pPr>
            <a:r>
              <a:rPr lang="es-ES" sz="1600" u="sng" dirty="0">
                <a:latin typeface="Calibri" panose="020F0502020204030204" pitchFamily="34" charset="0"/>
                <a:ea typeface="Times New Roman" panose="02020603050405020304" pitchFamily="18" charset="0"/>
                <a:cs typeface="Calibri" panose="020F0502020204030204" pitchFamily="34" charset="0"/>
              </a:rPr>
              <a:t>c</a:t>
            </a:r>
            <a:r>
              <a:rPr lang="es-ES" sz="1600" u="sng" dirty="0">
                <a:effectLst/>
                <a:latin typeface="Calibri" panose="020F0502020204030204" pitchFamily="34" charset="0"/>
                <a:ea typeface="Times New Roman" panose="02020603050405020304" pitchFamily="18" charset="0"/>
                <a:cs typeface="Calibri" panose="020F0502020204030204" pitchFamily="34" charset="0"/>
              </a:rPr>
              <a:t>omparables</a:t>
            </a:r>
            <a:r>
              <a:rPr lang="es-ES" sz="1600" dirty="0">
                <a:effectLst/>
                <a:latin typeface="Calibri" panose="020F0502020204030204" pitchFamily="34" charset="0"/>
                <a:ea typeface="Times New Roman" panose="02020603050405020304" pitchFamily="18" charset="0"/>
                <a:cs typeface="Calibri" panose="020F0502020204030204" pitchFamily="34" charset="0"/>
              </a:rPr>
              <a:t> (mismo concepto)</a:t>
            </a:r>
          </a:p>
          <a:p>
            <a:pPr marL="1657350" lvl="3" indent="-285750" algn="just" defTabSz="914400" eaLnBrk="0" fontAlgn="base" hangingPunct="0">
              <a:spcBef>
                <a:spcPct val="0"/>
              </a:spcBef>
              <a:spcAft>
                <a:spcPct val="0"/>
              </a:spcAft>
              <a:buFont typeface="Arial" panose="020B0604020202020204" pitchFamily="34" charset="0"/>
              <a:buChar char="•"/>
            </a:pPr>
            <a:r>
              <a:rPr lang="es-ES" sz="1600" u="sng" dirty="0">
                <a:latin typeface="Calibri" panose="020F0502020204030204" pitchFamily="34" charset="0"/>
                <a:ea typeface="Times New Roman" panose="02020603050405020304" pitchFamily="18" charset="0"/>
                <a:cs typeface="Calibri" panose="020F0502020204030204" pitchFamily="34" charset="0"/>
              </a:rPr>
              <a:t>detallado</a:t>
            </a:r>
            <a:r>
              <a:rPr lang="es-ES" sz="1600" dirty="0">
                <a:effectLst/>
                <a:latin typeface="Calibri" panose="020F0502020204030204" pitchFamily="34" charset="0"/>
                <a:ea typeface="Times New Roman" panose="02020603050405020304" pitchFamily="18" charset="0"/>
                <a:cs typeface="Calibri" panose="020F0502020204030204" pitchFamily="34" charset="0"/>
              </a:rPr>
              <a:t> </a:t>
            </a:r>
            <a:r>
              <a:rPr lang="es-ES" sz="1600" dirty="0">
                <a:latin typeface="Calibri" panose="020F0502020204030204" pitchFamily="34" charset="0"/>
                <a:ea typeface="Times New Roman" panose="02020603050405020304" pitchFamily="18" charset="0"/>
                <a:cs typeface="Calibri" panose="020F0502020204030204" pitchFamily="34" charset="0"/>
              </a:rPr>
              <a:t>(</a:t>
            </a:r>
            <a:r>
              <a:rPr lang="es-ES" sz="1600" dirty="0">
                <a:effectLst/>
                <a:latin typeface="Calibri" panose="020F0502020204030204" pitchFamily="34" charset="0"/>
                <a:ea typeface="Times New Roman" panose="02020603050405020304" pitchFamily="18" charset="0"/>
                <a:cs typeface="Calibri" panose="020F0502020204030204" pitchFamily="34" charset="0"/>
              </a:rPr>
              <a:t>fecha de emisión, quién lo emite, a quién se emite, número de registro, claridad de los conceptos presupuestados, formas de pago…etc.)</a:t>
            </a:r>
          </a:p>
          <a:p>
            <a:pPr marL="1657350" lvl="3" indent="-285750" algn="just" defTabSz="914400" eaLnBrk="0" fontAlgn="base" hangingPunct="0">
              <a:spcBef>
                <a:spcPct val="0"/>
              </a:spcBef>
              <a:spcAft>
                <a:spcPct val="0"/>
              </a:spcAft>
              <a:buFont typeface="Arial" panose="020B0604020202020204" pitchFamily="34" charset="0"/>
              <a:buChar char="•"/>
            </a:pPr>
            <a:r>
              <a:rPr lang="es-ES" sz="1600" u="sng" dirty="0">
                <a:latin typeface="Calibri" panose="020F0502020204030204" pitchFamily="34" charset="0"/>
                <a:ea typeface="Times New Roman" panose="02020603050405020304" pitchFamily="18" charset="0"/>
                <a:cs typeface="Calibri" panose="020F0502020204030204" pitchFamily="34" charset="0"/>
              </a:rPr>
              <a:t>independientes</a:t>
            </a:r>
            <a:r>
              <a:rPr lang="es-ES" sz="1600" dirty="0">
                <a:latin typeface="Calibri" panose="020F0502020204030204" pitchFamily="34" charset="0"/>
                <a:ea typeface="Times New Roman" panose="02020603050405020304" pitchFamily="18" charset="0"/>
                <a:cs typeface="Calibri" panose="020F0502020204030204" pitchFamily="34" charset="0"/>
              </a:rPr>
              <a:t> </a:t>
            </a:r>
            <a:r>
              <a:rPr lang="es-ES" sz="1600" dirty="0">
                <a:effectLst/>
                <a:latin typeface="Calibri" panose="020F0502020204030204" pitchFamily="34" charset="0"/>
                <a:ea typeface="Times New Roman" panose="02020603050405020304" pitchFamily="18" charset="0"/>
                <a:cs typeface="Calibri" panose="020F0502020204030204" pitchFamily="34" charset="0"/>
              </a:rPr>
              <a:t>emitidos por proveedores con </a:t>
            </a:r>
            <a:r>
              <a:rPr lang="es-ES" sz="1600" u="sng" dirty="0">
                <a:effectLst/>
                <a:latin typeface="Calibri" panose="020F0502020204030204" pitchFamily="34" charset="0"/>
                <a:ea typeface="Times New Roman" panose="02020603050405020304" pitchFamily="18" charset="0"/>
                <a:cs typeface="Calibri" panose="020F0502020204030204" pitchFamily="34" charset="0"/>
              </a:rPr>
              <a:t>capacidad para servir o realizar el gasto</a:t>
            </a:r>
            <a:r>
              <a:rPr lang="es-ES" sz="1600" dirty="0">
                <a:effectLst/>
                <a:latin typeface="Calibri" panose="020F0502020204030204" pitchFamily="34" charset="0"/>
                <a:ea typeface="Times New Roman" panose="02020603050405020304" pitchFamily="18" charset="0"/>
                <a:cs typeface="Calibri" panose="020F0502020204030204" pitchFamily="34" charset="0"/>
              </a:rPr>
              <a:t> presupuestado</a:t>
            </a:r>
          </a:p>
          <a:p>
            <a:pPr marL="1657350" lvl="3" indent="-285750" algn="just" defTabSz="914400" eaLnBrk="0" fontAlgn="base" hangingPunct="0">
              <a:spcBef>
                <a:spcPct val="0"/>
              </a:spcBef>
              <a:spcAft>
                <a:spcPct val="0"/>
              </a:spcAft>
              <a:buFont typeface="Arial" panose="020B0604020202020204" pitchFamily="34" charset="0"/>
              <a:buChar char="•"/>
            </a:pPr>
            <a:r>
              <a:rPr lang="es-ES" sz="1600" u="sng" dirty="0">
                <a:latin typeface="Calibri" panose="020F0502020204030204" pitchFamily="34" charset="0"/>
                <a:ea typeface="Times New Roman" panose="02020603050405020304" pitchFamily="18" charset="0"/>
                <a:cs typeface="Calibri" panose="020F0502020204030204" pitchFamily="34" charset="0"/>
              </a:rPr>
              <a:t>*Excepciones*</a:t>
            </a:r>
            <a:r>
              <a:rPr lang="es-ES" sz="1600" dirty="0">
                <a:latin typeface="Calibri" panose="020F0502020204030204" pitchFamily="34" charset="0"/>
                <a:ea typeface="Times New Roman" panose="02020603050405020304" pitchFamily="18" charset="0"/>
                <a:cs typeface="Calibri" panose="020F0502020204030204" pitchFamily="34" charset="0"/>
              </a:rPr>
              <a:t>:</a:t>
            </a:r>
          </a:p>
          <a:p>
            <a:pPr marL="2114550" lvl="4" indent="-285750" algn="just" defTabSz="914400" eaLnBrk="0" fontAlgn="base" hangingPunct="0">
              <a:spcBef>
                <a:spcPct val="0"/>
              </a:spcBef>
              <a:spcAft>
                <a:spcPct val="0"/>
              </a:spcAft>
              <a:buFont typeface="Arial" panose="020B0604020202020204" pitchFamily="34" charset="0"/>
              <a:buChar char="•"/>
            </a:pPr>
            <a:r>
              <a:rPr lang="es-ES_tradnl" sz="1600" dirty="0">
                <a:latin typeface="Calibri" panose="020F0502020204030204" pitchFamily="34" charset="0"/>
                <a:cs typeface="Calibri" panose="020F0502020204030204" pitchFamily="34" charset="0"/>
              </a:rPr>
              <a:t>Gastos topados (alojamiento, dietas y comidas colectivas): No es necesario presentar ningún presupuesto</a:t>
            </a:r>
            <a:endParaRPr lang="es-ES" sz="1600" dirty="0">
              <a:latin typeface="Calibri" panose="020F0502020204030204" pitchFamily="34" charset="0"/>
              <a:cs typeface="Calibri" panose="020F0502020204030204" pitchFamily="34" charset="0"/>
            </a:endParaRPr>
          </a:p>
          <a:p>
            <a:pPr marL="2114550" lvl="4" indent="-285750" algn="just" defTabSz="914400" eaLnBrk="0" fontAlgn="base" hangingPunct="0">
              <a:spcBef>
                <a:spcPct val="0"/>
              </a:spcBef>
              <a:spcAft>
                <a:spcPct val="0"/>
              </a:spcAft>
              <a:buFont typeface="Arial" panose="020B0604020202020204" pitchFamily="34" charset="0"/>
              <a:buChar char="•"/>
            </a:pPr>
            <a:r>
              <a:rPr lang="es-ES_tradnl" sz="1600" dirty="0">
                <a:latin typeface="Calibri" panose="020F0502020204030204" pitchFamily="34" charset="0"/>
                <a:cs typeface="Calibri" panose="020F0502020204030204" pitchFamily="34" charset="0"/>
              </a:rPr>
              <a:t>En los casos de monopolios y/o inscripción en ferias y concursos bastará con la presentación de un único presupuesto (que tenga los requisitos de los puntos anteriores)</a:t>
            </a:r>
          </a:p>
          <a:p>
            <a:pPr marL="2114550" lvl="4" indent="-285750" algn="just" defTabSz="914400" eaLnBrk="0" fontAlgn="base" hangingPunct="0">
              <a:spcBef>
                <a:spcPct val="0"/>
              </a:spcBef>
              <a:spcAft>
                <a:spcPct val="0"/>
              </a:spcAft>
              <a:buFont typeface="Arial" panose="020B0604020202020204" pitchFamily="34" charset="0"/>
              <a:buChar char="•"/>
            </a:pPr>
            <a:r>
              <a:rPr lang="es-ES" sz="1600" dirty="0">
                <a:latin typeface="Calibri" panose="020F0502020204030204" pitchFamily="34" charset="0"/>
                <a:ea typeface="Times New Roman" panose="02020603050405020304" pitchFamily="18" charset="0"/>
                <a:cs typeface="Calibri" panose="020F0502020204030204" pitchFamily="34" charset="0"/>
              </a:rPr>
              <a:t>En el caso de filiales o grupos será necesaria la presentación del presupuesto de la filial/grupo + otros 3 presupuestos</a:t>
            </a:r>
          </a:p>
        </p:txBody>
      </p:sp>
      <p:sp>
        <p:nvSpPr>
          <p:cNvPr id="5" name="Marcador de número de diapositiva 4">
            <a:extLst>
              <a:ext uri="{FF2B5EF4-FFF2-40B4-BE49-F238E27FC236}">
                <a16:creationId xmlns:a16="http://schemas.microsoft.com/office/drawing/2014/main" id="{51A71E98-092D-1299-8E6E-7F99E51F8DDD}"/>
              </a:ext>
            </a:extLst>
          </p:cNvPr>
          <p:cNvSpPr>
            <a:spLocks noGrp="1"/>
          </p:cNvSpPr>
          <p:nvPr>
            <p:ph type="sldNum" sz="quarter" idx="12"/>
          </p:nvPr>
        </p:nvSpPr>
        <p:spPr/>
        <p:txBody>
          <a:bodyPr/>
          <a:lstStyle/>
          <a:p>
            <a:fld id="{3A0FC4F9-BB9C-419F-8CE6-D898502595A1}" type="slidenum">
              <a:rPr lang="es-ES" sz="2000" smtClean="0"/>
              <a:t>10</a:t>
            </a:fld>
            <a:endParaRPr lang="es-ES" sz="2000" dirty="0"/>
          </a:p>
        </p:txBody>
      </p:sp>
      <p:pic>
        <p:nvPicPr>
          <p:cNvPr id="6"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2"/>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18145034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50627" y="560974"/>
            <a:ext cx="8567538" cy="5027210"/>
          </a:xfrm>
          <a:prstGeom prst="rect">
            <a:avLst/>
          </a:prstGeom>
        </p:spPr>
        <p:txBody>
          <a:bodyPr wrap="square">
            <a:spAutoFit/>
          </a:bodyPr>
          <a:lstStyle/>
          <a:p>
            <a:pPr lvl="0" fontAlgn="base">
              <a:lnSpc>
                <a:spcPct val="107000"/>
              </a:lnSpc>
              <a:spcBef>
                <a:spcPct val="0"/>
              </a:spcBef>
              <a:spcAft>
                <a:spcPts val="1800"/>
              </a:spcAft>
            </a:pPr>
            <a:r>
              <a:rPr lang="es-ES" altLang="es-ES" sz="2400" b="1" dirty="0" smtClean="0">
                <a:solidFill>
                  <a:schemeClr val="accent1"/>
                </a:solidFill>
                <a:latin typeface="Calibri" panose="020F0502020204030204" pitchFamily="34" charset="0"/>
                <a:ea typeface="+mj-ea"/>
                <a:cs typeface="Calibri" panose="020F0502020204030204" pitchFamily="34" charset="0"/>
              </a:rPr>
              <a:t>JUSTIFICACIÓN/SOLICITUD DE PAGO</a:t>
            </a:r>
          </a:p>
          <a:p>
            <a:pPr marL="342900" lvl="0" indent="-342900" algn="just">
              <a:spcBef>
                <a:spcPts val="600"/>
              </a:spcBef>
              <a:spcAft>
                <a:spcPts val="0"/>
              </a:spcAft>
              <a:buFont typeface="Symbol" panose="05050102010706020507" pitchFamily="18" charset="2"/>
              <a:buChar char=""/>
            </a:pPr>
            <a:r>
              <a:rPr lang="es-ES" dirty="0" smtClean="0">
                <a:latin typeface="Calibri" panose="020F0502020204030204" pitchFamily="34" charset="0"/>
                <a:cs typeface="Calibri" panose="020F0502020204030204" pitchFamily="34" charset="0"/>
              </a:rPr>
              <a:t>Presentar </a:t>
            </a:r>
            <a:r>
              <a:rPr lang="es-ES" dirty="0">
                <a:latin typeface="Calibri" panose="020F0502020204030204" pitchFamily="34" charset="0"/>
                <a:cs typeface="Calibri" panose="020F0502020204030204" pitchFamily="34" charset="0"/>
              </a:rPr>
              <a:t>“informes-ficha” de las sub-acciones (antes actividades) realizadas</a:t>
            </a:r>
          </a:p>
          <a:p>
            <a:pPr marL="342900" lvl="0" indent="-342900" algn="just">
              <a:spcBef>
                <a:spcPts val="600"/>
              </a:spcBef>
              <a:spcAft>
                <a:spcPts val="0"/>
              </a:spcAft>
              <a:buFont typeface="Symbol" panose="05050102010706020507" pitchFamily="18" charset="2"/>
              <a:buChar char=""/>
            </a:pPr>
            <a:r>
              <a:rPr lang="es-ES" dirty="0">
                <a:latin typeface="Calibri" panose="020F0502020204030204" pitchFamily="34" charset="0"/>
                <a:cs typeface="Calibri" panose="020F0502020204030204" pitchFamily="34" charset="0"/>
              </a:rPr>
              <a:t>Obligación de presentación de pruebas de ejecución de las </a:t>
            </a:r>
            <a:r>
              <a:rPr lang="es-ES" dirty="0" err="1">
                <a:latin typeface="Calibri" panose="020F0502020204030204" pitchFamily="34" charset="0"/>
                <a:cs typeface="Calibri" panose="020F0502020204030204" pitchFamily="34" charset="0"/>
              </a:rPr>
              <a:t>sub-acciones</a:t>
            </a:r>
            <a:r>
              <a:rPr lang="es-ES" dirty="0">
                <a:latin typeface="Calibri" panose="020F0502020204030204" pitchFamily="34" charset="0"/>
                <a:cs typeface="Calibri" panose="020F0502020204030204" pitchFamily="34" charset="0"/>
              </a:rPr>
              <a:t>: facturas, justificantes de pago, fotos, correos, folletos, tarjetas de embarque, </a:t>
            </a:r>
            <a:r>
              <a:rPr lang="es-ES" i="1" dirty="0" err="1">
                <a:latin typeface="Calibri" panose="020F0502020204030204" pitchFamily="34" charset="0"/>
                <a:cs typeface="Calibri" panose="020F0502020204030204" pitchFamily="34" charset="0"/>
              </a:rPr>
              <a:t>mailing</a:t>
            </a:r>
            <a:r>
              <a:rPr lang="es-ES" dirty="0">
                <a:latin typeface="Calibri" panose="020F0502020204030204" pitchFamily="34" charset="0"/>
                <a:cs typeface="Calibri" panose="020F0502020204030204" pitchFamily="34" charset="0"/>
              </a:rPr>
              <a:t>, invitaciones, reseñas de los eventos en medios de comunicación...etc.</a:t>
            </a:r>
          </a:p>
          <a:p>
            <a:pPr marL="342900" lvl="0" indent="-342900" algn="just">
              <a:spcBef>
                <a:spcPts val="600"/>
              </a:spcBef>
              <a:spcAft>
                <a:spcPts val="0"/>
              </a:spcAft>
              <a:buFont typeface="Symbol" panose="05050102010706020507" pitchFamily="18" charset="2"/>
              <a:buChar char=""/>
            </a:pPr>
            <a:r>
              <a:rPr lang="es-ES" dirty="0">
                <a:latin typeface="Calibri" panose="020F0502020204030204" pitchFamily="34" charset="0"/>
                <a:cs typeface="Calibri" panose="020F0502020204030204" pitchFamily="34" charset="0"/>
              </a:rPr>
              <a:t>Los importes de las facturas deben acompañarse de facturas de terceros que soporten dichos costes</a:t>
            </a:r>
          </a:p>
          <a:p>
            <a:pPr marL="342900" lvl="0" indent="-342900" algn="just">
              <a:spcBef>
                <a:spcPts val="600"/>
              </a:spcBef>
              <a:spcAft>
                <a:spcPts val="0"/>
              </a:spcAft>
              <a:buFont typeface="Symbol" panose="05050102010706020507" pitchFamily="18" charset="2"/>
              <a:buChar char=""/>
            </a:pPr>
            <a:r>
              <a:rPr lang="es-ES" u="sng" dirty="0">
                <a:solidFill>
                  <a:srgbClr val="FF0000"/>
                </a:solidFill>
                <a:latin typeface="Calibri" panose="020F0502020204030204" pitchFamily="34" charset="0"/>
                <a:cs typeface="Calibri" panose="020F0502020204030204" pitchFamily="34" charset="0"/>
              </a:rPr>
              <a:t>Problemas observados en las facturas</a:t>
            </a:r>
            <a:r>
              <a:rPr lang="es-ES" dirty="0">
                <a:solidFill>
                  <a:srgbClr val="FF0000"/>
                </a:solidFill>
                <a:latin typeface="Calibri" panose="020F0502020204030204" pitchFamily="34" charset="0"/>
                <a:cs typeface="Calibri" panose="020F0502020204030204" pitchFamily="34" charset="0"/>
              </a:rPr>
              <a:t>:</a:t>
            </a:r>
          </a:p>
          <a:p>
            <a:pPr marL="742950" lvl="1" indent="-285750" algn="just">
              <a:spcBef>
                <a:spcPts val="600"/>
              </a:spcBef>
              <a:spcAft>
                <a:spcPts val="0"/>
              </a:spcAft>
              <a:buFont typeface="Courier New" panose="02070309020205020404" pitchFamily="49" charset="0"/>
              <a:buChar char="o"/>
            </a:pPr>
            <a:r>
              <a:rPr lang="es-ES" dirty="0">
                <a:latin typeface="Calibri" panose="020F0502020204030204" pitchFamily="34" charset="0"/>
                <a:cs typeface="Calibri" panose="020F0502020204030204" pitchFamily="34" charset="0"/>
              </a:rPr>
              <a:t>Desglose insuficiente</a:t>
            </a:r>
          </a:p>
          <a:p>
            <a:pPr marL="742950" lvl="1" indent="-285750" algn="just">
              <a:spcBef>
                <a:spcPts val="600"/>
              </a:spcBef>
              <a:spcAft>
                <a:spcPts val="0"/>
              </a:spcAft>
              <a:buFont typeface="Courier New" panose="02070309020205020404" pitchFamily="49" charset="0"/>
              <a:buChar char="o"/>
            </a:pPr>
            <a:r>
              <a:rPr lang="es-ES" dirty="0">
                <a:latin typeface="Calibri" panose="020F0502020204030204" pitchFamily="34" charset="0"/>
                <a:cs typeface="Calibri" panose="020F0502020204030204" pitchFamily="34" charset="0"/>
              </a:rPr>
              <a:t>Conceptos de facturas generalistas, sin descripción detallada de trabajo realizado y de los importes correspondientes. En su caso, necesidad de presentar facturas de terceros que soporten dichos costes</a:t>
            </a:r>
          </a:p>
          <a:p>
            <a:pPr marL="742950" lvl="1" indent="-285750" algn="just">
              <a:spcBef>
                <a:spcPts val="600"/>
              </a:spcBef>
              <a:spcAft>
                <a:spcPts val="0"/>
              </a:spcAft>
              <a:buFont typeface="Courier New" panose="02070309020205020404" pitchFamily="49" charset="0"/>
              <a:buChar char="o"/>
            </a:pPr>
            <a:r>
              <a:rPr lang="es-ES" dirty="0">
                <a:latin typeface="Calibri" panose="020F0502020204030204" pitchFamily="34" charset="0"/>
                <a:cs typeface="Calibri" panose="020F0502020204030204" pitchFamily="34" charset="0"/>
              </a:rPr>
              <a:t>Conceptos de facturas que mezclan la actividad de promoción con otros tipos de actividades, </a:t>
            </a:r>
            <a:r>
              <a:rPr lang="es-ES" dirty="0" err="1">
                <a:latin typeface="Calibri" panose="020F0502020204030204" pitchFamily="34" charset="0"/>
                <a:cs typeface="Calibri" panose="020F0502020204030204" pitchFamily="34" charset="0"/>
              </a:rPr>
              <a:t>p.e</a:t>
            </a:r>
            <a:r>
              <a:rPr lang="es-ES" dirty="0">
                <a:latin typeface="Calibri" panose="020F0502020204030204" pitchFamily="34" charset="0"/>
                <a:cs typeface="Calibri" panose="020F0502020204030204" pitchFamily="34" charset="0"/>
              </a:rPr>
              <a:t>. la comercialización, horas de personal…</a:t>
            </a:r>
            <a:endParaRPr lang="es-ES" altLang="es-ES" u="sng" dirty="0">
              <a:latin typeface="Calibri" panose="020F0502020204030204" pitchFamily="34" charset="0"/>
              <a:ea typeface="Calibri" panose="020F0502020204030204" pitchFamily="34" charset="0"/>
              <a:cs typeface="Calibri" panose="020F0502020204030204" pitchFamily="34" charset="0"/>
            </a:endParaRPr>
          </a:p>
          <a:p>
            <a:pPr lvl="0" algn="just" defTabSz="914400" eaLnBrk="0" fontAlgn="base" hangingPunct="0">
              <a:spcBef>
                <a:spcPct val="0"/>
              </a:spcBef>
              <a:spcAft>
                <a:spcPct val="0"/>
              </a:spcAft>
            </a:pPr>
            <a:endParaRPr lang="es-ES" altLang="es-ES" sz="1100" dirty="0">
              <a:latin typeface="Calibri" panose="020F0502020204030204" pitchFamily="34" charset="0"/>
              <a:cs typeface="Calibri" panose="020F0502020204030204" pitchFamily="34" charset="0"/>
            </a:endParaRPr>
          </a:p>
        </p:txBody>
      </p:sp>
      <p:sp>
        <p:nvSpPr>
          <p:cNvPr id="5" name="Marcador de número de diapositiva 4">
            <a:extLst>
              <a:ext uri="{FF2B5EF4-FFF2-40B4-BE49-F238E27FC236}">
                <a16:creationId xmlns:a16="http://schemas.microsoft.com/office/drawing/2014/main" id="{51A71E98-092D-1299-8E6E-7F99E51F8DDD}"/>
              </a:ext>
            </a:extLst>
          </p:cNvPr>
          <p:cNvSpPr>
            <a:spLocks noGrp="1"/>
          </p:cNvSpPr>
          <p:nvPr>
            <p:ph type="sldNum" sz="quarter" idx="12"/>
          </p:nvPr>
        </p:nvSpPr>
        <p:spPr/>
        <p:txBody>
          <a:bodyPr/>
          <a:lstStyle/>
          <a:p>
            <a:fld id="{3A0FC4F9-BB9C-419F-8CE6-D898502595A1}" type="slidenum">
              <a:rPr lang="es-ES" sz="2000" smtClean="0"/>
              <a:t>11</a:t>
            </a:fld>
            <a:endParaRPr lang="es-ES" sz="2000" dirty="0"/>
          </a:p>
        </p:txBody>
      </p:sp>
      <p:pic>
        <p:nvPicPr>
          <p:cNvPr id="7"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2"/>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38325494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F59826D7-530A-750F-EB5C-8F755DA77A09}"/>
              </a:ext>
            </a:extLst>
          </p:cNvPr>
          <p:cNvSpPr>
            <a:spLocks noGrp="1"/>
          </p:cNvSpPr>
          <p:nvPr>
            <p:ph type="sldNum" sz="quarter" idx="12"/>
          </p:nvPr>
        </p:nvSpPr>
        <p:spPr/>
        <p:txBody>
          <a:bodyPr/>
          <a:lstStyle/>
          <a:p>
            <a:fld id="{3A0FC4F9-BB9C-419F-8CE6-D898502595A1}" type="slidenum">
              <a:rPr lang="es-ES" sz="2000" smtClean="0"/>
              <a:t>12</a:t>
            </a:fld>
            <a:endParaRPr lang="es-ES" sz="2000" dirty="0"/>
          </a:p>
        </p:txBody>
      </p:sp>
      <p:sp>
        <p:nvSpPr>
          <p:cNvPr id="4" name="CuadroTexto 3">
            <a:extLst>
              <a:ext uri="{FF2B5EF4-FFF2-40B4-BE49-F238E27FC236}">
                <a16:creationId xmlns:a16="http://schemas.microsoft.com/office/drawing/2014/main" id="{12EB48B5-14BD-C356-4619-8F1DF1BE319E}"/>
              </a:ext>
            </a:extLst>
          </p:cNvPr>
          <p:cNvSpPr txBox="1"/>
          <p:nvPr/>
        </p:nvSpPr>
        <p:spPr>
          <a:xfrm>
            <a:off x="568535" y="1268009"/>
            <a:ext cx="8551714" cy="3954929"/>
          </a:xfrm>
          <a:prstGeom prst="rect">
            <a:avLst/>
          </a:prstGeom>
          <a:noFill/>
        </p:spPr>
        <p:txBody>
          <a:bodyPr wrap="square">
            <a:spAutoFit/>
          </a:bodyPr>
          <a:lstStyle/>
          <a:p>
            <a:pPr lvl="0" algn="just">
              <a:spcBef>
                <a:spcPts val="600"/>
              </a:spcBef>
              <a:spcAft>
                <a:spcPts val="0"/>
              </a:spcAft>
            </a:pPr>
            <a:r>
              <a:rPr lang="es-ES" b="1" dirty="0">
                <a:solidFill>
                  <a:srgbClr val="FF0000"/>
                </a:solidFill>
                <a:latin typeface="Calibri" panose="020F0502020204030204" pitchFamily="34" charset="0"/>
                <a:cs typeface="Calibri" panose="020F0502020204030204" pitchFamily="34" charset="0"/>
              </a:rPr>
              <a:t>A tener en cuenta…</a:t>
            </a:r>
          </a:p>
          <a:p>
            <a:pPr lvl="0" algn="just">
              <a:spcBef>
                <a:spcPts val="600"/>
              </a:spcBef>
              <a:spcAft>
                <a:spcPts val="0"/>
              </a:spcAft>
            </a:pPr>
            <a:endParaRPr lang="es-ES" b="1" dirty="0">
              <a:solidFill>
                <a:srgbClr val="FF0000"/>
              </a:solidFill>
              <a:latin typeface="Calibri" panose="020F0502020204030204" pitchFamily="34" charset="0"/>
              <a:cs typeface="Calibri" panose="020F0502020204030204" pitchFamily="34" charset="0"/>
            </a:endParaRPr>
          </a:p>
          <a:p>
            <a:pPr lvl="0" algn="just">
              <a:spcBef>
                <a:spcPts val="600"/>
              </a:spcBef>
              <a:spcAft>
                <a:spcPts val="0"/>
              </a:spcAft>
            </a:pPr>
            <a:r>
              <a:rPr lang="es-ES" dirty="0">
                <a:latin typeface="Calibri" panose="020F0502020204030204" pitchFamily="34" charset="0"/>
                <a:cs typeface="Calibri" panose="020F0502020204030204" pitchFamily="34" charset="0"/>
              </a:rPr>
              <a:t>	Será necesaria la realización de todas las </a:t>
            </a:r>
            <a:r>
              <a:rPr lang="es-ES" dirty="0" err="1">
                <a:latin typeface="Calibri" panose="020F0502020204030204" pitchFamily="34" charset="0"/>
                <a:cs typeface="Calibri" panose="020F0502020204030204" pitchFamily="34" charset="0"/>
              </a:rPr>
              <a:t>sub-acciones</a:t>
            </a:r>
            <a:r>
              <a:rPr lang="es-ES" dirty="0">
                <a:latin typeface="Calibri" panose="020F0502020204030204" pitchFamily="34" charset="0"/>
                <a:cs typeface="Calibri" panose="020F0502020204030204" pitchFamily="34" charset="0"/>
              </a:rPr>
              <a:t> aprobadas o modificadas:</a:t>
            </a:r>
          </a:p>
          <a:p>
            <a:pPr marL="742950" lvl="1" indent="-285750" algn="just">
              <a:spcBef>
                <a:spcPts val="600"/>
              </a:spcBef>
              <a:spcAft>
                <a:spcPts val="0"/>
              </a:spcAft>
              <a:buFont typeface="Courier New" panose="02070309020205020404" pitchFamily="49" charset="0"/>
              <a:buChar char="o"/>
            </a:pPr>
            <a:r>
              <a:rPr lang="es-ES" dirty="0">
                <a:latin typeface="Calibri" panose="020F0502020204030204" pitchFamily="34" charset="0"/>
                <a:cs typeface="Calibri" panose="020F0502020204030204" pitchFamily="34" charset="0"/>
              </a:rPr>
              <a:t>La no realización está penalizada con un importe equivalente al importe aprobado para esa sub-acción</a:t>
            </a:r>
          </a:p>
          <a:p>
            <a:pPr marL="742950" lvl="1" indent="-285750" algn="just">
              <a:spcBef>
                <a:spcPts val="600"/>
              </a:spcBef>
              <a:spcAft>
                <a:spcPts val="0"/>
              </a:spcAft>
              <a:buFont typeface="Courier New" panose="02070309020205020404" pitchFamily="49" charset="0"/>
              <a:buChar char="o"/>
            </a:pPr>
            <a:r>
              <a:rPr lang="es-ES" dirty="0">
                <a:latin typeface="Calibri" panose="020F0502020204030204" pitchFamily="34" charset="0"/>
                <a:cs typeface="Calibri" panose="020F0502020204030204" pitchFamily="34" charset="0"/>
              </a:rPr>
              <a:t>Si la diferencia entre lo aprobado y lo ejecutado es mayor del 50%, no se da la ayuda (aunque no se penaliza)</a:t>
            </a:r>
          </a:p>
          <a:p>
            <a:pPr marL="742950" lvl="1" indent="-285750" algn="just">
              <a:spcBef>
                <a:spcPts val="600"/>
              </a:spcBef>
              <a:spcAft>
                <a:spcPts val="0"/>
              </a:spcAft>
              <a:buFont typeface="Courier New" panose="02070309020205020404" pitchFamily="49" charset="0"/>
              <a:buChar char="o"/>
            </a:pPr>
            <a:r>
              <a:rPr lang="es-ES" dirty="0">
                <a:latin typeface="Calibri" panose="020F0502020204030204" pitchFamily="34" charset="0"/>
                <a:cs typeface="Calibri" panose="020F0502020204030204" pitchFamily="34" charset="0"/>
              </a:rPr>
              <a:t>Si la diferencia entre lo aprobado y lo ejecutado es mayor del 20% y menor del 50%,  se reduce la ayuda en el doble de la diferencia comprobada.</a:t>
            </a:r>
          </a:p>
          <a:p>
            <a:pPr marL="742950" lvl="1" indent="-285750" algn="just">
              <a:spcBef>
                <a:spcPts val="600"/>
              </a:spcBef>
              <a:spcAft>
                <a:spcPts val="0"/>
              </a:spcAft>
              <a:buFont typeface="Courier New" panose="02070309020205020404" pitchFamily="49" charset="0"/>
              <a:buChar char="o"/>
            </a:pPr>
            <a:r>
              <a:rPr lang="es-ES" dirty="0">
                <a:latin typeface="Calibri" panose="020F0502020204030204" pitchFamily="34" charset="0"/>
                <a:cs typeface="Calibri" panose="020F0502020204030204" pitchFamily="34" charset="0"/>
              </a:rPr>
              <a:t>Si la diferencia entre lo aprobado y lo ejecutado es del 20% o menor, se paga la ayuda proporcional a lo ejecutado.</a:t>
            </a:r>
          </a:p>
          <a:p>
            <a:pPr marL="342900" lvl="0" indent="-342900" algn="just">
              <a:spcBef>
                <a:spcPts val="600"/>
              </a:spcBef>
              <a:spcAft>
                <a:spcPts val="0"/>
              </a:spcAft>
              <a:buFont typeface="Symbol" panose="05050102010706020507" pitchFamily="18" charset="2"/>
              <a:buChar char=""/>
            </a:pPr>
            <a:endParaRPr lang="es-ES" dirty="0">
              <a:latin typeface="Calibri" panose="020F0502020204030204" pitchFamily="34" charset="0"/>
              <a:cs typeface="Calibri" panose="020F0502020204030204" pitchFamily="34" charset="0"/>
            </a:endParaRPr>
          </a:p>
        </p:txBody>
      </p:sp>
      <p:pic>
        <p:nvPicPr>
          <p:cNvPr id="5"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2"/>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42339565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ángulo 7"/>
          <p:cNvSpPr/>
          <p:nvPr/>
        </p:nvSpPr>
        <p:spPr>
          <a:xfrm>
            <a:off x="604653" y="1032943"/>
            <a:ext cx="8761628" cy="2998065"/>
          </a:xfrm>
          <a:prstGeom prst="rect">
            <a:avLst/>
          </a:prstGeom>
        </p:spPr>
        <p:txBody>
          <a:bodyPr wrap="square">
            <a:spAutoFit/>
          </a:bodyPr>
          <a:lstStyle/>
          <a:p>
            <a:pPr fontAlgn="base">
              <a:lnSpc>
                <a:spcPct val="107000"/>
              </a:lnSpc>
              <a:spcBef>
                <a:spcPct val="0"/>
              </a:spcBef>
              <a:spcAft>
                <a:spcPts val="1800"/>
              </a:spcAft>
            </a:pPr>
            <a:r>
              <a:rPr lang="es-ES_tradnl" sz="2400" b="1" dirty="0" smtClean="0">
                <a:solidFill>
                  <a:schemeClr val="accent1"/>
                </a:solidFill>
                <a:latin typeface="Calibri" panose="020F0502020204030204" pitchFamily="34" charset="0"/>
                <a:ea typeface="+mj-ea"/>
                <a:cs typeface="Calibri" panose="020F0502020204030204" pitchFamily="34" charset="0"/>
              </a:rPr>
              <a:t>GASTOS DE PERSONAL</a:t>
            </a:r>
          </a:p>
          <a:p>
            <a:pPr marL="285750" indent="-285750">
              <a:lnSpc>
                <a:spcPct val="107000"/>
              </a:lnSpc>
              <a:spcAft>
                <a:spcPts val="800"/>
              </a:spcAft>
              <a:buFont typeface="Arial" panose="020B0604020202020204" pitchFamily="34" charset="0"/>
              <a:buChar char="•"/>
            </a:pPr>
            <a:r>
              <a:rPr lang="es-ES_tradnl" sz="1800" dirty="0" smtClean="0">
                <a:effectLst/>
                <a:latin typeface="Calibri" panose="020F0502020204030204" pitchFamily="34" charset="0"/>
                <a:ea typeface="Times New Roman" panose="02020603050405020304" pitchFamily="18" charset="0"/>
                <a:cs typeface="Calibri" panose="020F0502020204030204" pitchFamily="34" charset="0"/>
              </a:rPr>
              <a:t>Las </a:t>
            </a:r>
            <a:r>
              <a:rPr lang="es-ES_tradnl" sz="1800" dirty="0">
                <a:effectLst/>
                <a:latin typeface="Calibri" panose="020F0502020204030204" pitchFamily="34" charset="0"/>
                <a:ea typeface="Times New Roman" panose="02020603050405020304" pitchFamily="18" charset="0"/>
                <a:cs typeface="Calibri" panose="020F0502020204030204" pitchFamily="34" charset="0"/>
              </a:rPr>
              <a:t>tareas realizadas por los embajadores de marca, importadores/distribuidores, agentes comerciales…contratadas por el beneficiario, </a:t>
            </a:r>
            <a:r>
              <a:rPr lang="es-ES_tradnl" sz="1800" u="sng" dirty="0">
                <a:effectLst/>
                <a:latin typeface="Calibri" panose="020F0502020204030204" pitchFamily="34" charset="0"/>
                <a:ea typeface="Times New Roman" panose="02020603050405020304" pitchFamily="18" charset="0"/>
                <a:cs typeface="Calibri" panose="020F0502020204030204" pitchFamily="34" charset="0"/>
              </a:rPr>
              <a:t>tienen la consideración de gastos de personal y, por tanto, sus honorarios deben incluirse en el 20%</a:t>
            </a:r>
            <a:r>
              <a:rPr lang="es-ES_tradnl" sz="1800" dirty="0">
                <a:effectLst/>
                <a:latin typeface="Calibri" panose="020F0502020204030204" pitchFamily="34" charset="0"/>
                <a:ea typeface="Times New Roman" panose="02020603050405020304" pitchFamily="18" charset="0"/>
                <a:cs typeface="Calibri" panose="020F0502020204030204" pitchFamily="34" charset="0"/>
              </a:rPr>
              <a:t> (en OCM era el 13</a:t>
            </a:r>
            <a:r>
              <a:rPr lang="es-ES_tradnl" sz="1800" dirty="0" smtClean="0">
                <a:effectLst/>
                <a:latin typeface="Calibri" panose="020F0502020204030204" pitchFamily="34" charset="0"/>
                <a:ea typeface="Times New Roman" panose="02020603050405020304" pitchFamily="18" charset="0"/>
                <a:cs typeface="Calibri" panose="020F0502020204030204" pitchFamily="34" charset="0"/>
              </a:rPr>
              <a:t>%).</a:t>
            </a:r>
          </a:p>
          <a:p>
            <a:pPr marL="285750" indent="-285750">
              <a:lnSpc>
                <a:spcPct val="107000"/>
              </a:lnSpc>
              <a:spcAft>
                <a:spcPts val="800"/>
              </a:spcAft>
              <a:buFont typeface="Arial" panose="020B0604020202020204" pitchFamily="34" charset="0"/>
              <a:buChar char="•"/>
            </a:pPr>
            <a:r>
              <a:rPr lang="es-ES_tradnl" dirty="0" smtClean="0">
                <a:latin typeface="Calibri" panose="020F0502020204030204" pitchFamily="34" charset="0"/>
                <a:ea typeface="Times New Roman" panose="02020603050405020304" pitchFamily="18" charset="0"/>
                <a:cs typeface="Calibri" panose="020F0502020204030204" pitchFamily="34" charset="0"/>
              </a:rPr>
              <a:t>Los </a:t>
            </a:r>
            <a:r>
              <a:rPr lang="es-ES_tradnl" dirty="0">
                <a:latin typeface="Calibri" panose="020F0502020204030204" pitchFamily="34" charset="0"/>
                <a:ea typeface="Times New Roman" panose="02020603050405020304" pitchFamily="18" charset="0"/>
                <a:cs typeface="Calibri" panose="020F0502020204030204" pitchFamily="34" charset="0"/>
              </a:rPr>
              <a:t>presupuestos y facturas de estos gastos deben diferenciar, por un lado el coste de la actividad (que irá al programa), y por otro lado el coste de los honorarios (que irá al 20%) </a:t>
            </a:r>
          </a:p>
          <a:p>
            <a:pPr marL="285750" indent="-285750">
              <a:lnSpc>
                <a:spcPct val="107000"/>
              </a:lnSpc>
              <a:spcAft>
                <a:spcPts val="800"/>
              </a:spcAft>
              <a:buFont typeface="Arial" panose="020B0604020202020204" pitchFamily="34" charset="0"/>
              <a:buChar char="•"/>
            </a:pPr>
            <a:r>
              <a:rPr lang="es-ES_tradnl" sz="1800" dirty="0">
                <a:effectLst/>
                <a:latin typeface="Calibri" panose="020F0502020204030204" pitchFamily="34" charset="0"/>
                <a:ea typeface="Times New Roman" panose="02020603050405020304" pitchFamily="18" charset="0"/>
                <a:cs typeface="Calibri" panose="020F0502020204030204" pitchFamily="34" charset="0"/>
              </a:rPr>
              <a:t>Deben </a:t>
            </a:r>
            <a:r>
              <a:rPr lang="es-ES_tradnl" sz="1800" u="sng" dirty="0">
                <a:effectLst/>
                <a:latin typeface="Calibri" panose="020F0502020204030204" pitchFamily="34" charset="0"/>
                <a:ea typeface="Times New Roman" panose="02020603050405020304" pitchFamily="18" charset="0"/>
                <a:cs typeface="Calibri" panose="020F0502020204030204" pitchFamily="34" charset="0"/>
              </a:rPr>
              <a:t>cumplir todos los requisitos asociados con cualquier otro tipo de gasto, </a:t>
            </a:r>
            <a:r>
              <a:rPr lang="es-ES_tradnl" sz="1800" u="sng" dirty="0" smtClean="0">
                <a:effectLst/>
                <a:latin typeface="Calibri" panose="020F0502020204030204" pitchFamily="34" charset="0"/>
                <a:ea typeface="Times New Roman" panose="02020603050405020304" pitchFamily="18" charset="0"/>
                <a:cs typeface="Calibri" panose="020F0502020204030204" pitchFamily="34" charset="0"/>
              </a:rPr>
              <a:t>incluidos </a:t>
            </a:r>
            <a:r>
              <a:rPr lang="es-ES_tradnl" sz="1800" u="sng" dirty="0">
                <a:effectLst/>
                <a:latin typeface="Calibri" panose="020F0502020204030204" pitchFamily="34" charset="0"/>
                <a:ea typeface="Times New Roman" panose="02020603050405020304" pitchFamily="18" charset="0"/>
                <a:cs typeface="Calibri" panose="020F0502020204030204" pitchFamily="34" charset="0"/>
              </a:rPr>
              <a:t>3 presupuestos</a:t>
            </a:r>
          </a:p>
        </p:txBody>
      </p:sp>
      <p:sp>
        <p:nvSpPr>
          <p:cNvPr id="2" name="Marcador de número de diapositiva 1">
            <a:extLst>
              <a:ext uri="{FF2B5EF4-FFF2-40B4-BE49-F238E27FC236}">
                <a16:creationId xmlns:a16="http://schemas.microsoft.com/office/drawing/2014/main" id="{B2176F50-C00D-C559-EE1A-672ABFF04D08}"/>
              </a:ext>
            </a:extLst>
          </p:cNvPr>
          <p:cNvSpPr>
            <a:spLocks noGrp="1"/>
          </p:cNvSpPr>
          <p:nvPr>
            <p:ph type="sldNum" sz="quarter" idx="12"/>
          </p:nvPr>
        </p:nvSpPr>
        <p:spPr/>
        <p:txBody>
          <a:bodyPr/>
          <a:lstStyle/>
          <a:p>
            <a:fld id="{3A0FC4F9-BB9C-419F-8CE6-D898502595A1}" type="slidenum">
              <a:rPr lang="es-ES" sz="2000" smtClean="0"/>
              <a:t>13</a:t>
            </a:fld>
            <a:endParaRPr lang="es-ES" sz="2000" dirty="0"/>
          </a:p>
        </p:txBody>
      </p:sp>
      <p:pic>
        <p:nvPicPr>
          <p:cNvPr id="5"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2"/>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7571272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p:cNvSpPr/>
          <p:nvPr/>
        </p:nvSpPr>
        <p:spPr>
          <a:xfrm>
            <a:off x="662730" y="411884"/>
            <a:ext cx="8388991" cy="4981044"/>
          </a:xfrm>
          <a:prstGeom prst="rect">
            <a:avLst/>
          </a:prstGeom>
        </p:spPr>
        <p:txBody>
          <a:bodyPr wrap="square">
            <a:spAutoFit/>
          </a:bodyPr>
          <a:lstStyle/>
          <a:p>
            <a:pPr>
              <a:lnSpc>
                <a:spcPct val="107000"/>
              </a:lnSpc>
              <a:spcAft>
                <a:spcPts val="1800"/>
              </a:spcAft>
            </a:pPr>
            <a:r>
              <a:rPr lang="es-ES" sz="2400" b="1" dirty="0" smtClean="0">
                <a:solidFill>
                  <a:schemeClr val="accent1"/>
                </a:solidFill>
                <a:latin typeface="Calibri" panose="020F0502020204030204" pitchFamily="34" charset="0"/>
                <a:ea typeface="+mj-ea"/>
                <a:cs typeface="Calibri" panose="020F0502020204030204" pitchFamily="34" charset="0"/>
              </a:rPr>
              <a:t>RESUMEN </a:t>
            </a:r>
            <a:r>
              <a:rPr lang="es-ES" sz="2400" b="1" dirty="0">
                <a:solidFill>
                  <a:schemeClr val="accent1"/>
                </a:solidFill>
                <a:latin typeface="Calibri" panose="020F0502020204030204" pitchFamily="34" charset="0"/>
                <a:ea typeface="+mj-ea"/>
                <a:cs typeface="Calibri" panose="020F0502020204030204" pitchFamily="34" charset="0"/>
              </a:rPr>
              <a:t>DE INCIDENCIAS DETECTADAS EN ISV 2023</a:t>
            </a:r>
            <a:endParaRPr lang="es-ES" sz="24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spcBef>
                <a:spcPts val="600"/>
              </a:spcBef>
              <a:spcAft>
                <a:spcPts val="0"/>
              </a:spcAft>
              <a:buFont typeface="Arial" panose="020B0604020202020204" pitchFamily="34" charset="0"/>
              <a:buChar char="-"/>
            </a:pPr>
            <a:r>
              <a:rPr lang="es-ES" sz="1800" b="1" dirty="0">
                <a:effectLst/>
                <a:latin typeface="Calibri" panose="020F0502020204030204" pitchFamily="34" charset="0"/>
                <a:ea typeface="Times New Roman" panose="02020603050405020304" pitchFamily="18" charset="0"/>
                <a:cs typeface="Calibri" panose="020F0502020204030204" pitchFamily="34" charset="0"/>
              </a:rPr>
              <a:t>Insuficiente descripción en la memoria</a:t>
            </a:r>
            <a:r>
              <a:rPr lang="es-ES" sz="1800" dirty="0">
                <a:effectLst/>
                <a:latin typeface="Calibri" panose="020F0502020204030204" pitchFamily="34" charset="0"/>
                <a:ea typeface="Times New Roman" panose="02020603050405020304" pitchFamily="18" charset="0"/>
                <a:cs typeface="Calibri" panose="020F0502020204030204" pitchFamily="34" charset="0"/>
              </a:rPr>
              <a:t>. No especificar cuáles, cuántas, dónde, cuándo, cuánto duran, quién las hace y a qué público objetivo van dirigidas</a:t>
            </a:r>
          </a:p>
          <a:p>
            <a:pPr marL="342900" lvl="0" indent="-342900" algn="just">
              <a:spcBef>
                <a:spcPts val="600"/>
              </a:spcBef>
              <a:spcAft>
                <a:spcPts val="0"/>
              </a:spcAft>
              <a:buFont typeface="Arial" panose="020B0604020202020204" pitchFamily="34" charset="0"/>
              <a:buChar char="-"/>
            </a:pPr>
            <a:r>
              <a:rPr lang="es-ES" sz="1800" b="1" dirty="0">
                <a:effectLst/>
                <a:latin typeface="Calibri" panose="020F0502020204030204" pitchFamily="34" charset="0"/>
                <a:ea typeface="Times New Roman" panose="02020603050405020304" pitchFamily="18" charset="0"/>
                <a:cs typeface="Calibri" panose="020F0502020204030204" pitchFamily="34" charset="0"/>
              </a:rPr>
              <a:t>Costes no desglosados</a:t>
            </a:r>
            <a:r>
              <a:rPr lang="es-ES" b="1" dirty="0">
                <a:latin typeface="Calibri" panose="020F0502020204030204" pitchFamily="34" charset="0"/>
                <a:ea typeface="Times New Roman" panose="02020603050405020304" pitchFamily="18" charset="0"/>
                <a:cs typeface="Calibri" panose="020F0502020204030204" pitchFamily="34" charset="0"/>
              </a:rPr>
              <a:t>. </a:t>
            </a:r>
            <a:r>
              <a:rPr lang="es-ES" dirty="0">
                <a:latin typeface="Calibri" panose="020F0502020204030204" pitchFamily="34" charset="0"/>
                <a:ea typeface="Times New Roman" panose="02020603050405020304" pitchFamily="18" charset="0"/>
                <a:cs typeface="Calibri" panose="020F0502020204030204" pitchFamily="34" charset="0"/>
              </a:rPr>
              <a:t>F</a:t>
            </a:r>
            <a:r>
              <a:rPr lang="es-ES" sz="1800" dirty="0">
                <a:effectLst/>
                <a:latin typeface="Calibri" panose="020F0502020204030204" pitchFamily="34" charset="0"/>
                <a:ea typeface="Times New Roman" panose="02020603050405020304" pitchFamily="18" charset="0"/>
                <a:cs typeface="Calibri" panose="020F0502020204030204" pitchFamily="34" charset="0"/>
              </a:rPr>
              <a:t>alta de soporte de cálculo de los importes; no se sabe cómo se llega a la cantidad que se solicita; no están justificados los costes</a:t>
            </a:r>
          </a:p>
          <a:p>
            <a:pPr marL="342900" lvl="0" indent="-342900" algn="just">
              <a:spcBef>
                <a:spcPts val="600"/>
              </a:spcBef>
              <a:spcAft>
                <a:spcPts val="0"/>
              </a:spcAft>
              <a:buFont typeface="Arial" panose="020B0604020202020204" pitchFamily="34" charset="0"/>
              <a:buChar char="-"/>
            </a:pPr>
            <a:r>
              <a:rPr lang="es-ES" sz="1800" b="1" dirty="0">
                <a:effectLst/>
                <a:latin typeface="Calibri" panose="020F0502020204030204" pitchFamily="34" charset="0"/>
                <a:ea typeface="Times New Roman" panose="02020603050405020304" pitchFamily="18" charset="0"/>
                <a:cs typeface="Calibri" panose="020F0502020204030204" pitchFamily="34" charset="0"/>
              </a:rPr>
              <a:t>Falta de 3 presupuestos</a:t>
            </a:r>
            <a:r>
              <a:rPr lang="es-ES" b="1" dirty="0">
                <a:latin typeface="Calibri" panose="020F0502020204030204" pitchFamily="34" charset="0"/>
                <a:ea typeface="Times New Roman" panose="02020603050405020304" pitchFamily="18" charset="0"/>
                <a:cs typeface="Calibri" panose="020F0502020204030204" pitchFamily="34" charset="0"/>
              </a:rPr>
              <a:t>.</a:t>
            </a:r>
            <a:r>
              <a:rPr lang="es-ES" sz="1800" dirty="0">
                <a:effectLst/>
                <a:latin typeface="Calibri" panose="020F0502020204030204" pitchFamily="34" charset="0"/>
                <a:ea typeface="Times New Roman" panose="02020603050405020304" pitchFamily="18" charset="0"/>
                <a:cs typeface="Calibri" panose="020F0502020204030204" pitchFamily="34" charset="0"/>
              </a:rPr>
              <a:t> No se puede hacer moderación ni comprobación de que es coste de mercado</a:t>
            </a:r>
          </a:p>
          <a:p>
            <a:pPr marL="342900" lvl="0" indent="-342900" algn="just">
              <a:spcBef>
                <a:spcPts val="600"/>
              </a:spcBef>
              <a:spcAft>
                <a:spcPts val="0"/>
              </a:spcAft>
              <a:buFont typeface="Arial" panose="020B0604020202020204" pitchFamily="34" charset="0"/>
              <a:buChar char="-"/>
            </a:pPr>
            <a:r>
              <a:rPr lang="es-ES" sz="1800" b="1" dirty="0">
                <a:effectLst/>
                <a:latin typeface="Calibri" panose="020F0502020204030204" pitchFamily="34" charset="0"/>
                <a:ea typeface="Times New Roman" panose="02020603050405020304" pitchFamily="18" charset="0"/>
                <a:cs typeface="Calibri" panose="020F0502020204030204" pitchFamily="34" charset="0"/>
              </a:rPr>
              <a:t>Presupuestos no comparables</a:t>
            </a:r>
            <a:r>
              <a:rPr lang="es-ES" sz="1800" dirty="0">
                <a:effectLst/>
                <a:latin typeface="Calibri" panose="020F0502020204030204" pitchFamily="34" charset="0"/>
                <a:ea typeface="Times New Roman" panose="02020603050405020304" pitchFamily="18" charset="0"/>
                <a:cs typeface="Calibri" panose="020F0502020204030204" pitchFamily="34" charset="0"/>
              </a:rPr>
              <a:t> porque no se desglosa la información y no se sabe que incluye cada uno y que hace que se pueda preferir uno a otro. Por ejemplo, si en los tres pone “misiones comerciales” pero no dice cuántas, no se puede comparar, no se sabe cuántas se va a hacer ni lo que cuesta cada una. No se sabe qué incluye cada presupuesto</a:t>
            </a:r>
          </a:p>
          <a:p>
            <a:pPr marL="342900" lvl="0" indent="-342900" algn="just">
              <a:spcBef>
                <a:spcPts val="600"/>
              </a:spcBef>
              <a:spcAft>
                <a:spcPts val="0"/>
              </a:spcAft>
              <a:buFont typeface="Arial" panose="020B0604020202020204" pitchFamily="34" charset="0"/>
              <a:buChar char="-"/>
            </a:pPr>
            <a:r>
              <a:rPr lang="es-ES" sz="1800" b="1" dirty="0">
                <a:effectLst/>
                <a:latin typeface="Calibri" panose="020F0502020204030204" pitchFamily="34" charset="0"/>
                <a:ea typeface="Times New Roman" panose="02020603050405020304" pitchFamily="18" charset="0"/>
                <a:cs typeface="Calibri" panose="020F0502020204030204" pitchFamily="34" charset="0"/>
              </a:rPr>
              <a:t>Presupuestos válidos </a:t>
            </a:r>
            <a:r>
              <a:rPr lang="es-ES" b="1" dirty="0">
                <a:latin typeface="Calibri" panose="020F0502020204030204" pitchFamily="34" charset="0"/>
                <a:ea typeface="Times New Roman" panose="02020603050405020304" pitchFamily="18" charset="0"/>
                <a:cs typeface="Calibri" panose="020F0502020204030204" pitchFamily="34" charset="0"/>
              </a:rPr>
              <a:t>(“formales”), </a:t>
            </a:r>
            <a:r>
              <a:rPr lang="es-ES" sz="1800" dirty="0">
                <a:effectLst/>
                <a:latin typeface="Calibri" panose="020F0502020204030204" pitchFamily="34" charset="0"/>
                <a:ea typeface="Times New Roman" panose="02020603050405020304" pitchFamily="18" charset="0"/>
                <a:cs typeface="Calibri" panose="020F0502020204030204" pitchFamily="34" charset="0"/>
              </a:rPr>
              <a:t>que deberán reunir información precisa respecto a su fecha de emisión, detalle de quién lo emite, detalle de a quién se emite, número de registro, claridad de los conceptos presupuestados, formas de pago…</a:t>
            </a:r>
            <a:r>
              <a:rPr lang="es-ES" sz="1800" dirty="0" err="1">
                <a:effectLst/>
                <a:latin typeface="Calibri" panose="020F0502020204030204" pitchFamily="34" charset="0"/>
                <a:ea typeface="Times New Roman" panose="02020603050405020304" pitchFamily="18" charset="0"/>
                <a:cs typeface="Calibri" panose="020F0502020204030204" pitchFamily="34" charset="0"/>
              </a:rPr>
              <a:t>etc</a:t>
            </a:r>
            <a:endParaRPr lang="es-ES" sz="1800" dirty="0">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2" name="Marcador de número de diapositiva 1">
            <a:extLst>
              <a:ext uri="{FF2B5EF4-FFF2-40B4-BE49-F238E27FC236}">
                <a16:creationId xmlns:a16="http://schemas.microsoft.com/office/drawing/2014/main" id="{B7C55AF3-DE99-A83D-9CEB-EB5FBF17526D}"/>
              </a:ext>
            </a:extLst>
          </p:cNvPr>
          <p:cNvSpPr>
            <a:spLocks noGrp="1"/>
          </p:cNvSpPr>
          <p:nvPr>
            <p:ph type="sldNum" sz="quarter" idx="12"/>
          </p:nvPr>
        </p:nvSpPr>
        <p:spPr/>
        <p:txBody>
          <a:bodyPr/>
          <a:lstStyle/>
          <a:p>
            <a:fld id="{3A0FC4F9-BB9C-419F-8CE6-D898502595A1}" type="slidenum">
              <a:rPr lang="es-ES" sz="2000" smtClean="0"/>
              <a:t>14</a:t>
            </a:fld>
            <a:endParaRPr lang="es-ES" sz="2000"/>
          </a:p>
        </p:txBody>
      </p:sp>
      <p:pic>
        <p:nvPicPr>
          <p:cNvPr id="7"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2"/>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29519704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20044E5A-F539-3F2D-1A42-141A39D9F027}"/>
              </a:ext>
            </a:extLst>
          </p:cNvPr>
          <p:cNvSpPr/>
          <p:nvPr/>
        </p:nvSpPr>
        <p:spPr>
          <a:xfrm>
            <a:off x="1595336" y="1099226"/>
            <a:ext cx="7865885" cy="255069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lang="es-ES" sz="3600" b="1" dirty="0">
                <a:solidFill>
                  <a:schemeClr val="accent1"/>
                </a:solidFill>
                <a:latin typeface="Calibri" panose="020F0502020204030204" pitchFamily="34" charset="0"/>
                <a:ea typeface="+mj-ea"/>
                <a:cs typeface="Calibri" panose="020F0502020204030204" pitchFamily="34" charset="0"/>
              </a:rPr>
              <a:t>ELIKADURA KATEAREN LEGEAREN FUNTSEZKO PUNTUAK</a:t>
            </a:r>
          </a:p>
          <a:p>
            <a:pPr algn="ctr"/>
            <a:r>
              <a:rPr lang="es-ES" sz="3600" b="1" dirty="0">
                <a:solidFill>
                  <a:schemeClr val="accent1"/>
                </a:solidFill>
                <a:latin typeface="Calibri" panose="020F0502020204030204" pitchFamily="34" charset="0"/>
                <a:ea typeface="+mj-ea"/>
                <a:cs typeface="Calibri" panose="020F0502020204030204" pitchFamily="34" charset="0"/>
              </a:rPr>
              <a:t>-</a:t>
            </a:r>
          </a:p>
          <a:p>
            <a:pPr algn="ctr"/>
            <a:r>
              <a:rPr lang="es-ES" sz="3600" b="1" dirty="0">
                <a:solidFill>
                  <a:schemeClr val="accent1"/>
                </a:solidFill>
                <a:latin typeface="Calibri" panose="020F0502020204030204" pitchFamily="34" charset="0"/>
                <a:ea typeface="+mj-ea"/>
                <a:cs typeface="Calibri" panose="020F0502020204030204" pitchFamily="34" charset="0"/>
              </a:rPr>
              <a:t>PUNTOS CLAVE DE LA LEY DE LA CADENA ALIMENTARIA</a:t>
            </a:r>
          </a:p>
          <a:p>
            <a:endParaRPr lang="es-ES" sz="1600" dirty="0">
              <a:solidFill>
                <a:schemeClr val="accent6">
                  <a:lumMod val="50000"/>
                </a:schemeClr>
              </a:solidFill>
              <a:effectLst/>
              <a:latin typeface="Times New Roman" panose="02020603050405020304" pitchFamily="18" charset="0"/>
              <a:ea typeface="Times New Roman" panose="02020603050405020304" pitchFamily="18" charset="0"/>
            </a:endParaRPr>
          </a:p>
        </p:txBody>
      </p:sp>
      <p:pic>
        <p:nvPicPr>
          <p:cNvPr id="10"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2"/>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18551729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p:cNvSpPr/>
          <p:nvPr/>
        </p:nvSpPr>
        <p:spPr>
          <a:xfrm>
            <a:off x="662730" y="411884"/>
            <a:ext cx="8388991" cy="5890715"/>
          </a:xfrm>
          <a:prstGeom prst="rect">
            <a:avLst/>
          </a:prstGeom>
        </p:spPr>
        <p:txBody>
          <a:bodyPr wrap="square">
            <a:spAutoFit/>
          </a:bodyPr>
          <a:lstStyle/>
          <a:p>
            <a:pPr>
              <a:lnSpc>
                <a:spcPct val="107000"/>
              </a:lnSpc>
              <a:spcAft>
                <a:spcPts val="1800"/>
              </a:spcAft>
            </a:pPr>
            <a:r>
              <a:rPr lang="es-ES" sz="2400" b="1" dirty="0">
                <a:solidFill>
                  <a:schemeClr val="accent1"/>
                </a:solidFill>
                <a:latin typeface="Calibri" panose="020F0502020204030204" pitchFamily="34" charset="0"/>
                <a:ea typeface="+mj-ea"/>
                <a:cs typeface="Calibri" panose="020F0502020204030204" pitchFamily="34" charset="0"/>
              </a:rPr>
              <a:t>LEY DE LA CADENA ALIMENTARIA</a:t>
            </a:r>
          </a:p>
          <a:p>
            <a:pPr>
              <a:lnSpc>
                <a:spcPct val="107000"/>
              </a:lnSpc>
              <a:spcAft>
                <a:spcPts val="1800"/>
              </a:spcAft>
            </a:pPr>
            <a:r>
              <a:rPr lang="es-ES" sz="2400" b="1" dirty="0" smtClean="0">
                <a:solidFill>
                  <a:schemeClr val="accent1"/>
                </a:solidFill>
                <a:latin typeface="Calibri" panose="020F0502020204030204" pitchFamily="34" charset="0"/>
                <a:ea typeface="+mj-ea"/>
                <a:cs typeface="Calibri" panose="020F0502020204030204" pitchFamily="34" charset="0"/>
              </a:rPr>
              <a:t>Ley </a:t>
            </a:r>
            <a:r>
              <a:rPr lang="es-ES" sz="2400" b="1" dirty="0">
                <a:solidFill>
                  <a:schemeClr val="accent1"/>
                </a:solidFill>
                <a:latin typeface="Calibri" panose="020F0502020204030204" pitchFamily="34" charset="0"/>
                <a:ea typeface="+mj-ea"/>
                <a:cs typeface="Calibri" panose="020F0502020204030204" pitchFamily="34" charset="0"/>
              </a:rPr>
              <a:t>12/2013, de 2 de agosto, de medidas para mejorar el funcionamiento de la cadena alimentaria.</a:t>
            </a:r>
          </a:p>
          <a:p>
            <a:pPr>
              <a:lnSpc>
                <a:spcPct val="107000"/>
              </a:lnSpc>
              <a:spcAft>
                <a:spcPts val="1800"/>
              </a:spcAft>
            </a:pPr>
            <a:r>
              <a:rPr lang="es-ES" sz="2400" b="1" dirty="0" smtClean="0">
                <a:solidFill>
                  <a:schemeClr val="accent1"/>
                </a:solidFill>
                <a:latin typeface="Calibri" panose="020F0502020204030204" pitchFamily="34" charset="0"/>
                <a:ea typeface="+mj-ea"/>
                <a:cs typeface="Calibri" panose="020F0502020204030204" pitchFamily="34" charset="0"/>
              </a:rPr>
              <a:t>Modificada </a:t>
            </a:r>
            <a:r>
              <a:rPr lang="es-ES" sz="2400" b="1" dirty="0">
                <a:solidFill>
                  <a:schemeClr val="accent1"/>
                </a:solidFill>
                <a:latin typeface="Calibri" panose="020F0502020204030204" pitchFamily="34" charset="0"/>
                <a:ea typeface="+mj-ea"/>
                <a:cs typeface="Calibri" panose="020F0502020204030204" pitchFamily="34" charset="0"/>
              </a:rPr>
              <a:t>por la Ley 16/2021, de 14 de diciembre</a:t>
            </a:r>
            <a:r>
              <a:rPr lang="es-ES" sz="2400" b="1" dirty="0" smtClean="0">
                <a:solidFill>
                  <a:schemeClr val="accent1"/>
                </a:solidFill>
                <a:latin typeface="Calibri" panose="020F0502020204030204" pitchFamily="34" charset="0"/>
                <a:ea typeface="+mj-ea"/>
                <a:cs typeface="Calibri" panose="020F0502020204030204" pitchFamily="34" charset="0"/>
              </a:rPr>
              <a:t>.</a:t>
            </a:r>
          </a:p>
          <a:p>
            <a:pPr>
              <a:lnSpc>
                <a:spcPct val="107000"/>
              </a:lnSpc>
              <a:spcAft>
                <a:spcPts val="1800"/>
              </a:spcAft>
            </a:pPr>
            <a:endParaRPr lang="es-ES" sz="2400" b="1" dirty="0">
              <a:solidFill>
                <a:schemeClr val="accent1"/>
              </a:solidFill>
              <a:latin typeface="Calibri" panose="020F0502020204030204" pitchFamily="34" charset="0"/>
              <a:ea typeface="+mj-ea"/>
              <a:cs typeface="Calibri" panose="020F0502020204030204" pitchFamily="34" charset="0"/>
            </a:endParaRPr>
          </a:p>
          <a:p>
            <a:pPr>
              <a:lnSpc>
                <a:spcPct val="107000"/>
              </a:lnSpc>
              <a:spcAft>
                <a:spcPts val="1800"/>
              </a:spcAft>
            </a:pPr>
            <a:endParaRPr lang="es-ES" sz="2400" b="1" dirty="0" smtClean="0">
              <a:solidFill>
                <a:schemeClr val="accent1"/>
              </a:solidFill>
              <a:latin typeface="Calibri" panose="020F0502020204030204" pitchFamily="34" charset="0"/>
              <a:ea typeface="+mj-ea"/>
              <a:cs typeface="Calibri" panose="020F0502020204030204" pitchFamily="34" charset="0"/>
            </a:endParaRPr>
          </a:p>
          <a:p>
            <a:pPr>
              <a:lnSpc>
                <a:spcPct val="107000"/>
              </a:lnSpc>
              <a:spcAft>
                <a:spcPts val="1800"/>
              </a:spcAft>
            </a:pPr>
            <a:r>
              <a:rPr lang="es-ES" sz="2400" b="1" dirty="0" smtClean="0">
                <a:solidFill>
                  <a:schemeClr val="accent1"/>
                </a:solidFill>
                <a:latin typeface="Calibri" panose="020F0502020204030204" pitchFamily="34" charset="0"/>
                <a:ea typeface="+mj-ea"/>
                <a:cs typeface="Calibri" panose="020F0502020204030204" pitchFamily="34" charset="0"/>
              </a:rPr>
              <a:t>AUTORIDAD DE EJECUCIÓN EN EUSKADI:</a:t>
            </a:r>
          </a:p>
          <a:p>
            <a:pPr>
              <a:lnSpc>
                <a:spcPct val="107000"/>
              </a:lnSpc>
              <a:spcAft>
                <a:spcPts val="1800"/>
              </a:spcAft>
            </a:pPr>
            <a:r>
              <a:rPr lang="es-ES" sz="2400" b="1" dirty="0">
                <a:solidFill>
                  <a:schemeClr val="accent1"/>
                </a:solidFill>
                <a:latin typeface="Calibri" panose="020F0502020204030204" pitchFamily="34" charset="0"/>
                <a:ea typeface="+mj-ea"/>
                <a:cs typeface="Calibri" panose="020F0502020204030204" pitchFamily="34" charset="0"/>
              </a:rPr>
              <a:t>Dirección de Calidad e Industrias Alimentarias</a:t>
            </a:r>
          </a:p>
          <a:p>
            <a:pPr>
              <a:lnSpc>
                <a:spcPct val="107000"/>
              </a:lnSpc>
              <a:spcAft>
                <a:spcPts val="1800"/>
              </a:spcAft>
            </a:pPr>
            <a:endParaRPr lang="es-ES" sz="2400" dirty="0">
              <a:solidFill>
                <a:srgbClr val="44546A"/>
              </a:solidFill>
              <a:latin typeface="Calibri Light"/>
              <a:cs typeface="Calibri"/>
            </a:endParaRPr>
          </a:p>
          <a:p>
            <a:pPr>
              <a:lnSpc>
                <a:spcPct val="107000"/>
              </a:lnSpc>
              <a:spcAft>
                <a:spcPts val="1800"/>
              </a:spcAft>
            </a:pPr>
            <a:endParaRPr lang="es-ES" sz="2400" b="1" dirty="0">
              <a:solidFill>
                <a:schemeClr val="accent1"/>
              </a:solidFill>
              <a:latin typeface="Calibri" panose="020F0502020204030204" pitchFamily="34" charset="0"/>
              <a:ea typeface="+mj-ea"/>
              <a:cs typeface="Calibri" panose="020F0502020204030204" pitchFamily="34" charset="0"/>
            </a:endParaRPr>
          </a:p>
        </p:txBody>
      </p:sp>
      <p:sp>
        <p:nvSpPr>
          <p:cNvPr id="2" name="Marcador de número de diapositiva 1">
            <a:extLst>
              <a:ext uri="{FF2B5EF4-FFF2-40B4-BE49-F238E27FC236}">
                <a16:creationId xmlns:a16="http://schemas.microsoft.com/office/drawing/2014/main" id="{B7C55AF3-DE99-A83D-9CEB-EB5FBF17526D}"/>
              </a:ext>
            </a:extLst>
          </p:cNvPr>
          <p:cNvSpPr>
            <a:spLocks noGrp="1"/>
          </p:cNvSpPr>
          <p:nvPr>
            <p:ph type="sldNum" sz="quarter" idx="12"/>
          </p:nvPr>
        </p:nvSpPr>
        <p:spPr/>
        <p:txBody>
          <a:bodyPr/>
          <a:lstStyle/>
          <a:p>
            <a:fld id="{3A0FC4F9-BB9C-419F-8CE6-D898502595A1}" type="slidenum">
              <a:rPr lang="es-ES" sz="2000" smtClean="0"/>
              <a:t>16</a:t>
            </a:fld>
            <a:endParaRPr lang="es-ES" sz="2000" dirty="0"/>
          </a:p>
        </p:txBody>
      </p:sp>
      <p:pic>
        <p:nvPicPr>
          <p:cNvPr id="7"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3"/>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23100516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4835E12-76E7-8D62-001E-E98AF0204757}"/>
              </a:ext>
            </a:extLst>
          </p:cNvPr>
          <p:cNvSpPr>
            <a:spLocks noGrp="1"/>
          </p:cNvSpPr>
          <p:nvPr>
            <p:ph type="title"/>
          </p:nvPr>
        </p:nvSpPr>
        <p:spPr>
          <a:xfrm>
            <a:off x="85154" y="593132"/>
            <a:ext cx="4044878" cy="2267482"/>
          </a:xfrm>
          <a:noFill/>
        </p:spPr>
        <p:txBody>
          <a:bodyPr vert="horz" lIns="91440" tIns="45720" rIns="91440" bIns="45720" rtlCol="0" anchor="ctr">
            <a:noAutofit/>
          </a:bodyPr>
          <a:lstStyle/>
          <a:p>
            <a:pPr algn="ctr"/>
            <a:r>
              <a:rPr lang="es-ES" sz="4000" dirty="0">
                <a:solidFill>
                  <a:schemeClr val="tx2"/>
                </a:solidFill>
              </a:rPr>
              <a:t>¿CUÁL ES EL ÁMBITO DE APLICACIÓN?</a:t>
            </a:r>
          </a:p>
        </p:txBody>
      </p:sp>
      <p:sp>
        <p:nvSpPr>
          <p:cNvPr id="3" name="Marcador de contenido 2">
            <a:extLst>
              <a:ext uri="{FF2B5EF4-FFF2-40B4-BE49-F238E27FC236}">
                <a16:creationId xmlns:a16="http://schemas.microsoft.com/office/drawing/2014/main" id="{C9EC1CBB-0A80-48DE-B669-7B7F59CA03B8}"/>
              </a:ext>
            </a:extLst>
          </p:cNvPr>
          <p:cNvSpPr>
            <a:spLocks noGrp="1"/>
          </p:cNvSpPr>
          <p:nvPr>
            <p:ph idx="1"/>
          </p:nvPr>
        </p:nvSpPr>
        <p:spPr>
          <a:xfrm>
            <a:off x="3845946" y="492877"/>
            <a:ext cx="5546258" cy="4197645"/>
          </a:xfrm>
          <a:noFill/>
          <a:ln w="41275" cmpd="dbl">
            <a:noFill/>
            <a:prstDash val="solid"/>
            <a:extLst>
              <a:ext uri="{C807C97D-BFC1-408E-A445-0C87EB9F89A2}">
                <ask:lineSketchStyleProps xmlns:ask="http://schemas.microsoft.com/office/drawing/2018/sketchyshapes" xmlns="">
                  <ask:type>
                    <ask:lineSketchNone/>
                  </ask:type>
                </ask:lineSketchStyleProps>
              </a:ext>
            </a:extLst>
          </a:ln>
        </p:spPr>
        <p:txBody>
          <a:bodyPr vert="horz" lIns="91440" tIns="45720" rIns="91440" bIns="45720" rtlCol="0" anchor="t">
            <a:noAutofit/>
          </a:bodyPr>
          <a:lstStyle/>
          <a:p>
            <a:pPr algn="just">
              <a:lnSpc>
                <a:spcPct val="100000"/>
              </a:lnSpc>
              <a:spcBef>
                <a:spcPts val="0"/>
              </a:spcBef>
              <a:buFont typeface="Wingdings" panose="05000000000000000000" pitchFamily="2" charset="2"/>
              <a:buChar char="Ø"/>
            </a:pPr>
            <a:endParaRPr lang="es-ES" dirty="0">
              <a:solidFill>
                <a:schemeClr val="tx2"/>
              </a:solidFill>
              <a:latin typeface="Calibri" panose="020F0502020204030204" pitchFamily="34" charset="0"/>
              <a:cs typeface="Calibri" panose="020F0502020204030204" pitchFamily="34" charset="0"/>
            </a:endParaRPr>
          </a:p>
          <a:p>
            <a:pPr marL="342900" indent="-342900" algn="just">
              <a:lnSpc>
                <a:spcPct val="100000"/>
              </a:lnSpc>
              <a:spcBef>
                <a:spcPts val="0"/>
              </a:spcBef>
              <a:buFont typeface="Wingdings" panose="05000000000000000000" pitchFamily="2" charset="2"/>
              <a:buChar char="Ø"/>
              <a:defRPr/>
            </a:pPr>
            <a:r>
              <a:rPr lang="es-ES" dirty="0">
                <a:solidFill>
                  <a:srgbClr val="44546A"/>
                </a:solidFill>
                <a:latin typeface="Calibri" panose="020F0502020204030204" pitchFamily="34" charset="0"/>
                <a:cs typeface="Calibri" panose="020F0502020204030204" pitchFamily="34" charset="0"/>
              </a:rPr>
              <a:t>Todas las </a:t>
            </a:r>
            <a:r>
              <a:rPr lang="es-ES" b="1" dirty="0">
                <a:solidFill>
                  <a:srgbClr val="44546A"/>
                </a:solidFill>
                <a:latin typeface="Calibri" panose="020F0502020204030204" pitchFamily="34" charset="0"/>
                <a:cs typeface="Calibri" panose="020F0502020204030204" pitchFamily="34" charset="0"/>
              </a:rPr>
              <a:t>operaciones comerciales </a:t>
            </a:r>
            <a:r>
              <a:rPr lang="es-ES" dirty="0">
                <a:solidFill>
                  <a:srgbClr val="44546A"/>
                </a:solidFill>
                <a:latin typeface="Calibri" panose="020F0502020204030204" pitchFamily="34" charset="0"/>
                <a:cs typeface="Calibri" panose="020F0502020204030204" pitchFamily="34" charset="0"/>
              </a:rPr>
              <a:t>entre los operadores que intervienen en la cadena alimentaria, desde la producción hasta la distribución, excepto transporte.</a:t>
            </a:r>
          </a:p>
          <a:p>
            <a:pPr marL="342900" lvl="0" indent="-342900" algn="just">
              <a:lnSpc>
                <a:spcPct val="100000"/>
              </a:lnSpc>
              <a:spcBef>
                <a:spcPts val="0"/>
              </a:spcBef>
              <a:buFont typeface="Wingdings" panose="05000000000000000000" pitchFamily="2" charset="2"/>
              <a:buChar char="Ø"/>
              <a:defRPr/>
            </a:pPr>
            <a:endParaRPr lang="es-ES" dirty="0">
              <a:solidFill>
                <a:srgbClr val="44546A"/>
              </a:solidFill>
              <a:latin typeface="Calibri" panose="020F0502020204030204" pitchFamily="34" charset="0"/>
              <a:cs typeface="Calibri" panose="020F0502020204030204" pitchFamily="34" charset="0"/>
            </a:endParaRPr>
          </a:p>
          <a:p>
            <a:pPr marL="342900" indent="-342900" algn="just">
              <a:lnSpc>
                <a:spcPct val="100000"/>
              </a:lnSpc>
              <a:spcBef>
                <a:spcPts val="0"/>
              </a:spcBef>
              <a:buFont typeface="Wingdings" panose="05000000000000000000" pitchFamily="2" charset="2"/>
              <a:buChar char="Ø"/>
              <a:defRPr/>
            </a:pPr>
            <a:r>
              <a:rPr lang="es-ES" dirty="0">
                <a:solidFill>
                  <a:srgbClr val="44546A"/>
                </a:solidFill>
                <a:latin typeface="Calibri" panose="020F0502020204030204" pitchFamily="34" charset="0"/>
                <a:cs typeface="Calibri" panose="020F0502020204030204" pitchFamily="34" charset="0"/>
              </a:rPr>
              <a:t>Productos agrícolas y alimentarios, (animales vivos y piensos).</a:t>
            </a:r>
            <a:endParaRPr lang="es-ES" dirty="0">
              <a:solidFill>
                <a:schemeClr val="tx2"/>
              </a:solidFill>
              <a:latin typeface="Calibri" panose="020F0502020204030204" pitchFamily="34" charset="0"/>
              <a:cs typeface="Calibri" panose="020F0502020204030204" pitchFamily="34" charset="0"/>
            </a:endParaRPr>
          </a:p>
          <a:p>
            <a:pPr algn="just">
              <a:lnSpc>
                <a:spcPct val="100000"/>
              </a:lnSpc>
              <a:spcBef>
                <a:spcPts val="0"/>
              </a:spcBef>
              <a:buFont typeface="Wingdings" panose="05000000000000000000" pitchFamily="2" charset="2"/>
              <a:buChar char="Ø"/>
            </a:pPr>
            <a:endParaRPr lang="es-ES" dirty="0">
              <a:solidFill>
                <a:schemeClr val="tx2"/>
              </a:solidFill>
              <a:latin typeface="Calibri" panose="020F0502020204030204" pitchFamily="34" charset="0"/>
              <a:cs typeface="Calibri" panose="020F0502020204030204" pitchFamily="34" charset="0"/>
            </a:endParaRPr>
          </a:p>
          <a:p>
            <a:pPr algn="just">
              <a:lnSpc>
                <a:spcPct val="100000"/>
              </a:lnSpc>
              <a:spcBef>
                <a:spcPts val="0"/>
              </a:spcBef>
              <a:buFont typeface="Wingdings" panose="05000000000000000000" pitchFamily="2" charset="2"/>
              <a:buChar char="Ø"/>
            </a:pPr>
            <a:r>
              <a:rPr lang="es-ES" dirty="0">
                <a:solidFill>
                  <a:schemeClr val="tx2"/>
                </a:solidFill>
                <a:latin typeface="Calibri" panose="020F0502020204030204" pitchFamily="34" charset="0"/>
                <a:cs typeface="Calibri" panose="020F0502020204030204" pitchFamily="34" charset="0"/>
              </a:rPr>
              <a:t> Operaciones comerciales </a:t>
            </a:r>
            <a:r>
              <a:rPr lang="es-ES" b="1" dirty="0">
                <a:solidFill>
                  <a:schemeClr val="tx2"/>
                </a:solidFill>
                <a:latin typeface="Calibri" panose="020F0502020204030204" pitchFamily="34" charset="0"/>
                <a:cs typeface="Calibri" panose="020F0502020204030204" pitchFamily="34" charset="0"/>
              </a:rPr>
              <a:t>&gt;1.000€</a:t>
            </a:r>
            <a:endParaRPr lang="es-ES" b="1" dirty="0">
              <a:solidFill>
                <a:schemeClr val="tx2"/>
              </a:solidFill>
              <a:latin typeface="Calibri" panose="020F0502020204030204" pitchFamily="34" charset="0"/>
              <a:ea typeface="Calibri Light"/>
              <a:cs typeface="Calibri" panose="020F0502020204030204" pitchFamily="34" charset="0"/>
            </a:endParaRPr>
          </a:p>
          <a:p>
            <a:pPr algn="just">
              <a:lnSpc>
                <a:spcPct val="100000"/>
              </a:lnSpc>
              <a:spcBef>
                <a:spcPts val="0"/>
              </a:spcBef>
              <a:buFont typeface="Wingdings" panose="05000000000000000000" pitchFamily="2" charset="2"/>
              <a:buChar char="Ø"/>
            </a:pPr>
            <a:endParaRPr lang="es-ES" dirty="0">
              <a:solidFill>
                <a:schemeClr val="tx2"/>
              </a:solidFill>
              <a:latin typeface="Calibri" panose="020F0502020204030204" pitchFamily="34" charset="0"/>
              <a:cs typeface="Calibri" panose="020F0502020204030204" pitchFamily="34" charset="0"/>
            </a:endParaRPr>
          </a:p>
          <a:p>
            <a:pPr marL="0" indent="0" algn="just">
              <a:lnSpc>
                <a:spcPct val="100000"/>
              </a:lnSpc>
              <a:spcBef>
                <a:spcPts val="0"/>
              </a:spcBef>
              <a:buNone/>
            </a:pPr>
            <a:endParaRPr lang="es-ES" dirty="0">
              <a:solidFill>
                <a:schemeClr val="tx2"/>
              </a:solidFill>
              <a:latin typeface="Calibri" panose="020F0502020204030204" pitchFamily="34" charset="0"/>
              <a:cs typeface="Calibri" panose="020F0502020204030204" pitchFamily="34" charset="0"/>
            </a:endParaRPr>
          </a:p>
        </p:txBody>
      </p:sp>
      <p:sp>
        <p:nvSpPr>
          <p:cNvPr id="6" name="Marcador de número de diapositiva 1">
            <a:extLst>
              <a:ext uri="{FF2B5EF4-FFF2-40B4-BE49-F238E27FC236}">
                <a16:creationId xmlns:a16="http://schemas.microsoft.com/office/drawing/2014/main" id="{B7C55AF3-DE99-A83D-9CEB-EB5FBF17526D}"/>
              </a:ext>
            </a:extLst>
          </p:cNvPr>
          <p:cNvSpPr>
            <a:spLocks noGrp="1"/>
          </p:cNvSpPr>
          <p:nvPr>
            <p:ph type="sldNum" sz="quarter" idx="12"/>
          </p:nvPr>
        </p:nvSpPr>
        <p:spPr>
          <a:xfrm>
            <a:off x="8590663" y="6041362"/>
            <a:ext cx="683339" cy="365125"/>
          </a:xfrm>
        </p:spPr>
        <p:txBody>
          <a:bodyPr/>
          <a:lstStyle/>
          <a:p>
            <a:fld id="{3A0FC4F9-BB9C-419F-8CE6-D898502595A1}" type="slidenum">
              <a:rPr lang="es-ES" sz="2000" smtClean="0"/>
              <a:t>17</a:t>
            </a:fld>
            <a:endParaRPr lang="es-ES" sz="2000" dirty="0"/>
          </a:p>
        </p:txBody>
      </p:sp>
      <p:pic>
        <p:nvPicPr>
          <p:cNvPr id="8"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3"/>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177403939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uadroTexto 10">
            <a:extLst>
              <a:ext uri="{FF2B5EF4-FFF2-40B4-BE49-F238E27FC236}">
                <a16:creationId xmlns:a16="http://schemas.microsoft.com/office/drawing/2014/main" id="{5C95504E-4E28-45E6-A563-04B87A926C3F}"/>
              </a:ext>
            </a:extLst>
          </p:cNvPr>
          <p:cNvSpPr txBox="1"/>
          <p:nvPr/>
        </p:nvSpPr>
        <p:spPr>
          <a:xfrm>
            <a:off x="383792" y="431143"/>
            <a:ext cx="10163788" cy="602010"/>
          </a:xfrm>
          <a:prstGeom prst="rect">
            <a:avLst/>
          </a:prstGeom>
        </p:spPr>
        <p:txBody>
          <a:bodyPr vert="horz" lIns="91440" tIns="45720" rIns="91440" bIns="45720" rtlCol="0" anchor="ctr">
            <a:normAutofit/>
          </a:bodyPr>
          <a:lstStyle/>
          <a:p>
            <a:pPr>
              <a:lnSpc>
                <a:spcPct val="90000"/>
              </a:lnSpc>
              <a:spcBef>
                <a:spcPct val="0"/>
              </a:spcBef>
            </a:pPr>
            <a:r>
              <a:rPr lang="es-ES_tradnl" sz="2800" b="1" dirty="0" smtClean="0">
                <a:solidFill>
                  <a:schemeClr val="accent1"/>
                </a:solidFill>
                <a:latin typeface="Calibri" panose="020F0502020204030204" pitchFamily="34" charset="0"/>
                <a:ea typeface="+mj-ea"/>
                <a:cs typeface="Calibri" panose="020F0502020204030204" pitchFamily="34" charset="0"/>
              </a:rPr>
              <a:t>CUMPLIMIENTO DE LA LEY DE LA CADENA ALIMENTARIA</a:t>
            </a:r>
            <a:endParaRPr lang="es-ES_tradnl" sz="2800" b="1" dirty="0">
              <a:solidFill>
                <a:schemeClr val="accent1"/>
              </a:solidFill>
              <a:latin typeface="Calibri" panose="020F0502020204030204" pitchFamily="34" charset="0"/>
              <a:ea typeface="+mj-ea"/>
              <a:cs typeface="Calibri" panose="020F0502020204030204" pitchFamily="34" charset="0"/>
            </a:endParaRPr>
          </a:p>
        </p:txBody>
      </p:sp>
      <p:sp>
        <p:nvSpPr>
          <p:cNvPr id="8" name="Título 1">
            <a:extLst>
              <a:ext uri="{FF2B5EF4-FFF2-40B4-BE49-F238E27FC236}">
                <a16:creationId xmlns:a16="http://schemas.microsoft.com/office/drawing/2014/main" id="{20FA7F89-0D8C-1717-ECC6-DF9A60BD7507}"/>
              </a:ext>
            </a:extLst>
          </p:cNvPr>
          <p:cNvSpPr txBox="1">
            <a:spLocks/>
          </p:cNvSpPr>
          <p:nvPr/>
        </p:nvSpPr>
        <p:spPr>
          <a:xfrm>
            <a:off x="460297" y="1253973"/>
            <a:ext cx="3342527" cy="2829890"/>
          </a:xfrm>
          <a:prstGeom prst="rect">
            <a:avLst/>
          </a:prstGeom>
          <a:solidFill>
            <a:schemeClr val="accent1">
              <a:lumMod val="20000"/>
              <a:lumOff val="80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50000"/>
              </a:lnSpc>
            </a:pPr>
            <a:r>
              <a:rPr lang="es-ES" sz="3600" dirty="0">
                <a:solidFill>
                  <a:schemeClr val="tx2"/>
                </a:solidFill>
                <a:latin typeface="Calibri" panose="020F0502020204030204" pitchFamily="34" charset="0"/>
                <a:cs typeface="Calibri" panose="020F0502020204030204" pitchFamily="34" charset="0"/>
              </a:rPr>
              <a:t>OBLIGACIONES</a:t>
            </a:r>
            <a:endParaRPr lang="es-ES" sz="4000" dirty="0">
              <a:solidFill>
                <a:schemeClr val="tx2"/>
              </a:solidFill>
              <a:latin typeface="Calibri" panose="020F0502020204030204" pitchFamily="34" charset="0"/>
              <a:cs typeface="Calibri" panose="020F0502020204030204" pitchFamily="34" charset="0"/>
            </a:endParaRPr>
          </a:p>
        </p:txBody>
      </p:sp>
      <p:sp>
        <p:nvSpPr>
          <p:cNvPr id="9" name="CuadroTexto 8">
            <a:extLst>
              <a:ext uri="{FF2B5EF4-FFF2-40B4-BE49-F238E27FC236}">
                <a16:creationId xmlns:a16="http://schemas.microsoft.com/office/drawing/2014/main" id="{9303A5D4-1DCF-BA50-F53E-EEB68B43BE56}"/>
              </a:ext>
            </a:extLst>
          </p:cNvPr>
          <p:cNvSpPr txBox="1"/>
          <p:nvPr/>
        </p:nvSpPr>
        <p:spPr>
          <a:xfrm>
            <a:off x="4140530" y="1033153"/>
            <a:ext cx="5349699" cy="378565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endParaRPr lang="es-ES" sz="2000" dirty="0">
              <a:solidFill>
                <a:srgbClr val="44546A"/>
              </a:solidFill>
              <a:latin typeface="Calibri" panose="020F0502020204030204" pitchFamily="34" charset="0"/>
              <a:cs typeface="Calibri" panose="020F0502020204030204" pitchFamily="34" charset="0"/>
            </a:endParaRPr>
          </a:p>
          <a:p>
            <a:pPr marL="285750" indent="-285750" algn="just">
              <a:buFont typeface="Wingdings"/>
              <a:buChar char="Ø"/>
            </a:pPr>
            <a:r>
              <a:rPr lang="es-ES" sz="2000" dirty="0">
                <a:solidFill>
                  <a:srgbClr val="44546A"/>
                </a:solidFill>
                <a:latin typeface="Calibri" panose="020F0502020204030204" pitchFamily="34" charset="0"/>
                <a:cs typeface="Calibri" panose="020F0502020204030204" pitchFamily="34" charset="0"/>
              </a:rPr>
              <a:t>Formalizar todos los </a:t>
            </a:r>
            <a:r>
              <a:rPr lang="es-ES" sz="2000" b="1" dirty="0">
                <a:solidFill>
                  <a:srgbClr val="44546A"/>
                </a:solidFill>
                <a:latin typeface="Calibri" panose="020F0502020204030204" pitchFamily="34" charset="0"/>
                <a:cs typeface="Calibri" panose="020F0502020204030204" pitchFamily="34" charset="0"/>
              </a:rPr>
              <a:t>contratos por escrito antes de la entrega.</a:t>
            </a:r>
            <a:r>
              <a:rPr lang="en-US" sz="2000" dirty="0">
                <a:solidFill>
                  <a:srgbClr val="44546A"/>
                </a:solidFill>
                <a:latin typeface="Calibri" panose="020F0502020204030204" pitchFamily="34" charset="0"/>
                <a:cs typeface="Calibri" panose="020F0502020204030204" pitchFamily="34" charset="0"/>
              </a:rPr>
              <a:t>​</a:t>
            </a:r>
          </a:p>
          <a:p>
            <a:pPr marL="285750" indent="-285750" algn="just">
              <a:buFont typeface="Wingdings"/>
              <a:buChar char="Ø"/>
            </a:pPr>
            <a:r>
              <a:rPr lang="es-ES" sz="2000" dirty="0">
                <a:solidFill>
                  <a:srgbClr val="44546A"/>
                </a:solidFill>
                <a:latin typeface="Calibri" panose="020F0502020204030204" pitchFamily="34" charset="0"/>
                <a:cs typeface="Calibri" panose="020F0502020204030204" pitchFamily="34" charset="0"/>
              </a:rPr>
              <a:t>Precio pactado debe </a:t>
            </a:r>
            <a:r>
              <a:rPr lang="es-ES" sz="2000" b="1" dirty="0">
                <a:solidFill>
                  <a:srgbClr val="44546A"/>
                </a:solidFill>
                <a:latin typeface="Calibri" panose="020F0502020204030204" pitchFamily="34" charset="0"/>
                <a:cs typeface="Calibri" panose="020F0502020204030204" pitchFamily="34" charset="0"/>
              </a:rPr>
              <a:t>cubrir los costes de producción / adquisición.</a:t>
            </a:r>
            <a:r>
              <a:rPr lang="es-ES" sz="2000" dirty="0">
                <a:solidFill>
                  <a:srgbClr val="44546A"/>
                </a:solidFill>
                <a:latin typeface="Calibri" panose="020F0502020204030204" pitchFamily="34" charset="0"/>
                <a:cs typeface="Calibri" panose="020F0502020204030204" pitchFamily="34" charset="0"/>
              </a:rPr>
              <a:t>​</a:t>
            </a:r>
          </a:p>
          <a:p>
            <a:pPr marL="285750" indent="-285750" algn="just">
              <a:buFont typeface="Wingdings"/>
              <a:buChar char="Ø"/>
            </a:pPr>
            <a:r>
              <a:rPr lang="es-ES" sz="2000" dirty="0">
                <a:solidFill>
                  <a:srgbClr val="44546A"/>
                </a:solidFill>
                <a:latin typeface="Calibri" panose="020F0502020204030204" pitchFamily="34" charset="0"/>
                <a:cs typeface="Calibri" panose="020F0502020204030204" pitchFamily="34" charset="0"/>
              </a:rPr>
              <a:t>Cumplir con los </a:t>
            </a:r>
            <a:r>
              <a:rPr lang="es-ES" sz="2000" b="1" dirty="0">
                <a:solidFill>
                  <a:srgbClr val="44546A"/>
                </a:solidFill>
                <a:latin typeface="Calibri" panose="020F0502020204030204" pitchFamily="34" charset="0"/>
                <a:cs typeface="Calibri" panose="020F0502020204030204" pitchFamily="34" charset="0"/>
              </a:rPr>
              <a:t>plazos de </a:t>
            </a:r>
            <a:r>
              <a:rPr lang="es-ES" sz="2000" b="1" dirty="0" smtClean="0">
                <a:solidFill>
                  <a:srgbClr val="44546A"/>
                </a:solidFill>
                <a:latin typeface="Calibri" panose="020F0502020204030204" pitchFamily="34" charset="0"/>
                <a:cs typeface="Calibri" panose="020F0502020204030204" pitchFamily="34" charset="0"/>
              </a:rPr>
              <a:t>pago:</a:t>
            </a:r>
            <a:endParaRPr lang="es-ES" sz="2000" dirty="0">
              <a:solidFill>
                <a:srgbClr val="44546A"/>
              </a:solidFill>
              <a:latin typeface="Calibri" panose="020F0502020204030204" pitchFamily="34" charset="0"/>
              <a:cs typeface="Calibri" panose="020F0502020204030204" pitchFamily="34" charset="0"/>
            </a:endParaRPr>
          </a:p>
          <a:p>
            <a:pPr marL="742950" lvl="1" indent="-285750" algn="just">
              <a:buFont typeface="Wingdings"/>
              <a:buChar char="Ø"/>
            </a:pPr>
            <a:r>
              <a:rPr lang="es-ES" sz="2000" dirty="0" smtClean="0">
                <a:solidFill>
                  <a:srgbClr val="44546A"/>
                </a:solidFill>
                <a:latin typeface="Calibri" panose="020F0502020204030204" pitchFamily="34" charset="0"/>
                <a:cs typeface="Calibri" panose="020F0502020204030204" pitchFamily="34" charset="0"/>
              </a:rPr>
              <a:t>máx</a:t>
            </a:r>
            <a:r>
              <a:rPr lang="es-ES" sz="2000" dirty="0">
                <a:solidFill>
                  <a:srgbClr val="44546A"/>
                </a:solidFill>
                <a:latin typeface="Calibri" panose="020F0502020204030204" pitchFamily="34" charset="0"/>
                <a:cs typeface="Calibri" panose="020F0502020204030204" pitchFamily="34" charset="0"/>
              </a:rPr>
              <a:t>. 30 días </a:t>
            </a:r>
            <a:r>
              <a:rPr lang="es-ES" sz="2000" dirty="0" smtClean="0">
                <a:solidFill>
                  <a:srgbClr val="44546A"/>
                </a:solidFill>
                <a:latin typeface="Calibri" panose="020F0502020204030204" pitchFamily="34" charset="0"/>
                <a:cs typeface="Calibri" panose="020F0502020204030204" pitchFamily="34" charset="0"/>
              </a:rPr>
              <a:t>perecederos</a:t>
            </a:r>
          </a:p>
          <a:p>
            <a:pPr marL="742950" lvl="1" indent="-285750" algn="just">
              <a:buFont typeface="Wingdings"/>
              <a:buChar char="Ø"/>
            </a:pPr>
            <a:r>
              <a:rPr lang="es-ES" sz="2000" dirty="0" smtClean="0">
                <a:solidFill>
                  <a:srgbClr val="44546A"/>
                </a:solidFill>
                <a:latin typeface="Calibri" panose="020F0502020204030204" pitchFamily="34" charset="0"/>
                <a:cs typeface="Calibri" panose="020F0502020204030204" pitchFamily="34" charset="0"/>
              </a:rPr>
              <a:t>máx</a:t>
            </a:r>
            <a:r>
              <a:rPr lang="es-ES" sz="2000" dirty="0">
                <a:solidFill>
                  <a:srgbClr val="44546A"/>
                </a:solidFill>
                <a:latin typeface="Calibri" panose="020F0502020204030204" pitchFamily="34" charset="0"/>
                <a:cs typeface="Calibri" panose="020F0502020204030204" pitchFamily="34" charset="0"/>
              </a:rPr>
              <a:t>. 60 días no perecederos</a:t>
            </a:r>
            <a:endParaRPr lang="en-US" sz="2000" dirty="0">
              <a:solidFill>
                <a:srgbClr val="44546A"/>
              </a:solidFill>
              <a:latin typeface="Calibri" panose="020F0502020204030204" pitchFamily="34" charset="0"/>
              <a:cs typeface="Calibri" panose="020F0502020204030204" pitchFamily="34" charset="0"/>
            </a:endParaRPr>
          </a:p>
          <a:p>
            <a:pPr marL="285750" indent="-285750" algn="just">
              <a:buFont typeface="Wingdings"/>
              <a:buChar char="Ø"/>
            </a:pPr>
            <a:r>
              <a:rPr lang="es-ES" sz="2000" dirty="0">
                <a:solidFill>
                  <a:srgbClr val="44546A"/>
                </a:solidFill>
                <a:latin typeface="Calibri" panose="020F0502020204030204" pitchFamily="34" charset="0"/>
                <a:cs typeface="Calibri" panose="020F0502020204030204" pitchFamily="34" charset="0"/>
              </a:rPr>
              <a:t>Conservar toda la </a:t>
            </a:r>
            <a:r>
              <a:rPr lang="es-ES" sz="2000" b="1" dirty="0">
                <a:solidFill>
                  <a:srgbClr val="44546A"/>
                </a:solidFill>
                <a:latin typeface="Calibri" panose="020F0502020204030204" pitchFamily="34" charset="0"/>
                <a:cs typeface="Calibri" panose="020F0502020204030204" pitchFamily="34" charset="0"/>
              </a:rPr>
              <a:t>documentación</a:t>
            </a:r>
            <a:r>
              <a:rPr lang="es-ES" sz="2000" dirty="0">
                <a:solidFill>
                  <a:srgbClr val="44546A"/>
                </a:solidFill>
                <a:latin typeface="Calibri" panose="020F0502020204030204" pitchFamily="34" charset="0"/>
                <a:cs typeface="Calibri" panose="020F0502020204030204" pitchFamily="34" charset="0"/>
              </a:rPr>
              <a:t> durante </a:t>
            </a:r>
            <a:r>
              <a:rPr lang="es-ES" sz="2000" b="1" dirty="0">
                <a:solidFill>
                  <a:srgbClr val="44546A"/>
                </a:solidFill>
                <a:latin typeface="Calibri" panose="020F0502020204030204" pitchFamily="34" charset="0"/>
                <a:cs typeface="Calibri" panose="020F0502020204030204" pitchFamily="34" charset="0"/>
              </a:rPr>
              <a:t>4 años</a:t>
            </a:r>
            <a:r>
              <a:rPr lang="es-ES" sz="2000" dirty="0">
                <a:solidFill>
                  <a:srgbClr val="44546A"/>
                </a:solidFill>
                <a:latin typeface="Calibri" panose="020F0502020204030204" pitchFamily="34" charset="0"/>
                <a:cs typeface="Calibri" panose="020F0502020204030204" pitchFamily="34" charset="0"/>
              </a:rPr>
              <a:t>.​</a:t>
            </a:r>
          </a:p>
          <a:p>
            <a:pPr marL="285750" indent="-285750" algn="just">
              <a:buFont typeface="Wingdings"/>
              <a:buChar char="Ø"/>
            </a:pPr>
            <a:r>
              <a:rPr lang="es-ES" sz="2000" b="1" dirty="0">
                <a:solidFill>
                  <a:srgbClr val="44546A"/>
                </a:solidFill>
                <a:latin typeface="Calibri" panose="020F0502020204030204" pitchFamily="34" charset="0"/>
                <a:cs typeface="Calibri" panose="020F0502020204030204" pitchFamily="34" charset="0"/>
              </a:rPr>
              <a:t>Registro de los contratos</a:t>
            </a:r>
            <a:r>
              <a:rPr lang="es-ES" sz="2000" dirty="0">
                <a:solidFill>
                  <a:srgbClr val="44546A"/>
                </a:solidFill>
                <a:latin typeface="Calibri" panose="020F0502020204030204" pitchFamily="34" charset="0"/>
                <a:cs typeface="Calibri" panose="020F0502020204030204" pitchFamily="34" charset="0"/>
              </a:rPr>
              <a:t> a partir del 30/06/2023.</a:t>
            </a:r>
          </a:p>
        </p:txBody>
      </p:sp>
      <p:sp>
        <p:nvSpPr>
          <p:cNvPr id="7" name="Marcador de número de diapositiva 1">
            <a:extLst>
              <a:ext uri="{FF2B5EF4-FFF2-40B4-BE49-F238E27FC236}">
                <a16:creationId xmlns:a16="http://schemas.microsoft.com/office/drawing/2014/main" id="{B7C55AF3-DE99-A83D-9CEB-EB5FBF17526D}"/>
              </a:ext>
            </a:extLst>
          </p:cNvPr>
          <p:cNvSpPr>
            <a:spLocks noGrp="1"/>
          </p:cNvSpPr>
          <p:nvPr>
            <p:ph type="sldNum" sz="quarter" idx="12"/>
          </p:nvPr>
        </p:nvSpPr>
        <p:spPr>
          <a:xfrm>
            <a:off x="8590663" y="6041362"/>
            <a:ext cx="683339" cy="365125"/>
          </a:xfrm>
        </p:spPr>
        <p:txBody>
          <a:bodyPr/>
          <a:lstStyle/>
          <a:p>
            <a:fld id="{3A0FC4F9-BB9C-419F-8CE6-D898502595A1}" type="slidenum">
              <a:rPr lang="es-ES" sz="2000" smtClean="0"/>
              <a:t>18</a:t>
            </a:fld>
            <a:endParaRPr lang="es-ES" sz="2000" dirty="0"/>
          </a:p>
        </p:txBody>
      </p:sp>
      <p:pic>
        <p:nvPicPr>
          <p:cNvPr id="12"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3"/>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24449810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uadroTexto 10">
            <a:extLst>
              <a:ext uri="{FF2B5EF4-FFF2-40B4-BE49-F238E27FC236}">
                <a16:creationId xmlns:a16="http://schemas.microsoft.com/office/drawing/2014/main" id="{5C95504E-4E28-45E6-A563-04B87A926C3F}"/>
              </a:ext>
            </a:extLst>
          </p:cNvPr>
          <p:cNvSpPr txBox="1"/>
          <p:nvPr/>
        </p:nvSpPr>
        <p:spPr>
          <a:xfrm>
            <a:off x="383792" y="431143"/>
            <a:ext cx="10163788" cy="602010"/>
          </a:xfrm>
          <a:prstGeom prst="rect">
            <a:avLst/>
          </a:prstGeom>
        </p:spPr>
        <p:txBody>
          <a:bodyPr vert="horz" lIns="91440" tIns="45720" rIns="91440" bIns="45720" rtlCol="0" anchor="ctr">
            <a:normAutofit/>
          </a:bodyPr>
          <a:lstStyle/>
          <a:p>
            <a:pPr>
              <a:lnSpc>
                <a:spcPct val="90000"/>
              </a:lnSpc>
              <a:spcBef>
                <a:spcPct val="0"/>
              </a:spcBef>
            </a:pPr>
            <a:r>
              <a:rPr lang="es-ES_tradnl" sz="2800" b="1" dirty="0" smtClean="0">
                <a:solidFill>
                  <a:schemeClr val="accent1"/>
                </a:solidFill>
                <a:latin typeface="Calibri" panose="020F0502020204030204" pitchFamily="34" charset="0"/>
                <a:ea typeface="+mj-ea"/>
                <a:cs typeface="Calibri" panose="020F0502020204030204" pitchFamily="34" charset="0"/>
              </a:rPr>
              <a:t>CUMPLIMIENTO DE LA LEY DE LA CADENA ALIMENTARIA</a:t>
            </a:r>
            <a:endParaRPr lang="es-ES_tradnl" sz="2800" b="1" dirty="0">
              <a:solidFill>
                <a:schemeClr val="accent1"/>
              </a:solidFill>
              <a:latin typeface="Calibri" panose="020F0502020204030204" pitchFamily="34" charset="0"/>
              <a:ea typeface="+mj-ea"/>
              <a:cs typeface="Calibri" panose="020F0502020204030204" pitchFamily="34" charset="0"/>
            </a:endParaRPr>
          </a:p>
        </p:txBody>
      </p:sp>
      <p:sp>
        <p:nvSpPr>
          <p:cNvPr id="8" name="Título 1">
            <a:extLst>
              <a:ext uri="{FF2B5EF4-FFF2-40B4-BE49-F238E27FC236}">
                <a16:creationId xmlns:a16="http://schemas.microsoft.com/office/drawing/2014/main" id="{20FA7F89-0D8C-1717-ECC6-DF9A60BD7507}"/>
              </a:ext>
            </a:extLst>
          </p:cNvPr>
          <p:cNvSpPr txBox="1">
            <a:spLocks/>
          </p:cNvSpPr>
          <p:nvPr/>
        </p:nvSpPr>
        <p:spPr>
          <a:xfrm>
            <a:off x="460297" y="1253973"/>
            <a:ext cx="3342527" cy="2829890"/>
          </a:xfrm>
          <a:prstGeom prst="rect">
            <a:avLst/>
          </a:prstGeom>
          <a:solidFill>
            <a:srgbClr val="F193D8"/>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50000"/>
              </a:lnSpc>
            </a:pPr>
            <a:r>
              <a:rPr lang="es-ES" sz="3600" dirty="0">
                <a:solidFill>
                  <a:schemeClr val="tx2"/>
                </a:solidFill>
                <a:latin typeface="Calibri" panose="020F0502020204030204" pitchFamily="34" charset="0"/>
                <a:cs typeface="Calibri" panose="020F0502020204030204" pitchFamily="34" charset="0"/>
              </a:rPr>
              <a:t>PRÁCTICAS PROHIBIDAS</a:t>
            </a:r>
          </a:p>
        </p:txBody>
      </p:sp>
      <p:sp>
        <p:nvSpPr>
          <p:cNvPr id="9" name="CuadroTexto 8">
            <a:extLst>
              <a:ext uri="{FF2B5EF4-FFF2-40B4-BE49-F238E27FC236}">
                <a16:creationId xmlns:a16="http://schemas.microsoft.com/office/drawing/2014/main" id="{9303A5D4-1DCF-BA50-F53E-EEB68B43BE56}"/>
              </a:ext>
            </a:extLst>
          </p:cNvPr>
          <p:cNvSpPr txBox="1"/>
          <p:nvPr/>
        </p:nvSpPr>
        <p:spPr>
          <a:xfrm>
            <a:off x="4140530" y="1033153"/>
            <a:ext cx="5349699" cy="255454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endParaRPr lang="es-ES" sz="2000" dirty="0">
              <a:solidFill>
                <a:srgbClr val="44546A"/>
              </a:solidFill>
              <a:latin typeface="Calibri" panose="020F0502020204030204" pitchFamily="34" charset="0"/>
              <a:cs typeface="Calibri" panose="020F0502020204030204" pitchFamily="34" charset="0"/>
            </a:endParaRPr>
          </a:p>
          <a:p>
            <a:pPr marL="285750" indent="-285750" algn="just">
              <a:buFont typeface="Wingdings"/>
              <a:buChar char="Ø"/>
            </a:pPr>
            <a:r>
              <a:rPr lang="es-ES" sz="2000" dirty="0">
                <a:solidFill>
                  <a:srgbClr val="44546A"/>
                </a:solidFill>
                <a:latin typeface="Calibri" panose="020F0502020204030204" pitchFamily="34" charset="0"/>
                <a:cs typeface="Calibri" panose="020F0502020204030204" pitchFamily="34" charset="0"/>
              </a:rPr>
              <a:t>Destruir valor en la cadena.​</a:t>
            </a:r>
          </a:p>
          <a:p>
            <a:pPr marL="285750" indent="-285750" algn="just">
              <a:buFont typeface="Wingdings"/>
              <a:buChar char="Ø"/>
            </a:pPr>
            <a:endParaRPr lang="es-ES" sz="2000" dirty="0">
              <a:solidFill>
                <a:srgbClr val="44546A"/>
              </a:solidFill>
              <a:latin typeface="Calibri" panose="020F0502020204030204" pitchFamily="34" charset="0"/>
              <a:cs typeface="Calibri" panose="020F0502020204030204" pitchFamily="34" charset="0"/>
            </a:endParaRPr>
          </a:p>
          <a:p>
            <a:pPr marL="285750" indent="-285750" algn="just">
              <a:buFont typeface="Wingdings"/>
              <a:buChar char="Ø"/>
            </a:pPr>
            <a:r>
              <a:rPr lang="es-ES" sz="2000" dirty="0">
                <a:solidFill>
                  <a:srgbClr val="44546A"/>
                </a:solidFill>
                <a:latin typeface="Calibri" panose="020F0502020204030204" pitchFamily="34" charset="0"/>
                <a:cs typeface="Calibri" panose="020F0502020204030204" pitchFamily="34" charset="0"/>
              </a:rPr>
              <a:t>Hacer promociones que induzcan a error sobre la imagen o el precio de los productos.</a:t>
            </a:r>
          </a:p>
          <a:p>
            <a:pPr marL="285750" indent="-285750" algn="just">
              <a:buFont typeface="Wingdings"/>
              <a:buChar char="Ø"/>
            </a:pPr>
            <a:endParaRPr lang="es-ES" sz="2000" dirty="0">
              <a:solidFill>
                <a:srgbClr val="44546A"/>
              </a:solidFill>
              <a:latin typeface="Calibri" panose="020F0502020204030204" pitchFamily="34" charset="0"/>
              <a:cs typeface="Calibri" panose="020F0502020204030204" pitchFamily="34" charset="0"/>
            </a:endParaRPr>
          </a:p>
          <a:p>
            <a:pPr marL="285750" indent="-285750" algn="just">
              <a:buFont typeface="Wingdings"/>
              <a:buChar char="Ø"/>
            </a:pPr>
            <a:r>
              <a:rPr lang="es-ES" sz="2000" dirty="0">
                <a:solidFill>
                  <a:srgbClr val="44546A"/>
                </a:solidFill>
                <a:latin typeface="Calibri" panose="020F0502020204030204" pitchFamily="34" charset="0"/>
                <a:cs typeface="Calibri" panose="020F0502020204030204" pitchFamily="34" charset="0"/>
              </a:rPr>
              <a:t>Repercutir el riesgo de los pactos promocionales a eslabones anteriores.</a:t>
            </a:r>
          </a:p>
        </p:txBody>
      </p:sp>
      <p:sp>
        <p:nvSpPr>
          <p:cNvPr id="7" name="Marcador de número de diapositiva 1">
            <a:extLst>
              <a:ext uri="{FF2B5EF4-FFF2-40B4-BE49-F238E27FC236}">
                <a16:creationId xmlns:a16="http://schemas.microsoft.com/office/drawing/2014/main" id="{B7C55AF3-DE99-A83D-9CEB-EB5FBF17526D}"/>
              </a:ext>
            </a:extLst>
          </p:cNvPr>
          <p:cNvSpPr>
            <a:spLocks noGrp="1"/>
          </p:cNvSpPr>
          <p:nvPr>
            <p:ph type="sldNum" sz="quarter" idx="12"/>
          </p:nvPr>
        </p:nvSpPr>
        <p:spPr>
          <a:xfrm>
            <a:off x="8590663" y="6041362"/>
            <a:ext cx="683339" cy="365125"/>
          </a:xfrm>
        </p:spPr>
        <p:txBody>
          <a:bodyPr/>
          <a:lstStyle/>
          <a:p>
            <a:fld id="{3A0FC4F9-BB9C-419F-8CE6-D898502595A1}" type="slidenum">
              <a:rPr lang="es-ES" sz="2000" smtClean="0"/>
              <a:t>19</a:t>
            </a:fld>
            <a:endParaRPr lang="es-ES" sz="2000" dirty="0"/>
          </a:p>
        </p:txBody>
      </p:sp>
      <p:pic>
        <p:nvPicPr>
          <p:cNvPr id="12"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3"/>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21582982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957272"/>
            <a:ext cx="10463752" cy="3604183"/>
          </a:xfrm>
        </p:spPr>
        <p:txBody>
          <a:bodyPr>
            <a:noAutofit/>
          </a:bodyPr>
          <a:lstStyle/>
          <a:p>
            <a:pPr algn="ctr"/>
            <a:r>
              <a:rPr lang="es-ES" sz="4000" b="1" dirty="0" smtClean="0">
                <a:latin typeface="Arial Black" panose="020B0A04020102020204" pitchFamily="34" charset="0"/>
                <a:cs typeface="Calibri" panose="020F0502020204030204" pitchFamily="34" charset="0"/>
              </a:rPr>
              <a:t>COMPENSACIÓN</a:t>
            </a:r>
            <a:br>
              <a:rPr lang="es-ES" sz="4000" b="1" dirty="0" smtClean="0">
                <a:latin typeface="Arial Black" panose="020B0A04020102020204" pitchFamily="34" charset="0"/>
                <a:cs typeface="Calibri" panose="020F0502020204030204" pitchFamily="34" charset="0"/>
              </a:rPr>
            </a:br>
            <a:r>
              <a:rPr lang="es-ES" sz="4000" b="1" dirty="0" smtClean="0">
                <a:latin typeface="Arial Black" panose="020B0A04020102020204" pitchFamily="34" charset="0"/>
                <a:cs typeface="Calibri" panose="020F0502020204030204" pitchFamily="34" charset="0"/>
              </a:rPr>
              <a:t>ELIMINACION 10% </a:t>
            </a:r>
            <a:br>
              <a:rPr lang="es-ES" sz="4000" b="1" dirty="0" smtClean="0">
                <a:latin typeface="Arial Black" panose="020B0A04020102020204" pitchFamily="34" charset="0"/>
                <a:cs typeface="Calibri" panose="020F0502020204030204" pitchFamily="34" charset="0"/>
              </a:rPr>
            </a:br>
            <a:r>
              <a:rPr lang="es-ES" sz="4000" b="1" dirty="0" smtClean="0">
                <a:latin typeface="Arial Black" panose="020B0A04020102020204" pitchFamily="34" charset="0"/>
                <a:cs typeface="Calibri" panose="020F0502020204030204" pitchFamily="34" charset="0"/>
              </a:rPr>
              <a:t>COSECHA UVA TINTA</a:t>
            </a:r>
            <a:r>
              <a:rPr lang="es-ES" sz="4800" dirty="0">
                <a:latin typeface="Calibri" panose="020F0502020204030204" pitchFamily="34" charset="0"/>
                <a:cs typeface="Calibri" panose="020F0502020204030204" pitchFamily="34" charset="0"/>
              </a:rPr>
              <a:t/>
            </a:r>
            <a:br>
              <a:rPr lang="es-ES" sz="4800" dirty="0">
                <a:latin typeface="Calibri" panose="020F0502020204030204" pitchFamily="34" charset="0"/>
                <a:cs typeface="Calibri" panose="020F0502020204030204" pitchFamily="34" charset="0"/>
              </a:rPr>
            </a:br>
            <a:r>
              <a:rPr lang="es-ES" sz="2800" b="1" dirty="0" smtClean="0">
                <a:latin typeface="Calibri" panose="020F0502020204030204" pitchFamily="34" charset="0"/>
                <a:cs typeface="Calibri" panose="020F0502020204030204" pitchFamily="34" charset="0"/>
              </a:rPr>
              <a:t>AYUDAS SECTOR VITÍCOLA</a:t>
            </a:r>
            <a:r>
              <a:rPr lang="es-ES" sz="4400" dirty="0">
                <a:latin typeface="Calibri" panose="020F0502020204030204" pitchFamily="34" charset="0"/>
                <a:cs typeface="Calibri" panose="020F0502020204030204" pitchFamily="34" charset="0"/>
              </a:rPr>
              <a:t/>
            </a:r>
            <a:br>
              <a:rPr lang="es-ES" sz="4400" dirty="0">
                <a:latin typeface="Calibri" panose="020F0502020204030204" pitchFamily="34" charset="0"/>
                <a:cs typeface="Calibri" panose="020F0502020204030204" pitchFamily="34" charset="0"/>
              </a:rPr>
            </a:br>
            <a:endParaRPr lang="es-ES" sz="4400" dirty="0">
              <a:latin typeface="Calibri" panose="020F0502020204030204" pitchFamily="34" charset="0"/>
              <a:cs typeface="Calibri" panose="020F0502020204030204" pitchFamily="34" charset="0"/>
            </a:endParaRPr>
          </a:p>
        </p:txBody>
      </p:sp>
      <p:pic>
        <p:nvPicPr>
          <p:cNvPr id="5"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2"/>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316597447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4835E12-76E7-8D62-001E-E98AF0204757}"/>
              </a:ext>
            </a:extLst>
          </p:cNvPr>
          <p:cNvSpPr>
            <a:spLocks noGrp="1"/>
          </p:cNvSpPr>
          <p:nvPr>
            <p:ph type="title"/>
          </p:nvPr>
        </p:nvSpPr>
        <p:spPr>
          <a:xfrm>
            <a:off x="439326" y="559536"/>
            <a:ext cx="4476054" cy="2267482"/>
          </a:xfrm>
          <a:solidFill>
            <a:schemeClr val="bg1"/>
          </a:solidFill>
        </p:spPr>
        <p:txBody>
          <a:bodyPr vert="horz" lIns="91440" tIns="45720" rIns="91440" bIns="45720" rtlCol="0" anchor="ctr">
            <a:noAutofit/>
          </a:bodyPr>
          <a:lstStyle/>
          <a:p>
            <a:r>
              <a:rPr lang="es-ES" dirty="0">
                <a:solidFill>
                  <a:schemeClr val="tx2"/>
                </a:solidFill>
                <a:latin typeface="Calibri" panose="020F0502020204030204" pitchFamily="34" charset="0"/>
                <a:cs typeface="Calibri" panose="020F0502020204030204" pitchFamily="34" charset="0"/>
              </a:rPr>
              <a:t>¿CÓMO DEBEN </a:t>
            </a:r>
            <a:r>
              <a:rPr lang="es-ES" dirty="0">
                <a:latin typeface="Calibri" panose="020F0502020204030204" pitchFamily="34" charset="0"/>
                <a:cs typeface="Calibri" panose="020F0502020204030204" pitchFamily="34" charset="0"/>
              </a:rPr>
              <a:t/>
            </a:r>
            <a:br>
              <a:rPr lang="es-ES" dirty="0">
                <a:latin typeface="Calibri" panose="020F0502020204030204" pitchFamily="34" charset="0"/>
                <a:cs typeface="Calibri" panose="020F0502020204030204" pitchFamily="34" charset="0"/>
              </a:rPr>
            </a:br>
            <a:r>
              <a:rPr lang="es-ES" dirty="0">
                <a:solidFill>
                  <a:schemeClr val="tx2"/>
                </a:solidFill>
                <a:latin typeface="Calibri" panose="020F0502020204030204" pitchFamily="34" charset="0"/>
                <a:cs typeface="Calibri" panose="020F0502020204030204" pitchFamily="34" charset="0"/>
              </a:rPr>
              <a:t>FORMALIZARSE LOS CONTRATOS </a:t>
            </a:r>
            <a:r>
              <a:rPr lang="es-ES" dirty="0">
                <a:latin typeface="Calibri" panose="020F0502020204030204" pitchFamily="34" charset="0"/>
                <a:cs typeface="Calibri" panose="020F0502020204030204" pitchFamily="34" charset="0"/>
              </a:rPr>
              <a:t/>
            </a:r>
            <a:br>
              <a:rPr lang="es-ES" dirty="0">
                <a:latin typeface="Calibri" panose="020F0502020204030204" pitchFamily="34" charset="0"/>
                <a:cs typeface="Calibri" panose="020F0502020204030204" pitchFamily="34" charset="0"/>
              </a:rPr>
            </a:br>
            <a:r>
              <a:rPr lang="es-ES" dirty="0">
                <a:solidFill>
                  <a:schemeClr val="tx2"/>
                </a:solidFill>
                <a:latin typeface="Calibri" panose="020F0502020204030204" pitchFamily="34" charset="0"/>
                <a:cs typeface="Calibri" panose="020F0502020204030204" pitchFamily="34" charset="0"/>
              </a:rPr>
              <a:t>ALIMENTARIOS?</a:t>
            </a:r>
          </a:p>
        </p:txBody>
      </p:sp>
      <p:sp>
        <p:nvSpPr>
          <p:cNvPr id="3" name="Marcador de contenido 2">
            <a:extLst>
              <a:ext uri="{FF2B5EF4-FFF2-40B4-BE49-F238E27FC236}">
                <a16:creationId xmlns:a16="http://schemas.microsoft.com/office/drawing/2014/main" id="{C9EC1CBB-0A80-48DE-B669-7B7F59CA03B8}"/>
              </a:ext>
            </a:extLst>
          </p:cNvPr>
          <p:cNvSpPr>
            <a:spLocks noGrp="1"/>
          </p:cNvSpPr>
          <p:nvPr>
            <p:ph idx="1"/>
          </p:nvPr>
        </p:nvSpPr>
        <p:spPr>
          <a:xfrm>
            <a:off x="4729528" y="966557"/>
            <a:ext cx="4316818" cy="4251991"/>
          </a:xfrm>
          <a:noFill/>
          <a:ln w="41275" cmpd="dbl">
            <a:noFill/>
            <a:prstDash val="solid"/>
            <a:extLst>
              <a:ext uri="{C807C97D-BFC1-408E-A445-0C87EB9F89A2}">
                <ask:lineSketchStyleProps xmlns:ask="http://schemas.microsoft.com/office/drawing/2018/sketchyshapes" xmlns="">
                  <ask:type>
                    <ask:lineSketchNone/>
                  </ask:type>
                </ask:lineSketchStyleProps>
              </a:ext>
            </a:extLst>
          </a:ln>
        </p:spPr>
        <p:txBody>
          <a:bodyPr vert="horz" lIns="91440" tIns="45720" rIns="91440" bIns="45720" rtlCol="0" anchor="t">
            <a:noAutofit/>
          </a:bodyPr>
          <a:lstStyle/>
          <a:p>
            <a:pPr marL="0" indent="0" algn="just">
              <a:lnSpc>
                <a:spcPct val="100000"/>
              </a:lnSpc>
              <a:spcBef>
                <a:spcPts val="0"/>
              </a:spcBef>
              <a:buNone/>
            </a:pPr>
            <a:r>
              <a:rPr lang="es-ES" sz="2000" b="1" u="sng" dirty="0">
                <a:solidFill>
                  <a:schemeClr val="tx2"/>
                </a:solidFill>
                <a:latin typeface="Calibri" panose="020F0502020204030204" pitchFamily="34" charset="0"/>
                <a:cs typeface="Calibri" panose="020F0502020204030204" pitchFamily="34" charset="0"/>
              </a:rPr>
              <a:t>Excepciones</a:t>
            </a:r>
            <a:r>
              <a:rPr lang="es-ES" sz="2000" dirty="0">
                <a:solidFill>
                  <a:schemeClr val="tx2"/>
                </a:solidFill>
                <a:latin typeface="Calibri" panose="020F0502020204030204" pitchFamily="34" charset="0"/>
                <a:cs typeface="Calibri" panose="020F0502020204030204" pitchFamily="34" charset="0"/>
              </a:rPr>
              <a:t> </a:t>
            </a:r>
            <a:r>
              <a:rPr lang="es-ES" sz="1600" dirty="0">
                <a:solidFill>
                  <a:schemeClr val="tx2"/>
                </a:solidFill>
                <a:latin typeface="Calibri" panose="020F0502020204030204" pitchFamily="34" charset="0"/>
                <a:cs typeface="Calibri" panose="020F0502020204030204" pitchFamily="34" charset="0"/>
              </a:rPr>
              <a:t>a la formalización de los contratos por escrito:</a:t>
            </a:r>
          </a:p>
          <a:p>
            <a:pPr marL="0" indent="0" algn="just">
              <a:lnSpc>
                <a:spcPct val="100000"/>
              </a:lnSpc>
              <a:spcBef>
                <a:spcPts val="0"/>
              </a:spcBef>
              <a:buNone/>
            </a:pPr>
            <a:endParaRPr lang="es-ES" sz="1600" dirty="0">
              <a:solidFill>
                <a:schemeClr val="tx2"/>
              </a:solidFill>
              <a:latin typeface="Calibri" panose="020F0502020204030204" pitchFamily="34" charset="0"/>
              <a:cs typeface="Calibri" panose="020F0502020204030204" pitchFamily="34" charset="0"/>
            </a:endParaRPr>
          </a:p>
          <a:p>
            <a:pPr marL="285750" indent="-285750" algn="just">
              <a:lnSpc>
                <a:spcPct val="100000"/>
              </a:lnSpc>
              <a:spcBef>
                <a:spcPts val="0"/>
              </a:spcBef>
              <a:buFont typeface="Wingdings" panose="020B0604020202020204" pitchFamily="34" charset="0"/>
              <a:buChar char="Ø"/>
            </a:pPr>
            <a:r>
              <a:rPr lang="es-ES" sz="1600" dirty="0">
                <a:solidFill>
                  <a:schemeClr val="tx2"/>
                </a:solidFill>
                <a:latin typeface="Calibri" panose="020F0502020204030204" pitchFamily="34" charset="0"/>
                <a:cs typeface="Calibri" panose="020F0502020204030204" pitchFamily="34" charset="0"/>
              </a:rPr>
              <a:t>Compra-venta </a:t>
            </a:r>
            <a:r>
              <a:rPr lang="es-ES" sz="1600" b="1" dirty="0">
                <a:solidFill>
                  <a:schemeClr val="tx2"/>
                </a:solidFill>
                <a:latin typeface="Calibri" panose="020F0502020204030204" pitchFamily="34" charset="0"/>
                <a:cs typeface="Calibri" panose="020F0502020204030204" pitchFamily="34" charset="0"/>
              </a:rPr>
              <a:t>inferior a 1.000 €</a:t>
            </a:r>
            <a:r>
              <a:rPr lang="es-ES" sz="1600" dirty="0">
                <a:solidFill>
                  <a:schemeClr val="tx2"/>
                </a:solidFill>
                <a:latin typeface="Calibri" panose="020F0502020204030204" pitchFamily="34" charset="0"/>
                <a:cs typeface="Calibri" panose="020F0502020204030204" pitchFamily="34" charset="0"/>
              </a:rPr>
              <a:t>.</a:t>
            </a:r>
          </a:p>
          <a:p>
            <a:pPr marL="285750" indent="-285750" algn="just">
              <a:lnSpc>
                <a:spcPct val="100000"/>
              </a:lnSpc>
              <a:spcBef>
                <a:spcPts val="0"/>
              </a:spcBef>
              <a:buFont typeface="Wingdings" panose="020B0604020202020204" pitchFamily="34" charset="0"/>
              <a:buChar char="Ø"/>
            </a:pPr>
            <a:endParaRPr lang="es-ES" sz="1600" dirty="0">
              <a:solidFill>
                <a:schemeClr val="tx2"/>
              </a:solidFill>
              <a:latin typeface="Calibri" panose="020F0502020204030204" pitchFamily="34" charset="0"/>
              <a:cs typeface="Calibri" panose="020F0502020204030204" pitchFamily="34" charset="0"/>
            </a:endParaRPr>
          </a:p>
          <a:p>
            <a:pPr marL="285750" indent="-285750" algn="just">
              <a:lnSpc>
                <a:spcPct val="100000"/>
              </a:lnSpc>
              <a:spcBef>
                <a:spcPts val="0"/>
              </a:spcBef>
              <a:buFont typeface="Wingdings" panose="020B0604020202020204" pitchFamily="34" charset="0"/>
              <a:buChar char="Ø"/>
            </a:pPr>
            <a:r>
              <a:rPr lang="es-ES" sz="1600" dirty="0">
                <a:solidFill>
                  <a:schemeClr val="tx2"/>
                </a:solidFill>
                <a:latin typeface="Calibri" panose="020F0502020204030204" pitchFamily="34" charset="0"/>
                <a:cs typeface="Calibri" panose="020F0502020204030204" pitchFamily="34" charset="0"/>
              </a:rPr>
              <a:t>Pago </a:t>
            </a:r>
            <a:r>
              <a:rPr lang="es-ES" sz="1600" b="1" dirty="0">
                <a:solidFill>
                  <a:schemeClr val="tx2"/>
                </a:solidFill>
                <a:latin typeface="Calibri" panose="020F0502020204030204" pitchFamily="34" charset="0"/>
                <a:cs typeface="Calibri" panose="020F0502020204030204" pitchFamily="34" charset="0"/>
              </a:rPr>
              <a:t>al contado </a:t>
            </a:r>
            <a:r>
              <a:rPr lang="es-ES" sz="1600" dirty="0">
                <a:solidFill>
                  <a:schemeClr val="tx2"/>
                </a:solidFill>
                <a:latin typeface="Calibri" panose="020F0502020204030204" pitchFamily="34" charset="0"/>
                <a:cs typeface="Calibri" panose="020F0502020204030204" pitchFamily="34" charset="0"/>
              </a:rPr>
              <a:t>con </a:t>
            </a:r>
            <a:r>
              <a:rPr lang="es-ES" sz="1600" b="1" dirty="0">
                <a:solidFill>
                  <a:schemeClr val="tx2"/>
                </a:solidFill>
                <a:latin typeface="Calibri" panose="020F0502020204030204" pitchFamily="34" charset="0"/>
                <a:cs typeface="Calibri" panose="020F0502020204030204" pitchFamily="34" charset="0"/>
              </a:rPr>
              <a:t>factura </a:t>
            </a:r>
            <a:r>
              <a:rPr lang="es-ES" sz="1600" dirty="0">
                <a:solidFill>
                  <a:schemeClr val="tx2"/>
                </a:solidFill>
                <a:latin typeface="Calibri" panose="020F0502020204030204" pitchFamily="34" charset="0"/>
                <a:cs typeface="Calibri" panose="020F0502020204030204" pitchFamily="34" charset="0"/>
              </a:rPr>
              <a:t>acreditativa. </a:t>
            </a:r>
          </a:p>
          <a:p>
            <a:pPr marL="285750" indent="-285750" algn="just">
              <a:lnSpc>
                <a:spcPct val="100000"/>
              </a:lnSpc>
              <a:spcBef>
                <a:spcPts val="0"/>
              </a:spcBef>
              <a:buFont typeface="Wingdings" panose="020B0604020202020204" pitchFamily="34" charset="0"/>
              <a:buChar char="Ø"/>
            </a:pPr>
            <a:endParaRPr lang="es-ES" sz="1600" dirty="0">
              <a:solidFill>
                <a:schemeClr val="tx2"/>
              </a:solidFill>
              <a:latin typeface="Calibri" panose="020F0502020204030204" pitchFamily="34" charset="0"/>
              <a:cs typeface="Calibri" panose="020F0502020204030204" pitchFamily="34" charset="0"/>
            </a:endParaRPr>
          </a:p>
          <a:p>
            <a:pPr marL="285750" indent="-285750" algn="just">
              <a:lnSpc>
                <a:spcPct val="100000"/>
              </a:lnSpc>
              <a:spcBef>
                <a:spcPts val="0"/>
              </a:spcBef>
              <a:buFont typeface="Wingdings" panose="020B0604020202020204" pitchFamily="34" charset="0"/>
              <a:buChar char="Ø"/>
            </a:pPr>
            <a:r>
              <a:rPr lang="es-ES" sz="1600" b="1" dirty="0">
                <a:solidFill>
                  <a:schemeClr val="tx2"/>
                </a:solidFill>
                <a:latin typeface="Calibri" panose="020F0502020204030204" pitchFamily="34" charset="0"/>
                <a:cs typeface="Calibri" panose="020F0502020204030204" pitchFamily="34" charset="0"/>
              </a:rPr>
              <a:t>Primera venta de productos del sector pesquero y acuícola</a:t>
            </a:r>
            <a:r>
              <a:rPr lang="es-ES" sz="1600" dirty="0">
                <a:solidFill>
                  <a:schemeClr val="tx2"/>
                </a:solidFill>
                <a:latin typeface="Calibri" panose="020F0502020204030204" pitchFamily="34" charset="0"/>
                <a:cs typeface="Calibri" panose="020F0502020204030204" pitchFamily="34" charset="0"/>
              </a:rPr>
              <a:t>,  mediante subasta a la baja con </a:t>
            </a:r>
            <a:r>
              <a:rPr lang="es-ES" sz="1600" b="1" dirty="0">
                <a:solidFill>
                  <a:schemeClr val="tx2"/>
                </a:solidFill>
                <a:latin typeface="Calibri" panose="020F0502020204030204" pitchFamily="34" charset="0"/>
                <a:cs typeface="Calibri" panose="020F0502020204030204" pitchFamily="34" charset="0"/>
              </a:rPr>
              <a:t>factura</a:t>
            </a:r>
            <a:r>
              <a:rPr lang="es-ES" sz="1600" dirty="0">
                <a:solidFill>
                  <a:schemeClr val="tx2"/>
                </a:solidFill>
                <a:latin typeface="Calibri" panose="020F0502020204030204" pitchFamily="34" charset="0"/>
                <a:cs typeface="Calibri" panose="020F0502020204030204" pitchFamily="34" charset="0"/>
              </a:rPr>
              <a:t>. </a:t>
            </a:r>
          </a:p>
          <a:p>
            <a:pPr marL="285750" indent="-285750" algn="just">
              <a:lnSpc>
                <a:spcPct val="100000"/>
              </a:lnSpc>
              <a:spcBef>
                <a:spcPts val="0"/>
              </a:spcBef>
              <a:buFont typeface="Wingdings" panose="020B0604020202020204" pitchFamily="34" charset="0"/>
              <a:buChar char="Ø"/>
            </a:pPr>
            <a:endParaRPr lang="es-ES" sz="1600" dirty="0">
              <a:solidFill>
                <a:schemeClr val="tx2"/>
              </a:solidFill>
              <a:latin typeface="Calibri" panose="020F0502020204030204" pitchFamily="34" charset="0"/>
              <a:cs typeface="Calibri" panose="020F0502020204030204" pitchFamily="34" charset="0"/>
            </a:endParaRPr>
          </a:p>
          <a:p>
            <a:pPr marL="285750" indent="-285750" algn="just">
              <a:lnSpc>
                <a:spcPct val="100000"/>
              </a:lnSpc>
              <a:spcBef>
                <a:spcPts val="0"/>
              </a:spcBef>
              <a:buFont typeface="Wingdings" panose="020B0604020202020204" pitchFamily="34" charset="0"/>
              <a:buChar char="Ø"/>
            </a:pPr>
            <a:r>
              <a:rPr lang="es-ES" sz="1600" dirty="0">
                <a:solidFill>
                  <a:schemeClr val="tx2"/>
                </a:solidFill>
                <a:latin typeface="Calibri" panose="020F0502020204030204" pitchFamily="34" charset="0"/>
                <a:cs typeface="Calibri" panose="020F0502020204030204" pitchFamily="34" charset="0"/>
              </a:rPr>
              <a:t>Entregas </a:t>
            </a:r>
            <a:r>
              <a:rPr lang="es-ES" sz="1600" b="1" dirty="0">
                <a:solidFill>
                  <a:schemeClr val="tx2"/>
                </a:solidFill>
                <a:latin typeface="Calibri" panose="020F0502020204030204" pitchFamily="34" charset="0"/>
                <a:cs typeface="Calibri" panose="020F0502020204030204" pitchFamily="34" charset="0"/>
              </a:rPr>
              <a:t>a las cooperativas u otras y entidades asociativas</a:t>
            </a:r>
            <a:r>
              <a:rPr lang="es-ES" sz="1600" dirty="0">
                <a:solidFill>
                  <a:schemeClr val="tx2"/>
                </a:solidFill>
                <a:latin typeface="Calibri" panose="020F0502020204030204" pitchFamily="34" charset="0"/>
                <a:cs typeface="Calibri" panose="020F0502020204030204" pitchFamily="34" charset="0"/>
              </a:rPr>
              <a:t> por parte de sus </a:t>
            </a:r>
            <a:r>
              <a:rPr lang="es-ES" sz="1600" b="1" dirty="0">
                <a:solidFill>
                  <a:schemeClr val="tx2"/>
                </a:solidFill>
                <a:latin typeface="Calibri" panose="020F0502020204030204" pitchFamily="34" charset="0"/>
                <a:cs typeface="Calibri" panose="020F0502020204030204" pitchFamily="34" charset="0"/>
              </a:rPr>
              <a:t>socios </a:t>
            </a:r>
            <a:r>
              <a:rPr lang="es-ES" sz="1600" dirty="0">
                <a:solidFill>
                  <a:schemeClr val="tx2"/>
                </a:solidFill>
                <a:latin typeface="Calibri" panose="020F0502020204030204" pitchFamily="34" charset="0"/>
                <a:cs typeface="Calibri" panose="020F0502020204030204" pitchFamily="34" charset="0"/>
              </a:rPr>
              <a:t>según lo recogido en sus </a:t>
            </a:r>
            <a:r>
              <a:rPr lang="es-ES" sz="1600" b="1" dirty="0">
                <a:solidFill>
                  <a:schemeClr val="tx2"/>
                </a:solidFill>
                <a:latin typeface="Calibri" panose="020F0502020204030204" pitchFamily="34" charset="0"/>
                <a:cs typeface="Calibri" panose="020F0502020204030204" pitchFamily="34" charset="0"/>
              </a:rPr>
              <a:t>estatutos</a:t>
            </a:r>
            <a:r>
              <a:rPr lang="es-ES" sz="1600" dirty="0">
                <a:solidFill>
                  <a:schemeClr val="tx2"/>
                </a:solidFill>
                <a:latin typeface="Calibri" panose="020F0502020204030204" pitchFamily="34" charset="0"/>
                <a:cs typeface="Calibri" panose="020F0502020204030204" pitchFamily="34" charset="0"/>
              </a:rPr>
              <a:t>.</a:t>
            </a:r>
          </a:p>
          <a:p>
            <a:pPr marL="285750" indent="-285750" algn="just">
              <a:lnSpc>
                <a:spcPct val="100000"/>
              </a:lnSpc>
              <a:spcBef>
                <a:spcPts val="0"/>
              </a:spcBef>
              <a:buFont typeface="Wingdings" panose="020B0604020202020204" pitchFamily="34" charset="0"/>
              <a:buChar char="Ø"/>
            </a:pPr>
            <a:endParaRPr lang="es-ES" sz="1600" dirty="0">
              <a:solidFill>
                <a:schemeClr val="tx2"/>
              </a:solidFill>
              <a:latin typeface="Calibri" panose="020F0502020204030204" pitchFamily="34" charset="0"/>
              <a:cs typeface="Calibri" panose="020F0502020204030204" pitchFamily="34" charset="0"/>
            </a:endParaRPr>
          </a:p>
          <a:p>
            <a:pPr marL="285750" indent="-285750" algn="just">
              <a:lnSpc>
                <a:spcPct val="100000"/>
              </a:lnSpc>
              <a:spcBef>
                <a:spcPts val="0"/>
              </a:spcBef>
              <a:buFont typeface="Wingdings" panose="020B0604020202020204" pitchFamily="34" charset="0"/>
              <a:buChar char="Ø"/>
            </a:pPr>
            <a:r>
              <a:rPr lang="es-ES" sz="1600" b="1" dirty="0">
                <a:solidFill>
                  <a:schemeClr val="tx2"/>
                </a:solidFill>
                <a:latin typeface="Calibri" panose="020F0502020204030204" pitchFamily="34" charset="0"/>
                <a:cs typeface="Calibri" panose="020F0502020204030204" pitchFamily="34" charset="0"/>
              </a:rPr>
              <a:t>Hostelería y restauración</a:t>
            </a:r>
            <a:r>
              <a:rPr lang="es-ES" sz="1600" dirty="0">
                <a:solidFill>
                  <a:schemeClr val="tx2"/>
                </a:solidFill>
                <a:latin typeface="Calibri" panose="020F0502020204030204" pitchFamily="34" charset="0"/>
                <a:cs typeface="Calibri" panose="020F0502020204030204" pitchFamily="34" charset="0"/>
              </a:rPr>
              <a:t> con facturación </a:t>
            </a:r>
            <a:r>
              <a:rPr lang="es-ES" sz="1600" b="1" dirty="0">
                <a:solidFill>
                  <a:schemeClr val="tx2"/>
                </a:solidFill>
                <a:latin typeface="Calibri" panose="020F0502020204030204" pitchFamily="34" charset="0"/>
                <a:cs typeface="Calibri" panose="020F0502020204030204" pitchFamily="34" charset="0"/>
              </a:rPr>
              <a:t>&lt;10M€ </a:t>
            </a:r>
            <a:r>
              <a:rPr lang="es-ES" sz="1600" dirty="0">
                <a:solidFill>
                  <a:schemeClr val="tx2"/>
                </a:solidFill>
                <a:latin typeface="Calibri" panose="020F0502020204030204" pitchFamily="34" charset="0"/>
                <a:cs typeface="Calibri" panose="020F0502020204030204" pitchFamily="34" charset="0"/>
              </a:rPr>
              <a:t>y </a:t>
            </a:r>
            <a:r>
              <a:rPr lang="es-ES" sz="1600" b="1" dirty="0">
                <a:solidFill>
                  <a:schemeClr val="tx2"/>
                </a:solidFill>
                <a:latin typeface="Calibri" panose="020F0502020204030204" pitchFamily="34" charset="0"/>
                <a:cs typeface="Calibri" panose="020F0502020204030204" pitchFamily="34" charset="0"/>
              </a:rPr>
              <a:t>servicios de alojamiento </a:t>
            </a:r>
            <a:r>
              <a:rPr lang="es-ES" sz="1600" dirty="0">
                <a:solidFill>
                  <a:schemeClr val="tx2"/>
                </a:solidFill>
                <a:latin typeface="Calibri" panose="020F0502020204030204" pitchFamily="34" charset="0"/>
                <a:cs typeface="Calibri" panose="020F0502020204030204" pitchFamily="34" charset="0"/>
              </a:rPr>
              <a:t>con facturación </a:t>
            </a:r>
            <a:r>
              <a:rPr lang="es-ES" sz="1600" b="1" dirty="0">
                <a:solidFill>
                  <a:schemeClr val="tx2"/>
                </a:solidFill>
                <a:latin typeface="Calibri" panose="020F0502020204030204" pitchFamily="34" charset="0"/>
                <a:cs typeface="Calibri" panose="020F0502020204030204" pitchFamily="34" charset="0"/>
              </a:rPr>
              <a:t>&lt;50M€</a:t>
            </a:r>
            <a:r>
              <a:rPr lang="es-ES" sz="1600" dirty="0">
                <a:solidFill>
                  <a:schemeClr val="tx2"/>
                </a:solidFill>
                <a:latin typeface="Calibri" panose="020F0502020204030204" pitchFamily="34" charset="0"/>
                <a:cs typeface="Calibri" panose="020F0502020204030204" pitchFamily="34" charset="0"/>
              </a:rPr>
              <a:t>.</a:t>
            </a:r>
          </a:p>
        </p:txBody>
      </p:sp>
      <p:sp>
        <p:nvSpPr>
          <p:cNvPr id="4" name="CuadroTexto 3">
            <a:extLst>
              <a:ext uri="{FF2B5EF4-FFF2-40B4-BE49-F238E27FC236}">
                <a16:creationId xmlns:a16="http://schemas.microsoft.com/office/drawing/2014/main" id="{C0CF74FF-57F7-DC50-E250-AA7F78CD1693}"/>
              </a:ext>
            </a:extLst>
          </p:cNvPr>
          <p:cNvSpPr txBox="1"/>
          <p:nvPr/>
        </p:nvSpPr>
        <p:spPr>
          <a:xfrm>
            <a:off x="439326" y="3358087"/>
            <a:ext cx="4580668" cy="1716111"/>
          </a:xfrm>
          <a:prstGeom prst="rect">
            <a:avLst/>
          </a:prstGeom>
          <a:noFill/>
          <a:ln cmpd="dbl">
            <a:noFill/>
          </a:ln>
        </p:spPr>
        <p:txBody>
          <a:bodyPr wrap="square" lIns="91440" tIns="45720" rIns="91440" bIns="45720" rtlCol="0" anchor="t">
            <a:spAutoFit/>
          </a:bodyPr>
          <a:lstStyle/>
          <a:p>
            <a:pPr>
              <a:lnSpc>
                <a:spcPct val="150000"/>
              </a:lnSpc>
            </a:pPr>
            <a:r>
              <a:rPr lang="es-ES" sz="2000" b="1" dirty="0">
                <a:solidFill>
                  <a:srgbClr val="44546A"/>
                </a:solidFill>
                <a:latin typeface="Calibri" panose="020F0502020204030204" pitchFamily="34" charset="0"/>
                <a:cs typeface="Calibri" panose="020F0502020204030204" pitchFamily="34" charset="0"/>
              </a:rPr>
              <a:t>Por escrito.</a:t>
            </a:r>
          </a:p>
          <a:p>
            <a:pPr>
              <a:lnSpc>
                <a:spcPct val="150000"/>
              </a:lnSpc>
            </a:pPr>
            <a:r>
              <a:rPr lang="es-ES" sz="2000" b="1" dirty="0">
                <a:solidFill>
                  <a:srgbClr val="44546A"/>
                </a:solidFill>
                <a:latin typeface="Calibri" panose="020F0502020204030204" pitchFamily="34" charset="0"/>
                <a:cs typeface="Calibri" panose="020F0502020204030204" pitchFamily="34" charset="0"/>
              </a:rPr>
              <a:t>Antes de la entrega.</a:t>
            </a:r>
          </a:p>
          <a:p>
            <a:pPr>
              <a:lnSpc>
                <a:spcPct val="150000"/>
              </a:lnSpc>
            </a:pPr>
            <a:r>
              <a:rPr lang="es-ES" sz="1600" b="1" dirty="0">
                <a:solidFill>
                  <a:srgbClr val="44546A"/>
                </a:solidFill>
                <a:latin typeface="Calibri" panose="020F0502020204030204" pitchFamily="34" charset="0"/>
                <a:cs typeface="Calibri" panose="020F0502020204030204" pitchFamily="34" charset="0"/>
              </a:rPr>
              <a:t>En todas las fases</a:t>
            </a:r>
            <a:r>
              <a:rPr lang="es-ES" sz="1600" dirty="0">
                <a:solidFill>
                  <a:srgbClr val="44546A"/>
                </a:solidFill>
                <a:latin typeface="Calibri" panose="020F0502020204030204" pitchFamily="34" charset="0"/>
                <a:cs typeface="Calibri" panose="020F0502020204030204" pitchFamily="34" charset="0"/>
              </a:rPr>
              <a:t> de comercialización.</a:t>
            </a:r>
            <a:endParaRPr lang="es-ES" sz="1600" b="1" dirty="0">
              <a:solidFill>
                <a:srgbClr val="44546A"/>
              </a:solidFill>
              <a:latin typeface="Calibri" panose="020F0502020204030204" pitchFamily="34" charset="0"/>
              <a:cs typeface="Calibri" panose="020F0502020204030204" pitchFamily="34" charset="0"/>
            </a:endParaRPr>
          </a:p>
          <a:p>
            <a:pPr>
              <a:lnSpc>
                <a:spcPct val="150000"/>
              </a:lnSpc>
            </a:pPr>
            <a:r>
              <a:rPr lang="es-ES" sz="1600" dirty="0">
                <a:solidFill>
                  <a:srgbClr val="44546A"/>
                </a:solidFill>
                <a:latin typeface="Calibri" panose="020F0502020204030204" pitchFamily="34" charset="0"/>
                <a:cs typeface="Calibri" panose="020F0502020204030204" pitchFamily="34" charset="0"/>
              </a:rPr>
              <a:t>Conservar </a:t>
            </a:r>
            <a:r>
              <a:rPr lang="es-ES" sz="1600" b="1" dirty="0">
                <a:solidFill>
                  <a:srgbClr val="44546A"/>
                </a:solidFill>
                <a:latin typeface="Calibri" panose="020F0502020204030204" pitchFamily="34" charset="0"/>
                <a:cs typeface="Calibri" panose="020F0502020204030204" pitchFamily="34" charset="0"/>
              </a:rPr>
              <a:t>copia firmada</a:t>
            </a:r>
            <a:r>
              <a:rPr lang="es-ES" sz="1600" dirty="0">
                <a:solidFill>
                  <a:srgbClr val="44546A"/>
                </a:solidFill>
                <a:latin typeface="Calibri" panose="020F0502020204030204" pitchFamily="34" charset="0"/>
                <a:cs typeface="Calibri" panose="020F0502020204030204" pitchFamily="34" charset="0"/>
              </a:rPr>
              <a:t> por ambas partes.</a:t>
            </a:r>
          </a:p>
        </p:txBody>
      </p:sp>
      <p:sp>
        <p:nvSpPr>
          <p:cNvPr id="8" name="Marcador de número de diapositiva 1">
            <a:extLst>
              <a:ext uri="{FF2B5EF4-FFF2-40B4-BE49-F238E27FC236}">
                <a16:creationId xmlns:a16="http://schemas.microsoft.com/office/drawing/2014/main" id="{B7C55AF3-DE99-A83D-9CEB-EB5FBF17526D}"/>
              </a:ext>
            </a:extLst>
          </p:cNvPr>
          <p:cNvSpPr>
            <a:spLocks noGrp="1"/>
          </p:cNvSpPr>
          <p:nvPr>
            <p:ph type="sldNum" sz="quarter" idx="12"/>
          </p:nvPr>
        </p:nvSpPr>
        <p:spPr>
          <a:xfrm>
            <a:off x="8590663" y="6041362"/>
            <a:ext cx="683339" cy="365125"/>
          </a:xfrm>
        </p:spPr>
        <p:txBody>
          <a:bodyPr/>
          <a:lstStyle/>
          <a:p>
            <a:fld id="{3A0FC4F9-BB9C-419F-8CE6-D898502595A1}" type="slidenum">
              <a:rPr lang="es-ES" sz="2000" smtClean="0"/>
              <a:t>20</a:t>
            </a:fld>
            <a:endParaRPr lang="es-ES" sz="2000" dirty="0"/>
          </a:p>
        </p:txBody>
      </p:sp>
      <p:pic>
        <p:nvPicPr>
          <p:cNvPr id="10"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3"/>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145421986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4835E12-76E7-8D62-001E-E98AF0204757}"/>
              </a:ext>
            </a:extLst>
          </p:cNvPr>
          <p:cNvSpPr>
            <a:spLocks noGrp="1"/>
          </p:cNvSpPr>
          <p:nvPr>
            <p:ph type="title"/>
          </p:nvPr>
        </p:nvSpPr>
        <p:spPr>
          <a:xfrm>
            <a:off x="301888" y="224783"/>
            <a:ext cx="4823927" cy="2887039"/>
          </a:xfrm>
        </p:spPr>
        <p:txBody>
          <a:bodyPr vert="horz" lIns="91440" tIns="45720" rIns="91440" bIns="45720" rtlCol="0" anchor="ctr">
            <a:normAutofit/>
          </a:bodyPr>
          <a:lstStyle/>
          <a:p>
            <a:r>
              <a:rPr lang="es-ES" sz="3200">
                <a:solidFill>
                  <a:schemeClr val="tx2"/>
                </a:solidFill>
              </a:rPr>
              <a:t>¿CUÁL ES EL </a:t>
            </a:r>
            <a:br>
              <a:rPr lang="es-ES" sz="3200">
                <a:solidFill>
                  <a:schemeClr val="tx2"/>
                </a:solidFill>
              </a:rPr>
            </a:br>
            <a:r>
              <a:rPr lang="es-ES" sz="3200">
                <a:solidFill>
                  <a:schemeClr val="tx2"/>
                </a:solidFill>
              </a:rPr>
              <a:t>CONTENIDO MÍNIMO </a:t>
            </a:r>
            <a:br>
              <a:rPr lang="es-ES" sz="3200">
                <a:solidFill>
                  <a:schemeClr val="tx2"/>
                </a:solidFill>
              </a:rPr>
            </a:br>
            <a:r>
              <a:rPr lang="es-ES" sz="3200">
                <a:solidFill>
                  <a:schemeClr val="tx2"/>
                </a:solidFill>
              </a:rPr>
              <a:t>DE INFORMACIÓN </a:t>
            </a:r>
            <a:br>
              <a:rPr lang="es-ES" sz="3200">
                <a:solidFill>
                  <a:schemeClr val="tx2"/>
                </a:solidFill>
              </a:rPr>
            </a:br>
            <a:r>
              <a:rPr lang="es-ES" sz="3200">
                <a:solidFill>
                  <a:schemeClr val="tx2"/>
                </a:solidFill>
              </a:rPr>
              <a:t>QUE DEBEN TENER </a:t>
            </a:r>
            <a:br>
              <a:rPr lang="es-ES" sz="3200">
                <a:solidFill>
                  <a:schemeClr val="tx2"/>
                </a:solidFill>
              </a:rPr>
            </a:br>
            <a:r>
              <a:rPr lang="es-ES" sz="3200">
                <a:solidFill>
                  <a:schemeClr val="tx2"/>
                </a:solidFill>
              </a:rPr>
              <a:t>LOS CONTRATOS?</a:t>
            </a:r>
          </a:p>
        </p:txBody>
      </p:sp>
      <p:sp>
        <p:nvSpPr>
          <p:cNvPr id="3" name="Marcador de contenido 2">
            <a:extLst>
              <a:ext uri="{FF2B5EF4-FFF2-40B4-BE49-F238E27FC236}">
                <a16:creationId xmlns:a16="http://schemas.microsoft.com/office/drawing/2014/main" id="{C9EC1CBB-0A80-48DE-B669-7B7F59CA03B8}"/>
              </a:ext>
            </a:extLst>
          </p:cNvPr>
          <p:cNvSpPr>
            <a:spLocks noGrp="1"/>
          </p:cNvSpPr>
          <p:nvPr>
            <p:ph idx="1"/>
          </p:nvPr>
        </p:nvSpPr>
        <p:spPr>
          <a:xfrm>
            <a:off x="397722" y="290333"/>
            <a:ext cx="10051296" cy="5636516"/>
          </a:xfrm>
        </p:spPr>
        <p:txBody>
          <a:bodyPr vert="horz" lIns="91440" tIns="45720" rIns="91440" bIns="45720" numCol="2" spcCol="720000" rtlCol="0" anchor="t">
            <a:noAutofit/>
          </a:bodyPr>
          <a:lstStyle/>
          <a:p>
            <a:pPr marL="0" indent="0" algn="just">
              <a:spcBef>
                <a:spcPts val="0"/>
              </a:spcBef>
              <a:buNone/>
            </a:pPr>
            <a:endParaRPr lang="es-ES" sz="1200" dirty="0">
              <a:solidFill>
                <a:srgbClr val="44546A"/>
              </a:solidFill>
              <a:latin typeface="Calibri Light"/>
              <a:cs typeface="Calibri Light"/>
            </a:endParaRPr>
          </a:p>
          <a:p>
            <a:pPr marL="0" indent="0" algn="just">
              <a:spcBef>
                <a:spcPts val="0"/>
              </a:spcBef>
              <a:buNone/>
            </a:pPr>
            <a:endParaRPr lang="es-ES" sz="1200" dirty="0">
              <a:solidFill>
                <a:srgbClr val="44546A"/>
              </a:solidFill>
              <a:latin typeface="Calibri Light"/>
              <a:cs typeface="Calibri Light"/>
            </a:endParaRPr>
          </a:p>
          <a:p>
            <a:pPr marL="0" indent="0" algn="just">
              <a:spcBef>
                <a:spcPts val="0"/>
              </a:spcBef>
              <a:buNone/>
            </a:pPr>
            <a:endParaRPr lang="es-ES" sz="1200" dirty="0">
              <a:solidFill>
                <a:srgbClr val="44546A"/>
              </a:solidFill>
              <a:latin typeface="Calibri Light"/>
              <a:cs typeface="Calibri Light"/>
            </a:endParaRPr>
          </a:p>
          <a:p>
            <a:pPr marL="0" indent="0" algn="just">
              <a:spcBef>
                <a:spcPts val="0"/>
              </a:spcBef>
              <a:buNone/>
            </a:pPr>
            <a:endParaRPr lang="es-ES" sz="1200" dirty="0">
              <a:solidFill>
                <a:srgbClr val="44546A"/>
              </a:solidFill>
              <a:latin typeface="Calibri Light"/>
              <a:cs typeface="Calibri Light"/>
            </a:endParaRPr>
          </a:p>
          <a:p>
            <a:pPr marL="0" indent="0" algn="just">
              <a:spcBef>
                <a:spcPts val="0"/>
              </a:spcBef>
              <a:buNone/>
            </a:pPr>
            <a:endParaRPr lang="es-ES" sz="1200" dirty="0">
              <a:solidFill>
                <a:srgbClr val="44546A"/>
              </a:solidFill>
              <a:latin typeface="Calibri Light"/>
              <a:cs typeface="Calibri Light"/>
            </a:endParaRPr>
          </a:p>
          <a:p>
            <a:pPr marL="0" indent="0" algn="just">
              <a:spcBef>
                <a:spcPts val="0"/>
              </a:spcBef>
              <a:buNone/>
            </a:pPr>
            <a:endParaRPr lang="es-ES" sz="1200" dirty="0">
              <a:solidFill>
                <a:srgbClr val="44546A"/>
              </a:solidFill>
              <a:latin typeface="Calibri Light"/>
              <a:cs typeface="Calibri Light"/>
            </a:endParaRPr>
          </a:p>
          <a:p>
            <a:pPr marL="0" indent="0" algn="just">
              <a:spcBef>
                <a:spcPts val="0"/>
              </a:spcBef>
              <a:buNone/>
            </a:pPr>
            <a:endParaRPr lang="es-ES" sz="1200" dirty="0">
              <a:solidFill>
                <a:srgbClr val="44546A"/>
              </a:solidFill>
              <a:latin typeface="Calibri Light"/>
              <a:cs typeface="Calibri Light"/>
            </a:endParaRPr>
          </a:p>
          <a:p>
            <a:pPr marL="0" indent="0" algn="just">
              <a:spcBef>
                <a:spcPts val="0"/>
              </a:spcBef>
              <a:buNone/>
            </a:pPr>
            <a:endParaRPr lang="es-ES" sz="1200" dirty="0">
              <a:solidFill>
                <a:srgbClr val="44546A"/>
              </a:solidFill>
              <a:latin typeface="Calibri Light"/>
              <a:cs typeface="Calibri Light"/>
            </a:endParaRPr>
          </a:p>
          <a:p>
            <a:pPr marL="0" indent="0" algn="just">
              <a:spcBef>
                <a:spcPts val="0"/>
              </a:spcBef>
              <a:buNone/>
            </a:pPr>
            <a:endParaRPr lang="es-ES" sz="1200" dirty="0">
              <a:solidFill>
                <a:srgbClr val="44546A"/>
              </a:solidFill>
              <a:latin typeface="Calibri Light"/>
              <a:cs typeface="Calibri Light"/>
            </a:endParaRPr>
          </a:p>
          <a:p>
            <a:pPr marL="0" indent="0" algn="just">
              <a:spcBef>
                <a:spcPts val="0"/>
              </a:spcBef>
              <a:buNone/>
            </a:pPr>
            <a:endParaRPr lang="es-ES" sz="1200" dirty="0">
              <a:solidFill>
                <a:srgbClr val="44546A"/>
              </a:solidFill>
              <a:latin typeface="Calibri Light"/>
              <a:cs typeface="Calibri Light"/>
            </a:endParaRPr>
          </a:p>
          <a:p>
            <a:pPr marL="0" indent="0" algn="just">
              <a:spcBef>
                <a:spcPts val="0"/>
              </a:spcBef>
              <a:buNone/>
            </a:pPr>
            <a:endParaRPr lang="es-ES" sz="1200" dirty="0">
              <a:solidFill>
                <a:srgbClr val="44546A"/>
              </a:solidFill>
              <a:latin typeface="Calibri Light"/>
              <a:cs typeface="Calibri Light"/>
            </a:endParaRPr>
          </a:p>
          <a:p>
            <a:pPr marL="0" indent="0" algn="just">
              <a:spcBef>
                <a:spcPts val="0"/>
              </a:spcBef>
              <a:buNone/>
            </a:pPr>
            <a:endParaRPr lang="es-ES" sz="1200" dirty="0">
              <a:solidFill>
                <a:srgbClr val="44546A"/>
              </a:solidFill>
              <a:latin typeface="Calibri Light"/>
              <a:cs typeface="Calibri Light"/>
            </a:endParaRPr>
          </a:p>
          <a:p>
            <a:pPr marL="0" indent="0" algn="just">
              <a:spcBef>
                <a:spcPts val="0"/>
              </a:spcBef>
              <a:buNone/>
            </a:pPr>
            <a:endParaRPr lang="es-ES" sz="1200" dirty="0">
              <a:solidFill>
                <a:srgbClr val="44546A"/>
              </a:solidFill>
              <a:latin typeface="Calibri Light"/>
              <a:cs typeface="Calibri Light"/>
            </a:endParaRPr>
          </a:p>
          <a:p>
            <a:pPr marL="342900" indent="-342900" algn="just">
              <a:spcBef>
                <a:spcPts val="0"/>
              </a:spcBef>
              <a:buFont typeface="Calibri Light" panose="020F0302020204030204"/>
              <a:buAutoNum type="arabicPeriod"/>
            </a:pPr>
            <a:endParaRPr lang="es-ES" sz="1200" dirty="0">
              <a:solidFill>
                <a:srgbClr val="44546A"/>
              </a:solidFill>
              <a:latin typeface="Calibri Light"/>
              <a:cs typeface="Calibri Light"/>
            </a:endParaRPr>
          </a:p>
          <a:p>
            <a:pPr marL="342900" indent="-342900" algn="just">
              <a:spcBef>
                <a:spcPts val="0"/>
              </a:spcBef>
              <a:buAutoNum type="arabicPeriod"/>
            </a:pPr>
            <a:endParaRPr lang="es-ES" sz="1200" dirty="0">
              <a:solidFill>
                <a:srgbClr val="44546A"/>
              </a:solidFill>
              <a:latin typeface="Calibri Light"/>
              <a:cs typeface="Calibri Light"/>
            </a:endParaRPr>
          </a:p>
          <a:p>
            <a:pPr marL="342900" indent="-342900" algn="just">
              <a:spcBef>
                <a:spcPts val="0"/>
              </a:spcBef>
              <a:buAutoNum type="arabicPeriod"/>
            </a:pPr>
            <a:endParaRPr lang="es-ES" sz="1200" dirty="0">
              <a:solidFill>
                <a:srgbClr val="44546A"/>
              </a:solidFill>
              <a:latin typeface="Calibri Light"/>
              <a:cs typeface="Calibri Light"/>
            </a:endParaRPr>
          </a:p>
          <a:p>
            <a:pPr marL="342900" indent="-342900" algn="just">
              <a:spcBef>
                <a:spcPts val="0"/>
              </a:spcBef>
              <a:buFont typeface="+mj-lt"/>
              <a:buAutoNum type="arabicPeriod"/>
            </a:pPr>
            <a:r>
              <a:rPr lang="es-ES" sz="1600" dirty="0" smtClean="0">
                <a:solidFill>
                  <a:srgbClr val="44546A"/>
                </a:solidFill>
                <a:latin typeface="Calibri Light"/>
                <a:cs typeface="Calibri Light"/>
              </a:rPr>
              <a:t>Identificación </a:t>
            </a:r>
            <a:r>
              <a:rPr lang="es-ES" sz="1600" dirty="0">
                <a:solidFill>
                  <a:srgbClr val="44546A"/>
                </a:solidFill>
                <a:latin typeface="Calibri Light"/>
                <a:cs typeface="Calibri Light"/>
              </a:rPr>
              <a:t>de las </a:t>
            </a:r>
            <a:r>
              <a:rPr lang="es-ES" sz="1600" b="1" dirty="0">
                <a:solidFill>
                  <a:srgbClr val="44546A"/>
                </a:solidFill>
                <a:latin typeface="Calibri Light"/>
                <a:cs typeface="Calibri Light"/>
              </a:rPr>
              <a:t>partes</a:t>
            </a:r>
            <a:r>
              <a:rPr lang="es-ES" sz="1600" dirty="0">
                <a:solidFill>
                  <a:srgbClr val="44546A"/>
                </a:solidFill>
                <a:latin typeface="Calibri Light"/>
                <a:cs typeface="Calibri Light"/>
              </a:rPr>
              <a:t> contratantes.</a:t>
            </a:r>
          </a:p>
          <a:p>
            <a:pPr marL="342900" indent="-342900" algn="just">
              <a:spcBef>
                <a:spcPts val="0"/>
              </a:spcBef>
              <a:buFont typeface="+mj-lt"/>
              <a:buAutoNum type="arabicPeriod"/>
            </a:pPr>
            <a:endParaRPr lang="es-ES" sz="1600" dirty="0">
              <a:solidFill>
                <a:srgbClr val="44546A"/>
              </a:solidFill>
              <a:latin typeface="Calibri Light"/>
              <a:cs typeface="Calibri Light"/>
            </a:endParaRPr>
          </a:p>
          <a:p>
            <a:pPr marL="342900" indent="-342900" algn="just">
              <a:spcBef>
                <a:spcPts val="0"/>
              </a:spcBef>
              <a:buFont typeface="+mj-lt"/>
              <a:buAutoNum type="arabicPeriod"/>
            </a:pPr>
            <a:r>
              <a:rPr lang="es-ES" sz="1600" b="1" dirty="0">
                <a:solidFill>
                  <a:srgbClr val="44546A"/>
                </a:solidFill>
                <a:latin typeface="Calibri Light"/>
                <a:cs typeface="Calibri Light"/>
              </a:rPr>
              <a:t>Objeto del contrato</a:t>
            </a:r>
            <a:r>
              <a:rPr lang="es-ES" sz="1600" dirty="0">
                <a:solidFill>
                  <a:srgbClr val="44546A"/>
                </a:solidFill>
                <a:latin typeface="Calibri Light"/>
                <a:cs typeface="Calibri Light"/>
              </a:rPr>
              <a:t>, indicando las categorías y referencias contratadas que también se podrán concretar con la orden de pedido.</a:t>
            </a:r>
          </a:p>
          <a:p>
            <a:pPr marL="342900" indent="-342900" algn="just">
              <a:spcBef>
                <a:spcPts val="0"/>
              </a:spcBef>
              <a:buFont typeface="+mj-lt"/>
              <a:buAutoNum type="arabicPeriod"/>
            </a:pPr>
            <a:endParaRPr lang="es-ES" sz="1600" dirty="0">
              <a:solidFill>
                <a:srgbClr val="44546A"/>
              </a:solidFill>
              <a:latin typeface="Calibri Light"/>
              <a:cs typeface="Calibri Light"/>
            </a:endParaRPr>
          </a:p>
          <a:p>
            <a:pPr marL="342900" indent="-342900" algn="just">
              <a:spcBef>
                <a:spcPts val="0"/>
              </a:spcBef>
              <a:buFont typeface="+mj-lt"/>
              <a:buAutoNum type="arabicPeriod"/>
            </a:pPr>
            <a:r>
              <a:rPr lang="es-ES" sz="1600" b="1" dirty="0">
                <a:solidFill>
                  <a:srgbClr val="44546A"/>
                </a:solidFill>
                <a:latin typeface="Calibri Light"/>
                <a:cs typeface="Calibri Light"/>
              </a:rPr>
              <a:t>Precio del contrato</a:t>
            </a:r>
            <a:r>
              <a:rPr lang="es-ES" sz="1600" dirty="0">
                <a:solidFill>
                  <a:srgbClr val="44546A"/>
                </a:solidFill>
                <a:latin typeface="Calibri Light"/>
                <a:cs typeface="Calibri Light"/>
              </a:rPr>
              <a:t>, con expresa indicación de todos los pagos, incluidos los descuentos aplicables, que se determinará en cuantía fija o variable.</a:t>
            </a:r>
          </a:p>
          <a:p>
            <a:pPr marL="342900" indent="-342900" algn="just">
              <a:spcBef>
                <a:spcPts val="0"/>
              </a:spcBef>
              <a:buFont typeface="+mj-lt"/>
              <a:buAutoNum type="arabicPeriod"/>
            </a:pPr>
            <a:endParaRPr lang="es-ES" sz="1600" dirty="0">
              <a:solidFill>
                <a:srgbClr val="44546A"/>
              </a:solidFill>
              <a:latin typeface="Calibri Light"/>
              <a:cs typeface="Calibri Light"/>
            </a:endParaRPr>
          </a:p>
          <a:p>
            <a:pPr marL="342900" indent="-342900" algn="just">
              <a:spcBef>
                <a:spcPts val="0"/>
              </a:spcBef>
              <a:buFont typeface="+mj-lt"/>
              <a:buAutoNum type="arabicPeriod"/>
            </a:pPr>
            <a:r>
              <a:rPr lang="es-ES" sz="1600" b="1" dirty="0">
                <a:solidFill>
                  <a:srgbClr val="44546A"/>
                </a:solidFill>
                <a:latin typeface="Calibri Light"/>
                <a:cs typeface="Calibri Light"/>
              </a:rPr>
              <a:t>Condiciones de pago</a:t>
            </a:r>
            <a:r>
              <a:rPr lang="es-ES" sz="1600" dirty="0">
                <a:solidFill>
                  <a:srgbClr val="44546A"/>
                </a:solidFill>
                <a:latin typeface="Calibri Light"/>
                <a:cs typeface="Calibri Light"/>
              </a:rPr>
              <a:t>.</a:t>
            </a:r>
          </a:p>
          <a:p>
            <a:pPr marL="342900" indent="-342900" algn="just">
              <a:spcBef>
                <a:spcPts val="0"/>
              </a:spcBef>
              <a:buAutoNum type="arabicPeriod"/>
            </a:pPr>
            <a:endParaRPr lang="es-ES" sz="1600" dirty="0">
              <a:solidFill>
                <a:srgbClr val="44546A"/>
              </a:solidFill>
              <a:latin typeface="Calibri Light"/>
              <a:cs typeface="Calibri Light"/>
            </a:endParaRPr>
          </a:p>
          <a:p>
            <a:pPr marL="342900" indent="-342900" algn="just">
              <a:spcBef>
                <a:spcPts val="0"/>
              </a:spcBef>
              <a:buFont typeface="+mj-lt"/>
              <a:buAutoNum type="arabicPeriod"/>
            </a:pPr>
            <a:r>
              <a:rPr lang="es-ES" sz="1600" dirty="0">
                <a:solidFill>
                  <a:srgbClr val="44546A"/>
                </a:solidFill>
                <a:latin typeface="Calibri Light"/>
                <a:cs typeface="Calibri Light"/>
              </a:rPr>
              <a:t>Condiciones de </a:t>
            </a:r>
            <a:r>
              <a:rPr lang="es-ES" sz="1600" b="1" dirty="0">
                <a:solidFill>
                  <a:srgbClr val="44546A"/>
                </a:solidFill>
                <a:latin typeface="Calibri Light"/>
                <a:cs typeface="Calibri Light"/>
              </a:rPr>
              <a:t>entrega y puesta a disposición</a:t>
            </a:r>
            <a:r>
              <a:rPr lang="es-ES" sz="1600" dirty="0">
                <a:solidFill>
                  <a:srgbClr val="44546A"/>
                </a:solidFill>
                <a:latin typeface="Calibri Light"/>
                <a:cs typeface="Calibri Light"/>
              </a:rPr>
              <a:t> de los productos.</a:t>
            </a:r>
          </a:p>
          <a:p>
            <a:pPr marL="342900" indent="-342900" algn="just">
              <a:spcBef>
                <a:spcPts val="0"/>
              </a:spcBef>
              <a:buFont typeface="+mj-lt"/>
              <a:buAutoNum type="arabicPeriod"/>
            </a:pPr>
            <a:endParaRPr lang="es-ES" sz="1600" dirty="0">
              <a:solidFill>
                <a:srgbClr val="44546A"/>
              </a:solidFill>
              <a:latin typeface="Calibri Light"/>
              <a:cs typeface="Calibri Light"/>
            </a:endParaRPr>
          </a:p>
          <a:p>
            <a:pPr marL="342900" indent="-342900" algn="just">
              <a:spcBef>
                <a:spcPts val="0"/>
              </a:spcBef>
              <a:buFont typeface="+mj-lt"/>
              <a:buAutoNum type="arabicPeriod"/>
            </a:pPr>
            <a:r>
              <a:rPr lang="es-ES" sz="1600" b="1" dirty="0">
                <a:solidFill>
                  <a:srgbClr val="44546A"/>
                </a:solidFill>
                <a:latin typeface="Calibri Light"/>
                <a:cs typeface="Calibri Light"/>
              </a:rPr>
              <a:t>Derechos y obligaciones</a:t>
            </a:r>
            <a:r>
              <a:rPr lang="es-ES" sz="1600" dirty="0">
                <a:solidFill>
                  <a:srgbClr val="44546A"/>
                </a:solidFill>
                <a:latin typeface="Calibri Light"/>
                <a:cs typeface="Calibri Light"/>
              </a:rPr>
              <a:t> por parte de las partes contratantes.</a:t>
            </a:r>
          </a:p>
          <a:p>
            <a:pPr marL="342900" indent="-342900" algn="just">
              <a:spcBef>
                <a:spcPts val="0"/>
              </a:spcBef>
              <a:buFont typeface="+mj-lt"/>
              <a:buAutoNum type="arabicPeriod"/>
            </a:pPr>
            <a:endParaRPr lang="es-ES" sz="1600" dirty="0">
              <a:solidFill>
                <a:srgbClr val="44546A"/>
              </a:solidFill>
              <a:latin typeface="Calibri Light"/>
              <a:cs typeface="Calibri Light"/>
            </a:endParaRPr>
          </a:p>
          <a:p>
            <a:pPr marL="342900" indent="-342900" algn="just">
              <a:spcBef>
                <a:spcPts val="0"/>
              </a:spcBef>
              <a:buFont typeface="+mj-lt"/>
              <a:buAutoNum type="arabicPeriod"/>
            </a:pPr>
            <a:r>
              <a:rPr lang="es-ES" sz="1600" b="1" dirty="0">
                <a:solidFill>
                  <a:srgbClr val="44546A"/>
                </a:solidFill>
                <a:latin typeface="Calibri Light"/>
                <a:cs typeface="Calibri Light"/>
              </a:rPr>
              <a:t>Información que deben suministrarse</a:t>
            </a:r>
            <a:r>
              <a:rPr lang="es-ES" sz="1600" dirty="0">
                <a:solidFill>
                  <a:srgbClr val="44546A"/>
                </a:solidFill>
                <a:latin typeface="Calibri Light"/>
                <a:cs typeface="Calibri Light"/>
              </a:rPr>
              <a:t> las partes entre sí, para asegurar el cumplimiento de sus obligaciones contractuales.</a:t>
            </a:r>
          </a:p>
          <a:p>
            <a:pPr marL="342900" indent="-342900" algn="just">
              <a:spcBef>
                <a:spcPts val="0"/>
              </a:spcBef>
              <a:buFont typeface="+mj-lt"/>
              <a:buAutoNum type="arabicPeriod"/>
            </a:pPr>
            <a:endParaRPr lang="es-ES" sz="1600" dirty="0">
              <a:solidFill>
                <a:srgbClr val="44546A"/>
              </a:solidFill>
              <a:latin typeface="Calibri Light"/>
              <a:cs typeface="Calibri Light"/>
            </a:endParaRPr>
          </a:p>
          <a:p>
            <a:pPr marL="342900" indent="-342900" algn="just">
              <a:spcBef>
                <a:spcPts val="0"/>
              </a:spcBef>
              <a:buFont typeface="+mj-lt"/>
              <a:buAutoNum type="arabicPeriod"/>
            </a:pPr>
            <a:r>
              <a:rPr lang="es-ES" sz="1600" b="1" dirty="0">
                <a:solidFill>
                  <a:srgbClr val="44546A"/>
                </a:solidFill>
                <a:latin typeface="Calibri Light"/>
                <a:cs typeface="Calibri Light"/>
              </a:rPr>
              <a:t>Duración del contrato</a:t>
            </a:r>
            <a:r>
              <a:rPr lang="es-ES" sz="1600" dirty="0">
                <a:solidFill>
                  <a:srgbClr val="44546A"/>
                </a:solidFill>
                <a:latin typeface="Calibri Light"/>
                <a:cs typeface="Calibri Light"/>
              </a:rPr>
              <a:t>, indicando expresamente la fecha de entrada en vigor, condiciones de renovación y modificación.</a:t>
            </a:r>
          </a:p>
          <a:p>
            <a:pPr marL="342900" indent="-342900" algn="just">
              <a:spcBef>
                <a:spcPts val="0"/>
              </a:spcBef>
              <a:buFont typeface="+mj-lt"/>
              <a:buAutoNum type="arabicPeriod"/>
            </a:pPr>
            <a:endParaRPr lang="es-ES" sz="1600" dirty="0">
              <a:solidFill>
                <a:srgbClr val="44546A"/>
              </a:solidFill>
              <a:latin typeface="Calibri Light"/>
              <a:cs typeface="Calibri Light"/>
            </a:endParaRPr>
          </a:p>
          <a:p>
            <a:pPr marL="342900" indent="-342900" algn="just">
              <a:spcBef>
                <a:spcPts val="0"/>
              </a:spcBef>
              <a:buFont typeface="+mj-lt"/>
              <a:buAutoNum type="arabicPeriod"/>
            </a:pPr>
            <a:r>
              <a:rPr lang="es-ES" sz="1600" dirty="0">
                <a:solidFill>
                  <a:srgbClr val="44546A"/>
                </a:solidFill>
                <a:latin typeface="Calibri Light"/>
                <a:cs typeface="Calibri Light"/>
              </a:rPr>
              <a:t>Causas, formalización y efectos de la </a:t>
            </a:r>
            <a:r>
              <a:rPr lang="es-ES" sz="1600" b="1" dirty="0">
                <a:solidFill>
                  <a:srgbClr val="44546A"/>
                </a:solidFill>
                <a:latin typeface="Calibri Light"/>
                <a:cs typeface="Calibri Light"/>
              </a:rPr>
              <a:t>extinción del contrato</a:t>
            </a:r>
            <a:r>
              <a:rPr lang="es-ES" sz="1600" dirty="0">
                <a:solidFill>
                  <a:srgbClr val="44546A"/>
                </a:solidFill>
                <a:latin typeface="Calibri Light"/>
                <a:cs typeface="Calibri Light"/>
              </a:rPr>
              <a:t>.</a:t>
            </a:r>
          </a:p>
          <a:p>
            <a:pPr marL="342900" indent="-342900" algn="just">
              <a:spcBef>
                <a:spcPts val="0"/>
              </a:spcBef>
              <a:buFont typeface="+mj-lt"/>
              <a:buAutoNum type="arabicPeriod"/>
            </a:pPr>
            <a:endParaRPr lang="es-ES" sz="1600" dirty="0">
              <a:solidFill>
                <a:srgbClr val="44546A"/>
              </a:solidFill>
              <a:latin typeface="Calibri Light"/>
              <a:cs typeface="Calibri Light"/>
            </a:endParaRPr>
          </a:p>
          <a:p>
            <a:pPr marL="342900" indent="-342900" algn="just">
              <a:spcBef>
                <a:spcPts val="0"/>
              </a:spcBef>
              <a:buFont typeface="+mj-lt"/>
              <a:buAutoNum type="arabicPeriod"/>
            </a:pPr>
            <a:r>
              <a:rPr lang="es-ES" sz="1600" dirty="0">
                <a:solidFill>
                  <a:srgbClr val="44546A"/>
                </a:solidFill>
                <a:latin typeface="Calibri Light"/>
                <a:cs typeface="Calibri Light"/>
              </a:rPr>
              <a:t>Conciliación y procedimiento para la </a:t>
            </a:r>
            <a:r>
              <a:rPr lang="es-ES" sz="1600" b="1" dirty="0">
                <a:solidFill>
                  <a:srgbClr val="44546A"/>
                </a:solidFill>
                <a:latin typeface="Calibri Light"/>
                <a:cs typeface="Calibri Light"/>
              </a:rPr>
              <a:t>resolución de conflictos</a:t>
            </a:r>
            <a:r>
              <a:rPr lang="es-ES" sz="1600" dirty="0">
                <a:solidFill>
                  <a:srgbClr val="44546A"/>
                </a:solidFill>
                <a:latin typeface="Calibri Light"/>
                <a:cs typeface="Calibri Light"/>
              </a:rPr>
              <a:t>.</a:t>
            </a:r>
          </a:p>
          <a:p>
            <a:pPr marL="342900" indent="-342900" algn="just">
              <a:spcBef>
                <a:spcPts val="0"/>
              </a:spcBef>
              <a:buFont typeface="+mj-lt"/>
              <a:buAutoNum type="arabicPeriod"/>
            </a:pPr>
            <a:endParaRPr lang="es-ES" sz="1600" dirty="0">
              <a:solidFill>
                <a:srgbClr val="44546A"/>
              </a:solidFill>
              <a:latin typeface="Calibri Light"/>
              <a:cs typeface="Calibri Light"/>
            </a:endParaRPr>
          </a:p>
          <a:p>
            <a:pPr marL="342900" indent="-342900" algn="just">
              <a:spcBef>
                <a:spcPts val="0"/>
              </a:spcBef>
              <a:buFont typeface="+mj-lt"/>
              <a:buAutoNum type="arabicPeriod"/>
            </a:pPr>
            <a:r>
              <a:rPr lang="es-ES" sz="1600" b="1" dirty="0">
                <a:solidFill>
                  <a:srgbClr val="44546A"/>
                </a:solidFill>
                <a:latin typeface="Calibri Light"/>
                <a:cs typeface="Calibri Light"/>
              </a:rPr>
              <a:t>Penalizaciones</a:t>
            </a:r>
            <a:r>
              <a:rPr lang="es-ES" sz="1600" dirty="0">
                <a:solidFill>
                  <a:srgbClr val="44546A"/>
                </a:solidFill>
                <a:latin typeface="Calibri Light"/>
                <a:cs typeface="Calibri Light"/>
              </a:rPr>
              <a:t> por no conformidades o incidencias.</a:t>
            </a:r>
          </a:p>
          <a:p>
            <a:pPr marL="342900" indent="-342900" algn="just">
              <a:spcBef>
                <a:spcPts val="0"/>
              </a:spcBef>
              <a:buFont typeface="+mj-lt"/>
              <a:buAutoNum type="arabicPeriod"/>
            </a:pPr>
            <a:endParaRPr lang="es-ES" sz="1600" dirty="0">
              <a:solidFill>
                <a:srgbClr val="44546A"/>
              </a:solidFill>
              <a:latin typeface="Calibri Light"/>
              <a:cs typeface="Calibri Light"/>
            </a:endParaRPr>
          </a:p>
          <a:p>
            <a:pPr marL="342900" indent="-342900" algn="just">
              <a:spcBef>
                <a:spcPts val="0"/>
              </a:spcBef>
              <a:buFont typeface="+mj-lt"/>
              <a:buAutoNum type="arabicPeriod"/>
            </a:pPr>
            <a:r>
              <a:rPr lang="es-ES" sz="1600" b="1" dirty="0">
                <a:solidFill>
                  <a:srgbClr val="44546A"/>
                </a:solidFill>
                <a:latin typeface="Calibri Light"/>
                <a:cs typeface="Calibri Light"/>
              </a:rPr>
              <a:t>Excepciones </a:t>
            </a:r>
            <a:r>
              <a:rPr lang="es-ES" sz="1600" dirty="0">
                <a:solidFill>
                  <a:srgbClr val="44546A"/>
                </a:solidFill>
                <a:latin typeface="Calibri Light"/>
                <a:cs typeface="Calibri Light"/>
              </a:rPr>
              <a:t>por causa de fuerza mayor.</a:t>
            </a:r>
          </a:p>
        </p:txBody>
      </p:sp>
      <p:sp>
        <p:nvSpPr>
          <p:cNvPr id="7" name="Marcador de contenido 2">
            <a:extLst>
              <a:ext uri="{FF2B5EF4-FFF2-40B4-BE49-F238E27FC236}">
                <a16:creationId xmlns:a16="http://schemas.microsoft.com/office/drawing/2014/main" id="{E2423FD6-3573-EFA7-FA6F-BA29C51C1653}"/>
              </a:ext>
            </a:extLst>
          </p:cNvPr>
          <p:cNvSpPr txBox="1">
            <a:spLocks/>
          </p:cNvSpPr>
          <p:nvPr/>
        </p:nvSpPr>
        <p:spPr>
          <a:xfrm>
            <a:off x="665825" y="6223924"/>
            <a:ext cx="8034291" cy="921962"/>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ts val="0"/>
              </a:spcBef>
              <a:buFont typeface="Arial" panose="020B0604020202020204" pitchFamily="34" charset="0"/>
              <a:buNone/>
            </a:pPr>
            <a:r>
              <a:rPr lang="es-ES" sz="1800" b="1" dirty="0">
                <a:latin typeface="Calibri Light"/>
                <a:cs typeface="Calibri Light"/>
              </a:rPr>
              <a:t>Existen contratos homologados </a:t>
            </a:r>
            <a:r>
              <a:rPr lang="es-ES" sz="1800" dirty="0">
                <a:latin typeface="Calibri Light"/>
                <a:cs typeface="Calibri Light"/>
              </a:rPr>
              <a:t>en </a:t>
            </a:r>
            <a:r>
              <a:rPr lang="es-ES" sz="1800" u="sng" dirty="0">
                <a:latin typeface="Calibri Light"/>
                <a:cs typeface="Calibri Light"/>
              </a:rPr>
              <a:t>algunos sectores</a:t>
            </a:r>
            <a:r>
              <a:rPr lang="es-ES" sz="1800" dirty="0">
                <a:latin typeface="Calibri Light"/>
                <a:cs typeface="Calibri Light"/>
              </a:rPr>
              <a:t> por el Ministerio de Agricultura, Pesca y Alimentación. </a:t>
            </a:r>
            <a:r>
              <a:rPr lang="eu-ES" sz="1800" dirty="0" err="1">
                <a:hlinkClick r:id="rId3"/>
              </a:rPr>
              <a:t>Contratos</a:t>
            </a:r>
            <a:r>
              <a:rPr lang="eu-ES" sz="1800" dirty="0">
                <a:hlinkClick r:id="rId3"/>
              </a:rPr>
              <a:t> tipo </a:t>
            </a:r>
            <a:r>
              <a:rPr lang="eu-ES" sz="1800" dirty="0" err="1">
                <a:hlinkClick r:id="rId3"/>
              </a:rPr>
              <a:t>agroalimentarios</a:t>
            </a:r>
            <a:r>
              <a:rPr lang="eu-ES" sz="1800" dirty="0">
                <a:hlinkClick r:id="rId3"/>
              </a:rPr>
              <a:t> (mapa.gob.es)</a:t>
            </a:r>
            <a:endParaRPr lang="es-ES" sz="1800" dirty="0">
              <a:latin typeface="Calibri Light"/>
              <a:cs typeface="Calibri Light"/>
            </a:endParaRPr>
          </a:p>
          <a:p>
            <a:pPr marL="0" indent="0" algn="just">
              <a:spcBef>
                <a:spcPts val="0"/>
              </a:spcBef>
              <a:buFont typeface="Arial" panose="020B0604020202020204" pitchFamily="34" charset="0"/>
              <a:buNone/>
            </a:pPr>
            <a:endParaRPr lang="es-ES" sz="1800" dirty="0">
              <a:latin typeface="Calibri Light"/>
              <a:cs typeface="Calibri Light"/>
            </a:endParaRPr>
          </a:p>
          <a:p>
            <a:pPr marL="0" indent="0" algn="just">
              <a:spcBef>
                <a:spcPts val="0"/>
              </a:spcBef>
              <a:buFont typeface="Arial" panose="020B0604020202020204" pitchFamily="34" charset="0"/>
              <a:buNone/>
            </a:pPr>
            <a:endParaRPr lang="es-ES" sz="1800" dirty="0">
              <a:latin typeface="Calibri Light"/>
              <a:cs typeface="Calibri Light"/>
            </a:endParaRPr>
          </a:p>
          <a:p>
            <a:pPr marL="0" indent="0" algn="just">
              <a:spcBef>
                <a:spcPts val="0"/>
              </a:spcBef>
              <a:buFont typeface="Arial" panose="020B0604020202020204" pitchFamily="34" charset="0"/>
              <a:buNone/>
            </a:pPr>
            <a:endParaRPr lang="es-ES" sz="1800" dirty="0">
              <a:latin typeface="Calibri Light"/>
              <a:cs typeface="Calibri Light"/>
            </a:endParaRPr>
          </a:p>
        </p:txBody>
      </p:sp>
      <p:sp>
        <p:nvSpPr>
          <p:cNvPr id="8" name="Marcador de número de diapositiva 1">
            <a:extLst>
              <a:ext uri="{FF2B5EF4-FFF2-40B4-BE49-F238E27FC236}">
                <a16:creationId xmlns:a16="http://schemas.microsoft.com/office/drawing/2014/main" id="{B7C55AF3-DE99-A83D-9CEB-EB5FBF17526D}"/>
              </a:ext>
            </a:extLst>
          </p:cNvPr>
          <p:cNvSpPr>
            <a:spLocks noGrp="1"/>
          </p:cNvSpPr>
          <p:nvPr>
            <p:ph type="sldNum" sz="quarter" idx="12"/>
          </p:nvPr>
        </p:nvSpPr>
        <p:spPr>
          <a:xfrm>
            <a:off x="8590663" y="6041362"/>
            <a:ext cx="683339" cy="365125"/>
          </a:xfrm>
        </p:spPr>
        <p:txBody>
          <a:bodyPr/>
          <a:lstStyle/>
          <a:p>
            <a:fld id="{3A0FC4F9-BB9C-419F-8CE6-D898502595A1}" type="slidenum">
              <a:rPr lang="es-ES" sz="2000" smtClean="0"/>
              <a:t>21</a:t>
            </a:fld>
            <a:endParaRPr lang="es-ES" sz="2000" dirty="0"/>
          </a:p>
        </p:txBody>
      </p:sp>
    </p:spTree>
    <p:extLst>
      <p:ext uri="{BB962C8B-B14F-4D97-AF65-F5344CB8AC3E}">
        <p14:creationId xmlns:p14="http://schemas.microsoft.com/office/powerpoint/2010/main" val="156150559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4835E12-76E7-8D62-001E-E98AF0204757}"/>
              </a:ext>
            </a:extLst>
          </p:cNvPr>
          <p:cNvSpPr>
            <a:spLocks noGrp="1"/>
          </p:cNvSpPr>
          <p:nvPr>
            <p:ph type="title"/>
          </p:nvPr>
        </p:nvSpPr>
        <p:spPr>
          <a:xfrm>
            <a:off x="418149" y="230117"/>
            <a:ext cx="5163211" cy="2294738"/>
          </a:xfrm>
        </p:spPr>
        <p:txBody>
          <a:bodyPr>
            <a:normAutofit/>
          </a:bodyPr>
          <a:lstStyle/>
          <a:p>
            <a:r>
              <a:rPr lang="es-ES" sz="3200" dirty="0">
                <a:solidFill>
                  <a:schemeClr val="tx2"/>
                </a:solidFill>
              </a:rPr>
              <a:t>¿CÓMO DEBE </a:t>
            </a:r>
            <a:br>
              <a:rPr lang="es-ES" sz="3200" dirty="0">
                <a:solidFill>
                  <a:schemeClr val="tx2"/>
                </a:solidFill>
              </a:rPr>
            </a:br>
            <a:r>
              <a:rPr lang="es-ES" sz="3200" dirty="0">
                <a:solidFill>
                  <a:schemeClr val="tx2"/>
                </a:solidFill>
              </a:rPr>
              <a:t>ESTABLECERSE EL PRECIO DEL CONTRATO </a:t>
            </a:r>
            <a:br>
              <a:rPr lang="es-ES" sz="3200" dirty="0">
                <a:solidFill>
                  <a:schemeClr val="tx2"/>
                </a:solidFill>
              </a:rPr>
            </a:br>
            <a:r>
              <a:rPr lang="es-ES" sz="3200" dirty="0">
                <a:solidFill>
                  <a:schemeClr val="tx2"/>
                </a:solidFill>
              </a:rPr>
              <a:t>ALIMENTARIO?</a:t>
            </a:r>
          </a:p>
        </p:txBody>
      </p:sp>
      <p:sp>
        <p:nvSpPr>
          <p:cNvPr id="4" name="CuadroTexto 3">
            <a:extLst>
              <a:ext uri="{FF2B5EF4-FFF2-40B4-BE49-F238E27FC236}">
                <a16:creationId xmlns:a16="http://schemas.microsoft.com/office/drawing/2014/main" id="{E881622E-FCB6-49ED-D4BD-08D03C8FF607}"/>
              </a:ext>
            </a:extLst>
          </p:cNvPr>
          <p:cNvSpPr txBox="1"/>
          <p:nvPr/>
        </p:nvSpPr>
        <p:spPr>
          <a:xfrm>
            <a:off x="533558" y="2789340"/>
            <a:ext cx="8899429" cy="2585323"/>
          </a:xfrm>
          <a:prstGeom prst="rect">
            <a:avLst/>
          </a:prstGeom>
          <a:noFill/>
        </p:spPr>
        <p:txBody>
          <a:bodyPr wrap="square" lIns="91440" tIns="45720" rIns="91440" bIns="45720" rtlCol="0" anchor="t">
            <a:spAutoFit/>
          </a:bodyPr>
          <a:lstStyle/>
          <a:p>
            <a:pPr marL="342900" indent="-342900" algn="just">
              <a:buFont typeface="Wingdings" panose="05000000000000000000" pitchFamily="2" charset="2"/>
              <a:buChar char="Ø"/>
            </a:pPr>
            <a:r>
              <a:rPr lang="es-ES" dirty="0">
                <a:solidFill>
                  <a:srgbClr val="44546A"/>
                </a:solidFill>
                <a:latin typeface="Calibri Light"/>
                <a:cs typeface="Calibri Light"/>
              </a:rPr>
              <a:t>El productor debe </a:t>
            </a:r>
            <a:r>
              <a:rPr lang="es-ES" b="1" dirty="0">
                <a:solidFill>
                  <a:srgbClr val="44546A"/>
                </a:solidFill>
                <a:latin typeface="Calibri Light"/>
                <a:cs typeface="Calibri Light"/>
              </a:rPr>
              <a:t>conocer sus costes de producción y documentarlos.</a:t>
            </a:r>
            <a:endParaRPr lang="es-ES" b="1" dirty="0">
              <a:solidFill>
                <a:srgbClr val="44546A"/>
              </a:solidFill>
              <a:latin typeface="Calibri Light"/>
              <a:ea typeface="Calibri Light"/>
              <a:cs typeface="Calibri Light"/>
            </a:endParaRPr>
          </a:p>
          <a:p>
            <a:pPr marL="342900" indent="-342900" algn="just">
              <a:buFont typeface="Wingdings" panose="05000000000000000000" pitchFamily="2" charset="2"/>
              <a:buChar char="Ø"/>
            </a:pPr>
            <a:endParaRPr lang="es-ES" b="1" dirty="0">
              <a:solidFill>
                <a:srgbClr val="44546A"/>
              </a:solidFill>
              <a:latin typeface="Calibri Light"/>
              <a:ea typeface="Calibri Light"/>
              <a:cs typeface="Calibri Light"/>
            </a:endParaRPr>
          </a:p>
          <a:p>
            <a:pPr marL="342900" indent="-342900" algn="just">
              <a:buFont typeface="Wingdings" panose="05000000000000000000" pitchFamily="2" charset="2"/>
              <a:buChar char="Ø"/>
            </a:pPr>
            <a:r>
              <a:rPr lang="es-ES" dirty="0">
                <a:solidFill>
                  <a:srgbClr val="44546A"/>
                </a:solidFill>
                <a:latin typeface="Calibri Light"/>
                <a:cs typeface="Calibri Light"/>
              </a:rPr>
              <a:t>Determinado por </a:t>
            </a:r>
            <a:r>
              <a:rPr lang="es-ES" b="1" dirty="0">
                <a:solidFill>
                  <a:srgbClr val="44546A"/>
                </a:solidFill>
                <a:latin typeface="Calibri Light"/>
                <a:cs typeface="Calibri Light"/>
              </a:rPr>
              <a:t>factores </a:t>
            </a:r>
            <a:r>
              <a:rPr lang="es-ES" b="1" dirty="0">
                <a:solidFill>
                  <a:schemeClr val="tx2"/>
                </a:solidFill>
                <a:latin typeface="Calibri Light"/>
                <a:cs typeface="Calibri Light"/>
              </a:rPr>
              <a:t>objetivos, verificables y no manipulables</a:t>
            </a:r>
            <a:r>
              <a:rPr lang="es-ES" dirty="0">
                <a:solidFill>
                  <a:srgbClr val="44546A"/>
                </a:solidFill>
                <a:latin typeface="Calibri Light"/>
                <a:cs typeface="Calibri Light"/>
              </a:rPr>
              <a:t>. </a:t>
            </a:r>
            <a:r>
              <a:rPr lang="es-ES" dirty="0">
                <a:solidFill>
                  <a:schemeClr val="tx2"/>
                </a:solidFill>
                <a:latin typeface="Calibri Light"/>
                <a:cs typeface="Calibri Light"/>
              </a:rPr>
              <a:t>La simple mención de que el precio acordado cubre los costes no es válida. </a:t>
            </a:r>
            <a:endParaRPr lang="es-ES" sz="1600" dirty="0">
              <a:solidFill>
                <a:schemeClr val="tx2"/>
              </a:solidFill>
            </a:endParaRPr>
          </a:p>
          <a:p>
            <a:pPr marL="342900" indent="-342900" algn="just">
              <a:buFont typeface="Wingdings" panose="05000000000000000000" pitchFamily="2" charset="2"/>
              <a:buChar char="Ø"/>
            </a:pPr>
            <a:endParaRPr lang="es-ES" dirty="0">
              <a:solidFill>
                <a:srgbClr val="FF0000"/>
              </a:solidFill>
              <a:latin typeface="Calibri Light"/>
              <a:cs typeface="Calibri Light"/>
            </a:endParaRPr>
          </a:p>
          <a:p>
            <a:pPr marL="342900" indent="-342900" algn="just">
              <a:buFont typeface="Wingdings" panose="05000000000000000000" pitchFamily="2" charset="2"/>
              <a:buChar char="Ø"/>
            </a:pPr>
            <a:r>
              <a:rPr lang="es-ES" dirty="0">
                <a:solidFill>
                  <a:srgbClr val="44546A"/>
                </a:solidFill>
                <a:latin typeface="Calibri Light"/>
                <a:cs typeface="Calibri Light"/>
              </a:rPr>
              <a:t>Debe incluir </a:t>
            </a:r>
            <a:r>
              <a:rPr lang="es-ES" b="1" dirty="0">
                <a:solidFill>
                  <a:srgbClr val="44546A"/>
                </a:solidFill>
                <a:latin typeface="Calibri Light"/>
                <a:cs typeface="Calibri Light"/>
              </a:rPr>
              <a:t>todos los pagos </a:t>
            </a:r>
            <a:r>
              <a:rPr lang="es-ES" dirty="0">
                <a:solidFill>
                  <a:srgbClr val="44546A"/>
                </a:solidFill>
                <a:latin typeface="Calibri Light"/>
                <a:cs typeface="Calibri Light"/>
              </a:rPr>
              <a:t>y</a:t>
            </a:r>
            <a:r>
              <a:rPr lang="es-ES" b="1" dirty="0">
                <a:solidFill>
                  <a:srgbClr val="44546A"/>
                </a:solidFill>
                <a:latin typeface="Calibri Light"/>
                <a:cs typeface="Calibri Light"/>
              </a:rPr>
              <a:t> descuentos </a:t>
            </a:r>
            <a:r>
              <a:rPr lang="es-ES" dirty="0">
                <a:solidFill>
                  <a:srgbClr val="44546A"/>
                </a:solidFill>
                <a:latin typeface="Calibri Light"/>
                <a:cs typeface="Calibri Light"/>
              </a:rPr>
              <a:t>que se puedan aplicar. </a:t>
            </a:r>
          </a:p>
          <a:p>
            <a:pPr marL="342900" indent="-342900" algn="just">
              <a:buFont typeface="Wingdings" panose="05000000000000000000" pitchFamily="2" charset="2"/>
              <a:buChar char="Ø"/>
            </a:pPr>
            <a:endParaRPr lang="es-ES" dirty="0">
              <a:solidFill>
                <a:srgbClr val="44546A"/>
              </a:solidFill>
              <a:latin typeface="Calibri Light"/>
              <a:cs typeface="Calibri Light"/>
            </a:endParaRPr>
          </a:p>
          <a:p>
            <a:pPr marL="342900" indent="-342900" algn="just">
              <a:buFont typeface="Wingdings" panose="05000000000000000000" pitchFamily="2" charset="2"/>
              <a:buChar char="Ø"/>
            </a:pPr>
            <a:r>
              <a:rPr lang="es-ES" dirty="0">
                <a:solidFill>
                  <a:srgbClr val="44546A"/>
                </a:solidFill>
                <a:latin typeface="Calibri Light"/>
                <a:cs typeface="Calibri Light"/>
              </a:rPr>
              <a:t>Puede ser </a:t>
            </a:r>
            <a:r>
              <a:rPr lang="es-ES" b="1" dirty="0">
                <a:solidFill>
                  <a:srgbClr val="44546A"/>
                </a:solidFill>
                <a:latin typeface="Calibri Light"/>
                <a:cs typeface="Calibri Light"/>
              </a:rPr>
              <a:t>cuantía fija </a:t>
            </a:r>
            <a:r>
              <a:rPr lang="es-ES" dirty="0">
                <a:solidFill>
                  <a:srgbClr val="44546A"/>
                </a:solidFill>
                <a:latin typeface="Calibri Light"/>
                <a:cs typeface="Calibri Light"/>
              </a:rPr>
              <a:t>o </a:t>
            </a:r>
            <a:r>
              <a:rPr lang="es-ES" b="1" dirty="0">
                <a:solidFill>
                  <a:srgbClr val="44546A"/>
                </a:solidFill>
                <a:latin typeface="Calibri Light"/>
                <a:cs typeface="Calibri Light"/>
              </a:rPr>
              <a:t>precio variable</a:t>
            </a:r>
            <a:r>
              <a:rPr lang="es-ES" dirty="0">
                <a:solidFill>
                  <a:srgbClr val="44546A"/>
                </a:solidFill>
                <a:latin typeface="Calibri Light"/>
                <a:cs typeface="Calibri Light"/>
              </a:rPr>
              <a:t>. (establecer la fórmula de cálculo en el contrato)</a:t>
            </a:r>
          </a:p>
          <a:p>
            <a:pPr algn="just"/>
            <a:endParaRPr lang="es-ES" dirty="0">
              <a:solidFill>
                <a:srgbClr val="44546A"/>
              </a:solidFill>
              <a:latin typeface="Calibri Light"/>
              <a:cs typeface="Calibri Light"/>
            </a:endParaRPr>
          </a:p>
        </p:txBody>
      </p:sp>
      <p:grpSp>
        <p:nvGrpSpPr>
          <p:cNvPr id="13" name="Grupo 12">
            <a:extLst>
              <a:ext uri="{FF2B5EF4-FFF2-40B4-BE49-F238E27FC236}">
                <a16:creationId xmlns:a16="http://schemas.microsoft.com/office/drawing/2014/main" id="{6E4D4F66-6247-9FEE-ECE9-CE3079BB45B5}"/>
              </a:ext>
            </a:extLst>
          </p:cNvPr>
          <p:cNvGrpSpPr/>
          <p:nvPr/>
        </p:nvGrpSpPr>
        <p:grpSpPr>
          <a:xfrm>
            <a:off x="6909234" y="1011664"/>
            <a:ext cx="1484529" cy="1433431"/>
            <a:chOff x="9315456" y="5004611"/>
            <a:chExt cx="1484529" cy="1433431"/>
          </a:xfrm>
        </p:grpSpPr>
        <p:pic>
          <p:nvPicPr>
            <p:cNvPr id="7" name="Gráfico 6" descr="Euro contorno">
              <a:extLst>
                <a:ext uri="{FF2B5EF4-FFF2-40B4-BE49-F238E27FC236}">
                  <a16:creationId xmlns:a16="http://schemas.microsoft.com/office/drawing/2014/main" id="{E9CA1E4D-308E-F8C1-7E95-6C63C38EE632}"/>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p:blipFill>
          <p:spPr>
            <a:xfrm>
              <a:off x="10400790" y="5004611"/>
              <a:ext cx="365822" cy="365822"/>
            </a:xfrm>
            <a:prstGeom prst="rect">
              <a:avLst/>
            </a:prstGeom>
          </p:spPr>
        </p:pic>
        <p:pic>
          <p:nvPicPr>
            <p:cNvPr id="9" name="Gráfico 8" descr="Euro contorno">
              <a:extLst>
                <a:ext uri="{FF2B5EF4-FFF2-40B4-BE49-F238E27FC236}">
                  <a16:creationId xmlns:a16="http://schemas.microsoft.com/office/drawing/2014/main" id="{4D252096-7032-0F1A-0CD4-698EB833D6CC}"/>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p:blipFill>
          <p:spPr>
            <a:xfrm>
              <a:off x="10094864" y="5302603"/>
              <a:ext cx="244782" cy="244782"/>
            </a:xfrm>
            <a:prstGeom prst="rect">
              <a:avLst/>
            </a:prstGeom>
          </p:spPr>
        </p:pic>
        <p:pic>
          <p:nvPicPr>
            <p:cNvPr id="10" name="Gráfico 9" descr="Euro contorno">
              <a:extLst>
                <a:ext uri="{FF2B5EF4-FFF2-40B4-BE49-F238E27FC236}">
                  <a16:creationId xmlns:a16="http://schemas.microsoft.com/office/drawing/2014/main" id="{86DC4193-358E-76D4-05DE-75ADDB633542}"/>
                </a:ext>
              </a:extLst>
            </p:cNvPr>
            <p:cNvPicPr>
              <a:picLocks noChangeAspect="1"/>
            </p:cNvPicPr>
            <p:nvPr/>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p:blipFill>
          <p:spPr>
            <a:xfrm>
              <a:off x="9576559" y="5706398"/>
              <a:ext cx="731644" cy="731644"/>
            </a:xfrm>
            <a:prstGeom prst="rect">
              <a:avLst/>
            </a:prstGeom>
          </p:spPr>
        </p:pic>
        <p:pic>
          <p:nvPicPr>
            <p:cNvPr id="11" name="Gráfico 10" descr="Euro contorno">
              <a:extLst>
                <a:ext uri="{FF2B5EF4-FFF2-40B4-BE49-F238E27FC236}">
                  <a16:creationId xmlns:a16="http://schemas.microsoft.com/office/drawing/2014/main" id="{6CC3F5A3-B691-AEDE-EC4F-CD14F450053D}"/>
                </a:ext>
              </a:extLst>
            </p:cNvPr>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p:blipFill>
          <p:spPr>
            <a:xfrm>
              <a:off x="10323465" y="5822982"/>
              <a:ext cx="476520" cy="476520"/>
            </a:xfrm>
            <a:prstGeom prst="rect">
              <a:avLst/>
            </a:prstGeom>
          </p:spPr>
        </p:pic>
        <p:pic>
          <p:nvPicPr>
            <p:cNvPr id="12" name="Gráfico 11" descr="Euro contorno">
              <a:extLst>
                <a:ext uri="{FF2B5EF4-FFF2-40B4-BE49-F238E27FC236}">
                  <a16:creationId xmlns:a16="http://schemas.microsoft.com/office/drawing/2014/main" id="{B88FAC70-2D91-D655-777A-43F28C66E708}"/>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p:blipFill>
          <p:spPr>
            <a:xfrm>
              <a:off x="9315456" y="5312918"/>
              <a:ext cx="417835" cy="417835"/>
            </a:xfrm>
            <a:prstGeom prst="rect">
              <a:avLst/>
            </a:prstGeom>
          </p:spPr>
        </p:pic>
      </p:grpSp>
      <p:sp>
        <p:nvSpPr>
          <p:cNvPr id="14" name="Marcador de número de diapositiva 1">
            <a:extLst>
              <a:ext uri="{FF2B5EF4-FFF2-40B4-BE49-F238E27FC236}">
                <a16:creationId xmlns:a16="http://schemas.microsoft.com/office/drawing/2014/main" id="{B7C55AF3-DE99-A83D-9CEB-EB5FBF17526D}"/>
              </a:ext>
            </a:extLst>
          </p:cNvPr>
          <p:cNvSpPr>
            <a:spLocks noGrp="1"/>
          </p:cNvSpPr>
          <p:nvPr>
            <p:ph type="sldNum" sz="quarter" idx="12"/>
          </p:nvPr>
        </p:nvSpPr>
        <p:spPr>
          <a:xfrm>
            <a:off x="8590663" y="6041362"/>
            <a:ext cx="683339" cy="365125"/>
          </a:xfrm>
        </p:spPr>
        <p:txBody>
          <a:bodyPr/>
          <a:lstStyle/>
          <a:p>
            <a:fld id="{3A0FC4F9-BB9C-419F-8CE6-D898502595A1}" type="slidenum">
              <a:rPr lang="es-ES" sz="2000" smtClean="0"/>
              <a:t>22</a:t>
            </a:fld>
            <a:endParaRPr lang="es-ES" sz="2000" dirty="0"/>
          </a:p>
        </p:txBody>
      </p:sp>
      <p:pic>
        <p:nvPicPr>
          <p:cNvPr id="15"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11"/>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107262386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73C31BF-0F8F-866A-14BA-646FEB309342}"/>
              </a:ext>
            </a:extLst>
          </p:cNvPr>
          <p:cNvSpPr txBox="1"/>
          <p:nvPr/>
        </p:nvSpPr>
        <p:spPr>
          <a:xfrm>
            <a:off x="435638" y="2711226"/>
            <a:ext cx="4358304" cy="1200329"/>
          </a:xfrm>
          <a:prstGeom prst="rect">
            <a:avLst/>
          </a:prstGeom>
          <a:solidFill>
            <a:srgbClr val="B5FAB1">
              <a:alpha val="50000"/>
            </a:srgb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s-ES" sz="3200" b="1" dirty="0">
                <a:solidFill>
                  <a:srgbClr val="44546A"/>
                </a:solidFill>
                <a:latin typeface="Calibri" panose="020F0502020204030204" pitchFamily="34" charset="0"/>
                <a:cs typeface="Calibri" panose="020F0502020204030204" pitchFamily="34" charset="0"/>
                <a:sym typeface="Wingdings" panose="05000000000000000000" pitchFamily="2" charset="2"/>
              </a:rPr>
              <a:t></a:t>
            </a:r>
            <a:r>
              <a:rPr lang="en-US" sz="2000" dirty="0">
                <a:latin typeface="Calibri" panose="020F0502020204030204" pitchFamily="34" charset="0"/>
                <a:cs typeface="Calibri" panose="020F0502020204030204" pitchFamily="34" charset="0"/>
                <a:sym typeface="Wingdings" panose="05000000000000000000" pitchFamily="2" charset="2"/>
              </a:rPr>
              <a:t>  </a:t>
            </a:r>
            <a:r>
              <a:rPr lang="es-ES" sz="2000" b="1" dirty="0">
                <a:solidFill>
                  <a:srgbClr val="44546A"/>
                </a:solidFill>
                <a:latin typeface="Calibri" panose="020F0502020204030204" pitchFamily="34" charset="0"/>
                <a:cs typeface="Calibri" panose="020F0502020204030204" pitchFamily="34" charset="0"/>
              </a:rPr>
              <a:t>El precio ofertado por el comprador es superior a sus costes y le ofrece un margen que le satisface. </a:t>
            </a:r>
            <a:endParaRPr lang="en-US" sz="2000" dirty="0">
              <a:latin typeface="Calibri" panose="020F0502020204030204" pitchFamily="34" charset="0"/>
              <a:cs typeface="Calibri" panose="020F0502020204030204" pitchFamily="34" charset="0"/>
            </a:endParaRPr>
          </a:p>
        </p:txBody>
      </p:sp>
      <p:sp>
        <p:nvSpPr>
          <p:cNvPr id="6" name="TextBox 6">
            <a:extLst>
              <a:ext uri="{FF2B5EF4-FFF2-40B4-BE49-F238E27FC236}">
                <a16:creationId xmlns:a16="http://schemas.microsoft.com/office/drawing/2014/main" id="{71EB10B1-BED6-0410-4A51-4FD28DD2F0FF}"/>
              </a:ext>
            </a:extLst>
          </p:cNvPr>
          <p:cNvSpPr txBox="1"/>
          <p:nvPr/>
        </p:nvSpPr>
        <p:spPr>
          <a:xfrm>
            <a:off x="5278871" y="469959"/>
            <a:ext cx="5102950" cy="2431435"/>
          </a:xfrm>
          <a:prstGeom prst="rect">
            <a:avLst/>
          </a:prstGeom>
          <a:solidFill>
            <a:srgbClr val="FFC000">
              <a:alpha val="41000"/>
            </a:srgb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es-ES" sz="2000">
                <a:solidFill>
                  <a:srgbClr val="44546A"/>
                </a:solidFill>
                <a:latin typeface="Calibri" panose="020F0502020204030204" pitchFamily="34" charset="0"/>
                <a:cs typeface="Calibri" panose="020F0502020204030204" pitchFamily="34" charset="0"/>
              </a:rPr>
              <a:t>​</a:t>
            </a:r>
            <a:r>
              <a:rPr lang="es-ES" sz="3200" b="1">
                <a:solidFill>
                  <a:srgbClr val="44546A"/>
                </a:solidFill>
                <a:latin typeface="Calibri" panose="020F0502020204030204" pitchFamily="34" charset="0"/>
                <a:cs typeface="Calibri" panose="020F0502020204030204" pitchFamily="34" charset="0"/>
                <a:sym typeface="Wingdings" panose="05000000000000000000" pitchFamily="2" charset="2"/>
              </a:rPr>
              <a:t></a:t>
            </a:r>
            <a:r>
              <a:rPr lang="en-US" sz="2000" b="1">
                <a:solidFill>
                  <a:srgbClr val="44546A"/>
                </a:solidFill>
                <a:latin typeface="Calibri" panose="020F0502020204030204" pitchFamily="34" charset="0"/>
                <a:cs typeface="Calibri" panose="020F0502020204030204" pitchFamily="34" charset="0"/>
                <a:sym typeface="Wingdings" panose="05000000000000000000" pitchFamily="2" charset="2"/>
              </a:rPr>
              <a:t> </a:t>
            </a:r>
            <a:r>
              <a:rPr lang="es-ES" sz="2000" b="1">
                <a:solidFill>
                  <a:srgbClr val="44546A"/>
                </a:solidFill>
                <a:latin typeface="Calibri" panose="020F0502020204030204" pitchFamily="34" charset="0"/>
                <a:cs typeface="Calibri" panose="020F0502020204030204" pitchFamily="34" charset="0"/>
                <a:sym typeface="Wingdings" panose="05000000000000000000" pitchFamily="2" charset="2"/>
              </a:rPr>
              <a:t>E</a:t>
            </a:r>
            <a:r>
              <a:rPr lang="es-ES" sz="2000" b="1">
                <a:solidFill>
                  <a:srgbClr val="44546A"/>
                </a:solidFill>
                <a:latin typeface="Calibri" panose="020F0502020204030204" pitchFamily="34" charset="0"/>
                <a:cs typeface="Calibri" panose="020F0502020204030204" pitchFamily="34" charset="0"/>
              </a:rPr>
              <a:t>l precio ofertado, si bien es superior a los costes efectivos de producción, no supone al productor, a su juicio, un margen suficiente </a:t>
            </a:r>
            <a:r>
              <a:rPr lang="es-ES" sz="2000">
                <a:solidFill>
                  <a:srgbClr val="44546A"/>
                </a:solidFill>
                <a:latin typeface="Calibri" panose="020F0502020204030204" pitchFamily="34" charset="0"/>
                <a:cs typeface="Calibri" panose="020F0502020204030204" pitchFamily="34" charset="0"/>
              </a:rPr>
              <a:t>para su actividad. La Ley no cubre este supuesto, que queda dentro del margen de decisión empresarial de ambas partes. </a:t>
            </a:r>
            <a:endParaRPr lang="en-US" sz="3200" b="1">
              <a:solidFill>
                <a:srgbClr val="44546A"/>
              </a:solidFill>
              <a:latin typeface="Calibri" panose="020F0502020204030204" pitchFamily="34" charset="0"/>
              <a:cs typeface="Calibri" panose="020F0502020204030204" pitchFamily="34" charset="0"/>
            </a:endParaRPr>
          </a:p>
        </p:txBody>
      </p:sp>
      <p:sp>
        <p:nvSpPr>
          <p:cNvPr id="7" name="Marcador de contenido 2">
            <a:extLst>
              <a:ext uri="{FF2B5EF4-FFF2-40B4-BE49-F238E27FC236}">
                <a16:creationId xmlns:a16="http://schemas.microsoft.com/office/drawing/2014/main" id="{79A5B270-3B71-3922-F39C-482BB954F718}"/>
              </a:ext>
            </a:extLst>
          </p:cNvPr>
          <p:cNvSpPr>
            <a:spLocks noGrp="1"/>
          </p:cNvSpPr>
          <p:nvPr/>
        </p:nvSpPr>
        <p:spPr>
          <a:xfrm>
            <a:off x="5253909" y="3091562"/>
            <a:ext cx="5102951" cy="3321623"/>
          </a:xfrm>
          <a:prstGeom prst="rect">
            <a:avLst/>
          </a:prstGeom>
          <a:solidFill>
            <a:srgbClr val="FF0000">
              <a:alpha val="47000"/>
            </a:srgbClr>
          </a:solidFill>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ts val="0"/>
              </a:spcBef>
              <a:buNone/>
            </a:pPr>
            <a:r>
              <a:rPr lang="es-ES" sz="3200" b="1" dirty="0">
                <a:solidFill>
                  <a:srgbClr val="44546A"/>
                </a:solidFill>
                <a:latin typeface="Calibri" panose="020F0502020204030204" pitchFamily="34" charset="0"/>
                <a:cs typeface="Calibri" panose="020F0502020204030204" pitchFamily="34" charset="0"/>
                <a:sym typeface="Wingdings" panose="05000000000000000000" pitchFamily="2" charset="2"/>
              </a:rPr>
              <a:t></a:t>
            </a:r>
            <a:r>
              <a:rPr lang="en-US" sz="2000" b="1" dirty="0">
                <a:solidFill>
                  <a:srgbClr val="44546A"/>
                </a:solidFill>
                <a:latin typeface="Calibri" panose="020F0502020204030204" pitchFamily="34" charset="0"/>
                <a:cs typeface="Calibri" panose="020F0502020204030204" pitchFamily="34" charset="0"/>
                <a:sym typeface="Wingdings" panose="05000000000000000000" pitchFamily="2" charset="2"/>
              </a:rPr>
              <a:t> </a:t>
            </a:r>
            <a:r>
              <a:rPr lang="es-ES" sz="2000" dirty="0">
                <a:solidFill>
                  <a:schemeClr val="tx2"/>
                </a:solidFill>
                <a:latin typeface="Calibri" panose="020F0502020204030204" pitchFamily="34" charset="0"/>
                <a:cs typeface="Calibri" panose="020F0502020204030204" pitchFamily="34" charset="0"/>
                <a:sym typeface="Wingdings" panose="05000000000000000000" pitchFamily="2" charset="2"/>
              </a:rPr>
              <a:t>E</a:t>
            </a:r>
            <a:r>
              <a:rPr lang="es-ES" sz="2000" b="1" dirty="0">
                <a:solidFill>
                  <a:schemeClr val="tx2"/>
                </a:solidFill>
                <a:latin typeface="Calibri" panose="020F0502020204030204" pitchFamily="34" charset="0"/>
                <a:cs typeface="Calibri" panose="020F0502020204030204" pitchFamily="34" charset="0"/>
              </a:rPr>
              <a:t>l precio ofertado no supera los costes asumidos por el productor.</a:t>
            </a:r>
            <a:r>
              <a:rPr lang="es-ES" sz="2000" dirty="0">
                <a:solidFill>
                  <a:schemeClr val="tx2"/>
                </a:solidFill>
                <a:latin typeface="Calibri" panose="020F0502020204030204" pitchFamily="34" charset="0"/>
                <a:cs typeface="Calibri" panose="020F0502020204030204" pitchFamily="34" charset="0"/>
              </a:rPr>
              <a:t> Éste debe hacerlo constar de manera expresa en la negociación y se lo debe hacer saber al comprador. Para ello, es una buena práctica, por ejemplo, </a:t>
            </a:r>
            <a:r>
              <a:rPr lang="es-ES" sz="2000" b="1" dirty="0">
                <a:solidFill>
                  <a:schemeClr val="tx2"/>
                </a:solidFill>
                <a:latin typeface="Calibri" panose="020F0502020204030204" pitchFamily="34" charset="0"/>
                <a:cs typeface="Calibri" panose="020F0502020204030204" pitchFamily="34" charset="0"/>
              </a:rPr>
              <a:t>dejar constancia </a:t>
            </a:r>
            <a:r>
              <a:rPr lang="es-ES" sz="2000" u="sng" dirty="0">
                <a:solidFill>
                  <a:schemeClr val="tx2"/>
                </a:solidFill>
                <a:latin typeface="Calibri" panose="020F0502020204030204" pitchFamily="34" charset="0"/>
                <a:cs typeface="Calibri" panose="020F0502020204030204" pitchFamily="34" charset="0"/>
              </a:rPr>
              <a:t>por correo electrónico</a:t>
            </a:r>
            <a:r>
              <a:rPr lang="es-ES" sz="2000" dirty="0">
                <a:solidFill>
                  <a:schemeClr val="tx2"/>
                </a:solidFill>
                <a:latin typeface="Calibri" panose="020F0502020204030204" pitchFamily="34" charset="0"/>
                <a:cs typeface="Calibri" panose="020F0502020204030204" pitchFamily="34" charset="0"/>
              </a:rPr>
              <a:t> de que </a:t>
            </a:r>
            <a:r>
              <a:rPr lang="es-ES" sz="2000" b="1" dirty="0">
                <a:solidFill>
                  <a:schemeClr val="tx2"/>
                </a:solidFill>
                <a:latin typeface="Calibri" panose="020F0502020204030204" pitchFamily="34" charset="0"/>
                <a:cs typeface="Calibri" panose="020F0502020204030204" pitchFamily="34" charset="0"/>
              </a:rPr>
              <a:t>el precio ofertado no cubre el coste</a:t>
            </a:r>
            <a:r>
              <a:rPr lang="es-ES" sz="2000" dirty="0">
                <a:solidFill>
                  <a:schemeClr val="tx2"/>
                </a:solidFill>
                <a:latin typeface="Calibri" panose="020F0502020204030204" pitchFamily="34" charset="0"/>
                <a:cs typeface="Calibri" panose="020F0502020204030204" pitchFamily="34" charset="0"/>
              </a:rPr>
              <a:t>. Si por cualquier razón el productor primario </a:t>
            </a:r>
            <a:r>
              <a:rPr lang="es-ES" sz="2000" u="sng" dirty="0">
                <a:solidFill>
                  <a:schemeClr val="tx2"/>
                </a:solidFill>
                <a:latin typeface="Calibri" panose="020F0502020204030204" pitchFamily="34" charset="0"/>
                <a:cs typeface="Calibri" panose="020F0502020204030204" pitchFamily="34" charset="0"/>
              </a:rPr>
              <a:t>se viera forzado a firmar este contrato</a:t>
            </a:r>
            <a:r>
              <a:rPr lang="es-ES" sz="2000" dirty="0">
                <a:solidFill>
                  <a:schemeClr val="tx2"/>
                </a:solidFill>
                <a:latin typeface="Calibri" panose="020F0502020204030204" pitchFamily="34" charset="0"/>
                <a:cs typeface="Calibri" panose="020F0502020204030204" pitchFamily="34" charset="0"/>
              </a:rPr>
              <a:t>, debe saber que la </a:t>
            </a:r>
            <a:r>
              <a:rPr lang="es-ES" sz="2000" b="1" dirty="0">
                <a:solidFill>
                  <a:schemeClr val="tx2"/>
                </a:solidFill>
                <a:latin typeface="Calibri" panose="020F0502020204030204" pitchFamily="34" charset="0"/>
                <a:cs typeface="Calibri" panose="020F0502020204030204" pitchFamily="34" charset="0"/>
              </a:rPr>
              <a:t>cláusula relativa al precio es nula y puede exigir resarcimiento en sede judicial</a:t>
            </a:r>
            <a:r>
              <a:rPr lang="es-ES" sz="2000" dirty="0">
                <a:solidFill>
                  <a:schemeClr val="tx2"/>
                </a:solidFill>
                <a:latin typeface="Calibri" panose="020F0502020204030204" pitchFamily="34" charset="0"/>
                <a:cs typeface="Calibri" panose="020F0502020204030204" pitchFamily="34" charset="0"/>
              </a:rPr>
              <a:t>. </a:t>
            </a:r>
            <a:endParaRPr lang="en-US" sz="3200" b="1" dirty="0">
              <a:solidFill>
                <a:srgbClr val="44546A"/>
              </a:solidFill>
              <a:latin typeface="Calibri" panose="020F0502020204030204" pitchFamily="34" charset="0"/>
              <a:cs typeface="Calibri" panose="020F0502020204030204" pitchFamily="34" charset="0"/>
            </a:endParaRPr>
          </a:p>
        </p:txBody>
      </p:sp>
      <p:sp>
        <p:nvSpPr>
          <p:cNvPr id="8" name="Título 1">
            <a:extLst>
              <a:ext uri="{FF2B5EF4-FFF2-40B4-BE49-F238E27FC236}">
                <a16:creationId xmlns:a16="http://schemas.microsoft.com/office/drawing/2014/main" id="{64835E12-76E7-8D62-001E-E98AF0204757}"/>
              </a:ext>
            </a:extLst>
          </p:cNvPr>
          <p:cNvSpPr>
            <a:spLocks noGrp="1"/>
          </p:cNvSpPr>
          <p:nvPr>
            <p:ph type="title"/>
          </p:nvPr>
        </p:nvSpPr>
        <p:spPr>
          <a:xfrm>
            <a:off x="435639" y="416488"/>
            <a:ext cx="5163211" cy="2294738"/>
          </a:xfrm>
        </p:spPr>
        <p:txBody>
          <a:bodyPr>
            <a:noAutofit/>
          </a:bodyPr>
          <a:lstStyle/>
          <a:p>
            <a:r>
              <a:rPr lang="es-ES" sz="3200" dirty="0">
                <a:solidFill>
                  <a:schemeClr val="tx2"/>
                </a:solidFill>
              </a:rPr>
              <a:t>¿QUÉ PUEDE OCURRIR EN LA NEGOCIACIÓN DEL PRECIO DEL CONTRATO ALIMENTARIO?</a:t>
            </a:r>
          </a:p>
        </p:txBody>
      </p:sp>
      <p:pic>
        <p:nvPicPr>
          <p:cNvPr id="10"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3"/>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174910037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uadroTexto 13">
            <a:extLst>
              <a:ext uri="{FF2B5EF4-FFF2-40B4-BE49-F238E27FC236}">
                <a16:creationId xmlns:a16="http://schemas.microsoft.com/office/drawing/2014/main" id="{D2090F40-A959-4A97-5C28-4869132A1CC3}"/>
              </a:ext>
            </a:extLst>
          </p:cNvPr>
          <p:cNvSpPr txBox="1"/>
          <p:nvPr/>
        </p:nvSpPr>
        <p:spPr>
          <a:xfrm>
            <a:off x="387261" y="1178246"/>
            <a:ext cx="8203402" cy="3000821"/>
          </a:xfrm>
          <a:prstGeom prst="rect">
            <a:avLst/>
          </a:prstGeom>
          <a:noFill/>
        </p:spPr>
        <p:txBody>
          <a:bodyPr wrap="square" lIns="91440" tIns="45720" rIns="91440" bIns="45720" rtlCol="0" anchor="t">
            <a:spAutoFit/>
          </a:bodyPr>
          <a:lstStyle/>
          <a:p>
            <a:pPr algn="just">
              <a:lnSpc>
                <a:spcPct val="150000"/>
              </a:lnSpc>
            </a:pPr>
            <a:r>
              <a:rPr lang="es-ES" sz="2100" b="1" dirty="0">
                <a:solidFill>
                  <a:srgbClr val="44546A"/>
                </a:solidFill>
                <a:latin typeface="Calibri" panose="020F0502020204030204" pitchFamily="34" charset="0"/>
                <a:cs typeface="Calibri" panose="020F0502020204030204" pitchFamily="34" charset="0"/>
              </a:rPr>
              <a:t>Uva de vinificación</a:t>
            </a:r>
            <a:r>
              <a:rPr lang="es-ES" sz="2100" dirty="0">
                <a:solidFill>
                  <a:srgbClr val="44546A"/>
                </a:solidFill>
                <a:latin typeface="Calibri" panose="020F0502020204030204" pitchFamily="34" charset="0"/>
                <a:cs typeface="Calibri" panose="020F0502020204030204" pitchFamily="34" charset="0"/>
              </a:rPr>
              <a:t> con </a:t>
            </a:r>
            <a:r>
              <a:rPr lang="es-ES" sz="2100" b="1" dirty="0">
                <a:solidFill>
                  <a:srgbClr val="44546A"/>
                </a:solidFill>
                <a:latin typeface="Calibri" panose="020F0502020204030204" pitchFamily="34" charset="0"/>
                <a:cs typeface="Calibri" panose="020F0502020204030204" pitchFamily="34" charset="0"/>
              </a:rPr>
              <a:t>Denominación de Origen</a:t>
            </a:r>
            <a:r>
              <a:rPr lang="es-ES" sz="2100" dirty="0">
                <a:solidFill>
                  <a:srgbClr val="44546A"/>
                </a:solidFill>
                <a:latin typeface="Calibri" panose="020F0502020204030204" pitchFamily="34" charset="0"/>
                <a:cs typeface="Calibri" panose="020F0502020204030204" pitchFamily="34" charset="0"/>
              </a:rPr>
              <a:t>, Indicaciones Geográficas Protegidas u otras figuras de calidad y que en el </a:t>
            </a:r>
            <a:r>
              <a:rPr lang="es-ES" sz="2100" b="1" dirty="0">
                <a:solidFill>
                  <a:srgbClr val="44546A"/>
                </a:solidFill>
                <a:latin typeface="Calibri" panose="020F0502020204030204" pitchFamily="34" charset="0"/>
                <a:cs typeface="Calibri" panose="020F0502020204030204" pitchFamily="34" charset="0"/>
              </a:rPr>
              <a:t>contrato aparezca recogida la validación de cosecha</a:t>
            </a:r>
            <a:r>
              <a:rPr lang="es-ES" sz="2100" dirty="0">
                <a:solidFill>
                  <a:srgbClr val="44546A"/>
                </a:solidFill>
                <a:latin typeface="Calibri" panose="020F0502020204030204" pitchFamily="34" charset="0"/>
                <a:cs typeface="Calibri" panose="020F0502020204030204" pitchFamily="34" charset="0"/>
              </a:rPr>
              <a:t>:</a:t>
            </a:r>
            <a:endParaRPr lang="es-ES" dirty="0">
              <a:latin typeface="Calibri" panose="020F0502020204030204" pitchFamily="34" charset="0"/>
              <a:cs typeface="Calibri" panose="020F0502020204030204" pitchFamily="34" charset="0"/>
            </a:endParaRPr>
          </a:p>
          <a:p>
            <a:pPr marL="742950" lvl="1" indent="-285750" algn="just">
              <a:lnSpc>
                <a:spcPct val="150000"/>
              </a:lnSpc>
              <a:buFont typeface="Wingdings,Sans-Serif" panose="05000000000000000000" pitchFamily="2" charset="2"/>
              <a:buChar char="Ø"/>
            </a:pPr>
            <a:r>
              <a:rPr lang="es-ES" sz="2100" b="1" dirty="0" smtClean="0">
                <a:solidFill>
                  <a:srgbClr val="44546A"/>
                </a:solidFill>
                <a:latin typeface="Calibri" panose="020F0502020204030204" pitchFamily="34" charset="0"/>
                <a:cs typeface="Calibri" panose="020F0502020204030204" pitchFamily="34" charset="0"/>
              </a:rPr>
              <a:t>Pago </a:t>
            </a:r>
            <a:r>
              <a:rPr lang="es-ES" sz="2100" b="1" dirty="0">
                <a:solidFill>
                  <a:srgbClr val="44546A"/>
                </a:solidFill>
                <a:latin typeface="Calibri" panose="020F0502020204030204" pitchFamily="34" charset="0"/>
                <a:cs typeface="Calibri" panose="020F0502020204030204" pitchFamily="34" charset="0"/>
              </a:rPr>
              <a:t>básico</a:t>
            </a:r>
            <a:r>
              <a:rPr lang="es-ES" sz="2100" dirty="0">
                <a:solidFill>
                  <a:srgbClr val="44546A"/>
                </a:solidFill>
                <a:latin typeface="Calibri" panose="020F0502020204030204" pitchFamily="34" charset="0"/>
                <a:cs typeface="Calibri" panose="020F0502020204030204" pitchFamily="34" charset="0"/>
              </a:rPr>
              <a:t>: máx. en los 30 días desde la última entrega.</a:t>
            </a:r>
          </a:p>
          <a:p>
            <a:pPr marL="742950" lvl="1" indent="-285750" algn="just">
              <a:lnSpc>
                <a:spcPct val="150000"/>
              </a:lnSpc>
              <a:buFont typeface="Wingdings,Sans-Serif" panose="05000000000000000000" pitchFamily="2" charset="2"/>
              <a:buChar char="Ø"/>
            </a:pPr>
            <a:r>
              <a:rPr lang="es-ES" sz="2100" b="1" dirty="0" smtClean="0">
                <a:solidFill>
                  <a:srgbClr val="44546A"/>
                </a:solidFill>
                <a:latin typeface="Calibri" panose="020F0502020204030204" pitchFamily="34" charset="0"/>
                <a:ea typeface="Calibri Light"/>
                <a:cs typeface="Calibri" panose="020F0502020204030204" pitchFamily="34" charset="0"/>
              </a:rPr>
              <a:t>Pago </a:t>
            </a:r>
            <a:r>
              <a:rPr lang="es-ES" sz="2100" b="1" dirty="0">
                <a:solidFill>
                  <a:srgbClr val="44546A"/>
                </a:solidFill>
                <a:latin typeface="Calibri" panose="020F0502020204030204" pitchFamily="34" charset="0"/>
                <a:ea typeface="Calibri Light"/>
                <a:cs typeface="Calibri" panose="020F0502020204030204" pitchFamily="34" charset="0"/>
              </a:rPr>
              <a:t>extra</a:t>
            </a:r>
            <a:r>
              <a:rPr lang="es-ES" sz="2100" dirty="0">
                <a:solidFill>
                  <a:srgbClr val="44546A"/>
                </a:solidFill>
                <a:latin typeface="Calibri" panose="020F0502020204030204" pitchFamily="34" charset="0"/>
                <a:ea typeface="Calibri Light"/>
                <a:cs typeface="Calibri" panose="020F0502020204030204" pitchFamily="34" charset="0"/>
              </a:rPr>
              <a:t>: tras la validación de la cosecha en la fecha acordada en el contrato.</a:t>
            </a:r>
          </a:p>
        </p:txBody>
      </p:sp>
      <p:sp>
        <p:nvSpPr>
          <p:cNvPr id="16" name="Título 1">
            <a:extLst>
              <a:ext uri="{FF2B5EF4-FFF2-40B4-BE49-F238E27FC236}">
                <a16:creationId xmlns:a16="http://schemas.microsoft.com/office/drawing/2014/main" id="{E30BB2D5-993A-240B-D6E0-80328C1AA6B4}"/>
              </a:ext>
            </a:extLst>
          </p:cNvPr>
          <p:cNvSpPr>
            <a:spLocks noGrp="1"/>
          </p:cNvSpPr>
          <p:nvPr>
            <p:ph type="title"/>
          </p:nvPr>
        </p:nvSpPr>
        <p:spPr>
          <a:xfrm>
            <a:off x="387261" y="453088"/>
            <a:ext cx="4029981" cy="1126998"/>
          </a:xfrm>
        </p:spPr>
        <p:txBody>
          <a:bodyPr>
            <a:noAutofit/>
          </a:bodyPr>
          <a:lstStyle/>
          <a:p>
            <a:r>
              <a:rPr lang="es-ES" dirty="0">
                <a:solidFill>
                  <a:schemeClr val="tx2"/>
                </a:solidFill>
              </a:rPr>
              <a:t>PLAZOS DE PAGO</a:t>
            </a:r>
            <a:endParaRPr lang="es-ES" dirty="0">
              <a:solidFill>
                <a:schemeClr val="tx2"/>
              </a:solidFill>
              <a:cs typeface="Calibri Light"/>
            </a:endParaRPr>
          </a:p>
        </p:txBody>
      </p:sp>
      <p:sp>
        <p:nvSpPr>
          <p:cNvPr id="17" name="CuadroTexto 16">
            <a:extLst>
              <a:ext uri="{FF2B5EF4-FFF2-40B4-BE49-F238E27FC236}">
                <a16:creationId xmlns:a16="http://schemas.microsoft.com/office/drawing/2014/main" id="{DA9F9BCD-5A31-B9D0-DD5F-038299F88798}"/>
              </a:ext>
            </a:extLst>
          </p:cNvPr>
          <p:cNvSpPr txBox="1"/>
          <p:nvPr/>
        </p:nvSpPr>
        <p:spPr>
          <a:xfrm>
            <a:off x="628270" y="4695768"/>
            <a:ext cx="8897815"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solidFill>
                  <a:srgbClr val="44546A"/>
                </a:solidFill>
                <a:latin typeface="Calibri Light"/>
                <a:cs typeface="Calibri Light"/>
              </a:rPr>
              <a:t>Nota </a:t>
            </a:r>
            <a:r>
              <a:rPr lang="en-US" dirty="0" err="1">
                <a:solidFill>
                  <a:srgbClr val="44546A"/>
                </a:solidFill>
                <a:latin typeface="Calibri Light"/>
                <a:cs typeface="Calibri Light"/>
              </a:rPr>
              <a:t>interpretativa</a:t>
            </a:r>
            <a:r>
              <a:rPr lang="en-US" dirty="0">
                <a:solidFill>
                  <a:srgbClr val="44546A"/>
                </a:solidFill>
                <a:latin typeface="Calibri Light"/>
                <a:cs typeface="Calibri Light"/>
              </a:rPr>
              <a:t> </a:t>
            </a:r>
            <a:r>
              <a:rPr lang="en-US" dirty="0" err="1">
                <a:solidFill>
                  <a:srgbClr val="44546A"/>
                </a:solidFill>
                <a:latin typeface="Calibri Light"/>
                <a:cs typeface="Calibri Light"/>
              </a:rPr>
              <a:t>sobre</a:t>
            </a:r>
            <a:r>
              <a:rPr lang="en-US" dirty="0">
                <a:solidFill>
                  <a:srgbClr val="44546A"/>
                </a:solidFill>
                <a:latin typeface="Calibri Light"/>
                <a:cs typeface="Calibri Light"/>
              </a:rPr>
              <a:t> la </a:t>
            </a:r>
            <a:r>
              <a:rPr lang="en-US" dirty="0" err="1">
                <a:solidFill>
                  <a:srgbClr val="44546A"/>
                </a:solidFill>
                <a:latin typeface="Calibri Light"/>
                <a:cs typeface="Calibri Light"/>
              </a:rPr>
              <a:t>aplicación</a:t>
            </a:r>
            <a:r>
              <a:rPr lang="en-US" dirty="0">
                <a:solidFill>
                  <a:srgbClr val="44546A"/>
                </a:solidFill>
                <a:latin typeface="Calibri Light"/>
                <a:cs typeface="Calibri Light"/>
              </a:rPr>
              <a:t> </a:t>
            </a:r>
            <a:r>
              <a:rPr lang="en-US" dirty="0" err="1">
                <a:solidFill>
                  <a:srgbClr val="44546A"/>
                </a:solidFill>
                <a:latin typeface="Calibri Light"/>
                <a:cs typeface="Calibri Light"/>
              </a:rPr>
              <a:t>en</a:t>
            </a:r>
            <a:r>
              <a:rPr lang="en-US" dirty="0">
                <a:solidFill>
                  <a:srgbClr val="44546A"/>
                </a:solidFill>
                <a:latin typeface="Calibri Light"/>
                <a:cs typeface="Calibri Light"/>
              </a:rPr>
              <a:t> </a:t>
            </a:r>
            <a:r>
              <a:rPr lang="en-US" dirty="0" err="1">
                <a:solidFill>
                  <a:srgbClr val="44546A"/>
                </a:solidFill>
                <a:latin typeface="Calibri Light"/>
                <a:cs typeface="Calibri Light"/>
              </a:rPr>
              <a:t>los</a:t>
            </a:r>
            <a:r>
              <a:rPr lang="en-US" dirty="0">
                <a:solidFill>
                  <a:srgbClr val="44546A"/>
                </a:solidFill>
                <a:latin typeface="Calibri Light"/>
                <a:cs typeface="Calibri Light"/>
              </a:rPr>
              <a:t> </a:t>
            </a:r>
            <a:r>
              <a:rPr lang="en-US" dirty="0" err="1">
                <a:solidFill>
                  <a:srgbClr val="44546A"/>
                </a:solidFill>
                <a:latin typeface="Calibri Light"/>
                <a:cs typeface="Calibri Light"/>
              </a:rPr>
              <a:t>contratos</a:t>
            </a:r>
            <a:r>
              <a:rPr lang="en-US" dirty="0">
                <a:solidFill>
                  <a:srgbClr val="44546A"/>
                </a:solidFill>
                <a:latin typeface="Calibri Light"/>
                <a:cs typeface="Calibri Light"/>
              </a:rPr>
              <a:t> de </a:t>
            </a:r>
            <a:r>
              <a:rPr lang="en-US" dirty="0" err="1">
                <a:solidFill>
                  <a:srgbClr val="44546A"/>
                </a:solidFill>
                <a:latin typeface="Calibri Light"/>
                <a:cs typeface="Calibri Light"/>
              </a:rPr>
              <a:t>compraventa</a:t>
            </a:r>
            <a:r>
              <a:rPr lang="en-US" dirty="0">
                <a:solidFill>
                  <a:srgbClr val="44546A"/>
                </a:solidFill>
                <a:latin typeface="Calibri Light"/>
                <a:cs typeface="Calibri Light"/>
              </a:rPr>
              <a:t> de uva de </a:t>
            </a:r>
            <a:r>
              <a:rPr lang="en-US" dirty="0" err="1">
                <a:solidFill>
                  <a:srgbClr val="44546A"/>
                </a:solidFill>
                <a:latin typeface="Calibri Light"/>
                <a:cs typeface="Calibri Light"/>
              </a:rPr>
              <a:t>vinificación</a:t>
            </a:r>
            <a:r>
              <a:rPr lang="en-US" dirty="0">
                <a:solidFill>
                  <a:srgbClr val="44546A"/>
                </a:solidFill>
                <a:latin typeface="Calibri Light"/>
                <a:cs typeface="Calibri Light"/>
              </a:rPr>
              <a:t>. Madrid, 6 de </a:t>
            </a:r>
            <a:r>
              <a:rPr lang="en-US" dirty="0" err="1">
                <a:solidFill>
                  <a:srgbClr val="44546A"/>
                </a:solidFill>
                <a:latin typeface="Calibri Light"/>
                <a:cs typeface="Calibri Light"/>
              </a:rPr>
              <a:t>julio</a:t>
            </a:r>
            <a:r>
              <a:rPr lang="en-US" dirty="0">
                <a:solidFill>
                  <a:srgbClr val="44546A"/>
                </a:solidFill>
                <a:latin typeface="Calibri Light"/>
                <a:cs typeface="Calibri Light"/>
              </a:rPr>
              <a:t> de 2015 </a:t>
            </a:r>
            <a:r>
              <a:rPr lang="en-US" dirty="0" err="1">
                <a:solidFill>
                  <a:srgbClr val="44546A"/>
                </a:solidFill>
                <a:latin typeface="Calibri Light"/>
                <a:cs typeface="Calibri Light"/>
              </a:rPr>
              <a:t>Secretario</a:t>
            </a:r>
            <a:r>
              <a:rPr lang="en-US" dirty="0">
                <a:solidFill>
                  <a:srgbClr val="44546A"/>
                </a:solidFill>
                <a:latin typeface="Calibri Light"/>
                <a:cs typeface="Calibri Light"/>
              </a:rPr>
              <a:t> General de Agricultura y </a:t>
            </a:r>
            <a:r>
              <a:rPr lang="en-US" dirty="0" err="1">
                <a:solidFill>
                  <a:srgbClr val="44546A"/>
                </a:solidFill>
                <a:latin typeface="Calibri Light"/>
                <a:cs typeface="Calibri Light"/>
              </a:rPr>
              <a:t>Alimentación</a:t>
            </a:r>
            <a:endParaRPr lang="en-US" dirty="0">
              <a:solidFill>
                <a:srgbClr val="44546A"/>
              </a:solidFill>
              <a:latin typeface="Calibri Light"/>
              <a:cs typeface="Calibri Light"/>
            </a:endParaRPr>
          </a:p>
        </p:txBody>
      </p:sp>
      <p:sp>
        <p:nvSpPr>
          <p:cNvPr id="7" name="Marcador de número de diapositiva 1">
            <a:extLst>
              <a:ext uri="{FF2B5EF4-FFF2-40B4-BE49-F238E27FC236}">
                <a16:creationId xmlns:a16="http://schemas.microsoft.com/office/drawing/2014/main" id="{B7C55AF3-DE99-A83D-9CEB-EB5FBF17526D}"/>
              </a:ext>
            </a:extLst>
          </p:cNvPr>
          <p:cNvSpPr>
            <a:spLocks noGrp="1"/>
          </p:cNvSpPr>
          <p:nvPr>
            <p:ph type="sldNum" sz="quarter" idx="12"/>
          </p:nvPr>
        </p:nvSpPr>
        <p:spPr>
          <a:xfrm>
            <a:off x="8590663" y="6041362"/>
            <a:ext cx="683339" cy="365125"/>
          </a:xfrm>
        </p:spPr>
        <p:txBody>
          <a:bodyPr/>
          <a:lstStyle/>
          <a:p>
            <a:fld id="{3A0FC4F9-BB9C-419F-8CE6-D898502595A1}" type="slidenum">
              <a:rPr lang="es-ES" sz="2000" smtClean="0"/>
              <a:t>24</a:t>
            </a:fld>
            <a:endParaRPr lang="es-ES" sz="2000" dirty="0"/>
          </a:p>
        </p:txBody>
      </p:sp>
      <p:pic>
        <p:nvPicPr>
          <p:cNvPr id="9"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3"/>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127909627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6A9DA7F4-54C1-1856-D968-333C5DC89D82}"/>
              </a:ext>
            </a:extLst>
          </p:cNvPr>
          <p:cNvSpPr>
            <a:spLocks noGrp="1"/>
          </p:cNvSpPr>
          <p:nvPr>
            <p:ph type="ctrTitle"/>
          </p:nvPr>
        </p:nvSpPr>
        <p:spPr>
          <a:xfrm>
            <a:off x="1081678" y="381740"/>
            <a:ext cx="6277909" cy="2852162"/>
          </a:xfrm>
        </p:spPr>
        <p:txBody>
          <a:bodyPr>
            <a:normAutofit/>
          </a:bodyPr>
          <a:lstStyle/>
          <a:p>
            <a:pPr algn="l">
              <a:lnSpc>
                <a:spcPct val="100000"/>
              </a:lnSpc>
            </a:pPr>
            <a:r>
              <a:rPr lang="es-ES" sz="2000" dirty="0">
                <a:solidFill>
                  <a:srgbClr val="44546A"/>
                </a:solidFill>
              </a:rPr>
              <a:t>En la </a:t>
            </a:r>
            <a:r>
              <a:rPr lang="es-ES" sz="2000" b="1" dirty="0">
                <a:solidFill>
                  <a:srgbClr val="44546A"/>
                </a:solidFill>
              </a:rPr>
              <a:t>primera venta</a:t>
            </a:r>
            <a:r>
              <a:rPr lang="es-ES" sz="2000" dirty="0">
                <a:solidFill>
                  <a:srgbClr val="44546A"/>
                </a:solidFill>
              </a:rPr>
              <a:t> de un productor primario al siguiente operador de la cadena, </a:t>
            </a:r>
            <a:r>
              <a:rPr lang="es-ES" sz="2000" b="1" dirty="0">
                <a:solidFill>
                  <a:srgbClr val="44546A"/>
                </a:solidFill>
              </a:rPr>
              <a:t>el precio </a:t>
            </a:r>
            <a:r>
              <a:rPr lang="es-ES" sz="2000" dirty="0">
                <a:solidFill>
                  <a:srgbClr val="44546A"/>
                </a:solidFill>
              </a:rPr>
              <a:t>que se establezca </a:t>
            </a:r>
            <a:r>
              <a:rPr lang="es-ES" sz="2000" b="1" dirty="0">
                <a:solidFill>
                  <a:srgbClr val="44546A"/>
                </a:solidFill>
              </a:rPr>
              <a:t>debe ser obligatoriamente superior al total de los costes asumidos por el productor.</a:t>
            </a:r>
            <a:r>
              <a:rPr lang="es-ES" sz="2000" dirty="0">
                <a:solidFill>
                  <a:srgbClr val="44546A"/>
                </a:solidFill>
              </a:rPr>
              <a:t> </a:t>
            </a:r>
            <a:br>
              <a:rPr lang="es-ES" sz="2000" dirty="0">
                <a:solidFill>
                  <a:srgbClr val="44546A"/>
                </a:solidFill>
              </a:rPr>
            </a:br>
            <a:r>
              <a:rPr lang="es-ES" sz="2000" dirty="0"/>
              <a:t/>
            </a:r>
            <a:br>
              <a:rPr lang="es-ES" sz="2000" dirty="0"/>
            </a:br>
            <a:r>
              <a:rPr lang="es-ES" sz="2000" dirty="0">
                <a:solidFill>
                  <a:srgbClr val="44546A"/>
                </a:solidFill>
              </a:rPr>
              <a:t>A partir de ese precio, en los </a:t>
            </a:r>
            <a:r>
              <a:rPr lang="es-ES" sz="2000" b="1" dirty="0">
                <a:solidFill>
                  <a:srgbClr val="44546A"/>
                </a:solidFill>
              </a:rPr>
              <a:t>siguientes eslabones </a:t>
            </a:r>
            <a:r>
              <a:rPr lang="es-ES" sz="2000" dirty="0">
                <a:solidFill>
                  <a:srgbClr val="44546A"/>
                </a:solidFill>
              </a:rPr>
              <a:t>el precio siempre será </a:t>
            </a:r>
            <a:r>
              <a:rPr lang="es-ES" sz="2000" b="1" dirty="0">
                <a:solidFill>
                  <a:srgbClr val="44546A"/>
                </a:solidFill>
              </a:rPr>
              <a:t>igual o superior</a:t>
            </a:r>
            <a:r>
              <a:rPr lang="es-ES" sz="2000" dirty="0">
                <a:solidFill>
                  <a:srgbClr val="44546A"/>
                </a:solidFill>
              </a:rPr>
              <a:t>.</a:t>
            </a:r>
            <a:r>
              <a:rPr lang="es-ES" sz="2000" b="1" dirty="0">
                <a:solidFill>
                  <a:srgbClr val="44546A"/>
                </a:solidFill>
              </a:rPr>
              <a:t/>
            </a:r>
            <a:br>
              <a:rPr lang="es-ES" sz="2000" b="1" dirty="0">
                <a:solidFill>
                  <a:srgbClr val="44546A"/>
                </a:solidFill>
              </a:rPr>
            </a:br>
            <a:r>
              <a:rPr lang="es-ES" sz="2000" dirty="0">
                <a:solidFill>
                  <a:srgbClr val="44546A"/>
                </a:solidFill>
              </a:rPr>
              <a:t/>
            </a:r>
            <a:br>
              <a:rPr lang="es-ES" sz="2000" dirty="0">
                <a:solidFill>
                  <a:srgbClr val="44546A"/>
                </a:solidFill>
              </a:rPr>
            </a:br>
            <a:endParaRPr lang="es-ES" sz="2000" dirty="0">
              <a:solidFill>
                <a:srgbClr val="44546A"/>
              </a:solidFill>
              <a:cs typeface="Calibri Light"/>
            </a:endParaRPr>
          </a:p>
        </p:txBody>
      </p:sp>
      <p:sp>
        <p:nvSpPr>
          <p:cNvPr id="5" name="Marcador de número de diapositiva 1">
            <a:extLst>
              <a:ext uri="{FF2B5EF4-FFF2-40B4-BE49-F238E27FC236}">
                <a16:creationId xmlns:a16="http://schemas.microsoft.com/office/drawing/2014/main" id="{B7C55AF3-DE99-A83D-9CEB-EB5FBF17526D}"/>
              </a:ext>
            </a:extLst>
          </p:cNvPr>
          <p:cNvSpPr>
            <a:spLocks noGrp="1"/>
          </p:cNvSpPr>
          <p:nvPr>
            <p:ph type="sldNum" sz="quarter" idx="12"/>
          </p:nvPr>
        </p:nvSpPr>
        <p:spPr>
          <a:xfrm>
            <a:off x="8590663" y="6041362"/>
            <a:ext cx="683339" cy="365125"/>
          </a:xfrm>
        </p:spPr>
        <p:txBody>
          <a:bodyPr/>
          <a:lstStyle/>
          <a:p>
            <a:fld id="{3A0FC4F9-BB9C-419F-8CE6-D898502595A1}" type="slidenum">
              <a:rPr lang="es-ES" sz="2000" smtClean="0"/>
              <a:t>25</a:t>
            </a:fld>
            <a:endParaRPr lang="es-ES" sz="2000" dirty="0"/>
          </a:p>
        </p:txBody>
      </p:sp>
      <p:pic>
        <p:nvPicPr>
          <p:cNvPr id="7"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3"/>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261106958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4835E12-76E7-8D62-001E-E98AF0204757}"/>
              </a:ext>
            </a:extLst>
          </p:cNvPr>
          <p:cNvSpPr>
            <a:spLocks noGrp="1"/>
          </p:cNvSpPr>
          <p:nvPr>
            <p:ph type="title"/>
          </p:nvPr>
        </p:nvSpPr>
        <p:spPr>
          <a:xfrm>
            <a:off x="417933" y="378725"/>
            <a:ext cx="4129841" cy="3299775"/>
          </a:xfrm>
        </p:spPr>
        <p:txBody>
          <a:bodyPr>
            <a:normAutofit/>
          </a:bodyPr>
          <a:lstStyle/>
          <a:p>
            <a:r>
              <a:rPr lang="es-ES" sz="2800" dirty="0">
                <a:solidFill>
                  <a:schemeClr val="tx2"/>
                </a:solidFill>
              </a:rPr>
              <a:t>¿LAS COOPERATIVAS </a:t>
            </a:r>
            <a:br>
              <a:rPr lang="es-ES" sz="2800" dirty="0">
                <a:solidFill>
                  <a:schemeClr val="tx2"/>
                </a:solidFill>
              </a:rPr>
            </a:br>
            <a:r>
              <a:rPr lang="es-ES" sz="2800" dirty="0">
                <a:solidFill>
                  <a:schemeClr val="tx2"/>
                </a:solidFill>
              </a:rPr>
              <a:t>TIENEN QUE GARANTIZAR LOS COSTES EFECTIVOS DE PRODUCCIÓN A CADA UNO DE SUS SOCIOS? </a:t>
            </a:r>
          </a:p>
        </p:txBody>
      </p:sp>
      <p:grpSp>
        <p:nvGrpSpPr>
          <p:cNvPr id="3" name="Grupo 2">
            <a:extLst>
              <a:ext uri="{FF2B5EF4-FFF2-40B4-BE49-F238E27FC236}">
                <a16:creationId xmlns:a16="http://schemas.microsoft.com/office/drawing/2014/main" id="{1BE2740B-7F47-D508-7C15-CC0975CC3E50}"/>
              </a:ext>
            </a:extLst>
          </p:cNvPr>
          <p:cNvGrpSpPr/>
          <p:nvPr/>
        </p:nvGrpSpPr>
        <p:grpSpPr>
          <a:xfrm>
            <a:off x="4775924" y="3826255"/>
            <a:ext cx="1845156" cy="1356831"/>
            <a:chOff x="2649895" y="4603438"/>
            <a:chExt cx="1845156" cy="1356831"/>
          </a:xfrm>
        </p:grpSpPr>
        <p:pic>
          <p:nvPicPr>
            <p:cNvPr id="10" name="Gráfico 9" descr="Apretón de manos contorno">
              <a:extLst>
                <a:ext uri="{FF2B5EF4-FFF2-40B4-BE49-F238E27FC236}">
                  <a16:creationId xmlns:a16="http://schemas.microsoft.com/office/drawing/2014/main" id="{DECD0DB3-BE56-2895-CBB3-A3335BDF577E}"/>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p:blipFill>
          <p:spPr>
            <a:xfrm>
              <a:off x="2649895" y="4603438"/>
              <a:ext cx="914400" cy="914400"/>
            </a:xfrm>
            <a:prstGeom prst="rect">
              <a:avLst/>
            </a:prstGeom>
          </p:spPr>
        </p:pic>
        <p:pic>
          <p:nvPicPr>
            <p:cNvPr id="12" name="Gráfico 11" descr="Firma contorno">
              <a:extLst>
                <a:ext uri="{FF2B5EF4-FFF2-40B4-BE49-F238E27FC236}">
                  <a16:creationId xmlns:a16="http://schemas.microsoft.com/office/drawing/2014/main" id="{77624218-85A0-3605-DB7B-61016ECD2DC5}"/>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xmlns="" r:embed="rId8"/>
                </a:ext>
              </a:extLst>
            </a:blip>
            <a:stretch>
              <a:fillRect/>
            </a:stretch>
          </p:blipFill>
          <p:spPr>
            <a:xfrm>
              <a:off x="3580651" y="5045869"/>
              <a:ext cx="914400" cy="914400"/>
            </a:xfrm>
            <a:prstGeom prst="rect">
              <a:avLst/>
            </a:prstGeom>
          </p:spPr>
        </p:pic>
      </p:grpSp>
      <p:sp>
        <p:nvSpPr>
          <p:cNvPr id="5" name="TestuKoadroa 4"/>
          <p:cNvSpPr txBox="1"/>
          <p:nvPr/>
        </p:nvSpPr>
        <p:spPr>
          <a:xfrm>
            <a:off x="4547774" y="988104"/>
            <a:ext cx="3055130" cy="2185214"/>
          </a:xfrm>
          <a:prstGeom prst="rect">
            <a:avLst/>
          </a:prstGeom>
          <a:noFill/>
        </p:spPr>
        <p:txBody>
          <a:bodyPr wrap="square" rtlCol="0">
            <a:spAutoFit/>
          </a:bodyPr>
          <a:lstStyle/>
          <a:p>
            <a:pPr algn="ctr"/>
            <a:r>
              <a:rPr lang="es-ES" sz="4000">
                <a:solidFill>
                  <a:schemeClr val="tx2"/>
                </a:solidFill>
                <a:latin typeface="+mj-lt"/>
                <a:ea typeface="+mj-ea"/>
                <a:cs typeface="+mj-cs"/>
              </a:rPr>
              <a:t>SÍ,  </a:t>
            </a:r>
          </a:p>
          <a:p>
            <a:r>
              <a:rPr lang="es-ES" sz="2400">
                <a:solidFill>
                  <a:schemeClr val="tx2"/>
                </a:solidFill>
                <a:latin typeface="Calibri Light"/>
                <a:cs typeface="Calibri Light"/>
              </a:rPr>
              <a:t>debe asegurarse que se cubren los costes asumidos por los productores</a:t>
            </a:r>
            <a:r>
              <a:rPr lang="es-ES">
                <a:solidFill>
                  <a:schemeClr val="tx2"/>
                </a:solidFill>
                <a:latin typeface="Calibri Light"/>
                <a:cs typeface="Calibri Light"/>
              </a:rPr>
              <a:t>.</a:t>
            </a:r>
            <a:endParaRPr lang="eu-ES"/>
          </a:p>
        </p:txBody>
      </p:sp>
      <p:sp>
        <p:nvSpPr>
          <p:cNvPr id="9" name="Marcador de número de diapositiva 1">
            <a:extLst>
              <a:ext uri="{FF2B5EF4-FFF2-40B4-BE49-F238E27FC236}">
                <a16:creationId xmlns:a16="http://schemas.microsoft.com/office/drawing/2014/main" id="{B7C55AF3-DE99-A83D-9CEB-EB5FBF17526D}"/>
              </a:ext>
            </a:extLst>
          </p:cNvPr>
          <p:cNvSpPr>
            <a:spLocks noGrp="1"/>
          </p:cNvSpPr>
          <p:nvPr>
            <p:ph type="sldNum" sz="quarter" idx="12"/>
          </p:nvPr>
        </p:nvSpPr>
        <p:spPr>
          <a:xfrm>
            <a:off x="8590663" y="6041362"/>
            <a:ext cx="683339" cy="365125"/>
          </a:xfrm>
        </p:spPr>
        <p:txBody>
          <a:bodyPr/>
          <a:lstStyle/>
          <a:p>
            <a:fld id="{3A0FC4F9-BB9C-419F-8CE6-D898502595A1}" type="slidenum">
              <a:rPr lang="es-ES" sz="2000" smtClean="0"/>
              <a:t>26</a:t>
            </a:fld>
            <a:endParaRPr lang="es-ES" sz="2000" dirty="0"/>
          </a:p>
        </p:txBody>
      </p:sp>
      <p:pic>
        <p:nvPicPr>
          <p:cNvPr id="11"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9"/>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412264990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uadroTexto 3">
            <a:extLst>
              <a:ext uri="{FF2B5EF4-FFF2-40B4-BE49-F238E27FC236}">
                <a16:creationId xmlns:a16="http://schemas.microsoft.com/office/drawing/2014/main" id="{2B9244BA-9810-347C-7E0C-F37628B26F8F}"/>
              </a:ext>
            </a:extLst>
          </p:cNvPr>
          <p:cNvSpPr txBox="1"/>
          <p:nvPr/>
        </p:nvSpPr>
        <p:spPr>
          <a:xfrm>
            <a:off x="3150291" y="604012"/>
            <a:ext cx="6433273" cy="3477875"/>
          </a:xfrm>
          <a:prstGeom prst="rect">
            <a:avLst/>
          </a:prstGeom>
          <a:noFill/>
        </p:spPr>
        <p:txBody>
          <a:bodyPr wrap="square" lIns="91440" tIns="45720" rIns="91440" bIns="45720" rtlCol="0" anchor="t">
            <a:spAutoFit/>
          </a:bodyPr>
          <a:lstStyle/>
          <a:p>
            <a:r>
              <a:rPr lang="es-ES" sz="2000" dirty="0">
                <a:solidFill>
                  <a:schemeClr val="tx2"/>
                </a:solidFill>
                <a:latin typeface="Calibri Light"/>
                <a:cs typeface="Calibri Light"/>
              </a:rPr>
              <a:t>Elementos mínimos:</a:t>
            </a:r>
          </a:p>
          <a:p>
            <a:endParaRPr lang="es-ES" sz="2000" dirty="0">
              <a:solidFill>
                <a:schemeClr val="tx2"/>
              </a:solidFill>
              <a:latin typeface="Calibri Light"/>
              <a:cs typeface="Calibri Light"/>
            </a:endParaRPr>
          </a:p>
          <a:p>
            <a:pPr marL="342900" indent="-342900">
              <a:buFont typeface="Wingdings" panose="05000000000000000000" pitchFamily="2" charset="2"/>
              <a:buChar char="Ø"/>
            </a:pPr>
            <a:r>
              <a:rPr lang="es-ES" sz="2000" dirty="0">
                <a:solidFill>
                  <a:schemeClr val="tx2"/>
                </a:solidFill>
                <a:latin typeface="Calibri Light"/>
                <a:cs typeface="Calibri Light"/>
              </a:rPr>
              <a:t>Identificación expresa del denunciante.</a:t>
            </a:r>
            <a:endParaRPr lang="es-ES" dirty="0">
              <a:solidFill>
                <a:schemeClr val="tx2"/>
              </a:solidFill>
              <a:cs typeface="Calibri" panose="020F0502020204030204"/>
            </a:endParaRPr>
          </a:p>
          <a:p>
            <a:endParaRPr lang="es-ES" sz="2000" dirty="0">
              <a:solidFill>
                <a:schemeClr val="tx2"/>
              </a:solidFill>
              <a:latin typeface="Calibri Light"/>
              <a:cs typeface="Calibri Light"/>
            </a:endParaRPr>
          </a:p>
          <a:p>
            <a:pPr marL="342900" indent="-342900">
              <a:buFont typeface="Wingdings" panose="05000000000000000000" pitchFamily="2" charset="2"/>
              <a:buChar char="Ø"/>
            </a:pPr>
            <a:r>
              <a:rPr lang="es-ES" sz="2000" dirty="0">
                <a:solidFill>
                  <a:schemeClr val="tx2"/>
                </a:solidFill>
                <a:latin typeface="Calibri Light"/>
                <a:cs typeface="Calibri Light"/>
              </a:rPr>
              <a:t> Identificación expresa del denunciado.</a:t>
            </a:r>
          </a:p>
          <a:p>
            <a:endParaRPr lang="es-ES" sz="2000" dirty="0">
              <a:solidFill>
                <a:schemeClr val="tx2"/>
              </a:solidFill>
              <a:latin typeface="Calibri Light"/>
              <a:cs typeface="Calibri Light"/>
            </a:endParaRPr>
          </a:p>
          <a:p>
            <a:pPr marL="342900" indent="-342900">
              <a:buFont typeface="Wingdings" panose="05000000000000000000" pitchFamily="2" charset="2"/>
              <a:buChar char="Ø"/>
            </a:pPr>
            <a:r>
              <a:rPr lang="es-ES" sz="2000" dirty="0">
                <a:solidFill>
                  <a:schemeClr val="tx2"/>
                </a:solidFill>
                <a:latin typeface="Calibri Light"/>
                <a:cs typeface="Calibri Light"/>
              </a:rPr>
              <a:t> Explicación clara y concreta de los hechos que se están denunciando, acompañándose de los documentos necesarios de prueba.</a:t>
            </a:r>
          </a:p>
          <a:p>
            <a:endParaRPr lang="eu-ES" sz="2000" dirty="0">
              <a:solidFill>
                <a:schemeClr val="tx2"/>
              </a:solidFill>
              <a:latin typeface="Calibri Light"/>
              <a:cs typeface="Calibri Light"/>
            </a:endParaRPr>
          </a:p>
          <a:p>
            <a:pPr marL="342900" indent="-342900">
              <a:buFont typeface="Wingdings" panose="05000000000000000000" pitchFamily="2" charset="2"/>
              <a:buChar char="Ø"/>
            </a:pPr>
            <a:r>
              <a:rPr lang="es-ES" sz="2000" dirty="0">
                <a:solidFill>
                  <a:schemeClr val="tx2"/>
                </a:solidFill>
                <a:latin typeface="Calibri Light"/>
                <a:cs typeface="Calibri Light"/>
              </a:rPr>
              <a:t>Fechas concretas en las que han acontecido </a:t>
            </a:r>
            <a:r>
              <a:rPr lang="eu-ES" sz="2000" dirty="0">
                <a:solidFill>
                  <a:schemeClr val="tx2"/>
                </a:solidFill>
                <a:latin typeface="Calibri Light"/>
                <a:cs typeface="Calibri Light"/>
              </a:rPr>
              <a:t>los </a:t>
            </a:r>
            <a:r>
              <a:rPr lang="es-ES" sz="2000" dirty="0">
                <a:solidFill>
                  <a:schemeClr val="tx2"/>
                </a:solidFill>
                <a:latin typeface="Calibri Light"/>
                <a:cs typeface="Calibri Light"/>
              </a:rPr>
              <a:t>hechos.</a:t>
            </a:r>
          </a:p>
        </p:txBody>
      </p:sp>
      <p:sp>
        <p:nvSpPr>
          <p:cNvPr id="7" name="CuadroTexto 3">
            <a:extLst>
              <a:ext uri="{FF2B5EF4-FFF2-40B4-BE49-F238E27FC236}">
                <a16:creationId xmlns:a16="http://schemas.microsoft.com/office/drawing/2014/main" id="{2B9244BA-9810-347C-7E0C-F37628B26F8F}"/>
              </a:ext>
            </a:extLst>
          </p:cNvPr>
          <p:cNvSpPr txBox="1"/>
          <p:nvPr/>
        </p:nvSpPr>
        <p:spPr>
          <a:xfrm>
            <a:off x="628270" y="4960489"/>
            <a:ext cx="8396748" cy="1015663"/>
          </a:xfrm>
          <a:prstGeom prst="rect">
            <a:avLst/>
          </a:prstGeom>
          <a:noFill/>
        </p:spPr>
        <p:txBody>
          <a:bodyPr wrap="square" lIns="91440" tIns="45720" rIns="91440" bIns="45720" rtlCol="0" anchor="t">
            <a:spAutoFit/>
          </a:bodyPr>
          <a:lstStyle/>
          <a:p>
            <a:endParaRPr lang="eu-ES" sz="2000" dirty="0">
              <a:solidFill>
                <a:schemeClr val="tx2"/>
              </a:solidFill>
              <a:latin typeface="Calibri Light"/>
              <a:cs typeface="Calibri Light"/>
            </a:endParaRPr>
          </a:p>
          <a:p>
            <a:r>
              <a:rPr lang="es-ES" sz="2000" b="1" dirty="0">
                <a:solidFill>
                  <a:schemeClr val="tx2"/>
                </a:solidFill>
                <a:latin typeface="Calibri Light"/>
                <a:cs typeface="Calibri Light"/>
              </a:rPr>
              <a:t>La Autoridad de Ejecución adoptará todas la medidas necesarias para proteger la </a:t>
            </a:r>
            <a:r>
              <a:rPr lang="eu-ES" sz="2000" b="1" dirty="0" err="1">
                <a:solidFill>
                  <a:schemeClr val="tx2"/>
                </a:solidFill>
                <a:latin typeface="Calibri Light"/>
                <a:cs typeface="Calibri Light"/>
              </a:rPr>
              <a:t>identidad</a:t>
            </a:r>
            <a:r>
              <a:rPr lang="eu-ES" sz="2000" b="1" dirty="0">
                <a:solidFill>
                  <a:schemeClr val="tx2"/>
                </a:solidFill>
                <a:latin typeface="Calibri Light"/>
                <a:cs typeface="Calibri Light"/>
              </a:rPr>
              <a:t> de los </a:t>
            </a:r>
            <a:r>
              <a:rPr lang="eu-ES" sz="2000" b="1" dirty="0" err="1">
                <a:solidFill>
                  <a:schemeClr val="tx2"/>
                </a:solidFill>
                <a:latin typeface="Calibri Light"/>
                <a:cs typeface="Calibri Light"/>
              </a:rPr>
              <a:t>denunciantes</a:t>
            </a:r>
            <a:endParaRPr lang="eu-ES" sz="2000" b="1" dirty="0">
              <a:solidFill>
                <a:schemeClr val="tx2"/>
              </a:solidFill>
              <a:latin typeface="Calibri Light"/>
              <a:cs typeface="Calibri Light"/>
            </a:endParaRPr>
          </a:p>
        </p:txBody>
      </p:sp>
      <p:sp>
        <p:nvSpPr>
          <p:cNvPr id="9" name="Marcador de número de diapositiva 1">
            <a:extLst>
              <a:ext uri="{FF2B5EF4-FFF2-40B4-BE49-F238E27FC236}">
                <a16:creationId xmlns:a16="http://schemas.microsoft.com/office/drawing/2014/main" id="{B7C55AF3-DE99-A83D-9CEB-EB5FBF17526D}"/>
              </a:ext>
            </a:extLst>
          </p:cNvPr>
          <p:cNvSpPr>
            <a:spLocks noGrp="1"/>
          </p:cNvSpPr>
          <p:nvPr>
            <p:ph type="sldNum" sz="quarter" idx="12"/>
          </p:nvPr>
        </p:nvSpPr>
        <p:spPr>
          <a:xfrm>
            <a:off x="8590663" y="6041362"/>
            <a:ext cx="683339" cy="365125"/>
          </a:xfrm>
        </p:spPr>
        <p:txBody>
          <a:bodyPr/>
          <a:lstStyle/>
          <a:p>
            <a:fld id="{3A0FC4F9-BB9C-419F-8CE6-D898502595A1}" type="slidenum">
              <a:rPr lang="es-ES" sz="2000" smtClean="0"/>
              <a:t>27</a:t>
            </a:fld>
            <a:endParaRPr lang="es-ES" sz="2000" dirty="0"/>
          </a:p>
        </p:txBody>
      </p:sp>
      <p:pic>
        <p:nvPicPr>
          <p:cNvPr id="10"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3"/>
          <a:stretch>
            <a:fillRect/>
          </a:stretch>
        </p:blipFill>
        <p:spPr>
          <a:xfrm>
            <a:off x="628270" y="6223924"/>
            <a:ext cx="2743200" cy="599621"/>
          </a:xfrm>
          <a:prstGeom prst="rect">
            <a:avLst/>
          </a:prstGeom>
        </p:spPr>
      </p:pic>
      <p:sp>
        <p:nvSpPr>
          <p:cNvPr id="12" name="CuadroTexto 11">
            <a:extLst>
              <a:ext uri="{FF2B5EF4-FFF2-40B4-BE49-F238E27FC236}">
                <a16:creationId xmlns:a16="http://schemas.microsoft.com/office/drawing/2014/main" id="{5C95504E-4E28-45E6-A563-04B87A926C3F}"/>
              </a:ext>
            </a:extLst>
          </p:cNvPr>
          <p:cNvSpPr txBox="1"/>
          <p:nvPr/>
        </p:nvSpPr>
        <p:spPr>
          <a:xfrm>
            <a:off x="388573" y="179121"/>
            <a:ext cx="10163788" cy="602010"/>
          </a:xfrm>
          <a:prstGeom prst="rect">
            <a:avLst/>
          </a:prstGeom>
        </p:spPr>
        <p:txBody>
          <a:bodyPr vert="horz" lIns="91440" tIns="45720" rIns="91440" bIns="45720" rtlCol="0" anchor="ctr">
            <a:normAutofit/>
          </a:bodyPr>
          <a:lstStyle/>
          <a:p>
            <a:pPr>
              <a:lnSpc>
                <a:spcPct val="90000"/>
              </a:lnSpc>
              <a:spcBef>
                <a:spcPct val="0"/>
              </a:spcBef>
            </a:pPr>
            <a:r>
              <a:rPr lang="es-ES_tradnl" sz="2800" b="1" dirty="0">
                <a:solidFill>
                  <a:schemeClr val="accent1"/>
                </a:solidFill>
                <a:latin typeface="Calibri" panose="020F0502020204030204" pitchFamily="34" charset="0"/>
                <a:ea typeface="+mj-ea"/>
                <a:cs typeface="Calibri" panose="020F0502020204030204" pitchFamily="34" charset="0"/>
              </a:rPr>
              <a:t>DENUNCIA</a:t>
            </a:r>
          </a:p>
        </p:txBody>
      </p:sp>
    </p:spTree>
    <p:extLst>
      <p:ext uri="{BB962C8B-B14F-4D97-AF65-F5344CB8AC3E}">
        <p14:creationId xmlns:p14="http://schemas.microsoft.com/office/powerpoint/2010/main" val="162024907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3F56EBED-63FA-EE03-3415-1B4D1D068F26}"/>
              </a:ext>
            </a:extLst>
          </p:cNvPr>
          <p:cNvSpPr txBox="1"/>
          <p:nvPr/>
        </p:nvSpPr>
        <p:spPr>
          <a:xfrm>
            <a:off x="329052" y="962570"/>
            <a:ext cx="7731872" cy="3539430"/>
          </a:xfrm>
          <a:prstGeom prst="rect">
            <a:avLst/>
          </a:prstGeom>
          <a:noFill/>
        </p:spPr>
        <p:txBody>
          <a:bodyPr wrap="square" lIns="91440" tIns="45720" rIns="91440" bIns="45720" rtlCol="0" anchor="t">
            <a:spAutoFit/>
          </a:bodyPr>
          <a:lstStyle/>
          <a:p>
            <a:r>
              <a:rPr lang="es-ES" sz="2400" b="1" dirty="0" smtClean="0">
                <a:solidFill>
                  <a:schemeClr val="accent1"/>
                </a:solidFill>
                <a:latin typeface="Calibri" panose="020F0502020204030204" pitchFamily="34" charset="0"/>
                <a:ea typeface="+mj-ea"/>
                <a:cs typeface="Calibri" panose="020F0502020204030204" pitchFamily="34" charset="0"/>
              </a:rPr>
              <a:t>Real </a:t>
            </a:r>
            <a:r>
              <a:rPr lang="es-ES" sz="2400" b="1" dirty="0">
                <a:solidFill>
                  <a:schemeClr val="accent1"/>
                </a:solidFill>
                <a:latin typeface="Calibri" panose="020F0502020204030204" pitchFamily="34" charset="0"/>
                <a:ea typeface="+mj-ea"/>
                <a:cs typeface="Calibri" panose="020F0502020204030204" pitchFamily="34" charset="0"/>
              </a:rPr>
              <a:t>Decreto 1028/2022, de 20 de diciembre, por el que se desarrolla el Registro de </a:t>
            </a:r>
            <a:r>
              <a:rPr lang="es-ES" sz="2400" b="1" dirty="0" smtClean="0">
                <a:solidFill>
                  <a:schemeClr val="accent1"/>
                </a:solidFill>
                <a:latin typeface="Calibri" panose="020F0502020204030204" pitchFamily="34" charset="0"/>
                <a:ea typeface="+mj-ea"/>
                <a:cs typeface="Calibri" panose="020F0502020204030204" pitchFamily="34" charset="0"/>
              </a:rPr>
              <a:t>Contratos Alimentarios</a:t>
            </a:r>
            <a:r>
              <a:rPr lang="es-ES" sz="2000" dirty="0">
                <a:latin typeface="Calibri Light"/>
                <a:cs typeface="Calibri"/>
              </a:rPr>
              <a:t>.</a:t>
            </a:r>
            <a:r>
              <a:rPr lang="es-ES" sz="5000" dirty="0">
                <a:latin typeface="Calibri Light"/>
                <a:cs typeface="Calibri"/>
              </a:rPr>
              <a:t> </a:t>
            </a:r>
          </a:p>
          <a:p>
            <a:pPr algn="ctr">
              <a:lnSpc>
                <a:spcPct val="300000"/>
              </a:lnSpc>
            </a:pPr>
            <a:r>
              <a:rPr lang="es-ES" sz="5000" b="1" dirty="0">
                <a:latin typeface="Calibri Light"/>
                <a:cs typeface="Calibri"/>
              </a:rPr>
              <a:t> </a:t>
            </a:r>
          </a:p>
        </p:txBody>
      </p:sp>
      <p:sp>
        <p:nvSpPr>
          <p:cNvPr id="5" name="Marcador de número de diapositiva 1">
            <a:extLst>
              <a:ext uri="{FF2B5EF4-FFF2-40B4-BE49-F238E27FC236}">
                <a16:creationId xmlns:a16="http://schemas.microsoft.com/office/drawing/2014/main" id="{B7C55AF3-DE99-A83D-9CEB-EB5FBF17526D}"/>
              </a:ext>
            </a:extLst>
          </p:cNvPr>
          <p:cNvSpPr>
            <a:spLocks noGrp="1"/>
          </p:cNvSpPr>
          <p:nvPr>
            <p:ph type="sldNum" sz="quarter" idx="12"/>
          </p:nvPr>
        </p:nvSpPr>
        <p:spPr>
          <a:xfrm>
            <a:off x="8590663" y="6041362"/>
            <a:ext cx="683339" cy="365125"/>
          </a:xfrm>
        </p:spPr>
        <p:txBody>
          <a:bodyPr/>
          <a:lstStyle/>
          <a:p>
            <a:fld id="{3A0FC4F9-BB9C-419F-8CE6-D898502595A1}" type="slidenum">
              <a:rPr lang="es-ES" sz="2000" smtClean="0"/>
              <a:t>28</a:t>
            </a:fld>
            <a:endParaRPr lang="es-ES" sz="2000" dirty="0"/>
          </a:p>
        </p:txBody>
      </p:sp>
      <p:pic>
        <p:nvPicPr>
          <p:cNvPr id="7"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3"/>
          <a:stretch>
            <a:fillRect/>
          </a:stretch>
        </p:blipFill>
        <p:spPr>
          <a:xfrm>
            <a:off x="628270" y="6223924"/>
            <a:ext cx="2743200" cy="599621"/>
          </a:xfrm>
          <a:prstGeom prst="rect">
            <a:avLst/>
          </a:prstGeom>
        </p:spPr>
      </p:pic>
      <p:sp>
        <p:nvSpPr>
          <p:cNvPr id="9" name="CuadroTexto 8">
            <a:extLst>
              <a:ext uri="{FF2B5EF4-FFF2-40B4-BE49-F238E27FC236}">
                <a16:creationId xmlns:a16="http://schemas.microsoft.com/office/drawing/2014/main" id="{5C95504E-4E28-45E6-A563-04B87A926C3F}"/>
              </a:ext>
            </a:extLst>
          </p:cNvPr>
          <p:cNvSpPr txBox="1"/>
          <p:nvPr/>
        </p:nvSpPr>
        <p:spPr>
          <a:xfrm>
            <a:off x="388573" y="179121"/>
            <a:ext cx="10163788" cy="602010"/>
          </a:xfrm>
          <a:prstGeom prst="rect">
            <a:avLst/>
          </a:prstGeom>
        </p:spPr>
        <p:txBody>
          <a:bodyPr vert="horz" lIns="91440" tIns="45720" rIns="91440" bIns="45720" rtlCol="0" anchor="ctr">
            <a:normAutofit/>
          </a:bodyPr>
          <a:lstStyle/>
          <a:p>
            <a:pPr>
              <a:lnSpc>
                <a:spcPct val="90000"/>
              </a:lnSpc>
              <a:spcBef>
                <a:spcPct val="0"/>
              </a:spcBef>
            </a:pPr>
            <a:r>
              <a:rPr lang="es-ES_tradnl" sz="2800" b="1" dirty="0" smtClean="0">
                <a:solidFill>
                  <a:schemeClr val="accent1"/>
                </a:solidFill>
                <a:latin typeface="Calibri" panose="020F0502020204030204" pitchFamily="34" charset="0"/>
                <a:ea typeface="+mj-ea"/>
                <a:cs typeface="Calibri" panose="020F0502020204030204" pitchFamily="34" charset="0"/>
              </a:rPr>
              <a:t>REGISTRO DE CONTRATOS ALIMENTARIOS</a:t>
            </a:r>
            <a:endParaRPr lang="es-ES_tradnl" sz="2800" b="1" dirty="0">
              <a:solidFill>
                <a:schemeClr val="accent1"/>
              </a:solidFill>
              <a:latin typeface="Calibri" panose="020F0502020204030204" pitchFamily="34" charset="0"/>
              <a:ea typeface="+mj-ea"/>
              <a:cs typeface="Calibri" panose="020F0502020204030204" pitchFamily="34" charset="0"/>
            </a:endParaRPr>
          </a:p>
        </p:txBody>
      </p:sp>
    </p:spTree>
    <p:extLst>
      <p:ext uri="{BB962C8B-B14F-4D97-AF65-F5344CB8AC3E}">
        <p14:creationId xmlns:p14="http://schemas.microsoft.com/office/powerpoint/2010/main" val="279600218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a:extLst>
              <a:ext uri="{FF2B5EF4-FFF2-40B4-BE49-F238E27FC236}">
                <a16:creationId xmlns:a16="http://schemas.microsoft.com/office/drawing/2014/main" id="{64835E12-76E7-8D62-001E-E98AF0204757}"/>
              </a:ext>
            </a:extLst>
          </p:cNvPr>
          <p:cNvSpPr txBox="1">
            <a:spLocks/>
          </p:cNvSpPr>
          <p:nvPr/>
        </p:nvSpPr>
        <p:spPr>
          <a:xfrm>
            <a:off x="328495" y="538920"/>
            <a:ext cx="3494553" cy="1956523"/>
          </a:xfrm>
          <a:prstGeom prst="rect">
            <a:avLst/>
          </a:prstGeom>
        </p:spPr>
        <p:txBody>
          <a:bodyPr>
            <a:normAutofit fontScale="97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ES" sz="3600" dirty="0">
                <a:solidFill>
                  <a:schemeClr val="tx2"/>
                </a:solidFill>
              </a:rPr>
              <a:t>¿DEBEN INSCRIBIRSE TODOS LOS CONTRATOS? </a:t>
            </a:r>
          </a:p>
        </p:txBody>
      </p:sp>
      <p:sp>
        <p:nvSpPr>
          <p:cNvPr id="6" name="CuadroTexto 6">
            <a:extLst>
              <a:ext uri="{FF2B5EF4-FFF2-40B4-BE49-F238E27FC236}">
                <a16:creationId xmlns:a16="http://schemas.microsoft.com/office/drawing/2014/main" id="{ECA636E5-B747-0E4A-9743-8BF9B8464FE1}"/>
              </a:ext>
            </a:extLst>
          </p:cNvPr>
          <p:cNvSpPr txBox="1"/>
          <p:nvPr/>
        </p:nvSpPr>
        <p:spPr>
          <a:xfrm>
            <a:off x="3984973" y="494895"/>
            <a:ext cx="4075951" cy="1754326"/>
          </a:xfrm>
          <a:prstGeom prst="rect">
            <a:avLst/>
          </a:prstGeom>
          <a:noFill/>
        </p:spPr>
        <p:txBody>
          <a:bodyPr wrap="square" lIns="91440" tIns="45720" rIns="91440" bIns="45720" anchor="t">
            <a:spAutoFit/>
          </a:bodyPr>
          <a:lstStyle/>
          <a:p>
            <a:pPr algn="just"/>
            <a:r>
              <a:rPr lang="es-ES" sz="3600" b="1" dirty="0">
                <a:solidFill>
                  <a:schemeClr val="tx2"/>
                </a:solidFill>
                <a:latin typeface="Calibri Light"/>
                <a:cs typeface="Calibri Light"/>
              </a:rPr>
              <a:t>NO. </a:t>
            </a:r>
            <a:r>
              <a:rPr lang="es-ES" sz="2400" dirty="0">
                <a:solidFill>
                  <a:schemeClr val="tx2"/>
                </a:solidFill>
                <a:latin typeface="Calibri Light"/>
                <a:cs typeface="Calibri Light"/>
              </a:rPr>
              <a:t>Sólo los contratos alimentarios formalizados </a:t>
            </a:r>
            <a:r>
              <a:rPr lang="es-ES" sz="2400" b="1" dirty="0">
                <a:solidFill>
                  <a:schemeClr val="tx2"/>
                </a:solidFill>
                <a:latin typeface="Calibri Light"/>
                <a:cs typeface="Calibri Light"/>
              </a:rPr>
              <a:t>con productores primarios y las agrupaciones </a:t>
            </a:r>
            <a:r>
              <a:rPr lang="es-ES" sz="2400" dirty="0">
                <a:solidFill>
                  <a:schemeClr val="tx2"/>
                </a:solidFill>
                <a:latin typeface="Calibri Light"/>
                <a:cs typeface="Calibri Light"/>
              </a:rPr>
              <a:t>de estos.</a:t>
            </a:r>
            <a:endParaRPr lang="es-ES" sz="2400" b="1" dirty="0">
              <a:solidFill>
                <a:schemeClr val="tx2"/>
              </a:solidFill>
              <a:latin typeface="Calibri Light"/>
              <a:cs typeface="Calibri Light"/>
            </a:endParaRPr>
          </a:p>
        </p:txBody>
      </p:sp>
      <p:sp>
        <p:nvSpPr>
          <p:cNvPr id="7" name="Título 1">
            <a:extLst>
              <a:ext uri="{FF2B5EF4-FFF2-40B4-BE49-F238E27FC236}">
                <a16:creationId xmlns:a16="http://schemas.microsoft.com/office/drawing/2014/main" id="{64835E12-76E7-8D62-001E-E98AF0204757}"/>
              </a:ext>
            </a:extLst>
          </p:cNvPr>
          <p:cNvSpPr txBox="1">
            <a:spLocks/>
          </p:cNvSpPr>
          <p:nvPr/>
        </p:nvSpPr>
        <p:spPr>
          <a:xfrm>
            <a:off x="490420" y="3077773"/>
            <a:ext cx="3494553" cy="1956523"/>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ES" sz="4000">
                <a:solidFill>
                  <a:schemeClr val="tx2"/>
                </a:solidFill>
              </a:rPr>
              <a:t>¿QUIÉN INSCRIBE LOS CONTRATOS? </a:t>
            </a:r>
          </a:p>
        </p:txBody>
      </p:sp>
      <p:sp>
        <p:nvSpPr>
          <p:cNvPr id="8" name="CuadroTexto 6">
            <a:extLst>
              <a:ext uri="{FF2B5EF4-FFF2-40B4-BE49-F238E27FC236}">
                <a16:creationId xmlns:a16="http://schemas.microsoft.com/office/drawing/2014/main" id="{ECA636E5-B747-0E4A-9743-8BF9B8464FE1}"/>
              </a:ext>
            </a:extLst>
          </p:cNvPr>
          <p:cNvSpPr txBox="1"/>
          <p:nvPr/>
        </p:nvSpPr>
        <p:spPr>
          <a:xfrm>
            <a:off x="5421465" y="3402456"/>
            <a:ext cx="2496567" cy="954107"/>
          </a:xfrm>
          <a:prstGeom prst="rect">
            <a:avLst/>
          </a:prstGeom>
          <a:noFill/>
        </p:spPr>
        <p:txBody>
          <a:bodyPr wrap="square" lIns="91440" tIns="45720" rIns="91440" bIns="45720" anchor="t">
            <a:spAutoFit/>
          </a:bodyPr>
          <a:lstStyle/>
          <a:p>
            <a:pPr algn="just"/>
            <a:r>
              <a:rPr lang="es-ES" sz="2800">
                <a:solidFill>
                  <a:schemeClr val="tx2"/>
                </a:solidFill>
                <a:latin typeface="Calibri Light"/>
                <a:cs typeface="Calibri Light"/>
              </a:rPr>
              <a:t>Inscribe quien </a:t>
            </a:r>
            <a:r>
              <a:rPr lang="es-ES" sz="2800" b="1">
                <a:solidFill>
                  <a:schemeClr val="tx2"/>
                </a:solidFill>
                <a:latin typeface="Calibri Light"/>
                <a:cs typeface="Calibri Light"/>
              </a:rPr>
              <a:t>compra.</a:t>
            </a:r>
          </a:p>
        </p:txBody>
      </p:sp>
      <p:grpSp>
        <p:nvGrpSpPr>
          <p:cNvPr id="9" name="Grupo 8">
            <a:extLst>
              <a:ext uri="{FF2B5EF4-FFF2-40B4-BE49-F238E27FC236}">
                <a16:creationId xmlns:a16="http://schemas.microsoft.com/office/drawing/2014/main" id="{DC06418E-B5FC-252A-5AED-CAB344EFF2F1}"/>
              </a:ext>
            </a:extLst>
          </p:cNvPr>
          <p:cNvGrpSpPr/>
          <p:nvPr/>
        </p:nvGrpSpPr>
        <p:grpSpPr>
          <a:xfrm>
            <a:off x="4041223" y="3217793"/>
            <a:ext cx="906780" cy="1323432"/>
            <a:chOff x="2598420" y="4128705"/>
            <a:chExt cx="906780" cy="1323432"/>
          </a:xfrm>
        </p:grpSpPr>
        <p:pic>
          <p:nvPicPr>
            <p:cNvPr id="10" name="Gráfico 9" descr="Hombre y mujer contorno">
              <a:extLst>
                <a:ext uri="{FF2B5EF4-FFF2-40B4-BE49-F238E27FC236}">
                  <a16:creationId xmlns:a16="http://schemas.microsoft.com/office/drawing/2014/main" id="{B95F768A-C7A1-B9C4-F3AD-F94371782503}"/>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xmlns="" r:embed="rId5"/>
                </a:ext>
              </a:extLst>
            </a:blip>
            <a:stretch>
              <a:fillRect/>
            </a:stretch>
          </p:blipFill>
          <p:spPr>
            <a:xfrm>
              <a:off x="2598420" y="4128705"/>
              <a:ext cx="906780" cy="906780"/>
            </a:xfrm>
            <a:prstGeom prst="rect">
              <a:avLst/>
            </a:prstGeom>
          </p:spPr>
        </p:pic>
        <p:pic>
          <p:nvPicPr>
            <p:cNvPr id="11" name="Gráfico 10" descr="Cesta de la compra contorno">
              <a:extLst>
                <a:ext uri="{FF2B5EF4-FFF2-40B4-BE49-F238E27FC236}">
                  <a16:creationId xmlns:a16="http://schemas.microsoft.com/office/drawing/2014/main" id="{062035D9-70B2-1D9F-7E77-15719C7D307D}"/>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xmlns="" r:embed="rId7"/>
                </a:ext>
              </a:extLst>
            </a:blip>
            <a:stretch>
              <a:fillRect/>
            </a:stretch>
          </p:blipFill>
          <p:spPr>
            <a:xfrm>
              <a:off x="2745486" y="4839489"/>
              <a:ext cx="612648" cy="612648"/>
            </a:xfrm>
            <a:prstGeom prst="rect">
              <a:avLst/>
            </a:prstGeom>
          </p:spPr>
        </p:pic>
      </p:grpSp>
      <p:sp>
        <p:nvSpPr>
          <p:cNvPr id="13" name="Marcador de número de diapositiva 1">
            <a:extLst>
              <a:ext uri="{FF2B5EF4-FFF2-40B4-BE49-F238E27FC236}">
                <a16:creationId xmlns:a16="http://schemas.microsoft.com/office/drawing/2014/main" id="{B7C55AF3-DE99-A83D-9CEB-EB5FBF17526D}"/>
              </a:ext>
            </a:extLst>
          </p:cNvPr>
          <p:cNvSpPr>
            <a:spLocks noGrp="1"/>
          </p:cNvSpPr>
          <p:nvPr>
            <p:ph type="sldNum" sz="quarter" idx="12"/>
          </p:nvPr>
        </p:nvSpPr>
        <p:spPr>
          <a:xfrm>
            <a:off x="8590663" y="6041362"/>
            <a:ext cx="683339" cy="365125"/>
          </a:xfrm>
        </p:spPr>
        <p:txBody>
          <a:bodyPr/>
          <a:lstStyle/>
          <a:p>
            <a:fld id="{3A0FC4F9-BB9C-419F-8CE6-D898502595A1}" type="slidenum">
              <a:rPr lang="es-ES" sz="2000" smtClean="0"/>
              <a:t>29</a:t>
            </a:fld>
            <a:endParaRPr lang="es-ES" sz="2000" dirty="0"/>
          </a:p>
        </p:txBody>
      </p:sp>
      <p:pic>
        <p:nvPicPr>
          <p:cNvPr id="14"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8"/>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41302762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38103" y="245714"/>
            <a:ext cx="9807845" cy="738433"/>
          </a:xfrm>
        </p:spPr>
        <p:txBody>
          <a:bodyPr>
            <a:noAutofit/>
          </a:bodyPr>
          <a:lstStyle/>
          <a:p>
            <a:r>
              <a:rPr lang="es-ES" sz="2400" b="1" dirty="0"/>
              <a:t>COMPENSACIÓN ELIMINACIÓN 10% COSECHA UVA TINTA (rendimiento DOCA 6.500 €/ha)</a:t>
            </a:r>
            <a:br>
              <a:rPr lang="es-ES" sz="2400" b="1" dirty="0"/>
            </a:br>
            <a:r>
              <a:rPr lang="es-ES" sz="2400" b="1" dirty="0"/>
              <a:t/>
            </a:r>
            <a:br>
              <a:rPr lang="es-ES" sz="2400" b="1" dirty="0"/>
            </a:br>
            <a:endParaRPr lang="es-ES" sz="2400" b="1" dirty="0"/>
          </a:p>
        </p:txBody>
      </p:sp>
      <p:sp>
        <p:nvSpPr>
          <p:cNvPr id="4" name="Marcador de número de diapositiva 3">
            <a:extLst>
              <a:ext uri="{FF2B5EF4-FFF2-40B4-BE49-F238E27FC236}">
                <a16:creationId xmlns:a16="http://schemas.microsoft.com/office/drawing/2014/main" id="{334CF38F-817F-88F3-D29C-FBE112E7A68D}"/>
              </a:ext>
            </a:extLst>
          </p:cNvPr>
          <p:cNvSpPr>
            <a:spLocks noGrp="1"/>
          </p:cNvSpPr>
          <p:nvPr>
            <p:ph type="sldNum" sz="quarter" idx="12"/>
          </p:nvPr>
        </p:nvSpPr>
        <p:spPr/>
        <p:txBody>
          <a:bodyPr/>
          <a:lstStyle/>
          <a:p>
            <a:fld id="{3A0FC4F9-BB9C-419F-8CE6-D898502595A1}" type="slidenum">
              <a:rPr lang="es-ES" sz="2000" smtClean="0"/>
              <a:t>3</a:t>
            </a:fld>
            <a:endParaRPr lang="es-ES" sz="2000" dirty="0"/>
          </a:p>
        </p:txBody>
      </p:sp>
      <p:sp>
        <p:nvSpPr>
          <p:cNvPr id="6" name="Marcador de contenido 2"/>
          <p:cNvSpPr txBox="1">
            <a:spLocks/>
          </p:cNvSpPr>
          <p:nvPr/>
        </p:nvSpPr>
        <p:spPr>
          <a:xfrm>
            <a:off x="469568" y="1212079"/>
            <a:ext cx="9676380" cy="5196061"/>
          </a:xfrm>
          <a:prstGeom prst="rect">
            <a:avLst/>
          </a:prstGeom>
        </p:spPr>
        <p:txBody>
          <a:bodyPr>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spcBef>
                <a:spcPts val="0"/>
              </a:spcBef>
              <a:buNone/>
            </a:pPr>
            <a:r>
              <a:rPr lang="es-ES" sz="1600" dirty="0" smtClean="0">
                <a:latin typeface="Calibri" panose="020F0502020204030204" pitchFamily="34" charset="0"/>
                <a:cs typeface="Calibri" panose="020F0502020204030204" pitchFamily="34" charset="0"/>
              </a:rPr>
              <a:t>HAS UVA TINTA= 91,5 % SUP VIÑEDO RA 12.295 Has// HAS DOC RIOJA 13.186 Has</a:t>
            </a:r>
          </a:p>
          <a:p>
            <a:pPr marL="0" indent="0">
              <a:spcBef>
                <a:spcPts val="0"/>
              </a:spcBef>
              <a:buFont typeface="Wingdings 3" charset="2"/>
              <a:buNone/>
            </a:pPr>
            <a:r>
              <a:rPr lang="es-ES" sz="1600" dirty="0" smtClean="0">
                <a:latin typeface="Calibri" panose="020F0502020204030204" pitchFamily="34" charset="0"/>
                <a:cs typeface="Calibri" panose="020F0502020204030204" pitchFamily="34" charset="0"/>
              </a:rPr>
              <a:t> </a:t>
            </a:r>
          </a:p>
          <a:p>
            <a:pPr>
              <a:spcBef>
                <a:spcPts val="0"/>
              </a:spcBef>
            </a:pPr>
            <a:r>
              <a:rPr lang="es-ES" sz="1600" b="1" dirty="0" smtClean="0">
                <a:latin typeface="Calibri" panose="020F0502020204030204" pitchFamily="34" charset="0"/>
                <a:cs typeface="Calibri" panose="020F0502020204030204" pitchFamily="34" charset="0"/>
              </a:rPr>
              <a:t>A/ EXPLOTACIONES &lt; 30 has 1210 </a:t>
            </a:r>
            <a:r>
              <a:rPr lang="es-ES" sz="1600" b="1" dirty="0" err="1" smtClean="0">
                <a:latin typeface="Calibri" panose="020F0502020204030204" pitchFamily="34" charset="0"/>
                <a:cs typeface="Calibri" panose="020F0502020204030204" pitchFamily="34" charset="0"/>
              </a:rPr>
              <a:t>exp</a:t>
            </a:r>
            <a:r>
              <a:rPr lang="es-ES" sz="1600" b="1" dirty="0" smtClean="0">
                <a:latin typeface="Calibri" panose="020F0502020204030204" pitchFamily="34" charset="0"/>
                <a:cs typeface="Calibri" panose="020F0502020204030204" pitchFamily="34" charset="0"/>
              </a:rPr>
              <a:t>. 8.700 Has uva tinta (factor corrector DOCA RIOJA +UVA TINTA = 0.9)</a:t>
            </a:r>
            <a:endParaRPr lang="es-ES" sz="1600" dirty="0" smtClean="0">
              <a:latin typeface="Calibri" panose="020F0502020204030204" pitchFamily="34" charset="0"/>
              <a:cs typeface="Calibri" panose="020F0502020204030204" pitchFamily="34" charset="0"/>
            </a:endParaRPr>
          </a:p>
          <a:p>
            <a:pPr marL="0" indent="0">
              <a:spcBef>
                <a:spcPts val="0"/>
              </a:spcBef>
              <a:buFont typeface="Wingdings 3" charset="2"/>
              <a:buNone/>
            </a:pPr>
            <a:r>
              <a:rPr lang="es-ES" sz="1600" dirty="0" smtClean="0">
                <a:latin typeface="Calibri" panose="020F0502020204030204" pitchFamily="34" charset="0"/>
                <a:cs typeface="Calibri" panose="020F0502020204030204" pitchFamily="34" charset="0"/>
              </a:rPr>
              <a:t> 			</a:t>
            </a:r>
            <a:r>
              <a:rPr lang="es-ES" sz="1600" i="1" u="sng" dirty="0" smtClean="0">
                <a:latin typeface="Calibri" panose="020F0502020204030204" pitchFamily="34" charset="0"/>
                <a:cs typeface="Calibri" panose="020F0502020204030204" pitchFamily="34" charset="0"/>
              </a:rPr>
              <a:t>Ayuda</a:t>
            </a:r>
            <a:r>
              <a:rPr lang="es-ES" sz="1600" b="1" i="1" u="sng" dirty="0" smtClean="0">
                <a:latin typeface="Calibri" panose="020F0502020204030204" pitchFamily="34" charset="0"/>
                <a:cs typeface="Calibri" panose="020F0502020204030204" pitchFamily="34" charset="0"/>
              </a:rPr>
              <a:t>: </a:t>
            </a:r>
            <a:r>
              <a:rPr lang="es-ES" sz="1600" i="1" u="sng" dirty="0" smtClean="0">
                <a:latin typeface="Calibri" panose="020F0502020204030204" pitchFamily="34" charset="0"/>
                <a:cs typeface="Calibri" panose="020F0502020204030204" pitchFamily="34" charset="0"/>
              </a:rPr>
              <a:t>0,6 €/kg</a:t>
            </a:r>
            <a:r>
              <a:rPr lang="es-ES" sz="1600" dirty="0" smtClean="0">
                <a:latin typeface="Calibri" panose="020F0502020204030204" pitchFamily="34" charset="0"/>
                <a:cs typeface="Calibri" panose="020F0502020204030204" pitchFamily="34" charset="0"/>
              </a:rPr>
              <a:t> x 650 Kg/ha = </a:t>
            </a:r>
            <a:r>
              <a:rPr lang="es-ES" sz="1600" b="1" u="sng" dirty="0" smtClean="0">
                <a:latin typeface="Calibri" panose="020F0502020204030204" pitchFamily="34" charset="0"/>
                <a:cs typeface="Calibri" panose="020F0502020204030204" pitchFamily="34" charset="0"/>
              </a:rPr>
              <a:t>390 €/ha</a:t>
            </a:r>
            <a:r>
              <a:rPr lang="es-ES" sz="1600" dirty="0" smtClean="0">
                <a:latin typeface="Calibri" panose="020F0502020204030204" pitchFamily="34" charset="0"/>
                <a:cs typeface="Calibri" panose="020F0502020204030204" pitchFamily="34" charset="0"/>
              </a:rPr>
              <a:t> (MAX 30 Has)</a:t>
            </a:r>
          </a:p>
          <a:p>
            <a:pPr marL="0" indent="0">
              <a:spcBef>
                <a:spcPts val="0"/>
              </a:spcBef>
              <a:buFont typeface="Wingdings 3" charset="2"/>
              <a:buNone/>
            </a:pPr>
            <a:r>
              <a:rPr lang="es-ES" sz="1600" dirty="0" smtClean="0">
                <a:latin typeface="Calibri" panose="020F0502020204030204" pitchFamily="34" charset="0"/>
                <a:cs typeface="Calibri" panose="020F0502020204030204" pitchFamily="34" charset="0"/>
              </a:rPr>
              <a:t>  </a:t>
            </a:r>
          </a:p>
          <a:p>
            <a:pPr>
              <a:spcBef>
                <a:spcPts val="0"/>
              </a:spcBef>
            </a:pPr>
            <a:r>
              <a:rPr lang="es-ES" sz="1600" b="1" dirty="0" smtClean="0">
                <a:latin typeface="Calibri" panose="020F0502020204030204" pitchFamily="34" charset="0"/>
                <a:cs typeface="Calibri" panose="020F0502020204030204" pitchFamily="34" charset="0"/>
              </a:rPr>
              <a:t>B/ EXPLOTACIONES 30- 60 has 45 </a:t>
            </a:r>
            <a:r>
              <a:rPr lang="es-ES" sz="1600" b="1" dirty="0" err="1" smtClean="0">
                <a:latin typeface="Calibri" panose="020F0502020204030204" pitchFamily="34" charset="0"/>
                <a:cs typeface="Calibri" panose="020F0502020204030204" pitchFamily="34" charset="0"/>
              </a:rPr>
              <a:t>exp</a:t>
            </a:r>
            <a:r>
              <a:rPr lang="es-ES" sz="1600" b="1" dirty="0" smtClean="0">
                <a:latin typeface="Calibri" panose="020F0502020204030204" pitchFamily="34" charset="0"/>
                <a:cs typeface="Calibri" panose="020F0502020204030204" pitchFamily="34" charset="0"/>
              </a:rPr>
              <a:t>. 1.469 Has uva tinta</a:t>
            </a:r>
            <a:endParaRPr lang="es-ES" sz="1600" dirty="0" smtClean="0">
              <a:latin typeface="Calibri" panose="020F0502020204030204" pitchFamily="34" charset="0"/>
              <a:cs typeface="Calibri" panose="020F0502020204030204" pitchFamily="34" charset="0"/>
            </a:endParaRPr>
          </a:p>
          <a:p>
            <a:pPr marL="0" indent="0">
              <a:spcBef>
                <a:spcPts val="0"/>
              </a:spcBef>
              <a:buFont typeface="Wingdings 3" charset="2"/>
              <a:buNone/>
            </a:pPr>
            <a:r>
              <a:rPr lang="es-ES" sz="1600" dirty="0" smtClean="0">
                <a:latin typeface="Calibri" panose="020F0502020204030204" pitchFamily="34" charset="0"/>
                <a:cs typeface="Calibri" panose="020F0502020204030204" pitchFamily="34" charset="0"/>
              </a:rPr>
              <a:t> 			</a:t>
            </a:r>
            <a:r>
              <a:rPr lang="es-ES" sz="1600" i="1" u="sng" dirty="0" smtClean="0">
                <a:latin typeface="Calibri" panose="020F0502020204030204" pitchFamily="34" charset="0"/>
                <a:cs typeface="Calibri" panose="020F0502020204030204" pitchFamily="34" charset="0"/>
              </a:rPr>
              <a:t>Ayuda: 0,4 €/kg</a:t>
            </a:r>
            <a:r>
              <a:rPr lang="es-ES" sz="1600" dirty="0" smtClean="0">
                <a:latin typeface="Calibri" panose="020F0502020204030204" pitchFamily="34" charset="0"/>
                <a:cs typeface="Calibri" panose="020F0502020204030204" pitchFamily="34" charset="0"/>
              </a:rPr>
              <a:t> x 650 Kg/ha = </a:t>
            </a:r>
            <a:r>
              <a:rPr lang="es-ES" sz="1600" b="1" u="sng" dirty="0" smtClean="0">
                <a:latin typeface="Calibri" panose="020F0502020204030204" pitchFamily="34" charset="0"/>
                <a:cs typeface="Calibri" panose="020F0502020204030204" pitchFamily="34" charset="0"/>
              </a:rPr>
              <a:t>260 €/ha</a:t>
            </a:r>
            <a:r>
              <a:rPr lang="es-ES" sz="1600" dirty="0" smtClean="0">
                <a:latin typeface="Calibri" panose="020F0502020204030204" pitchFamily="34" charset="0"/>
                <a:cs typeface="Calibri" panose="020F0502020204030204" pitchFamily="34" charset="0"/>
              </a:rPr>
              <a:t> </a:t>
            </a:r>
          </a:p>
          <a:p>
            <a:pPr marL="0" indent="0">
              <a:spcBef>
                <a:spcPts val="0"/>
              </a:spcBef>
              <a:buFont typeface="Wingdings 3" charset="2"/>
              <a:buNone/>
            </a:pPr>
            <a:r>
              <a:rPr lang="es-ES" sz="1600" dirty="0" smtClean="0">
                <a:latin typeface="Calibri" panose="020F0502020204030204" pitchFamily="34" charset="0"/>
                <a:cs typeface="Calibri" panose="020F0502020204030204" pitchFamily="34" charset="0"/>
              </a:rPr>
              <a:t> </a:t>
            </a:r>
          </a:p>
          <a:p>
            <a:pPr>
              <a:spcBef>
                <a:spcPts val="0"/>
              </a:spcBef>
            </a:pPr>
            <a:r>
              <a:rPr lang="es-ES" sz="1600" b="1" dirty="0" smtClean="0">
                <a:latin typeface="Calibri" panose="020F0502020204030204" pitchFamily="34" charset="0"/>
                <a:cs typeface="Calibri" panose="020F0502020204030204" pitchFamily="34" charset="0"/>
              </a:rPr>
              <a:t>C/ EXPLOTACIONES &gt; 60 has 21 explotaciones 1.916 Has uva tinta</a:t>
            </a:r>
            <a:endParaRPr lang="es-ES" sz="1600" dirty="0" smtClean="0">
              <a:latin typeface="Calibri" panose="020F0502020204030204" pitchFamily="34" charset="0"/>
              <a:cs typeface="Calibri" panose="020F0502020204030204" pitchFamily="34" charset="0"/>
            </a:endParaRPr>
          </a:p>
          <a:p>
            <a:pPr marL="0" indent="0">
              <a:spcBef>
                <a:spcPts val="0"/>
              </a:spcBef>
              <a:buFont typeface="Wingdings 3" charset="2"/>
              <a:buNone/>
            </a:pPr>
            <a:r>
              <a:rPr lang="es-ES" sz="1600" dirty="0" smtClean="0">
                <a:latin typeface="Calibri" panose="020F0502020204030204" pitchFamily="34" charset="0"/>
                <a:cs typeface="Calibri" panose="020F0502020204030204" pitchFamily="34" charset="0"/>
              </a:rPr>
              <a:t> 			</a:t>
            </a:r>
            <a:r>
              <a:rPr lang="es-ES" sz="1600" i="1" u="sng" dirty="0" smtClean="0">
                <a:latin typeface="Calibri" panose="020F0502020204030204" pitchFamily="34" charset="0"/>
                <a:cs typeface="Calibri" panose="020F0502020204030204" pitchFamily="34" charset="0"/>
              </a:rPr>
              <a:t>Ayuda: 0,2 €/kg</a:t>
            </a:r>
            <a:r>
              <a:rPr lang="es-ES" sz="1600" dirty="0" smtClean="0">
                <a:latin typeface="Calibri" panose="020F0502020204030204" pitchFamily="34" charset="0"/>
                <a:cs typeface="Calibri" panose="020F0502020204030204" pitchFamily="34" charset="0"/>
              </a:rPr>
              <a:t> x 650 kg/ha = </a:t>
            </a:r>
            <a:r>
              <a:rPr lang="es-ES" sz="1600" b="1" u="sng" dirty="0" smtClean="0">
                <a:latin typeface="Calibri" panose="020F0502020204030204" pitchFamily="34" charset="0"/>
                <a:cs typeface="Calibri" panose="020F0502020204030204" pitchFamily="34" charset="0"/>
              </a:rPr>
              <a:t>130 €/ha</a:t>
            </a:r>
            <a:endParaRPr lang="es-ES" sz="1600" dirty="0" smtClean="0">
              <a:latin typeface="Calibri" panose="020F0502020204030204" pitchFamily="34" charset="0"/>
              <a:cs typeface="Calibri" panose="020F0502020204030204" pitchFamily="34" charset="0"/>
            </a:endParaRPr>
          </a:p>
          <a:p>
            <a:pPr marL="0" indent="0">
              <a:spcBef>
                <a:spcPts val="0"/>
              </a:spcBef>
              <a:buFont typeface="Wingdings 3" charset="2"/>
              <a:buNone/>
            </a:pPr>
            <a:r>
              <a:rPr lang="es-ES" sz="1600" dirty="0" smtClean="0">
                <a:latin typeface="Calibri" panose="020F0502020204030204" pitchFamily="34" charset="0"/>
                <a:cs typeface="Calibri" panose="020F0502020204030204" pitchFamily="34" charset="0"/>
              </a:rPr>
              <a:t> </a:t>
            </a:r>
          </a:p>
          <a:p>
            <a:pPr marL="0" indent="0">
              <a:spcBef>
                <a:spcPts val="0"/>
              </a:spcBef>
              <a:buNone/>
            </a:pPr>
            <a:r>
              <a:rPr lang="es-ES" sz="1600" b="1" u="sng" dirty="0" smtClean="0">
                <a:solidFill>
                  <a:srgbClr val="0070C0"/>
                </a:solidFill>
                <a:latin typeface="Calibri" panose="020F0502020204030204" pitchFamily="34" charset="0"/>
                <a:cs typeface="Calibri" panose="020F0502020204030204" pitchFamily="34" charset="0"/>
              </a:rPr>
              <a:t>TOTAL, AYUDA COMPENSACIÓN: 4 M€</a:t>
            </a:r>
          </a:p>
          <a:p>
            <a:pPr marL="0" indent="0">
              <a:spcBef>
                <a:spcPts val="0"/>
              </a:spcBef>
              <a:buNone/>
            </a:pPr>
            <a:r>
              <a:rPr lang="es-ES" sz="1600" dirty="0" smtClean="0">
                <a:latin typeface="Calibri" panose="020F0502020204030204" pitchFamily="34" charset="0"/>
                <a:cs typeface="Calibri" panose="020F0502020204030204" pitchFamily="34" charset="0"/>
              </a:rPr>
              <a:t>Producción potencial fuera mercado: 12.000 has x 650 Kg/ha = </a:t>
            </a:r>
            <a:r>
              <a:rPr lang="es-ES" sz="1600" u="sng" dirty="0" smtClean="0">
                <a:latin typeface="Calibri" panose="020F0502020204030204" pitchFamily="34" charset="0"/>
                <a:cs typeface="Calibri" panose="020F0502020204030204" pitchFamily="34" charset="0"/>
              </a:rPr>
              <a:t>7,8 M kg</a:t>
            </a:r>
          </a:p>
          <a:p>
            <a:pPr>
              <a:spcBef>
                <a:spcPts val="0"/>
              </a:spcBef>
            </a:pPr>
            <a:endParaRPr lang="es-ES" sz="1600" u="sng" dirty="0" smtClean="0">
              <a:latin typeface="Calibri" panose="020F0502020204030204" pitchFamily="34" charset="0"/>
              <a:cs typeface="Calibri" panose="020F0502020204030204" pitchFamily="34" charset="0"/>
            </a:endParaRPr>
          </a:p>
          <a:p>
            <a:pPr marL="0" indent="0">
              <a:spcBef>
                <a:spcPts val="0"/>
              </a:spcBef>
              <a:buNone/>
            </a:pPr>
            <a:r>
              <a:rPr lang="es-ES" sz="1400" b="1" dirty="0" smtClean="0">
                <a:latin typeface="Calibri" panose="020F0502020204030204" pitchFamily="34" charset="0"/>
                <a:cs typeface="Calibri" panose="020F0502020204030204" pitchFamily="34" charset="0"/>
              </a:rPr>
              <a:t>Requisitos:</a:t>
            </a:r>
          </a:p>
          <a:p>
            <a:pPr>
              <a:spcBef>
                <a:spcPts val="0"/>
              </a:spcBef>
            </a:pPr>
            <a:r>
              <a:rPr lang="es-ES" sz="1400" b="1" dirty="0" smtClean="0">
                <a:latin typeface="Calibri" panose="020F0502020204030204" pitchFamily="34" charset="0"/>
                <a:cs typeface="Calibri" panose="020F0502020204030204" pitchFamily="34" charset="0"/>
              </a:rPr>
              <a:t>Ser </a:t>
            </a:r>
            <a:r>
              <a:rPr lang="es-ES" sz="1400" b="1" dirty="0">
                <a:latin typeface="Calibri" panose="020F0502020204030204" pitchFamily="34" charset="0"/>
                <a:cs typeface="Calibri" panose="020F0502020204030204" pitchFamily="34" charset="0"/>
              </a:rPr>
              <a:t>titular de una explotación agraria inscrita en el REA con viñedos inscritos en el Registro Vitícola del Territorio Histórico de Álava y amparada por la DOCA Rioja</a:t>
            </a:r>
          </a:p>
          <a:p>
            <a:pPr>
              <a:spcBef>
                <a:spcPts val="0"/>
              </a:spcBef>
            </a:pPr>
            <a:r>
              <a:rPr lang="es-ES" sz="1400" b="1" dirty="0" smtClean="0">
                <a:latin typeface="Calibri" panose="020F0502020204030204" pitchFamily="34" charset="0"/>
                <a:cs typeface="Calibri" panose="020F0502020204030204" pitchFamily="34" charset="0"/>
              </a:rPr>
              <a:t>Cosechar uva tinta en la presente campaña para su transformación en vino dentro de la DOCA Rioja.</a:t>
            </a:r>
            <a:r>
              <a:rPr lang="es-ES" sz="1600" b="1" dirty="0" smtClean="0">
                <a:solidFill>
                  <a:srgbClr val="0070C0"/>
                </a:solidFill>
                <a:latin typeface="Calibri" panose="020F0502020204030204" pitchFamily="34" charset="0"/>
                <a:cs typeface="Calibri" panose="020F0502020204030204" pitchFamily="34" charset="0"/>
              </a:rPr>
              <a:t/>
            </a:r>
            <a:br>
              <a:rPr lang="es-ES" sz="1600" b="1" dirty="0" smtClean="0">
                <a:solidFill>
                  <a:srgbClr val="0070C0"/>
                </a:solidFill>
                <a:latin typeface="Calibri" panose="020F0502020204030204" pitchFamily="34" charset="0"/>
                <a:cs typeface="Calibri" panose="020F0502020204030204" pitchFamily="34" charset="0"/>
              </a:rPr>
            </a:br>
            <a:endParaRPr lang="es-ES" sz="1600" u="sng" dirty="0" smtClean="0">
              <a:latin typeface="Calibri" panose="020F0502020204030204" pitchFamily="34" charset="0"/>
              <a:cs typeface="Calibri" panose="020F0502020204030204" pitchFamily="34" charset="0"/>
            </a:endParaRPr>
          </a:p>
          <a:p>
            <a:pPr>
              <a:spcBef>
                <a:spcPts val="0"/>
              </a:spcBef>
            </a:pPr>
            <a:endParaRPr lang="es-ES" sz="1600" dirty="0" smtClean="0">
              <a:latin typeface="Calibri" panose="020F0502020204030204" pitchFamily="34" charset="0"/>
              <a:cs typeface="Calibri" panose="020F0502020204030204" pitchFamily="34" charset="0"/>
            </a:endParaRPr>
          </a:p>
          <a:p>
            <a:pPr marL="0" indent="0">
              <a:spcBef>
                <a:spcPts val="0"/>
              </a:spcBef>
              <a:buFont typeface="Wingdings 3" charset="2"/>
              <a:buNone/>
            </a:pPr>
            <a:endParaRPr lang="es-ES" sz="1600" dirty="0" smtClean="0">
              <a:solidFill>
                <a:srgbClr val="0070C0"/>
              </a:solidFill>
              <a:latin typeface="Calibri" panose="020F0502020204030204" pitchFamily="34" charset="0"/>
              <a:cs typeface="Calibri" panose="020F0502020204030204" pitchFamily="34" charset="0"/>
            </a:endParaRPr>
          </a:p>
          <a:p>
            <a:pPr>
              <a:spcBef>
                <a:spcPts val="0"/>
              </a:spcBef>
            </a:pPr>
            <a:endParaRPr lang="es-ES" sz="1600" dirty="0">
              <a:latin typeface="Calibri" panose="020F0502020204030204" pitchFamily="34" charset="0"/>
              <a:cs typeface="Calibri" panose="020F0502020204030204" pitchFamily="34" charset="0"/>
            </a:endParaRPr>
          </a:p>
        </p:txBody>
      </p:sp>
      <p:pic>
        <p:nvPicPr>
          <p:cNvPr id="8"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2"/>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47634585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A478EF2F-B172-D478-6390-86064459583E}"/>
              </a:ext>
            </a:extLst>
          </p:cNvPr>
          <p:cNvSpPr txBox="1"/>
          <p:nvPr/>
        </p:nvSpPr>
        <p:spPr>
          <a:xfrm>
            <a:off x="4178154" y="653643"/>
            <a:ext cx="3894135" cy="1015663"/>
          </a:xfrm>
          <a:prstGeom prst="rect">
            <a:avLst/>
          </a:prstGeom>
          <a:noFill/>
        </p:spPr>
        <p:txBody>
          <a:bodyPr wrap="square" lIns="91440" tIns="45720" rIns="91440" bIns="45720" rtlCol="0" anchor="t">
            <a:spAutoFit/>
          </a:bodyPr>
          <a:lstStyle>
            <a:defPPr>
              <a:defRPr lang="es-ES"/>
            </a:defPPr>
            <a:lvl1pPr algn="just">
              <a:spcBef>
                <a:spcPts val="0"/>
              </a:spcBef>
              <a:defRPr sz="2000">
                <a:solidFill>
                  <a:schemeClr val="tx2"/>
                </a:solidFill>
              </a:defRPr>
            </a:lvl1pPr>
          </a:lstStyle>
          <a:p>
            <a:r>
              <a:rPr lang="es-ES" dirty="0">
                <a:latin typeface="Calibri Light"/>
                <a:cs typeface="Calibri Light"/>
              </a:rPr>
              <a:t>En la </a:t>
            </a:r>
            <a:r>
              <a:rPr lang="es-ES" b="1" dirty="0">
                <a:latin typeface="Calibri Light"/>
                <a:cs typeface="Calibri Light"/>
              </a:rPr>
              <a:t>aplicación electrónica, “Registro de Contratos Alimentarios” </a:t>
            </a:r>
            <a:r>
              <a:rPr lang="es-ES" dirty="0">
                <a:latin typeface="Calibri Light"/>
                <a:cs typeface="Calibri Light"/>
              </a:rPr>
              <a:t>www.aica.gob.es. </a:t>
            </a:r>
          </a:p>
        </p:txBody>
      </p:sp>
      <p:pic>
        <p:nvPicPr>
          <p:cNvPr id="1026" name="Picture 2">
            <a:extLst>
              <a:ext uri="{FF2B5EF4-FFF2-40B4-BE49-F238E27FC236}">
                <a16:creationId xmlns:a16="http://schemas.microsoft.com/office/drawing/2014/main" id="{A6F581A0-649F-3E0F-C7E7-A9433EBFF2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59094" y="2051759"/>
            <a:ext cx="3219450" cy="981075"/>
          </a:xfrm>
          <a:prstGeom prst="rect">
            <a:avLst/>
          </a:prstGeom>
          <a:noFill/>
          <a:extLst>
            <a:ext uri="{909E8E84-426E-40DD-AFC4-6F175D3DCCD1}">
              <a14:hiddenFill xmlns:a14="http://schemas.microsoft.com/office/drawing/2010/main">
                <a:solidFill>
                  <a:srgbClr val="FFFFFF"/>
                </a:solidFill>
              </a14:hiddenFill>
            </a:ext>
          </a:extLst>
        </p:spPr>
      </p:pic>
      <p:sp>
        <p:nvSpPr>
          <p:cNvPr id="10" name="Título 1">
            <a:extLst>
              <a:ext uri="{FF2B5EF4-FFF2-40B4-BE49-F238E27FC236}">
                <a16:creationId xmlns:a16="http://schemas.microsoft.com/office/drawing/2014/main" id="{64835E12-76E7-8D62-001E-E98AF0204757}"/>
              </a:ext>
            </a:extLst>
          </p:cNvPr>
          <p:cNvSpPr txBox="1">
            <a:spLocks/>
          </p:cNvSpPr>
          <p:nvPr/>
        </p:nvSpPr>
        <p:spPr>
          <a:xfrm>
            <a:off x="531950" y="440455"/>
            <a:ext cx="3494553" cy="1956523"/>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ES" sz="3600">
                <a:solidFill>
                  <a:schemeClr val="tx2"/>
                </a:solidFill>
              </a:rPr>
              <a:t>¿DÓNDE SE INSCRIBEN LOS CONTRATOS? </a:t>
            </a:r>
          </a:p>
        </p:txBody>
      </p:sp>
      <p:sp>
        <p:nvSpPr>
          <p:cNvPr id="12" name="CuadroTexto 4">
            <a:extLst>
              <a:ext uri="{FF2B5EF4-FFF2-40B4-BE49-F238E27FC236}">
                <a16:creationId xmlns:a16="http://schemas.microsoft.com/office/drawing/2014/main" id="{30CE5715-0254-EE85-60EC-4A1530C62618}"/>
              </a:ext>
            </a:extLst>
          </p:cNvPr>
          <p:cNvSpPr txBox="1"/>
          <p:nvPr/>
        </p:nvSpPr>
        <p:spPr>
          <a:xfrm>
            <a:off x="531950" y="4873772"/>
            <a:ext cx="8660362" cy="707886"/>
          </a:xfrm>
          <a:prstGeom prst="rect">
            <a:avLst/>
          </a:prstGeom>
          <a:noFill/>
        </p:spPr>
        <p:txBody>
          <a:bodyPr wrap="square" lIns="91440" tIns="45720" rIns="91440" bIns="45720" rtlCol="0" anchor="t">
            <a:spAutoFit/>
          </a:bodyPr>
          <a:lstStyle>
            <a:defPPr>
              <a:defRPr lang="es-ES"/>
            </a:defPPr>
            <a:lvl1pPr algn="just">
              <a:spcBef>
                <a:spcPts val="0"/>
              </a:spcBef>
              <a:defRPr sz="2000">
                <a:solidFill>
                  <a:schemeClr val="tx2"/>
                </a:solidFill>
              </a:defRPr>
            </a:lvl1pPr>
          </a:lstStyle>
          <a:p>
            <a:r>
              <a:rPr lang="es-ES">
                <a:latin typeface="Calibri Light"/>
                <a:cs typeface="Calibri Light"/>
              </a:rPr>
              <a:t>Los </a:t>
            </a:r>
            <a:r>
              <a:rPr lang="es-ES" b="1">
                <a:latin typeface="Calibri Light"/>
                <a:cs typeface="Calibri Light"/>
              </a:rPr>
              <a:t>compradores deben darse de alta </a:t>
            </a:r>
            <a:r>
              <a:rPr lang="es-ES">
                <a:latin typeface="Calibri Light"/>
                <a:cs typeface="Calibri Light"/>
              </a:rPr>
              <a:t>en el Registro como paso previo a la inscripción de los contratos alimentarios. </a:t>
            </a:r>
          </a:p>
        </p:txBody>
      </p:sp>
      <p:sp>
        <p:nvSpPr>
          <p:cNvPr id="8" name="Marcador de número de diapositiva 1">
            <a:extLst>
              <a:ext uri="{FF2B5EF4-FFF2-40B4-BE49-F238E27FC236}">
                <a16:creationId xmlns:a16="http://schemas.microsoft.com/office/drawing/2014/main" id="{B7C55AF3-DE99-A83D-9CEB-EB5FBF17526D}"/>
              </a:ext>
            </a:extLst>
          </p:cNvPr>
          <p:cNvSpPr>
            <a:spLocks noGrp="1"/>
          </p:cNvSpPr>
          <p:nvPr>
            <p:ph type="sldNum" sz="quarter" idx="12"/>
          </p:nvPr>
        </p:nvSpPr>
        <p:spPr>
          <a:xfrm>
            <a:off x="8590663" y="6041362"/>
            <a:ext cx="683339" cy="365125"/>
          </a:xfrm>
        </p:spPr>
        <p:txBody>
          <a:bodyPr/>
          <a:lstStyle/>
          <a:p>
            <a:fld id="{3A0FC4F9-BB9C-419F-8CE6-D898502595A1}" type="slidenum">
              <a:rPr lang="es-ES" sz="2000" smtClean="0"/>
              <a:t>30</a:t>
            </a:fld>
            <a:endParaRPr lang="es-ES" sz="2000" dirty="0"/>
          </a:p>
        </p:txBody>
      </p:sp>
      <p:pic>
        <p:nvPicPr>
          <p:cNvPr id="9"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4"/>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387548688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4">
            <a:extLst>
              <a:ext uri="{FF2B5EF4-FFF2-40B4-BE49-F238E27FC236}">
                <a16:creationId xmlns:a16="http://schemas.microsoft.com/office/drawing/2014/main" id="{C7B2B3D5-C0D6-8D6F-BF3A-96517ABF6C34}"/>
              </a:ext>
            </a:extLst>
          </p:cNvPr>
          <p:cNvSpPr txBox="1"/>
          <p:nvPr/>
        </p:nvSpPr>
        <p:spPr>
          <a:xfrm>
            <a:off x="4107650" y="2582345"/>
            <a:ext cx="5551255" cy="1631216"/>
          </a:xfrm>
          <a:prstGeom prst="rect">
            <a:avLst/>
          </a:prstGeom>
          <a:noFill/>
        </p:spPr>
        <p:txBody>
          <a:bodyPr wrap="square" lIns="91440" tIns="45720" rIns="91440" bIns="45720" anchor="t">
            <a:spAutoFit/>
          </a:bodyPr>
          <a:lstStyle>
            <a:defPPr>
              <a:defRPr lang="es-ES"/>
            </a:defPPr>
            <a:lvl1pPr algn="just">
              <a:defRPr sz="2000">
                <a:solidFill>
                  <a:schemeClr val="tx2"/>
                </a:solidFill>
              </a:defRPr>
            </a:lvl1pPr>
          </a:lstStyle>
          <a:p>
            <a:r>
              <a:rPr lang="es-ES" dirty="0">
                <a:latin typeface="Calibri Light"/>
                <a:cs typeface="Calibri Light"/>
              </a:rPr>
              <a:t>Para los contratos alimentarios </a:t>
            </a:r>
            <a:r>
              <a:rPr lang="es-ES" b="1" dirty="0">
                <a:latin typeface="Calibri Light"/>
                <a:cs typeface="Calibri Light"/>
              </a:rPr>
              <a:t>formalizados antes del 30 de junio de 2023,</a:t>
            </a:r>
            <a:r>
              <a:rPr lang="es-ES" dirty="0">
                <a:latin typeface="Calibri Light"/>
                <a:cs typeface="Calibri Light"/>
              </a:rPr>
              <a:t> solamente los </a:t>
            </a:r>
            <a:r>
              <a:rPr lang="es-ES" b="1" dirty="0">
                <a:latin typeface="Calibri Light"/>
                <a:cs typeface="Calibri Light"/>
              </a:rPr>
              <a:t>anexos, información complementaria y modificaciones</a:t>
            </a:r>
            <a:r>
              <a:rPr lang="es-ES" dirty="0">
                <a:latin typeface="Calibri Light"/>
                <a:cs typeface="Calibri Light"/>
              </a:rPr>
              <a:t> referidas a dichos contratos alimentarios, antes de la entrega del producto objeto del contrato. </a:t>
            </a:r>
          </a:p>
        </p:txBody>
      </p:sp>
      <p:grpSp>
        <p:nvGrpSpPr>
          <p:cNvPr id="4" name="Grupo 23">
            <a:extLst>
              <a:ext uri="{FF2B5EF4-FFF2-40B4-BE49-F238E27FC236}">
                <a16:creationId xmlns:a16="http://schemas.microsoft.com/office/drawing/2014/main" id="{35A06866-B161-A3C7-447C-0A47CE89F89F}"/>
              </a:ext>
            </a:extLst>
          </p:cNvPr>
          <p:cNvGrpSpPr/>
          <p:nvPr/>
        </p:nvGrpSpPr>
        <p:grpSpPr>
          <a:xfrm>
            <a:off x="637524" y="3818485"/>
            <a:ext cx="3044648" cy="1371600"/>
            <a:chOff x="1407833" y="3913632"/>
            <a:chExt cx="3044648" cy="1371600"/>
          </a:xfrm>
        </p:grpSpPr>
        <p:pic>
          <p:nvPicPr>
            <p:cNvPr id="5" name="Gráfico 12" descr="Transferencia contorno">
              <a:extLst>
                <a:ext uri="{FF2B5EF4-FFF2-40B4-BE49-F238E27FC236}">
                  <a16:creationId xmlns:a16="http://schemas.microsoft.com/office/drawing/2014/main" id="{BB55B3B7-199F-2DE8-9A5B-8674BA223E59}"/>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p:blipFill>
          <p:spPr>
            <a:xfrm>
              <a:off x="2578673" y="4308708"/>
              <a:ext cx="381116" cy="381116"/>
            </a:xfrm>
            <a:prstGeom prst="rect">
              <a:avLst/>
            </a:prstGeom>
          </p:spPr>
        </p:pic>
        <p:grpSp>
          <p:nvGrpSpPr>
            <p:cNvPr id="6" name="Grupo 21">
              <a:extLst>
                <a:ext uri="{FF2B5EF4-FFF2-40B4-BE49-F238E27FC236}">
                  <a16:creationId xmlns:a16="http://schemas.microsoft.com/office/drawing/2014/main" id="{63709492-A9C3-A8B7-34A8-0C1B19E4DE5C}"/>
                </a:ext>
              </a:extLst>
            </p:cNvPr>
            <p:cNvGrpSpPr/>
            <p:nvPr/>
          </p:nvGrpSpPr>
          <p:grpSpPr>
            <a:xfrm>
              <a:off x="1407833" y="3913632"/>
              <a:ext cx="1196397" cy="1042834"/>
              <a:chOff x="1758525" y="4041558"/>
              <a:chExt cx="1196397" cy="1042834"/>
            </a:xfrm>
          </p:grpSpPr>
          <p:pic>
            <p:nvPicPr>
              <p:cNvPr id="9" name="Gráfico 16" descr="Papel contorno">
                <a:extLst>
                  <a:ext uri="{FF2B5EF4-FFF2-40B4-BE49-F238E27FC236}">
                    <a16:creationId xmlns:a16="http://schemas.microsoft.com/office/drawing/2014/main" id="{AC4F7487-4758-9623-4E8D-2C4E6D57E05C}"/>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p:blipFill>
            <p:spPr>
              <a:xfrm>
                <a:off x="2040522" y="4169992"/>
                <a:ext cx="914400" cy="914400"/>
              </a:xfrm>
              <a:prstGeom prst="rect">
                <a:avLst/>
              </a:prstGeom>
            </p:spPr>
          </p:pic>
          <p:pic>
            <p:nvPicPr>
              <p:cNvPr id="10" name="Gráfico 14" descr="Documento contorno">
                <a:extLst>
                  <a:ext uri="{FF2B5EF4-FFF2-40B4-BE49-F238E27FC236}">
                    <a16:creationId xmlns:a16="http://schemas.microsoft.com/office/drawing/2014/main" id="{44964633-9324-67FD-3BBD-80CF88AE06BB}"/>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xmlns="" r:embed="rId8"/>
                  </a:ext>
                </a:extLst>
              </a:blip>
              <a:stretch>
                <a:fillRect/>
              </a:stretch>
            </p:blipFill>
            <p:spPr>
              <a:xfrm>
                <a:off x="1758525" y="4041558"/>
                <a:ext cx="914400" cy="914400"/>
              </a:xfrm>
              <a:prstGeom prst="rect">
                <a:avLst/>
              </a:prstGeom>
            </p:spPr>
          </p:pic>
        </p:grpSp>
        <p:pic>
          <p:nvPicPr>
            <p:cNvPr id="7" name="Gráfico 20" descr="Documento contorno">
              <a:extLst>
                <a:ext uri="{FF2B5EF4-FFF2-40B4-BE49-F238E27FC236}">
                  <a16:creationId xmlns:a16="http://schemas.microsoft.com/office/drawing/2014/main" id="{131CA54F-B775-1DBA-68E9-85EEEAE5D4E0}"/>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xmlns="" r:embed="rId8"/>
                </a:ext>
              </a:extLst>
            </a:blip>
            <a:stretch>
              <a:fillRect/>
            </a:stretch>
          </p:blipFill>
          <p:spPr>
            <a:xfrm>
              <a:off x="2912954" y="3913632"/>
              <a:ext cx="914400" cy="914400"/>
            </a:xfrm>
            <a:prstGeom prst="rect">
              <a:avLst/>
            </a:prstGeom>
          </p:spPr>
        </p:pic>
        <p:pic>
          <p:nvPicPr>
            <p:cNvPr id="8" name="Gráfico 22" descr="Documento contorno">
              <a:extLst>
                <a:ext uri="{FF2B5EF4-FFF2-40B4-BE49-F238E27FC236}">
                  <a16:creationId xmlns:a16="http://schemas.microsoft.com/office/drawing/2014/main" id="{5B51F738-9510-9255-50BA-41CB51356777}"/>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xmlns="" r:embed="rId8"/>
                </a:ext>
              </a:extLst>
            </a:blip>
            <a:stretch>
              <a:fillRect/>
            </a:stretch>
          </p:blipFill>
          <p:spPr>
            <a:xfrm>
              <a:off x="3538081" y="4370832"/>
              <a:ext cx="914400" cy="914400"/>
            </a:xfrm>
            <a:prstGeom prst="rect">
              <a:avLst/>
            </a:prstGeom>
          </p:spPr>
        </p:pic>
      </p:grpSp>
      <p:sp>
        <p:nvSpPr>
          <p:cNvPr id="11" name="CuadroTexto 4">
            <a:extLst>
              <a:ext uri="{FF2B5EF4-FFF2-40B4-BE49-F238E27FC236}">
                <a16:creationId xmlns:a16="http://schemas.microsoft.com/office/drawing/2014/main" id="{11DF4E24-093C-5C47-DB9C-A91334BCF020}"/>
              </a:ext>
            </a:extLst>
          </p:cNvPr>
          <p:cNvSpPr txBox="1"/>
          <p:nvPr/>
        </p:nvSpPr>
        <p:spPr>
          <a:xfrm>
            <a:off x="4107651" y="4594677"/>
            <a:ext cx="5166352" cy="707886"/>
          </a:xfrm>
          <a:prstGeom prst="rect">
            <a:avLst/>
          </a:prstGeom>
          <a:noFill/>
        </p:spPr>
        <p:txBody>
          <a:bodyPr wrap="square" lIns="91440" tIns="45720" rIns="91440" bIns="45720" anchor="t">
            <a:spAutoFit/>
          </a:bodyPr>
          <a:lstStyle>
            <a:defPPr>
              <a:defRPr lang="es-ES"/>
            </a:defPPr>
            <a:lvl1pPr algn="just">
              <a:defRPr sz="2000">
                <a:solidFill>
                  <a:schemeClr val="tx2"/>
                </a:solidFill>
              </a:defRPr>
            </a:lvl1pPr>
          </a:lstStyle>
          <a:p>
            <a:r>
              <a:rPr lang="es-ES" b="1" dirty="0">
                <a:latin typeface="Calibri Light"/>
                <a:cs typeface="Calibri Light"/>
              </a:rPr>
              <a:t>Todos</a:t>
            </a:r>
            <a:r>
              <a:rPr lang="es-ES" dirty="0">
                <a:latin typeface="Calibri Light"/>
                <a:cs typeface="Calibri Light"/>
              </a:rPr>
              <a:t> los documentos deben estar </a:t>
            </a:r>
            <a:r>
              <a:rPr lang="es-ES" b="1" dirty="0">
                <a:latin typeface="Calibri Light"/>
                <a:cs typeface="Calibri Light"/>
              </a:rPr>
              <a:t>firmados por las dos partes.</a:t>
            </a:r>
          </a:p>
        </p:txBody>
      </p:sp>
      <p:sp>
        <p:nvSpPr>
          <p:cNvPr id="12" name="Título 1">
            <a:extLst>
              <a:ext uri="{FF2B5EF4-FFF2-40B4-BE49-F238E27FC236}">
                <a16:creationId xmlns:a16="http://schemas.microsoft.com/office/drawing/2014/main" id="{64835E12-76E7-8D62-001E-E98AF0204757}"/>
              </a:ext>
            </a:extLst>
          </p:cNvPr>
          <p:cNvSpPr txBox="1">
            <a:spLocks/>
          </p:cNvSpPr>
          <p:nvPr/>
        </p:nvSpPr>
        <p:spPr>
          <a:xfrm>
            <a:off x="395368" y="370923"/>
            <a:ext cx="3494553" cy="1956523"/>
          </a:xfrm>
          <a:prstGeom prst="rect">
            <a:avLst/>
          </a:prstGeom>
        </p:spPr>
        <p:txBody>
          <a:bodyPr lIns="91440" tIns="45720" rIns="91440" bIns="4572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ES" sz="3200" dirty="0">
                <a:solidFill>
                  <a:schemeClr val="tx2"/>
                </a:solidFill>
              </a:rPr>
              <a:t>¿ES OBLIGATORIO INSCRIBIR LOS </a:t>
            </a:r>
            <a:r>
              <a:rPr lang="es-ES" sz="2800" dirty="0">
                <a:solidFill>
                  <a:schemeClr val="tx2"/>
                </a:solidFill>
              </a:rPr>
              <a:t>CONTRATOS</a:t>
            </a:r>
            <a:r>
              <a:rPr lang="es-ES" sz="3200" dirty="0">
                <a:solidFill>
                  <a:schemeClr val="tx2"/>
                </a:solidFill>
              </a:rPr>
              <a:t>? </a:t>
            </a:r>
          </a:p>
        </p:txBody>
      </p:sp>
      <p:sp>
        <p:nvSpPr>
          <p:cNvPr id="14" name="CuadroTexto 4">
            <a:extLst>
              <a:ext uri="{FF2B5EF4-FFF2-40B4-BE49-F238E27FC236}">
                <a16:creationId xmlns:a16="http://schemas.microsoft.com/office/drawing/2014/main" id="{C7B2B3D5-C0D6-8D6F-BF3A-96517ABF6C34}"/>
              </a:ext>
            </a:extLst>
          </p:cNvPr>
          <p:cNvSpPr txBox="1"/>
          <p:nvPr/>
        </p:nvSpPr>
        <p:spPr>
          <a:xfrm>
            <a:off x="4107650" y="810575"/>
            <a:ext cx="4681244" cy="1569660"/>
          </a:xfrm>
          <a:prstGeom prst="rect">
            <a:avLst/>
          </a:prstGeom>
          <a:noFill/>
        </p:spPr>
        <p:txBody>
          <a:bodyPr wrap="square" lIns="91440" tIns="45720" rIns="91440" bIns="45720" anchor="t">
            <a:spAutoFit/>
          </a:bodyPr>
          <a:lstStyle>
            <a:defPPr>
              <a:defRPr lang="es-ES"/>
            </a:defPPr>
            <a:lvl1pPr algn="just">
              <a:defRPr sz="2000">
                <a:solidFill>
                  <a:schemeClr val="tx2"/>
                </a:solidFill>
              </a:defRPr>
            </a:lvl1pPr>
          </a:lstStyle>
          <a:p>
            <a:r>
              <a:rPr lang="es-ES" sz="3200" b="1" dirty="0">
                <a:latin typeface="Calibri Light"/>
                <a:cs typeface="Calibri Light"/>
              </a:rPr>
              <a:t>Sí</a:t>
            </a:r>
            <a:r>
              <a:rPr lang="es-ES" sz="3200" dirty="0">
                <a:latin typeface="Calibri Light"/>
                <a:cs typeface="Calibri Light"/>
              </a:rPr>
              <a:t>, contratos formalizados a partir </a:t>
            </a:r>
            <a:r>
              <a:rPr lang="es-ES" sz="3200" b="1" dirty="0">
                <a:latin typeface="Calibri Light"/>
                <a:cs typeface="Calibri Light"/>
              </a:rPr>
              <a:t>del 30 de junio de 2023.</a:t>
            </a:r>
            <a:endParaRPr lang="es-ES" sz="3200" dirty="0">
              <a:latin typeface="Calibri Light"/>
              <a:cs typeface="Calibri Light"/>
            </a:endParaRPr>
          </a:p>
        </p:txBody>
      </p:sp>
      <p:sp>
        <p:nvSpPr>
          <p:cNvPr id="17" name="Marcador de número de diapositiva 1">
            <a:extLst>
              <a:ext uri="{FF2B5EF4-FFF2-40B4-BE49-F238E27FC236}">
                <a16:creationId xmlns:a16="http://schemas.microsoft.com/office/drawing/2014/main" id="{B7C55AF3-DE99-A83D-9CEB-EB5FBF17526D}"/>
              </a:ext>
            </a:extLst>
          </p:cNvPr>
          <p:cNvSpPr>
            <a:spLocks noGrp="1"/>
          </p:cNvSpPr>
          <p:nvPr>
            <p:ph type="sldNum" sz="quarter" idx="12"/>
          </p:nvPr>
        </p:nvSpPr>
        <p:spPr>
          <a:xfrm>
            <a:off x="8590663" y="6041362"/>
            <a:ext cx="683339" cy="365125"/>
          </a:xfrm>
        </p:spPr>
        <p:txBody>
          <a:bodyPr/>
          <a:lstStyle/>
          <a:p>
            <a:fld id="{3A0FC4F9-BB9C-419F-8CE6-D898502595A1}" type="slidenum">
              <a:rPr lang="es-ES" sz="2000" smtClean="0"/>
              <a:t>31</a:t>
            </a:fld>
            <a:endParaRPr lang="es-ES" sz="2000" dirty="0"/>
          </a:p>
        </p:txBody>
      </p:sp>
      <p:pic>
        <p:nvPicPr>
          <p:cNvPr id="18"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9"/>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248947413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1">
            <a:extLst>
              <a:ext uri="{FF2B5EF4-FFF2-40B4-BE49-F238E27FC236}">
                <a16:creationId xmlns:a16="http://schemas.microsoft.com/office/drawing/2014/main" id="{9559620B-ECF7-8914-D621-3A6DF239A218}"/>
              </a:ext>
            </a:extLst>
          </p:cNvPr>
          <p:cNvSpPr txBox="1"/>
          <p:nvPr/>
        </p:nvSpPr>
        <p:spPr>
          <a:xfrm>
            <a:off x="653053" y="371566"/>
            <a:ext cx="5900147" cy="2308324"/>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r>
              <a:rPr lang="es-ES" sz="2400" b="1">
                <a:solidFill>
                  <a:schemeClr val="tx2"/>
                </a:solidFill>
                <a:latin typeface="Calibri Light"/>
                <a:cs typeface="Calibri Light"/>
              </a:rPr>
              <a:t>No es un registro público</a:t>
            </a:r>
            <a:r>
              <a:rPr lang="es-ES" sz="2400">
                <a:solidFill>
                  <a:schemeClr val="tx2"/>
                </a:solidFill>
                <a:latin typeface="Calibri Light"/>
                <a:cs typeface="Calibri Light"/>
              </a:rPr>
              <a:t>. </a:t>
            </a:r>
            <a:endParaRPr lang="en-US" sz="1600">
              <a:solidFill>
                <a:schemeClr val="tx2"/>
              </a:solidFill>
            </a:endParaRPr>
          </a:p>
          <a:p>
            <a:pPr algn="just"/>
            <a:endParaRPr lang="es-ES" sz="2400">
              <a:solidFill>
                <a:schemeClr val="tx2"/>
              </a:solidFill>
              <a:latin typeface="Calibri Light"/>
              <a:cs typeface="Calibri Light"/>
            </a:endParaRPr>
          </a:p>
          <a:p>
            <a:pPr algn="just"/>
            <a:r>
              <a:rPr lang="es-ES" sz="2400" b="1">
                <a:solidFill>
                  <a:schemeClr val="tx2"/>
                </a:solidFill>
                <a:latin typeface="Calibri Light"/>
                <a:cs typeface="Calibri Light"/>
              </a:rPr>
              <a:t>No </a:t>
            </a:r>
            <a:r>
              <a:rPr lang="es-ES" sz="2400">
                <a:solidFill>
                  <a:schemeClr val="tx2"/>
                </a:solidFill>
                <a:latin typeface="Calibri Light"/>
                <a:cs typeface="Calibri Light"/>
              </a:rPr>
              <a:t>tiene </a:t>
            </a:r>
            <a:r>
              <a:rPr lang="es-ES" sz="2400" b="1">
                <a:solidFill>
                  <a:schemeClr val="tx2"/>
                </a:solidFill>
                <a:latin typeface="Calibri Light"/>
                <a:cs typeface="Calibri Light"/>
              </a:rPr>
              <a:t>fines informativos</a:t>
            </a:r>
            <a:r>
              <a:rPr lang="es-ES" sz="2400">
                <a:solidFill>
                  <a:schemeClr val="tx2"/>
                </a:solidFill>
                <a:latin typeface="Calibri Light"/>
                <a:cs typeface="Calibri Light"/>
              </a:rPr>
              <a:t>, ni </a:t>
            </a:r>
            <a:r>
              <a:rPr lang="es-ES" sz="2400" b="1">
                <a:solidFill>
                  <a:schemeClr val="tx2"/>
                </a:solidFill>
                <a:latin typeface="Calibri Light"/>
                <a:cs typeface="Calibri Light"/>
              </a:rPr>
              <a:t>estadísticos.</a:t>
            </a:r>
            <a:endParaRPr lang="en-US" sz="1600">
              <a:solidFill>
                <a:schemeClr val="tx2"/>
              </a:solidFill>
              <a:latin typeface="Calibri" panose="020F0502020204030204"/>
              <a:cs typeface="Calibri" panose="020F0502020204030204"/>
            </a:endParaRPr>
          </a:p>
          <a:p>
            <a:pPr algn="just"/>
            <a:endParaRPr lang="es-ES" sz="2400" b="1">
              <a:solidFill>
                <a:schemeClr val="tx2"/>
              </a:solidFill>
              <a:latin typeface="Calibri Light"/>
              <a:cs typeface="Calibri Light"/>
            </a:endParaRPr>
          </a:p>
          <a:p>
            <a:pPr algn="just"/>
            <a:r>
              <a:rPr lang="es-ES" sz="2400">
                <a:solidFill>
                  <a:schemeClr val="tx2"/>
                </a:solidFill>
                <a:latin typeface="Calibri Light"/>
                <a:cs typeface="Calibri Light"/>
              </a:rPr>
              <a:t>Sus datos </a:t>
            </a:r>
            <a:r>
              <a:rPr lang="es-ES" sz="2400" b="1">
                <a:solidFill>
                  <a:schemeClr val="tx2"/>
                </a:solidFill>
                <a:latin typeface="Calibri Light"/>
                <a:cs typeface="Calibri Light"/>
              </a:rPr>
              <a:t>no podrán ser objeto de explotación</a:t>
            </a:r>
            <a:r>
              <a:rPr lang="es-ES" sz="2400">
                <a:solidFill>
                  <a:schemeClr val="tx2"/>
                </a:solidFill>
                <a:latin typeface="Calibri Light"/>
                <a:cs typeface="Calibri Light"/>
              </a:rPr>
              <a:t>. </a:t>
            </a:r>
            <a:r>
              <a:rPr lang="en-US" sz="2400">
                <a:solidFill>
                  <a:schemeClr val="tx2"/>
                </a:solidFill>
                <a:latin typeface="Calibri Light"/>
                <a:cs typeface="Calibri Light"/>
              </a:rPr>
              <a:t> </a:t>
            </a:r>
            <a:endParaRPr lang="en-US" sz="1600">
              <a:solidFill>
                <a:schemeClr val="tx2"/>
              </a:solidFill>
            </a:endParaRPr>
          </a:p>
        </p:txBody>
      </p:sp>
      <p:grpSp>
        <p:nvGrpSpPr>
          <p:cNvPr id="29" name="Group 28">
            <a:extLst>
              <a:ext uri="{FF2B5EF4-FFF2-40B4-BE49-F238E27FC236}">
                <a16:creationId xmlns:a16="http://schemas.microsoft.com/office/drawing/2014/main" id="{ED2672AA-1EA3-A8AB-628D-66F3D0D5A448}"/>
              </a:ext>
            </a:extLst>
          </p:cNvPr>
          <p:cNvGrpSpPr/>
          <p:nvPr/>
        </p:nvGrpSpPr>
        <p:grpSpPr>
          <a:xfrm>
            <a:off x="1506365" y="3109618"/>
            <a:ext cx="7048500" cy="923925"/>
            <a:chOff x="2762250" y="4210050"/>
            <a:chExt cx="7048500" cy="923925"/>
          </a:xfrm>
        </p:grpSpPr>
        <p:grpSp>
          <p:nvGrpSpPr>
            <p:cNvPr id="22" name="Group 21">
              <a:extLst>
                <a:ext uri="{FF2B5EF4-FFF2-40B4-BE49-F238E27FC236}">
                  <a16:creationId xmlns:a16="http://schemas.microsoft.com/office/drawing/2014/main" id="{27EE47CF-4B3A-E64A-B161-B4D22A27DB53}"/>
                </a:ext>
              </a:extLst>
            </p:cNvPr>
            <p:cNvGrpSpPr/>
            <p:nvPr/>
          </p:nvGrpSpPr>
          <p:grpSpPr>
            <a:xfrm>
              <a:off x="2762250" y="4210050"/>
              <a:ext cx="7048500" cy="923925"/>
              <a:chOff x="2762250" y="4210050"/>
              <a:chExt cx="7048500" cy="923925"/>
            </a:xfrm>
          </p:grpSpPr>
          <p:pic>
            <p:nvPicPr>
              <p:cNvPr id="8" name="Graphic 13" descr="Periodic Graph outline">
                <a:extLst>
                  <a:ext uri="{FF2B5EF4-FFF2-40B4-BE49-F238E27FC236}">
                    <a16:creationId xmlns:a16="http://schemas.microsoft.com/office/drawing/2014/main" id="{EC523ED7-1320-982F-4A90-CBD587D16164}"/>
                  </a:ext>
                </a:extLst>
              </p:cNvPr>
              <p:cNvPicPr>
                <a:picLocks noChangeAspect="1"/>
              </p:cNvPicPr>
              <p:nvPr/>
            </p:nvPicPr>
            <p:blipFill>
              <a:blip r:embed="rId3">
                <a:extLst>
                  <a:ext uri="{96DAC541-7B7A-43D3-8B79-37D633B846F1}">
                    <asvg:svgBlip xmlns:asvg="http://schemas.microsoft.com/office/drawing/2016/SVG/main" xmlns="" r:embed="rId5"/>
                  </a:ext>
                </a:extLst>
              </a:blip>
              <a:stretch>
                <a:fillRect/>
              </a:stretch>
            </p:blipFill>
            <p:spPr>
              <a:xfrm>
                <a:off x="5829300" y="4210050"/>
                <a:ext cx="914400" cy="914400"/>
              </a:xfrm>
              <a:prstGeom prst="rect">
                <a:avLst/>
              </a:prstGeom>
            </p:spPr>
          </p:pic>
          <p:pic>
            <p:nvPicPr>
              <p:cNvPr id="14" name="Graphic 15" descr="Bar chart outline">
                <a:extLst>
                  <a:ext uri="{FF2B5EF4-FFF2-40B4-BE49-F238E27FC236}">
                    <a16:creationId xmlns:a16="http://schemas.microsoft.com/office/drawing/2014/main" id="{3086B2A2-C864-DE28-5F11-57686D7E603E}"/>
                  </a:ext>
                </a:extLst>
              </p:cNvPr>
              <p:cNvPicPr>
                <a:picLocks noChangeAspect="1"/>
              </p:cNvPicPr>
              <p:nvPr/>
            </p:nvPicPr>
            <p:blipFill>
              <a:blip r:embed="rId6">
                <a:extLst>
                  <a:ext uri="{96DAC541-7B7A-43D3-8B79-37D633B846F1}">
                    <asvg:svgBlip xmlns:asvg="http://schemas.microsoft.com/office/drawing/2016/SVG/main" xmlns="" r:embed="rId7"/>
                  </a:ext>
                </a:extLst>
              </a:blip>
              <a:stretch>
                <a:fillRect/>
              </a:stretch>
            </p:blipFill>
            <p:spPr>
              <a:xfrm>
                <a:off x="7486650" y="4219575"/>
                <a:ext cx="914400" cy="914400"/>
              </a:xfrm>
              <a:prstGeom prst="rect">
                <a:avLst/>
              </a:prstGeom>
            </p:spPr>
          </p:pic>
          <p:pic>
            <p:nvPicPr>
              <p:cNvPr id="16" name="Graphic 19" descr="Information outline">
                <a:extLst>
                  <a:ext uri="{FF2B5EF4-FFF2-40B4-BE49-F238E27FC236}">
                    <a16:creationId xmlns:a16="http://schemas.microsoft.com/office/drawing/2014/main" id="{6CB880C8-13AA-35FB-5E1A-080EE4293209}"/>
                  </a:ext>
                </a:extLst>
              </p:cNvPr>
              <p:cNvPicPr>
                <a:picLocks noChangeAspect="1"/>
              </p:cNvPicPr>
              <p:nvPr/>
            </p:nvPicPr>
            <p:blipFill>
              <a:blip r:embed="rId8">
                <a:extLst>
                  <a:ext uri="{96DAC541-7B7A-43D3-8B79-37D633B846F1}">
                    <asvg:svgBlip xmlns:asvg="http://schemas.microsoft.com/office/drawing/2016/SVG/main" xmlns="" r:embed="rId9"/>
                  </a:ext>
                </a:extLst>
              </a:blip>
              <a:stretch>
                <a:fillRect/>
              </a:stretch>
            </p:blipFill>
            <p:spPr>
              <a:xfrm>
                <a:off x="4343400" y="4219575"/>
                <a:ext cx="914400" cy="914400"/>
              </a:xfrm>
              <a:prstGeom prst="rect">
                <a:avLst/>
              </a:prstGeom>
            </p:spPr>
          </p:pic>
          <p:pic>
            <p:nvPicPr>
              <p:cNvPr id="20" name="Graphic 20" descr="No Touch outline">
                <a:extLst>
                  <a:ext uri="{FF2B5EF4-FFF2-40B4-BE49-F238E27FC236}">
                    <a16:creationId xmlns:a16="http://schemas.microsoft.com/office/drawing/2014/main" id="{A6DB1672-4A1C-EDD1-A91E-58FE44C94AA0}"/>
                  </a:ext>
                </a:extLst>
              </p:cNvPr>
              <p:cNvPicPr>
                <a:picLocks noChangeAspect="1"/>
              </p:cNvPicPr>
              <p:nvPr/>
            </p:nvPicPr>
            <p:blipFill>
              <a:blip r:embed="rId10">
                <a:extLst>
                  <a:ext uri="{96DAC541-7B7A-43D3-8B79-37D633B846F1}">
                    <asvg:svgBlip xmlns:asvg="http://schemas.microsoft.com/office/drawing/2016/SVG/main" xmlns="" r:embed="rId11"/>
                  </a:ext>
                </a:extLst>
              </a:blip>
              <a:stretch>
                <a:fillRect/>
              </a:stretch>
            </p:blipFill>
            <p:spPr>
              <a:xfrm>
                <a:off x="8896350" y="4219575"/>
                <a:ext cx="914400" cy="914400"/>
              </a:xfrm>
              <a:prstGeom prst="rect">
                <a:avLst/>
              </a:prstGeom>
            </p:spPr>
          </p:pic>
          <p:pic>
            <p:nvPicPr>
              <p:cNvPr id="21" name="Graphic 21" descr="Eye outline">
                <a:extLst>
                  <a:ext uri="{FF2B5EF4-FFF2-40B4-BE49-F238E27FC236}">
                    <a16:creationId xmlns:a16="http://schemas.microsoft.com/office/drawing/2014/main" id="{44AACC30-9B22-20D5-BD32-FBF8A1D04CED}"/>
                  </a:ext>
                </a:extLst>
              </p:cNvPr>
              <p:cNvPicPr>
                <a:picLocks noChangeAspect="1"/>
              </p:cNvPicPr>
              <p:nvPr/>
            </p:nvPicPr>
            <p:blipFill>
              <a:blip r:embed="rId12">
                <a:extLst>
                  <a:ext uri="{96DAC541-7B7A-43D3-8B79-37D633B846F1}">
                    <asvg:svgBlip xmlns:asvg="http://schemas.microsoft.com/office/drawing/2016/SVG/main" xmlns="" r:embed="rId13"/>
                  </a:ext>
                </a:extLst>
              </a:blip>
              <a:stretch>
                <a:fillRect/>
              </a:stretch>
            </p:blipFill>
            <p:spPr>
              <a:xfrm>
                <a:off x="2762250" y="4219575"/>
                <a:ext cx="914400" cy="914400"/>
              </a:xfrm>
              <a:prstGeom prst="rect">
                <a:avLst/>
              </a:prstGeom>
            </p:spPr>
          </p:pic>
        </p:grpSp>
        <p:grpSp>
          <p:nvGrpSpPr>
            <p:cNvPr id="28" name="Group 27">
              <a:extLst>
                <a:ext uri="{FF2B5EF4-FFF2-40B4-BE49-F238E27FC236}">
                  <a16:creationId xmlns:a16="http://schemas.microsoft.com/office/drawing/2014/main" id="{537E7C1F-0F98-9955-58BE-7D7E9654E22F}"/>
                </a:ext>
              </a:extLst>
            </p:cNvPr>
            <p:cNvGrpSpPr/>
            <p:nvPr/>
          </p:nvGrpSpPr>
          <p:grpSpPr>
            <a:xfrm>
              <a:off x="2876549" y="4362450"/>
              <a:ext cx="5419726" cy="704850"/>
              <a:chOff x="2876549" y="4362450"/>
              <a:chExt cx="5419726" cy="704850"/>
            </a:xfrm>
          </p:grpSpPr>
          <p:cxnSp>
            <p:nvCxnSpPr>
              <p:cNvPr id="23" name="Straight Arrow Connector 22">
                <a:extLst>
                  <a:ext uri="{FF2B5EF4-FFF2-40B4-BE49-F238E27FC236}">
                    <a16:creationId xmlns:a16="http://schemas.microsoft.com/office/drawing/2014/main" id="{01AEF1CF-3F37-6E54-438D-26C9A9DB798D}"/>
                  </a:ext>
                </a:extLst>
              </p:cNvPr>
              <p:cNvCxnSpPr/>
              <p:nvPr/>
            </p:nvCxnSpPr>
            <p:spPr>
              <a:xfrm flipV="1">
                <a:off x="7581900" y="4362450"/>
                <a:ext cx="714375" cy="704850"/>
              </a:xfrm>
              <a:prstGeom prst="straightConnector1">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6F0CA79A-A26A-FAD4-430A-79D5C5B7B628}"/>
                  </a:ext>
                </a:extLst>
              </p:cNvPr>
              <p:cNvCxnSpPr>
                <a:cxnSpLocks/>
              </p:cNvCxnSpPr>
              <p:nvPr/>
            </p:nvCxnSpPr>
            <p:spPr>
              <a:xfrm flipV="1">
                <a:off x="5934074" y="4362450"/>
                <a:ext cx="714375" cy="704850"/>
              </a:xfrm>
              <a:prstGeom prst="straightConnector1">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035DBE2F-039C-7B0E-249B-E3F3810F72D1}"/>
                  </a:ext>
                </a:extLst>
              </p:cNvPr>
              <p:cNvCxnSpPr>
                <a:cxnSpLocks/>
              </p:cNvCxnSpPr>
              <p:nvPr/>
            </p:nvCxnSpPr>
            <p:spPr>
              <a:xfrm flipV="1">
                <a:off x="4486274" y="4362450"/>
                <a:ext cx="714375" cy="704850"/>
              </a:xfrm>
              <a:prstGeom prst="straightConnector1">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88BBF71A-8087-C260-E4F6-BB6F254DFC54}"/>
                  </a:ext>
                </a:extLst>
              </p:cNvPr>
              <p:cNvCxnSpPr>
                <a:cxnSpLocks/>
              </p:cNvCxnSpPr>
              <p:nvPr/>
            </p:nvCxnSpPr>
            <p:spPr>
              <a:xfrm flipV="1">
                <a:off x="2876549" y="4362450"/>
                <a:ext cx="714375" cy="704850"/>
              </a:xfrm>
              <a:prstGeom prst="straightConnector1">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grpSp>
      <p:sp>
        <p:nvSpPr>
          <p:cNvPr id="30" name="TextBox 29">
            <a:extLst>
              <a:ext uri="{FF2B5EF4-FFF2-40B4-BE49-F238E27FC236}">
                <a16:creationId xmlns:a16="http://schemas.microsoft.com/office/drawing/2014/main" id="{8C2E18D7-83C8-FF6F-53A0-3422A30E0BB6}"/>
              </a:ext>
            </a:extLst>
          </p:cNvPr>
          <p:cNvSpPr txBox="1"/>
          <p:nvPr/>
        </p:nvSpPr>
        <p:spPr>
          <a:xfrm>
            <a:off x="777702" y="4602597"/>
            <a:ext cx="8496300" cy="461665"/>
          </a:xfrm>
          <a:prstGeom prst="rect">
            <a:avLst/>
          </a:prstGeom>
          <a:solidFill>
            <a:srgbClr val="FFDD71"/>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es-ES" sz="2400">
                <a:solidFill>
                  <a:srgbClr val="44546A"/>
                </a:solidFill>
                <a:latin typeface="Calibri Light"/>
                <a:cs typeface="Calibri Light"/>
              </a:rPr>
              <a:t>La </a:t>
            </a:r>
            <a:r>
              <a:rPr lang="es-ES" sz="2400" b="1">
                <a:solidFill>
                  <a:srgbClr val="44546A"/>
                </a:solidFill>
                <a:latin typeface="Calibri Light"/>
                <a:cs typeface="Calibri Light"/>
              </a:rPr>
              <a:t>no inscripción del contrato</a:t>
            </a:r>
            <a:r>
              <a:rPr lang="es-ES" sz="2400">
                <a:solidFill>
                  <a:srgbClr val="44546A"/>
                </a:solidFill>
                <a:latin typeface="Calibri Light"/>
                <a:cs typeface="Calibri Light"/>
              </a:rPr>
              <a:t> en el Registro es una </a:t>
            </a:r>
            <a:r>
              <a:rPr lang="es-ES" sz="2400" b="1">
                <a:solidFill>
                  <a:srgbClr val="44546A"/>
                </a:solidFill>
                <a:latin typeface="Calibri Light"/>
                <a:cs typeface="Calibri Light"/>
              </a:rPr>
              <a:t>infracción leve</a:t>
            </a:r>
            <a:r>
              <a:rPr lang="es-ES" sz="2400">
                <a:solidFill>
                  <a:srgbClr val="44546A"/>
                </a:solidFill>
                <a:latin typeface="Calibri Light"/>
                <a:cs typeface="Calibri Light"/>
              </a:rPr>
              <a:t>.</a:t>
            </a:r>
            <a:endParaRPr lang="en-US" sz="2400">
              <a:solidFill>
                <a:srgbClr val="44546A"/>
              </a:solidFill>
              <a:latin typeface="Calibri Light"/>
              <a:cs typeface="Calibri Light"/>
            </a:endParaRPr>
          </a:p>
        </p:txBody>
      </p:sp>
      <p:sp>
        <p:nvSpPr>
          <p:cNvPr id="4" name="CuadroTexto 3">
            <a:extLst>
              <a:ext uri="{FF2B5EF4-FFF2-40B4-BE49-F238E27FC236}">
                <a16:creationId xmlns:a16="http://schemas.microsoft.com/office/drawing/2014/main" id="{47E5EF76-7E07-2C37-4E18-F2B8AA8E7CC7}"/>
              </a:ext>
            </a:extLst>
          </p:cNvPr>
          <p:cNvSpPr txBox="1"/>
          <p:nvPr/>
        </p:nvSpPr>
        <p:spPr>
          <a:xfrm>
            <a:off x="777702" y="5332531"/>
            <a:ext cx="8423563" cy="461665"/>
          </a:xfrm>
          <a:prstGeom prst="rect">
            <a:avLst/>
          </a:prstGeom>
          <a:solidFill>
            <a:srgbClr val="F5AAA9"/>
          </a:solidFill>
        </p:spPr>
        <p:txBody>
          <a:bodyPr wrap="square">
            <a:spAutoFit/>
          </a:bodyPr>
          <a:lstStyle/>
          <a:p>
            <a:pPr algn="just"/>
            <a:r>
              <a:rPr lang="es-ES" sz="2400" b="1">
                <a:solidFill>
                  <a:srgbClr val="44546A"/>
                </a:solidFill>
                <a:latin typeface="Calibri Light"/>
                <a:cs typeface="Calibri Light"/>
              </a:rPr>
              <a:t>No formalizar un contrato por escrito</a:t>
            </a:r>
            <a:r>
              <a:rPr lang="es-ES" sz="2400">
                <a:solidFill>
                  <a:srgbClr val="44546A"/>
                </a:solidFill>
                <a:latin typeface="Calibri Light"/>
                <a:cs typeface="Calibri Light"/>
              </a:rPr>
              <a:t> es una </a:t>
            </a:r>
            <a:r>
              <a:rPr lang="es-ES" sz="2400" b="1">
                <a:solidFill>
                  <a:srgbClr val="44546A"/>
                </a:solidFill>
                <a:latin typeface="Calibri Light"/>
                <a:cs typeface="Calibri Light"/>
              </a:rPr>
              <a:t>infracción grave</a:t>
            </a:r>
            <a:r>
              <a:rPr lang="es-ES" sz="2400">
                <a:solidFill>
                  <a:srgbClr val="44546A"/>
                </a:solidFill>
                <a:latin typeface="Calibri Light"/>
                <a:cs typeface="Calibri Light"/>
              </a:rPr>
              <a:t>. </a:t>
            </a:r>
            <a:r>
              <a:rPr lang="en-US" sz="2400">
                <a:solidFill>
                  <a:srgbClr val="44546A"/>
                </a:solidFill>
                <a:latin typeface="Calibri Light"/>
                <a:cs typeface="Calibri Light"/>
              </a:rPr>
              <a:t> </a:t>
            </a:r>
          </a:p>
        </p:txBody>
      </p:sp>
      <p:sp>
        <p:nvSpPr>
          <p:cNvPr id="25" name="Marcador de número de diapositiva 1">
            <a:extLst>
              <a:ext uri="{FF2B5EF4-FFF2-40B4-BE49-F238E27FC236}">
                <a16:creationId xmlns:a16="http://schemas.microsoft.com/office/drawing/2014/main" id="{B7C55AF3-DE99-A83D-9CEB-EB5FBF17526D}"/>
              </a:ext>
            </a:extLst>
          </p:cNvPr>
          <p:cNvSpPr>
            <a:spLocks noGrp="1"/>
          </p:cNvSpPr>
          <p:nvPr>
            <p:ph type="sldNum" sz="quarter" idx="12"/>
          </p:nvPr>
        </p:nvSpPr>
        <p:spPr>
          <a:xfrm>
            <a:off x="8590663" y="6041362"/>
            <a:ext cx="683339" cy="365125"/>
          </a:xfrm>
        </p:spPr>
        <p:txBody>
          <a:bodyPr/>
          <a:lstStyle/>
          <a:p>
            <a:fld id="{3A0FC4F9-BB9C-419F-8CE6-D898502595A1}" type="slidenum">
              <a:rPr lang="es-ES" sz="2000" smtClean="0"/>
              <a:t>32</a:t>
            </a:fld>
            <a:endParaRPr lang="es-ES" sz="2000" dirty="0"/>
          </a:p>
        </p:txBody>
      </p:sp>
      <p:pic>
        <p:nvPicPr>
          <p:cNvPr id="31"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14"/>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40168078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20044E5A-F539-3F2D-1A42-141A39D9F027}"/>
              </a:ext>
            </a:extLst>
          </p:cNvPr>
          <p:cNvSpPr/>
          <p:nvPr/>
        </p:nvSpPr>
        <p:spPr>
          <a:xfrm>
            <a:off x="1595336" y="1099226"/>
            <a:ext cx="7865885" cy="255069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lang="eu-ES" sz="3600" b="1" dirty="0" smtClean="0">
                <a:solidFill>
                  <a:schemeClr val="accent1"/>
                </a:solidFill>
                <a:latin typeface="Calibri" panose="020F0502020204030204" pitchFamily="34" charset="0"/>
                <a:ea typeface="+mj-ea"/>
                <a:cs typeface="Calibri" panose="020F0502020204030204" pitchFamily="34" charset="0"/>
              </a:rPr>
              <a:t>ELIKA </a:t>
            </a:r>
            <a:r>
              <a:rPr lang="eu-ES" sz="3600" b="1" dirty="0">
                <a:solidFill>
                  <a:schemeClr val="accent1"/>
                </a:solidFill>
                <a:latin typeface="Calibri" panose="020F0502020204030204" pitchFamily="34" charset="0"/>
                <a:ea typeface="+mj-ea"/>
                <a:cs typeface="Calibri" panose="020F0502020204030204" pitchFamily="34" charset="0"/>
              </a:rPr>
              <a:t>ETA ZURA-REN </a:t>
            </a:r>
            <a:r>
              <a:rPr lang="eu-ES" sz="3600" b="1" dirty="0" smtClean="0">
                <a:solidFill>
                  <a:schemeClr val="accent1"/>
                </a:solidFill>
                <a:latin typeface="Calibri" panose="020F0502020204030204" pitchFamily="34" charset="0"/>
                <a:ea typeface="+mj-ea"/>
                <a:cs typeface="Calibri" panose="020F0502020204030204" pitchFamily="34" charset="0"/>
              </a:rPr>
              <a:t>BALIO-KATEAREN KOSTUEN BEHATOKIAREN METODOLOGIA</a:t>
            </a:r>
          </a:p>
          <a:p>
            <a:pPr algn="ctr"/>
            <a:endParaRPr lang="eu-ES" sz="3600" b="1" dirty="0" smtClean="0">
              <a:solidFill>
                <a:schemeClr val="accent1"/>
              </a:solidFill>
              <a:latin typeface="Calibri" panose="020F0502020204030204" pitchFamily="34" charset="0"/>
              <a:ea typeface="+mj-ea"/>
              <a:cs typeface="Calibri" panose="020F0502020204030204" pitchFamily="34" charset="0"/>
            </a:endParaRPr>
          </a:p>
          <a:p>
            <a:pPr algn="ctr"/>
            <a:r>
              <a:rPr lang="eu-ES" sz="3600" b="1" dirty="0" smtClean="0">
                <a:solidFill>
                  <a:schemeClr val="accent1"/>
                </a:solidFill>
                <a:latin typeface="Calibri" panose="020F0502020204030204" pitchFamily="34" charset="0"/>
                <a:ea typeface="+mj-ea"/>
                <a:cs typeface="Calibri" panose="020F0502020204030204" pitchFamily="34" charset="0"/>
              </a:rPr>
              <a:t>METODOLOGÍA DEL OBSERVATORIO DE COSTES DE LA CVAM</a:t>
            </a:r>
          </a:p>
          <a:p>
            <a:endParaRPr lang="es-ES" sz="1600" dirty="0">
              <a:solidFill>
                <a:schemeClr val="accent6">
                  <a:lumMod val="50000"/>
                </a:schemeClr>
              </a:solidFill>
              <a:effectLst/>
              <a:latin typeface="Times New Roman" panose="02020603050405020304" pitchFamily="18" charset="0"/>
              <a:ea typeface="Times New Roman" panose="02020603050405020304" pitchFamily="18" charset="0"/>
            </a:endParaRPr>
          </a:p>
        </p:txBody>
      </p:sp>
      <p:pic>
        <p:nvPicPr>
          <p:cNvPr id="7" name="Picture 2" descr="C:\Users\U0899RPI\Desktop\BEATOKIA\REFERENCIAS\beatokia.jpg">
            <a:extLst>
              <a:ext uri="{FF2B5EF4-FFF2-40B4-BE49-F238E27FC236}">
                <a16:creationId xmlns:a16="http://schemas.microsoft.com/office/drawing/2014/main" id="{818F1CA9-68FA-9E41-EBF9-104817A7422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32800" y="4305670"/>
            <a:ext cx="3093009" cy="873696"/>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descr="Logotipo&#10;&#10;Descripción generada automáticamente">
            <a:extLst>
              <a:ext uri="{FF2B5EF4-FFF2-40B4-BE49-F238E27FC236}">
                <a16:creationId xmlns:a16="http://schemas.microsoft.com/office/drawing/2014/main" id="{2CA8AC2A-6FE9-987F-5C12-1EBAC67AD19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65473" y="6223924"/>
            <a:ext cx="1412555" cy="457076"/>
          </a:xfrm>
          <a:prstGeom prst="rect">
            <a:avLst/>
          </a:prstGeom>
        </p:spPr>
      </p:pic>
      <p:pic>
        <p:nvPicPr>
          <p:cNvPr id="9"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4"/>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278232113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p:cNvSpPr/>
          <p:nvPr/>
        </p:nvSpPr>
        <p:spPr>
          <a:xfrm>
            <a:off x="662730" y="411884"/>
            <a:ext cx="8388991" cy="470000"/>
          </a:xfrm>
          <a:prstGeom prst="rect">
            <a:avLst/>
          </a:prstGeom>
        </p:spPr>
        <p:txBody>
          <a:bodyPr wrap="square">
            <a:spAutoFit/>
          </a:bodyPr>
          <a:lstStyle/>
          <a:p>
            <a:pPr algn="ctr">
              <a:lnSpc>
                <a:spcPct val="107000"/>
              </a:lnSpc>
              <a:spcAft>
                <a:spcPts val="1800"/>
              </a:spcAft>
            </a:pPr>
            <a:r>
              <a:rPr lang="es-ES" sz="2400" b="1" dirty="0">
                <a:solidFill>
                  <a:schemeClr val="accent1"/>
                </a:solidFill>
                <a:latin typeface="Calibri" panose="020F0502020204030204" pitchFamily="34" charset="0"/>
                <a:ea typeface="+mj-ea"/>
                <a:cs typeface="Calibri" panose="020F0502020204030204" pitchFamily="34" charset="0"/>
              </a:rPr>
              <a:t>BASE </a:t>
            </a:r>
            <a:r>
              <a:rPr lang="es-ES" sz="2400" b="1" dirty="0" smtClean="0">
                <a:solidFill>
                  <a:schemeClr val="accent1"/>
                </a:solidFill>
                <a:latin typeface="Calibri" panose="020F0502020204030204" pitchFamily="34" charset="0"/>
                <a:ea typeface="+mj-ea"/>
                <a:cs typeface="Calibri" panose="020F0502020204030204" pitchFamily="34" charset="0"/>
              </a:rPr>
              <a:t>JURÍDICA</a:t>
            </a:r>
          </a:p>
        </p:txBody>
      </p:sp>
      <p:sp>
        <p:nvSpPr>
          <p:cNvPr id="2" name="Marcador de número de diapositiva 1">
            <a:extLst>
              <a:ext uri="{FF2B5EF4-FFF2-40B4-BE49-F238E27FC236}">
                <a16:creationId xmlns:a16="http://schemas.microsoft.com/office/drawing/2014/main" id="{B7C55AF3-DE99-A83D-9CEB-EB5FBF17526D}"/>
              </a:ext>
            </a:extLst>
          </p:cNvPr>
          <p:cNvSpPr>
            <a:spLocks noGrp="1"/>
          </p:cNvSpPr>
          <p:nvPr>
            <p:ph type="sldNum" sz="quarter" idx="12"/>
          </p:nvPr>
        </p:nvSpPr>
        <p:spPr/>
        <p:txBody>
          <a:bodyPr/>
          <a:lstStyle/>
          <a:p>
            <a:fld id="{3A0FC4F9-BB9C-419F-8CE6-D898502595A1}" type="slidenum">
              <a:rPr lang="es-ES" sz="2000" smtClean="0"/>
              <a:t>34</a:t>
            </a:fld>
            <a:endParaRPr lang="es-ES" sz="2000"/>
          </a:p>
        </p:txBody>
      </p:sp>
      <p:pic>
        <p:nvPicPr>
          <p:cNvPr id="7" name="Imagen 6" descr="Logotipo&#10;&#10;Descripción generada automáticamente">
            <a:extLst>
              <a:ext uri="{FF2B5EF4-FFF2-40B4-BE49-F238E27FC236}">
                <a16:creationId xmlns:a16="http://schemas.microsoft.com/office/drawing/2014/main" id="{E96F9695-26D8-C5D9-3036-3C5F6A151F4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43377" y="6316695"/>
            <a:ext cx="1419342" cy="459271"/>
          </a:xfrm>
          <a:prstGeom prst="rect">
            <a:avLst/>
          </a:prstGeom>
        </p:spPr>
      </p:pic>
      <p:pic>
        <p:nvPicPr>
          <p:cNvPr id="8" name="Picture 2" descr="C:\Users\U0899RPI\Desktop\BEATOKIA\REFERENCIAS\beatokia.jpg">
            <a:extLst>
              <a:ext uri="{FF2B5EF4-FFF2-40B4-BE49-F238E27FC236}">
                <a16:creationId xmlns:a16="http://schemas.microsoft.com/office/drawing/2014/main" id="{60FA27D3-002F-85B1-DF4A-2CD826AFE52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46169" y="162056"/>
            <a:ext cx="2215648" cy="616157"/>
          </a:xfrm>
          <a:prstGeom prst="rect">
            <a:avLst/>
          </a:prstGeom>
          <a:noFill/>
          <a:extLst>
            <a:ext uri="{909E8E84-426E-40DD-AFC4-6F175D3DCCD1}">
              <a14:hiddenFill xmlns:a14="http://schemas.microsoft.com/office/drawing/2010/main">
                <a:solidFill>
                  <a:srgbClr val="FFFFFF"/>
                </a:solidFill>
              </a14:hiddenFill>
            </a:ext>
          </a:extLst>
        </p:spPr>
      </p:pic>
      <p:sp>
        <p:nvSpPr>
          <p:cNvPr id="9" name="object 2">
            <a:extLst>
              <a:ext uri="{FF2B5EF4-FFF2-40B4-BE49-F238E27FC236}">
                <a16:creationId xmlns:a16="http://schemas.microsoft.com/office/drawing/2014/main" id="{CAFFF704-F8A8-BF57-50E0-589AAAA157E0}"/>
              </a:ext>
            </a:extLst>
          </p:cNvPr>
          <p:cNvSpPr txBox="1">
            <a:spLocks noChangeArrowheads="1"/>
          </p:cNvSpPr>
          <p:nvPr/>
        </p:nvSpPr>
        <p:spPr bwMode="auto">
          <a:xfrm>
            <a:off x="2502568" y="1419726"/>
            <a:ext cx="6690070" cy="4603951"/>
          </a:xfrm>
          <a:prstGeom prst="rect">
            <a:avLst/>
          </a:prstGeom>
          <a:noFill/>
          <a:ln w="9525">
            <a:noFill/>
            <a:miter lim="800000"/>
            <a:headEnd/>
            <a:tailEnd/>
          </a:ln>
        </p:spPr>
        <p:txBody>
          <a:bodyPr wrap="square" lIns="72000" tIns="72000" rIns="72000" bIns="72000">
            <a:noAutofit/>
          </a:bodyPr>
          <a:lstStyle/>
          <a:p>
            <a:pPr marL="285750" indent="-285750">
              <a:spcAft>
                <a:spcPts val="200"/>
              </a:spcAft>
              <a:buFont typeface="Arial" panose="020B0604020202020204" pitchFamily="34" charset="0"/>
              <a:buChar char="•"/>
            </a:pPr>
            <a:r>
              <a:rPr lang="es-ES" u="sng" dirty="0">
                <a:latin typeface="Calibri" panose="020F0502020204030204" pitchFamily="34" charset="0"/>
                <a:ea typeface="Times New Roman" panose="02020603050405020304" pitchFamily="18" charset="0"/>
                <a:cs typeface="Calibri" panose="020F0502020204030204" pitchFamily="34" charset="0"/>
              </a:rPr>
              <a:t>T</a:t>
            </a:r>
            <a:r>
              <a:rPr lang="es-ES" u="sng" dirty="0">
                <a:effectLst/>
                <a:latin typeface="Calibri" panose="020F0502020204030204" pitchFamily="34" charset="0"/>
                <a:ea typeface="Times New Roman" panose="02020603050405020304" pitchFamily="18" charset="0"/>
                <a:cs typeface="Calibri" panose="020F0502020204030204" pitchFamily="34" charset="0"/>
              </a:rPr>
              <a:t>ítulo IV de la Ley 12/2013</a:t>
            </a:r>
            <a:r>
              <a:rPr lang="es-ES" dirty="0">
                <a:effectLst/>
                <a:latin typeface="Calibri" panose="020F0502020204030204" pitchFamily="34" charset="0"/>
                <a:ea typeface="Times New Roman" panose="02020603050405020304" pitchFamily="18" charset="0"/>
                <a:cs typeface="Calibri" panose="020F0502020204030204" pitchFamily="34" charset="0"/>
              </a:rPr>
              <a:t> de 2 de agosto, de medidas para mejorar el funcionamiento de la cadena alimentaria (“Ley de Cadena Alimentaria”).</a:t>
            </a:r>
          </a:p>
          <a:p>
            <a:pPr>
              <a:spcAft>
                <a:spcPts val="200"/>
              </a:spcAft>
            </a:pPr>
            <a:endParaRPr lang="es-ES" dirty="0">
              <a:effectLst/>
              <a:latin typeface="Calibri" panose="020F0502020204030204" pitchFamily="34" charset="0"/>
              <a:ea typeface="Times New Roman" panose="02020603050405020304" pitchFamily="18" charset="0"/>
              <a:cs typeface="Calibri" panose="020F0502020204030204" pitchFamily="34" charset="0"/>
            </a:endParaRPr>
          </a:p>
          <a:p>
            <a:pPr marL="285750" indent="-285750">
              <a:spcAft>
                <a:spcPts val="200"/>
              </a:spcAft>
              <a:buFont typeface="Arial" panose="020B0604020202020204" pitchFamily="34" charset="0"/>
              <a:buChar char="•"/>
            </a:pPr>
            <a:r>
              <a:rPr lang="es-ES" u="sng" dirty="0">
                <a:latin typeface="Calibri" panose="020F0502020204030204" pitchFamily="34" charset="0"/>
                <a:ea typeface="Times New Roman" panose="02020603050405020304" pitchFamily="18" charset="0"/>
                <a:cs typeface="Calibri" panose="020F0502020204030204" pitchFamily="34" charset="0"/>
              </a:rPr>
              <a:t>N</a:t>
            </a:r>
            <a:r>
              <a:rPr lang="es-ES" u="sng" dirty="0">
                <a:effectLst/>
                <a:latin typeface="Calibri" panose="020F0502020204030204" pitchFamily="34" charset="0"/>
                <a:ea typeface="Times New Roman" panose="02020603050405020304" pitchFamily="18" charset="0"/>
                <a:cs typeface="Calibri" panose="020F0502020204030204" pitchFamily="34" charset="0"/>
              </a:rPr>
              <a:t>ota divulgativa del Ministerio “10 preguntas y respuestas en relación con la aplicación de la cadena alimentaria”</a:t>
            </a:r>
            <a:r>
              <a:rPr lang="es-ES" dirty="0">
                <a:effectLst/>
                <a:latin typeface="Calibri" panose="020F0502020204030204" pitchFamily="34" charset="0"/>
                <a:ea typeface="Times New Roman" panose="02020603050405020304" pitchFamily="18" charset="0"/>
                <a:cs typeface="Calibri" panose="020F0502020204030204" pitchFamily="34" charset="0"/>
              </a:rPr>
              <a:t> : Aclara que para la mayoría de los sectores de la agricultura y la ganadería, existe una información profusa sobre costes de producción y que las Consejerías de agricultura o el Ministerio de Agricultura, Pesca y Alimentación publican datos o índices que pueden servir de referencia para el cálculo de estos costes.</a:t>
            </a:r>
          </a:p>
          <a:p>
            <a:pPr marL="285750" indent="-285750">
              <a:spcAft>
                <a:spcPts val="200"/>
              </a:spcAft>
              <a:buFont typeface="Arial" panose="020B0604020202020204" pitchFamily="34" charset="0"/>
              <a:buChar char="•"/>
            </a:pPr>
            <a:endParaRPr lang="es-ES" dirty="0">
              <a:latin typeface="Calibri" panose="020F0502020204030204" pitchFamily="34" charset="0"/>
              <a:ea typeface="Times New Roman" panose="02020603050405020304" pitchFamily="18" charset="0"/>
              <a:cs typeface="Calibri" panose="020F0502020204030204" pitchFamily="34" charset="0"/>
            </a:endParaRPr>
          </a:p>
          <a:p>
            <a:pPr marL="285750" indent="-285750">
              <a:spcAft>
                <a:spcPts val="200"/>
              </a:spcAft>
              <a:buFont typeface="Arial" panose="020B0604020202020204" pitchFamily="34" charset="0"/>
              <a:buChar char="•"/>
            </a:pPr>
            <a:r>
              <a:rPr lang="es-ES" dirty="0">
                <a:latin typeface="Calibri" panose="020F0502020204030204" pitchFamily="34" charset="0"/>
                <a:ea typeface="Times New Roman" panose="02020603050405020304" pitchFamily="18" charset="0"/>
                <a:cs typeface="Calibri" panose="020F0502020204030204" pitchFamily="34" charset="0"/>
              </a:rPr>
              <a:t>E</a:t>
            </a:r>
            <a:r>
              <a:rPr lang="es-ES" dirty="0">
                <a:effectLst/>
                <a:latin typeface="Calibri" panose="020F0502020204030204" pitchFamily="34" charset="0"/>
                <a:ea typeface="Times New Roman" panose="02020603050405020304" pitchFamily="18" charset="0"/>
                <a:cs typeface="Calibri" panose="020F0502020204030204" pitchFamily="34" charset="0"/>
              </a:rPr>
              <a:t>l Departamento de Desarrollo Económico, Sostenibilidad y Medio Ambiente del Gobierno Vasco está elaborando en la actualidad un </a:t>
            </a:r>
            <a:r>
              <a:rPr lang="es-ES" u="sng" dirty="0">
                <a:effectLst/>
                <a:latin typeface="Calibri" panose="020F0502020204030204" pitchFamily="34" charset="0"/>
                <a:ea typeface="Times New Roman" panose="02020603050405020304" pitchFamily="18" charset="0"/>
                <a:cs typeface="Calibri" panose="020F0502020204030204" pitchFamily="34" charset="0"/>
              </a:rPr>
              <a:t>Decreto</a:t>
            </a:r>
            <a:r>
              <a:rPr lang="es-ES" dirty="0">
                <a:effectLst/>
                <a:latin typeface="Calibri" panose="020F0502020204030204" pitchFamily="34" charset="0"/>
                <a:ea typeface="Times New Roman" panose="02020603050405020304" pitchFamily="18" charset="0"/>
                <a:cs typeface="Calibri" panose="020F0502020204030204" pitchFamily="34" charset="0"/>
              </a:rPr>
              <a:t> que, entre otras materias, regulará las competencias y funciones del Observatorio de la Cadena Alimentaria de Euskadi</a:t>
            </a:r>
          </a:p>
        </p:txBody>
      </p:sp>
      <p:pic>
        <p:nvPicPr>
          <p:cNvPr id="10" name="Imagen 9">
            <a:extLst>
              <a:ext uri="{FF2B5EF4-FFF2-40B4-BE49-F238E27FC236}">
                <a16:creationId xmlns:a16="http://schemas.microsoft.com/office/drawing/2014/main" id="{54680093-6DFC-45AC-236F-BDCD4D720441}"/>
              </a:ext>
            </a:extLst>
          </p:cNvPr>
          <p:cNvPicPr>
            <a:picLocks noChangeAspect="1"/>
          </p:cNvPicPr>
          <p:nvPr/>
        </p:nvPicPr>
        <p:blipFill>
          <a:blip r:embed="rId4" cstate="print">
            <a:extLst>
              <a:ext uri="{28A0092B-C50C-407E-A947-70E740481C1C}">
                <a14:useLocalDpi xmlns:a14="http://schemas.microsoft.com/office/drawing/2010/main" val="0"/>
              </a:ext>
              <a:ext uri="{837473B0-CC2E-450A-ABE3-18F120FF3D39}">
                <a1611:picAttrSrcUrl xmlns:a1611="http://schemas.microsoft.com/office/drawing/2016/11/main" xmlns="" r:id="rId6"/>
              </a:ext>
            </a:extLst>
          </a:blip>
          <a:stretch>
            <a:fillRect/>
          </a:stretch>
        </p:blipFill>
        <p:spPr>
          <a:xfrm>
            <a:off x="606752" y="1494506"/>
            <a:ext cx="1950720" cy="1228344"/>
          </a:xfrm>
          <a:prstGeom prst="rect">
            <a:avLst/>
          </a:prstGeom>
        </p:spPr>
      </p:pic>
      <p:pic>
        <p:nvPicPr>
          <p:cNvPr id="11" name="Imagen 10" descr="Imagen que contiene tabla, encima, mostrador, remoto&#10;&#10;Descripción generada automáticamente">
            <a:extLst>
              <a:ext uri="{FF2B5EF4-FFF2-40B4-BE49-F238E27FC236}">
                <a16:creationId xmlns:a16="http://schemas.microsoft.com/office/drawing/2014/main" id="{94EDA3C7-302B-51CE-37AB-5B064031A5E5}"/>
              </a:ext>
            </a:extLst>
          </p:cNvPr>
          <p:cNvPicPr>
            <a:picLocks noChangeAspect="1"/>
          </p:cNvPicPr>
          <p:nvPr/>
        </p:nvPicPr>
        <p:blipFill>
          <a:blip r:embed="rId7" cstate="print">
            <a:extLst>
              <a:ext uri="{28A0092B-C50C-407E-A947-70E740481C1C}">
                <a14:useLocalDpi xmlns:a14="http://schemas.microsoft.com/office/drawing/2010/main" val="0"/>
              </a:ext>
              <a:ext uri="{837473B0-CC2E-450A-ABE3-18F120FF3D39}">
                <a1611:picAttrSrcUrl xmlns:a1611="http://schemas.microsoft.com/office/drawing/2016/11/main" xmlns="" r:id="rId9"/>
              </a:ext>
            </a:extLst>
          </a:blip>
          <a:stretch>
            <a:fillRect/>
          </a:stretch>
        </p:blipFill>
        <p:spPr>
          <a:xfrm>
            <a:off x="893273" y="2740161"/>
            <a:ext cx="1377677" cy="1377677"/>
          </a:xfrm>
          <a:prstGeom prst="rect">
            <a:avLst/>
          </a:prstGeom>
        </p:spPr>
      </p:pic>
      <p:pic>
        <p:nvPicPr>
          <p:cNvPr id="12" name="Picture 2" descr="Zerolab - Nuevo decreto de certificación energética en la CAPV 25/2019">
            <a:extLst>
              <a:ext uri="{FF2B5EF4-FFF2-40B4-BE49-F238E27FC236}">
                <a16:creationId xmlns:a16="http://schemas.microsoft.com/office/drawing/2014/main" id="{D4019C3F-8E14-EF2C-259D-D4D7CEFA1042}"/>
              </a:ext>
            </a:extLst>
          </p:cNvPr>
          <p:cNvPicPr>
            <a:picLocks noChangeAspect="1" noChangeArrowheads="1"/>
          </p:cNvPicPr>
          <p:nvPr/>
        </p:nvPicPr>
        <p:blipFill rotWithShape="1">
          <a:blip r:embed="rId10">
            <a:extLst>
              <a:ext uri="{28A0092B-C50C-407E-A947-70E740481C1C}">
                <a14:useLocalDpi xmlns:a14="http://schemas.microsoft.com/office/drawing/2010/main" val="0"/>
              </a:ext>
            </a:extLst>
          </a:blip>
          <a:srcRect l="18669" t="7147" r="19245" b="10254"/>
          <a:stretch/>
        </p:blipFill>
        <p:spPr bwMode="auto">
          <a:xfrm>
            <a:off x="810139" y="4502883"/>
            <a:ext cx="1482053" cy="1153536"/>
          </a:xfrm>
          <a:prstGeom prst="rect">
            <a:avLst/>
          </a:prstGeom>
          <a:noFill/>
          <a:extLst>
            <a:ext uri="{909E8E84-426E-40DD-AFC4-6F175D3DCCD1}">
              <a14:hiddenFill xmlns:a14="http://schemas.microsoft.com/office/drawing/2010/main">
                <a:solidFill>
                  <a:srgbClr val="FFFFFF"/>
                </a:solidFill>
              </a14:hiddenFill>
            </a:ext>
          </a:extLst>
        </p:spPr>
      </p:pic>
      <p:pic>
        <p:nvPicPr>
          <p:cNvPr id="13"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11"/>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83261705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p:cNvSpPr/>
          <p:nvPr/>
        </p:nvSpPr>
        <p:spPr>
          <a:xfrm>
            <a:off x="662730" y="411884"/>
            <a:ext cx="8388991" cy="470000"/>
          </a:xfrm>
          <a:prstGeom prst="rect">
            <a:avLst/>
          </a:prstGeom>
        </p:spPr>
        <p:txBody>
          <a:bodyPr wrap="square">
            <a:spAutoFit/>
          </a:bodyPr>
          <a:lstStyle/>
          <a:p>
            <a:pPr algn="ctr">
              <a:lnSpc>
                <a:spcPct val="107000"/>
              </a:lnSpc>
              <a:spcAft>
                <a:spcPts val="1800"/>
              </a:spcAft>
            </a:pPr>
            <a:r>
              <a:rPr lang="es-ES" sz="2400" b="1" dirty="0">
                <a:solidFill>
                  <a:schemeClr val="accent1"/>
                </a:solidFill>
                <a:latin typeface="Calibri" panose="020F0502020204030204" pitchFamily="34" charset="0"/>
                <a:ea typeface="+mj-ea"/>
                <a:cs typeface="Calibri" panose="020F0502020204030204" pitchFamily="34" charset="0"/>
              </a:rPr>
              <a:t>OBJETIVO</a:t>
            </a:r>
            <a:endParaRPr lang="es-ES" sz="2400" b="1" dirty="0" smtClean="0">
              <a:solidFill>
                <a:schemeClr val="accent1"/>
              </a:solidFill>
              <a:latin typeface="Calibri" panose="020F0502020204030204" pitchFamily="34" charset="0"/>
              <a:ea typeface="+mj-ea"/>
              <a:cs typeface="Calibri" panose="020F0502020204030204" pitchFamily="34" charset="0"/>
            </a:endParaRPr>
          </a:p>
        </p:txBody>
      </p:sp>
      <p:sp>
        <p:nvSpPr>
          <p:cNvPr id="2" name="Marcador de número de diapositiva 1">
            <a:extLst>
              <a:ext uri="{FF2B5EF4-FFF2-40B4-BE49-F238E27FC236}">
                <a16:creationId xmlns:a16="http://schemas.microsoft.com/office/drawing/2014/main" id="{B7C55AF3-DE99-A83D-9CEB-EB5FBF17526D}"/>
              </a:ext>
            </a:extLst>
          </p:cNvPr>
          <p:cNvSpPr>
            <a:spLocks noGrp="1"/>
          </p:cNvSpPr>
          <p:nvPr>
            <p:ph type="sldNum" sz="quarter" idx="12"/>
          </p:nvPr>
        </p:nvSpPr>
        <p:spPr/>
        <p:txBody>
          <a:bodyPr/>
          <a:lstStyle/>
          <a:p>
            <a:fld id="{3A0FC4F9-BB9C-419F-8CE6-D898502595A1}" type="slidenum">
              <a:rPr lang="es-ES" sz="2000" smtClean="0"/>
              <a:t>35</a:t>
            </a:fld>
            <a:endParaRPr lang="es-ES" sz="2000"/>
          </a:p>
        </p:txBody>
      </p:sp>
      <p:pic>
        <p:nvPicPr>
          <p:cNvPr id="8" name="Picture 2" descr="C:\Users\U0899RPI\Desktop\BEATOKIA\REFERENCIAS\beatokia.jpg">
            <a:extLst>
              <a:ext uri="{FF2B5EF4-FFF2-40B4-BE49-F238E27FC236}">
                <a16:creationId xmlns:a16="http://schemas.microsoft.com/office/drawing/2014/main" id="{60FA27D3-002F-85B1-DF4A-2CD826AFE52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46169" y="162056"/>
            <a:ext cx="2215648" cy="616157"/>
          </a:xfrm>
          <a:prstGeom prst="rect">
            <a:avLst/>
          </a:prstGeom>
          <a:noFill/>
          <a:extLst>
            <a:ext uri="{909E8E84-426E-40DD-AFC4-6F175D3DCCD1}">
              <a14:hiddenFill xmlns:a14="http://schemas.microsoft.com/office/drawing/2010/main">
                <a:solidFill>
                  <a:srgbClr val="FFFFFF"/>
                </a:solidFill>
              </a14:hiddenFill>
            </a:ext>
          </a:extLst>
        </p:spPr>
      </p:pic>
      <p:sp>
        <p:nvSpPr>
          <p:cNvPr id="13" name="object 2">
            <a:extLst>
              <a:ext uri="{FF2B5EF4-FFF2-40B4-BE49-F238E27FC236}">
                <a16:creationId xmlns:a16="http://schemas.microsoft.com/office/drawing/2014/main" id="{CAFFF704-F8A8-BF57-50E0-589AAAA157E0}"/>
              </a:ext>
            </a:extLst>
          </p:cNvPr>
          <p:cNvSpPr txBox="1">
            <a:spLocks noChangeArrowheads="1"/>
          </p:cNvSpPr>
          <p:nvPr/>
        </p:nvSpPr>
        <p:spPr bwMode="auto">
          <a:xfrm>
            <a:off x="2934138" y="1285189"/>
            <a:ext cx="5882153" cy="3173973"/>
          </a:xfrm>
          <a:prstGeom prst="rect">
            <a:avLst/>
          </a:prstGeom>
          <a:solidFill>
            <a:schemeClr val="bg1"/>
          </a:solidFill>
          <a:ln w="9525">
            <a:noFill/>
            <a:miter lim="800000"/>
            <a:headEnd/>
            <a:tailEnd/>
          </a:ln>
        </p:spPr>
        <p:txBody>
          <a:bodyPr wrap="square" lIns="72000" tIns="72000" rIns="72000" bIns="72000">
            <a:noAutofit/>
          </a:bodyPr>
          <a:lstStyle/>
          <a:p>
            <a:pPr marL="285750" indent="-285750" algn="just">
              <a:spcAft>
                <a:spcPts val="200"/>
              </a:spcAft>
              <a:buFont typeface="Arial" panose="020B0604020202020204" pitchFamily="34" charset="0"/>
              <a:buChar char="•"/>
            </a:pPr>
            <a:r>
              <a:rPr lang="es-ES" dirty="0">
                <a:effectLst/>
                <a:latin typeface="Calibri" panose="020F0502020204030204" pitchFamily="34" charset="0"/>
                <a:ea typeface="Times New Roman" panose="02020603050405020304" pitchFamily="18" charset="0"/>
                <a:cs typeface="Calibri" panose="020F0502020204030204" pitchFamily="34" charset="0"/>
              </a:rPr>
              <a:t>Este Observatorio tiene como objetivo </a:t>
            </a:r>
            <a:r>
              <a:rPr lang="es-ES" u="sng" dirty="0">
                <a:effectLst/>
                <a:latin typeface="Calibri" panose="020F0502020204030204" pitchFamily="34" charset="0"/>
                <a:ea typeface="Times New Roman" panose="02020603050405020304" pitchFamily="18" charset="0"/>
                <a:cs typeface="Calibri" panose="020F0502020204030204" pitchFamily="34" charset="0"/>
              </a:rPr>
              <a:t>servir de referencia a los distintos agentes</a:t>
            </a:r>
            <a:r>
              <a:rPr lang="es-ES" dirty="0">
                <a:effectLst/>
                <a:latin typeface="Calibri" panose="020F0502020204030204" pitchFamily="34" charset="0"/>
                <a:ea typeface="Times New Roman" panose="02020603050405020304" pitchFamily="18" charset="0"/>
                <a:cs typeface="Calibri" panose="020F0502020204030204" pitchFamily="34" charset="0"/>
              </a:rPr>
              <a:t> de la Cadena de Valor de la Alimentación para la formación de </a:t>
            </a:r>
            <a:r>
              <a:rPr lang="es-ES" dirty="0">
                <a:latin typeface="Calibri" panose="020F0502020204030204" pitchFamily="34" charset="0"/>
                <a:ea typeface="Times New Roman" panose="02020603050405020304" pitchFamily="18" charset="0"/>
                <a:cs typeface="Calibri" panose="020F0502020204030204" pitchFamily="34" charset="0"/>
              </a:rPr>
              <a:t>costes</a:t>
            </a:r>
            <a:r>
              <a:rPr lang="es-ES" dirty="0">
                <a:effectLst/>
                <a:latin typeface="Calibri" panose="020F0502020204030204" pitchFamily="34" charset="0"/>
                <a:ea typeface="Times New Roman" panose="02020603050405020304" pitchFamily="18" charset="0"/>
                <a:cs typeface="Calibri" panose="020F0502020204030204" pitchFamily="34" charset="0"/>
              </a:rPr>
              <a:t> a lo largo de la misma, en compatibilidad siempre con la </a:t>
            </a:r>
            <a:r>
              <a:rPr lang="es-ES" u="sng" dirty="0">
                <a:effectLst/>
                <a:latin typeface="Calibri" panose="020F0502020204030204" pitchFamily="34" charset="0"/>
                <a:ea typeface="Times New Roman" panose="02020603050405020304" pitchFamily="18" charset="0"/>
                <a:cs typeface="Calibri" panose="020F0502020204030204" pitchFamily="34" charset="0"/>
              </a:rPr>
              <a:t>libre competencia</a:t>
            </a:r>
            <a:r>
              <a:rPr lang="es-ES" dirty="0">
                <a:effectLst/>
                <a:latin typeface="Calibri" panose="020F0502020204030204" pitchFamily="34" charset="0"/>
                <a:ea typeface="Times New Roman" panose="02020603050405020304" pitchFamily="18" charset="0"/>
                <a:cs typeface="Calibri" panose="020F0502020204030204" pitchFamily="34" charset="0"/>
              </a:rPr>
              <a:t> y, sin que, en ningún caso, se deba interpretar como una fijación de precios. Por ello, esta metodología, ha sido aprobada por la Autoridad Vasca de la Competencia.</a:t>
            </a:r>
          </a:p>
          <a:p>
            <a:pPr algn="just">
              <a:spcAft>
                <a:spcPts val="200"/>
              </a:spcAft>
            </a:pPr>
            <a:endParaRPr lang="es-ES" dirty="0">
              <a:effectLst/>
              <a:latin typeface="Calibri" panose="020F0502020204030204" pitchFamily="34" charset="0"/>
              <a:ea typeface="Times New Roman" panose="02020603050405020304" pitchFamily="18" charset="0"/>
              <a:cs typeface="Calibri" panose="020F0502020204030204" pitchFamily="34" charset="0"/>
            </a:endParaRPr>
          </a:p>
          <a:p>
            <a:pPr marL="285750" indent="-285750" algn="just">
              <a:spcAft>
                <a:spcPts val="200"/>
              </a:spcAft>
              <a:buFont typeface="Arial" panose="020B0604020202020204" pitchFamily="34" charset="0"/>
              <a:buChar char="•"/>
            </a:pPr>
            <a:r>
              <a:rPr lang="es-ES" dirty="0">
                <a:effectLst/>
                <a:latin typeface="Calibri" panose="020F0502020204030204" pitchFamily="34" charset="0"/>
                <a:ea typeface="Times New Roman" panose="02020603050405020304" pitchFamily="18" charset="0"/>
                <a:cs typeface="Calibri" panose="020F0502020204030204" pitchFamily="34" charset="0"/>
              </a:rPr>
              <a:t>Debido a que los contratos entre los diferentes agentes de la cadena son individuales, este Observatorio es una </a:t>
            </a:r>
            <a:r>
              <a:rPr lang="es-ES" u="sng" dirty="0">
                <a:effectLst/>
                <a:latin typeface="Calibri" panose="020F0502020204030204" pitchFamily="34" charset="0"/>
                <a:ea typeface="Times New Roman" panose="02020603050405020304" pitchFamily="18" charset="0"/>
                <a:cs typeface="Calibri" panose="020F0502020204030204" pitchFamily="34" charset="0"/>
              </a:rPr>
              <a:t>herramienta</a:t>
            </a:r>
            <a:r>
              <a:rPr lang="es-ES" dirty="0">
                <a:effectLst/>
                <a:latin typeface="Calibri" panose="020F0502020204030204" pitchFamily="34" charset="0"/>
                <a:ea typeface="Times New Roman" panose="02020603050405020304" pitchFamily="18" charset="0"/>
                <a:cs typeface="Calibri" panose="020F0502020204030204" pitchFamily="34" charset="0"/>
              </a:rPr>
              <a:t> más que provee de información a las distintas partes involucradas en los contratos.</a:t>
            </a:r>
          </a:p>
          <a:p>
            <a:pPr marL="285750" indent="-285750" algn="just">
              <a:spcAft>
                <a:spcPts val="200"/>
              </a:spcAft>
              <a:buFont typeface="Arial" panose="020B0604020202020204" pitchFamily="34" charset="0"/>
              <a:buChar char="•"/>
            </a:pPr>
            <a:endParaRPr lang="es-ES" dirty="0">
              <a:effectLst/>
              <a:latin typeface="Calibri" panose="020F0502020204030204" pitchFamily="34" charset="0"/>
              <a:ea typeface="Times New Roman" panose="02020603050405020304" pitchFamily="18" charset="0"/>
              <a:cs typeface="Calibri" panose="020F0502020204030204" pitchFamily="34" charset="0"/>
            </a:endParaRPr>
          </a:p>
        </p:txBody>
      </p:sp>
      <p:pic>
        <p:nvPicPr>
          <p:cNvPr id="14" name="Imagen 13" descr="Imagen que contiene herramienta&#10;&#10;Descripción generada automáticamente">
            <a:extLst>
              <a:ext uri="{FF2B5EF4-FFF2-40B4-BE49-F238E27FC236}">
                <a16:creationId xmlns:a16="http://schemas.microsoft.com/office/drawing/2014/main" id="{7735C651-0ED9-4F86-F058-20CD6C8801EB}"/>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xmlns="" r:id="rId7"/>
              </a:ext>
            </a:extLst>
          </a:blip>
          <a:stretch>
            <a:fillRect/>
          </a:stretch>
        </p:blipFill>
        <p:spPr>
          <a:xfrm>
            <a:off x="826354" y="3294521"/>
            <a:ext cx="1816953" cy="1095059"/>
          </a:xfrm>
          <a:prstGeom prst="rect">
            <a:avLst/>
          </a:prstGeom>
        </p:spPr>
      </p:pic>
      <p:pic>
        <p:nvPicPr>
          <p:cNvPr id="15" name="Picture 2" descr="CPC - Confederación de la Producción y del Comercio - CPC crea Comisión ...">
            <a:extLst>
              <a:ext uri="{FF2B5EF4-FFF2-40B4-BE49-F238E27FC236}">
                <a16:creationId xmlns:a16="http://schemas.microsoft.com/office/drawing/2014/main" id="{9CA08DED-8306-7352-11E5-05BB8044B4FE}"/>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13978" y="1770965"/>
            <a:ext cx="2257425" cy="923925"/>
          </a:xfrm>
          <a:prstGeom prst="rect">
            <a:avLst/>
          </a:prstGeom>
          <a:noFill/>
          <a:extLst>
            <a:ext uri="{909E8E84-426E-40DD-AFC4-6F175D3DCCD1}">
              <a14:hiddenFill xmlns:a14="http://schemas.microsoft.com/office/drawing/2010/main">
                <a:solidFill>
                  <a:srgbClr val="FFFFFF"/>
                </a:solidFill>
              </a14:hiddenFill>
            </a:ext>
          </a:extLst>
        </p:spPr>
      </p:pic>
      <p:pic>
        <p:nvPicPr>
          <p:cNvPr id="16" name="Imagen 15" descr="Logotipo&#10;&#10;Descripción generada automáticamente">
            <a:extLst>
              <a:ext uri="{FF2B5EF4-FFF2-40B4-BE49-F238E27FC236}">
                <a16:creationId xmlns:a16="http://schemas.microsoft.com/office/drawing/2014/main" id="{E96F9695-26D8-C5D9-3036-3C5F6A151F45}"/>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543377" y="6316695"/>
            <a:ext cx="1419342" cy="459271"/>
          </a:xfrm>
          <a:prstGeom prst="rect">
            <a:avLst/>
          </a:prstGeom>
        </p:spPr>
      </p:pic>
      <p:pic>
        <p:nvPicPr>
          <p:cNvPr id="17"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10"/>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69628241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p:cNvSpPr/>
          <p:nvPr/>
        </p:nvSpPr>
        <p:spPr>
          <a:xfrm>
            <a:off x="662730" y="411884"/>
            <a:ext cx="8388991" cy="1096006"/>
          </a:xfrm>
          <a:prstGeom prst="rect">
            <a:avLst/>
          </a:prstGeom>
        </p:spPr>
        <p:txBody>
          <a:bodyPr wrap="square">
            <a:spAutoFit/>
          </a:bodyPr>
          <a:lstStyle/>
          <a:p>
            <a:pPr algn="ctr">
              <a:lnSpc>
                <a:spcPct val="107000"/>
              </a:lnSpc>
              <a:spcAft>
                <a:spcPts val="1800"/>
              </a:spcAft>
            </a:pPr>
            <a:r>
              <a:rPr lang="es-ES" sz="2400" b="1" dirty="0">
                <a:solidFill>
                  <a:schemeClr val="accent1"/>
                </a:solidFill>
                <a:latin typeface="Calibri" panose="020F0502020204030204" pitchFamily="34" charset="0"/>
                <a:ea typeface="+mj-ea"/>
                <a:cs typeface="Calibri" panose="020F0502020204030204" pitchFamily="34" charset="0"/>
              </a:rPr>
              <a:t>DETERMINACIÓN DE COSTES</a:t>
            </a:r>
          </a:p>
          <a:p>
            <a:pPr algn="ctr">
              <a:lnSpc>
                <a:spcPct val="107000"/>
              </a:lnSpc>
              <a:spcAft>
                <a:spcPts val="1800"/>
              </a:spcAft>
            </a:pPr>
            <a:endParaRPr lang="es-ES" sz="2400" b="1" dirty="0" smtClean="0">
              <a:solidFill>
                <a:schemeClr val="accent1"/>
              </a:solidFill>
              <a:latin typeface="Calibri" panose="020F0502020204030204" pitchFamily="34" charset="0"/>
              <a:ea typeface="+mj-ea"/>
              <a:cs typeface="Calibri" panose="020F0502020204030204" pitchFamily="34" charset="0"/>
            </a:endParaRPr>
          </a:p>
        </p:txBody>
      </p:sp>
      <p:sp>
        <p:nvSpPr>
          <p:cNvPr id="2" name="Marcador de número de diapositiva 1">
            <a:extLst>
              <a:ext uri="{FF2B5EF4-FFF2-40B4-BE49-F238E27FC236}">
                <a16:creationId xmlns:a16="http://schemas.microsoft.com/office/drawing/2014/main" id="{B7C55AF3-DE99-A83D-9CEB-EB5FBF17526D}"/>
              </a:ext>
            </a:extLst>
          </p:cNvPr>
          <p:cNvSpPr>
            <a:spLocks noGrp="1"/>
          </p:cNvSpPr>
          <p:nvPr>
            <p:ph type="sldNum" sz="quarter" idx="12"/>
          </p:nvPr>
        </p:nvSpPr>
        <p:spPr/>
        <p:txBody>
          <a:bodyPr/>
          <a:lstStyle/>
          <a:p>
            <a:fld id="{3A0FC4F9-BB9C-419F-8CE6-D898502595A1}" type="slidenum">
              <a:rPr lang="es-ES" sz="2000" smtClean="0"/>
              <a:t>36</a:t>
            </a:fld>
            <a:endParaRPr lang="es-ES" sz="2000"/>
          </a:p>
        </p:txBody>
      </p:sp>
      <p:pic>
        <p:nvPicPr>
          <p:cNvPr id="8" name="Picture 2" descr="C:\Users\U0899RPI\Desktop\BEATOKIA\REFERENCIAS\beatokia.jpg">
            <a:extLst>
              <a:ext uri="{FF2B5EF4-FFF2-40B4-BE49-F238E27FC236}">
                <a16:creationId xmlns:a16="http://schemas.microsoft.com/office/drawing/2014/main" id="{60FA27D3-002F-85B1-DF4A-2CD826AFE52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46169" y="162056"/>
            <a:ext cx="2215648" cy="616157"/>
          </a:xfrm>
          <a:prstGeom prst="rect">
            <a:avLst/>
          </a:prstGeom>
          <a:noFill/>
          <a:extLst>
            <a:ext uri="{909E8E84-426E-40DD-AFC4-6F175D3DCCD1}">
              <a14:hiddenFill xmlns:a14="http://schemas.microsoft.com/office/drawing/2010/main">
                <a:solidFill>
                  <a:srgbClr val="FFFFFF"/>
                </a:solidFill>
              </a14:hiddenFill>
            </a:ext>
          </a:extLst>
        </p:spPr>
      </p:pic>
      <p:sp>
        <p:nvSpPr>
          <p:cNvPr id="16" name="object 2">
            <a:extLst>
              <a:ext uri="{FF2B5EF4-FFF2-40B4-BE49-F238E27FC236}">
                <a16:creationId xmlns:a16="http://schemas.microsoft.com/office/drawing/2014/main" id="{CAFFF704-F8A8-BF57-50E0-589AAAA157E0}"/>
              </a:ext>
            </a:extLst>
          </p:cNvPr>
          <p:cNvSpPr txBox="1">
            <a:spLocks noChangeArrowheads="1"/>
          </p:cNvSpPr>
          <p:nvPr/>
        </p:nvSpPr>
        <p:spPr bwMode="auto">
          <a:xfrm>
            <a:off x="2550750" y="982941"/>
            <a:ext cx="7738469" cy="5011464"/>
          </a:xfrm>
          <a:prstGeom prst="rect">
            <a:avLst/>
          </a:prstGeom>
          <a:noFill/>
          <a:ln w="9525">
            <a:noFill/>
            <a:miter lim="800000"/>
            <a:headEnd/>
            <a:tailEnd/>
          </a:ln>
        </p:spPr>
        <p:txBody>
          <a:bodyPr wrap="square" lIns="72000" tIns="72000" rIns="72000" bIns="72000">
            <a:noAutofit/>
          </a:bodyPr>
          <a:lstStyle/>
          <a:p>
            <a:pPr marL="285750" indent="-285750" algn="just">
              <a:spcAft>
                <a:spcPts val="200"/>
              </a:spcAft>
              <a:buFont typeface="Arial" panose="020B0604020202020204" pitchFamily="34" charset="0"/>
              <a:buChar char="•"/>
            </a:pPr>
            <a:r>
              <a:rPr lang="es-ES" dirty="0">
                <a:effectLst/>
                <a:latin typeface="Calibri" panose="020F0502020204030204" pitchFamily="34" charset="0"/>
                <a:ea typeface="Times New Roman" panose="02020603050405020304" pitchFamily="18" charset="0"/>
                <a:cs typeface="Calibri" panose="020F0502020204030204" pitchFamily="34" charset="0"/>
              </a:rPr>
              <a:t>Según el artículo 9 de la Ley de Cadena </a:t>
            </a:r>
            <a:r>
              <a:rPr lang="es-ES" dirty="0">
                <a:latin typeface="Calibri" panose="020F0502020204030204" pitchFamily="34" charset="0"/>
                <a:ea typeface="Times New Roman" panose="02020603050405020304" pitchFamily="18" charset="0"/>
                <a:cs typeface="Calibri" panose="020F0502020204030204" pitchFamily="34" charset="0"/>
              </a:rPr>
              <a:t>Alimentaria:</a:t>
            </a:r>
          </a:p>
          <a:p>
            <a:pPr algn="just">
              <a:spcAft>
                <a:spcPts val="200"/>
              </a:spcAft>
            </a:pPr>
            <a:r>
              <a:rPr lang="es-ES" i="1" dirty="0">
                <a:latin typeface="Calibri" panose="020F0502020204030204" pitchFamily="34" charset="0"/>
                <a:ea typeface="Times New Roman" panose="02020603050405020304" pitchFamily="18" charset="0"/>
                <a:cs typeface="Calibri" panose="020F0502020204030204" pitchFamily="34" charset="0"/>
              </a:rPr>
              <a:t>El </a:t>
            </a:r>
            <a:r>
              <a:rPr lang="es-ES" i="1" u="sng" dirty="0">
                <a:latin typeface="Calibri" panose="020F0502020204030204" pitchFamily="34" charset="0"/>
                <a:ea typeface="Times New Roman" panose="02020603050405020304" pitchFamily="18" charset="0"/>
                <a:cs typeface="Calibri" panose="020F0502020204030204" pitchFamily="34" charset="0"/>
              </a:rPr>
              <a:t>precio</a:t>
            </a:r>
            <a:r>
              <a:rPr lang="es-ES" i="1" dirty="0">
                <a:latin typeface="Calibri" panose="020F0502020204030204" pitchFamily="34" charset="0"/>
                <a:ea typeface="Times New Roman" panose="02020603050405020304" pitchFamily="18" charset="0"/>
                <a:cs typeface="Calibri" panose="020F0502020204030204" pitchFamily="34" charset="0"/>
              </a:rPr>
              <a:t> del contrato alimentario que tenga que percibir un productor primario o una agrupación de estos deberá ser, en todo caso, </a:t>
            </a:r>
            <a:r>
              <a:rPr lang="es-ES" i="1" u="sng" dirty="0">
                <a:latin typeface="Calibri" panose="020F0502020204030204" pitchFamily="34" charset="0"/>
                <a:ea typeface="Times New Roman" panose="02020603050405020304" pitchFamily="18" charset="0"/>
                <a:cs typeface="Calibri" panose="020F0502020204030204" pitchFamily="34" charset="0"/>
              </a:rPr>
              <a:t>superior al total de costes </a:t>
            </a:r>
            <a:r>
              <a:rPr lang="es-ES" i="1" dirty="0">
                <a:latin typeface="Calibri" panose="020F0502020204030204" pitchFamily="34" charset="0"/>
                <a:ea typeface="Times New Roman" panose="02020603050405020304" pitchFamily="18" charset="0"/>
                <a:cs typeface="Calibri" panose="020F0502020204030204" pitchFamily="34" charset="0"/>
              </a:rPr>
              <a:t>asumidos por el productor o coste efectivo de producción, que incluirá todos los costes asumidos para desarrollar su actividad, entre otros, el coste de semillas y plantas de vivero, fertilizantes, fitosanitarios, pesticidas, combustibles y energía, maquinaria, reparaciones, costes de riego, alimentos para los animales, gastos veterinarios, amortizaciones, intereses de los préstamos y productos financieros, trabajos contratados y mano de obra asalariada o aportada por el propio productor o por miembros de su unidad familiar.</a:t>
            </a:r>
          </a:p>
          <a:p>
            <a:pPr algn="just">
              <a:spcAft>
                <a:spcPts val="200"/>
              </a:spcAft>
            </a:pPr>
            <a:endParaRPr lang="es-ES" i="1" dirty="0">
              <a:latin typeface="Calibri" panose="020F0502020204030204" pitchFamily="34" charset="0"/>
              <a:ea typeface="Times New Roman" panose="02020603050405020304" pitchFamily="18" charset="0"/>
              <a:cs typeface="Calibri" panose="020F0502020204030204" pitchFamily="34" charset="0"/>
            </a:endParaRPr>
          </a:p>
          <a:p>
            <a:pPr marL="285750" indent="-285750" algn="just">
              <a:spcAft>
                <a:spcPts val="200"/>
              </a:spcAft>
              <a:buFont typeface="Arial" panose="020B0604020202020204" pitchFamily="34" charset="0"/>
              <a:buChar char="•"/>
            </a:pPr>
            <a:r>
              <a:rPr lang="es-ES" dirty="0">
                <a:effectLst/>
                <a:latin typeface="Calibri" panose="020F0502020204030204" pitchFamily="34" charset="0"/>
                <a:ea typeface="Times New Roman" panose="02020603050405020304" pitchFamily="18" charset="0"/>
                <a:cs typeface="Calibri" panose="020F0502020204030204" pitchFamily="34" charset="0"/>
              </a:rPr>
              <a:t>Según la Disposición Adicional Tercera de la Ley 16/2021, de 14 de diciembre, por la que se modifica la Ley de Cadena Alimentaria:</a:t>
            </a:r>
          </a:p>
          <a:p>
            <a:pPr algn="just">
              <a:spcAft>
                <a:spcPts val="200"/>
              </a:spcAft>
            </a:pPr>
            <a:r>
              <a:rPr lang="es-ES" i="1" dirty="0">
                <a:latin typeface="Calibri" panose="020F0502020204030204" pitchFamily="34" charset="0"/>
                <a:ea typeface="Times New Roman" panose="02020603050405020304" pitchFamily="18" charset="0"/>
                <a:cs typeface="Calibri" panose="020F0502020204030204" pitchFamily="34" charset="0"/>
              </a:rPr>
              <a:t>En el plazo de seis meses desde la completa entrada en vigor de la ley, el Ministerio de Agricultura, Pesca y Alimentación publicará los </a:t>
            </a:r>
            <a:r>
              <a:rPr lang="es-ES" i="1" u="sng" dirty="0">
                <a:latin typeface="Calibri" panose="020F0502020204030204" pitchFamily="34" charset="0"/>
                <a:ea typeface="Times New Roman" panose="02020603050405020304" pitchFamily="18" charset="0"/>
                <a:cs typeface="Calibri" panose="020F0502020204030204" pitchFamily="34" charset="0"/>
              </a:rPr>
              <a:t>criterios sobre los diferentes factores que intervienen en la determinación del coste de producción </a:t>
            </a:r>
            <a:r>
              <a:rPr lang="es-ES" i="1" dirty="0">
                <a:latin typeface="Calibri" panose="020F0502020204030204" pitchFamily="34" charset="0"/>
                <a:ea typeface="Times New Roman" panose="02020603050405020304" pitchFamily="18" charset="0"/>
                <a:cs typeface="Calibri" panose="020F0502020204030204" pitchFamily="34" charset="0"/>
              </a:rPr>
              <a:t>de los productos agrarios, pesqueros y alimentarios, a los que hace referencia el artículo 9 de la Ley 12/2013.</a:t>
            </a:r>
          </a:p>
          <a:p>
            <a:pPr marL="285750" indent="-285750" algn="just">
              <a:spcAft>
                <a:spcPts val="200"/>
              </a:spcAft>
              <a:buFont typeface="Arial" panose="020B0604020202020204" pitchFamily="34" charset="0"/>
              <a:buChar char="•"/>
            </a:pPr>
            <a:endParaRPr lang="es-ES" dirty="0">
              <a:effectLst/>
              <a:latin typeface="Calibri" panose="020F0502020204030204" pitchFamily="34" charset="0"/>
              <a:ea typeface="Times New Roman" panose="02020603050405020304" pitchFamily="18" charset="0"/>
              <a:cs typeface="Calibri" panose="020F0502020204030204" pitchFamily="34" charset="0"/>
            </a:endParaRPr>
          </a:p>
          <a:p>
            <a:pPr algn="just">
              <a:spcAft>
                <a:spcPts val="200"/>
              </a:spcAft>
            </a:pPr>
            <a:endParaRPr lang="es-ES" dirty="0">
              <a:effectLst/>
              <a:latin typeface="Calibri" panose="020F0502020204030204" pitchFamily="34" charset="0"/>
              <a:ea typeface="Times New Roman" panose="02020603050405020304" pitchFamily="18" charset="0"/>
              <a:cs typeface="Calibri" panose="020F0502020204030204" pitchFamily="34" charset="0"/>
            </a:endParaRPr>
          </a:p>
        </p:txBody>
      </p:sp>
      <p:pic>
        <p:nvPicPr>
          <p:cNvPr id="17" name="Picture 2" descr="Agricultura estudia oficializar los costes de producción para garantizar  precios justos | Agronews Comunitat Valenciana">
            <a:extLst>
              <a:ext uri="{FF2B5EF4-FFF2-40B4-BE49-F238E27FC236}">
                <a16:creationId xmlns:a16="http://schemas.microsoft.com/office/drawing/2014/main" id="{37397562-30D0-748E-C4F6-33F0B604E81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1825" y="1508083"/>
            <a:ext cx="1916013" cy="1243005"/>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2" descr="Criterios emitidos por el INAI | Secretaría de la Función Pública |  Gobierno | gob.mx">
            <a:extLst>
              <a:ext uri="{FF2B5EF4-FFF2-40B4-BE49-F238E27FC236}">
                <a16:creationId xmlns:a16="http://schemas.microsoft.com/office/drawing/2014/main" id="{48E5C792-82CD-4D67-EE1C-72E21F02FB7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4827" y="3365506"/>
            <a:ext cx="1690007" cy="2628899"/>
          </a:xfrm>
          <a:prstGeom prst="rect">
            <a:avLst/>
          </a:prstGeom>
          <a:noFill/>
          <a:extLst>
            <a:ext uri="{909E8E84-426E-40DD-AFC4-6F175D3DCCD1}">
              <a14:hiddenFill xmlns:a14="http://schemas.microsoft.com/office/drawing/2010/main">
                <a:solidFill>
                  <a:srgbClr val="FFFFFF"/>
                </a:solidFill>
              </a14:hiddenFill>
            </a:ext>
          </a:extLst>
        </p:spPr>
      </p:pic>
      <p:pic>
        <p:nvPicPr>
          <p:cNvPr id="19" name="Imagen 18" descr="Logotipo&#10;&#10;Descripción generada automáticamente">
            <a:extLst>
              <a:ext uri="{FF2B5EF4-FFF2-40B4-BE49-F238E27FC236}">
                <a16:creationId xmlns:a16="http://schemas.microsoft.com/office/drawing/2014/main" id="{E96F9695-26D8-C5D9-3036-3C5F6A151F4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543377" y="6316695"/>
            <a:ext cx="1419342" cy="459271"/>
          </a:xfrm>
          <a:prstGeom prst="rect">
            <a:avLst/>
          </a:prstGeom>
        </p:spPr>
      </p:pic>
      <p:pic>
        <p:nvPicPr>
          <p:cNvPr id="20"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6"/>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344843139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p:cNvSpPr/>
          <p:nvPr/>
        </p:nvSpPr>
        <p:spPr>
          <a:xfrm>
            <a:off x="662730" y="411884"/>
            <a:ext cx="8388991" cy="1096006"/>
          </a:xfrm>
          <a:prstGeom prst="rect">
            <a:avLst/>
          </a:prstGeom>
        </p:spPr>
        <p:txBody>
          <a:bodyPr wrap="square">
            <a:spAutoFit/>
          </a:bodyPr>
          <a:lstStyle/>
          <a:p>
            <a:pPr algn="ctr">
              <a:lnSpc>
                <a:spcPct val="107000"/>
              </a:lnSpc>
              <a:spcAft>
                <a:spcPts val="1800"/>
              </a:spcAft>
            </a:pPr>
            <a:r>
              <a:rPr lang="es-ES" sz="2400" b="1" dirty="0">
                <a:solidFill>
                  <a:schemeClr val="accent1"/>
                </a:solidFill>
                <a:latin typeface="Calibri" panose="020F0502020204030204" pitchFamily="34" charset="0"/>
                <a:ea typeface="+mj-ea"/>
                <a:cs typeface="Calibri" panose="020F0502020204030204" pitchFamily="34" charset="0"/>
              </a:rPr>
              <a:t>DETERMINACIÓN DE COSTES</a:t>
            </a:r>
          </a:p>
          <a:p>
            <a:pPr algn="ctr">
              <a:lnSpc>
                <a:spcPct val="107000"/>
              </a:lnSpc>
              <a:spcAft>
                <a:spcPts val="1800"/>
              </a:spcAft>
            </a:pPr>
            <a:endParaRPr lang="es-ES" sz="2400" b="1" dirty="0" smtClean="0">
              <a:solidFill>
                <a:schemeClr val="accent1"/>
              </a:solidFill>
              <a:latin typeface="Calibri" panose="020F0502020204030204" pitchFamily="34" charset="0"/>
              <a:ea typeface="+mj-ea"/>
              <a:cs typeface="Calibri" panose="020F0502020204030204" pitchFamily="34" charset="0"/>
            </a:endParaRPr>
          </a:p>
        </p:txBody>
      </p:sp>
      <p:sp>
        <p:nvSpPr>
          <p:cNvPr id="2" name="Marcador de número de diapositiva 1">
            <a:extLst>
              <a:ext uri="{FF2B5EF4-FFF2-40B4-BE49-F238E27FC236}">
                <a16:creationId xmlns:a16="http://schemas.microsoft.com/office/drawing/2014/main" id="{B7C55AF3-DE99-A83D-9CEB-EB5FBF17526D}"/>
              </a:ext>
            </a:extLst>
          </p:cNvPr>
          <p:cNvSpPr>
            <a:spLocks noGrp="1"/>
          </p:cNvSpPr>
          <p:nvPr>
            <p:ph type="sldNum" sz="quarter" idx="12"/>
          </p:nvPr>
        </p:nvSpPr>
        <p:spPr/>
        <p:txBody>
          <a:bodyPr/>
          <a:lstStyle/>
          <a:p>
            <a:fld id="{3A0FC4F9-BB9C-419F-8CE6-D898502595A1}" type="slidenum">
              <a:rPr lang="es-ES" sz="2000" smtClean="0"/>
              <a:t>37</a:t>
            </a:fld>
            <a:endParaRPr lang="es-ES" sz="2000"/>
          </a:p>
        </p:txBody>
      </p:sp>
      <p:pic>
        <p:nvPicPr>
          <p:cNvPr id="8" name="Picture 2" descr="C:\Users\U0899RPI\Desktop\BEATOKIA\REFERENCIAS\beatokia.jpg">
            <a:extLst>
              <a:ext uri="{FF2B5EF4-FFF2-40B4-BE49-F238E27FC236}">
                <a16:creationId xmlns:a16="http://schemas.microsoft.com/office/drawing/2014/main" id="{60FA27D3-002F-85B1-DF4A-2CD826AFE52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46169" y="162056"/>
            <a:ext cx="2215648" cy="616157"/>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Datos y Estadísticas Agrarias">
            <a:extLst>
              <a:ext uri="{FF2B5EF4-FFF2-40B4-BE49-F238E27FC236}">
                <a16:creationId xmlns:a16="http://schemas.microsoft.com/office/drawing/2014/main" id="{8647ACA8-800C-0834-E291-AE95F684A5B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993" y="1169678"/>
            <a:ext cx="3116166" cy="2162909"/>
          </a:xfrm>
          <a:prstGeom prst="rect">
            <a:avLst/>
          </a:prstGeom>
          <a:noFill/>
          <a:extLst>
            <a:ext uri="{909E8E84-426E-40DD-AFC4-6F175D3DCCD1}">
              <a14:hiddenFill xmlns:a14="http://schemas.microsoft.com/office/drawing/2010/main">
                <a:solidFill>
                  <a:srgbClr val="FFFFFF"/>
                </a:solidFill>
              </a14:hiddenFill>
            </a:ext>
          </a:extLst>
        </p:spPr>
      </p:pic>
      <p:pic>
        <p:nvPicPr>
          <p:cNvPr id="11" name="Imagen 10">
            <a:extLst>
              <a:ext uri="{FF2B5EF4-FFF2-40B4-BE49-F238E27FC236}">
                <a16:creationId xmlns:a16="http://schemas.microsoft.com/office/drawing/2014/main" id="{3F7EF39B-67CD-724F-79E3-DE779B518DCB}"/>
              </a:ext>
            </a:extLst>
          </p:cNvPr>
          <p:cNvPicPr>
            <a:picLocks noChangeAspect="1"/>
          </p:cNvPicPr>
          <p:nvPr/>
        </p:nvPicPr>
        <p:blipFill>
          <a:blip r:embed="rId4"/>
          <a:stretch>
            <a:fillRect/>
          </a:stretch>
        </p:blipFill>
        <p:spPr>
          <a:xfrm>
            <a:off x="368895" y="3774588"/>
            <a:ext cx="3034263" cy="2222854"/>
          </a:xfrm>
          <a:prstGeom prst="rect">
            <a:avLst/>
          </a:prstGeom>
        </p:spPr>
      </p:pic>
      <p:sp>
        <p:nvSpPr>
          <p:cNvPr id="12" name="object 2">
            <a:extLst>
              <a:ext uri="{FF2B5EF4-FFF2-40B4-BE49-F238E27FC236}">
                <a16:creationId xmlns:a16="http://schemas.microsoft.com/office/drawing/2014/main" id="{CAFFF704-F8A8-BF57-50E0-589AAAA157E0}"/>
              </a:ext>
            </a:extLst>
          </p:cNvPr>
          <p:cNvSpPr txBox="1">
            <a:spLocks noChangeArrowheads="1"/>
          </p:cNvSpPr>
          <p:nvPr/>
        </p:nvSpPr>
        <p:spPr bwMode="auto">
          <a:xfrm>
            <a:off x="3745064" y="1018603"/>
            <a:ext cx="6430068" cy="5434734"/>
          </a:xfrm>
          <a:prstGeom prst="rect">
            <a:avLst/>
          </a:prstGeom>
          <a:noFill/>
          <a:ln w="9525">
            <a:noFill/>
            <a:miter lim="800000"/>
            <a:headEnd/>
            <a:tailEnd/>
          </a:ln>
        </p:spPr>
        <p:txBody>
          <a:bodyPr wrap="square" lIns="72000" tIns="72000" rIns="72000" bIns="72000">
            <a:noAutofit/>
          </a:bodyPr>
          <a:lstStyle/>
          <a:p>
            <a:pPr marL="38250" algn="just">
              <a:spcAft>
                <a:spcPts val="200"/>
              </a:spcAft>
            </a:pPr>
            <a:r>
              <a:rPr lang="es-ES" sz="1600" dirty="0">
                <a:latin typeface="Calibri" panose="020F0502020204030204" pitchFamily="34" charset="0"/>
                <a:ea typeface="Times New Roman" panose="02020603050405020304" pitchFamily="18" charset="0"/>
                <a:cs typeface="Calibri" panose="020F0502020204030204" pitchFamily="34" charset="0"/>
              </a:rPr>
              <a:t>Las operaciones estadísticas oficiales en las que se basa este Observatorio son:</a:t>
            </a:r>
            <a:endParaRPr lang="es-ES" sz="1600" dirty="0">
              <a:effectLst/>
              <a:latin typeface="Calibri" panose="020F0502020204030204" pitchFamily="34" charset="0"/>
              <a:ea typeface="Times New Roman" panose="02020603050405020304" pitchFamily="18" charset="0"/>
              <a:cs typeface="Calibri" panose="020F0502020204030204" pitchFamily="34" charset="0"/>
            </a:endParaRPr>
          </a:p>
          <a:p>
            <a:pPr marL="38250" algn="just">
              <a:spcAft>
                <a:spcPts val="200"/>
              </a:spcAft>
            </a:pPr>
            <a:endParaRPr lang="es-ES" sz="1600" dirty="0">
              <a:effectLst/>
              <a:latin typeface="Calibri" panose="020F0502020204030204" pitchFamily="34" charset="0"/>
              <a:ea typeface="Times New Roman" panose="02020603050405020304" pitchFamily="18" charset="0"/>
              <a:cs typeface="Calibri" panose="020F0502020204030204" pitchFamily="34" charset="0"/>
            </a:endParaRPr>
          </a:p>
          <a:p>
            <a:pPr marL="324000" indent="-285750" algn="just">
              <a:spcAft>
                <a:spcPts val="200"/>
              </a:spcAft>
              <a:buFont typeface="Arial" panose="020B0604020202020204" pitchFamily="34" charset="0"/>
              <a:buChar char="•"/>
            </a:pPr>
            <a:r>
              <a:rPr lang="es-ES" sz="1600" dirty="0">
                <a:effectLst/>
                <a:latin typeface="Calibri" panose="020F0502020204030204" pitchFamily="34" charset="0"/>
                <a:ea typeface="Times New Roman" panose="02020603050405020304" pitchFamily="18" charset="0"/>
                <a:cs typeface="Calibri" panose="020F0502020204030204" pitchFamily="34" charset="0"/>
              </a:rPr>
              <a:t>Sector agrario: R</a:t>
            </a:r>
            <a:r>
              <a:rPr lang="es-ES" sz="1600" dirty="0">
                <a:latin typeface="Calibri" panose="020F0502020204030204" pitchFamily="34" charset="0"/>
                <a:ea typeface="Times New Roman" panose="02020603050405020304" pitchFamily="18" charset="0"/>
                <a:cs typeface="Calibri" panose="020F0502020204030204" pitchFamily="34" charset="0"/>
              </a:rPr>
              <a:t>ed Contable Agraria Vasca</a:t>
            </a:r>
            <a:r>
              <a:rPr lang="es-ES" sz="1600" dirty="0">
                <a:effectLst/>
                <a:latin typeface="Calibri" panose="020F0502020204030204" pitchFamily="34" charset="0"/>
                <a:ea typeface="Times New Roman" panose="02020603050405020304" pitchFamily="18" charset="0"/>
                <a:cs typeface="Calibri" panose="020F0502020204030204" pitchFamily="34" charset="0"/>
              </a:rPr>
              <a:t>. Para el sector agrario, se tomará la explotación media de la C.A.E. </a:t>
            </a:r>
            <a:r>
              <a:rPr lang="es-ES" sz="1600" dirty="0">
                <a:latin typeface="Calibri" panose="020F0502020204030204" pitchFamily="34" charset="0"/>
                <a:ea typeface="Times New Roman" panose="02020603050405020304" pitchFamily="18" charset="0"/>
                <a:cs typeface="Calibri" panose="020F0502020204030204" pitchFamily="34" charset="0"/>
              </a:rPr>
              <a:t>de las Orientaciones Técnico-Económicas estudiadas.</a:t>
            </a:r>
          </a:p>
          <a:p>
            <a:pPr marL="324000" indent="-285750" algn="just">
              <a:spcAft>
                <a:spcPts val="200"/>
              </a:spcAft>
              <a:buFont typeface="Arial" panose="020B0604020202020204" pitchFamily="34" charset="0"/>
              <a:buChar char="•"/>
            </a:pPr>
            <a:r>
              <a:rPr lang="es-ES" sz="1600" dirty="0">
                <a:latin typeface="Calibri" panose="020F0502020204030204" pitchFamily="34" charset="0"/>
                <a:ea typeface="Times New Roman" panose="02020603050405020304" pitchFamily="18" charset="0"/>
                <a:cs typeface="Calibri" panose="020F0502020204030204" pitchFamily="34" charset="0"/>
              </a:rPr>
              <a:t>Sector pesquero: Encuesta Económica de pesca y estadística oficial de desembarcos y subastas de pescado.</a:t>
            </a:r>
          </a:p>
          <a:p>
            <a:pPr marL="324000" indent="-285750" algn="just">
              <a:spcAft>
                <a:spcPts val="200"/>
              </a:spcAft>
              <a:buFont typeface="Arial" panose="020B0604020202020204" pitchFamily="34" charset="0"/>
              <a:buChar char="•"/>
            </a:pPr>
            <a:r>
              <a:rPr lang="es-ES" sz="1600" dirty="0">
                <a:latin typeface="Calibri" panose="020F0502020204030204" pitchFamily="34" charset="0"/>
                <a:ea typeface="Times New Roman" panose="02020603050405020304" pitchFamily="18" charset="0"/>
                <a:cs typeface="Calibri" panose="020F0502020204030204" pitchFamily="34" charset="0"/>
              </a:rPr>
              <a:t>Eslabón</a:t>
            </a:r>
            <a:r>
              <a:rPr lang="es-ES" sz="1600" dirty="0">
                <a:effectLst/>
                <a:latin typeface="Calibri" panose="020F0502020204030204" pitchFamily="34" charset="0"/>
                <a:ea typeface="Times New Roman" panose="02020603050405020304" pitchFamily="18" charset="0"/>
                <a:cs typeface="Calibri" panose="020F0502020204030204" pitchFamily="34" charset="0"/>
              </a:rPr>
              <a:t> industrial transformador: Encuesta industrial.</a:t>
            </a:r>
          </a:p>
          <a:p>
            <a:pPr marL="38250" algn="just">
              <a:spcAft>
                <a:spcPts val="200"/>
              </a:spcAft>
            </a:pPr>
            <a:endParaRPr lang="es-ES" sz="1600" dirty="0">
              <a:latin typeface="Calibri" panose="020F0502020204030204" pitchFamily="34" charset="0"/>
              <a:ea typeface="Times New Roman" panose="02020603050405020304" pitchFamily="18" charset="0"/>
              <a:cs typeface="Calibri" panose="020F0502020204030204" pitchFamily="34" charset="0"/>
            </a:endParaRPr>
          </a:p>
          <a:p>
            <a:pPr marL="38250" algn="just">
              <a:spcAft>
                <a:spcPts val="200"/>
              </a:spcAft>
            </a:pPr>
            <a:r>
              <a:rPr lang="es-ES" sz="1600" dirty="0">
                <a:latin typeface="Calibri" panose="020F0502020204030204" pitchFamily="34" charset="0"/>
                <a:ea typeface="Times New Roman" panose="02020603050405020304" pitchFamily="18" charset="0"/>
                <a:cs typeface="Calibri" panose="020F0502020204030204" pitchFamily="34" charset="0"/>
              </a:rPr>
              <a:t>El procedimiento para cada producto será:</a:t>
            </a:r>
          </a:p>
          <a:p>
            <a:pPr marL="324000" indent="-285750" algn="just">
              <a:spcAft>
                <a:spcPts val="200"/>
              </a:spcAft>
              <a:buFont typeface="Arial" panose="020B0604020202020204" pitchFamily="34" charset="0"/>
              <a:buChar char="•"/>
            </a:pPr>
            <a:r>
              <a:rPr lang="es-ES" sz="1600" dirty="0">
                <a:latin typeface="Calibri" panose="020F0502020204030204" pitchFamily="34" charset="0"/>
                <a:ea typeface="Times New Roman" panose="02020603050405020304" pitchFamily="18" charset="0"/>
                <a:cs typeface="Calibri" panose="020F0502020204030204" pitchFamily="34" charset="0"/>
              </a:rPr>
              <a:t>Selección del producto y estudio de su cadena de valor.</a:t>
            </a:r>
          </a:p>
          <a:p>
            <a:pPr marL="324000" indent="-285750" algn="just">
              <a:spcAft>
                <a:spcPts val="200"/>
              </a:spcAft>
              <a:buFont typeface="Arial" panose="020B0604020202020204" pitchFamily="34" charset="0"/>
              <a:buChar char="•"/>
            </a:pPr>
            <a:r>
              <a:rPr lang="es-ES" sz="1600" dirty="0">
                <a:latin typeface="Calibri" panose="020F0502020204030204" pitchFamily="34" charset="0"/>
                <a:ea typeface="Times New Roman" panose="02020603050405020304" pitchFamily="18" charset="0"/>
                <a:cs typeface="Calibri" panose="020F0502020204030204" pitchFamily="34" charset="0"/>
              </a:rPr>
              <a:t>Construcción del escandallo de costes del producto estudiado en el año base más reciente disponible a través de las estadísticas utilizadas.</a:t>
            </a:r>
          </a:p>
          <a:p>
            <a:pPr marL="324000" indent="-285750" algn="just">
              <a:spcAft>
                <a:spcPts val="200"/>
              </a:spcAft>
              <a:buFont typeface="Arial" panose="020B0604020202020204" pitchFamily="34" charset="0"/>
              <a:buChar char="•"/>
            </a:pPr>
            <a:r>
              <a:rPr lang="es-ES" sz="1600" dirty="0">
                <a:latin typeface="Calibri" panose="020F0502020204030204" pitchFamily="34" charset="0"/>
                <a:ea typeface="Times New Roman" panose="02020603050405020304" pitchFamily="18" charset="0"/>
                <a:cs typeface="Calibri" panose="020F0502020204030204" pitchFamily="34" charset="0"/>
              </a:rPr>
              <a:t>Actualización de los datos por medio de los Índices de actualización publicados por el Órgano competente de materia agraria del Gobierno Vasco y por el Ministerio. En los eslabones industrial y comercial se toman otros índices, especialmente el Índice de Precios Industriales. </a:t>
            </a:r>
          </a:p>
          <a:p>
            <a:pPr marL="38250" algn="just">
              <a:spcAft>
                <a:spcPts val="200"/>
              </a:spcAft>
            </a:pPr>
            <a:endParaRPr lang="es-ES" sz="1600" dirty="0">
              <a:effectLst/>
              <a:latin typeface="Calibri" panose="020F0502020204030204" pitchFamily="34" charset="0"/>
              <a:ea typeface="Times New Roman" panose="02020603050405020304" pitchFamily="18" charset="0"/>
              <a:cs typeface="Calibri" panose="020F0502020204030204" pitchFamily="34" charset="0"/>
            </a:endParaRPr>
          </a:p>
        </p:txBody>
      </p:sp>
      <p:pic>
        <p:nvPicPr>
          <p:cNvPr id="13" name="Imagen 12" descr="Logotipo&#10;&#10;Descripción generada automáticamente">
            <a:extLst>
              <a:ext uri="{FF2B5EF4-FFF2-40B4-BE49-F238E27FC236}">
                <a16:creationId xmlns:a16="http://schemas.microsoft.com/office/drawing/2014/main" id="{E96F9695-26D8-C5D9-3036-3C5F6A151F4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543377" y="6316695"/>
            <a:ext cx="1419342" cy="459271"/>
          </a:xfrm>
          <a:prstGeom prst="rect">
            <a:avLst/>
          </a:prstGeom>
        </p:spPr>
      </p:pic>
      <p:pic>
        <p:nvPicPr>
          <p:cNvPr id="14"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6"/>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136742762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p:cNvSpPr/>
          <p:nvPr/>
        </p:nvSpPr>
        <p:spPr>
          <a:xfrm>
            <a:off x="1723045" y="411884"/>
            <a:ext cx="8388991" cy="470000"/>
          </a:xfrm>
          <a:prstGeom prst="rect">
            <a:avLst/>
          </a:prstGeom>
        </p:spPr>
        <p:txBody>
          <a:bodyPr wrap="square">
            <a:spAutoFit/>
          </a:bodyPr>
          <a:lstStyle/>
          <a:p>
            <a:pPr algn="ctr">
              <a:lnSpc>
                <a:spcPct val="107000"/>
              </a:lnSpc>
              <a:spcAft>
                <a:spcPts val="1800"/>
              </a:spcAft>
            </a:pPr>
            <a:r>
              <a:rPr lang="es-ES" sz="2400" b="1" dirty="0">
                <a:solidFill>
                  <a:schemeClr val="accent1"/>
                </a:solidFill>
                <a:latin typeface="Calibri" panose="020F0502020204030204" pitchFamily="34" charset="0"/>
                <a:ea typeface="+mj-ea"/>
                <a:cs typeface="Calibri" panose="020F0502020204030204" pitchFamily="34" charset="0"/>
              </a:rPr>
              <a:t> COSTE DE </a:t>
            </a:r>
            <a:r>
              <a:rPr lang="es-ES" sz="2400" b="1" dirty="0" smtClean="0">
                <a:solidFill>
                  <a:schemeClr val="accent1"/>
                </a:solidFill>
                <a:latin typeface="Calibri" panose="020F0502020204030204" pitchFamily="34" charset="0"/>
                <a:ea typeface="+mj-ea"/>
                <a:cs typeface="Calibri" panose="020F0502020204030204" pitchFamily="34" charset="0"/>
              </a:rPr>
              <a:t>UVA </a:t>
            </a:r>
            <a:r>
              <a:rPr lang="es-ES" sz="2400" b="1" dirty="0">
                <a:solidFill>
                  <a:schemeClr val="accent1"/>
                </a:solidFill>
                <a:latin typeface="Calibri" panose="020F0502020204030204" pitchFamily="34" charset="0"/>
                <a:ea typeface="+mj-ea"/>
                <a:cs typeface="Calibri" panose="020F0502020204030204" pitchFamily="34" charset="0"/>
              </a:rPr>
              <a:t>TINTA RIOJA</a:t>
            </a:r>
            <a:endParaRPr lang="es-ES" sz="2400" b="1" dirty="0" smtClean="0">
              <a:solidFill>
                <a:schemeClr val="accent1"/>
              </a:solidFill>
              <a:latin typeface="Calibri" panose="020F0502020204030204" pitchFamily="34" charset="0"/>
              <a:ea typeface="+mj-ea"/>
              <a:cs typeface="Calibri" panose="020F0502020204030204" pitchFamily="34" charset="0"/>
            </a:endParaRPr>
          </a:p>
        </p:txBody>
      </p:sp>
      <p:sp>
        <p:nvSpPr>
          <p:cNvPr id="2" name="Marcador de número de diapositiva 1">
            <a:extLst>
              <a:ext uri="{FF2B5EF4-FFF2-40B4-BE49-F238E27FC236}">
                <a16:creationId xmlns:a16="http://schemas.microsoft.com/office/drawing/2014/main" id="{B7C55AF3-DE99-A83D-9CEB-EB5FBF17526D}"/>
              </a:ext>
            </a:extLst>
          </p:cNvPr>
          <p:cNvSpPr>
            <a:spLocks noGrp="1"/>
          </p:cNvSpPr>
          <p:nvPr>
            <p:ph type="sldNum" sz="quarter" idx="12"/>
          </p:nvPr>
        </p:nvSpPr>
        <p:spPr/>
        <p:txBody>
          <a:bodyPr/>
          <a:lstStyle/>
          <a:p>
            <a:fld id="{3A0FC4F9-BB9C-419F-8CE6-D898502595A1}" type="slidenum">
              <a:rPr lang="es-ES" sz="2000" smtClean="0"/>
              <a:t>38</a:t>
            </a:fld>
            <a:endParaRPr lang="es-ES" sz="2000"/>
          </a:p>
        </p:txBody>
      </p:sp>
      <p:pic>
        <p:nvPicPr>
          <p:cNvPr id="8" name="Picture 2" descr="C:\Users\U0899RPI\Desktop\BEATOKIA\REFERENCIAS\beatokia.jpg">
            <a:extLst>
              <a:ext uri="{FF2B5EF4-FFF2-40B4-BE49-F238E27FC236}">
                <a16:creationId xmlns:a16="http://schemas.microsoft.com/office/drawing/2014/main" id="{60FA27D3-002F-85B1-DF4A-2CD826AFE52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46169" y="162056"/>
            <a:ext cx="2215648" cy="616157"/>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2" descr="Agricultura estudia oficializar los costes de producción para garantizar  precios justos | Agronews Comunitat Valenciana">
            <a:extLst>
              <a:ext uri="{FF2B5EF4-FFF2-40B4-BE49-F238E27FC236}">
                <a16:creationId xmlns:a16="http://schemas.microsoft.com/office/drawing/2014/main" id="{37397562-30D0-748E-C4F6-33F0B604E81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24944" y="1859556"/>
            <a:ext cx="2126066" cy="1379275"/>
          </a:xfrm>
          <a:prstGeom prst="rect">
            <a:avLst/>
          </a:prstGeom>
          <a:noFill/>
          <a:extLst>
            <a:ext uri="{909E8E84-426E-40DD-AFC4-6F175D3DCCD1}">
              <a14:hiddenFill xmlns:a14="http://schemas.microsoft.com/office/drawing/2010/main">
                <a:solidFill>
                  <a:srgbClr val="FFFFFF"/>
                </a:solidFill>
              </a14:hiddenFill>
            </a:ext>
          </a:extLst>
        </p:spPr>
      </p:pic>
      <p:pic>
        <p:nvPicPr>
          <p:cNvPr id="14" name="Imagen 13">
            <a:extLst>
              <a:ext uri="{FF2B5EF4-FFF2-40B4-BE49-F238E27FC236}">
                <a16:creationId xmlns:a16="http://schemas.microsoft.com/office/drawing/2014/main" id="{8EDAB04A-675D-827B-26D6-C5FFB90A3B4C}"/>
              </a:ext>
            </a:extLst>
          </p:cNvPr>
          <p:cNvPicPr>
            <a:picLocks noChangeAspect="1"/>
          </p:cNvPicPr>
          <p:nvPr/>
        </p:nvPicPr>
        <p:blipFill>
          <a:blip r:embed="rId4"/>
          <a:stretch>
            <a:fillRect/>
          </a:stretch>
        </p:blipFill>
        <p:spPr>
          <a:xfrm>
            <a:off x="3417562" y="933722"/>
            <a:ext cx="5442352" cy="5548544"/>
          </a:xfrm>
          <a:prstGeom prst="rect">
            <a:avLst/>
          </a:prstGeom>
        </p:spPr>
      </p:pic>
      <p:pic>
        <p:nvPicPr>
          <p:cNvPr id="15" name="Picture 2" descr="Pura Cepa de Sarmientos Crianza, Rioja San Jamon">
            <a:extLst>
              <a:ext uri="{FF2B5EF4-FFF2-40B4-BE49-F238E27FC236}">
                <a16:creationId xmlns:a16="http://schemas.microsoft.com/office/drawing/2014/main" id="{0A4BBB44-C0FB-6C0A-BA6B-E7D6C9D8F07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9011" y="3360743"/>
            <a:ext cx="2309468" cy="2883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173154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77B30464-7E4B-125A-315A-7DAD227BDB22}"/>
              </a:ext>
            </a:extLst>
          </p:cNvPr>
          <p:cNvSpPr/>
          <p:nvPr/>
        </p:nvSpPr>
        <p:spPr>
          <a:xfrm>
            <a:off x="1170863" y="1984795"/>
            <a:ext cx="8103139" cy="1292020"/>
          </a:xfrm>
          <a:prstGeom prst="rect">
            <a:avLst/>
          </a:prstGeom>
        </p:spPr>
        <p:txBody>
          <a:bodyPr wrap="square">
            <a:spAutoFit/>
          </a:bodyPr>
          <a:lstStyle/>
          <a:p>
            <a:pPr algn="ctr">
              <a:lnSpc>
                <a:spcPct val="107000"/>
              </a:lnSpc>
              <a:spcAft>
                <a:spcPts val="1800"/>
              </a:spcAft>
            </a:pPr>
            <a:endParaRPr lang="es-ES" sz="2800" dirty="0">
              <a:effectLst/>
              <a:latin typeface="Times New Roman" panose="02020603050405020304" pitchFamily="18" charset="0"/>
              <a:ea typeface="Times New Roman" panose="02020603050405020304" pitchFamily="18" charset="0"/>
            </a:endParaRPr>
          </a:p>
          <a:p>
            <a:pPr lvl="0" algn="ctr">
              <a:spcBef>
                <a:spcPts val="600"/>
              </a:spcBef>
              <a:spcAft>
                <a:spcPts val="0"/>
              </a:spcAft>
            </a:pPr>
            <a:r>
              <a:rPr lang="es-ES" sz="2800" dirty="0" err="1">
                <a:latin typeface="Arial" panose="020B0604020202020204" pitchFamily="34" charset="0"/>
                <a:ea typeface="Times New Roman" panose="02020603050405020304" pitchFamily="18" charset="0"/>
              </a:rPr>
              <a:t>Eskerrik</a:t>
            </a:r>
            <a:r>
              <a:rPr lang="es-ES" sz="2800" dirty="0">
                <a:latin typeface="Arial" panose="020B0604020202020204" pitchFamily="34" charset="0"/>
                <a:ea typeface="Times New Roman" panose="02020603050405020304" pitchFamily="18" charset="0"/>
              </a:rPr>
              <a:t> </a:t>
            </a:r>
            <a:r>
              <a:rPr lang="es-ES" sz="2800" dirty="0" err="1">
                <a:latin typeface="Arial" panose="020B0604020202020204" pitchFamily="34" charset="0"/>
                <a:ea typeface="Times New Roman" panose="02020603050405020304" pitchFamily="18" charset="0"/>
              </a:rPr>
              <a:t>asko</a:t>
            </a:r>
            <a:r>
              <a:rPr lang="es-ES" sz="2800" dirty="0">
                <a:latin typeface="Arial" panose="020B0604020202020204" pitchFamily="34" charset="0"/>
                <a:ea typeface="Times New Roman" panose="02020603050405020304" pitchFamily="18" charset="0"/>
              </a:rPr>
              <a:t>  /  Muchas gracias</a:t>
            </a:r>
            <a:endParaRPr lang="es-ES" sz="2800" dirty="0">
              <a:effectLst/>
              <a:latin typeface="Times New Roman" panose="02020603050405020304" pitchFamily="18" charset="0"/>
              <a:ea typeface="Times New Roman" panose="02020603050405020304" pitchFamily="18" charset="0"/>
            </a:endParaRPr>
          </a:p>
        </p:txBody>
      </p:sp>
      <p:pic>
        <p:nvPicPr>
          <p:cNvPr id="4" name="Imagen 3" descr="Logotipo&#10;&#10;Descripción generada automáticamente">
            <a:extLst>
              <a:ext uri="{FF2B5EF4-FFF2-40B4-BE49-F238E27FC236}">
                <a16:creationId xmlns:a16="http://schemas.microsoft.com/office/drawing/2014/main" id="{E96F9695-26D8-C5D9-3036-3C5F6A151F4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43377" y="6316695"/>
            <a:ext cx="1419342" cy="459271"/>
          </a:xfrm>
          <a:prstGeom prst="rect">
            <a:avLst/>
          </a:prstGeom>
        </p:spPr>
      </p:pic>
      <p:pic>
        <p:nvPicPr>
          <p:cNvPr id="5"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3"/>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6272571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957272"/>
            <a:ext cx="10463752" cy="3604183"/>
          </a:xfrm>
        </p:spPr>
        <p:txBody>
          <a:bodyPr>
            <a:noAutofit/>
          </a:bodyPr>
          <a:lstStyle/>
          <a:p>
            <a:pPr algn="ctr"/>
            <a:r>
              <a:rPr lang="es-ES" sz="4000" b="1" dirty="0">
                <a:latin typeface="Arial Black" panose="020B0A04020102020204" pitchFamily="34" charset="0"/>
                <a:cs typeface="Calibri" panose="020F0502020204030204" pitchFamily="34" charset="0"/>
              </a:rPr>
              <a:t>AYUDA</a:t>
            </a:r>
            <a:br>
              <a:rPr lang="es-ES" sz="4000" b="1" dirty="0">
                <a:latin typeface="Arial Black" panose="020B0A04020102020204" pitchFamily="34" charset="0"/>
                <a:cs typeface="Calibri" panose="020F0502020204030204" pitchFamily="34" charset="0"/>
              </a:rPr>
            </a:br>
            <a:r>
              <a:rPr lang="es-ES" sz="4000" b="1" dirty="0">
                <a:latin typeface="Arial Black" panose="020B0A04020102020204" pitchFamily="34" charset="0"/>
                <a:cs typeface="Calibri" panose="020F0502020204030204" pitchFamily="34" charset="0"/>
              </a:rPr>
              <a:t>COSECHA</a:t>
            </a:r>
            <a:br>
              <a:rPr lang="es-ES" sz="4000" b="1" dirty="0">
                <a:latin typeface="Arial Black" panose="020B0A04020102020204" pitchFamily="34" charset="0"/>
                <a:cs typeface="Calibri" panose="020F0502020204030204" pitchFamily="34" charset="0"/>
              </a:rPr>
            </a:br>
            <a:r>
              <a:rPr lang="es-ES" sz="4000" b="1" dirty="0">
                <a:latin typeface="Arial Black" panose="020B0A04020102020204" pitchFamily="34" charset="0"/>
                <a:cs typeface="Calibri" panose="020F0502020204030204" pitchFamily="34" charset="0"/>
              </a:rPr>
              <a:t>EN VERDE</a:t>
            </a:r>
            <a:r>
              <a:rPr lang="es-ES" sz="4800" b="1" dirty="0"/>
              <a:t/>
            </a:r>
            <a:br>
              <a:rPr lang="es-ES" sz="4800" b="1" dirty="0"/>
            </a:br>
            <a:r>
              <a:rPr lang="es-ES" sz="2800" b="1" dirty="0" smtClean="0">
                <a:latin typeface="Calibri" panose="020F0502020204030204" pitchFamily="34" charset="0"/>
                <a:cs typeface="Calibri" panose="020F0502020204030204" pitchFamily="34" charset="0"/>
              </a:rPr>
              <a:t>AYUDAS SECTOR VITÍCOLA</a:t>
            </a:r>
            <a:r>
              <a:rPr lang="es-ES" sz="4400" dirty="0">
                <a:latin typeface="Calibri" panose="020F0502020204030204" pitchFamily="34" charset="0"/>
                <a:cs typeface="Calibri" panose="020F0502020204030204" pitchFamily="34" charset="0"/>
              </a:rPr>
              <a:t/>
            </a:r>
            <a:br>
              <a:rPr lang="es-ES" sz="4400" dirty="0">
                <a:latin typeface="Calibri" panose="020F0502020204030204" pitchFamily="34" charset="0"/>
                <a:cs typeface="Calibri" panose="020F0502020204030204" pitchFamily="34" charset="0"/>
              </a:rPr>
            </a:br>
            <a:endParaRPr lang="es-ES" sz="4400" dirty="0">
              <a:latin typeface="Calibri" panose="020F0502020204030204" pitchFamily="34" charset="0"/>
              <a:cs typeface="Calibri" panose="020F0502020204030204" pitchFamily="34" charset="0"/>
            </a:endParaRPr>
          </a:p>
        </p:txBody>
      </p:sp>
      <p:pic>
        <p:nvPicPr>
          <p:cNvPr id="5"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2"/>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29931037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38103" y="245714"/>
            <a:ext cx="9807845" cy="738433"/>
          </a:xfrm>
        </p:spPr>
        <p:txBody>
          <a:bodyPr>
            <a:noAutofit/>
          </a:bodyPr>
          <a:lstStyle/>
          <a:p>
            <a:r>
              <a:rPr lang="es-ES" sz="2400" b="1" dirty="0"/>
              <a:t>AYUDA COSECHA EN </a:t>
            </a:r>
            <a:r>
              <a:rPr lang="es-ES" sz="2400" b="1" dirty="0" smtClean="0"/>
              <a:t>VERDE</a:t>
            </a:r>
            <a:br>
              <a:rPr lang="es-ES" sz="2400" b="1" dirty="0" smtClean="0"/>
            </a:br>
            <a:r>
              <a:rPr lang="es-ES" sz="2400" b="1" dirty="0" smtClean="0"/>
              <a:t>(rendimiento </a:t>
            </a:r>
            <a:r>
              <a:rPr lang="es-ES" sz="2400" b="1" dirty="0"/>
              <a:t>medio 5.500 kg/ha. Min 0,3 Has/Max. 10 has.)</a:t>
            </a:r>
            <a:br>
              <a:rPr lang="es-ES" sz="2400" b="1" dirty="0"/>
            </a:br>
            <a:r>
              <a:rPr lang="es-ES" sz="2400" b="1" dirty="0"/>
              <a:t/>
            </a:r>
            <a:br>
              <a:rPr lang="es-ES" sz="2400" b="1" dirty="0"/>
            </a:br>
            <a:r>
              <a:rPr lang="es-ES" sz="2400" b="1" dirty="0"/>
              <a:t/>
            </a:r>
            <a:br>
              <a:rPr lang="es-ES" sz="2400" b="1" dirty="0"/>
            </a:br>
            <a:endParaRPr lang="es-ES" sz="2400" b="1" dirty="0"/>
          </a:p>
        </p:txBody>
      </p:sp>
      <p:sp>
        <p:nvSpPr>
          <p:cNvPr id="4" name="Marcador de número de diapositiva 3">
            <a:extLst>
              <a:ext uri="{FF2B5EF4-FFF2-40B4-BE49-F238E27FC236}">
                <a16:creationId xmlns:a16="http://schemas.microsoft.com/office/drawing/2014/main" id="{334CF38F-817F-88F3-D29C-FBE112E7A68D}"/>
              </a:ext>
            </a:extLst>
          </p:cNvPr>
          <p:cNvSpPr>
            <a:spLocks noGrp="1"/>
          </p:cNvSpPr>
          <p:nvPr>
            <p:ph type="sldNum" sz="quarter" idx="12"/>
          </p:nvPr>
        </p:nvSpPr>
        <p:spPr/>
        <p:txBody>
          <a:bodyPr/>
          <a:lstStyle/>
          <a:p>
            <a:fld id="{3A0FC4F9-BB9C-419F-8CE6-D898502595A1}" type="slidenum">
              <a:rPr lang="es-ES" sz="2000" smtClean="0"/>
              <a:t>5</a:t>
            </a:fld>
            <a:endParaRPr lang="es-ES" sz="2000" dirty="0"/>
          </a:p>
        </p:txBody>
      </p:sp>
      <p:sp>
        <p:nvSpPr>
          <p:cNvPr id="6" name="Marcador de contenido 2"/>
          <p:cNvSpPr txBox="1">
            <a:spLocks/>
          </p:cNvSpPr>
          <p:nvPr/>
        </p:nvSpPr>
        <p:spPr>
          <a:xfrm>
            <a:off x="630212" y="1027863"/>
            <a:ext cx="10756151" cy="5196061"/>
          </a:xfrm>
          <a:prstGeom prst="rect">
            <a:avLst/>
          </a:prstGeom>
        </p:spPr>
        <p:txBody>
          <a:bodyPr>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s-ES" sz="1600" b="1" dirty="0" smtClean="0">
                <a:latin typeface="Calibri" panose="020F0502020204030204" pitchFamily="34" charset="0"/>
                <a:cs typeface="Calibri" panose="020F0502020204030204" pitchFamily="34" charset="0"/>
              </a:rPr>
              <a:t>A/ </a:t>
            </a:r>
            <a:r>
              <a:rPr lang="en-GB" sz="1600" b="1" dirty="0">
                <a:latin typeface="Calibri" panose="020F0502020204030204" pitchFamily="34" charset="0"/>
                <a:cs typeface="Calibri" panose="020F0502020204030204" pitchFamily="34" charset="0"/>
              </a:rPr>
              <a:t>EXPLOTACIONES &lt; 15 Has</a:t>
            </a:r>
            <a:endParaRPr lang="es-ES" sz="1600" dirty="0">
              <a:latin typeface="Calibri" panose="020F0502020204030204" pitchFamily="34" charset="0"/>
              <a:cs typeface="Calibri" panose="020F0502020204030204" pitchFamily="34" charset="0"/>
            </a:endParaRPr>
          </a:p>
          <a:p>
            <a:pPr marL="457200" lvl="1" indent="0">
              <a:buNone/>
            </a:pPr>
            <a:r>
              <a:rPr lang="es-ES" i="1" u="sng" dirty="0">
                <a:latin typeface="Calibri" panose="020F0502020204030204" pitchFamily="34" charset="0"/>
                <a:cs typeface="Calibri" panose="020F0502020204030204" pitchFamily="34" charset="0"/>
              </a:rPr>
              <a:t>Ayuda: hasta 0,74 €/kg </a:t>
            </a:r>
            <a:r>
              <a:rPr lang="es-ES" dirty="0">
                <a:latin typeface="Calibri" panose="020F0502020204030204" pitchFamily="34" charset="0"/>
                <a:cs typeface="Calibri" panose="020F0502020204030204" pitchFamily="34" charset="0"/>
              </a:rPr>
              <a:t>complementando PASVE (0,54 €/KG). MÁXIMO 2.000 HAS</a:t>
            </a:r>
          </a:p>
          <a:p>
            <a:pPr marL="457200" lvl="1" indent="0">
              <a:buNone/>
            </a:pPr>
            <a:r>
              <a:rPr lang="es-ES" dirty="0">
                <a:latin typeface="Calibri" panose="020F0502020204030204" pitchFamily="34" charset="0"/>
                <a:cs typeface="Calibri" panose="020F0502020204030204" pitchFamily="34" charset="0"/>
              </a:rPr>
              <a:t>Ayuda: 0,2€/kg X 5.500 kg/ha = </a:t>
            </a:r>
            <a:r>
              <a:rPr lang="es-ES" b="1" u="sng" dirty="0">
                <a:latin typeface="Calibri" panose="020F0502020204030204" pitchFamily="34" charset="0"/>
                <a:cs typeface="Calibri" panose="020F0502020204030204" pitchFamily="34" charset="0"/>
              </a:rPr>
              <a:t>1.100 €/ha</a:t>
            </a:r>
          </a:p>
          <a:p>
            <a:pPr>
              <a:spcBef>
                <a:spcPts val="0"/>
              </a:spcBef>
            </a:pPr>
            <a:r>
              <a:rPr lang="es-ES" sz="1600" b="1" dirty="0">
                <a:latin typeface="Calibri" panose="020F0502020204030204" pitchFamily="34" charset="0"/>
                <a:cs typeface="Calibri" panose="020F0502020204030204" pitchFamily="34" charset="0"/>
              </a:rPr>
              <a:t>   B/ EXPLOTACIONES 15-30 Has</a:t>
            </a:r>
          </a:p>
          <a:p>
            <a:pPr marL="457200" lvl="1" indent="0">
              <a:buNone/>
            </a:pPr>
            <a:r>
              <a:rPr lang="es-ES" i="1" u="sng" dirty="0">
                <a:latin typeface="Calibri" panose="020F0502020204030204" pitchFamily="34" charset="0"/>
                <a:cs typeface="Calibri" panose="020F0502020204030204" pitchFamily="34" charset="0"/>
              </a:rPr>
              <a:t>Ayuda: hasta 0, 69 €/kg </a:t>
            </a:r>
            <a:r>
              <a:rPr lang="es-ES" dirty="0">
                <a:latin typeface="Calibri" panose="020F0502020204030204" pitchFamily="34" charset="0"/>
                <a:cs typeface="Calibri" panose="020F0502020204030204" pitchFamily="34" charset="0"/>
              </a:rPr>
              <a:t>complementando PASVE (0,54 €/KG). MÁXIMO 1.000 HAS</a:t>
            </a:r>
          </a:p>
          <a:p>
            <a:pPr marL="457200" lvl="1" indent="0">
              <a:buNone/>
            </a:pPr>
            <a:r>
              <a:rPr lang="es-ES" dirty="0">
                <a:latin typeface="Calibri" panose="020F0502020204030204" pitchFamily="34" charset="0"/>
                <a:cs typeface="Calibri" panose="020F0502020204030204" pitchFamily="34" charset="0"/>
              </a:rPr>
              <a:t>Ayuda: 0,15 €/kg X 5.500 kg/ha = </a:t>
            </a:r>
            <a:r>
              <a:rPr lang="es-ES" b="1" u="sng" dirty="0">
                <a:latin typeface="Calibri" panose="020F0502020204030204" pitchFamily="34" charset="0"/>
                <a:cs typeface="Calibri" panose="020F0502020204030204" pitchFamily="34" charset="0"/>
              </a:rPr>
              <a:t>825 €/ha</a:t>
            </a:r>
          </a:p>
          <a:p>
            <a:pPr marL="0" indent="0">
              <a:spcBef>
                <a:spcPts val="0"/>
              </a:spcBef>
              <a:buFont typeface="Wingdings 3" charset="2"/>
              <a:buNone/>
            </a:pPr>
            <a:r>
              <a:rPr lang="es-ES" sz="1600" dirty="0" smtClean="0">
                <a:latin typeface="Calibri" panose="020F0502020204030204" pitchFamily="34" charset="0"/>
                <a:cs typeface="Calibri" panose="020F0502020204030204" pitchFamily="34" charset="0"/>
              </a:rPr>
              <a:t> </a:t>
            </a:r>
            <a:r>
              <a:rPr lang="es-ES" sz="1600" b="1" dirty="0" smtClean="0">
                <a:latin typeface="Calibri" panose="020F0502020204030204" pitchFamily="34" charset="0"/>
                <a:cs typeface="Calibri" panose="020F0502020204030204" pitchFamily="34" charset="0"/>
              </a:rPr>
              <a:t>C/ </a:t>
            </a:r>
            <a:r>
              <a:rPr lang="es-ES" sz="1600" b="1" dirty="0">
                <a:latin typeface="Calibri" panose="020F0502020204030204" pitchFamily="34" charset="0"/>
                <a:cs typeface="Calibri" panose="020F0502020204030204" pitchFamily="34" charset="0"/>
              </a:rPr>
              <a:t>EXPLOTACIONES &gt; 30 Has</a:t>
            </a:r>
            <a:endParaRPr lang="es-ES" sz="1600" dirty="0">
              <a:latin typeface="Calibri" panose="020F0502020204030204" pitchFamily="34" charset="0"/>
              <a:cs typeface="Calibri" panose="020F0502020204030204" pitchFamily="34" charset="0"/>
            </a:endParaRPr>
          </a:p>
          <a:p>
            <a:pPr marL="457200" lvl="1" indent="0">
              <a:buNone/>
            </a:pPr>
            <a:r>
              <a:rPr lang="es-ES" i="1" u="sng" dirty="0">
                <a:latin typeface="Calibri" panose="020F0502020204030204" pitchFamily="34" charset="0"/>
                <a:cs typeface="Calibri" panose="020F0502020204030204" pitchFamily="34" charset="0"/>
              </a:rPr>
              <a:t>Ayuda: hasta 0, 64 €/kg </a:t>
            </a:r>
            <a:r>
              <a:rPr lang="es-ES" dirty="0">
                <a:latin typeface="Calibri" panose="020F0502020204030204" pitchFamily="34" charset="0"/>
                <a:cs typeface="Calibri" panose="020F0502020204030204" pitchFamily="34" charset="0"/>
              </a:rPr>
              <a:t>complementando PASVE (0,54 €/KG). MÁXIMO 500 HAS</a:t>
            </a:r>
          </a:p>
          <a:p>
            <a:pPr marL="457200" lvl="1" indent="0">
              <a:buNone/>
            </a:pPr>
            <a:r>
              <a:rPr lang="es-ES" dirty="0">
                <a:latin typeface="Calibri" panose="020F0502020204030204" pitchFamily="34" charset="0"/>
                <a:cs typeface="Calibri" panose="020F0502020204030204" pitchFamily="34" charset="0"/>
              </a:rPr>
              <a:t>Ayuda: 0,10 €/kg X 5.500 kg/ha = </a:t>
            </a:r>
            <a:r>
              <a:rPr lang="es-ES"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550 €/ha</a:t>
            </a:r>
          </a:p>
          <a:p>
            <a:pPr marL="0" indent="0">
              <a:spcBef>
                <a:spcPts val="0"/>
              </a:spcBef>
              <a:buFont typeface="Wingdings 3" charset="2"/>
              <a:buNone/>
            </a:pPr>
            <a:r>
              <a:rPr lang="es-ES" sz="1600" dirty="0" smtClean="0">
                <a:latin typeface="Calibri" panose="020F0502020204030204" pitchFamily="34" charset="0"/>
                <a:cs typeface="Calibri" panose="020F0502020204030204" pitchFamily="34" charset="0"/>
              </a:rPr>
              <a:t> </a:t>
            </a:r>
          </a:p>
          <a:p>
            <a:pPr marL="0" indent="0">
              <a:spcBef>
                <a:spcPts val="0"/>
              </a:spcBef>
              <a:buNone/>
            </a:pPr>
            <a:r>
              <a:rPr lang="es-ES" sz="1600" b="1" u="sng" dirty="0">
                <a:solidFill>
                  <a:srgbClr val="0070C0"/>
                </a:solidFill>
                <a:latin typeface="Calibri" panose="020F0502020204030204" pitchFamily="34" charset="0"/>
                <a:cs typeface="Calibri" panose="020F0502020204030204" pitchFamily="34" charset="0"/>
              </a:rPr>
              <a:t>TOTAL, AYUDA COMPLEMENTO COSECHA VERDE: 3, 3 M€</a:t>
            </a:r>
          </a:p>
          <a:p>
            <a:pPr marL="0" indent="0">
              <a:spcBef>
                <a:spcPts val="0"/>
              </a:spcBef>
              <a:buNone/>
            </a:pPr>
            <a:r>
              <a:rPr lang="es-ES" sz="1600" dirty="0">
                <a:latin typeface="Calibri" panose="020F0502020204030204" pitchFamily="34" charset="0"/>
                <a:cs typeface="Calibri" panose="020F0502020204030204" pitchFamily="34" charset="0"/>
              </a:rPr>
              <a:t>Producción potencial fuera mercado: 3.500 has X 5.500 kg/ha = </a:t>
            </a:r>
            <a:r>
              <a:rPr lang="es-ES" sz="1600" u="sng" dirty="0">
                <a:latin typeface="Calibri" panose="020F0502020204030204" pitchFamily="34" charset="0"/>
                <a:cs typeface="Calibri" panose="020F0502020204030204" pitchFamily="34" charset="0"/>
              </a:rPr>
              <a:t>19,2 M kg</a:t>
            </a:r>
          </a:p>
          <a:p>
            <a:pPr>
              <a:spcBef>
                <a:spcPts val="0"/>
              </a:spcBef>
            </a:pPr>
            <a:endParaRPr lang="es-ES" sz="1600" u="sng" dirty="0" smtClean="0">
              <a:latin typeface="Calibri" panose="020F0502020204030204" pitchFamily="34" charset="0"/>
              <a:cs typeface="Calibri" panose="020F0502020204030204" pitchFamily="34" charset="0"/>
            </a:endParaRPr>
          </a:p>
          <a:p>
            <a:pPr marL="0" indent="0">
              <a:spcBef>
                <a:spcPts val="0"/>
              </a:spcBef>
              <a:buNone/>
            </a:pPr>
            <a:r>
              <a:rPr lang="es-ES" sz="1400" b="1" dirty="0" smtClean="0">
                <a:latin typeface="Calibri" panose="020F0502020204030204" pitchFamily="34" charset="0"/>
                <a:cs typeface="Calibri" panose="020F0502020204030204" pitchFamily="34" charset="0"/>
              </a:rPr>
              <a:t>Requisitos:</a:t>
            </a:r>
          </a:p>
          <a:p>
            <a:pPr>
              <a:spcBef>
                <a:spcPts val="0"/>
              </a:spcBef>
            </a:pPr>
            <a:r>
              <a:rPr lang="es-ES" sz="1400" b="1" dirty="0" smtClean="0">
                <a:latin typeface="Calibri" panose="020F0502020204030204" pitchFamily="34" charset="0"/>
                <a:cs typeface="Calibri" panose="020F0502020204030204" pitchFamily="34" charset="0"/>
              </a:rPr>
              <a:t>Ser </a:t>
            </a:r>
            <a:r>
              <a:rPr lang="es-ES" sz="1400" b="1" dirty="0">
                <a:latin typeface="Calibri" panose="020F0502020204030204" pitchFamily="34" charset="0"/>
                <a:cs typeface="Calibri" panose="020F0502020204030204" pitchFamily="34" charset="0"/>
              </a:rPr>
              <a:t>titular de una explotación agraria inscrita en el REA con viñedos inscritos en el Registro Vitícola del Territorio Histórico de Álava y amparada por la DOCA </a:t>
            </a:r>
            <a:r>
              <a:rPr lang="es-ES" sz="1400" b="1" dirty="0" smtClean="0">
                <a:latin typeface="Calibri" panose="020F0502020204030204" pitchFamily="34" charset="0"/>
                <a:cs typeface="Calibri" panose="020F0502020204030204" pitchFamily="34" charset="0"/>
              </a:rPr>
              <a:t>Rioja.</a:t>
            </a:r>
          </a:p>
          <a:p>
            <a:pPr>
              <a:spcBef>
                <a:spcPts val="0"/>
              </a:spcBef>
            </a:pPr>
            <a:r>
              <a:rPr lang="es-ES" sz="1400" b="1" dirty="0" smtClean="0">
                <a:latin typeface="Calibri" panose="020F0502020204030204" pitchFamily="34" charset="0"/>
                <a:cs typeface="Calibri" panose="020F0502020204030204" pitchFamily="34" charset="0"/>
              </a:rPr>
              <a:t>Haber </a:t>
            </a:r>
            <a:r>
              <a:rPr lang="es-ES" sz="1400" b="1" dirty="0">
                <a:latin typeface="Calibri" panose="020F0502020204030204" pitchFamily="34" charset="0"/>
                <a:cs typeface="Calibri" panose="020F0502020204030204" pitchFamily="34" charset="0"/>
              </a:rPr>
              <a:t>presentado una solicitud admisible a la convocatoria de 2023 de la ayuda FEOGA en la Comunidad Autónoma del País Vasco, a la cosecha en verde, dentro del </a:t>
            </a:r>
            <a:r>
              <a:rPr lang="es-ES" sz="1400" b="1" dirty="0" smtClean="0">
                <a:latin typeface="Calibri" panose="020F0502020204030204" pitchFamily="34" charset="0"/>
                <a:cs typeface="Calibri" panose="020F0502020204030204" pitchFamily="34" charset="0"/>
              </a:rPr>
              <a:t>PASVE.</a:t>
            </a:r>
          </a:p>
          <a:p>
            <a:pPr>
              <a:spcBef>
                <a:spcPts val="0"/>
              </a:spcBef>
            </a:pPr>
            <a:r>
              <a:rPr lang="es-ES" sz="1400" b="1" dirty="0" smtClean="0">
                <a:latin typeface="Calibri" panose="020F0502020204030204" pitchFamily="34" charset="0"/>
                <a:cs typeface="Calibri" panose="020F0502020204030204" pitchFamily="34" charset="0"/>
              </a:rPr>
              <a:t>Realizar </a:t>
            </a:r>
            <a:r>
              <a:rPr lang="es-ES" sz="1400" b="1" dirty="0">
                <a:latin typeface="Calibri" panose="020F0502020204030204" pitchFamily="34" charset="0"/>
                <a:cs typeface="Calibri" panose="020F0502020204030204" pitchFamily="34" charset="0"/>
              </a:rPr>
              <a:t>en alguna o la totalidad de las parcelas de su explotación, durante la presente campaña, cosecha en verde. La fecha límite para la realización de la cosecha en verde será el 15 de julio de 2023.</a:t>
            </a:r>
            <a:endParaRPr lang="es-ES" sz="1400" dirty="0" smtClean="0">
              <a:latin typeface="Calibri" panose="020F0502020204030204" pitchFamily="34" charset="0"/>
              <a:cs typeface="Calibri" panose="020F0502020204030204" pitchFamily="34" charset="0"/>
            </a:endParaRPr>
          </a:p>
          <a:p>
            <a:pPr marL="0" indent="0">
              <a:spcBef>
                <a:spcPts val="0"/>
              </a:spcBef>
              <a:buFont typeface="Wingdings 3" charset="2"/>
              <a:buNone/>
            </a:pPr>
            <a:endParaRPr lang="es-ES" sz="1400" dirty="0" smtClean="0">
              <a:solidFill>
                <a:srgbClr val="0070C0"/>
              </a:solidFill>
              <a:latin typeface="Calibri" panose="020F0502020204030204" pitchFamily="34" charset="0"/>
              <a:cs typeface="Calibri" panose="020F0502020204030204" pitchFamily="34" charset="0"/>
            </a:endParaRPr>
          </a:p>
          <a:p>
            <a:pPr>
              <a:spcBef>
                <a:spcPts val="0"/>
              </a:spcBef>
            </a:pPr>
            <a:endParaRPr lang="es-ES"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89252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957272"/>
            <a:ext cx="10463752" cy="3604183"/>
          </a:xfrm>
        </p:spPr>
        <p:txBody>
          <a:bodyPr>
            <a:noAutofit/>
          </a:bodyPr>
          <a:lstStyle/>
          <a:p>
            <a:pPr algn="ctr"/>
            <a:r>
              <a:rPr lang="es-ES" sz="4000" b="1" dirty="0" smtClean="0">
                <a:latin typeface="Arial Black" panose="020B0A04020102020204" pitchFamily="34" charset="0"/>
                <a:cs typeface="Calibri" panose="020F0502020204030204" pitchFamily="34" charset="0"/>
              </a:rPr>
              <a:t>DESTILACIÓN</a:t>
            </a:r>
            <a:br>
              <a:rPr lang="es-ES" sz="4000" b="1" dirty="0" smtClean="0">
                <a:latin typeface="Arial Black" panose="020B0A04020102020204" pitchFamily="34" charset="0"/>
                <a:cs typeface="Calibri" panose="020F0502020204030204" pitchFamily="34" charset="0"/>
              </a:rPr>
            </a:br>
            <a:r>
              <a:rPr lang="es-ES" sz="4000" b="1" dirty="0" smtClean="0">
                <a:latin typeface="Arial Black" panose="020B0A04020102020204" pitchFamily="34" charset="0"/>
                <a:cs typeface="Calibri" panose="020F0502020204030204" pitchFamily="34" charset="0"/>
              </a:rPr>
              <a:t>VOLUNTARIA DE</a:t>
            </a:r>
            <a:br>
              <a:rPr lang="es-ES" sz="4000" b="1" dirty="0" smtClean="0">
                <a:latin typeface="Arial Black" panose="020B0A04020102020204" pitchFamily="34" charset="0"/>
                <a:cs typeface="Calibri" panose="020F0502020204030204" pitchFamily="34" charset="0"/>
              </a:rPr>
            </a:br>
            <a:r>
              <a:rPr lang="es-ES" sz="4000" b="1" dirty="0" smtClean="0">
                <a:latin typeface="Arial Black" panose="020B0A04020102020204" pitchFamily="34" charset="0"/>
                <a:cs typeface="Calibri" panose="020F0502020204030204" pitchFamily="34" charset="0"/>
              </a:rPr>
              <a:t>VINO AMPARADO</a:t>
            </a:r>
            <a:br>
              <a:rPr lang="es-ES" sz="4000" b="1" dirty="0" smtClean="0">
                <a:latin typeface="Arial Black" panose="020B0A04020102020204" pitchFamily="34" charset="0"/>
                <a:cs typeface="Calibri" panose="020F0502020204030204" pitchFamily="34" charset="0"/>
              </a:rPr>
            </a:br>
            <a:r>
              <a:rPr lang="es-ES" sz="4000" b="1" dirty="0" smtClean="0">
                <a:latin typeface="Arial Black" panose="020B0A04020102020204" pitchFamily="34" charset="0"/>
                <a:cs typeface="Calibri" panose="020F0502020204030204" pitchFamily="34" charset="0"/>
              </a:rPr>
              <a:t>DOCa </a:t>
            </a:r>
            <a:r>
              <a:rPr lang="es-ES" sz="4000" b="1" dirty="0">
                <a:latin typeface="Arial Black" panose="020B0A04020102020204" pitchFamily="34" charset="0"/>
                <a:cs typeface="Calibri" panose="020F0502020204030204" pitchFamily="34" charset="0"/>
              </a:rPr>
              <a:t>RIOJA</a:t>
            </a:r>
            <a:r>
              <a:rPr lang="es-ES" sz="4800" b="1" dirty="0"/>
              <a:t/>
            </a:r>
            <a:br>
              <a:rPr lang="es-ES" sz="4800" b="1" dirty="0"/>
            </a:br>
            <a:r>
              <a:rPr lang="es-ES" sz="2800" b="1" dirty="0" smtClean="0">
                <a:latin typeface="Calibri" panose="020F0502020204030204" pitchFamily="34" charset="0"/>
                <a:cs typeface="Calibri" panose="020F0502020204030204" pitchFamily="34" charset="0"/>
              </a:rPr>
              <a:t>AYUDAS SECTOR VINÍCOLA</a:t>
            </a:r>
            <a:r>
              <a:rPr lang="es-ES" sz="4400" dirty="0">
                <a:latin typeface="Calibri" panose="020F0502020204030204" pitchFamily="34" charset="0"/>
                <a:cs typeface="Calibri" panose="020F0502020204030204" pitchFamily="34" charset="0"/>
              </a:rPr>
              <a:t/>
            </a:r>
            <a:br>
              <a:rPr lang="es-ES" sz="4400" dirty="0">
                <a:latin typeface="Calibri" panose="020F0502020204030204" pitchFamily="34" charset="0"/>
                <a:cs typeface="Calibri" panose="020F0502020204030204" pitchFamily="34" charset="0"/>
              </a:rPr>
            </a:br>
            <a:endParaRPr lang="es-ES" sz="4400" dirty="0">
              <a:latin typeface="Calibri" panose="020F0502020204030204" pitchFamily="34" charset="0"/>
              <a:cs typeface="Calibri" panose="020F0502020204030204" pitchFamily="34" charset="0"/>
            </a:endParaRPr>
          </a:p>
        </p:txBody>
      </p:sp>
      <p:pic>
        <p:nvPicPr>
          <p:cNvPr id="5"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2"/>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2294020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38103" y="245714"/>
            <a:ext cx="9807845" cy="738433"/>
          </a:xfrm>
        </p:spPr>
        <p:txBody>
          <a:bodyPr>
            <a:noAutofit/>
          </a:bodyPr>
          <a:lstStyle/>
          <a:p>
            <a:r>
              <a:rPr lang="es-ES" sz="2400" b="1" dirty="0" smtClean="0"/>
              <a:t>DESTILACIÓN VOLUNTARIA </a:t>
            </a:r>
            <a:r>
              <a:rPr lang="es-ES" sz="2400" b="1" dirty="0"/>
              <a:t>DE VINO AMPARADO DOCa RIOJA</a:t>
            </a:r>
            <a:r>
              <a:rPr lang="es-ES" sz="2400" b="1" dirty="0" smtClean="0"/>
              <a:t/>
            </a:r>
            <a:br>
              <a:rPr lang="es-ES" sz="2400" b="1" dirty="0" smtClean="0"/>
            </a:br>
            <a:r>
              <a:rPr lang="es-ES" sz="2400" b="1" dirty="0" smtClean="0"/>
              <a:t/>
            </a:r>
            <a:br>
              <a:rPr lang="es-ES" sz="2400" b="1" dirty="0" smtClean="0"/>
            </a:br>
            <a:r>
              <a:rPr lang="es-ES" sz="2400" b="1" dirty="0"/>
              <a:t/>
            </a:r>
            <a:br>
              <a:rPr lang="es-ES" sz="2400" b="1" dirty="0"/>
            </a:br>
            <a:r>
              <a:rPr lang="es-ES" sz="2400" b="1" dirty="0"/>
              <a:t/>
            </a:r>
            <a:br>
              <a:rPr lang="es-ES" sz="2400" b="1" dirty="0"/>
            </a:br>
            <a:r>
              <a:rPr lang="es-ES" sz="2400" b="1" dirty="0"/>
              <a:t/>
            </a:r>
            <a:br>
              <a:rPr lang="es-ES" sz="2400" b="1" dirty="0"/>
            </a:br>
            <a:endParaRPr lang="es-ES" sz="2400" b="1" dirty="0"/>
          </a:p>
        </p:txBody>
      </p:sp>
      <p:sp>
        <p:nvSpPr>
          <p:cNvPr id="4" name="Marcador de número de diapositiva 3">
            <a:extLst>
              <a:ext uri="{FF2B5EF4-FFF2-40B4-BE49-F238E27FC236}">
                <a16:creationId xmlns:a16="http://schemas.microsoft.com/office/drawing/2014/main" id="{334CF38F-817F-88F3-D29C-FBE112E7A68D}"/>
              </a:ext>
            </a:extLst>
          </p:cNvPr>
          <p:cNvSpPr>
            <a:spLocks noGrp="1"/>
          </p:cNvSpPr>
          <p:nvPr>
            <p:ph type="sldNum" sz="quarter" idx="12"/>
          </p:nvPr>
        </p:nvSpPr>
        <p:spPr/>
        <p:txBody>
          <a:bodyPr/>
          <a:lstStyle/>
          <a:p>
            <a:fld id="{3A0FC4F9-BB9C-419F-8CE6-D898502595A1}" type="slidenum">
              <a:rPr lang="es-ES" sz="2000" smtClean="0"/>
              <a:t>7</a:t>
            </a:fld>
            <a:endParaRPr lang="es-ES" sz="2000" dirty="0"/>
          </a:p>
        </p:txBody>
      </p:sp>
      <p:sp>
        <p:nvSpPr>
          <p:cNvPr id="6" name="Marcador de contenido 2"/>
          <p:cNvSpPr txBox="1">
            <a:spLocks/>
          </p:cNvSpPr>
          <p:nvPr/>
        </p:nvSpPr>
        <p:spPr>
          <a:xfrm>
            <a:off x="630212" y="1027863"/>
            <a:ext cx="10756151" cy="5196061"/>
          </a:xfrm>
          <a:prstGeom prst="rect">
            <a:avLst/>
          </a:prstGeom>
        </p:spPr>
        <p:txBody>
          <a:bodyPr>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s-ES" sz="1600" b="1" dirty="0" smtClean="0">
                <a:latin typeface="Calibri" panose="020F0502020204030204" pitchFamily="34" charset="0"/>
                <a:cs typeface="Calibri" panose="020F0502020204030204" pitchFamily="34" charset="0"/>
              </a:rPr>
              <a:t>IMPORTES DE LA AYUDA:</a:t>
            </a:r>
          </a:p>
          <a:p>
            <a:pPr marL="800100" lvl="2" indent="0">
              <a:buNone/>
            </a:pPr>
            <a:r>
              <a:rPr lang="es-ES" sz="1600" dirty="0">
                <a:latin typeface="Calibri" panose="020F0502020204030204" pitchFamily="34" charset="0"/>
                <a:cs typeface="Calibri" panose="020F0502020204030204" pitchFamily="34" charset="0"/>
              </a:rPr>
              <a:t>VINO TINTO: </a:t>
            </a:r>
            <a:r>
              <a:rPr lang="es-ES" sz="1600" b="1" dirty="0">
                <a:latin typeface="Calibri" panose="020F0502020204030204" pitchFamily="34" charset="0"/>
                <a:cs typeface="Calibri" panose="020F0502020204030204" pitchFamily="34" charset="0"/>
              </a:rPr>
              <a:t>0,925€/LITRO </a:t>
            </a:r>
            <a:r>
              <a:rPr lang="es-ES" sz="1600" dirty="0">
                <a:latin typeface="Calibri" panose="020F0502020204030204" pitchFamily="34" charset="0"/>
                <a:cs typeface="Calibri" panose="020F0502020204030204" pitchFamily="34" charset="0"/>
              </a:rPr>
              <a:t>/ VINO ROSADO: </a:t>
            </a:r>
            <a:r>
              <a:rPr lang="es-ES" sz="1600" b="1" dirty="0">
                <a:latin typeface="Calibri" panose="020F0502020204030204" pitchFamily="34" charset="0"/>
                <a:cs typeface="Calibri" panose="020F0502020204030204" pitchFamily="34" charset="0"/>
              </a:rPr>
              <a:t>0,835€/LITRO</a:t>
            </a:r>
          </a:p>
          <a:p>
            <a:r>
              <a:rPr lang="es-ES" sz="1600" b="1" dirty="0">
                <a:latin typeface="Calibri" panose="020F0502020204030204" pitchFamily="34" charset="0"/>
                <a:cs typeface="Calibri" panose="020F0502020204030204" pitchFamily="34" charset="0"/>
              </a:rPr>
              <a:t>CANTIDAD MÁXIMA DE LITROS QUE SE PODRÁN DESTILAR:</a:t>
            </a:r>
          </a:p>
          <a:p>
            <a:pPr marL="534988" lvl="2" indent="0">
              <a:buNone/>
            </a:pPr>
            <a:r>
              <a:rPr lang="es-ES" sz="1600" b="1" dirty="0">
                <a:latin typeface="Calibri" panose="020F0502020204030204" pitchFamily="34" charset="0"/>
                <a:cs typeface="Calibri" panose="020F0502020204030204" pitchFamily="34" charset="0"/>
              </a:rPr>
              <a:t>10% </a:t>
            </a:r>
            <a:r>
              <a:rPr lang="es-ES" sz="1600" dirty="0">
                <a:latin typeface="Calibri" panose="020F0502020204030204" pitchFamily="34" charset="0"/>
                <a:cs typeface="Calibri" panose="020F0502020204030204" pitchFamily="34" charset="0"/>
              </a:rPr>
              <a:t>de la producción total de vino amparado por la DOCa Rioja y producido en la CAE en 2022, en el caso de que sea </a:t>
            </a:r>
            <a:r>
              <a:rPr lang="es-ES" sz="1600" b="1" dirty="0">
                <a:latin typeface="Calibri" panose="020F0502020204030204" pitchFamily="34" charset="0"/>
                <a:cs typeface="Calibri" panose="020F0502020204030204" pitchFamily="34" charset="0"/>
              </a:rPr>
              <a:t>igual o superior a 500.000 litros</a:t>
            </a:r>
            <a:r>
              <a:rPr lang="es-ES" sz="1600" dirty="0">
                <a:latin typeface="Calibri" panose="020F0502020204030204" pitchFamily="34" charset="0"/>
                <a:cs typeface="Calibri" panose="020F0502020204030204" pitchFamily="34" charset="0"/>
              </a:rPr>
              <a:t>.</a:t>
            </a:r>
          </a:p>
          <a:p>
            <a:pPr marL="534988" lvl="2" indent="0">
              <a:buNone/>
            </a:pPr>
            <a:r>
              <a:rPr lang="es-ES" sz="1600" b="1" dirty="0">
                <a:latin typeface="Calibri" panose="020F0502020204030204" pitchFamily="34" charset="0"/>
                <a:cs typeface="Calibri" panose="020F0502020204030204" pitchFamily="34" charset="0"/>
              </a:rPr>
              <a:t>15%</a:t>
            </a:r>
            <a:r>
              <a:rPr lang="es-ES" sz="1600" dirty="0">
                <a:latin typeface="Calibri" panose="020F0502020204030204" pitchFamily="34" charset="0"/>
                <a:cs typeface="Calibri" panose="020F0502020204030204" pitchFamily="34" charset="0"/>
              </a:rPr>
              <a:t> de la producción total de vino amparado por la DOCa Rioja y producido en la CAE en 2022, en el caso de que sea </a:t>
            </a:r>
            <a:r>
              <a:rPr lang="es-ES" sz="1600" b="1" dirty="0">
                <a:latin typeface="Calibri" panose="020F0502020204030204" pitchFamily="34" charset="0"/>
                <a:cs typeface="Calibri" panose="020F0502020204030204" pitchFamily="34" charset="0"/>
              </a:rPr>
              <a:t>igual o superior a 250.000 litros y menor a 500.000 litros</a:t>
            </a:r>
            <a:r>
              <a:rPr lang="es-ES" sz="1600" dirty="0">
                <a:latin typeface="Calibri" panose="020F0502020204030204" pitchFamily="34" charset="0"/>
                <a:cs typeface="Calibri" panose="020F0502020204030204" pitchFamily="34" charset="0"/>
              </a:rPr>
              <a:t>.</a:t>
            </a:r>
          </a:p>
          <a:p>
            <a:pPr marL="534988" lvl="2" indent="0">
              <a:buNone/>
            </a:pPr>
            <a:r>
              <a:rPr lang="es-ES" sz="1600" b="1" dirty="0">
                <a:latin typeface="Calibri" panose="020F0502020204030204" pitchFamily="34" charset="0"/>
                <a:cs typeface="Calibri" panose="020F0502020204030204" pitchFamily="34" charset="0"/>
              </a:rPr>
              <a:t>20%</a:t>
            </a:r>
            <a:r>
              <a:rPr lang="es-ES" sz="1600" dirty="0">
                <a:latin typeface="Calibri" panose="020F0502020204030204" pitchFamily="34" charset="0"/>
                <a:cs typeface="Calibri" panose="020F0502020204030204" pitchFamily="34" charset="0"/>
              </a:rPr>
              <a:t> de la producción total de vino amparado por la DOCa Rioja y producido en la CAE en 2022, en el caso de que sea </a:t>
            </a:r>
            <a:r>
              <a:rPr lang="es-ES" sz="1600" b="1" dirty="0">
                <a:latin typeface="Calibri" panose="020F0502020204030204" pitchFamily="34" charset="0"/>
                <a:cs typeface="Calibri" panose="020F0502020204030204" pitchFamily="34" charset="0"/>
              </a:rPr>
              <a:t>inferior a 250.000 </a:t>
            </a:r>
            <a:r>
              <a:rPr lang="es-ES" sz="1600" b="1" dirty="0" smtClean="0">
                <a:latin typeface="Calibri" panose="020F0502020204030204" pitchFamily="34" charset="0"/>
                <a:cs typeface="Calibri" panose="020F0502020204030204" pitchFamily="34" charset="0"/>
              </a:rPr>
              <a:t>litros. </a:t>
            </a:r>
            <a:r>
              <a:rPr lang="es-ES" sz="1600" dirty="0" smtClean="0">
                <a:latin typeface="Calibri" panose="020F0502020204030204" pitchFamily="34" charset="0"/>
                <a:cs typeface="Calibri" panose="020F0502020204030204" pitchFamily="34" charset="0"/>
              </a:rPr>
              <a:t>Las cooperativas vinícolas podrán en cualquier caso destilar el 20%.</a:t>
            </a:r>
          </a:p>
          <a:p>
            <a:r>
              <a:rPr lang="es-ES" sz="1600" dirty="0" smtClean="0">
                <a:latin typeface="Calibri" panose="020F0502020204030204" pitchFamily="34" charset="0"/>
                <a:cs typeface="Calibri" panose="020F0502020204030204" pitchFamily="34" charset="0"/>
              </a:rPr>
              <a:t> </a:t>
            </a:r>
            <a:r>
              <a:rPr lang="es-ES" sz="1600" b="1" dirty="0">
                <a:latin typeface="Calibri" panose="020F0502020204030204" pitchFamily="34" charset="0"/>
                <a:cs typeface="Calibri" panose="020F0502020204030204" pitchFamily="34" charset="0"/>
              </a:rPr>
              <a:t>NOTAS:</a:t>
            </a:r>
          </a:p>
          <a:p>
            <a:pPr marL="534988" indent="0">
              <a:spcBef>
                <a:spcPts val="0"/>
              </a:spcBef>
              <a:buNone/>
            </a:pPr>
            <a:r>
              <a:rPr lang="es-ES" sz="1600" dirty="0">
                <a:latin typeface="Calibri" panose="020F0502020204030204" pitchFamily="34" charset="0"/>
                <a:cs typeface="Calibri" panose="020F0502020204030204" pitchFamily="34" charset="0"/>
              </a:rPr>
              <a:t>Destilación de vinos rosados y tintos comprendida entre el 1 de enero de 2023 y el 30 de octubre de 2023.</a:t>
            </a:r>
          </a:p>
          <a:p>
            <a:pPr marL="534988" indent="0">
              <a:spcBef>
                <a:spcPts val="0"/>
              </a:spcBef>
              <a:buNone/>
            </a:pPr>
            <a:r>
              <a:rPr lang="es-ES" sz="1600" dirty="0">
                <a:latin typeface="Calibri" panose="020F0502020204030204" pitchFamily="34" charset="0"/>
                <a:cs typeface="Calibri" panose="020F0502020204030204" pitchFamily="34" charset="0"/>
              </a:rPr>
              <a:t>Limite presentación destilación ejecutada: 31 octubre de 2023.</a:t>
            </a:r>
          </a:p>
          <a:p>
            <a:pPr marL="534988" indent="0">
              <a:spcBef>
                <a:spcPts val="0"/>
              </a:spcBef>
              <a:buNone/>
            </a:pPr>
            <a:r>
              <a:rPr lang="es-ES" sz="1600" dirty="0">
                <a:latin typeface="Calibri" panose="020F0502020204030204" pitchFamily="34" charset="0"/>
                <a:cs typeface="Calibri" panose="020F0502020204030204" pitchFamily="34" charset="0"/>
              </a:rPr>
              <a:t>No serán destilables vinos beneficiados en el almacenamiento COVID19 ni vinos que provengan de compra de otras bodegas.</a:t>
            </a:r>
          </a:p>
          <a:p>
            <a:pPr marL="534988" indent="0">
              <a:spcBef>
                <a:spcPts val="0"/>
              </a:spcBef>
              <a:buNone/>
            </a:pPr>
            <a:r>
              <a:rPr lang="es-ES" sz="1600" dirty="0">
                <a:latin typeface="Calibri" panose="020F0502020204030204" pitchFamily="34" charset="0"/>
                <a:cs typeface="Calibri" panose="020F0502020204030204" pitchFamily="34" charset="0"/>
              </a:rPr>
              <a:t>Marco jurídico: Reglamento (UE) nº 1308/2013 OCM, artículo 216.</a:t>
            </a:r>
          </a:p>
          <a:p>
            <a:pPr marL="0" indent="0">
              <a:spcBef>
                <a:spcPts val="0"/>
              </a:spcBef>
              <a:buFont typeface="Wingdings 3" charset="2"/>
              <a:buNone/>
            </a:pPr>
            <a:endParaRPr lang="es-ES" sz="1600" dirty="0" smtClean="0">
              <a:latin typeface="Calibri" panose="020F0502020204030204" pitchFamily="34" charset="0"/>
              <a:cs typeface="Calibri" panose="020F0502020204030204" pitchFamily="34" charset="0"/>
            </a:endParaRPr>
          </a:p>
          <a:p>
            <a:pPr marL="0" indent="0">
              <a:spcBef>
                <a:spcPts val="0"/>
              </a:spcBef>
              <a:buNone/>
            </a:pPr>
            <a:r>
              <a:rPr lang="es-ES" sz="1600" b="1" u="sng" dirty="0">
                <a:solidFill>
                  <a:srgbClr val="0070C0"/>
                </a:solidFill>
                <a:latin typeface="Calibri" panose="020F0502020204030204" pitchFamily="34" charset="0"/>
                <a:cs typeface="Calibri" panose="020F0502020204030204" pitchFamily="34" charset="0"/>
              </a:rPr>
              <a:t>TOTAL, AYUDA </a:t>
            </a:r>
            <a:r>
              <a:rPr lang="es-ES" sz="1600" b="1" u="sng" dirty="0" smtClean="0">
                <a:solidFill>
                  <a:srgbClr val="0070C0"/>
                </a:solidFill>
                <a:latin typeface="Calibri" panose="020F0502020204030204" pitchFamily="34" charset="0"/>
                <a:cs typeface="Calibri" panose="020F0502020204030204" pitchFamily="34" charset="0"/>
              </a:rPr>
              <a:t>DESTILACIÓN VINO AMPARADO DOCa RIOJA: 8M</a:t>
            </a:r>
            <a:r>
              <a:rPr lang="es-ES" sz="1600" b="1" u="sng" dirty="0">
                <a:solidFill>
                  <a:srgbClr val="0070C0"/>
                </a:solidFill>
                <a:latin typeface="Calibri" panose="020F0502020204030204" pitchFamily="34" charset="0"/>
                <a:cs typeface="Calibri" panose="020F0502020204030204" pitchFamily="34" charset="0"/>
              </a:rPr>
              <a:t>€</a:t>
            </a:r>
          </a:p>
          <a:p>
            <a:pPr marL="0" indent="0">
              <a:spcBef>
                <a:spcPts val="0"/>
              </a:spcBef>
              <a:buNone/>
            </a:pPr>
            <a:r>
              <a:rPr lang="es-ES" sz="1400" b="1" dirty="0" smtClean="0">
                <a:latin typeface="Calibri" panose="020F0502020204030204" pitchFamily="34" charset="0"/>
                <a:cs typeface="Calibri" panose="020F0502020204030204" pitchFamily="34" charset="0"/>
              </a:rPr>
              <a:t>Requisitos:</a:t>
            </a:r>
          </a:p>
          <a:p>
            <a:pPr>
              <a:spcBef>
                <a:spcPts val="0"/>
              </a:spcBef>
            </a:pPr>
            <a:r>
              <a:rPr lang="es-ES" sz="1400" b="1" dirty="0" smtClean="0">
                <a:latin typeface="Calibri" panose="020F0502020204030204" pitchFamily="34" charset="0"/>
                <a:cs typeface="Calibri" panose="020F0502020204030204" pitchFamily="34" charset="0"/>
              </a:rPr>
              <a:t>Ser empresa vinícola </a:t>
            </a:r>
            <a:r>
              <a:rPr lang="es-ES" sz="1400" b="1" dirty="0">
                <a:latin typeface="Calibri" panose="020F0502020204030204" pitchFamily="34" charset="0"/>
                <a:cs typeface="Calibri" panose="020F0502020204030204" pitchFamily="34" charset="0"/>
              </a:rPr>
              <a:t>que dispongan de un establecimiento activo en el Registro de Industrias Agrarias y Alimentarias de la C.A. del País Vasco (RIAA), y que produzcan vino amparado bajo la DOCA Rioja en dicho establecimiento </a:t>
            </a:r>
            <a:r>
              <a:rPr lang="es-ES" sz="1400" b="1" dirty="0" smtClean="0">
                <a:latin typeface="Calibri" panose="020F0502020204030204" pitchFamily="34" charset="0"/>
                <a:cs typeface="Calibri" panose="020F0502020204030204" pitchFamily="34" charset="0"/>
              </a:rPr>
              <a:t>activo.</a:t>
            </a:r>
          </a:p>
          <a:p>
            <a:pPr marL="0" indent="0">
              <a:spcBef>
                <a:spcPts val="0"/>
              </a:spcBef>
              <a:buFont typeface="Wingdings 3" charset="2"/>
              <a:buNone/>
            </a:pPr>
            <a:endParaRPr lang="es-ES" sz="1400" dirty="0" smtClean="0">
              <a:solidFill>
                <a:srgbClr val="0070C0"/>
              </a:solidFill>
              <a:latin typeface="Calibri" panose="020F0502020204030204" pitchFamily="34" charset="0"/>
              <a:cs typeface="Calibri" panose="020F0502020204030204" pitchFamily="34" charset="0"/>
            </a:endParaRPr>
          </a:p>
          <a:p>
            <a:pPr>
              <a:spcBef>
                <a:spcPts val="0"/>
              </a:spcBef>
            </a:pPr>
            <a:endParaRPr lang="es-ES"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949970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365834"/>
            <a:ext cx="10463752" cy="3604183"/>
          </a:xfrm>
        </p:spPr>
        <p:txBody>
          <a:bodyPr>
            <a:noAutofit/>
          </a:bodyPr>
          <a:lstStyle/>
          <a:p>
            <a:pPr algn="ctr"/>
            <a:r>
              <a:rPr lang="es-ES" sz="8000" b="1" dirty="0">
                <a:latin typeface="Arial Black" panose="020B0A04020102020204" pitchFamily="34" charset="0"/>
                <a:cs typeface="Calibri" panose="020F0502020204030204" pitchFamily="34" charset="0"/>
              </a:rPr>
              <a:t>ISV</a:t>
            </a:r>
            <a:r>
              <a:rPr lang="es-ES" sz="8000" dirty="0">
                <a:latin typeface="Calibri" panose="020F0502020204030204" pitchFamily="34" charset="0"/>
                <a:cs typeface="Calibri" panose="020F0502020204030204" pitchFamily="34" charset="0"/>
              </a:rPr>
              <a:t/>
            </a:r>
            <a:br>
              <a:rPr lang="es-ES" sz="8000" dirty="0">
                <a:latin typeface="Calibri" panose="020F0502020204030204" pitchFamily="34" charset="0"/>
                <a:cs typeface="Calibri" panose="020F0502020204030204" pitchFamily="34" charset="0"/>
              </a:rPr>
            </a:br>
            <a:r>
              <a:rPr lang="es-ES" sz="4800" b="1" dirty="0">
                <a:latin typeface="Calibri" panose="020F0502020204030204" pitchFamily="34" charset="0"/>
                <a:cs typeface="Calibri" panose="020F0502020204030204" pitchFamily="34" charset="0"/>
              </a:rPr>
              <a:t>PROMOCIÓN</a:t>
            </a:r>
            <a:r>
              <a:rPr lang="es-ES" sz="7000" dirty="0">
                <a:latin typeface="Calibri" panose="020F0502020204030204" pitchFamily="34" charset="0"/>
                <a:cs typeface="Calibri" panose="020F0502020204030204" pitchFamily="34" charset="0"/>
              </a:rPr>
              <a:t/>
            </a:r>
            <a:br>
              <a:rPr lang="es-ES" sz="7000" dirty="0">
                <a:latin typeface="Calibri" panose="020F0502020204030204" pitchFamily="34" charset="0"/>
                <a:cs typeface="Calibri" panose="020F0502020204030204" pitchFamily="34" charset="0"/>
              </a:rPr>
            </a:br>
            <a:endParaRPr lang="es-ES" sz="7000" dirty="0">
              <a:latin typeface="Calibri" panose="020F0502020204030204" pitchFamily="34" charset="0"/>
              <a:cs typeface="Calibri" panose="020F0502020204030204" pitchFamily="34" charset="0"/>
            </a:endParaRPr>
          </a:p>
        </p:txBody>
      </p:sp>
      <p:pic>
        <p:nvPicPr>
          <p:cNvPr id="4"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2"/>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30417396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28768" y="384560"/>
            <a:ext cx="8596668" cy="738433"/>
          </a:xfrm>
        </p:spPr>
        <p:txBody>
          <a:bodyPr>
            <a:normAutofit/>
          </a:bodyPr>
          <a:lstStyle/>
          <a:p>
            <a:pPr algn="ctr"/>
            <a:r>
              <a:rPr lang="es-ES" b="1" dirty="0"/>
              <a:t>NORMATIVA</a:t>
            </a:r>
          </a:p>
        </p:txBody>
      </p:sp>
      <p:sp>
        <p:nvSpPr>
          <p:cNvPr id="3" name="CuadroTexto 2"/>
          <p:cNvSpPr txBox="1"/>
          <p:nvPr/>
        </p:nvSpPr>
        <p:spPr>
          <a:xfrm>
            <a:off x="796084" y="1510921"/>
            <a:ext cx="8163090" cy="3693319"/>
          </a:xfrm>
          <a:prstGeom prst="rect">
            <a:avLst/>
          </a:prstGeom>
          <a:noFill/>
        </p:spPr>
        <p:txBody>
          <a:bodyPr wrap="square" rtlCol="0">
            <a:spAutoFit/>
          </a:bodyPr>
          <a:lstStyle/>
          <a:p>
            <a:pPr algn="just"/>
            <a:endParaRPr lang="es-ES" dirty="0">
              <a:latin typeface="Calibri" panose="020F0502020204030204" pitchFamily="34" charset="0"/>
              <a:cs typeface="Calibri" panose="020F0502020204030204" pitchFamily="34" charset="0"/>
            </a:endParaRPr>
          </a:p>
          <a:p>
            <a:pPr algn="just" fontAlgn="base">
              <a:buFont typeface="Arial" panose="020B0604020202020204" pitchFamily="34" charset="0"/>
              <a:buChar char="•"/>
            </a:pPr>
            <a:r>
              <a:rPr lang="es-ES" dirty="0">
                <a:latin typeface="Calibri" panose="020F0502020204030204" pitchFamily="34" charset="0"/>
                <a:cs typeface="Calibri" panose="020F0502020204030204" pitchFamily="34" charset="0"/>
              </a:rPr>
              <a:t> Reglamento Delegado (UE) 2016/1149, de la Comisión del 15 de abril de 2016</a:t>
            </a:r>
          </a:p>
          <a:p>
            <a:pPr algn="just" fontAlgn="base"/>
            <a:endParaRPr lang="es-ES" dirty="0">
              <a:latin typeface="Calibri" panose="020F0502020204030204" pitchFamily="34" charset="0"/>
              <a:cs typeface="Calibri" panose="020F0502020204030204" pitchFamily="34" charset="0"/>
            </a:endParaRPr>
          </a:p>
          <a:p>
            <a:pPr algn="just" fontAlgn="base">
              <a:buFont typeface="Arial" panose="020B0604020202020204" pitchFamily="34" charset="0"/>
              <a:buChar char="•"/>
            </a:pPr>
            <a:r>
              <a:rPr lang="es-ES" dirty="0">
                <a:latin typeface="Calibri" panose="020F0502020204030204" pitchFamily="34" charset="0"/>
                <a:cs typeface="Calibri" panose="020F0502020204030204" pitchFamily="34" charset="0"/>
              </a:rPr>
              <a:t> Reglamento de Ejecución (UE) 2016/1150 de la Comisión de 15 de abril de 2016</a:t>
            </a:r>
          </a:p>
          <a:p>
            <a:pPr algn="just" fontAlgn="base">
              <a:buFont typeface="Arial" panose="020B0604020202020204" pitchFamily="34" charset="0"/>
              <a:buChar char="•"/>
            </a:pPr>
            <a:endParaRPr lang="es-ES" dirty="0">
              <a:latin typeface="Calibri" panose="020F0502020204030204" pitchFamily="34" charset="0"/>
              <a:cs typeface="Calibri" panose="020F0502020204030204" pitchFamily="34" charset="0"/>
            </a:endParaRPr>
          </a:p>
          <a:p>
            <a:pPr algn="just" fontAlgn="base">
              <a:buFont typeface="Arial" panose="020B0604020202020204" pitchFamily="34" charset="0"/>
              <a:buChar char="•"/>
            </a:pPr>
            <a:r>
              <a:rPr lang="es-ES" dirty="0">
                <a:latin typeface="Calibri" panose="020F0502020204030204" pitchFamily="34" charset="0"/>
                <a:cs typeface="Calibri" panose="020F0502020204030204" pitchFamily="34" charset="0"/>
              </a:rPr>
              <a:t> Real Decreto 905/2022, de 25 de octubre, por el que se regula la Intervención Sectorial Vitivinícola en el marco del Plan Estratégico de la Política Agrícola Común</a:t>
            </a:r>
          </a:p>
          <a:p>
            <a:pPr algn="just" fontAlgn="base"/>
            <a:endParaRPr lang="es-ES" dirty="0">
              <a:latin typeface="Calibri" panose="020F0502020204030204" pitchFamily="34" charset="0"/>
              <a:cs typeface="Calibri" panose="020F0502020204030204" pitchFamily="34" charset="0"/>
            </a:endParaRPr>
          </a:p>
          <a:p>
            <a:pPr algn="just" fontAlgn="base">
              <a:buFont typeface="Arial" panose="020B0604020202020204" pitchFamily="34" charset="0"/>
              <a:buChar char="•"/>
            </a:pPr>
            <a:r>
              <a:rPr lang="es-ES" dirty="0">
                <a:latin typeface="Calibri" panose="020F0502020204030204" pitchFamily="34" charset="0"/>
                <a:cs typeface="Calibri" panose="020F0502020204030204" pitchFamily="34" charset="0"/>
              </a:rPr>
              <a:t>ORDEN de 9 de diciembre de 2022, de la Consejera de Desarrollo Económico, Sostenibilidad y Medio Ambiente, por la que se convocan, para el año 2023, las ayudas a la promoción y comunicación en terceros países del programa de la Intervención Sectorial Vitivinícola (ISV Promoción)</a:t>
            </a:r>
          </a:p>
          <a:p>
            <a:pPr marL="285750" indent="-285750" algn="just">
              <a:buFont typeface="Arial" panose="020B0604020202020204" pitchFamily="34" charset="0"/>
              <a:buChar char="•"/>
            </a:pPr>
            <a:endParaRPr lang="es-ES" dirty="0">
              <a:latin typeface="Calibri" panose="020F0502020204030204" pitchFamily="34" charset="0"/>
              <a:cs typeface="Calibri" panose="020F0502020204030204" pitchFamily="34" charset="0"/>
            </a:endParaRPr>
          </a:p>
        </p:txBody>
      </p:sp>
      <p:sp>
        <p:nvSpPr>
          <p:cNvPr id="4" name="Marcador de número de diapositiva 3">
            <a:extLst>
              <a:ext uri="{FF2B5EF4-FFF2-40B4-BE49-F238E27FC236}">
                <a16:creationId xmlns:a16="http://schemas.microsoft.com/office/drawing/2014/main" id="{334CF38F-817F-88F3-D29C-FBE112E7A68D}"/>
              </a:ext>
            </a:extLst>
          </p:cNvPr>
          <p:cNvSpPr>
            <a:spLocks noGrp="1"/>
          </p:cNvSpPr>
          <p:nvPr>
            <p:ph type="sldNum" sz="quarter" idx="12"/>
          </p:nvPr>
        </p:nvSpPr>
        <p:spPr/>
        <p:txBody>
          <a:bodyPr/>
          <a:lstStyle/>
          <a:p>
            <a:fld id="{3A0FC4F9-BB9C-419F-8CE6-D898502595A1}" type="slidenum">
              <a:rPr lang="es-ES" sz="2000" smtClean="0"/>
              <a:t>9</a:t>
            </a:fld>
            <a:endParaRPr lang="es-ES" sz="2000" dirty="0"/>
          </a:p>
        </p:txBody>
      </p:sp>
      <p:pic>
        <p:nvPicPr>
          <p:cNvPr id="6"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2"/>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4179383434"/>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bb7fa292-d4e0-4dc6-9343-4f9d51bc0982"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4AE9E0F1F27CA4688AA6956CB611763" ma:contentTypeVersion="16" ma:contentTypeDescription="Create a new document." ma:contentTypeScope="" ma:versionID="7ef3241957875db7eec2fb6274536db4">
  <xsd:schema xmlns:xsd="http://www.w3.org/2001/XMLSchema" xmlns:xs="http://www.w3.org/2001/XMLSchema" xmlns:p="http://schemas.microsoft.com/office/2006/metadata/properties" xmlns:ns3="bb7fa292-d4e0-4dc6-9343-4f9d51bc0982" xmlns:ns4="5fbc73ba-0328-4756-a73c-e813e5f9cb1a" targetNamespace="http://schemas.microsoft.com/office/2006/metadata/properties" ma:root="true" ma:fieldsID="ebefe08d5b955027e65ab24fcb4ef126" ns3:_="" ns4:_="">
    <xsd:import namespace="bb7fa292-d4e0-4dc6-9343-4f9d51bc0982"/>
    <xsd:import namespace="5fbc73ba-0328-4756-a73c-e813e5f9cb1a"/>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3:MediaServiceLocation" minOccurs="0"/>
                <xsd:element ref="ns4:SharedWithUsers" minOccurs="0"/>
                <xsd:element ref="ns4:SharedWithDetails" minOccurs="0"/>
                <xsd:element ref="ns4:SharingHintHash" minOccurs="0"/>
                <xsd:element ref="ns3:MediaLengthInSeconds" minOccurs="0"/>
                <xsd:element ref="ns3:_activity"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b7fa292-d4e0-4dc6-9343-4f9d51bc098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fbc73ba-0328-4756-a73c-e813e5f9cb1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98565DB-4D0D-4A96-809D-706790371253}">
  <ds:schemaRefs>
    <ds:schemaRef ds:uri="http://schemas.microsoft.com/office/2006/metadata/properties"/>
    <ds:schemaRef ds:uri="5fbc73ba-0328-4756-a73c-e813e5f9cb1a"/>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purl.org/dc/elements/1.1/"/>
    <ds:schemaRef ds:uri="bb7fa292-d4e0-4dc6-9343-4f9d51bc0982"/>
    <ds:schemaRef ds:uri="http://www.w3.org/XML/1998/namespace"/>
  </ds:schemaRefs>
</ds:datastoreItem>
</file>

<file path=customXml/itemProps2.xml><?xml version="1.0" encoding="utf-8"?>
<ds:datastoreItem xmlns:ds="http://schemas.openxmlformats.org/officeDocument/2006/customXml" ds:itemID="{28DE0D75-7C2C-4B4F-A4E3-36883FA2F8C9}">
  <ds:schemaRefs>
    <ds:schemaRef ds:uri="http://schemas.microsoft.com/sharepoint/v3/contenttype/forms"/>
  </ds:schemaRefs>
</ds:datastoreItem>
</file>

<file path=customXml/itemProps3.xml><?xml version="1.0" encoding="utf-8"?>
<ds:datastoreItem xmlns:ds="http://schemas.openxmlformats.org/officeDocument/2006/customXml" ds:itemID="{6E15E89D-A532-4FE7-BC95-792AD5413F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b7fa292-d4e0-4dc6-9343-4f9d51bc0982"/>
    <ds:schemaRef ds:uri="5fbc73ba-0328-4756-a73c-e813e5f9cb1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Facet</Template>
  <TotalTime>895</TotalTime>
  <Words>4599</Words>
  <Application>Microsoft Office PowerPoint</Application>
  <PresentationFormat>Panorámica</PresentationFormat>
  <Paragraphs>389</Paragraphs>
  <Slides>39</Slides>
  <Notes>17</Notes>
  <HiddenSlides>0</HiddenSlides>
  <MMClips>0</MMClips>
  <ScaleCrop>false</ScaleCrop>
  <HeadingPairs>
    <vt:vector size="6" baseType="variant">
      <vt:variant>
        <vt:lpstr>Fuentes usadas</vt:lpstr>
      </vt:variant>
      <vt:variant>
        <vt:i4>11</vt:i4>
      </vt:variant>
      <vt:variant>
        <vt:lpstr>Tema</vt:lpstr>
      </vt:variant>
      <vt:variant>
        <vt:i4>1</vt:i4>
      </vt:variant>
      <vt:variant>
        <vt:lpstr>Títulos de diapositiva</vt:lpstr>
      </vt:variant>
      <vt:variant>
        <vt:i4>39</vt:i4>
      </vt:variant>
    </vt:vector>
  </HeadingPairs>
  <TitlesOfParts>
    <vt:vector size="51" baseType="lpstr">
      <vt:lpstr>Arial</vt:lpstr>
      <vt:lpstr>Arial Black</vt:lpstr>
      <vt:lpstr>Calibri</vt:lpstr>
      <vt:lpstr>Calibri Light</vt:lpstr>
      <vt:lpstr>Courier New</vt:lpstr>
      <vt:lpstr>Symbol</vt:lpstr>
      <vt:lpstr>Times New Roman</vt:lpstr>
      <vt:lpstr>Trebuchet MS</vt:lpstr>
      <vt:lpstr>Wingdings</vt:lpstr>
      <vt:lpstr>Wingdings 3</vt:lpstr>
      <vt:lpstr>Wingdings,Sans-Serif</vt:lpstr>
      <vt:lpstr>Faceta</vt:lpstr>
      <vt:lpstr>EUSKO JAURLARITZAK SEKTOREARI LAGUNTZAK   MEDIDAS DE APOYO DEL GOBIERNO VASCO AL  SECTOR  </vt:lpstr>
      <vt:lpstr>COMPENSACIÓN ELIMINACION 10%  COSECHA UVA TINTA AYUDAS SECTOR VITÍCOLA </vt:lpstr>
      <vt:lpstr>COMPENSACIÓN ELIMINACIÓN 10% COSECHA UVA TINTA (rendimiento DOCA 6.500 €/ha)  </vt:lpstr>
      <vt:lpstr>AYUDA COSECHA EN VERDE AYUDAS SECTOR VITÍCOLA </vt:lpstr>
      <vt:lpstr>AYUDA COSECHA EN VERDE (rendimiento medio 5.500 kg/ha. Min 0,3 Has/Max. 10 has.)   </vt:lpstr>
      <vt:lpstr>DESTILACIÓN VOLUNTARIA DE VINO AMPARADO DOCa RIOJA AYUDAS SECTOR VINÍCOLA </vt:lpstr>
      <vt:lpstr>DESTILACIÓN VOLUNTARIA DE VINO AMPARADO DOCa RIOJA     </vt:lpstr>
      <vt:lpstr>ISV PROMOCIÓN </vt:lpstr>
      <vt:lpstr>NORMATIVA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¿CUÁL ES EL ÁMBITO DE APLICACIÓN?</vt:lpstr>
      <vt:lpstr>Presentación de PowerPoint</vt:lpstr>
      <vt:lpstr>Presentación de PowerPoint</vt:lpstr>
      <vt:lpstr>¿CÓMO DEBEN  FORMALIZARSE LOS CONTRATOS  ALIMENTARIOS?</vt:lpstr>
      <vt:lpstr>¿CUÁL ES EL  CONTENIDO MÍNIMO  DE INFORMACIÓN  QUE DEBEN TENER  LOS CONTRATOS?</vt:lpstr>
      <vt:lpstr>¿CÓMO DEBE  ESTABLECERSE EL PRECIO DEL CONTRATO  ALIMENTARIO?</vt:lpstr>
      <vt:lpstr>¿QUÉ PUEDE OCURRIR EN LA NEGOCIACIÓN DEL PRECIO DEL CONTRATO ALIMENTARIO?</vt:lpstr>
      <vt:lpstr>PLAZOS DE PAGO</vt:lpstr>
      <vt:lpstr>En la primera venta de un productor primario al siguiente operador de la cadena, el precio que se establezca debe ser obligatoriamente superior al total de los costes asumidos por el productor.   A partir de ese precio, en los siguientes eslabones el precio siempre será igual o superior.  </vt:lpstr>
      <vt:lpstr>¿LAS COOPERATIVAS  TIENEN QUE GARANTIZAR LOS COSTES EFECTIVOS DE PRODUCCIÓN A CADA UNO DE SUS SOCIOS?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Eusko Jaurlaritza Gobierno Vasco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San Atilano Garnica, Itziar</dc:creator>
  <cp:lastModifiedBy>Perez Iratxeta, Raul</cp:lastModifiedBy>
  <cp:revision>75</cp:revision>
  <dcterms:created xsi:type="dcterms:W3CDTF">2021-11-08T13:18:17Z</dcterms:created>
  <dcterms:modified xsi:type="dcterms:W3CDTF">2023-07-26T10:30:16Z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0x010100B4AE9E0F1F27CA4688AA6956CB611763</vt:lpwstr>
  </property>
</Properties>
</file>