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1" r:id="rId2"/>
  </p:sldMasterIdLst>
  <p:notesMasterIdLst>
    <p:notesMasterId r:id="rId51"/>
  </p:notesMasterIdLst>
  <p:sldIdLst>
    <p:sldId id="3531" r:id="rId3"/>
    <p:sldId id="792" r:id="rId4"/>
    <p:sldId id="3555" r:id="rId5"/>
    <p:sldId id="3597" r:id="rId6"/>
    <p:sldId id="3598" r:id="rId7"/>
    <p:sldId id="3599" r:id="rId8"/>
    <p:sldId id="3600" r:id="rId9"/>
    <p:sldId id="3601" r:id="rId10"/>
    <p:sldId id="3602" r:id="rId11"/>
    <p:sldId id="3603" r:id="rId12"/>
    <p:sldId id="3604" r:id="rId13"/>
    <p:sldId id="3605" r:id="rId14"/>
    <p:sldId id="3606" r:id="rId15"/>
    <p:sldId id="3553" r:id="rId16"/>
    <p:sldId id="3585" r:id="rId17"/>
    <p:sldId id="3536" r:id="rId18"/>
    <p:sldId id="3538" r:id="rId19"/>
    <p:sldId id="3583" r:id="rId20"/>
    <p:sldId id="3542" r:id="rId21"/>
    <p:sldId id="3584" r:id="rId22"/>
    <p:sldId id="3535" r:id="rId23"/>
    <p:sldId id="3548" r:id="rId24"/>
    <p:sldId id="3591" r:id="rId25"/>
    <p:sldId id="3592" r:id="rId26"/>
    <p:sldId id="3595" r:id="rId27"/>
    <p:sldId id="3593" r:id="rId28"/>
    <p:sldId id="3594" r:id="rId29"/>
    <p:sldId id="3563" r:id="rId30"/>
    <p:sldId id="3565" r:id="rId31"/>
    <p:sldId id="830" r:id="rId32"/>
    <p:sldId id="3567" r:id="rId33"/>
    <p:sldId id="3589" r:id="rId34"/>
    <p:sldId id="3566" r:id="rId35"/>
    <p:sldId id="3569" r:id="rId36"/>
    <p:sldId id="3568" r:id="rId37"/>
    <p:sldId id="3570" r:id="rId38"/>
    <p:sldId id="3571" r:id="rId39"/>
    <p:sldId id="3572" r:id="rId40"/>
    <p:sldId id="3575" r:id="rId41"/>
    <p:sldId id="3576" r:id="rId42"/>
    <p:sldId id="3577" r:id="rId43"/>
    <p:sldId id="3578" r:id="rId44"/>
    <p:sldId id="3586" r:id="rId45"/>
    <p:sldId id="3579" r:id="rId46"/>
    <p:sldId id="3590" r:id="rId47"/>
    <p:sldId id="3587" r:id="rId48"/>
    <p:sldId id="3588" r:id="rId49"/>
    <p:sldId id="3580" r:id="rId50"/>
  </p:sldIdLst>
  <p:sldSz cx="13439775" cy="7559675"/>
  <p:notesSz cx="6797675" cy="9929813"/>
  <p:defaultTextStyle>
    <a:defPPr>
      <a:defRPr lang="es-ES"/>
    </a:defPPr>
    <a:lvl1pPr algn="l" defTabSz="1042988" rtl="0" fontAlgn="base">
      <a:spcBef>
        <a:spcPct val="0"/>
      </a:spcBef>
      <a:spcAft>
        <a:spcPct val="0"/>
      </a:spcAft>
      <a:defRPr sz="2100" kern="1200">
        <a:solidFill>
          <a:schemeClr val="tx1"/>
        </a:solidFill>
        <a:latin typeface="Arial" charset="0"/>
        <a:ea typeface="+mn-ea"/>
        <a:cs typeface="+mn-cs"/>
      </a:defRPr>
    </a:lvl1pPr>
    <a:lvl2pPr marL="520700" indent="-63500" algn="l" defTabSz="1042988" rtl="0" fontAlgn="base">
      <a:spcBef>
        <a:spcPct val="0"/>
      </a:spcBef>
      <a:spcAft>
        <a:spcPct val="0"/>
      </a:spcAft>
      <a:defRPr sz="2100" kern="1200">
        <a:solidFill>
          <a:schemeClr val="tx1"/>
        </a:solidFill>
        <a:latin typeface="Arial" charset="0"/>
        <a:ea typeface="+mn-ea"/>
        <a:cs typeface="+mn-cs"/>
      </a:defRPr>
    </a:lvl2pPr>
    <a:lvl3pPr marL="1042988" indent="-128588" algn="l" defTabSz="1042988" rtl="0" fontAlgn="base">
      <a:spcBef>
        <a:spcPct val="0"/>
      </a:spcBef>
      <a:spcAft>
        <a:spcPct val="0"/>
      </a:spcAft>
      <a:defRPr sz="2100" kern="1200">
        <a:solidFill>
          <a:schemeClr val="tx1"/>
        </a:solidFill>
        <a:latin typeface="Arial" charset="0"/>
        <a:ea typeface="+mn-ea"/>
        <a:cs typeface="+mn-cs"/>
      </a:defRPr>
    </a:lvl3pPr>
    <a:lvl4pPr marL="1563688" indent="-192088" algn="l" defTabSz="1042988" rtl="0" fontAlgn="base">
      <a:spcBef>
        <a:spcPct val="0"/>
      </a:spcBef>
      <a:spcAft>
        <a:spcPct val="0"/>
      </a:spcAft>
      <a:defRPr sz="2100" kern="1200">
        <a:solidFill>
          <a:schemeClr val="tx1"/>
        </a:solidFill>
        <a:latin typeface="Arial" charset="0"/>
        <a:ea typeface="+mn-ea"/>
        <a:cs typeface="+mn-cs"/>
      </a:defRPr>
    </a:lvl4pPr>
    <a:lvl5pPr marL="2085975" indent="-257175" algn="l" defTabSz="1042988" rtl="0" fontAlgn="base">
      <a:spcBef>
        <a:spcPct val="0"/>
      </a:spcBef>
      <a:spcAft>
        <a:spcPct val="0"/>
      </a:spcAft>
      <a:defRPr sz="2100" kern="1200">
        <a:solidFill>
          <a:schemeClr val="tx1"/>
        </a:solidFill>
        <a:latin typeface="Arial" charset="0"/>
        <a:ea typeface="+mn-ea"/>
        <a:cs typeface="+mn-cs"/>
      </a:defRPr>
    </a:lvl5pPr>
    <a:lvl6pPr marL="2286000" algn="l" defTabSz="914400" rtl="0" eaLnBrk="1" latinLnBrk="0" hangingPunct="1">
      <a:defRPr sz="2100" kern="1200">
        <a:solidFill>
          <a:schemeClr val="tx1"/>
        </a:solidFill>
        <a:latin typeface="Arial" charset="0"/>
        <a:ea typeface="+mn-ea"/>
        <a:cs typeface="+mn-cs"/>
      </a:defRPr>
    </a:lvl6pPr>
    <a:lvl7pPr marL="2743200" algn="l" defTabSz="914400" rtl="0" eaLnBrk="1" latinLnBrk="0" hangingPunct="1">
      <a:defRPr sz="2100" kern="1200">
        <a:solidFill>
          <a:schemeClr val="tx1"/>
        </a:solidFill>
        <a:latin typeface="Arial" charset="0"/>
        <a:ea typeface="+mn-ea"/>
        <a:cs typeface="+mn-cs"/>
      </a:defRPr>
    </a:lvl7pPr>
    <a:lvl8pPr marL="3200400" algn="l" defTabSz="914400" rtl="0" eaLnBrk="1" latinLnBrk="0" hangingPunct="1">
      <a:defRPr sz="2100" kern="1200">
        <a:solidFill>
          <a:schemeClr val="tx1"/>
        </a:solidFill>
        <a:latin typeface="Arial" charset="0"/>
        <a:ea typeface="+mn-ea"/>
        <a:cs typeface="+mn-cs"/>
      </a:defRPr>
    </a:lvl8pPr>
    <a:lvl9pPr marL="3657600" algn="l" defTabSz="914400" rtl="0" eaLnBrk="1" latinLnBrk="0" hangingPunct="1">
      <a:defRPr sz="21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ección predeterminada" id="{17AABA46-0AE6-4177-BA47-5D943CCEC9CD}">
          <p14:sldIdLst>
            <p14:sldId id="3531"/>
            <p14:sldId id="792"/>
            <p14:sldId id="3555"/>
            <p14:sldId id="3597"/>
            <p14:sldId id="3598"/>
            <p14:sldId id="3599"/>
            <p14:sldId id="3600"/>
            <p14:sldId id="3601"/>
            <p14:sldId id="3602"/>
            <p14:sldId id="3603"/>
            <p14:sldId id="3604"/>
            <p14:sldId id="3605"/>
            <p14:sldId id="3606"/>
            <p14:sldId id="3553"/>
            <p14:sldId id="3585"/>
            <p14:sldId id="3536"/>
            <p14:sldId id="3538"/>
            <p14:sldId id="3583"/>
            <p14:sldId id="3542"/>
            <p14:sldId id="3584"/>
            <p14:sldId id="3535"/>
            <p14:sldId id="3548"/>
            <p14:sldId id="3591"/>
            <p14:sldId id="3592"/>
            <p14:sldId id="3595"/>
            <p14:sldId id="3593"/>
            <p14:sldId id="3594"/>
            <p14:sldId id="3563"/>
            <p14:sldId id="3565"/>
            <p14:sldId id="830"/>
            <p14:sldId id="3567"/>
            <p14:sldId id="3589"/>
            <p14:sldId id="3566"/>
            <p14:sldId id="3569"/>
            <p14:sldId id="3568"/>
            <p14:sldId id="3570"/>
            <p14:sldId id="3571"/>
            <p14:sldId id="3572"/>
            <p14:sldId id="3575"/>
            <p14:sldId id="3576"/>
            <p14:sldId id="3577"/>
            <p14:sldId id="3578"/>
            <p14:sldId id="3586"/>
            <p14:sldId id="3579"/>
            <p14:sldId id="3590"/>
            <p14:sldId id="3587"/>
            <p14:sldId id="3588"/>
            <p14:sldId id="3580"/>
          </p14:sldIdLst>
        </p14:section>
      </p14:sectionLst>
    </p:ext>
    <p:ext uri="{EFAFB233-063F-42B5-8137-9DF3F51BA10A}">
      <p15:sldGuideLst xmlns:p15="http://schemas.microsoft.com/office/powerpoint/2012/main">
        <p15:guide id="1" orient="horz" pos="2381" userDrawn="1">
          <p15:clr>
            <a:srgbClr val="A4A3A4"/>
          </p15:clr>
        </p15:guide>
        <p15:guide id="2" pos="4233" userDrawn="1">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C9A86C"/>
    <a:srgbClr val="A5803D"/>
    <a:srgbClr val="B8CE02"/>
    <a:srgbClr val="FFFFCC"/>
    <a:srgbClr val="82B726"/>
    <a:srgbClr val="F5F7D0"/>
    <a:srgbClr val="CCD815"/>
    <a:srgbClr val="FF9900"/>
    <a:srgbClr val="F296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DA8280-764B-4827-9299-5FFE7B4BBBF1}" v="1" dt="2022-08-15T08:21:21.47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6412" autoAdjust="0"/>
  </p:normalViewPr>
  <p:slideViewPr>
    <p:cSldViewPr>
      <p:cViewPr varScale="1">
        <p:scale>
          <a:sx n="73" d="100"/>
          <a:sy n="73" d="100"/>
        </p:scale>
        <p:origin x="648" y="77"/>
      </p:cViewPr>
      <p:guideLst>
        <p:guide orient="horz" pos="2381"/>
        <p:guide pos="42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90"/>
    </p:cViewPr>
  </p:sorterViewPr>
  <p:notesViewPr>
    <p:cSldViewPr>
      <p:cViewPr varScale="1">
        <p:scale>
          <a:sx n="91" d="100"/>
          <a:sy n="91" d="100"/>
        </p:scale>
        <p:origin x="-2766" y="-114"/>
      </p:cViewPr>
      <p:guideLst>
        <p:guide orient="horz" pos="3128"/>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8" Type="http://schemas.openxmlformats.org/officeDocument/2006/relationships/customXml" Target="../customXml/item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microsoft.com/office/2015/10/relationships/revisionInfo" Target="revisionInfo.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60"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bert Álvarez Masdeu" userId="40ac6650-25e7-44aa-af05-786b4254a607" providerId="ADAL" clId="{ECDA8280-764B-4827-9299-5FFE7B4BBBF1}"/>
    <pc:docChg chg="undo custSel modSld">
      <pc:chgData name="Albert Álvarez Masdeu" userId="40ac6650-25e7-44aa-af05-786b4254a607" providerId="ADAL" clId="{ECDA8280-764B-4827-9299-5FFE7B4BBBF1}" dt="2022-08-15T08:40:08.699" v="2294" actId="20577"/>
      <pc:docMkLst>
        <pc:docMk/>
      </pc:docMkLst>
      <pc:sldChg chg="modSp mod">
        <pc:chgData name="Albert Álvarez Masdeu" userId="40ac6650-25e7-44aa-af05-786b4254a607" providerId="ADAL" clId="{ECDA8280-764B-4827-9299-5FFE7B4BBBF1}" dt="2022-08-15T07:52:38.619" v="1238" actId="14826"/>
        <pc:sldMkLst>
          <pc:docMk/>
          <pc:sldMk cId="3076312861" sldId="3538"/>
        </pc:sldMkLst>
        <pc:picChg chg="mod">
          <ac:chgData name="Albert Álvarez Masdeu" userId="40ac6650-25e7-44aa-af05-786b4254a607" providerId="ADAL" clId="{ECDA8280-764B-4827-9299-5FFE7B4BBBF1}" dt="2022-08-15T07:52:38.619" v="1238" actId="14826"/>
          <ac:picMkLst>
            <pc:docMk/>
            <pc:sldMk cId="3076312861" sldId="3538"/>
            <ac:picMk id="5" creationId="{E5AFCD58-9FAA-4D94-9236-6665A5BE7054}"/>
          </ac:picMkLst>
        </pc:picChg>
      </pc:sldChg>
      <pc:sldChg chg="modSp mod">
        <pc:chgData name="Albert Álvarez Masdeu" userId="40ac6650-25e7-44aa-af05-786b4254a607" providerId="ADAL" clId="{ECDA8280-764B-4827-9299-5FFE7B4BBBF1}" dt="2022-08-15T07:17:44.401" v="1" actId="20577"/>
        <pc:sldMkLst>
          <pc:docMk/>
          <pc:sldMk cId="3331851380" sldId="3555"/>
        </pc:sldMkLst>
        <pc:spChg chg="mod">
          <ac:chgData name="Albert Álvarez Masdeu" userId="40ac6650-25e7-44aa-af05-786b4254a607" providerId="ADAL" clId="{ECDA8280-764B-4827-9299-5FFE7B4BBBF1}" dt="2022-08-15T07:17:44.401" v="1" actId="20577"/>
          <ac:spMkLst>
            <pc:docMk/>
            <pc:sldMk cId="3331851380" sldId="3555"/>
            <ac:spMk id="7" creationId="{00000000-0000-0000-0000-000000000000}"/>
          </ac:spMkLst>
        </pc:spChg>
      </pc:sldChg>
      <pc:sldChg chg="modSp mod">
        <pc:chgData name="Albert Álvarez Masdeu" userId="40ac6650-25e7-44aa-af05-786b4254a607" providerId="ADAL" clId="{ECDA8280-764B-4827-9299-5FFE7B4BBBF1}" dt="2022-08-15T08:35:23.218" v="2197" actId="313"/>
        <pc:sldMkLst>
          <pc:docMk/>
          <pc:sldMk cId="1270723978" sldId="3568"/>
        </pc:sldMkLst>
        <pc:spChg chg="mod">
          <ac:chgData name="Albert Álvarez Masdeu" userId="40ac6650-25e7-44aa-af05-786b4254a607" providerId="ADAL" clId="{ECDA8280-764B-4827-9299-5FFE7B4BBBF1}" dt="2022-08-15T08:35:23.218" v="2197" actId="313"/>
          <ac:spMkLst>
            <pc:docMk/>
            <pc:sldMk cId="1270723978" sldId="3568"/>
            <ac:spMk id="2" creationId="{18EA83DF-093A-4B82-AAA4-006CF45065E4}"/>
          </ac:spMkLst>
        </pc:spChg>
      </pc:sldChg>
      <pc:sldChg chg="modSp mod">
        <pc:chgData name="Albert Álvarez Masdeu" userId="40ac6650-25e7-44aa-af05-786b4254a607" providerId="ADAL" clId="{ECDA8280-764B-4827-9299-5FFE7B4BBBF1}" dt="2022-08-15T08:39:37.586" v="2291" actId="20577"/>
        <pc:sldMkLst>
          <pc:docMk/>
          <pc:sldMk cId="3468296983" sldId="3576"/>
        </pc:sldMkLst>
        <pc:spChg chg="mod">
          <ac:chgData name="Albert Álvarez Masdeu" userId="40ac6650-25e7-44aa-af05-786b4254a607" providerId="ADAL" clId="{ECDA8280-764B-4827-9299-5FFE7B4BBBF1}" dt="2022-08-15T08:39:37.586" v="2291" actId="20577"/>
          <ac:spMkLst>
            <pc:docMk/>
            <pc:sldMk cId="3468296983" sldId="3576"/>
            <ac:spMk id="2" creationId="{18EA83DF-093A-4B82-AAA4-006CF45065E4}"/>
          </ac:spMkLst>
        </pc:spChg>
      </pc:sldChg>
      <pc:sldChg chg="modSp mod">
        <pc:chgData name="Albert Álvarez Masdeu" userId="40ac6650-25e7-44aa-af05-786b4254a607" providerId="ADAL" clId="{ECDA8280-764B-4827-9299-5FFE7B4BBBF1}" dt="2022-08-15T08:40:08.699" v="2294" actId="20577"/>
        <pc:sldMkLst>
          <pc:docMk/>
          <pc:sldMk cId="2163904068" sldId="3577"/>
        </pc:sldMkLst>
        <pc:spChg chg="mod">
          <ac:chgData name="Albert Álvarez Masdeu" userId="40ac6650-25e7-44aa-af05-786b4254a607" providerId="ADAL" clId="{ECDA8280-764B-4827-9299-5FFE7B4BBBF1}" dt="2022-08-15T08:40:08.699" v="2294" actId="20577"/>
          <ac:spMkLst>
            <pc:docMk/>
            <pc:sldMk cId="2163904068" sldId="3577"/>
            <ac:spMk id="2" creationId="{18EA83DF-093A-4B82-AAA4-006CF45065E4}"/>
          </ac:spMkLst>
        </pc:spChg>
      </pc:sldChg>
      <pc:sldChg chg="modSp mod">
        <pc:chgData name="Albert Álvarez Masdeu" userId="40ac6650-25e7-44aa-af05-786b4254a607" providerId="ADAL" clId="{ECDA8280-764B-4827-9299-5FFE7B4BBBF1}" dt="2022-08-15T07:50:55.591" v="1232" actId="6549"/>
        <pc:sldMkLst>
          <pc:docMk/>
          <pc:sldMk cId="2653288805" sldId="3585"/>
        </pc:sldMkLst>
        <pc:spChg chg="mod">
          <ac:chgData name="Albert Álvarez Masdeu" userId="40ac6650-25e7-44aa-af05-786b4254a607" providerId="ADAL" clId="{ECDA8280-764B-4827-9299-5FFE7B4BBBF1}" dt="2022-08-15T07:50:55.591" v="1232" actId="6549"/>
          <ac:spMkLst>
            <pc:docMk/>
            <pc:sldMk cId="2653288805" sldId="3585"/>
            <ac:spMk id="6" creationId="{958A7975-A2F8-4ECC-A72A-348B5C23221D}"/>
          </ac:spMkLst>
        </pc:spChg>
      </pc:sldChg>
      <pc:sldChg chg="addSp delSp modSp mod">
        <pc:chgData name="Albert Álvarez Masdeu" userId="40ac6650-25e7-44aa-af05-786b4254a607" providerId="ADAL" clId="{ECDA8280-764B-4827-9299-5FFE7B4BBBF1}" dt="2022-08-15T08:32:08.085" v="2196" actId="20577"/>
        <pc:sldMkLst>
          <pc:docMk/>
          <pc:sldMk cId="1619799180" sldId="3589"/>
        </pc:sldMkLst>
        <pc:spChg chg="mod">
          <ac:chgData name="Albert Álvarez Masdeu" userId="40ac6650-25e7-44aa-af05-786b4254a607" providerId="ADAL" clId="{ECDA8280-764B-4827-9299-5FFE7B4BBBF1}" dt="2022-08-15T08:22:09.558" v="1570" actId="20577"/>
          <ac:spMkLst>
            <pc:docMk/>
            <pc:sldMk cId="1619799180" sldId="3589"/>
            <ac:spMk id="2" creationId="{18EA83DF-093A-4B82-AAA4-006CF45065E4}"/>
          </ac:spMkLst>
        </pc:spChg>
        <pc:spChg chg="add mod">
          <ac:chgData name="Albert Álvarez Masdeu" userId="40ac6650-25e7-44aa-af05-786b4254a607" providerId="ADAL" clId="{ECDA8280-764B-4827-9299-5FFE7B4BBBF1}" dt="2022-08-15T08:32:08.085" v="2196" actId="20577"/>
          <ac:spMkLst>
            <pc:docMk/>
            <pc:sldMk cId="1619799180" sldId="3589"/>
            <ac:spMk id="14" creationId="{0B723BA8-D861-9CE0-0026-F8DFAC11DF9F}"/>
          </ac:spMkLst>
        </pc:spChg>
        <pc:picChg chg="mod">
          <ac:chgData name="Albert Álvarez Masdeu" userId="40ac6650-25e7-44aa-af05-786b4254a607" providerId="ADAL" clId="{ECDA8280-764B-4827-9299-5FFE7B4BBBF1}" dt="2022-08-15T08:21:04.210" v="1544" actId="1076"/>
          <ac:picMkLst>
            <pc:docMk/>
            <pc:sldMk cId="1619799180" sldId="3589"/>
            <ac:picMk id="4" creationId="{4C9B9F77-8529-433A-A7A0-41C81B33D06F}"/>
          </ac:picMkLst>
        </pc:picChg>
        <pc:picChg chg="add mod">
          <ac:chgData name="Albert Álvarez Masdeu" userId="40ac6650-25e7-44aa-af05-786b4254a607" providerId="ADAL" clId="{ECDA8280-764B-4827-9299-5FFE7B4BBBF1}" dt="2022-08-15T08:20:55.027" v="1543" actId="1076"/>
          <ac:picMkLst>
            <pc:docMk/>
            <pc:sldMk cId="1619799180" sldId="3589"/>
            <ac:picMk id="6" creationId="{5D15EAED-322C-A424-1577-D31BBD541412}"/>
          </ac:picMkLst>
        </pc:picChg>
        <pc:picChg chg="mod">
          <ac:chgData name="Albert Álvarez Masdeu" userId="40ac6650-25e7-44aa-af05-786b4254a607" providerId="ADAL" clId="{ECDA8280-764B-4827-9299-5FFE7B4BBBF1}" dt="2022-08-15T08:21:11.247" v="1546" actId="14100"/>
          <ac:picMkLst>
            <pc:docMk/>
            <pc:sldMk cId="1619799180" sldId="3589"/>
            <ac:picMk id="7" creationId="{BB31C18C-EF8E-4FD8-96C4-360CB0B4A55D}"/>
          </ac:picMkLst>
        </pc:picChg>
        <pc:picChg chg="add del">
          <ac:chgData name="Albert Álvarez Masdeu" userId="40ac6650-25e7-44aa-af05-786b4254a607" providerId="ADAL" clId="{ECDA8280-764B-4827-9299-5FFE7B4BBBF1}" dt="2022-08-15T08:21:17.970" v="1548" actId="478"/>
          <ac:picMkLst>
            <pc:docMk/>
            <pc:sldMk cId="1619799180" sldId="3589"/>
            <ac:picMk id="9" creationId="{BB783AD1-B79A-C77E-91E9-4982867023E7}"/>
          </ac:picMkLst>
        </pc:picChg>
        <pc:picChg chg="add mod">
          <ac:chgData name="Albert Álvarez Masdeu" userId="40ac6650-25e7-44aa-af05-786b4254a607" providerId="ADAL" clId="{ECDA8280-764B-4827-9299-5FFE7B4BBBF1}" dt="2022-08-15T08:29:07.742" v="1794" actId="14100"/>
          <ac:picMkLst>
            <pc:docMk/>
            <pc:sldMk cId="1619799180" sldId="3589"/>
            <ac:picMk id="11" creationId="{05054FDC-BC2C-96B3-622F-81463B4B017B}"/>
          </ac:picMkLst>
        </pc:picChg>
      </pc:sldChg>
      <pc:sldChg chg="modSp mod">
        <pc:chgData name="Albert Álvarez Masdeu" userId="40ac6650-25e7-44aa-af05-786b4254a607" providerId="ADAL" clId="{ECDA8280-764B-4827-9299-5FFE7B4BBBF1}" dt="2022-08-15T07:54:29.752" v="1282"/>
        <pc:sldMkLst>
          <pc:docMk/>
          <pc:sldMk cId="2722610617" sldId="3591"/>
        </pc:sldMkLst>
        <pc:spChg chg="mod">
          <ac:chgData name="Albert Álvarez Masdeu" userId="40ac6650-25e7-44aa-af05-786b4254a607" providerId="ADAL" clId="{ECDA8280-764B-4827-9299-5FFE7B4BBBF1}" dt="2022-08-15T07:54:29.752" v="1282"/>
          <ac:spMkLst>
            <pc:docMk/>
            <pc:sldMk cId="2722610617" sldId="3591"/>
            <ac:spMk id="8" creationId="{A5EBEFE1-94AF-413F-B14E-CB50EF2C51D8}"/>
          </ac:spMkLst>
        </pc:spChg>
      </pc:sldChg>
      <pc:sldChg chg="modSp mod">
        <pc:chgData name="Albert Álvarez Masdeu" userId="40ac6650-25e7-44aa-af05-786b4254a607" providerId="ADAL" clId="{ECDA8280-764B-4827-9299-5FFE7B4BBBF1}" dt="2022-08-15T07:58:11.973" v="1540" actId="1036"/>
        <pc:sldMkLst>
          <pc:docMk/>
          <pc:sldMk cId="3497440775" sldId="3593"/>
        </pc:sldMkLst>
        <pc:spChg chg="mod">
          <ac:chgData name="Albert Álvarez Masdeu" userId="40ac6650-25e7-44aa-af05-786b4254a607" providerId="ADAL" clId="{ECDA8280-764B-4827-9299-5FFE7B4BBBF1}" dt="2022-08-15T07:58:08.768" v="1536" actId="20577"/>
          <ac:spMkLst>
            <pc:docMk/>
            <pc:sldMk cId="3497440775" sldId="3593"/>
            <ac:spMk id="10" creationId="{7D943C6D-CA94-4A9B-9406-6435F9C7E69F}"/>
          </ac:spMkLst>
        </pc:spChg>
        <pc:picChg chg="mod">
          <ac:chgData name="Albert Álvarez Masdeu" userId="40ac6650-25e7-44aa-af05-786b4254a607" providerId="ADAL" clId="{ECDA8280-764B-4827-9299-5FFE7B4BBBF1}" dt="2022-08-15T07:58:11.973" v="1540" actId="1036"/>
          <ac:picMkLst>
            <pc:docMk/>
            <pc:sldMk cId="3497440775" sldId="3593"/>
            <ac:picMk id="5" creationId="{5E19011B-0683-4029-A20B-40B185778F63}"/>
          </ac:picMkLst>
        </pc:picChg>
      </pc:sldChg>
      <pc:sldChg chg="modSp mod">
        <pc:chgData name="Albert Álvarez Masdeu" userId="40ac6650-25e7-44aa-af05-786b4254a607" providerId="ADAL" clId="{ECDA8280-764B-4827-9299-5FFE7B4BBBF1}" dt="2022-08-15T07:25:00.729" v="7" actId="732"/>
        <pc:sldMkLst>
          <pc:docMk/>
          <pc:sldMk cId="1741251373" sldId="3600"/>
        </pc:sldMkLst>
        <pc:picChg chg="mod modCrop">
          <ac:chgData name="Albert Álvarez Masdeu" userId="40ac6650-25e7-44aa-af05-786b4254a607" providerId="ADAL" clId="{ECDA8280-764B-4827-9299-5FFE7B4BBBF1}" dt="2022-08-15T07:25:00.729" v="7" actId="732"/>
          <ac:picMkLst>
            <pc:docMk/>
            <pc:sldMk cId="1741251373" sldId="3600"/>
            <ac:picMk id="7" creationId="{CB0E5B59-69FC-46AD-B9B1-9E46937B843F}"/>
          </ac:picMkLst>
        </pc:picChg>
      </pc:sldChg>
      <pc:sldChg chg="modSp mod">
        <pc:chgData name="Albert Álvarez Masdeu" userId="40ac6650-25e7-44aa-af05-786b4254a607" providerId="ADAL" clId="{ECDA8280-764B-4827-9299-5FFE7B4BBBF1}" dt="2022-08-15T07:32:17.532" v="11" actId="20577"/>
        <pc:sldMkLst>
          <pc:docMk/>
          <pc:sldMk cId="1994971168" sldId="3603"/>
        </pc:sldMkLst>
        <pc:spChg chg="mod">
          <ac:chgData name="Albert Álvarez Masdeu" userId="40ac6650-25e7-44aa-af05-786b4254a607" providerId="ADAL" clId="{ECDA8280-764B-4827-9299-5FFE7B4BBBF1}" dt="2022-08-15T07:32:17.532" v="11" actId="20577"/>
          <ac:spMkLst>
            <pc:docMk/>
            <pc:sldMk cId="1994971168" sldId="3603"/>
            <ac:spMk id="8" creationId="{37221482-BCE7-4A25-8344-0FDEDF2655D5}"/>
          </ac:spMkLst>
        </pc:spChg>
      </pc:sldChg>
      <pc:sldChg chg="modSp mod">
        <pc:chgData name="Albert Álvarez Masdeu" userId="40ac6650-25e7-44aa-af05-786b4254a607" providerId="ADAL" clId="{ECDA8280-764B-4827-9299-5FFE7B4BBBF1}" dt="2022-08-15T07:38:12.973" v="352" actId="6549"/>
        <pc:sldMkLst>
          <pc:docMk/>
          <pc:sldMk cId="3217184426" sldId="3604"/>
        </pc:sldMkLst>
        <pc:spChg chg="mod">
          <ac:chgData name="Albert Álvarez Masdeu" userId="40ac6650-25e7-44aa-af05-786b4254a607" providerId="ADAL" clId="{ECDA8280-764B-4827-9299-5FFE7B4BBBF1}" dt="2022-08-15T07:38:12.973" v="352" actId="6549"/>
          <ac:spMkLst>
            <pc:docMk/>
            <pc:sldMk cId="3217184426" sldId="3604"/>
            <ac:spMk id="8" creationId="{37221482-BCE7-4A25-8344-0FDEDF2655D5}"/>
          </ac:spMkLst>
        </pc:spChg>
      </pc:sldChg>
      <pc:sldChg chg="modSp mod">
        <pc:chgData name="Albert Álvarez Masdeu" userId="40ac6650-25e7-44aa-af05-786b4254a607" providerId="ADAL" clId="{ECDA8280-764B-4827-9299-5FFE7B4BBBF1}" dt="2022-08-15T07:51:35.495" v="1237" actId="20577"/>
        <pc:sldMkLst>
          <pc:docMk/>
          <pc:sldMk cId="4215896310" sldId="3606"/>
        </pc:sldMkLst>
        <pc:spChg chg="mod">
          <ac:chgData name="Albert Álvarez Masdeu" userId="40ac6650-25e7-44aa-af05-786b4254a607" providerId="ADAL" clId="{ECDA8280-764B-4827-9299-5FFE7B4BBBF1}" dt="2022-08-15T07:51:35.495" v="1237" actId="20577"/>
          <ac:spMkLst>
            <pc:docMk/>
            <pc:sldMk cId="4215896310" sldId="3606"/>
            <ac:spMk id="8" creationId="{37221482-BCE7-4A25-8344-0FDEDF2655D5}"/>
          </ac:spMkLst>
        </pc:spChg>
      </pc:sldChg>
    </pc:docChg>
  </pc:docChgLst>
  <pc:docChgLst>
    <pc:chgData name="Albert Álvarez Masdéu" userId="c361ef34-09c4-4988-bdad-ea73920d56bb" providerId="ADAL" clId="{DC1510EF-22B4-4348-8B23-1A6C6DF5F874}"/>
    <pc:docChg chg="undo custSel modSld">
      <pc:chgData name="Albert Álvarez Masdéu" userId="c361ef34-09c4-4988-bdad-ea73920d56bb" providerId="ADAL" clId="{DC1510EF-22B4-4348-8B23-1A6C6DF5F874}" dt="2022-07-05T08:59:38.339" v="41" actId="6549"/>
      <pc:docMkLst>
        <pc:docMk/>
      </pc:docMkLst>
      <pc:sldChg chg="addSp delSp modSp mod">
        <pc:chgData name="Albert Álvarez Masdéu" userId="c361ef34-09c4-4988-bdad-ea73920d56bb" providerId="ADAL" clId="{DC1510EF-22B4-4348-8B23-1A6C6DF5F874}" dt="2022-07-05T08:58:14.349" v="33" actId="478"/>
        <pc:sldMkLst>
          <pc:docMk/>
          <pc:sldMk cId="3331851380" sldId="3555"/>
        </pc:sldMkLst>
        <pc:spChg chg="mod">
          <ac:chgData name="Albert Álvarez Masdéu" userId="c361ef34-09c4-4988-bdad-ea73920d56bb" providerId="ADAL" clId="{DC1510EF-22B4-4348-8B23-1A6C6DF5F874}" dt="2022-07-05T08:55:50.640" v="3" actId="20577"/>
          <ac:spMkLst>
            <pc:docMk/>
            <pc:sldMk cId="3331851380" sldId="3555"/>
            <ac:spMk id="7" creationId="{00000000-0000-0000-0000-000000000000}"/>
          </ac:spMkLst>
        </pc:spChg>
        <pc:picChg chg="add del mod">
          <ac:chgData name="Albert Álvarez Masdéu" userId="c361ef34-09c4-4988-bdad-ea73920d56bb" providerId="ADAL" clId="{DC1510EF-22B4-4348-8B23-1A6C6DF5F874}" dt="2022-07-05T08:58:14.349" v="33" actId="478"/>
          <ac:picMkLst>
            <pc:docMk/>
            <pc:sldMk cId="3331851380" sldId="3555"/>
            <ac:picMk id="3" creationId="{95427B18-03F7-4A28-B787-1B87060524CE}"/>
          </ac:picMkLst>
        </pc:picChg>
        <pc:picChg chg="add del mod">
          <ac:chgData name="Albert Álvarez Masdéu" userId="c361ef34-09c4-4988-bdad-ea73920d56bb" providerId="ADAL" clId="{DC1510EF-22B4-4348-8B23-1A6C6DF5F874}" dt="2022-07-05T08:58:10.809" v="31" actId="478"/>
          <ac:picMkLst>
            <pc:docMk/>
            <pc:sldMk cId="3331851380" sldId="3555"/>
            <ac:picMk id="5" creationId="{D6D29AA7-4E94-3084-6EE1-385CD54C112E}"/>
          </ac:picMkLst>
        </pc:picChg>
        <pc:picChg chg="add mod modCrop">
          <ac:chgData name="Albert Álvarez Masdéu" userId="c361ef34-09c4-4988-bdad-ea73920d56bb" providerId="ADAL" clId="{DC1510EF-22B4-4348-8B23-1A6C6DF5F874}" dt="2022-07-05T08:58:13.615" v="32" actId="1076"/>
          <ac:picMkLst>
            <pc:docMk/>
            <pc:sldMk cId="3331851380" sldId="3555"/>
            <ac:picMk id="8" creationId="{3BBF83DF-2FFE-884D-2D73-F51ADC45329C}"/>
          </ac:picMkLst>
        </pc:picChg>
        <pc:picChg chg="mod">
          <ac:chgData name="Albert Álvarez Masdéu" userId="c361ef34-09c4-4988-bdad-ea73920d56bb" providerId="ADAL" clId="{DC1510EF-22B4-4348-8B23-1A6C6DF5F874}" dt="2022-07-05T08:57:09.409" v="13" actId="1076"/>
          <ac:picMkLst>
            <pc:docMk/>
            <pc:sldMk cId="3331851380" sldId="3555"/>
            <ac:picMk id="9" creationId="{E5F2C795-6443-42CE-8E3F-CC91A9CAB623}"/>
          </ac:picMkLst>
        </pc:picChg>
      </pc:sldChg>
      <pc:sldChg chg="modSp mod">
        <pc:chgData name="Albert Álvarez Masdéu" userId="c361ef34-09c4-4988-bdad-ea73920d56bb" providerId="ADAL" clId="{DC1510EF-22B4-4348-8B23-1A6C6DF5F874}" dt="2022-07-05T08:59:06.947" v="39" actId="6549"/>
        <pc:sldMkLst>
          <pc:docMk/>
          <pc:sldMk cId="2653288805" sldId="3585"/>
        </pc:sldMkLst>
        <pc:spChg chg="mod">
          <ac:chgData name="Albert Álvarez Masdéu" userId="c361ef34-09c4-4988-bdad-ea73920d56bb" providerId="ADAL" clId="{DC1510EF-22B4-4348-8B23-1A6C6DF5F874}" dt="2022-07-05T08:59:06.947" v="39" actId="6549"/>
          <ac:spMkLst>
            <pc:docMk/>
            <pc:sldMk cId="2653288805" sldId="3585"/>
            <ac:spMk id="6" creationId="{958A7975-A2F8-4ECC-A72A-348B5C23221D}"/>
          </ac:spMkLst>
        </pc:spChg>
      </pc:sldChg>
      <pc:sldChg chg="modSp mod">
        <pc:chgData name="Albert Álvarez Masdéu" userId="c361ef34-09c4-4988-bdad-ea73920d56bb" providerId="ADAL" clId="{DC1510EF-22B4-4348-8B23-1A6C6DF5F874}" dt="2022-07-05T08:59:38.339" v="41" actId="6549"/>
        <pc:sldMkLst>
          <pc:docMk/>
          <pc:sldMk cId="2722610617" sldId="3591"/>
        </pc:sldMkLst>
        <pc:spChg chg="mod">
          <ac:chgData name="Albert Álvarez Masdéu" userId="c361ef34-09c4-4988-bdad-ea73920d56bb" providerId="ADAL" clId="{DC1510EF-22B4-4348-8B23-1A6C6DF5F874}" dt="2022-07-05T08:59:38.339" v="41" actId="6549"/>
          <ac:spMkLst>
            <pc:docMk/>
            <pc:sldMk cId="2722610617" sldId="3591"/>
            <ac:spMk id="8" creationId="{A5EBEFE1-94AF-413F-B14E-CB50EF2C51D8}"/>
          </ac:spMkLst>
        </pc:spChg>
      </pc:sldChg>
      <pc:sldChg chg="modSp mod">
        <pc:chgData name="Albert Álvarez Masdéu" userId="c361ef34-09c4-4988-bdad-ea73920d56bb" providerId="ADAL" clId="{DC1510EF-22B4-4348-8B23-1A6C6DF5F874}" dt="2022-07-05T08:58:36.663" v="35" actId="6549"/>
        <pc:sldMkLst>
          <pc:docMk/>
          <pc:sldMk cId="2732980226" sldId="3598"/>
        </pc:sldMkLst>
        <pc:spChg chg="mod">
          <ac:chgData name="Albert Álvarez Masdéu" userId="c361ef34-09c4-4988-bdad-ea73920d56bb" providerId="ADAL" clId="{DC1510EF-22B4-4348-8B23-1A6C6DF5F874}" dt="2022-07-05T08:58:36.663" v="35" actId="6549"/>
          <ac:spMkLst>
            <pc:docMk/>
            <pc:sldMk cId="2732980226" sldId="3598"/>
            <ac:spMk id="6" creationId="{958A7975-A2F8-4ECC-A72A-348B5C23221D}"/>
          </ac:spMkLst>
        </pc:spChg>
      </pc:sldChg>
    </pc:docChg>
  </pc:docChgLst>
  <pc:docChgLst>
    <pc:chgData name="Albert Álvarez Masdéu" userId="c361ef34-09c4-4988-bdad-ea73920d56bb" providerId="ADAL" clId="{ECDA8280-764B-4827-9299-5FFE7B4BBBF1}"/>
    <pc:docChg chg="undo redo custSel modSld">
      <pc:chgData name="Albert Álvarez Masdéu" userId="c361ef34-09c4-4988-bdad-ea73920d56bb" providerId="ADAL" clId="{ECDA8280-764B-4827-9299-5FFE7B4BBBF1}" dt="2022-08-15T08:54:17.127" v="674" actId="115"/>
      <pc:docMkLst>
        <pc:docMk/>
      </pc:docMkLst>
      <pc:sldChg chg="modSp mod">
        <pc:chgData name="Albert Álvarez Masdéu" userId="c361ef34-09c4-4988-bdad-ea73920d56bb" providerId="ADAL" clId="{ECDA8280-764B-4827-9299-5FFE7B4BBBF1}" dt="2022-08-12T09:14:07.210" v="462"/>
        <pc:sldMkLst>
          <pc:docMk/>
          <pc:sldMk cId="3331851380" sldId="3555"/>
        </pc:sldMkLst>
        <pc:spChg chg="mod">
          <ac:chgData name="Albert Álvarez Masdéu" userId="c361ef34-09c4-4988-bdad-ea73920d56bb" providerId="ADAL" clId="{ECDA8280-764B-4827-9299-5FFE7B4BBBF1}" dt="2022-08-12T09:14:07.210" v="462"/>
          <ac:spMkLst>
            <pc:docMk/>
            <pc:sldMk cId="3331851380" sldId="3555"/>
            <ac:spMk id="7" creationId="{00000000-0000-0000-0000-000000000000}"/>
          </ac:spMkLst>
        </pc:spChg>
        <pc:picChg chg="mod modCrop">
          <ac:chgData name="Albert Álvarez Masdéu" userId="c361ef34-09c4-4988-bdad-ea73920d56bb" providerId="ADAL" clId="{ECDA8280-764B-4827-9299-5FFE7B4BBBF1}" dt="2022-08-12T07:46:57.253" v="15" actId="1038"/>
          <ac:picMkLst>
            <pc:docMk/>
            <pc:sldMk cId="3331851380" sldId="3555"/>
            <ac:picMk id="8" creationId="{3BBF83DF-2FFE-884D-2D73-F51ADC45329C}"/>
          </ac:picMkLst>
        </pc:picChg>
        <pc:picChg chg="mod modCrop">
          <ac:chgData name="Albert Álvarez Masdéu" userId="c361ef34-09c4-4988-bdad-ea73920d56bb" providerId="ADAL" clId="{ECDA8280-764B-4827-9299-5FFE7B4BBBF1}" dt="2022-08-12T09:13:24.900" v="458" actId="1036"/>
          <ac:picMkLst>
            <pc:docMk/>
            <pc:sldMk cId="3331851380" sldId="3555"/>
            <ac:picMk id="9" creationId="{E5F2C795-6443-42CE-8E3F-CC91A9CAB623}"/>
          </ac:picMkLst>
        </pc:picChg>
      </pc:sldChg>
      <pc:sldChg chg="modSp mod">
        <pc:chgData name="Albert Álvarez Masdéu" userId="c361ef34-09c4-4988-bdad-ea73920d56bb" providerId="ADAL" clId="{ECDA8280-764B-4827-9299-5FFE7B4BBBF1}" dt="2022-08-15T08:54:17.127" v="674" actId="115"/>
        <pc:sldMkLst>
          <pc:docMk/>
          <pc:sldMk cId="3497440775" sldId="3593"/>
        </pc:sldMkLst>
        <pc:spChg chg="mod">
          <ac:chgData name="Albert Álvarez Masdéu" userId="c361ef34-09c4-4988-bdad-ea73920d56bb" providerId="ADAL" clId="{ECDA8280-764B-4827-9299-5FFE7B4BBBF1}" dt="2022-08-15T08:54:08.496" v="672" actId="113"/>
          <ac:spMkLst>
            <pc:docMk/>
            <pc:sldMk cId="3497440775" sldId="3593"/>
            <ac:spMk id="10" creationId="{7D943C6D-CA94-4A9B-9406-6435F9C7E69F}"/>
          </ac:spMkLst>
        </pc:spChg>
        <pc:spChg chg="mod">
          <ac:chgData name="Albert Álvarez Masdéu" userId="c361ef34-09c4-4988-bdad-ea73920d56bb" providerId="ADAL" clId="{ECDA8280-764B-4827-9299-5FFE7B4BBBF1}" dt="2022-08-15T08:54:17.127" v="674" actId="115"/>
          <ac:spMkLst>
            <pc:docMk/>
            <pc:sldMk cId="3497440775" sldId="3593"/>
            <ac:spMk id="17" creationId="{F7549993-662A-4C95-85BD-F2B37A7AAC51}"/>
          </ac:spMkLst>
        </pc:spChg>
        <pc:picChg chg="mod">
          <ac:chgData name="Albert Álvarez Masdéu" userId="c361ef34-09c4-4988-bdad-ea73920d56bb" providerId="ADAL" clId="{ECDA8280-764B-4827-9299-5FFE7B4BBBF1}" dt="2022-08-15T08:53:57.108" v="671" actId="1036"/>
          <ac:picMkLst>
            <pc:docMk/>
            <pc:sldMk cId="3497440775" sldId="3593"/>
            <ac:picMk id="9" creationId="{ACAADFAD-679B-4BEF-AF59-4BAA3C7302EB}"/>
          </ac:picMkLst>
        </pc:picChg>
      </pc:sldChg>
      <pc:sldChg chg="modSp mod">
        <pc:chgData name="Albert Álvarez Masdéu" userId="c361ef34-09c4-4988-bdad-ea73920d56bb" providerId="ADAL" clId="{ECDA8280-764B-4827-9299-5FFE7B4BBBF1}" dt="2022-08-12T07:55:02.861" v="453" actId="313"/>
        <pc:sldMkLst>
          <pc:docMk/>
          <pc:sldMk cId="2732980226" sldId="3598"/>
        </pc:sldMkLst>
        <pc:spChg chg="mod">
          <ac:chgData name="Albert Álvarez Masdéu" userId="c361ef34-09c4-4988-bdad-ea73920d56bb" providerId="ADAL" clId="{ECDA8280-764B-4827-9299-5FFE7B4BBBF1}" dt="2022-08-12T07:55:02.861" v="453" actId="313"/>
          <ac:spMkLst>
            <pc:docMk/>
            <pc:sldMk cId="2732980226" sldId="3598"/>
            <ac:spMk id="6" creationId="{958A7975-A2F8-4ECC-A72A-348B5C23221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5"/>
            <a:ext cx="2945346" cy="496491"/>
          </a:xfrm>
          <a:prstGeom prst="rect">
            <a:avLst/>
          </a:prstGeom>
        </p:spPr>
        <p:txBody>
          <a:bodyPr vert="horz" lIns="91511" tIns="45755" rIns="91511" bIns="45755" rtlCol="0"/>
          <a:lstStyle>
            <a:lvl1pPr algn="l" defTabSz="1033101" fontAlgn="auto">
              <a:spcBef>
                <a:spcPts val="0"/>
              </a:spcBef>
              <a:spcAft>
                <a:spcPts val="0"/>
              </a:spcAft>
              <a:defRPr sz="1200" dirty="0">
                <a:latin typeface="+mn-lt"/>
              </a:defRPr>
            </a:lvl1pPr>
          </a:lstStyle>
          <a:p>
            <a:pPr>
              <a:defRPr/>
            </a:pPr>
            <a:endParaRPr lang="es-ES"/>
          </a:p>
        </p:txBody>
      </p:sp>
      <p:sp>
        <p:nvSpPr>
          <p:cNvPr id="3" name="2 Marcador de fecha"/>
          <p:cNvSpPr>
            <a:spLocks noGrp="1"/>
          </p:cNvSpPr>
          <p:nvPr>
            <p:ph type="dt" idx="1"/>
          </p:nvPr>
        </p:nvSpPr>
        <p:spPr>
          <a:xfrm>
            <a:off x="3850761" y="5"/>
            <a:ext cx="2945346" cy="496491"/>
          </a:xfrm>
          <a:prstGeom prst="rect">
            <a:avLst/>
          </a:prstGeom>
        </p:spPr>
        <p:txBody>
          <a:bodyPr vert="horz" lIns="91511" tIns="45755" rIns="91511" bIns="45755" rtlCol="0"/>
          <a:lstStyle>
            <a:lvl1pPr algn="r" defTabSz="1033101" fontAlgn="auto">
              <a:spcBef>
                <a:spcPts val="0"/>
              </a:spcBef>
              <a:spcAft>
                <a:spcPts val="0"/>
              </a:spcAft>
              <a:defRPr sz="1200" smtClean="0">
                <a:latin typeface="+mn-lt"/>
              </a:defRPr>
            </a:lvl1pPr>
          </a:lstStyle>
          <a:p>
            <a:pPr>
              <a:defRPr/>
            </a:pPr>
            <a:fld id="{48B54B72-1AE7-4671-8DD5-467634273AFB}" type="datetimeFigureOut">
              <a:rPr lang="es-ES"/>
              <a:pPr>
                <a:defRPr/>
              </a:pPr>
              <a:t>15/08/2022</a:t>
            </a:fld>
            <a:endParaRPr lang="es-ES" dirty="0"/>
          </a:p>
        </p:txBody>
      </p:sp>
      <p:sp>
        <p:nvSpPr>
          <p:cNvPr id="4" name="3 Marcador de imagen de diapositiva"/>
          <p:cNvSpPr>
            <a:spLocks noGrp="1" noRot="1" noChangeAspect="1"/>
          </p:cNvSpPr>
          <p:nvPr>
            <p:ph type="sldImg" idx="2"/>
          </p:nvPr>
        </p:nvSpPr>
        <p:spPr>
          <a:xfrm>
            <a:off x="88900" y="744538"/>
            <a:ext cx="6619875" cy="3724275"/>
          </a:xfrm>
          <a:prstGeom prst="rect">
            <a:avLst/>
          </a:prstGeom>
          <a:noFill/>
          <a:ln w="12700">
            <a:solidFill>
              <a:prstClr val="black"/>
            </a:solidFill>
          </a:ln>
        </p:spPr>
        <p:txBody>
          <a:bodyPr vert="horz" lIns="91511" tIns="45755" rIns="91511" bIns="45755" rtlCol="0" anchor="ctr"/>
          <a:lstStyle/>
          <a:p>
            <a:pPr lvl="0"/>
            <a:endParaRPr lang="es-ES" noProof="0" dirty="0"/>
          </a:p>
        </p:txBody>
      </p:sp>
      <p:sp>
        <p:nvSpPr>
          <p:cNvPr id="5" name="4 Marcador de notas"/>
          <p:cNvSpPr>
            <a:spLocks noGrp="1"/>
          </p:cNvSpPr>
          <p:nvPr>
            <p:ph type="body" sz="quarter" idx="3"/>
          </p:nvPr>
        </p:nvSpPr>
        <p:spPr>
          <a:xfrm>
            <a:off x="679454" y="4715877"/>
            <a:ext cx="5438768" cy="4468416"/>
          </a:xfrm>
          <a:prstGeom prst="rect">
            <a:avLst/>
          </a:prstGeom>
        </p:spPr>
        <p:txBody>
          <a:bodyPr vert="horz" lIns="91511" tIns="45755" rIns="91511" bIns="45755" rtlCol="0">
            <a:norm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6" name="5 Marcador de pie de página"/>
          <p:cNvSpPr>
            <a:spLocks noGrp="1"/>
          </p:cNvSpPr>
          <p:nvPr>
            <p:ph type="ftr" sz="quarter" idx="4"/>
          </p:nvPr>
        </p:nvSpPr>
        <p:spPr>
          <a:xfrm>
            <a:off x="0" y="9431749"/>
            <a:ext cx="2945346" cy="496491"/>
          </a:xfrm>
          <a:prstGeom prst="rect">
            <a:avLst/>
          </a:prstGeom>
        </p:spPr>
        <p:txBody>
          <a:bodyPr vert="horz" lIns="91511" tIns="45755" rIns="91511" bIns="45755" rtlCol="0" anchor="b"/>
          <a:lstStyle>
            <a:lvl1pPr algn="l" defTabSz="1033101" fontAlgn="auto">
              <a:spcBef>
                <a:spcPts val="0"/>
              </a:spcBef>
              <a:spcAft>
                <a:spcPts val="0"/>
              </a:spcAft>
              <a:defRPr sz="1200" dirty="0">
                <a:latin typeface="+mn-lt"/>
              </a:defRPr>
            </a:lvl1pPr>
          </a:lstStyle>
          <a:p>
            <a:pPr>
              <a:defRPr/>
            </a:pPr>
            <a:endParaRPr lang="es-ES"/>
          </a:p>
        </p:txBody>
      </p:sp>
      <p:sp>
        <p:nvSpPr>
          <p:cNvPr id="7" name="6 Marcador de número de diapositiva"/>
          <p:cNvSpPr>
            <a:spLocks noGrp="1"/>
          </p:cNvSpPr>
          <p:nvPr>
            <p:ph type="sldNum" sz="quarter" idx="5"/>
          </p:nvPr>
        </p:nvSpPr>
        <p:spPr>
          <a:xfrm>
            <a:off x="3850761" y="9431749"/>
            <a:ext cx="2945346" cy="496491"/>
          </a:xfrm>
          <a:prstGeom prst="rect">
            <a:avLst/>
          </a:prstGeom>
        </p:spPr>
        <p:txBody>
          <a:bodyPr vert="horz" lIns="91511" tIns="45755" rIns="91511" bIns="45755" rtlCol="0" anchor="b"/>
          <a:lstStyle>
            <a:lvl1pPr algn="r" defTabSz="1033101" fontAlgn="auto">
              <a:spcBef>
                <a:spcPts val="0"/>
              </a:spcBef>
              <a:spcAft>
                <a:spcPts val="0"/>
              </a:spcAft>
              <a:defRPr sz="1200" smtClean="0">
                <a:latin typeface="+mn-lt"/>
              </a:defRPr>
            </a:lvl1pPr>
          </a:lstStyle>
          <a:p>
            <a:pPr>
              <a:defRPr/>
            </a:pPr>
            <a:fld id="{4523D6DF-39D2-4206-816E-82D2D008C66A}" type="slidenum">
              <a:rPr lang="es-ES"/>
              <a:pPr>
                <a:defRPr/>
              </a:pPr>
              <a:t>‹Nº›</a:t>
            </a:fld>
            <a:endParaRPr lang="es-ES" dirty="0"/>
          </a:p>
        </p:txBody>
      </p:sp>
    </p:spTree>
    <p:extLst>
      <p:ext uri="{BB962C8B-B14F-4D97-AF65-F5344CB8AC3E}">
        <p14:creationId xmlns:p14="http://schemas.microsoft.com/office/powerpoint/2010/main" val="3211451756"/>
      </p:ext>
    </p:extLst>
  </p:cSld>
  <p:clrMap bg1="lt1" tx1="dk1" bg2="lt2" tx2="dk2" accent1="accent1" accent2="accent2" accent3="accent3" accent4="accent4" accent5="accent5" accent6="accent6" hlink="hlink" folHlink="folHlink"/>
  <p:notesStyle>
    <a:lvl1pPr algn="l" defTabSz="1042988" rtl="0" fontAlgn="base">
      <a:spcBef>
        <a:spcPct val="30000"/>
      </a:spcBef>
      <a:spcAft>
        <a:spcPct val="0"/>
      </a:spcAft>
      <a:defRPr sz="1400" kern="1200">
        <a:solidFill>
          <a:schemeClr val="tx1"/>
        </a:solidFill>
        <a:latin typeface="+mn-lt"/>
        <a:ea typeface="+mn-ea"/>
        <a:cs typeface="+mn-cs"/>
      </a:defRPr>
    </a:lvl1pPr>
    <a:lvl2pPr marL="520700" algn="l" defTabSz="1042988" rtl="0" fontAlgn="base">
      <a:spcBef>
        <a:spcPct val="30000"/>
      </a:spcBef>
      <a:spcAft>
        <a:spcPct val="0"/>
      </a:spcAft>
      <a:defRPr sz="1400" kern="1200">
        <a:solidFill>
          <a:schemeClr val="tx1"/>
        </a:solidFill>
        <a:latin typeface="+mn-lt"/>
        <a:ea typeface="+mn-ea"/>
        <a:cs typeface="+mn-cs"/>
      </a:defRPr>
    </a:lvl2pPr>
    <a:lvl3pPr marL="1042988" algn="l" defTabSz="1042988" rtl="0" fontAlgn="base">
      <a:spcBef>
        <a:spcPct val="30000"/>
      </a:spcBef>
      <a:spcAft>
        <a:spcPct val="0"/>
      </a:spcAft>
      <a:defRPr sz="1400" kern="1200">
        <a:solidFill>
          <a:schemeClr val="tx1"/>
        </a:solidFill>
        <a:latin typeface="+mn-lt"/>
        <a:ea typeface="+mn-ea"/>
        <a:cs typeface="+mn-cs"/>
      </a:defRPr>
    </a:lvl3pPr>
    <a:lvl4pPr marL="1563688" algn="l" defTabSz="1042988" rtl="0" fontAlgn="base">
      <a:spcBef>
        <a:spcPct val="30000"/>
      </a:spcBef>
      <a:spcAft>
        <a:spcPct val="0"/>
      </a:spcAft>
      <a:defRPr sz="1400" kern="1200">
        <a:solidFill>
          <a:schemeClr val="tx1"/>
        </a:solidFill>
        <a:latin typeface="+mn-lt"/>
        <a:ea typeface="+mn-ea"/>
        <a:cs typeface="+mn-cs"/>
      </a:defRPr>
    </a:lvl4pPr>
    <a:lvl5pPr marL="2085975" algn="l" defTabSz="1042988" rtl="0" fontAlgn="base">
      <a:spcBef>
        <a:spcPct val="30000"/>
      </a:spcBef>
      <a:spcAft>
        <a:spcPct val="0"/>
      </a:spcAft>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9_Diapositiva de título">
    <p:spTree>
      <p:nvGrpSpPr>
        <p:cNvPr id="1" name=""/>
        <p:cNvGrpSpPr/>
        <p:nvPr/>
      </p:nvGrpSpPr>
      <p:grpSpPr>
        <a:xfrm>
          <a:off x="0" y="0"/>
          <a:ext cx="0" cy="0"/>
          <a:chOff x="0" y="0"/>
          <a:chExt cx="0" cy="0"/>
        </a:xfrm>
      </p:grpSpPr>
      <p:sp>
        <p:nvSpPr>
          <p:cNvPr id="11" name="1 Rectángulo">
            <a:extLst>
              <a:ext uri="{FF2B5EF4-FFF2-40B4-BE49-F238E27FC236}">
                <a16:creationId xmlns:a16="http://schemas.microsoft.com/office/drawing/2014/main" id="{64814208-2B7A-4982-A02A-730C32B493A6}"/>
              </a:ext>
            </a:extLst>
          </p:cNvPr>
          <p:cNvSpPr/>
          <p:nvPr userDrawn="1"/>
        </p:nvSpPr>
        <p:spPr>
          <a:xfrm>
            <a:off x="1018277" y="1270435"/>
            <a:ext cx="3077059" cy="5759429"/>
          </a:xfrm>
          <a:prstGeom prst="rect">
            <a:avLst/>
          </a:prstGeom>
          <a:solidFill>
            <a:srgbClr val="C9A86C">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eaLnBrk="1" fontAlgn="auto" hangingPunct="1">
              <a:spcBef>
                <a:spcPts val="0"/>
              </a:spcBef>
              <a:spcAft>
                <a:spcPts val="0"/>
              </a:spcAft>
            </a:pPr>
            <a:endParaRPr lang="es-ES" sz="1351" dirty="0"/>
          </a:p>
        </p:txBody>
      </p:sp>
      <p:sp>
        <p:nvSpPr>
          <p:cNvPr id="13" name="Título 1">
            <a:extLst>
              <a:ext uri="{FF2B5EF4-FFF2-40B4-BE49-F238E27FC236}">
                <a16:creationId xmlns:a16="http://schemas.microsoft.com/office/drawing/2014/main" id="{3C3ED593-C6DE-4EF1-9C7D-80FAD96BDD1B}"/>
              </a:ext>
            </a:extLst>
          </p:cNvPr>
          <p:cNvSpPr>
            <a:spLocks noGrp="1"/>
          </p:cNvSpPr>
          <p:nvPr>
            <p:ph type="title"/>
          </p:nvPr>
        </p:nvSpPr>
        <p:spPr>
          <a:xfrm>
            <a:off x="4199608" y="293316"/>
            <a:ext cx="6735092" cy="579357"/>
          </a:xfrm>
          <a:prstGeom prst="rect">
            <a:avLst/>
          </a:prstGeom>
        </p:spPr>
        <p:txBody>
          <a:bodyPr anchor="ctr"/>
          <a:lstStyle>
            <a:lvl1pPr>
              <a:defRPr sz="1800" b="1">
                <a:solidFill>
                  <a:srgbClr val="002060"/>
                </a:solidFill>
                <a:latin typeface="+mn-lt"/>
              </a:defRPr>
            </a:lvl1pPr>
          </a:lstStyle>
          <a:p>
            <a:r>
              <a:rPr lang="es-ES" dirty="0"/>
              <a:t>Haga clic para modificar el estilo de título del patrón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6_Diapositiva de título">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69DDE675-10B2-449F-984F-521912952546}"/>
              </a:ext>
            </a:extLst>
          </p:cNvPr>
          <p:cNvSpPr>
            <a:spLocks noGrp="1"/>
          </p:cNvSpPr>
          <p:nvPr>
            <p:ph type="title"/>
          </p:nvPr>
        </p:nvSpPr>
        <p:spPr>
          <a:xfrm>
            <a:off x="4199608" y="293316"/>
            <a:ext cx="6735092" cy="579357"/>
          </a:xfrm>
          <a:prstGeom prst="rect">
            <a:avLst/>
          </a:prstGeom>
        </p:spPr>
        <p:txBody>
          <a:bodyPr anchor="ctr"/>
          <a:lstStyle>
            <a:lvl1pPr>
              <a:defRPr sz="1800" b="1">
                <a:solidFill>
                  <a:srgbClr val="002060"/>
                </a:solidFill>
                <a:latin typeface="+mn-lt"/>
              </a:defRPr>
            </a:lvl1pPr>
          </a:lstStyle>
          <a:p>
            <a:r>
              <a:rPr lang="es-ES" dirty="0"/>
              <a:t>Haga clic para modificar el estilo de título del patrón</a:t>
            </a:r>
          </a:p>
        </p:txBody>
      </p:sp>
    </p:spTree>
    <p:extLst>
      <p:ext uri="{BB962C8B-B14F-4D97-AF65-F5344CB8AC3E}">
        <p14:creationId xmlns:p14="http://schemas.microsoft.com/office/powerpoint/2010/main" val="3412570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APARTADOS">
    <p:spTree>
      <p:nvGrpSpPr>
        <p:cNvPr id="1" name=""/>
        <p:cNvGrpSpPr/>
        <p:nvPr/>
      </p:nvGrpSpPr>
      <p:grpSpPr>
        <a:xfrm>
          <a:off x="0" y="0"/>
          <a:ext cx="0" cy="0"/>
          <a:chOff x="0" y="0"/>
          <a:chExt cx="0" cy="0"/>
        </a:xfrm>
      </p:grpSpPr>
      <p:grpSp>
        <p:nvGrpSpPr>
          <p:cNvPr id="17" name="Grupo 16">
            <a:extLst>
              <a:ext uri="{FF2B5EF4-FFF2-40B4-BE49-F238E27FC236}">
                <a16:creationId xmlns:a16="http://schemas.microsoft.com/office/drawing/2014/main" id="{2A6FDE08-97BF-4530-B354-B58823C52CBB}"/>
              </a:ext>
            </a:extLst>
          </p:cNvPr>
          <p:cNvGrpSpPr/>
          <p:nvPr userDrawn="1"/>
        </p:nvGrpSpPr>
        <p:grpSpPr>
          <a:xfrm>
            <a:off x="24725" y="0"/>
            <a:ext cx="3723131" cy="1300046"/>
            <a:chOff x="548484" y="59901"/>
            <a:chExt cx="3723131" cy="1300046"/>
          </a:xfrm>
        </p:grpSpPr>
        <p:pic>
          <p:nvPicPr>
            <p:cNvPr id="18" name="Picture 2" descr="Del BIM en alquiler al BIM social - BIM Channel - Artículo técnico">
              <a:extLst>
                <a:ext uri="{FF2B5EF4-FFF2-40B4-BE49-F238E27FC236}">
                  <a16:creationId xmlns:a16="http://schemas.microsoft.com/office/drawing/2014/main" id="{7BF12A0D-9968-41A1-A4FB-695CB2C42659}"/>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4376"/>
            <a:stretch/>
          </p:blipFill>
          <p:spPr bwMode="auto">
            <a:xfrm>
              <a:off x="2327919" y="887410"/>
              <a:ext cx="1911952" cy="425085"/>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a:extLst>
                <a:ext uri="{FF2B5EF4-FFF2-40B4-BE49-F238E27FC236}">
                  <a16:creationId xmlns:a16="http://schemas.microsoft.com/office/drawing/2014/main" id="{B21F3C52-8705-4C6F-9551-159F7F12BD1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84502" y="1031426"/>
              <a:ext cx="1552069" cy="328521"/>
            </a:xfrm>
            <a:prstGeom prst="rect">
              <a:avLst/>
            </a:prstGeom>
          </p:spPr>
        </p:pic>
        <p:pic>
          <p:nvPicPr>
            <p:cNvPr id="20" name="Imagen 19">
              <a:extLst>
                <a:ext uri="{FF2B5EF4-FFF2-40B4-BE49-F238E27FC236}">
                  <a16:creationId xmlns:a16="http://schemas.microsoft.com/office/drawing/2014/main" id="{37052AE9-768A-4B1A-AE4F-8087FEEEB0BE}"/>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548484" y="59901"/>
              <a:ext cx="3723131" cy="924957"/>
            </a:xfrm>
            <a:prstGeom prst="rect">
              <a:avLst/>
            </a:prstGeom>
          </p:spPr>
        </p:pic>
        <p:sp>
          <p:nvSpPr>
            <p:cNvPr id="21" name="Título 1">
              <a:extLst>
                <a:ext uri="{FF2B5EF4-FFF2-40B4-BE49-F238E27FC236}">
                  <a16:creationId xmlns:a16="http://schemas.microsoft.com/office/drawing/2014/main" id="{860030B2-1F6D-41E6-936D-78FE1DE9A58D}"/>
                </a:ext>
              </a:extLst>
            </p:cNvPr>
            <p:cNvSpPr txBox="1">
              <a:spLocks/>
            </p:cNvSpPr>
            <p:nvPr userDrawn="1"/>
          </p:nvSpPr>
          <p:spPr>
            <a:xfrm>
              <a:off x="584502" y="887410"/>
              <a:ext cx="973302" cy="167339"/>
            </a:xfrm>
            <a:prstGeom prst="rect">
              <a:avLst/>
            </a:prstGeom>
          </p:spPr>
          <p:txBody>
            <a:bodyPr anchor="ctr"/>
            <a:lstStyle>
              <a:lvl1pPr algn="ctr" defTabSz="1043012" rtl="0" fontAlgn="base">
                <a:spcBef>
                  <a:spcPct val="0"/>
                </a:spcBef>
                <a:spcAft>
                  <a:spcPct val="0"/>
                </a:spcAft>
                <a:defRPr sz="1800" b="1" kern="1200">
                  <a:solidFill>
                    <a:srgbClr val="002060"/>
                  </a:solidFill>
                  <a:latin typeface="+mn-lt"/>
                  <a:ea typeface="+mj-ea"/>
                  <a:cs typeface="+mj-cs"/>
                </a:defRPr>
              </a:lvl1pPr>
              <a:lvl2pPr algn="ctr" defTabSz="1043012" rtl="0" fontAlgn="base">
                <a:spcBef>
                  <a:spcPct val="0"/>
                </a:spcBef>
                <a:spcAft>
                  <a:spcPct val="0"/>
                </a:spcAft>
                <a:defRPr sz="5001">
                  <a:solidFill>
                    <a:schemeClr val="tx1"/>
                  </a:solidFill>
                  <a:latin typeface="Calibri" pitchFamily="34" charset="0"/>
                </a:defRPr>
              </a:lvl2pPr>
              <a:lvl3pPr algn="ctr" defTabSz="1043012" rtl="0" fontAlgn="base">
                <a:spcBef>
                  <a:spcPct val="0"/>
                </a:spcBef>
                <a:spcAft>
                  <a:spcPct val="0"/>
                </a:spcAft>
                <a:defRPr sz="5001">
                  <a:solidFill>
                    <a:schemeClr val="tx1"/>
                  </a:solidFill>
                  <a:latin typeface="Calibri" pitchFamily="34" charset="0"/>
                </a:defRPr>
              </a:lvl3pPr>
              <a:lvl4pPr algn="ctr" defTabSz="1043012" rtl="0" fontAlgn="base">
                <a:spcBef>
                  <a:spcPct val="0"/>
                </a:spcBef>
                <a:spcAft>
                  <a:spcPct val="0"/>
                </a:spcAft>
                <a:defRPr sz="5001">
                  <a:solidFill>
                    <a:schemeClr val="tx1"/>
                  </a:solidFill>
                  <a:latin typeface="Calibri" pitchFamily="34" charset="0"/>
                </a:defRPr>
              </a:lvl4pPr>
              <a:lvl5pPr algn="ctr" defTabSz="1043012" rtl="0" fontAlgn="base">
                <a:spcBef>
                  <a:spcPct val="0"/>
                </a:spcBef>
                <a:spcAft>
                  <a:spcPct val="0"/>
                </a:spcAft>
                <a:defRPr sz="5001">
                  <a:solidFill>
                    <a:schemeClr val="tx1"/>
                  </a:solidFill>
                  <a:latin typeface="Calibri" pitchFamily="34" charset="0"/>
                </a:defRPr>
              </a:lvl5pPr>
              <a:lvl6pPr marL="457210" algn="ctr" defTabSz="1043012" rtl="0" fontAlgn="base">
                <a:spcBef>
                  <a:spcPct val="0"/>
                </a:spcBef>
                <a:spcAft>
                  <a:spcPct val="0"/>
                </a:spcAft>
                <a:defRPr sz="5001">
                  <a:solidFill>
                    <a:schemeClr val="tx1"/>
                  </a:solidFill>
                  <a:latin typeface="Calibri" pitchFamily="34" charset="0"/>
                </a:defRPr>
              </a:lvl6pPr>
              <a:lvl7pPr marL="914421" algn="ctr" defTabSz="1043012" rtl="0" fontAlgn="base">
                <a:spcBef>
                  <a:spcPct val="0"/>
                </a:spcBef>
                <a:spcAft>
                  <a:spcPct val="0"/>
                </a:spcAft>
                <a:defRPr sz="5001">
                  <a:solidFill>
                    <a:schemeClr val="tx1"/>
                  </a:solidFill>
                  <a:latin typeface="Calibri" pitchFamily="34" charset="0"/>
                </a:defRPr>
              </a:lvl7pPr>
              <a:lvl8pPr marL="1371631" algn="ctr" defTabSz="1043012" rtl="0" fontAlgn="base">
                <a:spcBef>
                  <a:spcPct val="0"/>
                </a:spcBef>
                <a:spcAft>
                  <a:spcPct val="0"/>
                </a:spcAft>
                <a:defRPr sz="5001">
                  <a:solidFill>
                    <a:schemeClr val="tx1"/>
                  </a:solidFill>
                  <a:latin typeface="Calibri" pitchFamily="34" charset="0"/>
                </a:defRPr>
              </a:lvl8pPr>
              <a:lvl9pPr marL="1828842" algn="ctr" defTabSz="1043012" rtl="0" fontAlgn="base">
                <a:spcBef>
                  <a:spcPct val="0"/>
                </a:spcBef>
                <a:spcAft>
                  <a:spcPct val="0"/>
                </a:spcAft>
                <a:defRPr sz="5001">
                  <a:solidFill>
                    <a:schemeClr val="tx1"/>
                  </a:solidFill>
                  <a:latin typeface="Calibri" pitchFamily="34" charset="0"/>
                </a:defRPr>
              </a:lvl9pPr>
            </a:lstStyle>
            <a:p>
              <a:pPr algn="l"/>
              <a:r>
                <a:rPr lang="es-ES" sz="700" b="0" dirty="0"/>
                <a:t>Asistencia técnica:</a:t>
              </a:r>
            </a:p>
          </p:txBody>
        </p:sp>
      </p:grpSp>
      <p:sp>
        <p:nvSpPr>
          <p:cNvPr id="10" name="Slide Number Placeholder 6">
            <a:extLst>
              <a:ext uri="{FF2B5EF4-FFF2-40B4-BE49-F238E27FC236}">
                <a16:creationId xmlns:a16="http://schemas.microsoft.com/office/drawing/2014/main" id="{B71A8A37-E943-4101-9B34-C0512A3385DB}"/>
              </a:ext>
            </a:extLst>
          </p:cNvPr>
          <p:cNvSpPr>
            <a:spLocks noGrp="1"/>
          </p:cNvSpPr>
          <p:nvPr>
            <p:ph type="sldNum" sz="quarter" idx="4"/>
          </p:nvPr>
        </p:nvSpPr>
        <p:spPr>
          <a:xfrm>
            <a:off x="24725" y="7307492"/>
            <a:ext cx="532806" cy="257315"/>
          </a:xfrm>
        </p:spPr>
        <p:txBody>
          <a:bodyPr wrap="square" lIns="36000" tIns="36000" rIns="36000" bIns="36000">
            <a:spAutoFit/>
          </a:bodyPr>
          <a:lstStyle>
            <a:lvl1pPr algn="ctr">
              <a:defRPr sz="1400">
                <a:latin typeface="+mj-lt"/>
              </a:defRPr>
            </a:lvl1pPr>
          </a:lstStyle>
          <a:p>
            <a:fld id="{DF31A116-0EED-42AC-A94B-74B5616D8580}" type="slidenum">
              <a:rPr lang="en-US" smtClean="0">
                <a:solidFill>
                  <a:prstClr val="white"/>
                </a:solidFill>
              </a:rPr>
              <a:pPr/>
              <a:t>‹Nº›</a:t>
            </a:fld>
            <a:endParaRPr lang="en-US" dirty="0">
              <a:solidFill>
                <a:prstClr val="white"/>
              </a:solidFill>
            </a:endParaRPr>
          </a:p>
        </p:txBody>
      </p:sp>
      <p:sp>
        <p:nvSpPr>
          <p:cNvPr id="7" name="Rectángulo 6">
            <a:extLst>
              <a:ext uri="{FF2B5EF4-FFF2-40B4-BE49-F238E27FC236}">
                <a16:creationId xmlns:a16="http://schemas.microsoft.com/office/drawing/2014/main" id="{07A4E6F8-A969-4939-8052-837479740FD0}"/>
              </a:ext>
            </a:extLst>
          </p:cNvPr>
          <p:cNvSpPr/>
          <p:nvPr userDrawn="1"/>
        </p:nvSpPr>
        <p:spPr>
          <a:xfrm>
            <a:off x="536339" y="7305825"/>
            <a:ext cx="12880683" cy="257315"/>
          </a:xfrm>
          <a:prstGeom prst="rect">
            <a:avLst/>
          </a:prstGeom>
        </p:spPr>
        <p:txBody>
          <a:bodyPr wrap="square">
            <a:noAutofit/>
          </a:bodyPr>
          <a:lstStyle/>
          <a:p>
            <a:pPr algn="ctr"/>
            <a:r>
              <a:rPr lang="it-IT" sz="800" b="0" kern="1000" spc="600" baseline="0" dirty="0">
                <a:solidFill>
                  <a:srgbClr val="1F497D"/>
                </a:solidFill>
                <a:latin typeface="Trebuchet MS" panose="020B0603020202020204" pitchFamily="34" charset="0"/>
              </a:rPr>
              <a:t>DIRECCIÓN GENERAL DE VIVIENDA DE GOBIERNO VASCO</a:t>
            </a:r>
          </a:p>
        </p:txBody>
      </p:sp>
      <p:pic>
        <p:nvPicPr>
          <p:cNvPr id="4" name="Imagen 3" descr="Vista de unos edificios&#10;&#10;Descripción generada automáticamente">
            <a:extLst>
              <a:ext uri="{FF2B5EF4-FFF2-40B4-BE49-F238E27FC236}">
                <a16:creationId xmlns:a16="http://schemas.microsoft.com/office/drawing/2014/main" id="{15113E7B-6FFA-4C6F-9A70-13751DAE2B40}"/>
              </a:ext>
            </a:extLst>
          </p:cNvPr>
          <p:cNvPicPr>
            <a:picLocks noChangeAspect="1"/>
          </p:cNvPicPr>
          <p:nvPr userDrawn="1"/>
        </p:nvPicPr>
        <p:blipFill>
          <a:blip r:embed="rId5" cstate="print">
            <a:alphaModFix amt="35000"/>
            <a:extLst>
              <a:ext uri="{BEBA8EAE-BF5A-486C-A8C5-ECC9F3942E4B}">
                <a14:imgProps xmlns:a14="http://schemas.microsoft.com/office/drawing/2010/main">
                  <a14:imgLayer r:embed="rId6">
                    <a14:imgEffect>
                      <a14:brightnessContrast bright="10000" contrast="-20000"/>
                    </a14:imgEffect>
                  </a14:imgLayer>
                </a14:imgProps>
              </a:ext>
              <a:ext uri="{28A0092B-C50C-407E-A947-70E740481C1C}">
                <a14:useLocalDpi xmlns:a14="http://schemas.microsoft.com/office/drawing/2010/main" val="0"/>
              </a:ext>
            </a:extLst>
          </a:blip>
          <a:stretch>
            <a:fillRect/>
          </a:stretch>
        </p:blipFill>
        <p:spPr>
          <a:xfrm>
            <a:off x="2" y="3"/>
            <a:ext cx="13439775" cy="7559675"/>
          </a:xfrm>
          <a:prstGeom prst="rect">
            <a:avLst/>
          </a:prstGeom>
        </p:spPr>
      </p:pic>
      <p:sp>
        <p:nvSpPr>
          <p:cNvPr id="3" name="Rectangle 2">
            <a:extLst>
              <a:ext uri="{FF2B5EF4-FFF2-40B4-BE49-F238E27FC236}">
                <a16:creationId xmlns:a16="http://schemas.microsoft.com/office/drawing/2014/main" id="{818210AF-719B-4F54-B3C4-92680D153647}"/>
              </a:ext>
            </a:extLst>
          </p:cNvPr>
          <p:cNvSpPr>
            <a:spLocks noChangeArrowheads="1"/>
          </p:cNvSpPr>
          <p:nvPr userDrawn="1"/>
        </p:nvSpPr>
        <p:spPr bwMode="auto">
          <a:xfrm>
            <a:off x="1879725" y="3477521"/>
            <a:ext cx="11358678" cy="604640"/>
          </a:xfrm>
          <a:prstGeom prst="rect">
            <a:avLst/>
          </a:prstGeom>
          <a:solidFill>
            <a:srgbClr val="AAC810"/>
          </a:solidFill>
          <a:ln w="3240">
            <a:noFill/>
            <a:miter lim="800000"/>
            <a:headEnd/>
            <a:tailEnd/>
          </a:ln>
          <a:effectLst/>
        </p:spPr>
        <p:txBody>
          <a:bodyPr wrap="none" anchor="ctr"/>
          <a:lstStyle/>
          <a:p>
            <a:endParaRPr lang="es-ES" sz="2400" dirty="0">
              <a:latin typeface="+mn-lt"/>
            </a:endParaRPr>
          </a:p>
        </p:txBody>
      </p:sp>
      <p:sp>
        <p:nvSpPr>
          <p:cNvPr id="5" name="Título 1">
            <a:extLst>
              <a:ext uri="{FF2B5EF4-FFF2-40B4-BE49-F238E27FC236}">
                <a16:creationId xmlns:a16="http://schemas.microsoft.com/office/drawing/2014/main" id="{BC7AD8B7-CFE9-41C5-8DF8-0ED40BFB63CC}"/>
              </a:ext>
            </a:extLst>
          </p:cNvPr>
          <p:cNvSpPr>
            <a:spLocks noGrp="1"/>
          </p:cNvSpPr>
          <p:nvPr>
            <p:ph type="title"/>
          </p:nvPr>
        </p:nvSpPr>
        <p:spPr>
          <a:xfrm>
            <a:off x="1879722" y="3471760"/>
            <a:ext cx="11311578" cy="591075"/>
          </a:xfrm>
          <a:prstGeom prst="rect">
            <a:avLst/>
          </a:prstGeom>
        </p:spPr>
        <p:txBody>
          <a:bodyPr anchor="ctr"/>
          <a:lstStyle>
            <a:lvl1pPr algn="ctr">
              <a:defRPr sz="2400" b="1">
                <a:solidFill>
                  <a:srgbClr val="002060"/>
                </a:solidFill>
                <a:latin typeface="+mn-lt"/>
              </a:defRPr>
            </a:lvl1pPr>
          </a:lstStyle>
          <a:p>
            <a:r>
              <a:rPr lang="es-ES" dirty="0"/>
              <a:t>Haga clic para modificar el estilo de título del patrón</a:t>
            </a:r>
          </a:p>
        </p:txBody>
      </p:sp>
      <p:sp>
        <p:nvSpPr>
          <p:cNvPr id="9" name="2 Rectángulo">
            <a:extLst>
              <a:ext uri="{FF2B5EF4-FFF2-40B4-BE49-F238E27FC236}">
                <a16:creationId xmlns:a16="http://schemas.microsoft.com/office/drawing/2014/main" id="{DA7DC588-92AC-4617-98E5-EB2B1513A042}"/>
              </a:ext>
            </a:extLst>
          </p:cNvPr>
          <p:cNvSpPr/>
          <p:nvPr userDrawn="1"/>
        </p:nvSpPr>
        <p:spPr>
          <a:xfrm>
            <a:off x="-1559" y="1282615"/>
            <a:ext cx="559093" cy="5248585"/>
          </a:xfrm>
          <a:prstGeom prst="rect">
            <a:avLst/>
          </a:prstGeom>
          <a:solidFill>
            <a:srgbClr val="C9A86C"/>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r" defTabSz="1043080" fontAlgn="auto">
              <a:spcBef>
                <a:spcPts val="0"/>
              </a:spcBef>
              <a:spcAft>
                <a:spcPts val="0"/>
              </a:spcAft>
              <a:defRPr/>
            </a:pPr>
            <a:endParaRPr lang="es-ES" sz="1000" dirty="0"/>
          </a:p>
        </p:txBody>
      </p:sp>
    </p:spTree>
    <p:extLst>
      <p:ext uri="{BB962C8B-B14F-4D97-AF65-F5344CB8AC3E}">
        <p14:creationId xmlns:p14="http://schemas.microsoft.com/office/powerpoint/2010/main" val="4247672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APARTADOS">
    <p:spTree>
      <p:nvGrpSpPr>
        <p:cNvPr id="1" name=""/>
        <p:cNvGrpSpPr/>
        <p:nvPr/>
      </p:nvGrpSpPr>
      <p:grpSpPr>
        <a:xfrm>
          <a:off x="0" y="0"/>
          <a:ext cx="0" cy="0"/>
          <a:chOff x="0" y="0"/>
          <a:chExt cx="0" cy="0"/>
        </a:xfrm>
      </p:grpSpPr>
      <p:grpSp>
        <p:nvGrpSpPr>
          <p:cNvPr id="15" name="Grupo 14">
            <a:extLst>
              <a:ext uri="{FF2B5EF4-FFF2-40B4-BE49-F238E27FC236}">
                <a16:creationId xmlns:a16="http://schemas.microsoft.com/office/drawing/2014/main" id="{4A57F7C8-F540-481C-9AD5-1AB7A060D838}"/>
              </a:ext>
            </a:extLst>
          </p:cNvPr>
          <p:cNvGrpSpPr/>
          <p:nvPr userDrawn="1"/>
        </p:nvGrpSpPr>
        <p:grpSpPr>
          <a:xfrm>
            <a:off x="24725" y="0"/>
            <a:ext cx="3723131" cy="1300046"/>
            <a:chOff x="548484" y="59901"/>
            <a:chExt cx="3723131" cy="1300046"/>
          </a:xfrm>
        </p:grpSpPr>
        <p:pic>
          <p:nvPicPr>
            <p:cNvPr id="16" name="Picture 2" descr="Del BIM en alquiler al BIM social - BIM Channel - Artículo técnico">
              <a:extLst>
                <a:ext uri="{FF2B5EF4-FFF2-40B4-BE49-F238E27FC236}">
                  <a16:creationId xmlns:a16="http://schemas.microsoft.com/office/drawing/2014/main" id="{CD58107C-366E-4C5A-B952-9EB04670FB2D}"/>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4376"/>
            <a:stretch/>
          </p:blipFill>
          <p:spPr bwMode="auto">
            <a:xfrm>
              <a:off x="2327919" y="887410"/>
              <a:ext cx="1911952" cy="425085"/>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6">
              <a:extLst>
                <a:ext uri="{FF2B5EF4-FFF2-40B4-BE49-F238E27FC236}">
                  <a16:creationId xmlns:a16="http://schemas.microsoft.com/office/drawing/2014/main" id="{E7B45EAC-F5AC-42F7-BC1E-DA811994B4B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84502" y="1031426"/>
              <a:ext cx="1552069" cy="328521"/>
            </a:xfrm>
            <a:prstGeom prst="rect">
              <a:avLst/>
            </a:prstGeom>
          </p:spPr>
        </p:pic>
        <p:pic>
          <p:nvPicPr>
            <p:cNvPr id="18" name="Imagen 17">
              <a:extLst>
                <a:ext uri="{FF2B5EF4-FFF2-40B4-BE49-F238E27FC236}">
                  <a16:creationId xmlns:a16="http://schemas.microsoft.com/office/drawing/2014/main" id="{837634DA-5E23-4C23-9ABF-9C697E356B8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548484" y="59901"/>
              <a:ext cx="3723131" cy="924957"/>
            </a:xfrm>
            <a:prstGeom prst="rect">
              <a:avLst/>
            </a:prstGeom>
          </p:spPr>
        </p:pic>
        <p:sp>
          <p:nvSpPr>
            <p:cNvPr id="19" name="Título 1">
              <a:extLst>
                <a:ext uri="{FF2B5EF4-FFF2-40B4-BE49-F238E27FC236}">
                  <a16:creationId xmlns:a16="http://schemas.microsoft.com/office/drawing/2014/main" id="{5FF2FC17-2E6D-4299-B945-CCD42CF746FE}"/>
                </a:ext>
              </a:extLst>
            </p:cNvPr>
            <p:cNvSpPr txBox="1">
              <a:spLocks/>
            </p:cNvSpPr>
            <p:nvPr userDrawn="1"/>
          </p:nvSpPr>
          <p:spPr>
            <a:xfrm>
              <a:off x="584502" y="887410"/>
              <a:ext cx="973302" cy="167339"/>
            </a:xfrm>
            <a:prstGeom prst="rect">
              <a:avLst/>
            </a:prstGeom>
          </p:spPr>
          <p:txBody>
            <a:bodyPr anchor="ctr"/>
            <a:lstStyle>
              <a:lvl1pPr algn="ctr" defTabSz="1043012" rtl="0" fontAlgn="base">
                <a:spcBef>
                  <a:spcPct val="0"/>
                </a:spcBef>
                <a:spcAft>
                  <a:spcPct val="0"/>
                </a:spcAft>
                <a:defRPr sz="1800" b="1" kern="1200">
                  <a:solidFill>
                    <a:srgbClr val="002060"/>
                  </a:solidFill>
                  <a:latin typeface="+mn-lt"/>
                  <a:ea typeface="+mj-ea"/>
                  <a:cs typeface="+mj-cs"/>
                </a:defRPr>
              </a:lvl1pPr>
              <a:lvl2pPr algn="ctr" defTabSz="1043012" rtl="0" fontAlgn="base">
                <a:spcBef>
                  <a:spcPct val="0"/>
                </a:spcBef>
                <a:spcAft>
                  <a:spcPct val="0"/>
                </a:spcAft>
                <a:defRPr sz="5001">
                  <a:solidFill>
                    <a:schemeClr val="tx1"/>
                  </a:solidFill>
                  <a:latin typeface="Calibri" pitchFamily="34" charset="0"/>
                </a:defRPr>
              </a:lvl2pPr>
              <a:lvl3pPr algn="ctr" defTabSz="1043012" rtl="0" fontAlgn="base">
                <a:spcBef>
                  <a:spcPct val="0"/>
                </a:spcBef>
                <a:spcAft>
                  <a:spcPct val="0"/>
                </a:spcAft>
                <a:defRPr sz="5001">
                  <a:solidFill>
                    <a:schemeClr val="tx1"/>
                  </a:solidFill>
                  <a:latin typeface="Calibri" pitchFamily="34" charset="0"/>
                </a:defRPr>
              </a:lvl3pPr>
              <a:lvl4pPr algn="ctr" defTabSz="1043012" rtl="0" fontAlgn="base">
                <a:spcBef>
                  <a:spcPct val="0"/>
                </a:spcBef>
                <a:spcAft>
                  <a:spcPct val="0"/>
                </a:spcAft>
                <a:defRPr sz="5001">
                  <a:solidFill>
                    <a:schemeClr val="tx1"/>
                  </a:solidFill>
                  <a:latin typeface="Calibri" pitchFamily="34" charset="0"/>
                </a:defRPr>
              </a:lvl4pPr>
              <a:lvl5pPr algn="ctr" defTabSz="1043012" rtl="0" fontAlgn="base">
                <a:spcBef>
                  <a:spcPct val="0"/>
                </a:spcBef>
                <a:spcAft>
                  <a:spcPct val="0"/>
                </a:spcAft>
                <a:defRPr sz="5001">
                  <a:solidFill>
                    <a:schemeClr val="tx1"/>
                  </a:solidFill>
                  <a:latin typeface="Calibri" pitchFamily="34" charset="0"/>
                </a:defRPr>
              </a:lvl5pPr>
              <a:lvl6pPr marL="457210" algn="ctr" defTabSz="1043012" rtl="0" fontAlgn="base">
                <a:spcBef>
                  <a:spcPct val="0"/>
                </a:spcBef>
                <a:spcAft>
                  <a:spcPct val="0"/>
                </a:spcAft>
                <a:defRPr sz="5001">
                  <a:solidFill>
                    <a:schemeClr val="tx1"/>
                  </a:solidFill>
                  <a:latin typeface="Calibri" pitchFamily="34" charset="0"/>
                </a:defRPr>
              </a:lvl6pPr>
              <a:lvl7pPr marL="914421" algn="ctr" defTabSz="1043012" rtl="0" fontAlgn="base">
                <a:spcBef>
                  <a:spcPct val="0"/>
                </a:spcBef>
                <a:spcAft>
                  <a:spcPct val="0"/>
                </a:spcAft>
                <a:defRPr sz="5001">
                  <a:solidFill>
                    <a:schemeClr val="tx1"/>
                  </a:solidFill>
                  <a:latin typeface="Calibri" pitchFamily="34" charset="0"/>
                </a:defRPr>
              </a:lvl7pPr>
              <a:lvl8pPr marL="1371631" algn="ctr" defTabSz="1043012" rtl="0" fontAlgn="base">
                <a:spcBef>
                  <a:spcPct val="0"/>
                </a:spcBef>
                <a:spcAft>
                  <a:spcPct val="0"/>
                </a:spcAft>
                <a:defRPr sz="5001">
                  <a:solidFill>
                    <a:schemeClr val="tx1"/>
                  </a:solidFill>
                  <a:latin typeface="Calibri" pitchFamily="34" charset="0"/>
                </a:defRPr>
              </a:lvl8pPr>
              <a:lvl9pPr marL="1828842" algn="ctr" defTabSz="1043012" rtl="0" fontAlgn="base">
                <a:spcBef>
                  <a:spcPct val="0"/>
                </a:spcBef>
                <a:spcAft>
                  <a:spcPct val="0"/>
                </a:spcAft>
                <a:defRPr sz="5001">
                  <a:solidFill>
                    <a:schemeClr val="tx1"/>
                  </a:solidFill>
                  <a:latin typeface="Calibri" pitchFamily="34" charset="0"/>
                </a:defRPr>
              </a:lvl9pPr>
            </a:lstStyle>
            <a:p>
              <a:pPr algn="l"/>
              <a:r>
                <a:rPr lang="es-ES" sz="700" b="0" dirty="0"/>
                <a:t>Asistencia técnica:</a:t>
              </a:r>
            </a:p>
          </p:txBody>
        </p:sp>
      </p:grpSp>
      <p:pic>
        <p:nvPicPr>
          <p:cNvPr id="4" name="Imagen 3">
            <a:extLst>
              <a:ext uri="{FF2B5EF4-FFF2-40B4-BE49-F238E27FC236}">
                <a16:creationId xmlns:a16="http://schemas.microsoft.com/office/drawing/2014/main" id="{15113E7B-6FFA-4C6F-9A70-13751DAE2B40}"/>
              </a:ext>
            </a:extLst>
          </p:cNvPr>
          <p:cNvPicPr>
            <a:picLocks noChangeAspect="1"/>
          </p:cNvPicPr>
          <p:nvPr userDrawn="1"/>
        </p:nvPicPr>
        <p:blipFill>
          <a:blip r:embed="rId5">
            <a:alphaModFix amt="35000"/>
            <a:extLst>
              <a:ext uri="{BEBA8EAE-BF5A-486C-A8C5-ECC9F3942E4B}">
                <a14:imgProps xmlns:a14="http://schemas.microsoft.com/office/drawing/2010/main">
                  <a14:imgLayer r:embed="rId6">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2" y="0"/>
            <a:ext cx="13439775" cy="7559675"/>
          </a:xfrm>
          <a:prstGeom prst="rect">
            <a:avLst/>
          </a:prstGeom>
        </p:spPr>
      </p:pic>
      <p:sp>
        <p:nvSpPr>
          <p:cNvPr id="5" name="Título 1">
            <a:extLst>
              <a:ext uri="{FF2B5EF4-FFF2-40B4-BE49-F238E27FC236}">
                <a16:creationId xmlns:a16="http://schemas.microsoft.com/office/drawing/2014/main" id="{BC7AD8B7-CFE9-41C5-8DF8-0ED40BFB63CC}"/>
              </a:ext>
            </a:extLst>
          </p:cNvPr>
          <p:cNvSpPr>
            <a:spLocks noGrp="1"/>
          </p:cNvSpPr>
          <p:nvPr>
            <p:ph type="title"/>
          </p:nvPr>
        </p:nvSpPr>
        <p:spPr>
          <a:xfrm>
            <a:off x="1879722" y="3471760"/>
            <a:ext cx="10960845" cy="591075"/>
          </a:xfrm>
          <a:prstGeom prst="rect">
            <a:avLst/>
          </a:prstGeom>
        </p:spPr>
        <p:txBody>
          <a:bodyPr anchor="ctr"/>
          <a:lstStyle>
            <a:lvl1pPr algn="ctr">
              <a:defRPr sz="4000" b="1">
                <a:solidFill>
                  <a:srgbClr val="002060"/>
                </a:solidFill>
                <a:latin typeface="+mn-lt"/>
              </a:defRPr>
            </a:lvl1pPr>
          </a:lstStyle>
          <a:p>
            <a:endParaRPr lang="es-ES" dirty="0"/>
          </a:p>
        </p:txBody>
      </p:sp>
      <p:sp>
        <p:nvSpPr>
          <p:cNvPr id="10" name="Slide Number Placeholder 6">
            <a:extLst>
              <a:ext uri="{FF2B5EF4-FFF2-40B4-BE49-F238E27FC236}">
                <a16:creationId xmlns:a16="http://schemas.microsoft.com/office/drawing/2014/main" id="{B71A8A37-E943-4101-9B34-C0512A3385DB}"/>
              </a:ext>
            </a:extLst>
          </p:cNvPr>
          <p:cNvSpPr>
            <a:spLocks noGrp="1"/>
          </p:cNvSpPr>
          <p:nvPr>
            <p:ph type="sldNum" sz="quarter" idx="4"/>
          </p:nvPr>
        </p:nvSpPr>
        <p:spPr>
          <a:xfrm>
            <a:off x="24725" y="7307492"/>
            <a:ext cx="532806" cy="257315"/>
          </a:xfrm>
        </p:spPr>
        <p:txBody>
          <a:bodyPr wrap="square" lIns="36000" tIns="36000" rIns="36000" bIns="36000">
            <a:spAutoFit/>
          </a:bodyPr>
          <a:lstStyle>
            <a:lvl1pPr algn="ctr">
              <a:defRPr sz="1400">
                <a:latin typeface="+mj-lt"/>
              </a:defRPr>
            </a:lvl1pPr>
          </a:lstStyle>
          <a:p>
            <a:fld id="{DF31A116-0EED-42AC-A94B-74B5616D8580}" type="slidenum">
              <a:rPr lang="en-US" smtClean="0">
                <a:solidFill>
                  <a:prstClr val="white"/>
                </a:solidFill>
              </a:rPr>
              <a:pPr/>
              <a:t>‹Nº›</a:t>
            </a:fld>
            <a:endParaRPr lang="en-US" dirty="0">
              <a:solidFill>
                <a:prstClr val="white"/>
              </a:solidFill>
            </a:endParaRPr>
          </a:p>
        </p:txBody>
      </p:sp>
      <p:sp>
        <p:nvSpPr>
          <p:cNvPr id="2" name="2 Rectángulo">
            <a:extLst>
              <a:ext uri="{FF2B5EF4-FFF2-40B4-BE49-F238E27FC236}">
                <a16:creationId xmlns:a16="http://schemas.microsoft.com/office/drawing/2014/main" id="{00DE5FD3-0B3D-418A-BB25-28A8C51C1C70}"/>
              </a:ext>
            </a:extLst>
          </p:cNvPr>
          <p:cNvSpPr/>
          <p:nvPr userDrawn="1"/>
        </p:nvSpPr>
        <p:spPr>
          <a:xfrm>
            <a:off x="-1559" y="1282615"/>
            <a:ext cx="559093" cy="5248585"/>
          </a:xfrm>
          <a:prstGeom prst="rect">
            <a:avLst/>
          </a:prstGeom>
          <a:solidFill>
            <a:srgbClr val="C9A86C"/>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r" defTabSz="1043080" fontAlgn="auto">
              <a:spcBef>
                <a:spcPts val="0"/>
              </a:spcBef>
              <a:spcAft>
                <a:spcPts val="0"/>
              </a:spcAft>
              <a:defRPr/>
            </a:pPr>
            <a:endParaRPr lang="es-ES" sz="1000" dirty="0"/>
          </a:p>
        </p:txBody>
      </p:sp>
      <p:sp>
        <p:nvSpPr>
          <p:cNvPr id="6" name="Rectángulo 5">
            <a:extLst>
              <a:ext uri="{FF2B5EF4-FFF2-40B4-BE49-F238E27FC236}">
                <a16:creationId xmlns:a16="http://schemas.microsoft.com/office/drawing/2014/main" id="{7711F464-B610-418E-8F6C-46AC76FC360A}"/>
              </a:ext>
            </a:extLst>
          </p:cNvPr>
          <p:cNvSpPr/>
          <p:nvPr userDrawn="1"/>
        </p:nvSpPr>
        <p:spPr>
          <a:xfrm>
            <a:off x="536339" y="7305825"/>
            <a:ext cx="12880683" cy="257315"/>
          </a:xfrm>
          <a:prstGeom prst="rect">
            <a:avLst/>
          </a:prstGeom>
        </p:spPr>
        <p:txBody>
          <a:bodyPr wrap="square">
            <a:noAutofit/>
          </a:bodyPr>
          <a:lstStyle/>
          <a:p>
            <a:pPr algn="ctr"/>
            <a:r>
              <a:rPr lang="it-IT" sz="800" b="0" kern="1000" spc="600" baseline="0" dirty="0">
                <a:solidFill>
                  <a:srgbClr val="1F497D"/>
                </a:solidFill>
                <a:latin typeface="Trebuchet MS" panose="020B0603020202020204" pitchFamily="34" charset="0"/>
              </a:rPr>
              <a:t>DIRECCIÓN GENERAL DE VIVIENDA DE GOBIERNO VASCO</a:t>
            </a:r>
          </a:p>
        </p:txBody>
      </p:sp>
    </p:spTree>
    <p:extLst>
      <p:ext uri="{BB962C8B-B14F-4D97-AF65-F5344CB8AC3E}">
        <p14:creationId xmlns:p14="http://schemas.microsoft.com/office/powerpoint/2010/main" val="5195411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669D670D-6D63-4056-A321-555368806F48}"/>
              </a:ext>
            </a:extLst>
          </p:cNvPr>
          <p:cNvSpPr/>
          <p:nvPr userDrawn="1"/>
        </p:nvSpPr>
        <p:spPr>
          <a:xfrm>
            <a:off x="536339" y="7305825"/>
            <a:ext cx="12880683" cy="257315"/>
          </a:xfrm>
          <a:prstGeom prst="rect">
            <a:avLst/>
          </a:prstGeom>
        </p:spPr>
        <p:txBody>
          <a:bodyPr wrap="square">
            <a:noAutofit/>
          </a:bodyPr>
          <a:lstStyle/>
          <a:p>
            <a:pPr algn="ctr"/>
            <a:r>
              <a:rPr lang="it-IT" sz="800" b="0" kern="1000" spc="600" baseline="0" dirty="0">
                <a:solidFill>
                  <a:srgbClr val="1F497D"/>
                </a:solidFill>
                <a:latin typeface="Trebuchet MS" panose="020B0603020202020204" pitchFamily="34" charset="0"/>
              </a:rPr>
              <a:t>DIRECCIÓN GENERAL DE VIVIENDA DE GOBIERNO VASCO</a:t>
            </a:r>
          </a:p>
        </p:txBody>
      </p:sp>
      <p:sp>
        <p:nvSpPr>
          <p:cNvPr id="14" name="2 Rectángulo">
            <a:extLst>
              <a:ext uri="{FF2B5EF4-FFF2-40B4-BE49-F238E27FC236}">
                <a16:creationId xmlns:a16="http://schemas.microsoft.com/office/drawing/2014/main" id="{B9F474BD-E090-4E50-80A4-06D9A86AF733}"/>
              </a:ext>
            </a:extLst>
          </p:cNvPr>
          <p:cNvSpPr/>
          <p:nvPr userDrawn="1"/>
        </p:nvSpPr>
        <p:spPr>
          <a:xfrm>
            <a:off x="-1560" y="6526067"/>
            <a:ext cx="559093" cy="1045784"/>
          </a:xfrm>
          <a:prstGeom prst="rect">
            <a:avLst/>
          </a:prstGeom>
          <a:solidFill>
            <a:srgbClr val="82B726"/>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r" defTabSz="1043080" fontAlgn="auto">
              <a:spcBef>
                <a:spcPts val="0"/>
              </a:spcBef>
              <a:spcAft>
                <a:spcPts val="0"/>
              </a:spcAft>
              <a:defRPr/>
            </a:pPr>
            <a:endParaRPr lang="es-ES" sz="1000" dirty="0"/>
          </a:p>
        </p:txBody>
      </p:sp>
      <p:sp>
        <p:nvSpPr>
          <p:cNvPr id="13" name="Slide Number Placeholder 6">
            <a:extLst>
              <a:ext uri="{FF2B5EF4-FFF2-40B4-BE49-F238E27FC236}">
                <a16:creationId xmlns:a16="http://schemas.microsoft.com/office/drawing/2014/main" id="{F8461D72-2754-4318-8447-9E5C468D95FD}"/>
              </a:ext>
            </a:extLst>
          </p:cNvPr>
          <p:cNvSpPr>
            <a:spLocks noGrp="1"/>
          </p:cNvSpPr>
          <p:nvPr>
            <p:ph type="sldNum" sz="quarter" idx="4"/>
          </p:nvPr>
        </p:nvSpPr>
        <p:spPr>
          <a:xfrm>
            <a:off x="24725" y="7307492"/>
            <a:ext cx="532806" cy="257315"/>
          </a:xfrm>
        </p:spPr>
        <p:txBody>
          <a:bodyPr wrap="square" lIns="36000" tIns="36000" rIns="36000" bIns="36000">
            <a:spAutoFit/>
          </a:bodyPr>
          <a:lstStyle>
            <a:lvl1pPr algn="ctr">
              <a:defRPr sz="1400">
                <a:latin typeface="+mj-lt"/>
              </a:defRPr>
            </a:lvl1pPr>
          </a:lstStyle>
          <a:p>
            <a:fld id="{DF31A116-0EED-42AC-A94B-74B5616D8580}" type="slidenum">
              <a:rPr lang="en-US" smtClean="0">
                <a:solidFill>
                  <a:prstClr val="white"/>
                </a:solidFill>
              </a:rPr>
              <a:pPr/>
              <a:t>‹Nº›</a:t>
            </a:fld>
            <a:endParaRPr lang="en-US" dirty="0">
              <a:solidFill>
                <a:prstClr val="white"/>
              </a:solidFill>
            </a:endParaRPr>
          </a:p>
        </p:txBody>
      </p:sp>
      <p:sp>
        <p:nvSpPr>
          <p:cNvPr id="6" name="2 Rectángulo">
            <a:extLst>
              <a:ext uri="{FF2B5EF4-FFF2-40B4-BE49-F238E27FC236}">
                <a16:creationId xmlns:a16="http://schemas.microsoft.com/office/drawing/2014/main" id="{43BC6CE3-C58B-4CC0-ABF7-011657606310}"/>
              </a:ext>
            </a:extLst>
          </p:cNvPr>
          <p:cNvSpPr/>
          <p:nvPr userDrawn="1"/>
        </p:nvSpPr>
        <p:spPr>
          <a:xfrm>
            <a:off x="-1559" y="1282615"/>
            <a:ext cx="559093" cy="5248585"/>
          </a:xfrm>
          <a:prstGeom prst="rect">
            <a:avLst/>
          </a:prstGeom>
          <a:solidFill>
            <a:srgbClr val="C9A86C"/>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r" defTabSz="1043080" fontAlgn="auto">
              <a:spcBef>
                <a:spcPts val="0"/>
              </a:spcBef>
              <a:spcAft>
                <a:spcPts val="0"/>
              </a:spcAft>
              <a:defRPr/>
            </a:pPr>
            <a:endParaRPr lang="es-ES" sz="1000" dirty="0"/>
          </a:p>
        </p:txBody>
      </p:sp>
      <p:pic>
        <p:nvPicPr>
          <p:cNvPr id="4" name="Imagen 3">
            <a:extLst>
              <a:ext uri="{FF2B5EF4-FFF2-40B4-BE49-F238E27FC236}">
                <a16:creationId xmlns:a16="http://schemas.microsoft.com/office/drawing/2014/main" id="{D78023E1-E472-49D6-BF9B-10D4AC9B1355}"/>
              </a:ext>
            </a:extLst>
          </p:cNvPr>
          <p:cNvPicPr>
            <a:picLocks noChangeAspect="1"/>
          </p:cNvPicPr>
          <p:nvPr userDrawn="1"/>
        </p:nvPicPr>
        <p:blipFill>
          <a:blip r:embed="rId4"/>
          <a:stretch>
            <a:fillRect/>
          </a:stretch>
        </p:blipFill>
        <p:spPr>
          <a:xfrm>
            <a:off x="11065377" y="195938"/>
            <a:ext cx="2279246" cy="674800"/>
          </a:xfrm>
          <a:prstGeom prst="rect">
            <a:avLst/>
          </a:prstGeom>
        </p:spPr>
      </p:pic>
      <p:grpSp>
        <p:nvGrpSpPr>
          <p:cNvPr id="20" name="Grupo 19">
            <a:extLst>
              <a:ext uri="{FF2B5EF4-FFF2-40B4-BE49-F238E27FC236}">
                <a16:creationId xmlns:a16="http://schemas.microsoft.com/office/drawing/2014/main" id="{779EA467-175C-40D2-8B1C-3118184D8AFD}"/>
              </a:ext>
            </a:extLst>
          </p:cNvPr>
          <p:cNvGrpSpPr/>
          <p:nvPr userDrawn="1"/>
        </p:nvGrpSpPr>
        <p:grpSpPr>
          <a:xfrm>
            <a:off x="24725" y="0"/>
            <a:ext cx="3723131" cy="1300046"/>
            <a:chOff x="548484" y="59901"/>
            <a:chExt cx="3723131" cy="1300046"/>
          </a:xfrm>
        </p:grpSpPr>
        <p:pic>
          <p:nvPicPr>
            <p:cNvPr id="9" name="Picture 2" descr="Del BIM en alquiler al BIM social - BIM Channel - Artículo técnico">
              <a:extLst>
                <a:ext uri="{FF2B5EF4-FFF2-40B4-BE49-F238E27FC236}">
                  <a16:creationId xmlns:a16="http://schemas.microsoft.com/office/drawing/2014/main" id="{CE8784B5-7528-4E04-A3A9-3FCFA0F880E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34376"/>
            <a:stretch/>
          </p:blipFill>
          <p:spPr bwMode="auto">
            <a:xfrm>
              <a:off x="2327919" y="887410"/>
              <a:ext cx="1911952" cy="425085"/>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a16="http://schemas.microsoft.com/office/drawing/2014/main" id="{FA19EB1D-B1FA-48D4-8E23-86A4208F97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p:blipFill>
          <p:spPr>
            <a:xfrm>
              <a:off x="584502" y="1031426"/>
              <a:ext cx="1552069" cy="328521"/>
            </a:xfrm>
            <a:prstGeom prst="rect">
              <a:avLst/>
            </a:prstGeom>
          </p:spPr>
        </p:pic>
        <p:pic>
          <p:nvPicPr>
            <p:cNvPr id="16" name="Imagen 15">
              <a:extLst>
                <a:ext uri="{FF2B5EF4-FFF2-40B4-BE49-F238E27FC236}">
                  <a16:creationId xmlns:a16="http://schemas.microsoft.com/office/drawing/2014/main" id="{C39AAF28-6290-44D4-8265-07A5F105E0A9}"/>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548484" y="59901"/>
              <a:ext cx="3723131" cy="924957"/>
            </a:xfrm>
            <a:prstGeom prst="rect">
              <a:avLst/>
            </a:prstGeom>
          </p:spPr>
        </p:pic>
        <p:sp>
          <p:nvSpPr>
            <p:cNvPr id="18" name="Título 1">
              <a:extLst>
                <a:ext uri="{FF2B5EF4-FFF2-40B4-BE49-F238E27FC236}">
                  <a16:creationId xmlns:a16="http://schemas.microsoft.com/office/drawing/2014/main" id="{3657AF2D-A1A7-4895-A71C-49EA41D800F3}"/>
                </a:ext>
              </a:extLst>
            </p:cNvPr>
            <p:cNvSpPr txBox="1">
              <a:spLocks/>
            </p:cNvSpPr>
            <p:nvPr userDrawn="1"/>
          </p:nvSpPr>
          <p:spPr>
            <a:xfrm>
              <a:off x="584502" y="887410"/>
              <a:ext cx="973302" cy="167339"/>
            </a:xfrm>
            <a:prstGeom prst="rect">
              <a:avLst/>
            </a:prstGeom>
          </p:spPr>
          <p:txBody>
            <a:bodyPr anchor="ctr"/>
            <a:lstStyle>
              <a:lvl1pPr algn="ctr" defTabSz="1043012" rtl="0" fontAlgn="base">
                <a:spcBef>
                  <a:spcPct val="0"/>
                </a:spcBef>
                <a:spcAft>
                  <a:spcPct val="0"/>
                </a:spcAft>
                <a:defRPr sz="1800" b="1" kern="1200">
                  <a:solidFill>
                    <a:srgbClr val="002060"/>
                  </a:solidFill>
                  <a:latin typeface="+mn-lt"/>
                  <a:ea typeface="+mj-ea"/>
                  <a:cs typeface="+mj-cs"/>
                </a:defRPr>
              </a:lvl1pPr>
              <a:lvl2pPr algn="ctr" defTabSz="1043012" rtl="0" fontAlgn="base">
                <a:spcBef>
                  <a:spcPct val="0"/>
                </a:spcBef>
                <a:spcAft>
                  <a:spcPct val="0"/>
                </a:spcAft>
                <a:defRPr sz="5001">
                  <a:solidFill>
                    <a:schemeClr val="tx1"/>
                  </a:solidFill>
                  <a:latin typeface="Calibri" pitchFamily="34" charset="0"/>
                </a:defRPr>
              </a:lvl2pPr>
              <a:lvl3pPr algn="ctr" defTabSz="1043012" rtl="0" fontAlgn="base">
                <a:spcBef>
                  <a:spcPct val="0"/>
                </a:spcBef>
                <a:spcAft>
                  <a:spcPct val="0"/>
                </a:spcAft>
                <a:defRPr sz="5001">
                  <a:solidFill>
                    <a:schemeClr val="tx1"/>
                  </a:solidFill>
                  <a:latin typeface="Calibri" pitchFamily="34" charset="0"/>
                </a:defRPr>
              </a:lvl3pPr>
              <a:lvl4pPr algn="ctr" defTabSz="1043012" rtl="0" fontAlgn="base">
                <a:spcBef>
                  <a:spcPct val="0"/>
                </a:spcBef>
                <a:spcAft>
                  <a:spcPct val="0"/>
                </a:spcAft>
                <a:defRPr sz="5001">
                  <a:solidFill>
                    <a:schemeClr val="tx1"/>
                  </a:solidFill>
                  <a:latin typeface="Calibri" pitchFamily="34" charset="0"/>
                </a:defRPr>
              </a:lvl4pPr>
              <a:lvl5pPr algn="ctr" defTabSz="1043012" rtl="0" fontAlgn="base">
                <a:spcBef>
                  <a:spcPct val="0"/>
                </a:spcBef>
                <a:spcAft>
                  <a:spcPct val="0"/>
                </a:spcAft>
                <a:defRPr sz="5001">
                  <a:solidFill>
                    <a:schemeClr val="tx1"/>
                  </a:solidFill>
                  <a:latin typeface="Calibri" pitchFamily="34" charset="0"/>
                </a:defRPr>
              </a:lvl5pPr>
              <a:lvl6pPr marL="457210" algn="ctr" defTabSz="1043012" rtl="0" fontAlgn="base">
                <a:spcBef>
                  <a:spcPct val="0"/>
                </a:spcBef>
                <a:spcAft>
                  <a:spcPct val="0"/>
                </a:spcAft>
                <a:defRPr sz="5001">
                  <a:solidFill>
                    <a:schemeClr val="tx1"/>
                  </a:solidFill>
                  <a:latin typeface="Calibri" pitchFamily="34" charset="0"/>
                </a:defRPr>
              </a:lvl6pPr>
              <a:lvl7pPr marL="914421" algn="ctr" defTabSz="1043012" rtl="0" fontAlgn="base">
                <a:spcBef>
                  <a:spcPct val="0"/>
                </a:spcBef>
                <a:spcAft>
                  <a:spcPct val="0"/>
                </a:spcAft>
                <a:defRPr sz="5001">
                  <a:solidFill>
                    <a:schemeClr val="tx1"/>
                  </a:solidFill>
                  <a:latin typeface="Calibri" pitchFamily="34" charset="0"/>
                </a:defRPr>
              </a:lvl7pPr>
              <a:lvl8pPr marL="1371631" algn="ctr" defTabSz="1043012" rtl="0" fontAlgn="base">
                <a:spcBef>
                  <a:spcPct val="0"/>
                </a:spcBef>
                <a:spcAft>
                  <a:spcPct val="0"/>
                </a:spcAft>
                <a:defRPr sz="5001">
                  <a:solidFill>
                    <a:schemeClr val="tx1"/>
                  </a:solidFill>
                  <a:latin typeface="Calibri" pitchFamily="34" charset="0"/>
                </a:defRPr>
              </a:lvl8pPr>
              <a:lvl9pPr marL="1828842" algn="ctr" defTabSz="1043012" rtl="0" fontAlgn="base">
                <a:spcBef>
                  <a:spcPct val="0"/>
                </a:spcBef>
                <a:spcAft>
                  <a:spcPct val="0"/>
                </a:spcAft>
                <a:defRPr sz="5001">
                  <a:solidFill>
                    <a:schemeClr val="tx1"/>
                  </a:solidFill>
                  <a:latin typeface="Calibri" pitchFamily="34" charset="0"/>
                </a:defRPr>
              </a:lvl9pPr>
            </a:lstStyle>
            <a:p>
              <a:pPr algn="l"/>
              <a:r>
                <a:rPr lang="es-ES" sz="700" b="0" dirty="0"/>
                <a:t>Asistencia técnica:</a:t>
              </a:r>
            </a:p>
          </p:txBody>
        </p:sp>
      </p:grpSp>
    </p:spTree>
  </p:cSld>
  <p:clrMap bg1="lt1" tx1="dk1" bg2="lt2" tx2="dk2" accent1="accent1" accent2="accent2" accent3="accent3" accent4="accent4" accent5="accent5" accent6="accent6" hlink="hlink" folHlink="folHlink"/>
  <p:sldLayoutIdLst>
    <p:sldLayoutId id="2147483665" r:id="rId1"/>
    <p:sldLayoutId id="2147483690" r:id="rId2"/>
  </p:sldLayoutIdLst>
  <p:txStyles>
    <p:titleStyle>
      <a:lvl1pPr algn="ctr" defTabSz="1043012" rtl="0" fontAlgn="base">
        <a:spcBef>
          <a:spcPct val="0"/>
        </a:spcBef>
        <a:spcAft>
          <a:spcPct val="0"/>
        </a:spcAft>
        <a:defRPr sz="5001" kern="1200">
          <a:solidFill>
            <a:schemeClr val="tx1"/>
          </a:solidFill>
          <a:latin typeface="+mj-lt"/>
          <a:ea typeface="+mj-ea"/>
          <a:cs typeface="+mj-cs"/>
        </a:defRPr>
      </a:lvl1pPr>
      <a:lvl2pPr algn="ctr" defTabSz="1043012" rtl="0" fontAlgn="base">
        <a:spcBef>
          <a:spcPct val="0"/>
        </a:spcBef>
        <a:spcAft>
          <a:spcPct val="0"/>
        </a:spcAft>
        <a:defRPr sz="5001">
          <a:solidFill>
            <a:schemeClr val="tx1"/>
          </a:solidFill>
          <a:latin typeface="Calibri" pitchFamily="34" charset="0"/>
        </a:defRPr>
      </a:lvl2pPr>
      <a:lvl3pPr algn="ctr" defTabSz="1043012" rtl="0" fontAlgn="base">
        <a:spcBef>
          <a:spcPct val="0"/>
        </a:spcBef>
        <a:spcAft>
          <a:spcPct val="0"/>
        </a:spcAft>
        <a:defRPr sz="5001">
          <a:solidFill>
            <a:schemeClr val="tx1"/>
          </a:solidFill>
          <a:latin typeface="Calibri" pitchFamily="34" charset="0"/>
        </a:defRPr>
      </a:lvl3pPr>
      <a:lvl4pPr algn="ctr" defTabSz="1043012" rtl="0" fontAlgn="base">
        <a:spcBef>
          <a:spcPct val="0"/>
        </a:spcBef>
        <a:spcAft>
          <a:spcPct val="0"/>
        </a:spcAft>
        <a:defRPr sz="5001">
          <a:solidFill>
            <a:schemeClr val="tx1"/>
          </a:solidFill>
          <a:latin typeface="Calibri" pitchFamily="34" charset="0"/>
        </a:defRPr>
      </a:lvl4pPr>
      <a:lvl5pPr algn="ctr" defTabSz="1043012" rtl="0" fontAlgn="base">
        <a:spcBef>
          <a:spcPct val="0"/>
        </a:spcBef>
        <a:spcAft>
          <a:spcPct val="0"/>
        </a:spcAft>
        <a:defRPr sz="5001">
          <a:solidFill>
            <a:schemeClr val="tx1"/>
          </a:solidFill>
          <a:latin typeface="Calibri" pitchFamily="34" charset="0"/>
        </a:defRPr>
      </a:lvl5pPr>
      <a:lvl6pPr marL="457210" algn="ctr" defTabSz="1043012" rtl="0" fontAlgn="base">
        <a:spcBef>
          <a:spcPct val="0"/>
        </a:spcBef>
        <a:spcAft>
          <a:spcPct val="0"/>
        </a:spcAft>
        <a:defRPr sz="5001">
          <a:solidFill>
            <a:schemeClr val="tx1"/>
          </a:solidFill>
          <a:latin typeface="Calibri" pitchFamily="34" charset="0"/>
        </a:defRPr>
      </a:lvl6pPr>
      <a:lvl7pPr marL="914421" algn="ctr" defTabSz="1043012" rtl="0" fontAlgn="base">
        <a:spcBef>
          <a:spcPct val="0"/>
        </a:spcBef>
        <a:spcAft>
          <a:spcPct val="0"/>
        </a:spcAft>
        <a:defRPr sz="5001">
          <a:solidFill>
            <a:schemeClr val="tx1"/>
          </a:solidFill>
          <a:latin typeface="Calibri" pitchFamily="34" charset="0"/>
        </a:defRPr>
      </a:lvl7pPr>
      <a:lvl8pPr marL="1371631" algn="ctr" defTabSz="1043012" rtl="0" fontAlgn="base">
        <a:spcBef>
          <a:spcPct val="0"/>
        </a:spcBef>
        <a:spcAft>
          <a:spcPct val="0"/>
        </a:spcAft>
        <a:defRPr sz="5001">
          <a:solidFill>
            <a:schemeClr val="tx1"/>
          </a:solidFill>
          <a:latin typeface="Calibri" pitchFamily="34" charset="0"/>
        </a:defRPr>
      </a:lvl8pPr>
      <a:lvl9pPr marL="1828842" algn="ctr" defTabSz="1043012" rtl="0" fontAlgn="base">
        <a:spcBef>
          <a:spcPct val="0"/>
        </a:spcBef>
        <a:spcAft>
          <a:spcPct val="0"/>
        </a:spcAft>
        <a:defRPr sz="5001">
          <a:solidFill>
            <a:schemeClr val="tx1"/>
          </a:solidFill>
          <a:latin typeface="Calibri" pitchFamily="34" charset="0"/>
        </a:defRPr>
      </a:lvl9pPr>
    </p:titleStyle>
    <p:bodyStyle>
      <a:lvl1pPr marL="390534" indent="-390534" algn="l" defTabSz="1043012" rtl="0" fontAlgn="base">
        <a:spcBef>
          <a:spcPct val="20000"/>
        </a:spcBef>
        <a:spcAft>
          <a:spcPct val="0"/>
        </a:spcAft>
        <a:buFont typeface="Arial" charset="0"/>
        <a:buChar char="•"/>
        <a:defRPr sz="3700" kern="1200">
          <a:solidFill>
            <a:schemeClr val="tx1"/>
          </a:solidFill>
          <a:latin typeface="+mn-lt"/>
          <a:ea typeface="+mn-ea"/>
          <a:cs typeface="+mn-cs"/>
        </a:defRPr>
      </a:lvl1pPr>
      <a:lvl2pPr marL="846157" indent="-325445" algn="l" defTabSz="1043012" rtl="0" fontAlgn="base">
        <a:spcBef>
          <a:spcPct val="20000"/>
        </a:spcBef>
        <a:spcAft>
          <a:spcPct val="0"/>
        </a:spcAft>
        <a:buFont typeface="Arial" charset="0"/>
        <a:buChar char="–"/>
        <a:defRPr sz="3200" kern="1200">
          <a:solidFill>
            <a:schemeClr val="tx1"/>
          </a:solidFill>
          <a:latin typeface="+mn-lt"/>
          <a:ea typeface="+mn-ea"/>
          <a:cs typeface="+mn-cs"/>
        </a:defRPr>
      </a:lvl2pPr>
      <a:lvl3pPr marL="1303368" indent="-260356" algn="l" defTabSz="1043012" rtl="0" fontAlgn="base">
        <a:spcBef>
          <a:spcPct val="20000"/>
        </a:spcBef>
        <a:spcAft>
          <a:spcPct val="0"/>
        </a:spcAft>
        <a:buFont typeface="Arial" charset="0"/>
        <a:buChar char="•"/>
        <a:defRPr sz="2700" kern="1200">
          <a:solidFill>
            <a:schemeClr val="tx1"/>
          </a:solidFill>
          <a:latin typeface="+mn-lt"/>
          <a:ea typeface="+mn-ea"/>
          <a:cs typeface="+mn-cs"/>
        </a:defRPr>
      </a:lvl3pPr>
      <a:lvl4pPr marL="1824080" indent="-260356" algn="l" defTabSz="1043012" rtl="0" fontAlgn="base">
        <a:spcBef>
          <a:spcPct val="20000"/>
        </a:spcBef>
        <a:spcAft>
          <a:spcPct val="0"/>
        </a:spcAft>
        <a:buFont typeface="Arial" charset="0"/>
        <a:buChar char="–"/>
        <a:defRPr sz="2300" kern="1200">
          <a:solidFill>
            <a:schemeClr val="tx1"/>
          </a:solidFill>
          <a:latin typeface="+mn-lt"/>
          <a:ea typeface="+mn-ea"/>
          <a:cs typeface="+mn-cs"/>
        </a:defRPr>
      </a:lvl4pPr>
      <a:lvl5pPr marL="2346379" indent="-260356" algn="l" defTabSz="1043012" rtl="0" fontAlgn="base">
        <a:spcBef>
          <a:spcPct val="20000"/>
        </a:spcBef>
        <a:spcAft>
          <a:spcPct val="0"/>
        </a:spcAft>
        <a:buFont typeface="Arial" charset="0"/>
        <a:buChar char="»"/>
        <a:defRPr sz="2300" kern="1200">
          <a:solidFill>
            <a:schemeClr val="tx1"/>
          </a:solidFill>
          <a:latin typeface="+mn-lt"/>
          <a:ea typeface="+mn-ea"/>
          <a:cs typeface="+mn-cs"/>
        </a:defRPr>
      </a:lvl5pPr>
      <a:lvl6pPr marL="2868470" indent="-260770" algn="l" defTabSz="1043080"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90011" indent="-260770" algn="l" defTabSz="1043080"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550" indent="-260770" algn="l" defTabSz="1043080"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3089" indent="-260770" algn="l" defTabSz="1043080"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s-ES"/>
      </a:defPPr>
      <a:lvl1pPr marL="0" algn="l" defTabSz="1043080" rtl="0" eaLnBrk="1" latinLnBrk="0" hangingPunct="1">
        <a:defRPr sz="2100" kern="1200">
          <a:solidFill>
            <a:schemeClr val="tx1"/>
          </a:solidFill>
          <a:latin typeface="+mn-lt"/>
          <a:ea typeface="+mn-ea"/>
          <a:cs typeface="+mn-cs"/>
        </a:defRPr>
      </a:lvl1pPr>
      <a:lvl2pPr marL="521540" algn="l" defTabSz="1043080" rtl="0" eaLnBrk="1" latinLnBrk="0" hangingPunct="1">
        <a:defRPr sz="2100" kern="1200">
          <a:solidFill>
            <a:schemeClr val="tx1"/>
          </a:solidFill>
          <a:latin typeface="+mn-lt"/>
          <a:ea typeface="+mn-ea"/>
          <a:cs typeface="+mn-cs"/>
        </a:defRPr>
      </a:lvl2pPr>
      <a:lvl3pPr marL="1043080" algn="l" defTabSz="1043080" rtl="0" eaLnBrk="1" latinLnBrk="0" hangingPunct="1">
        <a:defRPr sz="2100" kern="1200">
          <a:solidFill>
            <a:schemeClr val="tx1"/>
          </a:solidFill>
          <a:latin typeface="+mn-lt"/>
          <a:ea typeface="+mn-ea"/>
          <a:cs typeface="+mn-cs"/>
        </a:defRPr>
      </a:lvl3pPr>
      <a:lvl4pPr marL="1564620" algn="l" defTabSz="1043080" rtl="0" eaLnBrk="1" latinLnBrk="0" hangingPunct="1">
        <a:defRPr sz="2100" kern="1200">
          <a:solidFill>
            <a:schemeClr val="tx1"/>
          </a:solidFill>
          <a:latin typeface="+mn-lt"/>
          <a:ea typeface="+mn-ea"/>
          <a:cs typeface="+mn-cs"/>
        </a:defRPr>
      </a:lvl4pPr>
      <a:lvl5pPr marL="2086160" algn="l" defTabSz="1043080" rtl="0" eaLnBrk="1" latinLnBrk="0" hangingPunct="1">
        <a:defRPr sz="2100" kern="1200">
          <a:solidFill>
            <a:schemeClr val="tx1"/>
          </a:solidFill>
          <a:latin typeface="+mn-lt"/>
          <a:ea typeface="+mn-ea"/>
          <a:cs typeface="+mn-cs"/>
        </a:defRPr>
      </a:lvl5pPr>
      <a:lvl6pPr marL="2607699" algn="l" defTabSz="1043080" rtl="0" eaLnBrk="1" latinLnBrk="0" hangingPunct="1">
        <a:defRPr sz="2100" kern="1200">
          <a:solidFill>
            <a:schemeClr val="tx1"/>
          </a:solidFill>
          <a:latin typeface="+mn-lt"/>
          <a:ea typeface="+mn-ea"/>
          <a:cs typeface="+mn-cs"/>
        </a:defRPr>
      </a:lvl6pPr>
      <a:lvl7pPr marL="3129240" algn="l" defTabSz="1043080" rtl="0" eaLnBrk="1" latinLnBrk="0" hangingPunct="1">
        <a:defRPr sz="2100" kern="1200">
          <a:solidFill>
            <a:schemeClr val="tx1"/>
          </a:solidFill>
          <a:latin typeface="+mn-lt"/>
          <a:ea typeface="+mn-ea"/>
          <a:cs typeface="+mn-cs"/>
        </a:defRPr>
      </a:lvl7pPr>
      <a:lvl8pPr marL="3650780" algn="l" defTabSz="1043080" rtl="0" eaLnBrk="1" latinLnBrk="0" hangingPunct="1">
        <a:defRPr sz="2100" kern="1200">
          <a:solidFill>
            <a:schemeClr val="tx1"/>
          </a:solidFill>
          <a:latin typeface="+mn-lt"/>
          <a:ea typeface="+mn-ea"/>
          <a:cs typeface="+mn-cs"/>
        </a:defRPr>
      </a:lvl8pPr>
      <a:lvl9pPr marL="4172320" algn="l" defTabSz="104308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857230"/>
      </p:ext>
    </p:extLst>
  </p:cSld>
  <p:clrMap bg1="lt1" tx1="dk1" bg2="lt2" tx2="dk2" accent1="accent1" accent2="accent2" accent3="accent3" accent4="accent4" accent5="accent5" accent6="accent6" hlink="hlink" folHlink="folHlink"/>
  <p:sldLayoutIdLst>
    <p:sldLayoutId id="2147483707" r:id="rId1"/>
    <p:sldLayoutId id="214748370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599"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connect.trimble.com/"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interoperability.autodesk.com/index.ph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4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gif"/></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euskadi.eus/y22-bopv/es/bopv2/datos/2009/03/0901160a.pdf"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9">
            <a:extLst>
              <a:ext uri="{FF2B5EF4-FFF2-40B4-BE49-F238E27FC236}">
                <a16:creationId xmlns:a16="http://schemas.microsoft.com/office/drawing/2014/main" id="{77C79B39-F531-4781-8618-8D95FDEA7FF5}"/>
              </a:ext>
            </a:extLst>
          </p:cNvPr>
          <p:cNvCxnSpPr>
            <a:cxnSpLocks/>
          </p:cNvCxnSpPr>
          <p:nvPr/>
        </p:nvCxnSpPr>
        <p:spPr>
          <a:xfrm>
            <a:off x="1898667" y="4139877"/>
            <a:ext cx="10941900" cy="0"/>
          </a:xfrm>
          <a:prstGeom prst="line">
            <a:avLst/>
          </a:prstGeom>
          <a:ln w="41275" cap="sq" cmpd="sng">
            <a:solidFill>
              <a:srgbClr val="C9A86C"/>
            </a:solidFill>
            <a:headEnd type="none"/>
            <a:tailEnd type="none"/>
          </a:ln>
          <a:effectLst/>
        </p:spPr>
        <p:style>
          <a:lnRef idx="1">
            <a:schemeClr val="accent1"/>
          </a:lnRef>
          <a:fillRef idx="0">
            <a:schemeClr val="accent1"/>
          </a:fillRef>
          <a:effectRef idx="0">
            <a:schemeClr val="accent1"/>
          </a:effectRef>
          <a:fontRef idx="minor">
            <a:schemeClr val="tx1"/>
          </a:fontRef>
        </p:style>
      </p:cxnSp>
      <p:sp>
        <p:nvSpPr>
          <p:cNvPr id="4" name="Título 3">
            <a:extLst>
              <a:ext uri="{FF2B5EF4-FFF2-40B4-BE49-F238E27FC236}">
                <a16:creationId xmlns:a16="http://schemas.microsoft.com/office/drawing/2014/main" id="{6CB598C4-4A59-4EB7-9A8E-EFE2845219FA}"/>
              </a:ext>
            </a:extLst>
          </p:cNvPr>
          <p:cNvSpPr>
            <a:spLocks noGrp="1"/>
          </p:cNvSpPr>
          <p:nvPr>
            <p:ph type="title"/>
          </p:nvPr>
        </p:nvSpPr>
        <p:spPr>
          <a:xfrm>
            <a:off x="1879722" y="3318663"/>
            <a:ext cx="10960845" cy="591075"/>
          </a:xfrm>
        </p:spPr>
        <p:txBody>
          <a:bodyPr/>
          <a:lstStyle/>
          <a:p>
            <a:r>
              <a:rPr lang="es-ES" dirty="0"/>
              <a:t> LIBRO BIM VIVIENDA PÚBLICA</a:t>
            </a:r>
            <a:br>
              <a:rPr lang="es-ES" dirty="0"/>
            </a:br>
            <a:r>
              <a:rPr lang="es-ES" dirty="0"/>
              <a:t>ANEXO PLANTILLA REVIT Y CRITERIOS DE ENTREGA </a:t>
            </a:r>
          </a:p>
        </p:txBody>
      </p:sp>
      <p:grpSp>
        <p:nvGrpSpPr>
          <p:cNvPr id="5" name="Grupo 4">
            <a:extLst>
              <a:ext uri="{FF2B5EF4-FFF2-40B4-BE49-F238E27FC236}">
                <a16:creationId xmlns:a16="http://schemas.microsoft.com/office/drawing/2014/main" id="{EA15397A-39A4-4796-A76C-A6DF003B7082}"/>
              </a:ext>
            </a:extLst>
          </p:cNvPr>
          <p:cNvGrpSpPr/>
          <p:nvPr/>
        </p:nvGrpSpPr>
        <p:grpSpPr>
          <a:xfrm>
            <a:off x="9046517" y="4270673"/>
            <a:ext cx="3873004" cy="1151475"/>
            <a:chOff x="2702867" y="4832648"/>
            <a:chExt cx="3873004" cy="1151475"/>
          </a:xfrm>
        </p:grpSpPr>
        <p:sp>
          <p:nvSpPr>
            <p:cNvPr id="3" name="Forma libre: forma 2">
              <a:extLst>
                <a:ext uri="{FF2B5EF4-FFF2-40B4-BE49-F238E27FC236}">
                  <a16:creationId xmlns:a16="http://schemas.microsoft.com/office/drawing/2014/main" id="{D17980B5-1E99-434D-8C9F-736C8DF7477C}"/>
                </a:ext>
              </a:extLst>
            </p:cNvPr>
            <p:cNvSpPr/>
            <p:nvPr/>
          </p:nvSpPr>
          <p:spPr>
            <a:xfrm>
              <a:off x="2702867" y="4859957"/>
              <a:ext cx="2160332" cy="1124166"/>
            </a:xfrm>
            <a:custGeom>
              <a:avLst/>
              <a:gdLst>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1001486 w 2162628"/>
                <a:gd name="connsiteY8" fmla="*/ 348343 h 149497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348343 w 2162628"/>
                <a:gd name="connsiteY8" fmla="*/ 116115 h 1494971"/>
                <a:gd name="connsiteX0" fmla="*/ 74196 w 2236824"/>
                <a:gd name="connsiteY0" fmla="*/ 37540 h 1532511"/>
                <a:gd name="connsiteX1" fmla="*/ 2236824 w 2236824"/>
                <a:gd name="connsiteY1" fmla="*/ 37540 h 1532511"/>
                <a:gd name="connsiteX2" fmla="*/ 2236824 w 2236824"/>
                <a:gd name="connsiteY2" fmla="*/ 734226 h 1532511"/>
                <a:gd name="connsiteX3" fmla="*/ 1438539 w 2236824"/>
                <a:gd name="connsiteY3" fmla="*/ 1532511 h 1532511"/>
                <a:gd name="connsiteX4" fmla="*/ 741853 w 2236824"/>
                <a:gd name="connsiteY4" fmla="*/ 1532511 h 1532511"/>
                <a:gd name="connsiteX5" fmla="*/ 1496596 w 2236824"/>
                <a:gd name="connsiteY5" fmla="*/ 777768 h 1532511"/>
                <a:gd name="connsiteX6" fmla="*/ 103224 w 2236824"/>
                <a:gd name="connsiteY6" fmla="*/ 777768 h 1532511"/>
                <a:gd name="connsiteX7" fmla="*/ 103224 w 2236824"/>
                <a:gd name="connsiteY7" fmla="*/ 37540 h 1532511"/>
                <a:gd name="connsiteX8" fmla="*/ 92339 w 2236824"/>
                <a:gd name="connsiteY8" fmla="*/ 33005 h 153251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0" fmla="*/ 0 w 2276928"/>
                <a:gd name="connsiteY0" fmla="*/ 0 h 1497353"/>
                <a:gd name="connsiteX1" fmla="*/ 2276928 w 2276928"/>
                <a:gd name="connsiteY1" fmla="*/ 2382 h 1497353"/>
                <a:gd name="connsiteX2" fmla="*/ 2276928 w 2276928"/>
                <a:gd name="connsiteY2" fmla="*/ 699068 h 1497353"/>
                <a:gd name="connsiteX3" fmla="*/ 1478643 w 2276928"/>
                <a:gd name="connsiteY3" fmla="*/ 1497353 h 1497353"/>
                <a:gd name="connsiteX4" fmla="*/ 781957 w 2276928"/>
                <a:gd name="connsiteY4" fmla="*/ 1497353 h 1497353"/>
                <a:gd name="connsiteX5" fmla="*/ 1536700 w 2276928"/>
                <a:gd name="connsiteY5" fmla="*/ 742610 h 1497353"/>
                <a:gd name="connsiteX6" fmla="*/ 143328 w 2276928"/>
                <a:gd name="connsiteY6" fmla="*/ 742610 h 1497353"/>
                <a:gd name="connsiteX7" fmla="*/ 143328 w 2276928"/>
                <a:gd name="connsiteY7" fmla="*/ 2382 h 1497353"/>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398588 w 2138816"/>
                <a:gd name="connsiteY5" fmla="*/ 7402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8816" h="1494971">
                  <a:moveTo>
                    <a:pt x="0" y="4761"/>
                  </a:moveTo>
                  <a:lnTo>
                    <a:pt x="2138816" y="0"/>
                  </a:lnTo>
                  <a:lnTo>
                    <a:pt x="2138816" y="696686"/>
                  </a:lnTo>
                  <a:lnTo>
                    <a:pt x="1340531" y="1494971"/>
                  </a:lnTo>
                  <a:lnTo>
                    <a:pt x="643845" y="1494971"/>
                  </a:lnTo>
                  <a:lnTo>
                    <a:pt x="1441024" y="702128"/>
                  </a:lnTo>
                  <a:lnTo>
                    <a:pt x="7573" y="699747"/>
                  </a:lnTo>
                  <a:cubicBezTo>
                    <a:pt x="6787" y="-2608"/>
                    <a:pt x="6002" y="233249"/>
                    <a:pt x="5216" y="0"/>
                  </a:cubicBezTo>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Forma libre: forma 5">
              <a:extLst>
                <a:ext uri="{FF2B5EF4-FFF2-40B4-BE49-F238E27FC236}">
                  <a16:creationId xmlns:a16="http://schemas.microsoft.com/office/drawing/2014/main" id="{2C424496-3412-42AD-8340-2C816C177D1D}"/>
                </a:ext>
              </a:extLst>
            </p:cNvPr>
            <p:cNvSpPr/>
            <p:nvPr/>
          </p:nvSpPr>
          <p:spPr>
            <a:xfrm>
              <a:off x="3523245" y="4859957"/>
              <a:ext cx="2160332" cy="1124166"/>
            </a:xfrm>
            <a:custGeom>
              <a:avLst/>
              <a:gdLst>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1001486 w 2162628"/>
                <a:gd name="connsiteY8" fmla="*/ 348343 h 149497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348343 w 2162628"/>
                <a:gd name="connsiteY8" fmla="*/ 116115 h 1494971"/>
                <a:gd name="connsiteX0" fmla="*/ 74196 w 2236824"/>
                <a:gd name="connsiteY0" fmla="*/ 37540 h 1532511"/>
                <a:gd name="connsiteX1" fmla="*/ 2236824 w 2236824"/>
                <a:gd name="connsiteY1" fmla="*/ 37540 h 1532511"/>
                <a:gd name="connsiteX2" fmla="*/ 2236824 w 2236824"/>
                <a:gd name="connsiteY2" fmla="*/ 734226 h 1532511"/>
                <a:gd name="connsiteX3" fmla="*/ 1438539 w 2236824"/>
                <a:gd name="connsiteY3" fmla="*/ 1532511 h 1532511"/>
                <a:gd name="connsiteX4" fmla="*/ 741853 w 2236824"/>
                <a:gd name="connsiteY4" fmla="*/ 1532511 h 1532511"/>
                <a:gd name="connsiteX5" fmla="*/ 1496596 w 2236824"/>
                <a:gd name="connsiteY5" fmla="*/ 777768 h 1532511"/>
                <a:gd name="connsiteX6" fmla="*/ 103224 w 2236824"/>
                <a:gd name="connsiteY6" fmla="*/ 777768 h 1532511"/>
                <a:gd name="connsiteX7" fmla="*/ 103224 w 2236824"/>
                <a:gd name="connsiteY7" fmla="*/ 37540 h 1532511"/>
                <a:gd name="connsiteX8" fmla="*/ 92339 w 2236824"/>
                <a:gd name="connsiteY8" fmla="*/ 33005 h 153251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0" fmla="*/ 0 w 2276928"/>
                <a:gd name="connsiteY0" fmla="*/ 0 h 1497353"/>
                <a:gd name="connsiteX1" fmla="*/ 2276928 w 2276928"/>
                <a:gd name="connsiteY1" fmla="*/ 2382 h 1497353"/>
                <a:gd name="connsiteX2" fmla="*/ 2276928 w 2276928"/>
                <a:gd name="connsiteY2" fmla="*/ 699068 h 1497353"/>
                <a:gd name="connsiteX3" fmla="*/ 1478643 w 2276928"/>
                <a:gd name="connsiteY3" fmla="*/ 1497353 h 1497353"/>
                <a:gd name="connsiteX4" fmla="*/ 781957 w 2276928"/>
                <a:gd name="connsiteY4" fmla="*/ 1497353 h 1497353"/>
                <a:gd name="connsiteX5" fmla="*/ 1536700 w 2276928"/>
                <a:gd name="connsiteY5" fmla="*/ 742610 h 1497353"/>
                <a:gd name="connsiteX6" fmla="*/ 143328 w 2276928"/>
                <a:gd name="connsiteY6" fmla="*/ 742610 h 1497353"/>
                <a:gd name="connsiteX7" fmla="*/ 143328 w 2276928"/>
                <a:gd name="connsiteY7" fmla="*/ 2382 h 1497353"/>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398588 w 2138816"/>
                <a:gd name="connsiteY5" fmla="*/ 7402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8816" h="1494971">
                  <a:moveTo>
                    <a:pt x="0" y="4761"/>
                  </a:moveTo>
                  <a:lnTo>
                    <a:pt x="2138816" y="0"/>
                  </a:lnTo>
                  <a:lnTo>
                    <a:pt x="2138816" y="696686"/>
                  </a:lnTo>
                  <a:lnTo>
                    <a:pt x="1340531" y="1494971"/>
                  </a:lnTo>
                  <a:lnTo>
                    <a:pt x="643845" y="1494971"/>
                  </a:lnTo>
                  <a:lnTo>
                    <a:pt x="1441024" y="702128"/>
                  </a:lnTo>
                  <a:lnTo>
                    <a:pt x="7573" y="699747"/>
                  </a:lnTo>
                  <a:cubicBezTo>
                    <a:pt x="6787" y="-2608"/>
                    <a:pt x="6002" y="233249"/>
                    <a:pt x="5216" y="0"/>
                  </a:cubicBezTo>
                </a:path>
              </a:pathLst>
            </a:custGeom>
            <a:solidFill>
              <a:srgbClr val="A58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 name="Forma libre: forma 6">
              <a:extLst>
                <a:ext uri="{FF2B5EF4-FFF2-40B4-BE49-F238E27FC236}">
                  <a16:creationId xmlns:a16="http://schemas.microsoft.com/office/drawing/2014/main" id="{38055C5C-D65D-4B3B-844C-1BD2B5B747DD}"/>
                </a:ext>
              </a:extLst>
            </p:cNvPr>
            <p:cNvSpPr/>
            <p:nvPr/>
          </p:nvSpPr>
          <p:spPr>
            <a:xfrm>
              <a:off x="4343623" y="4859957"/>
              <a:ext cx="2160332" cy="1124166"/>
            </a:xfrm>
            <a:custGeom>
              <a:avLst/>
              <a:gdLst>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1001486 w 2162628"/>
                <a:gd name="connsiteY8" fmla="*/ 348343 h 149497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8" fmla="*/ 348343 w 2162628"/>
                <a:gd name="connsiteY8" fmla="*/ 116115 h 1494971"/>
                <a:gd name="connsiteX0" fmla="*/ 74196 w 2236824"/>
                <a:gd name="connsiteY0" fmla="*/ 37540 h 1532511"/>
                <a:gd name="connsiteX1" fmla="*/ 2236824 w 2236824"/>
                <a:gd name="connsiteY1" fmla="*/ 37540 h 1532511"/>
                <a:gd name="connsiteX2" fmla="*/ 2236824 w 2236824"/>
                <a:gd name="connsiteY2" fmla="*/ 734226 h 1532511"/>
                <a:gd name="connsiteX3" fmla="*/ 1438539 w 2236824"/>
                <a:gd name="connsiteY3" fmla="*/ 1532511 h 1532511"/>
                <a:gd name="connsiteX4" fmla="*/ 741853 w 2236824"/>
                <a:gd name="connsiteY4" fmla="*/ 1532511 h 1532511"/>
                <a:gd name="connsiteX5" fmla="*/ 1496596 w 2236824"/>
                <a:gd name="connsiteY5" fmla="*/ 777768 h 1532511"/>
                <a:gd name="connsiteX6" fmla="*/ 103224 w 2236824"/>
                <a:gd name="connsiteY6" fmla="*/ 777768 h 1532511"/>
                <a:gd name="connsiteX7" fmla="*/ 103224 w 2236824"/>
                <a:gd name="connsiteY7" fmla="*/ 37540 h 1532511"/>
                <a:gd name="connsiteX8" fmla="*/ 92339 w 2236824"/>
                <a:gd name="connsiteY8" fmla="*/ 33005 h 1532511"/>
                <a:gd name="connsiteX0" fmla="*/ 0 w 2162628"/>
                <a:gd name="connsiteY0" fmla="*/ 0 h 1494971"/>
                <a:gd name="connsiteX1" fmla="*/ 2162628 w 2162628"/>
                <a:gd name="connsiteY1" fmla="*/ 0 h 1494971"/>
                <a:gd name="connsiteX2" fmla="*/ 2162628 w 2162628"/>
                <a:gd name="connsiteY2" fmla="*/ 696686 h 1494971"/>
                <a:gd name="connsiteX3" fmla="*/ 1364343 w 2162628"/>
                <a:gd name="connsiteY3" fmla="*/ 1494971 h 1494971"/>
                <a:gd name="connsiteX4" fmla="*/ 667657 w 2162628"/>
                <a:gd name="connsiteY4" fmla="*/ 1494971 h 1494971"/>
                <a:gd name="connsiteX5" fmla="*/ 1422400 w 2162628"/>
                <a:gd name="connsiteY5" fmla="*/ 740228 h 1494971"/>
                <a:gd name="connsiteX6" fmla="*/ 29028 w 2162628"/>
                <a:gd name="connsiteY6" fmla="*/ 740228 h 1494971"/>
                <a:gd name="connsiteX7" fmla="*/ 29028 w 2162628"/>
                <a:gd name="connsiteY7" fmla="*/ 0 h 1494971"/>
                <a:gd name="connsiteX0" fmla="*/ 0 w 2276928"/>
                <a:gd name="connsiteY0" fmla="*/ 0 h 1497353"/>
                <a:gd name="connsiteX1" fmla="*/ 2276928 w 2276928"/>
                <a:gd name="connsiteY1" fmla="*/ 2382 h 1497353"/>
                <a:gd name="connsiteX2" fmla="*/ 2276928 w 2276928"/>
                <a:gd name="connsiteY2" fmla="*/ 699068 h 1497353"/>
                <a:gd name="connsiteX3" fmla="*/ 1478643 w 2276928"/>
                <a:gd name="connsiteY3" fmla="*/ 1497353 h 1497353"/>
                <a:gd name="connsiteX4" fmla="*/ 781957 w 2276928"/>
                <a:gd name="connsiteY4" fmla="*/ 1497353 h 1497353"/>
                <a:gd name="connsiteX5" fmla="*/ 1536700 w 2276928"/>
                <a:gd name="connsiteY5" fmla="*/ 742610 h 1497353"/>
                <a:gd name="connsiteX6" fmla="*/ 143328 w 2276928"/>
                <a:gd name="connsiteY6" fmla="*/ 742610 h 1497353"/>
                <a:gd name="connsiteX7" fmla="*/ 143328 w 2276928"/>
                <a:gd name="connsiteY7" fmla="*/ 2382 h 1497353"/>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398588 w 2138816"/>
                <a:gd name="connsiteY5" fmla="*/ 7402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5216 w 2138816"/>
                <a:gd name="connsiteY6" fmla="*/ 740228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 name="connsiteX0" fmla="*/ 0 w 2138816"/>
                <a:gd name="connsiteY0" fmla="*/ 4761 h 1494971"/>
                <a:gd name="connsiteX1" fmla="*/ 2138816 w 2138816"/>
                <a:gd name="connsiteY1" fmla="*/ 0 h 1494971"/>
                <a:gd name="connsiteX2" fmla="*/ 2138816 w 2138816"/>
                <a:gd name="connsiteY2" fmla="*/ 696686 h 1494971"/>
                <a:gd name="connsiteX3" fmla="*/ 1340531 w 2138816"/>
                <a:gd name="connsiteY3" fmla="*/ 1494971 h 1494971"/>
                <a:gd name="connsiteX4" fmla="*/ 643845 w 2138816"/>
                <a:gd name="connsiteY4" fmla="*/ 1494971 h 1494971"/>
                <a:gd name="connsiteX5" fmla="*/ 1441024 w 2138816"/>
                <a:gd name="connsiteY5" fmla="*/ 702128 h 1494971"/>
                <a:gd name="connsiteX6" fmla="*/ 7573 w 2138816"/>
                <a:gd name="connsiteY6" fmla="*/ 699747 h 1494971"/>
                <a:gd name="connsiteX7" fmla="*/ 5216 w 2138816"/>
                <a:gd name="connsiteY7" fmla="*/ 0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8816" h="1494971">
                  <a:moveTo>
                    <a:pt x="0" y="4761"/>
                  </a:moveTo>
                  <a:lnTo>
                    <a:pt x="2138816" y="0"/>
                  </a:lnTo>
                  <a:lnTo>
                    <a:pt x="2138816" y="696686"/>
                  </a:lnTo>
                  <a:lnTo>
                    <a:pt x="1340531" y="1494971"/>
                  </a:lnTo>
                  <a:lnTo>
                    <a:pt x="643845" y="1494971"/>
                  </a:lnTo>
                  <a:lnTo>
                    <a:pt x="1441024" y="702128"/>
                  </a:lnTo>
                  <a:lnTo>
                    <a:pt x="7573" y="699747"/>
                  </a:lnTo>
                  <a:cubicBezTo>
                    <a:pt x="6787" y="-2608"/>
                    <a:pt x="6002" y="233249"/>
                    <a:pt x="5216" y="0"/>
                  </a:cubicBezTo>
                </a:path>
              </a:pathLst>
            </a:custGeom>
            <a:solidFill>
              <a:srgbClr val="C9A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 name="Título 3">
              <a:extLst>
                <a:ext uri="{FF2B5EF4-FFF2-40B4-BE49-F238E27FC236}">
                  <a16:creationId xmlns:a16="http://schemas.microsoft.com/office/drawing/2014/main" id="{DEF6A13A-E3CB-43D9-9188-5429BE913D22}"/>
                </a:ext>
              </a:extLst>
            </p:cNvPr>
            <p:cNvSpPr txBox="1">
              <a:spLocks/>
            </p:cNvSpPr>
            <p:nvPr/>
          </p:nvSpPr>
          <p:spPr>
            <a:xfrm>
              <a:off x="2702867" y="4832648"/>
              <a:ext cx="3873004" cy="591075"/>
            </a:xfrm>
            <a:prstGeom prst="rect">
              <a:avLst/>
            </a:prstGeom>
          </p:spPr>
          <p:txBody>
            <a:bodyPr anchor="ctr"/>
            <a:lstStyle>
              <a:lvl1pPr algn="ctr" defTabSz="914400" rtl="0" eaLnBrk="1" latinLnBrk="0" hangingPunct="1">
                <a:lnSpc>
                  <a:spcPct val="90000"/>
                </a:lnSpc>
                <a:spcBef>
                  <a:spcPct val="0"/>
                </a:spcBef>
                <a:buNone/>
                <a:defRPr sz="4000" b="1" kern="1200">
                  <a:solidFill>
                    <a:srgbClr val="002060"/>
                  </a:solidFill>
                  <a:latin typeface="+mn-lt"/>
                  <a:ea typeface="+mj-ea"/>
                  <a:cs typeface="+mj-cs"/>
                </a:defRPr>
              </a:lvl1pPr>
            </a:lstStyle>
            <a:p>
              <a:pPr fontAlgn="auto">
                <a:spcAft>
                  <a:spcPts val="0"/>
                </a:spcAft>
              </a:pPr>
              <a:r>
                <a:rPr lang="es-ES" sz="2000" dirty="0">
                  <a:solidFill>
                    <a:schemeClr val="bg1"/>
                  </a:solidFill>
                </a:rPr>
                <a:t>LIBRO BIM VIVIENDA PÚBLICA</a:t>
              </a:r>
            </a:p>
          </p:txBody>
        </p:sp>
      </p:grpSp>
    </p:spTree>
    <p:extLst>
      <p:ext uri="{BB962C8B-B14F-4D97-AF65-F5344CB8AC3E}">
        <p14:creationId xmlns:p14="http://schemas.microsoft.com/office/powerpoint/2010/main" val="1288058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CARPETAS DE ENTREGABLES DEL CDE</a:t>
            </a:r>
          </a:p>
        </p:txBody>
      </p:sp>
      <p:sp>
        <p:nvSpPr>
          <p:cNvPr id="8" name="CuadroTexto 7">
            <a:extLst>
              <a:ext uri="{FF2B5EF4-FFF2-40B4-BE49-F238E27FC236}">
                <a16:creationId xmlns:a16="http://schemas.microsoft.com/office/drawing/2014/main" id="{37221482-BCE7-4A25-8344-0FDEDF2655D5}"/>
              </a:ext>
            </a:extLst>
          </p:cNvPr>
          <p:cNvSpPr txBox="1"/>
          <p:nvPr/>
        </p:nvSpPr>
        <p:spPr>
          <a:xfrm>
            <a:off x="4199607" y="1979637"/>
            <a:ext cx="8280920" cy="333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De acuerdo a lo indicado en BEP, organizadas de forma clara. Indicar forma de acceso a “Publicado” y/o “Compartido” en caso necesario.</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Se  establece un sistema de entregas quincenales en la carpeta de TEAMS de Compartido o Similar, con los entregables habituales.</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Se incorpora la publicación de un modelo federado en un visor de fácil acceso similar a Autodesk </a:t>
            </a:r>
            <a:r>
              <a:rPr lang="es-ES" dirty="0" err="1">
                <a:effectLst/>
                <a:ea typeface="Calibri" panose="020F0502020204030204" pitchFamily="34" charset="0"/>
                <a:cs typeface="Times New Roman" panose="02020603050405020304" pitchFamily="18" charset="0"/>
              </a:rPr>
              <a:t>Viewer</a:t>
            </a:r>
            <a:r>
              <a:rPr lang="es-ES" dirty="0">
                <a:effectLst/>
                <a:ea typeface="Calibri" panose="020F0502020204030204" pitchFamily="34" charset="0"/>
                <a:cs typeface="Times New Roman" panose="02020603050405020304" pitchFamily="18" charset="0"/>
              </a:rPr>
              <a:t>, generado por el equipo de diseño. Esta entrega puede ser mediante un enlace.</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En la publicación deben incluirse los planos generados por el modelo, pudiendo incluirse en al publicación desde Revit, o mediante </a:t>
            </a:r>
            <a:r>
              <a:rPr lang="es-ES" dirty="0" err="1">
                <a:effectLst/>
                <a:ea typeface="Calibri" panose="020F0502020204030204" pitchFamily="34" charset="0"/>
                <a:cs typeface="Times New Roman" panose="02020603050405020304" pitchFamily="18" charset="0"/>
              </a:rPr>
              <a:t>PDFs</a:t>
            </a:r>
            <a:r>
              <a:rPr lang="es-ES" dirty="0">
                <a:effectLst/>
                <a:ea typeface="Calibri" panose="020F0502020204030204" pitchFamily="34" charset="0"/>
                <a:cs typeface="Times New Roman" panose="02020603050405020304" pitchFamily="18" charset="0"/>
              </a:rPr>
              <a:t> en el mismo entorno.</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Se trata de facilitar la supervisión en un único entorno de visualización.</a:t>
            </a:r>
          </a:p>
          <a:p>
            <a:pPr marL="342900" lvl="0" indent="-342900">
              <a:lnSpc>
                <a:spcPct val="107000"/>
              </a:lnSpc>
              <a:spcAft>
                <a:spcPts val="800"/>
              </a:spcAft>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Se recuerda que el OneDrive de los proyectos puede estar sincronizado en local de los equipos facilitando así la subida de información a la plataforma.</a:t>
            </a:r>
          </a:p>
          <a:p>
            <a:pPr>
              <a:lnSpc>
                <a:spcPct val="100000"/>
              </a:lnSpc>
              <a:spcAft>
                <a:spcPts val="800"/>
              </a:spcAft>
            </a:pPr>
            <a:r>
              <a:rPr lang="en-GB" dirty="0"/>
              <a:t>                                  </a:t>
            </a:r>
          </a:p>
        </p:txBody>
      </p:sp>
    </p:spTree>
    <p:extLst>
      <p:ext uri="{BB962C8B-B14F-4D97-AF65-F5344CB8AC3E}">
        <p14:creationId xmlns:p14="http://schemas.microsoft.com/office/powerpoint/2010/main" val="1994971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MODELADO EN PROYECTO BÁSICO</a:t>
            </a:r>
          </a:p>
        </p:txBody>
      </p:sp>
      <p:sp>
        <p:nvSpPr>
          <p:cNvPr id="8" name="CuadroTexto 7">
            <a:extLst>
              <a:ext uri="{FF2B5EF4-FFF2-40B4-BE49-F238E27FC236}">
                <a16:creationId xmlns:a16="http://schemas.microsoft.com/office/drawing/2014/main" id="{37221482-BCE7-4A25-8344-0FDEDF2655D5}"/>
              </a:ext>
            </a:extLst>
          </p:cNvPr>
          <p:cNvSpPr txBox="1"/>
          <p:nvPr/>
        </p:nvSpPr>
        <p:spPr>
          <a:xfrm>
            <a:off x="4199607" y="1979637"/>
            <a:ext cx="8280920" cy="481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Tener en cuenta los patinillos, que estén bien identificados y coordinados.</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Recomendable modelar los conductos principales y bajantes principales.</a:t>
            </a:r>
          </a:p>
          <a:p>
            <a:pPr marL="342900" lvl="0" indent="-342900">
              <a:lnSpc>
                <a:spcPct val="107000"/>
              </a:lnSpc>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A nivel de Detección de interferencias se recomienda utilizar </a:t>
            </a:r>
            <a:r>
              <a:rPr lang="es-ES" dirty="0">
                <a:ea typeface="Calibri" panose="020F0502020204030204" pitchFamily="34" charset="0"/>
                <a:cs typeface="Times New Roman" panose="02020603050405020304" pitchFamily="18" charset="0"/>
              </a:rPr>
              <a:t>BIM collab Zoom, </a:t>
            </a:r>
            <a:r>
              <a:rPr lang="es-ES" dirty="0">
                <a:effectLst/>
                <a:ea typeface="Calibri" panose="020F0502020204030204" pitchFamily="34" charset="0"/>
                <a:cs typeface="Times New Roman" panose="02020603050405020304" pitchFamily="18" charset="0"/>
              </a:rPr>
              <a:t>Navisworks o </a:t>
            </a:r>
            <a:r>
              <a:rPr lang="es-ES" u="sng" dirty="0" err="1">
                <a:solidFill>
                  <a:srgbClr val="0563C1"/>
                </a:solidFill>
                <a:effectLst/>
                <a:ea typeface="Calibri" panose="020F0502020204030204" pitchFamily="34" charset="0"/>
                <a:cs typeface="Times New Roman" panose="02020603050405020304" pitchFamily="18" charset="0"/>
                <a:hlinkClick r:id="rId2"/>
              </a:rPr>
              <a:t>Trimble</a:t>
            </a:r>
            <a:r>
              <a:rPr lang="es-ES" u="sng" dirty="0">
                <a:solidFill>
                  <a:srgbClr val="0563C1"/>
                </a:solidFill>
                <a:effectLst/>
                <a:ea typeface="Calibri" panose="020F0502020204030204" pitchFamily="34" charset="0"/>
                <a:cs typeface="Times New Roman" panose="02020603050405020304" pitchFamily="18" charset="0"/>
                <a:hlinkClick r:id="rId2"/>
              </a:rPr>
              <a:t> </a:t>
            </a:r>
            <a:r>
              <a:rPr lang="es-ES" u="sng" dirty="0" err="1">
                <a:solidFill>
                  <a:srgbClr val="0563C1"/>
                </a:solidFill>
                <a:effectLst/>
                <a:ea typeface="Calibri" panose="020F0502020204030204" pitchFamily="34" charset="0"/>
                <a:cs typeface="Times New Roman" panose="02020603050405020304" pitchFamily="18" charset="0"/>
                <a:hlinkClick r:id="rId2"/>
              </a:rPr>
              <a:t>Connect</a:t>
            </a:r>
            <a:r>
              <a:rPr lang="es-ES" dirty="0">
                <a:effectLst/>
                <a:ea typeface="Calibri" panose="020F0502020204030204" pitchFamily="34" charset="0"/>
                <a:cs typeface="Times New Roman" panose="02020603050405020304" pitchFamily="18" charset="0"/>
              </a:rPr>
              <a:t> (antiguo </a:t>
            </a:r>
            <a:r>
              <a:rPr lang="es-ES" dirty="0" err="1">
                <a:effectLst/>
                <a:ea typeface="Calibri" panose="020F0502020204030204" pitchFamily="34" charset="0"/>
                <a:cs typeface="Times New Roman" panose="02020603050405020304" pitchFamily="18" charset="0"/>
              </a:rPr>
              <a:t>Tekla</a:t>
            </a:r>
            <a:r>
              <a:rPr lang="es-ES" dirty="0">
                <a:effectLst/>
                <a:ea typeface="Calibri" panose="020F0502020204030204" pitchFamily="34" charset="0"/>
                <a:cs typeface="Times New Roman" panose="02020603050405020304" pitchFamily="18" charset="0"/>
              </a:rPr>
              <a:t> </a:t>
            </a:r>
            <a:r>
              <a:rPr lang="es-ES" dirty="0" err="1">
                <a:effectLst/>
                <a:ea typeface="Calibri" panose="020F0502020204030204" pitchFamily="34" charset="0"/>
                <a:cs typeface="Times New Roman" panose="02020603050405020304" pitchFamily="18" charset="0"/>
              </a:rPr>
              <a:t>BIMSigth</a:t>
            </a:r>
            <a:r>
              <a:rPr lang="es-ES" dirty="0">
                <a:effectLst/>
                <a:ea typeface="Calibri" panose="020F0502020204030204" pitchFamily="34" charset="0"/>
                <a:cs typeface="Times New Roman" panose="02020603050405020304" pitchFamily="18" charset="0"/>
              </a:rPr>
              <a:t>).</a:t>
            </a:r>
          </a:p>
          <a:p>
            <a:pPr marL="342900" lvl="0" indent="-342900">
              <a:lnSpc>
                <a:spcPct val="107000"/>
              </a:lnSpc>
              <a:buFont typeface="Symbol" panose="05050102010706020507" pitchFamily="18" charset="2"/>
              <a:buChar char=""/>
            </a:pPr>
            <a:r>
              <a:rPr lang="es-ES" dirty="0" err="1">
                <a:effectLst/>
                <a:ea typeface="Calibri" panose="020F0502020204030204" pitchFamily="34" charset="0"/>
                <a:cs typeface="Times New Roman" panose="02020603050405020304" pitchFamily="18" charset="0"/>
              </a:rPr>
              <a:t>Exportacion</a:t>
            </a:r>
            <a:r>
              <a:rPr lang="es-ES" dirty="0">
                <a:effectLst/>
                <a:ea typeface="Calibri" panose="020F0502020204030204" pitchFamily="34" charset="0"/>
                <a:cs typeface="Times New Roman" panose="02020603050405020304" pitchFamily="18" charset="0"/>
              </a:rPr>
              <a:t> a IFC 4.0 Reference View preferentemente. Consensuar otras versiones o MVD y siempre de acuerdo con el BEP publicado.</a:t>
            </a:r>
          </a:p>
          <a:p>
            <a:pPr marL="342900" lvl="0" indent="-342900">
              <a:lnSpc>
                <a:spcPct val="107000"/>
              </a:lnSpc>
              <a:spcAft>
                <a:spcPts val="800"/>
              </a:spcAft>
              <a:buFont typeface="Symbol" panose="05050102010706020507" pitchFamily="18" charset="2"/>
              <a:buChar char=""/>
            </a:pPr>
            <a:r>
              <a:rPr lang="es-ES" dirty="0">
                <a:effectLst/>
                <a:ea typeface="Calibri" panose="020F0502020204030204" pitchFamily="34" charset="0"/>
                <a:cs typeface="Times New Roman" panose="02020603050405020304" pitchFamily="18" charset="0"/>
              </a:rPr>
              <a:t>Indicar espesores y composiciones planteadas para los muros y otros elementos multicapa. Como criterio general, para los Proyectos  Básico y de Ejecución se propone modelar los muros de una sola pieza, indicando sus capas interiores con sus espesores. Para la obra se puede plantear dividir el muro en varios, usar sus materiales para certificar, o ya separarlos en capas (herramienta “crear piezas” en Revit) de cara a poder plantear las certificaciones de obra.</a:t>
            </a:r>
          </a:p>
          <a:p>
            <a:pPr marL="342900" lvl="0" indent="-342900">
              <a:lnSpc>
                <a:spcPct val="107000"/>
              </a:lnSpc>
              <a:spcAft>
                <a:spcPts val="800"/>
              </a:spcAft>
              <a:buFont typeface="Symbol" panose="05050102010706020507" pitchFamily="18" charset="2"/>
              <a:buChar char=""/>
            </a:pPr>
            <a:endParaRPr lang="es-ES" dirty="0">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es-ES" dirty="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es-ES" dirty="0">
              <a:effectLst/>
              <a:ea typeface="Calibri" panose="020F0502020204030204" pitchFamily="34" charset="0"/>
              <a:cs typeface="Times New Roman" panose="02020603050405020304" pitchFamily="18" charset="0"/>
            </a:endParaRPr>
          </a:p>
          <a:p>
            <a:pPr>
              <a:lnSpc>
                <a:spcPct val="107000"/>
              </a:lnSpc>
              <a:spcAft>
                <a:spcPts val="800"/>
              </a:spcAft>
            </a:pPr>
            <a:r>
              <a:rPr lang="es-ES" dirty="0">
                <a:effectLst/>
                <a:ea typeface="Calibri" panose="020F0502020204030204" pitchFamily="34" charset="0"/>
                <a:cs typeface="Times New Roman" panose="02020603050405020304" pitchFamily="18" charset="0"/>
              </a:rPr>
              <a:t>Se plantearán, tanto para el Proyecto Básico como en el de Ejecución reuniones (videoconferencias) para resolución de dudas o planteamiento de propuestas por los equipos facultativos.</a:t>
            </a:r>
          </a:p>
          <a:p>
            <a:pPr>
              <a:lnSpc>
                <a:spcPct val="100000"/>
              </a:lnSpc>
              <a:spcAft>
                <a:spcPts val="800"/>
              </a:spcAft>
            </a:pPr>
            <a:r>
              <a:rPr lang="en-GB" dirty="0"/>
              <a:t>                                  </a:t>
            </a:r>
          </a:p>
        </p:txBody>
      </p:sp>
    </p:spTree>
    <p:extLst>
      <p:ext uri="{BB962C8B-B14F-4D97-AF65-F5344CB8AC3E}">
        <p14:creationId xmlns:p14="http://schemas.microsoft.com/office/powerpoint/2010/main" val="3217184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MODELADO EN PROYECTO DE EJECUCIÓN</a:t>
            </a:r>
          </a:p>
        </p:txBody>
      </p:sp>
      <p:sp>
        <p:nvSpPr>
          <p:cNvPr id="8" name="CuadroTexto 7">
            <a:extLst>
              <a:ext uri="{FF2B5EF4-FFF2-40B4-BE49-F238E27FC236}">
                <a16:creationId xmlns:a16="http://schemas.microsoft.com/office/drawing/2014/main" id="{37221482-BCE7-4A25-8344-0FDEDF2655D5}"/>
              </a:ext>
            </a:extLst>
          </p:cNvPr>
          <p:cNvSpPr txBox="1"/>
          <p:nvPr/>
        </p:nvSpPr>
        <p:spPr>
          <a:xfrm>
            <a:off x="4290789" y="1331565"/>
            <a:ext cx="8549778" cy="52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lvl="0">
              <a:lnSpc>
                <a:spcPct val="100000"/>
              </a:lnSpc>
              <a:spcAft>
                <a:spcPts val="800"/>
              </a:spcAft>
            </a:pPr>
            <a:r>
              <a:rPr lang="es-ES" b="1" dirty="0">
                <a:effectLst/>
                <a:ea typeface="Times New Roman" panose="02020603050405020304" pitchFamily="18" charset="0"/>
                <a:cs typeface="Times New Roman" panose="02020603050405020304" pitchFamily="18" charset="0"/>
              </a:rPr>
              <a:t>ESTRATEGIA DE DOCUMENTACION</a:t>
            </a:r>
            <a:r>
              <a:rPr lang="es-ES" dirty="0">
                <a:effectLst/>
                <a:ea typeface="Times New Roman" panose="02020603050405020304" pitchFamily="18" charset="0"/>
                <a:cs typeface="Times New Roman" panose="02020603050405020304" pitchFamily="18" charset="0"/>
              </a:rPr>
              <a:t>: </a:t>
            </a:r>
          </a:p>
          <a:p>
            <a:pPr lvl="0">
              <a:lnSpc>
                <a:spcPct val="100000"/>
              </a:lnSpc>
              <a:spcAft>
                <a:spcPts val="800"/>
              </a:spcAft>
            </a:pPr>
            <a:endParaRPr lang="es-ES" dirty="0">
              <a:effectLst/>
              <a:ea typeface="Times New Roman" panose="02020603050405020304" pitchFamily="18" charset="0"/>
              <a:cs typeface="Times New Roman" panose="02020603050405020304" pitchFamily="18" charset="0"/>
            </a:endParaRPr>
          </a:p>
          <a:p>
            <a:pPr lvl="0">
              <a:lnSpc>
                <a:spcPct val="100000"/>
              </a:lnSpc>
              <a:spcAft>
                <a:spcPts val="800"/>
              </a:spcAft>
            </a:pPr>
            <a:r>
              <a:rPr lang="es-ES" dirty="0">
                <a:effectLst/>
                <a:ea typeface="Times New Roman" panose="02020603050405020304" pitchFamily="18" charset="0"/>
                <a:cs typeface="Times New Roman" panose="02020603050405020304" pitchFamily="18" charset="0"/>
              </a:rPr>
              <a:t>Continuar con el nivel de planos del básico sacando la información de los modelos, y aumentar la información en ejecución:</a:t>
            </a:r>
            <a:endParaRPr lang="es-ES" dirty="0">
              <a:effectLs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Incluir planos de carpintería, de acabados, de detalles y similar propias de la fase de ejecución.</a:t>
            </a:r>
            <a:endParaRPr lang="es-ES" sz="1400" dirty="0">
              <a:effectLst/>
              <a:latin typeface="+mn-l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Aumentar los detalles constructivos tratando de que la información esté en el modelo.</a:t>
            </a:r>
            <a:endParaRPr lang="es-ES" sz="1400" dirty="0">
              <a:effectLst/>
              <a:latin typeface="+mn-l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En cuanto a la estrategia de montado de planos de estructuras e instalaciones se deja a criterio de los equipos como quieren establecer, pero se indica que los planos de replanteo de obra, si o si deben de salir del modelo, es crítico este aspecto.</a:t>
            </a:r>
          </a:p>
          <a:p>
            <a:pPr marL="457200" lvl="1" indent="0" algn="just">
              <a:spcAft>
                <a:spcPts val="800"/>
              </a:spcAft>
              <a:buNone/>
            </a:pPr>
            <a:r>
              <a:rPr lang="es-ES" sz="1400" dirty="0">
                <a:effectLst/>
                <a:latin typeface="+mn-lt"/>
                <a:ea typeface="Times New Roman" panose="02020603050405020304" pitchFamily="18" charset="0"/>
                <a:cs typeface="Times New Roman" panose="02020603050405020304" pitchFamily="18" charset="0"/>
              </a:rPr>
              <a:t> </a:t>
            </a:r>
            <a:endParaRPr lang="es-ES" sz="1400" dirty="0">
              <a:effectLst/>
              <a:latin typeface="+mn-lt"/>
              <a:ea typeface="Calibri" panose="020F0502020204030204" pitchFamily="34" charset="0"/>
              <a:cs typeface="Times New Roman" panose="02020603050405020304" pitchFamily="18" charset="0"/>
            </a:endParaRPr>
          </a:p>
          <a:p>
            <a:pPr lvl="0">
              <a:lnSpc>
                <a:spcPct val="100000"/>
              </a:lnSpc>
              <a:spcAft>
                <a:spcPts val="800"/>
              </a:spcAft>
            </a:pPr>
            <a:r>
              <a:rPr lang="es-ES" b="1" dirty="0">
                <a:effectLst/>
                <a:ea typeface="Times New Roman" panose="02020603050405020304" pitchFamily="18" charset="0"/>
                <a:cs typeface="Times New Roman" panose="02020603050405020304" pitchFamily="18" charset="0"/>
              </a:rPr>
              <a:t>ESTRATEGIA DE MODELO</a:t>
            </a:r>
            <a:r>
              <a:rPr lang="es-ES" dirty="0">
                <a:effectLst/>
                <a:ea typeface="Times New Roman" panose="02020603050405020304" pitchFamily="18" charset="0"/>
                <a:cs typeface="Times New Roman" panose="02020603050405020304" pitchFamily="18" charset="0"/>
              </a:rPr>
              <a:t>: </a:t>
            </a:r>
          </a:p>
          <a:p>
            <a:pPr lvl="0">
              <a:lnSpc>
                <a:spcPct val="100000"/>
              </a:lnSpc>
              <a:spcAft>
                <a:spcPts val="800"/>
              </a:spcAft>
            </a:pPr>
            <a:endParaRPr lang="es-ES" dirty="0">
              <a:effectLst/>
              <a:ea typeface="Times New Roman" panose="02020603050405020304" pitchFamily="18" charset="0"/>
              <a:cs typeface="Times New Roman" panose="02020603050405020304" pitchFamily="18" charset="0"/>
            </a:endParaRPr>
          </a:p>
          <a:p>
            <a:pPr lvl="0">
              <a:lnSpc>
                <a:spcPct val="100000"/>
              </a:lnSpc>
              <a:spcAft>
                <a:spcPts val="800"/>
              </a:spcAft>
            </a:pPr>
            <a:r>
              <a:rPr lang="es-ES" dirty="0">
                <a:ea typeface="Times New Roman" panose="02020603050405020304" pitchFamily="18" charset="0"/>
                <a:cs typeface="Times New Roman" panose="02020603050405020304" pitchFamily="18" charset="0"/>
              </a:rPr>
              <a:t>C</a:t>
            </a:r>
            <a:r>
              <a:rPr lang="es-ES" dirty="0">
                <a:effectLst/>
                <a:ea typeface="Times New Roman" panose="02020603050405020304" pitchFamily="18" charset="0"/>
                <a:cs typeface="Times New Roman" panose="02020603050405020304" pitchFamily="18" charset="0"/>
              </a:rPr>
              <a:t>rear modelos de instalaciones lo antes posible para empezar a ver las interferencias, no dejar el modelo exclusivamente para la parte final, debe ser un proceso continuo.</a:t>
            </a:r>
            <a:endParaRPr lang="es-ES" dirty="0">
              <a:effectLs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Los modelos deben ser revisados internamente.</a:t>
            </a:r>
            <a:endParaRPr lang="es-ES" sz="1400" dirty="0">
              <a:effectLst/>
              <a:latin typeface="+mn-l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Se debe crear un modelo federado con todos los archivos.</a:t>
            </a:r>
          </a:p>
          <a:p>
            <a:pPr>
              <a:lnSpc>
                <a:spcPct val="100000"/>
              </a:lnSpc>
              <a:spcAft>
                <a:spcPts val="800"/>
              </a:spcAft>
            </a:pPr>
            <a:r>
              <a:rPr lang="en-GB" dirty="0"/>
              <a:t>                                  </a:t>
            </a:r>
          </a:p>
        </p:txBody>
      </p:sp>
    </p:spTree>
    <p:extLst>
      <p:ext uri="{BB962C8B-B14F-4D97-AF65-F5344CB8AC3E}">
        <p14:creationId xmlns:p14="http://schemas.microsoft.com/office/powerpoint/2010/main" val="406004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MODELADO EN PROYECTO DE EJECUCIÓN</a:t>
            </a:r>
          </a:p>
        </p:txBody>
      </p:sp>
      <p:sp>
        <p:nvSpPr>
          <p:cNvPr id="8" name="CuadroTexto 7">
            <a:extLst>
              <a:ext uri="{FF2B5EF4-FFF2-40B4-BE49-F238E27FC236}">
                <a16:creationId xmlns:a16="http://schemas.microsoft.com/office/drawing/2014/main" id="{37221482-BCE7-4A25-8344-0FDEDF2655D5}"/>
              </a:ext>
            </a:extLst>
          </p:cNvPr>
          <p:cNvSpPr txBox="1"/>
          <p:nvPr/>
        </p:nvSpPr>
        <p:spPr>
          <a:xfrm>
            <a:off x="4290789" y="1331565"/>
            <a:ext cx="8549778" cy="598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lvl="0">
              <a:lnSpc>
                <a:spcPct val="100000"/>
              </a:lnSpc>
            </a:pPr>
            <a:r>
              <a:rPr lang="es-ES" b="1" dirty="0">
                <a:effectLst/>
                <a:ea typeface="Calibri" panose="020F0502020204030204" pitchFamily="34" charset="0"/>
                <a:cs typeface="Times New Roman" panose="02020603050405020304" pitchFamily="18" charset="0"/>
              </a:rPr>
              <a:t>ESTRATEGIA DE MEDICIONES</a:t>
            </a:r>
            <a:r>
              <a:rPr lang="es-ES" dirty="0">
                <a:effectLst/>
                <a:ea typeface="Calibri" panose="020F0502020204030204" pitchFamily="34" charset="0"/>
                <a:cs typeface="Times New Roman" panose="02020603050405020304" pitchFamily="18" charset="0"/>
              </a:rPr>
              <a:t>:</a:t>
            </a:r>
          </a:p>
          <a:p>
            <a:pPr lvl="0">
              <a:lnSpc>
                <a:spcPct val="100000"/>
              </a:lnSpc>
            </a:pPr>
            <a:endParaRPr lang="es-ES" dirty="0">
              <a:effectLst/>
              <a:ea typeface="Calibri" panose="020F0502020204030204" pitchFamily="34" charset="0"/>
              <a:cs typeface="Times New Roman" panose="02020603050405020304" pitchFamily="18" charset="0"/>
            </a:endParaRPr>
          </a:p>
          <a:p>
            <a:pPr marL="742950" lvl="1" indent="-285750" algn="just">
              <a:buFont typeface="Courier New" panose="02070309020205020404" pitchFamily="49" charset="0"/>
              <a:buChar char="o"/>
            </a:pPr>
            <a:r>
              <a:rPr lang="es-ES" sz="1400" dirty="0">
                <a:effectLst/>
                <a:latin typeface="+mn-lt"/>
                <a:ea typeface="Calibri" panose="020F0502020204030204" pitchFamily="34" charset="0"/>
                <a:cs typeface="Times New Roman" panose="02020603050405020304" pitchFamily="18" charset="0"/>
              </a:rPr>
              <a:t>Se propone un sistema de mediciones iterativo, periódico y evolutivo, y no dejarlo para la fase final. Se pueden hacer mediciones por capítulos o disciplinas, para que tenga una lógica secuencial.</a:t>
            </a:r>
          </a:p>
          <a:p>
            <a:pPr marL="742950" lvl="1" indent="-285750" algn="just">
              <a:buFont typeface="Courier New" panose="02070309020205020404" pitchFamily="49" charset="0"/>
              <a:buChar char="o"/>
            </a:pPr>
            <a:r>
              <a:rPr lang="es-ES" sz="1400" dirty="0">
                <a:effectLst/>
                <a:latin typeface="+mn-lt"/>
                <a:ea typeface="Calibri" panose="020F0502020204030204" pitchFamily="34" charset="0"/>
                <a:cs typeface="Times New Roman" panose="02020603050405020304" pitchFamily="18" charset="0"/>
              </a:rPr>
              <a:t>Es necesario crear tablas de mediciones base en los modelos para ayudar, facilitar la creación de mediciones, así como su supervisión.</a:t>
            </a:r>
          </a:p>
          <a:p>
            <a:pPr marL="742950" lvl="1" indent="-285750" algn="just">
              <a:buFont typeface="Courier New" panose="02070309020205020404" pitchFamily="49" charset="0"/>
              <a:buChar char="o"/>
            </a:pPr>
            <a:r>
              <a:rPr lang="es-ES" sz="1400" dirty="0">
                <a:effectLst/>
                <a:latin typeface="+mn-lt"/>
                <a:ea typeface="Calibri" panose="020F0502020204030204" pitchFamily="34" charset="0"/>
                <a:cs typeface="Times New Roman" panose="02020603050405020304" pitchFamily="18" charset="0"/>
              </a:rPr>
              <a:t>En el pliego se ha suministrado la base de capítulos, pero cada equipo puede establecer sus criterios de partidas.</a:t>
            </a:r>
          </a:p>
          <a:p>
            <a:pPr marL="457200" lvl="1" indent="0" algn="just">
              <a:buNone/>
            </a:pPr>
            <a:endParaRPr lang="es-ES" sz="1400" dirty="0">
              <a:effectLst/>
              <a:latin typeface="+mn-lt"/>
              <a:ea typeface="Calibri" panose="020F0502020204030204" pitchFamily="34" charset="0"/>
              <a:cs typeface="Times New Roman" panose="02020603050405020304" pitchFamily="18" charset="0"/>
            </a:endParaRPr>
          </a:p>
          <a:p>
            <a:pPr marL="457200" lvl="1" indent="0" algn="just">
              <a:buNone/>
            </a:pPr>
            <a:r>
              <a:rPr lang="es-ES" sz="1400" dirty="0">
                <a:effectLst/>
                <a:latin typeface="+mn-lt"/>
                <a:ea typeface="Times New Roman" panose="02020603050405020304" pitchFamily="18" charset="0"/>
                <a:cs typeface="Times New Roman" panose="02020603050405020304" pitchFamily="18" charset="0"/>
              </a:rPr>
              <a:t> </a:t>
            </a:r>
            <a:endParaRPr lang="es-ES" sz="1400" dirty="0">
              <a:effectLst/>
              <a:latin typeface="+mn-lt"/>
              <a:ea typeface="Calibri" panose="020F0502020204030204" pitchFamily="34" charset="0"/>
              <a:cs typeface="Times New Roman" panose="02020603050405020304" pitchFamily="18" charset="0"/>
            </a:endParaRPr>
          </a:p>
          <a:p>
            <a:pPr lvl="0">
              <a:lnSpc>
                <a:spcPct val="100000"/>
              </a:lnSpc>
              <a:spcAft>
                <a:spcPts val="800"/>
              </a:spcAft>
            </a:pPr>
            <a:r>
              <a:rPr lang="es-ES" b="1" dirty="0">
                <a:effectLst/>
                <a:ea typeface="Calibri" panose="020F0502020204030204" pitchFamily="34" charset="0"/>
                <a:cs typeface="Times New Roman" panose="02020603050405020304" pitchFamily="18" charset="0"/>
              </a:rPr>
              <a:t>ESTRATEGIA DE </a:t>
            </a:r>
            <a:r>
              <a:rPr lang="es-ES" b="1" dirty="0">
                <a:effectLst/>
                <a:ea typeface="Times New Roman" panose="02020603050405020304" pitchFamily="18" charset="0"/>
                <a:cs typeface="Times New Roman" panose="02020603050405020304" pitchFamily="18" charset="0"/>
              </a:rPr>
              <a:t>REVISION</a:t>
            </a:r>
            <a:r>
              <a:rPr lang="es-ES" dirty="0">
                <a:effectLst/>
                <a:ea typeface="Times New Roman" panose="02020603050405020304" pitchFamily="18" charset="0"/>
                <a:cs typeface="Times New Roman" panose="02020603050405020304" pitchFamily="18" charset="0"/>
              </a:rPr>
              <a:t>: </a:t>
            </a:r>
          </a:p>
          <a:p>
            <a:pPr lvl="0">
              <a:lnSpc>
                <a:spcPct val="100000"/>
              </a:lnSpc>
              <a:spcAft>
                <a:spcPts val="800"/>
              </a:spcAft>
            </a:pPr>
            <a:r>
              <a:rPr lang="es-ES" dirty="0">
                <a:effectLst/>
                <a:ea typeface="Times New Roman" panose="02020603050405020304" pitchFamily="18" charset="0"/>
                <a:cs typeface="Times New Roman" panose="02020603050405020304" pitchFamily="18" charset="0"/>
              </a:rPr>
              <a:t>Se utilizará el ecosistema de </a:t>
            </a:r>
            <a:r>
              <a:rPr lang="es-ES" dirty="0" err="1">
                <a:effectLst/>
                <a:ea typeface="Times New Roman" panose="02020603050405020304" pitchFamily="18" charset="0"/>
                <a:cs typeface="Times New Roman" panose="02020603050405020304" pitchFamily="18" charset="0"/>
              </a:rPr>
              <a:t>BIMcollab</a:t>
            </a:r>
            <a:r>
              <a:rPr lang="es-ES" dirty="0">
                <a:effectLst/>
                <a:ea typeface="Times New Roman" panose="02020603050405020304" pitchFamily="18" charset="0"/>
                <a:cs typeface="Times New Roman" panose="02020603050405020304" pitchFamily="18" charset="0"/>
              </a:rPr>
              <a:t> para la revisión de proyectos con la administración y entre agentes.</a:t>
            </a: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Permite dejar trazabilidad de las revisiones de proyectos, especialmente con el tema de las instalaciones y la coordinación 3D de interferencias.</a:t>
            </a:r>
            <a:endParaRPr lang="es-ES" sz="1400" dirty="0">
              <a:effectLst/>
              <a:latin typeface="+mn-lt"/>
              <a:ea typeface="Calibri" panose="020F0502020204030204" pitchFamily="34" charset="0"/>
              <a:cs typeface="Times New Roman" panose="02020603050405020304" pitchFamily="18" charset="0"/>
            </a:endParaRPr>
          </a:p>
          <a:p>
            <a:pPr marL="742950" lvl="1" indent="-285750" algn="just">
              <a:spcAft>
                <a:spcPts val="800"/>
              </a:spcAft>
              <a:buFont typeface="Courier New" panose="02070309020205020404" pitchFamily="49" charset="0"/>
              <a:buChar char="o"/>
            </a:pPr>
            <a:r>
              <a:rPr lang="es-ES" sz="1400" dirty="0">
                <a:effectLst/>
                <a:latin typeface="+mn-lt"/>
                <a:ea typeface="Times New Roman" panose="02020603050405020304" pitchFamily="18" charset="0"/>
                <a:cs typeface="Times New Roman" panose="02020603050405020304" pitchFamily="18" charset="0"/>
              </a:rPr>
              <a:t>Se insta también a utilizar las incidencias en la plataforma para la revisión y resolución de dudas o mejoras.</a:t>
            </a:r>
          </a:p>
          <a:p>
            <a:pPr marL="742950" lvl="1" indent="-285750" algn="just">
              <a:spcAft>
                <a:spcPts val="800"/>
              </a:spcAft>
              <a:buFont typeface="Courier New" panose="02070309020205020404" pitchFamily="49" charset="0"/>
              <a:buChar char="o"/>
            </a:pPr>
            <a:r>
              <a:rPr lang="es-ES" sz="1400" dirty="0">
                <a:latin typeface="+mn-lt"/>
                <a:ea typeface="Calibri" panose="020F0502020204030204" pitchFamily="34" charset="0"/>
                <a:cs typeface="Times New Roman" panose="02020603050405020304" pitchFamily="18" charset="0"/>
              </a:rPr>
              <a:t>Se facilitarán </a:t>
            </a:r>
            <a:r>
              <a:rPr lang="es-ES" sz="1400" dirty="0" err="1">
                <a:latin typeface="+mn-lt"/>
                <a:ea typeface="Calibri" panose="020F0502020204030204" pitchFamily="34" charset="0"/>
                <a:cs typeface="Times New Roman" panose="02020603050405020304" pitchFamily="18" charset="0"/>
              </a:rPr>
              <a:t>SmartViews</a:t>
            </a:r>
            <a:r>
              <a:rPr lang="es-ES" sz="1400" dirty="0">
                <a:latin typeface="+mn-lt"/>
                <a:ea typeface="Calibri" panose="020F0502020204030204" pitchFamily="34" charset="0"/>
                <a:cs typeface="Times New Roman" panose="02020603050405020304" pitchFamily="18" charset="0"/>
              </a:rPr>
              <a:t> de BIM collab Zoom (BCZ) para la autoevaluación de modelos. En el kit de desarrollo de proyectos y en el área compartida del proyecto. Serán las utilizadas para la validación del proyecto, con lo que cada equipo de diseño las ejecutará y verificará antes de cada entrega parcial o final.</a:t>
            </a:r>
          </a:p>
          <a:p>
            <a:pPr marL="742950" lvl="1" indent="-285750" algn="just">
              <a:spcAft>
                <a:spcPts val="800"/>
              </a:spcAft>
              <a:buFont typeface="Courier New" panose="02070309020205020404" pitchFamily="49" charset="0"/>
              <a:buChar char="o"/>
            </a:pPr>
            <a:r>
              <a:rPr lang="es-ES" sz="1400" dirty="0">
                <a:effectLst/>
                <a:latin typeface="+mn-lt"/>
                <a:ea typeface="Calibri" panose="020F0502020204030204" pitchFamily="34" charset="0"/>
                <a:cs typeface="Times New Roman" panose="02020603050405020304" pitchFamily="18" charset="0"/>
              </a:rPr>
              <a:t>La revisión por EJGV de ausencia de colisiones y mediciones de elementos (no presupuesto) se realizarán en el entrono de BCZ sobre los modelos IFC exportados. </a:t>
            </a:r>
          </a:p>
          <a:p>
            <a:pPr>
              <a:lnSpc>
                <a:spcPct val="100000"/>
              </a:lnSpc>
              <a:spcAft>
                <a:spcPts val="800"/>
              </a:spcAft>
            </a:pPr>
            <a:r>
              <a:rPr lang="en-GB" dirty="0"/>
              <a:t>                                  </a:t>
            </a:r>
          </a:p>
        </p:txBody>
      </p:sp>
    </p:spTree>
    <p:extLst>
      <p:ext uri="{BB962C8B-B14F-4D97-AF65-F5344CB8AC3E}">
        <p14:creationId xmlns:p14="http://schemas.microsoft.com/office/powerpoint/2010/main" val="4215896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CC4F9F9-6D8E-45ED-A8C4-0ACBEC94693F}"/>
              </a:ext>
            </a:extLst>
          </p:cNvPr>
          <p:cNvSpPr>
            <a:spLocks noGrp="1"/>
          </p:cNvSpPr>
          <p:nvPr>
            <p:ph type="title"/>
          </p:nvPr>
        </p:nvSpPr>
        <p:spPr/>
        <p:txBody>
          <a:bodyPr/>
          <a:lstStyle/>
          <a:p>
            <a:r>
              <a:rPr lang="es-ES" dirty="0"/>
              <a:t>PLANTILLA DE VIVIENDA PÚBLICA</a:t>
            </a:r>
          </a:p>
        </p:txBody>
      </p:sp>
    </p:spTree>
    <p:extLst>
      <p:ext uri="{BB962C8B-B14F-4D97-AF65-F5344CB8AC3E}">
        <p14:creationId xmlns:p14="http://schemas.microsoft.com/office/powerpoint/2010/main" val="2900097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 PLANTILLA RVT</a:t>
            </a:r>
            <a:br>
              <a:rPr lang="es-ES" dirty="0"/>
            </a:br>
            <a:endParaRPr lang="es-ES" dirty="0"/>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4207818" y="1164767"/>
            <a:ext cx="7992888" cy="297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spcAft>
                <a:spcPts val="600"/>
              </a:spcAft>
              <a:buNone/>
              <a:defRPr/>
            </a:pPr>
            <a:r>
              <a:rPr lang="es-ES" altLang="es-ES" sz="1400" dirty="0">
                <a:latin typeface="+mn-lt"/>
              </a:rPr>
              <a:t>Los objetivos principales de la versión de la plantilla EJGV_PlantillaViviendaPublica_v05_v2022.rte</a:t>
            </a:r>
            <a:r>
              <a:rPr lang="es-ES" altLang="es-ES" sz="1400" dirty="0">
                <a:solidFill>
                  <a:srgbClr val="FF0000"/>
                </a:solidFill>
                <a:latin typeface="+mn-lt"/>
              </a:rPr>
              <a:t> </a:t>
            </a:r>
            <a:r>
              <a:rPr lang="es-ES" altLang="es-ES" sz="1400" dirty="0">
                <a:latin typeface="+mn-lt"/>
              </a:rPr>
              <a:t>son los siguientes: </a:t>
            </a:r>
          </a:p>
          <a:p>
            <a:pPr marL="285750" indent="-285750" algn="just">
              <a:lnSpc>
                <a:spcPct val="130000"/>
              </a:lnSpc>
              <a:spcBef>
                <a:spcPct val="0"/>
              </a:spcBef>
              <a:spcAft>
                <a:spcPts val="600"/>
              </a:spcAft>
              <a:defRPr/>
            </a:pPr>
            <a:r>
              <a:rPr lang="es-ES" altLang="es-ES" sz="1400" dirty="0">
                <a:latin typeface="+mn-lt"/>
              </a:rPr>
              <a:t>Estructurar la nomenclatura de los ficheros BIM y los elementos del modelo</a:t>
            </a:r>
          </a:p>
          <a:p>
            <a:pPr marL="285750" indent="-285750" algn="just">
              <a:lnSpc>
                <a:spcPct val="130000"/>
              </a:lnSpc>
              <a:spcBef>
                <a:spcPct val="0"/>
              </a:spcBef>
              <a:spcAft>
                <a:spcPts val="600"/>
              </a:spcAft>
              <a:defRPr/>
            </a:pPr>
            <a:r>
              <a:rPr lang="es-ES" altLang="es-ES" sz="1400" dirty="0">
                <a:latin typeface="+mn-lt"/>
              </a:rPr>
              <a:t>Unificar el grafismo y la nomenclatura de sus elementos. De esta manera la revisión de los diferentes proyectos será mas ágil y efectiva, al tener cierta regularidad en el grafismo de los planos. </a:t>
            </a:r>
          </a:p>
          <a:p>
            <a:pPr marL="285750" indent="-285750" algn="just">
              <a:lnSpc>
                <a:spcPct val="130000"/>
              </a:lnSpc>
              <a:spcBef>
                <a:spcPct val="0"/>
              </a:spcBef>
              <a:spcAft>
                <a:spcPts val="600"/>
              </a:spcAft>
              <a:defRPr/>
            </a:pPr>
            <a:r>
              <a:rPr lang="es-ES" altLang="es-ES" sz="1400" dirty="0">
                <a:latin typeface="+mn-lt"/>
              </a:rPr>
              <a:t>Establecer un sistema de clasificación único para la administración.</a:t>
            </a:r>
          </a:p>
          <a:p>
            <a:pPr marL="285750" indent="-285750" algn="just">
              <a:lnSpc>
                <a:spcPct val="130000"/>
              </a:lnSpc>
              <a:spcBef>
                <a:spcPct val="0"/>
              </a:spcBef>
              <a:spcAft>
                <a:spcPts val="600"/>
              </a:spcAft>
              <a:defRPr/>
            </a:pPr>
            <a:r>
              <a:rPr lang="es-ES" altLang="es-ES" sz="1400" dirty="0">
                <a:latin typeface="+mn-lt"/>
              </a:rPr>
              <a:t>Conseguir una correcta elaboración de ficheros en formato abierto IFC, para las diferentes fases y revisiones establecidas en el protocolo de revisiones interno del EJGV.</a:t>
            </a:r>
          </a:p>
          <a:p>
            <a:pPr algn="just">
              <a:lnSpc>
                <a:spcPct val="130000"/>
              </a:lnSpc>
              <a:spcBef>
                <a:spcPct val="0"/>
              </a:spcBef>
              <a:spcAft>
                <a:spcPts val="600"/>
              </a:spcAft>
              <a:buNone/>
              <a:defRPr/>
            </a:pPr>
            <a:endParaRPr lang="es-ES" altLang="es-ES" sz="1400" dirty="0">
              <a:latin typeface="+mn-lt"/>
            </a:endParaRPr>
          </a:p>
        </p:txBody>
      </p:sp>
    </p:spTree>
    <p:extLst>
      <p:ext uri="{BB962C8B-B14F-4D97-AF65-F5344CB8AC3E}">
        <p14:creationId xmlns:p14="http://schemas.microsoft.com/office/powerpoint/2010/main" val="2653288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571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20000"/>
              </a:lnSpc>
              <a:spcBef>
                <a:spcPct val="0"/>
              </a:spcBef>
              <a:spcAft>
                <a:spcPts val="300"/>
              </a:spcAft>
              <a:buNone/>
              <a:defRPr/>
            </a:pPr>
            <a:r>
              <a:rPr lang="es-ES_tradnl" altLang="es-ES" sz="1600" b="1" dirty="0">
                <a:latin typeface="+mn-lt"/>
              </a:rPr>
              <a:t>OBJETIVOS DE LA PLANTILLA </a:t>
            </a:r>
          </a:p>
          <a:p>
            <a:pPr marL="12700" lvl="1" indent="0" algn="just" defTabSz="1186433">
              <a:lnSpc>
                <a:spcPct val="120000"/>
              </a:lnSpc>
              <a:spcBef>
                <a:spcPct val="0"/>
              </a:spcBef>
              <a:spcAft>
                <a:spcPts val="300"/>
              </a:spcAft>
              <a:buNone/>
              <a:defRPr/>
            </a:pPr>
            <a:r>
              <a:rPr lang="es-ES_tradnl" altLang="es-ES" sz="1400" dirty="0">
                <a:latin typeface="+mn-lt"/>
              </a:rPr>
              <a:t>Elementos gráficos:</a:t>
            </a:r>
          </a:p>
          <a:p>
            <a:pPr marL="755650" lvl="2" indent="-342900" algn="just" defTabSz="1186433">
              <a:lnSpc>
                <a:spcPct val="120000"/>
              </a:lnSpc>
              <a:spcBef>
                <a:spcPct val="0"/>
              </a:spcBef>
              <a:spcAft>
                <a:spcPts val="300"/>
              </a:spcAft>
              <a:defRPr/>
            </a:pPr>
            <a:r>
              <a:rPr lang="es-ES_tradnl" altLang="es-ES" sz="1400" dirty="0">
                <a:latin typeface="+mn-lt"/>
              </a:rPr>
              <a:t>LIBRO DE ESTILO: caratulas, estilos de texto, cotas, leyendas</a:t>
            </a:r>
          </a:p>
          <a:p>
            <a:pPr marL="755650" lvl="2" indent="-342900" algn="just" defTabSz="1186433">
              <a:lnSpc>
                <a:spcPct val="120000"/>
              </a:lnSpc>
              <a:spcBef>
                <a:spcPct val="0"/>
              </a:spcBef>
              <a:spcAft>
                <a:spcPts val="300"/>
              </a:spcAft>
              <a:defRPr/>
            </a:pPr>
            <a:r>
              <a:rPr lang="es-ES_tradnl" altLang="es-ES" sz="1400" dirty="0">
                <a:latin typeface="+mn-lt"/>
              </a:rPr>
              <a:t>LISTADOS DE TABLAS Y LEYENDAS: aplicaciones de color, control, SI/NO, CUMPLE/NO CUMPLE</a:t>
            </a:r>
          </a:p>
          <a:p>
            <a:pPr marL="12700" lvl="1" indent="0" algn="just" defTabSz="1186433">
              <a:lnSpc>
                <a:spcPct val="120000"/>
              </a:lnSpc>
              <a:spcBef>
                <a:spcPct val="0"/>
              </a:spcBef>
              <a:spcAft>
                <a:spcPts val="300"/>
              </a:spcAft>
              <a:buNone/>
              <a:defRPr/>
            </a:pPr>
            <a:r>
              <a:rPr lang="es-ES_tradnl" altLang="es-ES" sz="1400" dirty="0">
                <a:latin typeface="+mn-lt"/>
              </a:rPr>
              <a:t>Elementos geométricos: biblioteca genérica mediante estándar GDOBIM</a:t>
            </a:r>
          </a:p>
          <a:p>
            <a:pPr marL="755650" lvl="2" indent="-342900" algn="just" defTabSz="1186433">
              <a:lnSpc>
                <a:spcPct val="120000"/>
              </a:lnSpc>
              <a:spcBef>
                <a:spcPct val="0"/>
              </a:spcBef>
              <a:spcAft>
                <a:spcPts val="300"/>
              </a:spcAft>
              <a:defRPr/>
            </a:pPr>
            <a:r>
              <a:rPr lang="es-ES_tradnl" altLang="es-ES" sz="1400" dirty="0">
                <a:latin typeface="+mn-lt"/>
              </a:rPr>
              <a:t>MODELADO 3D.  </a:t>
            </a:r>
          </a:p>
          <a:p>
            <a:pPr marL="755650" lvl="2" indent="-342900" algn="just" defTabSz="1186433">
              <a:lnSpc>
                <a:spcPct val="120000"/>
              </a:lnSpc>
              <a:spcBef>
                <a:spcPct val="0"/>
              </a:spcBef>
              <a:spcAft>
                <a:spcPts val="300"/>
              </a:spcAft>
              <a:defRPr/>
            </a:pPr>
            <a:r>
              <a:rPr lang="es-ES_tradnl" altLang="es-ES" sz="1400" dirty="0">
                <a:latin typeface="+mn-lt"/>
              </a:rPr>
              <a:t>DETALLES 2D.</a:t>
            </a:r>
          </a:p>
          <a:p>
            <a:pPr marL="12700" lvl="1" indent="0" algn="just" defTabSz="1186433">
              <a:lnSpc>
                <a:spcPct val="120000"/>
              </a:lnSpc>
              <a:spcBef>
                <a:spcPct val="0"/>
              </a:spcBef>
              <a:spcAft>
                <a:spcPts val="300"/>
              </a:spcAft>
              <a:buNone/>
              <a:defRPr/>
            </a:pPr>
            <a:r>
              <a:rPr lang="es-ES_tradnl" altLang="es-ES" sz="1400" dirty="0">
                <a:latin typeface="+mn-lt"/>
              </a:rPr>
              <a:t>Elementos de entrega: planos tipo, vistas tipo</a:t>
            </a:r>
          </a:p>
          <a:p>
            <a:pPr marL="755650" lvl="2" indent="-342900" algn="just" defTabSz="1186433">
              <a:lnSpc>
                <a:spcPct val="120000"/>
              </a:lnSpc>
              <a:spcBef>
                <a:spcPct val="0"/>
              </a:spcBef>
              <a:spcAft>
                <a:spcPts val="300"/>
              </a:spcAft>
              <a:buFont typeface="+mj-lt"/>
              <a:buChar char="•"/>
              <a:defRPr/>
            </a:pPr>
            <a:r>
              <a:rPr lang="es-ES_tradnl" altLang="es-ES" sz="1400" dirty="0">
                <a:latin typeface="+mn-lt"/>
              </a:rPr>
              <a:t>LISTADO DE PLANOS</a:t>
            </a:r>
          </a:p>
          <a:p>
            <a:pPr marL="12700" lvl="1" indent="0" algn="just" defTabSz="1186433">
              <a:lnSpc>
                <a:spcPct val="120000"/>
              </a:lnSpc>
              <a:spcBef>
                <a:spcPct val="0"/>
              </a:spcBef>
              <a:spcAft>
                <a:spcPts val="300"/>
              </a:spcAft>
              <a:buNone/>
              <a:defRPr/>
            </a:pPr>
            <a:r>
              <a:rPr lang="es-ES_tradnl" altLang="es-ES" sz="1400" dirty="0">
                <a:latin typeface="+mn-lt"/>
              </a:rPr>
              <a:t>Elementos de control: tablas de superficies y mediciones clave.</a:t>
            </a:r>
          </a:p>
          <a:p>
            <a:pPr marL="12700" lvl="1" indent="0" algn="just" defTabSz="1186433">
              <a:lnSpc>
                <a:spcPct val="120000"/>
              </a:lnSpc>
              <a:spcBef>
                <a:spcPct val="0"/>
              </a:spcBef>
              <a:spcAft>
                <a:spcPts val="300"/>
              </a:spcAft>
              <a:buNone/>
              <a:defRPr/>
            </a:pPr>
            <a:r>
              <a:rPr lang="es-ES_tradnl" altLang="es-ES" sz="1400" dirty="0">
                <a:latin typeface="+mn-lt"/>
              </a:rPr>
              <a:t>Elementos de supervisión: criterios de diseño y normativa.</a:t>
            </a:r>
          </a:p>
          <a:p>
            <a:pPr marL="755650" lvl="2" indent="-342900" algn="just" defTabSz="1186433">
              <a:lnSpc>
                <a:spcPct val="120000"/>
              </a:lnSpc>
              <a:spcBef>
                <a:spcPct val="0"/>
              </a:spcBef>
              <a:spcAft>
                <a:spcPts val="300"/>
              </a:spcAft>
              <a:defRPr/>
            </a:pPr>
            <a:r>
              <a:rPr lang="es-ES_tradnl" altLang="es-ES" sz="1400" dirty="0">
                <a:latin typeface="+mn-lt"/>
              </a:rPr>
              <a:t>URBANISTICA</a:t>
            </a:r>
          </a:p>
          <a:p>
            <a:pPr marL="755650" lvl="2" indent="-342900" algn="just" defTabSz="1186433">
              <a:lnSpc>
                <a:spcPct val="120000"/>
              </a:lnSpc>
              <a:spcBef>
                <a:spcPct val="0"/>
              </a:spcBef>
              <a:spcAft>
                <a:spcPts val="300"/>
              </a:spcAft>
              <a:defRPr/>
            </a:pPr>
            <a:r>
              <a:rPr lang="es-ES_tradnl" altLang="es-ES" sz="1400" dirty="0">
                <a:latin typeface="+mn-lt"/>
              </a:rPr>
              <a:t>ACCESIBILIDAD E INCENCIOS</a:t>
            </a:r>
          </a:p>
          <a:p>
            <a:pPr marL="755650" lvl="2" indent="-342900" algn="just" defTabSz="1186433">
              <a:lnSpc>
                <a:spcPct val="120000"/>
              </a:lnSpc>
              <a:spcBef>
                <a:spcPct val="0"/>
              </a:spcBef>
              <a:spcAft>
                <a:spcPts val="300"/>
              </a:spcAft>
              <a:defRPr/>
            </a:pPr>
            <a:r>
              <a:rPr lang="es-ES_tradnl" altLang="es-ES" sz="1400" dirty="0">
                <a:latin typeface="+mn-lt"/>
              </a:rPr>
              <a:t>DISEÑO DE ARQUITECTURA: CRITERIOS VISESA.</a:t>
            </a:r>
          </a:p>
          <a:p>
            <a:pPr marL="12700" lvl="1" indent="0" algn="just" defTabSz="1186433">
              <a:lnSpc>
                <a:spcPct val="120000"/>
              </a:lnSpc>
              <a:spcBef>
                <a:spcPct val="0"/>
              </a:spcBef>
              <a:spcAft>
                <a:spcPts val="300"/>
              </a:spcAft>
              <a:buNone/>
              <a:defRPr/>
            </a:pPr>
            <a:r>
              <a:rPr lang="es-ES_tradnl" altLang="es-ES" sz="1400" dirty="0">
                <a:latin typeface="+mn-lt"/>
              </a:rPr>
              <a:t>Plantilla MVD para exportación a IFC</a:t>
            </a:r>
          </a:p>
          <a:p>
            <a:pPr marL="12700" lvl="1" indent="0" algn="just" defTabSz="1186433">
              <a:lnSpc>
                <a:spcPct val="120000"/>
              </a:lnSpc>
              <a:spcBef>
                <a:spcPct val="0"/>
              </a:spcBef>
              <a:spcAft>
                <a:spcPts val="300"/>
              </a:spcAft>
              <a:buNone/>
              <a:defRPr/>
            </a:pPr>
            <a:r>
              <a:rPr lang="es-ES_tradnl" altLang="es-ES" sz="1400" dirty="0">
                <a:latin typeface="+mn-lt"/>
              </a:rPr>
              <a:t>Plantillas de parámetros con cumplimiento de USOS BIM </a:t>
            </a:r>
          </a:p>
          <a:p>
            <a:pPr marL="755650" lvl="2" indent="-342900" algn="just" defTabSz="1186433">
              <a:lnSpc>
                <a:spcPct val="120000"/>
              </a:lnSpc>
              <a:spcBef>
                <a:spcPct val="0"/>
              </a:spcBef>
              <a:spcAft>
                <a:spcPts val="300"/>
              </a:spcAft>
              <a:defRPr/>
            </a:pPr>
            <a:r>
              <a:rPr lang="es-ES_tradnl" altLang="es-ES" sz="1400" dirty="0">
                <a:latin typeface="+mn-lt"/>
              </a:rPr>
              <a:t>MEDICIONES</a:t>
            </a:r>
          </a:p>
          <a:p>
            <a:pPr marL="755650" lvl="2" indent="-342900" algn="just" defTabSz="1186433">
              <a:lnSpc>
                <a:spcPct val="120000"/>
              </a:lnSpc>
              <a:spcBef>
                <a:spcPct val="0"/>
              </a:spcBef>
              <a:spcAft>
                <a:spcPts val="300"/>
              </a:spcAft>
              <a:defRPr/>
            </a:pPr>
            <a:r>
              <a:rPr lang="es-ES_tradnl" altLang="es-ES" sz="1400" dirty="0">
                <a:latin typeface="+mn-lt"/>
              </a:rPr>
              <a:t>CERTIFICACIONES</a:t>
            </a:r>
          </a:p>
          <a:p>
            <a:pPr marL="12700" lvl="1" indent="0" algn="just" defTabSz="1186433">
              <a:lnSpc>
                <a:spcPct val="120000"/>
              </a:lnSpc>
              <a:spcBef>
                <a:spcPct val="0"/>
              </a:spcBef>
              <a:spcAft>
                <a:spcPts val="300"/>
              </a:spcAft>
              <a:buNone/>
              <a:defRPr/>
            </a:pPr>
            <a:r>
              <a:rPr lang="es-ES_tradnl" altLang="es-ES" sz="1400" dirty="0">
                <a:latin typeface="+mn-lt"/>
              </a:rPr>
              <a:t>Plantilla de parámetros para Gestión de activos ALK.</a:t>
            </a:r>
            <a:endParaRPr lang="es-ES_tradnl" altLang="es-ES" sz="2200" dirty="0">
              <a:latin typeface="+mn-lt"/>
            </a:endParaRP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MODELADO</a:t>
            </a:r>
          </a:p>
        </p:txBody>
      </p:sp>
    </p:spTree>
    <p:extLst>
      <p:ext uri="{BB962C8B-B14F-4D97-AF65-F5344CB8AC3E}">
        <p14:creationId xmlns:p14="http://schemas.microsoft.com/office/powerpoint/2010/main" val="18833342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181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_tradnl" altLang="es-ES" sz="1600" b="1" dirty="0">
                <a:latin typeface="+mn-lt"/>
              </a:rPr>
              <a:t>ELEMENTOS GRAFICOS</a:t>
            </a:r>
            <a:endParaRPr lang="es-ES_tradnl" altLang="es-ES" sz="1600" dirty="0">
              <a:latin typeface="+mn-lt"/>
            </a:endParaRPr>
          </a:p>
          <a:p>
            <a:pPr marL="342900" lvl="2" indent="-342900" algn="just" defTabSz="1186433">
              <a:lnSpc>
                <a:spcPct val="130000"/>
              </a:lnSpc>
              <a:spcBef>
                <a:spcPct val="0"/>
              </a:spcBef>
              <a:spcAft>
                <a:spcPts val="600"/>
              </a:spcAft>
              <a:defRPr/>
            </a:pPr>
            <a:r>
              <a:rPr lang="es-ES_tradnl" altLang="es-ES" sz="1400" dirty="0">
                <a:latin typeface="+mn-lt"/>
              </a:rPr>
              <a:t>HOJA DE INICIO: datos básicos a incluir, es una hoja resumen del proyecto / vinculación Excel</a:t>
            </a:r>
          </a:p>
          <a:p>
            <a:pPr marL="342900" lvl="2" indent="-342900" algn="just" defTabSz="1186433">
              <a:lnSpc>
                <a:spcPct val="130000"/>
              </a:lnSpc>
              <a:spcBef>
                <a:spcPct val="0"/>
              </a:spcBef>
              <a:spcAft>
                <a:spcPts val="600"/>
              </a:spcAft>
              <a:defRPr/>
            </a:pPr>
            <a:r>
              <a:rPr lang="es-ES_tradnl" altLang="es-ES" sz="1400" dirty="0">
                <a:latin typeface="+mn-lt"/>
              </a:rPr>
              <a:t>LIBRO DE ESTILO: caratulas, estilos de texto, cotas, leyendas, colores, logotipos, firmas.</a:t>
            </a:r>
          </a:p>
          <a:p>
            <a:pPr marL="342900" lvl="2" indent="-342900" algn="just" defTabSz="1186433">
              <a:lnSpc>
                <a:spcPct val="130000"/>
              </a:lnSpc>
              <a:spcBef>
                <a:spcPct val="0"/>
              </a:spcBef>
              <a:spcAft>
                <a:spcPts val="600"/>
              </a:spcAft>
              <a:defRPr/>
            </a:pPr>
            <a:r>
              <a:rPr lang="es-ES_tradnl" altLang="es-ES" sz="1400" dirty="0">
                <a:latin typeface="+mn-lt"/>
              </a:rPr>
              <a:t>LISTADOS DE TABLAS Y LEYENDAS: aplicaciones de color, control, SI/NO, CUMPLE/NO CUMPLE</a:t>
            </a:r>
          </a:p>
          <a:p>
            <a:pPr marL="355600" lvl="1" indent="-342900" algn="just" defTabSz="1186433">
              <a:lnSpc>
                <a:spcPct val="130000"/>
              </a:lnSpc>
              <a:spcBef>
                <a:spcPct val="0"/>
              </a:spcBef>
              <a:spcAft>
                <a:spcPts val="600"/>
              </a:spcAft>
              <a:buFont typeface="+mj-lt"/>
              <a:buAutoNum type="arabicPeriod"/>
              <a:defRPr/>
            </a:pPr>
            <a:endParaRPr lang="es-ES_tradnl" altLang="es-ES" sz="1400" dirty="0">
              <a:latin typeface="+mn-lt"/>
            </a:endParaRP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GRAFISMO</a:t>
            </a:r>
          </a:p>
        </p:txBody>
      </p:sp>
      <p:pic>
        <p:nvPicPr>
          <p:cNvPr id="5" name="Imagen 4">
            <a:extLst>
              <a:ext uri="{FF2B5EF4-FFF2-40B4-BE49-F238E27FC236}">
                <a16:creationId xmlns:a16="http://schemas.microsoft.com/office/drawing/2014/main" id="{E5AFCD58-9FAA-4D94-9236-6665A5BE705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847679" y="3233627"/>
            <a:ext cx="7167364" cy="3560225"/>
          </a:xfrm>
          <a:prstGeom prst="rect">
            <a:avLst/>
          </a:prstGeom>
        </p:spPr>
      </p:pic>
    </p:spTree>
    <p:extLst>
      <p:ext uri="{BB962C8B-B14F-4D97-AF65-F5344CB8AC3E}">
        <p14:creationId xmlns:p14="http://schemas.microsoft.com/office/powerpoint/2010/main" val="3076312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181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_tradnl" altLang="es-ES" sz="1600" b="1" dirty="0">
                <a:latin typeface="+mn-lt"/>
              </a:rPr>
              <a:t>ELEMENTOS GRAFICOS</a:t>
            </a:r>
            <a:endParaRPr lang="es-ES_tradnl" altLang="es-ES" sz="1600" dirty="0">
              <a:latin typeface="+mn-lt"/>
            </a:endParaRPr>
          </a:p>
          <a:p>
            <a:pPr marL="342900" lvl="2" indent="-342900" algn="just" defTabSz="1186433">
              <a:lnSpc>
                <a:spcPct val="130000"/>
              </a:lnSpc>
              <a:spcBef>
                <a:spcPct val="0"/>
              </a:spcBef>
              <a:spcAft>
                <a:spcPts val="600"/>
              </a:spcAft>
              <a:defRPr/>
            </a:pPr>
            <a:r>
              <a:rPr lang="es-ES_tradnl" altLang="es-ES" sz="1400" dirty="0">
                <a:latin typeface="+mn-lt"/>
              </a:rPr>
              <a:t>HOJA DE INICIO: datos básicos a incluir, es una hoja resumen del proyecto / vinculación Excel</a:t>
            </a:r>
          </a:p>
          <a:p>
            <a:pPr marL="342900" lvl="2" indent="-342900" algn="just" defTabSz="1186433">
              <a:lnSpc>
                <a:spcPct val="130000"/>
              </a:lnSpc>
              <a:spcBef>
                <a:spcPct val="0"/>
              </a:spcBef>
              <a:spcAft>
                <a:spcPts val="600"/>
              </a:spcAft>
              <a:defRPr/>
            </a:pPr>
            <a:r>
              <a:rPr lang="es-ES_tradnl" altLang="es-ES" sz="1400" dirty="0">
                <a:latin typeface="+mn-lt"/>
              </a:rPr>
              <a:t>LIBRO DE ESTILO: caratulas, estilos de texto, cotas, leyendas, colores, logotipos, firmas.</a:t>
            </a:r>
          </a:p>
          <a:p>
            <a:pPr marL="342900" lvl="2" indent="-342900" algn="just" defTabSz="1186433">
              <a:lnSpc>
                <a:spcPct val="130000"/>
              </a:lnSpc>
              <a:spcBef>
                <a:spcPct val="0"/>
              </a:spcBef>
              <a:spcAft>
                <a:spcPts val="600"/>
              </a:spcAft>
              <a:defRPr/>
            </a:pPr>
            <a:r>
              <a:rPr lang="es-ES_tradnl" altLang="es-ES" sz="1400" dirty="0">
                <a:latin typeface="+mn-lt"/>
              </a:rPr>
              <a:t>LISTADOS DE TABLAS Y LEYENDAS: aplicaciones de color, control, SI/NO, CUMPLE/NO CUMPLE</a:t>
            </a:r>
          </a:p>
          <a:p>
            <a:pPr marL="355600" lvl="1" indent="-342900" algn="just" defTabSz="1186433">
              <a:lnSpc>
                <a:spcPct val="130000"/>
              </a:lnSpc>
              <a:spcBef>
                <a:spcPct val="0"/>
              </a:spcBef>
              <a:spcAft>
                <a:spcPts val="600"/>
              </a:spcAft>
              <a:buFont typeface="+mj-lt"/>
              <a:buAutoNum type="arabicPeriod"/>
              <a:defRPr/>
            </a:pPr>
            <a:endParaRPr lang="es-ES_tradnl" altLang="es-ES" sz="1400" dirty="0">
              <a:latin typeface="+mn-lt"/>
            </a:endParaRP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GRAFISMO</a:t>
            </a:r>
          </a:p>
        </p:txBody>
      </p:sp>
      <p:pic>
        <p:nvPicPr>
          <p:cNvPr id="5" name="Imagen 4">
            <a:extLst>
              <a:ext uri="{FF2B5EF4-FFF2-40B4-BE49-F238E27FC236}">
                <a16:creationId xmlns:a16="http://schemas.microsoft.com/office/drawing/2014/main" id="{055C0B00-1590-4E3F-ACAB-76D089479B5A}"/>
              </a:ext>
            </a:extLst>
          </p:cNvPr>
          <p:cNvPicPr>
            <a:picLocks noChangeAspect="1"/>
          </p:cNvPicPr>
          <p:nvPr/>
        </p:nvPicPr>
        <p:blipFill>
          <a:blip r:embed="rId2"/>
          <a:stretch>
            <a:fillRect/>
          </a:stretch>
        </p:blipFill>
        <p:spPr>
          <a:xfrm>
            <a:off x="8919074" y="3275781"/>
            <a:ext cx="3178619" cy="3812282"/>
          </a:xfrm>
          <a:prstGeom prst="rect">
            <a:avLst/>
          </a:prstGeom>
        </p:spPr>
      </p:pic>
      <p:pic>
        <p:nvPicPr>
          <p:cNvPr id="8" name="Imagen 7">
            <a:extLst>
              <a:ext uri="{FF2B5EF4-FFF2-40B4-BE49-F238E27FC236}">
                <a16:creationId xmlns:a16="http://schemas.microsoft.com/office/drawing/2014/main" id="{77730C64-D993-4584-ACDD-9DB84C88327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247279" y="3203772"/>
            <a:ext cx="7292464" cy="3956299"/>
          </a:xfrm>
          <a:prstGeom prst="rect">
            <a:avLst/>
          </a:prstGeom>
        </p:spPr>
      </p:pic>
    </p:spTree>
    <p:extLst>
      <p:ext uri="{BB962C8B-B14F-4D97-AF65-F5344CB8AC3E}">
        <p14:creationId xmlns:p14="http://schemas.microsoft.com/office/powerpoint/2010/main" val="2067652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25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_tradnl" altLang="es-ES" sz="1600" b="1" dirty="0">
                <a:latin typeface="+mn-lt"/>
              </a:rPr>
              <a:t>ELEMENTOS DE ENTREGA</a:t>
            </a:r>
          </a:p>
          <a:p>
            <a:pPr marL="342900" lvl="2" indent="-342900" algn="just" defTabSz="1186433">
              <a:lnSpc>
                <a:spcPct val="130000"/>
              </a:lnSpc>
              <a:spcBef>
                <a:spcPct val="0"/>
              </a:spcBef>
              <a:spcAft>
                <a:spcPts val="600"/>
              </a:spcAft>
              <a:defRPr/>
            </a:pPr>
            <a:r>
              <a:rPr lang="es-ES_tradnl" altLang="es-ES" sz="1400" b="1" dirty="0">
                <a:latin typeface="+mn-lt"/>
              </a:rPr>
              <a:t>Planos tipo</a:t>
            </a:r>
            <a:r>
              <a:rPr lang="es-ES_tradnl" altLang="es-ES" sz="1400" dirty="0">
                <a:latin typeface="+mn-lt"/>
              </a:rPr>
              <a:t>: </a:t>
            </a:r>
          </a:p>
          <a:p>
            <a:pPr marL="800100" lvl="3" indent="-342900" algn="just" defTabSz="1186433">
              <a:lnSpc>
                <a:spcPct val="130000"/>
              </a:lnSpc>
              <a:spcBef>
                <a:spcPct val="0"/>
              </a:spcBef>
              <a:spcAft>
                <a:spcPts val="600"/>
              </a:spcAft>
              <a:defRPr/>
            </a:pPr>
            <a:r>
              <a:rPr lang="es-ES_tradnl" altLang="es-ES" sz="1400" dirty="0">
                <a:latin typeface="+mn-lt"/>
              </a:rPr>
              <a:t>Criterios de nomenclaturas. Euskera – Español.</a:t>
            </a:r>
          </a:p>
          <a:p>
            <a:pPr marL="800100" lvl="3" indent="-342900" algn="just" defTabSz="1186433">
              <a:lnSpc>
                <a:spcPct val="130000"/>
              </a:lnSpc>
              <a:spcBef>
                <a:spcPct val="0"/>
              </a:spcBef>
              <a:spcAft>
                <a:spcPts val="600"/>
              </a:spcAft>
              <a:defRPr/>
            </a:pPr>
            <a:r>
              <a:rPr lang="es-ES_tradnl" altLang="es-ES" sz="1400" dirty="0">
                <a:latin typeface="+mn-lt"/>
              </a:rPr>
              <a:t>Establecer criterios de clasificación, agrupación, revisión (por nombre, abreviaturas…)</a:t>
            </a:r>
          </a:p>
          <a:p>
            <a:pPr marL="342900" lvl="2" indent="-342900" algn="just" defTabSz="1186433">
              <a:lnSpc>
                <a:spcPct val="130000"/>
              </a:lnSpc>
              <a:spcBef>
                <a:spcPct val="0"/>
              </a:spcBef>
              <a:spcAft>
                <a:spcPts val="600"/>
              </a:spcAft>
              <a:defRPr/>
            </a:pPr>
            <a:r>
              <a:rPr lang="es-ES_tradnl" altLang="es-ES" sz="1400" b="1" dirty="0">
                <a:latin typeface="+mn-lt"/>
              </a:rPr>
              <a:t>Vistas tipo</a:t>
            </a:r>
            <a:r>
              <a:rPr lang="es-ES_tradnl" altLang="es-ES" sz="1400" dirty="0">
                <a:latin typeface="+mn-lt"/>
              </a:rPr>
              <a:t>: analizar filtros de colores, cumplimientos, etc.</a:t>
            </a:r>
          </a:p>
          <a:p>
            <a:pPr marL="342900" lvl="2" indent="-342900" algn="just" defTabSz="1186433">
              <a:lnSpc>
                <a:spcPct val="130000"/>
              </a:lnSpc>
              <a:spcBef>
                <a:spcPct val="0"/>
              </a:spcBef>
              <a:spcAft>
                <a:spcPts val="600"/>
              </a:spcAft>
              <a:defRPr/>
            </a:pPr>
            <a:r>
              <a:rPr lang="es-ES_tradnl" altLang="es-ES" sz="1400" b="1" dirty="0">
                <a:latin typeface="+mn-lt"/>
              </a:rPr>
              <a:t>Criterios de exportación </a:t>
            </a:r>
            <a:r>
              <a:rPr lang="es-ES_tradnl" altLang="es-ES" sz="1400" dirty="0">
                <a:latin typeface="+mn-lt"/>
              </a:rPr>
              <a:t>a DWG (ISO), PDF, IFC (MVD específico): nomenclaturas</a:t>
            </a:r>
          </a:p>
          <a:p>
            <a:pPr marL="355600" lvl="1" indent="-342900" algn="just" defTabSz="1186433">
              <a:lnSpc>
                <a:spcPct val="130000"/>
              </a:lnSpc>
              <a:spcBef>
                <a:spcPct val="0"/>
              </a:spcBef>
              <a:spcAft>
                <a:spcPts val="600"/>
              </a:spcAft>
              <a:buFont typeface="+mj-lt"/>
              <a:buAutoNum type="arabicPeriod"/>
              <a:defRPr/>
            </a:pPr>
            <a:endParaRPr lang="es-ES_tradnl" altLang="es-ES" sz="1400" dirty="0">
              <a:latin typeface="+mn-lt"/>
            </a:endParaRP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DOCUMENTACION</a:t>
            </a:r>
          </a:p>
        </p:txBody>
      </p:sp>
      <p:pic>
        <p:nvPicPr>
          <p:cNvPr id="3" name="Imagen 2">
            <a:extLst>
              <a:ext uri="{FF2B5EF4-FFF2-40B4-BE49-F238E27FC236}">
                <a16:creationId xmlns:a16="http://schemas.microsoft.com/office/drawing/2014/main" id="{B645095A-DD27-4E0B-96EF-13AC5BA23D7E}"/>
              </a:ext>
            </a:extLst>
          </p:cNvPr>
          <p:cNvPicPr>
            <a:picLocks noChangeAspect="1"/>
          </p:cNvPicPr>
          <p:nvPr/>
        </p:nvPicPr>
        <p:blipFill>
          <a:blip r:embed="rId2"/>
          <a:stretch>
            <a:fillRect/>
          </a:stretch>
        </p:blipFill>
        <p:spPr>
          <a:xfrm>
            <a:off x="4333058" y="3923854"/>
            <a:ext cx="8291486" cy="3066912"/>
          </a:xfrm>
          <a:prstGeom prst="rect">
            <a:avLst/>
          </a:prstGeom>
        </p:spPr>
      </p:pic>
    </p:spTree>
    <p:extLst>
      <p:ext uri="{BB962C8B-B14F-4D97-AF65-F5344CB8AC3E}">
        <p14:creationId xmlns:p14="http://schemas.microsoft.com/office/powerpoint/2010/main" val="1879322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CC4F9F9-6D8E-45ED-A8C4-0ACBEC94693F}"/>
              </a:ext>
            </a:extLst>
          </p:cNvPr>
          <p:cNvSpPr>
            <a:spLocks noGrp="1"/>
          </p:cNvSpPr>
          <p:nvPr>
            <p:ph type="title"/>
          </p:nvPr>
        </p:nvSpPr>
        <p:spPr/>
        <p:txBody>
          <a:bodyPr/>
          <a:lstStyle/>
          <a:p>
            <a:r>
              <a:rPr lang="es-ES" dirty="0"/>
              <a:t>ASISTENCIA TÉCNICA DESARROLLO PROYECTOS BIM</a:t>
            </a:r>
          </a:p>
        </p:txBody>
      </p:sp>
    </p:spTree>
    <p:extLst>
      <p:ext uri="{BB962C8B-B14F-4D97-AF65-F5344CB8AC3E}">
        <p14:creationId xmlns:p14="http://schemas.microsoft.com/office/powerpoint/2010/main" val="3866581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38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_tradnl" altLang="es-ES" sz="1600" b="1" dirty="0">
                <a:latin typeface="+mn-lt"/>
              </a:rPr>
              <a:t>ELEMENTOS DE ENTREGA</a:t>
            </a: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DOCUMENTACION</a:t>
            </a:r>
          </a:p>
        </p:txBody>
      </p:sp>
      <p:pic>
        <p:nvPicPr>
          <p:cNvPr id="3" name="Imagen 2">
            <a:extLst>
              <a:ext uri="{FF2B5EF4-FFF2-40B4-BE49-F238E27FC236}">
                <a16:creationId xmlns:a16="http://schemas.microsoft.com/office/drawing/2014/main" id="{5B790749-5DEA-4533-90B0-1657C566CFC6}"/>
              </a:ext>
            </a:extLst>
          </p:cNvPr>
          <p:cNvPicPr>
            <a:picLocks noChangeAspect="1"/>
          </p:cNvPicPr>
          <p:nvPr/>
        </p:nvPicPr>
        <p:blipFill>
          <a:blip r:embed="rId2"/>
          <a:stretch>
            <a:fillRect/>
          </a:stretch>
        </p:blipFill>
        <p:spPr>
          <a:xfrm>
            <a:off x="4127599" y="1907629"/>
            <a:ext cx="9227072" cy="5040560"/>
          </a:xfrm>
          <a:prstGeom prst="rect">
            <a:avLst/>
          </a:prstGeom>
        </p:spPr>
      </p:pic>
      <p:pic>
        <p:nvPicPr>
          <p:cNvPr id="12" name="Imagen 11">
            <a:extLst>
              <a:ext uri="{FF2B5EF4-FFF2-40B4-BE49-F238E27FC236}">
                <a16:creationId xmlns:a16="http://schemas.microsoft.com/office/drawing/2014/main" id="{797F52E0-9ABD-46A3-BD92-6FE72595202F}"/>
              </a:ext>
            </a:extLst>
          </p:cNvPr>
          <p:cNvPicPr>
            <a:picLocks noChangeAspect="1"/>
          </p:cNvPicPr>
          <p:nvPr/>
        </p:nvPicPr>
        <p:blipFill>
          <a:blip r:embed="rId3"/>
          <a:stretch>
            <a:fillRect/>
          </a:stretch>
        </p:blipFill>
        <p:spPr>
          <a:xfrm>
            <a:off x="1467303" y="1403572"/>
            <a:ext cx="2156240" cy="5544617"/>
          </a:xfrm>
          <a:prstGeom prst="rect">
            <a:avLst/>
          </a:prstGeom>
        </p:spPr>
      </p:pic>
    </p:spTree>
    <p:extLst>
      <p:ext uri="{BB962C8B-B14F-4D97-AF65-F5344CB8AC3E}">
        <p14:creationId xmlns:p14="http://schemas.microsoft.com/office/powerpoint/2010/main" val="3189710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795542" cy="3602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 altLang="es-ES" sz="1600" b="1" dirty="0">
                <a:latin typeface="+mn-lt"/>
              </a:rPr>
              <a:t>ELEMENTOS DE CONTROL</a:t>
            </a:r>
          </a:p>
          <a:p>
            <a:pPr marL="298450" lvl="1" algn="just" defTabSz="1186433">
              <a:lnSpc>
                <a:spcPct val="130000"/>
              </a:lnSpc>
              <a:spcBef>
                <a:spcPct val="0"/>
              </a:spcBef>
              <a:spcAft>
                <a:spcPts val="600"/>
              </a:spcAft>
              <a:buFont typeface="Arial" panose="020B0604020202020204" pitchFamily="34" charset="0"/>
              <a:buChar char="•"/>
              <a:defRPr/>
            </a:pPr>
            <a:r>
              <a:rPr lang="es-ES" altLang="es-ES" sz="1400" dirty="0">
                <a:latin typeface="+mn-lt"/>
              </a:rPr>
              <a:t>TABLAS DE SUPERFICIES:</a:t>
            </a:r>
          </a:p>
          <a:p>
            <a:pPr marL="800100" lvl="3" indent="-342900" algn="just" defTabSz="1186433">
              <a:lnSpc>
                <a:spcPct val="130000"/>
              </a:lnSpc>
              <a:spcBef>
                <a:spcPct val="0"/>
              </a:spcBef>
              <a:spcAft>
                <a:spcPts val="600"/>
              </a:spcAft>
              <a:defRPr/>
            </a:pPr>
            <a:r>
              <a:rPr lang="es-ES_tradnl" altLang="es-ES" sz="1400" dirty="0">
                <a:latin typeface="+mn-lt"/>
              </a:rPr>
              <a:t>SUPERFICIES ÚTILES. POR SUSOS</a:t>
            </a:r>
          </a:p>
          <a:p>
            <a:pPr marL="800100" lvl="3" indent="-342900" algn="just" defTabSz="1186433">
              <a:lnSpc>
                <a:spcPct val="130000"/>
              </a:lnSpc>
              <a:spcBef>
                <a:spcPct val="0"/>
              </a:spcBef>
              <a:spcAft>
                <a:spcPts val="600"/>
              </a:spcAft>
              <a:defRPr/>
            </a:pPr>
            <a:r>
              <a:rPr lang="es-ES_tradnl" altLang="es-ES" sz="1400" dirty="0">
                <a:latin typeface="+mn-lt"/>
              </a:rPr>
              <a:t>ESTANCIAS MINMAS.</a:t>
            </a:r>
          </a:p>
          <a:p>
            <a:pPr marL="800100" lvl="3" indent="-342900" algn="just" defTabSz="1186433">
              <a:lnSpc>
                <a:spcPct val="130000"/>
              </a:lnSpc>
              <a:spcBef>
                <a:spcPct val="0"/>
              </a:spcBef>
              <a:spcAft>
                <a:spcPts val="600"/>
              </a:spcAft>
              <a:defRPr/>
            </a:pPr>
            <a:r>
              <a:rPr lang="es-ES_tradnl" altLang="es-ES" sz="1400" dirty="0">
                <a:latin typeface="+mn-lt"/>
              </a:rPr>
              <a:t>SUPERFICIES CONSTRUIDAS Y EDIFICABILIDAD</a:t>
            </a:r>
            <a:endParaRPr lang="es-ES" altLang="es-ES" sz="1400" dirty="0">
              <a:latin typeface="+mn-lt"/>
            </a:endParaRPr>
          </a:p>
          <a:p>
            <a:pPr marL="298450" lvl="1" algn="just" defTabSz="1186433">
              <a:lnSpc>
                <a:spcPct val="130000"/>
              </a:lnSpc>
              <a:spcBef>
                <a:spcPct val="0"/>
              </a:spcBef>
              <a:spcAft>
                <a:spcPts val="600"/>
              </a:spcAft>
              <a:buFont typeface="Arial" panose="020B0604020202020204" pitchFamily="34" charset="0"/>
              <a:buChar char="•"/>
              <a:defRPr/>
            </a:pPr>
            <a:r>
              <a:rPr lang="es-ES" altLang="es-ES" sz="1400" dirty="0">
                <a:latin typeface="+mn-lt"/>
              </a:rPr>
              <a:t>MEDICIONES CLAVE:</a:t>
            </a:r>
          </a:p>
          <a:p>
            <a:pPr marL="800100" lvl="3" indent="-342900" algn="just" defTabSz="1186433">
              <a:lnSpc>
                <a:spcPct val="130000"/>
              </a:lnSpc>
              <a:spcBef>
                <a:spcPct val="0"/>
              </a:spcBef>
              <a:spcAft>
                <a:spcPts val="600"/>
              </a:spcAft>
              <a:defRPr/>
            </a:pPr>
            <a:r>
              <a:rPr lang="es-ES_tradnl" altLang="es-ES" sz="1400" dirty="0">
                <a:latin typeface="+mn-lt"/>
              </a:rPr>
              <a:t>Acabados por estancias y calidades.</a:t>
            </a:r>
          </a:p>
          <a:p>
            <a:pPr marL="800100" lvl="3" indent="-342900" algn="just" defTabSz="1186433">
              <a:lnSpc>
                <a:spcPct val="130000"/>
              </a:lnSpc>
              <a:spcBef>
                <a:spcPct val="0"/>
              </a:spcBef>
              <a:spcAft>
                <a:spcPts val="600"/>
              </a:spcAft>
              <a:defRPr/>
            </a:pPr>
            <a:r>
              <a:rPr lang="es-ES_tradnl" altLang="es-ES" sz="1400" dirty="0">
                <a:latin typeface="+mn-lt"/>
              </a:rPr>
              <a:t>Carpinterías.</a:t>
            </a:r>
          </a:p>
          <a:p>
            <a:pPr marL="800100" lvl="3" indent="-342900" algn="just" defTabSz="1186433">
              <a:lnSpc>
                <a:spcPct val="130000"/>
              </a:lnSpc>
              <a:spcBef>
                <a:spcPct val="0"/>
              </a:spcBef>
              <a:spcAft>
                <a:spcPts val="600"/>
              </a:spcAft>
              <a:defRPr/>
            </a:pPr>
            <a:r>
              <a:rPr lang="es-ES_tradnl" altLang="es-ES" sz="1400" dirty="0">
                <a:latin typeface="+mn-lt"/>
              </a:rPr>
              <a:t>Inventario: luminarias, dispositivos, aparatos sanitarios, cocinas.</a:t>
            </a:r>
          </a:p>
          <a:p>
            <a:pPr marL="298450" lvl="1" algn="just" defTabSz="1186433">
              <a:lnSpc>
                <a:spcPct val="130000"/>
              </a:lnSpc>
              <a:spcBef>
                <a:spcPct val="0"/>
              </a:spcBef>
              <a:spcAft>
                <a:spcPts val="600"/>
              </a:spcAft>
              <a:buFont typeface="Arial" panose="020B0604020202020204" pitchFamily="34" charset="0"/>
              <a:buChar char="•"/>
              <a:defRPr/>
            </a:pPr>
            <a:endParaRPr lang="es-ES" altLang="es-ES" sz="1400" dirty="0">
              <a:latin typeface="+mn-lt"/>
            </a:endParaRP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PLANTILLA BIM</a:t>
            </a:r>
            <a:br>
              <a:rPr lang="es-ES" dirty="0"/>
            </a:br>
            <a:r>
              <a:rPr lang="es-ES" dirty="0"/>
              <a:t>ESTRATEGIA DE CONTROL</a:t>
            </a:r>
          </a:p>
        </p:txBody>
      </p:sp>
      <p:pic>
        <p:nvPicPr>
          <p:cNvPr id="3" name="Imagen 2">
            <a:extLst>
              <a:ext uri="{FF2B5EF4-FFF2-40B4-BE49-F238E27FC236}">
                <a16:creationId xmlns:a16="http://schemas.microsoft.com/office/drawing/2014/main" id="{26C68B04-A649-4737-93D9-E4DCE4DFB4B4}"/>
              </a:ext>
            </a:extLst>
          </p:cNvPr>
          <p:cNvPicPr>
            <a:picLocks noChangeAspect="1"/>
          </p:cNvPicPr>
          <p:nvPr/>
        </p:nvPicPr>
        <p:blipFill>
          <a:blip r:embed="rId2"/>
          <a:stretch>
            <a:fillRect/>
          </a:stretch>
        </p:blipFill>
        <p:spPr>
          <a:xfrm>
            <a:off x="1128663" y="1376963"/>
            <a:ext cx="2828270" cy="3771026"/>
          </a:xfrm>
          <a:prstGeom prst="rect">
            <a:avLst/>
          </a:prstGeom>
        </p:spPr>
      </p:pic>
    </p:spTree>
    <p:extLst>
      <p:ext uri="{BB962C8B-B14F-4D97-AF65-F5344CB8AC3E}">
        <p14:creationId xmlns:p14="http://schemas.microsoft.com/office/powerpoint/2010/main" val="1586813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a:extLst>
              <a:ext uri="{FF2B5EF4-FFF2-40B4-BE49-F238E27FC236}">
                <a16:creationId xmlns:a16="http://schemas.microsoft.com/office/drawing/2014/main" id="{B32F9A08-AEBD-48E8-9DD6-59645DB8063A}"/>
              </a:ext>
            </a:extLst>
          </p:cNvPr>
          <p:cNvSpPr txBox="1">
            <a:spLocks noChangeArrowheads="1"/>
          </p:cNvSpPr>
          <p:nvPr/>
        </p:nvSpPr>
        <p:spPr bwMode="auto">
          <a:xfrm>
            <a:off x="959247" y="1331565"/>
            <a:ext cx="8795542" cy="38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12700" lvl="1" indent="0" algn="just" defTabSz="1186433">
              <a:lnSpc>
                <a:spcPct val="130000"/>
              </a:lnSpc>
              <a:spcBef>
                <a:spcPct val="0"/>
              </a:spcBef>
              <a:spcAft>
                <a:spcPts val="600"/>
              </a:spcAft>
              <a:buNone/>
              <a:defRPr/>
            </a:pPr>
            <a:r>
              <a:rPr lang="es-ES" altLang="es-ES" sz="1600" b="1" dirty="0">
                <a:latin typeface="+mn-lt"/>
              </a:rPr>
              <a:t>CUADROS DE SUPERFICIES DE VIVIENDAS</a:t>
            </a:r>
            <a:endParaRPr lang="es-ES_tradnl" altLang="es-ES" sz="1400" dirty="0">
              <a:latin typeface="+mn-lt"/>
            </a:endParaRPr>
          </a:p>
        </p:txBody>
      </p:sp>
      <p:pic>
        <p:nvPicPr>
          <p:cNvPr id="7" name="Imagen 6">
            <a:extLst>
              <a:ext uri="{FF2B5EF4-FFF2-40B4-BE49-F238E27FC236}">
                <a16:creationId xmlns:a16="http://schemas.microsoft.com/office/drawing/2014/main" id="{09C0AD2E-AEC2-4027-884E-80E01925EB82}"/>
              </a:ext>
            </a:extLst>
          </p:cNvPr>
          <p:cNvPicPr>
            <a:picLocks noChangeAspect="1"/>
          </p:cNvPicPr>
          <p:nvPr/>
        </p:nvPicPr>
        <p:blipFill>
          <a:blip r:embed="rId2"/>
          <a:stretch>
            <a:fillRect/>
          </a:stretch>
        </p:blipFill>
        <p:spPr>
          <a:xfrm>
            <a:off x="1031255" y="1846329"/>
            <a:ext cx="12097344" cy="5029852"/>
          </a:xfrm>
          <a:prstGeom prst="rect">
            <a:avLst/>
          </a:prstGeom>
        </p:spPr>
      </p:pic>
      <p:sp>
        <p:nvSpPr>
          <p:cNvPr id="10" name="Título 3">
            <a:extLst>
              <a:ext uri="{FF2B5EF4-FFF2-40B4-BE49-F238E27FC236}">
                <a16:creationId xmlns:a16="http://schemas.microsoft.com/office/drawing/2014/main" id="{60249C01-3AF1-4967-8588-0687E7524853}"/>
              </a:ext>
            </a:extLst>
          </p:cNvPr>
          <p:cNvSpPr>
            <a:spLocks noGrp="1"/>
          </p:cNvSpPr>
          <p:nvPr>
            <p:ph type="title"/>
          </p:nvPr>
        </p:nvSpPr>
        <p:spPr>
          <a:xfrm>
            <a:off x="4199608" y="293316"/>
            <a:ext cx="6735092" cy="579357"/>
          </a:xfrm>
          <a:prstGeom prst="rect">
            <a:avLst/>
          </a:prstGeom>
        </p:spPr>
        <p:txBody>
          <a:bodyPr/>
          <a:lstStyle/>
          <a:p>
            <a:r>
              <a:rPr lang="es-ES" dirty="0"/>
              <a:t>PLANTILLA BIM</a:t>
            </a:r>
            <a:br>
              <a:rPr lang="es-ES" dirty="0"/>
            </a:br>
            <a:r>
              <a:rPr lang="es-ES" dirty="0"/>
              <a:t>ESTRATEGIA DE CONTROL</a:t>
            </a:r>
          </a:p>
        </p:txBody>
      </p:sp>
    </p:spTree>
    <p:extLst>
      <p:ext uri="{BB962C8B-B14F-4D97-AF65-F5344CB8AC3E}">
        <p14:creationId xmlns:p14="http://schemas.microsoft.com/office/powerpoint/2010/main" val="1333010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4343624" y="1192460"/>
            <a:ext cx="3888432" cy="3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_tradnl" altLang="es-ES" sz="1400" b="1" dirty="0">
                <a:latin typeface="+mn-lt"/>
              </a:rPr>
              <a:t>SISTEMA DE CLASIFICACIÓN Y EXPORTACIÓN A IFC</a:t>
            </a:r>
            <a:endParaRPr lang="es-ES_tradnl" altLang="es-ES" sz="1400" dirty="0">
              <a:latin typeface="+mn-lt"/>
            </a:endParaRPr>
          </a:p>
        </p:txBody>
      </p:sp>
      <p:sp>
        <p:nvSpPr>
          <p:cNvPr id="7" name="Título 1">
            <a:extLst>
              <a:ext uri="{FF2B5EF4-FFF2-40B4-BE49-F238E27FC236}">
                <a16:creationId xmlns:a16="http://schemas.microsoft.com/office/drawing/2014/main" id="{6AADF95C-9097-467C-9627-EA8FEB8638C5}"/>
              </a:ext>
            </a:extLst>
          </p:cNvPr>
          <p:cNvSpPr>
            <a:spLocks noGrp="1"/>
          </p:cNvSpPr>
          <p:nvPr>
            <p:ph type="title"/>
          </p:nvPr>
        </p:nvSpPr>
        <p:spPr/>
        <p:txBody>
          <a:bodyPr/>
          <a:lstStyle/>
          <a:p>
            <a:r>
              <a:rPr lang="es-ES" dirty="0"/>
              <a:t>PLANTILLA BIM</a:t>
            </a:r>
          </a:p>
        </p:txBody>
      </p:sp>
      <p:sp>
        <p:nvSpPr>
          <p:cNvPr id="8" name="Text Box 3">
            <a:extLst>
              <a:ext uri="{FF2B5EF4-FFF2-40B4-BE49-F238E27FC236}">
                <a16:creationId xmlns:a16="http://schemas.microsoft.com/office/drawing/2014/main" id="{A5EBEFE1-94AF-413F-B14E-CB50EF2C51D8}"/>
              </a:ext>
            </a:extLst>
          </p:cNvPr>
          <p:cNvSpPr txBox="1">
            <a:spLocks noChangeArrowheads="1"/>
          </p:cNvSpPr>
          <p:nvPr/>
        </p:nvSpPr>
        <p:spPr bwMode="auto">
          <a:xfrm>
            <a:off x="887239" y="1790457"/>
            <a:ext cx="12385376" cy="3150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nSpc>
                <a:spcPct val="130000"/>
              </a:lnSpc>
              <a:spcBef>
                <a:spcPct val="0"/>
              </a:spcBef>
              <a:buFont typeface="Wingdings" panose="05000000000000000000" pitchFamily="2" charset="2"/>
              <a:buNone/>
            </a:pPr>
            <a:r>
              <a:rPr lang="es-ES_tradnl" altLang="es-ES" sz="1400" dirty="0">
                <a:latin typeface="+mn-lt"/>
              </a:rPr>
              <a:t>Es utilizará como sistema de clasificación base el </a:t>
            </a:r>
            <a:r>
              <a:rPr lang="es-ES_tradnl" altLang="es-ES" sz="1400" b="1" dirty="0">
                <a:latin typeface="+mn-lt"/>
              </a:rPr>
              <a:t>GUBIMCLASS V.1.2.</a:t>
            </a:r>
          </a:p>
          <a:p>
            <a:pPr>
              <a:lnSpc>
                <a:spcPct val="130000"/>
              </a:lnSpc>
              <a:spcBef>
                <a:spcPct val="0"/>
              </a:spcBef>
              <a:buFont typeface="Wingdings" panose="05000000000000000000" pitchFamily="2" charset="2"/>
              <a:buNone/>
            </a:pPr>
            <a:endParaRPr lang="es-ES_tradnl" altLang="es-ES" sz="1400" dirty="0">
              <a:latin typeface="+mn-lt"/>
            </a:endParaRPr>
          </a:p>
          <a:p>
            <a:pPr>
              <a:lnSpc>
                <a:spcPct val="130000"/>
              </a:lnSpc>
              <a:spcBef>
                <a:spcPct val="0"/>
              </a:spcBef>
              <a:buFont typeface="Wingdings" panose="05000000000000000000" pitchFamily="2" charset="2"/>
              <a:buNone/>
            </a:pPr>
            <a:r>
              <a:rPr lang="es-ES_tradnl" altLang="es-ES" sz="1400" dirty="0">
                <a:latin typeface="+mn-lt"/>
              </a:rPr>
              <a:t>En el fichero de Revit se cargará la clasificación en el parámetro de </a:t>
            </a:r>
            <a:r>
              <a:rPr lang="es-ES_tradnl" altLang="es-ES" sz="1400" i="1" dirty="0">
                <a:latin typeface="+mn-lt"/>
              </a:rPr>
              <a:t>Código de montaje</a:t>
            </a:r>
            <a:r>
              <a:rPr lang="es-ES_tradnl" altLang="es-ES" sz="1400" dirty="0">
                <a:latin typeface="+mn-lt"/>
              </a:rPr>
              <a:t>, por lo que se debe de utilizar el fichero “GuBIMclassV1_2_ES_AssemblyCode.txt”, de los fichero adjuntos en el </a:t>
            </a:r>
            <a:r>
              <a:rPr lang="pt-BR" altLang="es-ES" sz="1400" b="1" dirty="0">
                <a:latin typeface="+mn-lt"/>
              </a:rPr>
              <a:t>KIT DE ESTUDIOS DE ARQUITECTURA_v05.</a:t>
            </a:r>
          </a:p>
          <a:p>
            <a:pPr>
              <a:lnSpc>
                <a:spcPct val="130000"/>
              </a:lnSpc>
              <a:spcBef>
                <a:spcPct val="0"/>
              </a:spcBef>
              <a:buFont typeface="Wingdings" panose="05000000000000000000" pitchFamily="2" charset="2"/>
              <a:buNone/>
            </a:pPr>
            <a:endParaRPr lang="pt-BR" altLang="es-ES" sz="1400" b="1" dirty="0">
              <a:latin typeface="+mn-lt"/>
            </a:endParaRPr>
          </a:p>
          <a:p>
            <a:pPr>
              <a:lnSpc>
                <a:spcPct val="130000"/>
              </a:lnSpc>
              <a:spcBef>
                <a:spcPct val="0"/>
              </a:spcBef>
              <a:buFont typeface="Wingdings" panose="05000000000000000000" pitchFamily="2" charset="2"/>
              <a:buNone/>
            </a:pPr>
            <a:endParaRPr lang="pt-BR" altLang="es-ES" sz="1400" b="1" dirty="0">
              <a:latin typeface="+mn-lt"/>
            </a:endParaRPr>
          </a:p>
          <a:p>
            <a:pPr>
              <a:lnSpc>
                <a:spcPct val="130000"/>
              </a:lnSpc>
              <a:spcBef>
                <a:spcPct val="0"/>
              </a:spcBef>
              <a:buFont typeface="Wingdings" panose="05000000000000000000" pitchFamily="2" charset="2"/>
              <a:buNone/>
            </a:pPr>
            <a:endParaRPr lang="pt-BR" altLang="es-ES" sz="1400" b="1" dirty="0">
              <a:latin typeface="+mn-lt"/>
            </a:endParaRPr>
          </a:p>
          <a:p>
            <a:pPr>
              <a:lnSpc>
                <a:spcPct val="130000"/>
              </a:lnSpc>
              <a:spcBef>
                <a:spcPct val="0"/>
              </a:spcBef>
              <a:buFont typeface="Wingdings" panose="05000000000000000000" pitchFamily="2" charset="2"/>
              <a:buNone/>
            </a:pPr>
            <a:endParaRPr lang="pt-BR" altLang="es-ES" sz="1400" b="1" dirty="0">
              <a:latin typeface="+mn-lt"/>
            </a:endParaRPr>
          </a:p>
          <a:p>
            <a:pPr>
              <a:lnSpc>
                <a:spcPct val="130000"/>
              </a:lnSpc>
              <a:spcBef>
                <a:spcPct val="0"/>
              </a:spcBef>
              <a:buFont typeface="Wingdings" panose="05000000000000000000" pitchFamily="2" charset="2"/>
              <a:buNone/>
            </a:pPr>
            <a:r>
              <a:rPr lang="pt-BR" altLang="es-ES" sz="1400" dirty="0">
                <a:latin typeface="+mn-lt"/>
              </a:rPr>
              <a:t>Junto </a:t>
            </a:r>
            <a:r>
              <a:rPr lang="pt-BR" altLang="es-ES" sz="1400" dirty="0" err="1">
                <a:latin typeface="+mn-lt"/>
              </a:rPr>
              <a:t>con</a:t>
            </a:r>
            <a:r>
              <a:rPr lang="pt-BR" altLang="es-ES" sz="1400" dirty="0">
                <a:latin typeface="+mn-lt"/>
              </a:rPr>
              <a:t> </a:t>
            </a:r>
            <a:r>
              <a:rPr lang="pt-BR" altLang="es-ES" sz="1400" dirty="0" err="1">
                <a:latin typeface="+mn-lt"/>
              </a:rPr>
              <a:t>el</a:t>
            </a:r>
            <a:r>
              <a:rPr lang="pt-BR" altLang="es-ES" sz="1400" dirty="0">
                <a:latin typeface="+mn-lt"/>
              </a:rPr>
              <a:t> </a:t>
            </a:r>
            <a:r>
              <a:rPr lang="pt-BR" altLang="es-ES" sz="1400" dirty="0" err="1">
                <a:latin typeface="+mn-lt"/>
              </a:rPr>
              <a:t>fichero</a:t>
            </a:r>
            <a:r>
              <a:rPr lang="pt-BR" altLang="es-ES" sz="1400" dirty="0">
                <a:latin typeface="+mn-lt"/>
              </a:rPr>
              <a:t> </a:t>
            </a:r>
            <a:r>
              <a:rPr lang="es-ES_tradnl" altLang="es-ES" sz="1400" dirty="0">
                <a:latin typeface="+mn-lt"/>
              </a:rPr>
              <a:t>“</a:t>
            </a:r>
            <a:r>
              <a:rPr lang="es-ES_tradnl" altLang="es-ES" sz="1400" i="1" dirty="0">
                <a:latin typeface="+mn-lt"/>
              </a:rPr>
              <a:t>GuBIMclassV1_2_ES_AssemblyCode.txt</a:t>
            </a:r>
            <a:r>
              <a:rPr lang="es-ES_tradnl" altLang="es-ES" sz="1400" dirty="0">
                <a:latin typeface="+mn-lt"/>
              </a:rPr>
              <a:t>”, Se entrega un fichero Excel “</a:t>
            </a:r>
            <a:r>
              <a:rPr lang="es-ES" altLang="es-ES" sz="1400" i="1" dirty="0">
                <a:latin typeface="+mn-lt"/>
              </a:rPr>
              <a:t>EJGV_SistClasificacion_GuBIMClassV1_2_ES_Y_IFC_v01.xlsx</a:t>
            </a:r>
            <a:r>
              <a:rPr lang="es-ES" altLang="es-ES" sz="1400" dirty="0">
                <a:latin typeface="+mn-lt"/>
              </a:rPr>
              <a:t>”</a:t>
            </a:r>
            <a:r>
              <a:rPr lang="es-ES_tradnl" altLang="es-ES" sz="1400" dirty="0">
                <a:latin typeface="+mn-lt"/>
              </a:rPr>
              <a:t> con la referencia del mapeo de las clasificaciones de IFC.  Este fichero debe ser completado en la medida de la necesidad y singularidad del proyecto para garantizar una correcta exportación de la clasificación al IFC. </a:t>
            </a:r>
          </a:p>
        </p:txBody>
      </p:sp>
      <p:pic>
        <p:nvPicPr>
          <p:cNvPr id="9" name="Imagen 8">
            <a:extLst>
              <a:ext uri="{FF2B5EF4-FFF2-40B4-BE49-F238E27FC236}">
                <a16:creationId xmlns:a16="http://schemas.microsoft.com/office/drawing/2014/main" id="{0F4878FA-5FA7-454D-AC6F-BA5518D8C240}"/>
              </a:ext>
            </a:extLst>
          </p:cNvPr>
          <p:cNvPicPr>
            <a:picLocks noChangeAspect="1"/>
          </p:cNvPicPr>
          <p:nvPr/>
        </p:nvPicPr>
        <p:blipFill rotWithShape="1">
          <a:blip r:embed="rId2"/>
          <a:srcRect t="727"/>
          <a:stretch/>
        </p:blipFill>
        <p:spPr>
          <a:xfrm>
            <a:off x="1175271" y="5199653"/>
            <a:ext cx="11377264" cy="1783039"/>
          </a:xfrm>
          <a:prstGeom prst="rect">
            <a:avLst/>
          </a:prstGeom>
        </p:spPr>
      </p:pic>
      <p:pic>
        <p:nvPicPr>
          <p:cNvPr id="15" name="Imagen 14">
            <a:extLst>
              <a:ext uri="{FF2B5EF4-FFF2-40B4-BE49-F238E27FC236}">
                <a16:creationId xmlns:a16="http://schemas.microsoft.com/office/drawing/2014/main" id="{04971EAA-F60B-48D2-88FA-707EAE7876A3}"/>
              </a:ext>
            </a:extLst>
          </p:cNvPr>
          <p:cNvPicPr>
            <a:picLocks noChangeAspect="1"/>
          </p:cNvPicPr>
          <p:nvPr/>
        </p:nvPicPr>
        <p:blipFill>
          <a:blip r:embed="rId3"/>
          <a:stretch>
            <a:fillRect/>
          </a:stretch>
        </p:blipFill>
        <p:spPr>
          <a:xfrm>
            <a:off x="2543423" y="3131765"/>
            <a:ext cx="8181975" cy="552450"/>
          </a:xfrm>
          <a:prstGeom prst="rect">
            <a:avLst/>
          </a:prstGeom>
        </p:spPr>
      </p:pic>
      <p:pic>
        <p:nvPicPr>
          <p:cNvPr id="2" name="Imagen 1">
            <a:extLst>
              <a:ext uri="{FF2B5EF4-FFF2-40B4-BE49-F238E27FC236}">
                <a16:creationId xmlns:a16="http://schemas.microsoft.com/office/drawing/2014/main" id="{F34EE4A7-4255-4268-9B85-73F2D21FC52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400408" y="1814787"/>
            <a:ext cx="1656184" cy="405726"/>
          </a:xfrm>
          <a:prstGeom prst="rect">
            <a:avLst/>
          </a:prstGeom>
        </p:spPr>
      </p:pic>
    </p:spTree>
    <p:extLst>
      <p:ext uri="{BB962C8B-B14F-4D97-AF65-F5344CB8AC3E}">
        <p14:creationId xmlns:p14="http://schemas.microsoft.com/office/powerpoint/2010/main" val="2722610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4349354" y="1187549"/>
            <a:ext cx="8779245" cy="3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_tradnl" altLang="es-ES" sz="1400" b="1" dirty="0">
                <a:latin typeface="+mn-lt"/>
              </a:rPr>
              <a:t>SISTEMA DE CLASIFICACIÓN Y EXPORTACIÓN A IFC</a:t>
            </a:r>
            <a:endParaRPr lang="es-ES_tradnl" altLang="es-ES" sz="1400" dirty="0">
              <a:latin typeface="+mn-lt"/>
            </a:endParaRPr>
          </a:p>
        </p:txBody>
      </p:sp>
      <p:sp>
        <p:nvSpPr>
          <p:cNvPr id="7" name="Título 1">
            <a:extLst>
              <a:ext uri="{FF2B5EF4-FFF2-40B4-BE49-F238E27FC236}">
                <a16:creationId xmlns:a16="http://schemas.microsoft.com/office/drawing/2014/main" id="{6AADF95C-9097-467C-9627-EA8FEB8638C5}"/>
              </a:ext>
            </a:extLst>
          </p:cNvPr>
          <p:cNvSpPr>
            <a:spLocks noGrp="1"/>
          </p:cNvSpPr>
          <p:nvPr>
            <p:ph type="title"/>
          </p:nvPr>
        </p:nvSpPr>
        <p:spPr/>
        <p:txBody>
          <a:bodyPr/>
          <a:lstStyle/>
          <a:p>
            <a:r>
              <a:rPr lang="es-ES" dirty="0"/>
              <a:t>PLANTILLA BIM</a:t>
            </a:r>
          </a:p>
        </p:txBody>
      </p:sp>
      <p:pic>
        <p:nvPicPr>
          <p:cNvPr id="2" name="Imagen 1">
            <a:extLst>
              <a:ext uri="{FF2B5EF4-FFF2-40B4-BE49-F238E27FC236}">
                <a16:creationId xmlns:a16="http://schemas.microsoft.com/office/drawing/2014/main" id="{F34EE4A7-4255-4268-9B85-73F2D21FC52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47279" y="1907629"/>
            <a:ext cx="2592288" cy="635049"/>
          </a:xfrm>
          <a:prstGeom prst="rect">
            <a:avLst/>
          </a:prstGeom>
        </p:spPr>
      </p:pic>
      <p:pic>
        <p:nvPicPr>
          <p:cNvPr id="4" name="Imagen 3">
            <a:extLst>
              <a:ext uri="{FF2B5EF4-FFF2-40B4-BE49-F238E27FC236}">
                <a16:creationId xmlns:a16="http://schemas.microsoft.com/office/drawing/2014/main" id="{D64C13FD-FC67-4B4B-86F5-44906020841B}"/>
              </a:ext>
            </a:extLst>
          </p:cNvPr>
          <p:cNvPicPr>
            <a:picLocks noChangeAspect="1"/>
          </p:cNvPicPr>
          <p:nvPr/>
        </p:nvPicPr>
        <p:blipFill>
          <a:blip r:embed="rId3"/>
          <a:stretch>
            <a:fillRect/>
          </a:stretch>
        </p:blipFill>
        <p:spPr>
          <a:xfrm>
            <a:off x="8808119" y="2664231"/>
            <a:ext cx="3496922" cy="2627774"/>
          </a:xfrm>
          <a:prstGeom prst="rect">
            <a:avLst/>
          </a:prstGeom>
        </p:spPr>
      </p:pic>
      <p:sp>
        <p:nvSpPr>
          <p:cNvPr id="10" name="Text Box 3">
            <a:extLst>
              <a:ext uri="{FF2B5EF4-FFF2-40B4-BE49-F238E27FC236}">
                <a16:creationId xmlns:a16="http://schemas.microsoft.com/office/drawing/2014/main" id="{7D943C6D-CA94-4A9B-9406-6435F9C7E69F}"/>
              </a:ext>
            </a:extLst>
          </p:cNvPr>
          <p:cNvSpPr txBox="1">
            <a:spLocks noChangeArrowheads="1"/>
          </p:cNvSpPr>
          <p:nvPr/>
        </p:nvSpPr>
        <p:spPr bwMode="auto">
          <a:xfrm>
            <a:off x="4317182" y="1762257"/>
            <a:ext cx="8779245" cy="62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 altLang="es-ES" sz="1400" dirty="0">
                <a:latin typeface="+mn-lt"/>
              </a:rPr>
              <a:t>Para la exportación a IFC, se trabajará de partida con el mapeo por defecto que trae el exportador de Revit, y según la singularidad o requisito especial de cada proyecto, se deberá ajustar el detalle del mapeo:</a:t>
            </a:r>
          </a:p>
        </p:txBody>
      </p:sp>
      <p:pic>
        <p:nvPicPr>
          <p:cNvPr id="6" name="Imagen 5">
            <a:extLst>
              <a:ext uri="{FF2B5EF4-FFF2-40B4-BE49-F238E27FC236}">
                <a16:creationId xmlns:a16="http://schemas.microsoft.com/office/drawing/2014/main" id="{4C3848FA-2A7D-4635-8659-E1FF72CCAEAF}"/>
              </a:ext>
            </a:extLst>
          </p:cNvPr>
          <p:cNvPicPr>
            <a:picLocks noChangeAspect="1"/>
          </p:cNvPicPr>
          <p:nvPr/>
        </p:nvPicPr>
        <p:blipFill rotWithShape="1">
          <a:blip r:embed="rId4"/>
          <a:srcRect t="11906"/>
          <a:stretch/>
        </p:blipFill>
        <p:spPr>
          <a:xfrm>
            <a:off x="4487639" y="6344917"/>
            <a:ext cx="8258175" cy="679669"/>
          </a:xfrm>
          <a:prstGeom prst="rect">
            <a:avLst/>
          </a:prstGeom>
        </p:spPr>
      </p:pic>
      <p:sp>
        <p:nvSpPr>
          <p:cNvPr id="13" name="CuadroTexto 12">
            <a:extLst>
              <a:ext uri="{FF2B5EF4-FFF2-40B4-BE49-F238E27FC236}">
                <a16:creationId xmlns:a16="http://schemas.microsoft.com/office/drawing/2014/main" id="{7492BE24-796E-4C23-A1CD-8E7ABDE22459}"/>
              </a:ext>
            </a:extLst>
          </p:cNvPr>
          <p:cNvSpPr txBox="1"/>
          <p:nvPr/>
        </p:nvSpPr>
        <p:spPr>
          <a:xfrm>
            <a:off x="4415631" y="3454853"/>
            <a:ext cx="4104456" cy="738664"/>
          </a:xfrm>
          <a:prstGeom prst="rect">
            <a:avLst/>
          </a:prstGeom>
          <a:noFill/>
        </p:spPr>
        <p:txBody>
          <a:bodyPr wrap="square">
            <a:spAutoFit/>
          </a:bodyPr>
          <a:lstStyle/>
          <a:p>
            <a:r>
              <a:rPr lang="es-ES" altLang="es-ES" sz="1400" b="1" dirty="0">
                <a:latin typeface="+mn-lt"/>
              </a:rPr>
              <a:t>1</a:t>
            </a:r>
            <a:r>
              <a:rPr lang="es-ES" altLang="es-ES" sz="1400" dirty="0">
                <a:latin typeface="+mn-lt"/>
              </a:rPr>
              <a:t>- Desde el cuadro de clases de exportación IFC, por cada categoría y subcategoría de Revit. </a:t>
            </a:r>
          </a:p>
          <a:p>
            <a:r>
              <a:rPr lang="es-ES" altLang="es-ES" sz="1400" dirty="0">
                <a:latin typeface="+mn-lt"/>
              </a:rPr>
              <a:t>Archivo </a:t>
            </a:r>
            <a:r>
              <a:rPr lang="es-ES" altLang="es-ES" sz="1400" dirty="0">
                <a:latin typeface="Courier New" panose="02070309020205020404" pitchFamily="49" charset="0"/>
                <a:cs typeface="Courier New" panose="02070309020205020404" pitchFamily="49" charset="0"/>
              </a:rPr>
              <a:t>&gt; </a:t>
            </a:r>
            <a:r>
              <a:rPr lang="es-ES" altLang="es-ES" sz="1400" dirty="0">
                <a:latin typeface="+mn-lt"/>
              </a:rPr>
              <a:t>Exportar</a:t>
            </a:r>
            <a:r>
              <a:rPr lang="es-ES" altLang="es-ES" sz="1400" dirty="0">
                <a:latin typeface="Courier New" panose="02070309020205020404" pitchFamily="49" charset="0"/>
                <a:cs typeface="Courier New" panose="02070309020205020404" pitchFamily="49" charset="0"/>
              </a:rPr>
              <a:t> &gt; </a:t>
            </a:r>
            <a:r>
              <a:rPr lang="es-ES" altLang="es-ES" sz="1400" dirty="0">
                <a:latin typeface="+mn-lt"/>
              </a:rPr>
              <a:t>Opciones</a:t>
            </a:r>
            <a:r>
              <a:rPr lang="es-ES" altLang="es-ES" sz="1400" dirty="0">
                <a:latin typeface="Courier New" panose="02070309020205020404" pitchFamily="49" charset="0"/>
                <a:cs typeface="Courier New" panose="02070309020205020404" pitchFamily="49" charset="0"/>
              </a:rPr>
              <a:t> &gt; </a:t>
            </a:r>
            <a:r>
              <a:rPr lang="es-ES" altLang="es-ES" sz="1400" dirty="0">
                <a:latin typeface="+mn-lt"/>
              </a:rPr>
              <a:t>Opciones IFC</a:t>
            </a:r>
            <a:endParaRPr lang="en-GB" sz="1400" dirty="0"/>
          </a:p>
        </p:txBody>
      </p:sp>
      <p:sp>
        <p:nvSpPr>
          <p:cNvPr id="15" name="CuadroTexto 14">
            <a:extLst>
              <a:ext uri="{FF2B5EF4-FFF2-40B4-BE49-F238E27FC236}">
                <a16:creationId xmlns:a16="http://schemas.microsoft.com/office/drawing/2014/main" id="{1E781036-8D15-42AD-8494-A20CAC8D9114}"/>
              </a:ext>
            </a:extLst>
          </p:cNvPr>
          <p:cNvSpPr txBox="1"/>
          <p:nvPr/>
        </p:nvSpPr>
        <p:spPr>
          <a:xfrm>
            <a:off x="4405882" y="5580037"/>
            <a:ext cx="6719886" cy="523220"/>
          </a:xfrm>
          <a:prstGeom prst="rect">
            <a:avLst/>
          </a:prstGeom>
          <a:noFill/>
        </p:spPr>
        <p:txBody>
          <a:bodyPr wrap="square">
            <a:spAutoFit/>
          </a:bodyPr>
          <a:lstStyle/>
          <a:p>
            <a:r>
              <a:rPr lang="es-ES" altLang="es-ES" sz="1400" b="1" dirty="0">
                <a:latin typeface="+mn-lt"/>
              </a:rPr>
              <a:t>2 - </a:t>
            </a:r>
            <a:r>
              <a:rPr lang="es-ES" altLang="es-ES" sz="1400" dirty="0">
                <a:latin typeface="+mn-lt"/>
              </a:rPr>
              <a:t>Desde los parámetros IFC de tipo</a:t>
            </a:r>
            <a:r>
              <a:rPr lang="es-ES" altLang="es-ES" sz="1400" b="1" dirty="0">
                <a:latin typeface="+mn-lt"/>
              </a:rPr>
              <a:t>, </a:t>
            </a:r>
            <a:r>
              <a:rPr lang="es-ES" altLang="es-ES" sz="1400" b="1" i="1" dirty="0" err="1">
                <a:latin typeface="+mn-lt"/>
              </a:rPr>
              <a:t>IfcExportAs</a:t>
            </a:r>
            <a:r>
              <a:rPr lang="es-ES" altLang="es-ES" sz="1400" b="1" dirty="0">
                <a:latin typeface="+mn-lt"/>
              </a:rPr>
              <a:t> y </a:t>
            </a:r>
            <a:r>
              <a:rPr lang="es-ES" altLang="es-ES" sz="1400" b="1" i="1" dirty="0" err="1">
                <a:latin typeface="+mn-lt"/>
              </a:rPr>
              <a:t>IfcExportType</a:t>
            </a:r>
            <a:r>
              <a:rPr lang="es-ES" altLang="es-ES" sz="1400" b="1" i="1" dirty="0">
                <a:latin typeface="+mn-lt"/>
              </a:rPr>
              <a:t>, </a:t>
            </a:r>
            <a:r>
              <a:rPr lang="es-ES" altLang="es-ES" sz="1400" dirty="0">
                <a:latin typeface="+mn-lt"/>
              </a:rPr>
              <a:t>si de requerirse ser mas específico en la clasificación de varios elementos pertenecientes a la misma categoría</a:t>
            </a:r>
            <a:endParaRPr lang="en-GB" sz="1400" dirty="0"/>
          </a:p>
        </p:txBody>
      </p:sp>
      <p:pic>
        <p:nvPicPr>
          <p:cNvPr id="16" name="Imagen 15">
            <a:extLst>
              <a:ext uri="{FF2B5EF4-FFF2-40B4-BE49-F238E27FC236}">
                <a16:creationId xmlns:a16="http://schemas.microsoft.com/office/drawing/2014/main" id="{7C8E5A38-073C-4BAC-A28E-3506F9933F0E}"/>
              </a:ext>
            </a:extLst>
          </p:cNvPr>
          <p:cNvPicPr>
            <a:picLocks noChangeAspect="1"/>
          </p:cNvPicPr>
          <p:nvPr/>
        </p:nvPicPr>
        <p:blipFill>
          <a:blip r:embed="rId5"/>
          <a:stretch>
            <a:fillRect/>
          </a:stretch>
        </p:blipFill>
        <p:spPr>
          <a:xfrm>
            <a:off x="1823343" y="4067869"/>
            <a:ext cx="1280271" cy="1676545"/>
          </a:xfrm>
          <a:prstGeom prst="rect">
            <a:avLst/>
          </a:prstGeom>
        </p:spPr>
      </p:pic>
    </p:spTree>
    <p:extLst>
      <p:ext uri="{BB962C8B-B14F-4D97-AF65-F5344CB8AC3E}">
        <p14:creationId xmlns:p14="http://schemas.microsoft.com/office/powerpoint/2010/main" val="919935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4349354" y="1187549"/>
            <a:ext cx="8779245" cy="3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_tradnl" altLang="es-ES" sz="1400" b="1" dirty="0">
                <a:latin typeface="+mn-lt"/>
              </a:rPr>
              <a:t>SISTEMA DE CLASIFICACIÓN Y EXPORTACIÓN A IFC</a:t>
            </a:r>
            <a:endParaRPr lang="es-ES_tradnl" altLang="es-ES" sz="1400" dirty="0">
              <a:latin typeface="+mn-lt"/>
            </a:endParaRPr>
          </a:p>
        </p:txBody>
      </p:sp>
      <p:sp>
        <p:nvSpPr>
          <p:cNvPr id="7" name="Título 1">
            <a:extLst>
              <a:ext uri="{FF2B5EF4-FFF2-40B4-BE49-F238E27FC236}">
                <a16:creationId xmlns:a16="http://schemas.microsoft.com/office/drawing/2014/main" id="{6AADF95C-9097-467C-9627-EA8FEB8638C5}"/>
              </a:ext>
            </a:extLst>
          </p:cNvPr>
          <p:cNvSpPr>
            <a:spLocks noGrp="1"/>
          </p:cNvSpPr>
          <p:nvPr>
            <p:ph type="title"/>
          </p:nvPr>
        </p:nvSpPr>
        <p:spPr/>
        <p:txBody>
          <a:bodyPr/>
          <a:lstStyle/>
          <a:p>
            <a:r>
              <a:rPr lang="es-ES" dirty="0"/>
              <a:t>PLANTILLA BIM</a:t>
            </a:r>
          </a:p>
        </p:txBody>
      </p:sp>
      <p:pic>
        <p:nvPicPr>
          <p:cNvPr id="2" name="Imagen 1">
            <a:extLst>
              <a:ext uri="{FF2B5EF4-FFF2-40B4-BE49-F238E27FC236}">
                <a16:creationId xmlns:a16="http://schemas.microsoft.com/office/drawing/2014/main" id="{F34EE4A7-4255-4268-9B85-73F2D21FC52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47279" y="1907629"/>
            <a:ext cx="2592288" cy="635049"/>
          </a:xfrm>
          <a:prstGeom prst="rect">
            <a:avLst/>
          </a:prstGeom>
        </p:spPr>
      </p:pic>
      <p:pic>
        <p:nvPicPr>
          <p:cNvPr id="16" name="Imagen 15">
            <a:extLst>
              <a:ext uri="{FF2B5EF4-FFF2-40B4-BE49-F238E27FC236}">
                <a16:creationId xmlns:a16="http://schemas.microsoft.com/office/drawing/2014/main" id="{7C8E5A38-073C-4BAC-A28E-3506F9933F0E}"/>
              </a:ext>
            </a:extLst>
          </p:cNvPr>
          <p:cNvPicPr>
            <a:picLocks noChangeAspect="1"/>
          </p:cNvPicPr>
          <p:nvPr/>
        </p:nvPicPr>
        <p:blipFill>
          <a:blip r:embed="rId3"/>
          <a:stretch>
            <a:fillRect/>
          </a:stretch>
        </p:blipFill>
        <p:spPr>
          <a:xfrm>
            <a:off x="1823343" y="4067869"/>
            <a:ext cx="1280271" cy="1676545"/>
          </a:xfrm>
          <a:prstGeom prst="rect">
            <a:avLst/>
          </a:prstGeom>
        </p:spPr>
      </p:pic>
      <p:sp>
        <p:nvSpPr>
          <p:cNvPr id="17" name="Text Box 3">
            <a:extLst>
              <a:ext uri="{FF2B5EF4-FFF2-40B4-BE49-F238E27FC236}">
                <a16:creationId xmlns:a16="http://schemas.microsoft.com/office/drawing/2014/main" id="{2608A550-2CCE-4584-B5CC-3E0D7A2A6373}"/>
              </a:ext>
            </a:extLst>
          </p:cNvPr>
          <p:cNvSpPr txBox="1">
            <a:spLocks noChangeArrowheads="1"/>
          </p:cNvSpPr>
          <p:nvPr/>
        </p:nvSpPr>
        <p:spPr bwMode="auto">
          <a:xfrm>
            <a:off x="4325938" y="1609858"/>
            <a:ext cx="8779245" cy="62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 altLang="es-ES" sz="1400" dirty="0">
                <a:latin typeface="+mn-lt"/>
              </a:rPr>
              <a:t>Para agilizar el proceso del mapeo de los elementos de Revit para IFC, se puede utilizar de la barra de </a:t>
            </a:r>
            <a:r>
              <a:rPr lang="es-ES" altLang="es-ES" sz="1400" b="1" dirty="0">
                <a:latin typeface="+mn-lt"/>
              </a:rPr>
              <a:t>Herramientas de interoperabilidad BIM</a:t>
            </a:r>
            <a:r>
              <a:rPr lang="es-ES" altLang="es-ES" sz="1400" dirty="0">
                <a:latin typeface="+mn-lt"/>
              </a:rPr>
              <a:t>, el </a:t>
            </a:r>
            <a:r>
              <a:rPr lang="es-ES" altLang="es-ES" sz="1400" b="1" dirty="0">
                <a:latin typeface="+mn-lt"/>
              </a:rPr>
              <a:t>Autodesk </a:t>
            </a:r>
            <a:r>
              <a:rPr lang="es-ES" altLang="es-ES" sz="1400" b="1" dirty="0" err="1">
                <a:latin typeface="+mn-lt"/>
              </a:rPr>
              <a:t>Clasificaction</a:t>
            </a:r>
            <a:r>
              <a:rPr lang="es-ES" altLang="es-ES" sz="1400" b="1" dirty="0">
                <a:latin typeface="+mn-lt"/>
              </a:rPr>
              <a:t> Manager.        </a:t>
            </a:r>
            <a:r>
              <a:rPr lang="es-ES" altLang="es-ES" sz="1400" dirty="0">
                <a:latin typeface="+mn-lt"/>
                <a:hlinkClick r:id="rId4"/>
              </a:rPr>
              <a:t>https://interoperability.autodesk.com/index.php</a:t>
            </a:r>
            <a:r>
              <a:rPr lang="es-ES" altLang="es-ES" sz="1400" dirty="0">
                <a:latin typeface="+mn-lt"/>
              </a:rPr>
              <a:t> </a:t>
            </a:r>
          </a:p>
        </p:txBody>
      </p:sp>
      <p:pic>
        <p:nvPicPr>
          <p:cNvPr id="12" name="Imagen 11">
            <a:extLst>
              <a:ext uri="{FF2B5EF4-FFF2-40B4-BE49-F238E27FC236}">
                <a16:creationId xmlns:a16="http://schemas.microsoft.com/office/drawing/2014/main" id="{C158A109-313B-4F56-86A1-5C462F50DED7}"/>
              </a:ext>
            </a:extLst>
          </p:cNvPr>
          <p:cNvPicPr>
            <a:picLocks noChangeAspect="1"/>
          </p:cNvPicPr>
          <p:nvPr/>
        </p:nvPicPr>
        <p:blipFill>
          <a:blip r:embed="rId5"/>
          <a:stretch>
            <a:fillRect/>
          </a:stretch>
        </p:blipFill>
        <p:spPr>
          <a:xfrm>
            <a:off x="5070513" y="2542678"/>
            <a:ext cx="7102933" cy="4159335"/>
          </a:xfrm>
          <a:prstGeom prst="rect">
            <a:avLst/>
          </a:prstGeom>
        </p:spPr>
      </p:pic>
      <p:cxnSp>
        <p:nvCxnSpPr>
          <p:cNvPr id="19" name="Conector recto de flecha 18">
            <a:extLst>
              <a:ext uri="{FF2B5EF4-FFF2-40B4-BE49-F238E27FC236}">
                <a16:creationId xmlns:a16="http://schemas.microsoft.com/office/drawing/2014/main" id="{05651D24-C5E7-4A77-BA64-646872EBC123}"/>
              </a:ext>
            </a:extLst>
          </p:cNvPr>
          <p:cNvCxnSpPr/>
          <p:nvPr/>
        </p:nvCxnSpPr>
        <p:spPr>
          <a:xfrm>
            <a:off x="8715560" y="4906141"/>
            <a:ext cx="1964767"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1" name="Conector recto de flecha 20">
            <a:extLst>
              <a:ext uri="{FF2B5EF4-FFF2-40B4-BE49-F238E27FC236}">
                <a16:creationId xmlns:a16="http://schemas.microsoft.com/office/drawing/2014/main" id="{3DA8894C-C11F-442F-A401-561EBA055076}"/>
              </a:ext>
            </a:extLst>
          </p:cNvPr>
          <p:cNvCxnSpPr/>
          <p:nvPr/>
        </p:nvCxnSpPr>
        <p:spPr>
          <a:xfrm>
            <a:off x="6503863" y="2960077"/>
            <a:ext cx="576064" cy="3600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23" name="Imagen 22">
            <a:extLst>
              <a:ext uri="{FF2B5EF4-FFF2-40B4-BE49-F238E27FC236}">
                <a16:creationId xmlns:a16="http://schemas.microsoft.com/office/drawing/2014/main" id="{F576E289-80FA-45D2-860F-E55C4DDD8D80}"/>
              </a:ext>
            </a:extLst>
          </p:cNvPr>
          <p:cNvPicPr>
            <a:picLocks noChangeAspect="1"/>
          </p:cNvPicPr>
          <p:nvPr/>
        </p:nvPicPr>
        <p:blipFill>
          <a:blip r:embed="rId6"/>
          <a:stretch>
            <a:fillRect/>
          </a:stretch>
        </p:blipFill>
        <p:spPr>
          <a:xfrm>
            <a:off x="11472587" y="3025613"/>
            <a:ext cx="1656012" cy="3193463"/>
          </a:xfrm>
          <a:prstGeom prst="rect">
            <a:avLst/>
          </a:prstGeom>
        </p:spPr>
      </p:pic>
      <p:sp>
        <p:nvSpPr>
          <p:cNvPr id="24" name="Rectángulo 23">
            <a:extLst>
              <a:ext uri="{FF2B5EF4-FFF2-40B4-BE49-F238E27FC236}">
                <a16:creationId xmlns:a16="http://schemas.microsoft.com/office/drawing/2014/main" id="{024F06C3-FF60-49DA-AD6E-587A4B760383}"/>
              </a:ext>
            </a:extLst>
          </p:cNvPr>
          <p:cNvSpPr/>
          <p:nvPr/>
        </p:nvSpPr>
        <p:spPr>
          <a:xfrm>
            <a:off x="11400407" y="5319965"/>
            <a:ext cx="1704776" cy="188064"/>
          </a:xfrm>
          <a:prstGeom prst="rect">
            <a:avLst/>
          </a:prstGeom>
          <a:noFill/>
          <a:ln cap="rnd">
            <a:solidFill>
              <a:srgbClr val="FF0000"/>
            </a:solid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843001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4349354" y="1187549"/>
            <a:ext cx="8779245" cy="3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_tradnl" altLang="es-ES" sz="1400" b="1" dirty="0">
                <a:latin typeface="+mn-lt"/>
              </a:rPr>
              <a:t>SISTEMA DE CLASIFICACIÓN Y EXPORTACIÓN A IFC</a:t>
            </a:r>
            <a:endParaRPr lang="es-ES_tradnl" altLang="es-ES" sz="1400" dirty="0">
              <a:latin typeface="+mn-lt"/>
            </a:endParaRPr>
          </a:p>
        </p:txBody>
      </p:sp>
      <p:sp>
        <p:nvSpPr>
          <p:cNvPr id="7" name="Título 1">
            <a:extLst>
              <a:ext uri="{FF2B5EF4-FFF2-40B4-BE49-F238E27FC236}">
                <a16:creationId xmlns:a16="http://schemas.microsoft.com/office/drawing/2014/main" id="{6AADF95C-9097-467C-9627-EA8FEB8638C5}"/>
              </a:ext>
            </a:extLst>
          </p:cNvPr>
          <p:cNvSpPr>
            <a:spLocks noGrp="1"/>
          </p:cNvSpPr>
          <p:nvPr>
            <p:ph type="title"/>
          </p:nvPr>
        </p:nvSpPr>
        <p:spPr/>
        <p:txBody>
          <a:bodyPr/>
          <a:lstStyle/>
          <a:p>
            <a:r>
              <a:rPr lang="es-ES" dirty="0"/>
              <a:t>PLANTILLA BIM</a:t>
            </a:r>
          </a:p>
        </p:txBody>
      </p:sp>
      <p:pic>
        <p:nvPicPr>
          <p:cNvPr id="2" name="Imagen 1">
            <a:extLst>
              <a:ext uri="{FF2B5EF4-FFF2-40B4-BE49-F238E27FC236}">
                <a16:creationId xmlns:a16="http://schemas.microsoft.com/office/drawing/2014/main" id="{F34EE4A7-4255-4268-9B85-73F2D21FC52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47279" y="1907629"/>
            <a:ext cx="2592288" cy="635049"/>
          </a:xfrm>
          <a:prstGeom prst="rect">
            <a:avLst/>
          </a:prstGeom>
        </p:spPr>
      </p:pic>
      <p:sp>
        <p:nvSpPr>
          <p:cNvPr id="10" name="Text Box 3">
            <a:extLst>
              <a:ext uri="{FF2B5EF4-FFF2-40B4-BE49-F238E27FC236}">
                <a16:creationId xmlns:a16="http://schemas.microsoft.com/office/drawing/2014/main" id="{7D943C6D-CA94-4A9B-9406-6435F9C7E69F}"/>
              </a:ext>
            </a:extLst>
          </p:cNvPr>
          <p:cNvSpPr txBox="1">
            <a:spLocks noChangeArrowheads="1"/>
          </p:cNvSpPr>
          <p:nvPr/>
        </p:nvSpPr>
        <p:spPr bwMode="auto">
          <a:xfrm>
            <a:off x="4336153" y="1907629"/>
            <a:ext cx="8779245" cy="90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 altLang="es-ES" sz="1400" dirty="0">
                <a:latin typeface="+mn-lt"/>
              </a:rPr>
              <a:t>Se exportará preferentemente a IFC con la configuración de MVD IFC4.0 Reference View con las opciones de configuración definidas en el archivo anexo “</a:t>
            </a:r>
            <a:r>
              <a:rPr lang="es-ES" altLang="es-ES" sz="1400" b="1" dirty="0">
                <a:latin typeface="+mn-lt"/>
              </a:rPr>
              <a:t>EJGV_IFC4_ReferenceView[Arquitectura]_v05.json</a:t>
            </a:r>
            <a:r>
              <a:rPr lang="es-ES" altLang="es-ES" sz="1400" dirty="0">
                <a:latin typeface="+mn-lt"/>
              </a:rPr>
              <a:t>”. Cualquier alternativa que se proponga a esta configuración de exportación deberá ser consensuada y aprobada por EJGV.</a:t>
            </a:r>
          </a:p>
        </p:txBody>
      </p:sp>
      <p:pic>
        <p:nvPicPr>
          <p:cNvPr id="16" name="Imagen 15">
            <a:extLst>
              <a:ext uri="{FF2B5EF4-FFF2-40B4-BE49-F238E27FC236}">
                <a16:creationId xmlns:a16="http://schemas.microsoft.com/office/drawing/2014/main" id="{7C8E5A38-073C-4BAC-A28E-3506F9933F0E}"/>
              </a:ext>
            </a:extLst>
          </p:cNvPr>
          <p:cNvPicPr>
            <a:picLocks noChangeAspect="1"/>
          </p:cNvPicPr>
          <p:nvPr/>
        </p:nvPicPr>
        <p:blipFill>
          <a:blip r:embed="rId3"/>
          <a:stretch>
            <a:fillRect/>
          </a:stretch>
        </p:blipFill>
        <p:spPr>
          <a:xfrm>
            <a:off x="1823343" y="4067869"/>
            <a:ext cx="1280271" cy="1676545"/>
          </a:xfrm>
          <a:prstGeom prst="rect">
            <a:avLst/>
          </a:prstGeom>
        </p:spPr>
      </p:pic>
      <p:pic>
        <p:nvPicPr>
          <p:cNvPr id="5" name="Imagen 4">
            <a:extLst>
              <a:ext uri="{FF2B5EF4-FFF2-40B4-BE49-F238E27FC236}">
                <a16:creationId xmlns:a16="http://schemas.microsoft.com/office/drawing/2014/main" id="{5E19011B-0683-4029-A20B-40B185778F6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19687" y="2935229"/>
            <a:ext cx="6715125" cy="628584"/>
          </a:xfrm>
          <a:prstGeom prst="rect">
            <a:avLst/>
          </a:prstGeom>
        </p:spPr>
      </p:pic>
      <p:sp>
        <p:nvSpPr>
          <p:cNvPr id="17" name="Text Box 3">
            <a:extLst>
              <a:ext uri="{FF2B5EF4-FFF2-40B4-BE49-F238E27FC236}">
                <a16:creationId xmlns:a16="http://schemas.microsoft.com/office/drawing/2014/main" id="{F7549993-662A-4C95-85BD-F2B37A7AAC51}"/>
              </a:ext>
            </a:extLst>
          </p:cNvPr>
          <p:cNvSpPr txBox="1">
            <a:spLocks noChangeArrowheads="1"/>
          </p:cNvSpPr>
          <p:nvPr/>
        </p:nvSpPr>
        <p:spPr bwMode="auto">
          <a:xfrm>
            <a:off x="4349353" y="3829715"/>
            <a:ext cx="8779245" cy="11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 altLang="es-ES" sz="1400" dirty="0">
                <a:latin typeface="+mn-lt"/>
              </a:rPr>
              <a:t>Se exportarán a IFC los </a:t>
            </a:r>
            <a:r>
              <a:rPr lang="es-ES" altLang="es-ES" sz="1400" u="sng" dirty="0">
                <a:latin typeface="+mn-lt"/>
              </a:rPr>
              <a:t>conjuntos de propiedades definidas por el usuario </a:t>
            </a:r>
            <a:r>
              <a:rPr lang="es-ES" altLang="es-ES" sz="1400" dirty="0">
                <a:latin typeface="+mn-lt"/>
              </a:rPr>
              <a:t>(pestaña Conjunto de propiedades) aportadas como archivo anexo “</a:t>
            </a:r>
            <a:r>
              <a:rPr lang="es-ES" altLang="es-ES" sz="1400" b="1" dirty="0">
                <a:latin typeface="+mn-lt"/>
              </a:rPr>
              <a:t>EJGV_IFCPset_v05.txt</a:t>
            </a:r>
            <a:r>
              <a:rPr lang="es-ES" altLang="es-ES" sz="1400" dirty="0">
                <a:latin typeface="+mn-lt"/>
              </a:rPr>
              <a:t>”.</a:t>
            </a:r>
          </a:p>
          <a:p>
            <a:pPr algn="just">
              <a:lnSpc>
                <a:spcPct val="130000"/>
              </a:lnSpc>
              <a:spcBef>
                <a:spcPct val="0"/>
              </a:spcBef>
              <a:buFont typeface="Wingdings" panose="05000000000000000000" pitchFamily="2" charset="2"/>
              <a:buNone/>
            </a:pPr>
            <a:r>
              <a:rPr lang="es-ES" altLang="es-ES" sz="1400" dirty="0">
                <a:latin typeface="+mn-lt"/>
              </a:rPr>
              <a:t>Es importante tener instalado la ultima versión del exportador a IFC.  Se puede descargar desde la pagina de Autodesk App Store: https://apps.autodesk.com/es</a:t>
            </a:r>
          </a:p>
        </p:txBody>
      </p:sp>
      <p:pic>
        <p:nvPicPr>
          <p:cNvPr id="9" name="Imagen 8">
            <a:extLst>
              <a:ext uri="{FF2B5EF4-FFF2-40B4-BE49-F238E27FC236}">
                <a16:creationId xmlns:a16="http://schemas.microsoft.com/office/drawing/2014/main" id="{ACAADFAD-679B-4BEF-AF59-4BAA3C7302EB}"/>
              </a:ext>
            </a:extLst>
          </p:cNvPr>
          <p:cNvPicPr>
            <a:picLocks noChangeAspect="1"/>
          </p:cNvPicPr>
          <p:nvPr/>
        </p:nvPicPr>
        <p:blipFill>
          <a:blip r:embed="rId5"/>
          <a:stretch>
            <a:fillRect/>
          </a:stretch>
        </p:blipFill>
        <p:spPr>
          <a:xfrm>
            <a:off x="4946483" y="5016735"/>
            <a:ext cx="6860356" cy="1931454"/>
          </a:xfrm>
          <a:prstGeom prst="rect">
            <a:avLst/>
          </a:prstGeom>
        </p:spPr>
      </p:pic>
    </p:spTree>
    <p:extLst>
      <p:ext uri="{BB962C8B-B14F-4D97-AF65-F5344CB8AC3E}">
        <p14:creationId xmlns:p14="http://schemas.microsoft.com/office/powerpoint/2010/main" val="3497440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
          <p:cNvSpPr txBox="1">
            <a:spLocks noChangeArrowheads="1"/>
          </p:cNvSpPr>
          <p:nvPr/>
        </p:nvSpPr>
        <p:spPr bwMode="auto">
          <a:xfrm>
            <a:off x="4349354" y="1187549"/>
            <a:ext cx="8779245" cy="34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_tradnl" altLang="es-ES" sz="1400" b="1" dirty="0">
                <a:latin typeface="+mn-lt"/>
              </a:rPr>
              <a:t>SISTEMA DE CLASIFICACIÓN Y EXPORTACIÓN A IFC</a:t>
            </a:r>
            <a:endParaRPr lang="es-ES_tradnl" altLang="es-ES" sz="1400" dirty="0">
              <a:latin typeface="+mn-lt"/>
            </a:endParaRPr>
          </a:p>
        </p:txBody>
      </p:sp>
      <p:sp>
        <p:nvSpPr>
          <p:cNvPr id="7" name="Título 1">
            <a:extLst>
              <a:ext uri="{FF2B5EF4-FFF2-40B4-BE49-F238E27FC236}">
                <a16:creationId xmlns:a16="http://schemas.microsoft.com/office/drawing/2014/main" id="{6AADF95C-9097-467C-9627-EA8FEB8638C5}"/>
              </a:ext>
            </a:extLst>
          </p:cNvPr>
          <p:cNvSpPr>
            <a:spLocks noGrp="1"/>
          </p:cNvSpPr>
          <p:nvPr>
            <p:ph type="title"/>
          </p:nvPr>
        </p:nvSpPr>
        <p:spPr/>
        <p:txBody>
          <a:bodyPr/>
          <a:lstStyle/>
          <a:p>
            <a:r>
              <a:rPr lang="es-ES" dirty="0"/>
              <a:t>PLANTILLA BIM</a:t>
            </a:r>
          </a:p>
        </p:txBody>
      </p:sp>
      <p:pic>
        <p:nvPicPr>
          <p:cNvPr id="2" name="Imagen 1">
            <a:extLst>
              <a:ext uri="{FF2B5EF4-FFF2-40B4-BE49-F238E27FC236}">
                <a16:creationId xmlns:a16="http://schemas.microsoft.com/office/drawing/2014/main" id="{F34EE4A7-4255-4268-9B85-73F2D21FC52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47279" y="1907629"/>
            <a:ext cx="2592288" cy="635049"/>
          </a:xfrm>
          <a:prstGeom prst="rect">
            <a:avLst/>
          </a:prstGeom>
        </p:spPr>
      </p:pic>
      <p:sp>
        <p:nvSpPr>
          <p:cNvPr id="10" name="Text Box 3">
            <a:extLst>
              <a:ext uri="{FF2B5EF4-FFF2-40B4-BE49-F238E27FC236}">
                <a16:creationId xmlns:a16="http://schemas.microsoft.com/office/drawing/2014/main" id="{7D943C6D-CA94-4A9B-9406-6435F9C7E69F}"/>
              </a:ext>
            </a:extLst>
          </p:cNvPr>
          <p:cNvSpPr txBox="1">
            <a:spLocks noChangeArrowheads="1"/>
          </p:cNvSpPr>
          <p:nvPr/>
        </p:nvSpPr>
        <p:spPr bwMode="auto">
          <a:xfrm>
            <a:off x="4349354" y="1891208"/>
            <a:ext cx="8779245" cy="62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buFont typeface="Wingdings" panose="05000000000000000000" pitchFamily="2" charset="2"/>
              <a:buNone/>
            </a:pPr>
            <a:r>
              <a:rPr lang="es-ES" altLang="es-ES" sz="1400" dirty="0">
                <a:latin typeface="+mn-lt"/>
              </a:rPr>
              <a:t>Completar siempre la información del proyecto correctamente para exportar el árbol de IFC con la información correspondiente. Seguir la referencia del plano 00_INFORMACIÓN DE PROYECTO. </a:t>
            </a:r>
          </a:p>
        </p:txBody>
      </p:sp>
      <p:pic>
        <p:nvPicPr>
          <p:cNvPr id="16" name="Imagen 15">
            <a:extLst>
              <a:ext uri="{FF2B5EF4-FFF2-40B4-BE49-F238E27FC236}">
                <a16:creationId xmlns:a16="http://schemas.microsoft.com/office/drawing/2014/main" id="{7C8E5A38-073C-4BAC-A28E-3506F9933F0E}"/>
              </a:ext>
            </a:extLst>
          </p:cNvPr>
          <p:cNvPicPr>
            <a:picLocks noChangeAspect="1"/>
          </p:cNvPicPr>
          <p:nvPr/>
        </p:nvPicPr>
        <p:blipFill>
          <a:blip r:embed="rId3"/>
          <a:stretch>
            <a:fillRect/>
          </a:stretch>
        </p:blipFill>
        <p:spPr>
          <a:xfrm>
            <a:off x="1823343" y="4067869"/>
            <a:ext cx="1280271" cy="1676545"/>
          </a:xfrm>
          <a:prstGeom prst="rect">
            <a:avLst/>
          </a:prstGeom>
        </p:spPr>
      </p:pic>
      <p:pic>
        <p:nvPicPr>
          <p:cNvPr id="8" name="Imagen 7">
            <a:extLst>
              <a:ext uri="{FF2B5EF4-FFF2-40B4-BE49-F238E27FC236}">
                <a16:creationId xmlns:a16="http://schemas.microsoft.com/office/drawing/2014/main" id="{709EE3B2-7235-48E9-A694-1F356A19E8C0}"/>
              </a:ext>
            </a:extLst>
          </p:cNvPr>
          <p:cNvPicPr>
            <a:picLocks noChangeAspect="1"/>
          </p:cNvPicPr>
          <p:nvPr/>
        </p:nvPicPr>
        <p:blipFill>
          <a:blip r:embed="rId4"/>
          <a:stretch>
            <a:fillRect/>
          </a:stretch>
        </p:blipFill>
        <p:spPr>
          <a:xfrm>
            <a:off x="4415631" y="2874943"/>
            <a:ext cx="8491213" cy="3677817"/>
          </a:xfrm>
          <a:prstGeom prst="rect">
            <a:avLst/>
          </a:prstGeom>
        </p:spPr>
      </p:pic>
    </p:spTree>
    <p:extLst>
      <p:ext uri="{BB962C8B-B14F-4D97-AF65-F5344CB8AC3E}">
        <p14:creationId xmlns:p14="http://schemas.microsoft.com/office/powerpoint/2010/main" val="30363336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CC4F9F9-6D8E-45ED-A8C4-0ACBEC94693F}"/>
              </a:ext>
            </a:extLst>
          </p:cNvPr>
          <p:cNvSpPr>
            <a:spLocks noGrp="1"/>
          </p:cNvSpPr>
          <p:nvPr>
            <p:ph type="title"/>
          </p:nvPr>
        </p:nvSpPr>
        <p:spPr/>
        <p:txBody>
          <a:bodyPr/>
          <a:lstStyle/>
          <a:p>
            <a:r>
              <a:rPr lang="es-ES" dirty="0"/>
              <a:t>CRITERIOS GENERALES Y RECOMENDACIONES</a:t>
            </a:r>
          </a:p>
        </p:txBody>
      </p:sp>
    </p:spTree>
    <p:extLst>
      <p:ext uri="{BB962C8B-B14F-4D97-AF65-F5344CB8AC3E}">
        <p14:creationId xmlns:p14="http://schemas.microsoft.com/office/powerpoint/2010/main" val="2275564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3534494"/>
          </a:xfrm>
          <a:prstGeom prst="rect">
            <a:avLst/>
          </a:prstGeom>
        </p:spPr>
        <p:txBody>
          <a:bodyPr wrap="square">
            <a:spAutoFit/>
          </a:bodyPr>
          <a:lstStyle/>
          <a:p>
            <a:pPr algn="just">
              <a:lnSpc>
                <a:spcPct val="120000"/>
              </a:lnSpc>
              <a:spcAft>
                <a:spcPts val="600"/>
              </a:spcAft>
            </a:pPr>
            <a:r>
              <a:rPr lang="es-ES_tradnl" sz="1400" dirty="0">
                <a:latin typeface="Calibri" panose="020F0502020204030204" pitchFamily="34" charset="0"/>
                <a:ea typeface="Times New Roman" panose="02020603050405020304" pitchFamily="18" charset="0"/>
                <a:cs typeface="Arial" panose="020B0604020202020204" pitchFamily="34" charset="0"/>
              </a:rPr>
              <a:t>El primer punto de partida de cualquier proceso de modelado de edificios existentes es el de establecer los criterios y estrategias de modelado. En este caso los puntos críticos han sido:</a:t>
            </a: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Estrategia de coordinacion de UTM</a:t>
            </a:r>
            <a:r>
              <a:rPr lang="es-ES" sz="1400" dirty="0">
                <a:latin typeface="Calibri" panose="020F0502020204030204" pitchFamily="34" charset="0"/>
                <a:ea typeface="Times New Roman" panose="02020603050405020304" pitchFamily="18" charset="0"/>
                <a:cs typeface="Times New Roman" panose="02020603050405020304" pitchFamily="18" charset="0"/>
              </a:rPr>
              <a:t>, esquema de modelos base (plantas tipo y viviendas tipo).</a:t>
            </a: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Modelado del proyecto integral de arquitectura</a:t>
            </a:r>
            <a:r>
              <a:rPr lang="es-ES" sz="1400" dirty="0">
                <a:latin typeface="Calibri" panose="020F0502020204030204" pitchFamily="34" charset="0"/>
                <a:ea typeface="Times New Roman" panose="02020603050405020304" pitchFamily="18" charset="0"/>
                <a:cs typeface="Times New Roman" panose="02020603050405020304" pitchFamily="18" charset="0"/>
              </a:rPr>
              <a:t>.</a:t>
            </a: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Revisión del inventario de elementos </a:t>
            </a:r>
            <a:r>
              <a:rPr lang="es-ES" sz="1400" dirty="0">
                <a:latin typeface="Calibri" panose="020F0502020204030204" pitchFamily="34" charset="0"/>
                <a:ea typeface="Times New Roman" panose="02020603050405020304" pitchFamily="18" charset="0"/>
                <a:cs typeface="Times New Roman" panose="02020603050405020304" pitchFamily="18" charset="0"/>
              </a:rPr>
              <a:t>de arquitectura: fachadas, divisiones, acabados, carpinterías.</a:t>
            </a: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Modelado de Estructuras vistas </a:t>
            </a:r>
            <a:r>
              <a:rPr lang="es-ES" sz="1400" dirty="0">
                <a:latin typeface="Calibri" panose="020F0502020204030204" pitchFamily="34" charset="0"/>
                <a:ea typeface="Times New Roman" panose="02020603050405020304" pitchFamily="18" charset="0"/>
                <a:cs typeface="Times New Roman" panose="02020603050405020304" pitchFamily="18" charset="0"/>
              </a:rPr>
              <a:t>en zonas comunes como pilares en garajes, plantas bajas. Si bien por lógica constructiva al final se modelaba la estructura integra.</a:t>
            </a: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Modelado de instalaciones y elementos de mantenimiento</a:t>
            </a:r>
            <a:r>
              <a:rPr lang="es-ES" sz="1400" dirty="0">
                <a:latin typeface="Calibri" panose="020F0502020204030204" pitchFamily="34" charset="0"/>
                <a:ea typeface="Times New Roman" panose="02020603050405020304" pitchFamily="18" charset="0"/>
                <a:cs typeface="Times New Roman" panose="02020603050405020304" pitchFamily="18" charset="0"/>
              </a:rPr>
              <a:t>: ascensores, extintores, equipamiento de las cocinas.</a:t>
            </a:r>
          </a:p>
          <a:p>
            <a:pPr marL="377982" indent="-377982" algn="just">
              <a:lnSpc>
                <a:spcPct val="120000"/>
              </a:lnSpc>
              <a:spcAft>
                <a:spcPts val="6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Control de programa</a:t>
            </a:r>
            <a:r>
              <a:rPr lang="es-ES" sz="1400" dirty="0">
                <a:latin typeface="Calibri" panose="020F0502020204030204" pitchFamily="34" charset="0"/>
                <a:ea typeface="Times New Roman" panose="02020603050405020304" pitchFamily="18" charset="0"/>
                <a:cs typeface="Times New Roman" panose="02020603050405020304" pitchFamily="18" charset="0"/>
              </a:rPr>
              <a:t>:</a:t>
            </a:r>
          </a:p>
          <a:p>
            <a:pPr marL="881956" lvl="1" indent="-377982" algn="just">
              <a:lnSpc>
                <a:spcPct val="120000"/>
              </a:lnSpc>
              <a:spcAft>
                <a:spcPts val="600"/>
              </a:spcAft>
              <a:buSzPct val="100000"/>
              <a:buFont typeface="Courier New" panose="02070309020205020404" pitchFamily="49" charset="0"/>
              <a:buChar char="o"/>
              <a:tabLst>
                <a:tab pos="496275" algn="l"/>
              </a:tabLst>
            </a:pPr>
            <a:r>
              <a:rPr lang="es-ES" sz="1400" dirty="0">
                <a:latin typeface="Calibri" panose="020F0502020204030204" pitchFamily="34" charset="0"/>
                <a:ea typeface="Times New Roman" panose="02020603050405020304" pitchFamily="18" charset="0"/>
                <a:cs typeface="Times New Roman" panose="02020603050405020304" pitchFamily="18" charset="0"/>
              </a:rPr>
              <a:t>Creación de habitaciones y áreas para la gestión de las superficies y sus datos adjuntos. </a:t>
            </a:r>
          </a:p>
          <a:p>
            <a:pPr marL="881956" lvl="1" indent="-377982" algn="just">
              <a:lnSpc>
                <a:spcPct val="120000"/>
              </a:lnSpc>
              <a:spcAft>
                <a:spcPts val="600"/>
              </a:spcAft>
              <a:buSzPct val="100000"/>
              <a:buFont typeface="Courier New" panose="02070309020205020404" pitchFamily="49" charset="0"/>
              <a:buChar char="o"/>
              <a:tabLst>
                <a:tab pos="496275" algn="l"/>
              </a:tabLst>
            </a:pPr>
            <a:r>
              <a:rPr lang="es-ES" sz="1400" dirty="0">
                <a:latin typeface="Calibri" panose="020F0502020204030204" pitchFamily="34" charset="0"/>
                <a:ea typeface="Times New Roman" panose="02020603050405020304" pitchFamily="18" charset="0"/>
                <a:cs typeface="Times New Roman" panose="02020603050405020304" pitchFamily="18" charset="0"/>
              </a:rPr>
              <a:t>Creación de los grupos de parámetros compartidos en archivos </a:t>
            </a:r>
            <a:r>
              <a:rPr lang="es-ES" sz="1400" dirty="0" err="1">
                <a:latin typeface="Calibri" panose="020F0502020204030204" pitchFamily="34" charset="0"/>
                <a:ea typeface="Times New Roman" panose="02020603050405020304" pitchFamily="18" charset="0"/>
                <a:cs typeface="Times New Roman" panose="02020603050405020304" pitchFamily="18" charset="0"/>
              </a:rPr>
              <a:t>txt</a:t>
            </a:r>
            <a:r>
              <a:rPr lang="es-ES" sz="1400" dirty="0">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7" name="Título 5">
            <a:extLst>
              <a:ext uri="{FF2B5EF4-FFF2-40B4-BE49-F238E27FC236}">
                <a16:creationId xmlns:a16="http://schemas.microsoft.com/office/drawing/2014/main" id="{7715DB47-5AD8-4C43-8EF6-200AE5E7D5C3}"/>
              </a:ext>
            </a:extLst>
          </p:cNvPr>
          <p:cNvSpPr>
            <a:spLocks noGrp="1"/>
          </p:cNvSpPr>
          <p:nvPr>
            <p:ph type="title"/>
          </p:nvPr>
        </p:nvSpPr>
        <p:spPr/>
        <p:txBody>
          <a:bodyPr/>
          <a:lstStyle/>
          <a:p>
            <a:r>
              <a:rPr lang="es-ES" dirty="0"/>
              <a:t>ESTRATEGIA DE MODELADO</a:t>
            </a:r>
          </a:p>
        </p:txBody>
      </p:sp>
    </p:spTree>
    <p:extLst>
      <p:ext uri="{BB962C8B-B14F-4D97-AF65-F5344CB8AC3E}">
        <p14:creationId xmlns:p14="http://schemas.microsoft.com/office/powerpoint/2010/main" val="3285401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4333057" y="1259557"/>
            <a:ext cx="8507510" cy="412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30000"/>
              </a:lnSpc>
              <a:spcBef>
                <a:spcPct val="0"/>
              </a:spcBef>
              <a:spcAft>
                <a:spcPts val="600"/>
              </a:spcAft>
              <a:buNone/>
              <a:defRPr/>
            </a:pPr>
            <a:r>
              <a:rPr lang="es-ES_tradnl" altLang="es-ES" sz="1400" dirty="0">
                <a:latin typeface="+mn-lt"/>
              </a:rPr>
              <a:t>El presente documento esta realizado para ayudar a los licitantes diseñadores a cumplir con los REQUISITOS DE PROTECTOS y OBRAS BIM de la DIRECCIÓN GENERAL DE VIVIENDA, SUELO Y ARQUITECTURA, a través del correcto uso de la plantilla Revit suministrada</a:t>
            </a:r>
          </a:p>
          <a:p>
            <a:pPr algn="just">
              <a:lnSpc>
                <a:spcPct val="130000"/>
              </a:lnSpc>
              <a:spcBef>
                <a:spcPct val="0"/>
              </a:spcBef>
              <a:spcAft>
                <a:spcPts val="600"/>
              </a:spcAft>
              <a:buNone/>
              <a:defRPr/>
            </a:pPr>
            <a:r>
              <a:rPr lang="es-ES_tradnl" altLang="es-ES" sz="1400" dirty="0">
                <a:latin typeface="+mn-lt"/>
              </a:rPr>
              <a:t>Se adjuntan una serie de </a:t>
            </a:r>
            <a:r>
              <a:rPr lang="es-ES_tradnl" altLang="es-ES" sz="1400" b="1" dirty="0">
                <a:latin typeface="+mn-lt"/>
              </a:rPr>
              <a:t>DOCUMENTOS</a:t>
            </a:r>
            <a:r>
              <a:rPr lang="es-ES_tradnl" altLang="es-ES" sz="1400" dirty="0">
                <a:latin typeface="+mn-lt"/>
              </a:rPr>
              <a:t> que van a ayudar a cumplir estos requisitos: </a:t>
            </a:r>
          </a:p>
          <a:p>
            <a:pPr marL="447675" lvl="1" indent="-266700" algn="just" defTabSz="1186433">
              <a:lnSpc>
                <a:spcPct val="130000"/>
              </a:lnSpc>
              <a:spcBef>
                <a:spcPct val="0"/>
              </a:spcBef>
              <a:spcAft>
                <a:spcPts val="600"/>
              </a:spcAft>
              <a:buFont typeface="Wingdings" panose="05000000000000000000" pitchFamily="2" charset="2"/>
              <a:buAutoNum type="arabicPeriod"/>
              <a:defRPr/>
            </a:pPr>
            <a:r>
              <a:rPr lang="es-ES" altLang="es-ES" sz="1400" b="1" dirty="0">
                <a:latin typeface="+mn-lt"/>
              </a:rPr>
              <a:t>Plantilla Revit :EJGV_PLANTILLA VIVIENDA PUBLICA_v05_v2022.rte</a:t>
            </a:r>
          </a:p>
          <a:p>
            <a:pPr marL="447675" lvl="1" indent="-266700" algn="just" defTabSz="1186433">
              <a:lnSpc>
                <a:spcPct val="130000"/>
              </a:lnSpc>
              <a:spcBef>
                <a:spcPct val="0"/>
              </a:spcBef>
              <a:spcAft>
                <a:spcPts val="600"/>
              </a:spcAft>
              <a:buFont typeface="Wingdings" panose="05000000000000000000" pitchFamily="2" charset="2"/>
              <a:buAutoNum type="arabicPeriod"/>
              <a:defRPr/>
            </a:pPr>
            <a:r>
              <a:rPr lang="es-ES" altLang="es-ES" sz="1400" b="1" dirty="0">
                <a:latin typeface="+mn-lt"/>
              </a:rPr>
              <a:t>Anexos: </a:t>
            </a:r>
          </a:p>
          <a:p>
            <a:pPr marL="466725" lvl="1" algn="just" defTabSz="1186433">
              <a:lnSpc>
                <a:spcPct val="130000"/>
              </a:lnSpc>
              <a:spcBef>
                <a:spcPct val="0"/>
              </a:spcBef>
              <a:spcAft>
                <a:spcPts val="600"/>
              </a:spcAft>
              <a:defRPr/>
            </a:pPr>
            <a:r>
              <a:rPr lang="es-ES" altLang="es-ES" sz="1400" b="1" dirty="0" err="1">
                <a:latin typeface="+mn-lt"/>
              </a:rPr>
              <a:t>EJGV_CoordenadasAParametro.dyn</a:t>
            </a:r>
            <a:endParaRPr lang="es-ES" altLang="es-ES" sz="1400" b="1" dirty="0">
              <a:latin typeface="+mn-lt"/>
            </a:endParaRPr>
          </a:p>
          <a:p>
            <a:pPr marL="466725" lvl="1" algn="just" defTabSz="1186433">
              <a:lnSpc>
                <a:spcPct val="130000"/>
              </a:lnSpc>
              <a:spcBef>
                <a:spcPct val="0"/>
              </a:spcBef>
              <a:spcAft>
                <a:spcPts val="600"/>
              </a:spcAft>
              <a:defRPr/>
            </a:pPr>
            <a:r>
              <a:rPr lang="es-ES" altLang="es-ES" sz="1400" b="1" dirty="0">
                <a:latin typeface="+mn-lt"/>
              </a:rPr>
              <a:t>EJGV_IFC4_ReferenceView[Arquitectura]_v05.json</a:t>
            </a:r>
          </a:p>
          <a:p>
            <a:pPr marL="466725" lvl="1" algn="just" defTabSz="1186433">
              <a:lnSpc>
                <a:spcPct val="130000"/>
              </a:lnSpc>
              <a:spcBef>
                <a:spcPct val="0"/>
              </a:spcBef>
              <a:spcAft>
                <a:spcPts val="600"/>
              </a:spcAft>
              <a:defRPr/>
            </a:pPr>
            <a:r>
              <a:rPr lang="es-ES" altLang="es-ES" sz="1400" b="1" dirty="0">
                <a:latin typeface="+mn-lt"/>
              </a:rPr>
              <a:t>EJGV_IFCPset_v05.txt</a:t>
            </a:r>
          </a:p>
          <a:p>
            <a:pPr marL="466725" lvl="1" algn="just" defTabSz="1186433">
              <a:lnSpc>
                <a:spcPct val="130000"/>
              </a:lnSpc>
              <a:spcBef>
                <a:spcPct val="0"/>
              </a:spcBef>
              <a:spcAft>
                <a:spcPts val="600"/>
              </a:spcAft>
              <a:defRPr/>
            </a:pPr>
            <a:r>
              <a:rPr lang="es-ES" altLang="es-ES" sz="1400" b="1" dirty="0">
                <a:latin typeface="+mn-lt"/>
              </a:rPr>
              <a:t>EJGV_PComp_V01.txt</a:t>
            </a:r>
          </a:p>
          <a:p>
            <a:pPr marL="466725" lvl="1" algn="just" defTabSz="1186433">
              <a:lnSpc>
                <a:spcPct val="130000"/>
              </a:lnSpc>
              <a:spcBef>
                <a:spcPct val="0"/>
              </a:spcBef>
              <a:spcAft>
                <a:spcPts val="600"/>
              </a:spcAft>
              <a:defRPr/>
            </a:pPr>
            <a:r>
              <a:rPr lang="es-ES" altLang="es-ES" sz="1400" b="1" dirty="0">
                <a:latin typeface="+mn-lt"/>
              </a:rPr>
              <a:t>EJGV_SistClasificacion_GuBIMClassV1_2_ES_Y_IFC_v01.xlsx</a:t>
            </a:r>
          </a:p>
          <a:p>
            <a:pPr marL="466725" lvl="1" algn="just" defTabSz="1186433">
              <a:lnSpc>
                <a:spcPct val="130000"/>
              </a:lnSpc>
              <a:spcBef>
                <a:spcPct val="0"/>
              </a:spcBef>
              <a:spcAft>
                <a:spcPts val="600"/>
              </a:spcAft>
              <a:defRPr/>
            </a:pPr>
            <a:r>
              <a:rPr lang="es-ES" altLang="es-ES" sz="1400" b="1" dirty="0">
                <a:latin typeface="+mn-lt"/>
              </a:rPr>
              <a:t>GuBIMclassV1_2_ES_AssemblyCode.txt</a:t>
            </a:r>
          </a:p>
        </p:txBody>
      </p:sp>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LIBRO BIM VIVIENDA PUBLICA</a:t>
            </a:r>
            <a:br>
              <a:rPr lang="es-ES" dirty="0"/>
            </a:br>
            <a:r>
              <a:rPr lang="es-ES" dirty="0"/>
              <a:t>DOCUMENTOS DE APOYO</a:t>
            </a:r>
          </a:p>
        </p:txBody>
      </p:sp>
      <p:pic>
        <p:nvPicPr>
          <p:cNvPr id="9" name="Imagen 8">
            <a:extLst>
              <a:ext uri="{FF2B5EF4-FFF2-40B4-BE49-F238E27FC236}">
                <a16:creationId xmlns:a16="http://schemas.microsoft.com/office/drawing/2014/main" id="{E5F2C795-6443-42CE-8E3F-CC91A9CAB623}"/>
              </a:ext>
            </a:extLst>
          </p:cNvPr>
          <p:cNvPicPr>
            <a:picLocks noChangeAspect="1"/>
          </p:cNvPicPr>
          <p:nvPr/>
        </p:nvPicPr>
        <p:blipFill rotWithShape="1">
          <a:blip r:embed="rId2">
            <a:extLst>
              <a:ext uri="{28A0092B-C50C-407E-A947-70E740481C1C}">
                <a14:useLocalDpi xmlns:a14="http://schemas.microsoft.com/office/drawing/2010/main" val="0"/>
              </a:ext>
            </a:extLst>
          </a:blip>
          <a:srcRect t="3309" b="5280"/>
          <a:stretch/>
        </p:blipFill>
        <p:spPr>
          <a:xfrm>
            <a:off x="1103263" y="2818339"/>
            <a:ext cx="2952328" cy="1177522"/>
          </a:xfrm>
          <a:prstGeom prst="rect">
            <a:avLst/>
          </a:prstGeom>
        </p:spPr>
      </p:pic>
      <p:pic>
        <p:nvPicPr>
          <p:cNvPr id="8" name="Imagen 7">
            <a:extLst>
              <a:ext uri="{FF2B5EF4-FFF2-40B4-BE49-F238E27FC236}">
                <a16:creationId xmlns:a16="http://schemas.microsoft.com/office/drawing/2014/main" id="{3BBF83DF-2FFE-884D-2D73-F51ADC45329C}"/>
              </a:ext>
            </a:extLst>
          </p:cNvPr>
          <p:cNvPicPr>
            <a:picLocks noChangeAspect="1"/>
          </p:cNvPicPr>
          <p:nvPr/>
        </p:nvPicPr>
        <p:blipFill rotWithShape="1">
          <a:blip r:embed="rId3">
            <a:extLst>
              <a:ext uri="{28A0092B-C50C-407E-A947-70E740481C1C}">
                <a14:useLocalDpi xmlns:a14="http://schemas.microsoft.com/office/drawing/2010/main" val="0"/>
              </a:ext>
            </a:extLst>
          </a:blip>
          <a:srcRect l="3763" r="8818"/>
          <a:stretch/>
        </p:blipFill>
        <p:spPr>
          <a:xfrm>
            <a:off x="1103263" y="1463378"/>
            <a:ext cx="2952328" cy="1210945"/>
          </a:xfrm>
          <a:prstGeom prst="rect">
            <a:avLst/>
          </a:prstGeom>
        </p:spPr>
      </p:pic>
    </p:spTree>
    <p:extLst>
      <p:ext uri="{BB962C8B-B14F-4D97-AF65-F5344CB8AC3E}">
        <p14:creationId xmlns:p14="http://schemas.microsoft.com/office/powerpoint/2010/main" val="3331851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707396"/>
          </a:xfrm>
          <a:prstGeom prst="rect">
            <a:avLst/>
          </a:prstGeom>
        </p:spPr>
        <p:txBody>
          <a:bodyPr wrap="square">
            <a:spAutoFit/>
          </a:bodyPr>
          <a:lstStyle/>
          <a:p>
            <a:pPr algn="just">
              <a:lnSpc>
                <a:spcPct val="120000"/>
              </a:lnSpc>
              <a:spcAft>
                <a:spcPts val="300"/>
              </a:spcAft>
            </a:pPr>
            <a:r>
              <a:rPr lang="es-ES_tradnl" sz="1400" b="1" dirty="0">
                <a:latin typeface="Calibri" panose="020F0502020204030204" pitchFamily="34" charset="0"/>
                <a:ea typeface="Times New Roman" panose="02020603050405020304" pitchFamily="18" charset="0"/>
                <a:cs typeface="Arial" panose="020B0604020202020204" pitchFamily="34" charset="0"/>
              </a:rPr>
              <a:t>CONSIDERACIONES GENERALES</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PROYECTAR EN BIM</a:t>
            </a:r>
            <a:r>
              <a:rPr lang="es-ES" sz="1400" dirty="0">
                <a:latin typeface="Calibri" panose="020F0502020204030204" pitchFamily="34" charset="0"/>
                <a:ea typeface="Times New Roman" panose="02020603050405020304" pitchFamily="18" charset="0"/>
                <a:cs typeface="Times New Roman" panose="02020603050405020304" pitchFamily="18" charset="0"/>
              </a:rPr>
              <a:t>: </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Evitar retrabajos y especialmente imprecisión.</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Garantizar la prevalencia de información en los modelos. </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Todos los planos de cumplimiento de normativa, los planos deben ser resultado de los modelos. </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Revisar a </a:t>
            </a:r>
            <a:r>
              <a:rPr lang="es-ES" sz="1400" b="1" dirty="0">
                <a:latin typeface="Calibri" panose="020F0502020204030204" pitchFamily="34" charset="0"/>
                <a:ea typeface="Times New Roman" panose="02020603050405020304" pitchFamily="18" charset="0"/>
                <a:cs typeface="Times New Roman" panose="02020603050405020304" pitchFamily="18" charset="0"/>
              </a:rPr>
              <a:t>correcta aplicación del idioma </a:t>
            </a:r>
            <a:r>
              <a:rPr lang="es-ES" sz="1400" dirty="0">
                <a:latin typeface="Calibri" panose="020F0502020204030204" pitchFamily="34" charset="0"/>
                <a:ea typeface="Times New Roman" panose="02020603050405020304" pitchFamily="18" charset="0"/>
                <a:cs typeface="Times New Roman" panose="02020603050405020304" pitchFamily="18" charset="0"/>
              </a:rPr>
              <a:t>EUSKERA / ESPAÑOL en todos los textos del proyecto especialmente en el desarrollo del programa.</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Basadas en las estrategias de modelado se deben consensuar los criterios de modelado que deben ser seguidos y cumplidos a rajatabla por todos los modeladores del proyecto y de las diferentes disciplinas. A modo de resumen los puntos críticos a controlar son:</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Ubicación de elementos</a:t>
            </a:r>
            <a:r>
              <a:rPr lang="es-ES" sz="1400" dirty="0">
                <a:latin typeface="Calibri" panose="020F0502020204030204" pitchFamily="34" charset="0"/>
                <a:ea typeface="Times New Roman" panose="02020603050405020304" pitchFamily="18" charset="0"/>
                <a:cs typeface="Times New Roman" panose="02020603050405020304" pitchFamily="18" charset="0"/>
              </a:rPr>
              <a:t>: si van a nivel, a planos de referencia, a ejes, a caras, a muros, a techo, etc.</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Enlaces / uniones de elementos</a:t>
            </a:r>
            <a:r>
              <a:rPr lang="es-ES" sz="1400" dirty="0">
                <a:latin typeface="Calibri" panose="020F0502020204030204" pitchFamily="34" charset="0"/>
                <a:ea typeface="Times New Roman" panose="02020603050405020304" pitchFamily="18" charset="0"/>
                <a:cs typeface="Times New Roman" panose="02020603050405020304" pitchFamily="18" charset="0"/>
              </a:rPr>
              <a:t>: si se enlazan en base y/o en altura diferentes elementos como un muro con los forjados inferior o superior, o pilares, etc.</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Sistemas de agrupación y referencias</a:t>
            </a:r>
            <a:r>
              <a:rPr lang="es-ES" sz="1400" dirty="0">
                <a:latin typeface="Calibri" panose="020F0502020204030204" pitchFamily="34" charset="0"/>
                <a:ea typeface="Times New Roman" panose="02020603050405020304" pitchFamily="18" charset="0"/>
                <a:cs typeface="Times New Roman" panose="02020603050405020304" pitchFamily="18" charset="0"/>
              </a:rPr>
              <a:t>: división de modelos, creación de grupos, sistemas de vínculos (links) IFC, RVT, CAD, etc.</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Nivel de desarrollo y despiece</a:t>
            </a:r>
            <a:r>
              <a:rPr lang="es-ES" sz="1400" dirty="0">
                <a:latin typeface="Calibri" panose="020F0502020204030204" pitchFamily="34" charset="0"/>
                <a:ea typeface="Times New Roman" panose="02020603050405020304" pitchFamily="18" charset="0"/>
                <a:cs typeface="Times New Roman" panose="02020603050405020304" pitchFamily="18" charset="0"/>
              </a:rPr>
              <a:t>: divisiones de muros por capas, despieces de elementos, divisiones, discretización ajustados a la escala del proyecto (1/50 en Ejecución).</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Modelar como se construye</a:t>
            </a:r>
            <a:r>
              <a:rPr lang="es-ES" sz="1400" dirty="0">
                <a:latin typeface="Calibri" panose="020F0502020204030204" pitchFamily="34" charset="0"/>
                <a:ea typeface="Times New Roman" panose="02020603050405020304" pitchFamily="18" charset="0"/>
                <a:cs typeface="Times New Roman" panose="02020603050405020304" pitchFamily="18" charset="0"/>
              </a:rPr>
              <a:t>, incluidos los componentes.</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b="1" dirty="0">
                <a:latin typeface="Calibri" panose="020F0502020204030204" pitchFamily="34" charset="0"/>
                <a:ea typeface="Times New Roman" panose="02020603050405020304" pitchFamily="18" charset="0"/>
                <a:cs typeface="Times New Roman" panose="02020603050405020304" pitchFamily="18" charset="0"/>
              </a:rPr>
              <a:t>A nivel de nomenclaturas </a:t>
            </a:r>
            <a:r>
              <a:rPr lang="es-ES" sz="1400" dirty="0">
                <a:latin typeface="Calibri" panose="020F0502020204030204" pitchFamily="34" charset="0"/>
                <a:ea typeface="Times New Roman" panose="02020603050405020304" pitchFamily="18" charset="0"/>
                <a:cs typeface="Times New Roman" panose="02020603050405020304" pitchFamily="18" charset="0"/>
              </a:rPr>
              <a:t>para la creación de familias se recomienda el nombre lo más parecido a como se va a utilizar en obra, cumpliendo con los criterios generales.</a:t>
            </a:r>
          </a:p>
        </p:txBody>
      </p:sp>
      <p:sp>
        <p:nvSpPr>
          <p:cNvPr id="7" name="Título 5">
            <a:extLst>
              <a:ext uri="{FF2B5EF4-FFF2-40B4-BE49-F238E27FC236}">
                <a16:creationId xmlns:a16="http://schemas.microsoft.com/office/drawing/2014/main" id="{7715DB47-5AD8-4C43-8EF6-200AE5E7D5C3}"/>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97927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861285"/>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DE DOCUMENTALES, ENTREGABLES Y ESTRUCTURA DEL PROYECTO</a:t>
            </a:r>
          </a:p>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 </a:t>
            </a:r>
            <a:r>
              <a:rPr lang="es-ES" sz="1400" dirty="0">
                <a:latin typeface="Calibri" panose="020F0502020204030204" pitchFamily="34" charset="0"/>
                <a:ea typeface="Times New Roman" panose="02020603050405020304" pitchFamily="18" charset="0"/>
                <a:cs typeface="Arial" panose="020B0604020202020204" pitchFamily="34" charset="0"/>
              </a:rPr>
              <a:t>Bajo estos criterios se deberán observar los siguientes puntos: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Nomenclatura</a:t>
            </a:r>
            <a:r>
              <a:rPr lang="es-ES" sz="1400" dirty="0">
                <a:latin typeface="Calibri" panose="020F0502020204030204" pitchFamily="34" charset="0"/>
                <a:ea typeface="Times New Roman" panose="02020603050405020304" pitchFamily="18" charset="0"/>
                <a:cs typeface="Arial" panose="020B0604020202020204" pitchFamily="34" charset="0"/>
              </a:rPr>
              <a:t> de archivos y carpetas.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Organización documental estructurada </a:t>
            </a:r>
            <a:r>
              <a:rPr lang="es-ES" sz="1400" dirty="0">
                <a:latin typeface="Calibri" panose="020F0502020204030204" pitchFamily="34" charset="0"/>
                <a:ea typeface="Times New Roman" panose="02020603050405020304" pitchFamily="18" charset="0"/>
                <a:cs typeface="Arial" panose="020B0604020202020204" pitchFamily="34" charset="0"/>
              </a:rPr>
              <a:t>a nivel de clasificación en carpetas.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Referencias controladas a elementos vinculados al modelo:</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Naturaleza de los archivos vinculados al modelo: JPG/DWG... </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El archivo, vinculado para su correcta visualización.</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Establecer un Entorno de Datos Común o Compartido </a:t>
            </a:r>
            <a:r>
              <a:rPr lang="es-ES" sz="1400" dirty="0">
                <a:latin typeface="Calibri" panose="020F0502020204030204" pitchFamily="34" charset="0"/>
                <a:ea typeface="Times New Roman" panose="02020603050405020304" pitchFamily="18" charset="0"/>
                <a:cs typeface="Arial" panose="020B0604020202020204" pitchFamily="34" charset="0"/>
              </a:rPr>
              <a:t>(CDE) con estructura ISO 19.650. </a:t>
            </a:r>
          </a:p>
          <a:p>
            <a:pPr marL="806450" lvl="1"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Garantizar la </a:t>
            </a:r>
            <a:r>
              <a:rPr lang="es-ES" sz="1400" b="1" dirty="0">
                <a:latin typeface="Calibri" panose="020F0502020204030204" pitchFamily="34" charset="0"/>
                <a:ea typeface="Times New Roman" panose="02020603050405020304" pitchFamily="18" charset="0"/>
                <a:cs typeface="Arial" panose="020B0604020202020204" pitchFamily="34" charset="0"/>
              </a:rPr>
              <a:t>publicación y coordinacion </a:t>
            </a:r>
            <a:r>
              <a:rPr lang="es-ES" sz="1400" dirty="0">
                <a:latin typeface="Calibri" panose="020F0502020204030204" pitchFamily="34" charset="0"/>
                <a:ea typeface="Times New Roman" panose="02020603050405020304" pitchFamily="18" charset="0"/>
                <a:cs typeface="Arial" panose="020B0604020202020204" pitchFamily="34" charset="0"/>
              </a:rPr>
              <a:t>de información en </a:t>
            </a:r>
            <a:r>
              <a:rPr lang="es-ES" sz="1400" b="1" dirty="0">
                <a:latin typeface="Calibri" panose="020F0502020204030204" pitchFamily="34" charset="0"/>
                <a:ea typeface="Times New Roman" panose="02020603050405020304" pitchFamily="18" charset="0"/>
                <a:cs typeface="Arial" panose="020B0604020202020204" pitchFamily="34" charset="0"/>
              </a:rPr>
              <a:t>OneDrive de Gobierno Vasco</a:t>
            </a:r>
            <a:r>
              <a:rPr lang="es-ES" sz="1400" dirty="0">
                <a:latin typeface="Calibri" panose="020F0502020204030204" pitchFamily="34" charset="0"/>
                <a:ea typeface="Times New Roman" panose="02020603050405020304" pitchFamily="18" charset="0"/>
                <a:cs typeface="Arial" panose="020B0604020202020204" pitchFamily="34" charset="0"/>
              </a:rPr>
              <a:t>.</a:t>
            </a:r>
          </a:p>
          <a:p>
            <a:pPr marL="806450" lvl="1"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Establece </a:t>
            </a:r>
            <a:r>
              <a:rPr lang="es-ES" sz="1400" b="1" dirty="0">
                <a:latin typeface="Calibri" panose="020F0502020204030204" pitchFamily="34" charset="0"/>
                <a:ea typeface="Times New Roman" panose="02020603050405020304" pitchFamily="18" charset="0"/>
                <a:cs typeface="Arial" panose="020B0604020202020204" pitchFamily="34" charset="0"/>
              </a:rPr>
              <a:t>comunicaciones</a:t>
            </a:r>
            <a:r>
              <a:rPr lang="es-ES" sz="1400" dirty="0">
                <a:latin typeface="Calibri" panose="020F0502020204030204" pitchFamily="34" charset="0"/>
                <a:ea typeface="Times New Roman" panose="02020603050405020304" pitchFamily="18" charset="0"/>
                <a:cs typeface="Arial" panose="020B0604020202020204" pitchFamily="34" charset="0"/>
              </a:rPr>
              <a:t> a través de Microsoft </a:t>
            </a:r>
            <a:r>
              <a:rPr lang="es-ES" sz="1400" dirty="0" err="1">
                <a:latin typeface="Calibri" panose="020F0502020204030204" pitchFamily="34" charset="0"/>
                <a:ea typeface="Times New Roman" panose="02020603050405020304" pitchFamily="18" charset="0"/>
                <a:cs typeface="Arial" panose="020B0604020202020204" pitchFamily="34" charset="0"/>
              </a:rPr>
              <a:t>Teams</a:t>
            </a: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Los modelos no deben incluir información CAD desestructurada, repetida y sin control aparente. Si es necesario vincular con AutoCAD mediante la utilización de los vínculos (de manera análoga a las referencias externas) y evitar la inserción directa.</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Los archivos que incluyen modelos o archivos CAD vinculados, por ello es necesario </a:t>
            </a:r>
            <a:r>
              <a:rPr lang="es-ES" sz="1400" b="1" dirty="0">
                <a:latin typeface="Calibri" panose="020F0502020204030204" pitchFamily="34" charset="0"/>
                <a:ea typeface="Times New Roman" panose="02020603050405020304" pitchFamily="18" charset="0"/>
                <a:cs typeface="Arial" panose="020B0604020202020204" pitchFamily="34" charset="0"/>
              </a:rPr>
              <a:t>utilizar la herramienta e-</a:t>
            </a:r>
            <a:r>
              <a:rPr lang="es-ES" sz="1400" b="1" dirty="0" err="1">
                <a:latin typeface="Calibri" panose="020F0502020204030204" pitchFamily="34" charset="0"/>
                <a:ea typeface="Times New Roman" panose="02020603050405020304" pitchFamily="18" charset="0"/>
                <a:cs typeface="Arial" panose="020B0604020202020204" pitchFamily="34" charset="0"/>
              </a:rPr>
              <a:t>Tramsmit</a:t>
            </a:r>
            <a:r>
              <a:rPr lang="es-ES" sz="1400" b="1" dirty="0">
                <a:latin typeface="Calibri" panose="020F0502020204030204" pitchFamily="34" charset="0"/>
                <a:ea typeface="Times New Roman" panose="02020603050405020304" pitchFamily="18" charset="0"/>
                <a:cs typeface="Arial" panose="020B0604020202020204" pitchFamily="34" charset="0"/>
              </a:rPr>
              <a:t> </a:t>
            </a:r>
            <a:r>
              <a:rPr lang="es-ES" sz="1400" dirty="0">
                <a:latin typeface="Calibri" panose="020F0502020204030204" pitchFamily="34" charset="0"/>
                <a:ea typeface="Times New Roman" panose="02020603050405020304" pitchFamily="18" charset="0"/>
                <a:cs typeface="Arial" panose="020B0604020202020204" pitchFamily="34" charset="0"/>
              </a:rPr>
              <a:t>para garantizar el envío de toda la información relacionada con el modelo.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Control de proyectos con sistemas BCF.</a:t>
            </a:r>
            <a:endParaRPr lang="es-ES" sz="14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8" name="Imagen 7">
            <a:extLst>
              <a:ext uri="{FF2B5EF4-FFF2-40B4-BE49-F238E27FC236}">
                <a16:creationId xmlns:a16="http://schemas.microsoft.com/office/drawing/2014/main" id="{2DFD15FB-D753-46D0-B7A9-4A08F01774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3263" y="1403573"/>
            <a:ext cx="2947034" cy="2208642"/>
          </a:xfrm>
          <a:prstGeom prst="rect">
            <a:avLst/>
          </a:prstGeom>
        </p:spPr>
      </p:pic>
      <p:pic>
        <p:nvPicPr>
          <p:cNvPr id="9" name="Google Shape;830;p87">
            <a:extLst>
              <a:ext uri="{FF2B5EF4-FFF2-40B4-BE49-F238E27FC236}">
                <a16:creationId xmlns:a16="http://schemas.microsoft.com/office/drawing/2014/main" id="{38D96C12-C24C-4004-BFDF-CD63C44FEAF9}"/>
              </a:ext>
            </a:extLst>
          </p:cNvPr>
          <p:cNvPicPr preferRelativeResize="0"/>
          <p:nvPr/>
        </p:nvPicPr>
        <p:blipFill rotWithShape="1">
          <a:blip r:embed="rId3">
            <a:alphaModFix/>
          </a:blip>
          <a:srcRect r="65086" b="37260"/>
          <a:stretch/>
        </p:blipFill>
        <p:spPr>
          <a:xfrm>
            <a:off x="1109588" y="3801838"/>
            <a:ext cx="2940709" cy="2789903"/>
          </a:xfrm>
          <a:prstGeom prst="rect">
            <a:avLst/>
          </a:prstGeom>
          <a:noFill/>
          <a:ln>
            <a:noFill/>
          </a:ln>
        </p:spPr>
      </p:pic>
      <p:pic>
        <p:nvPicPr>
          <p:cNvPr id="1026" name="Picture 2" descr="SharePoint | Rackspace Technology">
            <a:extLst>
              <a:ext uri="{FF2B5EF4-FFF2-40B4-BE49-F238E27FC236}">
                <a16:creationId xmlns:a16="http://schemas.microsoft.com/office/drawing/2014/main" id="{A6FD8986-FF6D-4A02-B794-D3882857A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9709" y="4241976"/>
            <a:ext cx="2441339" cy="11070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neDrive está caido o tiene problemas? Estado actual y reporte de fallos |  ServicesDown 2021">
            <a:extLst>
              <a:ext uri="{FF2B5EF4-FFF2-40B4-BE49-F238E27FC236}">
                <a16:creationId xmlns:a16="http://schemas.microsoft.com/office/drawing/2014/main" id="{B2CAA318-DDFC-4F34-AA3F-4E4CC2993D9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763" r="14972"/>
          <a:stretch/>
        </p:blipFill>
        <p:spPr bwMode="auto">
          <a:xfrm>
            <a:off x="7871562" y="4319152"/>
            <a:ext cx="1096083" cy="8861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eletrabajo para tu equipo con Microsoft Teams">
            <a:extLst>
              <a:ext uri="{FF2B5EF4-FFF2-40B4-BE49-F238E27FC236}">
                <a16:creationId xmlns:a16="http://schemas.microsoft.com/office/drawing/2014/main" id="{F32E5844-FCAC-4426-8152-35B0136F16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68159" y="4311487"/>
            <a:ext cx="2718155" cy="885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127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3485249"/>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ENTREGABLES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incorpora la </a:t>
            </a:r>
            <a:r>
              <a:rPr lang="es-ES" sz="1400" b="1" dirty="0">
                <a:latin typeface="Calibri" panose="020F0502020204030204" pitchFamily="34" charset="0"/>
                <a:ea typeface="Times New Roman" panose="02020603050405020304" pitchFamily="18" charset="0"/>
                <a:cs typeface="Arial" panose="020B0604020202020204" pitchFamily="34" charset="0"/>
              </a:rPr>
              <a:t>publicación de un modelo federado en un visor de fácil acceso para terceros similar a Autodesk Viewer</a:t>
            </a:r>
            <a:r>
              <a:rPr lang="es-ES" sz="1400" dirty="0">
                <a:latin typeface="Calibri" panose="020F0502020204030204" pitchFamily="34" charset="0"/>
                <a:ea typeface="Times New Roman" panose="02020603050405020304" pitchFamily="18" charset="0"/>
                <a:cs typeface="Arial" panose="020B0604020202020204" pitchFamily="34" charset="0"/>
              </a:rPr>
              <a:t>, generado por el equipo de diseño. Esta entrega puede ser mediante un enlace.</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En la publicación deben </a:t>
            </a:r>
            <a:r>
              <a:rPr lang="es-ES" sz="1400" b="1" dirty="0">
                <a:latin typeface="Calibri" panose="020F0502020204030204" pitchFamily="34" charset="0"/>
                <a:ea typeface="Times New Roman" panose="02020603050405020304" pitchFamily="18" charset="0"/>
                <a:cs typeface="Arial" panose="020B0604020202020204" pitchFamily="34" charset="0"/>
              </a:rPr>
              <a:t>incluirse los planos generados por el modelo</a:t>
            </a:r>
            <a:r>
              <a:rPr lang="es-ES" sz="1400" dirty="0">
                <a:latin typeface="Calibri" panose="020F0502020204030204" pitchFamily="34" charset="0"/>
                <a:ea typeface="Times New Roman" panose="02020603050405020304" pitchFamily="18" charset="0"/>
                <a:cs typeface="Arial" panose="020B0604020202020204" pitchFamily="34" charset="0"/>
              </a:rPr>
              <a:t>, pudiendo incluirse en al publicación desde Revit, o mediante </a:t>
            </a:r>
            <a:r>
              <a:rPr lang="es-ES" sz="1400" dirty="0" err="1">
                <a:latin typeface="Calibri" panose="020F0502020204030204" pitchFamily="34" charset="0"/>
                <a:ea typeface="Times New Roman" panose="02020603050405020304" pitchFamily="18" charset="0"/>
                <a:cs typeface="Arial" panose="020B0604020202020204" pitchFamily="34" charset="0"/>
              </a:rPr>
              <a:t>PDFs</a:t>
            </a:r>
            <a:r>
              <a:rPr lang="es-ES" sz="1400" dirty="0">
                <a:latin typeface="Calibri" panose="020F0502020204030204" pitchFamily="34" charset="0"/>
                <a:ea typeface="Times New Roman" panose="02020603050405020304" pitchFamily="18" charset="0"/>
                <a:cs typeface="Arial" panose="020B0604020202020204" pitchFamily="34" charset="0"/>
              </a:rPr>
              <a:t> en el mismo entorno.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trata de facilitar la </a:t>
            </a:r>
            <a:r>
              <a:rPr lang="es-ES" sz="1400" b="1" dirty="0">
                <a:latin typeface="Calibri" panose="020F0502020204030204" pitchFamily="34" charset="0"/>
                <a:ea typeface="Times New Roman" panose="02020603050405020304" pitchFamily="18" charset="0"/>
                <a:cs typeface="Arial" panose="020B0604020202020204" pitchFamily="34" charset="0"/>
              </a:rPr>
              <a:t>supervisión en un único entorno de visualización</a:t>
            </a:r>
            <a:r>
              <a:rPr lang="es-ES" sz="1400" dirty="0">
                <a:latin typeface="Calibri" panose="020F0502020204030204" pitchFamily="34" charset="0"/>
                <a:ea typeface="Times New Roman" panose="02020603050405020304" pitchFamily="18" charset="0"/>
                <a:cs typeface="Arial" panose="020B0604020202020204" pitchFamily="34" charset="0"/>
              </a:rPr>
              <a:t>.</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recuerda que el </a:t>
            </a:r>
            <a:r>
              <a:rPr lang="es-ES" sz="1400" dirty="0" err="1">
                <a:latin typeface="Calibri" panose="020F0502020204030204" pitchFamily="34" charset="0"/>
                <a:ea typeface="Times New Roman" panose="02020603050405020304" pitchFamily="18" charset="0"/>
                <a:cs typeface="Arial" panose="020B0604020202020204" pitchFamily="34" charset="0"/>
              </a:rPr>
              <a:t>Onedrive</a:t>
            </a:r>
            <a:r>
              <a:rPr lang="es-ES" sz="1400" dirty="0">
                <a:latin typeface="Calibri" panose="020F0502020204030204" pitchFamily="34" charset="0"/>
                <a:ea typeface="Times New Roman" panose="02020603050405020304" pitchFamily="18" charset="0"/>
                <a:cs typeface="Arial" panose="020B0604020202020204" pitchFamily="34" charset="0"/>
              </a:rPr>
              <a:t> de los proyectos puede estar sincronizado en local de los equipos facilitando así la subida de información a la plataforma.</a:t>
            </a: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806450" lvl="1" indent="-285750" algn="just">
              <a:lnSpc>
                <a:spcPct val="120000"/>
              </a:lnSpc>
              <a:spcAft>
                <a:spcPts val="300"/>
              </a:spcAft>
              <a:buFont typeface="Arial" panose="020B0604020202020204" pitchFamily="34" charset="0"/>
              <a:buChar char="•"/>
            </a:pPr>
            <a:endParaRPr lang="es-ES" sz="1400" dirty="0">
              <a:latin typeface="Calibri" panose="020F0502020204030204" pitchFamily="34" charset="0"/>
              <a:ea typeface="Times New Roman" panose="02020603050405020304" pitchFamily="18" charset="0"/>
              <a:cs typeface="Arial" panose="020B0604020202020204" pitchFamily="34"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2050" name="Picture 2" descr="Download Autodesk Viewers | Free Online Viewers | Autodesk Official">
            <a:extLst>
              <a:ext uri="{FF2B5EF4-FFF2-40B4-BE49-F238E27FC236}">
                <a16:creationId xmlns:a16="http://schemas.microsoft.com/office/drawing/2014/main" id="{1F6DCF93-5816-4E3B-9793-2F8535AA1E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8660"/>
          <a:stretch/>
        </p:blipFill>
        <p:spPr bwMode="auto">
          <a:xfrm>
            <a:off x="1175271" y="1475581"/>
            <a:ext cx="2810792" cy="5040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erfil de Lee | Autodesk Knowledge Network">
            <a:extLst>
              <a:ext uri="{FF2B5EF4-FFF2-40B4-BE49-F238E27FC236}">
                <a16:creationId xmlns:a16="http://schemas.microsoft.com/office/drawing/2014/main" id="{A86D610F-B64A-4B83-9B63-FCBEB17584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699" b="27602"/>
          <a:stretch/>
        </p:blipFill>
        <p:spPr bwMode="auto">
          <a:xfrm>
            <a:off x="1175271" y="2051645"/>
            <a:ext cx="2771775" cy="72008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IM Collaborate">
            <a:extLst>
              <a:ext uri="{FF2B5EF4-FFF2-40B4-BE49-F238E27FC236}">
                <a16:creationId xmlns:a16="http://schemas.microsoft.com/office/drawing/2014/main" id="{C70889BB-8AFD-4F79-AF1E-806D8477B2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9697" y="2843733"/>
            <a:ext cx="2769394" cy="47607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Ventajas de la subscripción | Almacenamiento en la nube | Autodesk Drive">
            <a:extLst>
              <a:ext uri="{FF2B5EF4-FFF2-40B4-BE49-F238E27FC236}">
                <a16:creationId xmlns:a16="http://schemas.microsoft.com/office/drawing/2014/main" id="{380C5A53-BFC2-4327-822E-8873429196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7001"/>
          <a:stretch/>
        </p:blipFill>
        <p:spPr bwMode="auto">
          <a:xfrm>
            <a:off x="1175271" y="3465512"/>
            <a:ext cx="2743820" cy="479086"/>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4C9B9F77-8529-433A-A7A0-41C81B33D06F}"/>
              </a:ext>
            </a:extLst>
          </p:cNvPr>
          <p:cNvPicPr>
            <a:picLocks noChangeAspect="1"/>
          </p:cNvPicPr>
          <p:nvPr/>
        </p:nvPicPr>
        <p:blipFill>
          <a:blip r:embed="rId6"/>
          <a:stretch>
            <a:fillRect/>
          </a:stretch>
        </p:blipFill>
        <p:spPr>
          <a:xfrm>
            <a:off x="4476298" y="3652470"/>
            <a:ext cx="936104" cy="1066448"/>
          </a:xfrm>
          <a:prstGeom prst="rect">
            <a:avLst/>
          </a:prstGeom>
        </p:spPr>
      </p:pic>
      <p:pic>
        <p:nvPicPr>
          <p:cNvPr id="7" name="Imagen 6">
            <a:extLst>
              <a:ext uri="{FF2B5EF4-FFF2-40B4-BE49-F238E27FC236}">
                <a16:creationId xmlns:a16="http://schemas.microsoft.com/office/drawing/2014/main" id="{BB31C18C-EF8E-4FD8-96C4-360CB0B4A55D}"/>
              </a:ext>
            </a:extLst>
          </p:cNvPr>
          <p:cNvPicPr>
            <a:picLocks noChangeAspect="1"/>
          </p:cNvPicPr>
          <p:nvPr/>
        </p:nvPicPr>
        <p:blipFill>
          <a:blip r:embed="rId7"/>
          <a:stretch>
            <a:fillRect/>
          </a:stretch>
        </p:blipFill>
        <p:spPr>
          <a:xfrm>
            <a:off x="5617021" y="3652470"/>
            <a:ext cx="2518987" cy="3485249"/>
          </a:xfrm>
          <a:prstGeom prst="rect">
            <a:avLst/>
          </a:prstGeom>
        </p:spPr>
      </p:pic>
      <p:pic>
        <p:nvPicPr>
          <p:cNvPr id="6" name="Imagen 5">
            <a:extLst>
              <a:ext uri="{FF2B5EF4-FFF2-40B4-BE49-F238E27FC236}">
                <a16:creationId xmlns:a16="http://schemas.microsoft.com/office/drawing/2014/main" id="{5D15EAED-322C-A424-1577-D31BBD541412}"/>
              </a:ext>
            </a:extLst>
          </p:cNvPr>
          <p:cNvPicPr>
            <a:picLocks noChangeAspect="1"/>
          </p:cNvPicPr>
          <p:nvPr/>
        </p:nvPicPr>
        <p:blipFill>
          <a:blip r:embed="rId8"/>
          <a:stretch>
            <a:fillRect/>
          </a:stretch>
        </p:blipFill>
        <p:spPr>
          <a:xfrm>
            <a:off x="1462682" y="4075425"/>
            <a:ext cx="2143424" cy="609685"/>
          </a:xfrm>
          <a:prstGeom prst="rect">
            <a:avLst/>
          </a:prstGeom>
        </p:spPr>
      </p:pic>
      <p:sp>
        <p:nvSpPr>
          <p:cNvPr id="14" name="Rectángulo 13">
            <a:extLst>
              <a:ext uri="{FF2B5EF4-FFF2-40B4-BE49-F238E27FC236}">
                <a16:creationId xmlns:a16="http://schemas.microsoft.com/office/drawing/2014/main" id="{0B723BA8-D861-9CE0-0026-F8DFAC11DF9F}"/>
              </a:ext>
            </a:extLst>
          </p:cNvPr>
          <p:cNvSpPr/>
          <p:nvPr/>
        </p:nvSpPr>
        <p:spPr>
          <a:xfrm>
            <a:off x="8583711" y="3775908"/>
            <a:ext cx="4472714" cy="2995885"/>
          </a:xfrm>
          <a:prstGeom prst="rect">
            <a:avLst/>
          </a:prstGeom>
        </p:spPr>
        <p:txBody>
          <a:bodyPr wrap="square">
            <a:spAutoFit/>
          </a:bodyPr>
          <a:lstStyle/>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Así mismo, toda entrega / compartición / publicación deberá  incluir archivos IFC para la revisión de los modelos federados.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EJGV revisará los modelos mediante la aplicación de escritorio BIM collab Zoom (BCZ), tanto a nivel visual / geometría como de sus propiedades.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federarán los modelos IFC en un archivo .</a:t>
            </a:r>
            <a:r>
              <a:rPr lang="es-ES" sz="1400" dirty="0" err="1">
                <a:latin typeface="Calibri" panose="020F0502020204030204" pitchFamily="34" charset="0"/>
                <a:ea typeface="Times New Roman" panose="02020603050405020304" pitchFamily="18" charset="0"/>
                <a:cs typeface="Arial" panose="020B0604020202020204" pitchFamily="34" charset="0"/>
              </a:rPr>
              <a:t>bcp</a:t>
            </a:r>
            <a:r>
              <a:rPr lang="es-ES" sz="1400" dirty="0">
                <a:latin typeface="Calibri" panose="020F0502020204030204" pitchFamily="34" charset="0"/>
                <a:ea typeface="Times New Roman" panose="02020603050405020304" pitchFamily="18" charset="0"/>
                <a:cs typeface="Arial" panose="020B0604020202020204" pitchFamily="34" charset="0"/>
              </a:rPr>
              <a:t> propio de BCZ a ubicar en el CDE. A mediad que el modelo evolucione se generarán nuevos IFCs que se recargarán en este archivo *.</a:t>
            </a:r>
            <a:r>
              <a:rPr lang="es-ES" sz="1400" dirty="0" err="1">
                <a:latin typeface="Calibri" panose="020F0502020204030204" pitchFamily="34" charset="0"/>
                <a:ea typeface="Times New Roman" panose="02020603050405020304" pitchFamily="18" charset="0"/>
                <a:cs typeface="Arial" panose="020B0604020202020204" pitchFamily="34" charset="0"/>
              </a:rPr>
              <a:t>bcp</a:t>
            </a:r>
            <a:r>
              <a:rPr lang="es-ES" sz="1400" dirty="0">
                <a:latin typeface="Calibri" panose="020F0502020204030204" pitchFamily="34" charset="0"/>
                <a:ea typeface="Times New Roman" panose="02020603050405020304" pitchFamily="18" charset="0"/>
                <a:cs typeface="Arial" panose="020B0604020202020204" pitchFamily="34" charset="0"/>
              </a:rPr>
              <a:t> para la revisión de modelos actualizados.</a:t>
            </a:r>
          </a:p>
        </p:txBody>
      </p:sp>
      <p:pic>
        <p:nvPicPr>
          <p:cNvPr id="11" name="Imagen 10">
            <a:extLst>
              <a:ext uri="{FF2B5EF4-FFF2-40B4-BE49-F238E27FC236}">
                <a16:creationId xmlns:a16="http://schemas.microsoft.com/office/drawing/2014/main" id="{05054FDC-BC2C-96B3-622F-81463B4B017B}"/>
              </a:ext>
            </a:extLst>
          </p:cNvPr>
          <p:cNvPicPr>
            <a:picLocks noChangeAspect="1"/>
          </p:cNvPicPr>
          <p:nvPr/>
        </p:nvPicPr>
        <p:blipFill>
          <a:blip r:embed="rId9"/>
          <a:stretch>
            <a:fillRect/>
          </a:stretch>
        </p:blipFill>
        <p:spPr>
          <a:xfrm>
            <a:off x="1462683" y="4811399"/>
            <a:ext cx="2143424" cy="620616"/>
          </a:xfrm>
          <a:prstGeom prst="rect">
            <a:avLst/>
          </a:prstGeom>
        </p:spPr>
      </p:pic>
    </p:spTree>
    <p:extLst>
      <p:ext uri="{BB962C8B-B14F-4D97-AF65-F5344CB8AC3E}">
        <p14:creationId xmlns:p14="http://schemas.microsoft.com/office/powerpoint/2010/main" val="16197991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382692"/>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DE PROYECTOS</a:t>
            </a: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Integridad de la información del proyecto a nivel:</a:t>
            </a:r>
          </a:p>
          <a:p>
            <a:pPr marL="898682" lvl="1" indent="-377982" algn="just">
              <a:lnSpc>
                <a:spcPct val="120000"/>
              </a:lnSpc>
              <a:spcAft>
                <a:spcPts val="3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Urbanismo e incendios</a:t>
            </a:r>
            <a:r>
              <a:rPr lang="es-ES" sz="1400" dirty="0">
                <a:latin typeface="Calibri" panose="020F0502020204030204" pitchFamily="34" charset="0"/>
                <a:ea typeface="Times New Roman" panose="02020603050405020304" pitchFamily="18" charset="0"/>
                <a:cs typeface="Times New Roman" panose="02020603050405020304" pitchFamily="18" charset="0"/>
              </a:rPr>
              <a:t>: retranqueos, alturas, edificabilidad, acceso bomberos.</a:t>
            </a:r>
          </a:p>
          <a:p>
            <a:pPr marL="898682" lvl="1" indent="-377982" algn="just">
              <a:lnSpc>
                <a:spcPct val="120000"/>
              </a:lnSpc>
              <a:spcAft>
                <a:spcPts val="3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Accesibilidad peatonal y de vehículos</a:t>
            </a:r>
            <a:r>
              <a:rPr lang="es-ES" sz="1400" dirty="0">
                <a:latin typeface="Calibri" panose="020F0502020204030204" pitchFamily="34" charset="0"/>
                <a:ea typeface="Times New Roman" panose="02020603050405020304" pitchFamily="18" charset="0"/>
                <a:cs typeface="Times New Roman" panose="02020603050405020304" pitchFamily="18" charset="0"/>
              </a:rPr>
              <a:t>: recorridos accesibles, rampas y escaleras.</a:t>
            </a:r>
          </a:p>
          <a:p>
            <a:pPr marL="898682" lvl="1" indent="-377982" algn="just">
              <a:lnSpc>
                <a:spcPct val="120000"/>
              </a:lnSpc>
              <a:spcAft>
                <a:spcPts val="300"/>
              </a:spcAft>
              <a:buClr>
                <a:srgbClr val="002060"/>
              </a:buClr>
              <a:buSzPct val="100000"/>
              <a:buFont typeface="Symbol" panose="05050102010706020507" pitchFamily="18" charset="2"/>
              <a:buChar char=""/>
            </a:pPr>
            <a:r>
              <a:rPr lang="es-ES" sz="1400" b="1" dirty="0">
                <a:latin typeface="Calibri" panose="020F0502020204030204" pitchFamily="34" charset="0"/>
                <a:ea typeface="Times New Roman" panose="02020603050405020304" pitchFamily="18" charset="0"/>
                <a:cs typeface="Times New Roman" panose="02020603050405020304" pitchFamily="18" charset="0"/>
              </a:rPr>
              <a:t>Programa y presentación</a:t>
            </a:r>
            <a:r>
              <a:rPr lang="es-ES" sz="1400" dirty="0">
                <a:latin typeface="Calibri" panose="020F0502020204030204" pitchFamily="34" charset="0"/>
                <a:ea typeface="Times New Roman" panose="02020603050405020304" pitchFamily="18" charset="0"/>
                <a:cs typeface="Times New Roman" panose="02020603050405020304" pitchFamily="18" charset="0"/>
              </a:rPr>
              <a:t>: fichas de vivienda pública, bajo rasante, sobre rasante.</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Análisis de Programa: </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Verificar el número de viviendas, tipologías, número de dormitorios 2D, 3D, 4D.</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Análisis de Volumetría:</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Alzados/secciones esquemáticas.</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Análisis de Accesibilidad: Exterior (Portales rampas) / Interior (Pasillos…)</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Análisis de superficies: </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Superficies útiles: Viviendas, garajes y trasteros.</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Definición de rasante.</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Diferenciar sobre rasante, bajo rasante.</a:t>
            </a:r>
          </a:p>
          <a:p>
            <a:pPr marL="898682" lvl="1" indent="-377982" algn="just">
              <a:lnSpc>
                <a:spcPct val="120000"/>
              </a:lnSpc>
              <a:spcAft>
                <a:spcPts val="300"/>
              </a:spcAft>
              <a:buClr>
                <a:srgbClr val="002060"/>
              </a:buClr>
              <a:buSzPct val="100000"/>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Times New Roman" panose="02020603050405020304" pitchFamily="18" charset="0"/>
              </a:rPr>
              <a:t>Superficies Construida: Real/Computable/edificabilidad</a:t>
            </a:r>
          </a:p>
          <a:p>
            <a:pPr marL="377982"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Planos: </a:t>
            </a:r>
          </a:p>
          <a:p>
            <a:pPr marL="898682" lvl="1"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Verificar la existencia del Listado de planos.</a:t>
            </a:r>
          </a:p>
          <a:p>
            <a:pPr marL="898682" lvl="1" indent="-377982" algn="just">
              <a:lnSpc>
                <a:spcPct val="120000"/>
              </a:lnSpc>
              <a:spcAft>
                <a:spcPts val="300"/>
              </a:spcAft>
              <a:buClr>
                <a:srgbClr val="002060"/>
              </a:buClr>
              <a:buSzPct val="100000"/>
              <a:buFont typeface="Symbol" panose="05050102010706020507" pitchFamily="18" charset="2"/>
              <a:buChar char=""/>
            </a:pPr>
            <a:r>
              <a:rPr lang="es-ES" sz="1400" dirty="0">
                <a:latin typeface="Calibri" panose="020F0502020204030204" pitchFamily="34" charset="0"/>
                <a:ea typeface="Times New Roman" panose="02020603050405020304" pitchFamily="18" charset="0"/>
                <a:cs typeface="Times New Roman" panose="02020603050405020304" pitchFamily="18" charset="0"/>
              </a:rPr>
              <a:t>Verificar que los planos están creados a partir de vistas del modelo.</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3610668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850512"/>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GRÁFICO</a:t>
            </a: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a:p>
            <a:pPr algn="just">
              <a:lnSpc>
                <a:spcPct val="120000"/>
              </a:lnSpc>
              <a:spcAft>
                <a:spcPts val="300"/>
              </a:spcAft>
            </a:pPr>
            <a:r>
              <a:rPr lang="es-ES_tradnl" sz="14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En este apartado se pretende garantizar el cumplimiento de los estándares de grafismos requeridos, a nivel de planos, como los estilos de líneas, colores, logotipos, tipos de textos, esquemas, leyendas y simbología.</a:t>
            </a:r>
            <a:endParaRPr lang="es-ES" sz="14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endParaRPr>
          </a:p>
          <a:p>
            <a:pPr algn="just">
              <a:lnSpc>
                <a:spcPct val="120000"/>
              </a:lnSpc>
              <a:spcAft>
                <a:spcPts val="300"/>
              </a:spcAft>
              <a:buClr>
                <a:srgbClr val="002060"/>
              </a:buClr>
              <a:tabLst>
                <a:tab pos="180340" algn="l"/>
              </a:tabLst>
            </a:pPr>
            <a:endParaRPr lang="es-ES" sz="1400" b="1" dirty="0">
              <a:latin typeface="Calibri" panose="020F0502020204030204" pitchFamily="34" charset="0"/>
              <a:ea typeface="Times New Roman" panose="02020603050405020304" pitchFamily="18" charset="0"/>
              <a:cs typeface="Arial" panose="020B0604020202020204" pitchFamily="34" charset="0"/>
            </a:endParaRPr>
          </a:p>
          <a:p>
            <a:pPr algn="just">
              <a:lnSpc>
                <a:spcPct val="120000"/>
              </a:lnSpc>
              <a:spcAft>
                <a:spcPts val="300"/>
              </a:spcAft>
              <a:buClr>
                <a:srgbClr val="002060"/>
              </a:buClr>
              <a:tabLst>
                <a:tab pos="180340" algn="l"/>
              </a:tabLst>
            </a:pPr>
            <a:r>
              <a:rPr lang="es-ES" sz="1400" b="1" dirty="0">
                <a:latin typeface="Calibri" panose="020F0502020204030204" pitchFamily="34" charset="0"/>
                <a:ea typeface="Times New Roman" panose="02020603050405020304" pitchFamily="18" charset="0"/>
                <a:cs typeface="Arial" panose="020B0604020202020204" pitchFamily="34" charset="0"/>
              </a:rPr>
              <a:t>PLANOS</a:t>
            </a: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Evitar el uso arbitrario de idiomas para nombrar planos/ carpetas/ archivos...</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Utilizar una cartela y/o formato parametrizada.</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Los planos que se presenten tendrán que tener una nomenclatura definida; el idioma, numeración de planos, unas plantillas de presentación. Será altamente recomendable que cuenten con modelos de publicación o maquetado en cada una de las disciplinas de cada para observar el sistema de impresión en PDF y mantener el mismo criterio de nombrado en cada elemento (Mayúsculas/Minúsculas, separadores, ubicación de descriptores e idioma).</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Cada plano tendrá </a:t>
            </a:r>
            <a:r>
              <a:rPr lang="es-ES" sz="1400" b="1" dirty="0">
                <a:effectLst/>
                <a:latin typeface="Calibri" panose="020F0502020204030204" pitchFamily="34" charset="0"/>
                <a:ea typeface="Times New Roman" panose="02020603050405020304" pitchFamily="18" charset="0"/>
                <a:cs typeface="Times New Roman" panose="02020603050405020304" pitchFamily="18" charset="0"/>
              </a:rPr>
              <a:t>nomenclatura de los planos</a:t>
            </a: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 del proyecto coherente y bien estructurado, además de tener un cajetín conforme a la guía de estilo con información de: nombre de plano/ autor / Escala/ Norte geográfico/ Expediente/ Fecha de autoría/Número de plano/Promotor /Estudio autor del proyecto y dirección.</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Tendrá que existir un </a:t>
            </a:r>
            <a:r>
              <a:rPr lang="es-ES" sz="1400" b="1" dirty="0">
                <a:effectLst/>
                <a:latin typeface="Calibri" panose="020F0502020204030204" pitchFamily="34" charset="0"/>
                <a:ea typeface="Times New Roman" panose="02020603050405020304" pitchFamily="18" charset="0"/>
                <a:cs typeface="Times New Roman" panose="02020603050405020304" pitchFamily="18" charset="0"/>
              </a:rPr>
              <a:t>plano de superficies y una tabla de planificación</a:t>
            </a: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 de donde se constante las áreas por cada planta de edificio. Las tablas deberán reflejar como mínimo las superficies útiles y construidas de cada una de las plantas.</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En las </a:t>
            </a:r>
            <a:r>
              <a:rPr lang="es-ES" sz="1400" b="1" dirty="0">
                <a:effectLst/>
                <a:latin typeface="Calibri" panose="020F0502020204030204" pitchFamily="34" charset="0"/>
                <a:ea typeface="Times New Roman" panose="02020603050405020304" pitchFamily="18" charset="0"/>
                <a:cs typeface="Times New Roman" panose="02020603050405020304" pitchFamily="18" charset="0"/>
              </a:rPr>
              <a:t>plantas de planimetría general</a:t>
            </a: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 se tendrán que ver anotaciones como; cotas de nivel del entorno/ orientación y edificios adyacentes o colindantes modelados como sólidos y nombres de calles o referencias que permitan localizar el proyecto.</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20111778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190332"/>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GRÁFICO</a:t>
            </a:r>
          </a:p>
          <a:p>
            <a:pPr algn="just">
              <a:lnSpc>
                <a:spcPct val="120000"/>
              </a:lnSpc>
              <a:spcAft>
                <a:spcPts val="300"/>
              </a:spcAft>
              <a:buClr>
                <a:srgbClr val="002060"/>
              </a:buClr>
              <a:tabLst>
                <a:tab pos="180340" algn="l"/>
              </a:tabLst>
            </a:pPr>
            <a:r>
              <a:rPr lang="es-ES" sz="1400" b="1" dirty="0">
                <a:latin typeface="Calibri" panose="020F0502020204030204" pitchFamily="34" charset="0"/>
                <a:ea typeface="Times New Roman" panose="02020603050405020304" pitchFamily="18" charset="0"/>
                <a:cs typeface="Arial" panose="020B0604020202020204" pitchFamily="34" charset="0"/>
              </a:rPr>
              <a:t>PLANOS</a:t>
            </a: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Los </a:t>
            </a:r>
            <a:r>
              <a:rPr lang="es-ES" sz="1400" b="1" dirty="0">
                <a:effectLst/>
                <a:latin typeface="Calibri" panose="020F0502020204030204" pitchFamily="34" charset="0"/>
                <a:ea typeface="Times New Roman" panose="02020603050405020304" pitchFamily="18" charset="0"/>
                <a:cs typeface="Times New Roman" panose="02020603050405020304" pitchFamily="18" charset="0"/>
              </a:rPr>
              <a:t>planos en alzados/sección</a:t>
            </a: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 presente solamente podrá tener los siguientes niveles: Cimentación, Sótano, Nivel -3, Nivel -2, … planta baja, planta 1, planta 2, …, cumbrera. Los Niveles se colocarán a la altura del acabado final del forjado. </a:t>
            </a:r>
          </a:p>
          <a:p>
            <a:pPr marL="342900" lvl="0" indent="-342900" algn="just">
              <a:lnSpc>
                <a:spcPct val="120000"/>
              </a:lnSpc>
              <a:spcAft>
                <a:spcPts val="300"/>
              </a:spcAft>
              <a:buClr>
                <a:srgbClr val="002060"/>
              </a:buClr>
              <a:buFont typeface="Symbol" panose="05050102010706020507" pitchFamily="18" charset="2"/>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Los planos de áreas (superficies construidas) tendrán la siguiente información:</a:t>
            </a:r>
          </a:p>
          <a:p>
            <a:pPr marL="806450" lvl="1" indent="-285750" algn="just">
              <a:lnSpc>
                <a:spcPct val="120000"/>
              </a:lnSpc>
              <a:spcAft>
                <a:spcPts val="300"/>
              </a:spcAft>
              <a:buFont typeface="Courier New" panose="02070309020205020404" pitchFamily="49" charset="0"/>
              <a:buChar char="o"/>
            </a:pPr>
            <a:r>
              <a:rPr lang="es-ES"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Superficies de cada una de las habitaciones y espacios públicos que comprenda el edificio. En unidades de m2</a:t>
            </a:r>
          </a:p>
          <a:p>
            <a:pPr marL="806450" lvl="1" indent="-285750" algn="just">
              <a:lnSpc>
                <a:spcPct val="120000"/>
              </a:lnSpc>
              <a:spcAft>
                <a:spcPts val="300"/>
              </a:spcAft>
              <a:buFont typeface="Courier New" panose="02070309020205020404" pitchFamily="49" charset="0"/>
              <a:buChar char="o"/>
            </a:pPr>
            <a:r>
              <a:rPr lang="es-ES"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Contar con los modelos de publicación; si no, no es imposible verificar las configuraciones de las vistas de planos. (Plantillas de vistas)</a:t>
            </a:r>
          </a:p>
          <a:p>
            <a:pPr algn="just">
              <a:lnSpc>
                <a:spcPct val="120000"/>
              </a:lnSpc>
              <a:spcAft>
                <a:spcPts val="300"/>
              </a:spcAft>
              <a:buClr>
                <a:srgbClr val="002060"/>
              </a:buClr>
              <a:tabLst>
                <a:tab pos="180340" algn="l"/>
              </a:tabLst>
            </a:pPr>
            <a:endParaRPr lang="es-ES_tradnl" sz="1400" b="1" dirty="0">
              <a:latin typeface="Calibri" panose="020F0502020204030204" pitchFamily="34" charset="0"/>
              <a:cs typeface="Arial" panose="020B0604020202020204" pitchFamily="34" charset="0"/>
            </a:endParaRPr>
          </a:p>
          <a:p>
            <a:pPr algn="just">
              <a:lnSpc>
                <a:spcPct val="120000"/>
              </a:lnSpc>
              <a:spcAft>
                <a:spcPts val="300"/>
              </a:spcAft>
              <a:buClr>
                <a:srgbClr val="002060"/>
              </a:buClr>
              <a:tabLst>
                <a:tab pos="180340" algn="l"/>
              </a:tabLst>
            </a:pPr>
            <a:r>
              <a:rPr lang="es-ES_tradnl" sz="1400" b="1" dirty="0">
                <a:latin typeface="Calibri" panose="020F0502020204030204" pitchFamily="34" charset="0"/>
                <a:cs typeface="Arial" panose="020B0604020202020204" pitchFamily="34" charset="0"/>
              </a:rPr>
              <a:t>ORGANIZACIÓN</a:t>
            </a:r>
          </a:p>
          <a:p>
            <a:pPr marL="285750" indent="-285750" algn="just">
              <a:lnSpc>
                <a:spcPct val="120000"/>
              </a:lnSpc>
              <a:spcAft>
                <a:spcPts val="300"/>
              </a:spcAft>
              <a:buClr>
                <a:srgbClr val="002060"/>
              </a:buClr>
              <a:buFont typeface="Arial" panose="020B0604020202020204" pitchFamily="34" charset="0"/>
              <a:buChar char="•"/>
              <a:tabLst>
                <a:tab pos="180340" algn="l"/>
              </a:tabLst>
            </a:pPr>
            <a:r>
              <a:rPr lang="es-ES" sz="1400" dirty="0">
                <a:latin typeface="Calibri" panose="020F0502020204030204" pitchFamily="34" charset="0"/>
                <a:cs typeface="Arial" panose="020B0604020202020204" pitchFamily="34" charset="0"/>
              </a:rPr>
              <a:t>Evitar vistas y tablas de planificación vacías.</a:t>
            </a:r>
          </a:p>
          <a:p>
            <a:pPr marL="285750" indent="-285750" algn="just">
              <a:lnSpc>
                <a:spcPct val="120000"/>
              </a:lnSpc>
              <a:spcAft>
                <a:spcPts val="300"/>
              </a:spcAft>
              <a:buClr>
                <a:srgbClr val="002060"/>
              </a:buClr>
              <a:buFont typeface="Arial" panose="020B0604020202020204" pitchFamily="34" charset="0"/>
              <a:buChar char="•"/>
              <a:tabLst>
                <a:tab pos="180340" algn="l"/>
              </a:tabLst>
            </a:pPr>
            <a:r>
              <a:rPr lang="es-ES" sz="1400" dirty="0">
                <a:latin typeface="Calibri" panose="020F0502020204030204" pitchFamily="34" charset="0"/>
                <a:cs typeface="Arial" panose="020B0604020202020204" pitchFamily="34" charset="0"/>
              </a:rPr>
              <a:t>Depurar el modelo de vistas innecesarias / duplicadas, sin referencias o sin clasificar (???).</a:t>
            </a:r>
          </a:p>
          <a:p>
            <a:pPr marL="285750" indent="-285750" algn="just">
              <a:lnSpc>
                <a:spcPct val="120000"/>
              </a:lnSpc>
              <a:spcAft>
                <a:spcPts val="300"/>
              </a:spcAft>
              <a:buClr>
                <a:srgbClr val="002060"/>
              </a:buClr>
              <a:buFont typeface="Arial" panose="020B0604020202020204" pitchFamily="34" charset="0"/>
              <a:buChar char="•"/>
              <a:tabLst>
                <a:tab pos="180340" algn="l"/>
              </a:tabLst>
            </a:pPr>
            <a:r>
              <a:rPr lang="es-ES" sz="1400" dirty="0">
                <a:latin typeface="Calibri" panose="020F0502020204030204" pitchFamily="34" charset="0"/>
                <a:cs typeface="Arial" panose="020B0604020202020204" pitchFamily="34" charset="0"/>
              </a:rPr>
              <a:t>Ordenar el navegador de proyectos, diferenciando claramente vistas de trabajo de vistas de planos (las que se van a utilizar en los planos).</a:t>
            </a:r>
          </a:p>
          <a:p>
            <a:pPr marL="285750" indent="-285750" algn="just">
              <a:lnSpc>
                <a:spcPct val="120000"/>
              </a:lnSpc>
              <a:spcAft>
                <a:spcPts val="300"/>
              </a:spcAft>
              <a:buClr>
                <a:srgbClr val="002060"/>
              </a:buClr>
              <a:buFont typeface="Arial" panose="020B0604020202020204" pitchFamily="34" charset="0"/>
              <a:buChar char="•"/>
              <a:tabLst>
                <a:tab pos="180340" algn="l"/>
              </a:tabLst>
            </a:pPr>
            <a:r>
              <a:rPr lang="es-ES" sz="1400" dirty="0">
                <a:latin typeface="Calibri" panose="020F0502020204030204" pitchFamily="34" charset="0"/>
                <a:cs typeface="Arial" panose="020B0604020202020204" pitchFamily="34" charset="0"/>
              </a:rPr>
              <a:t>Disponer de vistas 3D de revisión y supervisión de proyectos.</a:t>
            </a:r>
          </a:p>
          <a:p>
            <a:pPr marL="285750" indent="-285750" algn="just">
              <a:lnSpc>
                <a:spcPct val="120000"/>
              </a:lnSpc>
              <a:spcAft>
                <a:spcPts val="300"/>
              </a:spcAft>
              <a:buClr>
                <a:srgbClr val="002060"/>
              </a:buClr>
              <a:buFont typeface="Arial" panose="020B0604020202020204" pitchFamily="34" charset="0"/>
              <a:buChar char="•"/>
              <a:tabLst>
                <a:tab pos="180340" algn="l"/>
              </a:tabLst>
            </a:pPr>
            <a:r>
              <a:rPr lang="es-ES" sz="1400" dirty="0">
                <a:latin typeface="Calibri" panose="020F0502020204030204" pitchFamily="34" charset="0"/>
                <a:cs typeface="Arial" panose="020B0604020202020204" pitchFamily="34" charset="0"/>
              </a:rPr>
              <a:t>Asegurar la uniformidad en los estilos de textos utilizados: preferiblemente Calibri.</a:t>
            </a:r>
            <a:endParaRPr lang="es-ES" sz="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12707239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br>
              <a:rPr lang="es-ES" altLang="es-ES" dirty="0"/>
            </a:br>
            <a:r>
              <a:rPr lang="es-ES" altLang="es-ES" dirty="0"/>
              <a:t>PROCESO DE DOCUMENTACION 2D</a:t>
            </a:r>
            <a:endParaRPr lang="es-ES" dirty="0"/>
          </a:p>
        </p:txBody>
      </p:sp>
      <p:pic>
        <p:nvPicPr>
          <p:cNvPr id="4" name="Imagen 3" descr="Imagen que contiene Escala de tiempo&#10;&#10;Descripción generada automáticamente">
            <a:extLst>
              <a:ext uri="{FF2B5EF4-FFF2-40B4-BE49-F238E27FC236}">
                <a16:creationId xmlns:a16="http://schemas.microsoft.com/office/drawing/2014/main" id="{7F5E45DF-E968-475B-98A6-02DC4294F8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5631" y="1187549"/>
            <a:ext cx="8209581" cy="5834609"/>
          </a:xfrm>
          <a:prstGeom prst="rect">
            <a:avLst/>
          </a:prstGeom>
        </p:spPr>
      </p:pic>
    </p:spTree>
    <p:extLst>
      <p:ext uri="{BB962C8B-B14F-4D97-AF65-F5344CB8AC3E}">
        <p14:creationId xmlns:p14="http://schemas.microsoft.com/office/powerpoint/2010/main" val="3361135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822812"/>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DE MODELOS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Establecer una coordinación de Niveles y rejilla, tanto a nivel de nomenclaturas, como a nivel de georreferencia.</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Establecer una división lógica de modelos.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Establecer una división lógica de subdisciplinas.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Garantizar el rendimiento de los modelos:</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Limpieza y purgado de elementos.</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Comprobar avisos (</a:t>
            </a:r>
            <a:r>
              <a:rPr lang="es-ES" sz="1400" dirty="0" err="1">
                <a:latin typeface="Calibri" panose="020F0502020204030204" pitchFamily="34" charset="0"/>
                <a:ea typeface="Times New Roman" panose="02020603050405020304" pitchFamily="18" charset="0"/>
                <a:cs typeface="Arial" panose="020B0604020202020204" pitchFamily="34" charset="0"/>
              </a:rPr>
              <a:t>warnings</a:t>
            </a:r>
            <a:r>
              <a:rPr lang="es-ES" sz="1400" dirty="0">
                <a:latin typeface="Calibri" panose="020F0502020204030204" pitchFamily="34" charset="0"/>
                <a:ea typeface="Times New Roman" panose="02020603050405020304" pitchFamily="18" charset="0"/>
                <a:cs typeface="Arial" panose="020B0604020202020204" pitchFamily="34" charset="0"/>
              </a:rPr>
              <a:t>) y priorización.</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Duplicidad de elementos.</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Elementos ocultos por filtros o criterios.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Las unidades generales de los modelos 3D/2D serán por defecto en m (metros) con 2 decimales 0,00 m.</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A nivel de familias u objetos BIM se recomienda especificar las unidades si proceden, con </a:t>
            </a:r>
            <a:r>
              <a:rPr lang="es-ES" sz="1400" dirty="0" err="1">
                <a:latin typeface="Calibri" panose="020F0502020204030204" pitchFamily="34" charset="0"/>
                <a:ea typeface="Times New Roman" panose="02020603050405020304" pitchFamily="18" charset="0"/>
                <a:cs typeface="Arial" panose="020B0604020202020204" pitchFamily="34" charset="0"/>
              </a:rPr>
              <a:t>mm.</a:t>
            </a: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Para las superficies serán por defecto e m2 (metros cuadrados) con 2 decimales: 0,00 m2.</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Para los parámetros de tipo moneda será por defecto en € (euros), con dos decimales y usando agrupaciones de cifras con el formato: 1.000.000,00 €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No se permitirá la usencia de una definición de unidades.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permitirá el uso de sistemas de acotación o especificaciones en cm o mm, siempre y cuando se especifique y justifique su uso.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A nivel de organización de la información, el navegador de proyectos deberá tener una estructura lógica y fácilmente interpretable de vistas y planos. Eliminando en entregas aquellas que sean de trabajo o sin uso. En todo caso habrá que respetar la nomenclatura de los mismos que se haya determinado.</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3" name="Imagen 2">
            <a:extLst>
              <a:ext uri="{FF2B5EF4-FFF2-40B4-BE49-F238E27FC236}">
                <a16:creationId xmlns:a16="http://schemas.microsoft.com/office/drawing/2014/main" id="{6175E24D-C41C-4950-AC96-63FFF707CD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8405" y="1348433"/>
            <a:ext cx="2923753" cy="2505508"/>
          </a:xfrm>
          <a:prstGeom prst="rect">
            <a:avLst/>
          </a:prstGeom>
        </p:spPr>
      </p:pic>
    </p:spTree>
    <p:extLst>
      <p:ext uri="{BB962C8B-B14F-4D97-AF65-F5344CB8AC3E}">
        <p14:creationId xmlns:p14="http://schemas.microsoft.com/office/powerpoint/2010/main" val="39859501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br>
              <a:rPr lang="es-ES" altLang="es-ES" dirty="0"/>
            </a:br>
            <a:r>
              <a:rPr lang="es-ES" altLang="es-ES" dirty="0"/>
              <a:t>MAPA DE MODELOS</a:t>
            </a:r>
            <a:endParaRPr lang="es-ES" dirty="0"/>
          </a:p>
        </p:txBody>
      </p:sp>
      <p:pic>
        <p:nvPicPr>
          <p:cNvPr id="4" name="Imagen 3">
            <a:extLst>
              <a:ext uri="{FF2B5EF4-FFF2-40B4-BE49-F238E27FC236}">
                <a16:creationId xmlns:a16="http://schemas.microsoft.com/office/drawing/2014/main" id="{523748CB-0848-4B26-8371-DB568113A101}"/>
              </a:ext>
            </a:extLst>
          </p:cNvPr>
          <p:cNvPicPr>
            <a:picLocks noChangeAspect="1"/>
          </p:cNvPicPr>
          <p:nvPr/>
        </p:nvPicPr>
        <p:blipFill>
          <a:blip r:embed="rId2"/>
          <a:stretch>
            <a:fillRect/>
          </a:stretch>
        </p:blipFill>
        <p:spPr>
          <a:xfrm>
            <a:off x="887239" y="1403573"/>
            <a:ext cx="12245034" cy="4320480"/>
          </a:xfrm>
          <a:prstGeom prst="rect">
            <a:avLst/>
          </a:prstGeom>
        </p:spPr>
      </p:pic>
    </p:spTree>
    <p:extLst>
      <p:ext uri="{BB962C8B-B14F-4D97-AF65-F5344CB8AC3E}">
        <p14:creationId xmlns:p14="http://schemas.microsoft.com/office/powerpoint/2010/main" val="2045861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3628366"/>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A NIVEL DE MODELOS: SISTEMA  DE COORDENADAS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 necesario adoptar un sistema de coordenadas común para todos los datos BIM con adopción consistente para todos los modelos.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Todos los modelos 3D y 2D que estén dentro del alcance de los trabajos BIM dispondrán de las siguientes características de georreferenciación y coordinación espacial.</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Deberán estar correctamente configurados los elementos de geoposicionamiento internos del programa de modelado, con X,Y, Z, localizando claramente el punto de origen del proyecto y un punto de la parcela a través de los datos del topográfico.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 conveniente el modelado o vinculación de referencias de los elementos necesarios para posibilitar los análisis urbanístico requeridos, rasantes, accesos, referencias o volumetrías colindantes, tanto para fortalecer la localización visual, como para posibilitar análisis de asoleamiento o similares en pro de una adecuada gestión del uso BIM 6D.</a:t>
            </a:r>
          </a:p>
          <a:p>
            <a:pPr marL="285750" indent="-285750" algn="just">
              <a:lnSpc>
                <a:spcPct val="120000"/>
              </a:lnSpc>
              <a:spcAft>
                <a:spcPts val="300"/>
              </a:spcAft>
              <a:buFont typeface="Arial" panose="020B0604020202020204" pitchFamily="34" charset="0"/>
              <a:buChar char="•"/>
            </a:pP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2612252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ENTREGA DOCUMENTAL</a:t>
            </a:r>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4226446" y="1187549"/>
            <a:ext cx="8712968" cy="527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dirty="0"/>
              <a:t>DOCUMENTOS A ENTREGAR A LO LARGO DEL PROYECTO (PARA MÁS DETALLE, VER ANEXO II DEL PLIEGO)</a:t>
            </a:r>
          </a:p>
          <a:p>
            <a:endParaRPr lang="es-ES" dirty="0"/>
          </a:p>
          <a:p>
            <a:pPr marL="285750" indent="-285750">
              <a:buFont typeface="Arial" panose="020B0604020202020204" pitchFamily="34" charset="0"/>
              <a:buChar char="•"/>
            </a:pPr>
            <a:r>
              <a:rPr lang="es-ES" dirty="0" err="1"/>
              <a:t>BEPs</a:t>
            </a:r>
            <a:r>
              <a:rPr lang="es-ES" dirty="0"/>
              <a:t>  (Planes de Ejecución BIM) Y Anexos, si procede (primera versión previa a modelado)</a:t>
            </a:r>
          </a:p>
          <a:p>
            <a:pPr marL="285750" indent="-285750">
              <a:buFont typeface="Arial" panose="020B0604020202020204" pitchFamily="34" charset="0"/>
              <a:buChar char="•"/>
            </a:pPr>
            <a:r>
              <a:rPr lang="es-ES" dirty="0"/>
              <a:t>PLANOS (los planos se extraerán del modelo BIM, y en la entrega </a:t>
            </a:r>
            <a:r>
              <a:rPr lang="es-ES" dirty="0" err="1"/>
              <a:t>pdf</a:t>
            </a:r>
            <a:r>
              <a:rPr lang="es-ES" dirty="0"/>
              <a:t> irán agrupados en un único documento, o agrupados por temática ARQ, EST, MEP)</a:t>
            </a:r>
          </a:p>
          <a:p>
            <a:pPr marL="285750" indent="-285750">
              <a:buFont typeface="Arial" panose="020B0604020202020204" pitchFamily="34" charset="0"/>
              <a:buChar char="•"/>
            </a:pPr>
            <a:r>
              <a:rPr lang="es-ES" dirty="0"/>
              <a:t>MEMORIA</a:t>
            </a:r>
          </a:p>
          <a:p>
            <a:pPr marL="285750" indent="-285750">
              <a:buFont typeface="Arial" panose="020B0604020202020204" pitchFamily="34" charset="0"/>
              <a:buChar char="•"/>
            </a:pPr>
            <a:r>
              <a:rPr lang="es-ES" dirty="0"/>
              <a:t>PLIEGO DE CONDICIONES</a:t>
            </a:r>
          </a:p>
          <a:p>
            <a:pPr marL="285750" indent="-285750">
              <a:buFont typeface="Arial" panose="020B0604020202020204" pitchFamily="34" charset="0"/>
              <a:buChar char="•"/>
            </a:pPr>
            <a:r>
              <a:rPr lang="es-ES" dirty="0"/>
              <a:t>MEDICIONES Y PRESUPUESTO</a:t>
            </a:r>
          </a:p>
          <a:p>
            <a:pPr marL="285750" indent="-285750">
              <a:buFont typeface="Arial" panose="020B0604020202020204" pitchFamily="34" charset="0"/>
              <a:buChar char="•"/>
            </a:pPr>
            <a:r>
              <a:rPr lang="es-ES" dirty="0"/>
              <a:t>ESTUDIO DE SEGURIDAD Y SALUD EN LAS OBRAS</a:t>
            </a:r>
          </a:p>
          <a:p>
            <a:pPr marL="285750" indent="-285750">
              <a:buFont typeface="Arial" panose="020B0604020202020204" pitchFamily="34" charset="0"/>
              <a:buChar char="•"/>
            </a:pPr>
            <a:r>
              <a:rPr lang="es-ES" dirty="0"/>
              <a:t>PLAN DE CONTROL DE CALIDAD EN LA CONSTRUCCIÓN</a:t>
            </a:r>
          </a:p>
          <a:p>
            <a:pPr marL="285750" indent="-285750">
              <a:buFont typeface="Arial" panose="020B0604020202020204" pitchFamily="34" charset="0"/>
              <a:buChar char="•"/>
            </a:pPr>
            <a:r>
              <a:rPr lang="es-ES" dirty="0"/>
              <a:t>ESTUDIO DE GESTIÓN DE RESIDUOS DE LA CONSTRUCCIÓN Y DEMOLICIÓN</a:t>
            </a:r>
          </a:p>
          <a:p>
            <a:pPr marL="285750" indent="-285750">
              <a:buFont typeface="Arial" panose="020B0604020202020204" pitchFamily="34" charset="0"/>
              <a:buChar char="•"/>
            </a:pPr>
            <a:r>
              <a:rPr lang="es-ES" dirty="0"/>
              <a:t>PROYECTO DE INFRAESTRUCTURA COMÚN DE TELECOMUNICACIONES</a:t>
            </a:r>
          </a:p>
          <a:p>
            <a:pPr marL="285750" indent="-285750">
              <a:buFont typeface="Arial" panose="020B0604020202020204" pitchFamily="34" charset="0"/>
              <a:buChar char="•"/>
            </a:pPr>
            <a:r>
              <a:rPr lang="es-ES" dirty="0"/>
              <a:t>CERTIFICADO DE EFICIENCIA ENERGETICA.</a:t>
            </a:r>
          </a:p>
          <a:p>
            <a:r>
              <a:rPr lang="es-ES" dirty="0"/>
              <a:t>(se procurará minimizar el número de documentos, agrupando los relacionados en un sólo documento </a:t>
            </a:r>
            <a:r>
              <a:rPr lang="es-ES" dirty="0" err="1"/>
              <a:t>pdf</a:t>
            </a:r>
            <a:r>
              <a:rPr lang="es-ES" dirty="0"/>
              <a:t>)</a:t>
            </a:r>
          </a:p>
          <a:p>
            <a:endParaRPr lang="es-ES" altLang="es-ES" dirty="0"/>
          </a:p>
        </p:txBody>
      </p:sp>
    </p:spTree>
    <p:extLst>
      <p:ext uri="{BB962C8B-B14F-4D97-AF65-F5344CB8AC3E}">
        <p14:creationId xmlns:p14="http://schemas.microsoft.com/office/powerpoint/2010/main" val="4866288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6301405"/>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DE MODELADO</a:t>
            </a:r>
          </a:p>
          <a:p>
            <a:pPr algn="just">
              <a:lnSpc>
                <a:spcPct val="120000"/>
              </a:lnSpc>
              <a:spcAft>
                <a:spcPts val="300"/>
              </a:spcAft>
            </a:pPr>
            <a:r>
              <a:rPr lang="es-ES" sz="1400" dirty="0">
                <a:latin typeface="Calibri" panose="020F0502020204030204" pitchFamily="34" charset="0"/>
                <a:ea typeface="Times New Roman" panose="02020603050405020304" pitchFamily="18" charset="0"/>
                <a:cs typeface="Arial" panose="020B0604020202020204" pitchFamily="34" charset="0"/>
              </a:rPr>
              <a:t>En los criterios a nivel de modelado será fundamental que los elementos están modelados en el LOIN adecuado para cada fase, que los materiales y parámetros sean homogéneos, y que los elementos están correctamente clasificados (categorías, código </a:t>
            </a:r>
            <a:r>
              <a:rPr lang="es-ES" sz="1400" dirty="0" err="1">
                <a:latin typeface="Calibri" panose="020F0502020204030204" pitchFamily="34" charset="0"/>
                <a:ea typeface="Times New Roman" panose="02020603050405020304" pitchFamily="18" charset="0"/>
                <a:cs typeface="Arial" panose="020B0604020202020204" pitchFamily="34" charset="0"/>
              </a:rPr>
              <a:t>GuBIMClass</a:t>
            </a:r>
            <a:r>
              <a:rPr lang="es-ES" sz="1400" dirty="0">
                <a:latin typeface="Calibri" panose="020F0502020204030204" pitchFamily="34" charset="0"/>
                <a:ea typeface="Times New Roman" panose="02020603050405020304" pitchFamily="18" charset="0"/>
                <a:cs typeface="Arial" panose="020B0604020202020204" pitchFamily="34" charset="0"/>
              </a:rPr>
              <a:t>, </a:t>
            </a:r>
            <a:r>
              <a:rPr lang="es-ES" sz="1400" dirty="0" err="1">
                <a:latin typeface="Calibri" panose="020F0502020204030204" pitchFamily="34" charset="0"/>
                <a:ea typeface="Times New Roman" panose="02020603050405020304" pitchFamily="18" charset="0"/>
                <a:cs typeface="Arial" panose="020B0604020202020204" pitchFamily="34" charset="0"/>
              </a:rPr>
              <a:t>Omniclass</a:t>
            </a:r>
            <a:r>
              <a:rPr lang="es-ES" sz="1400" dirty="0">
                <a:latin typeface="Calibri" panose="020F0502020204030204" pitchFamily="34" charset="0"/>
                <a:ea typeface="Times New Roman" panose="02020603050405020304" pitchFamily="18" charset="0"/>
                <a:cs typeface="Arial" panose="020B0604020202020204" pitchFamily="34" charset="0"/>
              </a:rPr>
              <a:t>, etc.):</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Sistema de clasificación y nomenclaturas de objetos, base GDO BIM. </a:t>
            </a:r>
            <a:r>
              <a:rPr lang="es-ES" sz="1400" b="1" dirty="0">
                <a:latin typeface="Calibri" panose="020F0502020204030204" pitchFamily="34" charset="0"/>
                <a:ea typeface="Times New Roman" panose="02020603050405020304" pitchFamily="18" charset="0"/>
                <a:cs typeface="Arial" panose="020B0604020202020204" pitchFamily="34" charset="0"/>
              </a:rPr>
              <a:t>Deben incluir zonas de acceso EJECUCION.</a:t>
            </a:r>
            <a:endParaRPr lang="es-ES" sz="1400" dirty="0">
              <a:latin typeface="Calibri" panose="020F0502020204030204" pitchFamily="34" charset="0"/>
              <a:ea typeface="Times New Roman" panose="02020603050405020304" pitchFamily="18" charset="0"/>
              <a:cs typeface="Arial" panose="020B0604020202020204" pitchFamily="34" charset="0"/>
            </a:endParaRP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Nivel de desarrollo LOIN coherente con los entregables de proyecto BASICO y de proyecto de EJECUCION.</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Nivel de grafismo lógico en función de los tipos de planos.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Nivel de información. Se basa en el tipo de proyecto: Anteproyecto/ Básico /De ejecución/ As </a:t>
            </a:r>
            <a:r>
              <a:rPr lang="es-ES" sz="1400" dirty="0" err="1">
                <a:latin typeface="Calibri" panose="020F0502020204030204" pitchFamily="34" charset="0"/>
                <a:ea typeface="Times New Roman" panose="02020603050405020304" pitchFamily="18" charset="0"/>
                <a:cs typeface="Arial" panose="020B0604020202020204" pitchFamily="34" charset="0"/>
              </a:rPr>
              <a:t>Build</a:t>
            </a:r>
            <a:r>
              <a:rPr lang="es-ES" sz="1400" dirty="0">
                <a:latin typeface="Calibri" panose="020F0502020204030204" pitchFamily="34" charset="0"/>
                <a:ea typeface="Times New Roman" panose="02020603050405020304" pitchFamily="18" charset="0"/>
                <a:cs typeface="Arial" panose="020B0604020202020204" pitchFamily="34" charset="0"/>
              </a:rPr>
              <a:t>.</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Sistemas de organización de objetos</a:t>
            </a:r>
            <a:r>
              <a:rPr lang="es-ES" sz="1400" dirty="0">
                <a:latin typeface="Calibri" panose="020F0502020204030204" pitchFamily="34" charset="0"/>
                <a:ea typeface="Times New Roman" panose="02020603050405020304" pitchFamily="18" charset="0"/>
                <a:cs typeface="Arial" panose="020B0604020202020204" pitchFamily="34" charset="0"/>
              </a:rPr>
              <a:t>: Subproyectos, Sistemas de instalaciones, grupos, vínculos.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No sobre modelar</a:t>
            </a:r>
            <a:r>
              <a:rPr lang="es-ES" sz="1400" dirty="0">
                <a:latin typeface="Calibri" panose="020F0502020204030204" pitchFamily="34" charset="0"/>
                <a:ea typeface="Times New Roman" panose="02020603050405020304" pitchFamily="18" charset="0"/>
                <a:cs typeface="Arial" panose="020B0604020202020204" pitchFamily="34" charset="0"/>
              </a:rPr>
              <a:t>. Pensar en una escala 1/50 aproximadamente.</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Modelar como se construye</a:t>
            </a:r>
            <a:r>
              <a:rPr lang="es-ES" sz="1400" dirty="0">
                <a:latin typeface="Calibri" panose="020F0502020204030204" pitchFamily="34" charset="0"/>
                <a:ea typeface="Times New Roman" panose="02020603050405020304" pitchFamily="18" charset="0"/>
                <a:cs typeface="Arial" panose="020B0604020202020204" pitchFamily="34" charset="0"/>
              </a:rPr>
              <a:t>.</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Modelado entre niveles</a:t>
            </a:r>
            <a:r>
              <a:rPr lang="es-ES" sz="1400" dirty="0">
                <a:latin typeface="Calibri" panose="020F0502020204030204" pitchFamily="34" charset="0"/>
                <a:ea typeface="Times New Roman" panose="02020603050405020304" pitchFamily="18" charset="0"/>
                <a:cs typeface="Arial" panose="020B0604020202020204" pitchFamily="34" charset="0"/>
              </a:rPr>
              <a:t>. Los elementos deben estar modelados entre los niveles, evitando aquellos que están referenciados sin seguir una lógica constructiva real.</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Asignar la categoría constructiva correcta a cada elemento. Estas inconsistencias conllevan una mala gestión de la información de los modelos, tanto en las configuraciones de visibilidad por categorías en cada vista, como en las distintas tablas de cómputo o comprobación que puedan necesitarse.</a:t>
            </a:r>
          </a:p>
          <a:p>
            <a:pPr marL="806450" lvl="1" indent="-285750" algn="just">
              <a:lnSpc>
                <a:spcPct val="120000"/>
              </a:lnSpc>
              <a:spcAft>
                <a:spcPts val="300"/>
              </a:spcAft>
              <a:buFont typeface="Courier New" panose="02070309020205020404" pitchFamily="49" charset="0"/>
              <a:buChar char="o"/>
            </a:pPr>
            <a:r>
              <a:rPr lang="es-ES" sz="1400" dirty="0">
                <a:latin typeface="Calibri" panose="020F0502020204030204" pitchFamily="34" charset="0"/>
                <a:ea typeface="Times New Roman" panose="02020603050405020304" pitchFamily="18" charset="0"/>
                <a:cs typeface="Arial" panose="020B0604020202020204" pitchFamily="34" charset="0"/>
              </a:rPr>
              <a:t>Ejemplo: Forjados en categoría de vigas; y Cimentaciones con Pilares.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Evitar </a:t>
            </a:r>
            <a:r>
              <a:rPr lang="es-ES" sz="1400" b="1" dirty="0">
                <a:latin typeface="Calibri" panose="020F0502020204030204" pitchFamily="34" charset="0"/>
                <a:ea typeface="Times New Roman" panose="02020603050405020304" pitchFamily="18" charset="0"/>
                <a:cs typeface="Arial" panose="020B0604020202020204" pitchFamily="34" charset="0"/>
              </a:rPr>
              <a:t>elementos no ubicados en el espacio adecuado</a:t>
            </a:r>
            <a:r>
              <a:rPr lang="es-ES" sz="1400" dirty="0">
                <a:latin typeface="Calibri" panose="020F0502020204030204" pitchFamily="34" charset="0"/>
                <a:ea typeface="Times New Roman" panose="02020603050405020304" pitchFamily="18" charset="0"/>
                <a:cs typeface="Arial" panose="020B0604020202020204" pitchFamily="34" charset="0"/>
              </a:rPr>
              <a:t>, </a:t>
            </a:r>
            <a:r>
              <a:rPr lang="es-ES" sz="1400" dirty="0" err="1">
                <a:latin typeface="Calibri" panose="020F0502020204030204" pitchFamily="34" charset="0"/>
                <a:ea typeface="Times New Roman" panose="02020603050405020304" pitchFamily="18" charset="0"/>
                <a:cs typeface="Arial" panose="020B0604020202020204" pitchFamily="34" charset="0"/>
              </a:rPr>
              <a:t>p.e</a:t>
            </a:r>
            <a:r>
              <a:rPr lang="es-ES" sz="1400" dirty="0">
                <a:latin typeface="Calibri" panose="020F0502020204030204" pitchFamily="34" charset="0"/>
                <a:ea typeface="Times New Roman" panose="02020603050405020304" pitchFamily="18" charset="0"/>
                <a:cs typeface="Arial" panose="020B0604020202020204" pitchFamily="34" charset="0"/>
              </a:rPr>
              <a:t>. un inodoro en un salón por configuración inadecuada del objeto.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Evitar </a:t>
            </a:r>
            <a:r>
              <a:rPr lang="es-ES" sz="1400" b="1" dirty="0">
                <a:latin typeface="Calibri" panose="020F0502020204030204" pitchFamily="34" charset="0"/>
                <a:ea typeface="Times New Roman" panose="02020603050405020304" pitchFamily="18" charset="0"/>
                <a:cs typeface="Arial" panose="020B0604020202020204" pitchFamily="34" charset="0"/>
              </a:rPr>
              <a:t>espacios no cerrados</a:t>
            </a:r>
            <a:r>
              <a:rPr lang="es-ES" sz="1400" dirty="0">
                <a:latin typeface="Calibri" panose="020F0502020204030204" pitchFamily="34" charset="0"/>
                <a:ea typeface="Times New Roman" panose="02020603050405020304" pitchFamily="18" charset="0"/>
                <a:cs typeface="Arial" panose="020B0604020202020204" pitchFamily="34" charset="0"/>
              </a:rPr>
              <a:t>, altura mal ajustada (el objeto espacio no llega al falso techo), no delimitados correctamente o no nombrados con respecto al programa del edificio.</a:t>
            </a:r>
          </a:p>
          <a:p>
            <a:pPr algn="just">
              <a:lnSpc>
                <a:spcPct val="120000"/>
              </a:lnSpc>
              <a:spcAft>
                <a:spcPts val="300"/>
              </a:spcAft>
            </a:pPr>
            <a:endParaRPr lang="es-ES_tradnl" sz="1400" b="1" dirty="0">
              <a:latin typeface="Calibri" panose="020F0502020204030204" pitchFamily="34" charset="0"/>
              <a:ea typeface="Times New Roman" panose="02020603050405020304" pitchFamily="18" charset="0"/>
              <a:cs typeface="Arial" panose="020B0604020202020204" pitchFamily="34"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6" name="Imagen 5">
            <a:extLst>
              <a:ext uri="{FF2B5EF4-FFF2-40B4-BE49-F238E27FC236}">
                <a16:creationId xmlns:a16="http://schemas.microsoft.com/office/drawing/2014/main" id="{FA5A43FB-50ED-4DA3-B934-5F6E3709DE6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601" y="1331566"/>
            <a:ext cx="2860849" cy="1728192"/>
          </a:xfrm>
          <a:prstGeom prst="rect">
            <a:avLst/>
          </a:prstGeom>
          <a:noFill/>
        </p:spPr>
      </p:pic>
      <p:pic>
        <p:nvPicPr>
          <p:cNvPr id="3" name="Imagen 2">
            <a:extLst>
              <a:ext uri="{FF2B5EF4-FFF2-40B4-BE49-F238E27FC236}">
                <a16:creationId xmlns:a16="http://schemas.microsoft.com/office/drawing/2014/main" id="{AEBF013A-1DEA-43DE-B01C-B868F55705D9}"/>
              </a:ext>
            </a:extLst>
          </p:cNvPr>
          <p:cNvPicPr/>
          <p:nvPr/>
        </p:nvPicPr>
        <p:blipFill rotWithShape="1">
          <a:blip r:embed="rId3"/>
          <a:srcRect l="45527" t="20185" r="14185" b="26308"/>
          <a:stretch/>
        </p:blipFill>
        <p:spPr>
          <a:xfrm>
            <a:off x="1079266" y="5217279"/>
            <a:ext cx="2971570" cy="1730909"/>
          </a:xfrm>
          <a:prstGeom prst="rect">
            <a:avLst/>
          </a:prstGeom>
        </p:spPr>
      </p:pic>
      <p:pic>
        <p:nvPicPr>
          <p:cNvPr id="9" name="Imagen 8" descr="http://1.bp.blogspot.com/-8NaO4vVMgwQ/VEA3hnb4mdI/AAAAAAAAHF0/PvbxvzNdKTk/s1600/006.gif">
            <a:extLst>
              <a:ext uri="{FF2B5EF4-FFF2-40B4-BE49-F238E27FC236}">
                <a16:creationId xmlns:a16="http://schemas.microsoft.com/office/drawing/2014/main" id="{083F4AAD-EBC0-4605-A878-3C625A14EB27}"/>
              </a:ext>
            </a:extLst>
          </p:cNvPr>
          <p:cNvPicPr/>
          <p:nvPr/>
        </p:nvPicPr>
        <p:blipFill rotWithShape="1">
          <a:blip r:embed="rId4" cstate="print">
            <a:extLst>
              <a:ext uri="{28A0092B-C50C-407E-A947-70E740481C1C}">
                <a14:useLocalDpi xmlns:a14="http://schemas.microsoft.com/office/drawing/2010/main" val="0"/>
              </a:ext>
            </a:extLst>
          </a:blip>
          <a:srcRect l="5795" t="1070" r="19039"/>
          <a:stretch/>
        </p:blipFill>
        <p:spPr bwMode="auto">
          <a:xfrm>
            <a:off x="1079266" y="3175883"/>
            <a:ext cx="2971570" cy="192527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682969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5812040"/>
          </a:xfrm>
          <a:prstGeom prst="rect">
            <a:avLst/>
          </a:prstGeom>
        </p:spPr>
        <p:txBody>
          <a:bodyPr wrap="square">
            <a:spAutoFit/>
          </a:bodyPr>
          <a:lstStyle/>
          <a:p>
            <a:pPr algn="just">
              <a:lnSpc>
                <a:spcPct val="120000"/>
              </a:lnSpc>
              <a:spcAft>
                <a:spcPts val="300"/>
              </a:spcAft>
            </a:pPr>
            <a:r>
              <a:rPr lang="es-ES" sz="1400" b="1" dirty="0">
                <a:latin typeface="Calibri" panose="020F0502020204030204" pitchFamily="34" charset="0"/>
                <a:ea typeface="Times New Roman" panose="02020603050405020304" pitchFamily="18" charset="0"/>
                <a:cs typeface="Arial" panose="020B0604020202020204" pitchFamily="34" charset="0"/>
              </a:rPr>
              <a:t>CRITERIOS DE MODELADO</a:t>
            </a:r>
          </a:p>
          <a:p>
            <a:pPr marL="285750" indent="-285750" algn="just">
              <a:lnSpc>
                <a:spcPct val="120000"/>
              </a:lnSpc>
              <a:spcAft>
                <a:spcPts val="300"/>
              </a:spcAft>
              <a:buFont typeface="Arial" panose="020B0604020202020204" pitchFamily="34" charset="0"/>
              <a:buChar char="•"/>
            </a:pPr>
            <a:r>
              <a:rPr lang="es-ES" sz="1400">
                <a:latin typeface="Calibri" panose="020F0502020204030204" pitchFamily="34" charset="0"/>
                <a:ea typeface="Times New Roman" panose="02020603050405020304" pitchFamily="18" charset="0"/>
                <a:cs typeface="Arial" panose="020B0604020202020204" pitchFamily="34" charset="0"/>
              </a:rPr>
              <a:t>Evitar </a:t>
            </a:r>
            <a:r>
              <a:rPr lang="es-ES" sz="1400" b="1">
                <a:latin typeface="Calibri" panose="020F0502020204030204" pitchFamily="34" charset="0"/>
                <a:ea typeface="Times New Roman" panose="02020603050405020304" pitchFamily="18" charset="0"/>
                <a:cs typeface="Arial" panose="020B0604020202020204" pitchFamily="34" charset="0"/>
              </a:rPr>
              <a:t>elementos </a:t>
            </a:r>
            <a:r>
              <a:rPr lang="es-ES" sz="1400" b="1" dirty="0">
                <a:latin typeface="Calibri" panose="020F0502020204030204" pitchFamily="34" charset="0"/>
                <a:ea typeface="Times New Roman" panose="02020603050405020304" pitchFamily="18" charset="0"/>
                <a:cs typeface="Arial" panose="020B0604020202020204" pitchFamily="34" charset="0"/>
              </a:rPr>
              <a:t>ocultos </a:t>
            </a:r>
            <a:r>
              <a:rPr lang="es-ES" sz="1400" dirty="0">
                <a:latin typeface="Calibri" panose="020F0502020204030204" pitchFamily="34" charset="0"/>
                <a:ea typeface="Times New Roman" panose="02020603050405020304" pitchFamily="18" charset="0"/>
                <a:cs typeface="Arial" panose="020B0604020202020204" pitchFamily="34" charset="0"/>
              </a:rPr>
              <a:t>que no se visualizan en planos, pero si aparecen en mediciones. Hay procesos definidos para localizar elementos ocultos.</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En el propio modelador habrá que hacer las mínimas </a:t>
            </a:r>
            <a:r>
              <a:rPr lang="es-ES" sz="1400" b="1" dirty="0">
                <a:latin typeface="Calibri" panose="020F0502020204030204" pitchFamily="34" charset="0"/>
                <a:ea typeface="Times New Roman" panose="02020603050405020304" pitchFamily="18" charset="0"/>
                <a:cs typeface="Arial" panose="020B0604020202020204" pitchFamily="34" charset="0"/>
              </a:rPr>
              <a:t>comprobaciones de colisiones para evitar conflictos fácilmente detectables </a:t>
            </a:r>
            <a:r>
              <a:rPr lang="es-ES" sz="1400" dirty="0">
                <a:latin typeface="Calibri" panose="020F0502020204030204" pitchFamily="34" charset="0"/>
                <a:ea typeface="Times New Roman" panose="02020603050405020304" pitchFamily="18" charset="0"/>
                <a:cs typeface="Arial" panose="020B0604020202020204" pitchFamily="34" charset="0"/>
              </a:rPr>
              <a:t>entre elementos constructivos con las herramientas y funciones oportunas.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Enlazar los elementos correctamente</a:t>
            </a:r>
            <a:r>
              <a:rPr lang="es-ES" sz="1400" dirty="0">
                <a:latin typeface="Calibri" panose="020F0502020204030204" pitchFamily="34" charset="0"/>
                <a:ea typeface="Times New Roman" panose="02020603050405020304" pitchFamily="18" charset="0"/>
                <a:cs typeface="Arial" panose="020B0604020202020204" pitchFamily="34" charset="0"/>
              </a:rPr>
              <a:t>, que dispongan de la altura real, por ejemplo, que los muros lleguen hasta el forjado, o el cerramiento exterior a la cubierta. Este tipo de errores sucede por trabajar generalmente solo en planta 2D y no revisar los modelos en 3D seccionados. </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No modelar por duplicado</a:t>
            </a:r>
            <a:r>
              <a:rPr lang="es-ES" sz="1400" dirty="0">
                <a:latin typeface="Calibri" panose="020F0502020204030204" pitchFamily="34" charset="0"/>
                <a:ea typeface="Times New Roman" panose="02020603050405020304" pitchFamily="18" charset="0"/>
                <a:cs typeface="Arial" panose="020B0604020202020204" pitchFamily="34" charset="0"/>
              </a:rPr>
              <a:t>. Evitar solapes es importante definir las restricciones de los cerramientos y cuidar a la hora de modelar. Además, pueden ocasionar interferencias, errores en la representación de planos, altera las mediciones en cómputos.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Unir las geometrías para depurar el modelo. </a:t>
            </a:r>
            <a:r>
              <a:rPr lang="es-ES" sz="1400" dirty="0">
                <a:latin typeface="Calibri" panose="020F0502020204030204" pitchFamily="34" charset="0"/>
                <a:ea typeface="Times New Roman" panose="02020603050405020304" pitchFamily="18" charset="0"/>
                <a:cs typeface="Arial" panose="020B0604020202020204" pitchFamily="34" charset="0"/>
              </a:rPr>
              <a:t>El estado de la limpieza de uniones y capas de los elementos debe ser acorde a su prioridad constructiva.</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Modelado de capas real</a:t>
            </a:r>
            <a:r>
              <a:rPr lang="es-ES" sz="1400" dirty="0">
                <a:latin typeface="Calibri" panose="020F0502020204030204" pitchFamily="34" charset="0"/>
                <a:ea typeface="Times New Roman" panose="02020603050405020304" pitchFamily="18" charset="0"/>
                <a:cs typeface="Arial" panose="020B0604020202020204" pitchFamily="34" charset="0"/>
              </a:rPr>
              <a:t>. Las diferentes capas que conforman los sistemas de muros y suelos deben de estar definidas y ser coherentes con la solución constructiva que representas.</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Los detalles constructivos tomen como base elementos efectivamente modelados</a:t>
            </a:r>
            <a:r>
              <a:rPr lang="es-ES" sz="1400" dirty="0">
                <a:latin typeface="Calibri" panose="020F0502020204030204" pitchFamily="34" charset="0"/>
                <a:ea typeface="Times New Roman" panose="02020603050405020304" pitchFamily="18" charset="0"/>
                <a:cs typeface="Arial" panose="020B0604020202020204" pitchFamily="34" charset="0"/>
              </a:rPr>
              <a:t>, evitando al máximo la aportación de detalles genéricos que puedan no coincidir con geometrías reales del proyecto. Ello puede llevar a incoherencias documentales y errores en proyecto y obra. Evitar el uso de archivos CAD.</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Todos los objetos utilizados internamente en los modelos </a:t>
            </a:r>
            <a:r>
              <a:rPr lang="es-ES" sz="1400" dirty="0">
                <a:latin typeface="Calibri" panose="020F0502020204030204" pitchFamily="34" charset="0"/>
                <a:ea typeface="Times New Roman" panose="02020603050405020304" pitchFamily="18" charset="0"/>
                <a:cs typeface="Arial" panose="020B0604020202020204" pitchFamily="34" charset="0"/>
              </a:rPr>
              <a:t>deben cumplir un criterio de uniformidad para mantener el mismo criterio de nombrado en cada elemento: Mayúsculas/Minúsculas, separadores, ubicación de descriptores e idioma (patrones, familias, etc. provenientes de fabricantes extranjeros).</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7" name="Immagine 172" descr="5">
            <a:extLst>
              <a:ext uri="{FF2B5EF4-FFF2-40B4-BE49-F238E27FC236}">
                <a16:creationId xmlns:a16="http://schemas.microsoft.com/office/drawing/2014/main" id="{67DFE681-C3FA-4A29-99A5-5CCF5AD869B2}"/>
              </a:ext>
            </a:extLst>
          </p:cNvPr>
          <p:cNvPicPr/>
          <p:nvPr/>
        </p:nvPicPr>
        <p:blipFill>
          <a:blip r:embed="rId2"/>
          <a:srcRect/>
          <a:stretch>
            <a:fillRect/>
          </a:stretch>
        </p:blipFill>
        <p:spPr bwMode="auto">
          <a:xfrm>
            <a:off x="1031255" y="1331565"/>
            <a:ext cx="3038967" cy="2049810"/>
          </a:xfrm>
          <a:prstGeom prst="rect">
            <a:avLst/>
          </a:prstGeom>
          <a:noFill/>
          <a:ln w="9525">
            <a:noFill/>
            <a:miter lim="800000"/>
            <a:headEnd/>
            <a:tailEnd/>
          </a:ln>
        </p:spPr>
      </p:pic>
    </p:spTree>
    <p:extLst>
      <p:ext uri="{BB962C8B-B14F-4D97-AF65-F5344CB8AC3E}">
        <p14:creationId xmlns:p14="http://schemas.microsoft.com/office/powerpoint/2010/main" val="21639040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4299318"/>
          </a:xfrm>
          <a:prstGeom prst="rect">
            <a:avLst/>
          </a:prstGeom>
        </p:spPr>
        <p:txBody>
          <a:bodyPr wrap="square">
            <a:spAutoFit/>
          </a:bodyPr>
          <a:lstStyle/>
          <a:p>
            <a:pPr algn="just">
              <a:lnSpc>
                <a:spcPct val="120000"/>
              </a:lnSpc>
              <a:spcAft>
                <a:spcPts val="300"/>
              </a:spcAft>
            </a:pPr>
            <a:r>
              <a:rPr lang="es-ES_tradnl" sz="1400" b="1" dirty="0">
                <a:latin typeface="+mj-lt"/>
                <a:cs typeface="Arial" panose="020B0604020202020204" pitchFamily="34" charset="0"/>
              </a:rPr>
              <a:t>EXCLUSIONES DEL MODELADO</a:t>
            </a:r>
          </a:p>
          <a:p>
            <a:pPr algn="just">
              <a:lnSpc>
                <a:spcPct val="120000"/>
              </a:lnSpc>
              <a:spcAft>
                <a:spcPts val="300"/>
              </a:spcAft>
            </a:pPr>
            <a:endParaRPr lang="es-ES" sz="1400" b="1" dirty="0">
              <a:latin typeface="+mj-lt"/>
              <a:cs typeface="Arial" panose="020B0604020202020204" pitchFamily="34" charset="0"/>
            </a:endParaRP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Soportes de falsos techos, conductos, bandejas u otros equipos o elementos constructivos en general. Excepto si el soporte es singular y complejo, léase soportes con necesidad de diseño estructural o de arquitectura.</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Rodapiés en pavimentación.</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Elementos partes de equipos u otros elementos, tales como conductos de gas en aparatos de aire acondicionado.</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No se modelarán en la estructura elementos tales como armados, collarines, angulares, soportes, soldaduras, conectores, tornillos, cintas y planchas. Si se modelarán estructuras metálicas si las hubiere a un nivel LOD/LOI 300</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El recorrido real de cables de comunicaciones o líneas eléctricas o de seguridad (pero si el de las bandejas o tubos que los conducen). </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El despiece real de suelos, fachadas o techos a excepción de aquellos elementos que sean críticos en el replanteo de la obra o por las características del proyecto, como por ejemplo la rehabilitación de una fachada. Solo se incorporarán como tramas 2D en determinadas vistas.</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Elementos discretos interiores a los muros como armados, soportes, etc.…</a:t>
            </a:r>
          </a:p>
          <a:p>
            <a:pPr marL="342900" lvl="0" indent="-342900" algn="just">
              <a:lnSpc>
                <a:spcPct val="120000"/>
              </a:lnSpc>
              <a:spcAft>
                <a:spcPts val="300"/>
              </a:spcAft>
              <a:buClr>
                <a:srgbClr val="002060"/>
              </a:buClr>
              <a:buFont typeface="Arial" panose="020B0604020202020204" pitchFamily="34" charset="0"/>
              <a:buChar char="•"/>
              <a:tabLst>
                <a:tab pos="180340" algn="l"/>
              </a:tabLst>
            </a:pPr>
            <a:r>
              <a:rPr lang="es-ES" sz="1400" dirty="0">
                <a:effectLst/>
                <a:latin typeface="Calibri" panose="020F0502020204030204" pitchFamily="34" charset="0"/>
                <a:ea typeface="Times New Roman" panose="02020603050405020304" pitchFamily="18" charset="0"/>
                <a:cs typeface="Times New Roman" panose="02020603050405020304" pitchFamily="18" charset="0"/>
              </a:rPr>
              <a:t>Los componentes interiores de cuadros eléctricos, como protecciones o fusibles.</a:t>
            </a:r>
            <a:endParaRPr lang="es-ES" sz="1400" dirty="0">
              <a:latin typeface="Calibri" panose="020F0502020204030204" pitchFamily="34" charset="0"/>
              <a:ea typeface="Times New Roman" panose="02020603050405020304" pitchFamily="18" charset="0"/>
              <a:cs typeface="Arial" panose="020B0604020202020204" pitchFamily="34" charset="0"/>
            </a:endParaRP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spTree>
    <p:extLst>
      <p:ext uri="{BB962C8B-B14F-4D97-AF65-F5344CB8AC3E}">
        <p14:creationId xmlns:p14="http://schemas.microsoft.com/office/powerpoint/2010/main" val="1603639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CC4F9F9-6D8E-45ED-A8C4-0ACBEC94693F}"/>
              </a:ext>
            </a:extLst>
          </p:cNvPr>
          <p:cNvSpPr>
            <a:spLocks noGrp="1"/>
          </p:cNvSpPr>
          <p:nvPr>
            <p:ph type="title"/>
          </p:nvPr>
        </p:nvSpPr>
        <p:spPr/>
        <p:txBody>
          <a:bodyPr/>
          <a:lstStyle/>
          <a:p>
            <a:r>
              <a:rPr lang="es-ES" dirty="0"/>
              <a:t>COORDINACION DE MODELOS BIM</a:t>
            </a:r>
          </a:p>
        </p:txBody>
      </p:sp>
    </p:spTree>
    <p:extLst>
      <p:ext uri="{BB962C8B-B14F-4D97-AF65-F5344CB8AC3E}">
        <p14:creationId xmlns:p14="http://schemas.microsoft.com/office/powerpoint/2010/main" val="29715500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4299318"/>
          </a:xfrm>
          <a:prstGeom prst="rect">
            <a:avLst/>
          </a:prstGeom>
        </p:spPr>
        <p:txBody>
          <a:bodyPr wrap="square">
            <a:spAutoFit/>
          </a:bodyPr>
          <a:lstStyle/>
          <a:p>
            <a:pPr algn="just">
              <a:lnSpc>
                <a:spcPct val="120000"/>
              </a:lnSpc>
              <a:spcAft>
                <a:spcPts val="300"/>
              </a:spcAft>
            </a:pPr>
            <a:r>
              <a:rPr lang="es-ES" sz="1400" b="1" dirty="0">
                <a:latin typeface="+mj-lt"/>
                <a:ea typeface="Times New Roman" panose="02020603050405020304" pitchFamily="18" charset="0"/>
                <a:cs typeface="Arial" panose="020B0604020202020204" pitchFamily="34" charset="0"/>
              </a:rPr>
              <a:t>CRITERIOS DE MODELADO: INTERFERENCIAS</a:t>
            </a:r>
          </a:p>
          <a:p>
            <a:pPr algn="just">
              <a:lnSpc>
                <a:spcPct val="120000"/>
              </a:lnSpc>
              <a:spcAft>
                <a:spcPts val="300"/>
              </a:spcAft>
            </a:pPr>
            <a:r>
              <a:rPr lang="es-ES" sz="1400" dirty="0">
                <a:latin typeface="Calibri" panose="020F0502020204030204" pitchFamily="34" charset="0"/>
                <a:ea typeface="Times New Roman" panose="02020603050405020304" pitchFamily="18" charset="0"/>
                <a:cs typeface="Arial" panose="020B0604020202020204" pitchFamily="34" charset="0"/>
              </a:rPr>
              <a:t>Detección de colisiones o interferencias o “Clash </a:t>
            </a:r>
            <a:r>
              <a:rPr lang="es-ES" sz="1400" dirty="0" err="1">
                <a:latin typeface="Calibri" panose="020F0502020204030204" pitchFamily="34" charset="0"/>
                <a:ea typeface="Times New Roman" panose="02020603050405020304" pitchFamily="18" charset="0"/>
                <a:cs typeface="Arial" panose="020B0604020202020204" pitchFamily="34" charset="0"/>
              </a:rPr>
              <a:t>Detection</a:t>
            </a:r>
            <a:r>
              <a:rPr lang="es-ES" sz="1400" dirty="0">
                <a:latin typeface="Calibri" panose="020F0502020204030204" pitchFamily="34" charset="0"/>
                <a:ea typeface="Times New Roman" panose="02020603050405020304" pitchFamily="18" charset="0"/>
                <a:cs typeface="Arial" panose="020B0604020202020204" pitchFamily="34" charset="0"/>
              </a:rPr>
              <a:t>”, entre elementos constructivos del modelo en fase de diseño, que será una garantía más de la calidad del proyecto: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El análisis de detección de conflictos se hace para verificar si hay interferencias entre los diseños de uno o varios modelos.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Debe realizarse desde que existen diferentes modelos 3D, es un proceso iterativo y debe continuar durante todo el proceso de proyecto de ejecución y de obra.</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El proyectista deberá procesar y corregir </a:t>
            </a:r>
            <a:r>
              <a:rPr lang="es-ES" sz="1400" dirty="0">
                <a:latin typeface="Calibri" panose="020F0502020204030204" pitchFamily="34" charset="0"/>
                <a:ea typeface="Times New Roman" panose="02020603050405020304" pitchFamily="18" charset="0"/>
                <a:cs typeface="Arial" panose="020B0604020202020204" pitchFamily="34" charset="0"/>
              </a:rPr>
              <a:t>aquellas interferencias que se detecten con antelación a la emisión de la información de proyecto a ejecutar.</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Los modelos del proyecto necesitan tener un punto de referencia común.</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Se deberá realizar comprobación de interferencias previas a las entregas de paquetes de documentación, estableciendo la periodicidad del proceso. </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La resolución de las mismas deberá realizarse dentro de las reuniones de coordinación y revisión del proyecto.</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Crear estructura de </a:t>
            </a:r>
            <a:r>
              <a:rPr lang="es-ES" sz="1400" dirty="0" err="1">
                <a:latin typeface="Calibri" panose="020F0502020204030204" pitchFamily="34" charset="0"/>
                <a:ea typeface="Times New Roman" panose="02020603050405020304" pitchFamily="18" charset="0"/>
                <a:cs typeface="Arial" panose="020B0604020202020204" pitchFamily="34" charset="0"/>
              </a:rPr>
              <a:t>TESTs</a:t>
            </a:r>
            <a:r>
              <a:rPr lang="es-ES" sz="1400" dirty="0">
                <a:latin typeface="Calibri" panose="020F0502020204030204" pitchFamily="34" charset="0"/>
                <a:ea typeface="Times New Roman" panose="02020603050405020304" pitchFamily="18" charset="0"/>
                <a:cs typeface="Arial" panose="020B0604020202020204" pitchFamily="34" charset="0"/>
              </a:rPr>
              <a:t> con diferentes niveles de prioridad y resolución.</a:t>
            </a:r>
          </a:p>
          <a:p>
            <a:pPr marL="285750" indent="-285750" algn="just">
              <a:lnSpc>
                <a:spcPct val="120000"/>
              </a:lnSpc>
              <a:spcAft>
                <a:spcPts val="300"/>
              </a:spcAft>
              <a:buFont typeface="Arial" panose="020B0604020202020204" pitchFamily="34" charset="0"/>
              <a:buChar char="•"/>
            </a:pPr>
            <a:r>
              <a:rPr lang="es-ES" sz="1400" dirty="0">
                <a:latin typeface="Calibri" panose="020F0502020204030204" pitchFamily="34" charset="0"/>
                <a:ea typeface="Times New Roman" panose="02020603050405020304" pitchFamily="18" charset="0"/>
                <a:cs typeface="Arial" panose="020B0604020202020204" pitchFamily="34" charset="0"/>
              </a:rPr>
              <a:t>Establecer colores de coordinación</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br>
              <a:rPr lang="es-ES" altLang="es-ES" dirty="0"/>
            </a:br>
            <a:r>
              <a:rPr lang="es-ES" altLang="es-ES" dirty="0"/>
              <a:t>COORDINACION DE MODELOS</a:t>
            </a:r>
            <a:endParaRPr lang="es-ES" dirty="0"/>
          </a:p>
        </p:txBody>
      </p:sp>
      <p:pic>
        <p:nvPicPr>
          <p:cNvPr id="4" name="Imagen 3">
            <a:extLst>
              <a:ext uri="{FF2B5EF4-FFF2-40B4-BE49-F238E27FC236}">
                <a16:creationId xmlns:a16="http://schemas.microsoft.com/office/drawing/2014/main" id="{96AFC97E-255E-4FD5-93A8-5FD47ACB9E1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3263" y="1331566"/>
            <a:ext cx="2952327" cy="2232247"/>
          </a:xfrm>
          <a:prstGeom prst="rect">
            <a:avLst/>
          </a:prstGeom>
          <a:noFill/>
          <a:ln>
            <a:noFill/>
          </a:ln>
        </p:spPr>
      </p:pic>
    </p:spTree>
    <p:extLst>
      <p:ext uri="{BB962C8B-B14F-4D97-AF65-F5344CB8AC3E}">
        <p14:creationId xmlns:p14="http://schemas.microsoft.com/office/powerpoint/2010/main" val="4607947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6" name="Imagen 5">
            <a:extLst>
              <a:ext uri="{FF2B5EF4-FFF2-40B4-BE49-F238E27FC236}">
                <a16:creationId xmlns:a16="http://schemas.microsoft.com/office/drawing/2014/main" id="{8633198F-A39D-4D24-95BB-9BD650C58C6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198938" y="1331566"/>
            <a:ext cx="8713637" cy="5688631"/>
          </a:xfrm>
          <a:prstGeom prst="rect">
            <a:avLst/>
          </a:prstGeom>
          <a:noFill/>
          <a:ln>
            <a:noFill/>
          </a:ln>
        </p:spPr>
      </p:pic>
    </p:spTree>
    <p:extLst>
      <p:ext uri="{BB962C8B-B14F-4D97-AF65-F5344CB8AC3E}">
        <p14:creationId xmlns:p14="http://schemas.microsoft.com/office/powerpoint/2010/main" val="26303591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889154"/>
          </a:xfrm>
          <a:prstGeom prst="rect">
            <a:avLst/>
          </a:prstGeom>
        </p:spPr>
        <p:txBody>
          <a:bodyPr wrap="square">
            <a:spAutoFit/>
          </a:bodyPr>
          <a:lstStyle/>
          <a:p>
            <a:pPr algn="just">
              <a:lnSpc>
                <a:spcPct val="120000"/>
              </a:lnSpc>
              <a:spcAft>
                <a:spcPts val="300"/>
              </a:spcAft>
            </a:pPr>
            <a:r>
              <a:rPr lang="es-ES" sz="1400" b="1" dirty="0">
                <a:latin typeface="+mj-lt"/>
                <a:ea typeface="Times New Roman" panose="02020603050405020304" pitchFamily="18" charset="0"/>
                <a:cs typeface="Arial" panose="020B0604020202020204" pitchFamily="34" charset="0"/>
              </a:rPr>
              <a:t>CONTROL DE INCIDENCIAS BCF (BIM COLLABORATION FORMAT)</a:t>
            </a:r>
          </a:p>
          <a:p>
            <a:pPr marL="285750" indent="-285750" algn="just">
              <a:lnSpc>
                <a:spcPct val="120000"/>
              </a:lnSpc>
              <a:spcAft>
                <a:spcPts val="300"/>
              </a:spcAft>
              <a:buFont typeface="Arial" panose="020B0604020202020204" pitchFamily="34" charset="0"/>
              <a:buChar char="•"/>
            </a:pPr>
            <a:r>
              <a:rPr lang="es-ES" sz="1400" b="1" dirty="0">
                <a:latin typeface="Calibri" panose="020F0502020204030204" pitchFamily="34" charset="0"/>
                <a:ea typeface="Times New Roman" panose="02020603050405020304" pitchFamily="18" charset="0"/>
                <a:cs typeface="Arial" panose="020B0604020202020204" pitchFamily="34" charset="0"/>
              </a:rPr>
              <a:t>Coordinar la resolución de conflictos en un entorno de comunicación de incidencias </a:t>
            </a:r>
            <a:r>
              <a:rPr lang="es-ES" sz="1400" dirty="0">
                <a:latin typeface="Calibri" panose="020F0502020204030204" pitchFamily="34" charset="0"/>
                <a:ea typeface="Times New Roman" panose="02020603050405020304" pitchFamily="18" charset="0"/>
                <a:cs typeface="Arial" panose="020B0604020202020204" pitchFamily="34" charset="0"/>
              </a:rPr>
              <a:t>compatible con formatos BCF y accesibles por los agentes, como </a:t>
            </a:r>
            <a:r>
              <a:rPr lang="es-ES" sz="1400" dirty="0" err="1">
                <a:latin typeface="Calibri" panose="020F0502020204030204" pitchFamily="34" charset="0"/>
                <a:ea typeface="Times New Roman" panose="02020603050405020304" pitchFamily="18" charset="0"/>
                <a:cs typeface="Arial" panose="020B0604020202020204" pitchFamily="34" charset="0"/>
              </a:rPr>
              <a:t>BIMCollab</a:t>
            </a:r>
            <a:r>
              <a:rPr lang="es-ES" sz="1400" dirty="0">
                <a:latin typeface="Calibri" panose="020F0502020204030204" pitchFamily="34" charset="0"/>
                <a:ea typeface="Times New Roman" panose="02020603050405020304" pitchFamily="18" charset="0"/>
                <a:cs typeface="Arial" panose="020B0604020202020204" pitchFamily="34" charset="0"/>
              </a:rPr>
              <a:t>.</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9" name="Picture 2" descr="Resultado de imagen de bcf logo bim">
            <a:extLst>
              <a:ext uri="{FF2B5EF4-FFF2-40B4-BE49-F238E27FC236}">
                <a16:creationId xmlns:a16="http://schemas.microsoft.com/office/drawing/2014/main" id="{ED20DC80-FD91-4609-A044-6C68BEF103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375" y="1763613"/>
            <a:ext cx="915661" cy="1517071"/>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B19B1828-0040-4461-96ED-6E32E61C4354}"/>
              </a:ext>
            </a:extLst>
          </p:cNvPr>
          <p:cNvPicPr>
            <a:picLocks noChangeAspect="1"/>
          </p:cNvPicPr>
          <p:nvPr/>
        </p:nvPicPr>
        <p:blipFill>
          <a:blip r:embed="rId3"/>
          <a:stretch>
            <a:fillRect/>
          </a:stretch>
        </p:blipFill>
        <p:spPr>
          <a:xfrm>
            <a:off x="4320703" y="2699717"/>
            <a:ext cx="8879673" cy="4392488"/>
          </a:xfrm>
          <a:prstGeom prst="rect">
            <a:avLst/>
          </a:prstGeom>
        </p:spPr>
      </p:pic>
    </p:spTree>
    <p:extLst>
      <p:ext uri="{BB962C8B-B14F-4D97-AF65-F5344CB8AC3E}">
        <p14:creationId xmlns:p14="http://schemas.microsoft.com/office/powerpoint/2010/main" val="3479347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8EA83DF-093A-4B82-AAA4-006CF45065E4}"/>
              </a:ext>
            </a:extLst>
          </p:cNvPr>
          <p:cNvSpPr/>
          <p:nvPr/>
        </p:nvSpPr>
        <p:spPr>
          <a:xfrm>
            <a:off x="4271679" y="1259624"/>
            <a:ext cx="8784746" cy="333617"/>
          </a:xfrm>
          <a:prstGeom prst="rect">
            <a:avLst/>
          </a:prstGeom>
        </p:spPr>
        <p:txBody>
          <a:bodyPr wrap="square">
            <a:spAutoFit/>
          </a:bodyPr>
          <a:lstStyle/>
          <a:p>
            <a:pPr algn="just">
              <a:lnSpc>
                <a:spcPct val="120000"/>
              </a:lnSpc>
              <a:spcAft>
                <a:spcPts val="300"/>
              </a:spcAft>
            </a:pPr>
            <a:r>
              <a:rPr lang="es-ES" sz="1400" b="1" dirty="0">
                <a:latin typeface="+mj-lt"/>
                <a:ea typeface="Times New Roman" panose="02020603050405020304" pitchFamily="18" charset="0"/>
                <a:cs typeface="Arial" panose="020B0604020202020204" pitchFamily="34" charset="0"/>
              </a:rPr>
              <a:t>CONTROL DE INCIDENCIAS BCF (BIM COLLABORATION FORMAT)</a:t>
            </a:r>
          </a:p>
        </p:txBody>
      </p:sp>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6" name="Imagen 5">
            <a:extLst>
              <a:ext uri="{FF2B5EF4-FFF2-40B4-BE49-F238E27FC236}">
                <a16:creationId xmlns:a16="http://schemas.microsoft.com/office/drawing/2014/main" id="{350CEAC6-0720-4964-9447-48E92A7B215A}"/>
              </a:ext>
            </a:extLst>
          </p:cNvPr>
          <p:cNvPicPr>
            <a:picLocks noChangeAspect="1"/>
          </p:cNvPicPr>
          <p:nvPr/>
        </p:nvPicPr>
        <p:blipFill>
          <a:blip r:embed="rId2"/>
          <a:stretch>
            <a:fillRect/>
          </a:stretch>
        </p:blipFill>
        <p:spPr>
          <a:xfrm>
            <a:off x="1122591" y="1690416"/>
            <a:ext cx="9017593" cy="4034826"/>
          </a:xfrm>
          <a:prstGeom prst="rect">
            <a:avLst/>
          </a:prstGeom>
        </p:spPr>
      </p:pic>
      <p:pic>
        <p:nvPicPr>
          <p:cNvPr id="11" name="Imagen 10">
            <a:extLst>
              <a:ext uri="{FF2B5EF4-FFF2-40B4-BE49-F238E27FC236}">
                <a16:creationId xmlns:a16="http://schemas.microsoft.com/office/drawing/2014/main" id="{6A56408D-A7D2-496B-9F7C-7025869D039B}"/>
              </a:ext>
            </a:extLst>
          </p:cNvPr>
          <p:cNvPicPr>
            <a:picLocks noChangeAspect="1"/>
          </p:cNvPicPr>
          <p:nvPr/>
        </p:nvPicPr>
        <p:blipFill>
          <a:blip r:embed="rId3"/>
          <a:stretch>
            <a:fillRect/>
          </a:stretch>
        </p:blipFill>
        <p:spPr>
          <a:xfrm>
            <a:off x="5663844" y="3059757"/>
            <a:ext cx="7464589" cy="3973287"/>
          </a:xfrm>
          <a:prstGeom prst="rect">
            <a:avLst/>
          </a:prstGeom>
        </p:spPr>
      </p:pic>
    </p:spTree>
    <p:extLst>
      <p:ext uri="{BB962C8B-B14F-4D97-AF65-F5344CB8AC3E}">
        <p14:creationId xmlns:p14="http://schemas.microsoft.com/office/powerpoint/2010/main" val="9069638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18BF7AB3-D679-43FA-96A3-B3682184C0B4}"/>
              </a:ext>
            </a:extLst>
          </p:cNvPr>
          <p:cNvSpPr>
            <a:spLocks noGrp="1"/>
          </p:cNvSpPr>
          <p:nvPr>
            <p:ph type="title"/>
          </p:nvPr>
        </p:nvSpPr>
        <p:spPr/>
        <p:txBody>
          <a:bodyPr/>
          <a:lstStyle/>
          <a:p>
            <a:r>
              <a:rPr lang="es-ES" altLang="es-ES" dirty="0"/>
              <a:t>CRITERIOS GENERALES Y RECOMENDACIONES</a:t>
            </a:r>
            <a:endParaRPr lang="es-ES" dirty="0"/>
          </a:p>
        </p:txBody>
      </p:sp>
      <p:pic>
        <p:nvPicPr>
          <p:cNvPr id="4" name="Imagen 3" descr="Diagrama&#10;&#10;Descripción generada automáticamente">
            <a:extLst>
              <a:ext uri="{FF2B5EF4-FFF2-40B4-BE49-F238E27FC236}">
                <a16:creationId xmlns:a16="http://schemas.microsoft.com/office/drawing/2014/main" id="{D0611C31-29FC-4BDA-99C8-0FEEAB2C85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8938" y="1259557"/>
            <a:ext cx="9098353" cy="5661870"/>
          </a:xfrm>
          <a:prstGeom prst="rect">
            <a:avLst/>
          </a:prstGeom>
        </p:spPr>
      </p:pic>
    </p:spTree>
    <p:extLst>
      <p:ext uri="{BB962C8B-B14F-4D97-AF65-F5344CB8AC3E}">
        <p14:creationId xmlns:p14="http://schemas.microsoft.com/office/powerpoint/2010/main" val="3784032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NOMENCLATURA</a:t>
            </a:r>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4205536" y="1187549"/>
            <a:ext cx="8712968" cy="543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dirty="0"/>
              <a:t>DENOMINACIÓN GENERAL DE ARCHIVOS RELACIONADOS CON EL PROYECTO</a:t>
            </a:r>
          </a:p>
          <a:p>
            <a:endParaRPr lang="es-ES" dirty="0"/>
          </a:p>
          <a:p>
            <a:endParaRPr lang="es-ES" dirty="0"/>
          </a:p>
          <a:p>
            <a:r>
              <a:rPr lang="es-ES" b="1" dirty="0"/>
              <a:t>EJGV</a:t>
            </a:r>
            <a:r>
              <a:rPr lang="es-ES" dirty="0"/>
              <a:t>: acrónimo de </a:t>
            </a:r>
            <a:r>
              <a:rPr lang="es-ES" dirty="0" err="1"/>
              <a:t>Eusko</a:t>
            </a:r>
            <a:r>
              <a:rPr lang="es-ES" dirty="0"/>
              <a:t> </a:t>
            </a:r>
            <a:r>
              <a:rPr lang="es-ES" dirty="0" err="1"/>
              <a:t>Jaurlaritza</a:t>
            </a:r>
            <a:r>
              <a:rPr lang="es-ES" dirty="0"/>
              <a:t> / Gobierno Vasco (Dirección de Vivienda y Arquitectura), entidad promotora.</a:t>
            </a:r>
          </a:p>
          <a:p>
            <a:r>
              <a:rPr lang="es-ES" b="1" dirty="0"/>
              <a:t>EDIFICIO o CODIGO</a:t>
            </a:r>
            <a:r>
              <a:rPr lang="es-ES" dirty="0"/>
              <a:t>: código sencillo, población, calle y numero.</a:t>
            </a:r>
          </a:p>
          <a:p>
            <a:r>
              <a:rPr lang="es-ES" b="1" dirty="0"/>
              <a:t>FASE</a:t>
            </a:r>
            <a:r>
              <a:rPr lang="es-ES" dirty="0"/>
              <a:t>: AN, PB, PE, OB, OM (según esta sea Anteproyecto, Proyecto Básico, Proyecto de Ejecución, Obra u Operación y Mantenimiento)</a:t>
            </a:r>
          </a:p>
          <a:p>
            <a:r>
              <a:rPr lang="es-ES" b="1" dirty="0"/>
              <a:t>DISCIPLINA</a:t>
            </a:r>
            <a:r>
              <a:rPr lang="es-ES" dirty="0"/>
              <a:t>: ARQ, MEP, EST, URB (en función de tamaño de proyecto, las disciplinas pueden integrarse en el archivo ARQ o, para proyecto de cierta dimensión, necesitar un archivo de coordinación que vincule a todas)</a:t>
            </a:r>
          </a:p>
          <a:p>
            <a:r>
              <a:rPr lang="es-ES" b="1" dirty="0"/>
              <a:t>VERSIÓN</a:t>
            </a:r>
            <a:r>
              <a:rPr lang="es-ES" dirty="0"/>
              <a:t>: Versión de la aplicación utilizada. </a:t>
            </a:r>
          </a:p>
          <a:p>
            <a:r>
              <a:rPr lang="es-ES" b="1" dirty="0"/>
              <a:t>SEPARADOR</a:t>
            </a:r>
            <a:r>
              <a:rPr lang="es-ES" dirty="0"/>
              <a:t> de conceptos o criterios: Guion bajo (_)</a:t>
            </a:r>
          </a:p>
          <a:p>
            <a:r>
              <a:rPr lang="es-ES" dirty="0"/>
              <a:t>Se evitará el uso de espacios y tildes en los textos. Se usará “Camel case” como estilo de escritura para diferenciar palabras concatenadas (textos en minúsculas con primera letra de cada palabra en mayúsculas). “Camel case” no aplica a acrónimos.</a:t>
            </a:r>
          </a:p>
          <a:p>
            <a:r>
              <a:rPr lang="es-ES" dirty="0"/>
              <a:t>Ejemplo: </a:t>
            </a:r>
            <a:r>
              <a:rPr lang="es-ES" sz="1600" b="1" dirty="0"/>
              <a:t>EJGV_ SestaoTxabarri67_PB_ARQ_v2022</a:t>
            </a:r>
          </a:p>
          <a:p>
            <a:endParaRPr lang="es-ES" altLang="es-ES" dirty="0"/>
          </a:p>
        </p:txBody>
      </p:sp>
    </p:spTree>
    <p:extLst>
      <p:ext uri="{BB962C8B-B14F-4D97-AF65-F5344CB8AC3E}">
        <p14:creationId xmlns:p14="http://schemas.microsoft.com/office/powerpoint/2010/main" val="2732980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NOMENCLATURA</a:t>
            </a:r>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4199607" y="1135843"/>
            <a:ext cx="8856983" cy="6391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dirty="0"/>
              <a:t>TIPOS DE VIVIENDAS</a:t>
            </a:r>
          </a:p>
          <a:p>
            <a:r>
              <a:rPr lang="es-ES" dirty="0"/>
              <a:t>Criterio para indicar diferentes tipos de viviendas: T01, T##</a:t>
            </a:r>
          </a:p>
          <a:p>
            <a:r>
              <a:rPr lang="es-ES" dirty="0"/>
              <a:t>Los nombres de las estancias/habitaciones serán como los de la Ficha de la Ordenanza de VPO (</a:t>
            </a:r>
            <a:r>
              <a:rPr lang="es-ES" dirty="0">
                <a:hlinkClick r:id="rId2"/>
              </a:rPr>
              <a:t>Anexo II</a:t>
            </a:r>
            <a:r>
              <a:rPr lang="es-ES" dirty="0"/>
              <a:t>):</a:t>
            </a:r>
          </a:p>
          <a:p>
            <a:pPr lvl="1"/>
            <a:r>
              <a:rPr lang="es-ES" sz="1400" dirty="0">
                <a:latin typeface="+mn-lt"/>
              </a:rPr>
              <a:t>Estar-cocina-comedor</a:t>
            </a:r>
          </a:p>
          <a:p>
            <a:pPr lvl="1"/>
            <a:r>
              <a:rPr lang="es-ES" sz="1400" dirty="0">
                <a:latin typeface="+mn-lt"/>
              </a:rPr>
              <a:t>Estar-comedor</a:t>
            </a:r>
          </a:p>
          <a:p>
            <a:pPr lvl="1"/>
            <a:r>
              <a:rPr lang="es-ES" sz="1400" dirty="0">
                <a:latin typeface="+mn-lt"/>
              </a:rPr>
              <a:t>Cocina</a:t>
            </a:r>
          </a:p>
          <a:p>
            <a:pPr lvl="1"/>
            <a:r>
              <a:rPr lang="es-ES" sz="1400" dirty="0">
                <a:latin typeface="+mn-lt"/>
              </a:rPr>
              <a:t>Dormitorio 1, 2, 3, 4</a:t>
            </a:r>
          </a:p>
          <a:p>
            <a:pPr lvl="1"/>
            <a:r>
              <a:rPr lang="es-ES" sz="1400" dirty="0">
                <a:latin typeface="+mn-lt"/>
              </a:rPr>
              <a:t>Aseo completo</a:t>
            </a:r>
          </a:p>
          <a:p>
            <a:pPr lvl="1"/>
            <a:r>
              <a:rPr lang="es-ES" sz="1400" dirty="0">
                <a:latin typeface="+mn-lt"/>
              </a:rPr>
              <a:t>Aseo secundario</a:t>
            </a:r>
          </a:p>
          <a:p>
            <a:pPr lvl="1"/>
            <a:r>
              <a:rPr lang="es-ES" sz="1400" dirty="0">
                <a:latin typeface="+mn-lt"/>
              </a:rPr>
              <a:t>Vestíbulo, pasillo y escalera</a:t>
            </a:r>
          </a:p>
          <a:p>
            <a:pPr lvl="1"/>
            <a:r>
              <a:rPr lang="es-ES" sz="1400" dirty="0">
                <a:latin typeface="+mn-lt"/>
              </a:rPr>
              <a:t>Tendedero</a:t>
            </a:r>
          </a:p>
          <a:p>
            <a:pPr lvl="1"/>
            <a:r>
              <a:rPr lang="es-ES" sz="1400" dirty="0">
                <a:latin typeface="+mn-lt"/>
              </a:rPr>
              <a:t>Terrazas y balcones</a:t>
            </a:r>
          </a:p>
          <a:p>
            <a:pPr lvl="1"/>
            <a:r>
              <a:rPr lang="es-ES" sz="1400" dirty="0">
                <a:latin typeface="+mn-lt"/>
              </a:rPr>
              <a:t>Trasteros</a:t>
            </a:r>
          </a:p>
          <a:p>
            <a:pPr lvl="1"/>
            <a:r>
              <a:rPr lang="es-ES" sz="1400" dirty="0">
                <a:latin typeface="+mn-lt"/>
              </a:rPr>
              <a:t>Garajes vinculados</a:t>
            </a:r>
          </a:p>
          <a:p>
            <a:pPr lvl="1"/>
            <a:r>
              <a:rPr lang="es-ES" sz="1400" dirty="0">
                <a:latin typeface="+mn-lt"/>
              </a:rPr>
              <a:t>Garajes no vinculados</a:t>
            </a:r>
          </a:p>
          <a:p>
            <a:pPr lvl="1"/>
            <a:r>
              <a:rPr lang="es-ES" sz="1400" dirty="0">
                <a:latin typeface="+mn-lt"/>
              </a:rPr>
              <a:t>Locales</a:t>
            </a:r>
          </a:p>
          <a:p>
            <a:pPr lvl="1"/>
            <a:r>
              <a:rPr lang="es-ES" sz="1400" dirty="0">
                <a:latin typeface="+mn-lt"/>
              </a:rPr>
              <a:t>(en caso de ser necesario, se incluirán otras estancias, como por ejemplo, Cocina-Comedor)</a:t>
            </a:r>
          </a:p>
          <a:p>
            <a:r>
              <a:rPr lang="es-ES" dirty="0"/>
              <a:t>En las estancias/habitaciones se indicará el número de vivienda, así como los parámetros que ayuden a clasificarla para posteriores tablas de gestión de datos, se adjunta plantilla de referencia.</a:t>
            </a:r>
          </a:p>
          <a:p>
            <a:r>
              <a:rPr lang="es-ES" dirty="0"/>
              <a:t>En puertas, indicar mediante parámetro si esta da al interior o exterior.</a:t>
            </a:r>
          </a:p>
          <a:p>
            <a:r>
              <a:rPr lang="es-ES" dirty="0">
                <a:solidFill>
                  <a:srgbClr val="FF0000"/>
                </a:solidFill>
              </a:rPr>
              <a:t>(el resto de parámetros ligados a mantenimiento no está previsto introducirlos en la fase de diseño)</a:t>
            </a:r>
          </a:p>
          <a:p>
            <a:endParaRPr lang="es-ES" altLang="es-ES" dirty="0"/>
          </a:p>
        </p:txBody>
      </p:sp>
    </p:spTree>
    <p:extLst>
      <p:ext uri="{BB962C8B-B14F-4D97-AF65-F5344CB8AC3E}">
        <p14:creationId xmlns:p14="http://schemas.microsoft.com/office/powerpoint/2010/main" val="2755936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NOMENCLATURA</a:t>
            </a:r>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4199607" y="1135843"/>
            <a:ext cx="8856983" cy="363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altLang="es-ES" dirty="0"/>
              <a:t>DENOMINACIÓN DE NIVELES</a:t>
            </a:r>
          </a:p>
          <a:p>
            <a:pPr marL="285750" indent="-285750">
              <a:buFont typeface="Arial" panose="020B0604020202020204" pitchFamily="34" charset="0"/>
              <a:buChar char="•"/>
            </a:pPr>
            <a:r>
              <a:rPr lang="es-ES" altLang="es-ES" dirty="0"/>
              <a:t>NIVELES: deberán especificar el nombre de la planta PB, P1, P3…PCUB y en los planos deberá incluirse la cota de nivel (esta irá a cara superior de acabado):</a:t>
            </a:r>
          </a:p>
          <a:p>
            <a:pPr lvl="1">
              <a:buFont typeface="Courier New" panose="02070309020205020404" pitchFamily="49" charset="0"/>
              <a:buChar char="o"/>
            </a:pPr>
            <a:r>
              <a:rPr lang="es-ES" altLang="es-ES" sz="1400" dirty="0">
                <a:latin typeface="+mn-lt"/>
              </a:rPr>
              <a:t>PB</a:t>
            </a:r>
          </a:p>
          <a:p>
            <a:pPr lvl="1">
              <a:buFont typeface="Courier New" panose="02070309020205020404" pitchFamily="49" charset="0"/>
              <a:buChar char="o"/>
            </a:pPr>
            <a:r>
              <a:rPr lang="es-ES" altLang="es-ES" sz="1400" dirty="0">
                <a:latin typeface="+mn-lt"/>
              </a:rPr>
              <a:t>P1, P2, …. </a:t>
            </a:r>
          </a:p>
          <a:p>
            <a:pPr lvl="1">
              <a:buFont typeface="Courier New" panose="02070309020205020404" pitchFamily="49" charset="0"/>
              <a:buChar char="o"/>
            </a:pPr>
            <a:r>
              <a:rPr lang="es-ES" altLang="es-ES" sz="1400" dirty="0">
                <a:latin typeface="+mn-lt"/>
              </a:rPr>
              <a:t>PBC</a:t>
            </a:r>
          </a:p>
          <a:p>
            <a:pPr lvl="1">
              <a:buFont typeface="Courier New" panose="02070309020205020404" pitchFamily="49" charset="0"/>
              <a:buChar char="o"/>
            </a:pPr>
            <a:r>
              <a:rPr lang="es-ES" altLang="es-ES" sz="1400" dirty="0">
                <a:latin typeface="+mn-lt"/>
              </a:rPr>
              <a:t>PC</a:t>
            </a:r>
          </a:p>
          <a:p>
            <a:pPr lvl="1">
              <a:buFont typeface="Courier New" panose="02070309020205020404" pitchFamily="49" charset="0"/>
              <a:buChar char="o"/>
            </a:pPr>
            <a:r>
              <a:rPr lang="es-ES" altLang="es-ES" sz="1400" dirty="0">
                <a:latin typeface="+mn-lt"/>
              </a:rPr>
              <a:t>PS</a:t>
            </a:r>
          </a:p>
          <a:p>
            <a:pPr marL="285750" indent="-285750">
              <a:buFont typeface="Arial" panose="020B0604020202020204" pitchFamily="34" charset="0"/>
              <a:buChar char="•"/>
            </a:pPr>
            <a:r>
              <a:rPr lang="es-ES" altLang="es-ES" dirty="0"/>
              <a:t>La cota 0.00 se corresponderá con la PLANTA BAJA</a:t>
            </a:r>
          </a:p>
          <a:p>
            <a:pPr marL="285750" indent="-285750">
              <a:buFont typeface="Arial" panose="020B0604020202020204" pitchFamily="34" charset="0"/>
              <a:buChar char="•"/>
            </a:pPr>
            <a:r>
              <a:rPr lang="es-ES" altLang="es-ES" dirty="0"/>
              <a:t>Agrupar e identificar los grupos de planos: Generales, Urbanismo, Arquitectura, Estructuras, Instalaciones. La denominación de planos se realizará conforme a lo indicado en el Pliego (Anexo II)</a:t>
            </a:r>
          </a:p>
          <a:p>
            <a:pPr marL="285750" indent="-285750">
              <a:buFont typeface="Arial" panose="020B0604020202020204" pitchFamily="34" charset="0"/>
              <a:buChar char="•"/>
            </a:pPr>
            <a:r>
              <a:rPr lang="es-ES" altLang="es-ES" dirty="0"/>
              <a:t>Como propuesta, se adjunta una posible ordenación de planos con sus escalas para los proyectos:</a:t>
            </a:r>
          </a:p>
        </p:txBody>
      </p:sp>
      <p:pic>
        <p:nvPicPr>
          <p:cNvPr id="7" name="Imagen 6">
            <a:extLst>
              <a:ext uri="{FF2B5EF4-FFF2-40B4-BE49-F238E27FC236}">
                <a16:creationId xmlns:a16="http://schemas.microsoft.com/office/drawing/2014/main" id="{CB0E5B59-69FC-46AD-B9B1-9E46937B843F}"/>
              </a:ext>
            </a:extLst>
          </p:cNvPr>
          <p:cNvPicPr>
            <a:picLocks noChangeAspect="1"/>
          </p:cNvPicPr>
          <p:nvPr/>
        </p:nvPicPr>
        <p:blipFill rotWithShape="1">
          <a:blip r:embed="rId2">
            <a:extLst>
              <a:ext uri="{28A0092B-C50C-407E-A947-70E740481C1C}">
                <a14:useLocalDpi xmlns:a14="http://schemas.microsoft.com/office/drawing/2010/main" val="0"/>
              </a:ext>
            </a:extLst>
          </a:blip>
          <a:srcRect l="-1092" r="1117"/>
          <a:stretch/>
        </p:blipFill>
        <p:spPr bwMode="auto">
          <a:xfrm>
            <a:off x="9600207" y="2123653"/>
            <a:ext cx="2088232" cy="129614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41251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NOMENCLATURA</a:t>
            </a:r>
          </a:p>
        </p:txBody>
      </p:sp>
      <p:sp>
        <p:nvSpPr>
          <p:cNvPr id="6" name="Text Box 3">
            <a:extLst>
              <a:ext uri="{FF2B5EF4-FFF2-40B4-BE49-F238E27FC236}">
                <a16:creationId xmlns:a16="http://schemas.microsoft.com/office/drawing/2014/main" id="{958A7975-A2F8-4ECC-A72A-348B5C23221D}"/>
              </a:ext>
            </a:extLst>
          </p:cNvPr>
          <p:cNvSpPr txBox="1">
            <a:spLocks noChangeArrowheads="1"/>
          </p:cNvSpPr>
          <p:nvPr/>
        </p:nvSpPr>
        <p:spPr bwMode="auto">
          <a:xfrm>
            <a:off x="599207" y="1703297"/>
            <a:ext cx="5256584" cy="629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a:lnSpc>
                <a:spcPct val="100000"/>
              </a:lnSpc>
            </a:pPr>
            <a:r>
              <a:rPr lang="es-ES" altLang="es-ES" sz="1200" b="1" dirty="0"/>
              <a:t>GENERALES</a:t>
            </a:r>
          </a:p>
          <a:p>
            <a:pPr>
              <a:lnSpc>
                <a:spcPct val="100000"/>
              </a:lnSpc>
            </a:pPr>
            <a:endParaRPr lang="es-ES" altLang="es-ES" sz="1200" b="1" dirty="0"/>
          </a:p>
          <a:p>
            <a:pPr marL="171450" indent="-171450">
              <a:lnSpc>
                <a:spcPct val="100000"/>
              </a:lnSpc>
              <a:buFont typeface="Arial" panose="020B0604020202020204" pitchFamily="34" charset="0"/>
              <a:buChar char="•"/>
            </a:pPr>
            <a:r>
              <a:rPr lang="es-ES" altLang="es-ES" sz="1200" dirty="0"/>
              <a:t>G.01  Situación(1/1000) Emplazamiento (1/250)</a:t>
            </a:r>
          </a:p>
          <a:p>
            <a:pPr marL="171450" indent="-171450">
              <a:lnSpc>
                <a:spcPct val="100000"/>
              </a:lnSpc>
              <a:buFont typeface="Arial" panose="020B0604020202020204" pitchFamily="34" charset="0"/>
              <a:buChar char="•"/>
            </a:pPr>
            <a:r>
              <a:rPr lang="es-ES" altLang="es-ES" sz="1200" dirty="0"/>
              <a:t>G.02   Estado actual, topografía, delimitación parcelas(1/250)</a:t>
            </a:r>
          </a:p>
          <a:p>
            <a:pPr marL="171450" indent="-171450">
              <a:lnSpc>
                <a:spcPct val="100000"/>
              </a:lnSpc>
              <a:buFont typeface="Arial" panose="020B0604020202020204" pitchFamily="34" charset="0"/>
              <a:buChar char="•"/>
            </a:pPr>
            <a:r>
              <a:rPr lang="es-ES" altLang="es-ES" sz="1200" dirty="0"/>
              <a:t>G.03   Ordenación general(1/250)</a:t>
            </a:r>
          </a:p>
          <a:p>
            <a:pPr>
              <a:lnSpc>
                <a:spcPct val="100000"/>
              </a:lnSpc>
            </a:pPr>
            <a:endParaRPr lang="es-ES" altLang="es-ES" sz="1200" dirty="0"/>
          </a:p>
          <a:p>
            <a:pPr>
              <a:lnSpc>
                <a:spcPct val="100000"/>
              </a:lnSpc>
            </a:pPr>
            <a:r>
              <a:rPr lang="es-ES" altLang="es-ES" sz="1200" b="1" dirty="0"/>
              <a:t>URBANIZACIÓN</a:t>
            </a:r>
          </a:p>
          <a:p>
            <a:pPr>
              <a:lnSpc>
                <a:spcPct val="100000"/>
              </a:lnSpc>
            </a:pPr>
            <a:endParaRPr lang="es-ES" altLang="es-ES" sz="1200" b="1" dirty="0"/>
          </a:p>
          <a:p>
            <a:pPr marL="171450" indent="-171450">
              <a:lnSpc>
                <a:spcPct val="100000"/>
              </a:lnSpc>
              <a:buFont typeface="Arial" panose="020B0604020202020204" pitchFamily="34" charset="0"/>
              <a:buChar char="•"/>
            </a:pPr>
            <a:r>
              <a:rPr lang="es-ES" altLang="es-ES" sz="1200" dirty="0"/>
              <a:t>U.01    Replanteo y nivelación       </a:t>
            </a:r>
          </a:p>
          <a:p>
            <a:pPr marL="171450" indent="-171450">
              <a:lnSpc>
                <a:spcPct val="100000"/>
              </a:lnSpc>
              <a:buFont typeface="Arial" panose="020B0604020202020204" pitchFamily="34" charset="0"/>
              <a:buChar char="•"/>
            </a:pPr>
            <a:r>
              <a:rPr lang="es-ES" altLang="es-ES" sz="1200" dirty="0"/>
              <a:t>U.02    </a:t>
            </a:r>
          </a:p>
          <a:p>
            <a:pPr marL="171450" indent="-171450">
              <a:lnSpc>
                <a:spcPct val="100000"/>
              </a:lnSpc>
              <a:buFont typeface="Arial" panose="020B0604020202020204" pitchFamily="34" charset="0"/>
              <a:buChar char="•"/>
            </a:pPr>
            <a:r>
              <a:rPr lang="es-ES" altLang="es-ES" sz="1200" dirty="0"/>
              <a:t>U.03   </a:t>
            </a:r>
          </a:p>
          <a:p>
            <a:pPr>
              <a:lnSpc>
                <a:spcPct val="100000"/>
              </a:lnSpc>
            </a:pPr>
            <a:endParaRPr lang="es-ES" altLang="es-ES" sz="1200" dirty="0"/>
          </a:p>
          <a:p>
            <a:pPr>
              <a:lnSpc>
                <a:spcPct val="100000"/>
              </a:lnSpc>
            </a:pPr>
            <a:r>
              <a:rPr lang="es-ES" altLang="es-ES" sz="1200" b="1" dirty="0"/>
              <a:t> ESTADO ACTUAL</a:t>
            </a:r>
          </a:p>
          <a:p>
            <a:pPr>
              <a:lnSpc>
                <a:spcPct val="100000"/>
              </a:lnSpc>
            </a:pPr>
            <a:endParaRPr lang="es-ES" altLang="es-ES" sz="1200" b="1" dirty="0"/>
          </a:p>
          <a:p>
            <a:pPr marL="171450" indent="-171450">
              <a:lnSpc>
                <a:spcPct val="100000"/>
              </a:lnSpc>
              <a:buFont typeface="Arial" panose="020B0604020202020204" pitchFamily="34" charset="0"/>
              <a:buChar char="•"/>
            </a:pPr>
            <a:r>
              <a:rPr lang="es-ES" altLang="es-ES" sz="1200" dirty="0"/>
              <a:t>EA.01  Mobiliario /superficies(1/100)</a:t>
            </a:r>
          </a:p>
          <a:p>
            <a:pPr marL="571500" lvl="2" indent="-171450" algn="just">
              <a:spcBef>
                <a:spcPct val="0"/>
              </a:spcBef>
              <a:spcAft>
                <a:spcPts val="600"/>
              </a:spcAft>
              <a:buFont typeface="Courier New" panose="02070309020205020404" pitchFamily="49" charset="0"/>
              <a:buChar char="-"/>
            </a:pPr>
            <a:r>
              <a:rPr lang="es-ES" altLang="es-ES" sz="1200" dirty="0">
                <a:latin typeface="+mn-lt"/>
              </a:rPr>
              <a:t>PS</a:t>
            </a:r>
          </a:p>
          <a:p>
            <a:pPr marL="571500" lvl="2" indent="-171450" algn="just">
              <a:spcBef>
                <a:spcPct val="0"/>
              </a:spcBef>
              <a:spcAft>
                <a:spcPts val="600"/>
              </a:spcAft>
              <a:buFont typeface="Courier New" panose="02070309020205020404" pitchFamily="49" charset="0"/>
              <a:buChar char="-"/>
            </a:pPr>
            <a:r>
              <a:rPr lang="es-ES" altLang="es-ES" sz="1200" dirty="0">
                <a:latin typeface="+mn-lt"/>
              </a:rPr>
              <a:t>P1       </a:t>
            </a:r>
          </a:p>
          <a:p>
            <a:pPr marL="571500" lvl="2" indent="-171450" algn="just">
              <a:spcBef>
                <a:spcPct val="0"/>
              </a:spcBef>
              <a:spcAft>
                <a:spcPts val="600"/>
              </a:spcAft>
              <a:buFont typeface="Courier New" panose="02070309020205020404" pitchFamily="49" charset="0"/>
              <a:buChar char="-"/>
            </a:pPr>
            <a:r>
              <a:rPr lang="es-ES" altLang="es-ES" sz="1200" dirty="0">
                <a:latin typeface="+mn-lt"/>
              </a:rPr>
              <a:t>P2       </a:t>
            </a:r>
          </a:p>
          <a:p>
            <a:pPr marL="571500" lvl="2" indent="-171450" algn="just">
              <a:spcBef>
                <a:spcPct val="0"/>
              </a:spcBef>
              <a:spcAft>
                <a:spcPts val="600"/>
              </a:spcAft>
              <a:buFont typeface="Courier New" panose="02070309020205020404" pitchFamily="49" charset="0"/>
              <a:buChar char="-"/>
            </a:pPr>
            <a:r>
              <a:rPr lang="es-ES" altLang="es-ES" sz="1200" dirty="0">
                <a:latin typeface="+mn-lt"/>
              </a:rPr>
              <a:t>PC       </a:t>
            </a:r>
          </a:p>
          <a:p>
            <a:pPr marL="171450" indent="-171450">
              <a:lnSpc>
                <a:spcPct val="100000"/>
              </a:lnSpc>
              <a:buFont typeface="Arial" panose="020B0604020202020204" pitchFamily="34" charset="0"/>
              <a:buChar char="•"/>
            </a:pPr>
            <a:r>
              <a:rPr lang="es-ES" altLang="es-ES" sz="1200" dirty="0"/>
              <a:t>EA.02  Secciones     </a:t>
            </a:r>
          </a:p>
          <a:p>
            <a:pPr marL="171450" indent="-171450">
              <a:lnSpc>
                <a:spcPct val="100000"/>
              </a:lnSpc>
              <a:buFont typeface="Arial" panose="020B0604020202020204" pitchFamily="34" charset="0"/>
              <a:buChar char="•"/>
            </a:pPr>
            <a:r>
              <a:rPr lang="es-ES" altLang="es-ES" sz="1200" dirty="0"/>
              <a:t>EA.03 Alzados          </a:t>
            </a:r>
          </a:p>
          <a:p>
            <a:pPr marL="171450" indent="-171450">
              <a:lnSpc>
                <a:spcPct val="100000"/>
              </a:lnSpc>
              <a:buFont typeface="Arial" panose="020B0604020202020204" pitchFamily="34" charset="0"/>
              <a:buChar char="•"/>
            </a:pPr>
            <a:r>
              <a:rPr lang="es-ES" altLang="es-ES" sz="1200" dirty="0"/>
              <a:t>EA.04 Detalles         </a:t>
            </a:r>
          </a:p>
          <a:p>
            <a:pPr>
              <a:lnSpc>
                <a:spcPct val="100000"/>
              </a:lnSpc>
            </a:pPr>
            <a:r>
              <a:rPr lang="es-ES" altLang="es-ES" sz="1200" dirty="0"/>
              <a:t> </a:t>
            </a:r>
          </a:p>
          <a:p>
            <a:pPr>
              <a:lnSpc>
                <a:spcPct val="100000"/>
              </a:lnSpc>
            </a:pPr>
            <a:endParaRPr lang="es-ES" altLang="es-ES" sz="1200" dirty="0"/>
          </a:p>
        </p:txBody>
      </p:sp>
      <p:sp>
        <p:nvSpPr>
          <p:cNvPr id="8" name="CuadroTexto 7">
            <a:extLst>
              <a:ext uri="{FF2B5EF4-FFF2-40B4-BE49-F238E27FC236}">
                <a16:creationId xmlns:a16="http://schemas.microsoft.com/office/drawing/2014/main" id="{37221482-BCE7-4A25-8344-0FDEDF2655D5}"/>
              </a:ext>
            </a:extLst>
          </p:cNvPr>
          <p:cNvSpPr txBox="1"/>
          <p:nvPr/>
        </p:nvSpPr>
        <p:spPr>
          <a:xfrm>
            <a:off x="4919687" y="1703297"/>
            <a:ext cx="4608512" cy="49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a:lnSpc>
                <a:spcPct val="100000"/>
              </a:lnSpc>
            </a:pPr>
            <a:r>
              <a:rPr lang="en-GB" sz="1200" b="1" dirty="0"/>
              <a:t>ARQUITECTURA</a:t>
            </a:r>
          </a:p>
          <a:p>
            <a:pPr>
              <a:lnSpc>
                <a:spcPct val="100000"/>
              </a:lnSpc>
            </a:pPr>
            <a:endParaRPr lang="en-GB" sz="1200" b="1" dirty="0"/>
          </a:p>
          <a:p>
            <a:pPr marL="171450" indent="-171450">
              <a:lnSpc>
                <a:spcPct val="100000"/>
              </a:lnSpc>
              <a:buFont typeface="Arial" panose="020B0604020202020204" pitchFamily="34" charset="0"/>
              <a:buChar char="•"/>
            </a:pPr>
            <a:r>
              <a:rPr lang="en-GB" sz="1200" dirty="0"/>
              <a:t>A.01   </a:t>
            </a:r>
            <a:r>
              <a:rPr lang="en-GB" sz="1200" dirty="0" err="1"/>
              <a:t>Mobiliario</a:t>
            </a:r>
            <a:r>
              <a:rPr lang="en-GB" sz="1200" dirty="0"/>
              <a:t>/superficies(planta general) (1/100)</a:t>
            </a:r>
          </a:p>
          <a:p>
            <a:pPr marL="914400" lvl="1" indent="-171450">
              <a:buFont typeface="Courier New" panose="02070309020205020404" pitchFamily="49" charset="0"/>
              <a:buChar char="-"/>
            </a:pPr>
            <a:r>
              <a:rPr lang="en-GB" sz="1200" dirty="0">
                <a:latin typeface="+mn-lt"/>
              </a:rPr>
              <a:t>PS</a:t>
            </a:r>
          </a:p>
          <a:p>
            <a:pPr marL="914400" lvl="1" indent="-171450">
              <a:buFont typeface="Courier New" panose="02070309020205020404" pitchFamily="49" charset="0"/>
              <a:buChar char="-"/>
            </a:pPr>
            <a:r>
              <a:rPr lang="en-GB" sz="1200" dirty="0">
                <a:latin typeface="+mn-lt"/>
              </a:rPr>
              <a:t>PB</a:t>
            </a:r>
          </a:p>
          <a:p>
            <a:pPr marL="914400" lvl="1" indent="-171450">
              <a:buFont typeface="Courier New" panose="02070309020205020404" pitchFamily="49" charset="0"/>
              <a:buChar char="-"/>
            </a:pPr>
            <a:r>
              <a:rPr lang="en-GB" sz="1200" dirty="0">
                <a:latin typeface="+mn-lt"/>
              </a:rPr>
              <a:t>P1</a:t>
            </a:r>
          </a:p>
          <a:p>
            <a:pPr marL="914400" lvl="1" indent="-171450">
              <a:buFont typeface="Courier New" panose="02070309020205020404" pitchFamily="49" charset="0"/>
              <a:buChar char="-"/>
            </a:pPr>
            <a:r>
              <a:rPr lang="en-GB" sz="1200" dirty="0">
                <a:latin typeface="+mn-lt"/>
              </a:rPr>
              <a:t>P2</a:t>
            </a:r>
          </a:p>
          <a:p>
            <a:pPr marL="914400" lvl="1" indent="-171450">
              <a:buFont typeface="Courier New" panose="02070309020205020404" pitchFamily="49" charset="0"/>
              <a:buChar char="-"/>
            </a:pPr>
            <a:r>
              <a:rPr lang="en-GB" sz="1200" dirty="0">
                <a:latin typeface="+mn-lt"/>
              </a:rPr>
              <a:t>PC</a:t>
            </a:r>
          </a:p>
          <a:p>
            <a:pPr marL="171450" indent="-171450">
              <a:lnSpc>
                <a:spcPct val="100000"/>
              </a:lnSpc>
              <a:buFont typeface="Arial" panose="020B0604020202020204" pitchFamily="34" charset="0"/>
              <a:buChar char="•"/>
            </a:pPr>
            <a:r>
              <a:rPr lang="en-GB" sz="1200" dirty="0"/>
              <a:t>A.02   </a:t>
            </a:r>
            <a:r>
              <a:rPr lang="en-GB" sz="1200" dirty="0" err="1"/>
              <a:t>Secciones</a:t>
            </a:r>
            <a:r>
              <a:rPr lang="en-GB" sz="1200" dirty="0"/>
              <a:t> </a:t>
            </a:r>
            <a:r>
              <a:rPr lang="en-GB" sz="1200" dirty="0" err="1"/>
              <a:t>generales</a:t>
            </a:r>
            <a:r>
              <a:rPr lang="en-GB" sz="1200" dirty="0"/>
              <a:t>(1/100)</a:t>
            </a:r>
          </a:p>
          <a:p>
            <a:pPr marL="914400" lvl="1" indent="-171450">
              <a:buFont typeface="Courier New" panose="02070309020205020404" pitchFamily="49" charset="0"/>
              <a:buChar char="-"/>
            </a:pPr>
            <a:r>
              <a:rPr lang="en-GB" sz="1200" dirty="0">
                <a:latin typeface="+mn-lt"/>
              </a:rPr>
              <a:t>ST </a:t>
            </a:r>
            <a:r>
              <a:rPr lang="en-GB" sz="1200" dirty="0" err="1">
                <a:latin typeface="+mn-lt"/>
              </a:rPr>
              <a:t>Secciones</a:t>
            </a:r>
            <a:r>
              <a:rPr lang="en-GB" sz="1200" dirty="0">
                <a:latin typeface="+mn-lt"/>
              </a:rPr>
              <a:t> </a:t>
            </a:r>
            <a:r>
              <a:rPr lang="en-GB" sz="1200" dirty="0" err="1">
                <a:latin typeface="+mn-lt"/>
              </a:rPr>
              <a:t>Transversales</a:t>
            </a:r>
            <a:endParaRPr lang="en-GB" sz="1200" dirty="0">
              <a:latin typeface="+mn-lt"/>
            </a:endParaRPr>
          </a:p>
          <a:p>
            <a:pPr marL="914400" lvl="1" indent="-171450">
              <a:buFont typeface="Courier New" panose="02070309020205020404" pitchFamily="49" charset="0"/>
              <a:buChar char="-"/>
            </a:pPr>
            <a:r>
              <a:rPr lang="en-GB" sz="1200" dirty="0">
                <a:latin typeface="+mn-lt"/>
              </a:rPr>
              <a:t>ST </a:t>
            </a:r>
            <a:r>
              <a:rPr lang="en-GB" sz="1200" dirty="0" err="1">
                <a:latin typeface="+mn-lt"/>
              </a:rPr>
              <a:t>Secciones</a:t>
            </a:r>
            <a:r>
              <a:rPr lang="en-GB" sz="1200" dirty="0">
                <a:latin typeface="+mn-lt"/>
              </a:rPr>
              <a:t> </a:t>
            </a:r>
            <a:r>
              <a:rPr lang="en-GB" sz="1200" dirty="0" err="1">
                <a:latin typeface="+mn-lt"/>
              </a:rPr>
              <a:t>Longitudinales</a:t>
            </a:r>
            <a:endParaRPr lang="en-GB" sz="1200" dirty="0">
              <a:latin typeface="+mn-lt"/>
            </a:endParaRPr>
          </a:p>
          <a:p>
            <a:pPr marL="171450" indent="-171450">
              <a:lnSpc>
                <a:spcPct val="100000"/>
              </a:lnSpc>
              <a:buFont typeface="Arial" panose="020B0604020202020204" pitchFamily="34" charset="0"/>
              <a:buChar char="•"/>
            </a:pPr>
            <a:r>
              <a:rPr lang="en-GB" sz="1200" dirty="0"/>
              <a:t>A.03   </a:t>
            </a:r>
            <a:r>
              <a:rPr lang="en-GB" sz="1200" dirty="0" err="1"/>
              <a:t>Alzados</a:t>
            </a:r>
            <a:r>
              <a:rPr lang="en-GB" sz="1200" dirty="0"/>
              <a:t>(1/100)</a:t>
            </a:r>
          </a:p>
          <a:p>
            <a:pPr marL="914400" lvl="1" indent="-171450">
              <a:buFont typeface="Courier New" panose="02070309020205020404" pitchFamily="49" charset="0"/>
              <a:buChar char="-"/>
            </a:pPr>
            <a:r>
              <a:rPr lang="en-GB" sz="1200" dirty="0">
                <a:latin typeface="+mn-lt"/>
              </a:rPr>
              <a:t>AN </a:t>
            </a:r>
            <a:r>
              <a:rPr lang="en-GB" sz="1200" dirty="0" err="1">
                <a:latin typeface="+mn-lt"/>
              </a:rPr>
              <a:t>Alzado</a:t>
            </a:r>
            <a:r>
              <a:rPr lang="en-GB" sz="1200" dirty="0">
                <a:latin typeface="+mn-lt"/>
              </a:rPr>
              <a:t> Norte</a:t>
            </a:r>
          </a:p>
          <a:p>
            <a:pPr marL="914400" lvl="1" indent="-171450">
              <a:buFont typeface="Courier New" panose="02070309020205020404" pitchFamily="49" charset="0"/>
              <a:buChar char="-"/>
            </a:pPr>
            <a:r>
              <a:rPr lang="en-GB" sz="1200" dirty="0">
                <a:latin typeface="+mn-lt"/>
              </a:rPr>
              <a:t>AS </a:t>
            </a:r>
            <a:r>
              <a:rPr lang="en-GB" sz="1200" dirty="0" err="1">
                <a:latin typeface="+mn-lt"/>
              </a:rPr>
              <a:t>Alzado</a:t>
            </a:r>
            <a:r>
              <a:rPr lang="en-GB" sz="1200" dirty="0">
                <a:latin typeface="+mn-lt"/>
              </a:rPr>
              <a:t> Sur</a:t>
            </a:r>
          </a:p>
          <a:p>
            <a:pPr marL="171450" indent="-171450">
              <a:lnSpc>
                <a:spcPct val="100000"/>
              </a:lnSpc>
              <a:buFont typeface="Arial" panose="020B0604020202020204" pitchFamily="34" charset="0"/>
              <a:buChar char="•"/>
            </a:pPr>
            <a:r>
              <a:rPr lang="en-GB" sz="1200" dirty="0"/>
              <a:t>A.04   </a:t>
            </a:r>
            <a:r>
              <a:rPr lang="en-GB" sz="1200" dirty="0" err="1"/>
              <a:t>Albañilería</a:t>
            </a:r>
            <a:r>
              <a:rPr lang="en-GB" sz="1200" dirty="0"/>
              <a:t>/</a:t>
            </a:r>
            <a:r>
              <a:rPr lang="en-GB" sz="1200" dirty="0" err="1"/>
              <a:t>secciones</a:t>
            </a:r>
            <a:r>
              <a:rPr lang="en-GB" sz="1200" dirty="0"/>
              <a:t> </a:t>
            </a:r>
            <a:r>
              <a:rPr lang="en-GB" sz="1200" dirty="0" err="1"/>
              <a:t>cerramientos</a:t>
            </a:r>
            <a:r>
              <a:rPr lang="en-GB" sz="1200" dirty="0"/>
              <a:t>/</a:t>
            </a:r>
            <a:r>
              <a:rPr lang="en-GB" sz="1200" dirty="0" err="1"/>
              <a:t>Cotas</a:t>
            </a:r>
            <a:r>
              <a:rPr lang="en-GB" sz="1200" dirty="0"/>
              <a:t>/</a:t>
            </a:r>
            <a:r>
              <a:rPr lang="en-GB" sz="1200" dirty="0" err="1"/>
              <a:t>Acabados</a:t>
            </a:r>
            <a:r>
              <a:rPr lang="en-GB" sz="1200" dirty="0"/>
              <a:t>(1/100)</a:t>
            </a:r>
          </a:p>
          <a:p>
            <a:pPr marL="914400" lvl="1" indent="-171450">
              <a:buFont typeface="Courier New" panose="02070309020205020404" pitchFamily="49" charset="0"/>
              <a:buChar char="-"/>
            </a:pPr>
            <a:r>
              <a:rPr lang="en-GB" sz="1200" dirty="0">
                <a:latin typeface="+mn-lt"/>
              </a:rPr>
              <a:t>PS</a:t>
            </a:r>
          </a:p>
          <a:p>
            <a:pPr marL="914400" lvl="1" indent="-171450">
              <a:buFont typeface="Courier New" panose="02070309020205020404" pitchFamily="49" charset="0"/>
              <a:buChar char="-"/>
            </a:pPr>
            <a:r>
              <a:rPr lang="en-GB" sz="1200" dirty="0">
                <a:latin typeface="+mn-lt"/>
              </a:rPr>
              <a:t>PB</a:t>
            </a:r>
          </a:p>
          <a:p>
            <a:pPr marL="914400" lvl="1" indent="-171450">
              <a:buFont typeface="Courier New" panose="02070309020205020404" pitchFamily="49" charset="0"/>
              <a:buChar char="-"/>
            </a:pPr>
            <a:r>
              <a:rPr lang="en-GB" sz="1200" dirty="0">
                <a:latin typeface="+mn-lt"/>
              </a:rPr>
              <a:t>P1</a:t>
            </a:r>
          </a:p>
          <a:p>
            <a:pPr marL="914400" lvl="1" indent="-171450">
              <a:buFont typeface="Courier New" panose="02070309020205020404" pitchFamily="49" charset="0"/>
              <a:buChar char="-"/>
            </a:pPr>
            <a:r>
              <a:rPr lang="en-GB" sz="1200" dirty="0">
                <a:latin typeface="+mn-lt"/>
              </a:rPr>
              <a:t>P2</a:t>
            </a:r>
          </a:p>
          <a:p>
            <a:pPr marL="914400" lvl="1" indent="-171450">
              <a:buFont typeface="Courier New" panose="02070309020205020404" pitchFamily="49" charset="0"/>
              <a:buChar char="-"/>
            </a:pPr>
            <a:r>
              <a:rPr lang="en-GB" sz="1200" dirty="0">
                <a:latin typeface="+mn-lt"/>
              </a:rPr>
              <a:t>PC</a:t>
            </a:r>
          </a:p>
          <a:p>
            <a:pPr>
              <a:lnSpc>
                <a:spcPct val="100000"/>
              </a:lnSpc>
            </a:pPr>
            <a:r>
              <a:rPr lang="en-GB" sz="1200" dirty="0"/>
              <a:t>                                  </a:t>
            </a:r>
          </a:p>
        </p:txBody>
      </p:sp>
      <p:sp>
        <p:nvSpPr>
          <p:cNvPr id="9" name="CuadroTexto 8">
            <a:extLst>
              <a:ext uri="{FF2B5EF4-FFF2-40B4-BE49-F238E27FC236}">
                <a16:creationId xmlns:a16="http://schemas.microsoft.com/office/drawing/2014/main" id="{DDC775EB-B18C-42B9-A9D9-B7F5F4CF97F7}"/>
              </a:ext>
            </a:extLst>
          </p:cNvPr>
          <p:cNvSpPr txBox="1"/>
          <p:nvPr/>
        </p:nvSpPr>
        <p:spPr>
          <a:xfrm>
            <a:off x="5063703" y="1239812"/>
            <a:ext cx="67198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0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b="1" dirty="0"/>
              <a:t>RELACIÓN DE PLANOS – PROYECTO BÁSICO</a:t>
            </a:r>
          </a:p>
        </p:txBody>
      </p:sp>
      <p:sp>
        <p:nvSpPr>
          <p:cNvPr id="10" name="CuadroTexto 9">
            <a:extLst>
              <a:ext uri="{FF2B5EF4-FFF2-40B4-BE49-F238E27FC236}">
                <a16:creationId xmlns:a16="http://schemas.microsoft.com/office/drawing/2014/main" id="{9F53245D-4BA1-4A52-91F3-ED6F76E0CF9D}"/>
              </a:ext>
            </a:extLst>
          </p:cNvPr>
          <p:cNvSpPr txBox="1"/>
          <p:nvPr/>
        </p:nvSpPr>
        <p:spPr>
          <a:xfrm>
            <a:off x="9456191" y="2185248"/>
            <a:ext cx="6719886" cy="46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00000"/>
              </a:lnSpc>
              <a:spcAft>
                <a:spcPts val="600"/>
              </a:spcAft>
              <a:buNone/>
              <a:defRPr sz="1200" b="1">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marL="171450" indent="-171450">
              <a:buFont typeface="Arial" panose="020B0604020202020204" pitchFamily="34" charset="0"/>
              <a:buChar char="•"/>
            </a:pPr>
            <a:r>
              <a:rPr lang="es-ES" b="0" dirty="0"/>
              <a:t>A.06   Detalles constructivos </a:t>
            </a:r>
          </a:p>
          <a:p>
            <a:pPr marL="914400" lvl="1" indent="-171450">
              <a:buFont typeface="Courier New" panose="02070309020205020404" pitchFamily="49" charset="0"/>
              <a:buChar char="-"/>
            </a:pPr>
            <a:r>
              <a:rPr lang="es-ES" sz="1200" dirty="0">
                <a:latin typeface="+mn-lt"/>
              </a:rPr>
              <a:t>DC1</a:t>
            </a:r>
          </a:p>
          <a:p>
            <a:pPr marL="914400" lvl="1" indent="-171450">
              <a:buFont typeface="Courier New" panose="02070309020205020404" pitchFamily="49" charset="0"/>
              <a:buChar char="-"/>
            </a:pPr>
            <a:r>
              <a:rPr lang="es-ES" sz="1200" dirty="0">
                <a:latin typeface="+mn-lt"/>
              </a:rPr>
              <a:t>DC2</a:t>
            </a:r>
          </a:p>
          <a:p>
            <a:pPr marL="171450" indent="-171450">
              <a:buFont typeface="Arial" panose="020B0604020202020204" pitchFamily="34" charset="0"/>
              <a:buChar char="•"/>
            </a:pPr>
            <a:r>
              <a:rPr lang="es-ES" b="0" dirty="0"/>
              <a:t>A.07   Secciones constructivas</a:t>
            </a:r>
          </a:p>
          <a:p>
            <a:pPr marL="914400" lvl="1" indent="-171450">
              <a:buFont typeface="Courier New" panose="02070309020205020404" pitchFamily="49" charset="0"/>
              <a:buChar char="-"/>
            </a:pPr>
            <a:r>
              <a:rPr lang="es-ES" sz="1200" dirty="0">
                <a:latin typeface="+mn-lt"/>
              </a:rPr>
              <a:t>SC1 </a:t>
            </a:r>
          </a:p>
          <a:p>
            <a:pPr marL="914400" lvl="1" indent="-171450">
              <a:buFont typeface="Courier New" panose="02070309020205020404" pitchFamily="49" charset="0"/>
              <a:buChar char="-"/>
            </a:pPr>
            <a:r>
              <a:rPr lang="es-ES" sz="1200" dirty="0">
                <a:latin typeface="+mn-lt"/>
              </a:rPr>
              <a:t>SC2</a:t>
            </a:r>
          </a:p>
          <a:p>
            <a:pPr marL="171450" indent="-171450">
              <a:buFont typeface="Arial" panose="020B0604020202020204" pitchFamily="34" charset="0"/>
              <a:buChar char="•"/>
            </a:pPr>
            <a:r>
              <a:rPr lang="es-ES" b="0" dirty="0"/>
              <a:t>A.08    Carpintería exterior</a:t>
            </a:r>
          </a:p>
          <a:p>
            <a:pPr marL="914400" lvl="1" indent="-171450">
              <a:buFont typeface="Courier New" panose="02070309020205020404" pitchFamily="49" charset="0"/>
              <a:buChar char="-"/>
            </a:pPr>
            <a:r>
              <a:rPr lang="es-ES" sz="1200" dirty="0">
                <a:latin typeface="+mn-lt"/>
              </a:rPr>
              <a:t>CE</a:t>
            </a:r>
          </a:p>
          <a:p>
            <a:pPr marL="171450" indent="-171450">
              <a:buFont typeface="Arial" panose="020B0604020202020204" pitchFamily="34" charset="0"/>
              <a:buChar char="•"/>
            </a:pPr>
            <a:r>
              <a:rPr lang="es-ES" b="0" dirty="0"/>
              <a:t>A.09    Carpintería interior</a:t>
            </a:r>
          </a:p>
          <a:p>
            <a:pPr marL="914400" lvl="1" indent="-171450">
              <a:buFont typeface="Courier New" panose="02070309020205020404" pitchFamily="49" charset="0"/>
              <a:buChar char="-"/>
            </a:pPr>
            <a:r>
              <a:rPr lang="es-ES" sz="1200" dirty="0">
                <a:latin typeface="+mn-lt"/>
              </a:rPr>
              <a:t>CI</a:t>
            </a:r>
          </a:p>
          <a:p>
            <a:pPr marL="171450" indent="-171450">
              <a:buFont typeface="Arial" panose="020B0604020202020204" pitchFamily="34" charset="0"/>
              <a:buChar char="•"/>
            </a:pPr>
            <a:r>
              <a:rPr lang="es-ES" b="0" dirty="0"/>
              <a:t>A.10    Carpintería metálica</a:t>
            </a:r>
          </a:p>
          <a:p>
            <a:pPr marL="914400" lvl="1" indent="-171450">
              <a:buFont typeface="Courier New" panose="02070309020205020404" pitchFamily="49" charset="0"/>
              <a:buChar char="-"/>
            </a:pPr>
            <a:r>
              <a:rPr lang="es-ES" sz="1200" dirty="0">
                <a:latin typeface="+mn-lt"/>
              </a:rPr>
              <a:t>CM</a:t>
            </a:r>
          </a:p>
          <a:p>
            <a:pPr marL="171450" indent="-171450">
              <a:buFont typeface="Arial" panose="020B0604020202020204" pitchFamily="34" charset="0"/>
              <a:buChar char="•"/>
            </a:pPr>
            <a:r>
              <a:rPr lang="es-ES" b="0" dirty="0"/>
              <a:t>A.11   Viviendas tipo mobiliario/superficies/cotas(1/20)</a:t>
            </a:r>
          </a:p>
          <a:p>
            <a:pPr marL="914400" lvl="1" indent="-171450">
              <a:buFont typeface="Courier New" panose="02070309020205020404" pitchFamily="49" charset="0"/>
              <a:buChar char="-"/>
            </a:pPr>
            <a:r>
              <a:rPr lang="es-ES" sz="1200" dirty="0">
                <a:latin typeface="+mn-lt"/>
              </a:rPr>
              <a:t>VT1 Vivienda tipo 1</a:t>
            </a:r>
          </a:p>
          <a:p>
            <a:pPr marL="914400" lvl="1" indent="-171450">
              <a:buFont typeface="Courier New" panose="02070309020205020404" pitchFamily="49" charset="0"/>
              <a:buChar char="-"/>
            </a:pPr>
            <a:r>
              <a:rPr lang="es-ES" sz="1200" dirty="0">
                <a:latin typeface="+mn-lt"/>
              </a:rPr>
              <a:t>VT2 </a:t>
            </a:r>
          </a:p>
          <a:p>
            <a:pPr marL="171450" indent="-171450">
              <a:buFont typeface="Arial" panose="020B0604020202020204" pitchFamily="34" charset="0"/>
              <a:buChar char="•"/>
            </a:pPr>
            <a:r>
              <a:rPr lang="es-ES" b="0" dirty="0"/>
              <a:t>A.12   Equipamiento de cocinas(1/20)</a:t>
            </a:r>
          </a:p>
          <a:p>
            <a:pPr marL="914400" lvl="1" indent="-171450">
              <a:buFont typeface="Courier New" panose="02070309020205020404" pitchFamily="49" charset="0"/>
              <a:buChar char="-"/>
            </a:pPr>
            <a:r>
              <a:rPr lang="es-ES" sz="1200" dirty="0">
                <a:latin typeface="+mn-lt"/>
              </a:rPr>
              <a:t>EC</a:t>
            </a:r>
          </a:p>
          <a:p>
            <a:pPr marL="171450" indent="-171450">
              <a:buFont typeface="Arial" panose="020B0604020202020204" pitchFamily="34" charset="0"/>
              <a:buChar char="•"/>
            </a:pPr>
            <a:r>
              <a:rPr lang="es-ES" b="0" dirty="0"/>
              <a:t>A.13   Aseo adaptado/cotas/(1/20)</a:t>
            </a:r>
          </a:p>
          <a:p>
            <a:pPr marL="914400" lvl="1" indent="-171450">
              <a:buFont typeface="Courier New" panose="02070309020205020404" pitchFamily="49" charset="0"/>
              <a:buChar char="-"/>
            </a:pPr>
            <a:r>
              <a:rPr lang="es-ES" sz="1200" dirty="0">
                <a:latin typeface="+mn-lt"/>
              </a:rPr>
              <a:t>AA</a:t>
            </a:r>
            <a:endParaRPr lang="en-GB" sz="1200" dirty="0">
              <a:latin typeface="+mn-lt"/>
            </a:endParaRPr>
          </a:p>
        </p:txBody>
      </p:sp>
    </p:spTree>
    <p:extLst>
      <p:ext uri="{BB962C8B-B14F-4D97-AF65-F5344CB8AC3E}">
        <p14:creationId xmlns:p14="http://schemas.microsoft.com/office/powerpoint/2010/main" val="169589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6292219-9A8F-45C9-A7B3-FD316DE6ECD5}"/>
              </a:ext>
            </a:extLst>
          </p:cNvPr>
          <p:cNvSpPr>
            <a:spLocks noGrp="1"/>
          </p:cNvSpPr>
          <p:nvPr>
            <p:ph type="title"/>
          </p:nvPr>
        </p:nvSpPr>
        <p:spPr/>
        <p:txBody>
          <a:bodyPr/>
          <a:lstStyle/>
          <a:p>
            <a:r>
              <a:rPr lang="es-ES" dirty="0"/>
              <a:t>ANEXO DESARROLLO PROYECTOS  </a:t>
            </a:r>
            <a:br>
              <a:rPr lang="es-ES" dirty="0"/>
            </a:br>
            <a:r>
              <a:rPr lang="es-ES" dirty="0"/>
              <a:t>NOMENCLATURA</a:t>
            </a:r>
          </a:p>
        </p:txBody>
      </p:sp>
      <p:sp>
        <p:nvSpPr>
          <p:cNvPr id="8" name="CuadroTexto 7">
            <a:extLst>
              <a:ext uri="{FF2B5EF4-FFF2-40B4-BE49-F238E27FC236}">
                <a16:creationId xmlns:a16="http://schemas.microsoft.com/office/drawing/2014/main" id="{37221482-BCE7-4A25-8344-0FDEDF2655D5}"/>
              </a:ext>
            </a:extLst>
          </p:cNvPr>
          <p:cNvSpPr txBox="1"/>
          <p:nvPr/>
        </p:nvSpPr>
        <p:spPr>
          <a:xfrm>
            <a:off x="4775671" y="1914931"/>
            <a:ext cx="5256584" cy="257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a:lnSpc>
                <a:spcPct val="100000"/>
              </a:lnSpc>
              <a:spcAft>
                <a:spcPts val="800"/>
              </a:spcAft>
            </a:pPr>
            <a:r>
              <a:rPr lang="es-ES" sz="1200" b="1" dirty="0"/>
              <a:t>ESTRUCTURA</a:t>
            </a:r>
          </a:p>
          <a:p>
            <a:pPr marL="171450" indent="-171450">
              <a:lnSpc>
                <a:spcPct val="100000"/>
              </a:lnSpc>
              <a:spcAft>
                <a:spcPts val="800"/>
              </a:spcAft>
              <a:buFont typeface="Arial" panose="020B0604020202020204" pitchFamily="34" charset="0"/>
              <a:buChar char="•"/>
            </a:pPr>
            <a:r>
              <a:rPr lang="es-ES" sz="1200" dirty="0"/>
              <a:t>E.01    Cimentación</a:t>
            </a:r>
          </a:p>
          <a:p>
            <a:pPr marL="171450" indent="-171450">
              <a:lnSpc>
                <a:spcPct val="100000"/>
              </a:lnSpc>
              <a:spcAft>
                <a:spcPts val="800"/>
              </a:spcAft>
              <a:buFont typeface="Arial" panose="020B0604020202020204" pitchFamily="34" charset="0"/>
              <a:buChar char="•"/>
            </a:pPr>
            <a:r>
              <a:rPr lang="es-ES" sz="1200" dirty="0"/>
              <a:t>E.02    Forjados</a:t>
            </a:r>
          </a:p>
          <a:p>
            <a:pPr marL="171450" indent="-171450">
              <a:lnSpc>
                <a:spcPct val="100000"/>
              </a:lnSpc>
              <a:spcAft>
                <a:spcPts val="800"/>
              </a:spcAft>
              <a:buFont typeface="Arial" panose="020B0604020202020204" pitchFamily="34" charset="0"/>
              <a:buChar char="•"/>
            </a:pPr>
            <a:r>
              <a:rPr lang="es-ES" sz="1200" dirty="0"/>
              <a:t>E.03    Cuadro de pilares</a:t>
            </a:r>
          </a:p>
          <a:p>
            <a:pPr>
              <a:lnSpc>
                <a:spcPct val="100000"/>
              </a:lnSpc>
              <a:spcAft>
                <a:spcPts val="800"/>
              </a:spcAft>
            </a:pPr>
            <a:r>
              <a:rPr lang="es-ES" sz="1200" dirty="0"/>
              <a:t>                 Vigas</a:t>
            </a:r>
          </a:p>
          <a:p>
            <a:pPr marL="171450" indent="-171450">
              <a:lnSpc>
                <a:spcPct val="100000"/>
              </a:lnSpc>
              <a:spcAft>
                <a:spcPts val="800"/>
              </a:spcAft>
              <a:buFont typeface="Arial" panose="020B0604020202020204" pitchFamily="34" charset="0"/>
              <a:buChar char="•"/>
            </a:pPr>
            <a:r>
              <a:rPr lang="es-ES" sz="1200" dirty="0"/>
              <a:t>E.04    Detalles</a:t>
            </a:r>
          </a:p>
          <a:p>
            <a:pPr>
              <a:lnSpc>
                <a:spcPct val="100000"/>
              </a:lnSpc>
              <a:spcAft>
                <a:spcPts val="800"/>
              </a:spcAft>
            </a:pPr>
            <a:r>
              <a:rPr lang="es-ES" sz="1200" dirty="0"/>
              <a:t>                 Losas escaleras</a:t>
            </a:r>
          </a:p>
          <a:p>
            <a:pPr>
              <a:lnSpc>
                <a:spcPct val="100000"/>
              </a:lnSpc>
              <a:spcAft>
                <a:spcPts val="800"/>
              </a:spcAft>
            </a:pPr>
            <a:r>
              <a:rPr lang="es-ES" sz="1200" dirty="0"/>
              <a:t>                 Rampas</a:t>
            </a:r>
          </a:p>
          <a:p>
            <a:pPr>
              <a:lnSpc>
                <a:spcPct val="100000"/>
              </a:lnSpc>
              <a:spcAft>
                <a:spcPts val="800"/>
              </a:spcAft>
            </a:pPr>
            <a:r>
              <a:rPr lang="en-GB" sz="1200" dirty="0"/>
              <a:t>                                  </a:t>
            </a:r>
          </a:p>
        </p:txBody>
      </p:sp>
      <p:sp>
        <p:nvSpPr>
          <p:cNvPr id="9" name="CuadroTexto 8">
            <a:extLst>
              <a:ext uri="{FF2B5EF4-FFF2-40B4-BE49-F238E27FC236}">
                <a16:creationId xmlns:a16="http://schemas.microsoft.com/office/drawing/2014/main" id="{DDC775EB-B18C-42B9-A9D9-B7F5F4CF97F7}"/>
              </a:ext>
            </a:extLst>
          </p:cNvPr>
          <p:cNvSpPr txBox="1"/>
          <p:nvPr/>
        </p:nvSpPr>
        <p:spPr>
          <a:xfrm>
            <a:off x="5063703" y="1239812"/>
            <a:ext cx="67198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0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es-ES" b="1" dirty="0"/>
              <a:t>RELACIÓN DE PLANOS – PROYECTO DE EJECUCIÓN</a:t>
            </a:r>
          </a:p>
        </p:txBody>
      </p:sp>
      <p:sp>
        <p:nvSpPr>
          <p:cNvPr id="11" name="CuadroTexto 10">
            <a:extLst>
              <a:ext uri="{FF2B5EF4-FFF2-40B4-BE49-F238E27FC236}">
                <a16:creationId xmlns:a16="http://schemas.microsoft.com/office/drawing/2014/main" id="{93CC289F-BC5A-4A8A-B2AD-58F2E15FD88F}"/>
              </a:ext>
            </a:extLst>
          </p:cNvPr>
          <p:cNvSpPr txBox="1"/>
          <p:nvPr/>
        </p:nvSpPr>
        <p:spPr>
          <a:xfrm>
            <a:off x="8426845" y="1905406"/>
            <a:ext cx="5256584" cy="31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numCol="1">
            <a:spAutoFit/>
          </a:bodyPr>
          <a:lstStyle>
            <a:defPPr>
              <a:defRPr lang="es-ES"/>
            </a:defPPr>
            <a:lvl1pPr algn="just">
              <a:lnSpc>
                <a:spcPct val="130000"/>
              </a:lnSpc>
              <a:spcAft>
                <a:spcPts val="600"/>
              </a:spcAft>
              <a:buNone/>
              <a:defRPr sz="1400">
                <a:latin typeface="+mn-lt"/>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a:lnSpc>
                <a:spcPct val="100000"/>
              </a:lnSpc>
              <a:spcAft>
                <a:spcPts val="800"/>
              </a:spcAft>
            </a:pPr>
            <a:r>
              <a:rPr lang="es-ES" sz="1200" b="1" dirty="0"/>
              <a:t>INSTALACIONES</a:t>
            </a:r>
          </a:p>
          <a:p>
            <a:pPr marL="171450" indent="-171450">
              <a:lnSpc>
                <a:spcPct val="100000"/>
              </a:lnSpc>
              <a:spcAft>
                <a:spcPts val="800"/>
              </a:spcAft>
              <a:buFont typeface="Arial" panose="020B0604020202020204" pitchFamily="34" charset="0"/>
              <a:buChar char="•"/>
            </a:pPr>
            <a:r>
              <a:rPr lang="es-ES" sz="1200" dirty="0"/>
              <a:t>I.01     Saneamiento</a:t>
            </a:r>
          </a:p>
          <a:p>
            <a:pPr marL="171450" indent="-171450">
              <a:lnSpc>
                <a:spcPct val="100000"/>
              </a:lnSpc>
              <a:spcAft>
                <a:spcPts val="800"/>
              </a:spcAft>
              <a:buFont typeface="Arial" panose="020B0604020202020204" pitchFamily="34" charset="0"/>
              <a:buChar char="•"/>
            </a:pPr>
            <a:r>
              <a:rPr lang="es-ES" sz="1200" dirty="0"/>
              <a:t>I.02     Abastecimiento</a:t>
            </a:r>
          </a:p>
          <a:p>
            <a:pPr marL="171450" indent="-171450">
              <a:lnSpc>
                <a:spcPct val="100000"/>
              </a:lnSpc>
              <a:spcAft>
                <a:spcPts val="800"/>
              </a:spcAft>
              <a:buFont typeface="Arial" panose="020B0604020202020204" pitchFamily="34" charset="0"/>
              <a:buChar char="•"/>
            </a:pPr>
            <a:r>
              <a:rPr lang="es-ES" sz="1200" dirty="0"/>
              <a:t>I.03     Electricidad</a:t>
            </a:r>
          </a:p>
          <a:p>
            <a:pPr marL="171450" indent="-171450">
              <a:lnSpc>
                <a:spcPct val="100000"/>
              </a:lnSpc>
              <a:spcAft>
                <a:spcPts val="800"/>
              </a:spcAft>
              <a:buFont typeface="Arial" panose="020B0604020202020204" pitchFamily="34" charset="0"/>
              <a:buChar char="•"/>
            </a:pPr>
            <a:r>
              <a:rPr lang="es-ES" sz="1200" dirty="0"/>
              <a:t>I.04     Telefonía/Telecomunicaciones</a:t>
            </a:r>
          </a:p>
          <a:p>
            <a:pPr marL="171450" indent="-171450">
              <a:lnSpc>
                <a:spcPct val="100000"/>
              </a:lnSpc>
              <a:spcAft>
                <a:spcPts val="800"/>
              </a:spcAft>
              <a:buFont typeface="Arial" panose="020B0604020202020204" pitchFamily="34" charset="0"/>
              <a:buChar char="•"/>
            </a:pPr>
            <a:r>
              <a:rPr lang="es-ES" sz="1200" dirty="0"/>
              <a:t>I.05     Calefacción y ACS</a:t>
            </a:r>
          </a:p>
          <a:p>
            <a:pPr marL="171450" indent="-171450">
              <a:lnSpc>
                <a:spcPct val="100000"/>
              </a:lnSpc>
              <a:spcAft>
                <a:spcPts val="800"/>
              </a:spcAft>
              <a:buFont typeface="Arial" panose="020B0604020202020204" pitchFamily="34" charset="0"/>
              <a:buChar char="•"/>
            </a:pPr>
            <a:r>
              <a:rPr lang="es-ES" sz="1200" dirty="0"/>
              <a:t>I.06     Ventilación</a:t>
            </a:r>
          </a:p>
          <a:p>
            <a:pPr marL="171450" indent="-171450">
              <a:lnSpc>
                <a:spcPct val="100000"/>
              </a:lnSpc>
              <a:spcAft>
                <a:spcPts val="800"/>
              </a:spcAft>
              <a:buFont typeface="Arial" panose="020B0604020202020204" pitchFamily="34" charset="0"/>
              <a:buChar char="•"/>
            </a:pPr>
            <a:r>
              <a:rPr lang="es-ES" sz="1200" dirty="0"/>
              <a:t>I.07     Otras instalaciones</a:t>
            </a:r>
          </a:p>
          <a:p>
            <a:pPr>
              <a:lnSpc>
                <a:spcPct val="100000"/>
              </a:lnSpc>
              <a:spcAft>
                <a:spcPts val="800"/>
              </a:spcAft>
            </a:pPr>
            <a:r>
              <a:rPr lang="es-ES" sz="1200" dirty="0"/>
              <a:t> </a:t>
            </a:r>
          </a:p>
          <a:p>
            <a:pPr>
              <a:lnSpc>
                <a:spcPct val="100000"/>
              </a:lnSpc>
              <a:spcAft>
                <a:spcPts val="800"/>
              </a:spcAft>
            </a:pPr>
            <a:r>
              <a:rPr lang="es-ES" sz="1200" b="1" dirty="0"/>
              <a:t>SEGURIDAD Y SALUD</a:t>
            </a:r>
          </a:p>
          <a:p>
            <a:pPr>
              <a:lnSpc>
                <a:spcPct val="100000"/>
              </a:lnSpc>
              <a:spcAft>
                <a:spcPts val="800"/>
              </a:spcAft>
            </a:pPr>
            <a:r>
              <a:rPr lang="en-GB" sz="1200" dirty="0"/>
              <a:t>                                  </a:t>
            </a:r>
          </a:p>
        </p:txBody>
      </p:sp>
      <p:sp>
        <p:nvSpPr>
          <p:cNvPr id="12" name="CuadroTexto 11">
            <a:extLst>
              <a:ext uri="{FF2B5EF4-FFF2-40B4-BE49-F238E27FC236}">
                <a16:creationId xmlns:a16="http://schemas.microsoft.com/office/drawing/2014/main" id="{3E32F122-FB42-40AF-9369-46B371617E25}"/>
              </a:ext>
            </a:extLst>
          </p:cNvPr>
          <p:cNvSpPr txBox="1"/>
          <p:nvPr/>
        </p:nvSpPr>
        <p:spPr>
          <a:xfrm>
            <a:off x="1031255" y="1557114"/>
            <a:ext cx="2931094" cy="3970318"/>
          </a:xfrm>
          <a:prstGeom prst="rect">
            <a:avLst/>
          </a:prstGeom>
          <a:noFill/>
        </p:spPr>
        <p:txBody>
          <a:bodyPr wrap="square">
            <a:spAutoFit/>
          </a:bodyPr>
          <a:lstStyle/>
          <a:p>
            <a:pPr algn="just"/>
            <a:r>
              <a:rPr lang="es-ES" sz="1200" dirty="0">
                <a:latin typeface="+mn-lt"/>
              </a:rPr>
              <a:t>PARA LA ENTREGA DE PLANOS</a:t>
            </a:r>
          </a:p>
          <a:p>
            <a:pPr algn="just"/>
            <a:endParaRPr lang="es-ES" sz="1200" dirty="0">
              <a:latin typeface="+mn-lt"/>
            </a:endParaRPr>
          </a:p>
          <a:p>
            <a:pPr algn="just"/>
            <a:r>
              <a:rPr lang="es-ES" sz="1200" dirty="0">
                <a:latin typeface="+mn-lt"/>
              </a:rPr>
              <a:t>•Tener en cuenta en Rehabilitación:</a:t>
            </a:r>
          </a:p>
          <a:p>
            <a:pPr algn="just"/>
            <a:endParaRPr lang="es-ES" sz="1200" dirty="0">
              <a:latin typeface="+mn-lt"/>
            </a:endParaRPr>
          </a:p>
          <a:p>
            <a:pPr marL="692150" lvl="1" indent="-171450" algn="just">
              <a:buFont typeface="Courier New" panose="02070309020205020404" pitchFamily="49" charset="0"/>
              <a:buChar char="o"/>
            </a:pPr>
            <a:r>
              <a:rPr lang="es-ES" sz="1200" dirty="0">
                <a:latin typeface="+mn-lt"/>
              </a:rPr>
              <a:t>Estado actual</a:t>
            </a:r>
          </a:p>
          <a:p>
            <a:pPr marL="692150" lvl="1" indent="-171450" algn="just">
              <a:buFont typeface="Courier New" panose="02070309020205020404" pitchFamily="49" charset="0"/>
              <a:buChar char="o"/>
            </a:pPr>
            <a:r>
              <a:rPr lang="es-ES" sz="1200" dirty="0">
                <a:latin typeface="+mn-lt"/>
              </a:rPr>
              <a:t>Estado reformado</a:t>
            </a:r>
          </a:p>
          <a:p>
            <a:pPr lvl="1" indent="0" algn="just"/>
            <a:endParaRPr lang="es-ES" sz="1200" dirty="0">
              <a:latin typeface="+mn-lt"/>
            </a:endParaRPr>
          </a:p>
          <a:p>
            <a:pPr algn="just"/>
            <a:r>
              <a:rPr lang="es-ES" sz="1200" dirty="0">
                <a:latin typeface="+mn-lt"/>
              </a:rPr>
              <a:t>•Tener en cuenta en Obra nueva:</a:t>
            </a:r>
          </a:p>
          <a:p>
            <a:pPr algn="just"/>
            <a:endParaRPr lang="es-ES" sz="1200" dirty="0">
              <a:latin typeface="+mn-lt"/>
            </a:endParaRPr>
          </a:p>
          <a:p>
            <a:pPr marL="692150" lvl="1" indent="-171450" algn="just">
              <a:buFont typeface="Courier New" panose="02070309020205020404" pitchFamily="49" charset="0"/>
              <a:buChar char="o"/>
            </a:pPr>
            <a:r>
              <a:rPr lang="es-ES" sz="1200" dirty="0">
                <a:latin typeface="+mn-lt"/>
              </a:rPr>
              <a:t>Condiciones existentes (elementos existentes de la parcela, edificios que puedan compartir medianera o arrojar sombras u otra información relevante)</a:t>
            </a:r>
          </a:p>
          <a:p>
            <a:pPr marL="692150" lvl="1" indent="-171450" algn="just">
              <a:buFont typeface="Courier New" panose="02070309020205020404" pitchFamily="49" charset="0"/>
              <a:buChar char="o"/>
            </a:pPr>
            <a:r>
              <a:rPr lang="es-ES" sz="1200" dirty="0">
                <a:latin typeface="+mn-lt"/>
              </a:rPr>
              <a:t>Obra nueva</a:t>
            </a:r>
          </a:p>
          <a:p>
            <a:pPr algn="just"/>
            <a:endParaRPr lang="es-ES" sz="1200" dirty="0">
              <a:latin typeface="+mn-lt"/>
            </a:endParaRPr>
          </a:p>
          <a:p>
            <a:pPr algn="just"/>
            <a:r>
              <a:rPr lang="es-ES" sz="1200" dirty="0">
                <a:latin typeface="+mn-lt"/>
              </a:rPr>
              <a:t>•Fechas: se indicarán de la siguiente forma AAAAMMDD. </a:t>
            </a:r>
          </a:p>
          <a:p>
            <a:pPr algn="just"/>
            <a:endParaRPr lang="es-ES" sz="1200" dirty="0">
              <a:latin typeface="+mn-lt"/>
            </a:endParaRPr>
          </a:p>
          <a:p>
            <a:pPr algn="just"/>
            <a:r>
              <a:rPr lang="es-ES" sz="1200" dirty="0">
                <a:latin typeface="+mn-lt"/>
              </a:rPr>
              <a:t>Por ejemplo: 20201127</a:t>
            </a:r>
          </a:p>
        </p:txBody>
      </p:sp>
    </p:spTree>
    <p:extLst>
      <p:ext uri="{BB962C8B-B14F-4D97-AF65-F5344CB8AC3E}">
        <p14:creationId xmlns:p14="http://schemas.microsoft.com/office/powerpoint/2010/main" val="2989973447"/>
      </p:ext>
    </p:extLst>
  </p:cSld>
  <p:clrMapOvr>
    <a:masterClrMapping/>
  </p:clrMapOvr>
</p:sld>
</file>

<file path=ppt/theme/theme1.xml><?xml version="1.0" encoding="utf-8"?>
<a:theme xmlns:a="http://schemas.openxmlformats.org/drawingml/2006/main" name="DESARROLLO CATALOG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85000"/>
          </a:schemeClr>
        </a:solidFill>
        <a:ln cap="rnd">
          <a:solidFill>
            <a:schemeClr val="tx1"/>
          </a:solidFill>
        </a:ln>
        <a:scene3d>
          <a:camera prst="orthographicFront"/>
          <a:lightRig rig="threePt" dir="t"/>
        </a:scene3d>
        <a:sp3d prstMaterial="softEdge"/>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EE408D7D76754F9AA932C32A28D3C1" ma:contentTypeVersion="13" ma:contentTypeDescription="Create a new document." ma:contentTypeScope="" ma:versionID="46aff87dac37d81d3f594cdb252fb3d1">
  <xsd:schema xmlns:xsd="http://www.w3.org/2001/XMLSchema" xmlns:xs="http://www.w3.org/2001/XMLSchema" xmlns:p="http://schemas.microsoft.com/office/2006/metadata/properties" xmlns:ns2="058026e5-69b2-4fc3-b3d9-fcb99f812c47" xmlns:ns3="ec818bbd-c6a6-499b-8471-b056aa372af5" targetNamespace="http://schemas.microsoft.com/office/2006/metadata/properties" ma:root="true" ma:fieldsID="e74db4485c8e1e36ae5120be22dd455d" ns2:_="" ns3:_="">
    <xsd:import namespace="058026e5-69b2-4fc3-b3d9-fcb99f812c47"/>
    <xsd:import namespace="ec818bbd-c6a6-499b-8471-b056aa372af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8026e5-69b2-4fc3-b3d9-fcb99f812c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238219-447f-418f-809f-6e2596424ee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c818bbd-c6a6-499b-8471-b056aa372af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5ba043bf-9e08-4341-844c-0e3512f751f6}" ma:internalName="TaxCatchAll" ma:showField="CatchAllData" ma:web="ec818bbd-c6a6-499b-8471-b056aa372af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58026e5-69b2-4fc3-b3d9-fcb99f812c47">
      <Terms xmlns="http://schemas.microsoft.com/office/infopath/2007/PartnerControls"/>
    </lcf76f155ced4ddcb4097134ff3c332f>
    <TaxCatchAll xmlns="ec818bbd-c6a6-499b-8471-b056aa372af5" xsi:nil="true"/>
  </documentManagement>
</p:properties>
</file>

<file path=customXml/itemProps1.xml><?xml version="1.0" encoding="utf-8"?>
<ds:datastoreItem xmlns:ds="http://schemas.openxmlformats.org/officeDocument/2006/customXml" ds:itemID="{1FC04DBE-9117-4990-8155-4CC3D1E2F439}"/>
</file>

<file path=customXml/itemProps2.xml><?xml version="1.0" encoding="utf-8"?>
<ds:datastoreItem xmlns:ds="http://schemas.openxmlformats.org/officeDocument/2006/customXml" ds:itemID="{F937CF50-A235-4AFF-A40E-93A6B8366E26}"/>
</file>

<file path=customXml/itemProps3.xml><?xml version="1.0" encoding="utf-8"?>
<ds:datastoreItem xmlns:ds="http://schemas.openxmlformats.org/officeDocument/2006/customXml" ds:itemID="{103BE1B5-A7DC-4BC8-9AD8-C8DED5F76175}"/>
</file>

<file path=docProps/app.xml><?xml version="1.0" encoding="utf-8"?>
<Properties xmlns="http://schemas.openxmlformats.org/officeDocument/2006/extended-properties" xmlns:vt="http://schemas.openxmlformats.org/officeDocument/2006/docPropsVTypes">
  <Template>DESARROLLO CATALOGO</Template>
  <TotalTime>2138416</TotalTime>
  <Words>5801</Words>
  <Application>Microsoft Office PowerPoint</Application>
  <PresentationFormat>Personalizado</PresentationFormat>
  <Paragraphs>485</Paragraphs>
  <Slides>48</Slides>
  <Notes>0</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48</vt:i4>
      </vt:variant>
    </vt:vector>
  </HeadingPairs>
  <TitlesOfParts>
    <vt:vector size="57" baseType="lpstr">
      <vt:lpstr>Arial</vt:lpstr>
      <vt:lpstr>Calibri</vt:lpstr>
      <vt:lpstr>Calibri Light</vt:lpstr>
      <vt:lpstr>Courier New</vt:lpstr>
      <vt:lpstr>Symbol</vt:lpstr>
      <vt:lpstr>Trebuchet MS</vt:lpstr>
      <vt:lpstr>Wingdings</vt:lpstr>
      <vt:lpstr>DESARROLLO CATALOGO</vt:lpstr>
      <vt:lpstr>Diseño personalizado</vt:lpstr>
      <vt:lpstr> LIBRO BIM VIVIENDA PÚBLICA ANEXO PLANTILLA REVIT Y CRITERIOS DE ENTREGA </vt:lpstr>
      <vt:lpstr>ASISTENCIA TÉCNICA DESARROLLO PROYECTOS BIM</vt:lpstr>
      <vt:lpstr>LIBRO BIM VIVIENDA PUBLICA DOCUMENTOS DE APOYO</vt:lpstr>
      <vt:lpstr>ANEXO DESARROLLO PROYECTOS   ENTREGA DOCUMENTAL</vt:lpstr>
      <vt:lpstr>ANEXO DESARROLLO PROYECTOS   NOMENCLATURA</vt:lpstr>
      <vt:lpstr>ANEXO DESARROLLO PROYECTOS   NOMENCLATURA</vt:lpstr>
      <vt:lpstr>ANEXO DESARROLLO PROYECTOS   NOMENCLATURA</vt:lpstr>
      <vt:lpstr>ANEXO DESARROLLO PROYECTOS   NOMENCLATURA</vt:lpstr>
      <vt:lpstr>ANEXO DESARROLLO PROYECTOS   NOMENCLATURA</vt:lpstr>
      <vt:lpstr>ANEXO DESARROLLO PROYECTOS   CARPETAS DE ENTREGABLES DEL CDE</vt:lpstr>
      <vt:lpstr>ANEXO DESARROLLO PROYECTOS   MODELADO EN PROYECTO BÁSICO</vt:lpstr>
      <vt:lpstr>ANEXO DESARROLLO PROYECTOS   MODELADO EN PROYECTO DE EJECUCIÓN</vt:lpstr>
      <vt:lpstr>ANEXO DESARROLLO PROYECTOS   MODELADO EN PROYECTO DE EJECUCIÓN</vt:lpstr>
      <vt:lpstr>PLANTILLA DE VIVIENDA PÚBLICA</vt:lpstr>
      <vt:lpstr>ANEXO DESARROLLO PROYECTOS – PLANTILLA RVT </vt:lpstr>
      <vt:lpstr>PLANTILLA BIM ESTRATEGIA DE MODELADO</vt:lpstr>
      <vt:lpstr>PLANTILLA BIM ESTRATEGIA DE GRAFISMO</vt:lpstr>
      <vt:lpstr>PLANTILLA BIM ESTRATEGIA DE GRAFISMO</vt:lpstr>
      <vt:lpstr>PLANTILLA BIM ESTRATEGIA DE DOCUMENTACION</vt:lpstr>
      <vt:lpstr>PLANTILLA BIM ESTRATEGIA DE DOCUMENTACION</vt:lpstr>
      <vt:lpstr>PLANTILLA BIM ESTRATEGIA DE CONTROL</vt:lpstr>
      <vt:lpstr>PLANTILLA BIM ESTRATEGIA DE CONTROL</vt:lpstr>
      <vt:lpstr>PLANTILLA BIM</vt:lpstr>
      <vt:lpstr>PLANTILLA BIM</vt:lpstr>
      <vt:lpstr>PLANTILLA BIM</vt:lpstr>
      <vt:lpstr>PLANTILLA BIM</vt:lpstr>
      <vt:lpstr>PLANTILLA BIM</vt:lpstr>
      <vt:lpstr>CRITERIOS GENERALES Y RECOMENDACIONES</vt:lpstr>
      <vt:lpstr>ESTRATEGIA DE MODELADO</vt:lpstr>
      <vt:lpstr>CRITERIOS GENERALES Y RECOMENDACIONES</vt:lpstr>
      <vt:lpstr>CRITERIOS GENERALES Y RECOMENDACIONES</vt:lpstr>
      <vt:lpstr>CRITERIOS GENERALES Y RECOMENDACIONES</vt:lpstr>
      <vt:lpstr>CRITERIOS GENERALES Y RECOMENDACIONES</vt:lpstr>
      <vt:lpstr>CRITERIOS GENERALES Y RECOMENDACIONES</vt:lpstr>
      <vt:lpstr>CRITERIOS GENERALES Y RECOMENDACIONES</vt:lpstr>
      <vt:lpstr>CRITERIOS GENERALES Y RECOMENDACIONES PROCESO DE DOCUMENTACION 2D</vt:lpstr>
      <vt:lpstr>CRITERIOS GENERALES Y RECOMENDACIONES</vt:lpstr>
      <vt:lpstr>CRITERIOS GENERALES Y RECOMENDACIONES MAPA DE MODELOS</vt:lpstr>
      <vt:lpstr>CRITERIOS GENERALES Y RECOMENDACIONES</vt:lpstr>
      <vt:lpstr>CRITERIOS GENERALES Y RECOMENDACIONES</vt:lpstr>
      <vt:lpstr>CRITERIOS GENERALES Y RECOMENDACIONES</vt:lpstr>
      <vt:lpstr>CRITERIOS GENERALES Y RECOMENDACIONES</vt:lpstr>
      <vt:lpstr>COORDINACION DE MODELOS BIM</vt:lpstr>
      <vt:lpstr>CRITERIOS GENERALES Y RECOMENDACIONES COORDINACION DE MODELOS</vt:lpstr>
      <vt:lpstr>CRITERIOS GENERALES Y RECOMENDACIONES</vt:lpstr>
      <vt:lpstr>CRITERIOS GENERALES Y RECOMENDACIONES</vt:lpstr>
      <vt:lpstr>CRITERIOS GENERALES Y RECOMENDACIONES</vt:lpstr>
      <vt:lpstr>CRITERIOS GENERALES Y RECOMENDACIONES</vt:lpstr>
    </vt:vector>
  </TitlesOfParts>
  <Company>METROVACESA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Dossier Berrilan BIM</dc:title>
  <dc:creator>David Barco Moreno</dc:creator>
  <cp:keywords>QBIMGEST;BBIM</cp:keywords>
  <cp:lastModifiedBy>Albert Álvarez Masdeu</cp:lastModifiedBy>
  <cp:revision>2523</cp:revision>
  <cp:lastPrinted>2020-10-08T08:04:05Z</cp:lastPrinted>
  <dcterms:created xsi:type="dcterms:W3CDTF">2009-03-05T09:34:58Z</dcterms:created>
  <dcterms:modified xsi:type="dcterms:W3CDTF">2022-08-15T08:54:46Z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0x01010028EE408D7D76754F9AA932C32A28D3C1</vt:lpwstr>
  </property>
  <property fmtid="{D5CDD505-2E9C-101B-9397-08002B2CF9AE}" pid="3" name="Order">
    <vt:lpwstr>38200.0000000000</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