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5_E79EE9C3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13_F3F4377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345" r:id="rId4"/>
    <p:sldId id="261" r:id="rId5"/>
    <p:sldId id="347" r:id="rId6"/>
    <p:sldId id="260" r:id="rId7"/>
    <p:sldId id="263" r:id="rId8"/>
    <p:sldId id="346" r:id="rId9"/>
    <p:sldId id="268" r:id="rId10"/>
    <p:sldId id="271" r:id="rId11"/>
    <p:sldId id="344" r:id="rId12"/>
    <p:sldId id="273" r:id="rId13"/>
    <p:sldId id="272" r:id="rId14"/>
    <p:sldId id="275" r:id="rId15"/>
    <p:sldId id="26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F987A-C438-BD95-C2E1-604D1993C8F2}" name="Rioghnach Hyland" initials="RH" userId="S::rioghnach.hyland@esn-eu.org::dbabd4e1-5a23-489d-8136-925781a418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7700"/>
    <a:srgbClr val="22505F"/>
    <a:srgbClr val="5E3032"/>
    <a:srgbClr val="4B471A"/>
    <a:srgbClr val="AEAA6C"/>
    <a:srgbClr val="9E3039"/>
    <a:srgbClr val="DDAD5B"/>
    <a:srgbClr val="F53F5B"/>
    <a:srgbClr val="FADBC6"/>
    <a:srgbClr val="D6D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05_E79EE9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5825D2-C0FA-4D1B-9CA0-24308B32AE1F}" authorId="{B09F987A-C438-BD95-C2E1-604D1993C8F2}" created="2024-06-17T05:51:49.61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85951427" sldId="261"/>
      <ac:spMk id="2" creationId="{00000000-0000-0000-0000-000000000000}"/>
      <ac:txMk cp="372" len="8">
        <ac:context len="596" hash="2877955758"/>
      </ac:txMk>
    </ac:txMkLst>
    <p188:pos x="4018645" y="2579169"/>
    <p188:txBody>
      <a:bodyPr/>
      <a:lstStyle/>
      <a:p>
        <a:r>
          <a:rPr lang="en-BE"/>
          <a:t>European (with a capital E)</a:t>
        </a:r>
      </a:p>
    </p188:txBody>
  </p188:cm>
</p188:cmLst>
</file>

<file path=ppt/comments/modernComment_113_F3F437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FE676F-BCCF-491A-BEEC-4CC20A384539}" authorId="{B09F987A-C438-BD95-C2E1-604D1993C8F2}" created="2024-06-17T05:21:52.48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92868470" sldId="275"/>
      <ac:spMk id="22" creationId="{00000000-0000-0000-0000-000000000000}"/>
      <ac:txMk cp="0" len="9">
        <ac:context len="34" hash="2874382324"/>
      </ac:txMk>
    </ac:txMkLst>
    <p188:pos x="1322358" y="294519"/>
    <p188:txBody>
      <a:bodyPr/>
      <a:lstStyle/>
      <a:p>
        <a:r>
          <a:rPr lang="en-BE"/>
          <a:t>Perhaps a spelling mistake? Do you mean Objective?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6A914-241C-46CD-ABC6-EDF48C2AA1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C37D2-1F9E-498D-85A5-24B9FC823962}">
      <dgm:prSet/>
      <dgm:spPr>
        <a:solidFill>
          <a:srgbClr val="22505F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Population = 2.196.745</a:t>
          </a:r>
        </a:p>
        <a:p>
          <a:r>
            <a:rPr lang="en-US" dirty="0">
              <a:solidFill>
                <a:schemeClr val="bg1"/>
              </a:solidFill>
            </a:rPr>
            <a:t> Surface: 7.234 km2 </a:t>
          </a:r>
        </a:p>
        <a:p>
          <a:r>
            <a:rPr lang="en-US" dirty="0">
              <a:solidFill>
                <a:schemeClr val="bg1"/>
              </a:solidFill>
            </a:rPr>
            <a:t>Population density: 302/km2</a:t>
          </a:r>
        </a:p>
        <a:p>
          <a:r>
            <a:rPr lang="en-US" dirty="0">
              <a:solidFill>
                <a:schemeClr val="bg1"/>
              </a:solidFill>
            </a:rPr>
            <a:t>Gini Index: 29,4% [EU27: 30,3%,2021) </a:t>
          </a:r>
        </a:p>
      </dgm:t>
    </dgm:pt>
    <dgm:pt modelId="{5F1E659E-9E22-4AD7-9C19-A5415A1161F1}" type="parTrans" cxnId="{B2921AB3-EAD2-4776-959C-7C90922AE2F5}">
      <dgm:prSet/>
      <dgm:spPr/>
      <dgm:t>
        <a:bodyPr/>
        <a:lstStyle/>
        <a:p>
          <a:endParaRPr lang="en-US"/>
        </a:p>
      </dgm:t>
    </dgm:pt>
    <dgm:pt modelId="{F08A5235-3CA9-4A09-97D8-D13395342197}" type="sibTrans" cxnId="{B2921AB3-EAD2-4776-959C-7C90922AE2F5}">
      <dgm:prSet/>
      <dgm:spPr/>
      <dgm:t>
        <a:bodyPr/>
        <a:lstStyle/>
        <a:p>
          <a:endParaRPr lang="en-US"/>
        </a:p>
      </dgm:t>
    </dgm:pt>
    <dgm:pt modelId="{3BC91377-5CE6-4E26-8441-09A2A192181A}">
      <dgm:prSet/>
      <dgm:spPr>
        <a:solidFill>
          <a:srgbClr val="22505F"/>
        </a:solidFill>
      </dgm:spPr>
      <dgm:t>
        <a:bodyPr/>
        <a:lstStyle/>
        <a:p>
          <a:r>
            <a:rPr lang="en-US" dirty="0"/>
            <a:t>Rate of people with foreign nationality (born abroad) = </a:t>
          </a:r>
        </a:p>
        <a:p>
          <a:r>
            <a:rPr lang="en-US" dirty="0"/>
            <a:t> 9,3% (2023)</a:t>
          </a:r>
        </a:p>
      </dgm:t>
    </dgm:pt>
    <dgm:pt modelId="{46A430AE-A25F-46C2-B341-980A2B571712}" type="parTrans" cxnId="{5CB5FAAB-3879-4C78-B1E1-3EC5E00199D2}">
      <dgm:prSet/>
      <dgm:spPr/>
      <dgm:t>
        <a:bodyPr/>
        <a:lstStyle/>
        <a:p>
          <a:endParaRPr lang="en-US"/>
        </a:p>
      </dgm:t>
    </dgm:pt>
    <dgm:pt modelId="{B79E3E35-57C7-4C5F-8209-428C3EA32E64}" type="sibTrans" cxnId="{5CB5FAAB-3879-4C78-B1E1-3EC5E00199D2}">
      <dgm:prSet/>
      <dgm:spPr/>
      <dgm:t>
        <a:bodyPr/>
        <a:lstStyle/>
        <a:p>
          <a:endParaRPr lang="en-US"/>
        </a:p>
      </dgm:t>
    </dgm:pt>
    <dgm:pt modelId="{6BAE265A-1EA6-42DC-AE83-BAEC78B9C3C5}">
      <dgm:prSet custT="1"/>
      <dgm:spPr>
        <a:solidFill>
          <a:srgbClr val="22505F"/>
        </a:solidFill>
      </dgm:spPr>
      <dgm:t>
        <a:bodyPr/>
        <a:lstStyle/>
        <a:p>
          <a:r>
            <a:rPr lang="en-US" sz="1200" kern="1200" dirty="0"/>
            <a:t>Predominance of Latin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America (44%) and Maghreb countries (mainly Morocco; 11%)</a:t>
          </a:r>
        </a:p>
      </dgm:t>
    </dgm:pt>
    <dgm:pt modelId="{78CFB12E-2513-479D-B9B1-AF52DF1CA3EA}" type="parTrans" cxnId="{91A2F9B0-EEB3-4AE7-B071-E1067E09EF75}">
      <dgm:prSet/>
      <dgm:spPr/>
      <dgm:t>
        <a:bodyPr/>
        <a:lstStyle/>
        <a:p>
          <a:endParaRPr lang="en-US"/>
        </a:p>
      </dgm:t>
    </dgm:pt>
    <dgm:pt modelId="{327FFB74-D0B5-47C3-889A-66AF9C7905D5}" type="sibTrans" cxnId="{91A2F9B0-EEB3-4AE7-B071-E1067E09EF75}">
      <dgm:prSet/>
      <dgm:spPr/>
      <dgm:t>
        <a:bodyPr/>
        <a:lstStyle/>
        <a:p>
          <a:endParaRPr lang="en-US"/>
        </a:p>
      </dgm:t>
    </dgm:pt>
    <dgm:pt modelId="{576427B7-923B-40DE-A3E5-EE323F42D611}">
      <dgm:prSet custT="1"/>
      <dgm:spPr>
        <a:solidFill>
          <a:srgbClr val="22505F"/>
        </a:solidFill>
      </dgm:spPr>
      <dgm:t>
        <a:bodyPr/>
        <a:lstStyle/>
        <a:p>
          <a:r>
            <a:rPr lang="en-US" sz="1000" kern="1200" dirty="0"/>
            <a:t>Increased immigration </a:t>
          </a:r>
          <a:r>
            <a:rPr lang="en-US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influx  + </a:t>
          </a:r>
          <a:r>
            <a:rPr lang="en-US" sz="1000" kern="1200" dirty="0"/>
            <a:t>transitions to other European countries (ordinary / 3 crisis)</a:t>
          </a:r>
        </a:p>
      </dgm:t>
    </dgm:pt>
    <dgm:pt modelId="{73E2894F-2E42-4615-BC59-1C9E99CA284E}" type="parTrans" cxnId="{DDD6AF8B-F136-4BFC-B2D5-B06E920250A9}">
      <dgm:prSet/>
      <dgm:spPr/>
      <dgm:t>
        <a:bodyPr/>
        <a:lstStyle/>
        <a:p>
          <a:endParaRPr lang="en-US"/>
        </a:p>
      </dgm:t>
    </dgm:pt>
    <dgm:pt modelId="{E4F833BB-B894-4A37-AFD8-F9883B1BEE18}" type="sibTrans" cxnId="{DDD6AF8B-F136-4BFC-B2D5-B06E920250A9}">
      <dgm:prSet/>
      <dgm:spPr/>
      <dgm:t>
        <a:bodyPr/>
        <a:lstStyle/>
        <a:p>
          <a:endParaRPr lang="en-US"/>
        </a:p>
      </dgm:t>
    </dgm:pt>
    <dgm:pt modelId="{CC42FFE3-5A01-4AD4-AB0E-A7461745B517}">
      <dgm:prSet/>
      <dgm:spPr>
        <a:solidFill>
          <a:srgbClr val="22505F"/>
        </a:solidFill>
      </dgm:spPr>
      <dgm:t>
        <a:bodyPr/>
        <a:lstStyle/>
        <a:p>
          <a:r>
            <a:rPr lang="en-US" dirty="0"/>
            <a:t>Young people (15-29) with foreign nationality in 2023 = 49.389 (the highest level since 2010 = 45.319) </a:t>
          </a:r>
        </a:p>
      </dgm:t>
    </dgm:pt>
    <dgm:pt modelId="{4143BDFC-70F1-427B-8772-1B669B01646A}" type="parTrans" cxnId="{37F50918-8975-4F5F-B1FE-64327AF82CD2}">
      <dgm:prSet/>
      <dgm:spPr/>
      <dgm:t>
        <a:bodyPr/>
        <a:lstStyle/>
        <a:p>
          <a:endParaRPr lang="en-US"/>
        </a:p>
      </dgm:t>
    </dgm:pt>
    <dgm:pt modelId="{FF09E034-C3D0-480A-A1C2-1719AAF90FFE}" type="sibTrans" cxnId="{37F50918-8975-4F5F-B1FE-64327AF82CD2}">
      <dgm:prSet/>
      <dgm:spPr/>
      <dgm:t>
        <a:bodyPr/>
        <a:lstStyle/>
        <a:p>
          <a:endParaRPr lang="en-US"/>
        </a:p>
      </dgm:t>
    </dgm:pt>
    <dgm:pt modelId="{072AE7DE-DE9C-4660-96D4-0400E783B465}">
      <dgm:prSet custT="1"/>
      <dgm:spPr>
        <a:solidFill>
          <a:srgbClr val="22505F"/>
        </a:solidFill>
      </dgm:spPr>
      <dgm:t>
        <a:bodyPr/>
        <a:lstStyle/>
        <a:p>
          <a:r>
            <a:rPr lang="en-US" sz="1200" kern="1200" dirty="0"/>
            <a:t>Arrival of young people without family support (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mostly Maghreb/Morocco.; Increasingly Western Africa), mostly to the three capitals </a:t>
          </a:r>
        </a:p>
      </dgm:t>
    </dgm:pt>
    <dgm:pt modelId="{71F0A1FD-5248-4DFD-87D8-A580D7959A32}" type="parTrans" cxnId="{36E640C8-7209-4D24-ABCE-ED50857CD24F}">
      <dgm:prSet/>
      <dgm:spPr/>
      <dgm:t>
        <a:bodyPr/>
        <a:lstStyle/>
        <a:p>
          <a:endParaRPr lang="en-US"/>
        </a:p>
      </dgm:t>
    </dgm:pt>
    <dgm:pt modelId="{A0463794-C1EC-4414-BAB7-5773D70499C9}" type="sibTrans" cxnId="{36E640C8-7209-4D24-ABCE-ED50857CD24F}">
      <dgm:prSet/>
      <dgm:spPr/>
      <dgm:t>
        <a:bodyPr/>
        <a:lstStyle/>
        <a:p>
          <a:endParaRPr lang="en-US"/>
        </a:p>
      </dgm:t>
    </dgm:pt>
    <dgm:pt modelId="{E5B5793F-6E05-418F-9D96-D71A9172DE2A}">
      <dgm:prSet/>
      <dgm:spPr>
        <a:solidFill>
          <a:srgbClr val="22505F"/>
        </a:solidFill>
      </dgm:spPr>
      <dgm:t>
        <a:bodyPr/>
        <a:lstStyle/>
        <a:p>
          <a:r>
            <a:rPr lang="en-US" dirty="0"/>
            <a:t>Unemployment rate = 7,9% (2024, 1st Tr.) </a:t>
          </a:r>
        </a:p>
        <a:p>
          <a:r>
            <a:rPr lang="en-US" dirty="0"/>
            <a:t>Youth unemployment rate (2023) = 12,6%</a:t>
          </a:r>
        </a:p>
      </dgm:t>
    </dgm:pt>
    <dgm:pt modelId="{89E6F957-C353-41BD-A9A1-8A856278CFCA}" type="parTrans" cxnId="{AC826F57-4DDA-44CF-A29A-C3EC2D98C7B9}">
      <dgm:prSet/>
      <dgm:spPr/>
      <dgm:t>
        <a:bodyPr/>
        <a:lstStyle/>
        <a:p>
          <a:endParaRPr lang="en-US"/>
        </a:p>
      </dgm:t>
    </dgm:pt>
    <dgm:pt modelId="{63E130DE-6D58-4292-8E4B-C3528444C2A3}" type="sibTrans" cxnId="{AC826F57-4DDA-44CF-A29A-C3EC2D98C7B9}">
      <dgm:prSet/>
      <dgm:spPr/>
      <dgm:t>
        <a:bodyPr/>
        <a:lstStyle/>
        <a:p>
          <a:endParaRPr lang="en-US"/>
        </a:p>
      </dgm:t>
    </dgm:pt>
    <dgm:pt modelId="{0D6C64FA-936A-421C-B50F-989786BA1388}">
      <dgm:prSet/>
      <dgm:spPr>
        <a:solidFill>
          <a:srgbClr val="22505F"/>
        </a:solidFill>
      </dgm:spPr>
      <dgm:t>
        <a:bodyPr/>
        <a:lstStyle/>
        <a:p>
          <a:r>
            <a:rPr lang="en-US"/>
            <a:t>Increasing employment rate of young people from 16 up to 29 years old </a:t>
          </a:r>
        </a:p>
      </dgm:t>
    </dgm:pt>
    <dgm:pt modelId="{8B6946F5-2E67-4E9B-84BB-61DB85FA2323}" type="parTrans" cxnId="{EC8CCD52-DDB5-454C-96D8-211BCFE681E3}">
      <dgm:prSet/>
      <dgm:spPr/>
      <dgm:t>
        <a:bodyPr/>
        <a:lstStyle/>
        <a:p>
          <a:endParaRPr lang="en-US"/>
        </a:p>
      </dgm:t>
    </dgm:pt>
    <dgm:pt modelId="{3E25D65F-978C-4FA7-B4F3-CB5AC165BCD1}" type="sibTrans" cxnId="{EC8CCD52-DDB5-454C-96D8-211BCFE681E3}">
      <dgm:prSet/>
      <dgm:spPr/>
      <dgm:t>
        <a:bodyPr/>
        <a:lstStyle/>
        <a:p>
          <a:endParaRPr lang="en-US"/>
        </a:p>
      </dgm:t>
    </dgm:pt>
    <dgm:pt modelId="{0A6BBF21-8D79-4F96-96B4-423A05B9F2BA}">
      <dgm:prSet/>
      <dgm:spPr>
        <a:solidFill>
          <a:srgbClr val="22505F"/>
        </a:solidFill>
      </dgm:spPr>
      <dgm:t>
        <a:bodyPr/>
        <a:lstStyle/>
        <a:p>
          <a:r>
            <a:rPr lang="en-US" dirty="0"/>
            <a:t>High rate of employment after professional (83,2%) and university studies (90%). Jobs linked to studies (71,3%)-2022</a:t>
          </a:r>
        </a:p>
      </dgm:t>
    </dgm:pt>
    <dgm:pt modelId="{34D10DF8-7A9F-45AD-BBC7-DD407E141339}" type="parTrans" cxnId="{9E17C66B-232A-4244-9A1D-EC87B49300AB}">
      <dgm:prSet/>
      <dgm:spPr/>
      <dgm:t>
        <a:bodyPr/>
        <a:lstStyle/>
        <a:p>
          <a:endParaRPr lang="en-US"/>
        </a:p>
      </dgm:t>
    </dgm:pt>
    <dgm:pt modelId="{9CC77F18-A8C0-400D-9358-D5672D8CB3C7}" type="sibTrans" cxnId="{9E17C66B-232A-4244-9A1D-EC87B49300AB}">
      <dgm:prSet/>
      <dgm:spPr/>
      <dgm:t>
        <a:bodyPr/>
        <a:lstStyle/>
        <a:p>
          <a:endParaRPr lang="en-US"/>
        </a:p>
      </dgm:t>
    </dgm:pt>
    <dgm:pt modelId="{3B180180-4565-4CA0-9053-A974F287C475}">
      <dgm:prSet custT="1"/>
      <dgm:spPr>
        <a:solidFill>
          <a:srgbClr val="22505F"/>
        </a:solidFill>
      </dgm:spPr>
      <dgm:t>
        <a:bodyPr/>
        <a:lstStyle/>
        <a:p>
          <a:r>
            <a:rPr lang="en-US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GDP per Capita: EU: 100  / </a:t>
          </a:r>
          <a:r>
            <a:rPr lang="en-US" sz="10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Euskadi</a:t>
          </a:r>
          <a:r>
            <a:rPr lang="en-US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(ES21): 108 / Spain: 85</a:t>
          </a:r>
        </a:p>
        <a:p>
          <a:endParaRPr lang="en-US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Compensation of Employees D1/D2: EU27: 40.600 € / </a:t>
          </a:r>
          <a:r>
            <a:rPr lang="en-US" sz="10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Euskadi</a:t>
          </a:r>
          <a:r>
            <a:rPr lang="en-US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41.200  € / Spain: 36.500 €</a:t>
          </a:r>
        </a:p>
      </dgm:t>
    </dgm:pt>
    <dgm:pt modelId="{0BE778AC-4700-40C9-B6CD-B929A3FB9403}" type="parTrans" cxnId="{1693E8C7-AC2B-4C1C-8F9D-CB4BB986A0EB}">
      <dgm:prSet/>
      <dgm:spPr/>
      <dgm:t>
        <a:bodyPr/>
        <a:lstStyle/>
        <a:p>
          <a:endParaRPr lang="en-US"/>
        </a:p>
      </dgm:t>
    </dgm:pt>
    <dgm:pt modelId="{1C1C855B-EBDF-49DD-BE70-70960A69F499}" type="sibTrans" cxnId="{1693E8C7-AC2B-4C1C-8F9D-CB4BB986A0EB}">
      <dgm:prSet/>
      <dgm:spPr/>
      <dgm:t>
        <a:bodyPr/>
        <a:lstStyle/>
        <a:p>
          <a:endParaRPr lang="en-US"/>
        </a:p>
      </dgm:t>
    </dgm:pt>
    <dgm:pt modelId="{5498EC2F-5130-4911-8FC2-45E2D342DDAC}">
      <dgm:prSet custT="1"/>
      <dgm:spPr>
        <a:solidFill>
          <a:srgbClr val="22505F"/>
        </a:solidFill>
      </dgm:spPr>
      <dgm:t>
        <a:bodyPr/>
        <a:lstStyle/>
        <a:p>
          <a:r>
            <a:rPr lang="en-US" sz="1200" kern="1200" dirty="0"/>
            <a:t>Demographic change: youth/old population rate  baby boom impact on Basque society and social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cohesion (life expectancy: 80,7; 2021)</a:t>
          </a:r>
        </a:p>
      </dgm:t>
    </dgm:pt>
    <dgm:pt modelId="{A8C90469-9EC5-45EC-8672-812B485E7505}" type="parTrans" cxnId="{7D10408F-DA9B-4DAE-B497-74FA1DAFB7E5}">
      <dgm:prSet/>
      <dgm:spPr/>
      <dgm:t>
        <a:bodyPr/>
        <a:lstStyle/>
        <a:p>
          <a:endParaRPr lang="en-US"/>
        </a:p>
      </dgm:t>
    </dgm:pt>
    <dgm:pt modelId="{EDC4DBCE-23BF-4AAC-B0C0-8FE9EA9BA8E5}" type="sibTrans" cxnId="{7D10408F-DA9B-4DAE-B497-74FA1DAFB7E5}">
      <dgm:prSet/>
      <dgm:spPr/>
      <dgm:t>
        <a:bodyPr/>
        <a:lstStyle/>
        <a:p>
          <a:endParaRPr lang="en-US"/>
        </a:p>
      </dgm:t>
    </dgm:pt>
    <dgm:pt modelId="{02DE3DBA-82C9-4D1B-9EBE-C1BF4E9F6DBE}">
      <dgm:prSet custT="1"/>
      <dgm:spPr>
        <a:solidFill>
          <a:srgbClr val="22505F"/>
        </a:solidFill>
      </dgm:spPr>
      <dgm:t>
        <a:bodyPr/>
        <a:lstStyle/>
        <a:p>
          <a:r>
            <a:rPr lang="en-US" sz="1200" kern="1200" dirty="0"/>
            <a:t>Number of people aged 15-29 per 100 people aged 64 and over=  62%) </a:t>
          </a:r>
          <a:r>
            <a:rPr lang="en-US" sz="12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&amp;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Population&gt; 65 = 23% (2023)</a:t>
          </a:r>
        </a:p>
      </dgm:t>
    </dgm:pt>
    <dgm:pt modelId="{B20A519B-7CF5-40AE-BE15-5B8DBE70CF3B}" type="parTrans" cxnId="{CD596AAA-2237-4259-AB4D-670DD7E33919}">
      <dgm:prSet/>
      <dgm:spPr/>
      <dgm:t>
        <a:bodyPr/>
        <a:lstStyle/>
        <a:p>
          <a:endParaRPr lang="es-ES"/>
        </a:p>
      </dgm:t>
    </dgm:pt>
    <dgm:pt modelId="{58740B7C-0F24-456A-9CFB-D4B719FBA82E}" type="sibTrans" cxnId="{CD596AAA-2237-4259-AB4D-670DD7E33919}">
      <dgm:prSet/>
      <dgm:spPr/>
      <dgm:t>
        <a:bodyPr/>
        <a:lstStyle/>
        <a:p>
          <a:endParaRPr lang="es-ES"/>
        </a:p>
      </dgm:t>
    </dgm:pt>
    <dgm:pt modelId="{B4FBB78F-1D09-4FC8-A956-DC52F4A3A54D}" type="pres">
      <dgm:prSet presAssocID="{DDE6A914-241C-46CD-ABC6-EDF48C2AA158}" presName="diagram" presStyleCnt="0">
        <dgm:presLayoutVars>
          <dgm:dir/>
          <dgm:resizeHandles val="exact"/>
        </dgm:presLayoutVars>
      </dgm:prSet>
      <dgm:spPr/>
    </dgm:pt>
    <dgm:pt modelId="{82FBE18E-DC3B-4AF0-84EC-8627C3B21B16}" type="pres">
      <dgm:prSet presAssocID="{FA9C37D2-1F9E-498D-85A5-24B9FC823962}" presName="node" presStyleLbl="node1" presStyleIdx="0" presStyleCnt="12">
        <dgm:presLayoutVars>
          <dgm:bulletEnabled val="1"/>
        </dgm:presLayoutVars>
      </dgm:prSet>
      <dgm:spPr/>
    </dgm:pt>
    <dgm:pt modelId="{D56BE21E-7D21-48A2-BA46-0D5B1F34A4DB}" type="pres">
      <dgm:prSet presAssocID="{F08A5235-3CA9-4A09-97D8-D13395342197}" presName="sibTrans" presStyleCnt="0"/>
      <dgm:spPr/>
    </dgm:pt>
    <dgm:pt modelId="{7A42A5CA-61FE-4C25-8079-D30B59CB6B9D}" type="pres">
      <dgm:prSet presAssocID="{3BC91377-5CE6-4E26-8441-09A2A192181A}" presName="node" presStyleLbl="node1" presStyleIdx="1" presStyleCnt="12">
        <dgm:presLayoutVars>
          <dgm:bulletEnabled val="1"/>
        </dgm:presLayoutVars>
      </dgm:prSet>
      <dgm:spPr/>
    </dgm:pt>
    <dgm:pt modelId="{1FFD24FA-B08A-421C-A254-08B0E0AB1A82}" type="pres">
      <dgm:prSet presAssocID="{B79E3E35-57C7-4C5F-8209-428C3EA32E64}" presName="sibTrans" presStyleCnt="0"/>
      <dgm:spPr/>
    </dgm:pt>
    <dgm:pt modelId="{C97BF53C-FD0F-4228-B84E-2AF09E18B3E6}" type="pres">
      <dgm:prSet presAssocID="{6BAE265A-1EA6-42DC-AE83-BAEC78B9C3C5}" presName="node" presStyleLbl="node1" presStyleIdx="2" presStyleCnt="12">
        <dgm:presLayoutVars>
          <dgm:bulletEnabled val="1"/>
        </dgm:presLayoutVars>
      </dgm:prSet>
      <dgm:spPr/>
    </dgm:pt>
    <dgm:pt modelId="{CC89CE08-EE77-451B-A6F9-90FB51C9BA54}" type="pres">
      <dgm:prSet presAssocID="{327FFB74-D0B5-47C3-889A-66AF9C7905D5}" presName="sibTrans" presStyleCnt="0"/>
      <dgm:spPr/>
    </dgm:pt>
    <dgm:pt modelId="{C137BB67-6983-470B-B426-421C4D202DED}" type="pres">
      <dgm:prSet presAssocID="{576427B7-923B-40DE-A3E5-EE323F42D611}" presName="node" presStyleLbl="node1" presStyleIdx="3" presStyleCnt="12">
        <dgm:presLayoutVars>
          <dgm:bulletEnabled val="1"/>
        </dgm:presLayoutVars>
      </dgm:prSet>
      <dgm:spPr/>
    </dgm:pt>
    <dgm:pt modelId="{A63ECAFA-AF6B-49C0-9F88-6EE414DF2FBE}" type="pres">
      <dgm:prSet presAssocID="{E4F833BB-B894-4A37-AFD8-F9883B1BEE18}" presName="sibTrans" presStyleCnt="0"/>
      <dgm:spPr/>
    </dgm:pt>
    <dgm:pt modelId="{BA8DF5BF-7D3F-4780-ADF6-3C66E51A2C39}" type="pres">
      <dgm:prSet presAssocID="{CC42FFE3-5A01-4AD4-AB0E-A7461745B517}" presName="node" presStyleLbl="node1" presStyleIdx="4" presStyleCnt="12">
        <dgm:presLayoutVars>
          <dgm:bulletEnabled val="1"/>
        </dgm:presLayoutVars>
      </dgm:prSet>
      <dgm:spPr/>
    </dgm:pt>
    <dgm:pt modelId="{BE2807D3-5666-46BD-ADD0-65183CD44E8D}" type="pres">
      <dgm:prSet presAssocID="{FF09E034-C3D0-480A-A1C2-1719AAF90FFE}" presName="sibTrans" presStyleCnt="0"/>
      <dgm:spPr/>
    </dgm:pt>
    <dgm:pt modelId="{B705715F-FE96-4965-A31E-EEABEEFF3162}" type="pres">
      <dgm:prSet presAssocID="{072AE7DE-DE9C-4660-96D4-0400E783B465}" presName="node" presStyleLbl="node1" presStyleIdx="5" presStyleCnt="12">
        <dgm:presLayoutVars>
          <dgm:bulletEnabled val="1"/>
        </dgm:presLayoutVars>
      </dgm:prSet>
      <dgm:spPr/>
    </dgm:pt>
    <dgm:pt modelId="{B5E0002C-84C0-470C-8AF1-35A8242DE2A2}" type="pres">
      <dgm:prSet presAssocID="{A0463794-C1EC-4414-BAB7-5773D70499C9}" presName="sibTrans" presStyleCnt="0"/>
      <dgm:spPr/>
    </dgm:pt>
    <dgm:pt modelId="{0F9D43CE-DD33-4BBA-99CB-BAE47FE1C37F}" type="pres">
      <dgm:prSet presAssocID="{E5B5793F-6E05-418F-9D96-D71A9172DE2A}" presName="node" presStyleLbl="node1" presStyleIdx="6" presStyleCnt="12">
        <dgm:presLayoutVars>
          <dgm:bulletEnabled val="1"/>
        </dgm:presLayoutVars>
      </dgm:prSet>
      <dgm:spPr/>
    </dgm:pt>
    <dgm:pt modelId="{6287752B-E345-43E9-90F4-929A11B3344D}" type="pres">
      <dgm:prSet presAssocID="{63E130DE-6D58-4292-8E4B-C3528444C2A3}" presName="sibTrans" presStyleCnt="0"/>
      <dgm:spPr/>
    </dgm:pt>
    <dgm:pt modelId="{C2AF70DB-1C94-4465-AE09-C0B0A05319A0}" type="pres">
      <dgm:prSet presAssocID="{0D6C64FA-936A-421C-B50F-989786BA1388}" presName="node" presStyleLbl="node1" presStyleIdx="7" presStyleCnt="12">
        <dgm:presLayoutVars>
          <dgm:bulletEnabled val="1"/>
        </dgm:presLayoutVars>
      </dgm:prSet>
      <dgm:spPr/>
    </dgm:pt>
    <dgm:pt modelId="{71CA96B1-E400-44C1-9E67-4F21317DB044}" type="pres">
      <dgm:prSet presAssocID="{3E25D65F-978C-4FA7-B4F3-CB5AC165BCD1}" presName="sibTrans" presStyleCnt="0"/>
      <dgm:spPr/>
    </dgm:pt>
    <dgm:pt modelId="{473F48F7-DC5C-4F16-9B9C-041E6ED44CA3}" type="pres">
      <dgm:prSet presAssocID="{0A6BBF21-8D79-4F96-96B4-423A05B9F2BA}" presName="node" presStyleLbl="node1" presStyleIdx="8" presStyleCnt="12">
        <dgm:presLayoutVars>
          <dgm:bulletEnabled val="1"/>
        </dgm:presLayoutVars>
      </dgm:prSet>
      <dgm:spPr/>
    </dgm:pt>
    <dgm:pt modelId="{35FA0357-8446-4CB1-B3E5-83DA6C38C507}" type="pres">
      <dgm:prSet presAssocID="{9CC77F18-A8C0-400D-9358-D5672D8CB3C7}" presName="sibTrans" presStyleCnt="0"/>
      <dgm:spPr/>
    </dgm:pt>
    <dgm:pt modelId="{380DB317-B0B4-47D9-9773-B0113B42C10E}" type="pres">
      <dgm:prSet presAssocID="{3B180180-4565-4CA0-9053-A974F287C475}" presName="node" presStyleLbl="node1" presStyleIdx="9" presStyleCnt="12">
        <dgm:presLayoutVars>
          <dgm:bulletEnabled val="1"/>
        </dgm:presLayoutVars>
      </dgm:prSet>
      <dgm:spPr/>
    </dgm:pt>
    <dgm:pt modelId="{F5A35237-29C8-47C1-9D60-6C86C47FD392}" type="pres">
      <dgm:prSet presAssocID="{1C1C855B-EBDF-49DD-BE70-70960A69F499}" presName="sibTrans" presStyleCnt="0"/>
      <dgm:spPr/>
    </dgm:pt>
    <dgm:pt modelId="{670CC036-3F00-4A42-9398-22A3D6708C2D}" type="pres">
      <dgm:prSet presAssocID="{5498EC2F-5130-4911-8FC2-45E2D342DDAC}" presName="node" presStyleLbl="node1" presStyleIdx="10" presStyleCnt="12">
        <dgm:presLayoutVars>
          <dgm:bulletEnabled val="1"/>
        </dgm:presLayoutVars>
      </dgm:prSet>
      <dgm:spPr/>
    </dgm:pt>
    <dgm:pt modelId="{0BAFDCBB-613F-45D6-9BFB-0CFE7B5F1CF7}" type="pres">
      <dgm:prSet presAssocID="{EDC4DBCE-23BF-4AAC-B0C0-8FE9EA9BA8E5}" presName="sibTrans" presStyleCnt="0"/>
      <dgm:spPr/>
    </dgm:pt>
    <dgm:pt modelId="{5BBCCEE0-5614-4C32-884A-04C265CE43B3}" type="pres">
      <dgm:prSet presAssocID="{02DE3DBA-82C9-4D1B-9EBE-C1BF4E9F6DBE}" presName="node" presStyleLbl="node1" presStyleIdx="11" presStyleCnt="12" custLinFactNeighborX="995" custLinFactNeighborY="-2832">
        <dgm:presLayoutVars>
          <dgm:bulletEnabled val="1"/>
        </dgm:presLayoutVars>
      </dgm:prSet>
      <dgm:spPr/>
    </dgm:pt>
  </dgm:ptLst>
  <dgm:cxnLst>
    <dgm:cxn modelId="{54D2AB07-B5D9-48C7-96C5-7A3C31690D0A}" type="presOf" srcId="{3BC91377-5CE6-4E26-8441-09A2A192181A}" destId="{7A42A5CA-61FE-4C25-8079-D30B59CB6B9D}" srcOrd="0" destOrd="0" presId="urn:microsoft.com/office/officeart/2005/8/layout/default"/>
    <dgm:cxn modelId="{FACDD815-F790-419B-8558-F1BBB0ED2D26}" type="presOf" srcId="{CC42FFE3-5A01-4AD4-AB0E-A7461745B517}" destId="{BA8DF5BF-7D3F-4780-ADF6-3C66E51A2C39}" srcOrd="0" destOrd="0" presId="urn:microsoft.com/office/officeart/2005/8/layout/default"/>
    <dgm:cxn modelId="{37F50918-8975-4F5F-B1FE-64327AF82CD2}" srcId="{DDE6A914-241C-46CD-ABC6-EDF48C2AA158}" destId="{CC42FFE3-5A01-4AD4-AB0E-A7461745B517}" srcOrd="4" destOrd="0" parTransId="{4143BDFC-70F1-427B-8772-1B669B01646A}" sibTransId="{FF09E034-C3D0-480A-A1C2-1719AAF90FFE}"/>
    <dgm:cxn modelId="{06219818-9FC4-4EA3-B6EA-5E5F6C7ABBB4}" type="presOf" srcId="{072AE7DE-DE9C-4660-96D4-0400E783B465}" destId="{B705715F-FE96-4965-A31E-EEABEEFF3162}" srcOrd="0" destOrd="0" presId="urn:microsoft.com/office/officeart/2005/8/layout/default"/>
    <dgm:cxn modelId="{479EEA23-4596-42DA-860C-4DFD0A0C4CAD}" type="presOf" srcId="{5498EC2F-5130-4911-8FC2-45E2D342DDAC}" destId="{670CC036-3F00-4A42-9398-22A3D6708C2D}" srcOrd="0" destOrd="0" presId="urn:microsoft.com/office/officeart/2005/8/layout/default"/>
    <dgm:cxn modelId="{4ECDDA5C-92B1-435D-842F-A4303F3D2DC6}" type="presOf" srcId="{0A6BBF21-8D79-4F96-96B4-423A05B9F2BA}" destId="{473F48F7-DC5C-4F16-9B9C-041E6ED44CA3}" srcOrd="0" destOrd="0" presId="urn:microsoft.com/office/officeart/2005/8/layout/default"/>
    <dgm:cxn modelId="{627F7745-E845-4707-BDEA-0D5DCE755FE1}" type="presOf" srcId="{02DE3DBA-82C9-4D1B-9EBE-C1BF4E9F6DBE}" destId="{5BBCCEE0-5614-4C32-884A-04C265CE43B3}" srcOrd="0" destOrd="0" presId="urn:microsoft.com/office/officeart/2005/8/layout/default"/>
    <dgm:cxn modelId="{9E17C66B-232A-4244-9A1D-EC87B49300AB}" srcId="{DDE6A914-241C-46CD-ABC6-EDF48C2AA158}" destId="{0A6BBF21-8D79-4F96-96B4-423A05B9F2BA}" srcOrd="8" destOrd="0" parTransId="{34D10DF8-7A9F-45AD-BBC7-DD407E141339}" sibTransId="{9CC77F18-A8C0-400D-9358-D5672D8CB3C7}"/>
    <dgm:cxn modelId="{F592BC72-A3D5-4773-9B9B-DD2BBA4641FE}" type="presOf" srcId="{576427B7-923B-40DE-A3E5-EE323F42D611}" destId="{C137BB67-6983-470B-B426-421C4D202DED}" srcOrd="0" destOrd="0" presId="urn:microsoft.com/office/officeart/2005/8/layout/default"/>
    <dgm:cxn modelId="{EC8CCD52-DDB5-454C-96D8-211BCFE681E3}" srcId="{DDE6A914-241C-46CD-ABC6-EDF48C2AA158}" destId="{0D6C64FA-936A-421C-B50F-989786BA1388}" srcOrd="7" destOrd="0" parTransId="{8B6946F5-2E67-4E9B-84BB-61DB85FA2323}" sibTransId="{3E25D65F-978C-4FA7-B4F3-CB5AC165BCD1}"/>
    <dgm:cxn modelId="{D115A773-AC30-41EE-A879-7C878EB67D83}" type="presOf" srcId="{3B180180-4565-4CA0-9053-A974F287C475}" destId="{380DB317-B0B4-47D9-9773-B0113B42C10E}" srcOrd="0" destOrd="0" presId="urn:microsoft.com/office/officeart/2005/8/layout/default"/>
    <dgm:cxn modelId="{9C012357-0A8D-4518-9114-0FD0D7C77D70}" type="presOf" srcId="{FA9C37D2-1F9E-498D-85A5-24B9FC823962}" destId="{82FBE18E-DC3B-4AF0-84EC-8627C3B21B16}" srcOrd="0" destOrd="0" presId="urn:microsoft.com/office/officeart/2005/8/layout/default"/>
    <dgm:cxn modelId="{AC826F57-4DDA-44CF-A29A-C3EC2D98C7B9}" srcId="{DDE6A914-241C-46CD-ABC6-EDF48C2AA158}" destId="{E5B5793F-6E05-418F-9D96-D71A9172DE2A}" srcOrd="6" destOrd="0" parTransId="{89E6F957-C353-41BD-A9A1-8A856278CFCA}" sibTransId="{63E130DE-6D58-4292-8E4B-C3528444C2A3}"/>
    <dgm:cxn modelId="{03FC4F84-F3B9-4192-AFCB-D62DB964FF9A}" type="presOf" srcId="{E5B5793F-6E05-418F-9D96-D71A9172DE2A}" destId="{0F9D43CE-DD33-4BBA-99CB-BAE47FE1C37F}" srcOrd="0" destOrd="0" presId="urn:microsoft.com/office/officeart/2005/8/layout/default"/>
    <dgm:cxn modelId="{DDD6AF8B-F136-4BFC-B2D5-B06E920250A9}" srcId="{DDE6A914-241C-46CD-ABC6-EDF48C2AA158}" destId="{576427B7-923B-40DE-A3E5-EE323F42D611}" srcOrd="3" destOrd="0" parTransId="{73E2894F-2E42-4615-BC59-1C9E99CA284E}" sibTransId="{E4F833BB-B894-4A37-AFD8-F9883B1BEE18}"/>
    <dgm:cxn modelId="{7D10408F-DA9B-4DAE-B497-74FA1DAFB7E5}" srcId="{DDE6A914-241C-46CD-ABC6-EDF48C2AA158}" destId="{5498EC2F-5130-4911-8FC2-45E2D342DDAC}" srcOrd="10" destOrd="0" parTransId="{A8C90469-9EC5-45EC-8672-812B485E7505}" sibTransId="{EDC4DBCE-23BF-4AAC-B0C0-8FE9EA9BA8E5}"/>
    <dgm:cxn modelId="{C00C4D9E-2DAE-46C2-B860-9268854347F7}" type="presOf" srcId="{6BAE265A-1EA6-42DC-AE83-BAEC78B9C3C5}" destId="{C97BF53C-FD0F-4228-B84E-2AF09E18B3E6}" srcOrd="0" destOrd="0" presId="urn:microsoft.com/office/officeart/2005/8/layout/default"/>
    <dgm:cxn modelId="{CD596AAA-2237-4259-AB4D-670DD7E33919}" srcId="{DDE6A914-241C-46CD-ABC6-EDF48C2AA158}" destId="{02DE3DBA-82C9-4D1B-9EBE-C1BF4E9F6DBE}" srcOrd="11" destOrd="0" parTransId="{B20A519B-7CF5-40AE-BE15-5B8DBE70CF3B}" sibTransId="{58740B7C-0F24-456A-9CFB-D4B719FBA82E}"/>
    <dgm:cxn modelId="{5CB5FAAB-3879-4C78-B1E1-3EC5E00199D2}" srcId="{DDE6A914-241C-46CD-ABC6-EDF48C2AA158}" destId="{3BC91377-5CE6-4E26-8441-09A2A192181A}" srcOrd="1" destOrd="0" parTransId="{46A430AE-A25F-46C2-B341-980A2B571712}" sibTransId="{B79E3E35-57C7-4C5F-8209-428C3EA32E64}"/>
    <dgm:cxn modelId="{91A2F9B0-EEB3-4AE7-B071-E1067E09EF75}" srcId="{DDE6A914-241C-46CD-ABC6-EDF48C2AA158}" destId="{6BAE265A-1EA6-42DC-AE83-BAEC78B9C3C5}" srcOrd="2" destOrd="0" parTransId="{78CFB12E-2513-479D-B9B1-AF52DF1CA3EA}" sibTransId="{327FFB74-D0B5-47C3-889A-66AF9C7905D5}"/>
    <dgm:cxn modelId="{B2921AB3-EAD2-4776-959C-7C90922AE2F5}" srcId="{DDE6A914-241C-46CD-ABC6-EDF48C2AA158}" destId="{FA9C37D2-1F9E-498D-85A5-24B9FC823962}" srcOrd="0" destOrd="0" parTransId="{5F1E659E-9E22-4AD7-9C19-A5415A1161F1}" sibTransId="{F08A5235-3CA9-4A09-97D8-D13395342197}"/>
    <dgm:cxn modelId="{D5C4BDBC-EC56-41CC-9355-9348B611CBDA}" type="presOf" srcId="{0D6C64FA-936A-421C-B50F-989786BA1388}" destId="{C2AF70DB-1C94-4465-AE09-C0B0A05319A0}" srcOrd="0" destOrd="0" presId="urn:microsoft.com/office/officeart/2005/8/layout/default"/>
    <dgm:cxn modelId="{1693E8C7-AC2B-4C1C-8F9D-CB4BB986A0EB}" srcId="{DDE6A914-241C-46CD-ABC6-EDF48C2AA158}" destId="{3B180180-4565-4CA0-9053-A974F287C475}" srcOrd="9" destOrd="0" parTransId="{0BE778AC-4700-40C9-B6CD-B929A3FB9403}" sibTransId="{1C1C855B-EBDF-49DD-BE70-70960A69F499}"/>
    <dgm:cxn modelId="{36E640C8-7209-4D24-ABCE-ED50857CD24F}" srcId="{DDE6A914-241C-46CD-ABC6-EDF48C2AA158}" destId="{072AE7DE-DE9C-4660-96D4-0400E783B465}" srcOrd="5" destOrd="0" parTransId="{71F0A1FD-5248-4DFD-87D8-A580D7959A32}" sibTransId="{A0463794-C1EC-4414-BAB7-5773D70499C9}"/>
    <dgm:cxn modelId="{CA71ABE0-32A9-45B1-A081-641A522052BF}" type="presOf" srcId="{DDE6A914-241C-46CD-ABC6-EDF48C2AA158}" destId="{B4FBB78F-1D09-4FC8-A956-DC52F4A3A54D}" srcOrd="0" destOrd="0" presId="urn:microsoft.com/office/officeart/2005/8/layout/default"/>
    <dgm:cxn modelId="{CCD3B89F-2CE4-47D4-977B-34D001F73CC8}" type="presParOf" srcId="{B4FBB78F-1D09-4FC8-A956-DC52F4A3A54D}" destId="{82FBE18E-DC3B-4AF0-84EC-8627C3B21B16}" srcOrd="0" destOrd="0" presId="urn:microsoft.com/office/officeart/2005/8/layout/default"/>
    <dgm:cxn modelId="{024BF000-28A6-4C8C-9D8E-DC460825D653}" type="presParOf" srcId="{B4FBB78F-1D09-4FC8-A956-DC52F4A3A54D}" destId="{D56BE21E-7D21-48A2-BA46-0D5B1F34A4DB}" srcOrd="1" destOrd="0" presId="urn:microsoft.com/office/officeart/2005/8/layout/default"/>
    <dgm:cxn modelId="{30528F29-97F6-4CFF-80F9-C3436E94EDBF}" type="presParOf" srcId="{B4FBB78F-1D09-4FC8-A956-DC52F4A3A54D}" destId="{7A42A5CA-61FE-4C25-8079-D30B59CB6B9D}" srcOrd="2" destOrd="0" presId="urn:microsoft.com/office/officeart/2005/8/layout/default"/>
    <dgm:cxn modelId="{71C882DA-DFAB-41C7-8843-A7FE18E49FFB}" type="presParOf" srcId="{B4FBB78F-1D09-4FC8-A956-DC52F4A3A54D}" destId="{1FFD24FA-B08A-421C-A254-08B0E0AB1A82}" srcOrd="3" destOrd="0" presId="urn:microsoft.com/office/officeart/2005/8/layout/default"/>
    <dgm:cxn modelId="{0A7AED5F-2FD5-4AE5-AD19-05CB6C0600C7}" type="presParOf" srcId="{B4FBB78F-1D09-4FC8-A956-DC52F4A3A54D}" destId="{C97BF53C-FD0F-4228-B84E-2AF09E18B3E6}" srcOrd="4" destOrd="0" presId="urn:microsoft.com/office/officeart/2005/8/layout/default"/>
    <dgm:cxn modelId="{BDB2F389-1838-471E-AB31-69D8C234CF7B}" type="presParOf" srcId="{B4FBB78F-1D09-4FC8-A956-DC52F4A3A54D}" destId="{CC89CE08-EE77-451B-A6F9-90FB51C9BA54}" srcOrd="5" destOrd="0" presId="urn:microsoft.com/office/officeart/2005/8/layout/default"/>
    <dgm:cxn modelId="{B83971C5-3969-48FF-B672-82D5846BD335}" type="presParOf" srcId="{B4FBB78F-1D09-4FC8-A956-DC52F4A3A54D}" destId="{C137BB67-6983-470B-B426-421C4D202DED}" srcOrd="6" destOrd="0" presId="urn:microsoft.com/office/officeart/2005/8/layout/default"/>
    <dgm:cxn modelId="{09B55E1E-7420-4BE4-BB6F-2ECEA16A72B4}" type="presParOf" srcId="{B4FBB78F-1D09-4FC8-A956-DC52F4A3A54D}" destId="{A63ECAFA-AF6B-49C0-9F88-6EE414DF2FBE}" srcOrd="7" destOrd="0" presId="urn:microsoft.com/office/officeart/2005/8/layout/default"/>
    <dgm:cxn modelId="{964F35B2-BE6E-43EC-91EA-B30452138742}" type="presParOf" srcId="{B4FBB78F-1D09-4FC8-A956-DC52F4A3A54D}" destId="{BA8DF5BF-7D3F-4780-ADF6-3C66E51A2C39}" srcOrd="8" destOrd="0" presId="urn:microsoft.com/office/officeart/2005/8/layout/default"/>
    <dgm:cxn modelId="{C77F7A14-0330-40FB-A12D-44C090D40D45}" type="presParOf" srcId="{B4FBB78F-1D09-4FC8-A956-DC52F4A3A54D}" destId="{BE2807D3-5666-46BD-ADD0-65183CD44E8D}" srcOrd="9" destOrd="0" presId="urn:microsoft.com/office/officeart/2005/8/layout/default"/>
    <dgm:cxn modelId="{74487695-B7F6-48B5-B9D8-59C51A1AB4D9}" type="presParOf" srcId="{B4FBB78F-1D09-4FC8-A956-DC52F4A3A54D}" destId="{B705715F-FE96-4965-A31E-EEABEEFF3162}" srcOrd="10" destOrd="0" presId="urn:microsoft.com/office/officeart/2005/8/layout/default"/>
    <dgm:cxn modelId="{ECC647EC-D253-4D4E-86E3-935F54814394}" type="presParOf" srcId="{B4FBB78F-1D09-4FC8-A956-DC52F4A3A54D}" destId="{B5E0002C-84C0-470C-8AF1-35A8242DE2A2}" srcOrd="11" destOrd="0" presId="urn:microsoft.com/office/officeart/2005/8/layout/default"/>
    <dgm:cxn modelId="{F595A817-0298-4331-B1D3-2A1282FE9569}" type="presParOf" srcId="{B4FBB78F-1D09-4FC8-A956-DC52F4A3A54D}" destId="{0F9D43CE-DD33-4BBA-99CB-BAE47FE1C37F}" srcOrd="12" destOrd="0" presId="urn:microsoft.com/office/officeart/2005/8/layout/default"/>
    <dgm:cxn modelId="{91145C54-D33F-4804-9C3A-85B3AF5B9118}" type="presParOf" srcId="{B4FBB78F-1D09-4FC8-A956-DC52F4A3A54D}" destId="{6287752B-E345-43E9-90F4-929A11B3344D}" srcOrd="13" destOrd="0" presId="urn:microsoft.com/office/officeart/2005/8/layout/default"/>
    <dgm:cxn modelId="{0A661CFE-448A-4466-A456-3C84E5E47D07}" type="presParOf" srcId="{B4FBB78F-1D09-4FC8-A956-DC52F4A3A54D}" destId="{C2AF70DB-1C94-4465-AE09-C0B0A05319A0}" srcOrd="14" destOrd="0" presId="urn:microsoft.com/office/officeart/2005/8/layout/default"/>
    <dgm:cxn modelId="{4C145133-4944-4B8C-9CD1-2A4235C5A691}" type="presParOf" srcId="{B4FBB78F-1D09-4FC8-A956-DC52F4A3A54D}" destId="{71CA96B1-E400-44C1-9E67-4F21317DB044}" srcOrd="15" destOrd="0" presId="urn:microsoft.com/office/officeart/2005/8/layout/default"/>
    <dgm:cxn modelId="{7A7DC902-07CF-48EA-AAC3-4E71526F9B8D}" type="presParOf" srcId="{B4FBB78F-1D09-4FC8-A956-DC52F4A3A54D}" destId="{473F48F7-DC5C-4F16-9B9C-041E6ED44CA3}" srcOrd="16" destOrd="0" presId="urn:microsoft.com/office/officeart/2005/8/layout/default"/>
    <dgm:cxn modelId="{4D896A1A-D853-48F8-A040-09E7A73B187F}" type="presParOf" srcId="{B4FBB78F-1D09-4FC8-A956-DC52F4A3A54D}" destId="{35FA0357-8446-4CB1-B3E5-83DA6C38C507}" srcOrd="17" destOrd="0" presId="urn:microsoft.com/office/officeart/2005/8/layout/default"/>
    <dgm:cxn modelId="{513C67F1-1733-4194-B766-57F78C19CBD6}" type="presParOf" srcId="{B4FBB78F-1D09-4FC8-A956-DC52F4A3A54D}" destId="{380DB317-B0B4-47D9-9773-B0113B42C10E}" srcOrd="18" destOrd="0" presId="urn:microsoft.com/office/officeart/2005/8/layout/default"/>
    <dgm:cxn modelId="{5F210D9E-D36B-498E-8ED9-4DCE9F98BCE3}" type="presParOf" srcId="{B4FBB78F-1D09-4FC8-A956-DC52F4A3A54D}" destId="{F5A35237-29C8-47C1-9D60-6C86C47FD392}" srcOrd="19" destOrd="0" presId="urn:microsoft.com/office/officeart/2005/8/layout/default"/>
    <dgm:cxn modelId="{DFC6EF82-1F47-47CA-BE3F-8080F6A7DA9F}" type="presParOf" srcId="{B4FBB78F-1D09-4FC8-A956-DC52F4A3A54D}" destId="{670CC036-3F00-4A42-9398-22A3D6708C2D}" srcOrd="20" destOrd="0" presId="urn:microsoft.com/office/officeart/2005/8/layout/default"/>
    <dgm:cxn modelId="{0D0BF726-9374-440B-9EE7-7FEF86D57B31}" type="presParOf" srcId="{B4FBB78F-1D09-4FC8-A956-DC52F4A3A54D}" destId="{0BAFDCBB-613F-45D6-9BFB-0CFE7B5F1CF7}" srcOrd="21" destOrd="0" presId="urn:microsoft.com/office/officeart/2005/8/layout/default"/>
    <dgm:cxn modelId="{D7877E9F-475B-447C-9C78-02F6D90CE993}" type="presParOf" srcId="{B4FBB78F-1D09-4FC8-A956-DC52F4A3A54D}" destId="{5BBCCEE0-5614-4C32-884A-04C265CE43B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28E9B-7082-40F5-86C2-E0C102D78E34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4F388B1-9FCA-4856-8401-57A02B7A42E1}">
      <dgm:prSet phldrT="[Texto]" custT="1"/>
      <dgm:spPr/>
      <dgm:t>
        <a:bodyPr/>
        <a:lstStyle/>
        <a:p>
          <a:r>
            <a:rPr lang="es-ES" sz="1100" dirty="0"/>
            <a:t>Social </a:t>
          </a:r>
          <a:r>
            <a:rPr lang="es-ES" sz="1100" dirty="0" err="1"/>
            <a:t>Services</a:t>
          </a:r>
          <a:endParaRPr lang="es-ES" sz="1100" dirty="0"/>
        </a:p>
      </dgm:t>
    </dgm:pt>
    <dgm:pt modelId="{0E46207C-C92D-4519-ABC5-54F32482A254}" type="parTrans" cxnId="{9E02C29C-2AA9-4342-B0A7-979C874FC454}">
      <dgm:prSet/>
      <dgm:spPr/>
      <dgm:t>
        <a:bodyPr/>
        <a:lstStyle/>
        <a:p>
          <a:endParaRPr lang="es-ES"/>
        </a:p>
      </dgm:t>
    </dgm:pt>
    <dgm:pt modelId="{4C372617-9E09-4FFF-97C1-1DFA447E5376}" type="sibTrans" cxnId="{9E02C29C-2AA9-4342-B0A7-979C874FC454}">
      <dgm:prSet/>
      <dgm:spPr/>
      <dgm:t>
        <a:bodyPr/>
        <a:lstStyle/>
        <a:p>
          <a:endParaRPr lang="es-ES"/>
        </a:p>
      </dgm:t>
    </dgm:pt>
    <dgm:pt modelId="{87DAB994-4DA1-4539-AD34-DE2706DBF344}">
      <dgm:prSet phldrT="[Texto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s-ES" sz="1200" dirty="0" err="1"/>
            <a:t>Third</a:t>
          </a:r>
          <a:r>
            <a:rPr lang="es-ES" sz="1200" dirty="0"/>
            <a:t> Sector</a:t>
          </a:r>
        </a:p>
      </dgm:t>
    </dgm:pt>
    <dgm:pt modelId="{21A7AFB2-9296-4536-859B-2755D0E51360}" type="parTrans" cxnId="{86F33E17-90FC-4710-9C7B-998C238B010A}">
      <dgm:prSet/>
      <dgm:spPr/>
      <dgm:t>
        <a:bodyPr/>
        <a:lstStyle/>
        <a:p>
          <a:endParaRPr lang="es-ES"/>
        </a:p>
      </dgm:t>
    </dgm:pt>
    <dgm:pt modelId="{85038018-D86F-467A-A74B-0DEAF294FF74}" type="sibTrans" cxnId="{86F33E17-90FC-4710-9C7B-998C238B010A}">
      <dgm:prSet/>
      <dgm:spPr/>
      <dgm:t>
        <a:bodyPr/>
        <a:lstStyle/>
        <a:p>
          <a:endParaRPr lang="es-ES"/>
        </a:p>
      </dgm:t>
    </dgm:pt>
    <dgm:pt modelId="{6CCC7151-F400-4BBC-80BA-1470CAB363E2}">
      <dgm:prSet phldrT="[Texto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s-ES" sz="1100" dirty="0"/>
            <a:t>Training Centers</a:t>
          </a:r>
        </a:p>
      </dgm:t>
    </dgm:pt>
    <dgm:pt modelId="{B43984BA-DC9B-43A3-824B-55EB381C4B58}" type="parTrans" cxnId="{4F2744A4-4055-4DAE-878E-0973117087E9}">
      <dgm:prSet/>
      <dgm:spPr/>
      <dgm:t>
        <a:bodyPr/>
        <a:lstStyle/>
        <a:p>
          <a:endParaRPr lang="es-ES"/>
        </a:p>
      </dgm:t>
    </dgm:pt>
    <dgm:pt modelId="{48E2E210-43BE-4C00-A8DA-388299C7DC8B}" type="sibTrans" cxnId="{4F2744A4-4055-4DAE-878E-0973117087E9}">
      <dgm:prSet/>
      <dgm:spPr/>
      <dgm:t>
        <a:bodyPr/>
        <a:lstStyle/>
        <a:p>
          <a:endParaRPr lang="es-ES"/>
        </a:p>
      </dgm:t>
    </dgm:pt>
    <dgm:pt modelId="{A2681715-A7D3-423B-B9BA-84619C7238D4}">
      <dgm:prSet phldrT="[Texto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s-ES" sz="1100" dirty="0"/>
            <a:t>Sport / </a:t>
          </a:r>
          <a:r>
            <a:rPr lang="es-ES" sz="1100" dirty="0" err="1"/>
            <a:t>Leisure</a:t>
          </a:r>
          <a:r>
            <a:rPr lang="es-ES" sz="1100" dirty="0"/>
            <a:t> Clubs</a:t>
          </a:r>
        </a:p>
      </dgm:t>
    </dgm:pt>
    <dgm:pt modelId="{88398DE8-5E19-492C-A032-FA04538CEE91}" type="parTrans" cxnId="{A56F9E19-DBC2-4E41-8990-E0ACB8BE2BE4}">
      <dgm:prSet/>
      <dgm:spPr/>
      <dgm:t>
        <a:bodyPr/>
        <a:lstStyle/>
        <a:p>
          <a:endParaRPr lang="es-ES"/>
        </a:p>
      </dgm:t>
    </dgm:pt>
    <dgm:pt modelId="{568979F4-66D0-4D0D-9358-F6F3F7693DA8}" type="sibTrans" cxnId="{A56F9E19-DBC2-4E41-8990-E0ACB8BE2BE4}">
      <dgm:prSet/>
      <dgm:spPr/>
      <dgm:t>
        <a:bodyPr/>
        <a:lstStyle/>
        <a:p>
          <a:endParaRPr lang="es-ES"/>
        </a:p>
      </dgm:t>
    </dgm:pt>
    <dgm:pt modelId="{20D9A4A1-D30F-4118-8A06-3461744FE1E1}">
      <dgm:prSet phldrT="[Texto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s-ES" sz="1000" dirty="0" err="1"/>
            <a:t>Parishes</a:t>
          </a:r>
          <a:r>
            <a:rPr lang="es-ES" sz="1000" dirty="0"/>
            <a:t> Mosques</a:t>
          </a:r>
        </a:p>
      </dgm:t>
    </dgm:pt>
    <dgm:pt modelId="{55E5F0DF-FE53-4BA9-97E7-5DFD5235ABE4}" type="parTrans" cxnId="{AF370D3F-9011-4861-96A1-49A435B30219}">
      <dgm:prSet/>
      <dgm:spPr/>
      <dgm:t>
        <a:bodyPr/>
        <a:lstStyle/>
        <a:p>
          <a:endParaRPr lang="es-ES"/>
        </a:p>
      </dgm:t>
    </dgm:pt>
    <dgm:pt modelId="{E48E6435-AE95-4A74-A996-5B2856A56B31}" type="sibTrans" cxnId="{AF370D3F-9011-4861-96A1-49A435B30219}">
      <dgm:prSet/>
      <dgm:spPr/>
      <dgm:t>
        <a:bodyPr/>
        <a:lstStyle/>
        <a:p>
          <a:endParaRPr lang="es-ES"/>
        </a:p>
      </dgm:t>
    </dgm:pt>
    <dgm:pt modelId="{CB4DEAEB-C866-4940-9537-C44E3B3807B8}">
      <dgm:prSet phldrT="[Texto]" custT="1"/>
      <dgm:spPr>
        <a:solidFill>
          <a:srgbClr val="9E3039">
            <a:alpha val="50000"/>
          </a:srgbClr>
        </a:solidFill>
      </dgm:spPr>
      <dgm:t>
        <a:bodyPr/>
        <a:lstStyle/>
        <a:p>
          <a:r>
            <a:rPr lang="es-ES" sz="1100" dirty="0" err="1"/>
            <a:t>Others</a:t>
          </a:r>
          <a:endParaRPr lang="es-ES" sz="1100" dirty="0"/>
        </a:p>
      </dgm:t>
    </dgm:pt>
    <dgm:pt modelId="{54D778A2-0BC2-4949-BBD7-4F83B4F1D10F}" type="parTrans" cxnId="{4CD457A8-E699-4776-8CB5-4FDFBDACC731}">
      <dgm:prSet/>
      <dgm:spPr/>
      <dgm:t>
        <a:bodyPr/>
        <a:lstStyle/>
        <a:p>
          <a:endParaRPr lang="es-ES"/>
        </a:p>
      </dgm:t>
    </dgm:pt>
    <dgm:pt modelId="{9B189DB8-DA3A-4998-81B2-DD7E9CB1EA32}" type="sibTrans" cxnId="{4CD457A8-E699-4776-8CB5-4FDFBDACC731}">
      <dgm:prSet/>
      <dgm:spPr/>
      <dgm:t>
        <a:bodyPr/>
        <a:lstStyle/>
        <a:p>
          <a:endParaRPr lang="es-ES"/>
        </a:p>
      </dgm:t>
    </dgm:pt>
    <dgm:pt modelId="{975522D0-0A96-4837-B14D-48B92EEDA880}" type="pres">
      <dgm:prSet presAssocID="{57D28E9B-7082-40F5-86C2-E0C102D78E34}" presName="Name0" presStyleCnt="0">
        <dgm:presLayoutVars>
          <dgm:dir/>
          <dgm:resizeHandles val="exact"/>
        </dgm:presLayoutVars>
      </dgm:prSet>
      <dgm:spPr/>
    </dgm:pt>
    <dgm:pt modelId="{201C9DCA-3DA0-4AEA-98B9-1CD1710BCD2B}" type="pres">
      <dgm:prSet presAssocID="{84F388B1-9FCA-4856-8401-57A02B7A42E1}" presName="Name5" presStyleLbl="vennNode1" presStyleIdx="0" presStyleCnt="6">
        <dgm:presLayoutVars>
          <dgm:bulletEnabled val="1"/>
        </dgm:presLayoutVars>
      </dgm:prSet>
      <dgm:spPr/>
    </dgm:pt>
    <dgm:pt modelId="{5C9958CC-B12B-40F0-896A-6BED1ED3C898}" type="pres">
      <dgm:prSet presAssocID="{4C372617-9E09-4FFF-97C1-1DFA447E5376}" presName="space" presStyleCnt="0"/>
      <dgm:spPr/>
    </dgm:pt>
    <dgm:pt modelId="{590CF020-88A1-4814-BC5C-3D03FC227C6E}" type="pres">
      <dgm:prSet presAssocID="{87DAB994-4DA1-4539-AD34-DE2706DBF344}" presName="Name5" presStyleLbl="vennNode1" presStyleIdx="1" presStyleCnt="6">
        <dgm:presLayoutVars>
          <dgm:bulletEnabled val="1"/>
        </dgm:presLayoutVars>
      </dgm:prSet>
      <dgm:spPr/>
    </dgm:pt>
    <dgm:pt modelId="{F6485432-B5BD-4DBD-9548-04AA85B5AD99}" type="pres">
      <dgm:prSet presAssocID="{85038018-D86F-467A-A74B-0DEAF294FF74}" presName="space" presStyleCnt="0"/>
      <dgm:spPr/>
    </dgm:pt>
    <dgm:pt modelId="{1F711572-B903-47F3-BB62-98FA3207E5D1}" type="pres">
      <dgm:prSet presAssocID="{6CCC7151-F400-4BBC-80BA-1470CAB363E2}" presName="Name5" presStyleLbl="vennNode1" presStyleIdx="2" presStyleCnt="6">
        <dgm:presLayoutVars>
          <dgm:bulletEnabled val="1"/>
        </dgm:presLayoutVars>
      </dgm:prSet>
      <dgm:spPr/>
    </dgm:pt>
    <dgm:pt modelId="{88725EDB-CAF8-430B-B184-5C1C88566D4A}" type="pres">
      <dgm:prSet presAssocID="{48E2E210-43BE-4C00-A8DA-388299C7DC8B}" presName="space" presStyleCnt="0"/>
      <dgm:spPr/>
    </dgm:pt>
    <dgm:pt modelId="{5C9EFF93-98D0-4A2C-8250-79AC0A518174}" type="pres">
      <dgm:prSet presAssocID="{A2681715-A7D3-423B-B9BA-84619C7238D4}" presName="Name5" presStyleLbl="vennNode1" presStyleIdx="3" presStyleCnt="6">
        <dgm:presLayoutVars>
          <dgm:bulletEnabled val="1"/>
        </dgm:presLayoutVars>
      </dgm:prSet>
      <dgm:spPr/>
    </dgm:pt>
    <dgm:pt modelId="{0E528F85-FB78-4308-B41E-1BA88191D6F3}" type="pres">
      <dgm:prSet presAssocID="{568979F4-66D0-4D0D-9358-F6F3F7693DA8}" presName="space" presStyleCnt="0"/>
      <dgm:spPr/>
    </dgm:pt>
    <dgm:pt modelId="{F7794616-B9E3-4083-A88C-9312B773AC7B}" type="pres">
      <dgm:prSet presAssocID="{20D9A4A1-D30F-4118-8A06-3461744FE1E1}" presName="Name5" presStyleLbl="vennNode1" presStyleIdx="4" presStyleCnt="6">
        <dgm:presLayoutVars>
          <dgm:bulletEnabled val="1"/>
        </dgm:presLayoutVars>
      </dgm:prSet>
      <dgm:spPr/>
    </dgm:pt>
    <dgm:pt modelId="{5620A103-0ECE-4431-804C-F2252661F6EA}" type="pres">
      <dgm:prSet presAssocID="{E48E6435-AE95-4A74-A996-5B2856A56B31}" presName="space" presStyleCnt="0"/>
      <dgm:spPr/>
    </dgm:pt>
    <dgm:pt modelId="{AEAFF1D1-E23B-4AB6-B51E-73BB02CAF6C7}" type="pres">
      <dgm:prSet presAssocID="{CB4DEAEB-C866-4940-9537-C44E3B3807B8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10907B00-802C-48B3-B113-860BDA93E9B1}" type="presOf" srcId="{84F388B1-9FCA-4856-8401-57A02B7A42E1}" destId="{201C9DCA-3DA0-4AEA-98B9-1CD1710BCD2B}" srcOrd="0" destOrd="0" presId="urn:microsoft.com/office/officeart/2005/8/layout/venn3"/>
    <dgm:cxn modelId="{036F8403-8880-4FE7-BD67-232C76B6FEBE}" type="presOf" srcId="{87DAB994-4DA1-4539-AD34-DE2706DBF344}" destId="{590CF020-88A1-4814-BC5C-3D03FC227C6E}" srcOrd="0" destOrd="0" presId="urn:microsoft.com/office/officeart/2005/8/layout/venn3"/>
    <dgm:cxn modelId="{20284916-B10A-4B87-9755-B89CEA4F1260}" type="presOf" srcId="{20D9A4A1-D30F-4118-8A06-3461744FE1E1}" destId="{F7794616-B9E3-4083-A88C-9312B773AC7B}" srcOrd="0" destOrd="0" presId="urn:microsoft.com/office/officeart/2005/8/layout/venn3"/>
    <dgm:cxn modelId="{86F33E17-90FC-4710-9C7B-998C238B010A}" srcId="{57D28E9B-7082-40F5-86C2-E0C102D78E34}" destId="{87DAB994-4DA1-4539-AD34-DE2706DBF344}" srcOrd="1" destOrd="0" parTransId="{21A7AFB2-9296-4536-859B-2755D0E51360}" sibTransId="{85038018-D86F-467A-A74B-0DEAF294FF74}"/>
    <dgm:cxn modelId="{A56F9E19-DBC2-4E41-8990-E0ACB8BE2BE4}" srcId="{57D28E9B-7082-40F5-86C2-E0C102D78E34}" destId="{A2681715-A7D3-423B-B9BA-84619C7238D4}" srcOrd="3" destOrd="0" parTransId="{88398DE8-5E19-492C-A032-FA04538CEE91}" sibTransId="{568979F4-66D0-4D0D-9358-F6F3F7693DA8}"/>
    <dgm:cxn modelId="{995DDC3B-3ED9-4980-B281-FAFBD3A833BA}" type="presOf" srcId="{6CCC7151-F400-4BBC-80BA-1470CAB363E2}" destId="{1F711572-B903-47F3-BB62-98FA3207E5D1}" srcOrd="0" destOrd="0" presId="urn:microsoft.com/office/officeart/2005/8/layout/venn3"/>
    <dgm:cxn modelId="{AF370D3F-9011-4861-96A1-49A435B30219}" srcId="{57D28E9B-7082-40F5-86C2-E0C102D78E34}" destId="{20D9A4A1-D30F-4118-8A06-3461744FE1E1}" srcOrd="4" destOrd="0" parTransId="{55E5F0DF-FE53-4BA9-97E7-5DFD5235ABE4}" sibTransId="{E48E6435-AE95-4A74-A996-5B2856A56B31}"/>
    <dgm:cxn modelId="{823AE06D-57D2-49D8-A37E-1A1E029EA7B5}" type="presOf" srcId="{CB4DEAEB-C866-4940-9537-C44E3B3807B8}" destId="{AEAFF1D1-E23B-4AB6-B51E-73BB02CAF6C7}" srcOrd="0" destOrd="0" presId="urn:microsoft.com/office/officeart/2005/8/layout/venn3"/>
    <dgm:cxn modelId="{9E02C29C-2AA9-4342-B0A7-979C874FC454}" srcId="{57D28E9B-7082-40F5-86C2-E0C102D78E34}" destId="{84F388B1-9FCA-4856-8401-57A02B7A42E1}" srcOrd="0" destOrd="0" parTransId="{0E46207C-C92D-4519-ABC5-54F32482A254}" sibTransId="{4C372617-9E09-4FFF-97C1-1DFA447E5376}"/>
    <dgm:cxn modelId="{12E6059E-6E6D-404A-93FD-803CF0B1A8ED}" type="presOf" srcId="{A2681715-A7D3-423B-B9BA-84619C7238D4}" destId="{5C9EFF93-98D0-4A2C-8250-79AC0A518174}" srcOrd="0" destOrd="0" presId="urn:microsoft.com/office/officeart/2005/8/layout/venn3"/>
    <dgm:cxn modelId="{2A60AAA0-8997-4115-BA26-A424DBDCE509}" type="presOf" srcId="{57D28E9B-7082-40F5-86C2-E0C102D78E34}" destId="{975522D0-0A96-4837-B14D-48B92EEDA880}" srcOrd="0" destOrd="0" presId="urn:microsoft.com/office/officeart/2005/8/layout/venn3"/>
    <dgm:cxn modelId="{4F2744A4-4055-4DAE-878E-0973117087E9}" srcId="{57D28E9B-7082-40F5-86C2-E0C102D78E34}" destId="{6CCC7151-F400-4BBC-80BA-1470CAB363E2}" srcOrd="2" destOrd="0" parTransId="{B43984BA-DC9B-43A3-824B-55EB381C4B58}" sibTransId="{48E2E210-43BE-4C00-A8DA-388299C7DC8B}"/>
    <dgm:cxn modelId="{4CD457A8-E699-4776-8CB5-4FDFBDACC731}" srcId="{57D28E9B-7082-40F5-86C2-E0C102D78E34}" destId="{CB4DEAEB-C866-4940-9537-C44E3B3807B8}" srcOrd="5" destOrd="0" parTransId="{54D778A2-0BC2-4949-BBD7-4F83B4F1D10F}" sibTransId="{9B189DB8-DA3A-4998-81B2-DD7E9CB1EA32}"/>
    <dgm:cxn modelId="{2286EE21-087E-4AB5-B96A-2C8BB836BA4D}" type="presParOf" srcId="{975522D0-0A96-4837-B14D-48B92EEDA880}" destId="{201C9DCA-3DA0-4AEA-98B9-1CD1710BCD2B}" srcOrd="0" destOrd="0" presId="urn:microsoft.com/office/officeart/2005/8/layout/venn3"/>
    <dgm:cxn modelId="{7DFF687E-CD90-4B93-9DEB-0A6C36EF48C9}" type="presParOf" srcId="{975522D0-0A96-4837-B14D-48B92EEDA880}" destId="{5C9958CC-B12B-40F0-896A-6BED1ED3C898}" srcOrd="1" destOrd="0" presId="urn:microsoft.com/office/officeart/2005/8/layout/venn3"/>
    <dgm:cxn modelId="{53D5CB67-1E46-45A5-AD14-6B73EC465722}" type="presParOf" srcId="{975522D0-0A96-4837-B14D-48B92EEDA880}" destId="{590CF020-88A1-4814-BC5C-3D03FC227C6E}" srcOrd="2" destOrd="0" presId="urn:microsoft.com/office/officeart/2005/8/layout/venn3"/>
    <dgm:cxn modelId="{916EEBC5-618D-44AF-A797-C569C7AD5FAA}" type="presParOf" srcId="{975522D0-0A96-4837-B14D-48B92EEDA880}" destId="{F6485432-B5BD-4DBD-9548-04AA85B5AD99}" srcOrd="3" destOrd="0" presId="urn:microsoft.com/office/officeart/2005/8/layout/venn3"/>
    <dgm:cxn modelId="{2C9E2DE2-08DB-4D55-BA5C-817D8B5A5AFF}" type="presParOf" srcId="{975522D0-0A96-4837-B14D-48B92EEDA880}" destId="{1F711572-B903-47F3-BB62-98FA3207E5D1}" srcOrd="4" destOrd="0" presId="urn:microsoft.com/office/officeart/2005/8/layout/venn3"/>
    <dgm:cxn modelId="{EA423D33-D9CA-4525-9265-A8AD0EE623C6}" type="presParOf" srcId="{975522D0-0A96-4837-B14D-48B92EEDA880}" destId="{88725EDB-CAF8-430B-B184-5C1C88566D4A}" srcOrd="5" destOrd="0" presId="urn:microsoft.com/office/officeart/2005/8/layout/venn3"/>
    <dgm:cxn modelId="{563CADD3-465A-466D-9A66-D128425DEF31}" type="presParOf" srcId="{975522D0-0A96-4837-B14D-48B92EEDA880}" destId="{5C9EFF93-98D0-4A2C-8250-79AC0A518174}" srcOrd="6" destOrd="0" presId="urn:microsoft.com/office/officeart/2005/8/layout/venn3"/>
    <dgm:cxn modelId="{C6DD6838-A953-4676-B64B-49544B0D7487}" type="presParOf" srcId="{975522D0-0A96-4837-B14D-48B92EEDA880}" destId="{0E528F85-FB78-4308-B41E-1BA88191D6F3}" srcOrd="7" destOrd="0" presId="urn:microsoft.com/office/officeart/2005/8/layout/venn3"/>
    <dgm:cxn modelId="{24CB4A2F-F79D-4C81-AE09-D8C19D6F7C59}" type="presParOf" srcId="{975522D0-0A96-4837-B14D-48B92EEDA880}" destId="{F7794616-B9E3-4083-A88C-9312B773AC7B}" srcOrd="8" destOrd="0" presId="urn:microsoft.com/office/officeart/2005/8/layout/venn3"/>
    <dgm:cxn modelId="{ED58216E-B4D0-4AFE-9951-B946DFC29C49}" type="presParOf" srcId="{975522D0-0A96-4837-B14D-48B92EEDA880}" destId="{5620A103-0ECE-4431-804C-F2252661F6EA}" srcOrd="9" destOrd="0" presId="urn:microsoft.com/office/officeart/2005/8/layout/venn3"/>
    <dgm:cxn modelId="{E7749CC4-8E3E-47B2-AC7E-5453B100B250}" type="presParOf" srcId="{975522D0-0A96-4837-B14D-48B92EEDA880}" destId="{AEAFF1D1-E23B-4AB6-B51E-73BB02CAF6C7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4190E2-E05A-4360-AE12-AFBC43426EB8}" type="doc">
      <dgm:prSet loTypeId="urn:microsoft.com/office/officeart/2005/8/layout/venn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44E3E24-A334-4CE2-AD7E-ECAF0429452D}">
      <dgm:prSet phldrT="[Texto]"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s-ES" dirty="0"/>
        </a:p>
      </dgm:t>
    </dgm:pt>
    <dgm:pt modelId="{F3962800-AC1A-4D97-BA48-8F33C03B5CFF}" type="parTrans" cxnId="{B279D49B-A557-4331-A595-C5114F4EB2ED}">
      <dgm:prSet/>
      <dgm:spPr/>
      <dgm:t>
        <a:bodyPr/>
        <a:lstStyle/>
        <a:p>
          <a:endParaRPr lang="es-ES"/>
        </a:p>
      </dgm:t>
    </dgm:pt>
    <dgm:pt modelId="{7115E9CA-C6C4-410B-80BC-F54C7867F0F1}" type="sibTrans" cxnId="{B279D49B-A557-4331-A595-C5114F4EB2ED}">
      <dgm:prSet/>
      <dgm:spPr/>
      <dgm:t>
        <a:bodyPr/>
        <a:lstStyle/>
        <a:p>
          <a:endParaRPr lang="es-ES"/>
        </a:p>
      </dgm:t>
    </dgm:pt>
    <dgm:pt modelId="{059043E3-EA0A-4B6D-9549-D4F6884CCF9A}">
      <dgm:prSet phldrT="[Texto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s-ES" sz="1400" dirty="0"/>
        </a:p>
      </dgm:t>
    </dgm:pt>
    <dgm:pt modelId="{19C53B0A-E8EB-4775-BFD3-D4994DD11782}" type="parTrans" cxnId="{48F8216E-37DF-4700-B888-3F2EE5B471EC}">
      <dgm:prSet/>
      <dgm:spPr/>
      <dgm:t>
        <a:bodyPr/>
        <a:lstStyle/>
        <a:p>
          <a:endParaRPr lang="es-ES"/>
        </a:p>
      </dgm:t>
    </dgm:pt>
    <dgm:pt modelId="{CB0C498B-53C8-4C60-B132-B5E8DC7F020C}" type="sibTrans" cxnId="{48F8216E-37DF-4700-B888-3F2EE5B471EC}">
      <dgm:prSet/>
      <dgm:spPr/>
      <dgm:t>
        <a:bodyPr/>
        <a:lstStyle/>
        <a:p>
          <a:endParaRPr lang="es-ES"/>
        </a:p>
      </dgm:t>
    </dgm:pt>
    <dgm:pt modelId="{6F0C1A46-E919-4BE6-ADE6-90927816C66A}">
      <dgm:prSet phldrT="[Texto]" custT="1"/>
      <dgm:spPr>
        <a:ln>
          <a:noFill/>
        </a:ln>
      </dgm:spPr>
      <dgm:t>
        <a:bodyPr/>
        <a:lstStyle/>
        <a:p>
          <a:endParaRPr lang="es-ES" sz="1600" dirty="0"/>
        </a:p>
      </dgm:t>
    </dgm:pt>
    <dgm:pt modelId="{662B6DB0-738D-4D40-9C42-E27A9BF9111C}" type="parTrans" cxnId="{7EB8F113-C35C-4913-9452-95BC07FA3692}">
      <dgm:prSet/>
      <dgm:spPr/>
      <dgm:t>
        <a:bodyPr/>
        <a:lstStyle/>
        <a:p>
          <a:endParaRPr lang="es-ES"/>
        </a:p>
      </dgm:t>
    </dgm:pt>
    <dgm:pt modelId="{DEEDEFCB-6904-4C6D-851D-2D067AABE008}" type="sibTrans" cxnId="{7EB8F113-C35C-4913-9452-95BC07FA3692}">
      <dgm:prSet/>
      <dgm:spPr/>
      <dgm:t>
        <a:bodyPr/>
        <a:lstStyle/>
        <a:p>
          <a:endParaRPr lang="es-ES"/>
        </a:p>
      </dgm:t>
    </dgm:pt>
    <dgm:pt modelId="{8EFE461E-B20F-43D2-83AD-1006C7BBBA5F}" type="pres">
      <dgm:prSet presAssocID="{2E4190E2-E05A-4360-AE12-AFBC43426EB8}" presName="Name0" presStyleCnt="0">
        <dgm:presLayoutVars>
          <dgm:chMax val="7"/>
          <dgm:resizeHandles val="exact"/>
        </dgm:presLayoutVars>
      </dgm:prSet>
      <dgm:spPr/>
    </dgm:pt>
    <dgm:pt modelId="{9976AA26-B465-4AD9-B7CE-D3E5A325D318}" type="pres">
      <dgm:prSet presAssocID="{2E4190E2-E05A-4360-AE12-AFBC43426EB8}" presName="comp1" presStyleCnt="0"/>
      <dgm:spPr/>
    </dgm:pt>
    <dgm:pt modelId="{3F29FA8D-DD2D-460F-A469-8D91ADE8ABD2}" type="pres">
      <dgm:prSet presAssocID="{2E4190E2-E05A-4360-AE12-AFBC43426EB8}" presName="circle1" presStyleLbl="node1" presStyleIdx="0" presStyleCnt="3"/>
      <dgm:spPr/>
    </dgm:pt>
    <dgm:pt modelId="{19091B0A-866C-447B-B153-0117CBA85151}" type="pres">
      <dgm:prSet presAssocID="{2E4190E2-E05A-4360-AE12-AFBC43426EB8}" presName="c1text" presStyleLbl="node1" presStyleIdx="0" presStyleCnt="3">
        <dgm:presLayoutVars>
          <dgm:bulletEnabled val="1"/>
        </dgm:presLayoutVars>
      </dgm:prSet>
      <dgm:spPr/>
    </dgm:pt>
    <dgm:pt modelId="{B13A8DB3-831D-48D4-9072-D3FF0326A906}" type="pres">
      <dgm:prSet presAssocID="{2E4190E2-E05A-4360-AE12-AFBC43426EB8}" presName="comp2" presStyleCnt="0"/>
      <dgm:spPr/>
    </dgm:pt>
    <dgm:pt modelId="{C71163ED-1AFB-4EE7-8317-DFF262860192}" type="pres">
      <dgm:prSet presAssocID="{2E4190E2-E05A-4360-AE12-AFBC43426EB8}" presName="circle2" presStyleLbl="node1" presStyleIdx="1" presStyleCnt="3"/>
      <dgm:spPr/>
    </dgm:pt>
    <dgm:pt modelId="{FCF19D40-AC24-4C44-AA7E-ED27E49D3022}" type="pres">
      <dgm:prSet presAssocID="{2E4190E2-E05A-4360-AE12-AFBC43426EB8}" presName="c2text" presStyleLbl="node1" presStyleIdx="1" presStyleCnt="3">
        <dgm:presLayoutVars>
          <dgm:bulletEnabled val="1"/>
        </dgm:presLayoutVars>
      </dgm:prSet>
      <dgm:spPr/>
    </dgm:pt>
    <dgm:pt modelId="{F25C87DC-6F74-41F2-93A4-A4F60D431A0B}" type="pres">
      <dgm:prSet presAssocID="{2E4190E2-E05A-4360-AE12-AFBC43426EB8}" presName="comp3" presStyleCnt="0"/>
      <dgm:spPr/>
    </dgm:pt>
    <dgm:pt modelId="{C859BC8D-C8C5-4BC4-ADC6-55BC7427E98A}" type="pres">
      <dgm:prSet presAssocID="{2E4190E2-E05A-4360-AE12-AFBC43426EB8}" presName="circle3" presStyleLbl="node1" presStyleIdx="2" presStyleCnt="3"/>
      <dgm:spPr/>
    </dgm:pt>
    <dgm:pt modelId="{D990B0C1-C649-41EE-B4BB-B007102E23B5}" type="pres">
      <dgm:prSet presAssocID="{2E4190E2-E05A-4360-AE12-AFBC43426EB8}" presName="c3text" presStyleLbl="node1" presStyleIdx="2" presStyleCnt="3">
        <dgm:presLayoutVars>
          <dgm:bulletEnabled val="1"/>
        </dgm:presLayoutVars>
      </dgm:prSet>
      <dgm:spPr/>
    </dgm:pt>
  </dgm:ptLst>
  <dgm:cxnLst>
    <dgm:cxn modelId="{7EB8F113-C35C-4913-9452-95BC07FA3692}" srcId="{2E4190E2-E05A-4360-AE12-AFBC43426EB8}" destId="{6F0C1A46-E919-4BE6-ADE6-90927816C66A}" srcOrd="2" destOrd="0" parTransId="{662B6DB0-738D-4D40-9C42-E27A9BF9111C}" sibTransId="{DEEDEFCB-6904-4C6D-851D-2D067AABE008}"/>
    <dgm:cxn modelId="{E75D173B-35B4-416C-A7F5-B21AD0B6CAA5}" type="presOf" srcId="{C44E3E24-A334-4CE2-AD7E-ECAF0429452D}" destId="{3F29FA8D-DD2D-460F-A469-8D91ADE8ABD2}" srcOrd="0" destOrd="0" presId="urn:microsoft.com/office/officeart/2005/8/layout/venn2"/>
    <dgm:cxn modelId="{48F8216E-37DF-4700-B888-3F2EE5B471EC}" srcId="{2E4190E2-E05A-4360-AE12-AFBC43426EB8}" destId="{059043E3-EA0A-4B6D-9549-D4F6884CCF9A}" srcOrd="1" destOrd="0" parTransId="{19C53B0A-E8EB-4775-BFD3-D4994DD11782}" sibTransId="{CB0C498B-53C8-4C60-B132-B5E8DC7F020C}"/>
    <dgm:cxn modelId="{1124E250-C418-4732-A0BD-9B8692385B12}" type="presOf" srcId="{C44E3E24-A334-4CE2-AD7E-ECAF0429452D}" destId="{19091B0A-866C-447B-B153-0117CBA85151}" srcOrd="1" destOrd="0" presId="urn:microsoft.com/office/officeart/2005/8/layout/venn2"/>
    <dgm:cxn modelId="{0420FA79-33F9-478C-9933-297AEF970288}" type="presOf" srcId="{2E4190E2-E05A-4360-AE12-AFBC43426EB8}" destId="{8EFE461E-B20F-43D2-83AD-1006C7BBBA5F}" srcOrd="0" destOrd="0" presId="urn:microsoft.com/office/officeart/2005/8/layout/venn2"/>
    <dgm:cxn modelId="{80DD3C8A-CD8F-4534-A266-06D914EC1B1B}" type="presOf" srcId="{6F0C1A46-E919-4BE6-ADE6-90927816C66A}" destId="{C859BC8D-C8C5-4BC4-ADC6-55BC7427E98A}" srcOrd="0" destOrd="0" presId="urn:microsoft.com/office/officeart/2005/8/layout/venn2"/>
    <dgm:cxn modelId="{B279D49B-A557-4331-A595-C5114F4EB2ED}" srcId="{2E4190E2-E05A-4360-AE12-AFBC43426EB8}" destId="{C44E3E24-A334-4CE2-AD7E-ECAF0429452D}" srcOrd="0" destOrd="0" parTransId="{F3962800-AC1A-4D97-BA48-8F33C03B5CFF}" sibTransId="{7115E9CA-C6C4-410B-80BC-F54C7867F0F1}"/>
    <dgm:cxn modelId="{855029AD-1F57-48CC-AA52-17CB30368651}" type="presOf" srcId="{6F0C1A46-E919-4BE6-ADE6-90927816C66A}" destId="{D990B0C1-C649-41EE-B4BB-B007102E23B5}" srcOrd="1" destOrd="0" presId="urn:microsoft.com/office/officeart/2005/8/layout/venn2"/>
    <dgm:cxn modelId="{8E6231D3-95A2-4E34-89C3-2178BEA4D5FE}" type="presOf" srcId="{059043E3-EA0A-4B6D-9549-D4F6884CCF9A}" destId="{FCF19D40-AC24-4C44-AA7E-ED27E49D3022}" srcOrd="1" destOrd="0" presId="urn:microsoft.com/office/officeart/2005/8/layout/venn2"/>
    <dgm:cxn modelId="{38C40AD9-69AA-4987-99E3-6CBAA9F4AB36}" type="presOf" srcId="{059043E3-EA0A-4B6D-9549-D4F6884CCF9A}" destId="{C71163ED-1AFB-4EE7-8317-DFF262860192}" srcOrd="0" destOrd="0" presId="urn:microsoft.com/office/officeart/2005/8/layout/venn2"/>
    <dgm:cxn modelId="{78D2CCE7-8FEA-4446-B54A-BAAA1ECF02F8}" type="presParOf" srcId="{8EFE461E-B20F-43D2-83AD-1006C7BBBA5F}" destId="{9976AA26-B465-4AD9-B7CE-D3E5A325D318}" srcOrd="0" destOrd="0" presId="urn:microsoft.com/office/officeart/2005/8/layout/venn2"/>
    <dgm:cxn modelId="{69B20B89-6F9C-467A-87ED-A31D5653778A}" type="presParOf" srcId="{9976AA26-B465-4AD9-B7CE-D3E5A325D318}" destId="{3F29FA8D-DD2D-460F-A469-8D91ADE8ABD2}" srcOrd="0" destOrd="0" presId="urn:microsoft.com/office/officeart/2005/8/layout/venn2"/>
    <dgm:cxn modelId="{3F2C337B-3F14-486D-AD58-A29CF723A03D}" type="presParOf" srcId="{9976AA26-B465-4AD9-B7CE-D3E5A325D318}" destId="{19091B0A-866C-447B-B153-0117CBA85151}" srcOrd="1" destOrd="0" presId="urn:microsoft.com/office/officeart/2005/8/layout/venn2"/>
    <dgm:cxn modelId="{8F582E22-114B-46EE-9308-830CCCCEF987}" type="presParOf" srcId="{8EFE461E-B20F-43D2-83AD-1006C7BBBA5F}" destId="{B13A8DB3-831D-48D4-9072-D3FF0326A906}" srcOrd="1" destOrd="0" presId="urn:microsoft.com/office/officeart/2005/8/layout/venn2"/>
    <dgm:cxn modelId="{4CB90A86-9827-4736-9881-9F0BDE1F52B8}" type="presParOf" srcId="{B13A8DB3-831D-48D4-9072-D3FF0326A906}" destId="{C71163ED-1AFB-4EE7-8317-DFF262860192}" srcOrd="0" destOrd="0" presId="urn:microsoft.com/office/officeart/2005/8/layout/venn2"/>
    <dgm:cxn modelId="{459C7275-7616-41C8-B401-089737EFBDED}" type="presParOf" srcId="{B13A8DB3-831D-48D4-9072-D3FF0326A906}" destId="{FCF19D40-AC24-4C44-AA7E-ED27E49D3022}" srcOrd="1" destOrd="0" presId="urn:microsoft.com/office/officeart/2005/8/layout/venn2"/>
    <dgm:cxn modelId="{E8DAE08B-78B8-4EF6-AD5B-F294F26A5CA9}" type="presParOf" srcId="{8EFE461E-B20F-43D2-83AD-1006C7BBBA5F}" destId="{F25C87DC-6F74-41F2-93A4-A4F60D431A0B}" srcOrd="2" destOrd="0" presId="urn:microsoft.com/office/officeart/2005/8/layout/venn2"/>
    <dgm:cxn modelId="{0FE76CB5-5290-4F7A-8271-2F162F0E6CF1}" type="presParOf" srcId="{F25C87DC-6F74-41F2-93A4-A4F60D431A0B}" destId="{C859BC8D-C8C5-4BC4-ADC6-55BC7427E98A}" srcOrd="0" destOrd="0" presId="urn:microsoft.com/office/officeart/2005/8/layout/venn2"/>
    <dgm:cxn modelId="{AEBE1D43-AD0A-42DD-AC49-A2FD5B8A5539}" type="presParOf" srcId="{F25C87DC-6F74-41F2-93A4-A4F60D431A0B}" destId="{D990B0C1-C649-41EE-B4BB-B007102E23B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BE18E-DC3B-4AF0-84EC-8627C3B21B16}">
      <dsp:nvSpPr>
        <dsp:cNvPr id="0" name=""/>
        <dsp:cNvSpPr/>
      </dsp:nvSpPr>
      <dsp:spPr>
        <a:xfrm>
          <a:off x="189007" y="4227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Population = 2.196.745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 Surface: 7.234 km2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Population density: 302/km2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Gini Index: 29,4% [EU27: 30,3%,2021) </a:t>
          </a:r>
        </a:p>
      </dsp:txBody>
      <dsp:txXfrm>
        <a:off x="189007" y="4227"/>
        <a:ext cx="1925194" cy="1155116"/>
      </dsp:txXfrm>
    </dsp:sp>
    <dsp:sp modelId="{7A42A5CA-61FE-4C25-8079-D30B59CB6B9D}">
      <dsp:nvSpPr>
        <dsp:cNvPr id="0" name=""/>
        <dsp:cNvSpPr/>
      </dsp:nvSpPr>
      <dsp:spPr>
        <a:xfrm>
          <a:off x="2306722" y="4227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Rate of people with foreign nationality (born abroad) =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9,3% (2023)</a:t>
          </a:r>
        </a:p>
      </dsp:txBody>
      <dsp:txXfrm>
        <a:off x="2306722" y="4227"/>
        <a:ext cx="1925194" cy="1155116"/>
      </dsp:txXfrm>
    </dsp:sp>
    <dsp:sp modelId="{C97BF53C-FD0F-4228-B84E-2AF09E18B3E6}">
      <dsp:nvSpPr>
        <dsp:cNvPr id="0" name=""/>
        <dsp:cNvSpPr/>
      </dsp:nvSpPr>
      <dsp:spPr>
        <a:xfrm>
          <a:off x="4424436" y="4227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Predominance of Latin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America (44%) and Maghreb countries (mainly Morocco; 11%)</a:t>
          </a:r>
        </a:p>
      </dsp:txBody>
      <dsp:txXfrm>
        <a:off x="4424436" y="4227"/>
        <a:ext cx="1925194" cy="1155116"/>
      </dsp:txXfrm>
    </dsp:sp>
    <dsp:sp modelId="{C137BB67-6983-470B-B426-421C4D202DED}">
      <dsp:nvSpPr>
        <dsp:cNvPr id="0" name=""/>
        <dsp:cNvSpPr/>
      </dsp:nvSpPr>
      <dsp:spPr>
        <a:xfrm>
          <a:off x="189007" y="1351864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Increased immigration </a:t>
          </a:r>
          <a:r>
            <a:rPr lang="en-US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influx  + </a:t>
          </a:r>
          <a:r>
            <a:rPr lang="en-US" sz="1000" kern="1200" dirty="0"/>
            <a:t>transitions to other European countries (ordinary / 3 crisis)</a:t>
          </a:r>
        </a:p>
      </dsp:txBody>
      <dsp:txXfrm>
        <a:off x="189007" y="1351864"/>
        <a:ext cx="1925194" cy="1155116"/>
      </dsp:txXfrm>
    </dsp:sp>
    <dsp:sp modelId="{BA8DF5BF-7D3F-4780-ADF6-3C66E51A2C39}">
      <dsp:nvSpPr>
        <dsp:cNvPr id="0" name=""/>
        <dsp:cNvSpPr/>
      </dsp:nvSpPr>
      <dsp:spPr>
        <a:xfrm>
          <a:off x="2306722" y="1351864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Young people (15-29) with foreign nationality in 2023 = 49.389 (the highest level since 2010 = 45.319) </a:t>
          </a:r>
        </a:p>
      </dsp:txBody>
      <dsp:txXfrm>
        <a:off x="2306722" y="1351864"/>
        <a:ext cx="1925194" cy="1155116"/>
      </dsp:txXfrm>
    </dsp:sp>
    <dsp:sp modelId="{B705715F-FE96-4965-A31E-EEABEEFF3162}">
      <dsp:nvSpPr>
        <dsp:cNvPr id="0" name=""/>
        <dsp:cNvSpPr/>
      </dsp:nvSpPr>
      <dsp:spPr>
        <a:xfrm>
          <a:off x="4424436" y="1351864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Arrival of young people without family support (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mostly Maghreb/Morocco.; Increasingly Western Africa), mostly to the three capitals </a:t>
          </a:r>
        </a:p>
      </dsp:txBody>
      <dsp:txXfrm>
        <a:off x="4424436" y="1351864"/>
        <a:ext cx="1925194" cy="1155116"/>
      </dsp:txXfrm>
    </dsp:sp>
    <dsp:sp modelId="{0F9D43CE-DD33-4BBA-99CB-BAE47FE1C37F}">
      <dsp:nvSpPr>
        <dsp:cNvPr id="0" name=""/>
        <dsp:cNvSpPr/>
      </dsp:nvSpPr>
      <dsp:spPr>
        <a:xfrm>
          <a:off x="189007" y="2699500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Unemployment rate = 7,9% (2024, 1st Tr.)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Youth unemployment rate (2023) = 12,6%</a:t>
          </a:r>
        </a:p>
      </dsp:txBody>
      <dsp:txXfrm>
        <a:off x="189007" y="2699500"/>
        <a:ext cx="1925194" cy="1155116"/>
      </dsp:txXfrm>
    </dsp:sp>
    <dsp:sp modelId="{C2AF70DB-1C94-4465-AE09-C0B0A05319A0}">
      <dsp:nvSpPr>
        <dsp:cNvPr id="0" name=""/>
        <dsp:cNvSpPr/>
      </dsp:nvSpPr>
      <dsp:spPr>
        <a:xfrm>
          <a:off x="2306722" y="2699500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Increasing employment rate of young people from 16 up to 29 years old </a:t>
          </a:r>
        </a:p>
      </dsp:txBody>
      <dsp:txXfrm>
        <a:off x="2306722" y="2699500"/>
        <a:ext cx="1925194" cy="1155116"/>
      </dsp:txXfrm>
    </dsp:sp>
    <dsp:sp modelId="{473F48F7-DC5C-4F16-9B9C-041E6ED44CA3}">
      <dsp:nvSpPr>
        <dsp:cNvPr id="0" name=""/>
        <dsp:cNvSpPr/>
      </dsp:nvSpPr>
      <dsp:spPr>
        <a:xfrm>
          <a:off x="4424436" y="2699500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High rate of employment after professional (83,2%) and university studies (90%). Jobs linked to studies (71,3%)-2022</a:t>
          </a:r>
        </a:p>
      </dsp:txBody>
      <dsp:txXfrm>
        <a:off x="4424436" y="2699500"/>
        <a:ext cx="1925194" cy="1155116"/>
      </dsp:txXfrm>
    </dsp:sp>
    <dsp:sp modelId="{380DB317-B0B4-47D9-9773-B0113B42C10E}">
      <dsp:nvSpPr>
        <dsp:cNvPr id="0" name=""/>
        <dsp:cNvSpPr/>
      </dsp:nvSpPr>
      <dsp:spPr>
        <a:xfrm>
          <a:off x="189007" y="4047137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GDP per Capita: EU: 100  / </a:t>
          </a:r>
          <a:r>
            <a:rPr lang="en-US" sz="10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Euskadi</a:t>
          </a:r>
          <a:r>
            <a:rPr lang="en-US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(ES21): 108 / Spain: 85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Compensation of Employees D1/D2: EU27: 40.600 € / </a:t>
          </a:r>
          <a:r>
            <a:rPr lang="en-US" sz="10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Euskadi</a:t>
          </a:r>
          <a:r>
            <a:rPr lang="en-US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41.200  € / Spain: 36.500 €</a:t>
          </a:r>
        </a:p>
      </dsp:txBody>
      <dsp:txXfrm>
        <a:off x="189007" y="4047137"/>
        <a:ext cx="1925194" cy="1155116"/>
      </dsp:txXfrm>
    </dsp:sp>
    <dsp:sp modelId="{670CC036-3F00-4A42-9398-22A3D6708C2D}">
      <dsp:nvSpPr>
        <dsp:cNvPr id="0" name=""/>
        <dsp:cNvSpPr/>
      </dsp:nvSpPr>
      <dsp:spPr>
        <a:xfrm>
          <a:off x="2306722" y="4047137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Demographic change: youth/old population rate  baby boom impact on Basque society and social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cohesion (life expectancy: 80,7; 2021)</a:t>
          </a:r>
        </a:p>
      </dsp:txBody>
      <dsp:txXfrm>
        <a:off x="2306722" y="4047137"/>
        <a:ext cx="1925194" cy="1155116"/>
      </dsp:txXfrm>
    </dsp:sp>
    <dsp:sp modelId="{5BBCCEE0-5614-4C32-884A-04C265CE43B3}">
      <dsp:nvSpPr>
        <dsp:cNvPr id="0" name=""/>
        <dsp:cNvSpPr/>
      </dsp:nvSpPr>
      <dsp:spPr>
        <a:xfrm>
          <a:off x="4443592" y="4014424"/>
          <a:ext cx="1925194" cy="1155116"/>
        </a:xfrm>
        <a:prstGeom prst="rect">
          <a:avLst/>
        </a:prstGeom>
        <a:solidFill>
          <a:srgbClr val="2250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Number of people aged 15-29 per 100 people aged 64 and over=  62%) </a:t>
          </a:r>
          <a:r>
            <a:rPr lang="en-US" sz="12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&amp;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Population&gt; 65 = 23% (2023)</a:t>
          </a:r>
        </a:p>
      </dsp:txBody>
      <dsp:txXfrm>
        <a:off x="4443592" y="4014424"/>
        <a:ext cx="1925194" cy="1155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C9DCA-3DA0-4AEA-98B9-1CD1710BCD2B}">
      <dsp:nvSpPr>
        <dsp:cNvPr id="0" name=""/>
        <dsp:cNvSpPr/>
      </dsp:nvSpPr>
      <dsp:spPr>
        <a:xfrm>
          <a:off x="107562" y="131"/>
          <a:ext cx="792186" cy="7921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97" tIns="13970" rIns="43597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Social </a:t>
          </a:r>
          <a:r>
            <a:rPr lang="es-ES" sz="1100" kern="1200" dirty="0" err="1"/>
            <a:t>Services</a:t>
          </a:r>
          <a:endParaRPr lang="es-ES" sz="1100" kern="1200" dirty="0"/>
        </a:p>
      </dsp:txBody>
      <dsp:txXfrm>
        <a:off x="223575" y="116144"/>
        <a:ext cx="560160" cy="560160"/>
      </dsp:txXfrm>
    </dsp:sp>
    <dsp:sp modelId="{590CF020-88A1-4814-BC5C-3D03FC227C6E}">
      <dsp:nvSpPr>
        <dsp:cNvPr id="0" name=""/>
        <dsp:cNvSpPr/>
      </dsp:nvSpPr>
      <dsp:spPr>
        <a:xfrm>
          <a:off x="741311" y="131"/>
          <a:ext cx="792186" cy="792186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97" tIns="15240" rIns="43597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/>
            <a:t>Third</a:t>
          </a:r>
          <a:r>
            <a:rPr lang="es-ES" sz="1200" kern="1200" dirty="0"/>
            <a:t> Sector</a:t>
          </a:r>
        </a:p>
      </dsp:txBody>
      <dsp:txXfrm>
        <a:off x="857324" y="116144"/>
        <a:ext cx="560160" cy="560160"/>
      </dsp:txXfrm>
    </dsp:sp>
    <dsp:sp modelId="{1F711572-B903-47F3-BB62-98FA3207E5D1}">
      <dsp:nvSpPr>
        <dsp:cNvPr id="0" name=""/>
        <dsp:cNvSpPr/>
      </dsp:nvSpPr>
      <dsp:spPr>
        <a:xfrm>
          <a:off x="1375061" y="131"/>
          <a:ext cx="792186" cy="792186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97" tIns="13970" rIns="43597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Training Centers</a:t>
          </a:r>
        </a:p>
      </dsp:txBody>
      <dsp:txXfrm>
        <a:off x="1491074" y="116144"/>
        <a:ext cx="560160" cy="560160"/>
      </dsp:txXfrm>
    </dsp:sp>
    <dsp:sp modelId="{5C9EFF93-98D0-4A2C-8250-79AC0A518174}">
      <dsp:nvSpPr>
        <dsp:cNvPr id="0" name=""/>
        <dsp:cNvSpPr/>
      </dsp:nvSpPr>
      <dsp:spPr>
        <a:xfrm>
          <a:off x="2008810" y="131"/>
          <a:ext cx="792186" cy="792186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97" tIns="13970" rIns="43597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Sport / </a:t>
          </a:r>
          <a:r>
            <a:rPr lang="es-ES" sz="1100" kern="1200" dirty="0" err="1"/>
            <a:t>Leisure</a:t>
          </a:r>
          <a:r>
            <a:rPr lang="es-ES" sz="1100" kern="1200" dirty="0"/>
            <a:t> Clubs</a:t>
          </a:r>
        </a:p>
      </dsp:txBody>
      <dsp:txXfrm>
        <a:off x="2124823" y="116144"/>
        <a:ext cx="560160" cy="560160"/>
      </dsp:txXfrm>
    </dsp:sp>
    <dsp:sp modelId="{F7794616-B9E3-4083-A88C-9312B773AC7B}">
      <dsp:nvSpPr>
        <dsp:cNvPr id="0" name=""/>
        <dsp:cNvSpPr/>
      </dsp:nvSpPr>
      <dsp:spPr>
        <a:xfrm>
          <a:off x="2642560" y="131"/>
          <a:ext cx="792186" cy="792186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97" tIns="12700" rIns="43597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Parishes</a:t>
          </a:r>
          <a:r>
            <a:rPr lang="es-ES" sz="1000" kern="1200" dirty="0"/>
            <a:t> Mosques</a:t>
          </a:r>
        </a:p>
      </dsp:txBody>
      <dsp:txXfrm>
        <a:off x="2758573" y="116144"/>
        <a:ext cx="560160" cy="560160"/>
      </dsp:txXfrm>
    </dsp:sp>
    <dsp:sp modelId="{AEAFF1D1-E23B-4AB6-B51E-73BB02CAF6C7}">
      <dsp:nvSpPr>
        <dsp:cNvPr id="0" name=""/>
        <dsp:cNvSpPr/>
      </dsp:nvSpPr>
      <dsp:spPr>
        <a:xfrm>
          <a:off x="3276309" y="131"/>
          <a:ext cx="792186" cy="792186"/>
        </a:xfrm>
        <a:prstGeom prst="ellipse">
          <a:avLst/>
        </a:prstGeom>
        <a:solidFill>
          <a:srgbClr val="9E303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97" tIns="13970" rIns="43597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/>
            <a:t>Others</a:t>
          </a:r>
          <a:endParaRPr lang="es-ES" sz="1100" kern="1200" dirty="0"/>
        </a:p>
      </dsp:txBody>
      <dsp:txXfrm>
        <a:off x="3392322" y="116144"/>
        <a:ext cx="560160" cy="560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9FA8D-DD2D-460F-A469-8D91ADE8ABD2}">
      <dsp:nvSpPr>
        <dsp:cNvPr id="0" name=""/>
        <dsp:cNvSpPr/>
      </dsp:nvSpPr>
      <dsp:spPr>
        <a:xfrm>
          <a:off x="442702" y="0"/>
          <a:ext cx="1548014" cy="154801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 dirty="0"/>
        </a:p>
      </dsp:txBody>
      <dsp:txXfrm>
        <a:off x="946194" y="77400"/>
        <a:ext cx="541030" cy="232202"/>
      </dsp:txXfrm>
    </dsp:sp>
    <dsp:sp modelId="{C71163ED-1AFB-4EE7-8317-DFF262860192}">
      <dsp:nvSpPr>
        <dsp:cNvPr id="0" name=""/>
        <dsp:cNvSpPr/>
      </dsp:nvSpPr>
      <dsp:spPr>
        <a:xfrm>
          <a:off x="636204" y="387003"/>
          <a:ext cx="1161010" cy="116101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946194" y="459566"/>
        <a:ext cx="541030" cy="217689"/>
      </dsp:txXfrm>
    </dsp:sp>
    <dsp:sp modelId="{C859BC8D-C8C5-4BC4-ADC6-55BC7427E98A}">
      <dsp:nvSpPr>
        <dsp:cNvPr id="0" name=""/>
        <dsp:cNvSpPr/>
      </dsp:nvSpPr>
      <dsp:spPr>
        <a:xfrm>
          <a:off x="829706" y="774007"/>
          <a:ext cx="774007" cy="7740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943056" y="967508"/>
        <a:ext cx="547305" cy="387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7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21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2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65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75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28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42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31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28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58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FD1D-8B5B-4374-B182-3DDAE228A25D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730F-CBFE-41D1-BAC5-29EBF63CA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37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17.jpe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jpe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2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13_F3F4377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ec.europa.eu/eurostat/statistics-explained/index.php?title=Annual_national_accounts_-_evolution_of_the_income_components_of_GDP#:~:text=Compensation%20of%20employees%20(D.,is%20wages%20and%20salaries%20(D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hyperlink" Target="https://www.ikuspegi.eus/e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hyperlink" Target="https://www.euskadi.eus/contenidos/noticia/gazteen_adierazleak_2023/es_def/Panoramica_2023_es.pdf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https://es.eustat.eus/estadisticas/tema_159/opt_0/tipo_1/ti_Poblacion/temas.html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Relationship Id="rId14" Type="http://schemas.openxmlformats.org/officeDocument/2006/relationships/hyperlink" Target="https://ec.europa.eu/eurostat/databrowser/view/nama_10r_2lp10/default/table?lang=e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microsoft.com/office/2018/10/relationships/comments" Target="../comments/modernComment_105_E79EE9C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5182397" y="3"/>
            <a:ext cx="6858000" cy="6857999"/>
          </a:xfrm>
          <a:prstGeom prst="parallelogram">
            <a:avLst/>
          </a:prstGeom>
          <a:blipFill dpi="0"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aralelogramo 8"/>
          <p:cNvSpPr/>
          <p:nvPr/>
        </p:nvSpPr>
        <p:spPr>
          <a:xfrm>
            <a:off x="-68370" y="-3"/>
            <a:ext cx="6858000" cy="6858000"/>
          </a:xfrm>
          <a:prstGeom prst="parallelogram">
            <a:avLst/>
          </a:prstGeom>
          <a:solidFill>
            <a:srgbClr val="00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538862" y="2580226"/>
            <a:ext cx="3810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Trapezistak</a:t>
            </a:r>
            <a:endParaRPr lang="es-E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Tightrope</a:t>
            </a: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walkers</a:t>
            </a:r>
            <a:endParaRPr lang="es-E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167A64-5A93-47A6-83DB-E1149BE5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056" y="5989476"/>
            <a:ext cx="1593954" cy="8120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1F668C-6CD1-CB48-049D-ECEA25F1F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9671" y="374703"/>
            <a:ext cx="1437881" cy="183081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0711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redondeado 35"/>
          <p:cNvSpPr/>
          <p:nvPr/>
        </p:nvSpPr>
        <p:spPr>
          <a:xfrm>
            <a:off x="2344166" y="3641033"/>
            <a:ext cx="9298418" cy="5022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entágono 37"/>
          <p:cNvSpPr/>
          <p:nvPr/>
        </p:nvSpPr>
        <p:spPr>
          <a:xfrm>
            <a:off x="568615" y="4272266"/>
            <a:ext cx="1683402" cy="402501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5553635" y="1483137"/>
            <a:ext cx="3421607" cy="557008"/>
          </a:xfrm>
          <a:prstGeom prst="roundRect">
            <a:avLst/>
          </a:prstGeom>
          <a:solidFill>
            <a:srgbClr val="225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2757574" y="2634184"/>
            <a:ext cx="1187019" cy="748442"/>
          </a:xfrm>
          <a:prstGeom prst="roundRect">
            <a:avLst/>
          </a:prstGeom>
          <a:solidFill>
            <a:srgbClr val="225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Conector recto 40"/>
          <p:cNvCxnSpPr/>
          <p:nvPr/>
        </p:nvCxnSpPr>
        <p:spPr>
          <a:xfrm>
            <a:off x="7250496" y="2012789"/>
            <a:ext cx="0" cy="501884"/>
          </a:xfrm>
          <a:prstGeom prst="line">
            <a:avLst/>
          </a:prstGeom>
          <a:solidFill>
            <a:srgbClr val="225261"/>
          </a:solidFill>
          <a:ln w="38100">
            <a:solidFill>
              <a:srgbClr val="2252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Rectángulo redondeado 41"/>
          <p:cNvSpPr/>
          <p:nvPr/>
        </p:nvSpPr>
        <p:spPr>
          <a:xfrm>
            <a:off x="2520920" y="3663373"/>
            <a:ext cx="462617" cy="15992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uadroTexto 42"/>
          <p:cNvSpPr txBox="1"/>
          <p:nvPr/>
        </p:nvSpPr>
        <p:spPr>
          <a:xfrm>
            <a:off x="5526836" y="1571353"/>
            <a:ext cx="3421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Coordination Unit</a:t>
            </a:r>
          </a:p>
        </p:txBody>
      </p:sp>
      <p:cxnSp>
        <p:nvCxnSpPr>
          <p:cNvPr id="44" name="Conector recto 43"/>
          <p:cNvCxnSpPr/>
          <p:nvPr/>
        </p:nvCxnSpPr>
        <p:spPr>
          <a:xfrm>
            <a:off x="3391301" y="2503872"/>
            <a:ext cx="7550329" cy="13345"/>
          </a:xfrm>
          <a:prstGeom prst="line">
            <a:avLst/>
          </a:prstGeom>
          <a:ln w="38100">
            <a:solidFill>
              <a:srgbClr val="225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3404363" y="2489069"/>
            <a:ext cx="0" cy="467788"/>
          </a:xfrm>
          <a:prstGeom prst="line">
            <a:avLst/>
          </a:prstGeom>
          <a:ln w="38100">
            <a:solidFill>
              <a:srgbClr val="225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5633760" y="2514674"/>
            <a:ext cx="0" cy="243658"/>
          </a:xfrm>
          <a:prstGeom prst="line">
            <a:avLst/>
          </a:prstGeom>
          <a:ln w="38100">
            <a:solidFill>
              <a:srgbClr val="225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V="1">
            <a:off x="8515855" y="2514674"/>
            <a:ext cx="0" cy="652447"/>
          </a:xfrm>
          <a:prstGeom prst="line">
            <a:avLst/>
          </a:prstGeom>
          <a:ln w="38100">
            <a:solidFill>
              <a:srgbClr val="225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V="1">
            <a:off x="10941630" y="2514673"/>
            <a:ext cx="0" cy="652447"/>
          </a:xfrm>
          <a:prstGeom prst="line">
            <a:avLst/>
          </a:prstGeom>
          <a:ln w="38100">
            <a:solidFill>
              <a:srgbClr val="225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2703940" y="2656202"/>
            <a:ext cx="1250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Case Coordinator 1 (30)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5069929" y="2634184"/>
            <a:ext cx="1187019" cy="748442"/>
          </a:xfrm>
          <a:prstGeom prst="roundRect">
            <a:avLst/>
          </a:prstGeom>
          <a:solidFill>
            <a:srgbClr val="225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uadroTexto 50"/>
          <p:cNvSpPr txBox="1"/>
          <p:nvPr/>
        </p:nvSpPr>
        <p:spPr>
          <a:xfrm>
            <a:off x="5046460" y="2654004"/>
            <a:ext cx="1250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Case Coordinator 2 (30)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7863992" y="2628974"/>
            <a:ext cx="1187019" cy="748442"/>
          </a:xfrm>
          <a:prstGeom prst="roundRect">
            <a:avLst/>
          </a:prstGeom>
          <a:solidFill>
            <a:srgbClr val="225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uadroTexto 52"/>
          <p:cNvSpPr txBox="1"/>
          <p:nvPr/>
        </p:nvSpPr>
        <p:spPr>
          <a:xfrm>
            <a:off x="7851573" y="2665184"/>
            <a:ext cx="1199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Case Coordinator 3 (30)</a:t>
            </a:r>
          </a:p>
        </p:txBody>
      </p:sp>
      <p:sp>
        <p:nvSpPr>
          <p:cNvPr id="54" name="Rectángulo redondeado 53"/>
          <p:cNvSpPr/>
          <p:nvPr/>
        </p:nvSpPr>
        <p:spPr>
          <a:xfrm>
            <a:off x="10325805" y="2624086"/>
            <a:ext cx="1187019" cy="748442"/>
          </a:xfrm>
          <a:prstGeom prst="roundRect">
            <a:avLst/>
          </a:prstGeom>
          <a:solidFill>
            <a:srgbClr val="225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uadroTexto 54"/>
          <p:cNvSpPr txBox="1"/>
          <p:nvPr/>
        </p:nvSpPr>
        <p:spPr>
          <a:xfrm>
            <a:off x="10316369" y="2674721"/>
            <a:ext cx="1217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Case Coordinator X (30)</a:t>
            </a:r>
          </a:p>
        </p:txBody>
      </p:sp>
      <p:sp>
        <p:nvSpPr>
          <p:cNvPr id="57" name="Rectángulo redondeado 56"/>
          <p:cNvSpPr/>
          <p:nvPr/>
        </p:nvSpPr>
        <p:spPr>
          <a:xfrm>
            <a:off x="3054079" y="3645472"/>
            <a:ext cx="462617" cy="1060565"/>
          </a:xfrm>
          <a:prstGeom prst="roundRect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ángulo redondeado 57"/>
          <p:cNvSpPr/>
          <p:nvPr/>
        </p:nvSpPr>
        <p:spPr>
          <a:xfrm>
            <a:off x="5130207" y="3653163"/>
            <a:ext cx="462617" cy="16079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ángulo redondeado 58"/>
          <p:cNvSpPr/>
          <p:nvPr/>
        </p:nvSpPr>
        <p:spPr>
          <a:xfrm>
            <a:off x="5725507" y="3651349"/>
            <a:ext cx="462617" cy="15832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ángulo redondeado 62"/>
          <p:cNvSpPr/>
          <p:nvPr/>
        </p:nvSpPr>
        <p:spPr>
          <a:xfrm>
            <a:off x="7892581" y="4751026"/>
            <a:ext cx="1126566" cy="531464"/>
          </a:xfrm>
          <a:prstGeom prst="roundRect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ángulo redondeado 64"/>
          <p:cNvSpPr/>
          <p:nvPr/>
        </p:nvSpPr>
        <p:spPr>
          <a:xfrm>
            <a:off x="3060320" y="4737896"/>
            <a:ext cx="1015775" cy="523178"/>
          </a:xfrm>
          <a:prstGeom prst="roundRect">
            <a:avLst/>
          </a:prstGeom>
          <a:solidFill>
            <a:srgbClr val="AE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ángulo redondeado 65"/>
          <p:cNvSpPr/>
          <p:nvPr/>
        </p:nvSpPr>
        <p:spPr>
          <a:xfrm>
            <a:off x="3569922" y="3626109"/>
            <a:ext cx="482218" cy="5225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uadroTexto 68"/>
          <p:cNvSpPr txBox="1"/>
          <p:nvPr/>
        </p:nvSpPr>
        <p:spPr>
          <a:xfrm>
            <a:off x="604230" y="4313530"/>
            <a:ext cx="168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Housing</a:t>
            </a:r>
          </a:p>
        </p:txBody>
      </p:sp>
      <p:sp>
        <p:nvSpPr>
          <p:cNvPr id="70" name="Pentágono 69"/>
          <p:cNvSpPr/>
          <p:nvPr/>
        </p:nvSpPr>
        <p:spPr>
          <a:xfrm>
            <a:off x="592758" y="4810214"/>
            <a:ext cx="1683402" cy="402501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uadroTexto 70"/>
          <p:cNvSpPr txBox="1"/>
          <p:nvPr/>
        </p:nvSpPr>
        <p:spPr>
          <a:xfrm>
            <a:off x="572982" y="4838315"/>
            <a:ext cx="168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1">
                <a:solidFill>
                  <a:schemeClr val="bg1"/>
                </a:solidFill>
              </a:rPr>
              <a:t>Training / Labour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2" name="CuadroTexto 71"/>
          <p:cNvSpPr txBox="1"/>
          <p:nvPr/>
        </p:nvSpPr>
        <p:spPr>
          <a:xfrm rot="16200000">
            <a:off x="2034570" y="4306401"/>
            <a:ext cx="1451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Organization 1</a:t>
            </a:r>
          </a:p>
        </p:txBody>
      </p:sp>
      <p:sp>
        <p:nvSpPr>
          <p:cNvPr id="73" name="CuadroTexto 72"/>
          <p:cNvSpPr txBox="1"/>
          <p:nvPr/>
        </p:nvSpPr>
        <p:spPr>
          <a:xfrm rot="16200000">
            <a:off x="2797847" y="4032104"/>
            <a:ext cx="1050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1</a:t>
            </a:r>
          </a:p>
        </p:txBody>
      </p:sp>
      <p:sp>
        <p:nvSpPr>
          <p:cNvPr id="74" name="CuadroTexto 73"/>
          <p:cNvSpPr txBox="1"/>
          <p:nvPr/>
        </p:nvSpPr>
        <p:spPr>
          <a:xfrm rot="16200000">
            <a:off x="3567989" y="3750639"/>
            <a:ext cx="552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1</a:t>
            </a:r>
          </a:p>
        </p:txBody>
      </p:sp>
      <p:sp>
        <p:nvSpPr>
          <p:cNvPr id="75" name="CuadroTexto 74"/>
          <p:cNvSpPr txBox="1"/>
          <p:nvPr/>
        </p:nvSpPr>
        <p:spPr>
          <a:xfrm rot="16200000">
            <a:off x="3121721" y="4853085"/>
            <a:ext cx="92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2</a:t>
            </a:r>
          </a:p>
        </p:txBody>
      </p:sp>
      <p:sp>
        <p:nvSpPr>
          <p:cNvPr id="77" name="CuadroTexto 76"/>
          <p:cNvSpPr txBox="1"/>
          <p:nvPr/>
        </p:nvSpPr>
        <p:spPr>
          <a:xfrm rot="16200000">
            <a:off x="4630485" y="4363515"/>
            <a:ext cx="1464040" cy="278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Organization  1</a:t>
            </a:r>
          </a:p>
        </p:txBody>
      </p:sp>
      <p:sp>
        <p:nvSpPr>
          <p:cNvPr id="78" name="CuadroTexto 77"/>
          <p:cNvSpPr txBox="1"/>
          <p:nvPr/>
        </p:nvSpPr>
        <p:spPr>
          <a:xfrm rot="16200000">
            <a:off x="5268265" y="4309927"/>
            <a:ext cx="1345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Organization  2</a:t>
            </a:r>
          </a:p>
        </p:txBody>
      </p:sp>
      <p:sp>
        <p:nvSpPr>
          <p:cNvPr id="84" name="CuadroTexto 83"/>
          <p:cNvSpPr txBox="1"/>
          <p:nvPr/>
        </p:nvSpPr>
        <p:spPr>
          <a:xfrm rot="16200000">
            <a:off x="7989380" y="4826227"/>
            <a:ext cx="1013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2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574375" y="1525027"/>
            <a:ext cx="169334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Ensure integrated approach (case/program)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Measure results (evolution/ impact)</a:t>
            </a:r>
          </a:p>
        </p:txBody>
      </p:sp>
      <p:sp>
        <p:nvSpPr>
          <p:cNvPr id="87" name="Rectángulo redondeado 86"/>
          <p:cNvSpPr/>
          <p:nvPr/>
        </p:nvSpPr>
        <p:spPr>
          <a:xfrm>
            <a:off x="2344166" y="1358064"/>
            <a:ext cx="9298418" cy="2191229"/>
          </a:xfrm>
          <a:prstGeom prst="roundRect">
            <a:avLst>
              <a:gd name="adj" fmla="val 596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uadroTexto 87"/>
          <p:cNvSpPr txBox="1"/>
          <p:nvPr/>
        </p:nvSpPr>
        <p:spPr>
          <a:xfrm>
            <a:off x="569815" y="1110247"/>
            <a:ext cx="1680475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WHAT FOR?</a:t>
            </a:r>
          </a:p>
        </p:txBody>
      </p:sp>
      <p:sp>
        <p:nvSpPr>
          <p:cNvPr id="89" name="Flecha derecha 88"/>
          <p:cNvSpPr/>
          <p:nvPr/>
        </p:nvSpPr>
        <p:spPr>
          <a:xfrm>
            <a:off x="238082" y="5907300"/>
            <a:ext cx="11757843" cy="42569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uadroTexto 89"/>
          <p:cNvSpPr txBox="1"/>
          <p:nvPr/>
        </p:nvSpPr>
        <p:spPr>
          <a:xfrm>
            <a:off x="302766" y="5966256"/>
            <a:ext cx="137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91" name="CuadroTexto 90"/>
          <p:cNvSpPr txBox="1"/>
          <p:nvPr/>
        </p:nvSpPr>
        <p:spPr>
          <a:xfrm>
            <a:off x="1674997" y="5965316"/>
            <a:ext cx="592718" cy="31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</a:t>
            </a:r>
          </a:p>
        </p:txBody>
      </p:sp>
      <p:sp>
        <p:nvSpPr>
          <p:cNvPr id="92" name="CuadroTexto 91"/>
          <p:cNvSpPr txBox="1"/>
          <p:nvPr/>
        </p:nvSpPr>
        <p:spPr>
          <a:xfrm>
            <a:off x="3891934" y="5969817"/>
            <a:ext cx="592718" cy="31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M1</a:t>
            </a:r>
          </a:p>
        </p:txBody>
      </p:sp>
      <p:sp>
        <p:nvSpPr>
          <p:cNvPr id="93" name="CuadroTexto 92"/>
          <p:cNvSpPr txBox="1"/>
          <p:nvPr/>
        </p:nvSpPr>
        <p:spPr>
          <a:xfrm>
            <a:off x="6175916" y="5973311"/>
            <a:ext cx="765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M2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9275788" y="5965316"/>
            <a:ext cx="765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[…]</a:t>
            </a:r>
          </a:p>
        </p:txBody>
      </p:sp>
      <p:sp>
        <p:nvSpPr>
          <p:cNvPr id="95" name="CuadroTexto 94"/>
          <p:cNvSpPr txBox="1"/>
          <p:nvPr/>
        </p:nvSpPr>
        <p:spPr>
          <a:xfrm>
            <a:off x="11349926" y="5965315"/>
            <a:ext cx="765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MX</a:t>
            </a:r>
          </a:p>
        </p:txBody>
      </p:sp>
      <p:cxnSp>
        <p:nvCxnSpPr>
          <p:cNvPr id="96" name="Conector recto de flecha 95"/>
          <p:cNvCxnSpPr/>
          <p:nvPr/>
        </p:nvCxnSpPr>
        <p:spPr>
          <a:xfrm flipV="1">
            <a:off x="251772" y="1509264"/>
            <a:ext cx="0" cy="4271550"/>
          </a:xfrm>
          <a:prstGeom prst="straightConnector1">
            <a:avLst/>
          </a:prstGeom>
          <a:ln w="38100">
            <a:solidFill>
              <a:srgbClr val="2252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/>
          <p:cNvCxnSpPr/>
          <p:nvPr/>
        </p:nvCxnSpPr>
        <p:spPr>
          <a:xfrm>
            <a:off x="251772" y="5767751"/>
            <a:ext cx="11507154" cy="1857"/>
          </a:xfrm>
          <a:prstGeom prst="straightConnector1">
            <a:avLst/>
          </a:prstGeom>
          <a:ln w="38100">
            <a:solidFill>
              <a:srgbClr val="2252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97"/>
          <p:cNvSpPr txBox="1"/>
          <p:nvPr/>
        </p:nvSpPr>
        <p:spPr>
          <a:xfrm>
            <a:off x="5933289" y="5631928"/>
            <a:ext cx="1803532" cy="276999"/>
          </a:xfrm>
          <a:prstGeom prst="rect">
            <a:avLst/>
          </a:prstGeom>
          <a:solidFill>
            <a:srgbClr val="225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TIMELINE LEVEL</a:t>
            </a:r>
          </a:p>
        </p:txBody>
      </p:sp>
      <p:sp>
        <p:nvSpPr>
          <p:cNvPr id="99" name="CuadroTexto 98"/>
          <p:cNvSpPr txBox="1"/>
          <p:nvPr/>
        </p:nvSpPr>
        <p:spPr>
          <a:xfrm rot="16200000">
            <a:off x="-676273" y="3555863"/>
            <a:ext cx="1803532" cy="276999"/>
          </a:xfrm>
          <a:prstGeom prst="rect">
            <a:avLst/>
          </a:prstGeom>
          <a:solidFill>
            <a:srgbClr val="225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ORGANIZATIONAL LEVEL</a:t>
            </a:r>
          </a:p>
        </p:txBody>
      </p:sp>
      <p:sp>
        <p:nvSpPr>
          <p:cNvPr id="100" name="Flecha arriba 99"/>
          <p:cNvSpPr/>
          <p:nvPr/>
        </p:nvSpPr>
        <p:spPr>
          <a:xfrm>
            <a:off x="11685109" y="1453164"/>
            <a:ext cx="220463" cy="3831482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Flecha abajo 100"/>
          <p:cNvSpPr/>
          <p:nvPr/>
        </p:nvSpPr>
        <p:spPr>
          <a:xfrm>
            <a:off x="11847647" y="1600177"/>
            <a:ext cx="219319" cy="387129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Flecha derecha 101"/>
          <p:cNvSpPr/>
          <p:nvPr/>
        </p:nvSpPr>
        <p:spPr>
          <a:xfrm>
            <a:off x="225646" y="6347195"/>
            <a:ext cx="11757843" cy="42569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CuadroTexto 102"/>
          <p:cNvSpPr txBox="1"/>
          <p:nvPr/>
        </p:nvSpPr>
        <p:spPr>
          <a:xfrm>
            <a:off x="290330" y="6406151"/>
            <a:ext cx="137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04" name="CuadroTexto 103"/>
          <p:cNvSpPr txBox="1"/>
          <p:nvPr/>
        </p:nvSpPr>
        <p:spPr>
          <a:xfrm>
            <a:off x="2428837" y="6389873"/>
            <a:ext cx="956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M1             M2           M3                M4             M5           M6             M7             M8           M9            M10             M11          M12        MX       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      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     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5" name="Rectángulo redondeado 104"/>
          <p:cNvSpPr/>
          <p:nvPr/>
        </p:nvSpPr>
        <p:spPr>
          <a:xfrm>
            <a:off x="2318082" y="4189979"/>
            <a:ext cx="9298418" cy="5022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ángulo redondeado 105"/>
          <p:cNvSpPr/>
          <p:nvPr/>
        </p:nvSpPr>
        <p:spPr>
          <a:xfrm>
            <a:off x="2318082" y="4734364"/>
            <a:ext cx="9298418" cy="5022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Pentágono 106"/>
          <p:cNvSpPr/>
          <p:nvPr/>
        </p:nvSpPr>
        <p:spPr>
          <a:xfrm>
            <a:off x="554313" y="3733761"/>
            <a:ext cx="1683402" cy="40250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CuadroTexto 107"/>
          <p:cNvSpPr txBox="1"/>
          <p:nvPr/>
        </p:nvSpPr>
        <p:spPr>
          <a:xfrm>
            <a:off x="574973" y="3762769"/>
            <a:ext cx="168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Social-educational</a:t>
            </a:r>
          </a:p>
        </p:txBody>
      </p:sp>
      <p:sp>
        <p:nvSpPr>
          <p:cNvPr id="109" name="Rectángulo redondeado 108"/>
          <p:cNvSpPr/>
          <p:nvPr/>
        </p:nvSpPr>
        <p:spPr>
          <a:xfrm>
            <a:off x="3571050" y="4185418"/>
            <a:ext cx="482218" cy="52259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CuadroTexto 109"/>
          <p:cNvSpPr txBox="1"/>
          <p:nvPr/>
        </p:nvSpPr>
        <p:spPr>
          <a:xfrm rot="16200000">
            <a:off x="3543741" y="4311834"/>
            <a:ext cx="552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3</a:t>
            </a:r>
          </a:p>
        </p:txBody>
      </p:sp>
      <p:sp>
        <p:nvSpPr>
          <p:cNvPr id="111" name="Rectángulo redondeado 110"/>
          <p:cNvSpPr/>
          <p:nvPr/>
        </p:nvSpPr>
        <p:spPr>
          <a:xfrm>
            <a:off x="9964899" y="4185417"/>
            <a:ext cx="462617" cy="10491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ángulo redondeado 111"/>
          <p:cNvSpPr/>
          <p:nvPr/>
        </p:nvSpPr>
        <p:spPr>
          <a:xfrm>
            <a:off x="10498058" y="3641034"/>
            <a:ext cx="462617" cy="10953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ángulo redondeado 112"/>
          <p:cNvSpPr/>
          <p:nvPr/>
        </p:nvSpPr>
        <p:spPr>
          <a:xfrm>
            <a:off x="10496126" y="4768204"/>
            <a:ext cx="464550" cy="5231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ángulo redondeado 113"/>
          <p:cNvSpPr/>
          <p:nvPr/>
        </p:nvSpPr>
        <p:spPr>
          <a:xfrm>
            <a:off x="11013901" y="3656417"/>
            <a:ext cx="482218" cy="5225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CuadroTexto 114"/>
          <p:cNvSpPr txBox="1"/>
          <p:nvPr/>
        </p:nvSpPr>
        <p:spPr>
          <a:xfrm rot="16200000">
            <a:off x="9701143" y="4471855"/>
            <a:ext cx="99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Organization 2</a:t>
            </a:r>
          </a:p>
        </p:txBody>
      </p:sp>
      <p:sp>
        <p:nvSpPr>
          <p:cNvPr id="116" name="CuadroTexto 115"/>
          <p:cNvSpPr txBox="1"/>
          <p:nvPr/>
        </p:nvSpPr>
        <p:spPr>
          <a:xfrm rot="16200000">
            <a:off x="10225482" y="4046067"/>
            <a:ext cx="108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Organization 1</a:t>
            </a:r>
          </a:p>
        </p:txBody>
      </p:sp>
      <p:sp>
        <p:nvSpPr>
          <p:cNvPr id="117" name="CuadroTexto 116"/>
          <p:cNvSpPr txBox="1"/>
          <p:nvPr/>
        </p:nvSpPr>
        <p:spPr>
          <a:xfrm rot="16200000">
            <a:off x="11011968" y="3780947"/>
            <a:ext cx="552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1</a:t>
            </a:r>
          </a:p>
        </p:txBody>
      </p:sp>
      <p:sp>
        <p:nvSpPr>
          <p:cNvPr id="118" name="CuadroTexto 117"/>
          <p:cNvSpPr txBox="1"/>
          <p:nvPr/>
        </p:nvSpPr>
        <p:spPr>
          <a:xfrm rot="16200000">
            <a:off x="10289477" y="4911398"/>
            <a:ext cx="92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2</a:t>
            </a:r>
          </a:p>
        </p:txBody>
      </p:sp>
      <p:sp>
        <p:nvSpPr>
          <p:cNvPr id="119" name="Rectángulo redondeado 118"/>
          <p:cNvSpPr/>
          <p:nvPr/>
        </p:nvSpPr>
        <p:spPr>
          <a:xfrm>
            <a:off x="11015029" y="4215726"/>
            <a:ext cx="482218" cy="52259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CuadroTexto 119"/>
          <p:cNvSpPr txBox="1"/>
          <p:nvPr/>
        </p:nvSpPr>
        <p:spPr>
          <a:xfrm rot="16200000">
            <a:off x="10987720" y="4342142"/>
            <a:ext cx="552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3</a:t>
            </a:r>
          </a:p>
        </p:txBody>
      </p:sp>
      <p:sp>
        <p:nvSpPr>
          <p:cNvPr id="121" name="Rectángulo redondeado 120"/>
          <p:cNvSpPr/>
          <p:nvPr/>
        </p:nvSpPr>
        <p:spPr>
          <a:xfrm>
            <a:off x="9965317" y="3645171"/>
            <a:ext cx="482218" cy="5225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CuadroTexto 121"/>
          <p:cNvSpPr txBox="1"/>
          <p:nvPr/>
        </p:nvSpPr>
        <p:spPr>
          <a:xfrm rot="16200000">
            <a:off x="9958490" y="3720953"/>
            <a:ext cx="4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1</a:t>
            </a:r>
          </a:p>
        </p:txBody>
      </p:sp>
      <p:sp>
        <p:nvSpPr>
          <p:cNvPr id="123" name="Rectángulo redondeado 122"/>
          <p:cNvSpPr/>
          <p:nvPr/>
        </p:nvSpPr>
        <p:spPr>
          <a:xfrm>
            <a:off x="11004312" y="4765213"/>
            <a:ext cx="482218" cy="5225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CuadroTexto 123"/>
          <p:cNvSpPr txBox="1"/>
          <p:nvPr/>
        </p:nvSpPr>
        <p:spPr>
          <a:xfrm rot="16200000">
            <a:off x="11002379" y="4889743"/>
            <a:ext cx="552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1</a:t>
            </a:r>
          </a:p>
        </p:txBody>
      </p:sp>
      <p:sp>
        <p:nvSpPr>
          <p:cNvPr id="125" name="Rectángulo redondeado 124"/>
          <p:cNvSpPr/>
          <p:nvPr/>
        </p:nvSpPr>
        <p:spPr>
          <a:xfrm>
            <a:off x="7894354" y="3660939"/>
            <a:ext cx="1126566" cy="10450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CuadroTexto 125"/>
          <p:cNvSpPr txBox="1"/>
          <p:nvPr/>
        </p:nvSpPr>
        <p:spPr>
          <a:xfrm rot="16200000">
            <a:off x="7963100" y="4049372"/>
            <a:ext cx="1013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 1</a:t>
            </a:r>
          </a:p>
        </p:txBody>
      </p:sp>
      <p:grpSp>
        <p:nvGrpSpPr>
          <p:cNvPr id="127" name="Grupo 126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128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129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130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131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08216" y="83359"/>
            <a:ext cx="729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Trapezistak work?</a:t>
            </a:r>
          </a:p>
        </p:txBody>
      </p:sp>
      <p:pic>
        <p:nvPicPr>
          <p:cNvPr id="133" name="Picture 4" descr="Logo Agintz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06" y="165545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BBD06A8-B9E2-805E-8F22-3036DD0E3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7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C6C7D68-11DC-42C7-D079-9E9E4CD51AF8}"/>
              </a:ext>
            </a:extLst>
          </p:cNvPr>
          <p:cNvSpPr txBox="1"/>
          <p:nvPr/>
        </p:nvSpPr>
        <p:spPr>
          <a:xfrm>
            <a:off x="559557" y="1310966"/>
            <a:ext cx="11367127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085850" algn="l"/>
              </a:tabLst>
            </a:pPr>
            <a:r>
              <a:rPr lang="en-CA" sz="1600" b="1" dirty="0"/>
              <a:t>A NETWORK OF MORE THAN 20 NON-PROFIT SOCIAL THIRD SECTOR ORGANIZATIONS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08585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organization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offers at least, neighborhood-based housing solutions and social-educational intervention and a personal reference to the young and the local community, enhance both capacities and opportunities. Some of them additionally offer training-</a:t>
            </a:r>
            <a:r>
              <a:rPr lang="en-US" sz="1600" dirty="0" err="1">
                <a:latin typeface="Calibri" panose="020F050202020403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 intermediation services.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70C93E-A12B-4C75-8C29-98582C1D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7" y="6127749"/>
            <a:ext cx="657688" cy="414481"/>
          </a:xfrm>
          <a:prstGeom prst="rect">
            <a:avLst/>
          </a:prstGeom>
        </p:spPr>
      </p:pic>
      <p:pic>
        <p:nvPicPr>
          <p:cNvPr id="9" name="Picture 6" descr="Itaka-Escolapios">
            <a:extLst>
              <a:ext uri="{FF2B5EF4-FFF2-40B4-BE49-F238E27FC236}">
                <a16:creationId xmlns:a16="http://schemas.microsoft.com/office/drawing/2014/main" id="{4B33E670-2C11-4527-A907-E3E14D69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69" y="6106929"/>
            <a:ext cx="515065" cy="3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222C9F3-E8CB-4625-9F06-7349D63C1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336" y="6136424"/>
            <a:ext cx="691943" cy="3048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D21CEF-A12E-46B9-A786-D40BAE787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214" y="6136424"/>
            <a:ext cx="757027" cy="3562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2D64284-BDF5-4115-8F29-2ABB08010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2787" y="3480133"/>
            <a:ext cx="770729" cy="30486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ED898CB-DCEA-4E04-9777-91A3FDB08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0618" y="3332265"/>
            <a:ext cx="482990" cy="48641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93FF208-A878-4356-AD8A-B2448B7514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1673" y="3828839"/>
            <a:ext cx="661114" cy="49669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43AD0A5-1562-4828-B81A-40826C630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9314" y="3919096"/>
            <a:ext cx="527521" cy="31171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2231144-2DE7-4A2C-A1E3-F8BB1A61D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47947" y="3970471"/>
            <a:ext cx="767303" cy="1952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2CFAF8-4AEE-4CE4-87D5-8A8C5CFEF2D9}"/>
              </a:ext>
            </a:extLst>
          </p:cNvPr>
          <p:cNvSpPr txBox="1"/>
          <p:nvPr/>
        </p:nvSpPr>
        <p:spPr>
          <a:xfrm>
            <a:off x="10737124" y="2953848"/>
            <a:ext cx="131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2E6B86"/>
                </a:solidFill>
              </a:rPr>
              <a:t>GIPUZKOA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4C91BB9-2CF1-4715-A30B-476B1A15BD30}"/>
              </a:ext>
            </a:extLst>
          </p:cNvPr>
          <p:cNvSpPr txBox="1"/>
          <p:nvPr/>
        </p:nvSpPr>
        <p:spPr>
          <a:xfrm>
            <a:off x="711745" y="5705909"/>
            <a:ext cx="131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chemeClr val="accent4">
                    <a:lumMod val="75000"/>
                  </a:schemeClr>
                </a:solidFill>
              </a:rPr>
              <a:t>ARABA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C0C9CD6-844B-4CDA-A3DD-7FDD7A21A4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8" y="3397193"/>
            <a:ext cx="695368" cy="462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AE43ED-509B-4D3D-BD06-8CBDAD9D7A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1899" y="3481014"/>
            <a:ext cx="609732" cy="3905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3217433-CCC9-467E-B485-F0362A4FE5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0635" y="3410498"/>
            <a:ext cx="587544" cy="3905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88A8E35-5EF2-4CDC-A86D-F0436F7216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644" y="3978568"/>
            <a:ext cx="489841" cy="2706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3D69E11-23C9-415E-A88F-444F6AB438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3710" y="3898056"/>
            <a:ext cx="657688" cy="36309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588145E-7676-449E-BDA5-D141C17929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3373" y="3818680"/>
            <a:ext cx="417906" cy="4624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7924BAA-191D-430F-AD8E-B44149625D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8481" y="3871516"/>
            <a:ext cx="414481" cy="41448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618264E-41E3-4246-A825-500B25DF4C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2604" y="4381617"/>
            <a:ext cx="476139" cy="3596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B5F4164-E9EB-4831-A6CC-831E2419AB5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2520" y="4307889"/>
            <a:ext cx="479565" cy="4795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C79414B-E917-4ED8-96E2-4D4F2D4EFA5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12260" y="4408896"/>
            <a:ext cx="897471" cy="29459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5D1A37F-A721-4001-A46F-72A08D829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5979" y="4406827"/>
            <a:ext cx="527521" cy="31171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DE0E1CE-E179-4550-9439-836A1E63D61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9982" y="4873728"/>
            <a:ext cx="828962" cy="31514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A603649-298F-40F7-AB94-CA833C45F99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08272" y="4828252"/>
            <a:ext cx="688518" cy="45216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2F4DFFB-620D-4E4B-9402-BCC8283802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9117" y="4836526"/>
            <a:ext cx="452161" cy="39735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C7B7C29-2110-42D5-93F6-3C00055AF5E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70525" y="4837931"/>
            <a:ext cx="462437" cy="356248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817D2427-8777-4992-8073-1EE87F8C1222}"/>
              </a:ext>
            </a:extLst>
          </p:cNvPr>
          <p:cNvSpPr txBox="1"/>
          <p:nvPr/>
        </p:nvSpPr>
        <p:spPr>
          <a:xfrm>
            <a:off x="765668" y="3004040"/>
            <a:ext cx="131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chemeClr val="accent6">
                    <a:lumMod val="75000"/>
                  </a:schemeClr>
                </a:solidFill>
              </a:rPr>
              <a:t>BIZKAIA</a:t>
            </a:r>
          </a:p>
        </p:txBody>
      </p:sp>
      <p:pic>
        <p:nvPicPr>
          <p:cNvPr id="1026" name="Picture 2" descr="Compromiso con la comunidad | Bizitegi">
            <a:extLst>
              <a:ext uri="{FF2B5EF4-FFF2-40B4-BE49-F238E27FC236}">
                <a16:creationId xmlns:a16="http://schemas.microsoft.com/office/drawing/2014/main" id="{06555B2F-5542-4A83-8E8D-81F2A636F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3" b="23967"/>
          <a:stretch/>
        </p:blipFill>
        <p:spPr bwMode="auto">
          <a:xfrm>
            <a:off x="2780082" y="3480133"/>
            <a:ext cx="684489" cy="23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63E63CC-1645-98B9-C7B7-D5F8B7108B06}"/>
              </a:ext>
            </a:extLst>
          </p:cNvPr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33" name="Freeform: Shape 15">
              <a:extLst>
                <a:ext uri="{FF2B5EF4-FFF2-40B4-BE49-F238E27FC236}">
                  <a16:creationId xmlns:a16="http://schemas.microsoft.com/office/drawing/2014/main" id="{6DCB6670-C26A-7D1C-D710-A3E9C4B5D262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06C849EF-D6EB-B192-C052-97C99CFD1F2C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35" name="Freeform: Shape 15">
              <a:extLst>
                <a:ext uri="{FF2B5EF4-FFF2-40B4-BE49-F238E27FC236}">
                  <a16:creationId xmlns:a16="http://schemas.microsoft.com/office/drawing/2014/main" id="{C2B8C939-3EEB-4664-F8D6-574E2F62A78B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4000" b="1" dirty="0"/>
                <a:t>How</a:t>
              </a:r>
              <a:r>
                <a:rPr lang="en-US" sz="3200" b="1" dirty="0"/>
                <a:t> does </a:t>
              </a:r>
              <a:r>
                <a:rPr lang="en-US" sz="3200" b="1" dirty="0" err="1"/>
                <a:t>Trapezistak</a:t>
              </a:r>
              <a:r>
                <a:rPr lang="en-US" sz="3200" b="1" dirty="0"/>
                <a:t> work?</a:t>
              </a:r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54A7567D-E1A0-3596-E47F-D0E657240DA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  <p:pic>
        <p:nvPicPr>
          <p:cNvPr id="43" name="Picture 4" descr="Logo Agintzari">
            <a:extLst>
              <a:ext uri="{FF2B5EF4-FFF2-40B4-BE49-F238E27FC236}">
                <a16:creationId xmlns:a16="http://schemas.microsoft.com/office/drawing/2014/main" id="{4A00A608-9E60-B749-A506-773197BE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06" y="165545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209723" y="5389772"/>
            <a:ext cx="371696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08585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network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one of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factors of success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Agintzari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Peñascal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Zabalduz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participate in this local network and also coordinate the program.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4907" y="2355060"/>
            <a:ext cx="5164987" cy="3751505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600502" y="2850619"/>
            <a:ext cx="3798621" cy="257224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/>
          <p:cNvSpPr/>
          <p:nvPr/>
        </p:nvSpPr>
        <p:spPr>
          <a:xfrm>
            <a:off x="600502" y="5692949"/>
            <a:ext cx="3798621" cy="988170"/>
          </a:xfrm>
          <a:prstGeom prst="rect">
            <a:avLst/>
          </a:prstGeom>
          <a:noFill/>
          <a:ln>
            <a:solidFill>
              <a:srgbClr val="DDA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>
            <a:off x="9186862" y="2953848"/>
            <a:ext cx="2792059" cy="15211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angular 39"/>
          <p:cNvCxnSpPr>
            <a:stCxn id="44" idx="3"/>
          </p:cNvCxnSpPr>
          <p:nvPr/>
        </p:nvCxnSpPr>
        <p:spPr>
          <a:xfrm flipV="1">
            <a:off x="4399123" y="5705910"/>
            <a:ext cx="1605892" cy="481124"/>
          </a:xfrm>
          <a:prstGeom prst="bentConnector3">
            <a:avLst>
              <a:gd name="adj1" fmla="val 100141"/>
            </a:avLst>
          </a:prstGeom>
          <a:ln>
            <a:solidFill>
              <a:srgbClr val="DDAD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r 46"/>
          <p:cNvCxnSpPr/>
          <p:nvPr/>
        </p:nvCxnSpPr>
        <p:spPr>
          <a:xfrm flipV="1">
            <a:off x="3609731" y="2620372"/>
            <a:ext cx="1808430" cy="230247"/>
          </a:xfrm>
          <a:prstGeom prst="bentConnector3">
            <a:avLst>
              <a:gd name="adj1" fmla="val 191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 flipV="1">
            <a:off x="8559499" y="3794772"/>
            <a:ext cx="627363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7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40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42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43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08216" y="83359"/>
            <a:ext cx="729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measure the impact?</a:t>
            </a:r>
          </a:p>
        </p:txBody>
      </p:sp>
      <p:cxnSp>
        <p:nvCxnSpPr>
          <p:cNvPr id="49" name="Conector recto de flecha 48"/>
          <p:cNvCxnSpPr/>
          <p:nvPr/>
        </p:nvCxnSpPr>
        <p:spPr>
          <a:xfrm flipV="1">
            <a:off x="2349873" y="3159743"/>
            <a:ext cx="0" cy="56313"/>
          </a:xfrm>
          <a:prstGeom prst="straightConnector1">
            <a:avLst/>
          </a:prstGeom>
          <a:ln w="57150">
            <a:solidFill>
              <a:schemeClr val="bg1">
                <a:lumMod val="85000"/>
                <a:alpha val="50196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574600" y="2344045"/>
            <a:ext cx="45070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  <a:p>
            <a:pPr marL="285750" indent="-285750" algn="just">
              <a:buFont typeface="Calibri" panose="020F0502020204030204" pitchFamily="34" charset="0"/>
              <a:buChar char="‡"/>
            </a:pPr>
            <a:r>
              <a:rPr lang="en-US" sz="1600" dirty="0"/>
              <a:t>Establishes the </a:t>
            </a:r>
            <a:r>
              <a:rPr lang="en-US" sz="1600" b="1" dirty="0"/>
              <a:t>collection and organization </a:t>
            </a:r>
            <a:r>
              <a:rPr lang="en-US" sz="1600" dirty="0"/>
              <a:t>of information (through </a:t>
            </a:r>
            <a:r>
              <a:rPr lang="en-US" sz="1600" b="1" dirty="0"/>
              <a:t>sources of verification or evidenc</a:t>
            </a:r>
            <a:r>
              <a:rPr lang="en-US" sz="1600" dirty="0"/>
              <a:t>e) as well as the </a:t>
            </a:r>
            <a:r>
              <a:rPr lang="en-US" sz="1600" b="1" dirty="0"/>
              <a:t>flow of information </a:t>
            </a:r>
            <a:r>
              <a:rPr lang="en-US" sz="1600" dirty="0"/>
              <a:t>between the different levels of decision making (</a:t>
            </a:r>
            <a:r>
              <a:rPr lang="en-US" sz="1600" b="1" dirty="0"/>
              <a:t>strategy, coordination, intervention</a:t>
            </a:r>
            <a:r>
              <a:rPr lang="en-US" sz="1600" dirty="0"/>
              <a:t>).</a:t>
            </a:r>
          </a:p>
          <a:p>
            <a:pPr marL="285750" indent="-285750" algn="just">
              <a:buFont typeface="Calibri" panose="020F0502020204030204" pitchFamily="34" charset="0"/>
              <a:buChar char="‡"/>
            </a:pPr>
            <a:endParaRPr lang="en-US" sz="1600" dirty="0"/>
          </a:p>
          <a:p>
            <a:pPr marL="285750" indent="-285750" algn="just">
              <a:buFont typeface="Calibri" panose="020F0502020204030204" pitchFamily="34" charset="0"/>
              <a:buChar char="‡"/>
            </a:pPr>
            <a:r>
              <a:rPr lang="en-US" sz="1600" dirty="0"/>
              <a:t>Organizes the information according </a:t>
            </a:r>
            <a:r>
              <a:rPr lang="en-US" sz="1600" b="1" dirty="0"/>
              <a:t>to 6 areas / 36 indicators </a:t>
            </a:r>
            <a:r>
              <a:rPr lang="en-US" sz="1600" dirty="0"/>
              <a:t>and establishes a </a:t>
            </a:r>
            <a:r>
              <a:rPr lang="en-US" sz="1600" b="1" dirty="0"/>
              <a:t>common measurement criteria.</a:t>
            </a:r>
          </a:p>
          <a:p>
            <a:pPr marL="285750" indent="-285750" algn="just">
              <a:buFont typeface="Calibri" panose="020F0502020204030204" pitchFamily="34" charset="0"/>
              <a:buChar char="‡"/>
            </a:pPr>
            <a:endParaRPr lang="en-US" sz="1600" dirty="0"/>
          </a:p>
          <a:p>
            <a:pPr marL="285750" indent="-285750" algn="just">
              <a:buFont typeface="Calibri" panose="020F0502020204030204" pitchFamily="34" charset="0"/>
              <a:buChar char="‡"/>
            </a:pPr>
            <a:r>
              <a:rPr lang="en-US" sz="1600" dirty="0"/>
              <a:t>It uses a "traffic light" system to easily identify </a:t>
            </a:r>
            <a:r>
              <a:rPr lang="en-US" sz="1600" b="1" dirty="0"/>
              <a:t>progress, setbacks, obstacles and milestones.</a:t>
            </a:r>
          </a:p>
        </p:txBody>
      </p:sp>
      <p:sp>
        <p:nvSpPr>
          <p:cNvPr id="65" name="Rectángulo 64"/>
          <p:cNvSpPr/>
          <p:nvPr/>
        </p:nvSpPr>
        <p:spPr>
          <a:xfrm>
            <a:off x="544644" y="1240646"/>
            <a:ext cx="45070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Integrated </a:t>
            </a:r>
            <a:r>
              <a:rPr lang="en-US" sz="1600" b="1" dirty="0"/>
              <a:t>dual monitoring </a:t>
            </a:r>
            <a:r>
              <a:rPr lang="en-US" sz="1600" dirty="0"/>
              <a:t>process: </a:t>
            </a:r>
            <a:r>
              <a:rPr lang="en-US" sz="1600" b="1" dirty="0"/>
              <a:t>quantitative</a:t>
            </a:r>
            <a:r>
              <a:rPr lang="en-US" sz="1600" dirty="0"/>
              <a:t> indicators (milestones/scales) and </a:t>
            </a:r>
            <a:r>
              <a:rPr lang="en-US" sz="1600" b="1" dirty="0"/>
              <a:t>qualitative</a:t>
            </a:r>
            <a:r>
              <a:rPr lang="en-US" sz="1600" dirty="0"/>
              <a:t> (evolutive evaluation model; </a:t>
            </a:r>
            <a:r>
              <a:rPr lang="en-US" sz="1600" i="1" dirty="0"/>
              <a:t>Aguirre </a:t>
            </a:r>
            <a:r>
              <a:rPr lang="en-US" sz="1600" i="1" dirty="0" err="1"/>
              <a:t>Lehendakaria</a:t>
            </a:r>
            <a:r>
              <a:rPr lang="en-US" sz="1600" i="1" dirty="0"/>
              <a:t> Center / AC4-Columbia University</a:t>
            </a:r>
            <a:r>
              <a:rPr lang="en-US" sz="1600" dirty="0"/>
              <a:t>).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580011" y="5861047"/>
            <a:ext cx="4926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Combines </a:t>
            </a:r>
            <a:r>
              <a:rPr lang="en-US" sz="1600" b="1" dirty="0"/>
              <a:t>strategic</a:t>
            </a:r>
            <a:r>
              <a:rPr lang="en-US" sz="1600" dirty="0"/>
              <a:t> (Coordinating Team), </a:t>
            </a:r>
            <a:r>
              <a:rPr lang="en-US" sz="1600" b="1" dirty="0"/>
              <a:t>technical</a:t>
            </a:r>
            <a:r>
              <a:rPr lang="en-US" sz="1600" dirty="0"/>
              <a:t> (intervention team) and </a:t>
            </a:r>
            <a:r>
              <a:rPr lang="en-US" sz="1600" b="1" dirty="0"/>
              <a:t>individual</a:t>
            </a:r>
            <a:r>
              <a:rPr lang="en-US" sz="1600" dirty="0"/>
              <a:t> (the </a:t>
            </a:r>
            <a:r>
              <a:rPr lang="en-US" sz="1600" dirty="0" err="1"/>
              <a:t>Trapezistak</a:t>
            </a:r>
            <a:r>
              <a:rPr lang="en-US" sz="1600" dirty="0"/>
              <a:t> themselves) assessment.</a:t>
            </a:r>
          </a:p>
        </p:txBody>
      </p:sp>
      <p:pic>
        <p:nvPicPr>
          <p:cNvPr id="72" name="Picture 4" descr="Logo Agintz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06" y="165545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33446" t="11005" r="31582" b="8557"/>
          <a:stretch/>
        </p:blipFill>
        <p:spPr>
          <a:xfrm rot="16200000">
            <a:off x="8454454" y="5039858"/>
            <a:ext cx="749508" cy="172386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F278945-7964-40E6-B0D3-1746687CC4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3743" r="164" b="5088"/>
          <a:stretch/>
        </p:blipFill>
        <p:spPr>
          <a:xfrm>
            <a:off x="5448527" y="1794325"/>
            <a:ext cx="6485173" cy="36480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B35D386-3F6B-BCB6-F931-C154704DB9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8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>
            <a:grpSpLocks noChangeAspect="1"/>
          </p:cNvGrpSpPr>
          <p:nvPr/>
        </p:nvGrpSpPr>
        <p:grpSpPr>
          <a:xfrm rot="5400000">
            <a:off x="60017" y="1520561"/>
            <a:ext cx="4949591" cy="5069625"/>
            <a:chOff x="2012480" y="-2847346"/>
            <a:chExt cx="8213417" cy="8412602"/>
          </a:xfrm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A0AD0FE7-6B38-0D14-0B85-1556E3AF8FB4}"/>
                </a:ext>
              </a:extLst>
            </p:cNvPr>
            <p:cNvSpPr/>
            <p:nvPr/>
          </p:nvSpPr>
          <p:spPr>
            <a:xfrm>
              <a:off x="3538695" y="2983157"/>
              <a:ext cx="5114610" cy="256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20875" y="21600"/>
                  </a:moveTo>
                  <a:lnTo>
                    <a:pt x="685" y="21600"/>
                  </a:lnTo>
                  <a:cubicBezTo>
                    <a:pt x="300" y="21600"/>
                    <a:pt x="-20" y="20916"/>
                    <a:pt x="1" y="20146"/>
                  </a:cubicBezTo>
                  <a:cubicBezTo>
                    <a:pt x="365" y="8897"/>
                    <a:pt x="5043" y="0"/>
                    <a:pt x="10769" y="0"/>
                  </a:cubicBezTo>
                  <a:cubicBezTo>
                    <a:pt x="16495" y="0"/>
                    <a:pt x="21153" y="8897"/>
                    <a:pt x="21537" y="20146"/>
                  </a:cubicBezTo>
                  <a:cubicBezTo>
                    <a:pt x="21580" y="20958"/>
                    <a:pt x="21260" y="21600"/>
                    <a:pt x="20875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CB76F4CE-73E2-99DF-161B-D5BC8C4DC239}"/>
                </a:ext>
              </a:extLst>
            </p:cNvPr>
            <p:cNvSpPr/>
            <p:nvPr/>
          </p:nvSpPr>
          <p:spPr>
            <a:xfrm>
              <a:off x="8769711" y="3722573"/>
              <a:ext cx="1308806" cy="183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72" y="18855"/>
                  </a:moveTo>
                  <a:cubicBezTo>
                    <a:pt x="15572" y="19094"/>
                    <a:pt x="15656" y="19333"/>
                    <a:pt x="15656" y="19631"/>
                  </a:cubicBezTo>
                  <a:cubicBezTo>
                    <a:pt x="15740" y="20705"/>
                    <a:pt x="14567" y="21600"/>
                    <a:pt x="12977" y="21600"/>
                  </a:cubicBezTo>
                  <a:lnTo>
                    <a:pt x="12809" y="21600"/>
                  </a:lnTo>
                  <a:cubicBezTo>
                    <a:pt x="11386" y="21600"/>
                    <a:pt x="10214" y="20824"/>
                    <a:pt x="10130" y="19810"/>
                  </a:cubicBezTo>
                  <a:cubicBezTo>
                    <a:pt x="10130" y="19750"/>
                    <a:pt x="10130" y="19631"/>
                    <a:pt x="10130" y="19571"/>
                  </a:cubicBezTo>
                  <a:cubicBezTo>
                    <a:pt x="10381" y="19571"/>
                    <a:pt x="10549" y="19571"/>
                    <a:pt x="10800" y="19571"/>
                  </a:cubicBezTo>
                  <a:cubicBezTo>
                    <a:pt x="12474" y="19571"/>
                    <a:pt x="14065" y="19333"/>
                    <a:pt x="15572" y="18855"/>
                  </a:cubicBezTo>
                  <a:close/>
                  <a:moveTo>
                    <a:pt x="9544" y="2804"/>
                  </a:moveTo>
                  <a:cubicBezTo>
                    <a:pt x="8874" y="1850"/>
                    <a:pt x="8205" y="895"/>
                    <a:pt x="7451" y="0"/>
                  </a:cubicBezTo>
                  <a:lnTo>
                    <a:pt x="6446" y="2566"/>
                  </a:lnTo>
                  <a:lnTo>
                    <a:pt x="2512" y="1790"/>
                  </a:lnTo>
                  <a:cubicBezTo>
                    <a:pt x="3181" y="2566"/>
                    <a:pt x="3767" y="3341"/>
                    <a:pt x="4270" y="4117"/>
                  </a:cubicBezTo>
                  <a:cubicBezTo>
                    <a:pt x="5860" y="3401"/>
                    <a:pt x="7619" y="2924"/>
                    <a:pt x="9544" y="2804"/>
                  </a:cubicBezTo>
                  <a:close/>
                  <a:moveTo>
                    <a:pt x="10800" y="3461"/>
                  </a:moveTo>
                  <a:cubicBezTo>
                    <a:pt x="4856" y="3461"/>
                    <a:pt x="0" y="6922"/>
                    <a:pt x="0" y="11158"/>
                  </a:cubicBezTo>
                  <a:cubicBezTo>
                    <a:pt x="0" y="15394"/>
                    <a:pt x="4856" y="18855"/>
                    <a:pt x="10800" y="18855"/>
                  </a:cubicBezTo>
                  <a:cubicBezTo>
                    <a:pt x="16744" y="18855"/>
                    <a:pt x="21600" y="15394"/>
                    <a:pt x="21600" y="11158"/>
                  </a:cubicBezTo>
                  <a:cubicBezTo>
                    <a:pt x="21600" y="6922"/>
                    <a:pt x="16744" y="3461"/>
                    <a:pt x="10800" y="34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6E52E857-ABFC-E5FB-CC0C-3C0C05798231}"/>
                </a:ext>
              </a:extLst>
            </p:cNvPr>
            <p:cNvSpPr/>
            <p:nvPr/>
          </p:nvSpPr>
          <p:spPr>
            <a:xfrm>
              <a:off x="2113484" y="3794818"/>
              <a:ext cx="1308806" cy="177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496"/>
                  </a:moveTo>
                  <a:cubicBezTo>
                    <a:pt x="11051" y="19496"/>
                    <a:pt x="11219" y="19496"/>
                    <a:pt x="11470" y="19496"/>
                  </a:cubicBezTo>
                  <a:cubicBezTo>
                    <a:pt x="11470" y="19558"/>
                    <a:pt x="11470" y="19681"/>
                    <a:pt x="11470" y="19743"/>
                  </a:cubicBezTo>
                  <a:cubicBezTo>
                    <a:pt x="11386" y="20795"/>
                    <a:pt x="10214" y="21600"/>
                    <a:pt x="8791" y="21600"/>
                  </a:cubicBezTo>
                  <a:lnTo>
                    <a:pt x="8623" y="21600"/>
                  </a:lnTo>
                  <a:cubicBezTo>
                    <a:pt x="7116" y="21600"/>
                    <a:pt x="5860" y="20672"/>
                    <a:pt x="5944" y="19558"/>
                  </a:cubicBezTo>
                  <a:cubicBezTo>
                    <a:pt x="5944" y="19310"/>
                    <a:pt x="5944" y="19001"/>
                    <a:pt x="6028" y="18753"/>
                  </a:cubicBezTo>
                  <a:cubicBezTo>
                    <a:pt x="7451" y="19248"/>
                    <a:pt x="9126" y="19496"/>
                    <a:pt x="10800" y="19496"/>
                  </a:cubicBezTo>
                  <a:close/>
                  <a:moveTo>
                    <a:pt x="17833" y="2661"/>
                  </a:moveTo>
                  <a:lnTo>
                    <a:pt x="16744" y="0"/>
                  </a:lnTo>
                  <a:lnTo>
                    <a:pt x="12893" y="866"/>
                  </a:lnTo>
                  <a:cubicBezTo>
                    <a:pt x="12642" y="1300"/>
                    <a:pt x="12307" y="1671"/>
                    <a:pt x="12056" y="2104"/>
                  </a:cubicBezTo>
                  <a:cubicBezTo>
                    <a:pt x="13981" y="2228"/>
                    <a:pt x="15740" y="2723"/>
                    <a:pt x="17247" y="3466"/>
                  </a:cubicBezTo>
                  <a:cubicBezTo>
                    <a:pt x="17414" y="3218"/>
                    <a:pt x="17581" y="2909"/>
                    <a:pt x="17833" y="2661"/>
                  </a:cubicBezTo>
                  <a:close/>
                  <a:moveTo>
                    <a:pt x="10800" y="2785"/>
                  </a:moveTo>
                  <a:cubicBezTo>
                    <a:pt x="4856" y="2785"/>
                    <a:pt x="0" y="6375"/>
                    <a:pt x="0" y="10769"/>
                  </a:cubicBezTo>
                  <a:cubicBezTo>
                    <a:pt x="0" y="15163"/>
                    <a:pt x="4856" y="18753"/>
                    <a:pt x="10800" y="18753"/>
                  </a:cubicBezTo>
                  <a:cubicBezTo>
                    <a:pt x="16744" y="18753"/>
                    <a:pt x="21600" y="15163"/>
                    <a:pt x="21600" y="10769"/>
                  </a:cubicBezTo>
                  <a:cubicBezTo>
                    <a:pt x="21600" y="6375"/>
                    <a:pt x="16744" y="2785"/>
                    <a:pt x="10800" y="2785"/>
                  </a:cubicBezTo>
                  <a:close/>
                </a:path>
              </a:pathLst>
            </a:custGeom>
            <a:solidFill>
              <a:srgbClr val="22505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953FB186-1848-2F04-6FE7-FA0286FAECBE}"/>
                </a:ext>
              </a:extLst>
            </p:cNvPr>
            <p:cNvSpPr/>
            <p:nvPr/>
          </p:nvSpPr>
          <p:spPr>
            <a:xfrm>
              <a:off x="7693645" y="2374408"/>
              <a:ext cx="1486361" cy="149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93"/>
                  </a:moveTo>
                  <a:lnTo>
                    <a:pt x="3317" y="2929"/>
                  </a:lnTo>
                  <a:lnTo>
                    <a:pt x="1990" y="0"/>
                  </a:lnTo>
                  <a:cubicBezTo>
                    <a:pt x="3244" y="732"/>
                    <a:pt x="4497" y="1464"/>
                    <a:pt x="5676" y="2270"/>
                  </a:cubicBezTo>
                  <a:cubicBezTo>
                    <a:pt x="4350" y="3222"/>
                    <a:pt x="3244" y="4466"/>
                    <a:pt x="2433" y="5858"/>
                  </a:cubicBezTo>
                  <a:cubicBezTo>
                    <a:pt x="1696" y="5345"/>
                    <a:pt x="885" y="4906"/>
                    <a:pt x="0" y="4393"/>
                  </a:cubicBezTo>
                  <a:close/>
                  <a:moveTo>
                    <a:pt x="20273" y="16548"/>
                  </a:moveTo>
                  <a:cubicBezTo>
                    <a:pt x="19315" y="17866"/>
                    <a:pt x="18135" y="19037"/>
                    <a:pt x="16661" y="19769"/>
                  </a:cubicBezTo>
                  <a:cubicBezTo>
                    <a:pt x="16882" y="20062"/>
                    <a:pt x="17029" y="20355"/>
                    <a:pt x="17250" y="20648"/>
                  </a:cubicBezTo>
                  <a:lnTo>
                    <a:pt x="20715" y="21600"/>
                  </a:lnTo>
                  <a:lnTo>
                    <a:pt x="21600" y="18525"/>
                  </a:lnTo>
                  <a:cubicBezTo>
                    <a:pt x="21158" y="17866"/>
                    <a:pt x="20715" y="17207"/>
                    <a:pt x="20273" y="16548"/>
                  </a:cubicBezTo>
                  <a:close/>
                  <a:moveTo>
                    <a:pt x="21158" y="10763"/>
                  </a:moveTo>
                  <a:cubicBezTo>
                    <a:pt x="21158" y="5565"/>
                    <a:pt x="16882" y="1318"/>
                    <a:pt x="11648" y="1318"/>
                  </a:cubicBezTo>
                  <a:cubicBezTo>
                    <a:pt x="6414" y="1318"/>
                    <a:pt x="2138" y="5565"/>
                    <a:pt x="2138" y="10763"/>
                  </a:cubicBezTo>
                  <a:cubicBezTo>
                    <a:pt x="2138" y="15962"/>
                    <a:pt x="6414" y="20209"/>
                    <a:pt x="11648" y="20209"/>
                  </a:cubicBezTo>
                  <a:cubicBezTo>
                    <a:pt x="16882" y="20209"/>
                    <a:pt x="21158" y="15962"/>
                    <a:pt x="21158" y="10763"/>
                  </a:cubicBezTo>
                  <a:close/>
                </a:path>
              </a:pathLst>
            </a:custGeom>
            <a:solidFill>
              <a:srgbClr val="A177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49D66F0E-25E3-7552-9530-6190A6B1051A}"/>
                </a:ext>
              </a:extLst>
            </p:cNvPr>
            <p:cNvSpPr/>
            <p:nvPr/>
          </p:nvSpPr>
          <p:spPr>
            <a:xfrm>
              <a:off x="2925141" y="2475867"/>
              <a:ext cx="1491429" cy="147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24" y="18854"/>
                  </a:moveTo>
                  <a:cubicBezTo>
                    <a:pt x="5437" y="19744"/>
                    <a:pt x="4922" y="20635"/>
                    <a:pt x="4335" y="21600"/>
                  </a:cubicBezTo>
                  <a:lnTo>
                    <a:pt x="3380" y="18408"/>
                  </a:lnTo>
                  <a:lnTo>
                    <a:pt x="0" y="19447"/>
                  </a:lnTo>
                  <a:cubicBezTo>
                    <a:pt x="735" y="18111"/>
                    <a:pt x="1469" y="16849"/>
                    <a:pt x="2351" y="15662"/>
                  </a:cubicBezTo>
                  <a:cubicBezTo>
                    <a:pt x="3306" y="16924"/>
                    <a:pt x="4555" y="18037"/>
                    <a:pt x="6024" y="18854"/>
                  </a:cubicBezTo>
                  <a:close/>
                  <a:moveTo>
                    <a:pt x="18441" y="0"/>
                  </a:moveTo>
                  <a:cubicBezTo>
                    <a:pt x="17927" y="371"/>
                    <a:pt x="17339" y="668"/>
                    <a:pt x="16824" y="1039"/>
                  </a:cubicBezTo>
                  <a:cubicBezTo>
                    <a:pt x="18147" y="2004"/>
                    <a:pt x="19249" y="3266"/>
                    <a:pt x="19984" y="4751"/>
                  </a:cubicBezTo>
                  <a:cubicBezTo>
                    <a:pt x="20278" y="4602"/>
                    <a:pt x="20498" y="4379"/>
                    <a:pt x="20792" y="4231"/>
                  </a:cubicBezTo>
                  <a:lnTo>
                    <a:pt x="21600" y="816"/>
                  </a:lnTo>
                  <a:lnTo>
                    <a:pt x="18441" y="0"/>
                  </a:lnTo>
                  <a:close/>
                  <a:moveTo>
                    <a:pt x="10873" y="0"/>
                  </a:moveTo>
                  <a:cubicBezTo>
                    <a:pt x="5657" y="0"/>
                    <a:pt x="1396" y="4305"/>
                    <a:pt x="1396" y="9575"/>
                  </a:cubicBezTo>
                  <a:cubicBezTo>
                    <a:pt x="1396" y="14845"/>
                    <a:pt x="5657" y="19151"/>
                    <a:pt x="10873" y="19151"/>
                  </a:cubicBezTo>
                  <a:cubicBezTo>
                    <a:pt x="16090" y="19151"/>
                    <a:pt x="20351" y="14845"/>
                    <a:pt x="20351" y="9575"/>
                  </a:cubicBezTo>
                  <a:cubicBezTo>
                    <a:pt x="20351" y="4305"/>
                    <a:pt x="16090" y="0"/>
                    <a:pt x="10873" y="0"/>
                  </a:cubicBezTo>
                  <a:close/>
                </a:path>
              </a:pathLst>
            </a:custGeom>
            <a:solidFill>
              <a:srgbClr val="9E3039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9C964177-518C-1C2C-0046-473FE7E10B2D}"/>
                </a:ext>
              </a:extLst>
            </p:cNvPr>
            <p:cNvSpPr/>
            <p:nvPr/>
          </p:nvSpPr>
          <p:spPr>
            <a:xfrm>
              <a:off x="6019599" y="1562752"/>
              <a:ext cx="1831309" cy="130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2" y="10800"/>
                  </a:moveTo>
                  <a:cubicBezTo>
                    <a:pt x="2752" y="11051"/>
                    <a:pt x="2752" y="11219"/>
                    <a:pt x="2752" y="11470"/>
                  </a:cubicBezTo>
                  <a:cubicBezTo>
                    <a:pt x="2094" y="11386"/>
                    <a:pt x="1436" y="11386"/>
                    <a:pt x="718" y="11386"/>
                  </a:cubicBezTo>
                  <a:cubicBezTo>
                    <a:pt x="598" y="11386"/>
                    <a:pt x="479" y="11386"/>
                    <a:pt x="299" y="11386"/>
                  </a:cubicBezTo>
                  <a:lnTo>
                    <a:pt x="2094" y="8874"/>
                  </a:lnTo>
                  <a:lnTo>
                    <a:pt x="0" y="5944"/>
                  </a:lnTo>
                  <a:cubicBezTo>
                    <a:pt x="239" y="5944"/>
                    <a:pt x="479" y="5944"/>
                    <a:pt x="718" y="5944"/>
                  </a:cubicBezTo>
                  <a:cubicBezTo>
                    <a:pt x="1616" y="5944"/>
                    <a:pt x="2573" y="6028"/>
                    <a:pt x="3470" y="6028"/>
                  </a:cubicBezTo>
                  <a:cubicBezTo>
                    <a:pt x="2992" y="7451"/>
                    <a:pt x="2752" y="9042"/>
                    <a:pt x="2752" y="10800"/>
                  </a:cubicBezTo>
                  <a:close/>
                  <a:moveTo>
                    <a:pt x="20463" y="12642"/>
                  </a:moveTo>
                  <a:cubicBezTo>
                    <a:pt x="20164" y="12391"/>
                    <a:pt x="19865" y="12223"/>
                    <a:pt x="19566" y="12056"/>
                  </a:cubicBezTo>
                  <a:cubicBezTo>
                    <a:pt x="19446" y="13981"/>
                    <a:pt x="18967" y="15740"/>
                    <a:pt x="18249" y="17247"/>
                  </a:cubicBezTo>
                  <a:cubicBezTo>
                    <a:pt x="18489" y="17414"/>
                    <a:pt x="18788" y="17581"/>
                    <a:pt x="19027" y="17833"/>
                  </a:cubicBezTo>
                  <a:lnTo>
                    <a:pt x="21600" y="16242"/>
                  </a:lnTo>
                  <a:lnTo>
                    <a:pt x="20463" y="12642"/>
                  </a:lnTo>
                  <a:close/>
                  <a:moveTo>
                    <a:pt x="11189" y="0"/>
                  </a:moveTo>
                  <a:cubicBezTo>
                    <a:pt x="6941" y="0"/>
                    <a:pt x="3470" y="4856"/>
                    <a:pt x="3470" y="10800"/>
                  </a:cubicBezTo>
                  <a:cubicBezTo>
                    <a:pt x="3470" y="16744"/>
                    <a:pt x="6941" y="21600"/>
                    <a:pt x="11189" y="21600"/>
                  </a:cubicBezTo>
                  <a:cubicBezTo>
                    <a:pt x="15437" y="21600"/>
                    <a:pt x="18907" y="16744"/>
                    <a:pt x="18907" y="10800"/>
                  </a:cubicBezTo>
                  <a:cubicBezTo>
                    <a:pt x="18907" y="4856"/>
                    <a:pt x="15437" y="0"/>
                    <a:pt x="1118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75713F11-87E2-CBC4-133C-E2276ADE4119}"/>
                </a:ext>
              </a:extLst>
            </p:cNvPr>
            <p:cNvSpPr/>
            <p:nvPr/>
          </p:nvSpPr>
          <p:spPr>
            <a:xfrm>
              <a:off x="4244088" y="1562752"/>
              <a:ext cx="1876972" cy="130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874"/>
                  </a:moveTo>
                  <a:lnTo>
                    <a:pt x="19849" y="11386"/>
                  </a:lnTo>
                  <a:cubicBezTo>
                    <a:pt x="19615" y="11386"/>
                    <a:pt x="19323" y="11386"/>
                    <a:pt x="19090" y="11470"/>
                  </a:cubicBezTo>
                  <a:cubicBezTo>
                    <a:pt x="19090" y="11219"/>
                    <a:pt x="19090" y="11051"/>
                    <a:pt x="19090" y="10800"/>
                  </a:cubicBezTo>
                  <a:cubicBezTo>
                    <a:pt x="19090" y="9126"/>
                    <a:pt x="18856" y="7451"/>
                    <a:pt x="18389" y="6028"/>
                  </a:cubicBezTo>
                  <a:cubicBezTo>
                    <a:pt x="18798" y="6028"/>
                    <a:pt x="19206" y="5944"/>
                    <a:pt x="19557" y="5944"/>
                  </a:cubicBezTo>
                  <a:lnTo>
                    <a:pt x="21600" y="8874"/>
                  </a:lnTo>
                  <a:close/>
                  <a:moveTo>
                    <a:pt x="0" y="14065"/>
                  </a:moveTo>
                  <a:lnTo>
                    <a:pt x="2510" y="14902"/>
                  </a:lnTo>
                  <a:lnTo>
                    <a:pt x="1868" y="18837"/>
                  </a:lnTo>
                  <a:cubicBezTo>
                    <a:pt x="2569" y="18251"/>
                    <a:pt x="3211" y="17749"/>
                    <a:pt x="3911" y="17247"/>
                  </a:cubicBezTo>
                  <a:cubicBezTo>
                    <a:pt x="3211" y="15740"/>
                    <a:pt x="2744" y="13981"/>
                    <a:pt x="2627" y="12056"/>
                  </a:cubicBezTo>
                  <a:cubicBezTo>
                    <a:pt x="1751" y="12642"/>
                    <a:pt x="876" y="13395"/>
                    <a:pt x="0" y="14065"/>
                  </a:cubicBezTo>
                  <a:close/>
                  <a:moveTo>
                    <a:pt x="10858" y="0"/>
                  </a:moveTo>
                  <a:cubicBezTo>
                    <a:pt x="6714" y="0"/>
                    <a:pt x="3328" y="4856"/>
                    <a:pt x="3328" y="10800"/>
                  </a:cubicBezTo>
                  <a:cubicBezTo>
                    <a:pt x="3328" y="16744"/>
                    <a:pt x="6714" y="21600"/>
                    <a:pt x="10858" y="21600"/>
                  </a:cubicBezTo>
                  <a:cubicBezTo>
                    <a:pt x="15003" y="21600"/>
                    <a:pt x="18389" y="16744"/>
                    <a:pt x="18389" y="10800"/>
                  </a:cubicBezTo>
                  <a:cubicBezTo>
                    <a:pt x="18389" y="4856"/>
                    <a:pt x="15003" y="0"/>
                    <a:pt x="10858" y="0"/>
                  </a:cubicBezTo>
                  <a:close/>
                </a:path>
              </a:pathLst>
            </a:custGeom>
            <a:solidFill>
              <a:srgbClr val="AEAA6C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0" name="Group 49">
              <a:extLst>
                <a:ext uri="{FF2B5EF4-FFF2-40B4-BE49-F238E27FC236}">
                  <a16:creationId xmlns:a16="http://schemas.microsoft.com/office/drawing/2014/main" id="{841F79EA-CAC8-84FE-2A95-9A6AC07CEF8F}"/>
                </a:ext>
              </a:extLst>
            </p:cNvPr>
            <p:cNvGrpSpPr/>
            <p:nvPr/>
          </p:nvGrpSpPr>
          <p:grpSpPr>
            <a:xfrm>
              <a:off x="4531628" y="3380218"/>
              <a:ext cx="3128744" cy="2099107"/>
              <a:chOff x="8921977" y="866427"/>
              <a:chExt cx="2926080" cy="2099107"/>
            </a:xfrm>
          </p:grpSpPr>
          <p:sp>
            <p:nvSpPr>
              <p:cNvPr id="48" name="TextBox 21">
                <a:extLst>
                  <a:ext uri="{FF2B5EF4-FFF2-40B4-BE49-F238E27FC236}">
                    <a16:creationId xmlns:a16="http://schemas.microsoft.com/office/drawing/2014/main" id="{FE82DDF1-D8D0-003C-6D9A-BB57909F104F}"/>
                  </a:ext>
                </a:extLst>
              </p:cNvPr>
              <p:cNvSpPr txBox="1"/>
              <p:nvPr/>
            </p:nvSpPr>
            <p:spPr>
              <a:xfrm>
                <a:off x="8921977" y="866427"/>
                <a:ext cx="2926080" cy="106196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noProof="1"/>
                  <a:t>Impact Measurement</a:t>
                </a:r>
              </a:p>
            </p:txBody>
          </p:sp>
          <p:sp>
            <p:nvSpPr>
              <p:cNvPr id="49" name="TextBox 22">
                <a:extLst>
                  <a:ext uri="{FF2B5EF4-FFF2-40B4-BE49-F238E27FC236}">
                    <a16:creationId xmlns:a16="http://schemas.microsoft.com/office/drawing/2014/main" id="{09F4D22A-B20B-5668-4ADF-C486E0BD2571}"/>
                  </a:ext>
                </a:extLst>
              </p:cNvPr>
              <p:cNvSpPr txBox="1"/>
              <p:nvPr/>
            </p:nvSpPr>
            <p:spPr>
              <a:xfrm>
                <a:off x="8921977" y="1790859"/>
                <a:ext cx="2926080" cy="1174675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6 areas </a:t>
                </a:r>
              </a:p>
              <a:p>
                <a:pPr algn="ctr"/>
                <a:r>
                  <a:rPr lang="en-US" sz="20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36 indicators</a:t>
                </a:r>
              </a:p>
            </p:txBody>
          </p:sp>
        </p:grp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6CB62F47-7DE1-C5C2-2843-279AB47952DB}"/>
                </a:ext>
              </a:extLst>
            </p:cNvPr>
            <p:cNvSpPr txBox="1"/>
            <p:nvPr/>
          </p:nvSpPr>
          <p:spPr>
            <a:xfrm rot="16200000">
              <a:off x="856038" y="-476776"/>
              <a:ext cx="5405082" cy="66394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noProof="1">
                  <a:solidFill>
                    <a:srgbClr val="9E3039"/>
                  </a:solidFill>
                </a:rPr>
                <a:t>Language proficiency</a:t>
              </a:r>
            </a:p>
          </p:txBody>
        </p:sp>
        <p:sp>
          <p:nvSpPr>
            <p:cNvPr id="43" name="TextBox 35">
              <a:extLst>
                <a:ext uri="{FF2B5EF4-FFF2-40B4-BE49-F238E27FC236}">
                  <a16:creationId xmlns:a16="http://schemas.microsoft.com/office/drawing/2014/main" id="{8A9C5720-9232-9C42-DCE3-7C211498144E}"/>
                </a:ext>
              </a:extLst>
            </p:cNvPr>
            <p:cNvSpPr txBox="1"/>
            <p:nvPr/>
          </p:nvSpPr>
          <p:spPr>
            <a:xfrm rot="16200000">
              <a:off x="6608965" y="105641"/>
              <a:ext cx="6569915" cy="66394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noProof="1">
                  <a:solidFill>
                    <a:schemeClr val="accent2">
                      <a:lumMod val="50000"/>
                    </a:schemeClr>
                  </a:solidFill>
                </a:rPr>
                <a:t>Social and Community Participation</a:t>
              </a:r>
            </a:p>
          </p:txBody>
        </p:sp>
        <p:sp>
          <p:nvSpPr>
            <p:cNvPr id="44" name="TextBox 35">
              <a:extLst>
                <a:ext uri="{FF2B5EF4-FFF2-40B4-BE49-F238E27FC236}">
                  <a16:creationId xmlns:a16="http://schemas.microsoft.com/office/drawing/2014/main" id="{8A16B094-4D7A-5180-8BE0-9C944874F749}"/>
                </a:ext>
              </a:extLst>
            </p:cNvPr>
            <p:cNvSpPr txBox="1"/>
            <p:nvPr/>
          </p:nvSpPr>
          <p:spPr>
            <a:xfrm rot="16200000">
              <a:off x="4708458" y="-1138304"/>
              <a:ext cx="4592759" cy="11746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Access to standardized housing</a:t>
              </a:r>
            </a:p>
          </p:txBody>
        </p:sp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5E7DB688-CC96-9469-171E-AF78B062C194}"/>
                </a:ext>
              </a:extLst>
            </p:cNvPr>
            <p:cNvSpPr txBox="1"/>
            <p:nvPr/>
          </p:nvSpPr>
          <p:spPr>
            <a:xfrm rot="16200000">
              <a:off x="-1087855" y="252990"/>
              <a:ext cx="6864617" cy="66394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noProof="1">
                  <a:solidFill>
                    <a:schemeClr val="tx2">
                      <a:lumMod val="75000"/>
                    </a:schemeClr>
                  </a:solidFill>
                </a:rPr>
                <a:t>Administrative status / rights &amp; duties</a:t>
              </a:r>
            </a:p>
          </p:txBody>
        </p:sp>
        <p:sp>
          <p:nvSpPr>
            <p:cNvPr id="46" name="TextBox 35">
              <a:extLst>
                <a:ext uri="{FF2B5EF4-FFF2-40B4-BE49-F238E27FC236}">
                  <a16:creationId xmlns:a16="http://schemas.microsoft.com/office/drawing/2014/main" id="{94598905-F973-B73A-8322-42009B484FFA}"/>
                </a:ext>
              </a:extLst>
            </p:cNvPr>
            <p:cNvSpPr txBox="1"/>
            <p:nvPr/>
          </p:nvSpPr>
          <p:spPr>
            <a:xfrm rot="16200000">
              <a:off x="2785272" y="-1138302"/>
              <a:ext cx="4592756" cy="11746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noProof="1">
                  <a:solidFill>
                    <a:srgbClr val="AEAA6C"/>
                  </a:solidFill>
                </a:rPr>
                <a:t>Training, </a:t>
              </a:r>
            </a:p>
            <a:p>
              <a:pPr algn="r"/>
              <a:r>
                <a:rPr lang="en-US" sz="2000" b="1" noProof="1">
                  <a:solidFill>
                    <a:srgbClr val="AEAA6C"/>
                  </a:solidFill>
                </a:rPr>
                <a:t>employment and income</a:t>
              </a:r>
            </a:p>
          </p:txBody>
        </p:sp>
        <p:sp>
          <p:nvSpPr>
            <p:cNvPr id="47" name="TextBox 35">
              <a:extLst>
                <a:ext uri="{FF2B5EF4-FFF2-40B4-BE49-F238E27FC236}">
                  <a16:creationId xmlns:a16="http://schemas.microsoft.com/office/drawing/2014/main" id="{7885E054-E638-F64E-40A8-3F596AB34554}"/>
                </a:ext>
              </a:extLst>
            </p:cNvPr>
            <p:cNvSpPr txBox="1"/>
            <p:nvPr/>
          </p:nvSpPr>
          <p:spPr>
            <a:xfrm rot="16200000">
              <a:off x="6241093" y="-1003406"/>
              <a:ext cx="4862548" cy="11746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noProof="1">
                  <a:solidFill>
                    <a:srgbClr val="A17700"/>
                  </a:solidFill>
                </a:rPr>
                <a:t>Personal, emotional and social skills and values</a:t>
              </a:r>
            </a:p>
          </p:txBody>
        </p:sp>
      </p:grpSp>
      <p:cxnSp>
        <p:nvCxnSpPr>
          <p:cNvPr id="4" name="Conector recto 3"/>
          <p:cNvCxnSpPr/>
          <p:nvPr/>
        </p:nvCxnSpPr>
        <p:spPr>
          <a:xfrm flipV="1">
            <a:off x="5230368" y="1780633"/>
            <a:ext cx="11521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V="1">
            <a:off x="5230368" y="2603963"/>
            <a:ext cx="1152144" cy="0"/>
          </a:xfrm>
          <a:prstGeom prst="line">
            <a:avLst/>
          </a:prstGeom>
          <a:ln>
            <a:solidFill>
              <a:srgbClr val="9E30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V="1">
            <a:off x="5230368" y="3490948"/>
            <a:ext cx="1152144" cy="0"/>
          </a:xfrm>
          <a:prstGeom prst="line">
            <a:avLst/>
          </a:prstGeom>
          <a:ln>
            <a:solidFill>
              <a:srgbClr val="AEA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5230368" y="4559808"/>
            <a:ext cx="11521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V="1">
            <a:off x="5230368" y="5471968"/>
            <a:ext cx="1008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V="1">
            <a:off x="5230368" y="6330114"/>
            <a:ext cx="115214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6240528" y="3784072"/>
            <a:ext cx="0" cy="77573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6238368" y="3784072"/>
            <a:ext cx="1441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flipV="1">
            <a:off x="6226543" y="4931968"/>
            <a:ext cx="0" cy="5400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6224383" y="4931968"/>
            <a:ext cx="14414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o 61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63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65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66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08216" y="83359"/>
            <a:ext cx="729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measure the impact?</a:t>
            </a:r>
          </a:p>
        </p:txBody>
      </p:sp>
      <p:pic>
        <p:nvPicPr>
          <p:cNvPr id="68" name="Picture 4" descr="Logo Agintz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06" y="165545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40"/>
          <p:cNvSpPr/>
          <p:nvPr/>
        </p:nvSpPr>
        <p:spPr>
          <a:xfrm>
            <a:off x="6176269" y="1232006"/>
            <a:ext cx="5664958" cy="55267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Standardized indicators </a:t>
            </a:r>
            <a:r>
              <a:rPr lang="en-US" dirty="0">
                <a:solidFill>
                  <a:schemeClr val="tx1"/>
                </a:solidFill>
              </a:rPr>
              <a:t>that are gathered using the same tools and scales (with prior training) by all organizations.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Monitored with </a:t>
            </a:r>
            <a:r>
              <a:rPr lang="en-US" b="1" dirty="0">
                <a:solidFill>
                  <a:schemeClr val="tx1"/>
                </a:solidFill>
              </a:rPr>
              <a:t>the same periodicity </a:t>
            </a:r>
            <a:r>
              <a:rPr lang="en-US" dirty="0">
                <a:solidFill>
                  <a:schemeClr val="tx1"/>
                </a:solidFill>
              </a:rPr>
              <a:t>- bimonthly - by all organizations (pre, during, post).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Evaluated from </a:t>
            </a:r>
            <a:r>
              <a:rPr lang="en-US" b="1" dirty="0">
                <a:solidFill>
                  <a:schemeClr val="tx1"/>
                </a:solidFill>
              </a:rPr>
              <a:t>more than one point of view</a:t>
            </a:r>
            <a:r>
              <a:rPr lang="en-US" dirty="0">
                <a:solidFill>
                  <a:schemeClr val="tx1"/>
                </a:solidFill>
              </a:rPr>
              <a:t> (different agents: technical, personnel, external) and incorporating the participation of the </a:t>
            </a:r>
            <a:r>
              <a:rPr lang="en-US" dirty="0" err="1">
                <a:solidFill>
                  <a:schemeClr val="tx1"/>
                </a:solidFill>
              </a:rPr>
              <a:t>Trapezista</a:t>
            </a:r>
            <a:r>
              <a:rPr lang="en-US" dirty="0">
                <a:solidFill>
                  <a:schemeClr val="tx1"/>
                </a:solidFill>
              </a:rPr>
              <a:t> himself.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Combining </a:t>
            </a:r>
            <a:r>
              <a:rPr lang="en-US" b="1" dirty="0">
                <a:solidFill>
                  <a:schemeClr val="tx1"/>
                </a:solidFill>
              </a:rPr>
              <a:t>different methodologies</a:t>
            </a:r>
            <a:r>
              <a:rPr lang="en-US" dirty="0">
                <a:solidFill>
                  <a:schemeClr val="tx1"/>
                </a:solidFill>
              </a:rPr>
              <a:t>: quantitative, qualitative and documentary (verification evidence).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Treated and analyzed from </a:t>
            </a:r>
            <a:r>
              <a:rPr lang="en-US" b="1" dirty="0">
                <a:solidFill>
                  <a:schemeClr val="tx1"/>
                </a:solidFill>
              </a:rPr>
              <a:t>a triple perspective</a:t>
            </a:r>
            <a:r>
              <a:rPr lang="en-US" dirty="0">
                <a:solidFill>
                  <a:schemeClr val="tx1"/>
                </a:solidFill>
              </a:rPr>
              <a:t>: individual, organization and program.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Covering </a:t>
            </a:r>
            <a:r>
              <a:rPr lang="en-US" b="1" dirty="0">
                <a:solidFill>
                  <a:schemeClr val="tx1"/>
                </a:solidFill>
              </a:rPr>
              <a:t>soft and hard skills </a:t>
            </a:r>
            <a:r>
              <a:rPr lang="en-US" dirty="0">
                <a:solidFill>
                  <a:schemeClr val="tx1"/>
                </a:solidFill>
              </a:rPr>
              <a:t>and 6 </a:t>
            </a:r>
            <a:r>
              <a:rPr lang="en-US">
                <a:solidFill>
                  <a:schemeClr val="tx1"/>
                </a:solidFill>
              </a:rPr>
              <a:t>life dimensions </a:t>
            </a:r>
            <a:r>
              <a:rPr lang="en-US" dirty="0">
                <a:solidFill>
                  <a:schemeClr val="tx1"/>
                </a:solidFill>
              </a:rPr>
              <a:t>for a </a:t>
            </a:r>
            <a:r>
              <a:rPr lang="en-US" b="1" dirty="0">
                <a:solidFill>
                  <a:schemeClr val="tx1"/>
                </a:solidFill>
              </a:rPr>
              <a:t>comprehensive approach </a:t>
            </a:r>
            <a:r>
              <a:rPr lang="en-US" dirty="0">
                <a:solidFill>
                  <a:schemeClr val="tx1"/>
                </a:solidFill>
              </a:rPr>
              <a:t>to the evaluation.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71763" y="1658923"/>
            <a:ext cx="720000" cy="720000"/>
          </a:xfrm>
          <a:prstGeom prst="ellipse">
            <a:avLst/>
          </a:prstGeom>
          <a:solidFill>
            <a:srgbClr val="22505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s-ES" sz="30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69" name="Elipse 68"/>
          <p:cNvSpPr/>
          <p:nvPr/>
        </p:nvSpPr>
        <p:spPr>
          <a:xfrm>
            <a:off x="1098524" y="2205394"/>
            <a:ext cx="720000" cy="720000"/>
          </a:xfrm>
          <a:prstGeom prst="ellipse">
            <a:avLst/>
          </a:prstGeom>
          <a:solidFill>
            <a:srgbClr val="9E303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s-ES" sz="3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0" name="Elipse 69"/>
          <p:cNvSpPr/>
          <p:nvPr/>
        </p:nvSpPr>
        <p:spPr>
          <a:xfrm>
            <a:off x="1657642" y="3120408"/>
            <a:ext cx="720000" cy="720000"/>
          </a:xfrm>
          <a:prstGeom prst="ellipse">
            <a:avLst/>
          </a:prstGeom>
          <a:solidFill>
            <a:srgbClr val="AEAA6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s-ES" sz="30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71" name="Elipse 70"/>
          <p:cNvSpPr/>
          <p:nvPr/>
        </p:nvSpPr>
        <p:spPr>
          <a:xfrm>
            <a:off x="1692000" y="4199808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s-ES" sz="30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72" name="Elipse 71"/>
          <p:cNvSpPr/>
          <p:nvPr/>
        </p:nvSpPr>
        <p:spPr>
          <a:xfrm>
            <a:off x="171763" y="5693501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s-ES" sz="30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73" name="Elipse 72"/>
          <p:cNvSpPr/>
          <p:nvPr/>
        </p:nvSpPr>
        <p:spPr>
          <a:xfrm>
            <a:off x="1113547" y="5118997"/>
            <a:ext cx="720000" cy="720000"/>
          </a:xfrm>
          <a:prstGeom prst="ellipse">
            <a:avLst/>
          </a:prstGeom>
          <a:solidFill>
            <a:srgbClr val="A177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s-ES" sz="3000" dirty="0">
                <a:solidFill>
                  <a:srgbClr val="FFFFFF"/>
                </a:solidFill>
              </a:rPr>
              <a:t>10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73E58B-F138-09FA-4BD8-2564A2417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5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rgbClr val="F53F5B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03259" y="100234"/>
            <a:ext cx="7177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Results. </a:t>
            </a: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figures say?</a:t>
            </a:r>
          </a:p>
        </p:txBody>
      </p:sp>
      <p:pic>
        <p:nvPicPr>
          <p:cNvPr id="11" name="Picture 4" descr="Logo Agintz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06" y="165545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ángulo 71"/>
          <p:cNvSpPr/>
          <p:nvPr/>
        </p:nvSpPr>
        <p:spPr>
          <a:xfrm>
            <a:off x="104245" y="1060836"/>
            <a:ext cx="119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+ 18 months…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FF0"/>
              </a:clrFrom>
              <a:clrTo>
                <a:srgbClr val="F1EFF0">
                  <a:alpha val="0"/>
                </a:srgbClr>
              </a:clrTo>
            </a:clrChange>
          </a:blip>
          <a:srcRect t="13712" r="2406" b="2277"/>
          <a:stretch/>
        </p:blipFill>
        <p:spPr>
          <a:xfrm>
            <a:off x="211343" y="1656957"/>
            <a:ext cx="11833578" cy="51533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20119" y="1707167"/>
            <a:ext cx="1746914" cy="510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5891457" y="1738086"/>
            <a:ext cx="2253209" cy="510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9887471" y="1434181"/>
            <a:ext cx="2145929" cy="522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/>
          <p:cNvGrpSpPr/>
          <p:nvPr/>
        </p:nvGrpSpPr>
        <p:grpSpPr>
          <a:xfrm>
            <a:off x="2288320" y="1851964"/>
            <a:ext cx="9970602" cy="4813515"/>
            <a:chOff x="2173368" y="1865123"/>
            <a:chExt cx="9970602" cy="4813515"/>
          </a:xfrm>
        </p:grpSpPr>
        <p:sp>
          <p:nvSpPr>
            <p:cNvPr id="13" name="Rectángulo 12"/>
            <p:cNvSpPr/>
            <p:nvPr/>
          </p:nvSpPr>
          <p:spPr>
            <a:xfrm>
              <a:off x="2253151" y="2095493"/>
              <a:ext cx="16988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Residence Permit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178137" y="3872307"/>
              <a:ext cx="22391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Registration/ Health Card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173368" y="5706326"/>
              <a:ext cx="22391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B2</a:t>
              </a:r>
            </a:p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Spanish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812405" y="1865123"/>
              <a:ext cx="221954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Qualifying Professional Certification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811968" y="3872307"/>
              <a:ext cx="23403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Employment or</a:t>
              </a:r>
            </a:p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Economic Means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846359" y="5478309"/>
              <a:ext cx="22391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Community Participation Objectives Met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9813855" y="2082575"/>
              <a:ext cx="22195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Habitat and coexistence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9803631" y="3943642"/>
              <a:ext cx="23403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Lifestyle and dietary habits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9818983" y="5637026"/>
              <a:ext cx="22391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Financial Management</a:t>
              </a:r>
            </a:p>
          </p:txBody>
        </p:sp>
      </p:grpSp>
      <p:sp>
        <p:nvSpPr>
          <p:cNvPr id="28" name="Shape">
            <a:extLst>
              <a:ext uri="{FF2B5EF4-FFF2-40B4-BE49-F238E27FC236}">
                <a16:creationId xmlns:a16="http://schemas.microsoft.com/office/drawing/2014/main" id="{AF1CAC0D-0737-2BB8-C7D5-63D3FBB060E3}"/>
              </a:ext>
            </a:extLst>
          </p:cNvPr>
          <p:cNvSpPr/>
          <p:nvPr/>
        </p:nvSpPr>
        <p:spPr>
          <a:xfrm>
            <a:off x="718878" y="2118963"/>
            <a:ext cx="1093707" cy="97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74" y="12034"/>
                </a:moveTo>
                <a:lnTo>
                  <a:pt x="4557" y="20366"/>
                </a:lnTo>
                <a:cubicBezTo>
                  <a:pt x="4967" y="21137"/>
                  <a:pt x="5651" y="21600"/>
                  <a:pt x="6425" y="21600"/>
                </a:cubicBezTo>
                <a:lnTo>
                  <a:pt x="14947" y="21600"/>
                </a:lnTo>
                <a:cubicBezTo>
                  <a:pt x="15722" y="21600"/>
                  <a:pt x="16451" y="21137"/>
                  <a:pt x="16815" y="20366"/>
                </a:cubicBezTo>
                <a:lnTo>
                  <a:pt x="21099" y="12034"/>
                </a:lnTo>
                <a:cubicBezTo>
                  <a:pt x="21509" y="11263"/>
                  <a:pt x="21509" y="10337"/>
                  <a:pt x="21099" y="9566"/>
                </a:cubicBezTo>
                <a:lnTo>
                  <a:pt x="16815" y="1234"/>
                </a:lnTo>
                <a:cubicBezTo>
                  <a:pt x="16405" y="463"/>
                  <a:pt x="15722" y="0"/>
                  <a:pt x="14947" y="0"/>
                </a:cubicBezTo>
                <a:lnTo>
                  <a:pt x="6425" y="0"/>
                </a:lnTo>
                <a:cubicBezTo>
                  <a:pt x="5651" y="0"/>
                  <a:pt x="4922" y="463"/>
                  <a:pt x="4557" y="1234"/>
                </a:cubicBezTo>
                <a:lnTo>
                  <a:pt x="274" y="9566"/>
                </a:lnTo>
                <a:cubicBezTo>
                  <a:pt x="-91" y="10337"/>
                  <a:pt x="-91" y="11263"/>
                  <a:pt x="274" y="120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sz="2800" b="1" dirty="0">
                <a:solidFill>
                  <a:schemeClr val="tx2"/>
                </a:solidFill>
              </a:rPr>
              <a:t>29%</a:t>
            </a:r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AF1CAC0D-0737-2BB8-C7D5-63D3FBB060E3}"/>
              </a:ext>
            </a:extLst>
          </p:cNvPr>
          <p:cNvSpPr/>
          <p:nvPr/>
        </p:nvSpPr>
        <p:spPr>
          <a:xfrm>
            <a:off x="752451" y="3800706"/>
            <a:ext cx="1093707" cy="97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74" y="12034"/>
                </a:moveTo>
                <a:lnTo>
                  <a:pt x="4557" y="20366"/>
                </a:lnTo>
                <a:cubicBezTo>
                  <a:pt x="4967" y="21137"/>
                  <a:pt x="5651" y="21600"/>
                  <a:pt x="6425" y="21600"/>
                </a:cubicBezTo>
                <a:lnTo>
                  <a:pt x="14947" y="21600"/>
                </a:lnTo>
                <a:cubicBezTo>
                  <a:pt x="15722" y="21600"/>
                  <a:pt x="16451" y="21137"/>
                  <a:pt x="16815" y="20366"/>
                </a:cubicBezTo>
                <a:lnTo>
                  <a:pt x="21099" y="12034"/>
                </a:lnTo>
                <a:cubicBezTo>
                  <a:pt x="21509" y="11263"/>
                  <a:pt x="21509" y="10337"/>
                  <a:pt x="21099" y="9566"/>
                </a:cubicBezTo>
                <a:lnTo>
                  <a:pt x="16815" y="1234"/>
                </a:lnTo>
                <a:cubicBezTo>
                  <a:pt x="16405" y="463"/>
                  <a:pt x="15722" y="0"/>
                  <a:pt x="14947" y="0"/>
                </a:cubicBezTo>
                <a:lnTo>
                  <a:pt x="6425" y="0"/>
                </a:lnTo>
                <a:cubicBezTo>
                  <a:pt x="5651" y="0"/>
                  <a:pt x="4922" y="463"/>
                  <a:pt x="4557" y="1234"/>
                </a:cubicBezTo>
                <a:lnTo>
                  <a:pt x="274" y="9566"/>
                </a:lnTo>
                <a:cubicBezTo>
                  <a:pt x="-91" y="10337"/>
                  <a:pt x="-91" y="11263"/>
                  <a:pt x="274" y="120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sz="2800" b="1" dirty="0">
                <a:solidFill>
                  <a:schemeClr val="tx2"/>
                </a:solidFill>
              </a:rPr>
              <a:t>80%</a:t>
            </a: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AF1CAC0D-0737-2BB8-C7D5-63D3FBB060E3}"/>
              </a:ext>
            </a:extLst>
          </p:cNvPr>
          <p:cNvSpPr/>
          <p:nvPr/>
        </p:nvSpPr>
        <p:spPr>
          <a:xfrm>
            <a:off x="702978" y="5510734"/>
            <a:ext cx="1093707" cy="97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74" y="12034"/>
                </a:moveTo>
                <a:lnTo>
                  <a:pt x="4557" y="20366"/>
                </a:lnTo>
                <a:cubicBezTo>
                  <a:pt x="4967" y="21137"/>
                  <a:pt x="5651" y="21600"/>
                  <a:pt x="6425" y="21600"/>
                </a:cubicBezTo>
                <a:lnTo>
                  <a:pt x="14947" y="21600"/>
                </a:lnTo>
                <a:cubicBezTo>
                  <a:pt x="15722" y="21600"/>
                  <a:pt x="16451" y="21137"/>
                  <a:pt x="16815" y="20366"/>
                </a:cubicBezTo>
                <a:lnTo>
                  <a:pt x="21099" y="12034"/>
                </a:lnTo>
                <a:cubicBezTo>
                  <a:pt x="21509" y="11263"/>
                  <a:pt x="21509" y="10337"/>
                  <a:pt x="21099" y="9566"/>
                </a:cubicBezTo>
                <a:lnTo>
                  <a:pt x="16815" y="1234"/>
                </a:lnTo>
                <a:cubicBezTo>
                  <a:pt x="16405" y="463"/>
                  <a:pt x="15722" y="0"/>
                  <a:pt x="14947" y="0"/>
                </a:cubicBezTo>
                <a:lnTo>
                  <a:pt x="6425" y="0"/>
                </a:lnTo>
                <a:cubicBezTo>
                  <a:pt x="5651" y="0"/>
                  <a:pt x="4922" y="463"/>
                  <a:pt x="4557" y="1234"/>
                </a:cubicBezTo>
                <a:lnTo>
                  <a:pt x="274" y="9566"/>
                </a:lnTo>
                <a:cubicBezTo>
                  <a:pt x="-91" y="10337"/>
                  <a:pt x="-91" y="11263"/>
                  <a:pt x="274" y="120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sz="2800" b="1" dirty="0">
                <a:solidFill>
                  <a:schemeClr val="tx2"/>
                </a:solidFill>
              </a:rPr>
              <a:t>41%</a:t>
            </a:r>
            <a:endParaRPr sz="2800" b="1" dirty="0">
              <a:solidFill>
                <a:schemeClr val="tx2"/>
              </a:solidFill>
            </a:endParaRPr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AF1CAC0D-0737-2BB8-C7D5-63D3FBB060E3}"/>
              </a:ext>
            </a:extLst>
          </p:cNvPr>
          <p:cNvSpPr/>
          <p:nvPr/>
        </p:nvSpPr>
        <p:spPr>
          <a:xfrm>
            <a:off x="4473201" y="2118963"/>
            <a:ext cx="1093707" cy="97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74" y="12034"/>
                </a:moveTo>
                <a:lnTo>
                  <a:pt x="4557" y="20366"/>
                </a:lnTo>
                <a:cubicBezTo>
                  <a:pt x="4967" y="21137"/>
                  <a:pt x="5651" y="21600"/>
                  <a:pt x="6425" y="21600"/>
                </a:cubicBezTo>
                <a:lnTo>
                  <a:pt x="14947" y="21600"/>
                </a:lnTo>
                <a:cubicBezTo>
                  <a:pt x="15722" y="21600"/>
                  <a:pt x="16451" y="21137"/>
                  <a:pt x="16815" y="20366"/>
                </a:cubicBezTo>
                <a:lnTo>
                  <a:pt x="21099" y="12034"/>
                </a:lnTo>
                <a:cubicBezTo>
                  <a:pt x="21509" y="11263"/>
                  <a:pt x="21509" y="10337"/>
                  <a:pt x="21099" y="9566"/>
                </a:cubicBezTo>
                <a:lnTo>
                  <a:pt x="16815" y="1234"/>
                </a:lnTo>
                <a:cubicBezTo>
                  <a:pt x="16405" y="463"/>
                  <a:pt x="15722" y="0"/>
                  <a:pt x="14947" y="0"/>
                </a:cubicBezTo>
                <a:lnTo>
                  <a:pt x="6425" y="0"/>
                </a:lnTo>
                <a:cubicBezTo>
                  <a:pt x="5651" y="0"/>
                  <a:pt x="4922" y="463"/>
                  <a:pt x="4557" y="1234"/>
                </a:cubicBezTo>
                <a:lnTo>
                  <a:pt x="274" y="9566"/>
                </a:lnTo>
                <a:cubicBezTo>
                  <a:pt x="-91" y="10337"/>
                  <a:pt x="-91" y="11263"/>
                  <a:pt x="274" y="120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sz="2800" b="1" dirty="0">
                <a:solidFill>
                  <a:schemeClr val="tx2"/>
                </a:solidFill>
              </a:rPr>
              <a:t>71%</a:t>
            </a:r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AF1CAC0D-0737-2BB8-C7D5-63D3FBB060E3}"/>
              </a:ext>
            </a:extLst>
          </p:cNvPr>
          <p:cNvSpPr/>
          <p:nvPr/>
        </p:nvSpPr>
        <p:spPr>
          <a:xfrm>
            <a:off x="4465525" y="3807737"/>
            <a:ext cx="1093707" cy="97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74" y="12034"/>
                </a:moveTo>
                <a:lnTo>
                  <a:pt x="4557" y="20366"/>
                </a:lnTo>
                <a:cubicBezTo>
                  <a:pt x="4967" y="21137"/>
                  <a:pt x="5651" y="21600"/>
                  <a:pt x="6425" y="21600"/>
                </a:cubicBezTo>
                <a:lnTo>
                  <a:pt x="14947" y="21600"/>
                </a:lnTo>
                <a:cubicBezTo>
                  <a:pt x="15722" y="21600"/>
                  <a:pt x="16451" y="21137"/>
                  <a:pt x="16815" y="20366"/>
                </a:cubicBezTo>
                <a:lnTo>
                  <a:pt x="21099" y="12034"/>
                </a:lnTo>
                <a:cubicBezTo>
                  <a:pt x="21509" y="11263"/>
                  <a:pt x="21509" y="10337"/>
                  <a:pt x="21099" y="9566"/>
                </a:cubicBezTo>
                <a:lnTo>
                  <a:pt x="16815" y="1234"/>
                </a:lnTo>
                <a:cubicBezTo>
                  <a:pt x="16405" y="463"/>
                  <a:pt x="15722" y="0"/>
                  <a:pt x="14947" y="0"/>
                </a:cubicBezTo>
                <a:lnTo>
                  <a:pt x="6425" y="0"/>
                </a:lnTo>
                <a:cubicBezTo>
                  <a:pt x="5651" y="0"/>
                  <a:pt x="4922" y="463"/>
                  <a:pt x="4557" y="1234"/>
                </a:cubicBezTo>
                <a:lnTo>
                  <a:pt x="274" y="9566"/>
                </a:lnTo>
                <a:cubicBezTo>
                  <a:pt x="-91" y="10337"/>
                  <a:pt x="-91" y="11263"/>
                  <a:pt x="274" y="120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sz="2800" b="1" dirty="0">
                <a:solidFill>
                  <a:schemeClr val="tx2"/>
                </a:solidFill>
              </a:rPr>
              <a:t>17%</a:t>
            </a: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AF1CAC0D-0737-2BB8-C7D5-63D3FBB060E3}"/>
              </a:ext>
            </a:extLst>
          </p:cNvPr>
          <p:cNvSpPr/>
          <p:nvPr/>
        </p:nvSpPr>
        <p:spPr>
          <a:xfrm>
            <a:off x="4473201" y="5511723"/>
            <a:ext cx="1093707" cy="97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74" y="12034"/>
                </a:moveTo>
                <a:lnTo>
                  <a:pt x="4557" y="20366"/>
                </a:lnTo>
                <a:cubicBezTo>
                  <a:pt x="4967" y="21137"/>
                  <a:pt x="5651" y="21600"/>
                  <a:pt x="6425" y="21600"/>
                </a:cubicBezTo>
                <a:lnTo>
                  <a:pt x="14947" y="21600"/>
                </a:lnTo>
                <a:cubicBezTo>
                  <a:pt x="15722" y="21600"/>
                  <a:pt x="16451" y="21137"/>
                  <a:pt x="16815" y="20366"/>
                </a:cubicBezTo>
                <a:lnTo>
                  <a:pt x="21099" y="12034"/>
                </a:lnTo>
                <a:cubicBezTo>
                  <a:pt x="21509" y="11263"/>
                  <a:pt x="21509" y="10337"/>
                  <a:pt x="21099" y="9566"/>
                </a:cubicBezTo>
                <a:lnTo>
                  <a:pt x="16815" y="1234"/>
                </a:lnTo>
                <a:cubicBezTo>
                  <a:pt x="16405" y="463"/>
                  <a:pt x="15722" y="0"/>
                  <a:pt x="14947" y="0"/>
                </a:cubicBezTo>
                <a:lnTo>
                  <a:pt x="6425" y="0"/>
                </a:lnTo>
                <a:cubicBezTo>
                  <a:pt x="5651" y="0"/>
                  <a:pt x="4922" y="463"/>
                  <a:pt x="4557" y="1234"/>
                </a:cubicBezTo>
                <a:lnTo>
                  <a:pt x="274" y="9566"/>
                </a:lnTo>
                <a:cubicBezTo>
                  <a:pt x="-91" y="10337"/>
                  <a:pt x="-91" y="11263"/>
                  <a:pt x="274" y="120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sz="2800" b="1" dirty="0">
                <a:solidFill>
                  <a:schemeClr val="tx2"/>
                </a:solidFill>
              </a:rPr>
              <a:t>50%</a:t>
            </a:r>
            <a:endParaRPr sz="2800" b="1" dirty="0">
              <a:solidFill>
                <a:schemeClr val="tx2"/>
              </a:solidFill>
            </a:endParaRPr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AF1CAC0D-0737-2BB8-C7D5-63D3FBB060E3}"/>
              </a:ext>
            </a:extLst>
          </p:cNvPr>
          <p:cNvSpPr/>
          <p:nvPr/>
        </p:nvSpPr>
        <p:spPr>
          <a:xfrm>
            <a:off x="8454233" y="2142145"/>
            <a:ext cx="1093707" cy="97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74" y="12034"/>
                </a:moveTo>
                <a:lnTo>
                  <a:pt x="4557" y="20366"/>
                </a:lnTo>
                <a:cubicBezTo>
                  <a:pt x="4967" y="21137"/>
                  <a:pt x="5651" y="21600"/>
                  <a:pt x="6425" y="21600"/>
                </a:cubicBezTo>
                <a:lnTo>
                  <a:pt x="14947" y="21600"/>
                </a:lnTo>
                <a:cubicBezTo>
                  <a:pt x="15722" y="21600"/>
                  <a:pt x="16451" y="21137"/>
                  <a:pt x="16815" y="20366"/>
                </a:cubicBezTo>
                <a:lnTo>
                  <a:pt x="21099" y="12034"/>
                </a:lnTo>
                <a:cubicBezTo>
                  <a:pt x="21509" y="11263"/>
                  <a:pt x="21509" y="10337"/>
                  <a:pt x="21099" y="9566"/>
                </a:cubicBezTo>
                <a:lnTo>
                  <a:pt x="16815" y="1234"/>
                </a:lnTo>
                <a:cubicBezTo>
                  <a:pt x="16405" y="463"/>
                  <a:pt x="15722" y="0"/>
                  <a:pt x="14947" y="0"/>
                </a:cubicBezTo>
                <a:lnTo>
                  <a:pt x="6425" y="0"/>
                </a:lnTo>
                <a:cubicBezTo>
                  <a:pt x="5651" y="0"/>
                  <a:pt x="4922" y="463"/>
                  <a:pt x="4557" y="1234"/>
                </a:cubicBezTo>
                <a:lnTo>
                  <a:pt x="274" y="9566"/>
                </a:lnTo>
                <a:cubicBezTo>
                  <a:pt x="-91" y="10337"/>
                  <a:pt x="-91" y="11263"/>
                  <a:pt x="274" y="120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sz="2800" b="1" dirty="0">
                <a:solidFill>
                  <a:schemeClr val="tx2"/>
                </a:solidFill>
              </a:rPr>
              <a:t>81%</a:t>
            </a: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AF1CAC0D-0737-2BB8-C7D5-63D3FBB060E3}"/>
              </a:ext>
            </a:extLst>
          </p:cNvPr>
          <p:cNvSpPr/>
          <p:nvPr/>
        </p:nvSpPr>
        <p:spPr>
          <a:xfrm>
            <a:off x="8483482" y="3800706"/>
            <a:ext cx="1093707" cy="97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74" y="12034"/>
                </a:moveTo>
                <a:lnTo>
                  <a:pt x="4557" y="20366"/>
                </a:lnTo>
                <a:cubicBezTo>
                  <a:pt x="4967" y="21137"/>
                  <a:pt x="5651" y="21600"/>
                  <a:pt x="6425" y="21600"/>
                </a:cubicBezTo>
                <a:lnTo>
                  <a:pt x="14947" y="21600"/>
                </a:lnTo>
                <a:cubicBezTo>
                  <a:pt x="15722" y="21600"/>
                  <a:pt x="16451" y="21137"/>
                  <a:pt x="16815" y="20366"/>
                </a:cubicBezTo>
                <a:lnTo>
                  <a:pt x="21099" y="12034"/>
                </a:lnTo>
                <a:cubicBezTo>
                  <a:pt x="21509" y="11263"/>
                  <a:pt x="21509" y="10337"/>
                  <a:pt x="21099" y="9566"/>
                </a:cubicBezTo>
                <a:lnTo>
                  <a:pt x="16815" y="1234"/>
                </a:lnTo>
                <a:cubicBezTo>
                  <a:pt x="16405" y="463"/>
                  <a:pt x="15722" y="0"/>
                  <a:pt x="14947" y="0"/>
                </a:cubicBezTo>
                <a:lnTo>
                  <a:pt x="6425" y="0"/>
                </a:lnTo>
                <a:cubicBezTo>
                  <a:pt x="5651" y="0"/>
                  <a:pt x="4922" y="463"/>
                  <a:pt x="4557" y="1234"/>
                </a:cubicBezTo>
                <a:lnTo>
                  <a:pt x="274" y="9566"/>
                </a:lnTo>
                <a:cubicBezTo>
                  <a:pt x="-91" y="10337"/>
                  <a:pt x="-91" y="11263"/>
                  <a:pt x="274" y="120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sz="2800" b="1" dirty="0">
                <a:solidFill>
                  <a:schemeClr val="tx2"/>
                </a:solidFill>
              </a:rPr>
              <a:t>77%</a:t>
            </a:r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AF1CAC0D-0737-2BB8-C7D5-63D3FBB060E3}"/>
              </a:ext>
            </a:extLst>
          </p:cNvPr>
          <p:cNvSpPr/>
          <p:nvPr/>
        </p:nvSpPr>
        <p:spPr>
          <a:xfrm>
            <a:off x="8476891" y="5505279"/>
            <a:ext cx="1093707" cy="97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74" y="12034"/>
                </a:moveTo>
                <a:lnTo>
                  <a:pt x="4557" y="20366"/>
                </a:lnTo>
                <a:cubicBezTo>
                  <a:pt x="4967" y="21137"/>
                  <a:pt x="5651" y="21600"/>
                  <a:pt x="6425" y="21600"/>
                </a:cubicBezTo>
                <a:lnTo>
                  <a:pt x="14947" y="21600"/>
                </a:lnTo>
                <a:cubicBezTo>
                  <a:pt x="15722" y="21600"/>
                  <a:pt x="16451" y="21137"/>
                  <a:pt x="16815" y="20366"/>
                </a:cubicBezTo>
                <a:lnTo>
                  <a:pt x="21099" y="12034"/>
                </a:lnTo>
                <a:cubicBezTo>
                  <a:pt x="21509" y="11263"/>
                  <a:pt x="21509" y="10337"/>
                  <a:pt x="21099" y="9566"/>
                </a:cubicBezTo>
                <a:lnTo>
                  <a:pt x="16815" y="1234"/>
                </a:lnTo>
                <a:cubicBezTo>
                  <a:pt x="16405" y="463"/>
                  <a:pt x="15722" y="0"/>
                  <a:pt x="14947" y="0"/>
                </a:cubicBezTo>
                <a:lnTo>
                  <a:pt x="6425" y="0"/>
                </a:lnTo>
                <a:cubicBezTo>
                  <a:pt x="5651" y="0"/>
                  <a:pt x="4922" y="463"/>
                  <a:pt x="4557" y="1234"/>
                </a:cubicBezTo>
                <a:lnTo>
                  <a:pt x="274" y="9566"/>
                </a:lnTo>
                <a:cubicBezTo>
                  <a:pt x="-91" y="10337"/>
                  <a:pt x="-91" y="11263"/>
                  <a:pt x="274" y="120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sz="2800" b="1" dirty="0">
                <a:solidFill>
                  <a:schemeClr val="tx2"/>
                </a:solidFill>
              </a:rPr>
              <a:t>50%</a:t>
            </a:r>
            <a:endParaRPr sz="2800" b="1" dirty="0">
              <a:solidFill>
                <a:schemeClr val="tx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179C06-EB17-9EC4-691D-51F02B5E58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684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>
            <a:extLst>
              <a:ext uri="{FF2B5EF4-FFF2-40B4-BE49-F238E27FC236}">
                <a16:creationId xmlns:a16="http://schemas.microsoft.com/office/drawing/2014/main" id="{9758B0EB-CA22-4A61-875A-FF9BF5DFA5BA}"/>
              </a:ext>
            </a:extLst>
          </p:cNvPr>
          <p:cNvSpPr/>
          <p:nvPr/>
        </p:nvSpPr>
        <p:spPr>
          <a:xfrm rot="21076558">
            <a:off x="314408" y="1039924"/>
            <a:ext cx="3467254" cy="3301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82" extrusionOk="0">
                <a:moveTo>
                  <a:pt x="21018" y="12759"/>
                </a:moveTo>
                <a:cubicBezTo>
                  <a:pt x="20845" y="13056"/>
                  <a:pt x="20622" y="13328"/>
                  <a:pt x="20375" y="13575"/>
                </a:cubicBezTo>
                <a:cubicBezTo>
                  <a:pt x="20054" y="13896"/>
                  <a:pt x="19658" y="14143"/>
                  <a:pt x="19238" y="14316"/>
                </a:cubicBezTo>
                <a:cubicBezTo>
                  <a:pt x="18793" y="14514"/>
                  <a:pt x="18348" y="14637"/>
                  <a:pt x="17879" y="14712"/>
                </a:cubicBezTo>
                <a:cubicBezTo>
                  <a:pt x="17656" y="14761"/>
                  <a:pt x="17409" y="14786"/>
                  <a:pt x="17162" y="14835"/>
                </a:cubicBezTo>
                <a:cubicBezTo>
                  <a:pt x="16915" y="14860"/>
                  <a:pt x="16693" y="14885"/>
                  <a:pt x="16445" y="14860"/>
                </a:cubicBezTo>
                <a:cubicBezTo>
                  <a:pt x="16198" y="14860"/>
                  <a:pt x="15976" y="14810"/>
                  <a:pt x="15753" y="14761"/>
                </a:cubicBezTo>
                <a:cubicBezTo>
                  <a:pt x="15655" y="14736"/>
                  <a:pt x="15580" y="14712"/>
                  <a:pt x="15482" y="14687"/>
                </a:cubicBezTo>
                <a:cubicBezTo>
                  <a:pt x="15531" y="14909"/>
                  <a:pt x="15580" y="15132"/>
                  <a:pt x="15630" y="15354"/>
                </a:cubicBezTo>
                <a:cubicBezTo>
                  <a:pt x="15655" y="15404"/>
                  <a:pt x="15655" y="15478"/>
                  <a:pt x="15679" y="15527"/>
                </a:cubicBezTo>
                <a:cubicBezTo>
                  <a:pt x="15729" y="15675"/>
                  <a:pt x="15778" y="15848"/>
                  <a:pt x="15828" y="15997"/>
                </a:cubicBezTo>
                <a:cubicBezTo>
                  <a:pt x="15976" y="16491"/>
                  <a:pt x="16124" y="16985"/>
                  <a:pt x="16297" y="17480"/>
                </a:cubicBezTo>
                <a:cubicBezTo>
                  <a:pt x="16421" y="17900"/>
                  <a:pt x="16569" y="18345"/>
                  <a:pt x="16693" y="18765"/>
                </a:cubicBezTo>
                <a:cubicBezTo>
                  <a:pt x="16767" y="18987"/>
                  <a:pt x="16816" y="19185"/>
                  <a:pt x="16890" y="19407"/>
                </a:cubicBezTo>
                <a:cubicBezTo>
                  <a:pt x="16915" y="19531"/>
                  <a:pt x="16964" y="19630"/>
                  <a:pt x="16989" y="19753"/>
                </a:cubicBezTo>
                <a:cubicBezTo>
                  <a:pt x="17063" y="20000"/>
                  <a:pt x="17137" y="20272"/>
                  <a:pt x="17236" y="20495"/>
                </a:cubicBezTo>
                <a:cubicBezTo>
                  <a:pt x="17261" y="20569"/>
                  <a:pt x="17310" y="20643"/>
                  <a:pt x="17335" y="20717"/>
                </a:cubicBezTo>
                <a:cubicBezTo>
                  <a:pt x="17385" y="20791"/>
                  <a:pt x="17409" y="20865"/>
                  <a:pt x="17459" y="20939"/>
                </a:cubicBezTo>
                <a:cubicBezTo>
                  <a:pt x="17508" y="21014"/>
                  <a:pt x="17483" y="21088"/>
                  <a:pt x="17409" y="21137"/>
                </a:cubicBezTo>
                <a:cubicBezTo>
                  <a:pt x="17385" y="21162"/>
                  <a:pt x="17335" y="21162"/>
                  <a:pt x="17310" y="21162"/>
                </a:cubicBezTo>
                <a:cubicBezTo>
                  <a:pt x="17286" y="21162"/>
                  <a:pt x="17236" y="21137"/>
                  <a:pt x="17236" y="21088"/>
                </a:cubicBezTo>
                <a:cubicBezTo>
                  <a:pt x="17187" y="21014"/>
                  <a:pt x="17162" y="20964"/>
                  <a:pt x="17113" y="20890"/>
                </a:cubicBezTo>
                <a:cubicBezTo>
                  <a:pt x="17063" y="20816"/>
                  <a:pt x="17039" y="20742"/>
                  <a:pt x="17014" y="20668"/>
                </a:cubicBezTo>
                <a:cubicBezTo>
                  <a:pt x="16940" y="20519"/>
                  <a:pt x="16890" y="20346"/>
                  <a:pt x="16841" y="20198"/>
                </a:cubicBezTo>
                <a:cubicBezTo>
                  <a:pt x="16791" y="20025"/>
                  <a:pt x="16742" y="19877"/>
                  <a:pt x="16693" y="19704"/>
                </a:cubicBezTo>
                <a:cubicBezTo>
                  <a:pt x="16618" y="19432"/>
                  <a:pt x="16520" y="19135"/>
                  <a:pt x="16445" y="18863"/>
                </a:cubicBezTo>
                <a:cubicBezTo>
                  <a:pt x="16371" y="18641"/>
                  <a:pt x="16297" y="18419"/>
                  <a:pt x="16223" y="18221"/>
                </a:cubicBezTo>
                <a:cubicBezTo>
                  <a:pt x="16174" y="18073"/>
                  <a:pt x="16124" y="17924"/>
                  <a:pt x="16075" y="17776"/>
                </a:cubicBezTo>
                <a:cubicBezTo>
                  <a:pt x="16050" y="17727"/>
                  <a:pt x="16050" y="17677"/>
                  <a:pt x="16025" y="17628"/>
                </a:cubicBezTo>
                <a:cubicBezTo>
                  <a:pt x="15926" y="17331"/>
                  <a:pt x="15803" y="17059"/>
                  <a:pt x="15704" y="16763"/>
                </a:cubicBezTo>
                <a:cubicBezTo>
                  <a:pt x="15679" y="16689"/>
                  <a:pt x="15655" y="16590"/>
                  <a:pt x="15605" y="16516"/>
                </a:cubicBezTo>
                <a:cubicBezTo>
                  <a:pt x="15580" y="16417"/>
                  <a:pt x="15531" y="16318"/>
                  <a:pt x="15482" y="16244"/>
                </a:cubicBezTo>
                <a:cubicBezTo>
                  <a:pt x="15407" y="16096"/>
                  <a:pt x="15358" y="15923"/>
                  <a:pt x="15284" y="15774"/>
                </a:cubicBezTo>
                <a:cubicBezTo>
                  <a:pt x="15259" y="15700"/>
                  <a:pt x="15234" y="15651"/>
                  <a:pt x="15210" y="15577"/>
                </a:cubicBezTo>
                <a:cubicBezTo>
                  <a:pt x="15111" y="15305"/>
                  <a:pt x="15012" y="15033"/>
                  <a:pt x="14913" y="14761"/>
                </a:cubicBezTo>
                <a:cubicBezTo>
                  <a:pt x="14913" y="14761"/>
                  <a:pt x="14913" y="14736"/>
                  <a:pt x="14913" y="14736"/>
                </a:cubicBezTo>
                <a:cubicBezTo>
                  <a:pt x="14913" y="14736"/>
                  <a:pt x="14913" y="14761"/>
                  <a:pt x="14913" y="14761"/>
                </a:cubicBezTo>
                <a:cubicBezTo>
                  <a:pt x="14888" y="14687"/>
                  <a:pt x="14864" y="14637"/>
                  <a:pt x="14839" y="14563"/>
                </a:cubicBezTo>
                <a:cubicBezTo>
                  <a:pt x="14814" y="14539"/>
                  <a:pt x="14790" y="14489"/>
                  <a:pt x="14790" y="14440"/>
                </a:cubicBezTo>
                <a:cubicBezTo>
                  <a:pt x="14765" y="14390"/>
                  <a:pt x="14765" y="14316"/>
                  <a:pt x="14790" y="14267"/>
                </a:cubicBezTo>
                <a:cubicBezTo>
                  <a:pt x="14814" y="14143"/>
                  <a:pt x="14913" y="14044"/>
                  <a:pt x="15037" y="14020"/>
                </a:cubicBezTo>
                <a:cubicBezTo>
                  <a:pt x="15160" y="13995"/>
                  <a:pt x="15284" y="14020"/>
                  <a:pt x="15383" y="14118"/>
                </a:cubicBezTo>
                <a:cubicBezTo>
                  <a:pt x="15457" y="14193"/>
                  <a:pt x="15482" y="14291"/>
                  <a:pt x="15482" y="14415"/>
                </a:cubicBezTo>
                <a:cubicBezTo>
                  <a:pt x="15531" y="14440"/>
                  <a:pt x="15580" y="14440"/>
                  <a:pt x="15630" y="14464"/>
                </a:cubicBezTo>
                <a:cubicBezTo>
                  <a:pt x="15803" y="14489"/>
                  <a:pt x="15951" y="14539"/>
                  <a:pt x="16124" y="14563"/>
                </a:cubicBezTo>
                <a:cubicBezTo>
                  <a:pt x="16470" y="14588"/>
                  <a:pt x="16816" y="14588"/>
                  <a:pt x="17162" y="14539"/>
                </a:cubicBezTo>
                <a:cubicBezTo>
                  <a:pt x="17459" y="14489"/>
                  <a:pt x="17780" y="14415"/>
                  <a:pt x="18077" y="14366"/>
                </a:cubicBezTo>
                <a:cubicBezTo>
                  <a:pt x="18373" y="14291"/>
                  <a:pt x="18670" y="14193"/>
                  <a:pt x="18966" y="14069"/>
                </a:cubicBezTo>
                <a:cubicBezTo>
                  <a:pt x="19238" y="13945"/>
                  <a:pt x="19485" y="13797"/>
                  <a:pt x="19732" y="13624"/>
                </a:cubicBezTo>
                <a:cubicBezTo>
                  <a:pt x="19955" y="13451"/>
                  <a:pt x="20128" y="13253"/>
                  <a:pt x="20301" y="13031"/>
                </a:cubicBezTo>
                <a:cubicBezTo>
                  <a:pt x="20474" y="12784"/>
                  <a:pt x="20622" y="12512"/>
                  <a:pt x="20746" y="12240"/>
                </a:cubicBezTo>
                <a:cubicBezTo>
                  <a:pt x="20869" y="11919"/>
                  <a:pt x="20943" y="11598"/>
                  <a:pt x="20993" y="11276"/>
                </a:cubicBezTo>
                <a:cubicBezTo>
                  <a:pt x="21042" y="10831"/>
                  <a:pt x="21042" y="10387"/>
                  <a:pt x="20968" y="9942"/>
                </a:cubicBezTo>
                <a:cubicBezTo>
                  <a:pt x="20894" y="9472"/>
                  <a:pt x="20770" y="9027"/>
                  <a:pt x="20573" y="8582"/>
                </a:cubicBezTo>
                <a:cubicBezTo>
                  <a:pt x="20326" y="8039"/>
                  <a:pt x="20004" y="7520"/>
                  <a:pt x="19634" y="7025"/>
                </a:cubicBezTo>
                <a:cubicBezTo>
                  <a:pt x="19213" y="6507"/>
                  <a:pt x="18769" y="6037"/>
                  <a:pt x="18274" y="5567"/>
                </a:cubicBezTo>
                <a:cubicBezTo>
                  <a:pt x="17755" y="5098"/>
                  <a:pt x="17236" y="4653"/>
                  <a:pt x="16668" y="4233"/>
                </a:cubicBezTo>
                <a:cubicBezTo>
                  <a:pt x="15976" y="3714"/>
                  <a:pt x="15259" y="3244"/>
                  <a:pt x="14518" y="2799"/>
                </a:cubicBezTo>
                <a:cubicBezTo>
                  <a:pt x="13727" y="2355"/>
                  <a:pt x="12911" y="1959"/>
                  <a:pt x="12071" y="1613"/>
                </a:cubicBezTo>
                <a:cubicBezTo>
                  <a:pt x="11429" y="1366"/>
                  <a:pt x="10811" y="1144"/>
                  <a:pt x="10143" y="971"/>
                </a:cubicBezTo>
                <a:cubicBezTo>
                  <a:pt x="9501" y="798"/>
                  <a:pt x="8834" y="674"/>
                  <a:pt x="8166" y="575"/>
                </a:cubicBezTo>
                <a:cubicBezTo>
                  <a:pt x="7647" y="526"/>
                  <a:pt x="7153" y="476"/>
                  <a:pt x="6634" y="501"/>
                </a:cubicBezTo>
                <a:cubicBezTo>
                  <a:pt x="6140" y="501"/>
                  <a:pt x="5645" y="526"/>
                  <a:pt x="5151" y="600"/>
                </a:cubicBezTo>
                <a:cubicBezTo>
                  <a:pt x="4583" y="699"/>
                  <a:pt x="4014" y="847"/>
                  <a:pt x="3471" y="1069"/>
                </a:cubicBezTo>
                <a:cubicBezTo>
                  <a:pt x="3026" y="1267"/>
                  <a:pt x="2606" y="1514"/>
                  <a:pt x="2235" y="1811"/>
                </a:cubicBezTo>
                <a:cubicBezTo>
                  <a:pt x="1889" y="2083"/>
                  <a:pt x="1592" y="2379"/>
                  <a:pt x="1321" y="2701"/>
                </a:cubicBezTo>
                <a:cubicBezTo>
                  <a:pt x="1123" y="2972"/>
                  <a:pt x="950" y="3269"/>
                  <a:pt x="826" y="3590"/>
                </a:cubicBezTo>
                <a:cubicBezTo>
                  <a:pt x="752" y="3763"/>
                  <a:pt x="703" y="3936"/>
                  <a:pt x="653" y="4134"/>
                </a:cubicBezTo>
                <a:cubicBezTo>
                  <a:pt x="604" y="4332"/>
                  <a:pt x="579" y="4529"/>
                  <a:pt x="554" y="4702"/>
                </a:cubicBezTo>
                <a:cubicBezTo>
                  <a:pt x="530" y="5024"/>
                  <a:pt x="505" y="5370"/>
                  <a:pt x="505" y="5691"/>
                </a:cubicBezTo>
                <a:cubicBezTo>
                  <a:pt x="505" y="6037"/>
                  <a:pt x="554" y="6383"/>
                  <a:pt x="604" y="6729"/>
                </a:cubicBezTo>
                <a:cubicBezTo>
                  <a:pt x="653" y="6976"/>
                  <a:pt x="678" y="7223"/>
                  <a:pt x="752" y="7470"/>
                </a:cubicBezTo>
                <a:cubicBezTo>
                  <a:pt x="802" y="7742"/>
                  <a:pt x="876" y="8014"/>
                  <a:pt x="950" y="8261"/>
                </a:cubicBezTo>
                <a:cubicBezTo>
                  <a:pt x="1098" y="8780"/>
                  <a:pt x="1296" y="9274"/>
                  <a:pt x="1493" y="9769"/>
                </a:cubicBezTo>
                <a:cubicBezTo>
                  <a:pt x="1938" y="10757"/>
                  <a:pt x="2457" y="11721"/>
                  <a:pt x="3125" y="12586"/>
                </a:cubicBezTo>
                <a:cubicBezTo>
                  <a:pt x="3495" y="13056"/>
                  <a:pt x="3915" y="13525"/>
                  <a:pt x="4360" y="13945"/>
                </a:cubicBezTo>
                <a:cubicBezTo>
                  <a:pt x="4805" y="14366"/>
                  <a:pt x="5275" y="14761"/>
                  <a:pt x="5769" y="15132"/>
                </a:cubicBezTo>
                <a:cubicBezTo>
                  <a:pt x="5991" y="15305"/>
                  <a:pt x="6214" y="15453"/>
                  <a:pt x="6461" y="15601"/>
                </a:cubicBezTo>
                <a:cubicBezTo>
                  <a:pt x="6708" y="15750"/>
                  <a:pt x="6955" y="15898"/>
                  <a:pt x="7202" y="16021"/>
                </a:cubicBezTo>
                <a:cubicBezTo>
                  <a:pt x="7499" y="16145"/>
                  <a:pt x="7820" y="16219"/>
                  <a:pt x="8166" y="16269"/>
                </a:cubicBezTo>
                <a:cubicBezTo>
                  <a:pt x="8562" y="16318"/>
                  <a:pt x="8932" y="16293"/>
                  <a:pt x="9328" y="16244"/>
                </a:cubicBezTo>
                <a:cubicBezTo>
                  <a:pt x="9575" y="16194"/>
                  <a:pt x="9822" y="16145"/>
                  <a:pt x="10069" y="16071"/>
                </a:cubicBezTo>
                <a:cubicBezTo>
                  <a:pt x="10094" y="16046"/>
                  <a:pt x="10143" y="16046"/>
                  <a:pt x="10168" y="16021"/>
                </a:cubicBezTo>
                <a:cubicBezTo>
                  <a:pt x="10193" y="15997"/>
                  <a:pt x="10193" y="15997"/>
                  <a:pt x="10218" y="15972"/>
                </a:cubicBezTo>
                <a:cubicBezTo>
                  <a:pt x="10267" y="15923"/>
                  <a:pt x="10341" y="15873"/>
                  <a:pt x="10415" y="15873"/>
                </a:cubicBezTo>
                <a:cubicBezTo>
                  <a:pt x="10440" y="15848"/>
                  <a:pt x="10465" y="15799"/>
                  <a:pt x="10489" y="15774"/>
                </a:cubicBezTo>
                <a:cubicBezTo>
                  <a:pt x="10588" y="15675"/>
                  <a:pt x="10712" y="15651"/>
                  <a:pt x="10835" y="15675"/>
                </a:cubicBezTo>
                <a:cubicBezTo>
                  <a:pt x="10885" y="15700"/>
                  <a:pt x="10959" y="15725"/>
                  <a:pt x="10984" y="15774"/>
                </a:cubicBezTo>
                <a:cubicBezTo>
                  <a:pt x="11008" y="15799"/>
                  <a:pt x="11033" y="15848"/>
                  <a:pt x="11058" y="15873"/>
                </a:cubicBezTo>
                <a:cubicBezTo>
                  <a:pt x="11157" y="15972"/>
                  <a:pt x="11231" y="16096"/>
                  <a:pt x="11330" y="16194"/>
                </a:cubicBezTo>
                <a:cubicBezTo>
                  <a:pt x="11354" y="16219"/>
                  <a:pt x="11354" y="16219"/>
                  <a:pt x="11379" y="16244"/>
                </a:cubicBezTo>
                <a:cubicBezTo>
                  <a:pt x="11478" y="16343"/>
                  <a:pt x="11577" y="16417"/>
                  <a:pt x="11651" y="16516"/>
                </a:cubicBezTo>
                <a:cubicBezTo>
                  <a:pt x="11898" y="16738"/>
                  <a:pt x="12120" y="16961"/>
                  <a:pt x="12368" y="17183"/>
                </a:cubicBezTo>
                <a:cubicBezTo>
                  <a:pt x="12466" y="17282"/>
                  <a:pt x="12590" y="17381"/>
                  <a:pt x="12689" y="17479"/>
                </a:cubicBezTo>
                <a:cubicBezTo>
                  <a:pt x="12936" y="17702"/>
                  <a:pt x="13208" y="17924"/>
                  <a:pt x="13455" y="18147"/>
                </a:cubicBezTo>
                <a:cubicBezTo>
                  <a:pt x="13801" y="18443"/>
                  <a:pt x="14172" y="18765"/>
                  <a:pt x="14542" y="19061"/>
                </a:cubicBezTo>
                <a:cubicBezTo>
                  <a:pt x="14913" y="19382"/>
                  <a:pt x="15284" y="19679"/>
                  <a:pt x="15655" y="20000"/>
                </a:cubicBezTo>
                <a:cubicBezTo>
                  <a:pt x="15902" y="20198"/>
                  <a:pt x="16124" y="20420"/>
                  <a:pt x="16371" y="20618"/>
                </a:cubicBezTo>
                <a:cubicBezTo>
                  <a:pt x="16470" y="20692"/>
                  <a:pt x="16569" y="20791"/>
                  <a:pt x="16668" y="20865"/>
                </a:cubicBezTo>
                <a:cubicBezTo>
                  <a:pt x="16742" y="20939"/>
                  <a:pt x="16841" y="21014"/>
                  <a:pt x="16915" y="21088"/>
                </a:cubicBezTo>
                <a:cubicBezTo>
                  <a:pt x="16940" y="21112"/>
                  <a:pt x="16964" y="21137"/>
                  <a:pt x="16989" y="21162"/>
                </a:cubicBezTo>
                <a:cubicBezTo>
                  <a:pt x="17014" y="21187"/>
                  <a:pt x="17039" y="21211"/>
                  <a:pt x="17063" y="21236"/>
                </a:cubicBezTo>
                <a:cubicBezTo>
                  <a:pt x="17088" y="21261"/>
                  <a:pt x="17113" y="21261"/>
                  <a:pt x="17113" y="21285"/>
                </a:cubicBezTo>
                <a:cubicBezTo>
                  <a:pt x="17113" y="21285"/>
                  <a:pt x="17137" y="21310"/>
                  <a:pt x="17137" y="21310"/>
                </a:cubicBezTo>
                <a:cubicBezTo>
                  <a:pt x="17162" y="21335"/>
                  <a:pt x="17162" y="21335"/>
                  <a:pt x="17187" y="21360"/>
                </a:cubicBezTo>
                <a:cubicBezTo>
                  <a:pt x="17212" y="21409"/>
                  <a:pt x="17212" y="21458"/>
                  <a:pt x="17187" y="21508"/>
                </a:cubicBezTo>
                <a:cubicBezTo>
                  <a:pt x="17162" y="21557"/>
                  <a:pt x="17113" y="21582"/>
                  <a:pt x="17063" y="21582"/>
                </a:cubicBezTo>
                <a:cubicBezTo>
                  <a:pt x="17039" y="21582"/>
                  <a:pt x="17014" y="21582"/>
                  <a:pt x="16989" y="21582"/>
                </a:cubicBezTo>
                <a:cubicBezTo>
                  <a:pt x="16989" y="21582"/>
                  <a:pt x="16964" y="21582"/>
                  <a:pt x="16964" y="21557"/>
                </a:cubicBezTo>
                <a:cubicBezTo>
                  <a:pt x="16940" y="21533"/>
                  <a:pt x="16890" y="21508"/>
                  <a:pt x="16866" y="21483"/>
                </a:cubicBezTo>
                <a:cubicBezTo>
                  <a:pt x="16816" y="21458"/>
                  <a:pt x="16791" y="21409"/>
                  <a:pt x="16742" y="21384"/>
                </a:cubicBezTo>
                <a:cubicBezTo>
                  <a:pt x="16693" y="21335"/>
                  <a:pt x="16643" y="21310"/>
                  <a:pt x="16594" y="21261"/>
                </a:cubicBezTo>
                <a:cubicBezTo>
                  <a:pt x="16495" y="21187"/>
                  <a:pt x="16421" y="21112"/>
                  <a:pt x="16322" y="21038"/>
                </a:cubicBezTo>
                <a:cubicBezTo>
                  <a:pt x="16099" y="20841"/>
                  <a:pt x="15902" y="20668"/>
                  <a:pt x="15679" y="20470"/>
                </a:cubicBezTo>
                <a:cubicBezTo>
                  <a:pt x="15531" y="20346"/>
                  <a:pt x="15383" y="20223"/>
                  <a:pt x="15234" y="20099"/>
                </a:cubicBezTo>
                <a:cubicBezTo>
                  <a:pt x="15012" y="19926"/>
                  <a:pt x="14790" y="19728"/>
                  <a:pt x="14592" y="19555"/>
                </a:cubicBezTo>
                <a:cubicBezTo>
                  <a:pt x="14542" y="19531"/>
                  <a:pt x="14518" y="19481"/>
                  <a:pt x="14468" y="19457"/>
                </a:cubicBezTo>
                <a:cubicBezTo>
                  <a:pt x="14345" y="19358"/>
                  <a:pt x="14221" y="19259"/>
                  <a:pt x="14098" y="19185"/>
                </a:cubicBezTo>
                <a:cubicBezTo>
                  <a:pt x="13875" y="19012"/>
                  <a:pt x="13653" y="18839"/>
                  <a:pt x="13406" y="18641"/>
                </a:cubicBezTo>
                <a:cubicBezTo>
                  <a:pt x="13010" y="18320"/>
                  <a:pt x="12590" y="18023"/>
                  <a:pt x="12195" y="17702"/>
                </a:cubicBezTo>
                <a:cubicBezTo>
                  <a:pt x="11972" y="17529"/>
                  <a:pt x="11750" y="17356"/>
                  <a:pt x="11552" y="17158"/>
                </a:cubicBezTo>
                <a:cubicBezTo>
                  <a:pt x="11256" y="16911"/>
                  <a:pt x="10959" y="16689"/>
                  <a:pt x="10687" y="16441"/>
                </a:cubicBezTo>
                <a:cubicBezTo>
                  <a:pt x="10687" y="16441"/>
                  <a:pt x="10687" y="16441"/>
                  <a:pt x="10662" y="16466"/>
                </a:cubicBezTo>
                <a:cubicBezTo>
                  <a:pt x="10613" y="16491"/>
                  <a:pt x="10588" y="16540"/>
                  <a:pt x="10539" y="16565"/>
                </a:cubicBezTo>
                <a:cubicBezTo>
                  <a:pt x="10514" y="16590"/>
                  <a:pt x="10489" y="16590"/>
                  <a:pt x="10465" y="16614"/>
                </a:cubicBezTo>
                <a:cubicBezTo>
                  <a:pt x="10391" y="16639"/>
                  <a:pt x="10292" y="16689"/>
                  <a:pt x="10218" y="16713"/>
                </a:cubicBezTo>
                <a:cubicBezTo>
                  <a:pt x="10045" y="16763"/>
                  <a:pt x="9872" y="16787"/>
                  <a:pt x="9699" y="16812"/>
                </a:cubicBezTo>
                <a:cubicBezTo>
                  <a:pt x="9377" y="16837"/>
                  <a:pt x="9031" y="16862"/>
                  <a:pt x="8710" y="16862"/>
                </a:cubicBezTo>
                <a:cubicBezTo>
                  <a:pt x="8413" y="16837"/>
                  <a:pt x="8117" y="16812"/>
                  <a:pt x="7820" y="16738"/>
                </a:cubicBezTo>
                <a:cubicBezTo>
                  <a:pt x="7771" y="16738"/>
                  <a:pt x="7721" y="16713"/>
                  <a:pt x="7697" y="16713"/>
                </a:cubicBezTo>
                <a:cubicBezTo>
                  <a:pt x="7524" y="16664"/>
                  <a:pt x="7375" y="16614"/>
                  <a:pt x="7202" y="16540"/>
                </a:cubicBezTo>
                <a:cubicBezTo>
                  <a:pt x="7029" y="16466"/>
                  <a:pt x="6881" y="16392"/>
                  <a:pt x="6708" y="16293"/>
                </a:cubicBezTo>
                <a:cubicBezTo>
                  <a:pt x="6412" y="16120"/>
                  <a:pt x="6115" y="15898"/>
                  <a:pt x="5843" y="15700"/>
                </a:cubicBezTo>
                <a:cubicBezTo>
                  <a:pt x="5547" y="15502"/>
                  <a:pt x="5275" y="15280"/>
                  <a:pt x="5028" y="15033"/>
                </a:cubicBezTo>
                <a:cubicBezTo>
                  <a:pt x="4756" y="14810"/>
                  <a:pt x="4509" y="14588"/>
                  <a:pt x="4237" y="14341"/>
                </a:cubicBezTo>
                <a:cubicBezTo>
                  <a:pt x="3990" y="14118"/>
                  <a:pt x="3743" y="13871"/>
                  <a:pt x="3495" y="13599"/>
                </a:cubicBezTo>
                <a:cubicBezTo>
                  <a:pt x="3026" y="13080"/>
                  <a:pt x="2606" y="12561"/>
                  <a:pt x="2210" y="11968"/>
                </a:cubicBezTo>
                <a:cubicBezTo>
                  <a:pt x="1840" y="11400"/>
                  <a:pt x="1494" y="10807"/>
                  <a:pt x="1197" y="10189"/>
                </a:cubicBezTo>
                <a:cubicBezTo>
                  <a:pt x="900" y="9571"/>
                  <a:pt x="653" y="8928"/>
                  <a:pt x="456" y="8261"/>
                </a:cubicBezTo>
                <a:cubicBezTo>
                  <a:pt x="258" y="7594"/>
                  <a:pt x="110" y="6927"/>
                  <a:pt x="35" y="6235"/>
                </a:cubicBezTo>
                <a:cubicBezTo>
                  <a:pt x="11" y="5889"/>
                  <a:pt x="-14" y="5543"/>
                  <a:pt x="11" y="5197"/>
                </a:cubicBezTo>
                <a:cubicBezTo>
                  <a:pt x="11" y="4851"/>
                  <a:pt x="60" y="4480"/>
                  <a:pt x="134" y="4134"/>
                </a:cubicBezTo>
                <a:cubicBezTo>
                  <a:pt x="208" y="3788"/>
                  <a:pt x="332" y="3467"/>
                  <a:pt x="480" y="3145"/>
                </a:cubicBezTo>
                <a:cubicBezTo>
                  <a:pt x="629" y="2824"/>
                  <a:pt x="802" y="2552"/>
                  <a:pt x="1024" y="2280"/>
                </a:cubicBezTo>
                <a:cubicBezTo>
                  <a:pt x="1222" y="2033"/>
                  <a:pt x="1469" y="1786"/>
                  <a:pt x="1716" y="1588"/>
                </a:cubicBezTo>
                <a:cubicBezTo>
                  <a:pt x="1963" y="1366"/>
                  <a:pt x="2260" y="1168"/>
                  <a:pt x="2532" y="995"/>
                </a:cubicBezTo>
                <a:cubicBezTo>
                  <a:pt x="3125" y="649"/>
                  <a:pt x="3743" y="402"/>
                  <a:pt x="4410" y="254"/>
                </a:cubicBezTo>
                <a:cubicBezTo>
                  <a:pt x="5077" y="81"/>
                  <a:pt x="5769" y="31"/>
                  <a:pt x="6461" y="7"/>
                </a:cubicBezTo>
                <a:cubicBezTo>
                  <a:pt x="7178" y="-18"/>
                  <a:pt x="7894" y="31"/>
                  <a:pt x="8611" y="130"/>
                </a:cubicBezTo>
                <a:cubicBezTo>
                  <a:pt x="9328" y="229"/>
                  <a:pt x="10020" y="377"/>
                  <a:pt x="10687" y="575"/>
                </a:cubicBezTo>
                <a:cubicBezTo>
                  <a:pt x="11379" y="773"/>
                  <a:pt x="12071" y="1045"/>
                  <a:pt x="12738" y="1317"/>
                </a:cubicBezTo>
                <a:cubicBezTo>
                  <a:pt x="13406" y="1588"/>
                  <a:pt x="14048" y="1910"/>
                  <a:pt x="14666" y="2256"/>
                </a:cubicBezTo>
                <a:cubicBezTo>
                  <a:pt x="15284" y="2602"/>
                  <a:pt x="15877" y="2972"/>
                  <a:pt x="16445" y="3368"/>
                </a:cubicBezTo>
                <a:cubicBezTo>
                  <a:pt x="17039" y="3788"/>
                  <a:pt x="17582" y="4208"/>
                  <a:pt x="18126" y="4678"/>
                </a:cubicBezTo>
                <a:cubicBezTo>
                  <a:pt x="18398" y="4900"/>
                  <a:pt x="18645" y="5122"/>
                  <a:pt x="18917" y="5370"/>
                </a:cubicBezTo>
                <a:cubicBezTo>
                  <a:pt x="19164" y="5617"/>
                  <a:pt x="19411" y="5864"/>
                  <a:pt x="19634" y="6111"/>
                </a:cubicBezTo>
                <a:cubicBezTo>
                  <a:pt x="19856" y="6383"/>
                  <a:pt x="20078" y="6655"/>
                  <a:pt x="20301" y="6927"/>
                </a:cubicBezTo>
                <a:cubicBezTo>
                  <a:pt x="20499" y="7198"/>
                  <a:pt x="20672" y="7495"/>
                  <a:pt x="20845" y="7792"/>
                </a:cubicBezTo>
                <a:cubicBezTo>
                  <a:pt x="21018" y="8088"/>
                  <a:pt x="21141" y="8409"/>
                  <a:pt x="21265" y="8755"/>
                </a:cubicBezTo>
                <a:cubicBezTo>
                  <a:pt x="21364" y="9077"/>
                  <a:pt x="21462" y="9423"/>
                  <a:pt x="21512" y="9769"/>
                </a:cubicBezTo>
                <a:cubicBezTo>
                  <a:pt x="21561" y="10115"/>
                  <a:pt x="21586" y="10461"/>
                  <a:pt x="21561" y="10807"/>
                </a:cubicBezTo>
                <a:cubicBezTo>
                  <a:pt x="21537" y="11153"/>
                  <a:pt x="21487" y="11499"/>
                  <a:pt x="21413" y="11845"/>
                </a:cubicBezTo>
                <a:cubicBezTo>
                  <a:pt x="21314" y="12141"/>
                  <a:pt x="21191" y="12463"/>
                  <a:pt x="21018" y="1275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B52CF5F4-14BE-49E2-B809-9E7F78950C0B}"/>
              </a:ext>
            </a:extLst>
          </p:cNvPr>
          <p:cNvSpPr/>
          <p:nvPr/>
        </p:nvSpPr>
        <p:spPr>
          <a:xfrm>
            <a:off x="46472" y="2972616"/>
            <a:ext cx="3359342" cy="4315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600" extrusionOk="0">
                <a:moveTo>
                  <a:pt x="21259" y="13993"/>
                </a:moveTo>
                <a:cubicBezTo>
                  <a:pt x="21172" y="14249"/>
                  <a:pt x="21042" y="14447"/>
                  <a:pt x="20912" y="14674"/>
                </a:cubicBezTo>
                <a:cubicBezTo>
                  <a:pt x="20782" y="14873"/>
                  <a:pt x="20631" y="15072"/>
                  <a:pt x="20479" y="15214"/>
                </a:cubicBezTo>
                <a:cubicBezTo>
                  <a:pt x="20154" y="15554"/>
                  <a:pt x="19786" y="15810"/>
                  <a:pt x="19417" y="16037"/>
                </a:cubicBezTo>
                <a:cubicBezTo>
                  <a:pt x="19093" y="16235"/>
                  <a:pt x="18768" y="16377"/>
                  <a:pt x="18421" y="16491"/>
                </a:cubicBezTo>
                <a:cubicBezTo>
                  <a:pt x="18074" y="16604"/>
                  <a:pt x="17706" y="16690"/>
                  <a:pt x="17359" y="16775"/>
                </a:cubicBezTo>
                <a:cubicBezTo>
                  <a:pt x="16623" y="16945"/>
                  <a:pt x="15864" y="17002"/>
                  <a:pt x="15128" y="17030"/>
                </a:cubicBezTo>
                <a:cubicBezTo>
                  <a:pt x="14954" y="17030"/>
                  <a:pt x="14803" y="17030"/>
                  <a:pt x="14630" y="17030"/>
                </a:cubicBezTo>
                <a:cubicBezTo>
                  <a:pt x="14435" y="17030"/>
                  <a:pt x="14218" y="17030"/>
                  <a:pt x="14023" y="17002"/>
                </a:cubicBezTo>
                <a:cubicBezTo>
                  <a:pt x="13633" y="16973"/>
                  <a:pt x="13243" y="16917"/>
                  <a:pt x="12853" y="16832"/>
                </a:cubicBezTo>
                <a:cubicBezTo>
                  <a:pt x="12506" y="16746"/>
                  <a:pt x="12138" y="16661"/>
                  <a:pt x="11813" y="16519"/>
                </a:cubicBezTo>
                <a:cubicBezTo>
                  <a:pt x="11640" y="16463"/>
                  <a:pt x="11466" y="16377"/>
                  <a:pt x="11315" y="16292"/>
                </a:cubicBezTo>
                <a:cubicBezTo>
                  <a:pt x="11141" y="16207"/>
                  <a:pt x="10968" y="16122"/>
                  <a:pt x="10773" y="16037"/>
                </a:cubicBezTo>
                <a:cubicBezTo>
                  <a:pt x="10708" y="16008"/>
                  <a:pt x="10643" y="15952"/>
                  <a:pt x="10621" y="15867"/>
                </a:cubicBezTo>
                <a:cubicBezTo>
                  <a:pt x="10578" y="15781"/>
                  <a:pt x="10578" y="15696"/>
                  <a:pt x="10600" y="15583"/>
                </a:cubicBezTo>
                <a:cubicBezTo>
                  <a:pt x="10643" y="15412"/>
                  <a:pt x="10795" y="15270"/>
                  <a:pt x="10925" y="15327"/>
                </a:cubicBezTo>
                <a:cubicBezTo>
                  <a:pt x="11315" y="15498"/>
                  <a:pt x="11683" y="15668"/>
                  <a:pt x="12073" y="15810"/>
                </a:cubicBezTo>
                <a:cubicBezTo>
                  <a:pt x="12463" y="15952"/>
                  <a:pt x="12875" y="16037"/>
                  <a:pt x="13286" y="16122"/>
                </a:cubicBezTo>
                <a:cubicBezTo>
                  <a:pt x="13893" y="16236"/>
                  <a:pt x="14478" y="16236"/>
                  <a:pt x="15084" y="16207"/>
                </a:cubicBezTo>
                <a:cubicBezTo>
                  <a:pt x="15669" y="16179"/>
                  <a:pt x="16254" y="16122"/>
                  <a:pt x="16839" y="16008"/>
                </a:cubicBezTo>
                <a:cubicBezTo>
                  <a:pt x="17208" y="15952"/>
                  <a:pt x="17576" y="15838"/>
                  <a:pt x="17923" y="15725"/>
                </a:cubicBezTo>
                <a:cubicBezTo>
                  <a:pt x="18269" y="15611"/>
                  <a:pt x="18616" y="15498"/>
                  <a:pt x="18941" y="15299"/>
                </a:cubicBezTo>
                <a:cubicBezTo>
                  <a:pt x="19287" y="15100"/>
                  <a:pt x="19634" y="14845"/>
                  <a:pt x="19959" y="14533"/>
                </a:cubicBezTo>
                <a:cubicBezTo>
                  <a:pt x="20132" y="14362"/>
                  <a:pt x="20262" y="14164"/>
                  <a:pt x="20414" y="13965"/>
                </a:cubicBezTo>
                <a:cubicBezTo>
                  <a:pt x="20501" y="13795"/>
                  <a:pt x="20587" y="13624"/>
                  <a:pt x="20674" y="13426"/>
                </a:cubicBezTo>
                <a:cubicBezTo>
                  <a:pt x="20696" y="13340"/>
                  <a:pt x="20717" y="13227"/>
                  <a:pt x="20739" y="13113"/>
                </a:cubicBezTo>
                <a:cubicBezTo>
                  <a:pt x="20739" y="13000"/>
                  <a:pt x="20739" y="12886"/>
                  <a:pt x="20739" y="12773"/>
                </a:cubicBezTo>
                <a:cubicBezTo>
                  <a:pt x="20696" y="12432"/>
                  <a:pt x="20609" y="12092"/>
                  <a:pt x="20501" y="11779"/>
                </a:cubicBezTo>
                <a:cubicBezTo>
                  <a:pt x="20284" y="11126"/>
                  <a:pt x="19959" y="10530"/>
                  <a:pt x="19612" y="9963"/>
                </a:cubicBezTo>
                <a:cubicBezTo>
                  <a:pt x="19266" y="9367"/>
                  <a:pt x="18876" y="8827"/>
                  <a:pt x="18464" y="8317"/>
                </a:cubicBezTo>
                <a:cubicBezTo>
                  <a:pt x="18031" y="7777"/>
                  <a:pt x="17598" y="7295"/>
                  <a:pt x="17143" y="6812"/>
                </a:cubicBezTo>
                <a:cubicBezTo>
                  <a:pt x="15691" y="5336"/>
                  <a:pt x="14066" y="4173"/>
                  <a:pt x="12376" y="3236"/>
                </a:cubicBezTo>
                <a:cubicBezTo>
                  <a:pt x="11380" y="2697"/>
                  <a:pt x="10362" y="2186"/>
                  <a:pt x="9343" y="1760"/>
                </a:cubicBezTo>
                <a:cubicBezTo>
                  <a:pt x="8823" y="1533"/>
                  <a:pt x="8303" y="1363"/>
                  <a:pt x="7762" y="1192"/>
                </a:cubicBezTo>
                <a:cubicBezTo>
                  <a:pt x="7242" y="1022"/>
                  <a:pt x="6722" y="880"/>
                  <a:pt x="6202" y="766"/>
                </a:cubicBezTo>
                <a:cubicBezTo>
                  <a:pt x="5812" y="710"/>
                  <a:pt x="5444" y="653"/>
                  <a:pt x="5054" y="653"/>
                </a:cubicBezTo>
                <a:cubicBezTo>
                  <a:pt x="4664" y="625"/>
                  <a:pt x="4295" y="653"/>
                  <a:pt x="3905" y="710"/>
                </a:cubicBezTo>
                <a:cubicBezTo>
                  <a:pt x="3472" y="795"/>
                  <a:pt x="3060" y="908"/>
                  <a:pt x="2649" y="1135"/>
                </a:cubicBezTo>
                <a:cubicBezTo>
                  <a:pt x="2345" y="1306"/>
                  <a:pt x="2064" y="1533"/>
                  <a:pt x="1782" y="1788"/>
                </a:cubicBezTo>
                <a:cubicBezTo>
                  <a:pt x="1522" y="2044"/>
                  <a:pt x="1306" y="2356"/>
                  <a:pt x="1111" y="2668"/>
                </a:cubicBezTo>
                <a:cubicBezTo>
                  <a:pt x="916" y="3009"/>
                  <a:pt x="764" y="3349"/>
                  <a:pt x="634" y="3718"/>
                </a:cubicBezTo>
                <a:cubicBezTo>
                  <a:pt x="482" y="4172"/>
                  <a:pt x="396" y="4655"/>
                  <a:pt x="352" y="5138"/>
                </a:cubicBezTo>
                <a:cubicBezTo>
                  <a:pt x="287" y="5734"/>
                  <a:pt x="309" y="6358"/>
                  <a:pt x="374" y="6954"/>
                </a:cubicBezTo>
                <a:cubicBezTo>
                  <a:pt x="417" y="7295"/>
                  <a:pt x="461" y="7635"/>
                  <a:pt x="547" y="7976"/>
                </a:cubicBezTo>
                <a:cubicBezTo>
                  <a:pt x="634" y="8345"/>
                  <a:pt x="721" y="8685"/>
                  <a:pt x="829" y="9026"/>
                </a:cubicBezTo>
                <a:cubicBezTo>
                  <a:pt x="1089" y="9821"/>
                  <a:pt x="1436" y="10559"/>
                  <a:pt x="1847" y="11268"/>
                </a:cubicBezTo>
                <a:cubicBezTo>
                  <a:pt x="2259" y="11950"/>
                  <a:pt x="2714" y="12574"/>
                  <a:pt x="3234" y="13085"/>
                </a:cubicBezTo>
                <a:cubicBezTo>
                  <a:pt x="3407" y="13255"/>
                  <a:pt x="3602" y="13426"/>
                  <a:pt x="3797" y="13596"/>
                </a:cubicBezTo>
                <a:cubicBezTo>
                  <a:pt x="4014" y="13766"/>
                  <a:pt x="4230" y="13908"/>
                  <a:pt x="4447" y="14022"/>
                </a:cubicBezTo>
                <a:cubicBezTo>
                  <a:pt x="4577" y="14107"/>
                  <a:pt x="4729" y="14164"/>
                  <a:pt x="4880" y="14220"/>
                </a:cubicBezTo>
                <a:cubicBezTo>
                  <a:pt x="5032" y="14277"/>
                  <a:pt x="5205" y="14305"/>
                  <a:pt x="5379" y="14334"/>
                </a:cubicBezTo>
                <a:cubicBezTo>
                  <a:pt x="5509" y="14362"/>
                  <a:pt x="5639" y="14362"/>
                  <a:pt x="5790" y="14391"/>
                </a:cubicBezTo>
                <a:cubicBezTo>
                  <a:pt x="5812" y="14391"/>
                  <a:pt x="5834" y="14391"/>
                  <a:pt x="5877" y="14391"/>
                </a:cubicBezTo>
                <a:cubicBezTo>
                  <a:pt x="5942" y="14305"/>
                  <a:pt x="6007" y="14249"/>
                  <a:pt x="6094" y="14220"/>
                </a:cubicBezTo>
                <a:cubicBezTo>
                  <a:pt x="6245" y="14164"/>
                  <a:pt x="6418" y="14220"/>
                  <a:pt x="6527" y="14362"/>
                </a:cubicBezTo>
                <a:cubicBezTo>
                  <a:pt x="6548" y="14391"/>
                  <a:pt x="6548" y="14391"/>
                  <a:pt x="6570" y="14419"/>
                </a:cubicBezTo>
                <a:cubicBezTo>
                  <a:pt x="6613" y="14476"/>
                  <a:pt x="6657" y="14533"/>
                  <a:pt x="6700" y="14589"/>
                </a:cubicBezTo>
                <a:cubicBezTo>
                  <a:pt x="6787" y="14760"/>
                  <a:pt x="6787" y="15015"/>
                  <a:pt x="6700" y="15185"/>
                </a:cubicBezTo>
                <a:cubicBezTo>
                  <a:pt x="6700" y="15214"/>
                  <a:pt x="6678" y="15214"/>
                  <a:pt x="6678" y="15242"/>
                </a:cubicBezTo>
                <a:cubicBezTo>
                  <a:pt x="6873" y="16718"/>
                  <a:pt x="7047" y="18194"/>
                  <a:pt x="7242" y="19698"/>
                </a:cubicBezTo>
                <a:cubicBezTo>
                  <a:pt x="7242" y="19755"/>
                  <a:pt x="7263" y="19812"/>
                  <a:pt x="7263" y="19869"/>
                </a:cubicBezTo>
                <a:cubicBezTo>
                  <a:pt x="7307" y="19812"/>
                  <a:pt x="7328" y="19755"/>
                  <a:pt x="7372" y="19698"/>
                </a:cubicBezTo>
                <a:cubicBezTo>
                  <a:pt x="7545" y="19415"/>
                  <a:pt x="7697" y="19159"/>
                  <a:pt x="7870" y="18875"/>
                </a:cubicBezTo>
                <a:cubicBezTo>
                  <a:pt x="7978" y="18677"/>
                  <a:pt x="8108" y="18478"/>
                  <a:pt x="8217" y="18308"/>
                </a:cubicBezTo>
                <a:cubicBezTo>
                  <a:pt x="8368" y="18080"/>
                  <a:pt x="8498" y="17853"/>
                  <a:pt x="8650" y="17626"/>
                </a:cubicBezTo>
                <a:cubicBezTo>
                  <a:pt x="8867" y="17229"/>
                  <a:pt x="9105" y="16860"/>
                  <a:pt x="9322" y="16463"/>
                </a:cubicBezTo>
                <a:cubicBezTo>
                  <a:pt x="9582" y="15980"/>
                  <a:pt x="9842" y="15498"/>
                  <a:pt x="10080" y="14987"/>
                </a:cubicBezTo>
                <a:cubicBezTo>
                  <a:pt x="10362" y="14419"/>
                  <a:pt x="10643" y="13851"/>
                  <a:pt x="10903" y="13255"/>
                </a:cubicBezTo>
                <a:cubicBezTo>
                  <a:pt x="10925" y="13198"/>
                  <a:pt x="10990" y="13142"/>
                  <a:pt x="11055" y="13170"/>
                </a:cubicBezTo>
                <a:cubicBezTo>
                  <a:pt x="11120" y="13198"/>
                  <a:pt x="11185" y="13312"/>
                  <a:pt x="11141" y="13397"/>
                </a:cubicBezTo>
                <a:cubicBezTo>
                  <a:pt x="11076" y="13624"/>
                  <a:pt x="11011" y="13823"/>
                  <a:pt x="10903" y="14022"/>
                </a:cubicBezTo>
                <a:cubicBezTo>
                  <a:pt x="10816" y="14220"/>
                  <a:pt x="10730" y="14419"/>
                  <a:pt x="10643" y="14618"/>
                </a:cubicBezTo>
                <a:cubicBezTo>
                  <a:pt x="10556" y="14788"/>
                  <a:pt x="10492" y="14958"/>
                  <a:pt x="10405" y="15129"/>
                </a:cubicBezTo>
                <a:cubicBezTo>
                  <a:pt x="10340" y="15270"/>
                  <a:pt x="10275" y="15441"/>
                  <a:pt x="10188" y="15583"/>
                </a:cubicBezTo>
                <a:cubicBezTo>
                  <a:pt x="10015" y="15952"/>
                  <a:pt x="9820" y="16349"/>
                  <a:pt x="9647" y="16718"/>
                </a:cubicBezTo>
                <a:cubicBezTo>
                  <a:pt x="9582" y="16832"/>
                  <a:pt x="9538" y="16945"/>
                  <a:pt x="9473" y="17059"/>
                </a:cubicBezTo>
                <a:cubicBezTo>
                  <a:pt x="9343" y="17286"/>
                  <a:pt x="9235" y="17541"/>
                  <a:pt x="9105" y="17768"/>
                </a:cubicBezTo>
                <a:cubicBezTo>
                  <a:pt x="8845" y="18279"/>
                  <a:pt x="8585" y="18818"/>
                  <a:pt x="8325" y="19329"/>
                </a:cubicBezTo>
                <a:cubicBezTo>
                  <a:pt x="8282" y="19386"/>
                  <a:pt x="8260" y="19471"/>
                  <a:pt x="8217" y="19528"/>
                </a:cubicBezTo>
                <a:cubicBezTo>
                  <a:pt x="8130" y="19727"/>
                  <a:pt x="8043" y="19897"/>
                  <a:pt x="7957" y="20096"/>
                </a:cubicBezTo>
                <a:cubicBezTo>
                  <a:pt x="7870" y="20266"/>
                  <a:pt x="7783" y="20436"/>
                  <a:pt x="7718" y="20607"/>
                </a:cubicBezTo>
                <a:cubicBezTo>
                  <a:pt x="7697" y="20635"/>
                  <a:pt x="7675" y="20692"/>
                  <a:pt x="7675" y="20720"/>
                </a:cubicBezTo>
                <a:cubicBezTo>
                  <a:pt x="7653" y="20777"/>
                  <a:pt x="7632" y="20834"/>
                  <a:pt x="7610" y="20919"/>
                </a:cubicBezTo>
                <a:cubicBezTo>
                  <a:pt x="7588" y="20976"/>
                  <a:pt x="7567" y="21032"/>
                  <a:pt x="7545" y="21117"/>
                </a:cubicBezTo>
                <a:cubicBezTo>
                  <a:pt x="7545" y="21146"/>
                  <a:pt x="7545" y="21146"/>
                  <a:pt x="7545" y="21174"/>
                </a:cubicBezTo>
                <a:cubicBezTo>
                  <a:pt x="7523" y="21231"/>
                  <a:pt x="7523" y="21259"/>
                  <a:pt x="7502" y="21316"/>
                </a:cubicBezTo>
                <a:cubicBezTo>
                  <a:pt x="7458" y="21401"/>
                  <a:pt x="7415" y="21486"/>
                  <a:pt x="7350" y="21515"/>
                </a:cubicBezTo>
                <a:cubicBezTo>
                  <a:pt x="7285" y="21572"/>
                  <a:pt x="7198" y="21600"/>
                  <a:pt x="7133" y="21600"/>
                </a:cubicBezTo>
                <a:cubicBezTo>
                  <a:pt x="7068" y="21600"/>
                  <a:pt x="6982" y="21572"/>
                  <a:pt x="6917" y="21515"/>
                </a:cubicBezTo>
                <a:cubicBezTo>
                  <a:pt x="6787" y="21401"/>
                  <a:pt x="6700" y="21203"/>
                  <a:pt x="6700" y="21004"/>
                </a:cubicBezTo>
                <a:cubicBezTo>
                  <a:pt x="6700" y="20890"/>
                  <a:pt x="6722" y="20805"/>
                  <a:pt x="6765" y="20720"/>
                </a:cubicBezTo>
                <a:cubicBezTo>
                  <a:pt x="6808" y="20635"/>
                  <a:pt x="6852" y="20578"/>
                  <a:pt x="6895" y="20550"/>
                </a:cubicBezTo>
                <a:cubicBezTo>
                  <a:pt x="6938" y="20493"/>
                  <a:pt x="6982" y="20436"/>
                  <a:pt x="7003" y="20379"/>
                </a:cubicBezTo>
                <a:cubicBezTo>
                  <a:pt x="6982" y="20294"/>
                  <a:pt x="6960" y="20181"/>
                  <a:pt x="6938" y="20096"/>
                </a:cubicBezTo>
                <a:cubicBezTo>
                  <a:pt x="6917" y="19954"/>
                  <a:pt x="6873" y="19812"/>
                  <a:pt x="6852" y="19670"/>
                </a:cubicBezTo>
                <a:cubicBezTo>
                  <a:pt x="6787" y="19301"/>
                  <a:pt x="6700" y="18932"/>
                  <a:pt x="6635" y="18563"/>
                </a:cubicBezTo>
                <a:cubicBezTo>
                  <a:pt x="6548" y="18080"/>
                  <a:pt x="6440" y="17598"/>
                  <a:pt x="6353" y="17115"/>
                </a:cubicBezTo>
                <a:cubicBezTo>
                  <a:pt x="6289" y="16803"/>
                  <a:pt x="6224" y="16463"/>
                  <a:pt x="6137" y="16150"/>
                </a:cubicBezTo>
                <a:cubicBezTo>
                  <a:pt x="6094" y="15952"/>
                  <a:pt x="6050" y="15781"/>
                  <a:pt x="6007" y="15583"/>
                </a:cubicBezTo>
                <a:cubicBezTo>
                  <a:pt x="6007" y="15554"/>
                  <a:pt x="5985" y="15526"/>
                  <a:pt x="5985" y="15498"/>
                </a:cubicBezTo>
                <a:cubicBezTo>
                  <a:pt x="5942" y="15469"/>
                  <a:pt x="5899" y="15441"/>
                  <a:pt x="5834" y="15441"/>
                </a:cubicBezTo>
                <a:cubicBezTo>
                  <a:pt x="5790" y="15412"/>
                  <a:pt x="5747" y="15412"/>
                  <a:pt x="5704" y="15412"/>
                </a:cubicBezTo>
                <a:cubicBezTo>
                  <a:pt x="5660" y="15412"/>
                  <a:pt x="5595" y="15384"/>
                  <a:pt x="5552" y="15356"/>
                </a:cubicBezTo>
                <a:cubicBezTo>
                  <a:pt x="5422" y="15327"/>
                  <a:pt x="5314" y="15270"/>
                  <a:pt x="5184" y="15242"/>
                </a:cubicBezTo>
                <a:cubicBezTo>
                  <a:pt x="4772" y="15100"/>
                  <a:pt x="4360" y="14845"/>
                  <a:pt x="3992" y="14532"/>
                </a:cubicBezTo>
                <a:cubicBezTo>
                  <a:pt x="3819" y="14391"/>
                  <a:pt x="3645" y="14249"/>
                  <a:pt x="3494" y="14078"/>
                </a:cubicBezTo>
                <a:cubicBezTo>
                  <a:pt x="3320" y="13908"/>
                  <a:pt x="3125" y="13709"/>
                  <a:pt x="2974" y="13511"/>
                </a:cubicBezTo>
                <a:cubicBezTo>
                  <a:pt x="2822" y="13340"/>
                  <a:pt x="2670" y="13142"/>
                  <a:pt x="2519" y="12943"/>
                </a:cubicBezTo>
                <a:cubicBezTo>
                  <a:pt x="2367" y="12744"/>
                  <a:pt x="2215" y="12517"/>
                  <a:pt x="2064" y="12319"/>
                </a:cubicBezTo>
                <a:cubicBezTo>
                  <a:pt x="1782" y="11893"/>
                  <a:pt x="1522" y="11439"/>
                  <a:pt x="1284" y="10985"/>
                </a:cubicBezTo>
                <a:cubicBezTo>
                  <a:pt x="1046" y="10502"/>
                  <a:pt x="829" y="10019"/>
                  <a:pt x="656" y="9509"/>
                </a:cubicBezTo>
                <a:cubicBezTo>
                  <a:pt x="482" y="8998"/>
                  <a:pt x="331" y="8458"/>
                  <a:pt x="201" y="7891"/>
                </a:cubicBezTo>
                <a:cubicBezTo>
                  <a:pt x="92" y="7351"/>
                  <a:pt x="27" y="6755"/>
                  <a:pt x="6" y="6188"/>
                </a:cubicBezTo>
                <a:cubicBezTo>
                  <a:pt x="-16" y="5620"/>
                  <a:pt x="27" y="5052"/>
                  <a:pt x="114" y="4513"/>
                </a:cubicBezTo>
                <a:cubicBezTo>
                  <a:pt x="201" y="3974"/>
                  <a:pt x="331" y="3463"/>
                  <a:pt x="547" y="2980"/>
                </a:cubicBezTo>
                <a:cubicBezTo>
                  <a:pt x="937" y="2015"/>
                  <a:pt x="1587" y="1249"/>
                  <a:pt x="2324" y="738"/>
                </a:cubicBezTo>
                <a:cubicBezTo>
                  <a:pt x="2692" y="483"/>
                  <a:pt x="3104" y="312"/>
                  <a:pt x="3515" y="199"/>
                </a:cubicBezTo>
                <a:cubicBezTo>
                  <a:pt x="3949" y="85"/>
                  <a:pt x="4382" y="28"/>
                  <a:pt x="4815" y="0"/>
                </a:cubicBezTo>
                <a:cubicBezTo>
                  <a:pt x="5270" y="0"/>
                  <a:pt x="5725" y="28"/>
                  <a:pt x="6180" y="114"/>
                </a:cubicBezTo>
                <a:cubicBezTo>
                  <a:pt x="6635" y="170"/>
                  <a:pt x="7068" y="284"/>
                  <a:pt x="7523" y="397"/>
                </a:cubicBezTo>
                <a:cubicBezTo>
                  <a:pt x="8412" y="653"/>
                  <a:pt x="9278" y="965"/>
                  <a:pt x="10145" y="1334"/>
                </a:cubicBezTo>
                <a:cubicBezTo>
                  <a:pt x="11011" y="1703"/>
                  <a:pt x="11856" y="2100"/>
                  <a:pt x="12701" y="2526"/>
                </a:cubicBezTo>
                <a:cubicBezTo>
                  <a:pt x="14348" y="3406"/>
                  <a:pt x="15929" y="4485"/>
                  <a:pt x="17381" y="5819"/>
                </a:cubicBezTo>
                <a:cubicBezTo>
                  <a:pt x="18096" y="6471"/>
                  <a:pt x="18768" y="7209"/>
                  <a:pt x="19374" y="8004"/>
                </a:cubicBezTo>
                <a:cubicBezTo>
                  <a:pt x="19677" y="8402"/>
                  <a:pt x="19959" y="8799"/>
                  <a:pt x="20241" y="9225"/>
                </a:cubicBezTo>
                <a:cubicBezTo>
                  <a:pt x="20522" y="9679"/>
                  <a:pt x="20782" y="10133"/>
                  <a:pt x="20999" y="10615"/>
                </a:cubicBezTo>
                <a:cubicBezTo>
                  <a:pt x="21216" y="11098"/>
                  <a:pt x="21389" y="11609"/>
                  <a:pt x="21497" y="12177"/>
                </a:cubicBezTo>
                <a:cubicBezTo>
                  <a:pt x="21519" y="12290"/>
                  <a:pt x="21541" y="12432"/>
                  <a:pt x="21562" y="12546"/>
                </a:cubicBezTo>
                <a:cubicBezTo>
                  <a:pt x="21584" y="12687"/>
                  <a:pt x="21584" y="12829"/>
                  <a:pt x="21584" y="12971"/>
                </a:cubicBezTo>
                <a:cubicBezTo>
                  <a:pt x="21432" y="13426"/>
                  <a:pt x="21367" y="13709"/>
                  <a:pt x="21259" y="1399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C49F09B5-DB3C-4480-AFC4-AEE3B3B68418}"/>
              </a:ext>
            </a:extLst>
          </p:cNvPr>
          <p:cNvSpPr/>
          <p:nvPr/>
        </p:nvSpPr>
        <p:spPr>
          <a:xfrm>
            <a:off x="2940496" y="1953304"/>
            <a:ext cx="3544337" cy="3063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574" extrusionOk="0">
                <a:moveTo>
                  <a:pt x="19" y="10131"/>
                </a:moveTo>
                <a:cubicBezTo>
                  <a:pt x="43" y="10354"/>
                  <a:pt x="92" y="10550"/>
                  <a:pt x="140" y="10774"/>
                </a:cubicBezTo>
                <a:cubicBezTo>
                  <a:pt x="237" y="11194"/>
                  <a:pt x="406" y="11557"/>
                  <a:pt x="599" y="11921"/>
                </a:cubicBezTo>
                <a:cubicBezTo>
                  <a:pt x="792" y="12285"/>
                  <a:pt x="1010" y="12621"/>
                  <a:pt x="1276" y="12928"/>
                </a:cubicBezTo>
                <a:cubicBezTo>
                  <a:pt x="1541" y="13236"/>
                  <a:pt x="1831" y="13516"/>
                  <a:pt x="2121" y="13768"/>
                </a:cubicBezTo>
                <a:cubicBezTo>
                  <a:pt x="2411" y="14020"/>
                  <a:pt x="2701" y="14243"/>
                  <a:pt x="3015" y="14439"/>
                </a:cubicBezTo>
                <a:cubicBezTo>
                  <a:pt x="3354" y="14663"/>
                  <a:pt x="3692" y="14831"/>
                  <a:pt x="4054" y="14999"/>
                </a:cubicBezTo>
                <a:cubicBezTo>
                  <a:pt x="4417" y="15167"/>
                  <a:pt x="4779" y="15279"/>
                  <a:pt x="5141" y="15391"/>
                </a:cubicBezTo>
                <a:cubicBezTo>
                  <a:pt x="5528" y="15503"/>
                  <a:pt x="5915" y="15558"/>
                  <a:pt x="6301" y="15586"/>
                </a:cubicBezTo>
                <a:cubicBezTo>
                  <a:pt x="6688" y="15642"/>
                  <a:pt x="7074" y="15614"/>
                  <a:pt x="7461" y="15614"/>
                </a:cubicBezTo>
                <a:cubicBezTo>
                  <a:pt x="7654" y="15614"/>
                  <a:pt x="7872" y="15586"/>
                  <a:pt x="8065" y="15586"/>
                </a:cubicBezTo>
                <a:cubicBezTo>
                  <a:pt x="8234" y="15558"/>
                  <a:pt x="8379" y="15558"/>
                  <a:pt x="8548" y="15531"/>
                </a:cubicBezTo>
                <a:cubicBezTo>
                  <a:pt x="8524" y="15642"/>
                  <a:pt x="8500" y="15782"/>
                  <a:pt x="8476" y="15894"/>
                </a:cubicBezTo>
                <a:cubicBezTo>
                  <a:pt x="8427" y="16118"/>
                  <a:pt x="8355" y="16342"/>
                  <a:pt x="8282" y="16538"/>
                </a:cubicBezTo>
                <a:cubicBezTo>
                  <a:pt x="8162" y="16846"/>
                  <a:pt x="8041" y="17125"/>
                  <a:pt x="7896" y="17405"/>
                </a:cubicBezTo>
                <a:cubicBezTo>
                  <a:pt x="7751" y="17685"/>
                  <a:pt x="7582" y="17965"/>
                  <a:pt x="7388" y="18245"/>
                </a:cubicBezTo>
                <a:cubicBezTo>
                  <a:pt x="7171" y="18552"/>
                  <a:pt x="6954" y="18832"/>
                  <a:pt x="6712" y="19112"/>
                </a:cubicBezTo>
                <a:cubicBezTo>
                  <a:pt x="6470" y="19392"/>
                  <a:pt x="6205" y="19671"/>
                  <a:pt x="5915" y="19923"/>
                </a:cubicBezTo>
                <a:cubicBezTo>
                  <a:pt x="5721" y="20091"/>
                  <a:pt x="5504" y="20259"/>
                  <a:pt x="5311" y="20399"/>
                </a:cubicBezTo>
                <a:cubicBezTo>
                  <a:pt x="5093" y="20539"/>
                  <a:pt x="4876" y="20679"/>
                  <a:pt x="4634" y="20791"/>
                </a:cubicBezTo>
                <a:cubicBezTo>
                  <a:pt x="4489" y="20875"/>
                  <a:pt x="4320" y="20931"/>
                  <a:pt x="4175" y="20986"/>
                </a:cubicBezTo>
                <a:cubicBezTo>
                  <a:pt x="4006" y="21042"/>
                  <a:pt x="3837" y="21098"/>
                  <a:pt x="3668" y="21126"/>
                </a:cubicBezTo>
                <a:cubicBezTo>
                  <a:pt x="3644" y="21126"/>
                  <a:pt x="3619" y="21154"/>
                  <a:pt x="3595" y="21182"/>
                </a:cubicBezTo>
                <a:cubicBezTo>
                  <a:pt x="3499" y="21210"/>
                  <a:pt x="3402" y="21210"/>
                  <a:pt x="3329" y="21238"/>
                </a:cubicBezTo>
                <a:cubicBezTo>
                  <a:pt x="3257" y="21238"/>
                  <a:pt x="3233" y="21322"/>
                  <a:pt x="3233" y="21406"/>
                </a:cubicBezTo>
                <a:cubicBezTo>
                  <a:pt x="3233" y="21490"/>
                  <a:pt x="3305" y="21574"/>
                  <a:pt x="3378" y="21574"/>
                </a:cubicBezTo>
                <a:cubicBezTo>
                  <a:pt x="3426" y="21574"/>
                  <a:pt x="3450" y="21574"/>
                  <a:pt x="3499" y="21574"/>
                </a:cubicBezTo>
                <a:cubicBezTo>
                  <a:pt x="3523" y="21574"/>
                  <a:pt x="3523" y="21574"/>
                  <a:pt x="3547" y="21574"/>
                </a:cubicBezTo>
                <a:cubicBezTo>
                  <a:pt x="3595" y="21574"/>
                  <a:pt x="3644" y="21574"/>
                  <a:pt x="3668" y="21574"/>
                </a:cubicBezTo>
                <a:cubicBezTo>
                  <a:pt x="3813" y="21574"/>
                  <a:pt x="3982" y="21518"/>
                  <a:pt x="4127" y="21490"/>
                </a:cubicBezTo>
                <a:cubicBezTo>
                  <a:pt x="4320" y="21462"/>
                  <a:pt x="4489" y="21378"/>
                  <a:pt x="4658" y="21322"/>
                </a:cubicBezTo>
                <a:cubicBezTo>
                  <a:pt x="4707" y="21294"/>
                  <a:pt x="4779" y="21294"/>
                  <a:pt x="4827" y="21266"/>
                </a:cubicBezTo>
                <a:cubicBezTo>
                  <a:pt x="5117" y="21154"/>
                  <a:pt x="5431" y="21042"/>
                  <a:pt x="5721" y="20930"/>
                </a:cubicBezTo>
                <a:cubicBezTo>
                  <a:pt x="5842" y="20875"/>
                  <a:pt x="5963" y="20819"/>
                  <a:pt x="6084" y="20763"/>
                </a:cubicBezTo>
                <a:cubicBezTo>
                  <a:pt x="6277" y="20679"/>
                  <a:pt x="6446" y="20595"/>
                  <a:pt x="6639" y="20511"/>
                </a:cubicBezTo>
                <a:cubicBezTo>
                  <a:pt x="6978" y="20343"/>
                  <a:pt x="7316" y="20147"/>
                  <a:pt x="7654" y="19951"/>
                </a:cubicBezTo>
                <a:cubicBezTo>
                  <a:pt x="7993" y="19755"/>
                  <a:pt x="8307" y="19532"/>
                  <a:pt x="8621" y="19280"/>
                </a:cubicBezTo>
                <a:cubicBezTo>
                  <a:pt x="8766" y="19168"/>
                  <a:pt x="8911" y="19056"/>
                  <a:pt x="9080" y="18916"/>
                </a:cubicBezTo>
                <a:cubicBezTo>
                  <a:pt x="9225" y="18776"/>
                  <a:pt x="9394" y="18664"/>
                  <a:pt x="9539" y="18524"/>
                </a:cubicBezTo>
                <a:cubicBezTo>
                  <a:pt x="9756" y="18328"/>
                  <a:pt x="9950" y="18133"/>
                  <a:pt x="10143" y="17937"/>
                </a:cubicBezTo>
                <a:cubicBezTo>
                  <a:pt x="10336" y="17741"/>
                  <a:pt x="10505" y="17517"/>
                  <a:pt x="10674" y="17293"/>
                </a:cubicBezTo>
                <a:cubicBezTo>
                  <a:pt x="10844" y="17041"/>
                  <a:pt x="10964" y="16790"/>
                  <a:pt x="11085" y="16510"/>
                </a:cubicBezTo>
                <a:cubicBezTo>
                  <a:pt x="11109" y="16482"/>
                  <a:pt x="11109" y="16426"/>
                  <a:pt x="11133" y="16398"/>
                </a:cubicBezTo>
                <a:cubicBezTo>
                  <a:pt x="11182" y="16426"/>
                  <a:pt x="11230" y="16454"/>
                  <a:pt x="11303" y="16510"/>
                </a:cubicBezTo>
                <a:cubicBezTo>
                  <a:pt x="11472" y="16622"/>
                  <a:pt x="11665" y="16678"/>
                  <a:pt x="11858" y="16762"/>
                </a:cubicBezTo>
                <a:cubicBezTo>
                  <a:pt x="12027" y="16846"/>
                  <a:pt x="12197" y="16901"/>
                  <a:pt x="12366" y="16957"/>
                </a:cubicBezTo>
                <a:cubicBezTo>
                  <a:pt x="12559" y="17013"/>
                  <a:pt x="12752" y="17069"/>
                  <a:pt x="12970" y="17097"/>
                </a:cubicBezTo>
                <a:cubicBezTo>
                  <a:pt x="13066" y="17125"/>
                  <a:pt x="13187" y="17125"/>
                  <a:pt x="13284" y="17125"/>
                </a:cubicBezTo>
                <a:cubicBezTo>
                  <a:pt x="13550" y="17125"/>
                  <a:pt x="13839" y="17069"/>
                  <a:pt x="14105" y="17013"/>
                </a:cubicBezTo>
                <a:cubicBezTo>
                  <a:pt x="14274" y="16957"/>
                  <a:pt x="14444" y="16929"/>
                  <a:pt x="14613" y="16845"/>
                </a:cubicBezTo>
                <a:cubicBezTo>
                  <a:pt x="14806" y="16762"/>
                  <a:pt x="14975" y="16678"/>
                  <a:pt x="15168" y="16594"/>
                </a:cubicBezTo>
                <a:cubicBezTo>
                  <a:pt x="15507" y="16426"/>
                  <a:pt x="15821" y="16202"/>
                  <a:pt x="16135" y="15978"/>
                </a:cubicBezTo>
                <a:cubicBezTo>
                  <a:pt x="16449" y="15754"/>
                  <a:pt x="16739" y="15502"/>
                  <a:pt x="17029" y="15223"/>
                </a:cubicBezTo>
                <a:cubicBezTo>
                  <a:pt x="17319" y="14943"/>
                  <a:pt x="17584" y="14663"/>
                  <a:pt x="17874" y="14383"/>
                </a:cubicBezTo>
                <a:cubicBezTo>
                  <a:pt x="18140" y="14076"/>
                  <a:pt x="18406" y="13768"/>
                  <a:pt x="18648" y="13460"/>
                </a:cubicBezTo>
                <a:cubicBezTo>
                  <a:pt x="18889" y="13152"/>
                  <a:pt x="19131" y="12816"/>
                  <a:pt x="19372" y="12481"/>
                </a:cubicBezTo>
                <a:cubicBezTo>
                  <a:pt x="19614" y="12145"/>
                  <a:pt x="19831" y="11809"/>
                  <a:pt x="20025" y="11445"/>
                </a:cubicBezTo>
                <a:cubicBezTo>
                  <a:pt x="20435" y="10746"/>
                  <a:pt x="20798" y="9963"/>
                  <a:pt x="21064" y="9179"/>
                </a:cubicBezTo>
                <a:cubicBezTo>
                  <a:pt x="21329" y="8340"/>
                  <a:pt x="21499" y="7472"/>
                  <a:pt x="21547" y="6605"/>
                </a:cubicBezTo>
                <a:cubicBezTo>
                  <a:pt x="21571" y="6157"/>
                  <a:pt x="21547" y="5710"/>
                  <a:pt x="21499" y="5290"/>
                </a:cubicBezTo>
                <a:cubicBezTo>
                  <a:pt x="21426" y="4870"/>
                  <a:pt x="21329" y="4479"/>
                  <a:pt x="21184" y="4087"/>
                </a:cubicBezTo>
                <a:cubicBezTo>
                  <a:pt x="21039" y="3723"/>
                  <a:pt x="20870" y="3359"/>
                  <a:pt x="20653" y="3052"/>
                </a:cubicBezTo>
                <a:cubicBezTo>
                  <a:pt x="20435" y="2716"/>
                  <a:pt x="20194" y="2436"/>
                  <a:pt x="19928" y="2156"/>
                </a:cubicBezTo>
                <a:cubicBezTo>
                  <a:pt x="19372" y="1597"/>
                  <a:pt x="18720" y="1205"/>
                  <a:pt x="18019" y="897"/>
                </a:cubicBezTo>
                <a:cubicBezTo>
                  <a:pt x="17681" y="729"/>
                  <a:pt x="17319" y="618"/>
                  <a:pt x="16956" y="506"/>
                </a:cubicBezTo>
                <a:cubicBezTo>
                  <a:pt x="16594" y="394"/>
                  <a:pt x="16207" y="310"/>
                  <a:pt x="15845" y="226"/>
                </a:cubicBezTo>
                <a:cubicBezTo>
                  <a:pt x="15072" y="86"/>
                  <a:pt x="14299" y="2"/>
                  <a:pt x="13501" y="2"/>
                </a:cubicBezTo>
                <a:cubicBezTo>
                  <a:pt x="11931" y="-26"/>
                  <a:pt x="10360" y="254"/>
                  <a:pt x="8838" y="701"/>
                </a:cubicBezTo>
                <a:cubicBezTo>
                  <a:pt x="8089" y="925"/>
                  <a:pt x="7364" y="1205"/>
                  <a:pt x="6664" y="1541"/>
                </a:cubicBezTo>
                <a:cubicBezTo>
                  <a:pt x="5939" y="1877"/>
                  <a:pt x="5238" y="2240"/>
                  <a:pt x="4562" y="2688"/>
                </a:cubicBezTo>
                <a:cubicBezTo>
                  <a:pt x="3257" y="3527"/>
                  <a:pt x="2025" y="4563"/>
                  <a:pt x="1131" y="5962"/>
                </a:cubicBezTo>
                <a:cubicBezTo>
                  <a:pt x="696" y="6661"/>
                  <a:pt x="382" y="7416"/>
                  <a:pt x="213" y="8256"/>
                </a:cubicBezTo>
                <a:cubicBezTo>
                  <a:pt x="140" y="8676"/>
                  <a:pt x="92" y="9123"/>
                  <a:pt x="92" y="9571"/>
                </a:cubicBezTo>
                <a:cubicBezTo>
                  <a:pt x="-29" y="9711"/>
                  <a:pt x="-5" y="9935"/>
                  <a:pt x="19" y="10131"/>
                </a:cubicBezTo>
                <a:close/>
                <a:moveTo>
                  <a:pt x="648" y="8843"/>
                </a:moveTo>
                <a:cubicBezTo>
                  <a:pt x="696" y="8396"/>
                  <a:pt x="817" y="7976"/>
                  <a:pt x="962" y="7556"/>
                </a:cubicBezTo>
                <a:cubicBezTo>
                  <a:pt x="1155" y="7053"/>
                  <a:pt x="1421" y="6577"/>
                  <a:pt x="1711" y="6130"/>
                </a:cubicBezTo>
                <a:cubicBezTo>
                  <a:pt x="2121" y="5514"/>
                  <a:pt x="2629" y="4954"/>
                  <a:pt x="3160" y="4479"/>
                </a:cubicBezTo>
                <a:cubicBezTo>
                  <a:pt x="3692" y="4031"/>
                  <a:pt x="4247" y="3611"/>
                  <a:pt x="4803" y="3248"/>
                </a:cubicBezTo>
                <a:cubicBezTo>
                  <a:pt x="5383" y="2856"/>
                  <a:pt x="6011" y="2520"/>
                  <a:pt x="6615" y="2212"/>
                </a:cubicBezTo>
                <a:cubicBezTo>
                  <a:pt x="8113" y="1485"/>
                  <a:pt x="9684" y="953"/>
                  <a:pt x="11278" y="702"/>
                </a:cubicBezTo>
                <a:cubicBezTo>
                  <a:pt x="12607" y="506"/>
                  <a:pt x="13960" y="478"/>
                  <a:pt x="15289" y="674"/>
                </a:cubicBezTo>
                <a:cubicBezTo>
                  <a:pt x="15748" y="757"/>
                  <a:pt x="16183" y="841"/>
                  <a:pt x="16618" y="981"/>
                </a:cubicBezTo>
                <a:cubicBezTo>
                  <a:pt x="17053" y="1093"/>
                  <a:pt x="17488" y="1261"/>
                  <a:pt x="17898" y="1457"/>
                </a:cubicBezTo>
                <a:cubicBezTo>
                  <a:pt x="18406" y="1709"/>
                  <a:pt x="18889" y="2017"/>
                  <a:pt x="19300" y="2408"/>
                </a:cubicBezTo>
                <a:cubicBezTo>
                  <a:pt x="19590" y="2688"/>
                  <a:pt x="19880" y="2996"/>
                  <a:pt x="20121" y="3360"/>
                </a:cubicBezTo>
                <a:cubicBezTo>
                  <a:pt x="20315" y="3667"/>
                  <a:pt x="20484" y="4003"/>
                  <a:pt x="20629" y="4339"/>
                </a:cubicBezTo>
                <a:cubicBezTo>
                  <a:pt x="20774" y="4731"/>
                  <a:pt x="20870" y="5150"/>
                  <a:pt x="20919" y="5598"/>
                </a:cubicBezTo>
                <a:cubicBezTo>
                  <a:pt x="20967" y="6157"/>
                  <a:pt x="20967" y="6745"/>
                  <a:pt x="20894" y="7305"/>
                </a:cubicBezTo>
                <a:cubicBezTo>
                  <a:pt x="20798" y="8060"/>
                  <a:pt x="20629" y="8788"/>
                  <a:pt x="20363" y="9487"/>
                </a:cubicBezTo>
                <a:cubicBezTo>
                  <a:pt x="20194" y="9963"/>
                  <a:pt x="19976" y="10438"/>
                  <a:pt x="19735" y="10914"/>
                </a:cubicBezTo>
                <a:cubicBezTo>
                  <a:pt x="19493" y="11362"/>
                  <a:pt x="19227" y="11809"/>
                  <a:pt x="18937" y="12229"/>
                </a:cubicBezTo>
                <a:cubicBezTo>
                  <a:pt x="18237" y="13264"/>
                  <a:pt x="17439" y="14243"/>
                  <a:pt x="16545" y="15055"/>
                </a:cubicBezTo>
                <a:cubicBezTo>
                  <a:pt x="16038" y="15503"/>
                  <a:pt x="15507" y="15866"/>
                  <a:pt x="14927" y="16146"/>
                </a:cubicBezTo>
                <a:cubicBezTo>
                  <a:pt x="14782" y="16230"/>
                  <a:pt x="14613" y="16286"/>
                  <a:pt x="14443" y="16342"/>
                </a:cubicBezTo>
                <a:cubicBezTo>
                  <a:pt x="14274" y="16398"/>
                  <a:pt x="14081" y="16454"/>
                  <a:pt x="13888" y="16482"/>
                </a:cubicBezTo>
                <a:cubicBezTo>
                  <a:pt x="13598" y="16510"/>
                  <a:pt x="13308" y="16538"/>
                  <a:pt x="13018" y="16510"/>
                </a:cubicBezTo>
                <a:cubicBezTo>
                  <a:pt x="12728" y="16454"/>
                  <a:pt x="12438" y="16342"/>
                  <a:pt x="12172" y="16230"/>
                </a:cubicBezTo>
                <a:cubicBezTo>
                  <a:pt x="11907" y="16090"/>
                  <a:pt x="11665" y="15950"/>
                  <a:pt x="11447" y="15782"/>
                </a:cubicBezTo>
                <a:cubicBezTo>
                  <a:pt x="11423" y="15754"/>
                  <a:pt x="11399" y="15726"/>
                  <a:pt x="11375" y="15698"/>
                </a:cubicBezTo>
                <a:cubicBezTo>
                  <a:pt x="11375" y="15698"/>
                  <a:pt x="11375" y="15670"/>
                  <a:pt x="11351" y="15670"/>
                </a:cubicBezTo>
                <a:cubicBezTo>
                  <a:pt x="11327" y="15614"/>
                  <a:pt x="11303" y="15586"/>
                  <a:pt x="11278" y="15558"/>
                </a:cubicBezTo>
                <a:cubicBezTo>
                  <a:pt x="11278" y="15531"/>
                  <a:pt x="11278" y="15503"/>
                  <a:pt x="11278" y="15447"/>
                </a:cubicBezTo>
                <a:cubicBezTo>
                  <a:pt x="11278" y="15363"/>
                  <a:pt x="11254" y="15279"/>
                  <a:pt x="11230" y="15223"/>
                </a:cubicBezTo>
                <a:cubicBezTo>
                  <a:pt x="11158" y="15083"/>
                  <a:pt x="11037" y="14999"/>
                  <a:pt x="10892" y="14999"/>
                </a:cubicBezTo>
                <a:cubicBezTo>
                  <a:pt x="10747" y="14999"/>
                  <a:pt x="10626" y="15083"/>
                  <a:pt x="10554" y="15223"/>
                </a:cubicBezTo>
                <a:cubicBezTo>
                  <a:pt x="10529" y="15279"/>
                  <a:pt x="10505" y="15363"/>
                  <a:pt x="10505" y="15447"/>
                </a:cubicBezTo>
                <a:cubicBezTo>
                  <a:pt x="10505" y="15503"/>
                  <a:pt x="10505" y="15558"/>
                  <a:pt x="10529" y="15586"/>
                </a:cubicBezTo>
                <a:cubicBezTo>
                  <a:pt x="10529" y="15670"/>
                  <a:pt x="10529" y="15726"/>
                  <a:pt x="10529" y="15810"/>
                </a:cubicBezTo>
                <a:cubicBezTo>
                  <a:pt x="10481" y="16090"/>
                  <a:pt x="10433" y="16370"/>
                  <a:pt x="10336" y="16650"/>
                </a:cubicBezTo>
                <a:cubicBezTo>
                  <a:pt x="10239" y="16874"/>
                  <a:pt x="10119" y="17097"/>
                  <a:pt x="9998" y="17293"/>
                </a:cubicBezTo>
                <a:cubicBezTo>
                  <a:pt x="9925" y="17405"/>
                  <a:pt x="9853" y="17489"/>
                  <a:pt x="9780" y="17601"/>
                </a:cubicBezTo>
                <a:cubicBezTo>
                  <a:pt x="9684" y="17741"/>
                  <a:pt x="9587" y="17853"/>
                  <a:pt x="9466" y="17965"/>
                </a:cubicBezTo>
                <a:cubicBezTo>
                  <a:pt x="9273" y="18189"/>
                  <a:pt x="9056" y="18384"/>
                  <a:pt x="8814" y="18608"/>
                </a:cubicBezTo>
                <a:cubicBezTo>
                  <a:pt x="8427" y="18944"/>
                  <a:pt x="8041" y="19280"/>
                  <a:pt x="7606" y="19560"/>
                </a:cubicBezTo>
                <a:cubicBezTo>
                  <a:pt x="7171" y="19839"/>
                  <a:pt x="6736" y="20091"/>
                  <a:pt x="6277" y="20315"/>
                </a:cubicBezTo>
                <a:cubicBezTo>
                  <a:pt x="6011" y="20455"/>
                  <a:pt x="5745" y="20567"/>
                  <a:pt x="5456" y="20679"/>
                </a:cubicBezTo>
                <a:cubicBezTo>
                  <a:pt x="5480" y="20679"/>
                  <a:pt x="5480" y="20651"/>
                  <a:pt x="5504" y="20651"/>
                </a:cubicBezTo>
                <a:cubicBezTo>
                  <a:pt x="5794" y="20427"/>
                  <a:pt x="6060" y="20203"/>
                  <a:pt x="6325" y="19951"/>
                </a:cubicBezTo>
                <a:cubicBezTo>
                  <a:pt x="6591" y="19699"/>
                  <a:pt x="6833" y="19420"/>
                  <a:pt x="7074" y="19140"/>
                </a:cubicBezTo>
                <a:cubicBezTo>
                  <a:pt x="7316" y="18860"/>
                  <a:pt x="7533" y="18552"/>
                  <a:pt x="7751" y="18245"/>
                </a:cubicBezTo>
                <a:cubicBezTo>
                  <a:pt x="7968" y="17937"/>
                  <a:pt x="8162" y="17601"/>
                  <a:pt x="8355" y="17265"/>
                </a:cubicBezTo>
                <a:cubicBezTo>
                  <a:pt x="8451" y="17097"/>
                  <a:pt x="8524" y="16930"/>
                  <a:pt x="8621" y="16762"/>
                </a:cubicBezTo>
                <a:cubicBezTo>
                  <a:pt x="8717" y="16594"/>
                  <a:pt x="8790" y="16398"/>
                  <a:pt x="8862" y="16202"/>
                </a:cubicBezTo>
                <a:cubicBezTo>
                  <a:pt x="8935" y="16034"/>
                  <a:pt x="9007" y="15838"/>
                  <a:pt x="9055" y="15670"/>
                </a:cubicBezTo>
                <a:cubicBezTo>
                  <a:pt x="9080" y="15587"/>
                  <a:pt x="9104" y="15475"/>
                  <a:pt x="9128" y="15391"/>
                </a:cubicBezTo>
                <a:cubicBezTo>
                  <a:pt x="9152" y="15335"/>
                  <a:pt x="9152" y="15279"/>
                  <a:pt x="9176" y="15195"/>
                </a:cubicBezTo>
                <a:cubicBezTo>
                  <a:pt x="9176" y="15195"/>
                  <a:pt x="9176" y="15195"/>
                  <a:pt x="9176" y="15167"/>
                </a:cubicBezTo>
                <a:cubicBezTo>
                  <a:pt x="9200" y="15111"/>
                  <a:pt x="9225" y="15027"/>
                  <a:pt x="9225" y="14943"/>
                </a:cubicBezTo>
                <a:cubicBezTo>
                  <a:pt x="9225" y="14859"/>
                  <a:pt x="9200" y="14775"/>
                  <a:pt x="9176" y="14719"/>
                </a:cubicBezTo>
                <a:cubicBezTo>
                  <a:pt x="9104" y="14579"/>
                  <a:pt x="8983" y="14495"/>
                  <a:pt x="8838" y="14495"/>
                </a:cubicBezTo>
                <a:cubicBezTo>
                  <a:pt x="8693" y="14495"/>
                  <a:pt x="8572" y="14579"/>
                  <a:pt x="8500" y="14719"/>
                </a:cubicBezTo>
                <a:cubicBezTo>
                  <a:pt x="8476" y="14775"/>
                  <a:pt x="8451" y="14859"/>
                  <a:pt x="8451" y="14943"/>
                </a:cubicBezTo>
                <a:cubicBezTo>
                  <a:pt x="8451" y="14971"/>
                  <a:pt x="8451" y="14999"/>
                  <a:pt x="8451" y="15027"/>
                </a:cubicBezTo>
                <a:cubicBezTo>
                  <a:pt x="8282" y="15055"/>
                  <a:pt x="8113" y="15055"/>
                  <a:pt x="7944" y="15083"/>
                </a:cubicBezTo>
                <a:cubicBezTo>
                  <a:pt x="7702" y="15111"/>
                  <a:pt x="7485" y="15111"/>
                  <a:pt x="7243" y="15139"/>
                </a:cubicBezTo>
                <a:cubicBezTo>
                  <a:pt x="7002" y="15139"/>
                  <a:pt x="6784" y="15139"/>
                  <a:pt x="6543" y="15139"/>
                </a:cubicBezTo>
                <a:cubicBezTo>
                  <a:pt x="6325" y="15139"/>
                  <a:pt x="6108" y="15111"/>
                  <a:pt x="5890" y="15083"/>
                </a:cubicBezTo>
                <a:cubicBezTo>
                  <a:pt x="5576" y="15027"/>
                  <a:pt x="5238" y="14971"/>
                  <a:pt x="4924" y="14859"/>
                </a:cubicBezTo>
                <a:cubicBezTo>
                  <a:pt x="4610" y="14747"/>
                  <a:pt x="4296" y="14635"/>
                  <a:pt x="3982" y="14495"/>
                </a:cubicBezTo>
                <a:cubicBezTo>
                  <a:pt x="3402" y="14216"/>
                  <a:pt x="2846" y="13824"/>
                  <a:pt x="2339" y="13376"/>
                </a:cubicBezTo>
                <a:cubicBezTo>
                  <a:pt x="1952" y="13040"/>
                  <a:pt x="1590" y="12649"/>
                  <a:pt x="1300" y="12201"/>
                </a:cubicBezTo>
                <a:cubicBezTo>
                  <a:pt x="1082" y="11893"/>
                  <a:pt x="913" y="11529"/>
                  <a:pt x="768" y="11166"/>
                </a:cubicBezTo>
                <a:cubicBezTo>
                  <a:pt x="647" y="10830"/>
                  <a:pt x="575" y="10494"/>
                  <a:pt x="527" y="10131"/>
                </a:cubicBezTo>
                <a:cubicBezTo>
                  <a:pt x="623" y="9655"/>
                  <a:pt x="623" y="9263"/>
                  <a:pt x="648" y="884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2" name="Grupo 11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rgbClr val="F53F5B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798059" y="100234"/>
            <a:ext cx="7282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Results. </a:t>
            </a: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 Trapezistak say?</a:t>
            </a:r>
          </a:p>
        </p:txBody>
      </p:sp>
      <p:pic>
        <p:nvPicPr>
          <p:cNvPr id="21" name="Picture 4" descr="Logo Agintz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06" y="165545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49554" y="2431694"/>
            <a:ext cx="24809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err="1">
                <a:latin typeface="Book Antiqua" panose="02040602050305030304" pitchFamily="18" charset="0"/>
              </a:rPr>
              <a:t>This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is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an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experience</a:t>
            </a:r>
            <a:r>
              <a:rPr lang="es-ES" i="1" dirty="0">
                <a:latin typeface="Book Antiqua" panose="02040602050305030304" pitchFamily="18" charset="0"/>
              </a:rPr>
              <a:t> in </a:t>
            </a:r>
            <a:r>
              <a:rPr lang="es-ES" i="1" dirty="0" err="1">
                <a:latin typeface="Book Antiqua" panose="02040602050305030304" pitchFamily="18" charset="0"/>
              </a:rPr>
              <a:t>which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we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have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learned</a:t>
            </a:r>
            <a:r>
              <a:rPr lang="es-ES" i="1" dirty="0">
                <a:latin typeface="Book Antiqua" panose="02040602050305030304" pitchFamily="18" charset="0"/>
              </a:rPr>
              <a:t> to </a:t>
            </a:r>
            <a:r>
              <a:rPr lang="es-ES" i="1" dirty="0" err="1">
                <a:latin typeface="Book Antiqua" panose="02040602050305030304" pitchFamily="18" charset="0"/>
              </a:rPr>
              <a:t>manage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our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doubts</a:t>
            </a:r>
            <a:r>
              <a:rPr lang="es-ES" i="1" dirty="0">
                <a:latin typeface="Book Antiqua" panose="02040602050305030304" pitchFamily="18" charset="0"/>
              </a:rPr>
              <a:t> and look to </a:t>
            </a:r>
            <a:r>
              <a:rPr lang="es-ES" i="1" dirty="0" err="1">
                <a:latin typeface="Book Antiqua" panose="02040602050305030304" pitchFamily="18" charset="0"/>
              </a:rPr>
              <a:t>the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future</a:t>
            </a:r>
            <a:r>
              <a:rPr lang="es-ES" i="1" dirty="0">
                <a:latin typeface="Book Antiqua" panose="02040602050305030304" pitchFamily="18" charset="0"/>
              </a:rPr>
              <a:t>. </a:t>
            </a:r>
            <a:r>
              <a:rPr lang="es-ES" i="1" dirty="0" err="1">
                <a:latin typeface="Book Antiqua" panose="02040602050305030304" pitchFamily="18" charset="0"/>
              </a:rPr>
              <a:t>We</a:t>
            </a:r>
            <a:r>
              <a:rPr lang="es-ES" i="1" dirty="0">
                <a:latin typeface="Book Antiqua" panose="02040602050305030304" pitchFamily="18" charset="0"/>
              </a:rPr>
              <a:t> are </a:t>
            </a:r>
            <a:r>
              <a:rPr lang="es-ES" i="1" dirty="0" err="1">
                <a:latin typeface="Book Antiqua" panose="02040602050305030304" pitchFamily="18" charset="0"/>
              </a:rPr>
              <a:t>capable</a:t>
            </a:r>
            <a:r>
              <a:rPr lang="es-ES" i="1" dirty="0">
                <a:latin typeface="Book Antiqua" panose="02040602050305030304" pitchFamily="18" charset="0"/>
              </a:rPr>
              <a:t>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35979" r="1905" b="13016"/>
          <a:stretch/>
        </p:blipFill>
        <p:spPr>
          <a:xfrm>
            <a:off x="5931051" y="4186692"/>
            <a:ext cx="6226629" cy="2628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23895" b="19484"/>
          <a:stretch/>
        </p:blipFill>
        <p:spPr>
          <a:xfrm>
            <a:off x="9666514" y="1973941"/>
            <a:ext cx="2494341" cy="21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72" y="1973941"/>
            <a:ext cx="2880000" cy="2160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18606" y="1294202"/>
            <a:ext cx="187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When you get a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430028" y="1902297"/>
            <a:ext cx="307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Because I will have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23054" y="1581211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job your life is going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416986" y="1909024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to change. 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449108" y="2199380"/>
            <a:ext cx="3241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money, to help my family…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97171" y="2521282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I will be able to improve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1814622" y="2865795"/>
            <a:ext cx="1735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my life…</a:t>
            </a:r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3577099" y="4998843"/>
            <a:ext cx="2182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err="1">
                <a:latin typeface="Book Antiqua" panose="02040602050305030304" pitchFamily="18" charset="0"/>
              </a:rPr>
              <a:t>Mmm</a:t>
            </a:r>
            <a:r>
              <a:rPr lang="es-ES" i="1" dirty="0">
                <a:latin typeface="Book Antiqua" panose="02040602050305030304" pitchFamily="18" charset="0"/>
              </a:rPr>
              <a:t>... I </a:t>
            </a:r>
            <a:r>
              <a:rPr lang="es-ES" i="1" dirty="0" err="1">
                <a:latin typeface="Book Antiqua" panose="02040602050305030304" pitchFamily="18" charset="0"/>
              </a:rPr>
              <a:t>don't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participate</a:t>
            </a:r>
            <a:r>
              <a:rPr lang="es-ES" i="1" dirty="0">
                <a:latin typeface="Book Antiqua" panose="02040602050305030304" pitchFamily="18" charset="0"/>
              </a:rPr>
              <a:t> in </a:t>
            </a:r>
            <a:r>
              <a:rPr lang="es-ES" i="1" dirty="0" err="1">
                <a:latin typeface="Book Antiqua" panose="02040602050305030304" pitchFamily="18" charset="0"/>
              </a:rPr>
              <a:t>many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things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because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I'm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always</a:t>
            </a:r>
            <a:r>
              <a:rPr lang="es-ES" i="1" dirty="0">
                <a:latin typeface="Book Antiqua" panose="02040602050305030304" pitchFamily="18" charset="0"/>
              </a:rPr>
              <a:t> </a:t>
            </a:r>
            <a:r>
              <a:rPr lang="es-ES" i="1" dirty="0" err="1">
                <a:latin typeface="Book Antiqua" panose="02040602050305030304" pitchFamily="18" charset="0"/>
              </a:rPr>
              <a:t>working</a:t>
            </a:r>
            <a:r>
              <a:rPr lang="es-ES" i="1" dirty="0">
                <a:latin typeface="Book Antiqua" panose="02040602050305030304" pitchFamily="18" charset="0"/>
              </a:rPr>
              <a:t>... </a:t>
            </a: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9758B0EB-CA22-4A61-875A-FF9BF5DFA5BA}"/>
              </a:ext>
            </a:extLst>
          </p:cNvPr>
          <p:cNvSpPr/>
          <p:nvPr/>
        </p:nvSpPr>
        <p:spPr>
          <a:xfrm rot="1902205" flipH="1">
            <a:off x="3037663" y="4021490"/>
            <a:ext cx="2441907" cy="3469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82" extrusionOk="0">
                <a:moveTo>
                  <a:pt x="21018" y="12759"/>
                </a:moveTo>
                <a:cubicBezTo>
                  <a:pt x="20845" y="13056"/>
                  <a:pt x="20622" y="13328"/>
                  <a:pt x="20375" y="13575"/>
                </a:cubicBezTo>
                <a:cubicBezTo>
                  <a:pt x="20054" y="13896"/>
                  <a:pt x="19658" y="14143"/>
                  <a:pt x="19238" y="14316"/>
                </a:cubicBezTo>
                <a:cubicBezTo>
                  <a:pt x="18793" y="14514"/>
                  <a:pt x="18348" y="14637"/>
                  <a:pt x="17879" y="14712"/>
                </a:cubicBezTo>
                <a:cubicBezTo>
                  <a:pt x="17656" y="14761"/>
                  <a:pt x="17409" y="14786"/>
                  <a:pt x="17162" y="14835"/>
                </a:cubicBezTo>
                <a:cubicBezTo>
                  <a:pt x="16915" y="14860"/>
                  <a:pt x="16693" y="14885"/>
                  <a:pt x="16445" y="14860"/>
                </a:cubicBezTo>
                <a:cubicBezTo>
                  <a:pt x="16198" y="14860"/>
                  <a:pt x="15976" y="14810"/>
                  <a:pt x="15753" y="14761"/>
                </a:cubicBezTo>
                <a:cubicBezTo>
                  <a:pt x="15655" y="14736"/>
                  <a:pt x="15580" y="14712"/>
                  <a:pt x="15482" y="14687"/>
                </a:cubicBezTo>
                <a:cubicBezTo>
                  <a:pt x="15531" y="14909"/>
                  <a:pt x="15580" y="15132"/>
                  <a:pt x="15630" y="15354"/>
                </a:cubicBezTo>
                <a:cubicBezTo>
                  <a:pt x="15655" y="15404"/>
                  <a:pt x="15655" y="15478"/>
                  <a:pt x="15679" y="15527"/>
                </a:cubicBezTo>
                <a:cubicBezTo>
                  <a:pt x="15729" y="15675"/>
                  <a:pt x="15778" y="15848"/>
                  <a:pt x="15828" y="15997"/>
                </a:cubicBezTo>
                <a:cubicBezTo>
                  <a:pt x="15976" y="16491"/>
                  <a:pt x="16124" y="16985"/>
                  <a:pt x="16297" y="17480"/>
                </a:cubicBezTo>
                <a:cubicBezTo>
                  <a:pt x="16421" y="17900"/>
                  <a:pt x="16569" y="18345"/>
                  <a:pt x="16693" y="18765"/>
                </a:cubicBezTo>
                <a:cubicBezTo>
                  <a:pt x="16767" y="18987"/>
                  <a:pt x="16816" y="19185"/>
                  <a:pt x="16890" y="19407"/>
                </a:cubicBezTo>
                <a:cubicBezTo>
                  <a:pt x="16915" y="19531"/>
                  <a:pt x="16964" y="19630"/>
                  <a:pt x="16989" y="19753"/>
                </a:cubicBezTo>
                <a:cubicBezTo>
                  <a:pt x="17063" y="20000"/>
                  <a:pt x="17137" y="20272"/>
                  <a:pt x="17236" y="20495"/>
                </a:cubicBezTo>
                <a:cubicBezTo>
                  <a:pt x="17261" y="20569"/>
                  <a:pt x="17310" y="20643"/>
                  <a:pt x="17335" y="20717"/>
                </a:cubicBezTo>
                <a:cubicBezTo>
                  <a:pt x="17385" y="20791"/>
                  <a:pt x="17409" y="20865"/>
                  <a:pt x="17459" y="20939"/>
                </a:cubicBezTo>
                <a:cubicBezTo>
                  <a:pt x="17508" y="21014"/>
                  <a:pt x="17483" y="21088"/>
                  <a:pt x="17409" y="21137"/>
                </a:cubicBezTo>
                <a:cubicBezTo>
                  <a:pt x="17385" y="21162"/>
                  <a:pt x="17335" y="21162"/>
                  <a:pt x="17310" y="21162"/>
                </a:cubicBezTo>
                <a:cubicBezTo>
                  <a:pt x="17286" y="21162"/>
                  <a:pt x="17236" y="21137"/>
                  <a:pt x="17236" y="21088"/>
                </a:cubicBezTo>
                <a:cubicBezTo>
                  <a:pt x="17187" y="21014"/>
                  <a:pt x="17162" y="20964"/>
                  <a:pt x="17113" y="20890"/>
                </a:cubicBezTo>
                <a:cubicBezTo>
                  <a:pt x="17063" y="20816"/>
                  <a:pt x="17039" y="20742"/>
                  <a:pt x="17014" y="20668"/>
                </a:cubicBezTo>
                <a:cubicBezTo>
                  <a:pt x="16940" y="20519"/>
                  <a:pt x="16890" y="20346"/>
                  <a:pt x="16841" y="20198"/>
                </a:cubicBezTo>
                <a:cubicBezTo>
                  <a:pt x="16791" y="20025"/>
                  <a:pt x="16742" y="19877"/>
                  <a:pt x="16693" y="19704"/>
                </a:cubicBezTo>
                <a:cubicBezTo>
                  <a:pt x="16618" y="19432"/>
                  <a:pt x="16520" y="19135"/>
                  <a:pt x="16445" y="18863"/>
                </a:cubicBezTo>
                <a:cubicBezTo>
                  <a:pt x="16371" y="18641"/>
                  <a:pt x="16297" y="18419"/>
                  <a:pt x="16223" y="18221"/>
                </a:cubicBezTo>
                <a:cubicBezTo>
                  <a:pt x="16174" y="18073"/>
                  <a:pt x="16124" y="17924"/>
                  <a:pt x="16075" y="17776"/>
                </a:cubicBezTo>
                <a:cubicBezTo>
                  <a:pt x="16050" y="17727"/>
                  <a:pt x="16050" y="17677"/>
                  <a:pt x="16025" y="17628"/>
                </a:cubicBezTo>
                <a:cubicBezTo>
                  <a:pt x="15926" y="17331"/>
                  <a:pt x="15803" y="17059"/>
                  <a:pt x="15704" y="16763"/>
                </a:cubicBezTo>
                <a:cubicBezTo>
                  <a:pt x="15679" y="16689"/>
                  <a:pt x="15655" y="16590"/>
                  <a:pt x="15605" y="16516"/>
                </a:cubicBezTo>
                <a:cubicBezTo>
                  <a:pt x="15580" y="16417"/>
                  <a:pt x="15531" y="16318"/>
                  <a:pt x="15482" y="16244"/>
                </a:cubicBezTo>
                <a:cubicBezTo>
                  <a:pt x="15407" y="16096"/>
                  <a:pt x="15358" y="15923"/>
                  <a:pt x="15284" y="15774"/>
                </a:cubicBezTo>
                <a:cubicBezTo>
                  <a:pt x="15259" y="15700"/>
                  <a:pt x="15234" y="15651"/>
                  <a:pt x="15210" y="15577"/>
                </a:cubicBezTo>
                <a:cubicBezTo>
                  <a:pt x="15111" y="15305"/>
                  <a:pt x="15012" y="15033"/>
                  <a:pt x="14913" y="14761"/>
                </a:cubicBezTo>
                <a:cubicBezTo>
                  <a:pt x="14913" y="14761"/>
                  <a:pt x="14913" y="14736"/>
                  <a:pt x="14913" y="14736"/>
                </a:cubicBezTo>
                <a:cubicBezTo>
                  <a:pt x="14913" y="14736"/>
                  <a:pt x="14913" y="14761"/>
                  <a:pt x="14913" y="14761"/>
                </a:cubicBezTo>
                <a:cubicBezTo>
                  <a:pt x="14888" y="14687"/>
                  <a:pt x="14864" y="14637"/>
                  <a:pt x="14839" y="14563"/>
                </a:cubicBezTo>
                <a:cubicBezTo>
                  <a:pt x="14814" y="14539"/>
                  <a:pt x="14790" y="14489"/>
                  <a:pt x="14790" y="14440"/>
                </a:cubicBezTo>
                <a:cubicBezTo>
                  <a:pt x="14765" y="14390"/>
                  <a:pt x="14765" y="14316"/>
                  <a:pt x="14790" y="14267"/>
                </a:cubicBezTo>
                <a:cubicBezTo>
                  <a:pt x="14814" y="14143"/>
                  <a:pt x="14913" y="14044"/>
                  <a:pt x="15037" y="14020"/>
                </a:cubicBezTo>
                <a:cubicBezTo>
                  <a:pt x="15160" y="13995"/>
                  <a:pt x="15284" y="14020"/>
                  <a:pt x="15383" y="14118"/>
                </a:cubicBezTo>
                <a:cubicBezTo>
                  <a:pt x="15457" y="14193"/>
                  <a:pt x="15482" y="14291"/>
                  <a:pt x="15482" y="14415"/>
                </a:cubicBezTo>
                <a:cubicBezTo>
                  <a:pt x="15531" y="14440"/>
                  <a:pt x="15580" y="14440"/>
                  <a:pt x="15630" y="14464"/>
                </a:cubicBezTo>
                <a:cubicBezTo>
                  <a:pt x="15803" y="14489"/>
                  <a:pt x="15951" y="14539"/>
                  <a:pt x="16124" y="14563"/>
                </a:cubicBezTo>
                <a:cubicBezTo>
                  <a:pt x="16470" y="14588"/>
                  <a:pt x="16816" y="14588"/>
                  <a:pt x="17162" y="14539"/>
                </a:cubicBezTo>
                <a:cubicBezTo>
                  <a:pt x="17459" y="14489"/>
                  <a:pt x="17780" y="14415"/>
                  <a:pt x="18077" y="14366"/>
                </a:cubicBezTo>
                <a:cubicBezTo>
                  <a:pt x="18373" y="14291"/>
                  <a:pt x="18670" y="14193"/>
                  <a:pt x="18966" y="14069"/>
                </a:cubicBezTo>
                <a:cubicBezTo>
                  <a:pt x="19238" y="13945"/>
                  <a:pt x="19485" y="13797"/>
                  <a:pt x="19732" y="13624"/>
                </a:cubicBezTo>
                <a:cubicBezTo>
                  <a:pt x="19955" y="13451"/>
                  <a:pt x="20128" y="13253"/>
                  <a:pt x="20301" y="13031"/>
                </a:cubicBezTo>
                <a:cubicBezTo>
                  <a:pt x="20474" y="12784"/>
                  <a:pt x="20622" y="12512"/>
                  <a:pt x="20746" y="12240"/>
                </a:cubicBezTo>
                <a:cubicBezTo>
                  <a:pt x="20869" y="11919"/>
                  <a:pt x="20943" y="11598"/>
                  <a:pt x="20993" y="11276"/>
                </a:cubicBezTo>
                <a:cubicBezTo>
                  <a:pt x="21042" y="10831"/>
                  <a:pt x="21042" y="10387"/>
                  <a:pt x="20968" y="9942"/>
                </a:cubicBezTo>
                <a:cubicBezTo>
                  <a:pt x="20894" y="9472"/>
                  <a:pt x="20770" y="9027"/>
                  <a:pt x="20573" y="8582"/>
                </a:cubicBezTo>
                <a:cubicBezTo>
                  <a:pt x="20326" y="8039"/>
                  <a:pt x="20004" y="7520"/>
                  <a:pt x="19634" y="7025"/>
                </a:cubicBezTo>
                <a:cubicBezTo>
                  <a:pt x="19213" y="6507"/>
                  <a:pt x="18769" y="6037"/>
                  <a:pt x="18274" y="5567"/>
                </a:cubicBezTo>
                <a:cubicBezTo>
                  <a:pt x="17755" y="5098"/>
                  <a:pt x="17236" y="4653"/>
                  <a:pt x="16668" y="4233"/>
                </a:cubicBezTo>
                <a:cubicBezTo>
                  <a:pt x="15976" y="3714"/>
                  <a:pt x="15259" y="3244"/>
                  <a:pt x="14518" y="2799"/>
                </a:cubicBezTo>
                <a:cubicBezTo>
                  <a:pt x="13727" y="2355"/>
                  <a:pt x="12911" y="1959"/>
                  <a:pt x="12071" y="1613"/>
                </a:cubicBezTo>
                <a:cubicBezTo>
                  <a:pt x="11429" y="1366"/>
                  <a:pt x="10811" y="1144"/>
                  <a:pt x="10143" y="971"/>
                </a:cubicBezTo>
                <a:cubicBezTo>
                  <a:pt x="9501" y="798"/>
                  <a:pt x="8834" y="674"/>
                  <a:pt x="8166" y="575"/>
                </a:cubicBezTo>
                <a:cubicBezTo>
                  <a:pt x="7647" y="526"/>
                  <a:pt x="7153" y="476"/>
                  <a:pt x="6634" y="501"/>
                </a:cubicBezTo>
                <a:cubicBezTo>
                  <a:pt x="6140" y="501"/>
                  <a:pt x="5645" y="526"/>
                  <a:pt x="5151" y="600"/>
                </a:cubicBezTo>
                <a:cubicBezTo>
                  <a:pt x="4583" y="699"/>
                  <a:pt x="4014" y="847"/>
                  <a:pt x="3471" y="1069"/>
                </a:cubicBezTo>
                <a:cubicBezTo>
                  <a:pt x="3026" y="1267"/>
                  <a:pt x="2606" y="1514"/>
                  <a:pt x="2235" y="1811"/>
                </a:cubicBezTo>
                <a:cubicBezTo>
                  <a:pt x="1889" y="2083"/>
                  <a:pt x="1592" y="2379"/>
                  <a:pt x="1321" y="2701"/>
                </a:cubicBezTo>
                <a:cubicBezTo>
                  <a:pt x="1123" y="2972"/>
                  <a:pt x="950" y="3269"/>
                  <a:pt x="826" y="3590"/>
                </a:cubicBezTo>
                <a:cubicBezTo>
                  <a:pt x="752" y="3763"/>
                  <a:pt x="703" y="3936"/>
                  <a:pt x="653" y="4134"/>
                </a:cubicBezTo>
                <a:cubicBezTo>
                  <a:pt x="604" y="4332"/>
                  <a:pt x="579" y="4529"/>
                  <a:pt x="554" y="4702"/>
                </a:cubicBezTo>
                <a:cubicBezTo>
                  <a:pt x="530" y="5024"/>
                  <a:pt x="505" y="5370"/>
                  <a:pt x="505" y="5691"/>
                </a:cubicBezTo>
                <a:cubicBezTo>
                  <a:pt x="505" y="6037"/>
                  <a:pt x="554" y="6383"/>
                  <a:pt x="604" y="6729"/>
                </a:cubicBezTo>
                <a:cubicBezTo>
                  <a:pt x="653" y="6976"/>
                  <a:pt x="678" y="7223"/>
                  <a:pt x="752" y="7470"/>
                </a:cubicBezTo>
                <a:cubicBezTo>
                  <a:pt x="802" y="7742"/>
                  <a:pt x="876" y="8014"/>
                  <a:pt x="950" y="8261"/>
                </a:cubicBezTo>
                <a:cubicBezTo>
                  <a:pt x="1098" y="8780"/>
                  <a:pt x="1296" y="9274"/>
                  <a:pt x="1493" y="9769"/>
                </a:cubicBezTo>
                <a:cubicBezTo>
                  <a:pt x="1938" y="10757"/>
                  <a:pt x="2457" y="11721"/>
                  <a:pt x="3125" y="12586"/>
                </a:cubicBezTo>
                <a:cubicBezTo>
                  <a:pt x="3495" y="13056"/>
                  <a:pt x="3915" y="13525"/>
                  <a:pt x="4360" y="13945"/>
                </a:cubicBezTo>
                <a:cubicBezTo>
                  <a:pt x="4805" y="14366"/>
                  <a:pt x="5275" y="14761"/>
                  <a:pt x="5769" y="15132"/>
                </a:cubicBezTo>
                <a:cubicBezTo>
                  <a:pt x="5991" y="15305"/>
                  <a:pt x="6214" y="15453"/>
                  <a:pt x="6461" y="15601"/>
                </a:cubicBezTo>
                <a:cubicBezTo>
                  <a:pt x="6708" y="15750"/>
                  <a:pt x="6955" y="15898"/>
                  <a:pt x="7202" y="16021"/>
                </a:cubicBezTo>
                <a:cubicBezTo>
                  <a:pt x="7499" y="16145"/>
                  <a:pt x="7820" y="16219"/>
                  <a:pt x="8166" y="16269"/>
                </a:cubicBezTo>
                <a:cubicBezTo>
                  <a:pt x="8562" y="16318"/>
                  <a:pt x="8932" y="16293"/>
                  <a:pt x="9328" y="16244"/>
                </a:cubicBezTo>
                <a:cubicBezTo>
                  <a:pt x="9575" y="16194"/>
                  <a:pt x="9822" y="16145"/>
                  <a:pt x="10069" y="16071"/>
                </a:cubicBezTo>
                <a:cubicBezTo>
                  <a:pt x="10094" y="16046"/>
                  <a:pt x="10143" y="16046"/>
                  <a:pt x="10168" y="16021"/>
                </a:cubicBezTo>
                <a:cubicBezTo>
                  <a:pt x="10193" y="15997"/>
                  <a:pt x="10193" y="15997"/>
                  <a:pt x="10218" y="15972"/>
                </a:cubicBezTo>
                <a:cubicBezTo>
                  <a:pt x="10267" y="15923"/>
                  <a:pt x="10341" y="15873"/>
                  <a:pt x="10415" y="15873"/>
                </a:cubicBezTo>
                <a:cubicBezTo>
                  <a:pt x="10440" y="15848"/>
                  <a:pt x="10465" y="15799"/>
                  <a:pt x="10489" y="15774"/>
                </a:cubicBezTo>
                <a:cubicBezTo>
                  <a:pt x="10588" y="15675"/>
                  <a:pt x="10712" y="15651"/>
                  <a:pt x="10835" y="15675"/>
                </a:cubicBezTo>
                <a:cubicBezTo>
                  <a:pt x="10885" y="15700"/>
                  <a:pt x="10959" y="15725"/>
                  <a:pt x="10984" y="15774"/>
                </a:cubicBezTo>
                <a:cubicBezTo>
                  <a:pt x="11008" y="15799"/>
                  <a:pt x="11033" y="15848"/>
                  <a:pt x="11058" y="15873"/>
                </a:cubicBezTo>
                <a:cubicBezTo>
                  <a:pt x="11157" y="15972"/>
                  <a:pt x="11231" y="16096"/>
                  <a:pt x="11330" y="16194"/>
                </a:cubicBezTo>
                <a:cubicBezTo>
                  <a:pt x="11354" y="16219"/>
                  <a:pt x="11354" y="16219"/>
                  <a:pt x="11379" y="16244"/>
                </a:cubicBezTo>
                <a:cubicBezTo>
                  <a:pt x="11478" y="16343"/>
                  <a:pt x="11577" y="16417"/>
                  <a:pt x="11651" y="16516"/>
                </a:cubicBezTo>
                <a:cubicBezTo>
                  <a:pt x="11898" y="16738"/>
                  <a:pt x="12120" y="16961"/>
                  <a:pt x="12368" y="17183"/>
                </a:cubicBezTo>
                <a:cubicBezTo>
                  <a:pt x="12466" y="17282"/>
                  <a:pt x="12590" y="17381"/>
                  <a:pt x="12689" y="17479"/>
                </a:cubicBezTo>
                <a:cubicBezTo>
                  <a:pt x="12936" y="17702"/>
                  <a:pt x="13208" y="17924"/>
                  <a:pt x="13455" y="18147"/>
                </a:cubicBezTo>
                <a:cubicBezTo>
                  <a:pt x="13801" y="18443"/>
                  <a:pt x="14172" y="18765"/>
                  <a:pt x="14542" y="19061"/>
                </a:cubicBezTo>
                <a:cubicBezTo>
                  <a:pt x="14913" y="19382"/>
                  <a:pt x="15284" y="19679"/>
                  <a:pt x="15655" y="20000"/>
                </a:cubicBezTo>
                <a:cubicBezTo>
                  <a:pt x="15902" y="20198"/>
                  <a:pt x="16124" y="20420"/>
                  <a:pt x="16371" y="20618"/>
                </a:cubicBezTo>
                <a:cubicBezTo>
                  <a:pt x="16470" y="20692"/>
                  <a:pt x="16569" y="20791"/>
                  <a:pt x="16668" y="20865"/>
                </a:cubicBezTo>
                <a:cubicBezTo>
                  <a:pt x="16742" y="20939"/>
                  <a:pt x="16841" y="21014"/>
                  <a:pt x="16915" y="21088"/>
                </a:cubicBezTo>
                <a:cubicBezTo>
                  <a:pt x="16940" y="21112"/>
                  <a:pt x="16964" y="21137"/>
                  <a:pt x="16989" y="21162"/>
                </a:cubicBezTo>
                <a:cubicBezTo>
                  <a:pt x="17014" y="21187"/>
                  <a:pt x="17039" y="21211"/>
                  <a:pt x="17063" y="21236"/>
                </a:cubicBezTo>
                <a:cubicBezTo>
                  <a:pt x="17088" y="21261"/>
                  <a:pt x="17113" y="21261"/>
                  <a:pt x="17113" y="21285"/>
                </a:cubicBezTo>
                <a:cubicBezTo>
                  <a:pt x="17113" y="21285"/>
                  <a:pt x="17137" y="21310"/>
                  <a:pt x="17137" y="21310"/>
                </a:cubicBezTo>
                <a:cubicBezTo>
                  <a:pt x="17162" y="21335"/>
                  <a:pt x="17162" y="21335"/>
                  <a:pt x="17187" y="21360"/>
                </a:cubicBezTo>
                <a:cubicBezTo>
                  <a:pt x="17212" y="21409"/>
                  <a:pt x="17212" y="21458"/>
                  <a:pt x="17187" y="21508"/>
                </a:cubicBezTo>
                <a:cubicBezTo>
                  <a:pt x="17162" y="21557"/>
                  <a:pt x="17113" y="21582"/>
                  <a:pt x="17063" y="21582"/>
                </a:cubicBezTo>
                <a:cubicBezTo>
                  <a:pt x="17039" y="21582"/>
                  <a:pt x="17014" y="21582"/>
                  <a:pt x="16989" y="21582"/>
                </a:cubicBezTo>
                <a:cubicBezTo>
                  <a:pt x="16989" y="21582"/>
                  <a:pt x="16964" y="21582"/>
                  <a:pt x="16964" y="21557"/>
                </a:cubicBezTo>
                <a:cubicBezTo>
                  <a:pt x="16940" y="21533"/>
                  <a:pt x="16890" y="21508"/>
                  <a:pt x="16866" y="21483"/>
                </a:cubicBezTo>
                <a:cubicBezTo>
                  <a:pt x="16816" y="21458"/>
                  <a:pt x="16791" y="21409"/>
                  <a:pt x="16742" y="21384"/>
                </a:cubicBezTo>
                <a:cubicBezTo>
                  <a:pt x="16693" y="21335"/>
                  <a:pt x="16643" y="21310"/>
                  <a:pt x="16594" y="21261"/>
                </a:cubicBezTo>
                <a:cubicBezTo>
                  <a:pt x="16495" y="21187"/>
                  <a:pt x="16421" y="21112"/>
                  <a:pt x="16322" y="21038"/>
                </a:cubicBezTo>
                <a:cubicBezTo>
                  <a:pt x="16099" y="20841"/>
                  <a:pt x="15902" y="20668"/>
                  <a:pt x="15679" y="20470"/>
                </a:cubicBezTo>
                <a:cubicBezTo>
                  <a:pt x="15531" y="20346"/>
                  <a:pt x="15383" y="20223"/>
                  <a:pt x="15234" y="20099"/>
                </a:cubicBezTo>
                <a:cubicBezTo>
                  <a:pt x="15012" y="19926"/>
                  <a:pt x="14790" y="19728"/>
                  <a:pt x="14592" y="19555"/>
                </a:cubicBezTo>
                <a:cubicBezTo>
                  <a:pt x="14542" y="19531"/>
                  <a:pt x="14518" y="19481"/>
                  <a:pt x="14468" y="19457"/>
                </a:cubicBezTo>
                <a:cubicBezTo>
                  <a:pt x="14345" y="19358"/>
                  <a:pt x="14221" y="19259"/>
                  <a:pt x="14098" y="19185"/>
                </a:cubicBezTo>
                <a:cubicBezTo>
                  <a:pt x="13875" y="19012"/>
                  <a:pt x="13653" y="18839"/>
                  <a:pt x="13406" y="18641"/>
                </a:cubicBezTo>
                <a:cubicBezTo>
                  <a:pt x="13010" y="18320"/>
                  <a:pt x="12590" y="18023"/>
                  <a:pt x="12195" y="17702"/>
                </a:cubicBezTo>
                <a:cubicBezTo>
                  <a:pt x="11972" y="17529"/>
                  <a:pt x="11750" y="17356"/>
                  <a:pt x="11552" y="17158"/>
                </a:cubicBezTo>
                <a:cubicBezTo>
                  <a:pt x="11256" y="16911"/>
                  <a:pt x="10959" y="16689"/>
                  <a:pt x="10687" y="16441"/>
                </a:cubicBezTo>
                <a:cubicBezTo>
                  <a:pt x="10687" y="16441"/>
                  <a:pt x="10687" y="16441"/>
                  <a:pt x="10662" y="16466"/>
                </a:cubicBezTo>
                <a:cubicBezTo>
                  <a:pt x="10613" y="16491"/>
                  <a:pt x="10588" y="16540"/>
                  <a:pt x="10539" y="16565"/>
                </a:cubicBezTo>
                <a:cubicBezTo>
                  <a:pt x="10514" y="16590"/>
                  <a:pt x="10489" y="16590"/>
                  <a:pt x="10465" y="16614"/>
                </a:cubicBezTo>
                <a:cubicBezTo>
                  <a:pt x="10391" y="16639"/>
                  <a:pt x="10292" y="16689"/>
                  <a:pt x="10218" y="16713"/>
                </a:cubicBezTo>
                <a:cubicBezTo>
                  <a:pt x="10045" y="16763"/>
                  <a:pt x="9872" y="16787"/>
                  <a:pt x="9699" y="16812"/>
                </a:cubicBezTo>
                <a:cubicBezTo>
                  <a:pt x="9377" y="16837"/>
                  <a:pt x="9031" y="16862"/>
                  <a:pt x="8710" y="16862"/>
                </a:cubicBezTo>
                <a:cubicBezTo>
                  <a:pt x="8413" y="16837"/>
                  <a:pt x="8117" y="16812"/>
                  <a:pt x="7820" y="16738"/>
                </a:cubicBezTo>
                <a:cubicBezTo>
                  <a:pt x="7771" y="16738"/>
                  <a:pt x="7721" y="16713"/>
                  <a:pt x="7697" y="16713"/>
                </a:cubicBezTo>
                <a:cubicBezTo>
                  <a:pt x="7524" y="16664"/>
                  <a:pt x="7375" y="16614"/>
                  <a:pt x="7202" y="16540"/>
                </a:cubicBezTo>
                <a:cubicBezTo>
                  <a:pt x="7029" y="16466"/>
                  <a:pt x="6881" y="16392"/>
                  <a:pt x="6708" y="16293"/>
                </a:cubicBezTo>
                <a:cubicBezTo>
                  <a:pt x="6412" y="16120"/>
                  <a:pt x="6115" y="15898"/>
                  <a:pt x="5843" y="15700"/>
                </a:cubicBezTo>
                <a:cubicBezTo>
                  <a:pt x="5547" y="15502"/>
                  <a:pt x="5275" y="15280"/>
                  <a:pt x="5028" y="15033"/>
                </a:cubicBezTo>
                <a:cubicBezTo>
                  <a:pt x="4756" y="14810"/>
                  <a:pt x="4509" y="14588"/>
                  <a:pt x="4237" y="14341"/>
                </a:cubicBezTo>
                <a:cubicBezTo>
                  <a:pt x="3990" y="14118"/>
                  <a:pt x="3743" y="13871"/>
                  <a:pt x="3495" y="13599"/>
                </a:cubicBezTo>
                <a:cubicBezTo>
                  <a:pt x="3026" y="13080"/>
                  <a:pt x="2606" y="12561"/>
                  <a:pt x="2210" y="11968"/>
                </a:cubicBezTo>
                <a:cubicBezTo>
                  <a:pt x="1840" y="11400"/>
                  <a:pt x="1494" y="10807"/>
                  <a:pt x="1197" y="10189"/>
                </a:cubicBezTo>
                <a:cubicBezTo>
                  <a:pt x="900" y="9571"/>
                  <a:pt x="653" y="8928"/>
                  <a:pt x="456" y="8261"/>
                </a:cubicBezTo>
                <a:cubicBezTo>
                  <a:pt x="258" y="7594"/>
                  <a:pt x="110" y="6927"/>
                  <a:pt x="35" y="6235"/>
                </a:cubicBezTo>
                <a:cubicBezTo>
                  <a:pt x="11" y="5889"/>
                  <a:pt x="-14" y="5543"/>
                  <a:pt x="11" y="5197"/>
                </a:cubicBezTo>
                <a:cubicBezTo>
                  <a:pt x="11" y="4851"/>
                  <a:pt x="60" y="4480"/>
                  <a:pt x="134" y="4134"/>
                </a:cubicBezTo>
                <a:cubicBezTo>
                  <a:pt x="208" y="3788"/>
                  <a:pt x="332" y="3467"/>
                  <a:pt x="480" y="3145"/>
                </a:cubicBezTo>
                <a:cubicBezTo>
                  <a:pt x="629" y="2824"/>
                  <a:pt x="802" y="2552"/>
                  <a:pt x="1024" y="2280"/>
                </a:cubicBezTo>
                <a:cubicBezTo>
                  <a:pt x="1222" y="2033"/>
                  <a:pt x="1469" y="1786"/>
                  <a:pt x="1716" y="1588"/>
                </a:cubicBezTo>
                <a:cubicBezTo>
                  <a:pt x="1963" y="1366"/>
                  <a:pt x="2260" y="1168"/>
                  <a:pt x="2532" y="995"/>
                </a:cubicBezTo>
                <a:cubicBezTo>
                  <a:pt x="3125" y="649"/>
                  <a:pt x="3743" y="402"/>
                  <a:pt x="4410" y="254"/>
                </a:cubicBezTo>
                <a:cubicBezTo>
                  <a:pt x="5077" y="81"/>
                  <a:pt x="5769" y="31"/>
                  <a:pt x="6461" y="7"/>
                </a:cubicBezTo>
                <a:cubicBezTo>
                  <a:pt x="7178" y="-18"/>
                  <a:pt x="7894" y="31"/>
                  <a:pt x="8611" y="130"/>
                </a:cubicBezTo>
                <a:cubicBezTo>
                  <a:pt x="9328" y="229"/>
                  <a:pt x="10020" y="377"/>
                  <a:pt x="10687" y="575"/>
                </a:cubicBezTo>
                <a:cubicBezTo>
                  <a:pt x="11379" y="773"/>
                  <a:pt x="12071" y="1045"/>
                  <a:pt x="12738" y="1317"/>
                </a:cubicBezTo>
                <a:cubicBezTo>
                  <a:pt x="13406" y="1588"/>
                  <a:pt x="14048" y="1910"/>
                  <a:pt x="14666" y="2256"/>
                </a:cubicBezTo>
                <a:cubicBezTo>
                  <a:pt x="15284" y="2602"/>
                  <a:pt x="15877" y="2972"/>
                  <a:pt x="16445" y="3368"/>
                </a:cubicBezTo>
                <a:cubicBezTo>
                  <a:pt x="17039" y="3788"/>
                  <a:pt x="17582" y="4208"/>
                  <a:pt x="18126" y="4678"/>
                </a:cubicBezTo>
                <a:cubicBezTo>
                  <a:pt x="18398" y="4900"/>
                  <a:pt x="18645" y="5122"/>
                  <a:pt x="18917" y="5370"/>
                </a:cubicBezTo>
                <a:cubicBezTo>
                  <a:pt x="19164" y="5617"/>
                  <a:pt x="19411" y="5864"/>
                  <a:pt x="19634" y="6111"/>
                </a:cubicBezTo>
                <a:cubicBezTo>
                  <a:pt x="19856" y="6383"/>
                  <a:pt x="20078" y="6655"/>
                  <a:pt x="20301" y="6927"/>
                </a:cubicBezTo>
                <a:cubicBezTo>
                  <a:pt x="20499" y="7198"/>
                  <a:pt x="20672" y="7495"/>
                  <a:pt x="20845" y="7792"/>
                </a:cubicBezTo>
                <a:cubicBezTo>
                  <a:pt x="21018" y="8088"/>
                  <a:pt x="21141" y="8409"/>
                  <a:pt x="21265" y="8755"/>
                </a:cubicBezTo>
                <a:cubicBezTo>
                  <a:pt x="21364" y="9077"/>
                  <a:pt x="21462" y="9423"/>
                  <a:pt x="21512" y="9769"/>
                </a:cubicBezTo>
                <a:cubicBezTo>
                  <a:pt x="21561" y="10115"/>
                  <a:pt x="21586" y="10461"/>
                  <a:pt x="21561" y="10807"/>
                </a:cubicBezTo>
                <a:cubicBezTo>
                  <a:pt x="21537" y="11153"/>
                  <a:pt x="21487" y="11499"/>
                  <a:pt x="21413" y="11845"/>
                </a:cubicBezTo>
                <a:cubicBezTo>
                  <a:pt x="21314" y="12141"/>
                  <a:pt x="21191" y="12463"/>
                  <a:pt x="21018" y="12759"/>
                </a:cubicBezTo>
                <a:close/>
              </a:path>
            </a:pathLst>
          </a:custGeom>
          <a:solidFill>
            <a:srgbClr val="F53F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34" name="Grupo 33"/>
          <p:cNvGrpSpPr/>
          <p:nvPr/>
        </p:nvGrpSpPr>
        <p:grpSpPr>
          <a:xfrm>
            <a:off x="84118" y="3443333"/>
            <a:ext cx="6216637" cy="2243983"/>
            <a:chOff x="45093" y="3388616"/>
            <a:chExt cx="6216637" cy="2243983"/>
          </a:xfrm>
        </p:grpSpPr>
        <p:sp>
          <p:nvSpPr>
            <p:cNvPr id="24" name="Rectángulo 23"/>
            <p:cNvSpPr/>
            <p:nvPr/>
          </p:nvSpPr>
          <p:spPr>
            <a:xfrm>
              <a:off x="165730" y="3388616"/>
              <a:ext cx="2869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i="1" dirty="0" err="1">
                  <a:latin typeface="Book Antiqua" panose="02040602050305030304" pitchFamily="18" charset="0"/>
                </a:rPr>
                <a:t>Having</a:t>
              </a:r>
              <a:r>
                <a:rPr lang="es-ES" i="1" dirty="0">
                  <a:latin typeface="Book Antiqua" panose="02040602050305030304" pitchFamily="18" charset="0"/>
                </a:rPr>
                <a:t> </a:t>
              </a:r>
              <a:r>
                <a:rPr lang="es-ES" i="1" dirty="0" err="1">
                  <a:latin typeface="Book Antiqua" panose="02040602050305030304" pitchFamily="18" charset="0"/>
                </a:rPr>
                <a:t>the</a:t>
              </a:r>
              <a:endParaRPr lang="es-ES" i="1" dirty="0">
                <a:latin typeface="Book Antiqua" panose="02040602050305030304" pitchFamily="18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90338" y="3676042"/>
              <a:ext cx="23489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i="1" dirty="0" err="1">
                  <a:latin typeface="Book Antiqua" panose="02040602050305030304" pitchFamily="18" charset="0"/>
                </a:rPr>
                <a:t>documents</a:t>
              </a:r>
              <a:r>
                <a:rPr lang="es-ES" i="1" dirty="0">
                  <a:latin typeface="Book Antiqua" panose="02040602050305030304" pitchFamily="18" charset="0"/>
                </a:rPr>
                <a:t> </a:t>
              </a:r>
              <a:r>
                <a:rPr lang="es-ES" i="1" dirty="0" err="1">
                  <a:latin typeface="Book Antiqua" panose="02040602050305030304" pitchFamily="18" charset="0"/>
                </a:rPr>
                <a:t>gives</a:t>
              </a:r>
              <a:r>
                <a:rPr lang="es-ES" i="1" dirty="0">
                  <a:latin typeface="Book Antiqua" panose="02040602050305030304" pitchFamily="18" charset="0"/>
                </a:rPr>
                <a:t> me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45093" y="3990817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i="1" dirty="0" err="1">
                  <a:latin typeface="Book Antiqua" panose="02040602050305030304" pitchFamily="18" charset="0"/>
                </a:rPr>
                <a:t>peace</a:t>
              </a:r>
              <a:r>
                <a:rPr lang="es-ES" i="1" dirty="0">
                  <a:latin typeface="Book Antiqua" panose="02040602050305030304" pitchFamily="18" charset="0"/>
                </a:rPr>
                <a:t> of </a:t>
              </a:r>
              <a:r>
                <a:rPr lang="es-ES" i="1" dirty="0" err="1">
                  <a:latin typeface="Book Antiqua" panose="02040602050305030304" pitchFamily="18" charset="0"/>
                </a:rPr>
                <a:t>mind</a:t>
              </a:r>
              <a:r>
                <a:rPr lang="es-ES" i="1" dirty="0">
                  <a:latin typeface="Book Antiqua" panose="02040602050305030304" pitchFamily="18" charset="0"/>
                </a:rPr>
                <a:t>. I can </a:t>
              </a:r>
              <a:r>
                <a:rPr lang="es-ES" i="1" dirty="0" err="1">
                  <a:latin typeface="Book Antiqua" panose="02040602050305030304" pitchFamily="18" charset="0"/>
                </a:rPr>
                <a:t>now</a:t>
              </a:r>
              <a:endParaRPr lang="es-ES" i="1" dirty="0">
                <a:latin typeface="Book Antiqua" panose="02040602050305030304" pitchFamily="18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82010" y="4320351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i="1" dirty="0">
                  <a:latin typeface="Book Antiqua" panose="02040602050305030304" pitchFamily="18" charset="0"/>
                </a:rPr>
                <a:t>be </a:t>
              </a:r>
              <a:r>
                <a:rPr lang="es-ES" i="1" dirty="0" err="1">
                  <a:latin typeface="Book Antiqua" panose="02040602050305030304" pitchFamily="18" charset="0"/>
                </a:rPr>
                <a:t>hired</a:t>
              </a:r>
              <a:r>
                <a:rPr lang="es-ES" i="1" dirty="0">
                  <a:latin typeface="Book Antiqua" panose="02040602050305030304" pitchFamily="18" charset="0"/>
                </a:rPr>
                <a:t> </a:t>
              </a:r>
              <a:r>
                <a:rPr lang="es-ES" i="1" dirty="0" err="1">
                  <a:latin typeface="Book Antiqua" panose="02040602050305030304" pitchFamily="18" charset="0"/>
                </a:rPr>
                <a:t>by</a:t>
              </a:r>
              <a:r>
                <a:rPr lang="es-ES" i="1" dirty="0">
                  <a:latin typeface="Book Antiqua" panose="02040602050305030304" pitchFamily="18" charset="0"/>
                </a:rPr>
                <a:t> a </a:t>
              </a:r>
              <a:r>
                <a:rPr lang="es-ES" i="1" dirty="0" err="1">
                  <a:latin typeface="Book Antiqua" panose="02040602050305030304" pitchFamily="18" charset="0"/>
                </a:rPr>
                <a:t>company</a:t>
              </a:r>
              <a:r>
                <a:rPr lang="es-ES" i="1" dirty="0">
                  <a:latin typeface="Book Antiqua" panose="02040602050305030304" pitchFamily="18" charset="0"/>
                </a:rPr>
                <a:t>. I can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65730" y="4636168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i="1" dirty="0" err="1">
                  <a:latin typeface="Book Antiqua" panose="02040602050305030304" pitchFamily="18" charset="0"/>
                </a:rPr>
                <a:t>visit</a:t>
              </a:r>
              <a:r>
                <a:rPr lang="es-ES" i="1" dirty="0">
                  <a:latin typeface="Book Antiqua" panose="02040602050305030304" pitchFamily="18" charset="0"/>
                </a:rPr>
                <a:t> </a:t>
              </a:r>
              <a:r>
                <a:rPr lang="es-ES" i="1" dirty="0" err="1">
                  <a:latin typeface="Book Antiqua" panose="02040602050305030304" pitchFamily="18" charset="0"/>
                </a:rPr>
                <a:t>my</a:t>
              </a:r>
              <a:r>
                <a:rPr lang="es-ES" i="1" dirty="0">
                  <a:latin typeface="Book Antiqua" panose="02040602050305030304" pitchFamily="18" charset="0"/>
                </a:rPr>
                <a:t> </a:t>
              </a:r>
              <a:r>
                <a:rPr lang="es-ES" i="1" dirty="0" err="1">
                  <a:latin typeface="Book Antiqua" panose="02040602050305030304" pitchFamily="18" charset="0"/>
                </a:rPr>
                <a:t>relatives</a:t>
              </a:r>
              <a:r>
                <a:rPr lang="es-ES" i="1" dirty="0">
                  <a:latin typeface="Book Antiqua" panose="02040602050305030304" pitchFamily="18" charset="0"/>
                </a:rPr>
                <a:t>. </a:t>
              </a:r>
              <a:r>
                <a:rPr lang="es-ES" i="1" dirty="0" err="1">
                  <a:latin typeface="Book Antiqua" panose="02040602050305030304" pitchFamily="18" charset="0"/>
                </a:rPr>
                <a:t>Before</a:t>
              </a:r>
              <a:endParaRPr lang="es-ES" i="1" dirty="0">
                <a:latin typeface="Book Antiqua" panose="02040602050305030304" pitchFamily="18" charset="0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272367" y="4947480"/>
              <a:ext cx="24352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i="1" dirty="0">
                  <a:latin typeface="Book Antiqua" panose="02040602050305030304" pitchFamily="18" charset="0"/>
                </a:rPr>
                <a:t>I </a:t>
              </a:r>
              <a:r>
                <a:rPr lang="es-ES" i="1" dirty="0" err="1">
                  <a:latin typeface="Book Antiqua" panose="02040602050305030304" pitchFamily="18" charset="0"/>
                </a:rPr>
                <a:t>was</a:t>
              </a:r>
              <a:r>
                <a:rPr lang="es-ES" i="1" dirty="0">
                  <a:latin typeface="Book Antiqua" panose="02040602050305030304" pitchFamily="18" charset="0"/>
                </a:rPr>
                <a:t> more </a:t>
              </a:r>
              <a:r>
                <a:rPr lang="es-ES" i="1" dirty="0" err="1">
                  <a:latin typeface="Book Antiqua" panose="02040602050305030304" pitchFamily="18" charset="0"/>
                </a:rPr>
                <a:t>worried</a:t>
              </a:r>
              <a:r>
                <a:rPr lang="es-ES" i="1" dirty="0">
                  <a:latin typeface="Book Antiqua" panose="02040602050305030304" pitchFamily="18" charset="0"/>
                </a:rPr>
                <a:t>. </a:t>
              </a:r>
              <a:r>
                <a:rPr lang="es-ES" i="1" dirty="0" err="1">
                  <a:latin typeface="Book Antiqua" panose="02040602050305030304" pitchFamily="18" charset="0"/>
                </a:rPr>
                <a:t>But</a:t>
              </a:r>
              <a:endParaRPr lang="es-ES" i="1" dirty="0">
                <a:latin typeface="Book Antiqua" panose="02040602050305030304" pitchFamily="18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472788" y="5263267"/>
              <a:ext cx="27893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i="1" dirty="0" err="1">
                  <a:latin typeface="Book Antiqua" panose="02040602050305030304" pitchFamily="18" charset="0"/>
                </a:rPr>
                <a:t>now</a:t>
              </a:r>
              <a:r>
                <a:rPr lang="es-ES" i="1" dirty="0">
                  <a:latin typeface="Book Antiqua" panose="02040602050305030304" pitchFamily="18" charset="0"/>
                </a:rPr>
                <a:t>, I can </a:t>
              </a:r>
              <a:r>
                <a:rPr lang="es-ES" i="1" dirty="0" err="1">
                  <a:latin typeface="Book Antiqua" panose="02040602050305030304" pitchFamily="18" charset="0"/>
                </a:rPr>
                <a:t>move</a:t>
              </a:r>
              <a:r>
                <a:rPr lang="es-ES" i="1" dirty="0">
                  <a:latin typeface="Book Antiqua" panose="02040602050305030304" pitchFamily="18" charset="0"/>
                </a:rPr>
                <a:t> forward...</a:t>
              </a: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EC9CAEE1-B387-B0FC-8151-1C972DD6E6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4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944" y="35391"/>
            <a:ext cx="2674961" cy="166502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40944" y="1741362"/>
            <a:ext cx="2674961" cy="1665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40944" y="3447333"/>
            <a:ext cx="2674961" cy="166502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40944" y="5153304"/>
            <a:ext cx="2674961" cy="166502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ángulo 20"/>
          <p:cNvSpPr/>
          <p:nvPr/>
        </p:nvSpPr>
        <p:spPr>
          <a:xfrm>
            <a:off x="3089676" y="2814086"/>
            <a:ext cx="46579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b="1" dirty="0"/>
              <a:t>Basque Government </a:t>
            </a:r>
            <a:r>
              <a:rPr lang="en-US" dirty="0"/>
              <a:t>(in Basque, </a:t>
            </a:r>
            <a:r>
              <a:rPr lang="en-US" i="1" dirty="0"/>
              <a:t>Eusko </a:t>
            </a:r>
            <a:r>
              <a:rPr lang="en-US" i="1" dirty="0" err="1"/>
              <a:t>Jaurlaritza</a:t>
            </a:r>
            <a:r>
              <a:rPr lang="en-US" dirty="0"/>
              <a:t>) is the general administration of the Basque Country. An autonomous community with a wide range of exclusive competences, including taxation and among others, social services, family, minor and youth policies, as well as migration and the last phase of asylum. </a:t>
            </a:r>
          </a:p>
          <a:p>
            <a:pPr algn="just"/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It launched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Trapezistak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in cooperation with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Agintzari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provides funding, coordinates the develop of its integral approach and maintains a dialogue with the program stakeholders and social agents on migration and youth policies.</a:t>
            </a:r>
            <a:endParaRPr lang="es-E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22" name="Rectángulo 21"/>
          <p:cNvSpPr/>
          <p:nvPr/>
        </p:nvSpPr>
        <p:spPr>
          <a:xfrm>
            <a:off x="8201008" y="2844250"/>
            <a:ext cx="38466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Agintzari</a:t>
            </a:r>
            <a:r>
              <a:rPr lang="en-US" dirty="0"/>
              <a:t> (Basque for social promise) is a social initiative cooperative (non profit) whose activity began in 1977.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works on the </a:t>
            </a:r>
            <a:r>
              <a:rPr lang="en-US" b="1" dirty="0"/>
              <a:t>co-design,</a:t>
            </a:r>
            <a:r>
              <a:rPr lang="en-US" dirty="0"/>
              <a:t> </a:t>
            </a:r>
            <a:r>
              <a:rPr lang="en-US" b="1" dirty="0"/>
              <a:t>implementation, evaluation </a:t>
            </a:r>
            <a:r>
              <a:rPr lang="en-US" dirty="0"/>
              <a:t>and </a:t>
            </a:r>
            <a:r>
              <a:rPr lang="en-US" b="1" dirty="0"/>
              <a:t>impact assessmen</a:t>
            </a:r>
            <a:r>
              <a:rPr lang="en-US" dirty="0"/>
              <a:t>t of </a:t>
            </a:r>
            <a:r>
              <a:rPr lang="en-US" dirty="0" err="1"/>
              <a:t>Trapezistak</a:t>
            </a:r>
            <a:r>
              <a:rPr lang="en-US" dirty="0"/>
              <a:t> inside a network of more than 20 third sector  organizations cooperating with the Basque Government, and coordinated by three of them (</a:t>
            </a:r>
            <a:r>
              <a:rPr lang="en-US" dirty="0" err="1"/>
              <a:t>Agintzari</a:t>
            </a:r>
            <a:r>
              <a:rPr lang="en-US" dirty="0"/>
              <a:t>, Peñascal and </a:t>
            </a:r>
            <a:r>
              <a:rPr lang="en-US" dirty="0" err="1"/>
              <a:t>Zabalduz</a:t>
            </a:r>
            <a:r>
              <a:rPr lang="en-US" dirty="0"/>
              <a:t>).</a:t>
            </a:r>
          </a:p>
          <a:p>
            <a:pPr algn="just"/>
            <a:endParaRPr lang="en-US" dirty="0"/>
          </a:p>
        </p:txBody>
      </p:sp>
      <p:pic>
        <p:nvPicPr>
          <p:cNvPr id="1028" name="Picture 4" descr="Logo Agintza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03" y="1332935"/>
            <a:ext cx="1752426" cy="11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3032570" y="1188202"/>
            <a:ext cx="7252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Who we are and where we come from</a:t>
            </a:r>
          </a:p>
        </p:txBody>
      </p:sp>
      <p:sp>
        <p:nvSpPr>
          <p:cNvPr id="34" name="Rectangle: Rounded Corners 13">
            <a:extLst>
              <a:ext uri="{FF2B5EF4-FFF2-40B4-BE49-F238E27FC236}">
                <a16:creationId xmlns:a16="http://schemas.microsoft.com/office/drawing/2014/main" id="{D0A3A44E-BE73-89D3-2331-7D0405B7F792}"/>
              </a:ext>
            </a:extLst>
          </p:cNvPr>
          <p:cNvSpPr/>
          <p:nvPr/>
        </p:nvSpPr>
        <p:spPr>
          <a:xfrm>
            <a:off x="2989255" y="2679061"/>
            <a:ext cx="4746987" cy="3858508"/>
          </a:xfrm>
          <a:prstGeom prst="roundRect">
            <a:avLst>
              <a:gd name="adj" fmla="val 8390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13">
            <a:extLst>
              <a:ext uri="{FF2B5EF4-FFF2-40B4-BE49-F238E27FC236}">
                <a16:creationId xmlns:a16="http://schemas.microsoft.com/office/drawing/2014/main" id="{D0A3A44E-BE73-89D3-2331-7D0405B7F792}"/>
              </a:ext>
            </a:extLst>
          </p:cNvPr>
          <p:cNvSpPr/>
          <p:nvPr/>
        </p:nvSpPr>
        <p:spPr>
          <a:xfrm>
            <a:off x="7927658" y="2584463"/>
            <a:ext cx="4142863" cy="3953105"/>
          </a:xfrm>
          <a:prstGeom prst="roundRect">
            <a:avLst>
              <a:gd name="adj" fmla="val 8390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13">
            <a:extLst>
              <a:ext uri="{FF2B5EF4-FFF2-40B4-BE49-F238E27FC236}">
                <a16:creationId xmlns:a16="http://schemas.microsoft.com/office/drawing/2014/main" id="{D0A3A44E-BE73-89D3-2331-7D0405B7F792}"/>
              </a:ext>
            </a:extLst>
          </p:cNvPr>
          <p:cNvSpPr/>
          <p:nvPr/>
        </p:nvSpPr>
        <p:spPr>
          <a:xfrm>
            <a:off x="3541667" y="1238552"/>
            <a:ext cx="3817797" cy="1525184"/>
          </a:xfrm>
          <a:prstGeom prst="roundRect">
            <a:avLst>
              <a:gd name="adj" fmla="val 8390"/>
            </a:avLst>
          </a:prstGeom>
          <a:noFill/>
          <a:ln w="28575">
            <a:solidFill>
              <a:srgbClr val="00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: Rounded Corners 13">
            <a:extLst>
              <a:ext uri="{FF2B5EF4-FFF2-40B4-BE49-F238E27FC236}">
                <a16:creationId xmlns:a16="http://schemas.microsoft.com/office/drawing/2014/main" id="{D0A3A44E-BE73-89D3-2331-7D0405B7F792}"/>
              </a:ext>
            </a:extLst>
          </p:cNvPr>
          <p:cNvSpPr/>
          <p:nvPr/>
        </p:nvSpPr>
        <p:spPr>
          <a:xfrm>
            <a:off x="8201008" y="1194029"/>
            <a:ext cx="3584592" cy="1525184"/>
          </a:xfrm>
          <a:prstGeom prst="roundRect">
            <a:avLst>
              <a:gd name="adj" fmla="val 8390"/>
            </a:avLst>
          </a:prstGeom>
          <a:noFill/>
          <a:ln w="28575">
            <a:solidFill>
              <a:srgbClr val="00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30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782907" y="107611"/>
            <a:ext cx="778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we? </a:t>
            </a:r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come from?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2406F1-E113-F584-6E66-3A97FB9EC4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40" y="1293334"/>
            <a:ext cx="1679449" cy="12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6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3032570" y="1188202"/>
            <a:ext cx="7252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Who we are and where we come from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30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782907" y="107611"/>
            <a:ext cx="778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we? </a:t>
            </a:r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come from?</a:t>
            </a:r>
          </a:p>
        </p:txBody>
      </p:sp>
      <p:graphicFrame>
        <p:nvGraphicFramePr>
          <p:cNvPr id="23" name="Marcador de contenido 2">
            <a:extLst>
              <a:ext uri="{FF2B5EF4-FFF2-40B4-BE49-F238E27FC236}">
                <a16:creationId xmlns:a16="http://schemas.microsoft.com/office/drawing/2014/main" id="{AAFA3278-C184-A408-45D0-37F033498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394314"/>
              </p:ext>
            </p:extLst>
          </p:nvPr>
        </p:nvGraphicFramePr>
        <p:xfrm>
          <a:off x="5023763" y="1449812"/>
          <a:ext cx="6538639" cy="520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6895" r="30479" b="10918"/>
          <a:stretch/>
        </p:blipFill>
        <p:spPr>
          <a:xfrm>
            <a:off x="747505" y="1265639"/>
            <a:ext cx="3976362" cy="467957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F452A40-D746-0DC5-2FEB-51A7DFAE3E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0" y="2137159"/>
            <a:ext cx="1292690" cy="722902"/>
          </a:xfrm>
          <a:prstGeom prst="rect">
            <a:avLst/>
          </a:prstGeom>
        </p:spPr>
      </p:pic>
      <p:pic>
        <p:nvPicPr>
          <p:cNvPr id="1026" name="Picture 2" descr="euskadi-basque-country - federación vasca de gimnasi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" y="1188202"/>
            <a:ext cx="2291790" cy="116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49118" y="5754907"/>
            <a:ext cx="49800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/>
              <a:t>SOURCES:</a:t>
            </a:r>
          </a:p>
          <a:p>
            <a:endParaRPr lang="es-ES" sz="1050" b="1" dirty="0"/>
          </a:p>
          <a:p>
            <a:r>
              <a:rPr lang="es-ES" sz="1050" b="1" dirty="0"/>
              <a:t>EUSTAT </a:t>
            </a:r>
            <a:r>
              <a:rPr lang="es-ES" sz="1050" b="1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s-ES" sz="1050" b="1" dirty="0"/>
              <a:t> BASQUE </a:t>
            </a:r>
            <a:r>
              <a:rPr lang="es-ES" sz="1050" b="1" dirty="0" err="1"/>
              <a:t>Statistics</a:t>
            </a:r>
            <a:r>
              <a:rPr lang="es-ES" sz="1050" b="1" dirty="0"/>
              <a:t> </a:t>
            </a:r>
            <a:r>
              <a:rPr lang="es-ES" sz="1050" b="1" dirty="0" err="1"/>
              <a:t>Institute</a:t>
            </a:r>
            <a:r>
              <a:rPr lang="es-ES" sz="1050" b="1" dirty="0"/>
              <a:t> </a:t>
            </a:r>
            <a:r>
              <a:rPr lang="es-ES" sz="1050" b="1" dirty="0">
                <a:hlinkClick r:id="rId10"/>
              </a:rPr>
              <a:t>– </a:t>
            </a:r>
            <a:r>
              <a:rPr lang="es-ES" sz="1050" b="1" dirty="0" err="1">
                <a:hlinkClick r:id="rId10"/>
              </a:rPr>
              <a:t>Demographics</a:t>
            </a:r>
            <a:r>
              <a:rPr lang="es-ES" sz="1050" b="1" dirty="0">
                <a:hlinkClick r:id="rId10"/>
              </a:rPr>
              <a:t> 2023</a:t>
            </a:r>
            <a:r>
              <a:rPr lang="es-ES" sz="1050" dirty="0">
                <a:solidFill>
                  <a:schemeClr val="bg1"/>
                </a:solidFill>
              </a:rPr>
              <a:t>)</a:t>
            </a:r>
          </a:p>
          <a:p>
            <a:r>
              <a:rPr lang="es-ES" sz="1050" b="1" dirty="0"/>
              <a:t>GAZTE BEHATOKIA - Basque </a:t>
            </a:r>
            <a:r>
              <a:rPr lang="es-ES" sz="1050" b="1" dirty="0" err="1"/>
              <a:t>Youth</a:t>
            </a:r>
            <a:r>
              <a:rPr lang="es-ES" sz="1050" b="1" dirty="0"/>
              <a:t> </a:t>
            </a:r>
            <a:r>
              <a:rPr lang="es-ES" sz="1050" b="1" dirty="0" err="1"/>
              <a:t>Observatory</a:t>
            </a:r>
            <a:r>
              <a:rPr lang="es-ES" sz="1050" b="1" dirty="0"/>
              <a:t> - </a:t>
            </a:r>
            <a:r>
              <a:rPr lang="es-ES" sz="1050" b="1" dirty="0" err="1">
                <a:hlinkClick r:id="rId11"/>
              </a:rPr>
              <a:t>Youth</a:t>
            </a:r>
            <a:r>
              <a:rPr lang="es-ES" sz="1050" b="1" dirty="0">
                <a:hlinkClick r:id="rId11"/>
              </a:rPr>
              <a:t> </a:t>
            </a:r>
            <a:r>
              <a:rPr lang="es-ES" sz="1050" b="1" dirty="0" err="1">
                <a:hlinkClick r:id="rId11"/>
              </a:rPr>
              <a:t>profiles</a:t>
            </a:r>
            <a:r>
              <a:rPr lang="es-ES" sz="1050" b="1" dirty="0">
                <a:hlinkClick r:id="rId11"/>
              </a:rPr>
              <a:t> 2023</a:t>
            </a:r>
            <a:endParaRPr lang="es-ES" sz="1050" b="1" dirty="0"/>
          </a:p>
          <a:p>
            <a:r>
              <a:rPr lang="es-ES" sz="1050" b="1" dirty="0"/>
              <a:t>IKUSPEGI -  Basque </a:t>
            </a:r>
            <a:r>
              <a:rPr lang="es-ES" sz="1050" b="1" dirty="0" err="1"/>
              <a:t>Immigration</a:t>
            </a:r>
            <a:r>
              <a:rPr lang="es-ES" sz="1050" b="1" dirty="0"/>
              <a:t> </a:t>
            </a:r>
            <a:r>
              <a:rPr lang="es-ES" sz="1050" b="1" dirty="0" err="1"/>
              <a:t>Observatory</a:t>
            </a:r>
            <a:r>
              <a:rPr lang="es-ES" sz="1050" b="1" dirty="0"/>
              <a:t> – </a:t>
            </a:r>
            <a:r>
              <a:rPr lang="es-ES" sz="1050" b="1" dirty="0" err="1">
                <a:hlinkClick r:id="rId12"/>
              </a:rPr>
              <a:t>Migration</a:t>
            </a:r>
            <a:r>
              <a:rPr lang="es-ES" sz="1050" b="1" dirty="0">
                <a:hlinkClick r:id="rId12"/>
              </a:rPr>
              <a:t> and </a:t>
            </a:r>
            <a:r>
              <a:rPr lang="es-ES" sz="1050" b="1" dirty="0" err="1">
                <a:hlinkClick r:id="rId12"/>
              </a:rPr>
              <a:t>asylym</a:t>
            </a:r>
            <a:r>
              <a:rPr lang="es-ES" sz="1050" b="1" dirty="0">
                <a:hlinkClick r:id="rId12"/>
              </a:rPr>
              <a:t> </a:t>
            </a:r>
            <a:r>
              <a:rPr lang="es-ES" sz="1050" b="1" dirty="0" err="1">
                <a:hlinkClick r:id="rId12"/>
              </a:rPr>
              <a:t>database</a:t>
            </a:r>
            <a:endParaRPr lang="es-ES" sz="1050" b="1" dirty="0">
              <a:solidFill>
                <a:srgbClr val="0563C1"/>
              </a:solidFill>
            </a:endParaRPr>
          </a:p>
          <a:p>
            <a:r>
              <a:rPr lang="es-ES" sz="1050" b="1" dirty="0"/>
              <a:t>EUROSTAT – </a:t>
            </a:r>
            <a:r>
              <a:rPr lang="es-ES" sz="1050" b="1" dirty="0" err="1">
                <a:solidFill>
                  <a:srgbClr val="0563C1"/>
                </a:solidFill>
                <a:hlinkClick r:id="rId13"/>
              </a:rPr>
              <a:t>Annual</a:t>
            </a:r>
            <a:r>
              <a:rPr lang="es-ES" sz="1050" b="1" dirty="0">
                <a:solidFill>
                  <a:srgbClr val="0563C1"/>
                </a:solidFill>
                <a:hlinkClick r:id="rId13"/>
              </a:rPr>
              <a:t> </a:t>
            </a:r>
            <a:r>
              <a:rPr lang="es-ES" sz="1050" b="1" dirty="0" err="1">
                <a:solidFill>
                  <a:srgbClr val="0563C1"/>
                </a:solidFill>
                <a:hlinkClick r:id="rId13"/>
              </a:rPr>
              <a:t>national</a:t>
            </a:r>
            <a:r>
              <a:rPr lang="es-ES" sz="1050" b="1" dirty="0">
                <a:solidFill>
                  <a:srgbClr val="0563C1"/>
                </a:solidFill>
                <a:hlinkClick r:id="rId13"/>
              </a:rPr>
              <a:t> </a:t>
            </a:r>
            <a:r>
              <a:rPr lang="es-ES" sz="1050" b="1" dirty="0" err="1">
                <a:solidFill>
                  <a:srgbClr val="0563C1"/>
                </a:solidFill>
                <a:hlinkClick r:id="rId13"/>
              </a:rPr>
              <a:t>Accounts</a:t>
            </a:r>
            <a:r>
              <a:rPr lang="es-ES" sz="1050" b="1" dirty="0">
                <a:solidFill>
                  <a:srgbClr val="0563C1"/>
                </a:solidFill>
                <a:hlinkClick r:id="rId13"/>
              </a:rPr>
              <a:t> / </a:t>
            </a:r>
            <a:r>
              <a:rPr lang="es-ES" sz="1050" b="1" dirty="0" err="1">
                <a:solidFill>
                  <a:srgbClr val="0563C1"/>
                </a:solidFill>
                <a:hlinkClick r:id="rId14"/>
              </a:rPr>
              <a:t>Compensation</a:t>
            </a:r>
            <a:r>
              <a:rPr lang="es-ES" sz="1050" b="1" dirty="0">
                <a:solidFill>
                  <a:srgbClr val="0563C1"/>
                </a:solidFill>
                <a:hlinkClick r:id="rId14"/>
              </a:rPr>
              <a:t> </a:t>
            </a:r>
            <a:r>
              <a:rPr lang="es-ES" sz="1050" b="1" dirty="0" err="1">
                <a:solidFill>
                  <a:srgbClr val="0563C1"/>
                </a:solidFill>
                <a:hlinkClick r:id="rId14"/>
              </a:rPr>
              <a:t>Employees</a:t>
            </a:r>
            <a:r>
              <a:rPr lang="es-ES" sz="1050" b="1" dirty="0">
                <a:solidFill>
                  <a:srgbClr val="0563C1"/>
                </a:solidFill>
                <a:hlinkClick r:id="rId14"/>
              </a:rPr>
              <a:t> (NUTS II)</a:t>
            </a:r>
            <a:endParaRPr lang="es-ES" sz="1050" b="1" dirty="0"/>
          </a:p>
        </p:txBody>
      </p:sp>
    </p:spTree>
    <p:extLst>
      <p:ext uri="{BB962C8B-B14F-4D97-AF65-F5344CB8AC3E}">
        <p14:creationId xmlns:p14="http://schemas.microsoft.com/office/powerpoint/2010/main" val="32198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19396" y="2234569"/>
            <a:ext cx="507029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Framed in the </a:t>
            </a:r>
            <a:r>
              <a:rPr lang="en-US" b="1" dirty="0"/>
              <a:t>Basque</a:t>
            </a:r>
            <a:r>
              <a:rPr lang="en-US" dirty="0"/>
              <a:t> </a:t>
            </a:r>
            <a:r>
              <a:rPr lang="en-US" b="1" dirty="0"/>
              <a:t>youth and migration policies</a:t>
            </a:r>
            <a:r>
              <a:rPr lang="en-US" dirty="0"/>
              <a:t>, focused on rights and inclusion, is co-designed and developed from an </a:t>
            </a:r>
            <a:r>
              <a:rPr lang="en-US" b="1" dirty="0"/>
              <a:t>inter-institutional perspective </a:t>
            </a:r>
            <a:r>
              <a:rPr lang="en-US" dirty="0"/>
              <a:t>and in </a:t>
            </a:r>
            <a:r>
              <a:rPr lang="en-US" b="1" dirty="0"/>
              <a:t>cooperation</a:t>
            </a:r>
            <a:r>
              <a:rPr lang="en-US" dirty="0"/>
              <a:t> with the </a:t>
            </a:r>
            <a:r>
              <a:rPr lang="en-US" b="1" dirty="0"/>
              <a:t>Social</a:t>
            </a:r>
            <a:r>
              <a:rPr lang="en-US" dirty="0"/>
              <a:t> </a:t>
            </a:r>
            <a:r>
              <a:rPr lang="en-US" b="1" dirty="0"/>
              <a:t>Third Sector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dirty="0"/>
              <a:t>Designed from the experience of the last pandemic for the experimentation of innovative, person-centered and multi-dimensional solutions, is </a:t>
            </a:r>
            <a:r>
              <a:rPr lang="en-US" b="1" dirty="0"/>
              <a:t>inspired also by successful European practices adapted to our context</a:t>
            </a:r>
            <a:endParaRPr lang="en-US" dirty="0"/>
          </a:p>
          <a:p>
            <a:pPr algn="just"/>
            <a:endParaRPr lang="en-US" sz="2400" dirty="0"/>
          </a:p>
          <a:p>
            <a:pPr algn="just"/>
            <a:r>
              <a:rPr lang="en-US" dirty="0"/>
              <a:t>Specifically </a:t>
            </a:r>
            <a:r>
              <a:rPr lang="en-US" b="1" dirty="0"/>
              <a:t>designed</a:t>
            </a:r>
            <a:r>
              <a:rPr lang="en-US" dirty="0"/>
              <a:t> and strongly </a:t>
            </a:r>
            <a:r>
              <a:rPr lang="en-US" b="1" dirty="0"/>
              <a:t>oriented</a:t>
            </a:r>
            <a:r>
              <a:rPr lang="en-US" dirty="0"/>
              <a:t> to generate </a:t>
            </a:r>
            <a:r>
              <a:rPr lang="en-US" b="1" dirty="0"/>
              <a:t>measurable impact </a:t>
            </a:r>
            <a:r>
              <a:rPr lang="en-US" dirty="0"/>
              <a:t>(with an integrated monitoring and </a:t>
            </a:r>
            <a:r>
              <a:rPr lang="en-US" b="1" dirty="0"/>
              <a:t>evolutive evaluation </a:t>
            </a:r>
            <a:r>
              <a:rPr lang="en-US" dirty="0"/>
              <a:t>scheme) for subsequent </a:t>
            </a:r>
            <a:r>
              <a:rPr lang="en-US" b="1" dirty="0"/>
              <a:t>replication and scaling up</a:t>
            </a:r>
            <a:r>
              <a:rPr lang="en-US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9028"/>
          <a:stretch/>
        </p:blipFill>
        <p:spPr>
          <a:xfrm>
            <a:off x="7273621" y="1936570"/>
            <a:ext cx="4721516" cy="44630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08470" y="1251747"/>
            <a:ext cx="11198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Trapezistak</a:t>
            </a:r>
            <a:r>
              <a:rPr lang="en-US" dirty="0"/>
              <a:t> is a </a:t>
            </a:r>
            <a:r>
              <a:rPr lang="en-US" b="1" dirty="0"/>
              <a:t>one-stop-shop integral model </a:t>
            </a:r>
            <a:r>
              <a:rPr lang="en-US" dirty="0"/>
              <a:t>to promote </a:t>
            </a:r>
            <a:r>
              <a:rPr lang="en-US" b="1" dirty="0"/>
              <a:t>successful transitions to adulthood </a:t>
            </a:r>
            <a:r>
              <a:rPr lang="en-US" dirty="0"/>
              <a:t>of (migrant) youth in </a:t>
            </a:r>
            <a:r>
              <a:rPr lang="en-US" b="1" dirty="0"/>
              <a:t>social disadvantage </a:t>
            </a:r>
            <a:r>
              <a:rPr lang="en-US" dirty="0"/>
              <a:t>and without family references:</a:t>
            </a:r>
          </a:p>
        </p:txBody>
      </p:sp>
      <p:grpSp>
        <p:nvGrpSpPr>
          <p:cNvPr id="56" name="Grupo 55"/>
          <p:cNvGrpSpPr/>
          <p:nvPr/>
        </p:nvGrpSpPr>
        <p:grpSpPr>
          <a:xfrm>
            <a:off x="115190" y="2010160"/>
            <a:ext cx="2088976" cy="4583724"/>
            <a:chOff x="115190" y="2010160"/>
            <a:chExt cx="2088976" cy="4583724"/>
          </a:xfrm>
        </p:grpSpPr>
        <p:sp>
          <p:nvSpPr>
            <p:cNvPr id="55" name="Rectángulo 54"/>
            <p:cNvSpPr/>
            <p:nvPr/>
          </p:nvSpPr>
          <p:spPr>
            <a:xfrm>
              <a:off x="658906" y="3213847"/>
              <a:ext cx="928569" cy="4559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468716" y="5082989"/>
              <a:ext cx="1118759" cy="5931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upo 9"/>
            <p:cNvGrpSpPr>
              <a:grpSpLocks noChangeAspect="1"/>
            </p:cNvGrpSpPr>
            <p:nvPr/>
          </p:nvGrpSpPr>
          <p:grpSpPr>
            <a:xfrm>
              <a:off x="115190" y="2010160"/>
              <a:ext cx="2088976" cy="4583724"/>
              <a:chOff x="-120976" y="1732485"/>
              <a:chExt cx="2321086" cy="5093027"/>
            </a:xfrm>
          </p:grpSpPr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31DB988D-303D-284B-AA02-54E4FC5AD247}"/>
                  </a:ext>
                </a:extLst>
              </p:cNvPr>
              <p:cNvSpPr/>
              <p:nvPr/>
            </p:nvSpPr>
            <p:spPr>
              <a:xfrm rot="2694769">
                <a:off x="-39892" y="4774745"/>
                <a:ext cx="2240002" cy="2050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64" extrusionOk="0">
                    <a:moveTo>
                      <a:pt x="17359" y="6539"/>
                    </a:moveTo>
                    <a:cubicBezTo>
                      <a:pt x="17359" y="6512"/>
                      <a:pt x="17359" y="6512"/>
                      <a:pt x="17359" y="6485"/>
                    </a:cubicBezTo>
                    <a:lnTo>
                      <a:pt x="17434" y="6057"/>
                    </a:lnTo>
                    <a:lnTo>
                      <a:pt x="17756" y="4315"/>
                    </a:lnTo>
                    <a:cubicBezTo>
                      <a:pt x="17781" y="4234"/>
                      <a:pt x="17731" y="4181"/>
                      <a:pt x="17707" y="4154"/>
                    </a:cubicBezTo>
                    <a:cubicBezTo>
                      <a:pt x="17682" y="4127"/>
                      <a:pt x="17632" y="4073"/>
                      <a:pt x="17558" y="4100"/>
                    </a:cubicBezTo>
                    <a:lnTo>
                      <a:pt x="15946" y="4449"/>
                    </a:lnTo>
                    <a:lnTo>
                      <a:pt x="15549" y="4529"/>
                    </a:lnTo>
                    <a:cubicBezTo>
                      <a:pt x="15524" y="4529"/>
                      <a:pt x="15524" y="4529"/>
                      <a:pt x="15499" y="4529"/>
                    </a:cubicBezTo>
                    <a:cubicBezTo>
                      <a:pt x="15227" y="4583"/>
                      <a:pt x="14929" y="4475"/>
                      <a:pt x="14731" y="4261"/>
                    </a:cubicBezTo>
                    <a:lnTo>
                      <a:pt x="10788" y="0"/>
                    </a:lnTo>
                    <a:lnTo>
                      <a:pt x="6671" y="4449"/>
                    </a:lnTo>
                    <a:cubicBezTo>
                      <a:pt x="6621" y="4502"/>
                      <a:pt x="6621" y="4556"/>
                      <a:pt x="6621" y="4609"/>
                    </a:cubicBezTo>
                    <a:lnTo>
                      <a:pt x="6993" y="6727"/>
                    </a:lnTo>
                    <a:cubicBezTo>
                      <a:pt x="7043" y="7048"/>
                      <a:pt x="6969" y="7370"/>
                      <a:pt x="6745" y="7611"/>
                    </a:cubicBezTo>
                    <a:cubicBezTo>
                      <a:pt x="6522" y="7852"/>
                      <a:pt x="6225" y="7933"/>
                      <a:pt x="5927" y="7879"/>
                    </a:cubicBezTo>
                    <a:lnTo>
                      <a:pt x="3968" y="7477"/>
                    </a:lnTo>
                    <a:cubicBezTo>
                      <a:pt x="3918" y="7477"/>
                      <a:pt x="3844" y="7477"/>
                      <a:pt x="3819" y="7531"/>
                    </a:cubicBezTo>
                    <a:lnTo>
                      <a:pt x="0" y="11658"/>
                    </a:lnTo>
                    <a:lnTo>
                      <a:pt x="7217" y="19456"/>
                    </a:lnTo>
                    <a:cubicBezTo>
                      <a:pt x="9200" y="21600"/>
                      <a:pt x="12424" y="21600"/>
                      <a:pt x="14383" y="19456"/>
                    </a:cubicBezTo>
                    <a:lnTo>
                      <a:pt x="21600" y="11658"/>
                    </a:lnTo>
                    <a:lnTo>
                      <a:pt x="17657" y="7397"/>
                    </a:lnTo>
                    <a:cubicBezTo>
                      <a:pt x="17409" y="7155"/>
                      <a:pt x="17335" y="6834"/>
                      <a:pt x="17359" y="65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en-US" dirty="0"/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7E41ACEB-5755-E545-B335-920924598253}"/>
                  </a:ext>
                </a:extLst>
              </p:cNvPr>
              <p:cNvSpPr/>
              <p:nvPr/>
            </p:nvSpPr>
            <p:spPr>
              <a:xfrm rot="2695298">
                <a:off x="-108631" y="3235275"/>
                <a:ext cx="2240001" cy="224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93" y="17504"/>
                    </a:moveTo>
                    <a:cubicBezTo>
                      <a:pt x="15418" y="17504"/>
                      <a:pt x="15418" y="17504"/>
                      <a:pt x="15443" y="17504"/>
                    </a:cubicBezTo>
                    <a:lnTo>
                      <a:pt x="15840" y="17578"/>
                    </a:lnTo>
                    <a:lnTo>
                      <a:pt x="17404" y="17876"/>
                    </a:lnTo>
                    <a:cubicBezTo>
                      <a:pt x="17479" y="17901"/>
                      <a:pt x="17528" y="17851"/>
                      <a:pt x="17553" y="17826"/>
                    </a:cubicBezTo>
                    <a:cubicBezTo>
                      <a:pt x="17578" y="17801"/>
                      <a:pt x="17628" y="17752"/>
                      <a:pt x="17603" y="17677"/>
                    </a:cubicBezTo>
                    <a:lnTo>
                      <a:pt x="17305" y="16113"/>
                    </a:lnTo>
                    <a:lnTo>
                      <a:pt x="17230" y="15716"/>
                    </a:lnTo>
                    <a:cubicBezTo>
                      <a:pt x="17230" y="15691"/>
                      <a:pt x="17230" y="15691"/>
                      <a:pt x="17230" y="15666"/>
                    </a:cubicBezTo>
                    <a:cubicBezTo>
                      <a:pt x="17181" y="15393"/>
                      <a:pt x="17280" y="15095"/>
                      <a:pt x="17479" y="14897"/>
                    </a:cubicBezTo>
                    <a:lnTo>
                      <a:pt x="21600" y="10775"/>
                    </a:lnTo>
                    <a:lnTo>
                      <a:pt x="17652" y="6828"/>
                    </a:lnTo>
                    <a:cubicBezTo>
                      <a:pt x="17454" y="6629"/>
                      <a:pt x="17354" y="6331"/>
                      <a:pt x="17404" y="6058"/>
                    </a:cubicBezTo>
                    <a:cubicBezTo>
                      <a:pt x="17404" y="6033"/>
                      <a:pt x="17404" y="6033"/>
                      <a:pt x="17404" y="6008"/>
                    </a:cubicBezTo>
                    <a:lnTo>
                      <a:pt x="17479" y="5611"/>
                    </a:lnTo>
                    <a:lnTo>
                      <a:pt x="17801" y="3997"/>
                    </a:lnTo>
                    <a:cubicBezTo>
                      <a:pt x="17826" y="3923"/>
                      <a:pt x="17777" y="3873"/>
                      <a:pt x="17752" y="3848"/>
                    </a:cubicBezTo>
                    <a:cubicBezTo>
                      <a:pt x="17727" y="3823"/>
                      <a:pt x="17677" y="3774"/>
                      <a:pt x="17603" y="3799"/>
                    </a:cubicBezTo>
                    <a:lnTo>
                      <a:pt x="15989" y="4121"/>
                    </a:lnTo>
                    <a:lnTo>
                      <a:pt x="15592" y="4196"/>
                    </a:lnTo>
                    <a:cubicBezTo>
                      <a:pt x="15567" y="4196"/>
                      <a:pt x="15567" y="4196"/>
                      <a:pt x="15542" y="4196"/>
                    </a:cubicBezTo>
                    <a:cubicBezTo>
                      <a:pt x="15269" y="4245"/>
                      <a:pt x="14971" y="4146"/>
                      <a:pt x="14772" y="3948"/>
                    </a:cubicBezTo>
                    <a:lnTo>
                      <a:pt x="10825" y="0"/>
                    </a:lnTo>
                    <a:lnTo>
                      <a:pt x="6679" y="4146"/>
                    </a:lnTo>
                    <a:cubicBezTo>
                      <a:pt x="6629" y="4196"/>
                      <a:pt x="6629" y="4245"/>
                      <a:pt x="6629" y="4295"/>
                    </a:cubicBezTo>
                    <a:lnTo>
                      <a:pt x="7001" y="6232"/>
                    </a:lnTo>
                    <a:cubicBezTo>
                      <a:pt x="7051" y="6530"/>
                      <a:pt x="6977" y="6828"/>
                      <a:pt x="6753" y="7051"/>
                    </a:cubicBezTo>
                    <a:cubicBezTo>
                      <a:pt x="6530" y="7274"/>
                      <a:pt x="6232" y="7349"/>
                      <a:pt x="5934" y="7299"/>
                    </a:cubicBezTo>
                    <a:lnTo>
                      <a:pt x="3997" y="6927"/>
                    </a:lnTo>
                    <a:cubicBezTo>
                      <a:pt x="3948" y="6927"/>
                      <a:pt x="3873" y="6927"/>
                      <a:pt x="3848" y="6977"/>
                    </a:cubicBezTo>
                    <a:lnTo>
                      <a:pt x="0" y="10825"/>
                    </a:lnTo>
                    <a:lnTo>
                      <a:pt x="3948" y="14772"/>
                    </a:lnTo>
                    <a:cubicBezTo>
                      <a:pt x="3997" y="14822"/>
                      <a:pt x="4047" y="14822"/>
                      <a:pt x="4097" y="14822"/>
                    </a:cubicBezTo>
                    <a:lnTo>
                      <a:pt x="6108" y="14425"/>
                    </a:lnTo>
                    <a:cubicBezTo>
                      <a:pt x="6406" y="14375"/>
                      <a:pt x="6703" y="14450"/>
                      <a:pt x="6927" y="14673"/>
                    </a:cubicBezTo>
                    <a:cubicBezTo>
                      <a:pt x="7150" y="14896"/>
                      <a:pt x="7225" y="15194"/>
                      <a:pt x="7175" y="15492"/>
                    </a:cubicBezTo>
                    <a:lnTo>
                      <a:pt x="6778" y="17503"/>
                    </a:lnTo>
                    <a:cubicBezTo>
                      <a:pt x="6778" y="17553"/>
                      <a:pt x="6778" y="17628"/>
                      <a:pt x="6828" y="17652"/>
                    </a:cubicBezTo>
                    <a:lnTo>
                      <a:pt x="10775" y="21600"/>
                    </a:lnTo>
                    <a:lnTo>
                      <a:pt x="14599" y="17777"/>
                    </a:lnTo>
                    <a:cubicBezTo>
                      <a:pt x="14822" y="17553"/>
                      <a:pt x="15120" y="17479"/>
                      <a:pt x="15393" y="1750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en-US" dirty="0"/>
              </a:p>
            </p:txBody>
          </p:sp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id="{00FD8968-0D97-C64A-997C-F37A4C9DF41F}"/>
                  </a:ext>
                </a:extLst>
              </p:cNvPr>
              <p:cNvSpPr/>
              <p:nvPr/>
            </p:nvSpPr>
            <p:spPr>
              <a:xfrm rot="18885412">
                <a:off x="-42355" y="1825801"/>
                <a:ext cx="2240000" cy="2053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37" y="14107"/>
                    </a:moveTo>
                    <a:lnTo>
                      <a:pt x="6143" y="13668"/>
                    </a:lnTo>
                    <a:cubicBezTo>
                      <a:pt x="6440" y="13613"/>
                      <a:pt x="6738" y="13696"/>
                      <a:pt x="6961" y="13942"/>
                    </a:cubicBezTo>
                    <a:cubicBezTo>
                      <a:pt x="7183" y="14189"/>
                      <a:pt x="7258" y="14519"/>
                      <a:pt x="7208" y="14848"/>
                    </a:cubicBezTo>
                    <a:lnTo>
                      <a:pt x="6812" y="17071"/>
                    </a:lnTo>
                    <a:cubicBezTo>
                      <a:pt x="6812" y="17126"/>
                      <a:pt x="6812" y="17209"/>
                      <a:pt x="6861" y="17236"/>
                    </a:cubicBezTo>
                    <a:lnTo>
                      <a:pt x="10800" y="21600"/>
                    </a:lnTo>
                    <a:lnTo>
                      <a:pt x="14590" y="17401"/>
                    </a:lnTo>
                    <a:cubicBezTo>
                      <a:pt x="14788" y="17181"/>
                      <a:pt x="15085" y="17071"/>
                      <a:pt x="15383" y="17099"/>
                    </a:cubicBezTo>
                    <a:cubicBezTo>
                      <a:pt x="15407" y="17099"/>
                      <a:pt x="15432" y="17099"/>
                      <a:pt x="15482" y="17099"/>
                    </a:cubicBezTo>
                    <a:lnTo>
                      <a:pt x="15828" y="17181"/>
                    </a:lnTo>
                    <a:lnTo>
                      <a:pt x="17290" y="17483"/>
                    </a:lnTo>
                    <a:cubicBezTo>
                      <a:pt x="17414" y="17511"/>
                      <a:pt x="17488" y="17428"/>
                      <a:pt x="17513" y="17401"/>
                    </a:cubicBezTo>
                    <a:cubicBezTo>
                      <a:pt x="17538" y="17373"/>
                      <a:pt x="17612" y="17291"/>
                      <a:pt x="17587" y="17154"/>
                    </a:cubicBezTo>
                    <a:lnTo>
                      <a:pt x="17315" y="15534"/>
                    </a:lnTo>
                    <a:lnTo>
                      <a:pt x="17240" y="15150"/>
                    </a:lnTo>
                    <a:cubicBezTo>
                      <a:pt x="17240" y="15123"/>
                      <a:pt x="17240" y="15095"/>
                      <a:pt x="17240" y="15040"/>
                    </a:cubicBezTo>
                    <a:cubicBezTo>
                      <a:pt x="17216" y="14711"/>
                      <a:pt x="17315" y="14409"/>
                      <a:pt x="17513" y="14162"/>
                    </a:cubicBezTo>
                    <a:lnTo>
                      <a:pt x="21600" y="9634"/>
                    </a:lnTo>
                    <a:lnTo>
                      <a:pt x="14392" y="1647"/>
                    </a:lnTo>
                    <a:cubicBezTo>
                      <a:pt x="13426" y="576"/>
                      <a:pt x="12162" y="0"/>
                      <a:pt x="10800" y="0"/>
                    </a:cubicBezTo>
                    <a:cubicBezTo>
                      <a:pt x="9438" y="0"/>
                      <a:pt x="8174" y="576"/>
                      <a:pt x="7208" y="1647"/>
                    </a:cubicBezTo>
                    <a:lnTo>
                      <a:pt x="0" y="9634"/>
                    </a:lnTo>
                    <a:lnTo>
                      <a:pt x="3939" y="13998"/>
                    </a:lnTo>
                    <a:cubicBezTo>
                      <a:pt x="4038" y="14080"/>
                      <a:pt x="4087" y="14107"/>
                      <a:pt x="4137" y="1410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en-US" dirty="0"/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7E41ACEB-5755-E545-B335-920924598253}"/>
                  </a:ext>
                </a:extLst>
              </p:cNvPr>
              <p:cNvSpPr/>
              <p:nvPr/>
            </p:nvSpPr>
            <p:spPr>
              <a:xfrm rot="13447004">
                <a:off x="-120976" y="3235088"/>
                <a:ext cx="2240001" cy="224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93" y="17504"/>
                    </a:moveTo>
                    <a:cubicBezTo>
                      <a:pt x="15418" y="17504"/>
                      <a:pt x="15418" y="17504"/>
                      <a:pt x="15443" y="17504"/>
                    </a:cubicBezTo>
                    <a:lnTo>
                      <a:pt x="15840" y="17578"/>
                    </a:lnTo>
                    <a:lnTo>
                      <a:pt x="17404" y="17876"/>
                    </a:lnTo>
                    <a:cubicBezTo>
                      <a:pt x="17479" y="17901"/>
                      <a:pt x="17528" y="17851"/>
                      <a:pt x="17553" y="17826"/>
                    </a:cubicBezTo>
                    <a:cubicBezTo>
                      <a:pt x="17578" y="17801"/>
                      <a:pt x="17628" y="17752"/>
                      <a:pt x="17603" y="17677"/>
                    </a:cubicBezTo>
                    <a:lnTo>
                      <a:pt x="17305" y="16113"/>
                    </a:lnTo>
                    <a:lnTo>
                      <a:pt x="17230" y="15716"/>
                    </a:lnTo>
                    <a:cubicBezTo>
                      <a:pt x="17230" y="15691"/>
                      <a:pt x="17230" y="15691"/>
                      <a:pt x="17230" y="15666"/>
                    </a:cubicBezTo>
                    <a:cubicBezTo>
                      <a:pt x="17181" y="15393"/>
                      <a:pt x="17280" y="15095"/>
                      <a:pt x="17479" y="14897"/>
                    </a:cubicBezTo>
                    <a:lnTo>
                      <a:pt x="21600" y="10775"/>
                    </a:lnTo>
                    <a:lnTo>
                      <a:pt x="17652" y="6828"/>
                    </a:lnTo>
                    <a:cubicBezTo>
                      <a:pt x="17454" y="6629"/>
                      <a:pt x="17354" y="6331"/>
                      <a:pt x="17404" y="6058"/>
                    </a:cubicBezTo>
                    <a:cubicBezTo>
                      <a:pt x="17404" y="6033"/>
                      <a:pt x="17404" y="6033"/>
                      <a:pt x="17404" y="6008"/>
                    </a:cubicBezTo>
                    <a:lnTo>
                      <a:pt x="17479" y="5611"/>
                    </a:lnTo>
                    <a:lnTo>
                      <a:pt x="17801" y="3997"/>
                    </a:lnTo>
                    <a:cubicBezTo>
                      <a:pt x="17826" y="3923"/>
                      <a:pt x="17777" y="3873"/>
                      <a:pt x="17752" y="3848"/>
                    </a:cubicBezTo>
                    <a:cubicBezTo>
                      <a:pt x="17727" y="3823"/>
                      <a:pt x="17677" y="3774"/>
                      <a:pt x="17603" y="3799"/>
                    </a:cubicBezTo>
                    <a:lnTo>
                      <a:pt x="15989" y="4121"/>
                    </a:lnTo>
                    <a:lnTo>
                      <a:pt x="15592" y="4196"/>
                    </a:lnTo>
                    <a:cubicBezTo>
                      <a:pt x="15567" y="4196"/>
                      <a:pt x="15567" y="4196"/>
                      <a:pt x="15542" y="4196"/>
                    </a:cubicBezTo>
                    <a:cubicBezTo>
                      <a:pt x="15269" y="4245"/>
                      <a:pt x="14971" y="4146"/>
                      <a:pt x="14772" y="3948"/>
                    </a:cubicBezTo>
                    <a:lnTo>
                      <a:pt x="10825" y="0"/>
                    </a:lnTo>
                    <a:lnTo>
                      <a:pt x="6679" y="4146"/>
                    </a:lnTo>
                    <a:cubicBezTo>
                      <a:pt x="6629" y="4196"/>
                      <a:pt x="6629" y="4245"/>
                      <a:pt x="6629" y="4295"/>
                    </a:cubicBezTo>
                    <a:lnTo>
                      <a:pt x="7001" y="6232"/>
                    </a:lnTo>
                    <a:cubicBezTo>
                      <a:pt x="7051" y="6530"/>
                      <a:pt x="6977" y="6828"/>
                      <a:pt x="6753" y="7051"/>
                    </a:cubicBezTo>
                    <a:cubicBezTo>
                      <a:pt x="6530" y="7274"/>
                      <a:pt x="6232" y="7349"/>
                      <a:pt x="5934" y="7299"/>
                    </a:cubicBezTo>
                    <a:lnTo>
                      <a:pt x="3997" y="6927"/>
                    </a:lnTo>
                    <a:cubicBezTo>
                      <a:pt x="3948" y="6927"/>
                      <a:pt x="3873" y="6927"/>
                      <a:pt x="3848" y="6977"/>
                    </a:cubicBezTo>
                    <a:lnTo>
                      <a:pt x="0" y="10825"/>
                    </a:lnTo>
                    <a:lnTo>
                      <a:pt x="3948" y="14772"/>
                    </a:lnTo>
                    <a:cubicBezTo>
                      <a:pt x="3997" y="14822"/>
                      <a:pt x="4047" y="14822"/>
                      <a:pt x="4097" y="14822"/>
                    </a:cubicBezTo>
                    <a:lnTo>
                      <a:pt x="6108" y="14425"/>
                    </a:lnTo>
                    <a:cubicBezTo>
                      <a:pt x="6406" y="14375"/>
                      <a:pt x="6703" y="14450"/>
                      <a:pt x="6927" y="14673"/>
                    </a:cubicBezTo>
                    <a:cubicBezTo>
                      <a:pt x="7150" y="14896"/>
                      <a:pt x="7225" y="15194"/>
                      <a:pt x="7175" y="15492"/>
                    </a:cubicBezTo>
                    <a:lnTo>
                      <a:pt x="6778" y="17503"/>
                    </a:lnTo>
                    <a:cubicBezTo>
                      <a:pt x="6778" y="17553"/>
                      <a:pt x="6778" y="17628"/>
                      <a:pt x="6828" y="17652"/>
                    </a:cubicBezTo>
                    <a:lnTo>
                      <a:pt x="10775" y="21600"/>
                    </a:lnTo>
                    <a:lnTo>
                      <a:pt x="14599" y="17777"/>
                    </a:lnTo>
                    <a:cubicBezTo>
                      <a:pt x="14822" y="17553"/>
                      <a:pt x="15120" y="17479"/>
                      <a:pt x="15393" y="1750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en-US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09771" y="2278421"/>
                <a:ext cx="314662" cy="43312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0" y="5472029"/>
            <a:ext cx="648000" cy="64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0" y="3956201"/>
            <a:ext cx="756000" cy="756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0" y="2483865"/>
            <a:ext cx="792000" cy="79200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rgbClr val="AEAA6C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27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08216" y="83359"/>
            <a:ext cx="729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Trapezistak? 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ationale</a:t>
            </a:r>
          </a:p>
        </p:txBody>
      </p:sp>
      <p:pic>
        <p:nvPicPr>
          <p:cNvPr id="29" name="Picture 4" descr="Logo Agintza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96" y="249982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B904ED-2595-910F-D04A-578DD8EF9B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514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6">
            <a:extLst>
              <a:ext uri="{FF2B5EF4-FFF2-40B4-BE49-F238E27FC236}">
                <a16:creationId xmlns:a16="http://schemas.microsoft.com/office/drawing/2014/main" id="{93FC4C86-A165-B88A-A61C-934F43CBDC07}"/>
              </a:ext>
            </a:extLst>
          </p:cNvPr>
          <p:cNvGrpSpPr/>
          <p:nvPr/>
        </p:nvGrpSpPr>
        <p:grpSpPr>
          <a:xfrm>
            <a:off x="5758660" y="1890136"/>
            <a:ext cx="5745743" cy="4707212"/>
            <a:chOff x="5648538" y="1264963"/>
            <a:chExt cx="5745743" cy="4707212"/>
          </a:xfrm>
        </p:grpSpPr>
        <p:sp>
          <p:nvSpPr>
            <p:cNvPr id="51" name="Rectangle: Rounded Corners 17">
              <a:extLst>
                <a:ext uri="{FF2B5EF4-FFF2-40B4-BE49-F238E27FC236}">
                  <a16:creationId xmlns:a16="http://schemas.microsoft.com/office/drawing/2014/main" id="{CCD017D0-01A4-8417-0E65-CABBA3E4D658}"/>
                </a:ext>
              </a:extLst>
            </p:cNvPr>
            <p:cNvSpPr/>
            <p:nvPr/>
          </p:nvSpPr>
          <p:spPr>
            <a:xfrm>
              <a:off x="8447343" y="2024214"/>
              <a:ext cx="2893500" cy="3876371"/>
            </a:xfrm>
            <a:prstGeom prst="roundRect">
              <a:avLst>
                <a:gd name="adj" fmla="val 4921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18">
              <a:extLst>
                <a:ext uri="{FF2B5EF4-FFF2-40B4-BE49-F238E27FC236}">
                  <a16:creationId xmlns:a16="http://schemas.microsoft.com/office/drawing/2014/main" id="{4F9032E6-15B7-1E14-8B45-15BD39002C65}"/>
                </a:ext>
              </a:extLst>
            </p:cNvPr>
            <p:cNvSpPr/>
            <p:nvPr/>
          </p:nvSpPr>
          <p:spPr>
            <a:xfrm>
              <a:off x="8393906" y="1952625"/>
              <a:ext cx="3000375" cy="4019550"/>
            </a:xfrm>
            <a:prstGeom prst="roundRect">
              <a:avLst>
                <a:gd name="adj" fmla="val 4921"/>
              </a:avLst>
            </a:prstGeom>
            <a:solidFill>
              <a:srgbClr val="A17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50AEC911-DAA3-F1F1-55E3-21884CC7BD9C}"/>
                </a:ext>
              </a:extLst>
            </p:cNvPr>
            <p:cNvSpPr/>
            <p:nvPr/>
          </p:nvSpPr>
          <p:spPr>
            <a:xfrm>
              <a:off x="8393906" y="2661283"/>
              <a:ext cx="3000375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cap="all" dirty="0">
                  <a:solidFill>
                    <a:srgbClr val="A17700"/>
                  </a:solidFill>
                </a:rPr>
                <a:t>ROTATION</a:t>
              </a:r>
            </a:p>
          </p:txBody>
        </p:sp>
        <p:pic>
          <p:nvPicPr>
            <p:cNvPr id="55" name="Graphic 21" descr="Target with solid fill">
              <a:extLst>
                <a:ext uri="{FF2B5EF4-FFF2-40B4-BE49-F238E27FC236}">
                  <a16:creationId xmlns:a16="http://schemas.microsoft.com/office/drawing/2014/main" id="{552CF371-BD85-C480-756B-E2942BC49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8538" y="1264963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22">
              <a:extLst>
                <a:ext uri="{FF2B5EF4-FFF2-40B4-BE49-F238E27FC236}">
                  <a16:creationId xmlns:a16="http://schemas.microsoft.com/office/drawing/2014/main" id="{33E4107D-597B-C418-D640-9A1E4D0E961D}"/>
                </a:ext>
              </a:extLst>
            </p:cNvPr>
            <p:cNvSpPr txBox="1"/>
            <p:nvPr/>
          </p:nvSpPr>
          <p:spPr>
            <a:xfrm>
              <a:off x="8500780" y="3759502"/>
              <a:ext cx="2893500" cy="203132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242 (in) 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206 (out) 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Results: All goals covered (72% of 206)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Average time (if objectives are achieved): 374 days</a:t>
              </a:r>
            </a:p>
          </p:txBody>
        </p:sp>
      </p:grpSp>
      <p:sp>
        <p:nvSpPr>
          <p:cNvPr id="60" name="Oval 12">
            <a:extLst>
              <a:ext uri="{FF2B5EF4-FFF2-40B4-BE49-F238E27FC236}">
                <a16:creationId xmlns:a16="http://schemas.microsoft.com/office/drawing/2014/main" id="{52E6101E-E168-73E9-5F94-E106C3BAB077}"/>
              </a:ext>
            </a:extLst>
          </p:cNvPr>
          <p:cNvSpPr/>
          <p:nvPr/>
        </p:nvSpPr>
        <p:spPr>
          <a:xfrm>
            <a:off x="9308587" y="1672812"/>
            <a:ext cx="1391258" cy="139125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" name="Picture 4" descr="Logo Agintz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96" y="249982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B904ED-2595-910F-D04A-578DD8EF9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  <p:grpSp>
        <p:nvGrpSpPr>
          <p:cNvPr id="36" name="Group 2">
            <a:extLst>
              <a:ext uri="{FF2B5EF4-FFF2-40B4-BE49-F238E27FC236}">
                <a16:creationId xmlns:a16="http://schemas.microsoft.com/office/drawing/2014/main" id="{ED92D10D-55A5-F528-EB96-6AD2BE8722E2}"/>
              </a:ext>
            </a:extLst>
          </p:cNvPr>
          <p:cNvGrpSpPr/>
          <p:nvPr/>
        </p:nvGrpSpPr>
        <p:grpSpPr>
          <a:xfrm>
            <a:off x="907841" y="1683547"/>
            <a:ext cx="3026499" cy="4913801"/>
            <a:chOff x="797719" y="1058374"/>
            <a:chExt cx="3026499" cy="4913801"/>
          </a:xfrm>
        </p:grpSpPr>
        <p:sp>
          <p:nvSpPr>
            <p:cNvPr id="37" name="Rectangle: Rounded Corners 3">
              <a:extLst>
                <a:ext uri="{FF2B5EF4-FFF2-40B4-BE49-F238E27FC236}">
                  <a16:creationId xmlns:a16="http://schemas.microsoft.com/office/drawing/2014/main" id="{75A3B46A-1ADB-34D1-21B2-A58A02083AD2}"/>
                </a:ext>
              </a:extLst>
            </p:cNvPr>
            <p:cNvSpPr/>
            <p:nvPr/>
          </p:nvSpPr>
          <p:spPr>
            <a:xfrm>
              <a:off x="851156" y="2024214"/>
              <a:ext cx="2893500" cy="3876371"/>
            </a:xfrm>
            <a:prstGeom prst="roundRect">
              <a:avLst>
                <a:gd name="adj" fmla="val 4921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4">
              <a:extLst>
                <a:ext uri="{FF2B5EF4-FFF2-40B4-BE49-F238E27FC236}">
                  <a16:creationId xmlns:a16="http://schemas.microsoft.com/office/drawing/2014/main" id="{8FFF854C-C9FC-E45D-90F2-FFAF2C27BC70}"/>
                </a:ext>
              </a:extLst>
            </p:cNvPr>
            <p:cNvSpPr/>
            <p:nvPr/>
          </p:nvSpPr>
          <p:spPr>
            <a:xfrm>
              <a:off x="797719" y="1952625"/>
              <a:ext cx="3000375" cy="4019550"/>
            </a:xfrm>
            <a:prstGeom prst="roundRect">
              <a:avLst>
                <a:gd name="adj" fmla="val 4921"/>
              </a:avLst>
            </a:prstGeom>
            <a:solidFill>
              <a:srgbClr val="4B471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3F07A7E6-49A9-D908-5472-084E013A40C0}"/>
                </a:ext>
              </a:extLst>
            </p:cNvPr>
            <p:cNvSpPr/>
            <p:nvPr/>
          </p:nvSpPr>
          <p:spPr>
            <a:xfrm>
              <a:off x="1602277" y="1058374"/>
              <a:ext cx="1391258" cy="139125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effectLst>
              <a:outerShdw blurRad="10160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>
                <a:solidFill>
                  <a:schemeClr val="tx2"/>
                </a:solidFill>
              </a:endParaRPr>
            </a:p>
          </p:txBody>
        </p:sp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E0737E5A-AACB-CD1D-6261-3948A83ACC21}"/>
                </a:ext>
              </a:extLst>
            </p:cNvPr>
            <p:cNvSpPr/>
            <p:nvPr/>
          </p:nvSpPr>
          <p:spPr>
            <a:xfrm>
              <a:off x="797719" y="2661283"/>
              <a:ext cx="3000375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cap="all" dirty="0">
                  <a:solidFill>
                    <a:srgbClr val="5E3032"/>
                  </a:solidFill>
                </a:rPr>
                <a:t>SCOPE</a:t>
              </a:r>
            </a:p>
          </p:txBody>
        </p:sp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062A9C7A-F7E3-8F6B-1429-4887A29441F7}"/>
                </a:ext>
              </a:extLst>
            </p:cNvPr>
            <p:cNvSpPr txBox="1"/>
            <p:nvPr/>
          </p:nvSpPr>
          <p:spPr>
            <a:xfrm>
              <a:off x="930718" y="3811041"/>
              <a:ext cx="2893500" cy="175432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606 persons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Age 18-25 (+2)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559 male (92,2%)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47 female (7,8%)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0 non-binary (0,0%)</a:t>
              </a:r>
            </a:p>
          </p:txBody>
        </p:sp>
      </p:grpSp>
      <p:grpSp>
        <p:nvGrpSpPr>
          <p:cNvPr id="43" name="Group 9">
            <a:extLst>
              <a:ext uri="{FF2B5EF4-FFF2-40B4-BE49-F238E27FC236}">
                <a16:creationId xmlns:a16="http://schemas.microsoft.com/office/drawing/2014/main" id="{022C091C-C581-C8F1-AF01-8ADD41166A1A}"/>
              </a:ext>
            </a:extLst>
          </p:cNvPr>
          <p:cNvGrpSpPr/>
          <p:nvPr/>
        </p:nvGrpSpPr>
        <p:grpSpPr>
          <a:xfrm>
            <a:off x="4705935" y="1683547"/>
            <a:ext cx="3000375" cy="4913801"/>
            <a:chOff x="4595813" y="1058374"/>
            <a:chExt cx="3000375" cy="4913801"/>
          </a:xfrm>
        </p:grpSpPr>
        <p:sp>
          <p:nvSpPr>
            <p:cNvPr id="44" name="Rectangle: Rounded Corners 10">
              <a:extLst>
                <a:ext uri="{FF2B5EF4-FFF2-40B4-BE49-F238E27FC236}">
                  <a16:creationId xmlns:a16="http://schemas.microsoft.com/office/drawing/2014/main" id="{6522429E-3E3B-A648-7C4D-55C3F9C0D445}"/>
                </a:ext>
              </a:extLst>
            </p:cNvPr>
            <p:cNvSpPr/>
            <p:nvPr/>
          </p:nvSpPr>
          <p:spPr>
            <a:xfrm>
              <a:off x="4649250" y="2024214"/>
              <a:ext cx="2893500" cy="3876371"/>
            </a:xfrm>
            <a:prstGeom prst="roundRect">
              <a:avLst>
                <a:gd name="adj" fmla="val 4921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11">
              <a:extLst>
                <a:ext uri="{FF2B5EF4-FFF2-40B4-BE49-F238E27FC236}">
                  <a16:creationId xmlns:a16="http://schemas.microsoft.com/office/drawing/2014/main" id="{3B06ADAC-2848-9104-4F6D-1C67225A378D}"/>
                </a:ext>
              </a:extLst>
            </p:cNvPr>
            <p:cNvSpPr/>
            <p:nvPr/>
          </p:nvSpPr>
          <p:spPr>
            <a:xfrm>
              <a:off x="4595813" y="1952625"/>
              <a:ext cx="3000375" cy="4019550"/>
            </a:xfrm>
            <a:prstGeom prst="roundRect">
              <a:avLst>
                <a:gd name="adj" fmla="val 4921"/>
              </a:avLst>
            </a:prstGeom>
            <a:solidFill>
              <a:srgbClr val="2250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52E6101E-E168-73E9-5F94-E106C3BAB077}"/>
                </a:ext>
              </a:extLst>
            </p:cNvPr>
            <p:cNvSpPr/>
            <p:nvPr/>
          </p:nvSpPr>
          <p:spPr>
            <a:xfrm>
              <a:off x="5400371" y="1058374"/>
              <a:ext cx="1391258" cy="139125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effectLst>
              <a:outerShdw blurRad="10160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5169974C-0FA6-F058-A418-A8FB0BCCAD05}"/>
                </a:ext>
              </a:extLst>
            </p:cNvPr>
            <p:cNvSpPr/>
            <p:nvPr/>
          </p:nvSpPr>
          <p:spPr>
            <a:xfrm>
              <a:off x="4595813" y="2661283"/>
              <a:ext cx="3000375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cap="all" dirty="0">
                  <a:solidFill>
                    <a:srgbClr val="22505F"/>
                  </a:solidFill>
                </a:rPr>
                <a:t>PROFILE</a:t>
              </a:r>
            </a:p>
          </p:txBody>
        </p:sp>
        <p:sp>
          <p:nvSpPr>
            <p:cNvPr id="49" name="TextBox 15">
              <a:extLst>
                <a:ext uri="{FF2B5EF4-FFF2-40B4-BE49-F238E27FC236}">
                  <a16:creationId xmlns:a16="http://schemas.microsoft.com/office/drawing/2014/main" id="{BA0EEB0D-E5CF-CB6C-9B93-CFCFEBC1EBAC}"/>
                </a:ext>
              </a:extLst>
            </p:cNvPr>
            <p:cNvSpPr txBox="1"/>
            <p:nvPr/>
          </p:nvSpPr>
          <p:spPr>
            <a:xfrm>
              <a:off x="4649250" y="3621003"/>
              <a:ext cx="2893500" cy="230832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1pPr>
                <a:defRPr sz="2200"/>
              </a:lvl1pPr>
            </a:lstStyle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</a:rPr>
                <a:t>Men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</a:rPr>
                <a:t>From Morocco 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</a:rPr>
                <a:t>Average age: 22.7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</a:rPr>
                <a:t>&gt; 18 months in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</a:rPr>
                <a:t>Euskadi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</a:rPr>
                <a:t>Urban settled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</a:rPr>
                <a:t>Registered + health card,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</a:rPr>
                <a:t>Unsolved administrative situation</a:t>
              </a:r>
            </a:p>
          </p:txBody>
        </p:sp>
      </p:grpSp>
      <p:sp>
        <p:nvSpPr>
          <p:cNvPr id="57" name="Isosceles Triangle 23">
            <a:extLst>
              <a:ext uri="{FF2B5EF4-FFF2-40B4-BE49-F238E27FC236}">
                <a16:creationId xmlns:a16="http://schemas.microsoft.com/office/drawing/2014/main" id="{05AEB532-F4C3-DC57-A355-CBBBC06AE1B5}"/>
              </a:ext>
            </a:extLst>
          </p:cNvPr>
          <p:cNvSpPr/>
          <p:nvPr/>
        </p:nvSpPr>
        <p:spPr>
          <a:xfrm rot="5400000">
            <a:off x="4065903" y="3450024"/>
            <a:ext cx="482344" cy="41581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24">
            <a:extLst>
              <a:ext uri="{FF2B5EF4-FFF2-40B4-BE49-F238E27FC236}">
                <a16:creationId xmlns:a16="http://schemas.microsoft.com/office/drawing/2014/main" id="{1136B6B2-AD1D-27E7-FE00-D61211AA8CE8}"/>
              </a:ext>
            </a:extLst>
          </p:cNvPr>
          <p:cNvSpPr/>
          <p:nvPr/>
        </p:nvSpPr>
        <p:spPr>
          <a:xfrm rot="5400000">
            <a:off x="7863997" y="3450024"/>
            <a:ext cx="482344" cy="41581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upo 52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59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rgbClr val="F53F5B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62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63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34341" y="100234"/>
            <a:ext cx="7145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Results. </a:t>
            </a: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figures say?</a:t>
            </a:r>
          </a:p>
        </p:txBody>
      </p:sp>
      <p:grpSp>
        <p:nvGrpSpPr>
          <p:cNvPr id="64" name="Grupo 63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65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rgbClr val="AEAA6C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67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68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08216" y="83359"/>
            <a:ext cx="729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Trapezistak? 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 figures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28" y="2001176"/>
            <a:ext cx="756000" cy="756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15" y="1990441"/>
            <a:ext cx="756000" cy="75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91" y="1990441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9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dondear rectángulo de esquina diagonal 50"/>
          <p:cNvSpPr/>
          <p:nvPr/>
        </p:nvSpPr>
        <p:spPr>
          <a:xfrm>
            <a:off x="4662597" y="1587919"/>
            <a:ext cx="7424102" cy="5089907"/>
          </a:xfrm>
          <a:prstGeom prst="round2DiagRect">
            <a:avLst>
              <a:gd name="adj1" fmla="val 11329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140677" y="1640540"/>
            <a:ext cx="4421158" cy="5089907"/>
          </a:xfrm>
          <a:prstGeom prst="round2DiagRect">
            <a:avLst>
              <a:gd name="adj1" fmla="val 11329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4944848" y="2151617"/>
            <a:ext cx="6859600" cy="455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Law 2/2022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on Youth and 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Basque Strategy on Emancipation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2030 (including youth 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emancipation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right-s and the Basque Youth Emancipation Network)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endParaRPr lang="en-US" sz="1600" b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 Youth Plan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(an integral policy on youth with a special focus on 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emancipation and vulnerability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 Intercultural Plan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citizenship, migration and asylum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(to create conditions for 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social inclusion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management of diversity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r>
              <a:rPr lang="en-US" sz="16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Euskarri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inter-institutional strategy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 the 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social and labor inclusion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minors and young people in vulnerable situations (favoring an autonomous life project, with rights and duties).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r>
              <a:rPr lang="en-US" sz="16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Uztartu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program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 the 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prevention of violent radicalization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(building a sense of community belonging).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›"/>
              <a:tabLst>
                <a:tab pos="1085850" algn="l"/>
              </a:tabLst>
            </a:pP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Basque Social Pact for Migration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(diversity and plurality, inclusive citizenship, migration as an opportunity)</a:t>
            </a:r>
            <a:endParaRPr lang="es-ES" sz="16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70AEF83-1233-48BA-AAB3-A86D927A4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702961" y="770022"/>
            <a:ext cx="1555116" cy="1555116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30715E78-85EA-46ED-BB3B-0626F178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44711" y="844796"/>
            <a:ext cx="1440000" cy="1440000"/>
          </a:xfrm>
          <a:prstGeom prst="rect">
            <a:avLst/>
          </a:prstGeom>
        </p:spPr>
      </p:pic>
      <p:sp>
        <p:nvSpPr>
          <p:cNvPr id="25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010380" y="1680882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94483" y="2343321"/>
            <a:ext cx="3765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alibri" panose="020F0502020204030204" pitchFamily="34" charset="0"/>
              <a:buChar char="‡"/>
            </a:pPr>
            <a:r>
              <a:rPr lang="en-US" sz="1600" b="1" dirty="0">
                <a:ea typeface="Calibri" panose="020F0502020204030204" pitchFamily="34" charset="0"/>
              </a:rPr>
              <a:t>Liquid Modernity </a:t>
            </a:r>
            <a:r>
              <a:rPr lang="en-US" sz="1600" dirty="0">
                <a:ea typeface="Calibri" panose="020F0502020204030204" pitchFamily="34" charset="0"/>
              </a:rPr>
              <a:t>(Bauman)</a:t>
            </a:r>
          </a:p>
          <a:p>
            <a:pPr marL="285750" indent="-285750" algn="just">
              <a:buFont typeface="Calibri" panose="020F0502020204030204" pitchFamily="34" charset="0"/>
              <a:buChar char="‡"/>
            </a:pPr>
            <a:endParaRPr lang="en-US" sz="1200" dirty="0">
              <a:ea typeface="Calibri" panose="020F050202020403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‡"/>
            </a:pPr>
            <a:r>
              <a:rPr lang="en-US" sz="1600" b="1" dirty="0">
                <a:ea typeface="Calibri" panose="020F0502020204030204" pitchFamily="34" charset="0"/>
              </a:rPr>
              <a:t>Yo-yo transitions </a:t>
            </a:r>
            <a:r>
              <a:rPr lang="en-US" sz="1600" dirty="0">
                <a:ea typeface="Calibri" panose="020F0502020204030204" pitchFamily="34" charset="0"/>
              </a:rPr>
              <a:t>(Otero)</a:t>
            </a:r>
          </a:p>
          <a:p>
            <a:pPr marL="285750" indent="-285750" algn="just">
              <a:buFont typeface="Calibri" panose="020F0502020204030204" pitchFamily="34" charset="0"/>
              <a:buChar char="‡"/>
            </a:pPr>
            <a:endParaRPr lang="en-US" sz="1200" dirty="0">
              <a:ea typeface="Calibri" panose="020F050202020403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‡"/>
            </a:pPr>
            <a:r>
              <a:rPr lang="en-US" sz="1600" b="1" dirty="0">
                <a:ea typeface="Calibri" panose="020F0502020204030204" pitchFamily="34" charset="0"/>
              </a:rPr>
              <a:t>Express transitions </a:t>
            </a:r>
            <a:r>
              <a:rPr lang="en-US" sz="1600" dirty="0">
                <a:ea typeface="Calibri" panose="020F0502020204030204" pitchFamily="34" charset="0"/>
              </a:rPr>
              <a:t>in vulnerable youth (</a:t>
            </a:r>
            <a:r>
              <a:rPr lang="en-US" sz="1600" dirty="0" err="1">
                <a:ea typeface="Calibri" panose="020F0502020204030204" pitchFamily="34" charset="0"/>
              </a:rPr>
              <a:t>Goyette</a:t>
            </a:r>
            <a:r>
              <a:rPr lang="en-US" sz="1600" dirty="0">
                <a:ea typeface="Calibri" panose="020F0502020204030204" pitchFamily="34" charset="0"/>
              </a:rPr>
              <a:t>)</a:t>
            </a:r>
          </a:p>
          <a:p>
            <a:pPr marL="285750" indent="-285750" algn="just">
              <a:buFont typeface="Calibri" panose="020F0502020204030204" pitchFamily="34" charset="0"/>
              <a:buChar char="‡"/>
            </a:pPr>
            <a:endParaRPr lang="en-US" sz="1200" dirty="0">
              <a:ea typeface="Calibri" panose="020F050202020403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‡"/>
            </a:pPr>
            <a:r>
              <a:rPr lang="en-US" sz="1600" b="1" dirty="0">
                <a:ea typeface="Calibri" panose="020F0502020204030204" pitchFamily="34" charset="0"/>
              </a:rPr>
              <a:t>More difficult transitions </a:t>
            </a:r>
            <a:r>
              <a:rPr lang="en-US" sz="1600" dirty="0">
                <a:ea typeface="Calibri" panose="020F0502020204030204" pitchFamily="34" charset="0"/>
              </a:rPr>
              <a:t>in vulnerable youth (</a:t>
            </a:r>
            <a:r>
              <a:rPr lang="en-US" sz="1600" dirty="0" err="1">
                <a:ea typeface="Calibri" panose="020F0502020204030204" pitchFamily="34" charset="0"/>
              </a:rPr>
              <a:t>Melendro</a:t>
            </a:r>
            <a:r>
              <a:rPr lang="en-US" sz="1600" dirty="0">
                <a:ea typeface="Calibri" panose="020F0502020204030204" pitchFamily="34" charset="0"/>
              </a:rPr>
              <a:t>)</a:t>
            </a:r>
          </a:p>
          <a:p>
            <a:pPr marL="285750" indent="-285750" algn="just">
              <a:buFont typeface="Calibri" panose="020F0502020204030204" pitchFamily="34" charset="0"/>
              <a:buChar char="‡"/>
            </a:pPr>
            <a:endParaRPr lang="en-US" sz="1200" dirty="0">
              <a:ea typeface="Calibri" panose="020F050202020403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‡"/>
            </a:pPr>
            <a:r>
              <a:rPr lang="en-US" sz="1600" b="1" dirty="0">
                <a:ea typeface="Calibri" panose="020F0502020204030204" pitchFamily="34" charset="0"/>
              </a:rPr>
              <a:t>Poorly executed transitions </a:t>
            </a:r>
            <a:r>
              <a:rPr lang="en-US" sz="1600" dirty="0">
                <a:ea typeface="Calibri" panose="020F0502020204030204" pitchFamily="34" charset="0"/>
              </a:rPr>
              <a:t>leading to social exclusion (Furlong and Carmel)</a:t>
            </a:r>
          </a:p>
          <a:p>
            <a:pPr marL="285750" indent="-285750" algn="just">
              <a:buFont typeface="Calibri" panose="020F0502020204030204" pitchFamily="34" charset="0"/>
              <a:buChar char="‡"/>
            </a:pPr>
            <a:endParaRPr lang="en-US" sz="1200" dirty="0">
              <a:ea typeface="Calibri" panose="020F050202020403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‡"/>
            </a:pPr>
            <a:r>
              <a:rPr lang="en-US" sz="1600" b="1" dirty="0">
                <a:ea typeface="Calibri" panose="020F0502020204030204" pitchFamily="34" charset="0"/>
              </a:rPr>
              <a:t>Need for integrated approaches </a:t>
            </a:r>
            <a:r>
              <a:rPr lang="en-US" sz="1600" dirty="0">
                <a:ea typeface="Calibri" panose="020F0502020204030204" pitchFamily="34" charset="0"/>
              </a:rPr>
              <a:t>(Du Boys-</a:t>
            </a:r>
            <a:r>
              <a:rPr lang="en-US" sz="1600" dirty="0" err="1">
                <a:ea typeface="Calibri" panose="020F0502020204030204" pitchFamily="34" charset="0"/>
              </a:rPr>
              <a:t>Reymond</a:t>
            </a:r>
            <a:r>
              <a:rPr lang="en-US" sz="1600" dirty="0">
                <a:ea typeface="Calibri" panose="020F0502020204030204" pitchFamily="34" charset="0"/>
              </a:rPr>
              <a:t>; Stein)</a:t>
            </a:r>
          </a:p>
          <a:p>
            <a:pPr marL="285750" indent="-285750" algn="just">
              <a:buFont typeface="Calibri" panose="020F0502020204030204" pitchFamily="34" charset="0"/>
              <a:buChar char="‡"/>
            </a:pPr>
            <a:endParaRPr lang="en-US" sz="1200" dirty="0">
              <a:ea typeface="Calibri" panose="020F050202020403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‡"/>
            </a:pPr>
            <a:r>
              <a:rPr lang="en-US" sz="1600" b="1" dirty="0">
                <a:ea typeface="Calibri" panose="020F0502020204030204" pitchFamily="34" charset="0"/>
              </a:rPr>
              <a:t>Lack of adequate generalized support for 18+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a typeface="Calibri" panose="020F0502020204030204" pitchFamily="34" charset="0"/>
              </a:rPr>
              <a:t>careleavers</a:t>
            </a:r>
            <a:r>
              <a:rPr lang="en-US" sz="1600" dirty="0">
                <a:ea typeface="Calibri" panose="020F0502020204030204" pitchFamily="34" charset="0"/>
              </a:rPr>
              <a:t> (European Commission)</a:t>
            </a:r>
            <a:endParaRPr lang="es-ES" sz="1600" dirty="0"/>
          </a:p>
        </p:txBody>
      </p:sp>
      <p:sp>
        <p:nvSpPr>
          <p:cNvPr id="53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10874493" y="1573163"/>
            <a:ext cx="1161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rgbClr val="9E3039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08216" y="83359"/>
            <a:ext cx="729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Trapezistak? A Glocal approach</a:t>
            </a:r>
          </a:p>
        </p:txBody>
      </p:sp>
      <p:pic>
        <p:nvPicPr>
          <p:cNvPr id="27" name="Picture 4" descr="Logo Agintz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06" y="165545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E3F464-6DB5-BBBD-EEF0-0ACDC2531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1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o 58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60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62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63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08216" y="83359"/>
            <a:ext cx="729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Trapezistak work?</a:t>
            </a:r>
          </a:p>
        </p:txBody>
      </p:sp>
      <p:pic>
        <p:nvPicPr>
          <p:cNvPr id="65" name="Picture 4" descr="Logo Agintz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06" y="165545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8AB6D7-414D-0B57-FBB3-4BDCEF466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id="{6FCED409-F1A5-23E1-70EC-1242D20E81AE}"/>
              </a:ext>
            </a:extLst>
          </p:cNvPr>
          <p:cNvSpPr txBox="1">
            <a:spLocks/>
          </p:cNvSpPr>
          <p:nvPr/>
        </p:nvSpPr>
        <p:spPr>
          <a:xfrm>
            <a:off x="3382517" y="1156550"/>
            <a:ext cx="8286319" cy="5564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Youth and migration policies as the ordinary framework.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Emancipation right and rights (subjective or objective) linked to emancipation.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Need of specific emancipation policies (to leave parents home and consolidate it).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Emancipation and social inclusion as goals (enhancing autonomous living).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Transition to adulthood as a longer process.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Positive action inside a normalized emancipation network (gender, origin…)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Emancipation as result of several factors (employment, housing, income + capacities for autonomous living, cultural framework…)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Multidimensional (one-stop shop) and community approach (community model).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Public leadership and cooperation between sectors.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Focus on rights and duties.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GB" sz="1550" dirty="0"/>
              <a:t>Universal Declaration on Human Rights, European Convention on Human Rights, and the European Pillar of Social Rights as references.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US" sz="1550" dirty="0"/>
              <a:t>Starting profiles and limits of the program.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GB" sz="1550" dirty="0"/>
              <a:t>Regulated access to citizenship / youth interventions with people who is in </a:t>
            </a:r>
            <a:r>
              <a:rPr lang="en-GB" sz="1550" dirty="0" err="1"/>
              <a:t>Euskadi</a:t>
            </a:r>
            <a:r>
              <a:rPr lang="en-GB" sz="1550" dirty="0"/>
              <a:t>.</a:t>
            </a:r>
          </a:p>
          <a:p>
            <a:pPr marL="285750" indent="-285750" algn="just">
              <a:buClr>
                <a:srgbClr val="22505F"/>
              </a:buClr>
              <a:buFont typeface="Wingdings 2" panose="05020102010507070707" pitchFamily="18" charset="2"/>
              <a:buChar char="¢"/>
            </a:pPr>
            <a:r>
              <a:rPr lang="en-GB" sz="1550" dirty="0"/>
              <a:t>Model of reception and social inclusion (vg: arrival resources oriented to agile integration with the participation of the community, and </a:t>
            </a:r>
            <a:r>
              <a:rPr lang="en-GB" sz="1550" dirty="0" err="1"/>
              <a:t>interculturality</a:t>
            </a:r>
            <a:r>
              <a:rPr lang="en-GB" sz="1550" dirty="0"/>
              <a:t> vs </a:t>
            </a:r>
            <a:r>
              <a:rPr lang="en-GB" sz="1550" dirty="0" err="1"/>
              <a:t>multiculturality</a:t>
            </a:r>
            <a:r>
              <a:rPr lang="en-GB" sz="1550" dirty="0"/>
              <a:t> or assimilation models).</a:t>
            </a:r>
          </a:p>
        </p:txBody>
      </p:sp>
      <p:sp>
        <p:nvSpPr>
          <p:cNvPr id="7" name="Elipse 6"/>
          <p:cNvSpPr/>
          <p:nvPr/>
        </p:nvSpPr>
        <p:spPr>
          <a:xfrm>
            <a:off x="395990" y="1545376"/>
            <a:ext cx="2592000" cy="2520000"/>
          </a:xfrm>
          <a:prstGeom prst="ellipse">
            <a:avLst/>
          </a:prstGeom>
          <a:solidFill>
            <a:srgbClr val="225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Fundamentals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program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1F668C-6CD1-CB48-049D-ECEA25F1F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9114" y="4452059"/>
            <a:ext cx="1437881" cy="183081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7243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4">
            <a:extLst>
              <a:ext uri="{FF2B5EF4-FFF2-40B4-BE49-F238E27FC236}">
                <a16:creationId xmlns:a16="http://schemas.microsoft.com/office/drawing/2014/main" id="{4C15B54F-D7B4-4EE3-9B71-575FDFFEAD9D}"/>
              </a:ext>
            </a:extLst>
          </p:cNvPr>
          <p:cNvSpPr/>
          <p:nvPr/>
        </p:nvSpPr>
        <p:spPr>
          <a:xfrm>
            <a:off x="2083911" y="3622289"/>
            <a:ext cx="2592000" cy="117831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182880" rtlCol="0" anchor="b"/>
          <a:lstStyle/>
          <a:p>
            <a:pPr algn="ctr"/>
            <a:endParaRPr lang="en-US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35">
            <a:extLst>
              <a:ext uri="{FF2B5EF4-FFF2-40B4-BE49-F238E27FC236}">
                <a16:creationId xmlns:a16="http://schemas.microsoft.com/office/drawing/2014/main" id="{A05908D7-324C-4283-85D4-DCE4D819CDEE}"/>
              </a:ext>
            </a:extLst>
          </p:cNvPr>
          <p:cNvSpPr/>
          <p:nvPr/>
        </p:nvSpPr>
        <p:spPr>
          <a:xfrm>
            <a:off x="2858580" y="2721973"/>
            <a:ext cx="1188000" cy="118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2083911" y="3964369"/>
            <a:ext cx="2594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Training / Labour intermediation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4C15B54F-D7B4-4EE3-9B71-575FDFFEAD9D}"/>
              </a:ext>
            </a:extLst>
          </p:cNvPr>
          <p:cNvSpPr/>
          <p:nvPr/>
        </p:nvSpPr>
        <p:spPr>
          <a:xfrm>
            <a:off x="4821249" y="3622289"/>
            <a:ext cx="2592000" cy="11783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182880" rtlCol="0" anchor="b"/>
          <a:lstStyle/>
          <a:p>
            <a:pPr algn="ctr"/>
            <a:endParaRPr lang="en-US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35">
            <a:extLst>
              <a:ext uri="{FF2B5EF4-FFF2-40B4-BE49-F238E27FC236}">
                <a16:creationId xmlns:a16="http://schemas.microsoft.com/office/drawing/2014/main" id="{A05908D7-324C-4283-85D4-DCE4D819CDEE}"/>
              </a:ext>
            </a:extLst>
          </p:cNvPr>
          <p:cNvSpPr/>
          <p:nvPr/>
        </p:nvSpPr>
        <p:spPr>
          <a:xfrm>
            <a:off x="5524607" y="2776369"/>
            <a:ext cx="1188000" cy="11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4821249" y="3964369"/>
            <a:ext cx="2594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Social-educational intervention</a:t>
            </a: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4C15B54F-D7B4-4EE3-9B71-575FDFFEAD9D}"/>
              </a:ext>
            </a:extLst>
          </p:cNvPr>
          <p:cNvSpPr/>
          <p:nvPr/>
        </p:nvSpPr>
        <p:spPr>
          <a:xfrm>
            <a:off x="7558587" y="3622289"/>
            <a:ext cx="2592000" cy="11783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182880" rtlCol="0" anchor="b"/>
          <a:lstStyle/>
          <a:p>
            <a:pPr algn="ctr"/>
            <a:endParaRPr lang="en-US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35">
            <a:extLst>
              <a:ext uri="{FF2B5EF4-FFF2-40B4-BE49-F238E27FC236}">
                <a16:creationId xmlns:a16="http://schemas.microsoft.com/office/drawing/2014/main" id="{A05908D7-324C-4283-85D4-DCE4D819CDEE}"/>
              </a:ext>
            </a:extLst>
          </p:cNvPr>
          <p:cNvSpPr/>
          <p:nvPr/>
        </p:nvSpPr>
        <p:spPr>
          <a:xfrm>
            <a:off x="8260587" y="2776369"/>
            <a:ext cx="1188000" cy="118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ángulo 20"/>
          <p:cNvSpPr/>
          <p:nvPr/>
        </p:nvSpPr>
        <p:spPr>
          <a:xfrm>
            <a:off x="7558587" y="3964369"/>
            <a:ext cx="2594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Neighbourhood housing solutions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081195" y="4918986"/>
            <a:ext cx="5332054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for administrative regularization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083911" y="6171327"/>
            <a:ext cx="2592000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Labour</a:t>
            </a:r>
            <a:r>
              <a:rPr lang="en-US" dirty="0"/>
              <a:t> Intermediation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818533" y="6171110"/>
            <a:ext cx="5332054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Capital (Social and Community Participation)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7558587" y="4913752"/>
            <a:ext cx="2592000" cy="32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Housing solutions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7558587" y="5735758"/>
            <a:ext cx="2592000" cy="32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Guaranteed Basic Income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2083911" y="5735758"/>
            <a:ext cx="2592000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(VET)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083911" y="5324755"/>
            <a:ext cx="8066676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821249" y="5735758"/>
            <a:ext cx="2592000" cy="3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Social/Personal Skills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0136299" y="5075752"/>
            <a:ext cx="360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10500858" y="4507002"/>
            <a:ext cx="1606849" cy="13849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Intergenerational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Intercultural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Ex-care leavers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students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Young workers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4C15B54F-D7B4-4EE3-9B71-575FDFFEAD9D}"/>
              </a:ext>
            </a:extLst>
          </p:cNvPr>
          <p:cNvSpPr/>
          <p:nvPr/>
        </p:nvSpPr>
        <p:spPr>
          <a:xfrm>
            <a:off x="2081195" y="1103471"/>
            <a:ext cx="8069392" cy="3874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182880" rtlCol="0" anchor="b"/>
          <a:lstStyle/>
          <a:p>
            <a:pPr algn="ctr"/>
            <a:endParaRPr lang="en-US" b="1" noProof="1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90" y="3007942"/>
            <a:ext cx="684000" cy="684000"/>
          </a:xfrm>
          <a:prstGeom prst="rect">
            <a:avLst/>
          </a:prstGeom>
        </p:spPr>
      </p:pic>
      <p:cxnSp>
        <p:nvCxnSpPr>
          <p:cNvPr id="31" name="Conector recto 30"/>
          <p:cNvCxnSpPr/>
          <p:nvPr/>
        </p:nvCxnSpPr>
        <p:spPr>
          <a:xfrm flipV="1">
            <a:off x="1707251" y="5891997"/>
            <a:ext cx="396000" cy="576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100402" y="5324755"/>
            <a:ext cx="1606849" cy="7386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Prof. Training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College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86012" y="1121577"/>
            <a:ext cx="740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Coordination Team</a:t>
            </a:r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4C15B54F-D7B4-4EE3-9B71-575FDFFEAD9D}"/>
              </a:ext>
            </a:extLst>
          </p:cNvPr>
          <p:cNvSpPr/>
          <p:nvPr/>
        </p:nvSpPr>
        <p:spPr>
          <a:xfrm>
            <a:off x="2081195" y="1526601"/>
            <a:ext cx="8069392" cy="3874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182880" rtlCol="0" anchor="b"/>
          <a:lstStyle/>
          <a:p>
            <a:pPr algn="ctr"/>
            <a:endParaRPr lang="en-US" b="1" noProof="1">
              <a:solidFill>
                <a:schemeClr val="bg1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2199012" y="1517631"/>
            <a:ext cx="783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ONE-STOP-SHOP</a:t>
            </a:r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4C15B54F-D7B4-4EE3-9B71-575FDFFEAD9D}"/>
              </a:ext>
            </a:extLst>
          </p:cNvPr>
          <p:cNvSpPr/>
          <p:nvPr/>
        </p:nvSpPr>
        <p:spPr>
          <a:xfrm>
            <a:off x="4477493" y="1970157"/>
            <a:ext cx="3339377" cy="3874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182880" rtlCol="0" anchor="b"/>
          <a:lstStyle/>
          <a:p>
            <a:pPr algn="ctr"/>
            <a:endParaRPr lang="en-US" b="1" noProof="1">
              <a:solidFill>
                <a:schemeClr val="bg1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675911" y="1958776"/>
            <a:ext cx="29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Case Coordinators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6147182" y="2328797"/>
            <a:ext cx="0" cy="432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endCxn id="12" idx="0"/>
          </p:cNvCxnSpPr>
          <p:nvPr/>
        </p:nvCxnSpPr>
        <p:spPr>
          <a:xfrm rot="10800000" flipV="1">
            <a:off x="3452580" y="2428813"/>
            <a:ext cx="2694602" cy="293159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endCxn id="20" idx="0"/>
          </p:cNvCxnSpPr>
          <p:nvPr/>
        </p:nvCxnSpPr>
        <p:spPr>
          <a:xfrm>
            <a:off x="6147182" y="2428814"/>
            <a:ext cx="2707405" cy="347555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echa izquierda 28"/>
          <p:cNvSpPr/>
          <p:nvPr/>
        </p:nvSpPr>
        <p:spPr>
          <a:xfrm>
            <a:off x="4747222" y="1587947"/>
            <a:ext cx="540000" cy="22131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echa izquierda 48"/>
          <p:cNvSpPr/>
          <p:nvPr/>
        </p:nvSpPr>
        <p:spPr>
          <a:xfrm rot="10800000">
            <a:off x="6933716" y="1597422"/>
            <a:ext cx="540000" cy="22131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ángulo 29"/>
          <p:cNvSpPr/>
          <p:nvPr/>
        </p:nvSpPr>
        <p:spPr>
          <a:xfrm>
            <a:off x="2103251" y="1559145"/>
            <a:ext cx="2325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noProof="1">
                <a:solidFill>
                  <a:schemeClr val="bg1"/>
                </a:solidFill>
              </a:rPr>
              <a:t>Multistakeholder activation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7897911" y="1544717"/>
            <a:ext cx="2130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noProof="1">
                <a:solidFill>
                  <a:schemeClr val="bg1"/>
                </a:solidFill>
              </a:rPr>
              <a:t>Person centered approach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87" y="2973509"/>
            <a:ext cx="684000" cy="68400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0" y="2975812"/>
            <a:ext cx="684000" cy="684000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101682" y="6107441"/>
            <a:ext cx="1606849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Ordinary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Market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Protected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Market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5" name="Conector recto 54"/>
          <p:cNvCxnSpPr/>
          <p:nvPr/>
        </p:nvCxnSpPr>
        <p:spPr>
          <a:xfrm flipV="1">
            <a:off x="1700338" y="6315127"/>
            <a:ext cx="396000" cy="576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o 58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60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62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63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08216" y="83359"/>
            <a:ext cx="729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Trapezistak work?</a:t>
            </a:r>
          </a:p>
        </p:txBody>
      </p:sp>
      <p:pic>
        <p:nvPicPr>
          <p:cNvPr id="65" name="Picture 4" descr="Logo Agintza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06" y="165545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8AB6D7-414D-0B57-FBB3-4BDCEF466F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3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lipse 176"/>
          <p:cNvSpPr/>
          <p:nvPr/>
        </p:nvSpPr>
        <p:spPr>
          <a:xfrm>
            <a:off x="-2236920" y="3264425"/>
            <a:ext cx="3600000" cy="360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" name="Rectángulo redondeado 114"/>
          <p:cNvSpPr/>
          <p:nvPr/>
        </p:nvSpPr>
        <p:spPr>
          <a:xfrm>
            <a:off x="4113099" y="2153586"/>
            <a:ext cx="3980329" cy="10352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ángulo redondeado 115"/>
          <p:cNvSpPr/>
          <p:nvPr/>
        </p:nvSpPr>
        <p:spPr>
          <a:xfrm>
            <a:off x="4211008" y="2893781"/>
            <a:ext cx="3806841" cy="24899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Coordination Team</a:t>
            </a:r>
          </a:p>
        </p:txBody>
      </p:sp>
      <p:graphicFrame>
        <p:nvGraphicFramePr>
          <p:cNvPr id="117" name="Diagrama 116"/>
          <p:cNvGraphicFramePr/>
          <p:nvPr>
            <p:extLst>
              <p:ext uri="{D42A27DB-BD31-4B8C-83A1-F6EECF244321}">
                <p14:modId xmlns:p14="http://schemas.microsoft.com/office/powerpoint/2010/main" val="4086898644"/>
              </p:ext>
            </p:extLst>
          </p:nvPr>
        </p:nvGraphicFramePr>
        <p:xfrm>
          <a:off x="5121629" y="1062261"/>
          <a:ext cx="4176059" cy="7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8" name="Redondear rectángulo de esquina diagonal 117"/>
          <p:cNvSpPr/>
          <p:nvPr/>
        </p:nvSpPr>
        <p:spPr>
          <a:xfrm>
            <a:off x="2970839" y="1013546"/>
            <a:ext cx="6480000" cy="864000"/>
          </a:xfrm>
          <a:prstGeom prst="round2Diag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ángulo redondeado 118"/>
          <p:cNvSpPr/>
          <p:nvPr/>
        </p:nvSpPr>
        <p:spPr>
          <a:xfrm>
            <a:off x="3368420" y="1134314"/>
            <a:ext cx="1753209" cy="654998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Radar Ecosystem</a:t>
            </a:r>
          </a:p>
        </p:txBody>
      </p:sp>
      <p:sp>
        <p:nvSpPr>
          <p:cNvPr id="120" name="Rectángulo redondeado 119"/>
          <p:cNvSpPr/>
          <p:nvPr/>
        </p:nvSpPr>
        <p:spPr>
          <a:xfrm>
            <a:off x="4211008" y="2292456"/>
            <a:ext cx="3795677" cy="2603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Entry </a:t>
            </a:r>
            <a:r>
              <a:rPr lang="en-US" b="1" dirty="0" err="1">
                <a:solidFill>
                  <a:schemeClr val="tx1"/>
                </a:solidFill>
              </a:rPr>
              <a:t>Assesment</a:t>
            </a:r>
            <a:r>
              <a:rPr lang="en-US" b="1" dirty="0">
                <a:solidFill>
                  <a:schemeClr val="tx1"/>
                </a:solidFill>
              </a:rPr>
              <a:t> (Access Criteria)</a:t>
            </a:r>
          </a:p>
        </p:txBody>
      </p:sp>
      <p:cxnSp>
        <p:nvCxnSpPr>
          <p:cNvPr id="121" name="Conector recto de flecha 120"/>
          <p:cNvCxnSpPr/>
          <p:nvPr/>
        </p:nvCxnSpPr>
        <p:spPr>
          <a:xfrm>
            <a:off x="6103263" y="1912814"/>
            <a:ext cx="1" cy="22732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uadroTexto 121"/>
          <p:cNvSpPr txBox="1"/>
          <p:nvPr/>
        </p:nvSpPr>
        <p:spPr>
          <a:xfrm>
            <a:off x="2909402" y="3142775"/>
            <a:ext cx="64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123" name="Redondear rectángulo de esquina diagonal 122"/>
          <p:cNvSpPr/>
          <p:nvPr/>
        </p:nvSpPr>
        <p:spPr>
          <a:xfrm>
            <a:off x="2280819" y="3106756"/>
            <a:ext cx="1224000" cy="432000"/>
          </a:xfrm>
          <a:prstGeom prst="round2Diag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4" name="Conector angular 123"/>
          <p:cNvCxnSpPr/>
          <p:nvPr/>
        </p:nvCxnSpPr>
        <p:spPr>
          <a:xfrm rot="10800000" flipV="1">
            <a:off x="2986922" y="2593827"/>
            <a:ext cx="1048836" cy="467884"/>
          </a:xfrm>
          <a:prstGeom prst="bentConnector3">
            <a:avLst>
              <a:gd name="adj1" fmla="val 100002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uadroTexto 124"/>
          <p:cNvSpPr txBox="1"/>
          <p:nvPr/>
        </p:nvSpPr>
        <p:spPr>
          <a:xfrm>
            <a:off x="2324734" y="3048042"/>
            <a:ext cx="645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Magneto" panose="04030805050802020D02" pitchFamily="82" charset="0"/>
              </a:rPr>
              <a:t> </a:t>
            </a:r>
          </a:p>
        </p:txBody>
      </p:sp>
      <p:cxnSp>
        <p:nvCxnSpPr>
          <p:cNvPr id="126" name="Conector angular 125"/>
          <p:cNvCxnSpPr/>
          <p:nvPr/>
        </p:nvCxnSpPr>
        <p:spPr>
          <a:xfrm>
            <a:off x="8161707" y="2592367"/>
            <a:ext cx="2602165" cy="442611"/>
          </a:xfrm>
          <a:prstGeom prst="bentConnector2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Multiplicar 126"/>
          <p:cNvSpPr/>
          <p:nvPr/>
        </p:nvSpPr>
        <p:spPr>
          <a:xfrm>
            <a:off x="10281248" y="3100170"/>
            <a:ext cx="439148" cy="396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CuadroTexto 127"/>
          <p:cNvSpPr txBox="1"/>
          <p:nvPr/>
        </p:nvSpPr>
        <p:spPr>
          <a:xfrm>
            <a:off x="10770438" y="3113967"/>
            <a:ext cx="58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</a:t>
            </a:r>
          </a:p>
        </p:txBody>
      </p:sp>
      <p:sp>
        <p:nvSpPr>
          <p:cNvPr id="129" name="Redondear rectángulo de esquina diagonal 128"/>
          <p:cNvSpPr/>
          <p:nvPr/>
        </p:nvSpPr>
        <p:spPr>
          <a:xfrm>
            <a:off x="10136063" y="3102539"/>
            <a:ext cx="1224000" cy="432000"/>
          </a:xfrm>
          <a:prstGeom prst="round2Diag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0" name="Conector recto de flecha 129"/>
          <p:cNvCxnSpPr/>
          <p:nvPr/>
        </p:nvCxnSpPr>
        <p:spPr>
          <a:xfrm>
            <a:off x="2986922" y="3575928"/>
            <a:ext cx="0" cy="180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ángulo 130"/>
          <p:cNvSpPr/>
          <p:nvPr/>
        </p:nvSpPr>
        <p:spPr>
          <a:xfrm>
            <a:off x="2314049" y="3886968"/>
            <a:ext cx="41048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Signature of agreement (rights/duties)</a:t>
            </a:r>
          </a:p>
        </p:txBody>
      </p:sp>
      <p:sp>
        <p:nvSpPr>
          <p:cNvPr id="132" name="Rectángulo redondeado 131"/>
          <p:cNvSpPr/>
          <p:nvPr/>
        </p:nvSpPr>
        <p:spPr>
          <a:xfrm>
            <a:off x="2732490" y="3896091"/>
            <a:ext cx="3370773" cy="31268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ángulo redondeado 132"/>
          <p:cNvSpPr/>
          <p:nvPr/>
        </p:nvSpPr>
        <p:spPr>
          <a:xfrm>
            <a:off x="2732490" y="4236336"/>
            <a:ext cx="3408944" cy="29254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Case Manager Assignment</a:t>
            </a:r>
          </a:p>
        </p:txBody>
      </p:sp>
      <p:sp>
        <p:nvSpPr>
          <p:cNvPr id="134" name="Rectángulo redondeado 133"/>
          <p:cNvSpPr/>
          <p:nvPr/>
        </p:nvSpPr>
        <p:spPr>
          <a:xfrm>
            <a:off x="1525063" y="3799448"/>
            <a:ext cx="7272871" cy="2431389"/>
          </a:xfrm>
          <a:prstGeom prst="roundRect">
            <a:avLst>
              <a:gd name="adj" fmla="val 8203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ángulo redondeado 134"/>
          <p:cNvSpPr/>
          <p:nvPr/>
        </p:nvSpPr>
        <p:spPr>
          <a:xfrm>
            <a:off x="8959379" y="3810098"/>
            <a:ext cx="2646507" cy="242073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Conector angular 138"/>
          <p:cNvCxnSpPr/>
          <p:nvPr/>
        </p:nvCxnSpPr>
        <p:spPr>
          <a:xfrm rot="5400000">
            <a:off x="6033230" y="3137855"/>
            <a:ext cx="1404000" cy="1080000"/>
          </a:xfrm>
          <a:prstGeom prst="bentConnector2">
            <a:avLst/>
          </a:prstGeom>
          <a:ln w="12700">
            <a:solidFill>
              <a:srgbClr val="0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de flecha 141"/>
          <p:cNvCxnSpPr/>
          <p:nvPr/>
        </p:nvCxnSpPr>
        <p:spPr>
          <a:xfrm flipV="1">
            <a:off x="6210839" y="4126220"/>
            <a:ext cx="3014024" cy="13447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" name="Diagrama 142"/>
          <p:cNvGraphicFramePr/>
          <p:nvPr>
            <p:extLst>
              <p:ext uri="{D42A27DB-BD31-4B8C-83A1-F6EECF244321}">
                <p14:modId xmlns:p14="http://schemas.microsoft.com/office/powerpoint/2010/main" val="3142844804"/>
              </p:ext>
            </p:extLst>
          </p:nvPr>
        </p:nvGraphicFramePr>
        <p:xfrm>
          <a:off x="3149759" y="4582669"/>
          <a:ext cx="2433419" cy="154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4" name="Flecha abajo 143"/>
          <p:cNvSpPr/>
          <p:nvPr/>
        </p:nvSpPr>
        <p:spPr>
          <a:xfrm>
            <a:off x="5686520" y="4595685"/>
            <a:ext cx="418442" cy="1534997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5" name="Conector recto de flecha 144"/>
          <p:cNvCxnSpPr/>
          <p:nvPr/>
        </p:nvCxnSpPr>
        <p:spPr>
          <a:xfrm>
            <a:off x="6127125" y="5048155"/>
            <a:ext cx="3055227" cy="1352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CuadroTexto 146"/>
          <p:cNvSpPr txBox="1"/>
          <p:nvPr/>
        </p:nvSpPr>
        <p:spPr>
          <a:xfrm>
            <a:off x="9224863" y="4138257"/>
            <a:ext cx="2210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Referral</a:t>
            </a:r>
            <a:r>
              <a:rPr lang="en-US" sz="1500" dirty="0"/>
              <a:t> to the most pertinent </a:t>
            </a:r>
            <a:r>
              <a:rPr lang="en-US" sz="1500" b="1" dirty="0"/>
              <a:t>protection system</a:t>
            </a:r>
            <a:r>
              <a:rPr lang="en-US" sz="1500" dirty="0"/>
              <a:t> (community social services, specialized social services, mental health services) or </a:t>
            </a:r>
            <a:r>
              <a:rPr lang="en-US" sz="1500" b="1" dirty="0"/>
              <a:t>regular employment and/or housing</a:t>
            </a:r>
            <a:r>
              <a:rPr lang="en-US" sz="1500" dirty="0"/>
              <a:t> services, etc.).</a:t>
            </a:r>
          </a:p>
        </p:txBody>
      </p:sp>
      <p:cxnSp>
        <p:nvCxnSpPr>
          <p:cNvPr id="148" name="Conector recto de flecha 147"/>
          <p:cNvCxnSpPr/>
          <p:nvPr/>
        </p:nvCxnSpPr>
        <p:spPr>
          <a:xfrm>
            <a:off x="10770438" y="3575928"/>
            <a:ext cx="0" cy="180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echa abajo 148"/>
          <p:cNvSpPr/>
          <p:nvPr/>
        </p:nvSpPr>
        <p:spPr>
          <a:xfrm>
            <a:off x="2650033" y="4615512"/>
            <a:ext cx="418442" cy="151517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CuadroTexto 149"/>
          <p:cNvSpPr txBox="1"/>
          <p:nvPr/>
        </p:nvSpPr>
        <p:spPr>
          <a:xfrm rot="16200000">
            <a:off x="2192194" y="5115397"/>
            <a:ext cx="1307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151" name="CuadroTexto 150"/>
          <p:cNvSpPr txBox="1"/>
          <p:nvPr/>
        </p:nvSpPr>
        <p:spPr>
          <a:xfrm rot="16200000">
            <a:off x="5274246" y="5112728"/>
            <a:ext cx="1237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Intervention</a:t>
            </a:r>
          </a:p>
        </p:txBody>
      </p:sp>
      <p:sp>
        <p:nvSpPr>
          <p:cNvPr id="152" name="CuadroTexto 151"/>
          <p:cNvSpPr txBox="1"/>
          <p:nvPr/>
        </p:nvSpPr>
        <p:spPr>
          <a:xfrm>
            <a:off x="3492957" y="5607586"/>
            <a:ext cx="1747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Trapezistak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3" name="CuadroTexto 152"/>
          <p:cNvSpPr txBox="1"/>
          <p:nvPr/>
        </p:nvSpPr>
        <p:spPr>
          <a:xfrm>
            <a:off x="3504879" y="5084830"/>
            <a:ext cx="1747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Organizations</a:t>
            </a:r>
          </a:p>
        </p:txBody>
      </p:sp>
      <p:sp>
        <p:nvSpPr>
          <p:cNvPr id="154" name="CuadroTexto 153"/>
          <p:cNvSpPr txBox="1"/>
          <p:nvPr/>
        </p:nvSpPr>
        <p:spPr>
          <a:xfrm>
            <a:off x="3499564" y="4677485"/>
            <a:ext cx="1747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155" name="Pentágono 154"/>
          <p:cNvSpPr/>
          <p:nvPr/>
        </p:nvSpPr>
        <p:spPr>
          <a:xfrm rot="10800000">
            <a:off x="3117779" y="4595685"/>
            <a:ext cx="239046" cy="1534997"/>
          </a:xfrm>
          <a:prstGeom prst="homePlate">
            <a:avLst>
              <a:gd name="adj" fmla="val 8548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Pentágono 155"/>
          <p:cNvSpPr/>
          <p:nvPr/>
        </p:nvSpPr>
        <p:spPr>
          <a:xfrm rot="10800000" flipH="1" flipV="1">
            <a:off x="5436012" y="4641421"/>
            <a:ext cx="236071" cy="1489262"/>
          </a:xfrm>
          <a:prstGeom prst="homePlate">
            <a:avLst>
              <a:gd name="adj" fmla="val 8548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ángulo 156"/>
          <p:cNvSpPr/>
          <p:nvPr/>
        </p:nvSpPr>
        <p:spPr>
          <a:xfrm>
            <a:off x="6031332" y="4743915"/>
            <a:ext cx="2575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Non-compliance with agreement</a:t>
            </a:r>
          </a:p>
        </p:txBody>
      </p:sp>
      <p:cxnSp>
        <p:nvCxnSpPr>
          <p:cNvPr id="172" name="Conector recto de flecha 171"/>
          <p:cNvCxnSpPr/>
          <p:nvPr/>
        </p:nvCxnSpPr>
        <p:spPr>
          <a:xfrm flipH="1" flipV="1">
            <a:off x="1006721" y="4985138"/>
            <a:ext cx="1681840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ángulo 173"/>
          <p:cNvSpPr/>
          <p:nvPr/>
        </p:nvSpPr>
        <p:spPr>
          <a:xfrm>
            <a:off x="1482068" y="4641421"/>
            <a:ext cx="1341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17700"/>
                </a:solidFill>
              </a:rPr>
              <a:t>Voluntary exit</a:t>
            </a:r>
          </a:p>
        </p:txBody>
      </p:sp>
      <p:sp>
        <p:nvSpPr>
          <p:cNvPr id="175" name="Rectángulo redondeado 174"/>
          <p:cNvSpPr/>
          <p:nvPr/>
        </p:nvSpPr>
        <p:spPr>
          <a:xfrm>
            <a:off x="1540545" y="6320847"/>
            <a:ext cx="7272871" cy="2689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Exit due to fulfillment of objectives</a:t>
            </a:r>
          </a:p>
        </p:txBody>
      </p:sp>
      <p:sp>
        <p:nvSpPr>
          <p:cNvPr id="178" name="Rectángulo 177"/>
          <p:cNvSpPr/>
          <p:nvPr/>
        </p:nvSpPr>
        <p:spPr>
          <a:xfrm>
            <a:off x="-2329259" y="2592367"/>
            <a:ext cx="2329259" cy="466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9" name="CuadroTexto 178"/>
          <p:cNvSpPr txBox="1"/>
          <p:nvPr/>
        </p:nvSpPr>
        <p:spPr>
          <a:xfrm rot="16200000">
            <a:off x="-258012" y="4930941"/>
            <a:ext cx="1237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180" name="Rectángulo 179"/>
          <p:cNvSpPr/>
          <p:nvPr/>
        </p:nvSpPr>
        <p:spPr>
          <a:xfrm>
            <a:off x="6142946" y="3841928"/>
            <a:ext cx="2575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Non-signature of agreement</a:t>
            </a:r>
          </a:p>
        </p:txBody>
      </p:sp>
      <p:grpSp>
        <p:nvGrpSpPr>
          <p:cNvPr id="52" name="Grupo 51"/>
          <p:cNvGrpSpPr/>
          <p:nvPr/>
        </p:nvGrpSpPr>
        <p:grpSpPr>
          <a:xfrm>
            <a:off x="3782908" y="138858"/>
            <a:ext cx="8154829" cy="736875"/>
            <a:chOff x="3121579" y="196748"/>
            <a:chExt cx="8154829" cy="736875"/>
          </a:xfrm>
        </p:grpSpPr>
        <p:sp>
          <p:nvSpPr>
            <p:cNvPr id="53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9467985" y="213623"/>
              <a:ext cx="1263230" cy="720000"/>
            </a:xfrm>
            <a:custGeom>
              <a:avLst/>
              <a:gdLst>
                <a:gd name="connsiteX0" fmla="*/ 0 w 3413361"/>
                <a:gd name="connsiteY0" fmla="*/ 0 h 2010028"/>
                <a:gd name="connsiteX1" fmla="*/ 2298077 w 3413361"/>
                <a:gd name="connsiteY1" fmla="*/ 0 h 2010028"/>
                <a:gd name="connsiteX2" fmla="*/ 3402254 w 3413361"/>
                <a:gd name="connsiteY2" fmla="*/ 1888961 h 2010028"/>
                <a:gd name="connsiteX3" fmla="*/ 3332611 w 3413361"/>
                <a:gd name="connsiteY3" fmla="*/ 2010028 h 2010028"/>
                <a:gd name="connsiteX4" fmla="*/ 1190050 w 3413361"/>
                <a:gd name="connsiteY4" fmla="*/ 2010028 h 2010028"/>
                <a:gd name="connsiteX5" fmla="*/ 1120407 w 3413361"/>
                <a:gd name="connsiteY5" fmla="*/ 1970014 h 2010028"/>
                <a:gd name="connsiteX6" fmla="*/ 0 w 3413361"/>
                <a:gd name="connsiteY6" fmla="*/ 55355 h 201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3361" h="2010028">
                  <a:moveTo>
                    <a:pt x="0" y="0"/>
                  </a:moveTo>
                  <a:lnTo>
                    <a:pt x="2298077" y="0"/>
                  </a:lnTo>
                  <a:lnTo>
                    <a:pt x="3402254" y="1888961"/>
                  </a:lnTo>
                  <a:cubicBezTo>
                    <a:pt x="3433706" y="1942376"/>
                    <a:pt x="3394552" y="2010028"/>
                    <a:pt x="3332611" y="2010028"/>
                  </a:cubicBezTo>
                  <a:lnTo>
                    <a:pt x="1190050" y="2010028"/>
                  </a:lnTo>
                  <a:cubicBezTo>
                    <a:pt x="1161486" y="2010028"/>
                    <a:pt x="1134688" y="1994767"/>
                    <a:pt x="1120407" y="1970014"/>
                  </a:cubicBezTo>
                  <a:lnTo>
                    <a:pt x="0" y="553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FBEFC7CA-8CF5-D98E-9A12-1A0BF67F13F0}"/>
                </a:ext>
              </a:extLst>
            </p:cNvPr>
            <p:cNvSpPr/>
            <p:nvPr/>
          </p:nvSpPr>
          <p:spPr>
            <a:xfrm>
              <a:off x="10418981" y="196748"/>
              <a:ext cx="857427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2" extrusionOk="0">
                  <a:moveTo>
                    <a:pt x="10596" y="0"/>
                  </a:moveTo>
                  <a:lnTo>
                    <a:pt x="20364" y="0"/>
                  </a:lnTo>
                  <a:cubicBezTo>
                    <a:pt x="20998" y="0"/>
                    <a:pt x="21392" y="798"/>
                    <a:pt x="21079" y="1429"/>
                  </a:cubicBezTo>
                  <a:lnTo>
                    <a:pt x="16195" y="11199"/>
                  </a:lnTo>
                  <a:lnTo>
                    <a:pt x="11311" y="20969"/>
                  </a:lnTo>
                  <a:cubicBezTo>
                    <a:pt x="10990" y="21600"/>
                    <a:pt x="10202" y="21600"/>
                    <a:pt x="9881" y="20969"/>
                  </a:cubicBezTo>
                  <a:lnTo>
                    <a:pt x="4997" y="11199"/>
                  </a:lnTo>
                  <a:lnTo>
                    <a:pt x="113" y="1429"/>
                  </a:lnTo>
                  <a:cubicBezTo>
                    <a:pt x="-208" y="798"/>
                    <a:pt x="194" y="0"/>
                    <a:pt x="828" y="0"/>
                  </a:cubicBezTo>
                  <a:lnTo>
                    <a:pt x="1059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dirty="0"/>
            </a:p>
          </p:txBody>
        </p:sp>
        <p:sp>
          <p:nvSpPr>
            <p:cNvPr id="55" name="Freeform: Shape 15">
              <a:extLst>
                <a:ext uri="{FF2B5EF4-FFF2-40B4-BE49-F238E27FC236}">
                  <a16:creationId xmlns:a16="http://schemas.microsoft.com/office/drawing/2014/main" id="{6C096324-DCE4-77EA-2CA6-0262A457BE1A}"/>
                </a:ext>
              </a:extLst>
            </p:cNvPr>
            <p:cNvSpPr/>
            <p:nvPr/>
          </p:nvSpPr>
          <p:spPr>
            <a:xfrm>
              <a:off x="3121579" y="213623"/>
              <a:ext cx="6981426" cy="720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800" dirty="0"/>
            </a:p>
          </p:txBody>
        </p:sp>
      </p:grpSp>
      <p:sp>
        <p:nvSpPr>
          <p:cNvPr id="56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3908216" y="83359"/>
            <a:ext cx="729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Trapezistak work?</a:t>
            </a:r>
          </a:p>
        </p:txBody>
      </p:sp>
      <p:pic>
        <p:nvPicPr>
          <p:cNvPr id="58" name="Picture 4" descr="Logo Agintzar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06" y="165545"/>
            <a:ext cx="1261411" cy="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ángulo redondeado 60"/>
          <p:cNvSpPr/>
          <p:nvPr/>
        </p:nvSpPr>
        <p:spPr>
          <a:xfrm>
            <a:off x="6129089" y="2591568"/>
            <a:ext cx="1872000" cy="25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Affirmative</a:t>
            </a:r>
            <a:r>
              <a:rPr lang="es-ES" sz="1200" dirty="0"/>
              <a:t> </a:t>
            </a:r>
            <a:r>
              <a:rPr lang="es-ES" sz="1200" dirty="0" err="1"/>
              <a:t>Action</a:t>
            </a:r>
            <a:r>
              <a:rPr lang="es-ES" sz="1200" dirty="0"/>
              <a:t> </a:t>
            </a:r>
            <a:r>
              <a:rPr lang="es-ES" sz="1200" dirty="0" err="1"/>
              <a:t>Women</a:t>
            </a:r>
            <a:endParaRPr lang="es-ES" sz="1200" dirty="0"/>
          </a:p>
        </p:txBody>
      </p:sp>
      <p:sp>
        <p:nvSpPr>
          <p:cNvPr id="62" name="Rectángulo redondeado 61"/>
          <p:cNvSpPr/>
          <p:nvPr/>
        </p:nvSpPr>
        <p:spPr>
          <a:xfrm>
            <a:off x="4211008" y="2598021"/>
            <a:ext cx="1872000" cy="252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15 </a:t>
            </a:r>
            <a:r>
              <a:rPr lang="es-ES" sz="1200" dirty="0" err="1"/>
              <a:t>technical</a:t>
            </a:r>
            <a:r>
              <a:rPr lang="es-ES" sz="1200" dirty="0"/>
              <a:t> </a:t>
            </a:r>
            <a:r>
              <a:rPr lang="es-ES" sz="1200" dirty="0" err="1"/>
              <a:t>criteria</a:t>
            </a:r>
            <a:endParaRPr lang="es-ES"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A983E9-D7E8-AEF2-54A5-41F885A7A8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7" y="108433"/>
            <a:ext cx="1171533" cy="8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03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1922</Words>
  <Application>Microsoft Office PowerPoint</Application>
  <PresentationFormat>Panorámica</PresentationFormat>
  <Paragraphs>288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Aptos</vt:lpstr>
      <vt:lpstr>Arial</vt:lpstr>
      <vt:lpstr>Book Antiqua</vt:lpstr>
      <vt:lpstr>Calibri</vt:lpstr>
      <vt:lpstr>Calibri Light</vt:lpstr>
      <vt:lpstr>Century Gothic</vt:lpstr>
      <vt:lpstr>Magneto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EDN. Díaz Nieto</dc:creator>
  <cp:lastModifiedBy>Lopez-Arostegui Merino, Rafael</cp:lastModifiedBy>
  <cp:revision>153</cp:revision>
  <dcterms:created xsi:type="dcterms:W3CDTF">2024-04-17T08:47:38Z</dcterms:created>
  <dcterms:modified xsi:type="dcterms:W3CDTF">2024-11-15T13:05:23Z</dcterms:modified>
</cp:coreProperties>
</file>