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20"/>
  </p:notesMasterIdLst>
  <p:sldIdLst>
    <p:sldId id="273" r:id="rId4"/>
    <p:sldId id="272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4" r:id="rId14"/>
    <p:sldId id="285" r:id="rId15"/>
    <p:sldId id="286" r:id="rId16"/>
    <p:sldId id="287" r:id="rId17"/>
    <p:sldId id="288" r:id="rId18"/>
    <p:sldId id="291" r:id="rId19"/>
  </p:sldIdLst>
  <p:sldSz cx="9144000" cy="6858000" type="screen4x3"/>
  <p:notesSz cx="6797675" cy="99266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8" autoAdjust="0"/>
  </p:normalViewPr>
  <p:slideViewPr>
    <p:cSldViewPr>
      <p:cViewPr varScale="1">
        <p:scale>
          <a:sx n="108" d="100"/>
          <a:sy n="108" d="100"/>
        </p:scale>
        <p:origin x="97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1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D1BB95-142A-4F7F-9FDE-909144A59DDB}" type="datetimeFigureOut">
              <a:rPr lang="es-ES" smtClean="0"/>
              <a:t>04/07/2024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450" y="4714877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54A2E0-EB40-480B-A227-FEE21B56D5C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2331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4A2E0-EB40-480B-A227-FEE21B56D5CC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49625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4A2E0-EB40-480B-A227-FEE21B56D5CC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2541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6DB3E-300E-4056-83A6-33A8BC6F1D6F}" type="datetimeFigureOut">
              <a:rPr lang="es-ES" smtClean="0"/>
              <a:t>04/07/2024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2C879-F39C-446F-A2C4-C35898DFB7E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7973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6DB3E-300E-4056-83A6-33A8BC6F1D6F}" type="datetimeFigureOut">
              <a:rPr lang="es-ES" smtClean="0"/>
              <a:t>04/07/2024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2C879-F39C-446F-A2C4-C35898DFB7E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7583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6DB3E-300E-4056-83A6-33A8BC6F1D6F}" type="datetimeFigureOut">
              <a:rPr lang="es-ES" smtClean="0"/>
              <a:t>04/07/2024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2C879-F39C-446F-A2C4-C35898DFB7E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7279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6DB3E-300E-4056-83A6-33A8BC6F1D6F}" type="datetimeFigureOut">
              <a:rPr lang="es-ES" smtClean="0"/>
              <a:t>04/07/2024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2C879-F39C-446F-A2C4-C35898DFB7E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3991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6DB3E-300E-4056-83A6-33A8BC6F1D6F}" type="datetimeFigureOut">
              <a:rPr lang="es-ES" smtClean="0"/>
              <a:t>04/07/2024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2C879-F39C-446F-A2C4-C35898DFB7E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9503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6DB3E-300E-4056-83A6-33A8BC6F1D6F}" type="datetimeFigureOut">
              <a:rPr lang="es-ES" smtClean="0"/>
              <a:t>04/07/2024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2C879-F39C-446F-A2C4-C35898DFB7E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6186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6DB3E-300E-4056-83A6-33A8BC6F1D6F}" type="datetimeFigureOut">
              <a:rPr lang="es-ES" smtClean="0"/>
              <a:t>04/07/2024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2C879-F39C-446F-A2C4-C35898DFB7E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867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6DB3E-300E-4056-83A6-33A8BC6F1D6F}" type="datetimeFigureOut">
              <a:rPr lang="es-ES" smtClean="0"/>
              <a:t>04/07/2024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2C879-F39C-446F-A2C4-C35898DFB7E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9545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6DB3E-300E-4056-83A6-33A8BC6F1D6F}" type="datetimeFigureOut">
              <a:rPr lang="es-ES" smtClean="0"/>
              <a:t>04/07/2024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2C879-F39C-446F-A2C4-C35898DFB7E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8050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6DB3E-300E-4056-83A6-33A8BC6F1D6F}" type="datetimeFigureOut">
              <a:rPr lang="es-ES" smtClean="0"/>
              <a:t>04/07/2024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2C879-F39C-446F-A2C4-C35898DFB7E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5978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6DB3E-300E-4056-83A6-33A8BC6F1D6F}" type="datetimeFigureOut">
              <a:rPr lang="es-ES" smtClean="0"/>
              <a:t>04/07/2024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2C879-F39C-446F-A2C4-C35898DFB7E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6922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B6DB3E-300E-4056-83A6-33A8BC6F1D6F}" type="datetimeFigureOut">
              <a:rPr lang="es-ES" smtClean="0"/>
              <a:t>04/07/2024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2C879-F39C-446F-A2C4-C35898DFB7E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1702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15.xml"/><Relationship Id="rId3" Type="http://schemas.openxmlformats.org/officeDocument/2006/relationships/slide" Target="slide5.xml"/><Relationship Id="rId7" Type="http://schemas.openxmlformats.org/officeDocument/2006/relationships/slide" Target="slide9.xml"/><Relationship Id="rId12" Type="http://schemas.openxmlformats.org/officeDocument/2006/relationships/slide" Target="slide14.xml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11" Type="http://schemas.openxmlformats.org/officeDocument/2006/relationships/slide" Target="slide13.xml"/><Relationship Id="rId5" Type="http://schemas.openxmlformats.org/officeDocument/2006/relationships/slide" Target="slide7.xml"/><Relationship Id="rId10" Type="http://schemas.openxmlformats.org/officeDocument/2006/relationships/slide" Target="slide12.xml"/><Relationship Id="rId4" Type="http://schemas.openxmlformats.org/officeDocument/2006/relationships/slide" Target="slide6.xml"/><Relationship Id="rId9" Type="http://schemas.openxmlformats.org/officeDocument/2006/relationships/slide" Target="slide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30626"/>
          </a:xfrm>
        </p:spPr>
        <p:txBody>
          <a:bodyPr>
            <a:normAutofit/>
          </a:bodyPr>
          <a:lstStyle/>
          <a:p>
            <a:r>
              <a:rPr lang="es-ES" dirty="0"/>
              <a:t>2022</a:t>
            </a:r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u-ES" dirty="0"/>
              <a:t>Arreta Espezializatuko Estatistika</a:t>
            </a:r>
            <a:br>
              <a:rPr lang="es-ES" dirty="0">
                <a:solidFill>
                  <a:schemeClr val="accent1"/>
                </a:solidFill>
              </a:rPr>
            </a:br>
            <a:r>
              <a:rPr lang="es-ES" dirty="0"/>
              <a:t>Estadística de Atención Especializada 2022</a:t>
            </a: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5795185"/>
            <a:ext cx="1368152" cy="1026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578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47092B2-9BF8-2C17-03F4-14FD117A04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22" y="404664"/>
            <a:ext cx="7802955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0782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323165"/>
            <a:ext cx="10560528" cy="646331"/>
          </a:xfrm>
          <a:prstGeom prst="rect">
            <a:avLst/>
          </a:prstGeom>
          <a:solidFill>
            <a:srgbClr val="FAFB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s-ES" altLang="es-E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s-ES" alt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41129A7-565A-2589-C010-B4C92B1256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214" y="222226"/>
            <a:ext cx="7425572" cy="6231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224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67544" y="476672"/>
            <a:ext cx="9144000" cy="0"/>
          </a:xfrm>
          <a:prstGeom prst="rect">
            <a:avLst/>
          </a:prstGeom>
          <a:solidFill>
            <a:srgbClr val="FAFB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s-ES" altLang="es-E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s-ES" alt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16AF79A-F735-9106-65C3-E7D4551F55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74" y="692696"/>
            <a:ext cx="8353452" cy="5400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8810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95536" y="548680"/>
            <a:ext cx="9144000" cy="0"/>
          </a:xfrm>
          <a:prstGeom prst="rect">
            <a:avLst/>
          </a:prstGeom>
          <a:solidFill>
            <a:srgbClr val="FAFB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s-ES" altLang="es-E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s-ES" alt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A1CC01E-5F24-A4F2-BDF8-1FE06CAC59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100" y="548680"/>
            <a:ext cx="8347799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1630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67544" y="620688"/>
            <a:ext cx="9144000" cy="0"/>
          </a:xfrm>
          <a:prstGeom prst="rect">
            <a:avLst/>
          </a:prstGeom>
          <a:solidFill>
            <a:srgbClr val="FAFB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s-ES" altLang="es-E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s-ES" alt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0A2D824-E4A2-BEEF-4693-F2817CCCFC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802" y="476672"/>
            <a:ext cx="7574638" cy="597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134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83568" y="548680"/>
            <a:ext cx="9144000" cy="0"/>
          </a:xfrm>
          <a:prstGeom prst="rect">
            <a:avLst/>
          </a:prstGeom>
          <a:solidFill>
            <a:srgbClr val="FAFB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s-ES" altLang="es-E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s-ES" alt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C0259E7-9218-E18B-201D-23A97CAAAD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548680"/>
            <a:ext cx="7776863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9151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475656" y="1052736"/>
            <a:ext cx="9144000" cy="0"/>
          </a:xfrm>
          <a:prstGeom prst="rect">
            <a:avLst/>
          </a:prstGeom>
          <a:solidFill>
            <a:srgbClr val="FAFB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s-ES" altLang="es-E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s-ES" alt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571A793-C3DB-9E0C-4608-B5ED30C937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5" y="404666"/>
            <a:ext cx="8280920" cy="590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10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7772400" cy="360039"/>
          </a:xfrm>
        </p:spPr>
        <p:txBody>
          <a:bodyPr>
            <a:normAutofit/>
          </a:bodyPr>
          <a:lstStyle/>
          <a:p>
            <a:r>
              <a:rPr lang="es-ES" sz="1600" b="1" dirty="0"/>
              <a:t>AURKIBIDEA / ÍNDICE</a:t>
            </a:r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1187624" y="836711"/>
            <a:ext cx="7416824" cy="5400600"/>
          </a:xfrm>
        </p:spPr>
        <p:txBody>
          <a:bodyPr tIns="144000" bIns="0">
            <a:normAutofit fontScale="92500"/>
          </a:bodyPr>
          <a:lstStyle/>
          <a:p>
            <a:pPr algn="just">
              <a:lnSpc>
                <a:spcPct val="110000"/>
              </a:lnSpc>
            </a:pPr>
            <a:r>
              <a:rPr lang="es-ES" sz="1200" b="1" dirty="0">
                <a:hlinkClick r:id="rId2" action="ppaction://hlinksldjump"/>
              </a:rPr>
              <a:t>Ohe-kopuruaren </a:t>
            </a:r>
            <a:r>
              <a:rPr lang="es-ES" sz="1200" b="1" dirty="0" err="1">
                <a:hlinkClick r:id="rId2" action="ppaction://hlinksldjump"/>
              </a:rPr>
              <a:t>bilakaera</a:t>
            </a:r>
            <a:r>
              <a:rPr lang="es-ES" sz="1200" b="1" dirty="0">
                <a:hlinkClick r:id="rId2" action="ppaction://hlinksldjump"/>
              </a:rPr>
              <a:t> </a:t>
            </a:r>
            <a:r>
              <a:rPr lang="es-ES" sz="1200" b="1" dirty="0" err="1">
                <a:hlinkClick r:id="rId2" action="ppaction://hlinksldjump"/>
              </a:rPr>
              <a:t>akutuen</a:t>
            </a:r>
            <a:r>
              <a:rPr lang="es-ES" sz="1200" b="1" dirty="0">
                <a:hlinkClick r:id="rId2" action="ppaction://hlinksldjump"/>
              </a:rPr>
              <a:t> </a:t>
            </a:r>
            <a:r>
              <a:rPr lang="es-ES" sz="1200" b="1" dirty="0" err="1">
                <a:hlinkClick r:id="rId2" action="ppaction://hlinksldjump"/>
              </a:rPr>
              <a:t>ospitaleetan</a:t>
            </a:r>
            <a:r>
              <a:rPr lang="es-ES" sz="1200" b="1" dirty="0">
                <a:hlinkClick r:id="rId2" action="ppaction://hlinksldjump"/>
              </a:rPr>
              <a:t> titulartasunaren </a:t>
            </a:r>
            <a:r>
              <a:rPr lang="es-ES" sz="1200" b="1" dirty="0" err="1">
                <a:hlinkClick r:id="rId2" action="ppaction://hlinksldjump"/>
              </a:rPr>
              <a:t>arabera</a:t>
            </a:r>
            <a:r>
              <a:rPr lang="es-ES" sz="1200" b="1" dirty="0">
                <a:hlinkClick r:id="rId2" action="ppaction://hlinksldjump"/>
              </a:rPr>
              <a:t>. EAE, 2013-2022  / </a:t>
            </a:r>
            <a:r>
              <a:rPr lang="es-ES" sz="1200" b="1" dirty="0">
                <a:solidFill>
                  <a:schemeClr val="tx1"/>
                </a:solidFill>
              </a:rPr>
              <a:t>Evolución de la dotación de camas en hospitales de agudos según la titularidad. CAPV, 2013-2022 …………………………………………………………………………………1</a:t>
            </a:r>
          </a:p>
          <a:p>
            <a:pPr algn="just">
              <a:spcBef>
                <a:spcPts val="200"/>
              </a:spcBef>
            </a:pPr>
            <a:r>
              <a:rPr lang="es-ES" sz="1200" b="1" dirty="0">
                <a:hlinkClick r:id="rId3" action="ppaction://hlinksldjump"/>
              </a:rPr>
              <a:t>Ohe-kopuruaren </a:t>
            </a:r>
            <a:r>
              <a:rPr lang="es-ES" sz="1200" b="1" dirty="0" err="1">
                <a:hlinkClick r:id="rId3" action="ppaction://hlinksldjump"/>
              </a:rPr>
              <a:t>bilakaera</a:t>
            </a:r>
            <a:r>
              <a:rPr lang="es-ES" sz="1200" b="1" dirty="0">
                <a:hlinkClick r:id="rId3" action="ppaction://hlinksldjump"/>
              </a:rPr>
              <a:t> </a:t>
            </a:r>
            <a:r>
              <a:rPr lang="es-ES" sz="1200" b="1" dirty="0" err="1">
                <a:hlinkClick r:id="rId3" action="ppaction://hlinksldjump"/>
              </a:rPr>
              <a:t>egonaldi</a:t>
            </a:r>
            <a:r>
              <a:rPr lang="es-ES" sz="1200" b="1" dirty="0">
                <a:hlinkClick r:id="rId3" action="ppaction://hlinksldjump"/>
              </a:rPr>
              <a:t> </a:t>
            </a:r>
            <a:r>
              <a:rPr lang="es-ES" sz="1200" b="1" dirty="0" err="1">
                <a:hlinkClick r:id="rId3" action="ppaction://hlinksldjump"/>
              </a:rPr>
              <a:t>ertain</a:t>
            </a:r>
            <a:r>
              <a:rPr lang="es-ES" sz="1200" b="1" dirty="0">
                <a:hlinkClick r:id="rId3" action="ppaction://hlinksldjump"/>
              </a:rPr>
              <a:t> eta </a:t>
            </a:r>
            <a:r>
              <a:rPr lang="es-ES" sz="1200" b="1" dirty="0" err="1">
                <a:hlinkClick r:id="rId3" action="ppaction://hlinksldjump"/>
              </a:rPr>
              <a:t>luzeko</a:t>
            </a:r>
            <a:r>
              <a:rPr lang="es-ES" sz="1200" b="1" dirty="0">
                <a:hlinkClick r:id="rId3" action="ppaction://hlinksldjump"/>
              </a:rPr>
              <a:t> </a:t>
            </a:r>
            <a:r>
              <a:rPr lang="es-ES" sz="1200" b="1" dirty="0" err="1">
                <a:hlinkClick r:id="rId3" action="ppaction://hlinksldjump"/>
              </a:rPr>
              <a:t>ospitaleetan</a:t>
            </a:r>
            <a:r>
              <a:rPr lang="es-ES" sz="1200" b="1" dirty="0">
                <a:hlinkClick r:id="rId3" action="ppaction://hlinksldjump"/>
              </a:rPr>
              <a:t> titulartasunaren </a:t>
            </a:r>
            <a:r>
              <a:rPr lang="es-ES" sz="1200" b="1" dirty="0" err="1">
                <a:hlinkClick r:id="rId3" action="ppaction://hlinksldjump"/>
              </a:rPr>
              <a:t>arabera</a:t>
            </a:r>
            <a:r>
              <a:rPr lang="es-ES" sz="1200" b="1" dirty="0">
                <a:hlinkClick r:id="rId3" action="ppaction://hlinksldjump"/>
              </a:rPr>
              <a:t>. EAE, </a:t>
            </a:r>
            <a:r>
              <a:rPr lang="es-ES" sz="1200" b="1" dirty="0">
                <a:hlinkClick r:id="rId2" action="ppaction://hlinksldjump"/>
              </a:rPr>
              <a:t>2013-2022</a:t>
            </a:r>
            <a:r>
              <a:rPr lang="es-ES" sz="1200" b="1" dirty="0">
                <a:hlinkClick r:id="rId3" action="ppaction://hlinksldjump"/>
              </a:rPr>
              <a:t>  / </a:t>
            </a:r>
            <a:r>
              <a:rPr lang="es-ES" sz="1200" b="1" dirty="0">
                <a:solidFill>
                  <a:schemeClr val="tx1"/>
                </a:solidFill>
              </a:rPr>
              <a:t>Evolución de la dotación de camas en hospitales de media y larga estancia según la titularidad. CAPV, 2013-2022 ……………………………...…..2</a:t>
            </a:r>
          </a:p>
          <a:p>
            <a:pPr algn="just">
              <a:lnSpc>
                <a:spcPct val="110000"/>
              </a:lnSpc>
            </a:pPr>
            <a:r>
              <a:rPr lang="es-ES" sz="1200" b="1" dirty="0">
                <a:hlinkClick r:id="rId4" action="ppaction://hlinksldjump"/>
              </a:rPr>
              <a:t>Ohe-kopuruaren </a:t>
            </a:r>
            <a:r>
              <a:rPr lang="es-ES" sz="1200" b="1" dirty="0" err="1">
                <a:hlinkClick r:id="rId4" action="ppaction://hlinksldjump"/>
              </a:rPr>
              <a:t>bilakaera</a:t>
            </a:r>
            <a:r>
              <a:rPr lang="es-ES" sz="1200" b="1" dirty="0">
                <a:hlinkClick r:id="rId4" action="ppaction://hlinksldjump"/>
              </a:rPr>
              <a:t> </a:t>
            </a:r>
            <a:r>
              <a:rPr lang="es-ES" sz="1200" b="1" dirty="0" err="1">
                <a:hlinkClick r:id="rId4" action="ppaction://hlinksldjump"/>
              </a:rPr>
              <a:t>ospitale</a:t>
            </a:r>
            <a:r>
              <a:rPr lang="es-ES" sz="1200" b="1" dirty="0">
                <a:hlinkClick r:id="rId4" action="ppaction://hlinksldjump"/>
              </a:rPr>
              <a:t> </a:t>
            </a:r>
            <a:r>
              <a:rPr lang="es-ES" sz="1200" b="1" dirty="0" err="1">
                <a:hlinkClick r:id="rId4" action="ppaction://hlinksldjump"/>
              </a:rPr>
              <a:t>psikiatrikoetan</a:t>
            </a:r>
            <a:r>
              <a:rPr lang="es-ES" sz="1200" b="1" dirty="0">
                <a:hlinkClick r:id="rId4" action="ppaction://hlinksldjump"/>
              </a:rPr>
              <a:t> titulartasunaren </a:t>
            </a:r>
            <a:r>
              <a:rPr lang="es-ES" sz="1200" b="1" dirty="0" err="1">
                <a:hlinkClick r:id="rId4" action="ppaction://hlinksldjump"/>
              </a:rPr>
              <a:t>arabera</a:t>
            </a:r>
            <a:r>
              <a:rPr lang="es-ES" sz="1200" b="1" dirty="0">
                <a:hlinkClick r:id="rId4" action="ppaction://hlinksldjump"/>
              </a:rPr>
              <a:t>. EAE, </a:t>
            </a:r>
            <a:r>
              <a:rPr lang="es-ES" sz="1200" b="1" dirty="0">
                <a:hlinkClick r:id="rId2" action="ppaction://hlinksldjump"/>
              </a:rPr>
              <a:t>2013-2022</a:t>
            </a:r>
            <a:r>
              <a:rPr lang="es-ES" sz="1200" b="1" dirty="0">
                <a:hlinkClick r:id="rId4" action="ppaction://hlinksldjump"/>
              </a:rPr>
              <a:t>  / </a:t>
            </a:r>
            <a:r>
              <a:rPr lang="es-ES" sz="1200" b="1" dirty="0">
                <a:solidFill>
                  <a:schemeClr val="tx1"/>
                </a:solidFill>
              </a:rPr>
              <a:t>Evolución de la dotación de camas en hospitales psiquiátricos según la titularidad. CAPV, 2013-2022  ……………………………………………….……………………………3</a:t>
            </a:r>
          </a:p>
          <a:p>
            <a:pPr algn="just">
              <a:lnSpc>
                <a:spcPct val="110000"/>
              </a:lnSpc>
            </a:pPr>
            <a:r>
              <a:rPr lang="es-ES" sz="1200" b="1" dirty="0">
                <a:hlinkClick r:id="rId5" action="ppaction://hlinksldjump"/>
              </a:rPr>
              <a:t>Ospitaleratzeen </a:t>
            </a:r>
            <a:r>
              <a:rPr lang="es-ES" sz="1200" b="1" dirty="0" err="1">
                <a:hlinkClick r:id="rId5" action="ppaction://hlinksldjump"/>
              </a:rPr>
              <a:t>bilakaera</a:t>
            </a:r>
            <a:r>
              <a:rPr lang="es-ES" sz="1200" b="1" dirty="0">
                <a:hlinkClick r:id="rId5" action="ppaction://hlinksldjump"/>
              </a:rPr>
              <a:t> </a:t>
            </a:r>
            <a:r>
              <a:rPr lang="es-ES" sz="1200" b="1" dirty="0" err="1">
                <a:hlinkClick r:id="rId5" action="ppaction://hlinksldjump"/>
              </a:rPr>
              <a:t>akutuen</a:t>
            </a:r>
            <a:r>
              <a:rPr lang="es-ES" sz="1200" b="1" dirty="0">
                <a:hlinkClick r:id="rId5" action="ppaction://hlinksldjump"/>
              </a:rPr>
              <a:t> </a:t>
            </a:r>
            <a:r>
              <a:rPr lang="es-ES" sz="1200" b="1" dirty="0" err="1">
                <a:hlinkClick r:id="rId5" action="ppaction://hlinksldjump"/>
              </a:rPr>
              <a:t>ospitaleetan</a:t>
            </a:r>
            <a:r>
              <a:rPr lang="es-ES" sz="1200" b="1" dirty="0">
                <a:hlinkClick r:id="rId5" action="ppaction://hlinksldjump"/>
              </a:rPr>
              <a:t> titulartasunaren </a:t>
            </a:r>
            <a:r>
              <a:rPr lang="es-ES" sz="1200" b="1" dirty="0" err="1">
                <a:hlinkClick r:id="rId5" action="ppaction://hlinksldjump"/>
              </a:rPr>
              <a:t>arabera</a:t>
            </a:r>
            <a:r>
              <a:rPr lang="es-ES" sz="1200" b="1" dirty="0">
                <a:hlinkClick r:id="rId5" action="ppaction://hlinksldjump"/>
              </a:rPr>
              <a:t>. EAE, </a:t>
            </a:r>
            <a:r>
              <a:rPr lang="es-ES" sz="1200" b="1" dirty="0">
                <a:hlinkClick r:id="rId2" action="ppaction://hlinksldjump"/>
              </a:rPr>
              <a:t>2013-2022</a:t>
            </a:r>
            <a:r>
              <a:rPr lang="es-ES" sz="1200" b="1" dirty="0">
                <a:hlinkClick r:id="rId5" action="ppaction://hlinksldjump"/>
              </a:rPr>
              <a:t>  / </a:t>
            </a:r>
            <a:r>
              <a:rPr lang="es-ES" sz="1200" b="1" dirty="0">
                <a:solidFill>
                  <a:schemeClr val="tx1"/>
                </a:solidFill>
              </a:rPr>
              <a:t>Evolución de los ingresos en hospitales de agudos según la titularidad. CAPV, 2013-2022 ………………………………………………………………………………………………..4</a:t>
            </a:r>
          </a:p>
          <a:p>
            <a:pPr algn="just"/>
            <a:r>
              <a:rPr lang="es-ES" sz="1200" b="1" dirty="0">
                <a:hlinkClick r:id="rId6" action="ppaction://hlinksldjump"/>
              </a:rPr>
              <a:t>Ospitaleratzeen </a:t>
            </a:r>
            <a:r>
              <a:rPr lang="es-ES" sz="1200" b="1" dirty="0" err="1">
                <a:hlinkClick r:id="rId6" action="ppaction://hlinksldjump"/>
              </a:rPr>
              <a:t>bilakaera</a:t>
            </a:r>
            <a:r>
              <a:rPr lang="es-ES" sz="1200" b="1" dirty="0">
                <a:hlinkClick r:id="rId6" action="ppaction://hlinksldjump"/>
              </a:rPr>
              <a:t> </a:t>
            </a:r>
            <a:r>
              <a:rPr lang="es-ES" sz="1200" b="1" dirty="0" err="1">
                <a:hlinkClick r:id="rId6" action="ppaction://hlinksldjump"/>
              </a:rPr>
              <a:t>egonaldi</a:t>
            </a:r>
            <a:r>
              <a:rPr lang="es-ES" sz="1200" b="1" dirty="0">
                <a:hlinkClick r:id="rId6" action="ppaction://hlinksldjump"/>
              </a:rPr>
              <a:t> </a:t>
            </a:r>
            <a:r>
              <a:rPr lang="es-ES" sz="1200" b="1" dirty="0" err="1">
                <a:hlinkClick r:id="rId6" action="ppaction://hlinksldjump"/>
              </a:rPr>
              <a:t>ertain</a:t>
            </a:r>
            <a:r>
              <a:rPr lang="es-ES" sz="1200" b="1" dirty="0">
                <a:hlinkClick r:id="rId6" action="ppaction://hlinksldjump"/>
              </a:rPr>
              <a:t> eta </a:t>
            </a:r>
            <a:r>
              <a:rPr lang="es-ES" sz="1200" b="1" dirty="0" err="1">
                <a:hlinkClick r:id="rId6" action="ppaction://hlinksldjump"/>
              </a:rPr>
              <a:t>luzeko</a:t>
            </a:r>
            <a:r>
              <a:rPr lang="es-ES" sz="1200" b="1" dirty="0">
                <a:hlinkClick r:id="rId6" action="ppaction://hlinksldjump"/>
              </a:rPr>
              <a:t> </a:t>
            </a:r>
            <a:r>
              <a:rPr lang="es-ES" sz="1200" b="1" dirty="0" err="1">
                <a:hlinkClick r:id="rId6" action="ppaction://hlinksldjump"/>
              </a:rPr>
              <a:t>ospitaleetan</a:t>
            </a:r>
            <a:r>
              <a:rPr lang="es-ES" sz="1200" b="1" dirty="0">
                <a:hlinkClick r:id="rId6" action="ppaction://hlinksldjump"/>
              </a:rPr>
              <a:t> titulartasunaren </a:t>
            </a:r>
            <a:r>
              <a:rPr lang="es-ES" sz="1200" b="1" dirty="0" err="1">
                <a:hlinkClick r:id="rId6" action="ppaction://hlinksldjump"/>
              </a:rPr>
              <a:t>arabera</a:t>
            </a:r>
            <a:r>
              <a:rPr lang="es-ES" sz="1200" b="1" dirty="0">
                <a:hlinkClick r:id="rId6" action="ppaction://hlinksldjump"/>
              </a:rPr>
              <a:t>. EAE, </a:t>
            </a:r>
            <a:r>
              <a:rPr lang="es-ES" sz="1200" b="1" dirty="0">
                <a:hlinkClick r:id="rId2" action="ppaction://hlinksldjump"/>
              </a:rPr>
              <a:t>2013-2022</a:t>
            </a:r>
            <a:r>
              <a:rPr lang="es-ES" sz="1200" b="1" dirty="0">
                <a:hlinkClick r:id="rId6" action="ppaction://hlinksldjump"/>
              </a:rPr>
              <a:t>  </a:t>
            </a:r>
            <a:r>
              <a:rPr lang="es-ES" sz="1200" b="1" dirty="0"/>
              <a:t>/ </a:t>
            </a:r>
            <a:r>
              <a:rPr lang="es-ES" sz="1200" b="1" dirty="0">
                <a:solidFill>
                  <a:schemeClr val="tx1"/>
                </a:solidFill>
              </a:rPr>
              <a:t>Evolución de los ingresos en hospitales de media y larga estancia según la titularidad. CAPV, 2013-2022 ……………………………………………..….5</a:t>
            </a:r>
          </a:p>
          <a:p>
            <a:pPr algn="just"/>
            <a:r>
              <a:rPr lang="es-ES" sz="1200" b="1" dirty="0">
                <a:hlinkClick r:id="rId7" action="ppaction://hlinksldjump"/>
              </a:rPr>
              <a:t>Ospitaleratzeen </a:t>
            </a:r>
            <a:r>
              <a:rPr lang="es-ES" sz="1200" b="1" dirty="0" err="1">
                <a:hlinkClick r:id="rId7" action="ppaction://hlinksldjump"/>
              </a:rPr>
              <a:t>bilakaera</a:t>
            </a:r>
            <a:r>
              <a:rPr lang="es-ES" sz="1200" b="1" dirty="0">
                <a:hlinkClick r:id="rId7" action="ppaction://hlinksldjump"/>
              </a:rPr>
              <a:t> </a:t>
            </a:r>
            <a:r>
              <a:rPr lang="es-ES" sz="1200" b="1" dirty="0" err="1">
                <a:hlinkClick r:id="rId7" action="ppaction://hlinksldjump"/>
              </a:rPr>
              <a:t>ospitale</a:t>
            </a:r>
            <a:r>
              <a:rPr lang="es-ES" sz="1200" b="1" dirty="0">
                <a:hlinkClick r:id="rId7" action="ppaction://hlinksldjump"/>
              </a:rPr>
              <a:t> </a:t>
            </a:r>
            <a:r>
              <a:rPr lang="es-ES" sz="1200" b="1" dirty="0" err="1">
                <a:hlinkClick r:id="rId7" action="ppaction://hlinksldjump"/>
              </a:rPr>
              <a:t>psikiatrikoetan</a:t>
            </a:r>
            <a:r>
              <a:rPr lang="es-ES" sz="1200" b="1" dirty="0">
                <a:hlinkClick r:id="rId7" action="ppaction://hlinksldjump"/>
              </a:rPr>
              <a:t> titulartasunaren </a:t>
            </a:r>
            <a:r>
              <a:rPr lang="es-ES" sz="1200" b="1" dirty="0" err="1">
                <a:hlinkClick r:id="rId7" action="ppaction://hlinksldjump"/>
              </a:rPr>
              <a:t>arabera</a:t>
            </a:r>
            <a:r>
              <a:rPr lang="es-ES" sz="1200" b="1" dirty="0">
                <a:hlinkClick r:id="rId7" action="ppaction://hlinksldjump"/>
              </a:rPr>
              <a:t>. EAE, </a:t>
            </a:r>
            <a:r>
              <a:rPr lang="es-ES" sz="1200" b="1" dirty="0">
                <a:hlinkClick r:id="rId2" action="ppaction://hlinksldjump"/>
              </a:rPr>
              <a:t>2013-2022</a:t>
            </a:r>
            <a:r>
              <a:rPr lang="es-ES" sz="1200" b="1" dirty="0">
                <a:hlinkClick r:id="rId7" action="ppaction://hlinksldjump"/>
              </a:rPr>
              <a:t>  / </a:t>
            </a:r>
            <a:r>
              <a:rPr lang="es-ES" sz="1200" b="1" dirty="0">
                <a:solidFill>
                  <a:schemeClr val="tx1"/>
                </a:solidFill>
              </a:rPr>
              <a:t>Evolución de los ingresos en hospitales psiquiátricos según la titularidad. CAPV, 2013-2022 ………………………………………………………………………..………………….6</a:t>
            </a:r>
          </a:p>
          <a:p>
            <a:pPr algn="just"/>
            <a:r>
              <a:rPr lang="es-ES" sz="1200" b="1" dirty="0" err="1">
                <a:hlinkClick r:id="rId8" action="ppaction://hlinksldjump"/>
              </a:rPr>
              <a:t>Egonaldien</a:t>
            </a:r>
            <a:r>
              <a:rPr lang="es-ES" sz="1200" b="1" dirty="0">
                <a:hlinkClick r:id="rId8" action="ppaction://hlinksldjump"/>
              </a:rPr>
              <a:t> </a:t>
            </a:r>
            <a:r>
              <a:rPr lang="es-ES" sz="1200" b="1" dirty="0" err="1">
                <a:hlinkClick r:id="rId8" action="ppaction://hlinksldjump"/>
              </a:rPr>
              <a:t>bilakaera</a:t>
            </a:r>
            <a:r>
              <a:rPr lang="es-ES" sz="1200" b="1" dirty="0">
                <a:hlinkClick r:id="rId8" action="ppaction://hlinksldjump"/>
              </a:rPr>
              <a:t> </a:t>
            </a:r>
            <a:r>
              <a:rPr lang="es-ES" sz="1200" b="1" dirty="0" err="1">
                <a:hlinkClick r:id="rId8" action="ppaction://hlinksldjump"/>
              </a:rPr>
              <a:t>akutuen</a:t>
            </a:r>
            <a:r>
              <a:rPr lang="es-ES" sz="1200" b="1" dirty="0">
                <a:hlinkClick r:id="rId8" action="ppaction://hlinksldjump"/>
              </a:rPr>
              <a:t> </a:t>
            </a:r>
            <a:r>
              <a:rPr lang="es-ES" sz="1200" b="1" dirty="0" err="1">
                <a:hlinkClick r:id="rId8" action="ppaction://hlinksldjump"/>
              </a:rPr>
              <a:t>ospitaleetan</a:t>
            </a:r>
            <a:r>
              <a:rPr lang="es-ES" sz="1200" b="1" dirty="0">
                <a:hlinkClick r:id="rId8" action="ppaction://hlinksldjump"/>
              </a:rPr>
              <a:t> titulartasunaren </a:t>
            </a:r>
            <a:r>
              <a:rPr lang="es-ES" sz="1200" b="1" dirty="0" err="1">
                <a:hlinkClick r:id="rId8" action="ppaction://hlinksldjump"/>
              </a:rPr>
              <a:t>arabera</a:t>
            </a:r>
            <a:r>
              <a:rPr lang="es-ES" sz="1200" b="1" dirty="0">
                <a:hlinkClick r:id="rId8" action="ppaction://hlinksldjump"/>
              </a:rPr>
              <a:t>. EAE, </a:t>
            </a:r>
            <a:r>
              <a:rPr lang="es-ES" sz="1200" b="1" dirty="0">
                <a:hlinkClick r:id="rId2" action="ppaction://hlinksldjump"/>
              </a:rPr>
              <a:t>2013-2022</a:t>
            </a:r>
            <a:r>
              <a:rPr lang="es-ES" sz="1200" b="1" dirty="0">
                <a:hlinkClick r:id="rId8" action="ppaction://hlinksldjump"/>
              </a:rPr>
              <a:t>  / </a:t>
            </a:r>
            <a:r>
              <a:rPr lang="es-ES" sz="1200" b="1" dirty="0">
                <a:solidFill>
                  <a:schemeClr val="tx1"/>
                </a:solidFill>
              </a:rPr>
              <a:t>Evolución de las estancias en hospitales de agudos según la titularidad. CAPV, 2013-2022 ………………………………………………………….…………………………………….7</a:t>
            </a:r>
          </a:p>
          <a:p>
            <a:pPr algn="just"/>
            <a:r>
              <a:rPr lang="es-ES" sz="1200" b="1" dirty="0" err="1">
                <a:hlinkClick r:id="rId9" action="ppaction://hlinksldjump"/>
              </a:rPr>
              <a:t>Batezbesteko</a:t>
            </a:r>
            <a:r>
              <a:rPr lang="es-ES" sz="1200" b="1" dirty="0">
                <a:hlinkClick r:id="rId9" action="ppaction://hlinksldjump"/>
              </a:rPr>
              <a:t> </a:t>
            </a:r>
            <a:r>
              <a:rPr lang="es-ES" sz="1200" b="1" dirty="0" err="1">
                <a:hlinkClick r:id="rId9" action="ppaction://hlinksldjump"/>
              </a:rPr>
              <a:t>egonaldiaren</a:t>
            </a:r>
            <a:r>
              <a:rPr lang="es-ES" sz="1200" b="1" dirty="0">
                <a:hlinkClick r:id="rId9" action="ppaction://hlinksldjump"/>
              </a:rPr>
              <a:t> </a:t>
            </a:r>
            <a:r>
              <a:rPr lang="es-ES" sz="1200" b="1" dirty="0" err="1">
                <a:hlinkClick r:id="rId9" action="ppaction://hlinksldjump"/>
              </a:rPr>
              <a:t>bilakaera</a:t>
            </a:r>
            <a:r>
              <a:rPr lang="es-ES" sz="1200" b="1" dirty="0">
                <a:hlinkClick r:id="rId9" action="ppaction://hlinksldjump"/>
              </a:rPr>
              <a:t> </a:t>
            </a:r>
            <a:r>
              <a:rPr lang="es-ES" sz="1200" b="1" dirty="0" err="1">
                <a:hlinkClick r:id="rId9" action="ppaction://hlinksldjump"/>
              </a:rPr>
              <a:t>akutuen</a:t>
            </a:r>
            <a:r>
              <a:rPr lang="es-ES" sz="1200" b="1" dirty="0">
                <a:hlinkClick r:id="rId9" action="ppaction://hlinksldjump"/>
              </a:rPr>
              <a:t> </a:t>
            </a:r>
            <a:r>
              <a:rPr lang="es-ES" sz="1200" b="1" dirty="0" err="1">
                <a:hlinkClick r:id="rId9" action="ppaction://hlinksldjump"/>
              </a:rPr>
              <a:t>ospitaleetan</a:t>
            </a:r>
            <a:r>
              <a:rPr lang="es-ES" sz="1200" b="1" dirty="0">
                <a:hlinkClick r:id="rId9" action="ppaction://hlinksldjump"/>
              </a:rPr>
              <a:t> titulartasunaren </a:t>
            </a:r>
            <a:r>
              <a:rPr lang="es-ES" sz="1200" b="1" dirty="0" err="1">
                <a:hlinkClick r:id="rId9" action="ppaction://hlinksldjump"/>
              </a:rPr>
              <a:t>arabera</a:t>
            </a:r>
            <a:r>
              <a:rPr lang="es-ES" sz="1200" b="1" dirty="0">
                <a:hlinkClick r:id="rId9" action="ppaction://hlinksldjump"/>
              </a:rPr>
              <a:t>. EAE, </a:t>
            </a:r>
            <a:r>
              <a:rPr lang="es-ES" sz="1200" b="1" dirty="0">
                <a:hlinkClick r:id="rId2" action="ppaction://hlinksldjump"/>
              </a:rPr>
              <a:t>2013-2022</a:t>
            </a:r>
            <a:r>
              <a:rPr lang="es-ES" sz="1200" b="1" dirty="0">
                <a:hlinkClick r:id="rId9" action="ppaction://hlinksldjump"/>
              </a:rPr>
              <a:t>  / </a:t>
            </a:r>
            <a:r>
              <a:rPr lang="es-ES" sz="1200" b="1" dirty="0">
                <a:solidFill>
                  <a:schemeClr val="tx1"/>
                </a:solidFill>
              </a:rPr>
              <a:t>Evolución de la estancia media en hospitales de agudos según la titularidad. CAPV, 2013-2022 …………………………………………….……….……………8</a:t>
            </a:r>
          </a:p>
          <a:p>
            <a:pPr algn="just"/>
            <a:r>
              <a:rPr lang="es-ES" sz="1200" b="1" dirty="0" err="1">
                <a:hlinkClick r:id="rId10" action="ppaction://hlinksldjump"/>
              </a:rPr>
              <a:t>Egonaldien</a:t>
            </a:r>
            <a:r>
              <a:rPr lang="es-ES" sz="1200" b="1" dirty="0">
                <a:hlinkClick r:id="rId10" action="ppaction://hlinksldjump"/>
              </a:rPr>
              <a:t> </a:t>
            </a:r>
            <a:r>
              <a:rPr lang="es-ES" sz="1200" b="1" dirty="0" err="1">
                <a:hlinkClick r:id="rId10" action="ppaction://hlinksldjump"/>
              </a:rPr>
              <a:t>bilakaera</a:t>
            </a:r>
            <a:r>
              <a:rPr lang="es-ES" sz="1200" b="1" dirty="0">
                <a:hlinkClick r:id="rId10" action="ppaction://hlinksldjump"/>
              </a:rPr>
              <a:t> </a:t>
            </a:r>
            <a:r>
              <a:rPr lang="es-ES" sz="1200" b="1" dirty="0" err="1">
                <a:hlinkClick r:id="rId10" action="ppaction://hlinksldjump"/>
              </a:rPr>
              <a:t>egonaldi</a:t>
            </a:r>
            <a:r>
              <a:rPr lang="es-ES" sz="1200" b="1" dirty="0">
                <a:hlinkClick r:id="rId10" action="ppaction://hlinksldjump"/>
              </a:rPr>
              <a:t> </a:t>
            </a:r>
            <a:r>
              <a:rPr lang="es-ES" sz="1200" b="1" dirty="0" err="1">
                <a:hlinkClick r:id="rId10" action="ppaction://hlinksldjump"/>
              </a:rPr>
              <a:t>ertain</a:t>
            </a:r>
            <a:r>
              <a:rPr lang="es-ES" sz="1200" b="1" dirty="0">
                <a:hlinkClick r:id="rId10" action="ppaction://hlinksldjump"/>
              </a:rPr>
              <a:t> eta </a:t>
            </a:r>
            <a:r>
              <a:rPr lang="es-ES" sz="1200" b="1" dirty="0" err="1">
                <a:hlinkClick r:id="rId10" action="ppaction://hlinksldjump"/>
              </a:rPr>
              <a:t>luzeko</a:t>
            </a:r>
            <a:r>
              <a:rPr lang="es-ES" sz="1200" b="1" dirty="0">
                <a:hlinkClick r:id="rId10" action="ppaction://hlinksldjump"/>
              </a:rPr>
              <a:t> </a:t>
            </a:r>
            <a:r>
              <a:rPr lang="es-ES" sz="1200" b="1" dirty="0" err="1">
                <a:hlinkClick r:id="rId10" action="ppaction://hlinksldjump"/>
              </a:rPr>
              <a:t>ospitaleetan</a:t>
            </a:r>
            <a:r>
              <a:rPr lang="es-ES" sz="1200" b="1" dirty="0">
                <a:hlinkClick r:id="rId10" action="ppaction://hlinksldjump"/>
              </a:rPr>
              <a:t> titulartasunaren </a:t>
            </a:r>
            <a:r>
              <a:rPr lang="es-ES" sz="1200" b="1" dirty="0" err="1">
                <a:hlinkClick r:id="rId10" action="ppaction://hlinksldjump"/>
              </a:rPr>
              <a:t>arabera</a:t>
            </a:r>
            <a:r>
              <a:rPr lang="es-ES" sz="1200" b="1" dirty="0">
                <a:hlinkClick r:id="rId10" action="ppaction://hlinksldjump"/>
              </a:rPr>
              <a:t>. EAE, </a:t>
            </a:r>
            <a:r>
              <a:rPr lang="es-ES" sz="1200" b="1" dirty="0">
                <a:hlinkClick r:id="rId2" action="ppaction://hlinksldjump"/>
              </a:rPr>
              <a:t>2013-2022</a:t>
            </a:r>
            <a:r>
              <a:rPr lang="es-ES" sz="1200" b="1" dirty="0">
                <a:hlinkClick r:id="rId10" action="ppaction://hlinksldjump"/>
              </a:rPr>
              <a:t>  / </a:t>
            </a:r>
            <a:r>
              <a:rPr lang="es-ES" sz="1200" b="1" dirty="0">
                <a:solidFill>
                  <a:schemeClr val="tx1"/>
                </a:solidFill>
              </a:rPr>
              <a:t>Evolución de las estancias en hospitales de media y larga estancia según la titularidad. CAPV, 2013-2022 ……………………………………………….……9</a:t>
            </a:r>
          </a:p>
          <a:p>
            <a:pPr algn="just"/>
            <a:r>
              <a:rPr lang="es-ES" sz="1200" b="1" dirty="0" err="1">
                <a:hlinkClick r:id="rId11" action="ppaction://hlinksldjump"/>
              </a:rPr>
              <a:t>Egonaldien</a:t>
            </a:r>
            <a:r>
              <a:rPr lang="es-ES" sz="1200" b="1" dirty="0">
                <a:hlinkClick r:id="rId11" action="ppaction://hlinksldjump"/>
              </a:rPr>
              <a:t> </a:t>
            </a:r>
            <a:r>
              <a:rPr lang="es-ES" sz="1200" b="1" dirty="0" err="1">
                <a:hlinkClick r:id="rId11" action="ppaction://hlinksldjump"/>
              </a:rPr>
              <a:t>bilakaera</a:t>
            </a:r>
            <a:r>
              <a:rPr lang="es-ES" sz="1200" b="1" dirty="0">
                <a:hlinkClick r:id="rId11" action="ppaction://hlinksldjump"/>
              </a:rPr>
              <a:t> </a:t>
            </a:r>
            <a:r>
              <a:rPr lang="es-ES" sz="1200" b="1" dirty="0" err="1">
                <a:hlinkClick r:id="rId11" action="ppaction://hlinksldjump"/>
              </a:rPr>
              <a:t>ospitale</a:t>
            </a:r>
            <a:r>
              <a:rPr lang="es-ES" sz="1200" b="1" dirty="0">
                <a:hlinkClick r:id="rId11" action="ppaction://hlinksldjump"/>
              </a:rPr>
              <a:t> </a:t>
            </a:r>
            <a:r>
              <a:rPr lang="es-ES" sz="1200" b="1" dirty="0" err="1">
                <a:hlinkClick r:id="rId11" action="ppaction://hlinksldjump"/>
              </a:rPr>
              <a:t>psikiatrikoetan</a:t>
            </a:r>
            <a:r>
              <a:rPr lang="es-ES" sz="1200" b="1" dirty="0">
                <a:hlinkClick r:id="rId11" action="ppaction://hlinksldjump"/>
              </a:rPr>
              <a:t> titulartasunaren </a:t>
            </a:r>
            <a:r>
              <a:rPr lang="es-ES" sz="1200" b="1" dirty="0" err="1">
                <a:hlinkClick r:id="rId11" action="ppaction://hlinksldjump"/>
              </a:rPr>
              <a:t>arabera</a:t>
            </a:r>
            <a:r>
              <a:rPr lang="es-ES" sz="1200" b="1" dirty="0">
                <a:hlinkClick r:id="rId11" action="ppaction://hlinksldjump"/>
              </a:rPr>
              <a:t>. EAE, </a:t>
            </a:r>
            <a:r>
              <a:rPr lang="es-ES" sz="1200" b="1" dirty="0">
                <a:hlinkClick r:id="rId2" action="ppaction://hlinksldjump"/>
              </a:rPr>
              <a:t>2013-2022</a:t>
            </a:r>
            <a:r>
              <a:rPr lang="es-ES" sz="1200" b="1" dirty="0">
                <a:hlinkClick r:id="rId11" action="ppaction://hlinksldjump"/>
              </a:rPr>
              <a:t>  / </a:t>
            </a:r>
            <a:r>
              <a:rPr lang="es-ES" sz="1200" b="1" dirty="0">
                <a:solidFill>
                  <a:schemeClr val="tx1"/>
                </a:solidFill>
              </a:rPr>
              <a:t>Evolución de las estancias en hospitales psiquiátricos según la titularidad. CAPV, 2013-2022 ………………………………………………………………………………………….10</a:t>
            </a:r>
          </a:p>
          <a:p>
            <a:pPr algn="just">
              <a:lnSpc>
                <a:spcPct val="110000"/>
              </a:lnSpc>
            </a:pPr>
            <a:r>
              <a:rPr lang="es-ES" sz="1200" b="1" dirty="0" err="1">
                <a:hlinkClick r:id="rId12" action="ppaction://hlinksldjump"/>
              </a:rPr>
              <a:t>Ebakuntza</a:t>
            </a:r>
            <a:r>
              <a:rPr lang="es-ES" sz="1200" b="1" dirty="0">
                <a:hlinkClick r:id="rId12" action="ppaction://hlinksldjump"/>
              </a:rPr>
              <a:t> </a:t>
            </a:r>
            <a:r>
              <a:rPr lang="es-ES" sz="1200" b="1" dirty="0" err="1">
                <a:hlinkClick r:id="rId12" action="ppaction://hlinksldjump"/>
              </a:rPr>
              <a:t>kirurgikoen</a:t>
            </a:r>
            <a:r>
              <a:rPr lang="es-ES" sz="1200" b="1" dirty="0">
                <a:hlinkClick r:id="rId12" action="ppaction://hlinksldjump"/>
              </a:rPr>
              <a:t> </a:t>
            </a:r>
            <a:r>
              <a:rPr lang="es-ES" sz="1200" b="1" dirty="0" err="1">
                <a:hlinkClick r:id="rId12" action="ppaction://hlinksldjump"/>
              </a:rPr>
              <a:t>kopuruaren</a:t>
            </a:r>
            <a:r>
              <a:rPr lang="es-ES" sz="1200" b="1" dirty="0">
                <a:hlinkClick r:id="rId12" action="ppaction://hlinksldjump"/>
              </a:rPr>
              <a:t> </a:t>
            </a:r>
            <a:r>
              <a:rPr lang="es-ES" sz="1200" b="1" dirty="0" err="1">
                <a:hlinkClick r:id="rId12" action="ppaction://hlinksldjump"/>
              </a:rPr>
              <a:t>bilakaera</a:t>
            </a:r>
            <a:r>
              <a:rPr lang="es-ES" sz="1200" b="1" dirty="0">
                <a:hlinkClick r:id="rId12" action="ppaction://hlinksldjump"/>
              </a:rPr>
              <a:t> titulartasunaren </a:t>
            </a:r>
            <a:r>
              <a:rPr lang="es-ES" sz="1200" b="1" dirty="0" err="1">
                <a:hlinkClick r:id="rId12" action="ppaction://hlinksldjump"/>
              </a:rPr>
              <a:t>arabera</a:t>
            </a:r>
            <a:r>
              <a:rPr lang="es-ES" sz="1200" b="1" dirty="0">
                <a:hlinkClick r:id="rId12" action="ppaction://hlinksldjump"/>
              </a:rPr>
              <a:t>. EAE, </a:t>
            </a:r>
            <a:r>
              <a:rPr lang="es-ES" sz="1200" b="1" dirty="0">
                <a:hlinkClick r:id="rId2" action="ppaction://hlinksldjump"/>
              </a:rPr>
              <a:t>2013-2022</a:t>
            </a:r>
            <a:r>
              <a:rPr lang="es-ES" sz="1200" b="1" dirty="0">
                <a:hlinkClick r:id="rId12" action="ppaction://hlinksldjump"/>
              </a:rPr>
              <a:t>  /</a:t>
            </a:r>
            <a:r>
              <a:rPr lang="es-ES" sz="1200" b="1" dirty="0"/>
              <a:t> </a:t>
            </a:r>
            <a:r>
              <a:rPr lang="es-ES" sz="1200" b="1" dirty="0">
                <a:solidFill>
                  <a:schemeClr val="tx1"/>
                </a:solidFill>
              </a:rPr>
              <a:t>Evolución del número de intervenciones quirúrgicas según la titularidad. CAPV, 2013-2022 …………………………………………………….......………….……………..11</a:t>
            </a:r>
          </a:p>
          <a:p>
            <a:pPr algn="just"/>
            <a:r>
              <a:rPr lang="es-ES" sz="1200" b="1" dirty="0" err="1">
                <a:hlinkClick r:id="rId13" action="ppaction://hlinksldjump"/>
              </a:rPr>
              <a:t>Larrialdien</a:t>
            </a:r>
            <a:r>
              <a:rPr lang="es-ES" sz="1200" b="1" dirty="0">
                <a:hlinkClick r:id="rId13" action="ppaction://hlinksldjump"/>
              </a:rPr>
              <a:t> </a:t>
            </a:r>
            <a:r>
              <a:rPr lang="es-ES" sz="1200" b="1" dirty="0" err="1">
                <a:hlinkClick r:id="rId13" action="ppaction://hlinksldjump"/>
              </a:rPr>
              <a:t>bilakaera</a:t>
            </a:r>
            <a:r>
              <a:rPr lang="es-ES" sz="1200" b="1" dirty="0">
                <a:hlinkClick r:id="rId13" action="ppaction://hlinksldjump"/>
              </a:rPr>
              <a:t> </a:t>
            </a:r>
            <a:r>
              <a:rPr lang="es-ES" sz="1200" b="1" dirty="0" err="1">
                <a:hlinkClick r:id="rId13" action="ppaction://hlinksldjump"/>
              </a:rPr>
              <a:t>akutuen</a:t>
            </a:r>
            <a:r>
              <a:rPr lang="es-ES" sz="1200" b="1" dirty="0">
                <a:hlinkClick r:id="rId13" action="ppaction://hlinksldjump"/>
              </a:rPr>
              <a:t> </a:t>
            </a:r>
            <a:r>
              <a:rPr lang="es-ES" sz="1200" b="1" dirty="0" err="1">
                <a:hlinkClick r:id="rId13" action="ppaction://hlinksldjump"/>
              </a:rPr>
              <a:t>ospitaleetan</a:t>
            </a:r>
            <a:r>
              <a:rPr lang="es-ES" sz="1200" b="1" dirty="0">
                <a:hlinkClick r:id="rId13" action="ppaction://hlinksldjump"/>
              </a:rPr>
              <a:t> titulartasunaren </a:t>
            </a:r>
            <a:r>
              <a:rPr lang="es-ES" sz="1200" b="1" dirty="0" err="1">
                <a:hlinkClick r:id="rId13" action="ppaction://hlinksldjump"/>
              </a:rPr>
              <a:t>arabera</a:t>
            </a:r>
            <a:r>
              <a:rPr lang="es-ES" sz="1200" b="1" dirty="0">
                <a:hlinkClick r:id="rId13" action="ppaction://hlinksldjump"/>
              </a:rPr>
              <a:t>. EAE, </a:t>
            </a:r>
            <a:r>
              <a:rPr lang="es-ES" sz="1200" b="1" dirty="0">
                <a:hlinkClick r:id="rId2" action="ppaction://hlinksldjump"/>
              </a:rPr>
              <a:t>2013-2022</a:t>
            </a:r>
            <a:r>
              <a:rPr lang="es-ES" sz="1200" b="1" dirty="0">
                <a:hlinkClick r:id="rId13" action="ppaction://hlinksldjump"/>
              </a:rPr>
              <a:t>  /</a:t>
            </a:r>
            <a:r>
              <a:rPr lang="es-ES" sz="1200" b="1" dirty="0"/>
              <a:t> </a:t>
            </a:r>
            <a:r>
              <a:rPr lang="es-ES" sz="1200" b="1" dirty="0">
                <a:solidFill>
                  <a:schemeClr val="tx1"/>
                </a:solidFill>
              </a:rPr>
              <a:t>Evolución de las urgencias en hospitales de agudos según la titularidad. CAPV, 2013-2022 …………………………………………………….....……………………………………12</a:t>
            </a:r>
          </a:p>
          <a:p>
            <a:pPr algn="just"/>
            <a:endParaRPr lang="es-ES" sz="1100" dirty="0"/>
          </a:p>
        </p:txBody>
      </p:sp>
    </p:spTree>
    <p:extLst>
      <p:ext uri="{BB962C8B-B14F-4D97-AF65-F5344CB8AC3E}">
        <p14:creationId xmlns:p14="http://schemas.microsoft.com/office/powerpoint/2010/main" val="1046905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99592" y="1052736"/>
            <a:ext cx="7416824" cy="413732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1100" b="1" dirty="0" err="1">
                <a:hlinkClick r:id="rId2" action="ppaction://hlinksldjump"/>
              </a:rPr>
              <a:t>Ehun</a:t>
            </a:r>
            <a:r>
              <a:rPr lang="es-ES" sz="1100" b="1" dirty="0">
                <a:hlinkClick r:id="rId2" action="ppaction://hlinksldjump"/>
              </a:rPr>
              <a:t> </a:t>
            </a:r>
            <a:r>
              <a:rPr lang="es-ES" sz="1100" b="1" dirty="0" err="1">
                <a:hlinkClick r:id="rId2" action="ppaction://hlinksldjump"/>
              </a:rPr>
              <a:t>erditzeko</a:t>
            </a:r>
            <a:r>
              <a:rPr lang="es-ES" sz="1100" b="1" dirty="0">
                <a:hlinkClick r:id="rId2" action="ppaction://hlinksldjump"/>
              </a:rPr>
              <a:t>, </a:t>
            </a:r>
            <a:r>
              <a:rPr lang="es-ES" sz="1100" b="1" dirty="0" err="1">
                <a:hlinkClick r:id="rId2" action="ppaction://hlinksldjump"/>
              </a:rPr>
              <a:t>zesarea-indizearen</a:t>
            </a:r>
            <a:r>
              <a:rPr lang="es-ES" sz="1100" b="1" dirty="0">
                <a:hlinkClick r:id="rId2" action="ppaction://hlinksldjump"/>
              </a:rPr>
              <a:t> </a:t>
            </a:r>
            <a:r>
              <a:rPr lang="es-ES" sz="1100" b="1" dirty="0" err="1">
                <a:hlinkClick r:id="rId2" action="ppaction://hlinksldjump"/>
              </a:rPr>
              <a:t>bilakaera</a:t>
            </a:r>
            <a:r>
              <a:rPr lang="es-ES" sz="1100" b="1" dirty="0">
                <a:hlinkClick r:id="rId2" action="ppaction://hlinksldjump"/>
              </a:rPr>
              <a:t> titulartasunaren </a:t>
            </a:r>
            <a:r>
              <a:rPr lang="es-ES" sz="1100" b="1" dirty="0" err="1">
                <a:hlinkClick r:id="rId2" action="ppaction://hlinksldjump"/>
              </a:rPr>
              <a:t>arabera</a:t>
            </a:r>
            <a:r>
              <a:rPr lang="es-ES" sz="1100" b="1" dirty="0">
                <a:hlinkClick r:id="rId2" action="ppaction://hlinksldjump"/>
              </a:rPr>
              <a:t>. EAE, 2013-2022  / </a:t>
            </a:r>
            <a:r>
              <a:rPr lang="es-ES" sz="1100" b="1" dirty="0"/>
              <a:t>Evolución del índice de cesáreas por cada cien partos según la titularidad. CAPV, 2013-2022 ……………………………………………………………………………………………….13</a:t>
            </a:r>
          </a:p>
        </p:txBody>
      </p:sp>
    </p:spTree>
    <p:extLst>
      <p:ext uri="{BB962C8B-B14F-4D97-AF65-F5344CB8AC3E}">
        <p14:creationId xmlns:p14="http://schemas.microsoft.com/office/powerpoint/2010/main" val="3856147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C2E4AE7D-011C-7531-2B54-B9AEE200DE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538612"/>
            <a:ext cx="8064896" cy="578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959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755576" y="620688"/>
            <a:ext cx="9144000" cy="0"/>
          </a:xfrm>
          <a:prstGeom prst="rect">
            <a:avLst/>
          </a:prstGeom>
          <a:solidFill>
            <a:srgbClr val="FAFB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s-ES" altLang="es-E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s-ES" alt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DF2DD25-BD1B-85E3-DAE8-7A69B9EE5E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548680"/>
            <a:ext cx="8136904" cy="5832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744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3BCBAB0-67AB-3189-6911-7A17C79BA0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404664"/>
            <a:ext cx="8208912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717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0DF0257-EB6E-93B9-9219-668E702E7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644288"/>
            <a:ext cx="7200800" cy="5460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030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3DC60EEC-386D-BA54-04E7-18D9BF6F7E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950" y="476672"/>
            <a:ext cx="8080100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8688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E8799283-D5E7-1302-B6D7-F157EEF093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332656"/>
            <a:ext cx="8064895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98427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AC017E351ABC74EAC5981E32D874E76" ma:contentTypeVersion="17" ma:contentTypeDescription="Crear nuevo documento." ma:contentTypeScope="" ma:versionID="d87816a16b5898142544347337e6ff0c">
  <xsd:schema xmlns:xsd="http://www.w3.org/2001/XMLSchema" xmlns:xs="http://www.w3.org/2001/XMLSchema" xmlns:p="http://schemas.microsoft.com/office/2006/metadata/properties" xmlns:ns2="9672bd8c-9dd0-4f79-b8a9-d96b8c57db2b" xmlns:ns3="162f69ed-2cf0-4228-a42f-ca8024fe70fc" targetNamespace="http://schemas.microsoft.com/office/2006/metadata/properties" ma:root="true" ma:fieldsID="0b86fdab12004e2aac4bb07d67bfb17d" ns2:_="" ns3:_="">
    <xsd:import namespace="9672bd8c-9dd0-4f79-b8a9-d96b8c57db2b"/>
    <xsd:import namespace="162f69ed-2cf0-4228-a42f-ca8024fe70f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72bd8c-9dd0-4f79-b8a9-d96b8c57db2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Etiquetas de imagen" ma:readOnly="false" ma:fieldId="{5cf76f15-5ced-4ddc-b409-7134ff3c332f}" ma:taxonomyMulti="true" ma:sspId="16238219-447f-418f-809f-6e2596424ee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2f69ed-2cf0-4228-a42f-ca8024fe70fc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fc12b7e2-99a6-45b8-86bd-3d45182fd917}" ma:internalName="TaxCatchAll" ma:showField="CatchAllData" ma:web="162f69ed-2cf0-4228-a42f-ca8024fe70f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C988D61-AB50-4DBD-BE91-41C1C136B69F}"/>
</file>

<file path=customXml/itemProps2.xml><?xml version="1.0" encoding="utf-8"?>
<ds:datastoreItem xmlns:ds="http://schemas.openxmlformats.org/officeDocument/2006/customXml" ds:itemID="{BB6C3DCD-AB8F-4D88-A08F-BCB0CF158C2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1490</TotalTime>
  <Words>409</Words>
  <Application>Microsoft Office PowerPoint</Application>
  <PresentationFormat>Presentación en pantalla (4:3)</PresentationFormat>
  <Paragraphs>24</Paragraphs>
  <Slides>16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9" baseType="lpstr">
      <vt:lpstr>Arial</vt:lpstr>
      <vt:lpstr>Calibri</vt:lpstr>
      <vt:lpstr>Tema de Office</vt:lpstr>
      <vt:lpstr>2022 Arreta Espezializatuko Estatistika Estadística de Atención Especializada 2022</vt:lpstr>
      <vt:lpstr>AURKIBIDEA / ÍNDICE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EJIE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Pardillo Mol, Belen</dc:creator>
  <cp:lastModifiedBy>Pardillo Mol, Belen</cp:lastModifiedBy>
  <cp:revision>167</cp:revision>
  <cp:lastPrinted>2024-07-04T12:59:49Z</cp:lastPrinted>
  <dcterms:created xsi:type="dcterms:W3CDTF">2018-08-02T06:37:08Z</dcterms:created>
  <dcterms:modified xsi:type="dcterms:W3CDTF">2024-07-04T13:12:39Z</dcterms:modified>
</cp:coreProperties>
</file>