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3" r:id="rId2"/>
    <p:sldId id="272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8" d="100"/>
          <a:sy n="108" d="100"/>
        </p:scale>
        <p:origin x="9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1BB95-142A-4F7F-9FDE-909144A59DDB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4A2E0-EB40-480B-A227-FEE21B56D5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33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4A2E0-EB40-480B-A227-FEE21B56D5CC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96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4A2E0-EB40-480B-A227-FEE21B56D5C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254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97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58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27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99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50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18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6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54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805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97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92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6DB3E-300E-4056-83A6-33A8BC6F1D6F}" type="datetimeFigureOut">
              <a:rPr lang="es-ES" smtClean="0"/>
              <a:t>26/04/2020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2C879-F39C-446F-A2C4-C35898DFB7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70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es-ES" dirty="0"/>
              <a:t>2018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u-ES" dirty="0"/>
              <a:t>Arreta Espezializatuko Estatistika</a:t>
            </a:r>
            <a:br>
              <a:rPr lang="es-ES" dirty="0">
                <a:solidFill>
                  <a:schemeClr val="accent1"/>
                </a:solidFill>
              </a:rPr>
            </a:br>
            <a:r>
              <a:rPr lang="es-ES" dirty="0"/>
              <a:t>Estadística de Atención Especializada 2018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795185"/>
            <a:ext cx="1368152" cy="102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7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0A30BFAE-F0D6-4B37-AB4A-E5A53957E0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36" y="1085523"/>
            <a:ext cx="7535327" cy="468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78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323165"/>
            <a:ext cx="10560528" cy="646331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7BA7A4AF-BD75-4FEF-AFFC-A31A429FE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79" y="1109339"/>
            <a:ext cx="7287642" cy="463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476672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31DD3A6F-7434-49F9-96EB-63AF9E8C8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653" y="1337970"/>
            <a:ext cx="6944694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8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54868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Una 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048E63E5-0B17-4419-8CFC-4099F23B3F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21" y="1285576"/>
            <a:ext cx="7401958" cy="42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63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620688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7B5312AA-347B-4B48-8327-FD6A95E09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1176023"/>
            <a:ext cx="6935168" cy="450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54868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6D7311FE-341A-4B7F-856F-18B851255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42" y="1085523"/>
            <a:ext cx="7097115" cy="468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15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476672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C24F1731-188B-4A8D-AF63-399D5B102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31" y="1118865"/>
            <a:ext cx="7792537" cy="462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37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11560" y="54868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C7E79B31-F097-4A18-8DA6-E3AF2BDA7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78" y="1156970"/>
            <a:ext cx="7649643" cy="454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952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75656" y="1052736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Una captura de pantalla de un celular&#10;&#10;Descripción generada automáticamente">
            <a:extLst>
              <a:ext uri="{FF2B5EF4-FFF2-40B4-BE49-F238E27FC236}">
                <a16:creationId xmlns:a16="http://schemas.microsoft.com/office/drawing/2014/main" id="{E4F5EAC2-9ACB-46AD-9B67-E8D9D15AA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8" y="1214128"/>
            <a:ext cx="7259063" cy="442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0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404664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A64621FC-6AF7-430C-9EE7-AB0D20C6CE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1090286"/>
            <a:ext cx="7621064" cy="467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3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360039"/>
          </a:xfrm>
        </p:spPr>
        <p:txBody>
          <a:bodyPr>
            <a:normAutofit/>
          </a:bodyPr>
          <a:lstStyle/>
          <a:p>
            <a:r>
              <a:rPr lang="es-ES" sz="1600" b="1" dirty="0"/>
              <a:t>AURKIBIDEA / ÍNDICE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836712"/>
            <a:ext cx="7416824" cy="5400600"/>
          </a:xfrm>
        </p:spPr>
        <p:txBody>
          <a:bodyPr tIns="144000" bIns="0"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es-ES" sz="1200" b="1" dirty="0" err="1">
                <a:hlinkClick r:id="rId2" action="ppaction://hlinksldjump"/>
              </a:rPr>
              <a:t>Ohe-kopuruaren</a:t>
            </a:r>
            <a:r>
              <a:rPr lang="es-ES" sz="1200" b="1" dirty="0">
                <a:hlinkClick r:id="rId2" action="ppaction://hlinksldjump"/>
              </a:rPr>
              <a:t> </a:t>
            </a:r>
            <a:r>
              <a:rPr lang="es-ES" sz="1200" b="1" dirty="0" err="1">
                <a:hlinkClick r:id="rId2" action="ppaction://hlinksldjump"/>
              </a:rPr>
              <a:t>bilakaera</a:t>
            </a:r>
            <a:r>
              <a:rPr lang="es-ES" sz="1200" b="1" dirty="0">
                <a:hlinkClick r:id="rId2" action="ppaction://hlinksldjump"/>
              </a:rPr>
              <a:t> </a:t>
            </a:r>
            <a:r>
              <a:rPr lang="es-ES" sz="1200" b="1" dirty="0" err="1">
                <a:hlinkClick r:id="rId2" action="ppaction://hlinksldjump"/>
              </a:rPr>
              <a:t>akutuen</a:t>
            </a:r>
            <a:r>
              <a:rPr lang="es-ES" sz="1200" b="1" dirty="0">
                <a:hlinkClick r:id="rId2" action="ppaction://hlinksldjump"/>
              </a:rPr>
              <a:t> </a:t>
            </a:r>
            <a:r>
              <a:rPr lang="es-ES" sz="1200" b="1" dirty="0" err="1">
                <a:hlinkClick r:id="rId2" action="ppaction://hlinksldjump"/>
              </a:rPr>
              <a:t>ospitaleetan</a:t>
            </a:r>
            <a:r>
              <a:rPr lang="es-ES" sz="1200" b="1" dirty="0">
                <a:hlinkClick r:id="rId2" action="ppaction://hlinksldjump"/>
              </a:rPr>
              <a:t> </a:t>
            </a:r>
            <a:r>
              <a:rPr lang="es-ES" sz="1200" b="1" dirty="0" err="1">
                <a:hlinkClick r:id="rId2" action="ppaction://hlinksldjump"/>
              </a:rPr>
              <a:t>titulartasunaren</a:t>
            </a:r>
            <a:r>
              <a:rPr lang="es-ES" sz="1200" b="1" dirty="0">
                <a:hlinkClick r:id="rId2" action="ppaction://hlinksldjump"/>
              </a:rPr>
              <a:t> </a:t>
            </a:r>
            <a:r>
              <a:rPr lang="es-ES" sz="1200" b="1" dirty="0" err="1">
                <a:hlinkClick r:id="rId2" action="ppaction://hlinksldjump"/>
              </a:rPr>
              <a:t>arabera</a:t>
            </a:r>
            <a:r>
              <a:rPr lang="es-ES" sz="1200" b="1" dirty="0">
                <a:hlinkClick r:id="rId2" action="ppaction://hlinksldjump"/>
              </a:rPr>
              <a:t>. EAE, 2008-2018  / </a:t>
            </a:r>
            <a:r>
              <a:rPr lang="es-ES" sz="1200" b="1" dirty="0">
                <a:solidFill>
                  <a:schemeClr val="tx1"/>
                </a:solidFill>
              </a:rPr>
              <a:t>Evolución de la dotación de camas en hospitales de agudos según la titularidad. CAPV, 2008-2018 …………………………………………………………………………………1</a:t>
            </a:r>
          </a:p>
          <a:p>
            <a:pPr algn="just">
              <a:spcBef>
                <a:spcPts val="200"/>
              </a:spcBef>
            </a:pPr>
            <a:r>
              <a:rPr lang="es-ES" sz="1200" b="1" dirty="0" err="1">
                <a:hlinkClick r:id="rId3" action="ppaction://hlinksldjump"/>
              </a:rPr>
              <a:t>Ohe-kopuruaren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bilakaera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egonaldi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ertain</a:t>
            </a:r>
            <a:r>
              <a:rPr lang="es-ES" sz="1200" b="1" dirty="0">
                <a:hlinkClick r:id="rId3" action="ppaction://hlinksldjump"/>
              </a:rPr>
              <a:t> eta </a:t>
            </a:r>
            <a:r>
              <a:rPr lang="es-ES" sz="1200" b="1" dirty="0" err="1">
                <a:hlinkClick r:id="rId3" action="ppaction://hlinksldjump"/>
              </a:rPr>
              <a:t>luzeko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ospitaleetan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titulartasunaren</a:t>
            </a:r>
            <a:r>
              <a:rPr lang="es-ES" sz="1200" b="1" dirty="0">
                <a:hlinkClick r:id="rId3" action="ppaction://hlinksldjump"/>
              </a:rPr>
              <a:t> </a:t>
            </a:r>
            <a:r>
              <a:rPr lang="es-ES" sz="1200" b="1" dirty="0" err="1">
                <a:hlinkClick r:id="rId3" action="ppaction://hlinksldjump"/>
              </a:rPr>
              <a:t>arabera</a:t>
            </a:r>
            <a:r>
              <a:rPr lang="es-ES" sz="1200" b="1" dirty="0">
                <a:hlinkClick r:id="rId3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3" action="ppaction://hlinksldjump"/>
              </a:rPr>
              <a:t>  </a:t>
            </a:r>
            <a:r>
              <a:rPr lang="es-ES" sz="1200" b="1" dirty="0">
                <a:solidFill>
                  <a:schemeClr val="tx1"/>
                </a:solidFill>
              </a:rPr>
              <a:t>/ Evolución de la dotación de camas en hospitales de media y larga estancia según la titularidad. CAPV, 2008-2018 ……………………………...…..2</a:t>
            </a:r>
          </a:p>
          <a:p>
            <a:pPr algn="just">
              <a:lnSpc>
                <a:spcPct val="110000"/>
              </a:lnSpc>
            </a:pPr>
            <a:r>
              <a:rPr lang="es-ES" sz="1200" b="1" dirty="0" err="1">
                <a:hlinkClick r:id="rId4" action="ppaction://hlinksldjump"/>
              </a:rPr>
              <a:t>Ohe-kopuruaren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 err="1">
                <a:hlinkClick r:id="rId4" action="ppaction://hlinksldjump"/>
              </a:rPr>
              <a:t>bilakaera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 err="1">
                <a:hlinkClick r:id="rId4" action="ppaction://hlinksldjump"/>
              </a:rPr>
              <a:t>ospitale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 err="1">
                <a:hlinkClick r:id="rId4" action="ppaction://hlinksldjump"/>
              </a:rPr>
              <a:t>psikiatrikoetan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 err="1">
                <a:hlinkClick r:id="rId4" action="ppaction://hlinksldjump"/>
              </a:rPr>
              <a:t>titulartasunaren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 err="1">
                <a:hlinkClick r:id="rId4" action="ppaction://hlinksldjump"/>
              </a:rPr>
              <a:t>arabera</a:t>
            </a:r>
            <a:r>
              <a:rPr lang="es-ES" sz="1200" b="1" dirty="0">
                <a:hlinkClick r:id="rId4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4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 dotación de camas en hospitales psiquiátricos según la titularidad. CAPV, 2008-2018  ……………………………………………….……………………………3</a:t>
            </a:r>
          </a:p>
          <a:p>
            <a:pPr algn="just">
              <a:lnSpc>
                <a:spcPct val="110000"/>
              </a:lnSpc>
            </a:pPr>
            <a:r>
              <a:rPr lang="es-ES" sz="1200" b="1" dirty="0" err="1">
                <a:hlinkClick r:id="rId5" action="ppaction://hlinksldjump"/>
              </a:rPr>
              <a:t>Ospitaleratzeen</a:t>
            </a:r>
            <a:r>
              <a:rPr lang="es-ES" sz="1200" b="1" dirty="0">
                <a:hlinkClick r:id="rId5" action="ppaction://hlinksldjump"/>
              </a:rPr>
              <a:t> </a:t>
            </a:r>
            <a:r>
              <a:rPr lang="es-ES" sz="1200" b="1" dirty="0" err="1">
                <a:hlinkClick r:id="rId5" action="ppaction://hlinksldjump"/>
              </a:rPr>
              <a:t>bilakaera</a:t>
            </a:r>
            <a:r>
              <a:rPr lang="es-ES" sz="1200" b="1" dirty="0">
                <a:hlinkClick r:id="rId5" action="ppaction://hlinksldjump"/>
              </a:rPr>
              <a:t> </a:t>
            </a:r>
            <a:r>
              <a:rPr lang="es-ES" sz="1200" b="1" dirty="0" err="1">
                <a:hlinkClick r:id="rId5" action="ppaction://hlinksldjump"/>
              </a:rPr>
              <a:t>akutuen</a:t>
            </a:r>
            <a:r>
              <a:rPr lang="es-ES" sz="1200" b="1" dirty="0">
                <a:hlinkClick r:id="rId5" action="ppaction://hlinksldjump"/>
              </a:rPr>
              <a:t> </a:t>
            </a:r>
            <a:r>
              <a:rPr lang="es-ES" sz="1200" b="1" dirty="0" err="1">
                <a:hlinkClick r:id="rId5" action="ppaction://hlinksldjump"/>
              </a:rPr>
              <a:t>ospitaleetan</a:t>
            </a:r>
            <a:r>
              <a:rPr lang="es-ES" sz="1200" b="1" dirty="0">
                <a:hlinkClick r:id="rId5" action="ppaction://hlinksldjump"/>
              </a:rPr>
              <a:t> </a:t>
            </a:r>
            <a:r>
              <a:rPr lang="es-ES" sz="1200" b="1" dirty="0" err="1">
                <a:hlinkClick r:id="rId5" action="ppaction://hlinksldjump"/>
              </a:rPr>
              <a:t>titulartasunaren</a:t>
            </a:r>
            <a:r>
              <a:rPr lang="es-ES" sz="1200" b="1" dirty="0">
                <a:hlinkClick r:id="rId5" action="ppaction://hlinksldjump"/>
              </a:rPr>
              <a:t> </a:t>
            </a:r>
            <a:r>
              <a:rPr lang="es-ES" sz="1200" b="1" dirty="0" err="1">
                <a:hlinkClick r:id="rId5" action="ppaction://hlinksldjump"/>
              </a:rPr>
              <a:t>arabera</a:t>
            </a:r>
            <a:r>
              <a:rPr lang="es-ES" sz="1200" b="1" dirty="0">
                <a:hlinkClick r:id="rId5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5" action="ppaction://hlinksldjump"/>
              </a:rPr>
              <a:t> / </a:t>
            </a:r>
            <a:r>
              <a:rPr lang="es-ES" sz="1200" b="1" dirty="0">
                <a:solidFill>
                  <a:schemeClr val="tx1"/>
                </a:solidFill>
              </a:rPr>
              <a:t>Evolución de los ingresos en hospitales de agudos según la titularidad. CAPV, 2008-2018 ………………………………………………………………………………………………..4</a:t>
            </a:r>
          </a:p>
          <a:p>
            <a:pPr algn="just"/>
            <a:r>
              <a:rPr lang="es-ES" sz="1200" b="1" dirty="0" err="1">
                <a:hlinkClick r:id="rId6" action="ppaction://hlinksldjump"/>
              </a:rPr>
              <a:t>Ospitaleratzeen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bilakaera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egonaldi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ertain</a:t>
            </a:r>
            <a:r>
              <a:rPr lang="es-ES" sz="1200" b="1" dirty="0">
                <a:hlinkClick r:id="rId6" action="ppaction://hlinksldjump"/>
              </a:rPr>
              <a:t> eta </a:t>
            </a:r>
            <a:r>
              <a:rPr lang="es-ES" sz="1200" b="1" dirty="0" err="1">
                <a:hlinkClick r:id="rId6" action="ppaction://hlinksldjump"/>
              </a:rPr>
              <a:t>luzeko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ospitaleetan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titulartasunaren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 err="1">
                <a:hlinkClick r:id="rId6" action="ppaction://hlinksldjump"/>
              </a:rPr>
              <a:t>arabera</a:t>
            </a:r>
            <a:r>
              <a:rPr lang="es-ES" sz="1200" b="1" dirty="0">
                <a:hlinkClick r:id="rId6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6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los ingresos en hospitales de media y larga estancia según la titularidad. CAPV, 2008-2018 ……………………………………………..….5</a:t>
            </a:r>
          </a:p>
          <a:p>
            <a:pPr algn="just"/>
            <a:r>
              <a:rPr lang="es-ES" sz="1200" b="1" dirty="0" err="1">
                <a:hlinkClick r:id="rId7" action="ppaction://hlinksldjump"/>
              </a:rPr>
              <a:t>Ospitaleratzeen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 err="1">
                <a:hlinkClick r:id="rId7" action="ppaction://hlinksldjump"/>
              </a:rPr>
              <a:t>bilakaera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 err="1">
                <a:hlinkClick r:id="rId7" action="ppaction://hlinksldjump"/>
              </a:rPr>
              <a:t>ospitale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 err="1">
                <a:hlinkClick r:id="rId7" action="ppaction://hlinksldjump"/>
              </a:rPr>
              <a:t>psikiatrikoetan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 err="1">
                <a:hlinkClick r:id="rId7" action="ppaction://hlinksldjump"/>
              </a:rPr>
              <a:t>titulartasunaren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 err="1">
                <a:hlinkClick r:id="rId7" action="ppaction://hlinksldjump"/>
              </a:rPr>
              <a:t>arabera</a:t>
            </a:r>
            <a:r>
              <a:rPr lang="es-ES" sz="1200" b="1" dirty="0">
                <a:hlinkClick r:id="rId7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7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los ingresos en hospitales psiquiátricos según la titularidad. CAPV, 2008-2018 ………………………………………………………………………..………………….6</a:t>
            </a:r>
          </a:p>
          <a:p>
            <a:pPr algn="just"/>
            <a:r>
              <a:rPr lang="es-ES" sz="1200" b="1" dirty="0" err="1">
                <a:hlinkClick r:id="rId8" action="ppaction://hlinksldjump"/>
              </a:rPr>
              <a:t>Egonaldien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 err="1">
                <a:hlinkClick r:id="rId8" action="ppaction://hlinksldjump"/>
              </a:rPr>
              <a:t>bilakaera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 err="1">
                <a:hlinkClick r:id="rId8" action="ppaction://hlinksldjump"/>
              </a:rPr>
              <a:t>akutuen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 err="1">
                <a:hlinkClick r:id="rId8" action="ppaction://hlinksldjump"/>
              </a:rPr>
              <a:t>ospitaleetan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 err="1">
                <a:hlinkClick r:id="rId8" action="ppaction://hlinksldjump"/>
              </a:rPr>
              <a:t>titulartasunaren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 err="1">
                <a:hlinkClick r:id="rId8" action="ppaction://hlinksldjump"/>
              </a:rPr>
              <a:t>arabera</a:t>
            </a:r>
            <a:r>
              <a:rPr lang="es-ES" sz="1200" b="1" dirty="0">
                <a:hlinkClick r:id="rId8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8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las estancias en hospitales de agudos según la titularidad. CAPV, 2008-2018 ………………………………………………………….…………………………………….7</a:t>
            </a:r>
          </a:p>
          <a:p>
            <a:pPr algn="just"/>
            <a:r>
              <a:rPr lang="es-ES" sz="1200" b="1" dirty="0" err="1">
                <a:hlinkClick r:id="rId9" action="ppaction://hlinksldjump"/>
              </a:rPr>
              <a:t>Batezbesteko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egonaldiaren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bilakaera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akutuen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ospitaleetan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titulartasunaren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arabera</a:t>
            </a:r>
            <a:r>
              <a:rPr lang="es-ES" sz="1200" b="1" dirty="0">
                <a:hlinkClick r:id="rId9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 estancia media en hospitales de agudos según la titularidad. CAPV, 2008-2018 …………………………………………….……….……………8</a:t>
            </a:r>
          </a:p>
          <a:p>
            <a:pPr algn="just"/>
            <a:r>
              <a:rPr lang="es-ES" sz="1200" b="1" dirty="0" err="1">
                <a:hlinkClick r:id="rId9" action="ppaction://hlinksldjump"/>
              </a:rPr>
              <a:t>Egonaldien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bilakaera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egonaldi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ertain</a:t>
            </a:r>
            <a:r>
              <a:rPr lang="es-ES" sz="1200" b="1" dirty="0">
                <a:hlinkClick r:id="rId9" action="ppaction://hlinksldjump"/>
              </a:rPr>
              <a:t> eta </a:t>
            </a:r>
            <a:r>
              <a:rPr lang="es-ES" sz="1200" b="1" dirty="0" err="1">
                <a:hlinkClick r:id="rId9" action="ppaction://hlinksldjump"/>
              </a:rPr>
              <a:t>luzeko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ospitaleetan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titulartasunaren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 err="1">
                <a:hlinkClick r:id="rId9" action="ppaction://hlinksldjump"/>
              </a:rPr>
              <a:t>arabera</a:t>
            </a:r>
            <a:r>
              <a:rPr lang="es-ES" sz="1200" b="1" dirty="0">
                <a:hlinkClick r:id="rId9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9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las estancias en hospitales de media y larga estancia según la titularidad. CAPV, 2008-2018 ……………………………………………….……9</a:t>
            </a:r>
          </a:p>
          <a:p>
            <a:pPr algn="just"/>
            <a:r>
              <a:rPr lang="es-ES" sz="1200" b="1" dirty="0" err="1">
                <a:hlinkClick r:id="rId10" action="ppaction://hlinksldjump"/>
              </a:rPr>
              <a:t>Egonaldien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 err="1">
                <a:hlinkClick r:id="rId10" action="ppaction://hlinksldjump"/>
              </a:rPr>
              <a:t>bilakaera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 err="1">
                <a:hlinkClick r:id="rId10" action="ppaction://hlinksldjump"/>
              </a:rPr>
              <a:t>ospitale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 err="1">
                <a:hlinkClick r:id="rId10" action="ppaction://hlinksldjump"/>
              </a:rPr>
              <a:t>psikiatrikoetan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 err="1">
                <a:hlinkClick r:id="rId10" action="ppaction://hlinksldjump"/>
              </a:rPr>
              <a:t>titulartasunaren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 err="1">
                <a:hlinkClick r:id="rId10" action="ppaction://hlinksldjump"/>
              </a:rPr>
              <a:t>arabera</a:t>
            </a:r>
            <a:r>
              <a:rPr lang="es-ES" sz="1200" b="1" dirty="0">
                <a:hlinkClick r:id="rId10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10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las estancias en hospitales psiquiátricos según la titularidad. CAPV, 2008-2018 ………………………………………………………………………………………….10</a:t>
            </a:r>
          </a:p>
          <a:p>
            <a:pPr algn="just">
              <a:lnSpc>
                <a:spcPct val="110000"/>
              </a:lnSpc>
            </a:pPr>
            <a:r>
              <a:rPr lang="es-ES" sz="1200" b="1" dirty="0" err="1">
                <a:hlinkClick r:id="rId11" action="ppaction://hlinksldjump"/>
              </a:rPr>
              <a:t>Ebakuntza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 err="1">
                <a:hlinkClick r:id="rId11" action="ppaction://hlinksldjump"/>
              </a:rPr>
              <a:t>kirurgikoen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 err="1">
                <a:hlinkClick r:id="rId11" action="ppaction://hlinksldjump"/>
              </a:rPr>
              <a:t>kopuruaren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 err="1">
                <a:hlinkClick r:id="rId11" action="ppaction://hlinksldjump"/>
              </a:rPr>
              <a:t>bilakaera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 err="1">
                <a:hlinkClick r:id="rId11" action="ppaction://hlinksldjump"/>
              </a:rPr>
              <a:t>titulartasunaren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 err="1">
                <a:hlinkClick r:id="rId11" action="ppaction://hlinksldjump"/>
              </a:rPr>
              <a:t>arabera</a:t>
            </a:r>
            <a:r>
              <a:rPr lang="es-ES" sz="1200" b="1" dirty="0">
                <a:hlinkClick r:id="rId11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11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del número de intervenciones quirúrgicas según la titularidad. CAPV, 2008-2018 …………………………………………………….......………….……………..11</a:t>
            </a:r>
          </a:p>
          <a:p>
            <a:pPr algn="just"/>
            <a:r>
              <a:rPr lang="es-ES" sz="1200" b="1" dirty="0" err="1">
                <a:hlinkClick r:id="rId12" action="ppaction://hlinksldjump"/>
              </a:rPr>
              <a:t>Larrialdien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 err="1">
                <a:hlinkClick r:id="rId12" action="ppaction://hlinksldjump"/>
              </a:rPr>
              <a:t>bilakaera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 err="1">
                <a:hlinkClick r:id="rId12" action="ppaction://hlinksldjump"/>
              </a:rPr>
              <a:t>akutuen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 err="1">
                <a:hlinkClick r:id="rId12" action="ppaction://hlinksldjump"/>
              </a:rPr>
              <a:t>ospitaleetan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 err="1">
                <a:hlinkClick r:id="rId12" action="ppaction://hlinksldjump"/>
              </a:rPr>
              <a:t>titulartasunaren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 err="1">
                <a:hlinkClick r:id="rId12" action="ppaction://hlinksldjump"/>
              </a:rPr>
              <a:t>arabera</a:t>
            </a:r>
            <a:r>
              <a:rPr lang="es-ES" sz="1200" b="1" dirty="0">
                <a:hlinkClick r:id="rId12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12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 las urgencias en hospitales de agudos según la titularidad. CAPV, 2008-2018 …………………………………………………….....……………………………………12</a:t>
            </a:r>
          </a:p>
          <a:p>
            <a:pPr algn="just"/>
            <a:r>
              <a:rPr lang="es-ES" sz="1200" b="1" dirty="0" err="1">
                <a:hlinkClick r:id="rId13" action="ppaction://hlinksldjump"/>
              </a:rPr>
              <a:t>Ospitale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barneko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kanpo-kontsulta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kopuruaren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bilakaera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akutuen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ospitaleetan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titulartasunaren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 err="1">
                <a:hlinkClick r:id="rId13" action="ppaction://hlinksldjump"/>
              </a:rPr>
              <a:t>arabera</a:t>
            </a:r>
            <a:r>
              <a:rPr lang="es-ES" sz="1200" b="1" dirty="0">
                <a:hlinkClick r:id="rId13" action="ppaction://hlinksldjump"/>
              </a:rPr>
              <a:t>. EAE, </a:t>
            </a:r>
            <a:r>
              <a:rPr lang="es-ES" sz="1200" b="1" dirty="0">
                <a:hlinkClick r:id="rId2" action="ppaction://hlinksldjump"/>
              </a:rPr>
              <a:t>2008-2018</a:t>
            </a:r>
            <a:r>
              <a:rPr lang="es-ES" sz="1200" b="1" dirty="0">
                <a:hlinkClick r:id="rId13" action="ppaction://hlinksldjump"/>
              </a:rPr>
              <a:t> </a:t>
            </a:r>
            <a:r>
              <a:rPr lang="es-ES" sz="1200" b="1" dirty="0">
                <a:solidFill>
                  <a:schemeClr val="tx1"/>
                </a:solidFill>
              </a:rPr>
              <a:t>/ Evolución del número de consultas externas intrahospitalarias en hospitales de agudos según la titularidad.                        CAPV, 2008-2018…………………………………………….............................................…………………………………………………………………..…13</a:t>
            </a:r>
          </a:p>
          <a:p>
            <a:pPr algn="just"/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104690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052736"/>
            <a:ext cx="7416824" cy="41373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1100" b="1" dirty="0" err="1">
                <a:hlinkClick r:id="rId2" action="ppaction://hlinksldjump"/>
              </a:rPr>
              <a:t>Ospitale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barneko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kanpo-kontsulta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kopuruaren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bilakaera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ospitale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psikiatrikoetan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titulartasunaren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 err="1">
                <a:hlinkClick r:id="rId2" action="ppaction://hlinksldjump"/>
              </a:rPr>
              <a:t>arabera</a:t>
            </a:r>
            <a:r>
              <a:rPr lang="es-ES" sz="1100" b="1" dirty="0">
                <a:hlinkClick r:id="rId2" action="ppaction://hlinksldjump"/>
              </a:rPr>
              <a:t>. EAE, </a:t>
            </a:r>
            <a:r>
              <a:rPr lang="es-ES" sz="1100" b="1" dirty="0">
                <a:hlinkClick r:id="rId3" action="ppaction://hlinksldjump"/>
              </a:rPr>
              <a:t>2008-2018</a:t>
            </a:r>
            <a:r>
              <a:rPr lang="es-ES" sz="1100" b="1" dirty="0">
                <a:hlinkClick r:id="rId2" action="ppaction://hlinksldjump"/>
              </a:rPr>
              <a:t> </a:t>
            </a:r>
            <a:r>
              <a:rPr lang="es-ES" sz="1100" b="1" dirty="0"/>
              <a:t>/</a:t>
            </a:r>
            <a:r>
              <a:rPr lang="es-ES" sz="1100" b="1" dirty="0">
                <a:hlinkClick r:id="rId4" action="ppaction://hlinksldjump"/>
              </a:rPr>
              <a:t> </a:t>
            </a:r>
            <a:r>
              <a:rPr lang="es-ES" sz="1100" b="1" dirty="0"/>
              <a:t>Evolución del número de consultas externas intrahospitalarias en hospitales psiquiátricos según la titularidad.                  CAPV, 2008-2018 …………………………………………………………………………………………………………………………..…………………………….……14</a:t>
            </a:r>
          </a:p>
          <a:p>
            <a:pPr marL="0" indent="0" algn="just">
              <a:buNone/>
            </a:pPr>
            <a:r>
              <a:rPr lang="es-ES" sz="1100" b="1" dirty="0" err="1">
                <a:hlinkClick r:id="rId5" action="ppaction://hlinksldjump"/>
              </a:rPr>
              <a:t>Ehun</a:t>
            </a:r>
            <a:r>
              <a:rPr lang="es-ES" sz="1100" b="1" dirty="0">
                <a:hlinkClick r:id="rId5" action="ppaction://hlinksldjump"/>
              </a:rPr>
              <a:t> </a:t>
            </a:r>
            <a:r>
              <a:rPr lang="es-ES" sz="1100" b="1" dirty="0" err="1">
                <a:hlinkClick r:id="rId5" action="ppaction://hlinksldjump"/>
              </a:rPr>
              <a:t>erditzeko</a:t>
            </a:r>
            <a:r>
              <a:rPr lang="es-ES" sz="1100" b="1" dirty="0">
                <a:hlinkClick r:id="rId5" action="ppaction://hlinksldjump"/>
              </a:rPr>
              <a:t>, </a:t>
            </a:r>
            <a:r>
              <a:rPr lang="es-ES" sz="1100" b="1" dirty="0" err="1">
                <a:hlinkClick r:id="rId5" action="ppaction://hlinksldjump"/>
              </a:rPr>
              <a:t>zesarea-indizearen</a:t>
            </a:r>
            <a:r>
              <a:rPr lang="es-ES" sz="1100" b="1" dirty="0">
                <a:hlinkClick r:id="rId5" action="ppaction://hlinksldjump"/>
              </a:rPr>
              <a:t> </a:t>
            </a:r>
            <a:r>
              <a:rPr lang="es-ES" sz="1100" b="1" dirty="0" err="1">
                <a:hlinkClick r:id="rId5" action="ppaction://hlinksldjump"/>
              </a:rPr>
              <a:t>bilakaera</a:t>
            </a:r>
            <a:r>
              <a:rPr lang="es-ES" sz="1100" b="1" dirty="0">
                <a:hlinkClick r:id="rId5" action="ppaction://hlinksldjump"/>
              </a:rPr>
              <a:t> </a:t>
            </a:r>
            <a:r>
              <a:rPr lang="es-ES" sz="1100" b="1" dirty="0" err="1">
                <a:hlinkClick r:id="rId5" action="ppaction://hlinksldjump"/>
              </a:rPr>
              <a:t>titulartasunaren</a:t>
            </a:r>
            <a:r>
              <a:rPr lang="es-ES" sz="1100" b="1" dirty="0">
                <a:hlinkClick r:id="rId5" action="ppaction://hlinksldjump"/>
              </a:rPr>
              <a:t> </a:t>
            </a:r>
            <a:r>
              <a:rPr lang="es-ES" sz="1100" b="1" dirty="0" err="1">
                <a:hlinkClick r:id="rId5" action="ppaction://hlinksldjump"/>
              </a:rPr>
              <a:t>arabera</a:t>
            </a:r>
            <a:r>
              <a:rPr lang="es-ES" sz="1100" b="1" dirty="0">
                <a:hlinkClick r:id="rId5" action="ppaction://hlinksldjump"/>
              </a:rPr>
              <a:t>. EAE, </a:t>
            </a:r>
            <a:r>
              <a:rPr lang="es-ES" sz="1100" b="1" dirty="0">
                <a:hlinkClick r:id="rId3" action="ppaction://hlinksldjump"/>
              </a:rPr>
              <a:t>2008-2018</a:t>
            </a:r>
            <a:r>
              <a:rPr lang="es-ES" sz="1100" b="1" dirty="0">
                <a:hlinkClick r:id="rId5" action="ppaction://hlinksldjump"/>
              </a:rPr>
              <a:t>  </a:t>
            </a:r>
            <a:r>
              <a:rPr lang="es-ES" sz="1100" b="1" dirty="0"/>
              <a:t>/ Evolución del índice de cesáreas por cada cien partos según la titularidad. CAPV, 2008-2018 ……………………………………………………………………………………………….15</a:t>
            </a:r>
          </a:p>
          <a:p>
            <a:pPr marL="0" indent="0" algn="just">
              <a:buNone/>
            </a:pPr>
            <a:r>
              <a:rPr lang="es-ES" sz="1100" b="1" dirty="0">
                <a:hlinkClick r:id="rId6" action="ppaction://hlinksldjump"/>
              </a:rPr>
              <a:t>Mila </a:t>
            </a:r>
            <a:r>
              <a:rPr lang="es-ES" sz="1100" b="1" dirty="0" err="1">
                <a:hlinkClick r:id="rId6" action="ppaction://hlinksldjump"/>
              </a:rPr>
              <a:t>heriotzeko</a:t>
            </a:r>
            <a:r>
              <a:rPr lang="es-ES" sz="1100" b="1" dirty="0">
                <a:hlinkClick r:id="rId6" action="ppaction://hlinksldjump"/>
              </a:rPr>
              <a:t>, </a:t>
            </a:r>
            <a:r>
              <a:rPr lang="es-ES" sz="1100" b="1" dirty="0" err="1">
                <a:hlinkClick r:id="rId6" action="ppaction://hlinksldjump"/>
              </a:rPr>
              <a:t>nekropsia-indizearen</a:t>
            </a:r>
            <a:r>
              <a:rPr lang="es-ES" sz="1100" b="1" dirty="0">
                <a:hlinkClick r:id="rId6" action="ppaction://hlinksldjump"/>
              </a:rPr>
              <a:t> </a:t>
            </a:r>
            <a:r>
              <a:rPr lang="es-ES" sz="1100" b="1" dirty="0" err="1">
                <a:hlinkClick r:id="rId6" action="ppaction://hlinksldjump"/>
              </a:rPr>
              <a:t>bilakaera</a:t>
            </a:r>
            <a:r>
              <a:rPr lang="es-ES" sz="1100" b="1" dirty="0">
                <a:hlinkClick r:id="rId6" action="ppaction://hlinksldjump"/>
              </a:rPr>
              <a:t> </a:t>
            </a:r>
            <a:r>
              <a:rPr lang="es-ES" sz="1100" b="1" dirty="0" err="1">
                <a:hlinkClick r:id="rId6" action="ppaction://hlinksldjump"/>
              </a:rPr>
              <a:t>titulartasunaren</a:t>
            </a:r>
            <a:r>
              <a:rPr lang="es-ES" sz="1100" b="1" dirty="0">
                <a:hlinkClick r:id="rId6" action="ppaction://hlinksldjump"/>
              </a:rPr>
              <a:t> </a:t>
            </a:r>
            <a:r>
              <a:rPr lang="es-ES" sz="1100" b="1" dirty="0" err="1">
                <a:hlinkClick r:id="rId6" action="ppaction://hlinksldjump"/>
              </a:rPr>
              <a:t>arabera</a:t>
            </a:r>
            <a:r>
              <a:rPr lang="es-ES" sz="1100" b="1" dirty="0">
                <a:hlinkClick r:id="rId6" action="ppaction://hlinksldjump"/>
              </a:rPr>
              <a:t>. EAE, </a:t>
            </a:r>
            <a:r>
              <a:rPr lang="es-ES" sz="1100" b="1" dirty="0">
                <a:hlinkClick r:id="rId3" action="ppaction://hlinksldjump"/>
              </a:rPr>
              <a:t>2008-2018</a:t>
            </a:r>
            <a:r>
              <a:rPr lang="es-ES" sz="1100" b="1" dirty="0">
                <a:hlinkClick r:id="rId6" action="ppaction://hlinksldjump"/>
              </a:rPr>
              <a:t> </a:t>
            </a:r>
            <a:r>
              <a:rPr lang="es-ES" sz="1100" b="1" dirty="0"/>
              <a:t>/ Evolución del índice de necropsias por cada mil fallecimientos según la titularidad. CAPV, 2008-2018 ……………………………………………………………………16</a:t>
            </a:r>
          </a:p>
        </p:txBody>
      </p:sp>
    </p:spTree>
    <p:extLst>
      <p:ext uri="{BB962C8B-B14F-4D97-AF65-F5344CB8AC3E}">
        <p14:creationId xmlns:p14="http://schemas.microsoft.com/office/powerpoint/2010/main" val="385614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61B64BE9-C15D-46E0-9438-14EB9556B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073" y="1271286"/>
            <a:ext cx="7725853" cy="4315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5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620688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12B38639-D62F-4314-8824-B2A329856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05" y="1114102"/>
            <a:ext cx="7811590" cy="462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74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a 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FC55B83-36E0-49F9-8BE7-CAC2061388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68" y="1256997"/>
            <a:ext cx="7983064" cy="434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1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a 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13D21183-1DD1-4F80-9A57-BFA5C8C87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05" y="1166497"/>
            <a:ext cx="7992590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03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a captura de pantalla de un celular&#10;&#10;Descripción generada automáticamente">
            <a:extLst>
              <a:ext uri="{FF2B5EF4-FFF2-40B4-BE49-F238E27FC236}">
                <a16:creationId xmlns:a16="http://schemas.microsoft.com/office/drawing/2014/main" id="{A4039292-E608-471F-9AEC-CAC04F7F4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47" y="1152207"/>
            <a:ext cx="7382905" cy="455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6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a captura de pantalla de un celular&#10;&#10;Descripción generada automáticamente">
            <a:extLst>
              <a:ext uri="{FF2B5EF4-FFF2-40B4-BE49-F238E27FC236}">
                <a16:creationId xmlns:a16="http://schemas.microsoft.com/office/drawing/2014/main" id="{CAEBC638-8D8D-41F4-A666-F333A94A6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63" y="1199839"/>
            <a:ext cx="7154273" cy="445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84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</TotalTime>
  <Words>509</Words>
  <Application>Microsoft Office PowerPoint</Application>
  <PresentationFormat>Presentación en pantalla (4:3)</PresentationFormat>
  <Paragraphs>30</Paragraphs>
  <Slides>19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2018 Arreta Espezializatuko Estatistika Estadística de Atención Especializada 2018</vt:lpstr>
      <vt:lpstr>AURKIBIDEA / ÍNDICE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EJIE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Pardillo Mol, Belen</dc:creator>
  <cp:lastModifiedBy>USER</cp:lastModifiedBy>
  <cp:revision>106</cp:revision>
  <cp:lastPrinted>2020-03-11T09:47:30Z</cp:lastPrinted>
  <dcterms:created xsi:type="dcterms:W3CDTF">2018-08-02T06:37:08Z</dcterms:created>
  <dcterms:modified xsi:type="dcterms:W3CDTF">2020-04-26T15:16:34Z</dcterms:modified>
</cp:coreProperties>
</file>