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3" r:id="rId2"/>
    <p:sldId id="272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1BB95-142A-4F7F-9FDE-909144A59DDB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5630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4A2E0-EB40-480B-A227-FEE21B56D5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33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4A2E0-EB40-480B-A227-FEE21B56D5CC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962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4A2E0-EB40-480B-A227-FEE21B56D5CC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2541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797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7583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7279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399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950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618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867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954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805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5978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692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6DB3E-300E-4056-83A6-33A8BC6F1D6F}" type="datetimeFigureOut">
              <a:rPr lang="es-ES" smtClean="0"/>
              <a:t>11/03/2021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2C879-F39C-446F-A2C4-C35898DFB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170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5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12" Type="http://schemas.openxmlformats.org/officeDocument/2006/relationships/slide" Target="slide1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5" Type="http://schemas.openxmlformats.org/officeDocument/2006/relationships/slide" Target="slide7.xml"/><Relationship Id="rId10" Type="http://schemas.openxmlformats.org/officeDocument/2006/relationships/slide" Target="slide12.xml"/><Relationship Id="rId4" Type="http://schemas.openxmlformats.org/officeDocument/2006/relationships/slide" Target="slide6.xml"/><Relationship Id="rId9" Type="http://schemas.openxmlformats.org/officeDocument/2006/relationships/slide" Target="slide11.xml"/><Relationship Id="rId14" Type="http://schemas.openxmlformats.org/officeDocument/2006/relationships/slide" Target="slide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es-ES" dirty="0" smtClean="0"/>
              <a:t>2019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u-ES" dirty="0"/>
              <a:t>Arreta Espezializatuko Estatistika</a:t>
            </a:r>
            <a:r>
              <a:rPr lang="es-ES" dirty="0">
                <a:solidFill>
                  <a:schemeClr val="accent1"/>
                </a:solidFill>
              </a:rPr>
              <a:t/>
            </a:r>
            <a:br>
              <a:rPr lang="es-ES" dirty="0">
                <a:solidFill>
                  <a:schemeClr val="accent1"/>
                </a:solidFill>
              </a:rPr>
            </a:br>
            <a:r>
              <a:rPr lang="es-ES" dirty="0"/>
              <a:t>Estadística de Atención Especializada </a:t>
            </a:r>
            <a:r>
              <a:rPr lang="es-ES" dirty="0" smtClean="0"/>
              <a:t>2019</a:t>
            </a:r>
            <a:endParaRPr lang="es-ES" dirty="0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795185"/>
            <a:ext cx="1368152" cy="102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578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232" y="1340768"/>
            <a:ext cx="6442679" cy="400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078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323165"/>
            <a:ext cx="10560528" cy="646331"/>
          </a:xfrm>
          <a:prstGeom prst="rect">
            <a:avLst/>
          </a:prstGeom>
          <a:solidFill>
            <a:srgbClr val="FAFB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206" y="1172669"/>
            <a:ext cx="6420194" cy="40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2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476672"/>
            <a:ext cx="9144000" cy="0"/>
          </a:xfrm>
          <a:prstGeom prst="rect">
            <a:avLst/>
          </a:prstGeom>
          <a:solidFill>
            <a:srgbClr val="FAFB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758" y="1220122"/>
            <a:ext cx="6419634" cy="401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881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548680"/>
            <a:ext cx="9144000" cy="0"/>
          </a:xfrm>
          <a:prstGeom prst="rect">
            <a:avLst/>
          </a:prstGeom>
          <a:solidFill>
            <a:srgbClr val="FAFB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469" y="1275427"/>
            <a:ext cx="6758939" cy="396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163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620688"/>
            <a:ext cx="9144000" cy="0"/>
          </a:xfrm>
          <a:prstGeom prst="rect">
            <a:avLst/>
          </a:prstGeom>
          <a:solidFill>
            <a:srgbClr val="FAFB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100" y="1395734"/>
            <a:ext cx="5954243" cy="390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13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8" y="548680"/>
            <a:ext cx="9144000" cy="0"/>
          </a:xfrm>
          <a:prstGeom prst="rect">
            <a:avLst/>
          </a:prstGeom>
          <a:solidFill>
            <a:srgbClr val="FAFB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16" y="1178750"/>
            <a:ext cx="6199967" cy="403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915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5576" y="476672"/>
            <a:ext cx="9144000" cy="0"/>
          </a:xfrm>
          <a:prstGeom prst="rect">
            <a:avLst/>
          </a:prstGeom>
          <a:solidFill>
            <a:srgbClr val="FAFB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996" y="1386128"/>
            <a:ext cx="6280380" cy="379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37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548680"/>
            <a:ext cx="9144000" cy="0"/>
          </a:xfrm>
          <a:prstGeom prst="rect">
            <a:avLst/>
          </a:prstGeom>
          <a:solidFill>
            <a:srgbClr val="FAFB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811" y="1472651"/>
            <a:ext cx="6293549" cy="379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952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475656" y="1052736"/>
            <a:ext cx="9144000" cy="0"/>
          </a:xfrm>
          <a:prstGeom prst="rect">
            <a:avLst/>
          </a:prstGeom>
          <a:solidFill>
            <a:srgbClr val="FAFB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232" y="1286163"/>
            <a:ext cx="6176151" cy="38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10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27584" y="404664"/>
            <a:ext cx="9144000" cy="0"/>
          </a:xfrm>
          <a:prstGeom prst="rect">
            <a:avLst/>
          </a:prstGeom>
          <a:solidFill>
            <a:srgbClr val="FAFB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12776"/>
            <a:ext cx="6120680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034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360039"/>
          </a:xfrm>
        </p:spPr>
        <p:txBody>
          <a:bodyPr>
            <a:normAutofit/>
          </a:bodyPr>
          <a:lstStyle/>
          <a:p>
            <a:r>
              <a:rPr lang="es-ES" sz="1600" b="1" dirty="0"/>
              <a:t>AURKIBIDEA / ÍNDICE</a:t>
            </a: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416824" cy="5400600"/>
          </a:xfrm>
        </p:spPr>
        <p:txBody>
          <a:bodyPr tIns="144000" bIns="0">
            <a:normAutofit fontScale="92500"/>
          </a:bodyPr>
          <a:lstStyle/>
          <a:p>
            <a:pPr algn="just">
              <a:lnSpc>
                <a:spcPct val="110000"/>
              </a:lnSpc>
            </a:pPr>
            <a:r>
              <a:rPr lang="es-ES" sz="1200" b="1" dirty="0" err="1">
                <a:hlinkClick r:id="rId2" action="ppaction://hlinksldjump"/>
              </a:rPr>
              <a:t>Ohe-kopuruaren</a:t>
            </a:r>
            <a:r>
              <a:rPr lang="es-ES" sz="1200" b="1" dirty="0">
                <a:hlinkClick r:id="rId2" action="ppaction://hlinksldjump"/>
              </a:rPr>
              <a:t> </a:t>
            </a:r>
            <a:r>
              <a:rPr lang="es-ES" sz="1200" b="1" dirty="0" err="1">
                <a:hlinkClick r:id="rId2" action="ppaction://hlinksldjump"/>
              </a:rPr>
              <a:t>bilakaera</a:t>
            </a:r>
            <a:r>
              <a:rPr lang="es-ES" sz="1200" b="1" dirty="0">
                <a:hlinkClick r:id="rId2" action="ppaction://hlinksldjump"/>
              </a:rPr>
              <a:t> </a:t>
            </a:r>
            <a:r>
              <a:rPr lang="es-ES" sz="1200" b="1" dirty="0" err="1">
                <a:hlinkClick r:id="rId2" action="ppaction://hlinksldjump"/>
              </a:rPr>
              <a:t>akutuen</a:t>
            </a:r>
            <a:r>
              <a:rPr lang="es-ES" sz="1200" b="1" dirty="0">
                <a:hlinkClick r:id="rId2" action="ppaction://hlinksldjump"/>
              </a:rPr>
              <a:t> </a:t>
            </a:r>
            <a:r>
              <a:rPr lang="es-ES" sz="1200" b="1" dirty="0" err="1">
                <a:hlinkClick r:id="rId2" action="ppaction://hlinksldjump"/>
              </a:rPr>
              <a:t>ospitaleetan</a:t>
            </a:r>
            <a:r>
              <a:rPr lang="es-ES" sz="1200" b="1" dirty="0">
                <a:hlinkClick r:id="rId2" action="ppaction://hlinksldjump"/>
              </a:rPr>
              <a:t> titulartasunaren </a:t>
            </a:r>
            <a:r>
              <a:rPr lang="es-ES" sz="1200" b="1" dirty="0" err="1">
                <a:hlinkClick r:id="rId2" action="ppaction://hlinksldjump"/>
              </a:rPr>
              <a:t>arabera</a:t>
            </a:r>
            <a:r>
              <a:rPr lang="es-ES" sz="1200" b="1" dirty="0">
                <a:hlinkClick r:id="rId2" action="ppaction://hlinksldjump"/>
              </a:rPr>
              <a:t>. EAE, </a:t>
            </a:r>
            <a:r>
              <a:rPr lang="es-ES" sz="1200" b="1" dirty="0" smtClean="0">
                <a:hlinkClick r:id="rId2" action="ppaction://hlinksldjump"/>
              </a:rPr>
              <a:t>2009-2019  </a:t>
            </a:r>
            <a:r>
              <a:rPr lang="es-ES" sz="1200" b="1" dirty="0">
                <a:hlinkClick r:id="rId2" action="ppaction://hlinksldjump"/>
              </a:rPr>
              <a:t>/ </a:t>
            </a:r>
            <a:r>
              <a:rPr lang="es-ES" sz="1200" b="1" dirty="0">
                <a:solidFill>
                  <a:schemeClr val="tx1"/>
                </a:solidFill>
              </a:rPr>
              <a:t>Evolución de la dotación de camas en hospitales de agudos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…………………………………………………………………………………1</a:t>
            </a:r>
          </a:p>
          <a:p>
            <a:pPr algn="just">
              <a:spcBef>
                <a:spcPts val="200"/>
              </a:spcBef>
            </a:pPr>
            <a:r>
              <a:rPr lang="es-ES" sz="1200" b="1" dirty="0" err="1">
                <a:hlinkClick r:id="rId3" action="ppaction://hlinksldjump"/>
              </a:rPr>
              <a:t>Ohe-kopuruaren</a:t>
            </a:r>
            <a:r>
              <a:rPr lang="es-ES" sz="1200" b="1" dirty="0">
                <a:hlinkClick r:id="rId3" action="ppaction://hlinksldjump"/>
              </a:rPr>
              <a:t> </a:t>
            </a:r>
            <a:r>
              <a:rPr lang="es-ES" sz="1200" b="1" dirty="0" err="1">
                <a:hlinkClick r:id="rId3" action="ppaction://hlinksldjump"/>
              </a:rPr>
              <a:t>bilakaera</a:t>
            </a:r>
            <a:r>
              <a:rPr lang="es-ES" sz="1200" b="1" dirty="0">
                <a:hlinkClick r:id="rId3" action="ppaction://hlinksldjump"/>
              </a:rPr>
              <a:t> </a:t>
            </a:r>
            <a:r>
              <a:rPr lang="es-ES" sz="1200" b="1" dirty="0" err="1">
                <a:hlinkClick r:id="rId3" action="ppaction://hlinksldjump"/>
              </a:rPr>
              <a:t>egonaldi</a:t>
            </a:r>
            <a:r>
              <a:rPr lang="es-ES" sz="1200" b="1" dirty="0">
                <a:hlinkClick r:id="rId3" action="ppaction://hlinksldjump"/>
              </a:rPr>
              <a:t> </a:t>
            </a:r>
            <a:r>
              <a:rPr lang="es-ES" sz="1200" b="1" dirty="0" err="1">
                <a:hlinkClick r:id="rId3" action="ppaction://hlinksldjump"/>
              </a:rPr>
              <a:t>ertain</a:t>
            </a:r>
            <a:r>
              <a:rPr lang="es-ES" sz="1200" b="1" dirty="0">
                <a:hlinkClick r:id="rId3" action="ppaction://hlinksldjump"/>
              </a:rPr>
              <a:t> eta </a:t>
            </a:r>
            <a:r>
              <a:rPr lang="es-ES" sz="1200" b="1" dirty="0" err="1">
                <a:hlinkClick r:id="rId3" action="ppaction://hlinksldjump"/>
              </a:rPr>
              <a:t>luzeko</a:t>
            </a:r>
            <a:r>
              <a:rPr lang="es-ES" sz="1200" b="1" dirty="0">
                <a:hlinkClick r:id="rId3" action="ppaction://hlinksldjump"/>
              </a:rPr>
              <a:t> </a:t>
            </a:r>
            <a:r>
              <a:rPr lang="es-ES" sz="1200" b="1" dirty="0" err="1">
                <a:hlinkClick r:id="rId3" action="ppaction://hlinksldjump"/>
              </a:rPr>
              <a:t>ospitaleetan</a:t>
            </a:r>
            <a:r>
              <a:rPr lang="es-ES" sz="1200" b="1" dirty="0">
                <a:hlinkClick r:id="rId3" action="ppaction://hlinksldjump"/>
              </a:rPr>
              <a:t> titulartasunaren </a:t>
            </a:r>
            <a:r>
              <a:rPr lang="es-ES" sz="1200" b="1" dirty="0" err="1">
                <a:hlinkClick r:id="rId3" action="ppaction://hlinksldjump"/>
              </a:rPr>
              <a:t>arabera</a:t>
            </a:r>
            <a:r>
              <a:rPr lang="es-ES" sz="1200" b="1" dirty="0">
                <a:hlinkClick r:id="rId3" action="ppaction://hlinksldjump"/>
              </a:rPr>
              <a:t>. EAE, 2009-2019  </a:t>
            </a:r>
            <a:r>
              <a:rPr lang="es-ES" sz="1200" b="1" dirty="0"/>
              <a:t>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 la dotación de camas en hospitales de media y larga estancia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……………………………...…..2</a:t>
            </a:r>
          </a:p>
          <a:p>
            <a:pPr algn="just">
              <a:lnSpc>
                <a:spcPct val="110000"/>
              </a:lnSpc>
            </a:pPr>
            <a:r>
              <a:rPr lang="es-ES" sz="1200" b="1" dirty="0" err="1">
                <a:hlinkClick r:id="rId4" action="ppaction://hlinksldjump"/>
              </a:rPr>
              <a:t>Ohe-kopuruaren</a:t>
            </a:r>
            <a:r>
              <a:rPr lang="es-ES" sz="1200" b="1" dirty="0">
                <a:hlinkClick r:id="rId4" action="ppaction://hlinksldjump"/>
              </a:rPr>
              <a:t> </a:t>
            </a:r>
            <a:r>
              <a:rPr lang="es-ES" sz="1200" b="1" dirty="0" err="1">
                <a:hlinkClick r:id="rId4" action="ppaction://hlinksldjump"/>
              </a:rPr>
              <a:t>bilakaera</a:t>
            </a:r>
            <a:r>
              <a:rPr lang="es-ES" sz="1200" b="1" dirty="0">
                <a:hlinkClick r:id="rId4" action="ppaction://hlinksldjump"/>
              </a:rPr>
              <a:t> </a:t>
            </a:r>
            <a:r>
              <a:rPr lang="es-ES" sz="1200" b="1" dirty="0" err="1">
                <a:hlinkClick r:id="rId4" action="ppaction://hlinksldjump"/>
              </a:rPr>
              <a:t>ospitale</a:t>
            </a:r>
            <a:r>
              <a:rPr lang="es-ES" sz="1200" b="1" dirty="0">
                <a:hlinkClick r:id="rId4" action="ppaction://hlinksldjump"/>
              </a:rPr>
              <a:t> </a:t>
            </a:r>
            <a:r>
              <a:rPr lang="es-ES" sz="1200" b="1" dirty="0" err="1">
                <a:hlinkClick r:id="rId4" action="ppaction://hlinksldjump"/>
              </a:rPr>
              <a:t>psikiatrikoetan</a:t>
            </a:r>
            <a:r>
              <a:rPr lang="es-ES" sz="1200" b="1" dirty="0">
                <a:hlinkClick r:id="rId4" action="ppaction://hlinksldjump"/>
              </a:rPr>
              <a:t> titulartasunaren </a:t>
            </a:r>
            <a:r>
              <a:rPr lang="es-ES" sz="1200" b="1" dirty="0" err="1">
                <a:hlinkClick r:id="rId4" action="ppaction://hlinksldjump"/>
              </a:rPr>
              <a:t>arabera</a:t>
            </a:r>
            <a:r>
              <a:rPr lang="es-ES" sz="1200" b="1" dirty="0">
                <a:hlinkClick r:id="rId4" action="ppaction://hlinksldjump"/>
              </a:rPr>
              <a:t>. EAE, 2009-2019  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 la dotación de camas en hospitales psiquiátricos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……………………………………………….……………………………3</a:t>
            </a:r>
          </a:p>
          <a:p>
            <a:pPr algn="just">
              <a:lnSpc>
                <a:spcPct val="110000"/>
              </a:lnSpc>
            </a:pPr>
            <a:r>
              <a:rPr lang="es-ES" sz="1200" b="1" dirty="0" err="1">
                <a:hlinkClick r:id="rId5" action="ppaction://hlinksldjump"/>
              </a:rPr>
              <a:t>Ospitaleratzeen</a:t>
            </a:r>
            <a:r>
              <a:rPr lang="es-ES" sz="1200" b="1" dirty="0">
                <a:hlinkClick r:id="rId5" action="ppaction://hlinksldjump"/>
              </a:rPr>
              <a:t> </a:t>
            </a:r>
            <a:r>
              <a:rPr lang="es-ES" sz="1200" b="1" dirty="0" err="1">
                <a:hlinkClick r:id="rId5" action="ppaction://hlinksldjump"/>
              </a:rPr>
              <a:t>bilakaera</a:t>
            </a:r>
            <a:r>
              <a:rPr lang="es-ES" sz="1200" b="1" dirty="0">
                <a:hlinkClick r:id="rId5" action="ppaction://hlinksldjump"/>
              </a:rPr>
              <a:t> </a:t>
            </a:r>
            <a:r>
              <a:rPr lang="es-ES" sz="1200" b="1" dirty="0" err="1">
                <a:hlinkClick r:id="rId5" action="ppaction://hlinksldjump"/>
              </a:rPr>
              <a:t>akutuen</a:t>
            </a:r>
            <a:r>
              <a:rPr lang="es-ES" sz="1200" b="1" dirty="0">
                <a:hlinkClick r:id="rId5" action="ppaction://hlinksldjump"/>
              </a:rPr>
              <a:t> </a:t>
            </a:r>
            <a:r>
              <a:rPr lang="es-ES" sz="1200" b="1" dirty="0" err="1">
                <a:hlinkClick r:id="rId5" action="ppaction://hlinksldjump"/>
              </a:rPr>
              <a:t>ospitaleetan</a:t>
            </a:r>
            <a:r>
              <a:rPr lang="es-ES" sz="1200" b="1" dirty="0">
                <a:hlinkClick r:id="rId5" action="ppaction://hlinksldjump"/>
              </a:rPr>
              <a:t> titulartasunaren </a:t>
            </a:r>
            <a:r>
              <a:rPr lang="es-ES" sz="1200" b="1" dirty="0" err="1">
                <a:hlinkClick r:id="rId5" action="ppaction://hlinksldjump"/>
              </a:rPr>
              <a:t>arabera</a:t>
            </a:r>
            <a:r>
              <a:rPr lang="es-ES" sz="1200" b="1" dirty="0">
                <a:hlinkClick r:id="rId5" action="ppaction://hlinksldjump"/>
              </a:rPr>
              <a:t>. EAE, 2009-2019  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 los ingresos en hospitales de agudos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………………………………………………………………………………………………..4</a:t>
            </a:r>
          </a:p>
          <a:p>
            <a:pPr algn="just"/>
            <a:r>
              <a:rPr lang="es-ES" sz="1200" b="1" dirty="0" err="1">
                <a:hlinkClick r:id="rId6" action="ppaction://hlinksldjump"/>
              </a:rPr>
              <a:t>Ospitaleratzeen</a:t>
            </a:r>
            <a:r>
              <a:rPr lang="es-ES" sz="1200" b="1" dirty="0">
                <a:hlinkClick r:id="rId6" action="ppaction://hlinksldjump"/>
              </a:rPr>
              <a:t> </a:t>
            </a:r>
            <a:r>
              <a:rPr lang="es-ES" sz="1200" b="1" dirty="0" err="1">
                <a:hlinkClick r:id="rId6" action="ppaction://hlinksldjump"/>
              </a:rPr>
              <a:t>bilakaera</a:t>
            </a:r>
            <a:r>
              <a:rPr lang="es-ES" sz="1200" b="1" dirty="0">
                <a:hlinkClick r:id="rId6" action="ppaction://hlinksldjump"/>
              </a:rPr>
              <a:t> </a:t>
            </a:r>
            <a:r>
              <a:rPr lang="es-ES" sz="1200" b="1" dirty="0" err="1">
                <a:hlinkClick r:id="rId6" action="ppaction://hlinksldjump"/>
              </a:rPr>
              <a:t>egonaldi</a:t>
            </a:r>
            <a:r>
              <a:rPr lang="es-ES" sz="1200" b="1" dirty="0">
                <a:hlinkClick r:id="rId6" action="ppaction://hlinksldjump"/>
              </a:rPr>
              <a:t> </a:t>
            </a:r>
            <a:r>
              <a:rPr lang="es-ES" sz="1200" b="1" dirty="0" err="1">
                <a:hlinkClick r:id="rId6" action="ppaction://hlinksldjump"/>
              </a:rPr>
              <a:t>ertain</a:t>
            </a:r>
            <a:r>
              <a:rPr lang="es-ES" sz="1200" b="1" dirty="0">
                <a:hlinkClick r:id="rId6" action="ppaction://hlinksldjump"/>
              </a:rPr>
              <a:t> eta </a:t>
            </a:r>
            <a:r>
              <a:rPr lang="es-ES" sz="1200" b="1" dirty="0" err="1">
                <a:hlinkClick r:id="rId6" action="ppaction://hlinksldjump"/>
              </a:rPr>
              <a:t>luzeko</a:t>
            </a:r>
            <a:r>
              <a:rPr lang="es-ES" sz="1200" b="1" dirty="0">
                <a:hlinkClick r:id="rId6" action="ppaction://hlinksldjump"/>
              </a:rPr>
              <a:t> </a:t>
            </a:r>
            <a:r>
              <a:rPr lang="es-ES" sz="1200" b="1" dirty="0" err="1">
                <a:hlinkClick r:id="rId6" action="ppaction://hlinksldjump"/>
              </a:rPr>
              <a:t>ospitaleetan</a:t>
            </a:r>
            <a:r>
              <a:rPr lang="es-ES" sz="1200" b="1" dirty="0">
                <a:hlinkClick r:id="rId6" action="ppaction://hlinksldjump"/>
              </a:rPr>
              <a:t> titulartasunaren </a:t>
            </a:r>
            <a:r>
              <a:rPr lang="es-ES" sz="1200" b="1" dirty="0" err="1" smtClean="0">
                <a:hlinkClick r:id="rId6" action="ppaction://hlinksldjump"/>
              </a:rPr>
              <a:t>arabera</a:t>
            </a:r>
            <a:r>
              <a:rPr lang="es-ES" sz="1200" b="1" dirty="0" smtClean="0">
                <a:hlinkClick r:id="rId6" action="ppaction://hlinksldjump"/>
              </a:rPr>
              <a:t>. </a:t>
            </a:r>
            <a:r>
              <a:rPr lang="es-ES" sz="1200" b="1" dirty="0">
                <a:hlinkClick r:id="rId6" action="ppaction://hlinksldjump"/>
              </a:rPr>
              <a:t>EAE, 2009-2019  </a:t>
            </a:r>
            <a:r>
              <a:rPr lang="es-ES" sz="1200" b="1" dirty="0"/>
              <a:t>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 los ingresos en hospitales de media y larga estancia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……………………………………………..….5</a:t>
            </a:r>
          </a:p>
          <a:p>
            <a:pPr algn="just"/>
            <a:r>
              <a:rPr lang="es-ES" sz="1200" b="1" dirty="0" err="1">
                <a:hlinkClick r:id="rId7" action="ppaction://hlinksldjump"/>
              </a:rPr>
              <a:t>Ospitaleratzeen</a:t>
            </a:r>
            <a:r>
              <a:rPr lang="es-ES" sz="1200" b="1" dirty="0">
                <a:hlinkClick r:id="rId7" action="ppaction://hlinksldjump"/>
              </a:rPr>
              <a:t> </a:t>
            </a:r>
            <a:r>
              <a:rPr lang="es-ES" sz="1200" b="1" dirty="0" err="1">
                <a:hlinkClick r:id="rId7" action="ppaction://hlinksldjump"/>
              </a:rPr>
              <a:t>bilakaera</a:t>
            </a:r>
            <a:r>
              <a:rPr lang="es-ES" sz="1200" b="1" dirty="0">
                <a:hlinkClick r:id="rId7" action="ppaction://hlinksldjump"/>
              </a:rPr>
              <a:t> </a:t>
            </a:r>
            <a:r>
              <a:rPr lang="es-ES" sz="1200" b="1" dirty="0" err="1">
                <a:hlinkClick r:id="rId7" action="ppaction://hlinksldjump"/>
              </a:rPr>
              <a:t>ospitale</a:t>
            </a:r>
            <a:r>
              <a:rPr lang="es-ES" sz="1200" b="1" dirty="0">
                <a:hlinkClick r:id="rId7" action="ppaction://hlinksldjump"/>
              </a:rPr>
              <a:t> </a:t>
            </a:r>
            <a:r>
              <a:rPr lang="es-ES" sz="1200" b="1" dirty="0" err="1">
                <a:hlinkClick r:id="rId7" action="ppaction://hlinksldjump"/>
              </a:rPr>
              <a:t>psikiatrikoetan</a:t>
            </a:r>
            <a:r>
              <a:rPr lang="es-ES" sz="1200" b="1" dirty="0">
                <a:hlinkClick r:id="rId7" action="ppaction://hlinksldjump"/>
              </a:rPr>
              <a:t> titulartasunaren </a:t>
            </a:r>
            <a:r>
              <a:rPr lang="es-ES" sz="1200" b="1" dirty="0" err="1">
                <a:hlinkClick r:id="rId7" action="ppaction://hlinksldjump"/>
              </a:rPr>
              <a:t>arabera</a:t>
            </a:r>
            <a:r>
              <a:rPr lang="es-ES" sz="1200" b="1" dirty="0">
                <a:hlinkClick r:id="rId7" action="ppaction://hlinksldjump"/>
              </a:rPr>
              <a:t>. EAE, 2009-2019  /</a:t>
            </a:r>
            <a:r>
              <a:rPr lang="es-ES" sz="1200" b="1" dirty="0"/>
              <a:t>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 los ingresos en hospitales psiquiátricos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………………………………………………………………………..………………….6</a:t>
            </a:r>
          </a:p>
          <a:p>
            <a:pPr algn="just"/>
            <a:r>
              <a:rPr lang="es-ES" sz="1200" b="1" dirty="0" err="1">
                <a:hlinkClick r:id="rId8" action="ppaction://hlinksldjump"/>
              </a:rPr>
              <a:t>Egonaldien</a:t>
            </a:r>
            <a:r>
              <a:rPr lang="es-ES" sz="1200" b="1" dirty="0">
                <a:hlinkClick r:id="rId8" action="ppaction://hlinksldjump"/>
              </a:rPr>
              <a:t> </a:t>
            </a:r>
            <a:r>
              <a:rPr lang="es-ES" sz="1200" b="1" dirty="0" err="1">
                <a:hlinkClick r:id="rId8" action="ppaction://hlinksldjump"/>
              </a:rPr>
              <a:t>bilakaera</a:t>
            </a:r>
            <a:r>
              <a:rPr lang="es-ES" sz="1200" b="1" dirty="0">
                <a:hlinkClick r:id="rId8" action="ppaction://hlinksldjump"/>
              </a:rPr>
              <a:t> </a:t>
            </a:r>
            <a:r>
              <a:rPr lang="es-ES" sz="1200" b="1" dirty="0" err="1">
                <a:hlinkClick r:id="rId8" action="ppaction://hlinksldjump"/>
              </a:rPr>
              <a:t>akutuen</a:t>
            </a:r>
            <a:r>
              <a:rPr lang="es-ES" sz="1200" b="1" dirty="0">
                <a:hlinkClick r:id="rId8" action="ppaction://hlinksldjump"/>
              </a:rPr>
              <a:t> </a:t>
            </a:r>
            <a:r>
              <a:rPr lang="es-ES" sz="1200" b="1" dirty="0" err="1">
                <a:hlinkClick r:id="rId8" action="ppaction://hlinksldjump"/>
              </a:rPr>
              <a:t>ospitaleetan</a:t>
            </a:r>
            <a:r>
              <a:rPr lang="es-ES" sz="1200" b="1" dirty="0">
                <a:hlinkClick r:id="rId8" action="ppaction://hlinksldjump"/>
              </a:rPr>
              <a:t> titulartasunaren </a:t>
            </a:r>
            <a:r>
              <a:rPr lang="es-ES" sz="1200" b="1" dirty="0" err="1">
                <a:hlinkClick r:id="rId8" action="ppaction://hlinksldjump"/>
              </a:rPr>
              <a:t>arabera</a:t>
            </a:r>
            <a:r>
              <a:rPr lang="es-ES" sz="1200" b="1" dirty="0">
                <a:hlinkClick r:id="rId8" action="ppaction://hlinksldjump"/>
              </a:rPr>
              <a:t>. EAE, 2009-2019  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 las estancias en hospitales de agudos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………………………………………………………….…………………………………….7</a:t>
            </a:r>
          </a:p>
          <a:p>
            <a:pPr algn="just"/>
            <a:r>
              <a:rPr lang="es-ES" sz="1200" b="1" dirty="0" err="1">
                <a:hlinkClick r:id="rId9" action="ppaction://hlinksldjump"/>
              </a:rPr>
              <a:t>Batezbesteko</a:t>
            </a:r>
            <a:r>
              <a:rPr lang="es-ES" sz="1200" b="1" dirty="0">
                <a:hlinkClick r:id="rId9" action="ppaction://hlinksldjump"/>
              </a:rPr>
              <a:t> </a:t>
            </a:r>
            <a:r>
              <a:rPr lang="es-ES" sz="1200" b="1" dirty="0" err="1">
                <a:hlinkClick r:id="rId9" action="ppaction://hlinksldjump"/>
              </a:rPr>
              <a:t>egonaldiaren</a:t>
            </a:r>
            <a:r>
              <a:rPr lang="es-ES" sz="1200" b="1" dirty="0">
                <a:hlinkClick r:id="rId9" action="ppaction://hlinksldjump"/>
              </a:rPr>
              <a:t> </a:t>
            </a:r>
            <a:r>
              <a:rPr lang="es-ES" sz="1200" b="1" dirty="0" err="1">
                <a:hlinkClick r:id="rId9" action="ppaction://hlinksldjump"/>
              </a:rPr>
              <a:t>bilakaera</a:t>
            </a:r>
            <a:r>
              <a:rPr lang="es-ES" sz="1200" b="1" dirty="0">
                <a:hlinkClick r:id="rId9" action="ppaction://hlinksldjump"/>
              </a:rPr>
              <a:t> </a:t>
            </a:r>
            <a:r>
              <a:rPr lang="es-ES" sz="1200" b="1" dirty="0" err="1">
                <a:hlinkClick r:id="rId9" action="ppaction://hlinksldjump"/>
              </a:rPr>
              <a:t>akutuen</a:t>
            </a:r>
            <a:r>
              <a:rPr lang="es-ES" sz="1200" b="1" dirty="0">
                <a:hlinkClick r:id="rId9" action="ppaction://hlinksldjump"/>
              </a:rPr>
              <a:t> </a:t>
            </a:r>
            <a:r>
              <a:rPr lang="es-ES" sz="1200" b="1" dirty="0" err="1">
                <a:hlinkClick r:id="rId9" action="ppaction://hlinksldjump"/>
              </a:rPr>
              <a:t>ospitaleetan</a:t>
            </a:r>
            <a:r>
              <a:rPr lang="es-ES" sz="1200" b="1" dirty="0">
                <a:hlinkClick r:id="rId9" action="ppaction://hlinksldjump"/>
              </a:rPr>
              <a:t> titulartasunaren </a:t>
            </a:r>
            <a:r>
              <a:rPr lang="es-ES" sz="1200" b="1" dirty="0" err="1">
                <a:hlinkClick r:id="rId9" action="ppaction://hlinksldjump"/>
              </a:rPr>
              <a:t>arabera</a:t>
            </a:r>
            <a:r>
              <a:rPr lang="es-ES" sz="1200" b="1" dirty="0">
                <a:hlinkClick r:id="rId9" action="ppaction://hlinksldjump"/>
              </a:rPr>
              <a:t>. EAE, 2009-2019  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 la estancia media en hospitales de agudos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…………………………………………….……….……………8</a:t>
            </a:r>
          </a:p>
          <a:p>
            <a:pPr algn="just"/>
            <a:r>
              <a:rPr lang="es-ES" sz="1200" b="1" dirty="0" err="1">
                <a:hlinkClick r:id="rId10" action="ppaction://hlinksldjump"/>
              </a:rPr>
              <a:t>Egonaldien</a:t>
            </a:r>
            <a:r>
              <a:rPr lang="es-ES" sz="1200" b="1" dirty="0">
                <a:hlinkClick r:id="rId10" action="ppaction://hlinksldjump"/>
              </a:rPr>
              <a:t> </a:t>
            </a:r>
            <a:r>
              <a:rPr lang="es-ES" sz="1200" b="1" dirty="0" err="1">
                <a:hlinkClick r:id="rId10" action="ppaction://hlinksldjump"/>
              </a:rPr>
              <a:t>bilakaera</a:t>
            </a:r>
            <a:r>
              <a:rPr lang="es-ES" sz="1200" b="1" dirty="0">
                <a:hlinkClick r:id="rId10" action="ppaction://hlinksldjump"/>
              </a:rPr>
              <a:t> </a:t>
            </a:r>
            <a:r>
              <a:rPr lang="es-ES" sz="1200" b="1" dirty="0" err="1">
                <a:hlinkClick r:id="rId10" action="ppaction://hlinksldjump"/>
              </a:rPr>
              <a:t>egonaldi</a:t>
            </a:r>
            <a:r>
              <a:rPr lang="es-ES" sz="1200" b="1" dirty="0">
                <a:hlinkClick r:id="rId10" action="ppaction://hlinksldjump"/>
              </a:rPr>
              <a:t> </a:t>
            </a:r>
            <a:r>
              <a:rPr lang="es-ES" sz="1200" b="1" dirty="0" err="1">
                <a:hlinkClick r:id="rId10" action="ppaction://hlinksldjump"/>
              </a:rPr>
              <a:t>ertain</a:t>
            </a:r>
            <a:r>
              <a:rPr lang="es-ES" sz="1200" b="1" dirty="0">
                <a:hlinkClick r:id="rId10" action="ppaction://hlinksldjump"/>
              </a:rPr>
              <a:t> eta </a:t>
            </a:r>
            <a:r>
              <a:rPr lang="es-ES" sz="1200" b="1" dirty="0" err="1">
                <a:hlinkClick r:id="rId10" action="ppaction://hlinksldjump"/>
              </a:rPr>
              <a:t>luzeko</a:t>
            </a:r>
            <a:r>
              <a:rPr lang="es-ES" sz="1200" b="1" dirty="0">
                <a:hlinkClick r:id="rId10" action="ppaction://hlinksldjump"/>
              </a:rPr>
              <a:t> </a:t>
            </a:r>
            <a:r>
              <a:rPr lang="es-ES" sz="1200" b="1" dirty="0" err="1">
                <a:hlinkClick r:id="rId10" action="ppaction://hlinksldjump"/>
              </a:rPr>
              <a:t>ospitaleetan</a:t>
            </a:r>
            <a:r>
              <a:rPr lang="es-ES" sz="1200" b="1" dirty="0">
                <a:hlinkClick r:id="rId10" action="ppaction://hlinksldjump"/>
              </a:rPr>
              <a:t> titulartasunaren </a:t>
            </a:r>
            <a:r>
              <a:rPr lang="es-ES" sz="1200" b="1" dirty="0" err="1">
                <a:hlinkClick r:id="rId10" action="ppaction://hlinksldjump"/>
              </a:rPr>
              <a:t>arabera</a:t>
            </a:r>
            <a:r>
              <a:rPr lang="es-ES" sz="1200" b="1" dirty="0">
                <a:hlinkClick r:id="rId10" action="ppaction://hlinksldjump"/>
              </a:rPr>
              <a:t>. EAE, 2009-2019  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 las estancias en hospitales de media y larga estancia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……………………………………………….……9</a:t>
            </a:r>
          </a:p>
          <a:p>
            <a:pPr algn="just"/>
            <a:r>
              <a:rPr lang="es-ES" sz="1200" b="1" dirty="0" err="1">
                <a:hlinkClick r:id="rId11" action="ppaction://hlinksldjump"/>
              </a:rPr>
              <a:t>Egonaldien</a:t>
            </a:r>
            <a:r>
              <a:rPr lang="es-ES" sz="1200" b="1" dirty="0">
                <a:hlinkClick r:id="rId11" action="ppaction://hlinksldjump"/>
              </a:rPr>
              <a:t> </a:t>
            </a:r>
            <a:r>
              <a:rPr lang="es-ES" sz="1200" b="1" dirty="0" err="1">
                <a:hlinkClick r:id="rId11" action="ppaction://hlinksldjump"/>
              </a:rPr>
              <a:t>bilakaera</a:t>
            </a:r>
            <a:r>
              <a:rPr lang="es-ES" sz="1200" b="1" dirty="0">
                <a:hlinkClick r:id="rId11" action="ppaction://hlinksldjump"/>
              </a:rPr>
              <a:t> </a:t>
            </a:r>
            <a:r>
              <a:rPr lang="es-ES" sz="1200" b="1" dirty="0" err="1">
                <a:hlinkClick r:id="rId11" action="ppaction://hlinksldjump"/>
              </a:rPr>
              <a:t>ospitale</a:t>
            </a:r>
            <a:r>
              <a:rPr lang="es-ES" sz="1200" b="1" dirty="0">
                <a:hlinkClick r:id="rId11" action="ppaction://hlinksldjump"/>
              </a:rPr>
              <a:t> </a:t>
            </a:r>
            <a:r>
              <a:rPr lang="es-ES" sz="1200" b="1" dirty="0" err="1">
                <a:hlinkClick r:id="rId11" action="ppaction://hlinksldjump"/>
              </a:rPr>
              <a:t>psikiatrikoetan</a:t>
            </a:r>
            <a:r>
              <a:rPr lang="es-ES" sz="1200" b="1" dirty="0">
                <a:hlinkClick r:id="rId11" action="ppaction://hlinksldjump"/>
              </a:rPr>
              <a:t> titulartasunaren </a:t>
            </a:r>
            <a:r>
              <a:rPr lang="es-ES" sz="1200" b="1" dirty="0" err="1">
                <a:hlinkClick r:id="rId11" action="ppaction://hlinksldjump"/>
              </a:rPr>
              <a:t>arabera</a:t>
            </a:r>
            <a:r>
              <a:rPr lang="es-ES" sz="1200" b="1" dirty="0">
                <a:hlinkClick r:id="rId11" action="ppaction://hlinksldjump"/>
              </a:rPr>
              <a:t>. EAE, 2009-2019  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 las estancias en hospitales psiquiátricos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………………………………………………………………………………………….10</a:t>
            </a:r>
          </a:p>
          <a:p>
            <a:pPr algn="just">
              <a:lnSpc>
                <a:spcPct val="110000"/>
              </a:lnSpc>
            </a:pPr>
            <a:r>
              <a:rPr lang="es-ES" sz="1200" b="1" dirty="0" err="1">
                <a:hlinkClick r:id="rId12" action="ppaction://hlinksldjump"/>
              </a:rPr>
              <a:t>Ebakuntza</a:t>
            </a:r>
            <a:r>
              <a:rPr lang="es-ES" sz="1200" b="1" dirty="0">
                <a:hlinkClick r:id="rId12" action="ppaction://hlinksldjump"/>
              </a:rPr>
              <a:t> </a:t>
            </a:r>
            <a:r>
              <a:rPr lang="es-ES" sz="1200" b="1" dirty="0" err="1">
                <a:hlinkClick r:id="rId12" action="ppaction://hlinksldjump"/>
              </a:rPr>
              <a:t>kirurgikoen</a:t>
            </a:r>
            <a:r>
              <a:rPr lang="es-ES" sz="1200" b="1" dirty="0">
                <a:hlinkClick r:id="rId12" action="ppaction://hlinksldjump"/>
              </a:rPr>
              <a:t> </a:t>
            </a:r>
            <a:r>
              <a:rPr lang="es-ES" sz="1200" b="1" dirty="0" err="1">
                <a:hlinkClick r:id="rId12" action="ppaction://hlinksldjump"/>
              </a:rPr>
              <a:t>kopuruaren</a:t>
            </a:r>
            <a:r>
              <a:rPr lang="es-ES" sz="1200" b="1" dirty="0">
                <a:hlinkClick r:id="rId12" action="ppaction://hlinksldjump"/>
              </a:rPr>
              <a:t> </a:t>
            </a:r>
            <a:r>
              <a:rPr lang="es-ES" sz="1200" b="1" dirty="0" err="1">
                <a:hlinkClick r:id="rId12" action="ppaction://hlinksldjump"/>
              </a:rPr>
              <a:t>bilakaera</a:t>
            </a:r>
            <a:r>
              <a:rPr lang="es-ES" sz="1200" b="1" dirty="0">
                <a:hlinkClick r:id="rId12" action="ppaction://hlinksldjump"/>
              </a:rPr>
              <a:t> titulartasunaren </a:t>
            </a:r>
            <a:r>
              <a:rPr lang="es-ES" sz="1200" b="1" dirty="0" err="1">
                <a:hlinkClick r:id="rId12" action="ppaction://hlinksldjump"/>
              </a:rPr>
              <a:t>arabera</a:t>
            </a:r>
            <a:r>
              <a:rPr lang="es-ES" sz="1200" b="1" dirty="0">
                <a:hlinkClick r:id="rId12" action="ppaction://hlinksldjump"/>
              </a:rPr>
              <a:t>. EAE, 2009-2019  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del número de intervenciones quirúrgicas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…………………………………………………….......………….……………..11</a:t>
            </a:r>
          </a:p>
          <a:p>
            <a:pPr algn="just"/>
            <a:r>
              <a:rPr lang="es-ES" sz="1200" b="1" dirty="0" err="1">
                <a:hlinkClick r:id="rId13" action="ppaction://hlinksldjump"/>
              </a:rPr>
              <a:t>Larrialdien</a:t>
            </a:r>
            <a:r>
              <a:rPr lang="es-ES" sz="1200" b="1" dirty="0">
                <a:hlinkClick r:id="rId13" action="ppaction://hlinksldjump"/>
              </a:rPr>
              <a:t> </a:t>
            </a:r>
            <a:r>
              <a:rPr lang="es-ES" sz="1200" b="1" dirty="0" err="1">
                <a:hlinkClick r:id="rId13" action="ppaction://hlinksldjump"/>
              </a:rPr>
              <a:t>bilakaera</a:t>
            </a:r>
            <a:r>
              <a:rPr lang="es-ES" sz="1200" b="1" dirty="0">
                <a:hlinkClick r:id="rId13" action="ppaction://hlinksldjump"/>
              </a:rPr>
              <a:t> </a:t>
            </a:r>
            <a:r>
              <a:rPr lang="es-ES" sz="1200" b="1" dirty="0" err="1">
                <a:hlinkClick r:id="rId13" action="ppaction://hlinksldjump"/>
              </a:rPr>
              <a:t>akutuen</a:t>
            </a:r>
            <a:r>
              <a:rPr lang="es-ES" sz="1200" b="1" dirty="0">
                <a:hlinkClick r:id="rId13" action="ppaction://hlinksldjump"/>
              </a:rPr>
              <a:t> </a:t>
            </a:r>
            <a:r>
              <a:rPr lang="es-ES" sz="1200" b="1" dirty="0" err="1">
                <a:hlinkClick r:id="rId13" action="ppaction://hlinksldjump"/>
              </a:rPr>
              <a:t>ospitaleetan</a:t>
            </a:r>
            <a:r>
              <a:rPr lang="es-ES" sz="1200" b="1" dirty="0">
                <a:hlinkClick r:id="rId13" action="ppaction://hlinksldjump"/>
              </a:rPr>
              <a:t> titulartasunaren </a:t>
            </a:r>
            <a:r>
              <a:rPr lang="es-ES" sz="1200" b="1" dirty="0" err="1">
                <a:hlinkClick r:id="rId13" action="ppaction://hlinksldjump"/>
              </a:rPr>
              <a:t>arabera</a:t>
            </a:r>
            <a:r>
              <a:rPr lang="es-ES" sz="1200" b="1" dirty="0">
                <a:hlinkClick r:id="rId13" action="ppaction://hlinksldjump"/>
              </a:rPr>
              <a:t>. EAE, 2009-2019  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 las urgencias en hospitales de agudos según la titularidad.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 </a:t>
            </a:r>
            <a:r>
              <a:rPr lang="es-ES" sz="1200" b="1" dirty="0">
                <a:solidFill>
                  <a:schemeClr val="tx1"/>
                </a:solidFill>
              </a:rPr>
              <a:t>…………………………………………………….....……………………………………12</a:t>
            </a:r>
          </a:p>
          <a:p>
            <a:pPr algn="just"/>
            <a:r>
              <a:rPr lang="es-ES" sz="1200" b="1" dirty="0" err="1">
                <a:hlinkClick r:id="rId14" action="ppaction://hlinksldjump"/>
              </a:rPr>
              <a:t>Ospitale</a:t>
            </a:r>
            <a:r>
              <a:rPr lang="es-ES" sz="1200" b="1" dirty="0">
                <a:hlinkClick r:id="rId14" action="ppaction://hlinksldjump"/>
              </a:rPr>
              <a:t> </a:t>
            </a:r>
            <a:r>
              <a:rPr lang="es-ES" sz="1200" b="1" dirty="0" err="1">
                <a:hlinkClick r:id="rId14" action="ppaction://hlinksldjump"/>
              </a:rPr>
              <a:t>barneko</a:t>
            </a:r>
            <a:r>
              <a:rPr lang="es-ES" sz="1200" b="1" dirty="0">
                <a:hlinkClick r:id="rId14" action="ppaction://hlinksldjump"/>
              </a:rPr>
              <a:t> </a:t>
            </a:r>
            <a:r>
              <a:rPr lang="es-ES" sz="1200" b="1" dirty="0" err="1">
                <a:hlinkClick r:id="rId14" action="ppaction://hlinksldjump"/>
              </a:rPr>
              <a:t>kanpo-kontsulta</a:t>
            </a:r>
            <a:r>
              <a:rPr lang="es-ES" sz="1200" b="1" dirty="0">
                <a:hlinkClick r:id="rId14" action="ppaction://hlinksldjump"/>
              </a:rPr>
              <a:t> </a:t>
            </a:r>
            <a:r>
              <a:rPr lang="es-ES" sz="1200" b="1" dirty="0" err="1">
                <a:hlinkClick r:id="rId14" action="ppaction://hlinksldjump"/>
              </a:rPr>
              <a:t>kopuruaren</a:t>
            </a:r>
            <a:r>
              <a:rPr lang="es-ES" sz="1200" b="1" dirty="0">
                <a:hlinkClick r:id="rId14" action="ppaction://hlinksldjump"/>
              </a:rPr>
              <a:t> </a:t>
            </a:r>
            <a:r>
              <a:rPr lang="es-ES" sz="1200" b="1" dirty="0" err="1">
                <a:hlinkClick r:id="rId14" action="ppaction://hlinksldjump"/>
              </a:rPr>
              <a:t>bilakaera</a:t>
            </a:r>
            <a:r>
              <a:rPr lang="es-ES" sz="1200" b="1" dirty="0">
                <a:hlinkClick r:id="rId14" action="ppaction://hlinksldjump"/>
              </a:rPr>
              <a:t> </a:t>
            </a:r>
            <a:r>
              <a:rPr lang="es-ES" sz="1200" b="1" dirty="0" err="1">
                <a:hlinkClick r:id="rId14" action="ppaction://hlinksldjump"/>
              </a:rPr>
              <a:t>akutuen</a:t>
            </a:r>
            <a:r>
              <a:rPr lang="es-ES" sz="1200" b="1" dirty="0">
                <a:hlinkClick r:id="rId14" action="ppaction://hlinksldjump"/>
              </a:rPr>
              <a:t> </a:t>
            </a:r>
            <a:r>
              <a:rPr lang="es-ES" sz="1200" b="1" dirty="0" err="1">
                <a:hlinkClick r:id="rId14" action="ppaction://hlinksldjump"/>
              </a:rPr>
              <a:t>ospitaleetan</a:t>
            </a:r>
            <a:r>
              <a:rPr lang="es-ES" sz="1200" b="1" dirty="0">
                <a:hlinkClick r:id="rId14" action="ppaction://hlinksldjump"/>
              </a:rPr>
              <a:t> titulartasunaren </a:t>
            </a:r>
            <a:r>
              <a:rPr lang="es-ES" sz="1200" b="1" dirty="0" err="1">
                <a:hlinkClick r:id="rId14" action="ppaction://hlinksldjump"/>
              </a:rPr>
              <a:t>arabera</a:t>
            </a:r>
            <a:r>
              <a:rPr lang="es-ES" sz="1200" b="1" dirty="0">
                <a:hlinkClick r:id="rId14" action="ppaction://hlinksldjump"/>
              </a:rPr>
              <a:t>. EAE, 2009-2019  / </a:t>
            </a:r>
            <a:r>
              <a:rPr lang="es-ES" sz="1200" b="1" dirty="0" smtClean="0">
                <a:solidFill>
                  <a:schemeClr val="tx1"/>
                </a:solidFill>
              </a:rPr>
              <a:t>Evolución </a:t>
            </a:r>
            <a:r>
              <a:rPr lang="es-ES" sz="1200" b="1" dirty="0">
                <a:solidFill>
                  <a:schemeClr val="tx1"/>
                </a:solidFill>
              </a:rPr>
              <a:t>del número de consultas externas intrahospitalarias en hospitales de agudos según la titularidad.                        CAPV, </a:t>
            </a:r>
            <a:r>
              <a:rPr lang="es-ES" sz="1200" b="1" dirty="0" smtClean="0">
                <a:solidFill>
                  <a:schemeClr val="tx1"/>
                </a:solidFill>
              </a:rPr>
              <a:t>2009-2019…………………………………………….............................................…………………………………………………………………..…</a:t>
            </a:r>
            <a:r>
              <a:rPr lang="es-ES" sz="1200" b="1" dirty="0">
                <a:solidFill>
                  <a:schemeClr val="tx1"/>
                </a:solidFill>
              </a:rPr>
              <a:t>13</a:t>
            </a:r>
          </a:p>
          <a:p>
            <a:pPr algn="just"/>
            <a:endParaRPr lang="es-ES" sz="1100" dirty="0"/>
          </a:p>
        </p:txBody>
      </p:sp>
    </p:spTree>
    <p:extLst>
      <p:ext uri="{BB962C8B-B14F-4D97-AF65-F5344CB8AC3E}">
        <p14:creationId xmlns:p14="http://schemas.microsoft.com/office/powerpoint/2010/main" val="1046905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052736"/>
            <a:ext cx="7416824" cy="41373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1100" b="1" dirty="0" err="1">
                <a:hlinkClick r:id="rId2" action="ppaction://hlinksldjump"/>
              </a:rPr>
              <a:t>Ospitale</a:t>
            </a:r>
            <a:r>
              <a:rPr lang="es-ES" sz="1100" b="1" dirty="0">
                <a:hlinkClick r:id="rId2" action="ppaction://hlinksldjump"/>
              </a:rPr>
              <a:t> </a:t>
            </a:r>
            <a:r>
              <a:rPr lang="es-ES" sz="1100" b="1" dirty="0" err="1">
                <a:hlinkClick r:id="rId2" action="ppaction://hlinksldjump"/>
              </a:rPr>
              <a:t>barneko</a:t>
            </a:r>
            <a:r>
              <a:rPr lang="es-ES" sz="1100" b="1" dirty="0">
                <a:hlinkClick r:id="rId2" action="ppaction://hlinksldjump"/>
              </a:rPr>
              <a:t> </a:t>
            </a:r>
            <a:r>
              <a:rPr lang="es-ES" sz="1100" b="1" dirty="0" err="1">
                <a:hlinkClick r:id="rId2" action="ppaction://hlinksldjump"/>
              </a:rPr>
              <a:t>kanpo-kontsulta</a:t>
            </a:r>
            <a:r>
              <a:rPr lang="es-ES" sz="1100" b="1" dirty="0">
                <a:hlinkClick r:id="rId2" action="ppaction://hlinksldjump"/>
              </a:rPr>
              <a:t> </a:t>
            </a:r>
            <a:r>
              <a:rPr lang="es-ES" sz="1100" b="1" dirty="0" err="1">
                <a:hlinkClick r:id="rId2" action="ppaction://hlinksldjump"/>
              </a:rPr>
              <a:t>kopuruaren</a:t>
            </a:r>
            <a:r>
              <a:rPr lang="es-ES" sz="1100" b="1" dirty="0">
                <a:hlinkClick r:id="rId2" action="ppaction://hlinksldjump"/>
              </a:rPr>
              <a:t> </a:t>
            </a:r>
            <a:r>
              <a:rPr lang="es-ES" sz="1100" b="1" dirty="0" err="1">
                <a:hlinkClick r:id="rId2" action="ppaction://hlinksldjump"/>
              </a:rPr>
              <a:t>bilakaera</a:t>
            </a:r>
            <a:r>
              <a:rPr lang="es-ES" sz="1100" b="1" dirty="0">
                <a:hlinkClick r:id="rId2" action="ppaction://hlinksldjump"/>
              </a:rPr>
              <a:t> </a:t>
            </a:r>
            <a:r>
              <a:rPr lang="es-ES" sz="1100" b="1" dirty="0" err="1">
                <a:hlinkClick r:id="rId2" action="ppaction://hlinksldjump"/>
              </a:rPr>
              <a:t>ospitale</a:t>
            </a:r>
            <a:r>
              <a:rPr lang="es-ES" sz="1100" b="1" dirty="0">
                <a:hlinkClick r:id="rId2" action="ppaction://hlinksldjump"/>
              </a:rPr>
              <a:t> </a:t>
            </a:r>
            <a:r>
              <a:rPr lang="es-ES" sz="1100" b="1" dirty="0" err="1">
                <a:hlinkClick r:id="rId2" action="ppaction://hlinksldjump"/>
              </a:rPr>
              <a:t>psikiatrikoetan</a:t>
            </a:r>
            <a:r>
              <a:rPr lang="es-ES" sz="1100" b="1" dirty="0">
                <a:hlinkClick r:id="rId2" action="ppaction://hlinksldjump"/>
              </a:rPr>
              <a:t> titulartasunaren </a:t>
            </a:r>
            <a:r>
              <a:rPr lang="es-ES" sz="1100" b="1" dirty="0" err="1">
                <a:hlinkClick r:id="rId2" action="ppaction://hlinksldjump"/>
              </a:rPr>
              <a:t>arabera</a:t>
            </a:r>
            <a:r>
              <a:rPr lang="es-ES" sz="1100" b="1" dirty="0">
                <a:hlinkClick r:id="rId2" action="ppaction://hlinksldjump"/>
              </a:rPr>
              <a:t>. EAE, 2009-2019  / </a:t>
            </a:r>
            <a:r>
              <a:rPr lang="es-ES" sz="1100" b="1" dirty="0" smtClean="0"/>
              <a:t>Evolución </a:t>
            </a:r>
            <a:r>
              <a:rPr lang="es-ES" sz="1100" b="1" dirty="0"/>
              <a:t>del número de consultas externas intrahospitalarias en hospitales psiquiátricos según la titularidad.                  CAPV, </a:t>
            </a:r>
            <a:r>
              <a:rPr lang="es-ES" sz="1100" b="1" dirty="0" smtClean="0"/>
              <a:t>2009-2019 </a:t>
            </a:r>
            <a:r>
              <a:rPr lang="es-ES" sz="1100" b="1" dirty="0"/>
              <a:t>…………………………………………………………………………………………………………………………..…………………………….……14</a:t>
            </a:r>
          </a:p>
          <a:p>
            <a:pPr marL="0" indent="0" algn="just">
              <a:buNone/>
            </a:pPr>
            <a:r>
              <a:rPr lang="es-ES" sz="1100" b="1" dirty="0" err="1">
                <a:hlinkClick r:id="rId3" action="ppaction://hlinksldjump"/>
              </a:rPr>
              <a:t>Ehun</a:t>
            </a:r>
            <a:r>
              <a:rPr lang="es-ES" sz="1100" b="1" dirty="0">
                <a:hlinkClick r:id="rId3" action="ppaction://hlinksldjump"/>
              </a:rPr>
              <a:t> </a:t>
            </a:r>
            <a:r>
              <a:rPr lang="es-ES" sz="1100" b="1" dirty="0" err="1">
                <a:hlinkClick r:id="rId3" action="ppaction://hlinksldjump"/>
              </a:rPr>
              <a:t>erditzeko</a:t>
            </a:r>
            <a:r>
              <a:rPr lang="es-ES" sz="1100" b="1" dirty="0">
                <a:hlinkClick r:id="rId3" action="ppaction://hlinksldjump"/>
              </a:rPr>
              <a:t>, </a:t>
            </a:r>
            <a:r>
              <a:rPr lang="es-ES" sz="1100" b="1" dirty="0" err="1">
                <a:hlinkClick r:id="rId3" action="ppaction://hlinksldjump"/>
              </a:rPr>
              <a:t>zesarea-indizearen</a:t>
            </a:r>
            <a:r>
              <a:rPr lang="es-ES" sz="1100" b="1" dirty="0">
                <a:hlinkClick r:id="rId3" action="ppaction://hlinksldjump"/>
              </a:rPr>
              <a:t> </a:t>
            </a:r>
            <a:r>
              <a:rPr lang="es-ES" sz="1100" b="1" dirty="0" err="1">
                <a:hlinkClick r:id="rId3" action="ppaction://hlinksldjump"/>
              </a:rPr>
              <a:t>bilakaera</a:t>
            </a:r>
            <a:r>
              <a:rPr lang="es-ES" sz="1100" b="1" dirty="0">
                <a:hlinkClick r:id="rId3" action="ppaction://hlinksldjump"/>
              </a:rPr>
              <a:t> titulartasunaren </a:t>
            </a:r>
            <a:r>
              <a:rPr lang="es-ES" sz="1100" b="1" dirty="0" err="1">
                <a:hlinkClick r:id="rId3" action="ppaction://hlinksldjump"/>
              </a:rPr>
              <a:t>arabera</a:t>
            </a:r>
            <a:r>
              <a:rPr lang="es-ES" sz="1100" b="1" dirty="0">
                <a:hlinkClick r:id="rId3" action="ppaction://hlinksldjump"/>
              </a:rPr>
              <a:t>. EAE, 2009-2019  / </a:t>
            </a:r>
            <a:r>
              <a:rPr lang="es-ES" sz="1100" b="1" dirty="0" smtClean="0"/>
              <a:t>Evolución </a:t>
            </a:r>
            <a:r>
              <a:rPr lang="es-ES" sz="1100" b="1" dirty="0"/>
              <a:t>del índice de cesáreas por cada cien partos según la titularidad. CAPV, </a:t>
            </a:r>
            <a:r>
              <a:rPr lang="es-ES" sz="1100" b="1" dirty="0" smtClean="0"/>
              <a:t>2009-2019 </a:t>
            </a:r>
            <a:r>
              <a:rPr lang="es-ES" sz="1100" b="1" dirty="0"/>
              <a:t>……………………………………………………………………………………………….15</a:t>
            </a:r>
          </a:p>
          <a:p>
            <a:pPr marL="0" indent="0" algn="just">
              <a:buNone/>
            </a:pPr>
            <a:r>
              <a:rPr lang="es-ES" sz="1100" b="1" dirty="0">
                <a:hlinkClick r:id="rId4" action="ppaction://hlinksldjump"/>
              </a:rPr>
              <a:t>Mila </a:t>
            </a:r>
            <a:r>
              <a:rPr lang="es-ES" sz="1100" b="1" dirty="0" err="1">
                <a:hlinkClick r:id="rId4" action="ppaction://hlinksldjump"/>
              </a:rPr>
              <a:t>heriotzeko</a:t>
            </a:r>
            <a:r>
              <a:rPr lang="es-ES" sz="1100" b="1" dirty="0">
                <a:hlinkClick r:id="rId4" action="ppaction://hlinksldjump"/>
              </a:rPr>
              <a:t>, </a:t>
            </a:r>
            <a:r>
              <a:rPr lang="es-ES" sz="1100" b="1" dirty="0" err="1">
                <a:hlinkClick r:id="rId4" action="ppaction://hlinksldjump"/>
              </a:rPr>
              <a:t>nekropsia-indizearen</a:t>
            </a:r>
            <a:r>
              <a:rPr lang="es-ES" sz="1100" b="1" dirty="0">
                <a:hlinkClick r:id="rId4" action="ppaction://hlinksldjump"/>
              </a:rPr>
              <a:t> </a:t>
            </a:r>
            <a:r>
              <a:rPr lang="es-ES" sz="1100" b="1" dirty="0" err="1">
                <a:hlinkClick r:id="rId4" action="ppaction://hlinksldjump"/>
              </a:rPr>
              <a:t>bilakaera</a:t>
            </a:r>
            <a:r>
              <a:rPr lang="es-ES" sz="1100" b="1" dirty="0">
                <a:hlinkClick r:id="rId4" action="ppaction://hlinksldjump"/>
              </a:rPr>
              <a:t> titulartasunaren </a:t>
            </a:r>
            <a:r>
              <a:rPr lang="es-ES" sz="1100" b="1" dirty="0" err="1">
                <a:hlinkClick r:id="rId4" action="ppaction://hlinksldjump"/>
              </a:rPr>
              <a:t>arabera</a:t>
            </a:r>
            <a:r>
              <a:rPr lang="es-ES" sz="1100" b="1" dirty="0">
                <a:hlinkClick r:id="rId4" action="ppaction://hlinksldjump"/>
              </a:rPr>
              <a:t>. EAE, 2009-2019  /</a:t>
            </a:r>
            <a:r>
              <a:rPr lang="es-ES" sz="1100" b="1" dirty="0"/>
              <a:t> </a:t>
            </a:r>
            <a:r>
              <a:rPr lang="es-ES" sz="1100" b="1" dirty="0" smtClean="0"/>
              <a:t>Evolución </a:t>
            </a:r>
            <a:r>
              <a:rPr lang="es-ES" sz="1100" b="1" dirty="0"/>
              <a:t>del índice de necropsias por cada mil fallecimientos según la titularidad. CAPV, </a:t>
            </a:r>
            <a:r>
              <a:rPr lang="es-ES" sz="1100" b="1" dirty="0" smtClean="0"/>
              <a:t>2009-2019……………………………………………………………………</a:t>
            </a:r>
            <a:r>
              <a:rPr lang="es-ES" sz="1100" b="1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856147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732" y="1280457"/>
            <a:ext cx="6879700" cy="380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959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5576" y="620688"/>
            <a:ext cx="9144000" cy="0"/>
          </a:xfrm>
          <a:prstGeom prst="rect">
            <a:avLst/>
          </a:prstGeom>
          <a:solidFill>
            <a:srgbClr val="FAFB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600" y="1366743"/>
            <a:ext cx="6585783" cy="3929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44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58" y="1471339"/>
            <a:ext cx="7049484" cy="391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717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968" y="1383196"/>
            <a:ext cx="6777431" cy="3851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030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021" y="1340768"/>
            <a:ext cx="6518409" cy="405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868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154" y="1333760"/>
            <a:ext cx="6151214" cy="389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9842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</TotalTime>
  <Words>509</Words>
  <Application>Microsoft Office PowerPoint</Application>
  <PresentationFormat>Presentación en pantalla (4:3)</PresentationFormat>
  <Paragraphs>30</Paragraphs>
  <Slides>19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Calibri</vt:lpstr>
      <vt:lpstr>Tema de Office</vt:lpstr>
      <vt:lpstr>2019 Arreta Espezializatuko Estatistika Estadística de Atención Especializada 2019</vt:lpstr>
      <vt:lpstr>AURKIBIDEA / ÍNDICE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EJIE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Pardillo Mol, Belen</dc:creator>
  <cp:lastModifiedBy>Pardillo Mol, Belen</cp:lastModifiedBy>
  <cp:revision>133</cp:revision>
  <cp:lastPrinted>2021-03-11T10:08:38Z</cp:lastPrinted>
  <dcterms:created xsi:type="dcterms:W3CDTF">2018-08-02T06:37:08Z</dcterms:created>
  <dcterms:modified xsi:type="dcterms:W3CDTF">2021-03-11T10:10:26Z</dcterms:modified>
</cp:coreProperties>
</file>