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2" r:id="rId3"/>
    <p:sldId id="27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BB95-142A-4F7F-9FDE-909144A59DDB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A2E0-EB40-480B-A227-FEE21B56D5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33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97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58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2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99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50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18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54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05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97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9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DB3E-300E-4056-83A6-33A8BC6F1D6F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C879-F39C-446F-A2C4-C35898DFB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7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2016ko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Ospitale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Estatistika</a:t>
            </a:r>
            <a:r>
              <a:rPr lang="es-ES" dirty="0" smtClean="0">
                <a:solidFill>
                  <a:schemeClr val="accent1"/>
                </a:solidFill>
              </a:rPr>
              <a:t/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dirty="0" smtClean="0"/>
              <a:t>Estadística Hospitalaria 2016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95185"/>
            <a:ext cx="1368152" cy="10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ATOS\bpardill\Desktop\07 Egonaldien bilakaera akutuen ospitale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7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8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ATOS\bpardill\Desktop\08 Batezbesteko egonaldiaren bilakaera akutuen ospitale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ATOS\bpardill\Desktop\09 Egonaldien bilakaera egonaldi ertain eta luzeko ospitale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9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ATOS\bpardill\Desktop\10 Egonaldien bilakaera ospitale psikiatriko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10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0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11</a:t>
            </a:r>
            <a:endParaRPr lang="es-ES"/>
          </a:p>
        </p:txBody>
      </p:sp>
      <p:pic>
        <p:nvPicPr>
          <p:cNvPr id="2051" name="Picture 3" descr="D:\DATOS\HOSPITALARIA\indicadores\2016\Ebakuntza kirurgikoen kopuruaren bilakaera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ATOS\bpardill\Desktop\12 Larrialdien bilakaera akutuen ospitale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9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ATOS\bpardill\Desktop\13 Ospitale barneko kanpo-kontsulta kopuruaren bilakaera akutuen ospitale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13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0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ATOS\bpardill\Desktop\14 Ospitale barneko kanpo-kontsulta kopuruaren bilakaera ospitale psikiatriko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14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3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ATOS\bpardill\Desktop\15Ehun erditzeko_ zesarea-indizearen bilakaera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15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ATOS\bpardill\Desktop\16 Mila heriotzeko_ nekropsia-indizearen bilakaera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2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39"/>
          </a:xfrm>
        </p:spPr>
        <p:txBody>
          <a:bodyPr>
            <a:normAutofit/>
          </a:bodyPr>
          <a:lstStyle/>
          <a:p>
            <a:r>
              <a:rPr lang="es-ES" sz="1600" b="1" dirty="0" smtClean="0"/>
              <a:t>AURKIBIDEA / ÍNDICE</a:t>
            </a:r>
            <a:endParaRPr lang="es-ES" sz="1600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836712"/>
            <a:ext cx="7416824" cy="5328592"/>
          </a:xfrm>
        </p:spPr>
        <p:txBody>
          <a:bodyPr tIns="144000" bIns="0"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es-ES" sz="1200" b="1" dirty="0" err="1" smtClean="0">
                <a:hlinkClick r:id="rId2" action="ppaction://hlinksldjump"/>
              </a:rPr>
              <a:t>Ohe-kopuruaren</a:t>
            </a:r>
            <a:r>
              <a:rPr lang="es-ES" sz="1200" b="1" dirty="0" smtClean="0">
                <a:hlinkClick r:id="rId2" action="ppaction://hlinksldjump"/>
              </a:rPr>
              <a:t> </a:t>
            </a:r>
            <a:r>
              <a:rPr lang="es-ES" sz="1200" b="1" dirty="0" err="1" smtClean="0">
                <a:hlinkClick r:id="rId2" action="ppaction://hlinksldjump"/>
              </a:rPr>
              <a:t>bilakaera</a:t>
            </a:r>
            <a:r>
              <a:rPr lang="es-ES" sz="1200" b="1" dirty="0" smtClean="0">
                <a:hlinkClick r:id="rId2" action="ppaction://hlinksldjump"/>
              </a:rPr>
              <a:t> </a:t>
            </a:r>
            <a:r>
              <a:rPr lang="es-ES" sz="1200" b="1" dirty="0" err="1" smtClean="0">
                <a:hlinkClick r:id="rId2" action="ppaction://hlinksldjump"/>
              </a:rPr>
              <a:t>akutuen</a:t>
            </a:r>
            <a:r>
              <a:rPr lang="es-ES" sz="1200" b="1" dirty="0" smtClean="0">
                <a:hlinkClick r:id="rId2" action="ppaction://hlinksldjump"/>
              </a:rPr>
              <a:t> </a:t>
            </a:r>
            <a:r>
              <a:rPr lang="es-ES" sz="1200" b="1" dirty="0" err="1" smtClean="0">
                <a:hlinkClick r:id="rId2" action="ppaction://hlinksldjump"/>
              </a:rPr>
              <a:t>ospitaleetan</a:t>
            </a:r>
            <a:r>
              <a:rPr lang="es-ES" sz="1200" b="1" dirty="0" smtClean="0">
                <a:hlinkClick r:id="rId2" action="ppaction://hlinksldjump"/>
              </a:rPr>
              <a:t> </a:t>
            </a:r>
            <a:r>
              <a:rPr lang="es-ES" sz="1200" b="1" dirty="0" err="1" smtClean="0">
                <a:hlinkClick r:id="rId2" action="ppaction://hlinksldjump"/>
              </a:rPr>
              <a:t>titulartasunaren</a:t>
            </a:r>
            <a:r>
              <a:rPr lang="es-ES" sz="1200" b="1" dirty="0" smtClean="0">
                <a:hlinkClick r:id="rId2" action="ppaction://hlinksldjump"/>
              </a:rPr>
              <a:t> </a:t>
            </a:r>
            <a:r>
              <a:rPr lang="es-ES" sz="1200" b="1" dirty="0" err="1" smtClean="0">
                <a:hlinkClick r:id="rId2" action="ppaction://hlinksldjump"/>
              </a:rPr>
              <a:t>arabera</a:t>
            </a:r>
            <a:r>
              <a:rPr lang="es-ES" sz="1200" b="1" dirty="0" smtClean="0">
                <a:hlinkClick r:id="rId2" action="ppaction://hlinksldjump"/>
              </a:rPr>
              <a:t>. EAE, 1995-2016  / </a:t>
            </a:r>
            <a:r>
              <a:rPr lang="es-ES" sz="1200" b="1" dirty="0">
                <a:solidFill>
                  <a:schemeClr val="tx1"/>
                </a:solidFill>
              </a:rPr>
              <a:t>Evolución de la dotación de camas en hospitales de agudos según la titularidad. CAPV, </a:t>
            </a:r>
            <a:r>
              <a:rPr lang="es-ES" sz="1200" b="1" dirty="0" smtClean="0">
                <a:solidFill>
                  <a:schemeClr val="tx1"/>
                </a:solidFill>
              </a:rPr>
              <a:t>1995-2016 …………………………………………………………………………………1</a:t>
            </a:r>
          </a:p>
          <a:p>
            <a:pPr algn="just">
              <a:spcBef>
                <a:spcPts val="200"/>
              </a:spcBef>
            </a:pPr>
            <a:r>
              <a:rPr lang="es-ES" sz="1200" b="1" dirty="0" err="1" smtClean="0">
                <a:hlinkClick r:id="rId3" action="ppaction://hlinksldjump"/>
              </a:rPr>
              <a:t>Ohe-kopuruaren</a:t>
            </a:r>
            <a:r>
              <a:rPr lang="es-ES" sz="1200" b="1" dirty="0" smtClean="0">
                <a:hlinkClick r:id="rId3" action="ppaction://hlinksldjump"/>
              </a:rPr>
              <a:t> </a:t>
            </a:r>
            <a:r>
              <a:rPr lang="es-ES" sz="1200" b="1" dirty="0" err="1">
                <a:hlinkClick r:id="rId3" action="ppaction://hlinksldjump"/>
              </a:rPr>
              <a:t>bilakaera</a:t>
            </a:r>
            <a:r>
              <a:rPr lang="es-ES" sz="1200" b="1" dirty="0">
                <a:hlinkClick r:id="rId3" action="ppaction://hlinksldjump"/>
              </a:rPr>
              <a:t> </a:t>
            </a:r>
            <a:r>
              <a:rPr lang="es-ES" sz="1200" b="1" dirty="0" err="1" smtClean="0">
                <a:hlinkClick r:id="rId3" action="ppaction://hlinksldjump"/>
              </a:rPr>
              <a:t>egonaldi</a:t>
            </a:r>
            <a:r>
              <a:rPr lang="es-ES" sz="1200" b="1" dirty="0" smtClean="0">
                <a:hlinkClick r:id="rId3" action="ppaction://hlinksldjump"/>
              </a:rPr>
              <a:t> </a:t>
            </a:r>
            <a:r>
              <a:rPr lang="es-ES" sz="1200" b="1" dirty="0" err="1" smtClean="0">
                <a:hlinkClick r:id="rId3" action="ppaction://hlinksldjump"/>
              </a:rPr>
              <a:t>ertain</a:t>
            </a:r>
            <a:r>
              <a:rPr lang="es-ES" sz="1200" b="1" dirty="0" smtClean="0">
                <a:hlinkClick r:id="rId3" action="ppaction://hlinksldjump"/>
              </a:rPr>
              <a:t> eta </a:t>
            </a:r>
            <a:r>
              <a:rPr lang="es-ES" sz="1200" b="1" dirty="0" err="1" smtClean="0">
                <a:hlinkClick r:id="rId3" action="ppaction://hlinksldjump"/>
              </a:rPr>
              <a:t>luzeko</a:t>
            </a:r>
            <a:r>
              <a:rPr lang="es-ES" sz="1200" b="1" dirty="0" smtClean="0">
                <a:hlinkClick r:id="rId3" action="ppaction://hlinksldjump"/>
              </a:rPr>
              <a:t> </a:t>
            </a:r>
            <a:r>
              <a:rPr lang="es-ES" sz="1200" b="1" dirty="0" err="1" smtClean="0">
                <a:hlinkClick r:id="rId3" action="ppaction://hlinksldjump"/>
              </a:rPr>
              <a:t>ospitaleetan</a:t>
            </a:r>
            <a:r>
              <a:rPr lang="es-ES" sz="1200" b="1" dirty="0" smtClean="0">
                <a:hlinkClick r:id="rId3" action="ppaction://hlinksldjump"/>
              </a:rPr>
              <a:t> </a:t>
            </a:r>
            <a:r>
              <a:rPr lang="es-ES" sz="1200" b="1" dirty="0" err="1">
                <a:hlinkClick r:id="rId3" action="ppaction://hlinksldjump"/>
              </a:rPr>
              <a:t>titulartasunaren</a:t>
            </a:r>
            <a:r>
              <a:rPr lang="es-ES" sz="1200" b="1" dirty="0">
                <a:hlinkClick r:id="rId3" action="ppaction://hlinksldjump"/>
              </a:rPr>
              <a:t> </a:t>
            </a:r>
            <a:r>
              <a:rPr lang="es-ES" sz="1200" b="1" dirty="0" err="1">
                <a:hlinkClick r:id="rId3" action="ppaction://hlinksldjump"/>
              </a:rPr>
              <a:t>arabera</a:t>
            </a:r>
            <a:r>
              <a:rPr lang="es-ES" sz="1200" b="1" dirty="0">
                <a:hlinkClick r:id="rId3" action="ppaction://hlinksldjump"/>
              </a:rPr>
              <a:t>. EAE, </a:t>
            </a:r>
            <a:r>
              <a:rPr lang="es-ES" sz="1200" b="1" dirty="0" smtClean="0">
                <a:hlinkClick r:id="rId3" action="ppaction://hlinksldjump"/>
              </a:rPr>
              <a:t>1995-2016  </a:t>
            </a:r>
            <a:r>
              <a:rPr lang="es-ES" sz="1200" b="1" dirty="0" smtClean="0">
                <a:solidFill>
                  <a:schemeClr val="tx1"/>
                </a:solidFill>
              </a:rPr>
              <a:t>/ </a:t>
            </a:r>
            <a:r>
              <a:rPr lang="es-ES" sz="1200" b="1" dirty="0">
                <a:solidFill>
                  <a:schemeClr val="tx1"/>
                </a:solidFill>
              </a:rPr>
              <a:t>Evolución de la dotación de camas en hospitales de media y larga estancia según la </a:t>
            </a:r>
            <a:r>
              <a:rPr lang="es-ES" sz="1200" b="1" dirty="0" smtClean="0">
                <a:solidFill>
                  <a:schemeClr val="tx1"/>
                </a:solidFill>
              </a:rPr>
              <a:t>titularidad. CAPV</a:t>
            </a:r>
            <a:r>
              <a:rPr lang="es-ES" sz="1200" b="1" dirty="0">
                <a:solidFill>
                  <a:schemeClr val="tx1"/>
                </a:solidFill>
              </a:rPr>
              <a:t>, </a:t>
            </a:r>
            <a:r>
              <a:rPr lang="es-ES" sz="1200" b="1" dirty="0" smtClean="0">
                <a:solidFill>
                  <a:schemeClr val="tx1"/>
                </a:solidFill>
              </a:rPr>
              <a:t>1995-2016 ……………………………...…..2</a:t>
            </a:r>
          </a:p>
          <a:p>
            <a:pPr algn="just">
              <a:lnSpc>
                <a:spcPct val="110000"/>
              </a:lnSpc>
            </a:pPr>
            <a:r>
              <a:rPr lang="es-ES" sz="1200" b="1" dirty="0" err="1" smtClean="0">
                <a:hlinkClick r:id="rId4" action="ppaction://hlinksldjump"/>
              </a:rPr>
              <a:t>Ohe-kopuruaren</a:t>
            </a:r>
            <a:r>
              <a:rPr lang="es-ES" sz="1200" b="1" dirty="0" smtClean="0">
                <a:hlinkClick r:id="rId4" action="ppaction://hlinksldjump"/>
              </a:rPr>
              <a:t> </a:t>
            </a:r>
            <a:r>
              <a:rPr lang="es-ES" sz="1200" b="1" dirty="0" err="1" smtClean="0">
                <a:hlinkClick r:id="rId4" action="ppaction://hlinksldjump"/>
              </a:rPr>
              <a:t>bilakaera</a:t>
            </a:r>
            <a:r>
              <a:rPr lang="es-ES" sz="1200" b="1" dirty="0" smtClean="0">
                <a:hlinkClick r:id="rId4" action="ppaction://hlinksldjump"/>
              </a:rPr>
              <a:t> </a:t>
            </a:r>
            <a:r>
              <a:rPr lang="es-ES" sz="1200" b="1" dirty="0" err="1" smtClean="0">
                <a:hlinkClick r:id="rId4" action="ppaction://hlinksldjump"/>
              </a:rPr>
              <a:t>ospitale</a:t>
            </a:r>
            <a:r>
              <a:rPr lang="es-ES" sz="1200" b="1" dirty="0" smtClean="0">
                <a:hlinkClick r:id="rId4" action="ppaction://hlinksldjump"/>
              </a:rPr>
              <a:t> </a:t>
            </a:r>
            <a:r>
              <a:rPr lang="es-ES" sz="1200" b="1" dirty="0" err="1" smtClean="0">
                <a:hlinkClick r:id="rId4" action="ppaction://hlinksldjump"/>
              </a:rPr>
              <a:t>psikiatrikoetan</a:t>
            </a:r>
            <a:r>
              <a:rPr lang="es-ES" sz="1200" b="1" dirty="0" smtClean="0">
                <a:hlinkClick r:id="rId4" action="ppaction://hlinksldjump"/>
              </a:rPr>
              <a:t> </a:t>
            </a:r>
            <a:r>
              <a:rPr lang="es-ES" sz="1200" b="1" dirty="0" err="1" smtClean="0">
                <a:hlinkClick r:id="rId4" action="ppaction://hlinksldjump"/>
              </a:rPr>
              <a:t>titulartasunaren</a:t>
            </a:r>
            <a:r>
              <a:rPr lang="es-ES" sz="1200" b="1" dirty="0" smtClean="0">
                <a:hlinkClick r:id="rId4" action="ppaction://hlinksldjump"/>
              </a:rPr>
              <a:t> </a:t>
            </a:r>
            <a:r>
              <a:rPr lang="es-ES" sz="1200" b="1" dirty="0" err="1" smtClean="0">
                <a:hlinkClick r:id="rId4" action="ppaction://hlinksldjump"/>
              </a:rPr>
              <a:t>arabera</a:t>
            </a:r>
            <a:r>
              <a:rPr lang="es-ES" sz="1200" b="1" dirty="0" smtClean="0">
                <a:hlinkClick r:id="rId4" action="ppaction://hlinksldjump"/>
              </a:rPr>
              <a:t>. EAE, 1995-2016 </a:t>
            </a:r>
            <a:r>
              <a:rPr lang="es-ES" sz="1200" b="1" dirty="0" smtClean="0">
                <a:solidFill>
                  <a:schemeClr val="tx1"/>
                </a:solidFill>
              </a:rPr>
              <a:t>/ </a:t>
            </a:r>
            <a:r>
              <a:rPr lang="es-ES" sz="1200" b="1" dirty="0">
                <a:solidFill>
                  <a:schemeClr val="tx1"/>
                </a:solidFill>
              </a:rPr>
              <a:t>Evolución de la dotación de camas en hospitales psiquiátricos según la titularidad. CAPV, 1995-2016</a:t>
            </a:r>
            <a:r>
              <a:rPr lang="es-ES" sz="1200" b="1" dirty="0" smtClean="0">
                <a:solidFill>
                  <a:schemeClr val="tx1"/>
                </a:solidFill>
              </a:rPr>
              <a:t>  ……………………………………………….……………………………3</a:t>
            </a:r>
          </a:p>
          <a:p>
            <a:pPr algn="just">
              <a:lnSpc>
                <a:spcPct val="110000"/>
              </a:lnSpc>
            </a:pPr>
            <a:r>
              <a:rPr lang="es-ES" sz="1200" b="1" dirty="0" err="1" smtClean="0">
                <a:hlinkClick r:id="rId5" action="ppaction://hlinksldjump"/>
              </a:rPr>
              <a:t>Ospitaleratzeen</a:t>
            </a:r>
            <a:r>
              <a:rPr lang="es-ES" sz="1200" b="1" dirty="0" smtClean="0">
                <a:hlinkClick r:id="rId5" action="ppaction://hlinksldjump"/>
              </a:rPr>
              <a:t> </a:t>
            </a:r>
            <a:r>
              <a:rPr lang="es-ES" sz="1200" b="1" dirty="0" err="1" smtClean="0">
                <a:hlinkClick r:id="rId5" action="ppaction://hlinksldjump"/>
              </a:rPr>
              <a:t>bilakaera</a:t>
            </a:r>
            <a:r>
              <a:rPr lang="es-ES" sz="1200" b="1" dirty="0" smtClean="0">
                <a:hlinkClick r:id="rId5" action="ppaction://hlinksldjump"/>
              </a:rPr>
              <a:t> </a:t>
            </a:r>
            <a:r>
              <a:rPr lang="es-ES" sz="1200" b="1" dirty="0" err="1" smtClean="0">
                <a:hlinkClick r:id="rId5" action="ppaction://hlinksldjump"/>
              </a:rPr>
              <a:t>akutuen</a:t>
            </a:r>
            <a:r>
              <a:rPr lang="es-ES" sz="1200" b="1" dirty="0" smtClean="0">
                <a:hlinkClick r:id="rId5" action="ppaction://hlinksldjump"/>
              </a:rPr>
              <a:t> </a:t>
            </a:r>
            <a:r>
              <a:rPr lang="es-ES" sz="1200" b="1" dirty="0" err="1">
                <a:hlinkClick r:id="rId5" action="ppaction://hlinksldjump"/>
              </a:rPr>
              <a:t>ospitaleetan</a:t>
            </a:r>
            <a:r>
              <a:rPr lang="es-ES" sz="1200" b="1" dirty="0">
                <a:hlinkClick r:id="rId5" action="ppaction://hlinksldjump"/>
              </a:rPr>
              <a:t> </a:t>
            </a:r>
            <a:r>
              <a:rPr lang="es-ES" sz="1200" b="1" dirty="0" err="1">
                <a:hlinkClick r:id="rId5" action="ppaction://hlinksldjump"/>
              </a:rPr>
              <a:t>titulartasunaren</a:t>
            </a:r>
            <a:r>
              <a:rPr lang="es-ES" sz="1200" b="1" dirty="0">
                <a:hlinkClick r:id="rId5" action="ppaction://hlinksldjump"/>
              </a:rPr>
              <a:t> </a:t>
            </a:r>
            <a:r>
              <a:rPr lang="es-ES" sz="1200" b="1" dirty="0" err="1">
                <a:hlinkClick r:id="rId5" action="ppaction://hlinksldjump"/>
              </a:rPr>
              <a:t>arabera</a:t>
            </a:r>
            <a:r>
              <a:rPr lang="es-ES" sz="1200" b="1" dirty="0">
                <a:hlinkClick r:id="rId5" action="ppaction://hlinksldjump"/>
              </a:rPr>
              <a:t>. EAE, </a:t>
            </a:r>
            <a:r>
              <a:rPr lang="es-ES" sz="1200" b="1" dirty="0" smtClean="0">
                <a:hlinkClick r:id="rId5" action="ppaction://hlinksldjump"/>
              </a:rPr>
              <a:t>1995-2016 / </a:t>
            </a:r>
            <a:r>
              <a:rPr lang="es-ES" sz="1200" b="1" dirty="0">
                <a:solidFill>
                  <a:schemeClr val="tx1"/>
                </a:solidFill>
              </a:rPr>
              <a:t>Evolución de los ingresos en hospitales de agudos según la titularidad. CAPV, 1995-2016 </a:t>
            </a:r>
            <a:r>
              <a:rPr lang="es-ES" sz="1200" b="1" dirty="0" smtClean="0">
                <a:solidFill>
                  <a:schemeClr val="tx1"/>
                </a:solidFill>
              </a:rPr>
              <a:t>………………………………………………………………………………………………..4</a:t>
            </a:r>
            <a:endParaRPr lang="es-ES" sz="1200" b="1" dirty="0">
              <a:solidFill>
                <a:schemeClr val="tx1"/>
              </a:solidFill>
            </a:endParaRPr>
          </a:p>
          <a:p>
            <a:pPr algn="just"/>
            <a:r>
              <a:rPr lang="es-ES" sz="1200" b="1" dirty="0" err="1" smtClean="0">
                <a:hlinkClick r:id="rId6" action="ppaction://hlinksldjump"/>
              </a:rPr>
              <a:t>Ospitaleratzeen</a:t>
            </a:r>
            <a:r>
              <a:rPr lang="es-ES" sz="1200" b="1" dirty="0" smtClean="0">
                <a:hlinkClick r:id="rId6" action="ppaction://hlinksldjump"/>
              </a:rPr>
              <a:t> </a:t>
            </a:r>
            <a:r>
              <a:rPr lang="es-ES" sz="1200" b="1" dirty="0" err="1">
                <a:hlinkClick r:id="rId6" action="ppaction://hlinksldjump"/>
              </a:rPr>
              <a:t>bilakaera</a:t>
            </a:r>
            <a:r>
              <a:rPr lang="es-ES" sz="1200" b="1" dirty="0">
                <a:hlinkClick r:id="rId6" action="ppaction://hlinksldjump"/>
              </a:rPr>
              <a:t> </a:t>
            </a:r>
            <a:r>
              <a:rPr lang="es-ES" sz="1200" b="1" dirty="0" err="1">
                <a:hlinkClick r:id="rId6" action="ppaction://hlinksldjump"/>
              </a:rPr>
              <a:t>egonaldi</a:t>
            </a:r>
            <a:r>
              <a:rPr lang="es-ES" sz="1200" b="1" dirty="0">
                <a:hlinkClick r:id="rId6" action="ppaction://hlinksldjump"/>
              </a:rPr>
              <a:t> </a:t>
            </a:r>
            <a:r>
              <a:rPr lang="es-ES" sz="1200" b="1" dirty="0" err="1">
                <a:hlinkClick r:id="rId6" action="ppaction://hlinksldjump"/>
              </a:rPr>
              <a:t>ertain</a:t>
            </a:r>
            <a:r>
              <a:rPr lang="es-ES" sz="1200" b="1" dirty="0">
                <a:hlinkClick r:id="rId6" action="ppaction://hlinksldjump"/>
              </a:rPr>
              <a:t> eta </a:t>
            </a:r>
            <a:r>
              <a:rPr lang="es-ES" sz="1200" b="1" dirty="0" err="1">
                <a:hlinkClick r:id="rId6" action="ppaction://hlinksldjump"/>
              </a:rPr>
              <a:t>luzeko</a:t>
            </a:r>
            <a:r>
              <a:rPr lang="es-ES" sz="1200" b="1" dirty="0" smtClean="0">
                <a:hlinkClick r:id="rId6" action="ppaction://hlinksldjump"/>
              </a:rPr>
              <a:t> </a:t>
            </a:r>
            <a:r>
              <a:rPr lang="es-ES" sz="1200" b="1" dirty="0" err="1">
                <a:hlinkClick r:id="rId6" action="ppaction://hlinksldjump"/>
              </a:rPr>
              <a:t>ospitaleetan</a:t>
            </a:r>
            <a:r>
              <a:rPr lang="es-ES" sz="1200" b="1" dirty="0">
                <a:hlinkClick r:id="rId6" action="ppaction://hlinksldjump"/>
              </a:rPr>
              <a:t> </a:t>
            </a:r>
            <a:r>
              <a:rPr lang="es-ES" sz="1200" b="1" dirty="0" err="1">
                <a:hlinkClick r:id="rId6" action="ppaction://hlinksldjump"/>
              </a:rPr>
              <a:t>titulartasunaren</a:t>
            </a:r>
            <a:r>
              <a:rPr lang="es-ES" sz="1200" b="1" dirty="0">
                <a:hlinkClick r:id="rId6" action="ppaction://hlinksldjump"/>
              </a:rPr>
              <a:t> </a:t>
            </a:r>
            <a:r>
              <a:rPr lang="es-ES" sz="1200" b="1" dirty="0" err="1">
                <a:hlinkClick r:id="rId6" action="ppaction://hlinksldjump"/>
              </a:rPr>
              <a:t>arabera</a:t>
            </a:r>
            <a:r>
              <a:rPr lang="es-ES" sz="1200" b="1" dirty="0">
                <a:hlinkClick r:id="rId6" action="ppaction://hlinksldjump"/>
              </a:rPr>
              <a:t>. EAE, </a:t>
            </a:r>
            <a:r>
              <a:rPr lang="es-ES" sz="1200" b="1" dirty="0" smtClean="0">
                <a:hlinkClick r:id="rId6" action="ppaction://hlinksldjump"/>
              </a:rPr>
              <a:t>1995-2016 </a:t>
            </a:r>
            <a:r>
              <a:rPr lang="es-ES" sz="1200" b="1" dirty="0" smtClean="0">
                <a:solidFill>
                  <a:schemeClr val="tx1"/>
                </a:solidFill>
              </a:rPr>
              <a:t>/ </a:t>
            </a:r>
            <a:r>
              <a:rPr lang="es-ES" sz="1200" b="1" dirty="0">
                <a:solidFill>
                  <a:schemeClr val="tx1"/>
                </a:solidFill>
              </a:rPr>
              <a:t>Evolución de los ingresos en hospitales de media y larga estancia según la titularidad. CAPV, 1995-2016</a:t>
            </a:r>
            <a:r>
              <a:rPr lang="es-ES" sz="1200" b="1" dirty="0" smtClean="0">
                <a:solidFill>
                  <a:schemeClr val="tx1"/>
                </a:solidFill>
              </a:rPr>
              <a:t> ……………………………………………..….5</a:t>
            </a:r>
            <a:endParaRPr lang="es-ES" sz="1200" b="1" dirty="0">
              <a:solidFill>
                <a:schemeClr val="tx1"/>
              </a:solidFill>
            </a:endParaRPr>
          </a:p>
          <a:p>
            <a:pPr algn="just"/>
            <a:r>
              <a:rPr lang="es-ES" sz="1200" b="1" dirty="0" err="1" smtClean="0">
                <a:hlinkClick r:id="rId7" action="ppaction://hlinksldjump"/>
              </a:rPr>
              <a:t>Ospitaleratzeen</a:t>
            </a:r>
            <a:r>
              <a:rPr lang="es-ES" sz="1200" b="1" dirty="0" smtClean="0">
                <a:hlinkClick r:id="rId7" action="ppaction://hlinksldjump"/>
              </a:rPr>
              <a:t> </a:t>
            </a:r>
            <a:r>
              <a:rPr lang="es-ES" sz="1200" b="1" dirty="0" err="1">
                <a:hlinkClick r:id="rId7" action="ppaction://hlinksldjump"/>
              </a:rPr>
              <a:t>bilakaera</a:t>
            </a:r>
            <a:r>
              <a:rPr lang="es-ES" sz="1200" b="1" dirty="0">
                <a:hlinkClick r:id="rId7" action="ppaction://hlinksldjump"/>
              </a:rPr>
              <a:t> </a:t>
            </a:r>
            <a:r>
              <a:rPr lang="es-ES" sz="1200" b="1" dirty="0" err="1">
                <a:hlinkClick r:id="rId7" action="ppaction://hlinksldjump"/>
              </a:rPr>
              <a:t>ospitale</a:t>
            </a:r>
            <a:r>
              <a:rPr lang="es-ES" sz="1200" b="1" dirty="0">
                <a:hlinkClick r:id="rId7" action="ppaction://hlinksldjump"/>
              </a:rPr>
              <a:t> </a:t>
            </a:r>
            <a:r>
              <a:rPr lang="es-ES" sz="1200" b="1" dirty="0" err="1">
                <a:hlinkClick r:id="rId7" action="ppaction://hlinksldjump"/>
              </a:rPr>
              <a:t>psikiatrikoetan</a:t>
            </a:r>
            <a:r>
              <a:rPr lang="es-ES" sz="1200" b="1" dirty="0">
                <a:hlinkClick r:id="rId7" action="ppaction://hlinksldjump"/>
              </a:rPr>
              <a:t> </a:t>
            </a:r>
            <a:r>
              <a:rPr lang="es-ES" sz="1200" b="1" dirty="0" err="1" smtClean="0">
                <a:hlinkClick r:id="rId7" action="ppaction://hlinksldjump"/>
              </a:rPr>
              <a:t>titulartasunaren</a:t>
            </a:r>
            <a:r>
              <a:rPr lang="es-ES" sz="1200" b="1" dirty="0" smtClean="0">
                <a:hlinkClick r:id="rId7" action="ppaction://hlinksldjump"/>
              </a:rPr>
              <a:t> </a:t>
            </a:r>
            <a:r>
              <a:rPr lang="es-ES" sz="1200" b="1" dirty="0" err="1">
                <a:hlinkClick r:id="rId7" action="ppaction://hlinksldjump"/>
              </a:rPr>
              <a:t>arabera</a:t>
            </a:r>
            <a:r>
              <a:rPr lang="es-ES" sz="1200" b="1" dirty="0">
                <a:hlinkClick r:id="rId7" action="ppaction://hlinksldjump"/>
              </a:rPr>
              <a:t>. EAE, </a:t>
            </a:r>
            <a:r>
              <a:rPr lang="es-ES" sz="1200" b="1" dirty="0" smtClean="0">
                <a:hlinkClick r:id="rId7" action="ppaction://hlinksldjump"/>
              </a:rPr>
              <a:t>1995-2016 </a:t>
            </a:r>
            <a:r>
              <a:rPr lang="es-ES" sz="1200" b="1" dirty="0" smtClean="0">
                <a:solidFill>
                  <a:schemeClr val="tx1"/>
                </a:solidFill>
              </a:rPr>
              <a:t>/</a:t>
            </a:r>
            <a:r>
              <a:rPr lang="es-ES" sz="1200" b="1" dirty="0">
                <a:solidFill>
                  <a:schemeClr val="tx1"/>
                </a:solidFill>
              </a:rPr>
              <a:t> Evolución de los ingresos en hospitales psiquiátricos según la titularidad. CAPV, 1995-2016</a:t>
            </a:r>
            <a:r>
              <a:rPr lang="es-ES" sz="1200" b="1" dirty="0" smtClean="0">
                <a:solidFill>
                  <a:schemeClr val="tx1"/>
                </a:solidFill>
              </a:rPr>
              <a:t> ………………………………………………………………………..………………….6</a:t>
            </a:r>
            <a:endParaRPr lang="es-ES" sz="1200" b="1" dirty="0">
              <a:solidFill>
                <a:schemeClr val="tx1"/>
              </a:solidFill>
            </a:endParaRPr>
          </a:p>
          <a:p>
            <a:pPr algn="just"/>
            <a:r>
              <a:rPr lang="es-ES" sz="1200" b="1" dirty="0" err="1" smtClean="0">
                <a:hlinkClick r:id="rId8" action="ppaction://hlinksldjump"/>
              </a:rPr>
              <a:t>Egonaldien</a:t>
            </a:r>
            <a:r>
              <a:rPr lang="es-ES" sz="1200" b="1" dirty="0" smtClean="0">
                <a:hlinkClick r:id="rId8" action="ppaction://hlinksldjump"/>
              </a:rPr>
              <a:t> </a:t>
            </a:r>
            <a:r>
              <a:rPr lang="es-ES" sz="1200" b="1" dirty="0" err="1" smtClean="0">
                <a:hlinkClick r:id="rId8" action="ppaction://hlinksldjump"/>
              </a:rPr>
              <a:t>bilakaera</a:t>
            </a:r>
            <a:r>
              <a:rPr lang="es-ES" sz="1200" b="1" dirty="0" smtClean="0">
                <a:hlinkClick r:id="rId8" action="ppaction://hlinksldjump"/>
              </a:rPr>
              <a:t> </a:t>
            </a:r>
            <a:r>
              <a:rPr lang="es-ES" sz="1200" b="1" dirty="0" err="1" smtClean="0">
                <a:hlinkClick r:id="rId8" action="ppaction://hlinksldjump"/>
              </a:rPr>
              <a:t>akutuen</a:t>
            </a:r>
            <a:r>
              <a:rPr lang="es-ES" sz="1200" b="1" dirty="0" smtClean="0">
                <a:hlinkClick r:id="rId8" action="ppaction://hlinksldjump"/>
              </a:rPr>
              <a:t> </a:t>
            </a:r>
            <a:r>
              <a:rPr lang="es-ES" sz="1200" b="1" dirty="0" err="1" smtClean="0">
                <a:hlinkClick r:id="rId8" action="ppaction://hlinksldjump"/>
              </a:rPr>
              <a:t>ospitaleetan</a:t>
            </a:r>
            <a:r>
              <a:rPr lang="es-ES" sz="1200" b="1" dirty="0" smtClean="0">
                <a:hlinkClick r:id="rId8" action="ppaction://hlinksldjump"/>
              </a:rPr>
              <a:t> </a:t>
            </a:r>
            <a:r>
              <a:rPr lang="es-ES" sz="1200" b="1" dirty="0" err="1">
                <a:hlinkClick r:id="rId8" action="ppaction://hlinksldjump"/>
              </a:rPr>
              <a:t>titulartasunaren</a:t>
            </a:r>
            <a:r>
              <a:rPr lang="es-ES" sz="1200" b="1" dirty="0">
                <a:hlinkClick r:id="rId8" action="ppaction://hlinksldjump"/>
              </a:rPr>
              <a:t> </a:t>
            </a:r>
            <a:r>
              <a:rPr lang="es-ES" sz="1200" b="1" dirty="0" err="1">
                <a:hlinkClick r:id="rId8" action="ppaction://hlinksldjump"/>
              </a:rPr>
              <a:t>arabera</a:t>
            </a:r>
            <a:r>
              <a:rPr lang="es-ES" sz="1200" b="1" dirty="0">
                <a:hlinkClick r:id="rId8" action="ppaction://hlinksldjump"/>
              </a:rPr>
              <a:t>. EAE, </a:t>
            </a:r>
            <a:r>
              <a:rPr lang="es-ES" sz="1200" b="1" dirty="0" smtClean="0">
                <a:hlinkClick r:id="rId8" action="ppaction://hlinksldjump"/>
              </a:rPr>
              <a:t>1995-2016 </a:t>
            </a:r>
            <a:r>
              <a:rPr lang="es-ES" sz="1200" b="1" dirty="0" smtClean="0">
                <a:solidFill>
                  <a:schemeClr val="tx1"/>
                </a:solidFill>
              </a:rPr>
              <a:t>/ </a:t>
            </a:r>
            <a:r>
              <a:rPr lang="es-ES" sz="1200" b="1" dirty="0">
                <a:solidFill>
                  <a:schemeClr val="tx1"/>
                </a:solidFill>
              </a:rPr>
              <a:t>Evolución de las estancias en hospitales de agudos según la titularidad. CAPV, 1995-2016</a:t>
            </a:r>
            <a:r>
              <a:rPr lang="es-ES" sz="1200" b="1" dirty="0" smtClean="0">
                <a:solidFill>
                  <a:schemeClr val="tx1"/>
                </a:solidFill>
              </a:rPr>
              <a:t> ………………………………………………………….…………………………………….7</a:t>
            </a:r>
          </a:p>
          <a:p>
            <a:pPr algn="just"/>
            <a:r>
              <a:rPr lang="es-ES" sz="1200" b="1" dirty="0" err="1" smtClean="0">
                <a:hlinkClick r:id="rId9" action="ppaction://hlinksldjump"/>
              </a:rPr>
              <a:t>Batezbesteko</a:t>
            </a:r>
            <a:r>
              <a:rPr lang="es-ES" sz="1200" b="1" dirty="0" smtClean="0">
                <a:hlinkClick r:id="rId9" action="ppaction://hlinksldjump"/>
              </a:rPr>
              <a:t> </a:t>
            </a:r>
            <a:r>
              <a:rPr lang="es-ES" sz="1200" b="1" dirty="0" err="1" smtClean="0">
                <a:hlinkClick r:id="rId9" action="ppaction://hlinksldjump"/>
              </a:rPr>
              <a:t>egonaldiaren</a:t>
            </a:r>
            <a:r>
              <a:rPr lang="es-ES" sz="1200" b="1" dirty="0" smtClean="0">
                <a:hlinkClick r:id="rId9" action="ppaction://hlinksldjump"/>
              </a:rPr>
              <a:t> </a:t>
            </a:r>
            <a:r>
              <a:rPr lang="es-ES" sz="1200" b="1" dirty="0" err="1" smtClean="0">
                <a:hlinkClick r:id="rId9" action="ppaction://hlinksldjump"/>
              </a:rPr>
              <a:t>bilakaera</a:t>
            </a:r>
            <a:r>
              <a:rPr lang="es-ES" sz="1200" b="1" dirty="0" smtClean="0">
                <a:hlinkClick r:id="rId9" action="ppaction://hlinksldjump"/>
              </a:rPr>
              <a:t> </a:t>
            </a:r>
            <a:r>
              <a:rPr lang="es-ES" sz="1200" b="1" dirty="0" err="1" smtClean="0">
                <a:hlinkClick r:id="rId9" action="ppaction://hlinksldjump"/>
              </a:rPr>
              <a:t>akutuen</a:t>
            </a:r>
            <a:r>
              <a:rPr lang="es-ES" sz="1200" b="1" dirty="0" smtClean="0">
                <a:hlinkClick r:id="rId9" action="ppaction://hlinksldjump"/>
              </a:rPr>
              <a:t> </a:t>
            </a:r>
            <a:r>
              <a:rPr lang="es-ES" sz="1200" b="1" dirty="0" err="1">
                <a:hlinkClick r:id="rId9" action="ppaction://hlinksldjump"/>
              </a:rPr>
              <a:t>ospitaleetan</a:t>
            </a:r>
            <a:r>
              <a:rPr lang="es-ES" sz="1200" b="1" dirty="0">
                <a:hlinkClick r:id="rId9" action="ppaction://hlinksldjump"/>
              </a:rPr>
              <a:t> </a:t>
            </a:r>
            <a:r>
              <a:rPr lang="es-ES" sz="1200" b="1" dirty="0" err="1">
                <a:hlinkClick r:id="rId9" action="ppaction://hlinksldjump"/>
              </a:rPr>
              <a:t>titulartasunaren</a:t>
            </a:r>
            <a:r>
              <a:rPr lang="es-ES" sz="1200" b="1" dirty="0">
                <a:hlinkClick r:id="rId9" action="ppaction://hlinksldjump"/>
              </a:rPr>
              <a:t> </a:t>
            </a:r>
            <a:r>
              <a:rPr lang="es-ES" sz="1200" b="1" dirty="0" err="1">
                <a:hlinkClick r:id="rId9" action="ppaction://hlinksldjump"/>
              </a:rPr>
              <a:t>arabera</a:t>
            </a:r>
            <a:r>
              <a:rPr lang="es-ES" sz="1200" b="1" dirty="0">
                <a:hlinkClick r:id="rId9" action="ppaction://hlinksldjump"/>
              </a:rPr>
              <a:t>. EAE, </a:t>
            </a:r>
            <a:r>
              <a:rPr lang="es-ES" sz="1200" b="1" dirty="0" smtClean="0">
                <a:hlinkClick r:id="rId9" action="ppaction://hlinksldjump"/>
              </a:rPr>
              <a:t>1995-2016 </a:t>
            </a:r>
            <a:r>
              <a:rPr lang="es-ES" sz="1200" b="1" dirty="0" smtClean="0">
                <a:solidFill>
                  <a:schemeClr val="tx1"/>
                </a:solidFill>
              </a:rPr>
              <a:t>/ </a:t>
            </a:r>
            <a:r>
              <a:rPr lang="es-ES" sz="1200" b="1" dirty="0">
                <a:solidFill>
                  <a:schemeClr val="tx1"/>
                </a:solidFill>
              </a:rPr>
              <a:t>Evolución de la estancia media en hospitales de agudos según la titularidad. CAPV, 1995-2016 </a:t>
            </a:r>
            <a:r>
              <a:rPr lang="es-ES" sz="1200" b="1" dirty="0" smtClean="0">
                <a:solidFill>
                  <a:schemeClr val="tx1"/>
                </a:solidFill>
              </a:rPr>
              <a:t>…………………………………………….……….……………8</a:t>
            </a:r>
          </a:p>
          <a:p>
            <a:pPr algn="just"/>
            <a:r>
              <a:rPr lang="es-ES" sz="1200" b="1" dirty="0" err="1" smtClean="0">
                <a:hlinkClick r:id="rId10" action="ppaction://hlinksldjump"/>
              </a:rPr>
              <a:t>Egonaldien</a:t>
            </a:r>
            <a:r>
              <a:rPr lang="es-ES" sz="1200" b="1" dirty="0" smtClean="0">
                <a:hlinkClick r:id="rId10" action="ppaction://hlinksldjump"/>
              </a:rPr>
              <a:t> </a:t>
            </a:r>
            <a:r>
              <a:rPr lang="es-ES" sz="1200" b="1" dirty="0" err="1">
                <a:hlinkClick r:id="rId10" action="ppaction://hlinksldjump"/>
              </a:rPr>
              <a:t>bilakaera</a:t>
            </a:r>
            <a:r>
              <a:rPr lang="es-ES" sz="1200" b="1" dirty="0">
                <a:hlinkClick r:id="rId10" action="ppaction://hlinksldjump"/>
              </a:rPr>
              <a:t> </a:t>
            </a:r>
            <a:r>
              <a:rPr lang="es-ES" sz="1200" b="1" dirty="0" err="1">
                <a:hlinkClick r:id="rId10" action="ppaction://hlinksldjump"/>
              </a:rPr>
              <a:t>egonaldi</a:t>
            </a:r>
            <a:r>
              <a:rPr lang="es-ES" sz="1200" b="1" dirty="0">
                <a:hlinkClick r:id="rId10" action="ppaction://hlinksldjump"/>
              </a:rPr>
              <a:t> </a:t>
            </a:r>
            <a:r>
              <a:rPr lang="es-ES" sz="1200" b="1" dirty="0" err="1">
                <a:hlinkClick r:id="rId10" action="ppaction://hlinksldjump"/>
              </a:rPr>
              <a:t>ertain</a:t>
            </a:r>
            <a:r>
              <a:rPr lang="es-ES" sz="1200" b="1" dirty="0">
                <a:hlinkClick r:id="rId10" action="ppaction://hlinksldjump"/>
              </a:rPr>
              <a:t> eta </a:t>
            </a:r>
            <a:r>
              <a:rPr lang="es-ES" sz="1200" b="1" dirty="0" err="1">
                <a:hlinkClick r:id="rId10" action="ppaction://hlinksldjump"/>
              </a:rPr>
              <a:t>luzeko</a:t>
            </a:r>
            <a:r>
              <a:rPr lang="es-ES" sz="1200" b="1" dirty="0" smtClean="0">
                <a:hlinkClick r:id="rId10" action="ppaction://hlinksldjump"/>
              </a:rPr>
              <a:t> </a:t>
            </a:r>
            <a:r>
              <a:rPr lang="es-ES" sz="1200" b="1" dirty="0" err="1">
                <a:hlinkClick r:id="rId10" action="ppaction://hlinksldjump"/>
              </a:rPr>
              <a:t>ospitaleetan</a:t>
            </a:r>
            <a:r>
              <a:rPr lang="es-ES" sz="1200" b="1" dirty="0">
                <a:hlinkClick r:id="rId10" action="ppaction://hlinksldjump"/>
              </a:rPr>
              <a:t> </a:t>
            </a:r>
            <a:r>
              <a:rPr lang="es-ES" sz="1200" b="1" dirty="0" err="1">
                <a:hlinkClick r:id="rId10" action="ppaction://hlinksldjump"/>
              </a:rPr>
              <a:t>titulartasunaren</a:t>
            </a:r>
            <a:r>
              <a:rPr lang="es-ES" sz="1200" b="1" dirty="0">
                <a:hlinkClick r:id="rId10" action="ppaction://hlinksldjump"/>
              </a:rPr>
              <a:t> </a:t>
            </a:r>
            <a:r>
              <a:rPr lang="es-ES" sz="1200" b="1" dirty="0" err="1">
                <a:hlinkClick r:id="rId10" action="ppaction://hlinksldjump"/>
              </a:rPr>
              <a:t>arabera</a:t>
            </a:r>
            <a:r>
              <a:rPr lang="es-ES" sz="1200" b="1" dirty="0">
                <a:hlinkClick r:id="rId10" action="ppaction://hlinksldjump"/>
              </a:rPr>
              <a:t>. EAE, </a:t>
            </a:r>
            <a:r>
              <a:rPr lang="es-ES" sz="1200" b="1" dirty="0" smtClean="0">
                <a:hlinkClick r:id="rId10" action="ppaction://hlinksldjump"/>
              </a:rPr>
              <a:t>1995-2016 </a:t>
            </a:r>
            <a:r>
              <a:rPr lang="es-ES" sz="1200" b="1" dirty="0" smtClean="0">
                <a:solidFill>
                  <a:schemeClr val="tx1"/>
                </a:solidFill>
              </a:rPr>
              <a:t>/ </a:t>
            </a:r>
            <a:r>
              <a:rPr lang="es-ES" sz="1200" b="1" dirty="0">
                <a:solidFill>
                  <a:schemeClr val="tx1"/>
                </a:solidFill>
              </a:rPr>
              <a:t>Evolución de las estancias en hospitales de media y larga estancia según la titularidad. CAPV, 1995-2016</a:t>
            </a:r>
            <a:r>
              <a:rPr lang="es-ES" sz="1200" b="1" dirty="0" smtClean="0">
                <a:solidFill>
                  <a:schemeClr val="tx1"/>
                </a:solidFill>
              </a:rPr>
              <a:t> ……………………………………………….……9</a:t>
            </a:r>
            <a:endParaRPr lang="es-ES" sz="1200" b="1" dirty="0">
              <a:solidFill>
                <a:schemeClr val="tx1"/>
              </a:solidFill>
            </a:endParaRPr>
          </a:p>
          <a:p>
            <a:pPr algn="just"/>
            <a:r>
              <a:rPr lang="es-ES" sz="1200" b="1" dirty="0" err="1" smtClean="0">
                <a:hlinkClick r:id="rId11" action="ppaction://hlinksldjump"/>
              </a:rPr>
              <a:t>Egonaldien</a:t>
            </a:r>
            <a:r>
              <a:rPr lang="es-ES" sz="1200" b="1" dirty="0" smtClean="0">
                <a:hlinkClick r:id="rId11" action="ppaction://hlinksldjump"/>
              </a:rPr>
              <a:t> </a:t>
            </a:r>
            <a:r>
              <a:rPr lang="es-ES" sz="1200" b="1" dirty="0" err="1">
                <a:hlinkClick r:id="rId11" action="ppaction://hlinksldjump"/>
              </a:rPr>
              <a:t>bilakaera</a:t>
            </a:r>
            <a:r>
              <a:rPr lang="es-ES" sz="1200" b="1" dirty="0">
                <a:hlinkClick r:id="rId11" action="ppaction://hlinksldjump"/>
              </a:rPr>
              <a:t> </a:t>
            </a:r>
            <a:r>
              <a:rPr lang="es-ES" sz="1200" b="1" dirty="0" err="1">
                <a:hlinkClick r:id="rId11" action="ppaction://hlinksldjump"/>
              </a:rPr>
              <a:t>ospitale</a:t>
            </a:r>
            <a:r>
              <a:rPr lang="es-ES" sz="1200" b="1" dirty="0">
                <a:hlinkClick r:id="rId11" action="ppaction://hlinksldjump"/>
              </a:rPr>
              <a:t> </a:t>
            </a:r>
            <a:r>
              <a:rPr lang="es-ES" sz="1200" b="1" dirty="0" err="1">
                <a:hlinkClick r:id="rId11" action="ppaction://hlinksldjump"/>
              </a:rPr>
              <a:t>psikiatrikoetan</a:t>
            </a:r>
            <a:r>
              <a:rPr lang="es-ES" sz="1200" b="1" dirty="0">
                <a:hlinkClick r:id="rId11" action="ppaction://hlinksldjump"/>
              </a:rPr>
              <a:t> </a:t>
            </a:r>
            <a:r>
              <a:rPr lang="es-ES" sz="1200" b="1" dirty="0" err="1" smtClean="0">
                <a:hlinkClick r:id="rId11" action="ppaction://hlinksldjump"/>
              </a:rPr>
              <a:t>titulartasunaren</a:t>
            </a:r>
            <a:r>
              <a:rPr lang="es-ES" sz="1200" b="1" dirty="0" smtClean="0">
                <a:hlinkClick r:id="rId11" action="ppaction://hlinksldjump"/>
              </a:rPr>
              <a:t> </a:t>
            </a:r>
            <a:r>
              <a:rPr lang="es-ES" sz="1200" b="1" dirty="0" err="1">
                <a:hlinkClick r:id="rId11" action="ppaction://hlinksldjump"/>
              </a:rPr>
              <a:t>arabera</a:t>
            </a:r>
            <a:r>
              <a:rPr lang="es-ES" sz="1200" b="1" dirty="0">
                <a:hlinkClick r:id="rId11" action="ppaction://hlinksldjump"/>
              </a:rPr>
              <a:t>. EAE, </a:t>
            </a:r>
            <a:r>
              <a:rPr lang="es-ES" sz="1200" b="1" dirty="0" smtClean="0">
                <a:hlinkClick r:id="rId11" action="ppaction://hlinksldjump"/>
              </a:rPr>
              <a:t>1995-2016 </a:t>
            </a:r>
            <a:r>
              <a:rPr lang="es-ES" sz="1200" b="1" dirty="0" smtClean="0">
                <a:solidFill>
                  <a:schemeClr val="tx1"/>
                </a:solidFill>
              </a:rPr>
              <a:t>/</a:t>
            </a:r>
            <a:r>
              <a:rPr lang="es-ES" sz="1200" b="1" dirty="0">
                <a:solidFill>
                  <a:schemeClr val="tx1"/>
                </a:solidFill>
              </a:rPr>
              <a:t> Evolución de las estancias en hospitales psiquiátricos según la titularidad. CAPV, 1995-2016</a:t>
            </a:r>
            <a:r>
              <a:rPr lang="es-ES" sz="1200" b="1" dirty="0" smtClean="0">
                <a:solidFill>
                  <a:schemeClr val="tx1"/>
                </a:solidFill>
              </a:rPr>
              <a:t> ………………………………………………………………………………………….10</a:t>
            </a:r>
          </a:p>
          <a:p>
            <a:pPr algn="just">
              <a:lnSpc>
                <a:spcPct val="110000"/>
              </a:lnSpc>
            </a:pPr>
            <a:r>
              <a:rPr lang="es-ES" sz="1200" b="1" dirty="0" err="1">
                <a:hlinkClick r:id="rId12" action="ppaction://hlinksldjump"/>
              </a:rPr>
              <a:t>Ebakuntza</a:t>
            </a:r>
            <a:r>
              <a:rPr lang="es-ES" sz="1200" b="1" dirty="0">
                <a:hlinkClick r:id="rId12" action="ppaction://hlinksldjump"/>
              </a:rPr>
              <a:t> </a:t>
            </a:r>
            <a:r>
              <a:rPr lang="es-ES" sz="1200" b="1" dirty="0" err="1">
                <a:hlinkClick r:id="rId12" action="ppaction://hlinksldjump"/>
              </a:rPr>
              <a:t>kirurgikoen</a:t>
            </a:r>
            <a:r>
              <a:rPr lang="es-ES" sz="1200" b="1" dirty="0">
                <a:hlinkClick r:id="rId12" action="ppaction://hlinksldjump"/>
              </a:rPr>
              <a:t> </a:t>
            </a:r>
            <a:r>
              <a:rPr lang="es-ES" sz="1200" b="1" dirty="0" err="1">
                <a:hlinkClick r:id="rId12" action="ppaction://hlinksldjump"/>
              </a:rPr>
              <a:t>kopuruaren</a:t>
            </a:r>
            <a:r>
              <a:rPr lang="es-ES" sz="1200" b="1" dirty="0">
                <a:hlinkClick r:id="rId12" action="ppaction://hlinksldjump"/>
              </a:rPr>
              <a:t> </a:t>
            </a:r>
            <a:r>
              <a:rPr lang="es-ES" sz="1200" b="1" dirty="0" err="1">
                <a:hlinkClick r:id="rId12" action="ppaction://hlinksldjump"/>
              </a:rPr>
              <a:t>bilakaera</a:t>
            </a:r>
            <a:r>
              <a:rPr lang="es-ES" sz="1200" b="1" dirty="0">
                <a:hlinkClick r:id="rId12" action="ppaction://hlinksldjump"/>
              </a:rPr>
              <a:t> </a:t>
            </a:r>
            <a:r>
              <a:rPr lang="es-ES" sz="1200" b="1" dirty="0" err="1">
                <a:hlinkClick r:id="rId12" action="ppaction://hlinksldjump"/>
              </a:rPr>
              <a:t>titulartasunaren</a:t>
            </a:r>
            <a:r>
              <a:rPr lang="es-ES" sz="1200" b="1" dirty="0">
                <a:hlinkClick r:id="rId12" action="ppaction://hlinksldjump"/>
              </a:rPr>
              <a:t> </a:t>
            </a:r>
            <a:r>
              <a:rPr lang="es-ES" sz="1200" b="1" dirty="0" err="1">
                <a:hlinkClick r:id="rId12" action="ppaction://hlinksldjump"/>
              </a:rPr>
              <a:t>arabera</a:t>
            </a:r>
            <a:r>
              <a:rPr lang="es-ES" sz="1200" b="1" dirty="0">
                <a:hlinkClick r:id="rId12" action="ppaction://hlinksldjump"/>
              </a:rPr>
              <a:t>. EAE, 1995-2016 </a:t>
            </a:r>
            <a:r>
              <a:rPr lang="es-ES" sz="1200" b="1" dirty="0">
                <a:solidFill>
                  <a:schemeClr val="tx1"/>
                </a:solidFill>
              </a:rPr>
              <a:t>/ Evolución del número de intervenciones quirúrgicas según la titularidad. CAPV, 1995-2016 </a:t>
            </a:r>
            <a:r>
              <a:rPr lang="es-ES" sz="1200" b="1" dirty="0" smtClean="0">
                <a:solidFill>
                  <a:schemeClr val="tx1"/>
                </a:solidFill>
              </a:rPr>
              <a:t>…………………………………………………….......………….……………..</a:t>
            </a:r>
            <a:r>
              <a:rPr lang="es-ES" sz="1200" b="1" dirty="0">
                <a:solidFill>
                  <a:schemeClr val="tx1"/>
                </a:solidFill>
              </a:rPr>
              <a:t>11</a:t>
            </a:r>
          </a:p>
          <a:p>
            <a:pPr algn="just"/>
            <a:r>
              <a:rPr lang="es-ES" sz="1200" b="1" dirty="0" err="1">
                <a:hlinkClick r:id="rId13" action="ppaction://hlinksldjump"/>
              </a:rPr>
              <a:t>Larrialdien</a:t>
            </a:r>
            <a:r>
              <a:rPr lang="es-ES" sz="1200" b="1" dirty="0">
                <a:hlinkClick r:id="rId13" action="ppaction://hlinksldjump"/>
              </a:rPr>
              <a:t> </a:t>
            </a:r>
            <a:r>
              <a:rPr lang="es-ES" sz="1200" b="1" dirty="0" err="1">
                <a:hlinkClick r:id="rId13" action="ppaction://hlinksldjump"/>
              </a:rPr>
              <a:t>bilakaera</a:t>
            </a:r>
            <a:r>
              <a:rPr lang="es-ES" sz="1200" b="1" dirty="0">
                <a:hlinkClick r:id="rId13" action="ppaction://hlinksldjump"/>
              </a:rPr>
              <a:t> </a:t>
            </a:r>
            <a:r>
              <a:rPr lang="es-ES" sz="1200" b="1" dirty="0" err="1">
                <a:hlinkClick r:id="rId13" action="ppaction://hlinksldjump"/>
              </a:rPr>
              <a:t>akutuen</a:t>
            </a:r>
            <a:r>
              <a:rPr lang="es-ES" sz="1200" b="1" dirty="0">
                <a:hlinkClick r:id="rId13" action="ppaction://hlinksldjump"/>
              </a:rPr>
              <a:t> </a:t>
            </a:r>
            <a:r>
              <a:rPr lang="es-ES" sz="1200" b="1" dirty="0" err="1">
                <a:hlinkClick r:id="rId13" action="ppaction://hlinksldjump"/>
              </a:rPr>
              <a:t>ospitaleetan</a:t>
            </a:r>
            <a:r>
              <a:rPr lang="es-ES" sz="1200" b="1" dirty="0">
                <a:hlinkClick r:id="rId13" action="ppaction://hlinksldjump"/>
              </a:rPr>
              <a:t> </a:t>
            </a:r>
            <a:r>
              <a:rPr lang="es-ES" sz="1200" b="1" dirty="0" err="1">
                <a:hlinkClick r:id="rId13" action="ppaction://hlinksldjump"/>
              </a:rPr>
              <a:t>titulartasunaren</a:t>
            </a:r>
            <a:r>
              <a:rPr lang="es-ES" sz="1200" b="1" dirty="0">
                <a:hlinkClick r:id="rId13" action="ppaction://hlinksldjump"/>
              </a:rPr>
              <a:t> </a:t>
            </a:r>
            <a:r>
              <a:rPr lang="es-ES" sz="1200" b="1" dirty="0" err="1">
                <a:hlinkClick r:id="rId13" action="ppaction://hlinksldjump"/>
              </a:rPr>
              <a:t>arabera</a:t>
            </a:r>
            <a:r>
              <a:rPr lang="es-ES" sz="1200" b="1" dirty="0">
                <a:hlinkClick r:id="rId13" action="ppaction://hlinksldjump"/>
              </a:rPr>
              <a:t>. EAE, 1995-2016 </a:t>
            </a:r>
            <a:r>
              <a:rPr lang="es-ES" sz="1200" b="1" dirty="0">
                <a:solidFill>
                  <a:schemeClr val="tx1"/>
                </a:solidFill>
              </a:rPr>
              <a:t>/ Evolución de las urgencias en hospitales de agudos según la titularidad. CAPV, 1995-2016 </a:t>
            </a:r>
            <a:r>
              <a:rPr lang="es-ES" sz="1200" b="1" dirty="0" smtClean="0">
                <a:solidFill>
                  <a:schemeClr val="tx1"/>
                </a:solidFill>
              </a:rPr>
              <a:t>…………………………………………………….....……………………………………</a:t>
            </a:r>
            <a:r>
              <a:rPr lang="es-ES" sz="1200" b="1" dirty="0">
                <a:solidFill>
                  <a:schemeClr val="tx1"/>
                </a:solidFill>
              </a:rPr>
              <a:t>12</a:t>
            </a:r>
          </a:p>
          <a:p>
            <a:pPr algn="just"/>
            <a:r>
              <a:rPr lang="es-ES" sz="1200" b="1" dirty="0" err="1">
                <a:hlinkClick r:id="rId14" action="ppaction://hlinksldjump"/>
              </a:rPr>
              <a:t>Ospitale</a:t>
            </a:r>
            <a:r>
              <a:rPr lang="es-ES" sz="1200" b="1" dirty="0">
                <a:hlinkClick r:id="rId14" action="ppaction://hlinksldjump"/>
              </a:rPr>
              <a:t> </a:t>
            </a:r>
            <a:r>
              <a:rPr lang="es-ES" sz="1200" b="1" dirty="0" err="1">
                <a:hlinkClick r:id="rId14" action="ppaction://hlinksldjump"/>
              </a:rPr>
              <a:t>barneko</a:t>
            </a:r>
            <a:r>
              <a:rPr lang="es-ES" sz="1200" b="1" dirty="0">
                <a:hlinkClick r:id="rId14" action="ppaction://hlinksldjump"/>
              </a:rPr>
              <a:t> </a:t>
            </a:r>
            <a:r>
              <a:rPr lang="es-ES" sz="1200" b="1" dirty="0" err="1">
                <a:hlinkClick r:id="rId14" action="ppaction://hlinksldjump"/>
              </a:rPr>
              <a:t>kanpo-kontsulta</a:t>
            </a:r>
            <a:r>
              <a:rPr lang="es-ES" sz="1200" b="1" dirty="0">
                <a:hlinkClick r:id="rId14" action="ppaction://hlinksldjump"/>
              </a:rPr>
              <a:t> </a:t>
            </a:r>
            <a:r>
              <a:rPr lang="es-ES" sz="1200" b="1" dirty="0" err="1">
                <a:hlinkClick r:id="rId14" action="ppaction://hlinksldjump"/>
              </a:rPr>
              <a:t>kopuruaren</a:t>
            </a:r>
            <a:r>
              <a:rPr lang="es-ES" sz="1200" b="1" dirty="0">
                <a:hlinkClick r:id="rId14" action="ppaction://hlinksldjump"/>
              </a:rPr>
              <a:t> </a:t>
            </a:r>
            <a:r>
              <a:rPr lang="es-ES" sz="1200" b="1" dirty="0" err="1">
                <a:hlinkClick r:id="rId14" action="ppaction://hlinksldjump"/>
              </a:rPr>
              <a:t>bilakaera</a:t>
            </a:r>
            <a:r>
              <a:rPr lang="es-ES" sz="1200" b="1" dirty="0">
                <a:hlinkClick r:id="rId14" action="ppaction://hlinksldjump"/>
              </a:rPr>
              <a:t> </a:t>
            </a:r>
            <a:r>
              <a:rPr lang="es-ES" sz="1200" b="1" dirty="0" err="1">
                <a:hlinkClick r:id="rId14" action="ppaction://hlinksldjump"/>
              </a:rPr>
              <a:t>akutuen</a:t>
            </a:r>
            <a:r>
              <a:rPr lang="es-ES" sz="1200" b="1" dirty="0">
                <a:hlinkClick r:id="rId14" action="ppaction://hlinksldjump"/>
              </a:rPr>
              <a:t> </a:t>
            </a:r>
            <a:r>
              <a:rPr lang="es-ES" sz="1200" b="1" dirty="0" err="1">
                <a:hlinkClick r:id="rId14" action="ppaction://hlinksldjump"/>
              </a:rPr>
              <a:t>ospitaleetan</a:t>
            </a:r>
            <a:r>
              <a:rPr lang="es-ES" sz="1200" b="1" dirty="0">
                <a:hlinkClick r:id="rId14" action="ppaction://hlinksldjump"/>
              </a:rPr>
              <a:t> </a:t>
            </a:r>
            <a:r>
              <a:rPr lang="es-ES" sz="1200" b="1" dirty="0" err="1">
                <a:hlinkClick r:id="rId14" action="ppaction://hlinksldjump"/>
              </a:rPr>
              <a:t>titulartasunaren</a:t>
            </a:r>
            <a:r>
              <a:rPr lang="es-ES" sz="1200" b="1" dirty="0">
                <a:hlinkClick r:id="rId14" action="ppaction://hlinksldjump"/>
              </a:rPr>
              <a:t> </a:t>
            </a:r>
            <a:r>
              <a:rPr lang="es-ES" sz="1200" b="1" dirty="0" err="1" smtClean="0">
                <a:hlinkClick r:id="rId14" action="ppaction://hlinksldjump"/>
              </a:rPr>
              <a:t>arabera</a:t>
            </a:r>
            <a:r>
              <a:rPr lang="es-ES" sz="1200" b="1" dirty="0" smtClean="0">
                <a:hlinkClick r:id="rId14" action="ppaction://hlinksldjump"/>
              </a:rPr>
              <a:t>. EAE</a:t>
            </a:r>
            <a:r>
              <a:rPr lang="es-ES" sz="1200" b="1" dirty="0">
                <a:hlinkClick r:id="rId14" action="ppaction://hlinksldjump"/>
              </a:rPr>
              <a:t>, 1995-2016 </a:t>
            </a:r>
            <a:r>
              <a:rPr lang="es-ES" sz="1200" b="1" dirty="0">
                <a:solidFill>
                  <a:schemeClr val="tx1"/>
                </a:solidFill>
              </a:rPr>
              <a:t>/ Evolución del número de consultas externas intrahospitalarias en hospitales de agudos según la </a:t>
            </a:r>
            <a:r>
              <a:rPr lang="es-ES" sz="1200" b="1" dirty="0" smtClean="0">
                <a:solidFill>
                  <a:schemeClr val="tx1"/>
                </a:solidFill>
              </a:rPr>
              <a:t>titularidad</a:t>
            </a:r>
            <a:r>
              <a:rPr lang="es-ES" sz="1200" b="1" dirty="0">
                <a:solidFill>
                  <a:schemeClr val="tx1"/>
                </a:solidFill>
              </a:rPr>
              <a:t>. </a:t>
            </a:r>
            <a:r>
              <a:rPr lang="es-ES" sz="1200" b="1" dirty="0" smtClean="0">
                <a:solidFill>
                  <a:schemeClr val="tx1"/>
                </a:solidFill>
              </a:rPr>
              <a:t>                       CAPV</a:t>
            </a:r>
            <a:r>
              <a:rPr lang="es-ES" sz="1200" b="1" dirty="0">
                <a:solidFill>
                  <a:schemeClr val="tx1"/>
                </a:solidFill>
              </a:rPr>
              <a:t>, </a:t>
            </a:r>
            <a:r>
              <a:rPr lang="es-ES" sz="1200" b="1" dirty="0" smtClean="0">
                <a:solidFill>
                  <a:schemeClr val="tx1"/>
                </a:solidFill>
              </a:rPr>
              <a:t>1995-2016…………………………………………….............................................…………………………………………………………………..…13</a:t>
            </a:r>
            <a:endParaRPr lang="es-ES" sz="1200" b="1" dirty="0">
              <a:solidFill>
                <a:schemeClr val="tx1"/>
              </a:solidFill>
            </a:endParaRPr>
          </a:p>
          <a:p>
            <a:pPr algn="just"/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0469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052736"/>
            <a:ext cx="7416824" cy="4137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100" b="1" dirty="0" err="1" smtClean="0">
                <a:hlinkClick r:id="rId2" action="ppaction://hlinksldjump"/>
              </a:rPr>
              <a:t>Ospitale</a:t>
            </a:r>
            <a:r>
              <a:rPr lang="es-ES" sz="1100" b="1" dirty="0" smtClean="0">
                <a:hlinkClick r:id="rId2" action="ppaction://hlinksldjump"/>
              </a:rPr>
              <a:t> </a:t>
            </a:r>
            <a:r>
              <a:rPr lang="es-ES" sz="1100" b="1" dirty="0" err="1">
                <a:hlinkClick r:id="rId2" action="ppaction://hlinksldjump"/>
              </a:rPr>
              <a:t>barneko</a:t>
            </a:r>
            <a:r>
              <a:rPr lang="es-ES" sz="1100" b="1" dirty="0">
                <a:hlinkClick r:id="rId2" action="ppaction://hlinksldjump"/>
              </a:rPr>
              <a:t> </a:t>
            </a:r>
            <a:r>
              <a:rPr lang="es-ES" sz="1100" b="1" dirty="0" err="1">
                <a:hlinkClick r:id="rId2" action="ppaction://hlinksldjump"/>
              </a:rPr>
              <a:t>kanpo-kontsulta</a:t>
            </a:r>
            <a:r>
              <a:rPr lang="es-ES" sz="1100" b="1" dirty="0">
                <a:hlinkClick r:id="rId2" action="ppaction://hlinksldjump"/>
              </a:rPr>
              <a:t> </a:t>
            </a:r>
            <a:r>
              <a:rPr lang="es-ES" sz="1100" b="1" dirty="0" err="1">
                <a:hlinkClick r:id="rId2" action="ppaction://hlinksldjump"/>
              </a:rPr>
              <a:t>kopuruaren</a:t>
            </a:r>
            <a:r>
              <a:rPr lang="es-ES" sz="1100" b="1" dirty="0">
                <a:hlinkClick r:id="rId2" action="ppaction://hlinksldjump"/>
              </a:rPr>
              <a:t> </a:t>
            </a:r>
            <a:r>
              <a:rPr lang="es-ES" sz="1100" b="1" dirty="0" err="1">
                <a:hlinkClick r:id="rId2" action="ppaction://hlinksldjump"/>
              </a:rPr>
              <a:t>bilakaera</a:t>
            </a:r>
            <a:r>
              <a:rPr lang="es-ES" sz="1100" b="1" dirty="0">
                <a:hlinkClick r:id="rId2" action="ppaction://hlinksldjump"/>
              </a:rPr>
              <a:t> </a:t>
            </a:r>
            <a:r>
              <a:rPr lang="es-ES" sz="1100" b="1" dirty="0" err="1">
                <a:hlinkClick r:id="rId2" action="ppaction://hlinksldjump"/>
              </a:rPr>
              <a:t>ospitale</a:t>
            </a:r>
            <a:r>
              <a:rPr lang="es-ES" sz="1100" b="1" dirty="0">
                <a:hlinkClick r:id="rId2" action="ppaction://hlinksldjump"/>
              </a:rPr>
              <a:t> </a:t>
            </a:r>
            <a:r>
              <a:rPr lang="es-ES" sz="1100" b="1" dirty="0" err="1">
                <a:hlinkClick r:id="rId2" action="ppaction://hlinksldjump"/>
              </a:rPr>
              <a:t>psikiatrikoetan</a:t>
            </a:r>
            <a:r>
              <a:rPr lang="es-ES" sz="1100" b="1" dirty="0">
                <a:hlinkClick r:id="rId2" action="ppaction://hlinksldjump"/>
              </a:rPr>
              <a:t> </a:t>
            </a:r>
            <a:r>
              <a:rPr lang="es-ES" sz="1100" b="1" dirty="0" err="1">
                <a:hlinkClick r:id="rId2" action="ppaction://hlinksldjump"/>
              </a:rPr>
              <a:t>titulartasunaren</a:t>
            </a:r>
            <a:r>
              <a:rPr lang="es-ES" sz="1100" b="1" dirty="0">
                <a:hlinkClick r:id="rId2" action="ppaction://hlinksldjump"/>
              </a:rPr>
              <a:t> </a:t>
            </a:r>
            <a:r>
              <a:rPr lang="es-ES" sz="1100" b="1" dirty="0" err="1">
                <a:hlinkClick r:id="rId2" action="ppaction://hlinksldjump"/>
              </a:rPr>
              <a:t>arabera</a:t>
            </a:r>
            <a:r>
              <a:rPr lang="es-ES" sz="1100" b="1" dirty="0">
                <a:hlinkClick r:id="rId2" action="ppaction://hlinksldjump"/>
              </a:rPr>
              <a:t>. </a:t>
            </a:r>
            <a:r>
              <a:rPr lang="es-ES" sz="1100" b="1" dirty="0" smtClean="0">
                <a:hlinkClick r:id="rId2" action="ppaction://hlinksldjump"/>
              </a:rPr>
              <a:t>EAE</a:t>
            </a:r>
            <a:r>
              <a:rPr lang="es-ES" sz="1100" b="1" dirty="0">
                <a:hlinkClick r:id="rId2" action="ppaction://hlinksldjump"/>
              </a:rPr>
              <a:t>, 1995-2016  </a:t>
            </a:r>
            <a:r>
              <a:rPr lang="es-ES" sz="1100" b="1" dirty="0"/>
              <a:t>/</a:t>
            </a:r>
            <a:r>
              <a:rPr lang="es-ES" sz="1100" b="1" dirty="0">
                <a:hlinkClick r:id="rId3" action="ppaction://hlinksldjump"/>
              </a:rPr>
              <a:t> </a:t>
            </a:r>
            <a:r>
              <a:rPr lang="es-ES" sz="1100" b="1" dirty="0"/>
              <a:t>Evolución del número de consultas externas intrahospitalarias en hospitales psiquiátricos según la </a:t>
            </a:r>
            <a:r>
              <a:rPr lang="es-ES" sz="1100" b="1" dirty="0" smtClean="0"/>
              <a:t>titularidad</a:t>
            </a:r>
            <a:r>
              <a:rPr lang="es-ES" sz="1100" b="1" dirty="0"/>
              <a:t>. </a:t>
            </a:r>
            <a:r>
              <a:rPr lang="es-ES" sz="1100" b="1" dirty="0" smtClean="0"/>
              <a:t>                 CAPV, 1995-2016 …………………………………………………………………………………………………………………………..…………………………….……</a:t>
            </a:r>
            <a:r>
              <a:rPr lang="es-ES" sz="1100" b="1" dirty="0"/>
              <a:t>14</a:t>
            </a:r>
          </a:p>
          <a:p>
            <a:pPr marL="0" indent="0" algn="just">
              <a:buNone/>
            </a:pPr>
            <a:r>
              <a:rPr lang="es-ES" sz="1100" b="1" dirty="0" err="1">
                <a:hlinkClick r:id="rId4" action="ppaction://hlinksldjump"/>
              </a:rPr>
              <a:t>Ehun</a:t>
            </a:r>
            <a:r>
              <a:rPr lang="es-ES" sz="1100" b="1" dirty="0">
                <a:hlinkClick r:id="rId4" action="ppaction://hlinksldjump"/>
              </a:rPr>
              <a:t> </a:t>
            </a:r>
            <a:r>
              <a:rPr lang="es-ES" sz="1100" b="1" dirty="0" err="1">
                <a:hlinkClick r:id="rId4" action="ppaction://hlinksldjump"/>
              </a:rPr>
              <a:t>erditzeko</a:t>
            </a:r>
            <a:r>
              <a:rPr lang="es-ES" sz="1100" b="1" dirty="0">
                <a:hlinkClick r:id="rId4" action="ppaction://hlinksldjump"/>
              </a:rPr>
              <a:t>, </a:t>
            </a:r>
            <a:r>
              <a:rPr lang="es-ES" sz="1100" b="1" dirty="0" err="1">
                <a:hlinkClick r:id="rId4" action="ppaction://hlinksldjump"/>
              </a:rPr>
              <a:t>zesarea-indizearen</a:t>
            </a:r>
            <a:r>
              <a:rPr lang="es-ES" sz="1100" b="1" dirty="0">
                <a:hlinkClick r:id="rId4" action="ppaction://hlinksldjump"/>
              </a:rPr>
              <a:t> </a:t>
            </a:r>
            <a:r>
              <a:rPr lang="es-ES" sz="1100" b="1" dirty="0" err="1">
                <a:hlinkClick r:id="rId4" action="ppaction://hlinksldjump"/>
              </a:rPr>
              <a:t>bilakaera</a:t>
            </a:r>
            <a:r>
              <a:rPr lang="es-ES" sz="1100" b="1" dirty="0">
                <a:hlinkClick r:id="rId4" action="ppaction://hlinksldjump"/>
              </a:rPr>
              <a:t> </a:t>
            </a:r>
            <a:r>
              <a:rPr lang="es-ES" sz="1100" b="1" dirty="0" err="1">
                <a:hlinkClick r:id="rId4" action="ppaction://hlinksldjump"/>
              </a:rPr>
              <a:t>titulartasunaren</a:t>
            </a:r>
            <a:r>
              <a:rPr lang="es-ES" sz="1100" b="1" dirty="0">
                <a:hlinkClick r:id="rId4" action="ppaction://hlinksldjump"/>
              </a:rPr>
              <a:t> </a:t>
            </a:r>
            <a:r>
              <a:rPr lang="es-ES" sz="1100" b="1" dirty="0" err="1">
                <a:hlinkClick r:id="rId4" action="ppaction://hlinksldjump"/>
              </a:rPr>
              <a:t>arabera</a:t>
            </a:r>
            <a:r>
              <a:rPr lang="es-ES" sz="1100" b="1" dirty="0">
                <a:hlinkClick r:id="rId4" action="ppaction://hlinksldjump"/>
              </a:rPr>
              <a:t>. EAE, 1995-2016  </a:t>
            </a:r>
            <a:r>
              <a:rPr lang="es-ES" sz="1100" b="1" dirty="0"/>
              <a:t>/ Evolución del índice de cesáreas por cada cien partos según la titularidad. CAPV, 1995-2016 </a:t>
            </a:r>
            <a:r>
              <a:rPr lang="es-ES" sz="1100" b="1" dirty="0" smtClean="0"/>
              <a:t>……………………………………………………………………………………………….</a:t>
            </a:r>
            <a:r>
              <a:rPr lang="es-ES" sz="1100" b="1" dirty="0"/>
              <a:t>15</a:t>
            </a:r>
          </a:p>
          <a:p>
            <a:pPr marL="0" indent="0" algn="just">
              <a:buNone/>
            </a:pPr>
            <a:r>
              <a:rPr lang="es-ES" sz="1100" b="1" dirty="0">
                <a:hlinkClick r:id="rId5" action="ppaction://hlinksldjump"/>
              </a:rPr>
              <a:t>Mila </a:t>
            </a:r>
            <a:r>
              <a:rPr lang="es-ES" sz="1100" b="1" dirty="0" err="1">
                <a:hlinkClick r:id="rId5" action="ppaction://hlinksldjump"/>
              </a:rPr>
              <a:t>heriotzeko</a:t>
            </a:r>
            <a:r>
              <a:rPr lang="es-ES" sz="1100" b="1" dirty="0">
                <a:hlinkClick r:id="rId5" action="ppaction://hlinksldjump"/>
              </a:rPr>
              <a:t>, </a:t>
            </a:r>
            <a:r>
              <a:rPr lang="es-ES" sz="1100" b="1" dirty="0" err="1">
                <a:hlinkClick r:id="rId5" action="ppaction://hlinksldjump"/>
              </a:rPr>
              <a:t>nekropsia-indizearen</a:t>
            </a:r>
            <a:r>
              <a:rPr lang="es-ES" sz="1100" b="1" dirty="0">
                <a:hlinkClick r:id="rId5" action="ppaction://hlinksldjump"/>
              </a:rPr>
              <a:t> </a:t>
            </a:r>
            <a:r>
              <a:rPr lang="es-ES" sz="1100" b="1" dirty="0" err="1">
                <a:hlinkClick r:id="rId5" action="ppaction://hlinksldjump"/>
              </a:rPr>
              <a:t>bilakaera</a:t>
            </a:r>
            <a:r>
              <a:rPr lang="es-ES" sz="1100" b="1" dirty="0">
                <a:hlinkClick r:id="rId5" action="ppaction://hlinksldjump"/>
              </a:rPr>
              <a:t> </a:t>
            </a:r>
            <a:r>
              <a:rPr lang="es-ES" sz="1100" b="1" dirty="0" err="1">
                <a:hlinkClick r:id="rId5" action="ppaction://hlinksldjump"/>
              </a:rPr>
              <a:t>titulartasunaren</a:t>
            </a:r>
            <a:r>
              <a:rPr lang="es-ES" sz="1100" b="1" dirty="0">
                <a:hlinkClick r:id="rId5" action="ppaction://hlinksldjump"/>
              </a:rPr>
              <a:t> </a:t>
            </a:r>
            <a:r>
              <a:rPr lang="es-ES" sz="1100" b="1" dirty="0" err="1">
                <a:hlinkClick r:id="rId5" action="ppaction://hlinksldjump"/>
              </a:rPr>
              <a:t>arabera</a:t>
            </a:r>
            <a:r>
              <a:rPr lang="es-ES" sz="1100" b="1" dirty="0">
                <a:hlinkClick r:id="rId5" action="ppaction://hlinksldjump"/>
              </a:rPr>
              <a:t>. EAE, 1995-2016 </a:t>
            </a:r>
            <a:r>
              <a:rPr lang="es-ES" sz="1100" b="1" dirty="0"/>
              <a:t>/ Evolución del índice de necropsias por cada mil fallecimientos según la titularidad. CAPV, 1995-2016 </a:t>
            </a:r>
            <a:r>
              <a:rPr lang="es-ES" sz="1100" b="1" dirty="0" smtClean="0"/>
              <a:t>……………………………………………………………………16</a:t>
            </a:r>
            <a:endParaRPr lang="es-ES" sz="1100" b="1" dirty="0"/>
          </a:p>
        </p:txBody>
      </p:sp>
    </p:spTree>
    <p:extLst>
      <p:ext uri="{BB962C8B-B14F-4D97-AF65-F5344CB8AC3E}">
        <p14:creationId xmlns:p14="http://schemas.microsoft.com/office/powerpoint/2010/main" val="38561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OS\bpardill\Desktop\01 Ohe-kopuruaren bilakaera akutuen ospitale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0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OS\bpardill\Desktop\02 Ohe-kopuruaren bilakaera egonaldi ertain eta luzeko ospitale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4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OS\bpardill\Desktop\03 Ohe-kopuruaren bilakaera ospitale psikiatriko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3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9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ATOS\bpardill\Desktop\04 Ospitaleratzeen bilakaera akutuen ospitale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4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ATOS\bpardill\Desktop\05 Ospitaleratzeen bilakaera egonaldi ertain eta luzeko ospitale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0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TOS\bpardill\Desktop\06 Ospitaleratzeen bilakaera ospitale psikiatrikoetan titulartasunaren arabera_ EAE_ 1995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" y="728466"/>
            <a:ext cx="7202439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6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506</Words>
  <Application>Microsoft Office PowerPoint</Application>
  <PresentationFormat>Presentación en pantalla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2016ko Ospitale Estatistika Estadística Hospitalaria 2016</vt:lpstr>
      <vt:lpstr>AURKIBIDEA / 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EJIE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Pardillo Mol, Belen</dc:creator>
  <cp:lastModifiedBy>Pardillo Mol, Belen</cp:lastModifiedBy>
  <cp:revision>49</cp:revision>
  <cp:lastPrinted>2018-08-22T11:32:05Z</cp:lastPrinted>
  <dcterms:created xsi:type="dcterms:W3CDTF">2018-08-02T06:37:08Z</dcterms:created>
  <dcterms:modified xsi:type="dcterms:W3CDTF">2018-08-23T09:40:03Z</dcterms:modified>
</cp:coreProperties>
</file>