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314" r:id="rId3"/>
    <p:sldId id="316" r:id="rId4"/>
    <p:sldId id="307" r:id="rId5"/>
    <p:sldId id="317" r:id="rId6"/>
    <p:sldId id="318" r:id="rId7"/>
    <p:sldId id="319" r:id="rId8"/>
    <p:sldId id="321" r:id="rId9"/>
    <p:sldId id="305" r:id="rId10"/>
  </p:sldIdLst>
  <p:sldSz cx="9906000" cy="6858000" type="A4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>
          <p15:clr>
            <a:srgbClr val="A4A3A4"/>
          </p15:clr>
        </p15:guide>
        <p15:guide id="2" pos="2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40B8E5"/>
    <a:srgbClr val="3FB6B1"/>
    <a:srgbClr val="84D338"/>
    <a:srgbClr val="FC00D8"/>
    <a:srgbClr val="87DC2F"/>
    <a:srgbClr val="8BE12F"/>
    <a:srgbClr val="2ECFFF"/>
    <a:srgbClr val="FC171F"/>
    <a:srgbClr val="33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94678"/>
  </p:normalViewPr>
  <p:slideViewPr>
    <p:cSldViewPr snapToGrid="0" snapToObjects="1">
      <p:cViewPr varScale="1">
        <p:scale>
          <a:sx n="105" d="100"/>
          <a:sy n="105" d="100"/>
        </p:scale>
        <p:origin x="1740" y="144"/>
      </p:cViewPr>
      <p:guideLst>
        <p:guide orient="horz" pos="3003"/>
        <p:guide pos="29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F04D-1D1B-794B-9135-DC1C52B203BF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6E5CA-A2B2-784B-B39E-F20BBE75E51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1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1F5C-2B38-7144-9989-7DC0B1511609}" type="datetimeFigureOut">
              <a:rPr lang="es-ES_tradnl" smtClean="0"/>
              <a:pPr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478C-FED7-3A43-8EC9-15A25D584E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0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53956" y="3411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341182"/>
            <a:ext cx="9704935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4377" y="1895458"/>
            <a:ext cx="6185588" cy="68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4200" dirty="0">
                <a:solidFill>
                  <a:srgbClr val="000000"/>
                </a:solidFill>
                <a:latin typeface="Avenir Medium"/>
                <a:cs typeface="Avenir Medium"/>
              </a:rPr>
              <a:t>Video </a:t>
            </a:r>
            <a:r>
              <a:rPr lang="es-ES_tradnl" sz="4200" dirty="0" err="1">
                <a:solidFill>
                  <a:srgbClr val="000000"/>
                </a:solidFill>
                <a:latin typeface="Avenir Medium"/>
                <a:cs typeface="Avenir Medium"/>
              </a:rPr>
              <a:t>Nagusilan</a:t>
            </a:r>
            <a:endParaRPr lang="es-ES_tradnl" sz="4200" dirty="0">
              <a:solidFill>
                <a:srgbClr val="000000"/>
              </a:solidFill>
              <a:latin typeface="Avenir Medium"/>
              <a:cs typeface="Avenir Medium"/>
            </a:endParaRPr>
          </a:p>
        </p:txBody>
      </p:sp>
      <p:pic>
        <p:nvPicPr>
          <p:cNvPr id="9" name="Imagen 8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050" y="5686370"/>
            <a:ext cx="1673756" cy="776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9591" y="1997839"/>
            <a:ext cx="7448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A la hora de abordar esta propuesta hemos querido poner el foco en los dos elementos protagonistas de toda la labor de </a:t>
            </a:r>
            <a:r>
              <a:rPr lang="es-ES_tradnl" dirty="0" err="1">
                <a:solidFill>
                  <a:srgbClr val="5F5F5F"/>
                </a:solidFill>
                <a:latin typeface="Avenir Light"/>
                <a:cs typeface="Avenir Light"/>
              </a:rPr>
              <a:t>Nagusilan</a:t>
            </a:r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: las personas mayores en situación de soledad y el voluntariado. 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  <a:p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Y con ese doble punto de vista queremos poner al mismo nivel el valor de la tarea de ambos colectivos.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  <a:p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El beneficiario es no solo el </a:t>
            </a:r>
            <a:r>
              <a:rPr lang="es-ES_tradnl" i="1" dirty="0">
                <a:solidFill>
                  <a:srgbClr val="5F5F5F"/>
                </a:solidFill>
                <a:latin typeface="Avenir Light"/>
                <a:cs typeface="Avenir Light"/>
              </a:rPr>
              <a:t>solitario</a:t>
            </a:r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 sino también el </a:t>
            </a:r>
            <a:r>
              <a:rPr lang="es-ES_tradnl" i="1" dirty="0">
                <a:solidFill>
                  <a:srgbClr val="5F5F5F"/>
                </a:solidFill>
                <a:latin typeface="Avenir Light"/>
                <a:cs typeface="Avenir Light"/>
              </a:rPr>
              <a:t>voluntario</a:t>
            </a:r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.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69030" y="0"/>
            <a:ext cx="436970" cy="6858000"/>
          </a:xfrm>
          <a:prstGeom prst="rect">
            <a:avLst/>
          </a:prstGeom>
        </p:spPr>
      </p:pic>
      <p:pic>
        <p:nvPicPr>
          <p:cNvPr id="9" name="Imagen 8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91" y="361162"/>
            <a:ext cx="1119632" cy="5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9591" y="1930925"/>
            <a:ext cx="7448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solidFill>
                  <a:srgbClr val="5F5F5F"/>
                </a:solidFill>
                <a:latin typeface="Avenir Light"/>
                <a:cs typeface="Avenir Light"/>
              </a:rPr>
              <a:t>“Recibo mucho más que lo que doy”: </a:t>
            </a:r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esta es una reflexión habitual por parte de la mayoría de los voluntarios de </a:t>
            </a:r>
            <a:r>
              <a:rPr lang="es-ES_tradnl" dirty="0" err="1">
                <a:solidFill>
                  <a:srgbClr val="5F5F5F"/>
                </a:solidFill>
                <a:latin typeface="Avenir Light"/>
                <a:cs typeface="Avenir Light"/>
              </a:rPr>
              <a:t>Nagusilan</a:t>
            </a:r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.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  <a:p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Los </a:t>
            </a:r>
            <a:r>
              <a:rPr lang="es-ES_tradnl" dirty="0" err="1">
                <a:solidFill>
                  <a:srgbClr val="5F5F5F"/>
                </a:solidFill>
                <a:latin typeface="Avenir Light"/>
                <a:cs typeface="Avenir Light"/>
              </a:rPr>
              <a:t>voluntari@s</a:t>
            </a:r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 dan mucho pero es mucho más lo que reciben por parte de las personas mayores a las que ayudan. 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  <a:p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Y sobre esta idea-fuerza hemos desarrollado nuestra propuesta.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  <a:p>
            <a:r>
              <a:rPr lang="es-ES_tradnl" dirty="0">
                <a:solidFill>
                  <a:srgbClr val="5F5F5F"/>
                </a:solidFill>
                <a:latin typeface="Avenir Light"/>
                <a:cs typeface="Avenir Light"/>
              </a:rPr>
              <a:t>Porque ayudar, y que nos ayuden, nos hace sentirnos más vivos.</a:t>
            </a:r>
          </a:p>
          <a:p>
            <a:endParaRPr lang="es-ES_tradnl" dirty="0">
              <a:solidFill>
                <a:srgbClr val="5F5F5F"/>
              </a:solidFill>
              <a:latin typeface="Avenir Light"/>
              <a:cs typeface="Avenir Ligh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69030" y="0"/>
            <a:ext cx="436970" cy="6858000"/>
          </a:xfrm>
          <a:prstGeom prst="rect">
            <a:avLst/>
          </a:prstGeom>
        </p:spPr>
      </p:pic>
      <p:pic>
        <p:nvPicPr>
          <p:cNvPr id="9" name="Imagen 8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91" y="361162"/>
            <a:ext cx="1119632" cy="5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0113" y="2214987"/>
            <a:ext cx="790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dirty="0">
              <a:solidFill>
                <a:srgbClr val="969696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78507" y="0"/>
            <a:ext cx="43697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21DF6C-3725-2CF6-4344-5305FAB2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231"/>
            <a:ext cx="1218271" cy="2743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89CA58-9E3E-79D3-39AF-1F05D585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34" y="1442225"/>
            <a:ext cx="8900489" cy="43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0113" y="2214987"/>
            <a:ext cx="790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dirty="0">
              <a:solidFill>
                <a:srgbClr val="969696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78507" y="0"/>
            <a:ext cx="43697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21DF6C-3725-2CF6-4344-5305FAB2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231"/>
            <a:ext cx="1218271" cy="2743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DCAE1E-4331-1BF1-3411-D49123A59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33" y="1442225"/>
            <a:ext cx="8841294" cy="43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0113" y="2214987"/>
            <a:ext cx="790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dirty="0">
              <a:solidFill>
                <a:srgbClr val="969696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78507" y="0"/>
            <a:ext cx="43697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21DF6C-3725-2CF6-4344-5305FAB2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231"/>
            <a:ext cx="1218271" cy="2743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F2288A-5702-042A-7E7B-6A1C3625E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03" y="1370207"/>
            <a:ext cx="8930174" cy="45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0113" y="2214987"/>
            <a:ext cx="790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dirty="0">
              <a:solidFill>
                <a:srgbClr val="969696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78507" y="0"/>
            <a:ext cx="43697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43BC3D-0032-BBAE-CF4D-A1C82838A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08" y="963331"/>
            <a:ext cx="7404411" cy="49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0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60113" y="2214987"/>
            <a:ext cx="790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dirty="0">
              <a:solidFill>
                <a:srgbClr val="969696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pPr algn="ctr"/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  <a:p>
            <a:endParaRPr lang="es-ES_tradnl" sz="2000" dirty="0">
              <a:solidFill>
                <a:srgbClr val="5F5F5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78507" y="0"/>
            <a:ext cx="43697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328C439-E305-8370-6DFC-9B83302A6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03" y="982693"/>
            <a:ext cx="7346266" cy="48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53956" y="3411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"/>
            <a:ext cx="9704935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50716" y="1895458"/>
            <a:ext cx="6185588" cy="68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4200" dirty="0" err="1">
                <a:solidFill>
                  <a:srgbClr val="000000"/>
                </a:solidFill>
                <a:latin typeface="Avenir Medium"/>
                <a:cs typeface="Avenir Medium"/>
              </a:rPr>
              <a:t>Eskerrik</a:t>
            </a:r>
            <a:r>
              <a:rPr lang="es-ES_tradnl" sz="4200" dirty="0">
                <a:solidFill>
                  <a:srgbClr val="000000"/>
                </a:solidFill>
                <a:latin typeface="Avenir Medium"/>
                <a:cs typeface="Avenir Medium"/>
              </a:rPr>
              <a:t> </a:t>
            </a:r>
            <a:r>
              <a:rPr lang="es-ES_tradnl" sz="4200" dirty="0" err="1">
                <a:solidFill>
                  <a:srgbClr val="000000"/>
                </a:solidFill>
                <a:latin typeface="Avenir Medium"/>
                <a:cs typeface="Avenir Medium"/>
              </a:rPr>
              <a:t>asko</a:t>
            </a:r>
            <a:endParaRPr lang="es-ES_tradnl" sz="4200" dirty="0">
              <a:solidFill>
                <a:srgbClr val="000000"/>
              </a:solidFill>
              <a:latin typeface="Avenir Medium"/>
              <a:cs typeface="Avenir Medium"/>
            </a:endParaRPr>
          </a:p>
        </p:txBody>
      </p:sp>
      <p:pic>
        <p:nvPicPr>
          <p:cNvPr id="9" name="Imagen 8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050" y="5686370"/>
            <a:ext cx="1673756" cy="776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142</Words>
  <Application>Microsoft Office PowerPoint</Application>
  <PresentationFormat>A4 (210 x 297 mm)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Avenir Light</vt:lpstr>
      <vt:lpstr>Avenir Medium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Adhoc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adhoc</dc:creator>
  <cp:lastModifiedBy>Jauregui Angulo, Ana Blanca</cp:lastModifiedBy>
  <cp:revision>113</cp:revision>
  <cp:lastPrinted>2017-11-08T12:54:16Z</cp:lastPrinted>
  <dcterms:created xsi:type="dcterms:W3CDTF">2018-03-13T12:04:01Z</dcterms:created>
  <dcterms:modified xsi:type="dcterms:W3CDTF">2022-07-22T10:22:29Z</dcterms:modified>
</cp:coreProperties>
</file>