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3" d="100"/>
          <a:sy n="43" d="100"/>
        </p:scale>
        <p:origin x="-1860" y="-13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91704058970651"/>
          <c:y val="4.2234971078441208E-2"/>
          <c:w val="0.80312587300213845"/>
          <c:h val="0.745126670056138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'C:\nsg ACTIVO\TRABAJOS\DO IDIAZABAL 2014 2015\PROYECTOS\RUTAS\[LISTADO Calculo km MESaMES.xlsx]LATXA ESNEA'!$N$1</c:f>
              <c:strCache>
                <c:ptCount val="1"/>
                <c:pt idx="0">
                  <c:v>LITROS TOTALES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</c:spPr>
          <c:invertIfNegative val="0"/>
          <c:cat>
            <c:strRef>
              <c:f>AÑO!$A$2:$A$12</c:f>
              <c:strCache>
                <c:ptCount val="11"/>
                <c:pt idx="0">
                  <c:v>NOVIEMBRE</c:v>
                </c:pt>
                <c:pt idx="1">
                  <c:v>DICIEMBRE</c:v>
                </c:pt>
                <c:pt idx="2">
                  <c:v>ENERO</c:v>
                </c:pt>
                <c:pt idx="3">
                  <c:v>FEBRERO</c:v>
                </c:pt>
                <c:pt idx="4">
                  <c:v>MARZO</c:v>
                </c:pt>
                <c:pt idx="5">
                  <c:v>ABRIL</c:v>
                </c:pt>
                <c:pt idx="6">
                  <c:v>MAYO</c:v>
                </c:pt>
                <c:pt idx="7">
                  <c:v>JUNIO</c:v>
                </c:pt>
                <c:pt idx="8">
                  <c:v>JULIO</c:v>
                </c:pt>
                <c:pt idx="9">
                  <c:v>AGOSTO</c:v>
                </c:pt>
                <c:pt idx="10">
                  <c:v>SEPTIEMBRE</c:v>
                </c:pt>
              </c:strCache>
            </c:strRef>
          </c:cat>
          <c:val>
            <c:numRef>
              <c:f>AÑO!$C$2:$C$12</c:f>
              <c:numCache>
                <c:formatCode>#,##0</c:formatCode>
                <c:ptCount val="11"/>
                <c:pt idx="0">
                  <c:v>8786</c:v>
                </c:pt>
                <c:pt idx="1">
                  <c:v>86908</c:v>
                </c:pt>
                <c:pt idx="2">
                  <c:v>351013</c:v>
                </c:pt>
                <c:pt idx="3">
                  <c:v>423921</c:v>
                </c:pt>
                <c:pt idx="4">
                  <c:v>628457</c:v>
                </c:pt>
                <c:pt idx="5">
                  <c:v>789724</c:v>
                </c:pt>
                <c:pt idx="6">
                  <c:v>725640.5</c:v>
                </c:pt>
                <c:pt idx="7">
                  <c:v>451650</c:v>
                </c:pt>
                <c:pt idx="8">
                  <c:v>242236</c:v>
                </c:pt>
                <c:pt idx="9">
                  <c:v>57306</c:v>
                </c:pt>
                <c:pt idx="10">
                  <c:v>5852</c:v>
                </c:pt>
              </c:numCache>
            </c:numRef>
          </c:val>
        </c:ser>
        <c:ser>
          <c:idx val="3"/>
          <c:order val="3"/>
          <c:tx>
            <c:strRef>
              <c:f>AÑO!$F$1</c:f>
              <c:strCache>
                <c:ptCount val="1"/>
                <c:pt idx="0">
                  <c:v>Nº LITROS max. Distancia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AÑO!$A$2:$A$12</c:f>
              <c:strCache>
                <c:ptCount val="11"/>
                <c:pt idx="0">
                  <c:v>NOVIEMBRE</c:v>
                </c:pt>
                <c:pt idx="1">
                  <c:v>DICIEMBRE</c:v>
                </c:pt>
                <c:pt idx="2">
                  <c:v>ENERO</c:v>
                </c:pt>
                <c:pt idx="3">
                  <c:v>FEBRERO</c:v>
                </c:pt>
                <c:pt idx="4">
                  <c:v>MARZO</c:v>
                </c:pt>
                <c:pt idx="5">
                  <c:v>ABRIL</c:v>
                </c:pt>
                <c:pt idx="6">
                  <c:v>MAYO</c:v>
                </c:pt>
                <c:pt idx="7">
                  <c:v>JUNIO</c:v>
                </c:pt>
                <c:pt idx="8">
                  <c:v>JULIO</c:v>
                </c:pt>
                <c:pt idx="9">
                  <c:v>AGOSTO</c:v>
                </c:pt>
                <c:pt idx="10">
                  <c:v>SEPTIEMBRE</c:v>
                </c:pt>
              </c:strCache>
            </c:strRef>
          </c:cat>
          <c:val>
            <c:numRef>
              <c:f>AÑO!$F$2:$F$12</c:f>
              <c:numCache>
                <c:formatCode>General</c:formatCode>
                <c:ptCount val="11"/>
                <c:pt idx="0">
                  <c:v>4480</c:v>
                </c:pt>
                <c:pt idx="1">
                  <c:v>388</c:v>
                </c:pt>
                <c:pt idx="2">
                  <c:v>3430</c:v>
                </c:pt>
                <c:pt idx="3">
                  <c:v>2916</c:v>
                </c:pt>
                <c:pt idx="4">
                  <c:v>2810</c:v>
                </c:pt>
                <c:pt idx="5">
                  <c:v>2116</c:v>
                </c:pt>
                <c:pt idx="6">
                  <c:v>5852</c:v>
                </c:pt>
                <c:pt idx="7">
                  <c:v>1742</c:v>
                </c:pt>
                <c:pt idx="8">
                  <c:v>515</c:v>
                </c:pt>
                <c:pt idx="9">
                  <c:v>3746</c:v>
                </c:pt>
                <c:pt idx="10">
                  <c:v>893</c:v>
                </c:pt>
              </c:numCache>
            </c:numRef>
          </c:val>
        </c:ser>
        <c:ser>
          <c:idx val="5"/>
          <c:order val="5"/>
          <c:tx>
            <c:strRef>
              <c:f>AÑO!$H$1</c:f>
              <c:strCache>
                <c:ptCount val="1"/>
                <c:pt idx="0">
                  <c:v>Nº LITROS min. Distancia</c:v>
                </c:pt>
              </c:strCache>
            </c:strRef>
          </c:tx>
          <c:spPr>
            <a:solidFill>
              <a:srgbClr val="008000"/>
            </a:solidFill>
            <a:ln>
              <a:noFill/>
            </a:ln>
          </c:spPr>
          <c:invertIfNegative val="0"/>
          <c:cat>
            <c:strRef>
              <c:f>AÑO!$A$2:$A$12</c:f>
              <c:strCache>
                <c:ptCount val="11"/>
                <c:pt idx="0">
                  <c:v>NOVIEMBRE</c:v>
                </c:pt>
                <c:pt idx="1">
                  <c:v>DICIEMBRE</c:v>
                </c:pt>
                <c:pt idx="2">
                  <c:v>ENERO</c:v>
                </c:pt>
                <c:pt idx="3">
                  <c:v>FEBRERO</c:v>
                </c:pt>
                <c:pt idx="4">
                  <c:v>MARZO</c:v>
                </c:pt>
                <c:pt idx="5">
                  <c:v>ABRIL</c:v>
                </c:pt>
                <c:pt idx="6">
                  <c:v>MAYO</c:v>
                </c:pt>
                <c:pt idx="7">
                  <c:v>JUNIO</c:v>
                </c:pt>
                <c:pt idx="8">
                  <c:v>JULIO</c:v>
                </c:pt>
                <c:pt idx="9">
                  <c:v>AGOSTO</c:v>
                </c:pt>
                <c:pt idx="10">
                  <c:v>SEPTIEMBRE</c:v>
                </c:pt>
              </c:strCache>
            </c:strRef>
          </c:cat>
          <c:val>
            <c:numRef>
              <c:f>AÑO!$H$2:$H$12</c:f>
              <c:numCache>
                <c:formatCode>General</c:formatCode>
                <c:ptCount val="11"/>
                <c:pt idx="0">
                  <c:v>4130</c:v>
                </c:pt>
                <c:pt idx="1">
                  <c:v>760</c:v>
                </c:pt>
                <c:pt idx="2">
                  <c:v>15429</c:v>
                </c:pt>
                <c:pt idx="3">
                  <c:v>37838</c:v>
                </c:pt>
                <c:pt idx="4">
                  <c:v>42589</c:v>
                </c:pt>
                <c:pt idx="5">
                  <c:v>44948</c:v>
                </c:pt>
                <c:pt idx="6">
                  <c:v>32700</c:v>
                </c:pt>
                <c:pt idx="7">
                  <c:v>25298</c:v>
                </c:pt>
                <c:pt idx="8">
                  <c:v>4841</c:v>
                </c:pt>
                <c:pt idx="9">
                  <c:v>97</c:v>
                </c:pt>
                <c:pt idx="10">
                  <c:v>3077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812800"/>
        <c:axId val="26810624"/>
      </c:barChart>
      <c:lineChart>
        <c:grouping val="standard"/>
        <c:varyColors val="0"/>
        <c:ser>
          <c:idx val="1"/>
          <c:order val="1"/>
          <c:tx>
            <c:strRef>
              <c:f>AÑO!$D$1</c:f>
              <c:strCache>
                <c:ptCount val="1"/>
                <c:pt idx="0">
                  <c:v>MEDIA KILOMETROS AL MES</c:v>
                </c:pt>
              </c:strCache>
            </c:strRef>
          </c:tx>
          <c:spPr>
            <a:ln w="12700">
              <a:solidFill>
                <a:srgbClr val="002060"/>
              </a:solidFill>
            </a:ln>
          </c:spPr>
          <c:marker>
            <c:symbol val="circle"/>
            <c:size val="4"/>
            <c:spPr>
              <a:solidFill>
                <a:srgbClr val="002060"/>
              </a:solidFill>
              <a:ln>
                <a:noFill/>
              </a:ln>
            </c:spPr>
          </c:marker>
          <c:cat>
            <c:strRef>
              <c:f>'C:\nsg ACTIVO\TRABAJOS\DO IDIAZABAL 2014 2015\PROYECTOS\RUTAS\[LISTADO Calculo km MESaMES.xlsx]LATXA ESNEA'!$L$2:$L$12</c:f>
              <c:strCache>
                <c:ptCount val="11"/>
                <c:pt idx="0">
                  <c:v>NOVIEMBRE</c:v>
                </c:pt>
                <c:pt idx="1">
                  <c:v>DICIEMBRE</c:v>
                </c:pt>
                <c:pt idx="2">
                  <c:v>ENERO</c:v>
                </c:pt>
                <c:pt idx="3">
                  <c:v>FEBRERO</c:v>
                </c:pt>
                <c:pt idx="4">
                  <c:v>MARZO</c:v>
                </c:pt>
                <c:pt idx="5">
                  <c:v>ABRIL</c:v>
                </c:pt>
                <c:pt idx="6">
                  <c:v>MAYO</c:v>
                </c:pt>
                <c:pt idx="7">
                  <c:v>JUNIO</c:v>
                </c:pt>
                <c:pt idx="8">
                  <c:v>JULIO</c:v>
                </c:pt>
                <c:pt idx="9">
                  <c:v>AGOSTO</c:v>
                </c:pt>
                <c:pt idx="10">
                  <c:v>SEPTIEMBRE</c:v>
                </c:pt>
              </c:strCache>
            </c:strRef>
          </c:cat>
          <c:val>
            <c:numRef>
              <c:f>AÑO!$D$2:$D$12</c:f>
              <c:numCache>
                <c:formatCode>0.0</c:formatCode>
                <c:ptCount val="11"/>
                <c:pt idx="0">
                  <c:v>21.29080355110403</c:v>
                </c:pt>
                <c:pt idx="1">
                  <c:v>44.117970727666034</c:v>
                </c:pt>
                <c:pt idx="2">
                  <c:v>39.956432952625683</c:v>
                </c:pt>
                <c:pt idx="3">
                  <c:v>35.037994107392663</c:v>
                </c:pt>
                <c:pt idx="4">
                  <c:v>36.135274489742336</c:v>
                </c:pt>
                <c:pt idx="5">
                  <c:v>38.263144212408385</c:v>
                </c:pt>
                <c:pt idx="6">
                  <c:v>40.901092552028167</c:v>
                </c:pt>
                <c:pt idx="7">
                  <c:v>37.633542344735972</c:v>
                </c:pt>
                <c:pt idx="8">
                  <c:v>37.917115127396436</c:v>
                </c:pt>
                <c:pt idx="9">
                  <c:v>31.405664328342581</c:v>
                </c:pt>
                <c:pt idx="10">
                  <c:v>33.50498974709501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AÑO!$E$1</c:f>
              <c:strCache>
                <c:ptCount val="1"/>
                <c:pt idx="0">
                  <c:v>MAX. KILOMETROS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5"/>
            <c:spPr>
              <a:solidFill>
                <a:srgbClr val="C00000"/>
              </a:solidFill>
              <a:ln>
                <a:noFill/>
              </a:ln>
            </c:spPr>
          </c:marker>
          <c:cat>
            <c:strRef>
              <c:f>'C:\nsg ACTIVO\TRABAJOS\DO IDIAZABAL 2014 2015\PROYECTOS\RUTAS\[LISTADO Calculo km MESaMES.xlsx]LATXA ESNEA'!$L$2:$L$12</c:f>
              <c:strCache>
                <c:ptCount val="11"/>
                <c:pt idx="0">
                  <c:v>NOVIEMBRE</c:v>
                </c:pt>
                <c:pt idx="1">
                  <c:v>DICIEMBRE</c:v>
                </c:pt>
                <c:pt idx="2">
                  <c:v>ENERO</c:v>
                </c:pt>
                <c:pt idx="3">
                  <c:v>FEBRERO</c:v>
                </c:pt>
                <c:pt idx="4">
                  <c:v>MARZO</c:v>
                </c:pt>
                <c:pt idx="5">
                  <c:v>ABRIL</c:v>
                </c:pt>
                <c:pt idx="6">
                  <c:v>MAYO</c:v>
                </c:pt>
                <c:pt idx="7">
                  <c:v>JUNIO</c:v>
                </c:pt>
                <c:pt idx="8">
                  <c:v>JULIO</c:v>
                </c:pt>
                <c:pt idx="9">
                  <c:v>AGOSTO</c:v>
                </c:pt>
                <c:pt idx="10">
                  <c:v>SEPTIEMBRE</c:v>
                </c:pt>
              </c:strCache>
            </c:strRef>
          </c:cat>
          <c:val>
            <c:numRef>
              <c:f>AÑO!$E$2:$E$12</c:f>
              <c:numCache>
                <c:formatCode>General</c:formatCode>
                <c:ptCount val="11"/>
                <c:pt idx="0">
                  <c:v>7</c:v>
                </c:pt>
                <c:pt idx="1">
                  <c:v>94.1</c:v>
                </c:pt>
                <c:pt idx="2">
                  <c:v>94.1</c:v>
                </c:pt>
                <c:pt idx="3">
                  <c:v>94.1</c:v>
                </c:pt>
                <c:pt idx="4">
                  <c:v>94.1</c:v>
                </c:pt>
                <c:pt idx="5">
                  <c:v>94.1</c:v>
                </c:pt>
                <c:pt idx="6">
                  <c:v>125</c:v>
                </c:pt>
                <c:pt idx="7">
                  <c:v>91.3</c:v>
                </c:pt>
                <c:pt idx="8">
                  <c:v>94</c:v>
                </c:pt>
                <c:pt idx="9">
                  <c:v>88.1</c:v>
                </c:pt>
                <c:pt idx="10">
                  <c:v>73.900000000000006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AÑO!$G$1</c:f>
              <c:strCache>
                <c:ptCount val="1"/>
                <c:pt idx="0">
                  <c:v>MIN. KILOMETROS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4"/>
            <c:spPr>
              <a:solidFill>
                <a:srgbClr val="008000"/>
              </a:solidFill>
              <a:ln>
                <a:noFill/>
              </a:ln>
            </c:spPr>
          </c:marker>
          <c:cat>
            <c:strRef>
              <c:f>'C:\nsg ACTIVO\TRABAJOS\DO IDIAZABAL 2014 2015\PROYECTOS\RUTAS\[LISTADO Calculo km MESaMES.xlsx]LATXA ESNEA'!$L$2:$L$12</c:f>
              <c:strCache>
                <c:ptCount val="11"/>
                <c:pt idx="0">
                  <c:v>NOVIEMBRE</c:v>
                </c:pt>
                <c:pt idx="1">
                  <c:v>DICIEMBRE</c:v>
                </c:pt>
                <c:pt idx="2">
                  <c:v>ENERO</c:v>
                </c:pt>
                <c:pt idx="3">
                  <c:v>FEBRERO</c:v>
                </c:pt>
                <c:pt idx="4">
                  <c:v>MARZO</c:v>
                </c:pt>
                <c:pt idx="5">
                  <c:v>ABRIL</c:v>
                </c:pt>
                <c:pt idx="6">
                  <c:v>MAYO</c:v>
                </c:pt>
                <c:pt idx="7">
                  <c:v>JUNIO</c:v>
                </c:pt>
                <c:pt idx="8">
                  <c:v>JULIO</c:v>
                </c:pt>
                <c:pt idx="9">
                  <c:v>AGOSTO</c:v>
                </c:pt>
                <c:pt idx="10">
                  <c:v>SEPTIEMBRE</c:v>
                </c:pt>
              </c:strCache>
            </c:strRef>
          </c:cat>
          <c:val>
            <c:numRef>
              <c:f>AÑO!$G$2:$G$12</c:f>
              <c:numCache>
                <c:formatCode>General</c:formatCode>
                <c:ptCount val="11"/>
                <c:pt idx="0">
                  <c:v>37.700000000000003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4</c:v>
                </c:pt>
                <c:pt idx="10">
                  <c:v>14.5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6790144"/>
        <c:axId val="26808704"/>
      </c:lineChart>
      <c:catAx>
        <c:axId val="26790144"/>
        <c:scaling>
          <c:orientation val="minMax"/>
        </c:scaling>
        <c:delete val="0"/>
        <c:axPos val="b"/>
        <c:numFmt formatCode="#,##0.00" sourceLinked="1"/>
        <c:majorTickMark val="out"/>
        <c:minorTickMark val="none"/>
        <c:tickLblPos val="nextTo"/>
        <c:crossAx val="26808704"/>
        <c:crosses val="autoZero"/>
        <c:auto val="1"/>
        <c:lblAlgn val="ctr"/>
        <c:lblOffset val="100"/>
        <c:noMultiLvlLbl val="0"/>
      </c:catAx>
      <c:valAx>
        <c:axId val="2680870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DISTANCIA (KM)</a:t>
                </a:r>
              </a:p>
            </c:rich>
          </c:tx>
          <c:layout/>
          <c:overlay val="0"/>
        </c:title>
        <c:numFmt formatCode="0.0" sourceLinked="1"/>
        <c:majorTickMark val="out"/>
        <c:minorTickMark val="none"/>
        <c:tickLblPos val="nextTo"/>
        <c:crossAx val="26790144"/>
        <c:crosses val="autoZero"/>
        <c:crossBetween val="between"/>
      </c:valAx>
      <c:valAx>
        <c:axId val="26810624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Nº LITROS</a:t>
                </a:r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crossAx val="26812800"/>
        <c:crosses val="max"/>
        <c:crossBetween val="between"/>
      </c:valAx>
      <c:catAx>
        <c:axId val="26812800"/>
        <c:scaling>
          <c:orientation val="minMax"/>
        </c:scaling>
        <c:delete val="1"/>
        <c:axPos val="b"/>
        <c:numFmt formatCode="#,##0.00" sourceLinked="1"/>
        <c:majorTickMark val="out"/>
        <c:minorTickMark val="none"/>
        <c:tickLblPos val="nextTo"/>
        <c:crossAx val="26810624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2.0052493438320208E-2"/>
          <c:y val="0.86442956709020602"/>
          <c:w val="0.93599146260563582"/>
          <c:h val="0.10822347081426154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1314-9D4D-418C-9F37-BEB07787B4C1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7162B-6E51-4DC7-A524-E99EDAF650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977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1314-9D4D-418C-9F37-BEB07787B4C1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7162B-6E51-4DC7-A524-E99EDAF650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5769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1314-9D4D-418C-9F37-BEB07787B4C1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7162B-6E51-4DC7-A524-E99EDAF650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9958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1314-9D4D-418C-9F37-BEB07787B4C1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7162B-6E51-4DC7-A524-E99EDAF650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6273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1314-9D4D-418C-9F37-BEB07787B4C1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7162B-6E51-4DC7-A524-E99EDAF650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4692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1314-9D4D-418C-9F37-BEB07787B4C1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7162B-6E51-4DC7-A524-E99EDAF650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8757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1314-9D4D-418C-9F37-BEB07787B4C1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7162B-6E51-4DC7-A524-E99EDAF650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5720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1314-9D4D-418C-9F37-BEB07787B4C1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7162B-6E51-4DC7-A524-E99EDAF650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2590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1314-9D4D-418C-9F37-BEB07787B4C1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7162B-6E51-4DC7-A524-E99EDAF650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2541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1314-9D4D-418C-9F37-BEB07787B4C1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7162B-6E51-4DC7-A524-E99EDAF650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0587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71314-9D4D-418C-9F37-BEB07787B4C1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7162B-6E51-4DC7-A524-E99EDAF650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8884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71314-9D4D-418C-9F37-BEB07787B4C1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7162B-6E51-4DC7-A524-E99EDAF650B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9156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60704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ES" dirty="0"/>
              <a:t>“</a:t>
            </a:r>
            <a:r>
              <a:rPr lang="es-ES" b="1" dirty="0"/>
              <a:t>Optimización de la recogida de leche acogida  a la DOP </a:t>
            </a:r>
            <a:r>
              <a:rPr lang="es-ES" b="1" dirty="0" err="1"/>
              <a:t>Idiazabal</a:t>
            </a:r>
            <a:r>
              <a:rPr lang="es-ES" dirty="0"/>
              <a:t>”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692695"/>
            <a:ext cx="5033598" cy="1298435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683568" y="4436156"/>
            <a:ext cx="79194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 smtClean="0"/>
              <a:t>JORNADA INFORMATIVA SOBRE LA MEDIDA DE COOPERACIÓN DEL PDR 2015-2020</a:t>
            </a:r>
          </a:p>
          <a:p>
            <a:pPr algn="ctr"/>
            <a:endParaRPr lang="es-ES" dirty="0" smtClean="0"/>
          </a:p>
          <a:p>
            <a:pPr algn="ctr"/>
            <a:r>
              <a:rPr lang="es-ES" i="1" dirty="0" smtClean="0"/>
              <a:t>12 de abril de 2016</a:t>
            </a:r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330566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029361"/>
            <a:ext cx="3888432" cy="527431"/>
          </a:xfrm>
          <a:ln cap="rnd" cmpd="dbl">
            <a:solidFill>
              <a:schemeClr val="accent1"/>
            </a:solidFill>
          </a:ln>
          <a:effectLst>
            <a:glow rad="139700">
              <a:srgbClr val="7030A0">
                <a:alpha val="40000"/>
              </a:srgbClr>
            </a:glow>
            <a:innerShdw blurRad="63500" dist="50800" dir="16200000">
              <a:srgbClr val="7030A0">
                <a:alpha val="50000"/>
              </a:srgb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noAutofit/>
          </a:bodyPr>
          <a:lstStyle/>
          <a:p>
            <a:r>
              <a:rPr lang="es-ES" sz="3200" dirty="0" smtClean="0"/>
              <a:t>ANTECEDENTES</a:t>
            </a:r>
            <a:endParaRPr lang="es-ES" sz="32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29395"/>
            <a:ext cx="2657335" cy="685469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683568" y="2008335"/>
            <a:ext cx="4442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Explotaciones diseminadas geográficamente. </a:t>
            </a:r>
          </a:p>
          <a:p>
            <a:r>
              <a:rPr lang="es-ES" dirty="0" smtClean="0"/>
              <a:t>Volúmenes variables. </a:t>
            </a:r>
          </a:p>
          <a:p>
            <a:r>
              <a:rPr lang="es-ES" dirty="0" smtClean="0"/>
              <a:t>Picos de campaña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695756" y="3068960"/>
            <a:ext cx="1807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Estudio año 2010</a:t>
            </a:r>
            <a:endParaRPr lang="es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787585" y="3645024"/>
            <a:ext cx="803288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PLAN ESTRATÉGICO IDIAZABAL</a:t>
            </a:r>
          </a:p>
          <a:p>
            <a:endParaRPr lang="es-ES" dirty="0" smtClean="0"/>
          </a:p>
          <a:p>
            <a:r>
              <a:rPr lang="es-ES" dirty="0"/>
              <a:t>	</a:t>
            </a:r>
            <a:r>
              <a:rPr lang="es-ES" dirty="0" smtClean="0"/>
              <a:t>Pérdida de tejido productivo</a:t>
            </a:r>
          </a:p>
          <a:p>
            <a:r>
              <a:rPr lang="es-ES" dirty="0"/>
              <a:t>	</a:t>
            </a:r>
            <a:r>
              <a:rPr lang="es-ES" dirty="0" smtClean="0"/>
              <a:t>Estudio de la cadena de valor: puntos de mejora</a:t>
            </a:r>
          </a:p>
          <a:p>
            <a:r>
              <a:rPr lang="es-ES" dirty="0"/>
              <a:t>	</a:t>
            </a:r>
            <a:r>
              <a:rPr lang="es-ES" dirty="0" smtClean="0"/>
              <a:t>2015: estudio teórico. Empresa </a:t>
            </a:r>
            <a:r>
              <a:rPr lang="es-ES" dirty="0" err="1" smtClean="0"/>
              <a:t>Opptimiza</a:t>
            </a:r>
            <a:endParaRPr lang="es-ES" dirty="0" smtClean="0"/>
          </a:p>
          <a:p>
            <a:r>
              <a:rPr lang="es-ES" dirty="0"/>
              <a:t>	</a:t>
            </a:r>
            <a:r>
              <a:rPr lang="es-ES" dirty="0" smtClean="0"/>
              <a:t>	</a:t>
            </a:r>
            <a:r>
              <a:rPr lang="es-ES" dirty="0"/>
              <a:t>“</a:t>
            </a:r>
            <a:r>
              <a:rPr lang="es-ES" b="1" i="1" dirty="0"/>
              <a:t>Calculo del ahorro de esfuerzo entre la recogida de leche para cada quesería de forma separada (cada quesería recoge la leche de sus propios productores”, y la recogida conjunta de la leche (el conjunto de la queserías recogen la leche de todos los productores</a:t>
            </a:r>
            <a:r>
              <a:rPr lang="es-ES" b="1" i="1" dirty="0" smtClean="0"/>
              <a:t>)”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9068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329395"/>
            <a:ext cx="3888432" cy="507317"/>
          </a:xfrm>
          <a:ln cap="rnd" cmpd="dbl">
            <a:solidFill>
              <a:schemeClr val="accent1"/>
            </a:solidFill>
          </a:ln>
          <a:effectLst>
            <a:glow rad="139700">
              <a:srgbClr val="7030A0">
                <a:alpha val="40000"/>
              </a:srgbClr>
            </a:glow>
            <a:innerShdw blurRad="63500" dist="50800" dir="16200000">
              <a:srgbClr val="7030A0">
                <a:alpha val="50000"/>
              </a:srgb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noAutofit/>
          </a:bodyPr>
          <a:lstStyle/>
          <a:p>
            <a:r>
              <a:rPr lang="es-ES" sz="3200" dirty="0" smtClean="0"/>
              <a:t>ANTECEDENTES</a:t>
            </a:r>
            <a:endParaRPr lang="es-ES" sz="32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29395"/>
            <a:ext cx="2657335" cy="685469"/>
          </a:xfrm>
          <a:prstGeom prst="rect">
            <a:avLst/>
          </a:prstGeom>
        </p:spPr>
      </p:pic>
      <p:graphicFrame>
        <p:nvGraphicFramePr>
          <p:cNvPr id="7" name="6 Gráfico"/>
          <p:cNvGraphicFramePr/>
          <p:nvPr>
            <p:extLst>
              <p:ext uri="{D42A27DB-BD31-4B8C-83A1-F6EECF244321}">
                <p14:modId xmlns:p14="http://schemas.microsoft.com/office/powerpoint/2010/main" val="2506368134"/>
              </p:ext>
            </p:extLst>
          </p:nvPr>
        </p:nvGraphicFramePr>
        <p:xfrm>
          <a:off x="193800" y="1268760"/>
          <a:ext cx="8950200" cy="5030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81678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329395"/>
            <a:ext cx="3888432" cy="507317"/>
          </a:xfrm>
          <a:ln cap="rnd" cmpd="dbl">
            <a:solidFill>
              <a:schemeClr val="accent1"/>
            </a:solidFill>
          </a:ln>
          <a:effectLst>
            <a:glow rad="139700">
              <a:srgbClr val="7030A0">
                <a:alpha val="40000"/>
              </a:srgbClr>
            </a:glow>
            <a:innerShdw blurRad="63500" dist="50800" dir="16200000">
              <a:srgbClr val="7030A0">
                <a:alpha val="50000"/>
              </a:srgb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noAutofit/>
          </a:bodyPr>
          <a:lstStyle/>
          <a:p>
            <a:r>
              <a:rPr lang="es-ES" sz="3200" dirty="0" smtClean="0"/>
              <a:t>ANTECEDENTES</a:t>
            </a:r>
            <a:endParaRPr lang="es-ES" sz="32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29395"/>
            <a:ext cx="2657335" cy="685469"/>
          </a:xfrm>
          <a:prstGeom prst="rect">
            <a:avLst/>
          </a:prstGeom>
        </p:spPr>
      </p:pic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6873976"/>
              </p:ext>
            </p:extLst>
          </p:nvPr>
        </p:nvGraphicFramePr>
        <p:xfrm>
          <a:off x="2339752" y="1484784"/>
          <a:ext cx="4004945" cy="15132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47140"/>
                <a:gridCol w="688975"/>
                <a:gridCol w="689610"/>
                <a:gridCol w="689610"/>
                <a:gridCol w="689610"/>
              </a:tblGrid>
              <a:tr h="2705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Diciembre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Abril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Mayo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Julio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98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Nº Litros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13.104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53.138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50.071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20.515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98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Nº Km hechos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1.334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4.294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3.345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1.265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98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Nº Km ahorro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885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1.817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1.190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1.021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978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% Ahorro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49 %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38 %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32 %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50 %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98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Ahorro emisiones </a:t>
                      </a:r>
                      <a:endParaRPr lang="es-ES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(</a:t>
                      </a:r>
                      <a:r>
                        <a:rPr lang="es-ES" sz="1000" dirty="0" err="1">
                          <a:effectLst/>
                        </a:rPr>
                        <a:t>Tn</a:t>
                      </a:r>
                      <a:r>
                        <a:rPr lang="es-ES" sz="1000" dirty="0">
                          <a:effectLst/>
                        </a:rPr>
                        <a:t> CO</a:t>
                      </a:r>
                      <a:r>
                        <a:rPr lang="es-ES" sz="1000" baseline="-25000" dirty="0">
                          <a:effectLst/>
                        </a:rPr>
                        <a:t>2</a:t>
                      </a:r>
                      <a:r>
                        <a:rPr lang="es-ES" sz="1000" dirty="0">
                          <a:effectLst/>
                        </a:rPr>
                        <a:t> </a:t>
                      </a:r>
                      <a:r>
                        <a:rPr lang="es-ES" sz="1000" dirty="0" err="1">
                          <a:effectLst/>
                        </a:rPr>
                        <a:t>eq</a:t>
                      </a:r>
                      <a:r>
                        <a:rPr lang="es-ES" sz="1000" dirty="0">
                          <a:effectLst/>
                        </a:rPr>
                        <a:t> / mes) 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9,55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19,61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12,85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13,65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0169"/>
              </p:ext>
            </p:extLst>
          </p:nvPr>
        </p:nvGraphicFramePr>
        <p:xfrm>
          <a:off x="683568" y="4221088"/>
          <a:ext cx="3107055" cy="944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3925"/>
                <a:gridCol w="1012825"/>
                <a:gridCol w="179705"/>
                <a:gridCol w="990600"/>
              </a:tblGrid>
              <a:tr h="270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Coste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Ahorro económico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Ahorro emisiones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8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0,95 €/Km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133.313 €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100,1 Tn CO</a:t>
                      </a:r>
                      <a:r>
                        <a:rPr lang="es-ES" sz="1000" baseline="-25000">
                          <a:effectLst/>
                        </a:rPr>
                        <a:t>2 </a:t>
                      </a:r>
                      <a:r>
                        <a:rPr lang="es-ES" sz="1000">
                          <a:effectLst/>
                        </a:rPr>
                        <a:t>eq.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98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1,00 €/Km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140.330 €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98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1,25 €/Km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168.396 €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017838" y="33909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917733"/>
              </p:ext>
            </p:extLst>
          </p:nvPr>
        </p:nvGraphicFramePr>
        <p:xfrm>
          <a:off x="4932040" y="4221088"/>
          <a:ext cx="3107055" cy="944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3925"/>
                <a:gridCol w="1012825"/>
                <a:gridCol w="179705"/>
                <a:gridCol w="990600"/>
              </a:tblGrid>
              <a:tr h="2705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Coste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Ahorro económico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 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Ahorro emisiones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8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0,95 €/Km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66.657 €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50,5 Tn CO</a:t>
                      </a:r>
                      <a:r>
                        <a:rPr lang="es-ES" sz="1000" baseline="-25000">
                          <a:effectLst/>
                        </a:rPr>
                        <a:t>2</a:t>
                      </a:r>
                      <a:r>
                        <a:rPr lang="es-ES" sz="1000">
                          <a:effectLst/>
                        </a:rPr>
                        <a:t> eq.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98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1,00 €/Km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>
                          <a:effectLst/>
                        </a:rPr>
                        <a:t>70.165 €</a:t>
                      </a:r>
                      <a:endParaRPr lang="es-E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1981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1,25 €/Km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effectLst/>
                        </a:rPr>
                        <a:t>84.198 €</a:t>
                      </a:r>
                      <a:endParaRPr lang="es-E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323528" y="1124744"/>
            <a:ext cx="1257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Resultados </a:t>
            </a:r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534211" y="3619500"/>
            <a:ext cx="277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Escenario “optimista”: 40% </a:t>
            </a:r>
            <a:endParaRPr lang="es-ES" dirty="0"/>
          </a:p>
        </p:txBody>
      </p:sp>
      <p:sp>
        <p:nvSpPr>
          <p:cNvPr id="11" name="10 CuadroTexto"/>
          <p:cNvSpPr txBox="1"/>
          <p:nvPr/>
        </p:nvSpPr>
        <p:spPr>
          <a:xfrm>
            <a:off x="4907512" y="3663434"/>
            <a:ext cx="2788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Escenario “pesimista”: 25%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8315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329395"/>
            <a:ext cx="4752528" cy="507317"/>
          </a:xfrm>
          <a:ln cap="rnd" cmpd="dbl">
            <a:solidFill>
              <a:schemeClr val="accent1"/>
            </a:solidFill>
          </a:ln>
          <a:effectLst>
            <a:glow rad="139700">
              <a:srgbClr val="7030A0">
                <a:alpha val="40000"/>
              </a:srgbClr>
            </a:glow>
            <a:innerShdw blurRad="63500" dist="50800" dir="16200000">
              <a:srgbClr val="7030A0">
                <a:alpha val="50000"/>
              </a:srgb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noAutofit/>
          </a:bodyPr>
          <a:lstStyle/>
          <a:p>
            <a:r>
              <a:rPr lang="es-ES" sz="3200" dirty="0" smtClean="0"/>
              <a:t>PROYECTO COOPERACIÓN</a:t>
            </a:r>
            <a:endParaRPr lang="es-ES" sz="32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29395"/>
            <a:ext cx="2657335" cy="685469"/>
          </a:xfrm>
          <a:prstGeom prst="rect">
            <a:avLst/>
          </a:prstGeom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017838" y="33909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23528" y="1124744"/>
            <a:ext cx="8640960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u="sng" dirty="0" smtClean="0"/>
              <a:t>OBJETIVOS</a:t>
            </a:r>
            <a:r>
              <a:rPr lang="es-ES" dirty="0" smtClean="0"/>
              <a:t>:</a:t>
            </a:r>
          </a:p>
          <a:p>
            <a:endParaRPr lang="es-ES" dirty="0"/>
          </a:p>
          <a:p>
            <a:pPr>
              <a:lnSpc>
                <a:spcPct val="150000"/>
              </a:lnSpc>
            </a:pPr>
            <a:r>
              <a:rPr lang="es-ES" dirty="0" smtClean="0"/>
              <a:t> </a:t>
            </a:r>
            <a:r>
              <a:rPr lang="es-ES" u="sng" dirty="0"/>
              <a:t>Generales:</a:t>
            </a:r>
            <a:endParaRPr lang="es-ES" dirty="0"/>
          </a:p>
          <a:p>
            <a:pPr>
              <a:lnSpc>
                <a:spcPct val="150000"/>
              </a:lnSpc>
            </a:pPr>
            <a:r>
              <a:rPr lang="es-ES" dirty="0" smtClean="0"/>
              <a:t>- Reducción </a:t>
            </a:r>
            <a:r>
              <a:rPr lang="es-ES" dirty="0"/>
              <a:t>de los costes económicos y medioambientales de la recogida de la leche.</a:t>
            </a:r>
          </a:p>
          <a:p>
            <a:pPr>
              <a:lnSpc>
                <a:spcPct val="150000"/>
              </a:lnSpc>
            </a:pPr>
            <a:r>
              <a:rPr lang="es-ES" dirty="0" smtClean="0"/>
              <a:t>- Potenciación </a:t>
            </a:r>
            <a:r>
              <a:rPr lang="es-ES" dirty="0"/>
              <a:t>de una cultura de colaboración y cooperación entre operadores que provoque un aumento de la cohesión sectorial, dejando de verse como meros competidores para sumar esfuerzos en objetivos de beneficio común.</a:t>
            </a:r>
          </a:p>
          <a:p>
            <a:pPr>
              <a:lnSpc>
                <a:spcPct val="150000"/>
              </a:lnSpc>
            </a:pPr>
            <a:r>
              <a:rPr lang="es-ES" dirty="0" smtClean="0"/>
              <a:t>- Fomento </a:t>
            </a:r>
            <a:r>
              <a:rPr lang="es-ES" dirty="0"/>
              <a:t>de la cultura de innovación tanto tecnológica como no tecnológica.</a:t>
            </a:r>
          </a:p>
          <a:p>
            <a:pPr>
              <a:lnSpc>
                <a:spcPct val="150000"/>
              </a:lnSpc>
            </a:pPr>
            <a:r>
              <a:rPr lang="es-ES" u="sng" dirty="0"/>
              <a:t>Específicos:</a:t>
            </a:r>
            <a:endParaRPr lang="es-ES" dirty="0"/>
          </a:p>
          <a:p>
            <a:pPr>
              <a:lnSpc>
                <a:spcPct val="150000"/>
              </a:lnSpc>
            </a:pPr>
            <a:r>
              <a:rPr lang="es-ES" dirty="0" smtClean="0"/>
              <a:t>- Ensayo </a:t>
            </a:r>
            <a:r>
              <a:rPr lang="es-ES" dirty="0"/>
              <a:t>de la herramienta informática para optimización de las recogidas de </a:t>
            </a:r>
            <a:r>
              <a:rPr lang="es-ES" dirty="0" smtClean="0"/>
              <a:t>leche</a:t>
            </a:r>
            <a:endParaRPr lang="es-ES" dirty="0"/>
          </a:p>
          <a:p>
            <a:pPr>
              <a:lnSpc>
                <a:spcPct val="150000"/>
              </a:lnSpc>
            </a:pPr>
            <a:r>
              <a:rPr lang="es-ES" dirty="0" smtClean="0"/>
              <a:t>- Detección </a:t>
            </a:r>
            <a:r>
              <a:rPr lang="es-ES" dirty="0"/>
              <a:t>y resolución de posibles problemáticas relacionadas: gestión de datos analíticos, soluciones de seguros…</a:t>
            </a:r>
          </a:p>
          <a:p>
            <a:pPr>
              <a:lnSpc>
                <a:spcPct val="150000"/>
              </a:lnSpc>
            </a:pPr>
            <a:r>
              <a:rPr lang="es-ES" dirty="0" smtClean="0"/>
              <a:t>- Prueba </a:t>
            </a:r>
            <a:r>
              <a:rPr lang="es-ES" dirty="0"/>
              <a:t>piloto de recogida conjunta </a:t>
            </a:r>
            <a:r>
              <a:rPr lang="es-ES" dirty="0" smtClean="0"/>
              <a:t>real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9098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329395"/>
            <a:ext cx="4752528" cy="507317"/>
          </a:xfrm>
          <a:ln cap="rnd" cmpd="dbl">
            <a:solidFill>
              <a:schemeClr val="accent1"/>
            </a:solidFill>
          </a:ln>
          <a:effectLst>
            <a:glow rad="139700">
              <a:srgbClr val="7030A0">
                <a:alpha val="40000"/>
              </a:srgbClr>
            </a:glow>
            <a:innerShdw blurRad="63500" dist="50800" dir="16200000">
              <a:srgbClr val="7030A0">
                <a:alpha val="50000"/>
              </a:srgb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noAutofit/>
          </a:bodyPr>
          <a:lstStyle/>
          <a:p>
            <a:r>
              <a:rPr lang="es-ES" sz="3200" dirty="0" smtClean="0"/>
              <a:t>PROYECTO COOPERACIÓN</a:t>
            </a:r>
            <a:endParaRPr lang="es-ES" sz="32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29395"/>
            <a:ext cx="2657335" cy="685469"/>
          </a:xfrm>
          <a:prstGeom prst="rect">
            <a:avLst/>
          </a:prstGeom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017838" y="33909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23528" y="1124744"/>
            <a:ext cx="864096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u="sng" dirty="0" smtClean="0"/>
              <a:t>GRUPO OPERATIVO</a:t>
            </a:r>
            <a:r>
              <a:rPr lang="es-ES" dirty="0" smtClean="0"/>
              <a:t>:</a:t>
            </a:r>
          </a:p>
          <a:p>
            <a:endParaRPr lang="es-ES" dirty="0"/>
          </a:p>
          <a:p>
            <a:pPr>
              <a:lnSpc>
                <a:spcPct val="150000"/>
              </a:lnSpc>
            </a:pPr>
            <a:r>
              <a:rPr lang="es-ES" dirty="0" smtClean="0"/>
              <a:t> </a:t>
            </a:r>
            <a:r>
              <a:rPr lang="es-ES" u="sng" dirty="0" smtClean="0"/>
              <a:t>Composición:</a:t>
            </a:r>
            <a:endParaRPr lang="es-ES" dirty="0"/>
          </a:p>
          <a:p>
            <a:pPr>
              <a:lnSpc>
                <a:spcPct val="150000"/>
              </a:lnSpc>
            </a:pPr>
            <a:r>
              <a:rPr lang="es-ES" dirty="0" smtClean="0"/>
              <a:t>- Agentes tecnológicos.</a:t>
            </a:r>
            <a:endParaRPr lang="es-ES" dirty="0"/>
          </a:p>
          <a:p>
            <a:pPr>
              <a:lnSpc>
                <a:spcPct val="150000"/>
              </a:lnSpc>
            </a:pPr>
            <a:r>
              <a:rPr lang="es-ES" dirty="0" smtClean="0"/>
              <a:t>- Agentes operadores en el sector (productores de leche y elaboradores de queso).</a:t>
            </a:r>
            <a:endParaRPr lang="es-ES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s-ES" dirty="0" smtClean="0"/>
              <a:t>Coordinación: CRDOP </a:t>
            </a:r>
            <a:r>
              <a:rPr lang="es-ES" dirty="0" err="1" smtClean="0"/>
              <a:t>Idiazabal</a:t>
            </a:r>
            <a:r>
              <a:rPr lang="es-ES" dirty="0" smtClean="0"/>
              <a:t>.</a:t>
            </a:r>
          </a:p>
          <a:p>
            <a:pPr>
              <a:lnSpc>
                <a:spcPct val="150000"/>
              </a:lnSpc>
            </a:pPr>
            <a:endParaRPr lang="es-ES" dirty="0"/>
          </a:p>
          <a:p>
            <a:pPr>
              <a:lnSpc>
                <a:spcPct val="150000"/>
              </a:lnSpc>
            </a:pPr>
            <a:r>
              <a:rPr lang="es-ES" u="sng" dirty="0" smtClean="0"/>
              <a:t>Procedimiento de actuación y compromisos:</a:t>
            </a:r>
            <a:endParaRPr lang="es-ES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s-ES" dirty="0" smtClean="0"/>
              <a:t>Normas de conducta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s-ES" dirty="0" smtClean="0"/>
              <a:t>Responsabilidades y compromisos</a:t>
            </a:r>
            <a:endParaRPr lang="es-ES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s-ES" dirty="0" smtClean="0"/>
              <a:t>Toma de decisiones</a:t>
            </a:r>
          </a:p>
          <a:p>
            <a:pPr>
              <a:lnSpc>
                <a:spcPct val="150000"/>
              </a:lnSpc>
            </a:pP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3796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268760"/>
            <a:ext cx="4752528" cy="507317"/>
          </a:xfrm>
          <a:ln cap="rnd" cmpd="dbl">
            <a:solidFill>
              <a:schemeClr val="accent1"/>
            </a:solidFill>
          </a:ln>
          <a:effectLst>
            <a:glow rad="139700">
              <a:srgbClr val="7030A0">
                <a:alpha val="40000"/>
              </a:srgbClr>
            </a:glow>
            <a:innerShdw blurRad="63500" dist="50800" dir="16200000">
              <a:srgbClr val="7030A0">
                <a:alpha val="50000"/>
              </a:srgbClr>
            </a:inn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>
            <a:noAutofit/>
          </a:bodyPr>
          <a:lstStyle/>
          <a:p>
            <a:r>
              <a:rPr lang="es-ES" sz="3200" dirty="0" smtClean="0"/>
              <a:t>PROYECTO COOPERACIÓN</a:t>
            </a:r>
            <a:endParaRPr lang="es-ES" sz="32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29395"/>
            <a:ext cx="2657335" cy="685469"/>
          </a:xfrm>
          <a:prstGeom prst="rect">
            <a:avLst/>
          </a:prstGeom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017838" y="33909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23528" y="2206605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u="sng" dirty="0" smtClean="0"/>
              <a:t>VALORACIÓN-VENTAJAS-RETOS</a:t>
            </a:r>
            <a:r>
              <a:rPr lang="es-ES" dirty="0" smtClean="0"/>
              <a:t>:</a:t>
            </a:r>
            <a:endParaRPr lang="es-ES" dirty="0"/>
          </a:p>
          <a:p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467544" y="2924944"/>
            <a:ext cx="4129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Interiorizando el concepto de innovación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467544" y="3573016"/>
            <a:ext cx="500117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Aprendiendo a cooperar:</a:t>
            </a:r>
          </a:p>
          <a:p>
            <a:endParaRPr lang="es-ES" dirty="0"/>
          </a:p>
          <a:p>
            <a:r>
              <a:rPr lang="es-ES" dirty="0" smtClean="0"/>
              <a:t>	Agentes tecnológicos- agentes sectoriales</a:t>
            </a:r>
          </a:p>
          <a:p>
            <a:endParaRPr lang="es-ES" dirty="0"/>
          </a:p>
          <a:p>
            <a:r>
              <a:rPr lang="es-ES" dirty="0" smtClean="0"/>
              <a:t>	Sector: cooperando entre “competidores”</a:t>
            </a:r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539552" y="5301208"/>
            <a:ext cx="2887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La importancia de la difusión</a:t>
            </a:r>
            <a:endParaRPr lang="es-ES" dirty="0"/>
          </a:p>
        </p:txBody>
      </p:sp>
      <p:sp>
        <p:nvSpPr>
          <p:cNvPr id="3" name="2 Rectángulo"/>
          <p:cNvSpPr/>
          <p:nvPr/>
        </p:nvSpPr>
        <p:spPr>
          <a:xfrm>
            <a:off x="4827491" y="5469410"/>
            <a:ext cx="38359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MILA ESKER!</a:t>
            </a:r>
            <a:endParaRPr lang="es-E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1134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7" grpId="0"/>
      <p:bldP spid="8" grpId="0"/>
      <p:bldP spid="10" grpId="0"/>
      <p:bldP spid="3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347</Words>
  <Application>Microsoft Office PowerPoint</Application>
  <PresentationFormat>Presentación en pantalla (4:3)</PresentationFormat>
  <Paragraphs>108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“Optimización de la recogida de leche acogida  a la DOP Idiazabal”</vt:lpstr>
      <vt:lpstr>ANTECEDENTES</vt:lpstr>
      <vt:lpstr>ANTECEDENTES</vt:lpstr>
      <vt:lpstr>ANTECEDENTES</vt:lpstr>
      <vt:lpstr>PROYECTO COOPERACIÓN</vt:lpstr>
      <vt:lpstr>PROYECTO COOPERACIÓN</vt:lpstr>
      <vt:lpstr>PROYECTO COOPERACIÓN</vt:lpstr>
    </vt:vector>
  </TitlesOfParts>
  <Company>NEIKER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“Optimización de la recogida de leche acogida  a la DOP Idiazabal”</dc:title>
  <dc:creator>NEIKER</dc:creator>
  <cp:lastModifiedBy>HAZI</cp:lastModifiedBy>
  <cp:revision>17</cp:revision>
  <dcterms:created xsi:type="dcterms:W3CDTF">2016-04-11T06:13:52Z</dcterms:created>
  <dcterms:modified xsi:type="dcterms:W3CDTF">2016-04-15T09:46:15Z</dcterms:modified>
</cp:coreProperties>
</file>