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sldIdLst>
    <p:sldId id="1171" r:id="rId3"/>
    <p:sldId id="1279" r:id="rId4"/>
    <p:sldId id="1280" r:id="rId5"/>
    <p:sldId id="1281" r:id="rId6"/>
    <p:sldId id="1282" r:id="rId7"/>
    <p:sldId id="1283" r:id="rId8"/>
    <p:sldId id="1284" r:id="rId9"/>
    <p:sldId id="1285" r:id="rId10"/>
    <p:sldId id="1286" r:id="rId11"/>
    <p:sldId id="1287" r:id="rId12"/>
    <p:sldId id="1175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482401-27AF-4820-33E4-21EEA2B9D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F4DA9CC-169B-0AE4-77EF-3704D60DBD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22B4A5-AF69-40A1-BC12-E4F29B86A4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284AC1-95F9-4572-A37A-D77822C1B160}" type="datetimeFigureOut">
              <a:rPr lang="es-ES" smtClean="0"/>
              <a:t>05/11/2024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652F74-E569-E8B7-6DF4-C9ABCE503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FCBD57-F0C7-DECD-D490-AAE8BCD1E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4492" y="5758473"/>
            <a:ext cx="635976" cy="365125"/>
          </a:xfrm>
          <a:prstGeom prst="rect">
            <a:avLst/>
          </a:prstGeom>
        </p:spPr>
        <p:txBody>
          <a:bodyPr/>
          <a:lstStyle/>
          <a:p>
            <a:fld id="{98A03A50-717C-43B0-993F-EE6931855E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8273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1715DA-8285-7148-2095-C86A52894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5125A8-8035-0DDC-1F38-6849D307A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6FED7A-DB04-9EE9-57DD-0D90421BB9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284AC1-95F9-4572-A37A-D77822C1B160}" type="datetimeFigureOut">
              <a:rPr lang="es-ES" smtClean="0"/>
              <a:t>05/11/2024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A4623C-19D1-1990-2F2B-2FFA13B84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CCD4D7-2799-AC96-92CF-75E2C4B6F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4492" y="5758473"/>
            <a:ext cx="635976" cy="365125"/>
          </a:xfrm>
          <a:prstGeom prst="rect">
            <a:avLst/>
          </a:prstGeom>
        </p:spPr>
        <p:txBody>
          <a:bodyPr/>
          <a:lstStyle/>
          <a:p>
            <a:fld id="{98A03A50-717C-43B0-993F-EE6931855E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4618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CCD4D7-2799-AC96-92CF-75E2C4B6F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3A50-717C-43B0-993F-EE6931855E14}" type="slidenum">
              <a:rPr lang="es-ES" smtClean="0"/>
              <a:t>‹Nº›</a:t>
            </a:fld>
            <a:endParaRPr lang="es-ES"/>
          </a:p>
        </p:txBody>
      </p:sp>
      <p:pic>
        <p:nvPicPr>
          <p:cNvPr id="2" name="Imagen 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D10FBB93-5FE7-6339-FF36-C18F11C28C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9" b="71111"/>
          <a:stretch/>
        </p:blipFill>
        <p:spPr>
          <a:xfrm>
            <a:off x="9259410" y="1"/>
            <a:ext cx="2932590" cy="574008"/>
          </a:xfrm>
          <a:prstGeom prst="rect">
            <a:avLst/>
          </a:prstGeom>
        </p:spPr>
      </p:pic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93E0C7C9-F622-1F71-B3AE-0CF2143013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t="185" r="83536" b="1"/>
          <a:stretch/>
        </p:blipFill>
        <p:spPr>
          <a:xfrm>
            <a:off x="0" y="0"/>
            <a:ext cx="455413" cy="155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630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FCBD57-F0C7-DECD-D490-AAE8BCD1E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3A50-717C-43B0-993F-EE6931855E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160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CCD4D7-2799-AC96-92CF-75E2C4B6F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3A50-717C-43B0-993F-EE6931855E14}" type="slidenum">
              <a:rPr lang="es-ES" smtClean="0"/>
              <a:t>‹Nº›</a:t>
            </a:fld>
            <a:endParaRPr lang="es-ES"/>
          </a:p>
        </p:txBody>
      </p:sp>
      <p:pic>
        <p:nvPicPr>
          <p:cNvPr id="2" name="Imagen 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D10FBB93-5FE7-6339-FF36-C18F11C28C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9" b="71111"/>
          <a:stretch/>
        </p:blipFill>
        <p:spPr>
          <a:xfrm>
            <a:off x="9259410" y="1"/>
            <a:ext cx="2932590" cy="574008"/>
          </a:xfrm>
          <a:prstGeom prst="rect">
            <a:avLst/>
          </a:prstGeom>
        </p:spPr>
      </p:pic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93E0C7C9-F622-1F71-B3AE-0CF2143013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t="185" r="83536" b="1"/>
          <a:stretch/>
        </p:blipFill>
        <p:spPr>
          <a:xfrm>
            <a:off x="0" y="0"/>
            <a:ext cx="455413" cy="155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49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482401-27AF-4820-33E4-21EEA2B9D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F4DA9CC-169B-0AE4-77EF-3704D60DBD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22B4A5-AF69-40A1-BC12-E4F29B86A4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284AC1-95F9-4572-A37A-D77822C1B160}" type="datetimeFigureOut">
              <a:rPr lang="es-ES" smtClean="0"/>
              <a:t>05/11/2024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652F74-E569-E8B7-6DF4-C9ABCE503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FCBD57-F0C7-DECD-D490-AAE8BCD1E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4492" y="5758473"/>
            <a:ext cx="635976" cy="365125"/>
          </a:xfrm>
          <a:prstGeom prst="rect">
            <a:avLst/>
          </a:prstGeom>
        </p:spPr>
        <p:txBody>
          <a:bodyPr/>
          <a:lstStyle/>
          <a:p>
            <a:fld id="{98A03A50-717C-43B0-993F-EE6931855E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07404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n 1" descr="Imagen 1"/>
          <p:cNvPicPr>
            <a:picLocks noChangeAspect="1"/>
          </p:cNvPicPr>
          <p:nvPr/>
        </p:nvPicPr>
        <p:blipFill>
          <a:blip r:embed="rId2"/>
          <a:srcRect l="6" t="185" r="83536"/>
          <a:stretch>
            <a:fillRect/>
          </a:stretch>
        </p:blipFill>
        <p:spPr>
          <a:xfrm>
            <a:off x="-1" y="0"/>
            <a:ext cx="696169" cy="2374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Imagen 2" descr="Imagen 2"/>
          <p:cNvPicPr>
            <a:picLocks noChangeAspect="1"/>
          </p:cNvPicPr>
          <p:nvPr/>
        </p:nvPicPr>
        <p:blipFill>
          <a:blip r:embed="rId3"/>
          <a:srcRect l="16979" b="71111"/>
          <a:stretch>
            <a:fillRect/>
          </a:stretch>
        </p:blipFill>
        <p:spPr>
          <a:xfrm>
            <a:off x="9524999" y="-1"/>
            <a:ext cx="2667002" cy="52202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uadroTexto 3">
            <a:extLst>
              <a:ext uri="{FF2B5EF4-FFF2-40B4-BE49-F238E27FC236}">
                <a16:creationId xmlns:a16="http://schemas.microsoft.com/office/drawing/2014/main" id="{7749BD0F-F4AB-6A51-7566-A96942EE788A}"/>
              </a:ext>
            </a:extLst>
          </p:cNvPr>
          <p:cNvSpPr txBox="1"/>
          <p:nvPr userDrawn="1"/>
        </p:nvSpPr>
        <p:spPr>
          <a:xfrm>
            <a:off x="952500" y="143963"/>
            <a:ext cx="8445499" cy="523220"/>
          </a:xfrm>
          <a:prstGeom prst="rect">
            <a:avLst/>
          </a:prstGeom>
          <a:solidFill>
            <a:srgbClr val="00497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u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ELKARRIZKETA-MAHAIA</a:t>
            </a:r>
            <a:r>
              <a:rPr 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MESA DE DEBATE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F2B7EA8C-9AE6-2D67-CBCE-B08FFA95714C}"/>
              </a:ext>
            </a:extLst>
          </p:cNvPr>
          <p:cNvCxnSpPr/>
          <p:nvPr userDrawn="1"/>
        </p:nvCxnSpPr>
        <p:spPr>
          <a:xfrm>
            <a:off x="-8791" y="6075485"/>
            <a:ext cx="1220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778359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8A2E5287-7BA2-EE8C-16A0-BF4994F065F8}"/>
              </a:ext>
            </a:extLst>
          </p:cNvPr>
          <p:cNvCxnSpPr/>
          <p:nvPr userDrawn="1"/>
        </p:nvCxnSpPr>
        <p:spPr>
          <a:xfrm>
            <a:off x="3489" y="6075485"/>
            <a:ext cx="1220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n 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268620ED-E7E3-1A32-A0B4-A3AC91FC0E7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t="185" r="83536" b="1"/>
          <a:stretch/>
        </p:blipFill>
        <p:spPr>
          <a:xfrm>
            <a:off x="0" y="0"/>
            <a:ext cx="696167" cy="2374900"/>
          </a:xfrm>
          <a:prstGeom prst="rect">
            <a:avLst/>
          </a:prstGeom>
        </p:spPr>
      </p:pic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EDFE9944-4250-ECB5-6E97-2251E3676D7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9" b="71111"/>
          <a:stretch/>
        </p:blipFill>
        <p:spPr>
          <a:xfrm>
            <a:off x="9525000" y="0"/>
            <a:ext cx="2667000" cy="52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037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76F4033F-6337-2058-8C51-C6387DEEC7CA}"/>
              </a:ext>
            </a:extLst>
          </p:cNvPr>
          <p:cNvSpPr/>
          <p:nvPr userDrawn="1"/>
        </p:nvSpPr>
        <p:spPr>
          <a:xfrm>
            <a:off x="0" y="5669573"/>
            <a:ext cx="12192000" cy="378802"/>
          </a:xfrm>
          <a:prstGeom prst="rect">
            <a:avLst/>
          </a:prstGeom>
          <a:solidFill>
            <a:srgbClr val="F7EC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D9216F-10AB-0D2B-986D-3180CD22FC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24492" y="5669573"/>
            <a:ext cx="635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8A03A50-717C-43B0-993F-EE6931855E1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9881711-DAFC-FBBD-3ADD-F53DF20D5B6E}"/>
              </a:ext>
            </a:extLst>
          </p:cNvPr>
          <p:cNvSpPr/>
          <p:nvPr userDrawn="1"/>
        </p:nvSpPr>
        <p:spPr>
          <a:xfrm>
            <a:off x="0" y="0"/>
            <a:ext cx="12192000" cy="568171"/>
          </a:xfrm>
          <a:prstGeom prst="rect">
            <a:avLst/>
          </a:prstGeom>
          <a:solidFill>
            <a:srgbClr val="0049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9F692372-F076-0242-CD39-04037E26CD75}"/>
              </a:ext>
            </a:extLst>
          </p:cNvPr>
          <p:cNvCxnSpPr/>
          <p:nvPr userDrawn="1"/>
        </p:nvCxnSpPr>
        <p:spPr>
          <a:xfrm>
            <a:off x="-8791" y="6075485"/>
            <a:ext cx="1220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21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x_Imagen 6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0734CDBE-7776-64A9-E4A2-9E1BBE8EEE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527"/>
          <a:stretch/>
        </p:blipFill>
        <p:spPr bwMode="auto">
          <a:xfrm>
            <a:off x="3744536" y="190687"/>
            <a:ext cx="4224874" cy="101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n 15" descr="Irisgarritasunaren Behatokia, Observatorio Accesibilidad de Euskadi">
            <a:extLst>
              <a:ext uri="{FF2B5EF4-FFF2-40B4-BE49-F238E27FC236}">
                <a16:creationId xmlns:a16="http://schemas.microsoft.com/office/drawing/2014/main" id="{AC5011AE-DD80-168C-2BA0-EF3DCA8D0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5942" y="5239360"/>
            <a:ext cx="1420115" cy="684000"/>
          </a:xfrm>
          <a:prstGeom prst="rect">
            <a:avLst/>
          </a:prstGeom>
        </p:spPr>
      </p:pic>
      <p:pic>
        <p:nvPicPr>
          <p:cNvPr id="17" name="54 Imagen" descr="ISEK  Irisgarritasuna Sustatzeko Euskal Kontseilua, Consejo Vasco para la &#10;Promoción de la Accesiblidad">
            <a:extLst>
              <a:ext uri="{FF2B5EF4-FFF2-40B4-BE49-F238E27FC236}">
                <a16:creationId xmlns:a16="http://schemas.microsoft.com/office/drawing/2014/main" id="{2244D12A-ADED-F314-84D6-517A754206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7" t="18483" r="15899" b="20138"/>
          <a:stretch/>
        </p:blipFill>
        <p:spPr bwMode="auto">
          <a:xfrm>
            <a:off x="8033386" y="4972050"/>
            <a:ext cx="1242000" cy="972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B761FB87-74B8-23B7-FB75-FA9FAB9A1668}"/>
              </a:ext>
            </a:extLst>
          </p:cNvPr>
          <p:cNvSpPr txBox="1"/>
          <p:nvPr/>
        </p:nvSpPr>
        <p:spPr>
          <a:xfrm>
            <a:off x="1778000" y="1691027"/>
            <a:ext cx="9383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DE ACCESO A LA JUSTICIA PARA LAS PERSONAS CON DISCAPACIDAD 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ACF52EC-F62B-21E8-73F5-976B54F74941}"/>
              </a:ext>
            </a:extLst>
          </p:cNvPr>
          <p:cNvSpPr txBox="1"/>
          <p:nvPr/>
        </p:nvSpPr>
        <p:spPr>
          <a:xfrm>
            <a:off x="1917704" y="4008057"/>
            <a:ext cx="955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Director de Justicia – Consejería de Justicia y Derechos Humanos 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44F40775-D947-751B-6EED-C750447C8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917704" y="3889826"/>
            <a:ext cx="7670800" cy="0"/>
          </a:xfrm>
          <a:prstGeom prst="line">
            <a:avLst/>
          </a:prstGeom>
          <a:ln w="9525">
            <a:solidFill>
              <a:srgbClr val="0070C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ángulo 23">
            <a:extLst>
              <a:ext uri="{FF2B5EF4-FFF2-40B4-BE49-F238E27FC236}">
                <a16:creationId xmlns:a16="http://schemas.microsoft.com/office/drawing/2014/main" id="{E2368113-EED7-3836-A8FA-EB662637B9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12900" y="1498600"/>
            <a:ext cx="9677400" cy="32131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26" name="Picture 2" descr="enlaces de interes - Gobierno Vasco - Euskadi.eus">
            <a:extLst>
              <a:ext uri="{FF2B5EF4-FFF2-40B4-BE49-F238E27FC236}">
                <a16:creationId xmlns:a16="http://schemas.microsoft.com/office/drawing/2014/main" id="{18004D1C-6974-A4BA-95A0-9111D1D96A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5" t="15808" r="7561" b="13677"/>
          <a:stretch/>
        </p:blipFill>
        <p:spPr bwMode="auto">
          <a:xfrm>
            <a:off x="2317890" y="5198120"/>
            <a:ext cx="1581264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FA7AFF4-D4CA-5D2A-2638-0F29EA2B2872}"/>
              </a:ext>
            </a:extLst>
          </p:cNvPr>
          <p:cNvSpPr txBox="1"/>
          <p:nvPr/>
        </p:nvSpPr>
        <p:spPr>
          <a:xfrm>
            <a:off x="1890529" y="3416217"/>
            <a:ext cx="9550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José Mª Bastos Marzal</a:t>
            </a:r>
          </a:p>
        </p:txBody>
      </p:sp>
    </p:spTree>
    <p:extLst>
      <p:ext uri="{BB962C8B-B14F-4D97-AF65-F5344CB8AC3E}">
        <p14:creationId xmlns:p14="http://schemas.microsoft.com/office/powerpoint/2010/main" val="3048041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C96F3F6-2640-75BD-45C7-337E9E12172B}"/>
              </a:ext>
            </a:extLst>
          </p:cNvPr>
          <p:cNvSpPr txBox="1"/>
          <p:nvPr/>
        </p:nvSpPr>
        <p:spPr>
          <a:xfrm>
            <a:off x="558800" y="64774"/>
            <a:ext cx="7470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MODELO DE GESTION Y GOBERNANZA</a:t>
            </a:r>
          </a:p>
        </p:txBody>
      </p:sp>
      <p:sp>
        <p:nvSpPr>
          <p:cNvPr id="3" name="Marcador de número de diapositiva 9">
            <a:extLst>
              <a:ext uri="{FF2B5EF4-FFF2-40B4-BE49-F238E27FC236}">
                <a16:creationId xmlns:a16="http://schemas.microsoft.com/office/drawing/2014/main" id="{44E6C6AA-0D82-A795-F6B0-D6102E413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4492" y="5669573"/>
            <a:ext cx="63597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A03A50-717C-43B0-993F-EE6931855E1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D352954-B367-0842-3BD1-080099CF3391}"/>
              </a:ext>
            </a:extLst>
          </p:cNvPr>
          <p:cNvSpPr txBox="1"/>
          <p:nvPr/>
        </p:nvSpPr>
        <p:spPr>
          <a:xfrm>
            <a:off x="8340858" y="5707006"/>
            <a:ext cx="3301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Jose Mª Bastos Marzal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16CB856-1355-0B24-E73D-546152D791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91" t="15291" r="13361" b="6194"/>
          <a:stretch/>
        </p:blipFill>
        <p:spPr bwMode="auto">
          <a:xfrm>
            <a:off x="977899" y="608452"/>
            <a:ext cx="9984215" cy="50526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DDBBD29-D763-22A7-99C3-3922055C05AF}"/>
              </a:ext>
            </a:extLst>
          </p:cNvPr>
          <p:cNvSpPr txBox="1"/>
          <p:nvPr/>
        </p:nvSpPr>
        <p:spPr>
          <a:xfrm>
            <a:off x="250582" y="5679901"/>
            <a:ext cx="6683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de acceso a la justicia para las personas con discapacidad 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198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A349796F-0CA1-76D4-C2CF-F86A3FD96271}"/>
              </a:ext>
            </a:extLst>
          </p:cNvPr>
          <p:cNvSpPr txBox="1"/>
          <p:nvPr/>
        </p:nvSpPr>
        <p:spPr>
          <a:xfrm>
            <a:off x="3481388" y="2196895"/>
            <a:ext cx="5476973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Muchas gracias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Eskerrik asko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9">
            <a:extLst>
              <a:ext uri="{FF2B5EF4-FFF2-40B4-BE49-F238E27FC236}">
                <a16:creationId xmlns:a16="http://schemas.microsoft.com/office/drawing/2014/main" id="{44E6C6AA-0D82-A795-F6B0-D6102E413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4492" y="5669573"/>
            <a:ext cx="63597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A03A50-717C-43B0-993F-EE6931855E1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BE0BD34-CF97-EB84-B761-6605C151069B}"/>
              </a:ext>
            </a:extLst>
          </p:cNvPr>
          <p:cNvSpPr txBox="1"/>
          <p:nvPr/>
        </p:nvSpPr>
        <p:spPr>
          <a:xfrm>
            <a:off x="8340858" y="5707006"/>
            <a:ext cx="3301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Jose Mª Bastos Marzal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348F39F-F4B9-30C8-BDC3-7E0675367E03}"/>
              </a:ext>
            </a:extLst>
          </p:cNvPr>
          <p:cNvSpPr txBox="1"/>
          <p:nvPr/>
        </p:nvSpPr>
        <p:spPr>
          <a:xfrm>
            <a:off x="250582" y="5679901"/>
            <a:ext cx="6683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de acceso a la justicia para las personas con discapacidad 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64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FC47374-239E-26B0-7618-3EBAFF08067E}"/>
              </a:ext>
            </a:extLst>
          </p:cNvPr>
          <p:cNvSpPr txBox="1"/>
          <p:nvPr/>
        </p:nvSpPr>
        <p:spPr>
          <a:xfrm>
            <a:off x="508000" y="55151"/>
            <a:ext cx="2901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Indice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ponencia</a:t>
            </a:r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1F3608F2-4682-78B5-3E3C-3EB6EE9FA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A03A50-717C-43B0-993F-EE6931855E1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BCAACF7-428A-014E-0C69-F0264BD2B10E}"/>
              </a:ext>
            </a:extLst>
          </p:cNvPr>
          <p:cNvSpPr txBox="1"/>
          <p:nvPr/>
        </p:nvSpPr>
        <p:spPr>
          <a:xfrm>
            <a:off x="2263218" y="1123852"/>
            <a:ext cx="8634953" cy="5938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  INTRODUCCIÓN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DIAGNÓSTICO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 DE ACCIÓN: LÍNEAS ESTRATÉGICAS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3.1 LE 1: Acceso a la justicia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3.2 LE 2: Acceso a las sedes judiciales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3.3 LE3: Acceso a los procedimientos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3.4 LE4: Conocimiento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   MODELO DE GESTION Y GOBERNANZA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5"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6"/>
              <a:tabLst/>
              <a:defRPr/>
            </a:pPr>
            <a:endParaRPr kumimoji="0" lang="es-E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8C9C8B1-08C2-9C54-C21C-7F96C670D8E6}"/>
              </a:ext>
            </a:extLst>
          </p:cNvPr>
          <p:cNvSpPr txBox="1"/>
          <p:nvPr/>
        </p:nvSpPr>
        <p:spPr>
          <a:xfrm>
            <a:off x="250582" y="5679901"/>
            <a:ext cx="6683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de acceso a la justicia para las personas con discapacidad 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7868A01-4717-825D-B26B-02E35B4E9DA2}"/>
              </a:ext>
            </a:extLst>
          </p:cNvPr>
          <p:cNvSpPr txBox="1"/>
          <p:nvPr/>
        </p:nvSpPr>
        <p:spPr>
          <a:xfrm>
            <a:off x="8340858" y="5695290"/>
            <a:ext cx="3301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Jose Mª Bastos Marzal</a:t>
            </a:r>
          </a:p>
        </p:txBody>
      </p:sp>
    </p:spTree>
    <p:extLst>
      <p:ext uri="{BB962C8B-B14F-4D97-AF65-F5344CB8AC3E}">
        <p14:creationId xmlns:p14="http://schemas.microsoft.com/office/powerpoint/2010/main" val="2166393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C96F3F6-2640-75BD-45C7-337E9E12172B}"/>
              </a:ext>
            </a:extLst>
          </p:cNvPr>
          <p:cNvSpPr txBox="1"/>
          <p:nvPr/>
        </p:nvSpPr>
        <p:spPr>
          <a:xfrm>
            <a:off x="508000" y="83824"/>
            <a:ext cx="3377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INTRODUCCION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49796F-0CA1-76D4-C2CF-F86A3FD96271}"/>
              </a:ext>
            </a:extLst>
          </p:cNvPr>
          <p:cNvSpPr txBox="1"/>
          <p:nvPr/>
        </p:nvSpPr>
        <p:spPr>
          <a:xfrm>
            <a:off x="442913" y="810607"/>
            <a:ext cx="6378992" cy="504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QUIENES SOMOS</a:t>
            </a:r>
            <a:endParaRPr kumimoji="0" lang="es-ES" sz="1800" b="0" i="0" u="none" strike="noStrike" kern="1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Gobierno Vasco &gt; Consejería de Justicia y Derechos Humanos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Viceconsejería de Justicia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	- Dirección de Justicia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	- Dirección de Administración de Justicia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	- Dirección de Justicia Digital e Infraestructuras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Misión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DE DONDE VENIMOS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Modelo médico - asistencial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Incapacidad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Representación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A DONDE VAMOS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Modelo social de derechos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Autonomía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Medidas de apoyo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 </a:t>
            </a:r>
          </a:p>
        </p:txBody>
      </p:sp>
      <p:sp>
        <p:nvSpPr>
          <p:cNvPr id="3" name="Marcador de número de diapositiva 9">
            <a:extLst>
              <a:ext uri="{FF2B5EF4-FFF2-40B4-BE49-F238E27FC236}">
                <a16:creationId xmlns:a16="http://schemas.microsoft.com/office/drawing/2014/main" id="{44E6C6AA-0D82-A795-F6B0-D6102E413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4492" y="5669573"/>
            <a:ext cx="63597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A03A50-717C-43B0-993F-EE6931855E1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3F761A0-CB21-2879-FDE4-5BFCD69F6F82}"/>
              </a:ext>
            </a:extLst>
          </p:cNvPr>
          <p:cNvSpPr txBox="1"/>
          <p:nvPr/>
        </p:nvSpPr>
        <p:spPr>
          <a:xfrm>
            <a:off x="7437748" y="1197204"/>
            <a:ext cx="4311340" cy="36293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foto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C18AD81-0A02-7444-B424-D4FAA0223735}"/>
              </a:ext>
            </a:extLst>
          </p:cNvPr>
          <p:cNvSpPr txBox="1"/>
          <p:nvPr/>
        </p:nvSpPr>
        <p:spPr>
          <a:xfrm>
            <a:off x="8597900" y="4749800"/>
            <a:ext cx="2201244" cy="4160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Incluir explicación foto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CFB2F5B-0131-967C-893A-8EF3277A776D}"/>
              </a:ext>
            </a:extLst>
          </p:cNvPr>
          <p:cNvSpPr txBox="1"/>
          <p:nvPr/>
        </p:nvSpPr>
        <p:spPr>
          <a:xfrm>
            <a:off x="8340858" y="5707006"/>
            <a:ext cx="3301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Jose Mª Bastos Marzal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DD71664B-0239-BE5D-026A-8775565FFF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26" t="8061" r="59045" b="9209"/>
          <a:stretch/>
        </p:blipFill>
        <p:spPr bwMode="auto">
          <a:xfrm>
            <a:off x="7437747" y="664194"/>
            <a:ext cx="4311339" cy="46431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8698B3D-BF01-ACED-6762-B071FA9A8786}"/>
              </a:ext>
            </a:extLst>
          </p:cNvPr>
          <p:cNvSpPr txBox="1"/>
          <p:nvPr/>
        </p:nvSpPr>
        <p:spPr>
          <a:xfrm>
            <a:off x="250582" y="5679901"/>
            <a:ext cx="6683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de acceso a la justicia para las personas con discapacidad 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062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C96F3F6-2640-75BD-45C7-337E9E12172B}"/>
              </a:ext>
            </a:extLst>
          </p:cNvPr>
          <p:cNvSpPr txBox="1"/>
          <p:nvPr/>
        </p:nvSpPr>
        <p:spPr>
          <a:xfrm>
            <a:off x="508000" y="93349"/>
            <a:ext cx="3116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DIAGNÓSTICO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49796F-0CA1-76D4-C2CF-F86A3FD96271}"/>
              </a:ext>
            </a:extLst>
          </p:cNvPr>
          <p:cNvSpPr txBox="1"/>
          <p:nvPr/>
        </p:nvSpPr>
        <p:spPr>
          <a:xfrm>
            <a:off x="506413" y="734407"/>
            <a:ext cx="5818187" cy="5231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MÉTODO: </a:t>
            </a:r>
            <a:endParaRPr kumimoji="0" lang="es-ES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Tabla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de barreras arquitectónicas existentes.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Cuestionario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, para conocer las dificultades percibidas por personas con discapacidad que tienen o han tenido alguna relación con la Administración de Justicia: Encuesta contestada por 147 personas.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Nos falta 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Desarrollar la figura de la 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persona facilitadora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(o intermediaria). 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Garantizar la 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accesibilidad cognitiva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mediante apoyos como adaptación de textos a lectura fácil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Mejorar la señalética, hacer accesibles los itinerarios y los planos para moverse por los edificios, facilitar la 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localización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de los servicios.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Formar, capacitar y sensibilizar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 las personas que trabajan en la Administración de Justicia, para que dispongan de las herramientas e instrumentos para hacer que las personas con discapacidad tengan acceso efectivo a la justicia en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iguales condiciones que las demás. 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 </a:t>
            </a:r>
          </a:p>
        </p:txBody>
      </p:sp>
      <p:sp>
        <p:nvSpPr>
          <p:cNvPr id="3" name="Marcador de número de diapositiva 9">
            <a:extLst>
              <a:ext uri="{FF2B5EF4-FFF2-40B4-BE49-F238E27FC236}">
                <a16:creationId xmlns:a16="http://schemas.microsoft.com/office/drawing/2014/main" id="{44E6C6AA-0D82-A795-F6B0-D6102E413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4492" y="5669573"/>
            <a:ext cx="63597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A03A50-717C-43B0-993F-EE6931855E1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3F761A0-CB21-2879-FDE4-5BFCD69F6F82}"/>
              </a:ext>
            </a:extLst>
          </p:cNvPr>
          <p:cNvSpPr txBox="1"/>
          <p:nvPr/>
        </p:nvSpPr>
        <p:spPr>
          <a:xfrm>
            <a:off x="7437748" y="1197204"/>
            <a:ext cx="4311340" cy="36293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foto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C18AD81-0A02-7444-B424-D4FAA0223735}"/>
              </a:ext>
            </a:extLst>
          </p:cNvPr>
          <p:cNvSpPr txBox="1"/>
          <p:nvPr/>
        </p:nvSpPr>
        <p:spPr>
          <a:xfrm>
            <a:off x="8597900" y="4749800"/>
            <a:ext cx="2619628" cy="4160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SESIÓN DE CONTRASTE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CFB2F5B-0131-967C-893A-8EF3277A776D}"/>
              </a:ext>
            </a:extLst>
          </p:cNvPr>
          <p:cNvSpPr txBox="1"/>
          <p:nvPr/>
        </p:nvSpPr>
        <p:spPr>
          <a:xfrm>
            <a:off x="8340858" y="5707006"/>
            <a:ext cx="3301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Jose Mª Bastos Marzal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3860018-B31E-BB4C-E9CA-D11627E40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4436" y="836613"/>
            <a:ext cx="5346032" cy="400383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EA6AD18-06D3-C0D3-D734-3C1F2F41B189}"/>
              </a:ext>
            </a:extLst>
          </p:cNvPr>
          <p:cNvSpPr txBox="1"/>
          <p:nvPr/>
        </p:nvSpPr>
        <p:spPr>
          <a:xfrm>
            <a:off x="250582" y="5679901"/>
            <a:ext cx="6683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de acceso a la justicia para las personas con discapacidad 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130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C96F3F6-2640-75BD-45C7-337E9E12172B}"/>
              </a:ext>
            </a:extLst>
          </p:cNvPr>
          <p:cNvSpPr txBox="1"/>
          <p:nvPr/>
        </p:nvSpPr>
        <p:spPr>
          <a:xfrm>
            <a:off x="508000" y="52074"/>
            <a:ext cx="3662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PLAN DE ACCIÓN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49796F-0CA1-76D4-C2CF-F86A3FD96271}"/>
              </a:ext>
            </a:extLst>
          </p:cNvPr>
          <p:cNvSpPr txBox="1"/>
          <p:nvPr/>
        </p:nvSpPr>
        <p:spPr>
          <a:xfrm>
            <a:off x="1392856" y="1137920"/>
            <a:ext cx="9406288" cy="366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" name="Marcador de número de diapositiva 9">
            <a:extLst>
              <a:ext uri="{FF2B5EF4-FFF2-40B4-BE49-F238E27FC236}">
                <a16:creationId xmlns:a16="http://schemas.microsoft.com/office/drawing/2014/main" id="{44E6C6AA-0D82-A795-F6B0-D6102E413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4492" y="5669573"/>
            <a:ext cx="63597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A03A50-717C-43B0-993F-EE6931855E1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CFB2F5B-0131-967C-893A-8EF3277A776D}"/>
              </a:ext>
            </a:extLst>
          </p:cNvPr>
          <p:cNvSpPr txBox="1"/>
          <p:nvPr/>
        </p:nvSpPr>
        <p:spPr>
          <a:xfrm>
            <a:off x="8340858" y="5707006"/>
            <a:ext cx="3301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Jose Mª Bastos Marzal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BA8AA9B-F5C7-AC6C-A440-0921931993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07" t="17056" r="23115" b="12020"/>
          <a:stretch/>
        </p:blipFill>
        <p:spPr bwMode="auto">
          <a:xfrm>
            <a:off x="2158871" y="602111"/>
            <a:ext cx="8193768" cy="50676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B283175-80C5-4F48-4A87-6BDCCFB70AAE}"/>
              </a:ext>
            </a:extLst>
          </p:cNvPr>
          <p:cNvSpPr txBox="1"/>
          <p:nvPr/>
        </p:nvSpPr>
        <p:spPr>
          <a:xfrm>
            <a:off x="250582" y="5679901"/>
            <a:ext cx="6683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de acceso a la justicia para las personas con discapacidad 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391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C96F3F6-2640-75BD-45C7-337E9E12172B}"/>
              </a:ext>
            </a:extLst>
          </p:cNvPr>
          <p:cNvSpPr txBox="1"/>
          <p:nvPr/>
        </p:nvSpPr>
        <p:spPr>
          <a:xfrm>
            <a:off x="493713" y="66779"/>
            <a:ext cx="5818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3.1 LE1: ACCESO A LA JUSTICIA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49796F-0CA1-76D4-C2CF-F86A3FD96271}"/>
              </a:ext>
            </a:extLst>
          </p:cNvPr>
          <p:cNvSpPr txBox="1"/>
          <p:nvPr/>
        </p:nvSpPr>
        <p:spPr>
          <a:xfrm>
            <a:off x="442913" y="810607"/>
            <a:ext cx="5476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 </a:t>
            </a:r>
          </a:p>
        </p:txBody>
      </p:sp>
      <p:sp>
        <p:nvSpPr>
          <p:cNvPr id="3" name="Marcador de número de diapositiva 9">
            <a:extLst>
              <a:ext uri="{FF2B5EF4-FFF2-40B4-BE49-F238E27FC236}">
                <a16:creationId xmlns:a16="http://schemas.microsoft.com/office/drawing/2014/main" id="{44E6C6AA-0D82-A795-F6B0-D6102E413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4492" y="5669573"/>
            <a:ext cx="63597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A03A50-717C-43B0-993F-EE6931855E1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CFB2F5B-0131-967C-893A-8EF3277A776D}"/>
              </a:ext>
            </a:extLst>
          </p:cNvPr>
          <p:cNvSpPr txBox="1"/>
          <p:nvPr/>
        </p:nvSpPr>
        <p:spPr>
          <a:xfrm>
            <a:off x="8340858" y="5707006"/>
            <a:ext cx="3301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Jose Mª Bastos Marzal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5CA007F-68B8-3696-53E8-0E89D3347A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77" t="29172" r="31522" b="31086"/>
          <a:stretch/>
        </p:blipFill>
        <p:spPr bwMode="auto">
          <a:xfrm>
            <a:off x="1231790" y="836613"/>
            <a:ext cx="9601420" cy="47789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252274E-F4A3-236C-D943-A4EAF1B3C768}"/>
              </a:ext>
            </a:extLst>
          </p:cNvPr>
          <p:cNvSpPr txBox="1"/>
          <p:nvPr/>
        </p:nvSpPr>
        <p:spPr>
          <a:xfrm>
            <a:off x="250582" y="5679901"/>
            <a:ext cx="6683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de acceso a la justicia para las personas con discapacidad 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106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C96F3F6-2640-75BD-45C7-337E9E12172B}"/>
              </a:ext>
            </a:extLst>
          </p:cNvPr>
          <p:cNvSpPr txBox="1"/>
          <p:nvPr/>
        </p:nvSpPr>
        <p:spPr>
          <a:xfrm>
            <a:off x="506413" y="54079"/>
            <a:ext cx="7989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3.2 LE2: ACCESO A LAS SEDES JUDICIALES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49796F-0CA1-76D4-C2CF-F86A3FD96271}"/>
              </a:ext>
            </a:extLst>
          </p:cNvPr>
          <p:cNvSpPr txBox="1"/>
          <p:nvPr/>
        </p:nvSpPr>
        <p:spPr>
          <a:xfrm>
            <a:off x="442913" y="810607"/>
            <a:ext cx="5476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 </a:t>
            </a:r>
          </a:p>
        </p:txBody>
      </p:sp>
      <p:sp>
        <p:nvSpPr>
          <p:cNvPr id="3" name="Marcador de número de diapositiva 9">
            <a:extLst>
              <a:ext uri="{FF2B5EF4-FFF2-40B4-BE49-F238E27FC236}">
                <a16:creationId xmlns:a16="http://schemas.microsoft.com/office/drawing/2014/main" id="{44E6C6AA-0D82-A795-F6B0-D6102E413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4492" y="5669573"/>
            <a:ext cx="63597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A03A50-717C-43B0-993F-EE6931855E1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CFB2F5B-0131-967C-893A-8EF3277A776D}"/>
              </a:ext>
            </a:extLst>
          </p:cNvPr>
          <p:cNvSpPr txBox="1"/>
          <p:nvPr/>
        </p:nvSpPr>
        <p:spPr>
          <a:xfrm>
            <a:off x="8340858" y="5707006"/>
            <a:ext cx="3301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Jose Mª Bastos Marzal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452B230-B30B-55AC-3473-C9BC4BBCFB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92" t="40031" r="31474" b="23808"/>
          <a:stretch/>
        </p:blipFill>
        <p:spPr bwMode="auto">
          <a:xfrm>
            <a:off x="798514" y="616516"/>
            <a:ext cx="10065652" cy="49399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EE417D2-FF4A-7D4E-7431-916B08A60E34}"/>
              </a:ext>
            </a:extLst>
          </p:cNvPr>
          <p:cNvSpPr txBox="1"/>
          <p:nvPr/>
        </p:nvSpPr>
        <p:spPr>
          <a:xfrm>
            <a:off x="250582" y="5679901"/>
            <a:ext cx="6683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de acceso a la justicia para las personas con discapacidad 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356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C96F3F6-2640-75BD-45C7-337E9E12172B}"/>
              </a:ext>
            </a:extLst>
          </p:cNvPr>
          <p:cNvSpPr txBox="1"/>
          <p:nvPr/>
        </p:nvSpPr>
        <p:spPr>
          <a:xfrm>
            <a:off x="569913" y="28679"/>
            <a:ext cx="7717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3.3 LE3: ACCESO A LOS PROCEDIMIENTOS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49796F-0CA1-76D4-C2CF-F86A3FD96271}"/>
              </a:ext>
            </a:extLst>
          </p:cNvPr>
          <p:cNvSpPr txBox="1"/>
          <p:nvPr/>
        </p:nvSpPr>
        <p:spPr>
          <a:xfrm>
            <a:off x="442913" y="810607"/>
            <a:ext cx="5476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 </a:t>
            </a:r>
          </a:p>
        </p:txBody>
      </p:sp>
      <p:sp>
        <p:nvSpPr>
          <p:cNvPr id="3" name="Marcador de número de diapositiva 9">
            <a:extLst>
              <a:ext uri="{FF2B5EF4-FFF2-40B4-BE49-F238E27FC236}">
                <a16:creationId xmlns:a16="http://schemas.microsoft.com/office/drawing/2014/main" id="{44E6C6AA-0D82-A795-F6B0-D6102E413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4492" y="5669573"/>
            <a:ext cx="63597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A03A50-717C-43B0-993F-EE6931855E1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CFB2F5B-0131-967C-893A-8EF3277A776D}"/>
              </a:ext>
            </a:extLst>
          </p:cNvPr>
          <p:cNvSpPr txBox="1"/>
          <p:nvPr/>
        </p:nvSpPr>
        <p:spPr>
          <a:xfrm>
            <a:off x="8340858" y="5707006"/>
            <a:ext cx="3301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Jose Mª Bastos Marzal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86E3033-C129-C1FA-8FA0-F5770755CD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93" t="35274" r="18693" b="8842"/>
          <a:stretch/>
        </p:blipFill>
        <p:spPr bwMode="auto">
          <a:xfrm>
            <a:off x="772663" y="836613"/>
            <a:ext cx="10209496" cy="46450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C42D8E4-0AB7-D9CD-A8C9-FB5EB290226A}"/>
              </a:ext>
            </a:extLst>
          </p:cNvPr>
          <p:cNvSpPr txBox="1"/>
          <p:nvPr/>
        </p:nvSpPr>
        <p:spPr>
          <a:xfrm>
            <a:off x="250582" y="5679901"/>
            <a:ext cx="6683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de acceso a la justicia para las personas con discapacidad 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335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C96F3F6-2640-75BD-45C7-337E9E12172B}"/>
              </a:ext>
            </a:extLst>
          </p:cNvPr>
          <p:cNvSpPr txBox="1"/>
          <p:nvPr/>
        </p:nvSpPr>
        <p:spPr>
          <a:xfrm>
            <a:off x="557213" y="41379"/>
            <a:ext cx="4488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3.4 LE4: CONOCIMIENTO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49796F-0CA1-76D4-C2CF-F86A3FD96271}"/>
              </a:ext>
            </a:extLst>
          </p:cNvPr>
          <p:cNvSpPr txBox="1"/>
          <p:nvPr/>
        </p:nvSpPr>
        <p:spPr>
          <a:xfrm>
            <a:off x="442913" y="810607"/>
            <a:ext cx="5476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 </a:t>
            </a:r>
          </a:p>
        </p:txBody>
      </p:sp>
      <p:sp>
        <p:nvSpPr>
          <p:cNvPr id="3" name="Marcador de número de diapositiva 9">
            <a:extLst>
              <a:ext uri="{FF2B5EF4-FFF2-40B4-BE49-F238E27FC236}">
                <a16:creationId xmlns:a16="http://schemas.microsoft.com/office/drawing/2014/main" id="{44E6C6AA-0D82-A795-F6B0-D6102E413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4492" y="5669573"/>
            <a:ext cx="63597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A03A50-717C-43B0-993F-EE6931855E1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CFB2F5B-0131-967C-893A-8EF3277A776D}"/>
              </a:ext>
            </a:extLst>
          </p:cNvPr>
          <p:cNvSpPr txBox="1"/>
          <p:nvPr/>
        </p:nvSpPr>
        <p:spPr>
          <a:xfrm>
            <a:off x="8340858" y="5707006"/>
            <a:ext cx="3301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Jose Mª Bastos Marzal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64C3F13-80F2-7F75-F02E-6A9EC44F6F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68" t="22625" r="24720" b="14681"/>
          <a:stretch/>
        </p:blipFill>
        <p:spPr bwMode="auto">
          <a:xfrm>
            <a:off x="738823" y="628099"/>
            <a:ext cx="8910504" cy="49443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610211C-D2D0-99F0-6B6C-869A9E5F9BDD}"/>
              </a:ext>
            </a:extLst>
          </p:cNvPr>
          <p:cNvSpPr txBox="1"/>
          <p:nvPr/>
        </p:nvSpPr>
        <p:spPr>
          <a:xfrm>
            <a:off x="250582" y="5679901"/>
            <a:ext cx="6683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de acceso a la justicia para las personas con discapacidad 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156109"/>
      </p:ext>
    </p:extLst>
  </p:cSld>
  <p:clrMapOvr>
    <a:masterClrMapping/>
  </p:clrMapOvr>
</p:sld>
</file>

<file path=ppt/theme/theme1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150000"/>
          </a:lnSpc>
          <a:defRPr sz="2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7FA2883C01E36418C8879A6633896CA" ma:contentTypeVersion="13" ma:contentTypeDescription="Crear nuevo documento." ma:contentTypeScope="" ma:versionID="8ec38476cf0e580a3b4eac42c8e0b904">
  <xsd:schema xmlns:xsd="http://www.w3.org/2001/XMLSchema" xmlns:xs="http://www.w3.org/2001/XMLSchema" xmlns:p="http://schemas.microsoft.com/office/2006/metadata/properties" xmlns:ns2="0984dab1-444c-44bc-9454-2415aa6fa0b5" xmlns:ns3="3a7ec4bd-1201-4e7a-83e3-78985d1bfc0f" targetNamespace="http://schemas.microsoft.com/office/2006/metadata/properties" ma:root="true" ma:fieldsID="207375d7bc9791477bf2aa170a1ba911" ns2:_="" ns3:_="">
    <xsd:import namespace="0984dab1-444c-44bc-9454-2415aa6fa0b5"/>
    <xsd:import namespace="3a7ec4bd-1201-4e7a-83e3-78985d1bfc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84dab1-444c-44bc-9454-2415aa6fa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Etiquetas de imagen" ma:readOnly="false" ma:fieldId="{5cf76f15-5ced-4ddc-b409-7134ff3c332f}" ma:taxonomyMulti="true" ma:sspId="16238219-447f-418f-809f-6e2596424e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7ec4bd-1201-4e7a-83e3-78985d1bfc0f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2a4e4a2-b8e1-4231-a5c8-7babbde74676}" ma:internalName="TaxCatchAll" ma:showField="CatchAllData" ma:web="3a7ec4bd-1201-4e7a-83e3-78985d1bfc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984dab1-444c-44bc-9454-2415aa6fa0b5">
      <Terms xmlns="http://schemas.microsoft.com/office/infopath/2007/PartnerControls"/>
    </lcf76f155ced4ddcb4097134ff3c332f>
    <TaxCatchAll xmlns="3a7ec4bd-1201-4e7a-83e3-78985d1bfc0f" xsi:nil="true"/>
  </documentManagement>
</p:properties>
</file>

<file path=customXml/itemProps1.xml><?xml version="1.0" encoding="utf-8"?>
<ds:datastoreItem xmlns:ds="http://schemas.openxmlformats.org/officeDocument/2006/customXml" ds:itemID="{86C1C935-A1A0-4866-A900-EA43A12B9E34}"/>
</file>

<file path=customXml/itemProps2.xml><?xml version="1.0" encoding="utf-8"?>
<ds:datastoreItem xmlns:ds="http://schemas.openxmlformats.org/officeDocument/2006/customXml" ds:itemID="{033EB39D-F00B-4325-97EA-52A22651A255}"/>
</file>

<file path=customXml/itemProps3.xml><?xml version="1.0" encoding="utf-8"?>
<ds:datastoreItem xmlns:ds="http://schemas.openxmlformats.org/officeDocument/2006/customXml" ds:itemID="{C5D533F0-A593-404F-A0E6-7B93AC2F4B2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490</Words>
  <Application>Microsoft Office PowerPoint</Application>
  <PresentationFormat>Panorámica</PresentationFormat>
  <Paragraphs>91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Aptos</vt:lpstr>
      <vt:lpstr>Arial</vt:lpstr>
      <vt:lpstr>Calibri</vt:lpstr>
      <vt:lpstr>Symbol</vt:lpstr>
      <vt:lpstr>2_Tema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Ane Odriozola</dc:creator>
  <cp:lastModifiedBy>Ane Odriozola</cp:lastModifiedBy>
  <cp:revision>1</cp:revision>
  <dcterms:created xsi:type="dcterms:W3CDTF">2024-11-05T10:02:33Z</dcterms:created>
  <dcterms:modified xsi:type="dcterms:W3CDTF">2024-11-05T10:03:05Z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0x010100D7FA2883C01E36418C8879A6633896CA</vt:lpwstr>
  </property>
</Properties>
</file>