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7" r:id="rId3"/>
    <p:sldId id="278" r:id="rId4"/>
    <p:sldId id="262" r:id="rId5"/>
    <p:sldId id="264" r:id="rId6"/>
    <p:sldId id="265" r:id="rId7"/>
    <p:sldId id="266" r:id="rId8"/>
    <p:sldId id="267" r:id="rId9"/>
    <p:sldId id="269" r:id="rId10"/>
    <p:sldId id="270" r:id="rId11"/>
    <p:sldId id="279" r:id="rId12"/>
    <p:sldId id="281" r:id="rId13"/>
    <p:sldId id="282" r:id="rId14"/>
    <p:sldId id="274" r:id="rId15"/>
    <p:sldId id="275" r:id="rId16"/>
    <p:sldId id="283" r:id="rId17"/>
    <p:sldId id="288" r:id="rId18"/>
  </p:sldIdLst>
  <p:sldSz cx="9144000" cy="6858000" type="screen4x3"/>
  <p:notesSz cx="6735763" cy="986948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318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98D759-4AFE-4548-A272-963F6172AF09}" type="doc">
      <dgm:prSet loTypeId="urn:microsoft.com/office/officeart/2005/8/layout/default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GB"/>
        </a:p>
      </dgm:t>
    </dgm:pt>
    <dgm:pt modelId="{723340B2-68EC-4C20-ABA9-1E7DF8B5A99E}">
      <dgm:prSet phldrT="[Testua]"/>
      <dgm:spPr/>
      <dgm:t>
        <a:bodyPr/>
        <a:lstStyle/>
        <a:p>
          <a:r>
            <a:rPr lang="eu-ES" dirty="0" err="1" smtClean="0"/>
            <a:t>Grupo</a:t>
          </a:r>
          <a:r>
            <a:rPr lang="eu-ES" dirty="0" smtClean="0"/>
            <a:t> 2 </a:t>
          </a:r>
          <a:r>
            <a:rPr lang="eu-ES" dirty="0" err="1" smtClean="0"/>
            <a:t>Justicia</a:t>
          </a:r>
          <a:endParaRPr lang="en-GB" dirty="0"/>
        </a:p>
      </dgm:t>
    </dgm:pt>
    <dgm:pt modelId="{D8519D5F-1E2B-40C9-942B-A9FE09ABDAA0}" type="parTrans" cxnId="{7FCCE3BA-F16F-4122-813C-205E7172B2B7}">
      <dgm:prSet/>
      <dgm:spPr/>
      <dgm:t>
        <a:bodyPr/>
        <a:lstStyle/>
        <a:p>
          <a:endParaRPr lang="en-GB"/>
        </a:p>
      </dgm:t>
    </dgm:pt>
    <dgm:pt modelId="{2256A5B7-8F8F-4EA4-92E3-044CD5C96419}" type="sibTrans" cxnId="{7FCCE3BA-F16F-4122-813C-205E7172B2B7}">
      <dgm:prSet/>
      <dgm:spPr/>
      <dgm:t>
        <a:bodyPr/>
        <a:lstStyle/>
        <a:p>
          <a:endParaRPr lang="en-GB"/>
        </a:p>
      </dgm:t>
    </dgm:pt>
    <dgm:pt modelId="{4A88C0C9-0F6B-43D3-8E36-BF807B3D3A3F}">
      <dgm:prSet phldrT="[Testua]"/>
      <dgm:spPr/>
      <dgm:t>
        <a:bodyPr/>
        <a:lstStyle/>
        <a:p>
          <a:r>
            <a:rPr lang="eu-ES" dirty="0" err="1" smtClean="0"/>
            <a:t>Grupo</a:t>
          </a:r>
          <a:r>
            <a:rPr lang="eu-ES" dirty="0" smtClean="0"/>
            <a:t> 3 </a:t>
          </a:r>
          <a:r>
            <a:rPr lang="eu-ES" dirty="0" err="1" smtClean="0"/>
            <a:t>Policía</a:t>
          </a:r>
          <a:endParaRPr lang="en-GB" dirty="0"/>
        </a:p>
      </dgm:t>
    </dgm:pt>
    <dgm:pt modelId="{E23960D3-A7AC-4605-964B-E5E523B714E4}" type="parTrans" cxnId="{34C17220-5983-4116-8661-24857BC07638}">
      <dgm:prSet/>
      <dgm:spPr/>
      <dgm:t>
        <a:bodyPr/>
        <a:lstStyle/>
        <a:p>
          <a:endParaRPr lang="en-GB"/>
        </a:p>
      </dgm:t>
    </dgm:pt>
    <dgm:pt modelId="{7699FAF8-43F6-4DDD-BD64-8AD99DA91ED3}" type="sibTrans" cxnId="{34C17220-5983-4116-8661-24857BC07638}">
      <dgm:prSet/>
      <dgm:spPr/>
      <dgm:t>
        <a:bodyPr/>
        <a:lstStyle/>
        <a:p>
          <a:endParaRPr lang="en-GB"/>
        </a:p>
      </dgm:t>
    </dgm:pt>
    <dgm:pt modelId="{CB55D0D4-DA5A-401C-A32D-93DA8A688EF4}">
      <dgm:prSet phldrT="[Testua]"/>
      <dgm:spPr/>
      <dgm:t>
        <a:bodyPr/>
        <a:lstStyle/>
        <a:p>
          <a:r>
            <a:rPr lang="eu-ES" dirty="0" err="1" smtClean="0"/>
            <a:t>Grupo</a:t>
          </a:r>
          <a:r>
            <a:rPr lang="eu-ES" dirty="0" smtClean="0"/>
            <a:t> 4:</a:t>
          </a:r>
        </a:p>
        <a:p>
          <a:r>
            <a:rPr lang="eu-ES" dirty="0" err="1" smtClean="0"/>
            <a:t>Servicios</a:t>
          </a:r>
          <a:r>
            <a:rPr lang="eu-ES" dirty="0" smtClean="0"/>
            <a:t> </a:t>
          </a:r>
          <a:r>
            <a:rPr lang="eu-ES" dirty="0" err="1" smtClean="0"/>
            <a:t>sociales</a:t>
          </a:r>
          <a:endParaRPr lang="en-GB" dirty="0"/>
        </a:p>
      </dgm:t>
    </dgm:pt>
    <dgm:pt modelId="{06F6FA5F-024E-441F-8472-88F22767003E}" type="parTrans" cxnId="{1832D12B-E772-41D0-929C-000EC3A6971C}">
      <dgm:prSet/>
      <dgm:spPr/>
      <dgm:t>
        <a:bodyPr/>
        <a:lstStyle/>
        <a:p>
          <a:endParaRPr lang="en-GB"/>
        </a:p>
      </dgm:t>
    </dgm:pt>
    <dgm:pt modelId="{21BC809E-178E-4584-A22F-57F5411FA073}" type="sibTrans" cxnId="{1832D12B-E772-41D0-929C-000EC3A6971C}">
      <dgm:prSet/>
      <dgm:spPr/>
      <dgm:t>
        <a:bodyPr/>
        <a:lstStyle/>
        <a:p>
          <a:endParaRPr lang="en-GB"/>
        </a:p>
      </dgm:t>
    </dgm:pt>
    <dgm:pt modelId="{49D8DA77-D99E-458F-927F-F802315E10F0}">
      <dgm:prSet phldrT="[Testua]"/>
      <dgm:spPr/>
      <dgm:t>
        <a:bodyPr/>
        <a:lstStyle/>
        <a:p>
          <a:r>
            <a:rPr lang="eu-ES" dirty="0" err="1" smtClean="0"/>
            <a:t>Grupo</a:t>
          </a:r>
          <a:r>
            <a:rPr lang="eu-ES" dirty="0" smtClean="0"/>
            <a:t> 1 </a:t>
          </a:r>
          <a:r>
            <a:rPr lang="eu-ES" dirty="0" err="1" smtClean="0"/>
            <a:t>Sanidad</a:t>
          </a:r>
          <a:endParaRPr lang="en-GB" dirty="0"/>
        </a:p>
      </dgm:t>
    </dgm:pt>
    <dgm:pt modelId="{AB2BAFAC-6D4C-4D92-AF98-ADA389A20973}" type="parTrans" cxnId="{5615BD30-7D83-4FE1-AE3C-A9C299A74A62}">
      <dgm:prSet/>
      <dgm:spPr/>
      <dgm:t>
        <a:bodyPr/>
        <a:lstStyle/>
        <a:p>
          <a:endParaRPr lang="en-GB"/>
        </a:p>
      </dgm:t>
    </dgm:pt>
    <dgm:pt modelId="{733B59A0-7656-405F-8316-1FF8C0A43C9D}" type="sibTrans" cxnId="{5615BD30-7D83-4FE1-AE3C-A9C299A74A62}">
      <dgm:prSet/>
      <dgm:spPr/>
      <dgm:t>
        <a:bodyPr/>
        <a:lstStyle/>
        <a:p>
          <a:endParaRPr lang="en-GB"/>
        </a:p>
      </dgm:t>
    </dgm:pt>
    <dgm:pt modelId="{C5DF80BC-9900-494B-90DD-FB9728B495FE}">
      <dgm:prSet phldrT="[Testua]"/>
      <dgm:spPr/>
      <dgm:t>
        <a:bodyPr/>
        <a:lstStyle/>
        <a:p>
          <a:r>
            <a:rPr lang="eu-ES" dirty="0" err="1" smtClean="0"/>
            <a:t>Grupo</a:t>
          </a:r>
          <a:r>
            <a:rPr lang="eu-ES" dirty="0" smtClean="0"/>
            <a:t> 5:</a:t>
          </a:r>
        </a:p>
        <a:p>
          <a:r>
            <a:rPr lang="eu-ES" dirty="0" err="1" smtClean="0"/>
            <a:t>Coordinación</a:t>
          </a:r>
          <a:r>
            <a:rPr lang="eu-ES" dirty="0" smtClean="0"/>
            <a:t> y </a:t>
          </a:r>
          <a:r>
            <a:rPr lang="eu-ES" dirty="0" err="1" smtClean="0"/>
            <a:t>gobernanza</a:t>
          </a:r>
          <a:endParaRPr lang="en-GB" dirty="0"/>
        </a:p>
      </dgm:t>
    </dgm:pt>
    <dgm:pt modelId="{731F1ECE-FACD-4870-84F7-08CD3BFF78EB}" type="parTrans" cxnId="{18358CBB-635B-47D0-ABA9-1660977DBCF5}">
      <dgm:prSet/>
      <dgm:spPr/>
      <dgm:t>
        <a:bodyPr/>
        <a:lstStyle/>
        <a:p>
          <a:endParaRPr lang="en-GB"/>
        </a:p>
      </dgm:t>
    </dgm:pt>
    <dgm:pt modelId="{A66E6AD3-1103-4C37-93BC-B44EAE66A186}" type="sibTrans" cxnId="{18358CBB-635B-47D0-ABA9-1660977DBCF5}">
      <dgm:prSet/>
      <dgm:spPr/>
      <dgm:t>
        <a:bodyPr/>
        <a:lstStyle/>
        <a:p>
          <a:endParaRPr lang="en-GB"/>
        </a:p>
      </dgm:t>
    </dgm:pt>
    <dgm:pt modelId="{0108D54A-F384-45F5-B614-608C17B8B1B7}" type="pres">
      <dgm:prSet presAssocID="{D798D759-4AFE-4548-A272-963F6172AF0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6782784E-C061-4413-982B-ED78F557F197}" type="pres">
      <dgm:prSet presAssocID="{723340B2-68EC-4C20-ABA9-1E7DF8B5A99E}" presName="node" presStyleLbl="node1" presStyleIdx="0" presStyleCnt="5" custAng="21412731" custLinFactX="19238" custLinFactNeighborX="100000" custLinFactNeighborY="-2934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BAFA61-7438-4A5E-9686-B60CC6DE800E}" type="pres">
      <dgm:prSet presAssocID="{2256A5B7-8F8F-4EA4-92E3-044CD5C96419}" presName="sibTrans" presStyleCnt="0"/>
      <dgm:spPr/>
    </dgm:pt>
    <dgm:pt modelId="{99CD178B-29DF-46A7-8591-C59C31EA18AD}" type="pres">
      <dgm:prSet presAssocID="{4A88C0C9-0F6B-43D3-8E36-BF807B3D3A3F}" presName="node" presStyleLbl="node1" presStyleIdx="1" presStyleCnt="5" custAng="272370" custLinFactX="5417" custLinFactNeighborX="100000" custLinFactNeighborY="1663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83D148-C9F4-4630-983F-9063ADFBE86C}" type="pres">
      <dgm:prSet presAssocID="{7699FAF8-43F6-4DDD-BD64-8AD99DA91ED3}" presName="sibTrans" presStyleCnt="0"/>
      <dgm:spPr/>
    </dgm:pt>
    <dgm:pt modelId="{8EA5D9F8-E214-4E06-9135-7905132235D8}" type="pres">
      <dgm:prSet presAssocID="{CB55D0D4-DA5A-401C-A32D-93DA8A688EF4}" presName="node" presStyleLbl="node1" presStyleIdx="2" presStyleCnt="5" custAng="314023" custLinFactX="-69470" custLinFactY="6255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82EB711-507B-42AC-9604-FA0DA774BF1F}" type="pres">
      <dgm:prSet presAssocID="{21BC809E-178E-4584-A22F-57F5411FA073}" presName="sibTrans" presStyleCnt="0"/>
      <dgm:spPr/>
    </dgm:pt>
    <dgm:pt modelId="{BAE092A1-0811-4277-A944-CE24B876761D}" type="pres">
      <dgm:prSet presAssocID="{49D8DA77-D99E-458F-927F-F802315E10F0}" presName="node" presStyleLbl="node1" presStyleIdx="3" presStyleCnt="5" custAng="20940243" custLinFactY="-14826" custLinFactNeighborX="-38594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AEB6B2-6685-44C2-B2CD-18C2E959F55B}" type="pres">
      <dgm:prSet presAssocID="{733B59A0-7656-405F-8316-1FF8C0A43C9D}" presName="sibTrans" presStyleCnt="0"/>
      <dgm:spPr/>
    </dgm:pt>
    <dgm:pt modelId="{C201724C-8A76-4391-B333-E7D7CC478BEE}" type="pres">
      <dgm:prSet presAssocID="{C5DF80BC-9900-494B-90DD-FB9728B495FE}" presName="node" presStyleLbl="node1" presStyleIdx="4" presStyleCnt="5" custAng="20255341" custLinFactNeighborX="-28139" custLinFactNeighborY="-847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FCCE3BA-F16F-4122-813C-205E7172B2B7}" srcId="{D798D759-4AFE-4548-A272-963F6172AF09}" destId="{723340B2-68EC-4C20-ABA9-1E7DF8B5A99E}" srcOrd="0" destOrd="0" parTransId="{D8519D5F-1E2B-40C9-942B-A9FE09ABDAA0}" sibTransId="{2256A5B7-8F8F-4EA4-92E3-044CD5C96419}"/>
    <dgm:cxn modelId="{C814365B-553D-4F8B-BDF2-1E3362F8AC66}" type="presOf" srcId="{C5DF80BC-9900-494B-90DD-FB9728B495FE}" destId="{C201724C-8A76-4391-B333-E7D7CC478BEE}" srcOrd="0" destOrd="0" presId="urn:microsoft.com/office/officeart/2005/8/layout/default"/>
    <dgm:cxn modelId="{9E7A9CC4-C2CF-41BA-B53B-7007EFF11D40}" type="presOf" srcId="{49D8DA77-D99E-458F-927F-F802315E10F0}" destId="{BAE092A1-0811-4277-A944-CE24B876761D}" srcOrd="0" destOrd="0" presId="urn:microsoft.com/office/officeart/2005/8/layout/default"/>
    <dgm:cxn modelId="{5615BD30-7D83-4FE1-AE3C-A9C299A74A62}" srcId="{D798D759-4AFE-4548-A272-963F6172AF09}" destId="{49D8DA77-D99E-458F-927F-F802315E10F0}" srcOrd="3" destOrd="0" parTransId="{AB2BAFAC-6D4C-4D92-AF98-ADA389A20973}" sibTransId="{733B59A0-7656-405F-8316-1FF8C0A43C9D}"/>
    <dgm:cxn modelId="{18358CBB-635B-47D0-ABA9-1660977DBCF5}" srcId="{D798D759-4AFE-4548-A272-963F6172AF09}" destId="{C5DF80BC-9900-494B-90DD-FB9728B495FE}" srcOrd="4" destOrd="0" parTransId="{731F1ECE-FACD-4870-84F7-08CD3BFF78EB}" sibTransId="{A66E6AD3-1103-4C37-93BC-B44EAE66A186}"/>
    <dgm:cxn modelId="{1832D12B-E772-41D0-929C-000EC3A6971C}" srcId="{D798D759-4AFE-4548-A272-963F6172AF09}" destId="{CB55D0D4-DA5A-401C-A32D-93DA8A688EF4}" srcOrd="2" destOrd="0" parTransId="{06F6FA5F-024E-441F-8472-88F22767003E}" sibTransId="{21BC809E-178E-4584-A22F-57F5411FA073}"/>
    <dgm:cxn modelId="{EF30FB5F-8EE7-4595-92E0-6D3F89CDBDAE}" type="presOf" srcId="{723340B2-68EC-4C20-ABA9-1E7DF8B5A99E}" destId="{6782784E-C061-4413-982B-ED78F557F197}" srcOrd="0" destOrd="0" presId="urn:microsoft.com/office/officeart/2005/8/layout/default"/>
    <dgm:cxn modelId="{1157FC93-E0AD-4877-8C5C-18D2F891CCE8}" type="presOf" srcId="{CB55D0D4-DA5A-401C-A32D-93DA8A688EF4}" destId="{8EA5D9F8-E214-4E06-9135-7905132235D8}" srcOrd="0" destOrd="0" presId="urn:microsoft.com/office/officeart/2005/8/layout/default"/>
    <dgm:cxn modelId="{23226270-6260-4C06-9CF8-0DAEF3ED4CD7}" type="presOf" srcId="{4A88C0C9-0F6B-43D3-8E36-BF807B3D3A3F}" destId="{99CD178B-29DF-46A7-8591-C59C31EA18AD}" srcOrd="0" destOrd="0" presId="urn:microsoft.com/office/officeart/2005/8/layout/default"/>
    <dgm:cxn modelId="{34C17220-5983-4116-8661-24857BC07638}" srcId="{D798D759-4AFE-4548-A272-963F6172AF09}" destId="{4A88C0C9-0F6B-43D3-8E36-BF807B3D3A3F}" srcOrd="1" destOrd="0" parTransId="{E23960D3-A7AC-4605-964B-E5E523B714E4}" sibTransId="{7699FAF8-43F6-4DDD-BD64-8AD99DA91ED3}"/>
    <dgm:cxn modelId="{74237923-88F1-47F9-A767-963B7FD6CF91}" type="presOf" srcId="{D798D759-4AFE-4548-A272-963F6172AF09}" destId="{0108D54A-F384-45F5-B614-608C17B8B1B7}" srcOrd="0" destOrd="0" presId="urn:microsoft.com/office/officeart/2005/8/layout/default"/>
    <dgm:cxn modelId="{704EDC74-476F-43FC-9BD8-F8D209157F35}" type="presParOf" srcId="{0108D54A-F384-45F5-B614-608C17B8B1B7}" destId="{6782784E-C061-4413-982B-ED78F557F197}" srcOrd="0" destOrd="0" presId="urn:microsoft.com/office/officeart/2005/8/layout/default"/>
    <dgm:cxn modelId="{522781EA-468A-4671-BA2E-BE8AC14F65D3}" type="presParOf" srcId="{0108D54A-F384-45F5-B614-608C17B8B1B7}" destId="{C7BAFA61-7438-4A5E-9686-B60CC6DE800E}" srcOrd="1" destOrd="0" presId="urn:microsoft.com/office/officeart/2005/8/layout/default"/>
    <dgm:cxn modelId="{D825B260-DE45-4885-8EA3-43F621EB5794}" type="presParOf" srcId="{0108D54A-F384-45F5-B614-608C17B8B1B7}" destId="{99CD178B-29DF-46A7-8591-C59C31EA18AD}" srcOrd="2" destOrd="0" presId="urn:microsoft.com/office/officeart/2005/8/layout/default"/>
    <dgm:cxn modelId="{6C2F59A2-E8DB-4632-9CF0-29EF4CF54F93}" type="presParOf" srcId="{0108D54A-F384-45F5-B614-608C17B8B1B7}" destId="{9283D148-C9F4-4630-983F-9063ADFBE86C}" srcOrd="3" destOrd="0" presId="urn:microsoft.com/office/officeart/2005/8/layout/default"/>
    <dgm:cxn modelId="{63758E0D-917C-4F7C-A1CC-6655E98AC14C}" type="presParOf" srcId="{0108D54A-F384-45F5-B614-608C17B8B1B7}" destId="{8EA5D9F8-E214-4E06-9135-7905132235D8}" srcOrd="4" destOrd="0" presId="urn:microsoft.com/office/officeart/2005/8/layout/default"/>
    <dgm:cxn modelId="{63C7D378-D68E-4A83-A5D7-9593E4CA26DB}" type="presParOf" srcId="{0108D54A-F384-45F5-B614-608C17B8B1B7}" destId="{E82EB711-507B-42AC-9604-FA0DA774BF1F}" srcOrd="5" destOrd="0" presId="urn:microsoft.com/office/officeart/2005/8/layout/default"/>
    <dgm:cxn modelId="{9F261D37-1E5B-4210-A17D-A7EBF871AE58}" type="presParOf" srcId="{0108D54A-F384-45F5-B614-608C17B8B1B7}" destId="{BAE092A1-0811-4277-A944-CE24B876761D}" srcOrd="6" destOrd="0" presId="urn:microsoft.com/office/officeart/2005/8/layout/default"/>
    <dgm:cxn modelId="{3C23FF3C-2634-491C-BE04-6D1879425208}" type="presParOf" srcId="{0108D54A-F384-45F5-B614-608C17B8B1B7}" destId="{78AEB6B2-6685-44C2-B2CD-18C2E959F55B}" srcOrd="7" destOrd="0" presId="urn:microsoft.com/office/officeart/2005/8/layout/default"/>
    <dgm:cxn modelId="{5BA8B680-1F3C-4B79-9CF2-5697D05534E9}" type="presParOf" srcId="{0108D54A-F384-45F5-B614-608C17B8B1B7}" destId="{C201724C-8A76-4391-B333-E7D7CC478BEE}" srcOrd="8" destOrd="0" presId="urn:microsoft.com/office/officeart/2005/8/layout/default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82784E-C061-4413-982B-ED78F557F197}">
      <dsp:nvSpPr>
        <dsp:cNvPr id="0" name=""/>
        <dsp:cNvSpPr/>
      </dsp:nvSpPr>
      <dsp:spPr>
        <a:xfrm rot="21412731">
          <a:off x="3043207" y="-70616"/>
          <a:ext cx="2552212" cy="1531327"/>
        </a:xfrm>
        <a:prstGeom prst="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u-ES" sz="2700" kern="1200" dirty="0" err="1" smtClean="0"/>
            <a:t>Grupo</a:t>
          </a:r>
          <a:r>
            <a:rPr lang="eu-ES" sz="2700" kern="1200" dirty="0" smtClean="0"/>
            <a:t> 2 </a:t>
          </a:r>
          <a:r>
            <a:rPr lang="eu-ES" sz="2700" kern="1200" dirty="0" err="1" smtClean="0"/>
            <a:t>Justicia</a:t>
          </a:r>
          <a:endParaRPr lang="en-GB" sz="2700" kern="1200" dirty="0"/>
        </a:p>
      </dsp:txBody>
      <dsp:txXfrm>
        <a:off x="3043207" y="-70616"/>
        <a:ext cx="2552212" cy="1531327"/>
      </dsp:txXfrm>
    </dsp:sp>
    <dsp:sp modelId="{99CD178B-29DF-46A7-8591-C59C31EA18AD}">
      <dsp:nvSpPr>
        <dsp:cNvPr id="0" name=""/>
        <dsp:cNvSpPr/>
      </dsp:nvSpPr>
      <dsp:spPr>
        <a:xfrm rot="272370">
          <a:off x="5497899" y="628455"/>
          <a:ext cx="2552212" cy="1531327"/>
        </a:xfrm>
        <a:prstGeom prst="rect">
          <a:avLst/>
        </a:prstGeom>
        <a:solidFill>
          <a:schemeClr val="accent4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u-ES" sz="2700" kern="1200" dirty="0" err="1" smtClean="0"/>
            <a:t>Grupo</a:t>
          </a:r>
          <a:r>
            <a:rPr lang="eu-ES" sz="2700" kern="1200" dirty="0" smtClean="0"/>
            <a:t> 3 </a:t>
          </a:r>
          <a:r>
            <a:rPr lang="eu-ES" sz="2700" kern="1200" dirty="0" err="1" smtClean="0"/>
            <a:t>Policía</a:t>
          </a:r>
          <a:endParaRPr lang="en-GB" sz="2700" kern="1200" dirty="0"/>
        </a:p>
      </dsp:txBody>
      <dsp:txXfrm>
        <a:off x="5497899" y="628455"/>
        <a:ext cx="2552212" cy="1531327"/>
      </dsp:txXfrm>
    </dsp:sp>
    <dsp:sp modelId="{8EA5D9F8-E214-4E06-9135-7905132235D8}">
      <dsp:nvSpPr>
        <dsp:cNvPr id="0" name=""/>
        <dsp:cNvSpPr/>
      </dsp:nvSpPr>
      <dsp:spPr>
        <a:xfrm rot="314023">
          <a:off x="1289632" y="2000831"/>
          <a:ext cx="2552212" cy="1531327"/>
        </a:xfrm>
        <a:prstGeom prst="rect">
          <a:avLst/>
        </a:prstGeom>
        <a:solidFill>
          <a:schemeClr val="accent4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u-ES" sz="2700" kern="1200" dirty="0" err="1" smtClean="0"/>
            <a:t>Grupo</a:t>
          </a:r>
          <a:r>
            <a:rPr lang="eu-ES" sz="2700" kern="1200" dirty="0" smtClean="0"/>
            <a:t> 4: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u-ES" sz="2700" kern="1200" dirty="0" err="1" smtClean="0"/>
            <a:t>Servicios</a:t>
          </a:r>
          <a:r>
            <a:rPr lang="eu-ES" sz="2700" kern="1200" dirty="0" smtClean="0"/>
            <a:t> </a:t>
          </a:r>
          <a:r>
            <a:rPr lang="eu-ES" sz="2700" kern="1200" dirty="0" err="1" smtClean="0"/>
            <a:t>sociales</a:t>
          </a:r>
          <a:endParaRPr lang="en-GB" sz="2700" kern="1200" dirty="0"/>
        </a:p>
      </dsp:txBody>
      <dsp:txXfrm>
        <a:off x="1289632" y="2000831"/>
        <a:ext cx="2552212" cy="1531327"/>
      </dsp:txXfrm>
    </dsp:sp>
    <dsp:sp modelId="{BAE092A1-0811-4277-A944-CE24B876761D}">
      <dsp:nvSpPr>
        <dsp:cNvPr id="0" name=""/>
        <dsp:cNvSpPr/>
      </dsp:nvSpPr>
      <dsp:spPr>
        <a:xfrm rot="20940243">
          <a:off x="418715" y="401906"/>
          <a:ext cx="2552212" cy="1531327"/>
        </a:xfrm>
        <a:prstGeom prst="rect">
          <a:avLst/>
        </a:prstGeom>
        <a:solidFill>
          <a:schemeClr val="accent4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u-ES" sz="2700" kern="1200" dirty="0" err="1" smtClean="0"/>
            <a:t>Grupo</a:t>
          </a:r>
          <a:r>
            <a:rPr lang="eu-ES" sz="2700" kern="1200" dirty="0" smtClean="0"/>
            <a:t> 1 </a:t>
          </a:r>
          <a:r>
            <a:rPr lang="eu-ES" sz="2700" kern="1200" dirty="0" err="1" smtClean="0"/>
            <a:t>Sanidad</a:t>
          </a:r>
          <a:endParaRPr lang="en-GB" sz="2700" kern="1200" dirty="0"/>
        </a:p>
      </dsp:txBody>
      <dsp:txXfrm>
        <a:off x="418715" y="401906"/>
        <a:ext cx="2552212" cy="1531327"/>
      </dsp:txXfrm>
    </dsp:sp>
    <dsp:sp modelId="{C201724C-8A76-4391-B333-E7D7CC478BEE}">
      <dsp:nvSpPr>
        <dsp:cNvPr id="0" name=""/>
        <dsp:cNvSpPr/>
      </dsp:nvSpPr>
      <dsp:spPr>
        <a:xfrm rot="20255341">
          <a:off x="3492983" y="2030457"/>
          <a:ext cx="2552212" cy="1531327"/>
        </a:xfrm>
        <a:prstGeom prst="rect">
          <a:avLst/>
        </a:prstGeom>
        <a:solidFill>
          <a:schemeClr val="accent4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u-ES" sz="2700" kern="1200" dirty="0" err="1" smtClean="0"/>
            <a:t>Grupo</a:t>
          </a:r>
          <a:r>
            <a:rPr lang="eu-ES" sz="2700" kern="1200" dirty="0" smtClean="0"/>
            <a:t> 5: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u-ES" sz="2700" kern="1200" dirty="0" err="1" smtClean="0"/>
            <a:t>Coordinación</a:t>
          </a:r>
          <a:r>
            <a:rPr lang="eu-ES" sz="2700" kern="1200" dirty="0" smtClean="0"/>
            <a:t> y </a:t>
          </a:r>
          <a:r>
            <a:rPr lang="eu-ES" sz="2700" kern="1200" dirty="0" err="1" smtClean="0"/>
            <a:t>gobernanza</a:t>
          </a:r>
          <a:endParaRPr lang="en-GB" sz="2700" kern="1200" dirty="0"/>
        </a:p>
      </dsp:txBody>
      <dsp:txXfrm>
        <a:off x="3492983" y="2030457"/>
        <a:ext cx="2552212" cy="15313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2DB02-C543-4BBB-B119-D178C64F41A6}" type="datetimeFigureOut">
              <a:rPr lang="es-ES" smtClean="0"/>
              <a:t>02/11/2016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5B85B-A86D-4741-9C44-B25BE7AB63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572554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0C0B6-4A23-4BAC-95E4-32458ED4ECA3}" type="datetimeFigureOut">
              <a:rPr lang="es-ES" smtClean="0"/>
              <a:t>02/11/2016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6E889F-4E16-4D1D-AE91-D6B0DDA8437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179996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encabezado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6E889F-4E16-4D1D-AE91-D6B0DDA84374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807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56312-BFB6-41CA-BC9C-E0D66C51BD0B}" type="datetime1">
              <a:rPr lang="es-ES" smtClean="0"/>
              <a:t>02/11/2016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B961C-33B2-4A33-B120-EA1E3DBD28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1906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04CD-7E28-4781-9DA6-E756B9BCFB33}" type="datetime1">
              <a:rPr lang="es-ES" smtClean="0"/>
              <a:t>02/11/2016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B961C-33B2-4A33-B120-EA1E3DBD28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5184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A960-263A-48E8-99CA-3CEDDB0A4986}" type="datetime1">
              <a:rPr lang="es-ES" smtClean="0"/>
              <a:t>02/11/2016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B961C-33B2-4A33-B120-EA1E3DBD28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9016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3C71-7932-4554-9E56-9BB376BDEF18}" type="datetime1">
              <a:rPr lang="es-ES" smtClean="0"/>
              <a:t>02/11/2016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B961C-33B2-4A33-B120-EA1E3DBD28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1088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991F-4E23-4DDA-A0C7-5C2EE09E57D2}" type="datetime1">
              <a:rPr lang="es-ES" smtClean="0"/>
              <a:t>02/11/2016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B961C-33B2-4A33-B120-EA1E3DBD28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9299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572F-68B4-44FB-A332-B41B35A40A7C}" type="datetime1">
              <a:rPr lang="es-ES" smtClean="0"/>
              <a:t>02/11/2016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B961C-33B2-4A33-B120-EA1E3DBD28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2311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736F6-5F73-4708-ACF9-1331B1323427}" type="datetime1">
              <a:rPr lang="es-ES" smtClean="0"/>
              <a:t>02/11/2016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B961C-33B2-4A33-B120-EA1E3DBD28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31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B9799-5D5B-45F7-AB68-3F34A6630D81}" type="datetime1">
              <a:rPr lang="es-ES" smtClean="0"/>
              <a:t>02/11/2016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B961C-33B2-4A33-B120-EA1E3DBD28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191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93B7-47A3-49BE-81F8-02184A1BE0D6}" type="datetime1">
              <a:rPr lang="es-ES" smtClean="0"/>
              <a:t>02/11/2016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B961C-33B2-4A33-B120-EA1E3DBD28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4717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B2D1E-6B55-4471-B9F8-D81B81AE5BF7}" type="datetime1">
              <a:rPr lang="es-ES" smtClean="0"/>
              <a:t>02/11/2016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B961C-33B2-4A33-B120-EA1E3DBD28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7327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A038A-3DC7-44D8-89B0-DBABCE0F9BC5}" type="datetime1">
              <a:rPr lang="es-ES" smtClean="0"/>
              <a:t>02/11/2016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B961C-33B2-4A33-B120-EA1E3DBD28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4278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C386B-B4A3-4B8C-8076-DC6748730109}" type="datetime1">
              <a:rPr lang="es-ES" smtClean="0"/>
              <a:t>02/11/2016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B961C-33B2-4A33-B120-EA1E3DBD28B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184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akunde.euskadi.eus/formaciones/-/informacion/jornadas-politicas/#161027" TargetMode="Externa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akunde.euskadi.eus/contenidos/informacion/violencia_guias/es_def/adjuntos/pub.violencia.machista.contra.mujeres.cas.pdf" TargetMode="External"/><Relationship Id="rId7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o.int/reproductivehealth/publications/violence/vaw-clinical-handbook/en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2675" y="2420888"/>
            <a:ext cx="7918648" cy="3267795"/>
          </a:xfr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sz="2800" b="1" dirty="0">
                <a:solidFill>
                  <a:srgbClr val="7030A0"/>
                </a:solidFill>
                <a:hlinkClick r:id="rId3"/>
              </a:rPr>
              <a:t>ESTÁNDARES INTERNACIONALES DE CALIDAD EN LA ATENCIÓN A VÍCTIMAS DE LA VIOLENCIA CONTRA LAS </a:t>
            </a:r>
            <a:r>
              <a:rPr lang="es-ES" sz="2800" b="1" dirty="0" smtClean="0">
                <a:solidFill>
                  <a:srgbClr val="7030A0"/>
                </a:solidFill>
                <a:hlinkClick r:id="rId3"/>
              </a:rPr>
              <a:t>MUJERES</a:t>
            </a:r>
            <a:r>
              <a:rPr lang="es-ES" sz="2800" b="1" dirty="0" smtClean="0">
                <a:solidFill>
                  <a:srgbClr val="7030A0"/>
                </a:solidFill>
              </a:rPr>
              <a:t/>
            </a:r>
            <a:br>
              <a:rPr lang="es-ES" sz="2800" b="1" dirty="0" smtClean="0">
                <a:solidFill>
                  <a:srgbClr val="7030A0"/>
                </a:solidFill>
              </a:rPr>
            </a:br>
            <a:r>
              <a:rPr lang="es-ES" sz="2800" b="1" dirty="0">
                <a:solidFill>
                  <a:srgbClr val="7030A0"/>
                </a:solidFill>
              </a:rPr>
              <a:t/>
            </a:r>
            <a:br>
              <a:rPr lang="es-ES" sz="2800" b="1" dirty="0">
                <a:solidFill>
                  <a:srgbClr val="7030A0"/>
                </a:solidFill>
              </a:rPr>
            </a:br>
            <a:endParaRPr lang="es-ES" sz="2800" dirty="0">
              <a:solidFill>
                <a:srgbClr val="7030A0"/>
              </a:solidFill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48987"/>
            <a:ext cx="2193654" cy="6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899" y="332656"/>
            <a:ext cx="1800201" cy="1380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39510"/>
            <a:ext cx="1890971" cy="842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71055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565" y="1365250"/>
            <a:ext cx="8572869" cy="792088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s-ES" sz="1600" b="1" dirty="0" smtClean="0">
                <a:solidFill>
                  <a:srgbClr val="7030A0"/>
                </a:solidFill>
              </a:rPr>
              <a:t>DETECCIÓN DE LAS CLAVES (NUDOS) PARA EL DEBATE </a:t>
            </a:r>
            <a:endParaRPr lang="es-ES" sz="1600" b="1" dirty="0">
              <a:solidFill>
                <a:srgbClr val="7030A0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494" y="0"/>
            <a:ext cx="837088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78482" y="2595969"/>
            <a:ext cx="8790039" cy="39703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11" y="2420888"/>
            <a:ext cx="2708721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Elipsea 8"/>
          <p:cNvSpPr/>
          <p:nvPr/>
        </p:nvSpPr>
        <p:spPr>
          <a:xfrm>
            <a:off x="82327" y="5542459"/>
            <a:ext cx="3600400" cy="110831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600" dirty="0" err="1" smtClean="0">
                <a:solidFill>
                  <a:schemeClr val="tx1"/>
                </a:solidFill>
              </a:rPr>
              <a:t>Convocar</a:t>
            </a:r>
            <a:r>
              <a:rPr lang="eu-ES" sz="1600" dirty="0" smtClean="0">
                <a:solidFill>
                  <a:schemeClr val="tx1"/>
                </a:solidFill>
              </a:rPr>
              <a:t> </a:t>
            </a:r>
            <a:r>
              <a:rPr lang="eu-ES" sz="1600" dirty="0" err="1" smtClean="0">
                <a:solidFill>
                  <a:schemeClr val="tx1"/>
                </a:solidFill>
              </a:rPr>
              <a:t>grupos</a:t>
            </a:r>
            <a:r>
              <a:rPr lang="eu-ES" sz="1600" dirty="0" smtClean="0">
                <a:solidFill>
                  <a:schemeClr val="tx1"/>
                </a:solidFill>
              </a:rPr>
              <a:t> de </a:t>
            </a:r>
            <a:r>
              <a:rPr lang="eu-ES" sz="1600" dirty="0" err="1" smtClean="0">
                <a:solidFill>
                  <a:schemeClr val="tx1"/>
                </a:solidFill>
              </a:rPr>
              <a:t>trabajo</a:t>
            </a:r>
            <a:r>
              <a:rPr lang="eu-ES" sz="1600" dirty="0" smtClean="0">
                <a:solidFill>
                  <a:schemeClr val="tx1"/>
                </a:solidFill>
              </a:rPr>
              <a:t>  </a:t>
            </a:r>
            <a:r>
              <a:rPr lang="eu-ES" sz="1600" dirty="0" err="1" smtClean="0">
                <a:solidFill>
                  <a:schemeClr val="tx1"/>
                </a:solidFill>
              </a:rPr>
              <a:t>por</a:t>
            </a:r>
            <a:r>
              <a:rPr lang="eu-ES" sz="1600" dirty="0" smtClean="0">
                <a:solidFill>
                  <a:schemeClr val="tx1"/>
                </a:solidFill>
              </a:rPr>
              <a:t> </a:t>
            </a:r>
            <a:r>
              <a:rPr lang="eu-ES" sz="1600" dirty="0" err="1" smtClean="0">
                <a:solidFill>
                  <a:schemeClr val="tx1"/>
                </a:solidFill>
              </a:rPr>
              <a:t>áreas</a:t>
            </a:r>
            <a:r>
              <a:rPr lang="eu-ES" sz="1600" dirty="0" smtClean="0">
                <a:solidFill>
                  <a:schemeClr val="tx1"/>
                </a:solidFill>
              </a:rPr>
              <a:t> de </a:t>
            </a:r>
            <a:r>
              <a:rPr lang="eu-ES" sz="1600" dirty="0" err="1" smtClean="0">
                <a:solidFill>
                  <a:schemeClr val="tx1"/>
                </a:solidFill>
              </a:rPr>
              <a:t>intervención</a:t>
            </a:r>
            <a:endParaRPr lang="eu-ES" sz="1600" dirty="0">
              <a:solidFill>
                <a:schemeClr val="tx1"/>
              </a:solidFill>
            </a:endParaRPr>
          </a:p>
        </p:txBody>
      </p:sp>
      <p:pic>
        <p:nvPicPr>
          <p:cNvPr id="15371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684" y="4270598"/>
            <a:ext cx="1968500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72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036" y="5122959"/>
            <a:ext cx="1749425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73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469704"/>
            <a:ext cx="2043113" cy="13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10 Conector recto de flecha"/>
          <p:cNvCxnSpPr/>
          <p:nvPr/>
        </p:nvCxnSpPr>
        <p:spPr>
          <a:xfrm>
            <a:off x="1575842" y="4633428"/>
            <a:ext cx="0" cy="990177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 flipH="1">
            <a:off x="2592732" y="3861048"/>
            <a:ext cx="349143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 flipH="1" flipV="1">
            <a:off x="2195736" y="4469704"/>
            <a:ext cx="648072" cy="2554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flipH="1" flipV="1">
            <a:off x="2663788" y="4149080"/>
            <a:ext cx="4212468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 flipH="1" flipV="1">
            <a:off x="2663788" y="4370150"/>
            <a:ext cx="2250250" cy="15167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319" y="2355679"/>
            <a:ext cx="2663825" cy="1361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3581557" y="2514462"/>
            <a:ext cx="19081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 Rounded MT Bold" panose="020F0704030504030204" pitchFamily="34" charset="0"/>
              </a:rPr>
              <a:t>Análisis de evaluaciones realizadas por Emakunde </a:t>
            </a:r>
            <a:endParaRPr lang="es-ES" sz="1400" dirty="0">
              <a:latin typeface="Arial Rounded MT Bold" panose="020F0704030504030204" pitchFamily="34" charset="0"/>
            </a:endParaRPr>
          </a:p>
        </p:txBody>
      </p:sp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919" y="3284810"/>
            <a:ext cx="3262313" cy="113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6" name="15 Conector recto de flecha"/>
          <p:cNvCxnSpPr/>
          <p:nvPr/>
        </p:nvCxnSpPr>
        <p:spPr>
          <a:xfrm flipH="1">
            <a:off x="2592732" y="3429000"/>
            <a:ext cx="1089995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321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268760"/>
            <a:ext cx="8548140" cy="37539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eu-ES" sz="1600" b="1" dirty="0" err="1" smtClean="0">
                <a:solidFill>
                  <a:srgbClr val="7030A0"/>
                </a:solidFill>
              </a:rPr>
              <a:t>Datos</a:t>
            </a:r>
            <a:r>
              <a:rPr lang="eu-ES" sz="1600" b="1" dirty="0" smtClean="0">
                <a:solidFill>
                  <a:srgbClr val="7030A0"/>
                </a:solidFill>
              </a:rPr>
              <a:t> </a:t>
            </a:r>
            <a:r>
              <a:rPr lang="eu-ES" sz="1600" b="1" dirty="0" err="1" smtClean="0">
                <a:solidFill>
                  <a:srgbClr val="7030A0"/>
                </a:solidFill>
              </a:rPr>
              <a:t>estadísticos</a:t>
            </a:r>
            <a:r>
              <a:rPr lang="eu-ES" sz="1600" b="1" dirty="0" smtClean="0">
                <a:solidFill>
                  <a:srgbClr val="7030A0"/>
                </a:solidFill>
              </a:rPr>
              <a:t> (CAPV)</a:t>
            </a:r>
            <a:endParaRPr lang="eu-ES" sz="1600" b="1" dirty="0">
              <a:solidFill>
                <a:srgbClr val="7030A0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493" y="0"/>
            <a:ext cx="837088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112442" y="2056749"/>
            <a:ext cx="8644875" cy="46474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lvl="2"/>
            <a:endParaRPr lang="es-ES" dirty="0">
              <a:solidFill>
                <a:srgbClr val="7030A0"/>
              </a:solidFill>
            </a:endParaRPr>
          </a:p>
          <a:p>
            <a:r>
              <a:rPr lang="es-ES" sz="1400" b="1" dirty="0" smtClean="0">
                <a:solidFill>
                  <a:srgbClr val="7030A0"/>
                </a:solidFill>
              </a:rPr>
              <a:t>Denuncias </a:t>
            </a:r>
            <a:r>
              <a:rPr lang="es-ES" sz="1400" b="1" dirty="0" smtClean="0">
                <a:solidFill>
                  <a:srgbClr val="7030A0"/>
                </a:solidFill>
              </a:rPr>
              <a:t>Ertzaintza </a:t>
            </a:r>
          </a:p>
          <a:p>
            <a:pPr lvl="2"/>
            <a:endParaRPr lang="es-ES" dirty="0" smtClean="0"/>
          </a:p>
          <a:p>
            <a:pPr lvl="2"/>
            <a:endParaRPr lang="es-ES" sz="1400" b="1" dirty="0">
              <a:solidFill>
                <a:srgbClr val="7030A0"/>
              </a:solidFill>
            </a:endParaRPr>
          </a:p>
          <a:p>
            <a:r>
              <a:rPr lang="es-ES" sz="1400" b="1" dirty="0" smtClean="0">
                <a:solidFill>
                  <a:srgbClr val="7030A0"/>
                </a:solidFill>
              </a:rPr>
              <a:t>Violencia declarada </a:t>
            </a:r>
            <a:r>
              <a:rPr lang="es-ES" sz="1200" b="1" dirty="0" smtClean="0">
                <a:solidFill>
                  <a:srgbClr val="7030A0"/>
                </a:solidFill>
              </a:rPr>
              <a:t>(</a:t>
            </a:r>
            <a:r>
              <a:rPr lang="es-ES" sz="1200" b="1" dirty="0" err="1" smtClean="0">
                <a:solidFill>
                  <a:srgbClr val="7030A0"/>
                </a:solidFill>
                <a:hlinkClick r:id="rId3"/>
              </a:rPr>
              <a:t>Macroencuesta</a:t>
            </a:r>
            <a:r>
              <a:rPr lang="es-ES" sz="1200" b="1" dirty="0" smtClean="0">
                <a:solidFill>
                  <a:srgbClr val="7030A0"/>
                </a:solidFill>
                <a:hlinkClick r:id="rId3"/>
              </a:rPr>
              <a:t> 2012</a:t>
            </a:r>
            <a:r>
              <a:rPr lang="es-ES" sz="1200" b="1" dirty="0" smtClean="0">
                <a:solidFill>
                  <a:srgbClr val="7030A0"/>
                </a:solidFill>
              </a:rPr>
              <a:t>)</a:t>
            </a:r>
            <a:endParaRPr lang="es-ES" sz="1200" b="1" dirty="0" smtClean="0">
              <a:solidFill>
                <a:srgbClr val="7030A0"/>
              </a:solidFill>
            </a:endParaRPr>
          </a:p>
          <a:p>
            <a:pPr lvl="2"/>
            <a:endParaRPr lang="es-ES" sz="1400" dirty="0" smtClean="0"/>
          </a:p>
          <a:p>
            <a:r>
              <a:rPr lang="es-ES" sz="1200" dirty="0">
                <a:solidFill>
                  <a:srgbClr val="7030A0"/>
                </a:solidFill>
              </a:rPr>
              <a:t>12,5% de las mujeres de más de 16 años en la CAPV</a:t>
            </a:r>
          </a:p>
          <a:p>
            <a:r>
              <a:rPr lang="es-ES" sz="1200" dirty="0">
                <a:solidFill>
                  <a:srgbClr val="7030A0"/>
                </a:solidFill>
              </a:rPr>
              <a:t> han sufrido violencia alguna vez en la vida; 2% en la actualidad:</a:t>
            </a:r>
          </a:p>
          <a:p>
            <a:r>
              <a:rPr lang="es-ES" sz="1200" dirty="0">
                <a:solidFill>
                  <a:srgbClr val="7030A0"/>
                </a:solidFill>
              </a:rPr>
              <a:t>según datos población 2015 Eustat </a:t>
            </a:r>
            <a:r>
              <a:rPr lang="es-ES" sz="1200" b="1" dirty="0">
                <a:solidFill>
                  <a:srgbClr val="7030A0"/>
                </a:solidFill>
              </a:rPr>
              <a:t>19.357 mujeres </a:t>
            </a:r>
            <a:r>
              <a:rPr lang="es-ES" sz="1200" dirty="0">
                <a:solidFill>
                  <a:srgbClr val="7030A0"/>
                </a:solidFill>
              </a:rPr>
              <a:t>(2%) </a:t>
            </a:r>
          </a:p>
          <a:p>
            <a:r>
              <a:rPr lang="es-ES" sz="1400" dirty="0"/>
              <a:t>	</a:t>
            </a:r>
          </a:p>
          <a:p>
            <a:pPr lvl="2"/>
            <a:endParaRPr lang="es-ES" sz="1400" dirty="0" smtClean="0"/>
          </a:p>
          <a:p>
            <a:pPr lvl="2"/>
            <a:endParaRPr lang="es-ES" sz="1400" dirty="0" smtClean="0">
              <a:solidFill>
                <a:srgbClr val="7030A0"/>
              </a:solidFill>
            </a:endParaRPr>
          </a:p>
          <a:p>
            <a:r>
              <a:rPr lang="es-ES" sz="1400" dirty="0" smtClean="0"/>
              <a:t>	</a:t>
            </a:r>
          </a:p>
          <a:p>
            <a:endParaRPr lang="es-ES" sz="1400" b="1" dirty="0" smtClean="0">
              <a:solidFill>
                <a:srgbClr val="7030A0"/>
              </a:solidFill>
            </a:endParaRPr>
          </a:p>
          <a:p>
            <a:pPr lvl="0"/>
            <a:r>
              <a:rPr lang="es-ES" sz="1400" b="1" dirty="0" smtClean="0">
                <a:solidFill>
                  <a:srgbClr val="7030A0"/>
                </a:solidFill>
              </a:rPr>
              <a:t>Violencia </a:t>
            </a:r>
            <a:r>
              <a:rPr lang="es-ES" sz="1400" b="1" dirty="0" smtClean="0">
                <a:solidFill>
                  <a:srgbClr val="7030A0"/>
                </a:solidFill>
              </a:rPr>
              <a:t>técnica </a:t>
            </a:r>
            <a:r>
              <a:rPr lang="es-ES" sz="1200" b="1" dirty="0">
                <a:solidFill>
                  <a:srgbClr val="7030A0"/>
                </a:solidFill>
              </a:rPr>
              <a:t>(</a:t>
            </a:r>
            <a:r>
              <a:rPr lang="es-ES" sz="1200" b="1" dirty="0" err="1">
                <a:solidFill>
                  <a:srgbClr val="7030A0"/>
                </a:solidFill>
                <a:hlinkClick r:id="rId3"/>
              </a:rPr>
              <a:t>Macroencuesta</a:t>
            </a:r>
            <a:r>
              <a:rPr lang="es-ES" sz="1200" b="1" dirty="0">
                <a:solidFill>
                  <a:srgbClr val="7030A0"/>
                </a:solidFill>
                <a:hlinkClick r:id="rId3"/>
              </a:rPr>
              <a:t> 2012</a:t>
            </a:r>
            <a:r>
              <a:rPr lang="es-ES" sz="1200" b="1" dirty="0">
                <a:solidFill>
                  <a:srgbClr val="7030A0"/>
                </a:solidFill>
              </a:rPr>
              <a:t>)</a:t>
            </a:r>
          </a:p>
          <a:p>
            <a:endParaRPr lang="es-ES" sz="1400" b="1" dirty="0">
              <a:solidFill>
                <a:srgbClr val="7030A0"/>
              </a:solidFill>
            </a:endParaRPr>
          </a:p>
          <a:p>
            <a:r>
              <a:rPr lang="es-ES" sz="1400" b="1" dirty="0">
                <a:solidFill>
                  <a:srgbClr val="7030A0"/>
                </a:solidFill>
              </a:rPr>
              <a:t>176.157 mujeres</a:t>
            </a:r>
            <a:r>
              <a:rPr lang="es-ES" sz="1400" dirty="0">
                <a:solidFill>
                  <a:srgbClr val="7030A0"/>
                </a:solidFill>
              </a:rPr>
              <a:t> de más de 16 años (18,2%)</a:t>
            </a:r>
          </a:p>
          <a:p>
            <a:endParaRPr lang="en-GB" sz="1400" dirty="0">
              <a:solidFill>
                <a:srgbClr val="7030A0"/>
              </a:solidFill>
            </a:endParaRPr>
          </a:p>
          <a:p>
            <a:endParaRPr lang="es-ES" sz="1400" dirty="0" smtClean="0"/>
          </a:p>
          <a:p>
            <a:endParaRPr lang="es-ES" sz="1400" dirty="0" smtClean="0"/>
          </a:p>
          <a:p>
            <a:r>
              <a:rPr lang="es-ES" sz="1400" dirty="0" smtClean="0"/>
              <a:t>	</a:t>
            </a:r>
            <a:endParaRPr lang="es-ES" sz="1400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9439" y="1757053"/>
            <a:ext cx="4787878" cy="180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585257"/>
            <a:ext cx="3835400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088074"/>
            <a:ext cx="4536504" cy="254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35" y="1338326"/>
            <a:ext cx="2908300" cy="983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627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494" y="0"/>
            <a:ext cx="837088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38445" y="1772816"/>
            <a:ext cx="8856984" cy="48936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rgbClr val="7030A0"/>
                </a:solidFill>
              </a:rPr>
              <a:t>SERVICIO ESENCIAL: 1. IDENTIFICACIÓN DE LAS SOBREVIVIENTES DE VIOLENCIA DENTRO DE LA PAREJA</a:t>
            </a:r>
          </a:p>
          <a:p>
            <a:endParaRPr lang="es-ES" sz="1600" dirty="0">
              <a:solidFill>
                <a:srgbClr val="7030A0"/>
              </a:solidFill>
            </a:endParaRPr>
          </a:p>
          <a:p>
            <a:r>
              <a:rPr lang="es-ES" sz="1600" dirty="0">
                <a:solidFill>
                  <a:srgbClr val="7030A0"/>
                </a:solidFill>
              </a:rPr>
              <a:t>Es importante que el personal sanitario sea consciente de que los problemas de salud de una mujer pueden ser consecuencia de la violencia o verse agravados por ella. Las mujeres que sufren violencia en sus relaciones y violencia sexual </a:t>
            </a:r>
            <a:r>
              <a:rPr lang="es-ES" sz="1600" u="sng" dirty="0">
                <a:solidFill>
                  <a:srgbClr val="7030A0"/>
                </a:solidFill>
              </a:rPr>
              <a:t>suelen acudir a los servicios de salud</a:t>
            </a:r>
            <a:r>
              <a:rPr lang="es-ES" sz="1600" dirty="0">
                <a:solidFill>
                  <a:srgbClr val="7030A0"/>
                </a:solidFill>
              </a:rPr>
              <a:t> para recibir tratamiento para las consecuencias (incluidas lesiones) físicas o emocionales que provoca dicha violencia. Sin embargo, </a:t>
            </a:r>
            <a:r>
              <a:rPr lang="es-ES" sz="1600" u="sng" dirty="0">
                <a:solidFill>
                  <a:srgbClr val="7030A0"/>
                </a:solidFill>
              </a:rPr>
              <a:t>con frecuencia no hablan de esta violencia</a:t>
            </a:r>
            <a:r>
              <a:rPr lang="es-ES" sz="1600" dirty="0">
                <a:solidFill>
                  <a:srgbClr val="7030A0"/>
                </a:solidFill>
              </a:rPr>
              <a:t> al personal que las atiende, por temor a ser juzgadas o por miedo a su pareja.</a:t>
            </a:r>
          </a:p>
          <a:p>
            <a:endParaRPr lang="es-ES" sz="1600" dirty="0">
              <a:solidFill>
                <a:srgbClr val="7030A0"/>
              </a:solidFill>
            </a:endParaRPr>
          </a:p>
          <a:p>
            <a:r>
              <a:rPr lang="es-ES" sz="1600" dirty="0">
                <a:solidFill>
                  <a:srgbClr val="7030A0"/>
                </a:solidFill>
              </a:rPr>
              <a:t>SERVICIO ESENCIAL: 6. DOCUMENTACIÓN (MÉDICO-JURÍDICA)6.3</a:t>
            </a:r>
          </a:p>
          <a:p>
            <a:r>
              <a:rPr lang="es-ES" sz="1600" dirty="0">
                <a:solidFill>
                  <a:srgbClr val="7030A0"/>
                </a:solidFill>
              </a:rPr>
              <a:t>Proporcionar pruebas por escrito y asistir a vistas judiciales</a:t>
            </a:r>
          </a:p>
          <a:p>
            <a:r>
              <a:rPr lang="es-ES" sz="1600" dirty="0">
                <a:solidFill>
                  <a:srgbClr val="7030A0"/>
                </a:solidFill>
              </a:rPr>
              <a:t>• El personal sanitario debe estar </a:t>
            </a:r>
            <a:r>
              <a:rPr lang="es-ES" sz="1600" u="sng" dirty="0">
                <a:solidFill>
                  <a:srgbClr val="7030A0"/>
                </a:solidFill>
              </a:rPr>
              <a:t>familiarizado con el sistema jurídico; saber redactar correctamente una declaración</a:t>
            </a:r>
            <a:r>
              <a:rPr lang="es-ES" sz="1600" dirty="0">
                <a:solidFill>
                  <a:srgbClr val="7030A0"/>
                </a:solidFill>
              </a:rPr>
              <a:t>; como mínimo, documentar las lesiones de forma completa  y precisa; realizar observaciones clínicas acertadas; y recoger de forma fiable muestras de las víctimas por si éstas optan por recurrir a la vía judicial.</a:t>
            </a:r>
            <a:endParaRPr lang="en-GB" sz="1600" dirty="0">
              <a:solidFill>
                <a:srgbClr val="7030A0"/>
              </a:solidFill>
            </a:endParaRPr>
          </a:p>
          <a:p>
            <a:endParaRPr lang="eu-ES" dirty="0" smtClean="0"/>
          </a:p>
          <a:p>
            <a:r>
              <a:rPr lang="eu-ES" sz="1600" dirty="0" err="1">
                <a:solidFill>
                  <a:srgbClr val="7030A0"/>
                </a:solidFill>
              </a:rPr>
              <a:t>Health</a:t>
            </a:r>
            <a:r>
              <a:rPr lang="eu-ES" sz="1600" dirty="0">
                <a:solidFill>
                  <a:srgbClr val="7030A0"/>
                </a:solidFill>
              </a:rPr>
              <a:t> </a:t>
            </a:r>
            <a:r>
              <a:rPr lang="eu-ES" sz="1600" dirty="0" err="1">
                <a:solidFill>
                  <a:srgbClr val="7030A0"/>
                </a:solidFill>
              </a:rPr>
              <a:t>care</a:t>
            </a:r>
            <a:r>
              <a:rPr lang="eu-ES" sz="1600" dirty="0">
                <a:solidFill>
                  <a:srgbClr val="7030A0"/>
                </a:solidFill>
              </a:rPr>
              <a:t> </a:t>
            </a:r>
            <a:r>
              <a:rPr lang="eu-ES" sz="1600" dirty="0" err="1">
                <a:solidFill>
                  <a:srgbClr val="7030A0"/>
                </a:solidFill>
              </a:rPr>
              <a:t>for</a:t>
            </a:r>
            <a:r>
              <a:rPr lang="eu-ES" sz="1600" dirty="0">
                <a:solidFill>
                  <a:srgbClr val="7030A0"/>
                </a:solidFill>
              </a:rPr>
              <a:t> </a:t>
            </a:r>
            <a:r>
              <a:rPr lang="eu-ES" sz="1600" dirty="0" err="1">
                <a:solidFill>
                  <a:srgbClr val="7030A0"/>
                </a:solidFill>
              </a:rPr>
              <a:t>women</a:t>
            </a:r>
            <a:r>
              <a:rPr lang="eu-ES" sz="1600" dirty="0">
                <a:solidFill>
                  <a:srgbClr val="7030A0"/>
                </a:solidFill>
              </a:rPr>
              <a:t> </a:t>
            </a:r>
            <a:r>
              <a:rPr lang="eu-ES" sz="1600" dirty="0" err="1">
                <a:solidFill>
                  <a:srgbClr val="7030A0"/>
                </a:solidFill>
              </a:rPr>
              <a:t>subjected</a:t>
            </a:r>
            <a:r>
              <a:rPr lang="eu-ES" sz="1600" dirty="0">
                <a:solidFill>
                  <a:srgbClr val="7030A0"/>
                </a:solidFill>
              </a:rPr>
              <a:t> to </a:t>
            </a:r>
            <a:r>
              <a:rPr lang="eu-ES" sz="1600" dirty="0" err="1">
                <a:solidFill>
                  <a:srgbClr val="7030A0"/>
                </a:solidFill>
              </a:rPr>
              <a:t>intimate</a:t>
            </a:r>
            <a:r>
              <a:rPr lang="eu-ES" sz="1600" dirty="0">
                <a:solidFill>
                  <a:srgbClr val="7030A0"/>
                </a:solidFill>
              </a:rPr>
              <a:t> </a:t>
            </a:r>
            <a:r>
              <a:rPr lang="eu-ES" sz="1600" dirty="0" err="1">
                <a:solidFill>
                  <a:srgbClr val="7030A0"/>
                </a:solidFill>
              </a:rPr>
              <a:t>partner</a:t>
            </a:r>
            <a:r>
              <a:rPr lang="eu-ES" sz="1600" dirty="0">
                <a:solidFill>
                  <a:srgbClr val="7030A0"/>
                </a:solidFill>
              </a:rPr>
              <a:t> </a:t>
            </a:r>
            <a:r>
              <a:rPr lang="eu-ES" sz="1600" dirty="0" err="1">
                <a:solidFill>
                  <a:srgbClr val="7030A0"/>
                </a:solidFill>
              </a:rPr>
              <a:t>violence</a:t>
            </a:r>
            <a:r>
              <a:rPr lang="eu-ES" sz="1600" dirty="0">
                <a:solidFill>
                  <a:srgbClr val="7030A0"/>
                </a:solidFill>
              </a:rPr>
              <a:t> or sexual </a:t>
            </a:r>
            <a:r>
              <a:rPr lang="eu-ES" sz="1600" dirty="0" err="1">
                <a:solidFill>
                  <a:srgbClr val="7030A0"/>
                </a:solidFill>
              </a:rPr>
              <a:t>violence</a:t>
            </a:r>
            <a:r>
              <a:rPr lang="eu-ES" sz="1600" dirty="0">
                <a:solidFill>
                  <a:srgbClr val="7030A0"/>
                </a:solidFill>
              </a:rPr>
              <a:t> </a:t>
            </a:r>
            <a:r>
              <a:rPr lang="eu-ES" sz="1600" dirty="0">
                <a:solidFill>
                  <a:srgbClr val="7030A0"/>
                </a:solidFill>
                <a:hlinkClick r:id="rId3"/>
              </a:rPr>
              <a:t>http://www.who.int/reproductivehealth/publications/violence/vaw-clinical-handbook/en/</a:t>
            </a:r>
            <a:r>
              <a:rPr lang="eu-ES" sz="1600" dirty="0">
                <a:solidFill>
                  <a:srgbClr val="7030A0"/>
                </a:solidFill>
              </a:rPr>
              <a:t> </a:t>
            </a:r>
          </a:p>
          <a:p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5" name="Elipsea 3"/>
          <p:cNvSpPr/>
          <p:nvPr/>
        </p:nvSpPr>
        <p:spPr>
          <a:xfrm>
            <a:off x="611560" y="1133063"/>
            <a:ext cx="2880320" cy="63975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</a:pPr>
            <a:r>
              <a:rPr lang="eu-ES" sz="2000" dirty="0" err="1">
                <a:solidFill>
                  <a:prstClr val="black"/>
                </a:solidFill>
              </a:rPr>
              <a:t>Grupo</a:t>
            </a:r>
            <a:r>
              <a:rPr lang="eu-ES" sz="2000" dirty="0">
                <a:solidFill>
                  <a:prstClr val="black"/>
                </a:solidFill>
              </a:rPr>
              <a:t> </a:t>
            </a:r>
            <a:r>
              <a:rPr lang="eu-ES" sz="2000" dirty="0" smtClean="0">
                <a:solidFill>
                  <a:prstClr val="black"/>
                </a:solidFill>
              </a:rPr>
              <a:t>1: Sanitario</a:t>
            </a:r>
            <a:endParaRPr lang="eu-E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27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494" y="0"/>
            <a:ext cx="837088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12093" y="1377950"/>
            <a:ext cx="8928991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u-ES" sz="1200" dirty="0">
                <a:solidFill>
                  <a:srgbClr val="7030A0"/>
                </a:solidFill>
              </a:rPr>
              <a:t>OBJETO Y ALCANCE: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rgbClr val="7030A0"/>
                </a:solidFill>
              </a:rPr>
              <a:t>Los sistemas judiciales y todos los agentes que operan en él deben ser responsables de </a:t>
            </a:r>
            <a:r>
              <a:rPr lang="es-ES" sz="1200" u="sng" dirty="0">
                <a:solidFill>
                  <a:srgbClr val="7030A0"/>
                </a:solidFill>
              </a:rPr>
              <a:t>garantizar el cumplimiento de sus obligaciones</a:t>
            </a:r>
            <a:r>
              <a:rPr lang="es-ES" sz="1200" dirty="0">
                <a:solidFill>
                  <a:srgbClr val="7030A0"/>
                </a:solidFill>
              </a:rPr>
              <a:t>.</a:t>
            </a:r>
          </a:p>
          <a:p>
            <a:endParaRPr lang="es-ES" sz="1200" dirty="0">
              <a:solidFill>
                <a:srgbClr val="7030A0"/>
              </a:solidFill>
            </a:endParaRPr>
          </a:p>
          <a:p>
            <a:r>
              <a:rPr lang="es-ES" sz="1200" dirty="0">
                <a:solidFill>
                  <a:srgbClr val="7030A0"/>
                </a:solidFill>
              </a:rPr>
              <a:t>SERVICIO ESENCIAL: 1. PREVENCIÓN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rgbClr val="7030A0"/>
                </a:solidFill>
              </a:rPr>
              <a:t>Garantizar y hacer que todas las personas que trabajan en la organización cumpla una política de tolerancia cero frente a la violencia cometida contra las víctimas/sobrevivientes de violencia contra las mujeres: definir las sanciones por el incumplimiento de esta política, </a:t>
            </a:r>
            <a:r>
              <a:rPr lang="es-ES" sz="1200" u="sng" dirty="0">
                <a:solidFill>
                  <a:srgbClr val="7030A0"/>
                </a:solidFill>
              </a:rPr>
              <a:t>ofrecer capacitación y establecer procesos que garanticen la aplicación de la política.</a:t>
            </a:r>
          </a:p>
          <a:p>
            <a:endParaRPr lang="es-ES" sz="1200" dirty="0">
              <a:solidFill>
                <a:srgbClr val="7030A0"/>
              </a:solidFill>
            </a:endParaRPr>
          </a:p>
          <a:p>
            <a:r>
              <a:rPr lang="es-ES" sz="1200" dirty="0">
                <a:solidFill>
                  <a:srgbClr val="7030A0"/>
                </a:solidFill>
              </a:rPr>
              <a:t>SERVICIO ESENCIAL: 3. INVESTIGACIÓN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rgbClr val="7030A0"/>
                </a:solidFill>
              </a:rPr>
              <a:t>Garantizar la </a:t>
            </a:r>
            <a:r>
              <a:rPr lang="es-ES" sz="1200" u="sng" dirty="0">
                <a:solidFill>
                  <a:srgbClr val="7030A0"/>
                </a:solidFill>
              </a:rPr>
              <a:t>recogida de todas las pruebas disponibles que puedan sustentar la acusación</a:t>
            </a:r>
            <a:r>
              <a:rPr lang="es-ES" sz="1200" dirty="0">
                <a:solidFill>
                  <a:srgbClr val="7030A0"/>
                </a:solidFill>
              </a:rPr>
              <a:t>, y que la recogida de dichas pruebas se lleve a cabo de un modo respetuoso con la dignidad de la víctima/sobreviviente. Esto incluye: promover una reunión de pruebas  centrada en la credibilidad de la denuncia, y no en la de la víctima/sobreviviente;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rgbClr val="7030A0"/>
                </a:solidFill>
              </a:rPr>
              <a:t>3.6 La </a:t>
            </a:r>
            <a:r>
              <a:rPr lang="es-ES" sz="1200" u="sng" dirty="0">
                <a:solidFill>
                  <a:srgbClr val="7030A0"/>
                </a:solidFill>
              </a:rPr>
              <a:t>responsabilidad profesional </a:t>
            </a:r>
            <a:r>
              <a:rPr lang="es-ES" sz="1200" dirty="0">
                <a:solidFill>
                  <a:srgbClr val="7030A0"/>
                </a:solidFill>
              </a:rPr>
              <a:t>debe mantenerse a lo largo de toda la investigación.</a:t>
            </a:r>
          </a:p>
          <a:p>
            <a:pPr marL="400050" lvl="1" indent="0">
              <a:buNone/>
            </a:pPr>
            <a:r>
              <a:rPr lang="es-ES" sz="1200" dirty="0">
                <a:solidFill>
                  <a:srgbClr val="7030A0"/>
                </a:solidFill>
              </a:rPr>
              <a:t>• Garantizar que se establezca y mantenga </a:t>
            </a:r>
            <a:r>
              <a:rPr lang="es-ES" sz="1200" u="sng" dirty="0">
                <a:solidFill>
                  <a:srgbClr val="7030A0"/>
                </a:solidFill>
              </a:rPr>
              <a:t>un mecanismo de rendición de cuentas</a:t>
            </a:r>
            <a:r>
              <a:rPr lang="es-ES" sz="1200" dirty="0">
                <a:solidFill>
                  <a:srgbClr val="7030A0"/>
                </a:solidFill>
              </a:rPr>
              <a:t> en la organización a lo largo de todo el proceso de investigación:</a:t>
            </a:r>
          </a:p>
          <a:p>
            <a:pPr marL="400050" lvl="1" indent="0">
              <a:buNone/>
            </a:pPr>
            <a:r>
              <a:rPr lang="es-ES" sz="1200" dirty="0">
                <a:solidFill>
                  <a:srgbClr val="7030A0"/>
                </a:solidFill>
              </a:rPr>
              <a:t>• existencia de un sistema de </a:t>
            </a:r>
            <a:r>
              <a:rPr lang="es-ES" sz="1200" u="sng" dirty="0">
                <a:solidFill>
                  <a:srgbClr val="7030A0"/>
                </a:solidFill>
              </a:rPr>
              <a:t>gestión de reclamaciones transparente y fiable </a:t>
            </a:r>
            <a:r>
              <a:rPr lang="es-ES" sz="1200" dirty="0">
                <a:solidFill>
                  <a:srgbClr val="7030A0"/>
                </a:solidFill>
              </a:rPr>
              <a:t>para gestionar las quejas sobre el servicio:</a:t>
            </a:r>
          </a:p>
          <a:p>
            <a:endParaRPr lang="es-ES" sz="1200" dirty="0" smtClean="0">
              <a:solidFill>
                <a:srgbClr val="7030A0"/>
              </a:solidFill>
            </a:endParaRPr>
          </a:p>
          <a:p>
            <a:r>
              <a:rPr lang="es-ES" sz="1200" dirty="0" smtClean="0">
                <a:solidFill>
                  <a:srgbClr val="7030A0"/>
                </a:solidFill>
              </a:rPr>
              <a:t>SERVICIO </a:t>
            </a:r>
            <a:r>
              <a:rPr lang="es-ES" sz="1200" dirty="0">
                <a:solidFill>
                  <a:srgbClr val="7030A0"/>
                </a:solidFill>
              </a:rPr>
              <a:t>ESENCIAL: 4. PROCESOS PREVIOS AL JUICIO  y SERVICIO ESENCIAL: 5. PROCESOS/AUDIENCIAS JUDICIALES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rgbClr val="7030A0"/>
                </a:solidFill>
              </a:rPr>
              <a:t>Garantizar que todos los asuntos correspondientes al </a:t>
            </a:r>
            <a:r>
              <a:rPr lang="es-ES" sz="1200" u="sng" dirty="0">
                <a:solidFill>
                  <a:srgbClr val="7030A0"/>
                </a:solidFill>
              </a:rPr>
              <a:t>ámbito del derecho de familia </a:t>
            </a:r>
            <a:r>
              <a:rPr lang="es-ES" sz="1200" dirty="0">
                <a:solidFill>
                  <a:srgbClr val="7030A0"/>
                </a:solidFill>
              </a:rPr>
              <a:t>se analicen para detectar posibles casos de violencia doméstica y sean objeto de un tratamiento diferenciado.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rgbClr val="7030A0"/>
                </a:solidFill>
              </a:rPr>
              <a:t>No permitir que se extraiga conclusión alguna del hecho de que no haya existido denuncia o de </a:t>
            </a:r>
            <a:r>
              <a:rPr lang="es-ES" sz="1200" u="sng" dirty="0">
                <a:solidFill>
                  <a:srgbClr val="7030A0"/>
                </a:solidFill>
              </a:rPr>
              <a:t>que su interposición se haya demorado</a:t>
            </a:r>
            <a:r>
              <a:rPr lang="es-ES" sz="1200" dirty="0">
                <a:solidFill>
                  <a:srgbClr val="7030A0"/>
                </a:solidFill>
              </a:rPr>
              <a:t>.</a:t>
            </a:r>
          </a:p>
          <a:p>
            <a:pPr marL="180975" lvl="1"/>
            <a:r>
              <a:rPr lang="es-ES" sz="1200" dirty="0">
                <a:solidFill>
                  <a:srgbClr val="7030A0"/>
                </a:solidFill>
              </a:rPr>
              <a:t>Garantizar que los tribunales civiles y de familia no extraigan conclusiones adversas con respecto a las decisiones de la víctima/sobreviviente para evitar situaciones futuras de violencia o garantizar el interés superior de la o del menor, por ejemplo:</a:t>
            </a:r>
          </a:p>
          <a:p>
            <a:pPr marL="180975"/>
            <a:r>
              <a:rPr lang="es-ES" sz="1200" dirty="0" smtClean="0">
                <a:solidFill>
                  <a:srgbClr val="7030A0"/>
                </a:solidFill>
              </a:rPr>
              <a:t>en </a:t>
            </a:r>
            <a:r>
              <a:rPr lang="es-ES" sz="1200" dirty="0">
                <a:solidFill>
                  <a:srgbClr val="7030A0"/>
                </a:solidFill>
              </a:rPr>
              <a:t>asuntos relativos a </a:t>
            </a:r>
            <a:r>
              <a:rPr lang="es-ES" sz="1200" u="sng" dirty="0">
                <a:solidFill>
                  <a:srgbClr val="7030A0"/>
                </a:solidFill>
              </a:rPr>
              <a:t>la custodia infantil, garantizar que el comportamiento de la víctima/sobreviviente se entienda en el contexto de la </a:t>
            </a:r>
            <a:r>
              <a:rPr lang="es-ES" sz="1200" u="sng" dirty="0" smtClean="0">
                <a:solidFill>
                  <a:srgbClr val="7030A0"/>
                </a:solidFill>
              </a:rPr>
              <a:t>violencia </a:t>
            </a:r>
            <a:r>
              <a:rPr lang="es-ES" sz="1200" u="sng" dirty="0">
                <a:solidFill>
                  <a:srgbClr val="7030A0"/>
                </a:solidFill>
              </a:rPr>
              <a:t>sufrida dentro de la pareja</a:t>
            </a:r>
            <a:r>
              <a:rPr lang="es-ES" sz="1200" dirty="0">
                <a:solidFill>
                  <a:srgbClr val="7030A0"/>
                </a:solidFill>
              </a:rPr>
              <a:t>. </a:t>
            </a:r>
          </a:p>
          <a:p>
            <a:pPr marL="180975"/>
            <a:r>
              <a:rPr lang="es-ES" sz="1200" dirty="0">
                <a:solidFill>
                  <a:srgbClr val="7030A0"/>
                </a:solidFill>
              </a:rPr>
              <a:t>asegurar que </a:t>
            </a:r>
            <a:r>
              <a:rPr lang="es-ES" sz="1200" u="sng" dirty="0">
                <a:solidFill>
                  <a:srgbClr val="7030A0"/>
                </a:solidFill>
              </a:rPr>
              <a:t>el efecto de la violencia dentro de la pareja, no perjudiquen a ésta en sus asuntos civiles </a:t>
            </a:r>
            <a:r>
              <a:rPr lang="es-ES" sz="1200" dirty="0">
                <a:solidFill>
                  <a:srgbClr val="7030A0"/>
                </a:solidFill>
              </a:rPr>
              <a:t>y de derecho de familia;</a:t>
            </a:r>
          </a:p>
          <a:p>
            <a:pPr marL="180975"/>
            <a:r>
              <a:rPr lang="es-ES" sz="1200" dirty="0">
                <a:solidFill>
                  <a:srgbClr val="7030A0"/>
                </a:solidFill>
              </a:rPr>
              <a:t>garantizar que </a:t>
            </a:r>
            <a:r>
              <a:rPr lang="es-ES" sz="1200" u="sng" dirty="0">
                <a:solidFill>
                  <a:srgbClr val="7030A0"/>
                </a:solidFill>
              </a:rPr>
              <a:t>el testimonio de las y los hijos en las audiencias relativas a la custodia infantil se entienda en el contexto de unas y unos menores que han presenciado la violencia</a:t>
            </a:r>
            <a:r>
              <a:rPr lang="es-ES" sz="1200" dirty="0">
                <a:solidFill>
                  <a:srgbClr val="7030A0"/>
                </a:solidFill>
              </a:rPr>
              <a:t> sufrida por su madre dentro de la pareja, y que cualquier acusación del padre en la que este alegue que la madre es la causa de los problemas por los que atraviesan las relaciones entre los progenitores y las hijas y los hijos sea examinada en dicho contexto</a:t>
            </a:r>
            <a:r>
              <a:rPr lang="es-ES" sz="1200" dirty="0" smtClean="0">
                <a:solidFill>
                  <a:srgbClr val="7030A0"/>
                </a:solidFill>
              </a:rPr>
              <a:t>.</a:t>
            </a:r>
            <a:endParaRPr lang="es-ES" sz="1200" dirty="0">
              <a:solidFill>
                <a:srgbClr val="7030A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80728"/>
            <a:ext cx="2575844" cy="545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510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494" y="0"/>
            <a:ext cx="837088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386455" y="2348880"/>
            <a:ext cx="8671309" cy="40626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dirty="0"/>
              <a:t>SERVICIO ESENCIAL: 2. CONTACTO INICIAL</a:t>
            </a:r>
          </a:p>
          <a:p>
            <a:r>
              <a:rPr lang="es-ES" sz="1600" dirty="0"/>
              <a:t>Garantizar que las proveedoras y los proveedores de servicios de justicia que se reúnan con una víctima/sobreviviente:</a:t>
            </a:r>
          </a:p>
          <a:p>
            <a:pPr marL="400050" lvl="1" indent="0">
              <a:buNone/>
            </a:pPr>
            <a:r>
              <a:rPr lang="es-ES" sz="1600" dirty="0"/>
              <a:t>• no juzguen a la víctima y se caractericen por su empatía y comprensión;</a:t>
            </a:r>
          </a:p>
          <a:p>
            <a:pPr marL="400050" lvl="1" indent="0">
              <a:buNone/>
            </a:pPr>
            <a:r>
              <a:rPr lang="es-ES" sz="1600" dirty="0"/>
              <a:t>• actúen de un modo que:</a:t>
            </a:r>
          </a:p>
          <a:p>
            <a:pPr marL="714375" lvl="1">
              <a:buNone/>
            </a:pPr>
            <a:r>
              <a:rPr lang="es-ES" sz="1600" dirty="0"/>
              <a:t>- tengan en cuenta y eviten la victimización secundaria;</a:t>
            </a:r>
          </a:p>
          <a:p>
            <a:pPr marL="714375" lvl="1">
              <a:buNone/>
            </a:pPr>
            <a:r>
              <a:rPr lang="es-ES" sz="1600" dirty="0"/>
              <a:t>- respondan a las preocupaciones de la víctima/sobreviviente, pero sin inmiscuirse;</a:t>
            </a:r>
          </a:p>
          <a:p>
            <a:pPr marL="714375" lvl="1">
              <a:buNone/>
            </a:pPr>
            <a:r>
              <a:rPr lang="es-ES" sz="1600" dirty="0"/>
              <a:t>- aseguren el respeto de la privacidad de la víctima/sobreviviente.</a:t>
            </a:r>
          </a:p>
          <a:p>
            <a:r>
              <a:rPr lang="es-ES" sz="1600" dirty="0"/>
              <a:t>Garantizar que la víctima/sobreviviente tenga la oportunidad de:</a:t>
            </a:r>
          </a:p>
          <a:p>
            <a:pPr marL="400050" lvl="1" indent="0">
              <a:buNone/>
            </a:pPr>
            <a:r>
              <a:rPr lang="es-ES" sz="1600" dirty="0"/>
              <a:t>• narrar su historia, ser escuchada y que su relato quede adecuadamente registrado;</a:t>
            </a:r>
          </a:p>
          <a:p>
            <a:pPr marL="400050" lvl="1" indent="0">
              <a:buNone/>
            </a:pPr>
            <a:r>
              <a:rPr lang="es-ES" sz="1600" dirty="0"/>
              <a:t>• explicar cómo le afectó la violencia.</a:t>
            </a:r>
          </a:p>
          <a:p>
            <a:pPr marL="400050" lvl="1" indent="0">
              <a:buNone/>
            </a:pPr>
            <a:endParaRPr lang="es-ES" sz="1600" dirty="0"/>
          </a:p>
          <a:p>
            <a:r>
              <a:rPr lang="eu-ES" sz="1600" dirty="0"/>
              <a:t>SERVICIO ESENCIAL: 3. INVESTIGACIÓN</a:t>
            </a:r>
            <a:endParaRPr lang="es-ES" sz="1600" dirty="0"/>
          </a:p>
          <a:p>
            <a:r>
              <a:rPr lang="es-ES" sz="1600" dirty="0"/>
              <a:t>Garantizar que se tome declaración a la víctima: con prontitud y de manera profesional, sin emitir juicios y mostrando sensibilidad hacia ella.</a:t>
            </a:r>
          </a:p>
          <a:p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494" y="1358900"/>
            <a:ext cx="3481387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957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494" y="0"/>
            <a:ext cx="837088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512528" y="1690512"/>
            <a:ext cx="8239853" cy="50475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rgbClr val="7030A0"/>
                </a:solidFill>
              </a:rPr>
              <a:t>SERVICIO ESENCIAL: 2. ASESORAMIENTO EN SITUACIONES DE CRISIS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7030A0"/>
                </a:solidFill>
              </a:rPr>
              <a:t>Asegurar que se escuche a las mujeres y niñas, y que </a:t>
            </a:r>
            <a:r>
              <a:rPr lang="es-ES" sz="1600" u="sng" dirty="0">
                <a:solidFill>
                  <a:srgbClr val="7030A0"/>
                </a:solidFill>
              </a:rPr>
              <a:t>se les crea</a:t>
            </a:r>
            <a:r>
              <a:rPr lang="es-ES" sz="1600" dirty="0">
                <a:solidFill>
                  <a:srgbClr val="7030A0"/>
                </a:solidFill>
              </a:rPr>
              <a:t>.</a:t>
            </a:r>
          </a:p>
          <a:p>
            <a:endParaRPr lang="es-ES" sz="1600" dirty="0">
              <a:solidFill>
                <a:srgbClr val="7030A0"/>
              </a:solidFill>
            </a:endParaRPr>
          </a:p>
          <a:p>
            <a:r>
              <a:rPr lang="es-ES" sz="1600" dirty="0">
                <a:solidFill>
                  <a:srgbClr val="7030A0"/>
                </a:solidFill>
              </a:rPr>
              <a:t>SERVICIO ESENCIAL: 9. APOYO CENTRADO EN LAS MUJERES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7030A0"/>
                </a:solidFill>
              </a:rPr>
              <a:t>Garantizar la disponibilidad de </a:t>
            </a:r>
            <a:r>
              <a:rPr lang="es-ES" sz="1600" u="sng" dirty="0">
                <a:solidFill>
                  <a:srgbClr val="7030A0"/>
                </a:solidFill>
              </a:rPr>
              <a:t>apoyo centrado en las mujeres </a:t>
            </a:r>
            <a:r>
              <a:rPr lang="es-ES" sz="1600" dirty="0">
                <a:solidFill>
                  <a:srgbClr val="7030A0"/>
                </a:solidFill>
              </a:rPr>
              <a:t>y las niñas y los niños mientras permanezcan dentro del sistema.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7030A0"/>
                </a:solidFill>
              </a:rPr>
              <a:t>Garantizar que el personal </a:t>
            </a:r>
            <a:r>
              <a:rPr lang="es-ES" sz="1600" u="sng" dirty="0">
                <a:solidFill>
                  <a:srgbClr val="7030A0"/>
                </a:solidFill>
              </a:rPr>
              <a:t>respete los deseos manifestados por las mujeres </a:t>
            </a:r>
            <a:r>
              <a:rPr lang="es-ES" sz="1600" dirty="0">
                <a:solidFill>
                  <a:srgbClr val="7030A0"/>
                </a:solidFill>
              </a:rPr>
              <a:t>y niñas y las decisiones que adopten éstas.</a:t>
            </a:r>
          </a:p>
          <a:p>
            <a:endParaRPr lang="es-ES" sz="1600" dirty="0">
              <a:solidFill>
                <a:srgbClr val="7030A0"/>
              </a:solidFill>
            </a:endParaRPr>
          </a:p>
          <a:p>
            <a:r>
              <a:rPr lang="es-ES" sz="1600" dirty="0">
                <a:solidFill>
                  <a:srgbClr val="7030A0"/>
                </a:solidFill>
              </a:rPr>
              <a:t>DIRECTRICES RELATIVAS A LOS ELEMENTOS FUNDAMENTALES ESPECÍFICOS A LOS SERVICIOS SOCIALES ESENCIALES</a:t>
            </a:r>
          </a:p>
          <a:p>
            <a:pPr marL="400050" lvl="1" indent="0">
              <a:buNone/>
            </a:pPr>
            <a:r>
              <a:rPr lang="es-ES" sz="1600" dirty="0">
                <a:solidFill>
                  <a:srgbClr val="7030A0"/>
                </a:solidFill>
              </a:rPr>
              <a:t>REMISIÓN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7030A0"/>
                </a:solidFill>
              </a:rPr>
              <a:t>Los servicios deben contar con mecanismos de coordinación y </a:t>
            </a:r>
            <a:r>
              <a:rPr lang="es-ES" sz="1600" u="sng" dirty="0">
                <a:solidFill>
                  <a:srgbClr val="7030A0"/>
                </a:solidFill>
              </a:rPr>
              <a:t>seguimiento de la eficacia de los procesos de remisión.</a:t>
            </a:r>
          </a:p>
          <a:p>
            <a:pPr marL="400050" lvl="1" indent="0">
              <a:buNone/>
            </a:pPr>
            <a:r>
              <a:rPr lang="es-ES" sz="1600" dirty="0">
                <a:solidFill>
                  <a:srgbClr val="7030A0"/>
                </a:solidFill>
              </a:rPr>
              <a:t>UN PERSONAL ADECUADAMENTE CAPACITADO Y EL DESARROLLO DE DICHO PERSONAL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7030A0"/>
                </a:solidFill>
              </a:rPr>
              <a:t>Tanto el personal voluntario como el remunerado debe demostrar que </a:t>
            </a:r>
            <a:r>
              <a:rPr lang="es-ES" sz="1600" u="sng" dirty="0">
                <a:solidFill>
                  <a:srgbClr val="7030A0"/>
                </a:solidFill>
              </a:rPr>
              <a:t>comprenden la prevalencia, la naturaleza y las causas de la violencia contra las mujeres y las niñas</a:t>
            </a:r>
            <a:r>
              <a:rPr lang="es-ES" sz="1600" dirty="0">
                <a:solidFill>
                  <a:srgbClr val="7030A0"/>
                </a:solidFill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7030A0"/>
                </a:solidFill>
              </a:rPr>
              <a:t>Tanto el personal voluntario como el remunerado debe recibir </a:t>
            </a:r>
            <a:r>
              <a:rPr lang="es-ES" sz="1600" u="sng" dirty="0">
                <a:solidFill>
                  <a:srgbClr val="7030A0"/>
                </a:solidFill>
              </a:rPr>
              <a:t>capacitación inicial y continua</a:t>
            </a:r>
            <a:r>
              <a:rPr lang="es-ES" sz="1600" dirty="0">
                <a:solidFill>
                  <a:srgbClr val="7030A0"/>
                </a:solidFill>
              </a:rPr>
              <a:t>, y tener oportunidades para desarrollarse profesionalmente</a:t>
            </a:r>
            <a:endParaRPr lang="en-GB" sz="1600" dirty="0">
              <a:solidFill>
                <a:srgbClr val="7030A0"/>
              </a:solidFill>
            </a:endParaRPr>
          </a:p>
          <a:p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1010474"/>
            <a:ext cx="3240361" cy="67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04757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0"/>
            <a:ext cx="837088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208881" y="1772816"/>
            <a:ext cx="8640960" cy="47705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rgbClr val="7030A0"/>
                </a:solidFill>
              </a:rPr>
              <a:t>1.4</a:t>
            </a:r>
            <a:r>
              <a:rPr lang="es-ES" sz="1600" dirty="0">
                <a:solidFill>
                  <a:srgbClr val="7030A0"/>
                </a:solidFill>
              </a:rPr>
              <a:t> IMPORTANCIA DE LA COORDINACIÓN Y LA GOBERNANZA</a:t>
            </a:r>
          </a:p>
          <a:p>
            <a:r>
              <a:rPr lang="es-ES" sz="1600" dirty="0">
                <a:solidFill>
                  <a:srgbClr val="7030A0"/>
                </a:solidFill>
              </a:rPr>
              <a:t>Para las víctimas/sobrevivientes, una respuesta coordinada permite mejorar su seguridad, al situarlas en el </a:t>
            </a:r>
            <a:r>
              <a:rPr lang="es-ES" sz="1600" u="sng" dirty="0">
                <a:solidFill>
                  <a:srgbClr val="7030A0"/>
                </a:solidFill>
              </a:rPr>
              <a:t>centro de cualquier intervención </a:t>
            </a:r>
            <a:r>
              <a:rPr lang="es-ES" sz="1600" dirty="0">
                <a:solidFill>
                  <a:srgbClr val="7030A0"/>
                </a:solidFill>
              </a:rPr>
              <a:t>o respuesta institucional. Una respuesta coordinada permite que las víctimas/sobrevivientes accedan a profesionales cualificadas(os) y correctamente informadas(os), que </a:t>
            </a:r>
            <a:r>
              <a:rPr lang="es-ES" sz="1600" u="sng" dirty="0">
                <a:solidFill>
                  <a:srgbClr val="7030A0"/>
                </a:solidFill>
              </a:rPr>
              <a:t>ponen en común sus conocimientos</a:t>
            </a:r>
            <a:r>
              <a:rPr lang="es-ES" sz="1600" dirty="0">
                <a:solidFill>
                  <a:srgbClr val="7030A0"/>
                </a:solidFill>
              </a:rPr>
              <a:t> en un entorno propicio y específicamente dedicado a esta cuestión. Asimismo, una respuesta coordinada </a:t>
            </a:r>
            <a:r>
              <a:rPr lang="es-ES" sz="1600" u="sng" dirty="0">
                <a:solidFill>
                  <a:srgbClr val="7030A0"/>
                </a:solidFill>
              </a:rPr>
              <a:t>permite identificar las múltiples necesidades de las víctimas/sobrevivientes</a:t>
            </a:r>
            <a:r>
              <a:rPr lang="es-ES" sz="1600" dirty="0">
                <a:solidFill>
                  <a:srgbClr val="7030A0"/>
                </a:solidFill>
              </a:rPr>
              <a:t> y, posteriormente, dar respuesta a dichas necesidades mediante la coubicación de servicios y las redes de remisión. El intercambio de información entre los diversos organismos puede </a:t>
            </a:r>
            <a:r>
              <a:rPr lang="es-ES" sz="1600" u="sng" dirty="0">
                <a:solidFill>
                  <a:srgbClr val="7030A0"/>
                </a:solidFill>
              </a:rPr>
              <a:t>reducir el número de veces que las víctimas y sobrevivientes tienen que exponer su relato</a:t>
            </a:r>
            <a:r>
              <a:rPr lang="es-ES" sz="1600" dirty="0">
                <a:solidFill>
                  <a:srgbClr val="7030A0"/>
                </a:solidFill>
              </a:rPr>
              <a:t>, lo que a su vez disminuye el riesgo de retraumatización.</a:t>
            </a:r>
          </a:p>
          <a:p>
            <a:endParaRPr lang="es-ES" sz="1600" dirty="0">
              <a:solidFill>
                <a:srgbClr val="7030A0"/>
              </a:solidFill>
            </a:endParaRPr>
          </a:p>
          <a:p>
            <a:r>
              <a:rPr lang="es-ES" sz="1600" b="1" dirty="0">
                <a:solidFill>
                  <a:srgbClr val="7030A0"/>
                </a:solidFill>
              </a:rPr>
              <a:t>1.5</a:t>
            </a:r>
            <a:r>
              <a:rPr lang="es-ES" sz="1600" dirty="0">
                <a:solidFill>
                  <a:srgbClr val="7030A0"/>
                </a:solidFill>
              </a:rPr>
              <a:t> COMPONENTES COMUNES DE UNA RESPUESTA COORDINADA</a:t>
            </a:r>
          </a:p>
          <a:p>
            <a:r>
              <a:rPr lang="es-ES" sz="1600" dirty="0">
                <a:solidFill>
                  <a:srgbClr val="7030A0"/>
                </a:solidFill>
              </a:rPr>
              <a:t>A menudo las asociaciones entre sectores y organismos mejoran a través de los siguientes medios:</a:t>
            </a:r>
          </a:p>
          <a:p>
            <a:r>
              <a:rPr lang="es-ES" sz="1600" dirty="0">
                <a:solidFill>
                  <a:srgbClr val="7030A0"/>
                </a:solidFill>
              </a:rPr>
              <a:t>• </a:t>
            </a:r>
            <a:r>
              <a:rPr lang="es-ES" sz="1600" u="sng" dirty="0">
                <a:solidFill>
                  <a:srgbClr val="7030A0"/>
                </a:solidFill>
              </a:rPr>
              <a:t>Intercambio de información acerca de las sobrevivientes y los agresores</a:t>
            </a:r>
            <a:r>
              <a:rPr lang="es-ES" sz="1600" dirty="0">
                <a:solidFill>
                  <a:srgbClr val="7030A0"/>
                </a:solidFill>
              </a:rPr>
              <a:t>, respetando al mismo tiempo la privacidad y garantizando la seguridad.</a:t>
            </a:r>
          </a:p>
          <a:p>
            <a:r>
              <a:rPr lang="es-ES" sz="1600" dirty="0">
                <a:solidFill>
                  <a:srgbClr val="7030A0"/>
                </a:solidFill>
              </a:rPr>
              <a:t>• Recogida permanente de información a fin de </a:t>
            </a:r>
            <a:r>
              <a:rPr lang="es-ES" sz="1600" u="sng" dirty="0">
                <a:solidFill>
                  <a:srgbClr val="7030A0"/>
                </a:solidFill>
              </a:rPr>
              <a:t>llevar a cabo un seguimiento de los avances de cada asunto y de sus resultados</a:t>
            </a:r>
            <a:r>
              <a:rPr lang="es-ES" sz="1600" dirty="0">
                <a:solidFill>
                  <a:srgbClr val="7030A0"/>
                </a:solidFill>
              </a:rPr>
              <a:t>, e identificar malas prácticas.</a:t>
            </a:r>
          </a:p>
          <a:p>
            <a:endParaRPr lang="en-GB" sz="1600" dirty="0"/>
          </a:p>
          <a:p>
            <a:endParaRPr lang="es-ES" sz="1600" dirty="0"/>
          </a:p>
        </p:txBody>
      </p:sp>
      <p:sp>
        <p:nvSpPr>
          <p:cNvPr id="2" name="Elipsea 1"/>
          <p:cNvSpPr/>
          <p:nvPr/>
        </p:nvSpPr>
        <p:spPr>
          <a:xfrm>
            <a:off x="208881" y="1124744"/>
            <a:ext cx="3427015" cy="648072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dirty="0" err="1" smtClean="0">
                <a:solidFill>
                  <a:schemeClr val="tx1"/>
                </a:solidFill>
              </a:rPr>
              <a:t>Grupo</a:t>
            </a:r>
            <a:r>
              <a:rPr lang="eu-ES" dirty="0" smtClean="0">
                <a:solidFill>
                  <a:schemeClr val="tx1"/>
                </a:solidFill>
              </a:rPr>
              <a:t> 5: </a:t>
            </a:r>
            <a:r>
              <a:rPr lang="eu-ES" dirty="0" err="1" smtClean="0">
                <a:solidFill>
                  <a:schemeClr val="tx1"/>
                </a:solidFill>
              </a:rPr>
              <a:t>Coordinación</a:t>
            </a:r>
            <a:r>
              <a:rPr lang="eu-ES" dirty="0" smtClean="0">
                <a:solidFill>
                  <a:schemeClr val="tx1"/>
                </a:solidFill>
              </a:rPr>
              <a:t> y </a:t>
            </a:r>
            <a:r>
              <a:rPr lang="eu-ES" dirty="0" err="1" smtClean="0">
                <a:solidFill>
                  <a:schemeClr val="tx1"/>
                </a:solidFill>
              </a:rPr>
              <a:t>Gobernanza</a:t>
            </a:r>
            <a:endParaRPr lang="eu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9111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56" y="116632"/>
            <a:ext cx="837088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82637" y="2161034"/>
            <a:ext cx="8577138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endParaRPr lang="eu-ES" dirty="0" smtClean="0">
              <a:solidFill>
                <a:srgbClr val="7030A0"/>
              </a:solidFill>
            </a:endParaRPr>
          </a:p>
          <a:p>
            <a:pPr algn="ctr"/>
            <a:r>
              <a:rPr lang="eu-ES" dirty="0" smtClean="0">
                <a:solidFill>
                  <a:srgbClr val="7030A0"/>
                </a:solidFill>
              </a:rPr>
              <a:t>Ekarpenak egiteko: </a:t>
            </a:r>
          </a:p>
          <a:p>
            <a:pPr algn="ctr"/>
            <a:r>
              <a:rPr lang="eu-ES" dirty="0" smtClean="0">
                <a:solidFill>
                  <a:srgbClr val="7030A0"/>
                </a:solidFill>
              </a:rPr>
              <a:t>Para </a:t>
            </a:r>
            <a:r>
              <a:rPr lang="eu-ES" dirty="0" err="1" smtClean="0">
                <a:solidFill>
                  <a:srgbClr val="7030A0"/>
                </a:solidFill>
              </a:rPr>
              <a:t>comentarios</a:t>
            </a:r>
            <a:r>
              <a:rPr lang="eu-ES" dirty="0" smtClean="0">
                <a:solidFill>
                  <a:srgbClr val="7030A0"/>
                </a:solidFill>
              </a:rPr>
              <a:t> y </a:t>
            </a:r>
            <a:r>
              <a:rPr lang="eu-ES" dirty="0" err="1" smtClean="0">
                <a:solidFill>
                  <a:srgbClr val="7030A0"/>
                </a:solidFill>
              </a:rPr>
              <a:t>propuestas</a:t>
            </a:r>
            <a:r>
              <a:rPr lang="eu-ES" dirty="0" smtClean="0">
                <a:solidFill>
                  <a:srgbClr val="7030A0"/>
                </a:solidFill>
              </a:rPr>
              <a:t>:</a:t>
            </a:r>
          </a:p>
          <a:p>
            <a:pPr algn="ctr"/>
            <a:endParaRPr lang="eu-ES" dirty="0">
              <a:solidFill>
                <a:srgbClr val="7030A0"/>
              </a:solidFill>
            </a:endParaRPr>
          </a:p>
          <a:p>
            <a:pPr algn="ctr"/>
            <a:r>
              <a:rPr lang="eu-ES" dirty="0" smtClean="0">
                <a:solidFill>
                  <a:srgbClr val="7030A0"/>
                </a:solidFill>
              </a:rPr>
              <a:t/>
            </a:r>
            <a:br>
              <a:rPr lang="eu-ES" dirty="0" smtClean="0">
                <a:solidFill>
                  <a:srgbClr val="7030A0"/>
                </a:solidFill>
              </a:rPr>
            </a:br>
            <a:r>
              <a:rPr lang="eu-ES" dirty="0" smtClean="0">
                <a:solidFill>
                  <a:srgbClr val="7030A0"/>
                </a:solidFill>
              </a:rPr>
              <a:t>Irune Lauzirika Jauregi</a:t>
            </a:r>
            <a:r>
              <a:rPr lang="es-ES" dirty="0" smtClean="0">
                <a:solidFill>
                  <a:srgbClr val="7030A0"/>
                </a:solidFill>
              </a:rPr>
              <a:t/>
            </a:r>
            <a:br>
              <a:rPr lang="es-ES" dirty="0" smtClean="0">
                <a:solidFill>
                  <a:srgbClr val="7030A0"/>
                </a:solidFill>
              </a:rPr>
            </a:br>
            <a:r>
              <a:rPr lang="es-ES" dirty="0" smtClean="0">
                <a:solidFill>
                  <a:srgbClr val="7030A0"/>
                </a:solidFill>
              </a:rPr>
              <a:t>945016746</a:t>
            </a:r>
            <a:br>
              <a:rPr lang="es-ES" dirty="0" smtClean="0">
                <a:solidFill>
                  <a:srgbClr val="7030A0"/>
                </a:solidFill>
              </a:rPr>
            </a:br>
            <a:r>
              <a:rPr lang="es-ES" dirty="0" smtClean="0">
                <a:solidFill>
                  <a:srgbClr val="7030A0"/>
                </a:solidFill>
              </a:rPr>
              <a:t>i-lauzirika@euskadi.eus  </a:t>
            </a:r>
            <a:br>
              <a:rPr lang="es-ES" dirty="0" smtClean="0">
                <a:solidFill>
                  <a:srgbClr val="7030A0"/>
                </a:solidFill>
              </a:rPr>
            </a:br>
            <a:endParaRPr lang="es-E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323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4196" y="2564904"/>
            <a:ext cx="8383339" cy="792088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s-ES" sz="1800" b="1" dirty="0" smtClean="0">
                <a:solidFill>
                  <a:srgbClr val="7030A0"/>
                </a:solidFill>
              </a:rPr>
              <a:t>¿A PARTIR DE AHORA QUE?</a:t>
            </a:r>
            <a:endParaRPr lang="es-ES" sz="1800" b="1" dirty="0">
              <a:solidFill>
                <a:srgbClr val="7030A0"/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56" y="260648"/>
            <a:ext cx="837088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467544" y="465313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509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dukiaren leku-marka 3"/>
          <p:cNvSpPr txBox="1">
            <a:spLocks/>
          </p:cNvSpPr>
          <p:nvPr/>
        </p:nvSpPr>
        <p:spPr>
          <a:xfrm>
            <a:off x="145753" y="1601416"/>
            <a:ext cx="4426247" cy="52565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buFont typeface="Arial" panose="020B0604020202020204" pitchFamily="34" charset="0"/>
              <a:buNone/>
            </a:pPr>
            <a:r>
              <a:rPr lang="es-ES" sz="4800" dirty="0" smtClean="0">
                <a:solidFill>
                  <a:srgbClr val="7030A0"/>
                </a:solidFill>
              </a:rPr>
              <a:t>•Consejo General del Poder Judicial. 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2 </a:t>
            </a:r>
            <a:r>
              <a:rPr lang="es-ES" sz="4400" dirty="0" smtClean="0">
                <a:solidFill>
                  <a:srgbClr val="7030A0"/>
                </a:solidFill>
              </a:rPr>
              <a:t>Justicia: Personal de los juzgados de violencia de género y de familia.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s-ES" sz="4800" dirty="0" smtClean="0">
                <a:solidFill>
                  <a:srgbClr val="7030A0"/>
                </a:solidFill>
              </a:rPr>
              <a:t>•Fiscalía Superior de la Comunidad Autónoma del País Vasco. 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2 </a:t>
            </a:r>
            <a:r>
              <a:rPr lang="es-ES" sz="4400" dirty="0" smtClean="0">
                <a:solidFill>
                  <a:srgbClr val="7030A0"/>
                </a:solidFill>
              </a:rPr>
              <a:t>Justicia: Fiscales de violencia y de infancia .</a:t>
            </a:r>
          </a:p>
          <a:p>
            <a:pPr marL="447675" lvl="1" indent="-47625">
              <a:buFont typeface="Arial" panose="020B0604020202020204" pitchFamily="34" charset="0"/>
              <a:buNone/>
            </a:pPr>
            <a:r>
              <a:rPr lang="es-ES" sz="4800" dirty="0" smtClean="0">
                <a:solidFill>
                  <a:srgbClr val="7030A0"/>
                </a:solidFill>
              </a:rPr>
              <a:t>•Departamento del Gobierno Vasco competente en materia  de Sanidad. 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1 </a:t>
            </a:r>
            <a:r>
              <a:rPr lang="es-ES" sz="4400" dirty="0" smtClean="0">
                <a:solidFill>
                  <a:srgbClr val="7030A0"/>
                </a:solidFill>
              </a:rPr>
              <a:t>Sanidad: Personal del Departamento de Salud y de Osakidetza (atención primaria, urgencias hospitalarias…)</a:t>
            </a:r>
          </a:p>
          <a:p>
            <a:pPr marL="447675" lvl="1" indent="-47625">
              <a:buFont typeface="Arial" panose="020B0604020202020204" pitchFamily="34" charset="0"/>
              <a:buNone/>
            </a:pPr>
            <a:r>
              <a:rPr lang="es-ES" sz="4800" dirty="0" smtClean="0">
                <a:solidFill>
                  <a:srgbClr val="7030A0"/>
                </a:solidFill>
              </a:rPr>
              <a:t>•Departamento del Gobierno Vasco competente en materia de Seguridad </a:t>
            </a:r>
            <a:r>
              <a:rPr lang="es-ES" sz="4800" dirty="0">
                <a:solidFill>
                  <a:srgbClr val="7030A0"/>
                </a:solidFill>
              </a:rPr>
              <a:t>C</a:t>
            </a:r>
            <a:r>
              <a:rPr lang="es-ES" sz="4800" dirty="0" smtClean="0">
                <a:solidFill>
                  <a:srgbClr val="7030A0"/>
                </a:solidFill>
              </a:rPr>
              <a:t>iudadana. </a:t>
            </a:r>
          </a:p>
          <a:p>
            <a:pPr marL="809625" lvl="1" indent="0">
              <a:buFont typeface="Arial" panose="020B0604020202020204" pitchFamily="34" charset="0"/>
              <a:buNone/>
            </a:pPr>
            <a:r>
              <a:rPr lang="es-ES" sz="4800" b="1" dirty="0" smtClean="0">
                <a:solidFill>
                  <a:srgbClr val="7030A0"/>
                </a:solidFill>
              </a:rPr>
              <a:t>Grupo 3 </a:t>
            </a:r>
            <a:r>
              <a:rPr lang="es-ES" sz="4800" dirty="0" smtClean="0">
                <a:solidFill>
                  <a:srgbClr val="7030A0"/>
                </a:solidFill>
              </a:rPr>
              <a:t>Policía: personal del Departamento de Seguridad y de la Ertzaintza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s-ES" sz="4800" dirty="0" smtClean="0">
                <a:solidFill>
                  <a:srgbClr val="7030A0"/>
                </a:solidFill>
              </a:rPr>
              <a:t>•Departamento del Gobierno Vasco competente en materia de justicia. 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2 </a:t>
            </a:r>
            <a:r>
              <a:rPr lang="es-ES" sz="4400" dirty="0" smtClean="0">
                <a:solidFill>
                  <a:srgbClr val="7030A0"/>
                </a:solidFill>
              </a:rPr>
              <a:t>Justicia: equipos psicosociales, SAV; 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4 </a:t>
            </a:r>
            <a:r>
              <a:rPr lang="es-ES" sz="4400" dirty="0" smtClean="0">
                <a:solidFill>
                  <a:srgbClr val="7030A0"/>
                </a:solidFill>
              </a:rPr>
              <a:t>Servicios Sociales: SAV, PEF.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s-ES" sz="4800" dirty="0" smtClean="0">
                <a:solidFill>
                  <a:srgbClr val="7030A0"/>
                </a:solidFill>
              </a:rPr>
              <a:t>•Departamento del Gobierno Vasco competente en materia de servicios sociales y exclusión social.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4 </a:t>
            </a:r>
            <a:r>
              <a:rPr lang="es-ES" sz="4400" dirty="0" smtClean="0">
                <a:solidFill>
                  <a:srgbClr val="7030A0"/>
                </a:solidFill>
              </a:rPr>
              <a:t>Servicios Sociales: personal  relacionado con servicios para las mujeres víctimas de violencia (SATEVI, ayudas de pago único…)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s-ES" sz="4800" dirty="0" smtClean="0">
                <a:solidFill>
                  <a:srgbClr val="7030A0"/>
                </a:solidFill>
              </a:rPr>
              <a:t>•Departamento del Gobierno Vasco competente en materia de empleo. 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4 </a:t>
            </a:r>
            <a:r>
              <a:rPr lang="es-ES" sz="4400" dirty="0" smtClean="0">
                <a:solidFill>
                  <a:srgbClr val="7030A0"/>
                </a:solidFill>
              </a:rPr>
              <a:t>Servicios Sociales: personal tutorías violencia contra las mujeres.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s-ES" sz="4800" dirty="0" smtClean="0">
                <a:solidFill>
                  <a:srgbClr val="7030A0"/>
                </a:solidFill>
              </a:rPr>
              <a:t>•Departamento del Gobierno Vasco competente en materia de vivienda.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</a:t>
            </a:r>
            <a:r>
              <a:rPr lang="es-ES" sz="4000" b="1" dirty="0" smtClean="0">
                <a:solidFill>
                  <a:srgbClr val="7030A0"/>
                </a:solidFill>
              </a:rPr>
              <a:t>4 </a:t>
            </a:r>
            <a:r>
              <a:rPr lang="es-ES" sz="4000" dirty="0" smtClean="0">
                <a:solidFill>
                  <a:srgbClr val="7030A0"/>
                </a:solidFill>
              </a:rPr>
              <a:t>Servicios Sociales: relacionado con servicios para las mujeres víctimas de violencia.</a:t>
            </a:r>
          </a:p>
          <a:p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Edukiaren leku-marka 5"/>
          <p:cNvSpPr txBox="1">
            <a:spLocks/>
          </p:cNvSpPr>
          <p:nvPr/>
        </p:nvSpPr>
        <p:spPr>
          <a:xfrm>
            <a:off x="4572000" y="1601416"/>
            <a:ext cx="4342606" cy="52565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buFont typeface="Arial" panose="020B0604020202020204" pitchFamily="34" charset="0"/>
              <a:buNone/>
            </a:pPr>
            <a:endParaRPr lang="es-ES" sz="4000" dirty="0" smtClean="0"/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s-ES" sz="4400" dirty="0" smtClean="0">
                <a:solidFill>
                  <a:srgbClr val="7030A0"/>
                </a:solidFill>
              </a:rPr>
              <a:t>•</a:t>
            </a:r>
            <a:r>
              <a:rPr lang="es-ES" sz="4800" dirty="0" smtClean="0">
                <a:solidFill>
                  <a:srgbClr val="7030A0"/>
                </a:solidFill>
              </a:rPr>
              <a:t>Departamento del Gobierno Vasco competente en materia de educación.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5 </a:t>
            </a:r>
            <a:r>
              <a:rPr lang="es-ES" sz="4400" dirty="0" smtClean="0">
                <a:solidFill>
                  <a:srgbClr val="7030A0"/>
                </a:solidFill>
              </a:rPr>
              <a:t>Coordinación y gobernanza: personal que participe en protocolos locales</a:t>
            </a:r>
          </a:p>
          <a:p>
            <a:pPr marL="400050" lvl="1" indent="0">
              <a:buFont typeface="Arial" panose="020B0604020202020204" pitchFamily="34" charset="0"/>
              <a:buNone/>
            </a:pPr>
            <a:endParaRPr lang="es-ES" sz="4800" dirty="0" smtClean="0">
              <a:solidFill>
                <a:srgbClr val="7030A0"/>
              </a:solidFill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s-ES" sz="4800" dirty="0" smtClean="0">
                <a:solidFill>
                  <a:srgbClr val="7030A0"/>
                </a:solidFill>
              </a:rPr>
              <a:t>•Diputaciones  Forales. 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4 </a:t>
            </a:r>
            <a:r>
              <a:rPr lang="es-ES" sz="4400" dirty="0" smtClean="0">
                <a:solidFill>
                  <a:srgbClr val="7030A0"/>
                </a:solidFill>
              </a:rPr>
              <a:t>Servicios Sociales: personal relacionado con servicios de atención a las mujeres víctimas de violencia + atención psicológica y jurídica+ personal de los pisos de acogida.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5 </a:t>
            </a:r>
            <a:r>
              <a:rPr lang="es-ES" sz="4400" dirty="0" smtClean="0">
                <a:solidFill>
                  <a:srgbClr val="7030A0"/>
                </a:solidFill>
              </a:rPr>
              <a:t>Coordinación y gobernanza: personal de igualdad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s-ES" sz="4800" dirty="0" smtClean="0">
                <a:solidFill>
                  <a:srgbClr val="7030A0"/>
                </a:solidFill>
              </a:rPr>
              <a:t>•Eudel-Asociación de Municipios Vascos.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3 </a:t>
            </a:r>
            <a:r>
              <a:rPr lang="es-ES" sz="4400" dirty="0" smtClean="0">
                <a:solidFill>
                  <a:srgbClr val="7030A0"/>
                </a:solidFill>
              </a:rPr>
              <a:t>Policía: personal de las policías municipales con competencias en la atención a las mujeres víctimas de violencia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4 </a:t>
            </a:r>
            <a:r>
              <a:rPr lang="es-ES" sz="4400" dirty="0" smtClean="0">
                <a:solidFill>
                  <a:srgbClr val="7030A0"/>
                </a:solidFill>
              </a:rPr>
              <a:t>Servicios Sociales: personal relacionado con servicios de atención a las mujeres víctimas de violencia 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5 </a:t>
            </a:r>
            <a:r>
              <a:rPr lang="es-ES" sz="4400" dirty="0" smtClean="0">
                <a:solidFill>
                  <a:srgbClr val="7030A0"/>
                </a:solidFill>
              </a:rPr>
              <a:t>Coordinación y gobernanza: personal que coordine protocolos locales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s-ES" sz="4800" dirty="0" smtClean="0">
                <a:solidFill>
                  <a:srgbClr val="7030A0"/>
                </a:solidFill>
              </a:rPr>
              <a:t>•Consejo Vasco de la Abogacía.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2 </a:t>
            </a:r>
            <a:r>
              <a:rPr lang="es-ES" sz="4400" dirty="0" smtClean="0">
                <a:solidFill>
                  <a:srgbClr val="7030A0"/>
                </a:solidFill>
              </a:rPr>
              <a:t>Justicia: abogados y abogadas que presten atención en juicios por violencia contra las mujeres, y abogados y abogadas que presten atención por justicia gratuita (turno de oficio).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s-ES" sz="4800" dirty="0" smtClean="0">
                <a:solidFill>
                  <a:srgbClr val="7030A0"/>
                </a:solidFill>
              </a:rPr>
              <a:t>•Consejo Médico Vasco.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1 </a:t>
            </a:r>
            <a:r>
              <a:rPr lang="es-ES" sz="4400" dirty="0" smtClean="0">
                <a:solidFill>
                  <a:srgbClr val="7030A0"/>
                </a:solidFill>
              </a:rPr>
              <a:t>Sanidad: personal médico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s-ES" sz="4800" dirty="0" smtClean="0">
                <a:solidFill>
                  <a:srgbClr val="7030A0"/>
                </a:solidFill>
              </a:rPr>
              <a:t>•Ararteko.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2 </a:t>
            </a:r>
            <a:r>
              <a:rPr lang="es-ES" sz="4400" dirty="0" smtClean="0">
                <a:solidFill>
                  <a:srgbClr val="7030A0"/>
                </a:solidFill>
              </a:rPr>
              <a:t>Justicia: personal del Ararteko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s-ES" sz="4800" dirty="0" smtClean="0">
                <a:solidFill>
                  <a:srgbClr val="7030A0"/>
                </a:solidFill>
              </a:rPr>
              <a:t>•Emakunde.</a:t>
            </a:r>
          </a:p>
          <a:p>
            <a:pPr marL="800100" lvl="2" indent="0">
              <a:buFont typeface="Arial" panose="020B0604020202020204" pitchFamily="34" charset="0"/>
              <a:buNone/>
            </a:pPr>
            <a:r>
              <a:rPr lang="es-ES" sz="4400" b="1" dirty="0" smtClean="0">
                <a:solidFill>
                  <a:srgbClr val="7030A0"/>
                </a:solidFill>
              </a:rPr>
              <a:t>Grupo </a:t>
            </a:r>
            <a:r>
              <a:rPr lang="es-ES" sz="4000" b="1" dirty="0" smtClean="0">
                <a:solidFill>
                  <a:srgbClr val="7030A0"/>
                </a:solidFill>
              </a:rPr>
              <a:t>5 </a:t>
            </a:r>
            <a:r>
              <a:rPr lang="es-ES" sz="4000" dirty="0" smtClean="0">
                <a:solidFill>
                  <a:srgbClr val="7030A0"/>
                </a:solidFill>
              </a:rPr>
              <a:t>Coordinación y gobernanza: personal de Emakunde.</a:t>
            </a:r>
          </a:p>
          <a:p>
            <a:pPr marL="400050" lvl="1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3 CuadroTexto"/>
          <p:cNvSpPr txBox="1"/>
          <p:nvPr/>
        </p:nvSpPr>
        <p:spPr>
          <a:xfrm>
            <a:off x="145753" y="862114"/>
            <a:ext cx="8768853" cy="6771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rgbClr val="7030A0"/>
                </a:solidFill>
              </a:rPr>
              <a:t>Programa ONU: </a:t>
            </a:r>
            <a:r>
              <a:rPr lang="es-ES" sz="1200" dirty="0">
                <a:solidFill>
                  <a:srgbClr val="7030A0"/>
                </a:solidFill>
              </a:rPr>
              <a:t>Contraste de los estándares de calidad consensuados internacionalmente para los servicios esenciales que atienden a víctimas de violencia contra las mujeres: </a:t>
            </a:r>
            <a:endParaRPr lang="es-ES" sz="1200" dirty="0" smtClean="0">
              <a:solidFill>
                <a:srgbClr val="7030A0"/>
              </a:solidFill>
            </a:endParaRPr>
          </a:p>
          <a:p>
            <a:pPr algn="ctr"/>
            <a:r>
              <a:rPr lang="es-ES" sz="1200" dirty="0" smtClean="0">
                <a:solidFill>
                  <a:srgbClr val="7030A0"/>
                </a:solidFill>
              </a:rPr>
              <a:t>Propuesta </a:t>
            </a:r>
            <a:r>
              <a:rPr lang="es-ES" sz="1200" dirty="0">
                <a:solidFill>
                  <a:srgbClr val="7030A0"/>
                </a:solidFill>
              </a:rPr>
              <a:t>de grupos de </a:t>
            </a:r>
            <a:r>
              <a:rPr lang="es-ES" sz="1200" dirty="0" smtClean="0">
                <a:solidFill>
                  <a:srgbClr val="7030A0"/>
                </a:solidFill>
              </a:rPr>
              <a:t>trabajo. Participación </a:t>
            </a:r>
            <a:r>
              <a:rPr lang="es-ES" sz="1200" dirty="0">
                <a:solidFill>
                  <a:srgbClr val="7030A0"/>
                </a:solidFill>
              </a:rPr>
              <a:t>esperada de cada institución II Acuerdo interinstitucional</a:t>
            </a:r>
            <a:endParaRPr lang="es-ES" sz="1200" dirty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970" y="116632"/>
            <a:ext cx="5014292" cy="6740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361138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56" y="10754"/>
            <a:ext cx="837088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2 Marcador de texto"/>
          <p:cNvSpPr>
            <a:spLocks noGrp="1"/>
          </p:cNvSpPr>
          <p:nvPr>
            <p:ph type="title"/>
          </p:nvPr>
        </p:nvSpPr>
        <p:spPr>
          <a:xfrm>
            <a:off x="386556" y="1484784"/>
            <a:ext cx="8219256" cy="691169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s-ES" sz="1800" b="1" dirty="0" smtClean="0">
                <a:solidFill>
                  <a:srgbClr val="7030A0"/>
                </a:solidFill>
              </a:rPr>
              <a:t/>
            </a:r>
            <a:br>
              <a:rPr lang="es-ES" sz="1800" b="1" dirty="0" smtClean="0">
                <a:solidFill>
                  <a:srgbClr val="7030A0"/>
                </a:solidFill>
              </a:rPr>
            </a:br>
            <a:r>
              <a:rPr lang="es-ES" sz="1800" b="1" dirty="0">
                <a:solidFill>
                  <a:srgbClr val="7030A0"/>
                </a:solidFill>
              </a:rPr>
              <a:t/>
            </a:r>
            <a:br>
              <a:rPr lang="es-ES" sz="1800" b="1" dirty="0">
                <a:solidFill>
                  <a:srgbClr val="7030A0"/>
                </a:solidFill>
              </a:rPr>
            </a:br>
            <a:r>
              <a:rPr lang="es-ES" sz="1800" b="1" dirty="0" smtClean="0">
                <a:solidFill>
                  <a:srgbClr val="7030A0"/>
                </a:solidFill>
              </a:rPr>
              <a:t>GRUPOS DE TRABAJO</a:t>
            </a:r>
            <a:endParaRPr lang="es-ES" sz="1800" dirty="0">
              <a:solidFill>
                <a:srgbClr val="7030A0"/>
              </a:solidFill>
            </a:endParaRPr>
          </a:p>
          <a:p>
            <a:pPr algn="ctr"/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75555" y="3429268"/>
            <a:ext cx="799288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u-ES" b="1" dirty="0" smtClean="0">
                <a:solidFill>
                  <a:srgbClr val="7030A0"/>
                </a:solidFill>
              </a:rPr>
              <a:t>GRUPOS </a:t>
            </a:r>
            <a:r>
              <a:rPr lang="eu-ES" b="1" dirty="0">
                <a:solidFill>
                  <a:srgbClr val="7030A0"/>
                </a:solidFill>
              </a:rPr>
              <a:t>DE TRABAJO</a:t>
            </a:r>
            <a:endParaRPr lang="es-ES" dirty="0">
              <a:solidFill>
                <a:srgbClr val="7030A0"/>
              </a:solidFill>
            </a:endParaRPr>
          </a:p>
        </p:txBody>
      </p:sp>
      <p:graphicFrame>
        <p:nvGraphicFramePr>
          <p:cNvPr id="6" name="Edukiaren leku-mark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7520095"/>
              </p:ext>
            </p:extLst>
          </p:nvPr>
        </p:nvGraphicFramePr>
        <p:xfrm>
          <a:off x="488459" y="2348880"/>
          <a:ext cx="8167080" cy="4065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9553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56" y="10754"/>
            <a:ext cx="837088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571066" y="1700808"/>
            <a:ext cx="8001867" cy="8617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endParaRPr lang="eu-ES" sz="1600" b="1" dirty="0" smtClean="0">
              <a:solidFill>
                <a:srgbClr val="7030A0"/>
              </a:solidFill>
              <a:ea typeface="+mj-ea"/>
              <a:cs typeface="+mj-cs"/>
            </a:endParaRPr>
          </a:p>
          <a:p>
            <a:pPr algn="ctr"/>
            <a:r>
              <a:rPr lang="eu-ES" b="1" dirty="0" smtClean="0">
                <a:solidFill>
                  <a:srgbClr val="7030A0"/>
                </a:solidFill>
                <a:ea typeface="+mj-ea"/>
                <a:cs typeface="+mj-cs"/>
              </a:rPr>
              <a:t>GRUPO 1: SANIDAD</a:t>
            </a:r>
          </a:p>
          <a:p>
            <a:pPr algn="ctr"/>
            <a:endParaRPr lang="es-ES" sz="1600" b="1" dirty="0">
              <a:solidFill>
                <a:srgbClr val="7030A0"/>
              </a:solidFill>
            </a:endParaRPr>
          </a:p>
        </p:txBody>
      </p:sp>
      <p:sp>
        <p:nvSpPr>
          <p:cNvPr id="6" name="Edukiaren leku-marka 2"/>
          <p:cNvSpPr txBox="1">
            <a:spLocks/>
          </p:cNvSpPr>
          <p:nvPr/>
        </p:nvSpPr>
        <p:spPr>
          <a:xfrm>
            <a:off x="571066" y="2750443"/>
            <a:ext cx="8001867" cy="25922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 smtClean="0"/>
          </a:p>
          <a:p>
            <a:r>
              <a:rPr lang="es-ES" sz="1600" dirty="0" smtClean="0">
                <a:solidFill>
                  <a:srgbClr val="7030A0"/>
                </a:solidFill>
              </a:rPr>
              <a:t>Departamento del Gobierno Vasco competente en materia de sanidad. </a:t>
            </a:r>
          </a:p>
          <a:p>
            <a:pPr marL="400050" lvl="1" indent="0">
              <a:buNone/>
            </a:pPr>
            <a:r>
              <a:rPr lang="es-ES" sz="1200" dirty="0" smtClean="0">
                <a:solidFill>
                  <a:srgbClr val="7030A0"/>
                </a:solidFill>
              </a:rPr>
              <a:t/>
            </a:r>
            <a:br>
              <a:rPr lang="es-ES" sz="1200" dirty="0" smtClean="0">
                <a:solidFill>
                  <a:srgbClr val="7030A0"/>
                </a:solidFill>
              </a:rPr>
            </a:br>
            <a:r>
              <a:rPr lang="es-ES" sz="1600" dirty="0" smtClean="0">
                <a:solidFill>
                  <a:srgbClr val="7030A0"/>
                </a:solidFill>
              </a:rPr>
              <a:t>Personal del Departamento de Salud y de Osakidetza (atención primaria, urgencias hospitalarias…)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1600" dirty="0" smtClean="0">
              <a:solidFill>
                <a:srgbClr val="7030A0"/>
              </a:solidFill>
            </a:endParaRPr>
          </a:p>
          <a:p>
            <a:r>
              <a:rPr lang="en-GB" sz="1600" dirty="0" smtClean="0">
                <a:solidFill>
                  <a:srgbClr val="7030A0"/>
                </a:solidFill>
              </a:rPr>
              <a:t>Consejo Medico Vasco.</a:t>
            </a:r>
          </a:p>
          <a:p>
            <a:pPr marL="400050" lvl="1" indent="0">
              <a:buNone/>
            </a:pPr>
            <a:r>
              <a:rPr lang="en-GB" sz="1200" dirty="0" smtClean="0">
                <a:solidFill>
                  <a:srgbClr val="7030A0"/>
                </a:solidFill>
              </a:rPr>
              <a:t/>
            </a:r>
            <a:br>
              <a:rPr lang="en-GB" sz="1200" dirty="0" smtClean="0">
                <a:solidFill>
                  <a:srgbClr val="7030A0"/>
                </a:solidFill>
              </a:rPr>
            </a:br>
            <a:r>
              <a:rPr lang="en-GB" sz="1600" dirty="0" smtClean="0">
                <a:solidFill>
                  <a:srgbClr val="7030A0"/>
                </a:solidFill>
              </a:rPr>
              <a:t>Personal medico.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03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95" y="10754"/>
            <a:ext cx="837088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ulua 1"/>
          <p:cNvSpPr>
            <a:spLocks noGrp="1"/>
          </p:cNvSpPr>
          <p:nvPr>
            <p:ph type="title"/>
          </p:nvPr>
        </p:nvSpPr>
        <p:spPr>
          <a:xfrm>
            <a:off x="457200" y="1484784"/>
            <a:ext cx="8143334" cy="93610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s-ES" sz="1800" b="1" dirty="0" smtClean="0">
                <a:solidFill>
                  <a:srgbClr val="7030A0"/>
                </a:solidFill>
              </a:rPr>
              <a:t>GRUPO 2: JUSTICIA</a:t>
            </a:r>
            <a:endParaRPr lang="en-GB" sz="1800" b="1" dirty="0">
              <a:solidFill>
                <a:srgbClr val="7030A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03548" y="2636912"/>
            <a:ext cx="8136904" cy="33239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7030A0"/>
                </a:solidFill>
              </a:rPr>
              <a:t>Consejo General del Poder Judicial:</a:t>
            </a:r>
          </a:p>
          <a:p>
            <a:r>
              <a:rPr lang="es-ES" sz="1600" dirty="0">
                <a:solidFill>
                  <a:srgbClr val="7030A0"/>
                </a:solidFill>
              </a:rPr>
              <a:t>Personal de los juzgados de violencia de género y de familia</a:t>
            </a:r>
          </a:p>
          <a:p>
            <a:endParaRPr lang="es-ES" sz="1600" dirty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7030A0"/>
                </a:solidFill>
              </a:rPr>
              <a:t>Fiscalía Superior de la Comunidad Autónoma del País Vasco.</a:t>
            </a:r>
          </a:p>
          <a:p>
            <a:r>
              <a:rPr lang="es-ES" sz="1600" dirty="0">
                <a:solidFill>
                  <a:srgbClr val="7030A0"/>
                </a:solidFill>
              </a:rPr>
              <a:t>Fiscales de violencia y de infancia</a:t>
            </a:r>
          </a:p>
          <a:p>
            <a:endParaRPr lang="es-ES" sz="1600" dirty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7030A0"/>
                </a:solidFill>
              </a:rPr>
              <a:t>Departamento del Gobierno Vasco competente en materia de justicia.</a:t>
            </a:r>
          </a:p>
          <a:p>
            <a:r>
              <a:rPr lang="es-ES" sz="1600" dirty="0">
                <a:solidFill>
                  <a:srgbClr val="7030A0"/>
                </a:solidFill>
              </a:rPr>
              <a:t>equipos psicosociales, SAV.</a:t>
            </a:r>
          </a:p>
          <a:p>
            <a:endParaRPr lang="es-ES" sz="1600" dirty="0">
              <a:solidFill>
                <a:srgbClr val="7030A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srgbClr val="7030A0"/>
                </a:solidFill>
              </a:rPr>
              <a:t>Consejo Vasco de la Abogacía.</a:t>
            </a:r>
            <a:endParaRPr lang="en-GB" sz="1600" dirty="0">
              <a:solidFill>
                <a:srgbClr val="7030A0"/>
              </a:solidFill>
            </a:endParaRPr>
          </a:p>
          <a:p>
            <a:pPr marL="57150" indent="0">
              <a:buNone/>
            </a:pPr>
            <a:r>
              <a:rPr lang="es-ES_tradnl" sz="1600" dirty="0">
                <a:solidFill>
                  <a:srgbClr val="7030A0"/>
                </a:solidFill>
              </a:rPr>
              <a:t>abogados y abogadas que presten atención en juicios por violencia contra las mujeres, y abogados y abogadas que presten atención por justicia gratuita (turno de oficio).</a:t>
            </a:r>
            <a:endParaRPr lang="en-GB" sz="1600" dirty="0">
              <a:solidFill>
                <a:srgbClr val="7030A0"/>
              </a:solidFill>
            </a:endParaRPr>
          </a:p>
          <a:p>
            <a:endParaRPr lang="es-E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05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93610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u-ES" sz="1800" b="1" dirty="0" smtClean="0">
                <a:solidFill>
                  <a:srgbClr val="7030A0"/>
                </a:solidFill>
              </a:rPr>
              <a:t>GRUPO 3: POLICÍA</a:t>
            </a:r>
            <a:endParaRPr lang="es-ES" sz="1800" b="1" dirty="0">
              <a:solidFill>
                <a:srgbClr val="7030A0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0"/>
            <a:ext cx="837088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458564" y="3140967"/>
            <a:ext cx="8226871" cy="26161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rgbClr val="7030A0"/>
                </a:solidFill>
              </a:rPr>
              <a:t>Departamento </a:t>
            </a:r>
            <a:r>
              <a:rPr lang="es-ES" sz="1600" dirty="0">
                <a:solidFill>
                  <a:srgbClr val="7030A0"/>
                </a:solidFill>
              </a:rPr>
              <a:t>del Gobierno Vasco competente en materia de seguridad ciudadana. </a:t>
            </a:r>
          </a:p>
          <a:p>
            <a:pPr marL="552450" indent="-285750">
              <a:buFont typeface="Wingdings" panose="05000000000000000000" pitchFamily="2" charset="2"/>
              <a:buChar char="Ø"/>
            </a:pPr>
            <a:r>
              <a:rPr lang="es-ES" sz="1600" dirty="0" smtClean="0">
                <a:solidFill>
                  <a:srgbClr val="7030A0"/>
                </a:solidFill>
              </a:rPr>
              <a:t>Personal </a:t>
            </a:r>
            <a:r>
              <a:rPr lang="es-ES" sz="1600" dirty="0">
                <a:solidFill>
                  <a:srgbClr val="7030A0"/>
                </a:solidFill>
              </a:rPr>
              <a:t>del Departamento de Seguridad y de la Ertzaintza</a:t>
            </a:r>
          </a:p>
          <a:p>
            <a:endParaRPr lang="es-ES" sz="1600" dirty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rgbClr val="7030A0"/>
                </a:solidFill>
              </a:rPr>
              <a:t>Eudel-Asociación </a:t>
            </a:r>
            <a:r>
              <a:rPr lang="es-ES" sz="1600" dirty="0">
                <a:solidFill>
                  <a:srgbClr val="7030A0"/>
                </a:solidFill>
              </a:rPr>
              <a:t>de Municipios Vascos.</a:t>
            </a:r>
          </a:p>
          <a:p>
            <a:pPr marL="552450" indent="-285750">
              <a:buFont typeface="Wingdings" panose="05000000000000000000" pitchFamily="2" charset="2"/>
              <a:buChar char="Ø"/>
            </a:pPr>
            <a:r>
              <a:rPr lang="es-ES" sz="1600" dirty="0">
                <a:solidFill>
                  <a:srgbClr val="7030A0"/>
                </a:solidFill>
              </a:rPr>
              <a:t>personal de las policías municipales con competencias en la atención a las mujeres víctimas de violencia</a:t>
            </a: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9296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8861" y="1395984"/>
            <a:ext cx="8370887" cy="792088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u-ES" sz="1800" b="1" dirty="0" smtClean="0">
                <a:solidFill>
                  <a:srgbClr val="7030A0"/>
                </a:solidFill>
              </a:rPr>
              <a:t>GRUPO 4: SERVICIOS SOCIALES</a:t>
            </a:r>
            <a:endParaRPr lang="es-ES" sz="1800" b="1" dirty="0">
              <a:solidFill>
                <a:srgbClr val="7030A0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61" y="9625"/>
            <a:ext cx="837088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348861" y="2273667"/>
            <a:ext cx="8365579" cy="43088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rgbClr val="7030A0"/>
                </a:solidFill>
              </a:rPr>
              <a:t>Departamento </a:t>
            </a:r>
            <a:r>
              <a:rPr lang="es-ES" sz="1600" dirty="0">
                <a:solidFill>
                  <a:srgbClr val="7030A0"/>
                </a:solidFill>
              </a:rPr>
              <a:t>del Gobierno Vasco competente en materia de justicia. </a:t>
            </a:r>
          </a:p>
          <a:p>
            <a:pPr marL="266700"/>
            <a:r>
              <a:rPr lang="es-ES" sz="1600" dirty="0">
                <a:solidFill>
                  <a:srgbClr val="7030A0"/>
                </a:solidFill>
              </a:rPr>
              <a:t>SAV, PEF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7030A0"/>
                </a:solidFill>
              </a:rPr>
              <a:t>Departamento del Gobierno Vasco competente en materia de servicios sociales y inclusión social.</a:t>
            </a:r>
          </a:p>
          <a:p>
            <a:pPr marL="552450" indent="-285750">
              <a:buFont typeface="Wingdings" panose="05000000000000000000" pitchFamily="2" charset="2"/>
              <a:buChar char="Ø"/>
            </a:pPr>
            <a:r>
              <a:rPr lang="es-ES" sz="1600" dirty="0" smtClean="0">
                <a:solidFill>
                  <a:srgbClr val="7030A0"/>
                </a:solidFill>
              </a:rPr>
              <a:t>Personal  </a:t>
            </a:r>
            <a:r>
              <a:rPr lang="es-ES" sz="1600" dirty="0">
                <a:solidFill>
                  <a:srgbClr val="7030A0"/>
                </a:solidFill>
              </a:rPr>
              <a:t>relacionado con servicios para las mujeres víctimas de violencia (SATEVI, ayudas de pago único…)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rgbClr val="7030A0"/>
                </a:solidFill>
              </a:rPr>
              <a:t>Departamento </a:t>
            </a:r>
            <a:r>
              <a:rPr lang="es-ES" sz="1600" dirty="0">
                <a:solidFill>
                  <a:srgbClr val="7030A0"/>
                </a:solidFill>
              </a:rPr>
              <a:t>del Gobierno Vasco competente en materia de empleo. </a:t>
            </a:r>
          </a:p>
          <a:p>
            <a:pPr marL="552450" indent="-285750">
              <a:buFont typeface="Wingdings" panose="05000000000000000000" pitchFamily="2" charset="2"/>
              <a:buChar char="Ø"/>
            </a:pPr>
            <a:r>
              <a:rPr lang="es-ES" sz="1600" dirty="0">
                <a:solidFill>
                  <a:srgbClr val="7030A0"/>
                </a:solidFill>
              </a:rPr>
              <a:t>Personal tutorías violencia contra las mujeres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rgbClr val="7030A0"/>
                </a:solidFill>
              </a:rPr>
              <a:t>Departamento </a:t>
            </a:r>
            <a:r>
              <a:rPr lang="es-ES" sz="1600" dirty="0">
                <a:solidFill>
                  <a:srgbClr val="7030A0"/>
                </a:solidFill>
              </a:rPr>
              <a:t>del Gobierno Vasco competente en materia de vivienda.</a:t>
            </a:r>
          </a:p>
          <a:p>
            <a:pPr marL="552450" indent="-285750">
              <a:buFont typeface="Wingdings" panose="05000000000000000000" pitchFamily="2" charset="2"/>
              <a:buChar char="Ø"/>
            </a:pPr>
            <a:r>
              <a:rPr lang="es-ES" sz="1600" dirty="0">
                <a:solidFill>
                  <a:srgbClr val="7030A0"/>
                </a:solidFill>
              </a:rPr>
              <a:t>Personal relacionado con servicios para las mujeres víctimas de violencia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rgbClr val="7030A0"/>
                </a:solidFill>
              </a:rPr>
              <a:t>Diputaciones  </a:t>
            </a:r>
            <a:r>
              <a:rPr lang="es-ES" sz="1600" dirty="0">
                <a:solidFill>
                  <a:srgbClr val="7030A0"/>
                </a:solidFill>
              </a:rPr>
              <a:t>Forales. </a:t>
            </a:r>
          </a:p>
          <a:p>
            <a:pPr marL="552450" indent="-285750">
              <a:buFont typeface="Wingdings" panose="05000000000000000000" pitchFamily="2" charset="2"/>
              <a:buChar char="Ø"/>
            </a:pPr>
            <a:r>
              <a:rPr lang="es-ES" sz="1600" dirty="0">
                <a:solidFill>
                  <a:srgbClr val="7030A0"/>
                </a:solidFill>
              </a:rPr>
              <a:t>Personal relacionado con servicios de atención a las mujeres víctimas de violencia + atención psicológica y jurídica+ personal de los pisos de acogida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rgbClr val="7030A0"/>
                </a:solidFill>
              </a:rPr>
              <a:t>Eudel-Asociación </a:t>
            </a:r>
            <a:r>
              <a:rPr lang="es-ES" sz="1600" dirty="0">
                <a:solidFill>
                  <a:srgbClr val="7030A0"/>
                </a:solidFill>
              </a:rPr>
              <a:t>de Municipios Vascos.</a:t>
            </a:r>
          </a:p>
          <a:p>
            <a:pPr marL="552450" indent="-285750">
              <a:buFont typeface="Wingdings" panose="05000000000000000000" pitchFamily="2" charset="2"/>
              <a:buChar char="Ø"/>
            </a:pPr>
            <a:r>
              <a:rPr lang="es-ES" sz="1600" dirty="0">
                <a:solidFill>
                  <a:srgbClr val="7030A0"/>
                </a:solidFill>
              </a:rPr>
              <a:t>Personal relacionado con servicios de atención a las mujeres víctimas de violencia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750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6890" y="1844824"/>
            <a:ext cx="8463582" cy="114300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u-ES" sz="1800" b="1" dirty="0" smtClean="0">
                <a:solidFill>
                  <a:srgbClr val="7030A0"/>
                </a:solidFill>
              </a:rPr>
              <a:t>GRUPO 5: COORDINACIÓN Y GOBERNANZA</a:t>
            </a:r>
            <a:endParaRPr lang="es-ES" sz="1800" b="1" dirty="0">
              <a:solidFill>
                <a:srgbClr val="7030A0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850" y="10754"/>
            <a:ext cx="837088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358850" y="3284984"/>
            <a:ext cx="8461622" cy="2862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7030A0"/>
                </a:solidFill>
              </a:rPr>
              <a:t>Departamento </a:t>
            </a:r>
            <a:r>
              <a:rPr lang="es-ES" dirty="0">
                <a:solidFill>
                  <a:srgbClr val="7030A0"/>
                </a:solidFill>
              </a:rPr>
              <a:t>del Gobierno Vasco competente en materia de educación.</a:t>
            </a:r>
          </a:p>
          <a:p>
            <a:pPr lvl="1"/>
            <a:r>
              <a:rPr lang="es-ES" dirty="0" smtClean="0">
                <a:solidFill>
                  <a:srgbClr val="7030A0"/>
                </a:solidFill>
              </a:rPr>
              <a:t>Personal </a:t>
            </a:r>
            <a:r>
              <a:rPr lang="es-ES" dirty="0">
                <a:solidFill>
                  <a:srgbClr val="7030A0"/>
                </a:solidFill>
              </a:rPr>
              <a:t>que participe en protocolos locales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7030A0"/>
                </a:solidFill>
              </a:rPr>
              <a:t>Ararteko.</a:t>
            </a:r>
            <a:endParaRPr lang="es-ES" dirty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7030A0"/>
                </a:solidFill>
              </a:rPr>
              <a:t>Diputaciones  </a:t>
            </a:r>
            <a:r>
              <a:rPr lang="es-ES" dirty="0">
                <a:solidFill>
                  <a:srgbClr val="7030A0"/>
                </a:solidFill>
              </a:rPr>
              <a:t>Forales. </a:t>
            </a:r>
          </a:p>
          <a:p>
            <a:pPr lvl="1"/>
            <a:r>
              <a:rPr lang="es-ES" dirty="0" smtClean="0">
                <a:solidFill>
                  <a:srgbClr val="7030A0"/>
                </a:solidFill>
              </a:rPr>
              <a:t>Personal </a:t>
            </a:r>
            <a:r>
              <a:rPr lang="es-ES" dirty="0">
                <a:solidFill>
                  <a:srgbClr val="7030A0"/>
                </a:solidFill>
              </a:rPr>
              <a:t>de igualdad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7030A0"/>
                </a:solidFill>
              </a:rPr>
              <a:t>Eudel-Asociación de Municipios Vascos.</a:t>
            </a:r>
          </a:p>
          <a:p>
            <a:pPr lvl="1"/>
            <a:r>
              <a:rPr lang="es-ES" dirty="0" smtClean="0">
                <a:solidFill>
                  <a:srgbClr val="7030A0"/>
                </a:solidFill>
              </a:rPr>
              <a:t>Personal </a:t>
            </a:r>
            <a:r>
              <a:rPr lang="es-ES" dirty="0">
                <a:solidFill>
                  <a:srgbClr val="7030A0"/>
                </a:solidFill>
              </a:rPr>
              <a:t>que coordine protocolos locales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7030A0"/>
                </a:solidFill>
              </a:rPr>
              <a:t>Emakunde: personal de </a:t>
            </a:r>
            <a:r>
              <a:rPr lang="es-ES" i="1" dirty="0">
                <a:solidFill>
                  <a:srgbClr val="7030A0"/>
                </a:solidFill>
              </a:rPr>
              <a:t>Área para la eliminación de la violencia contra las mujeres</a:t>
            </a:r>
            <a:r>
              <a:rPr lang="es-ES" dirty="0" smtClean="0">
                <a:solidFill>
                  <a:srgbClr val="7030A0"/>
                </a:solidFill>
              </a:rPr>
              <a:t>.</a:t>
            </a:r>
          </a:p>
          <a:p>
            <a:endParaRPr lang="es-E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77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</TotalTime>
  <Words>2097</Words>
  <Application>Microsoft Office PowerPoint</Application>
  <PresentationFormat>Pantailako aurkezpena (4:3)</PresentationFormat>
  <Paragraphs>207</Paragraphs>
  <Slides>17</Slides>
  <Notes>1</Notes>
  <HiddenSlides>0</HiddenSlides>
  <MMClips>0</MMClips>
  <ScaleCrop>false</ScaleCrop>
  <HeadingPairs>
    <vt:vector size="4" baseType="variant">
      <vt:variant>
        <vt:lpstr>Gaia</vt:lpstr>
      </vt:variant>
      <vt:variant>
        <vt:i4>1</vt:i4>
      </vt:variant>
      <vt:variant>
        <vt:lpstr>Diapositiben tituluak</vt:lpstr>
      </vt:variant>
      <vt:variant>
        <vt:i4>17</vt:i4>
      </vt:variant>
    </vt:vector>
  </HeadingPairs>
  <TitlesOfParts>
    <vt:vector size="18" baseType="lpstr">
      <vt:lpstr>Tema de Office</vt:lpstr>
      <vt:lpstr>ESTÁNDARES INTERNACIONALES DE CALIDAD EN LA ATENCIÓN A VÍCTIMAS DE LA VIOLENCIA CONTRA LAS MUJERES  </vt:lpstr>
      <vt:lpstr>¿A PARTIR DE AHORA QUE?</vt:lpstr>
      <vt:lpstr>PowerPoint-eko aurkezpena</vt:lpstr>
      <vt:lpstr>  GRUPOS DE TRABAJO </vt:lpstr>
      <vt:lpstr>PowerPoint-eko aurkezpena</vt:lpstr>
      <vt:lpstr>GRUPO 2: JUSTICIA</vt:lpstr>
      <vt:lpstr>GRUPO 3: POLICÍA</vt:lpstr>
      <vt:lpstr>GRUPO 4: SERVICIOS SOCIALES</vt:lpstr>
      <vt:lpstr>GRUPO 5: COORDINACIÓN Y GOBERNANZA</vt:lpstr>
      <vt:lpstr>DETECCIÓN DE LAS CLAVES (NUDOS) PARA EL DEBATE </vt:lpstr>
      <vt:lpstr>Datos estadísticos (CAPV)</vt:lpstr>
      <vt:lpstr>PowerPoint-eko aurkezpena</vt:lpstr>
      <vt:lpstr>PowerPoint-eko aurkezpena</vt:lpstr>
      <vt:lpstr>PowerPoint-eko aurkezpena</vt:lpstr>
      <vt:lpstr>PowerPoint-eko aurkezpena</vt:lpstr>
      <vt:lpstr>PowerPoint-eko aurkezpena</vt:lpstr>
      <vt:lpstr>PowerPoint-eko aurkezpena</vt:lpstr>
    </vt:vector>
  </TitlesOfParts>
  <Company>EJIE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SERVICIOS ESENCIALES PARA MUJERES Y NIÑAS QUE SUFREN VIOLENCIA </dc:title>
  <dc:creator>Perez De Unzueta Arrieta, Zuriñe</dc:creator>
  <cp:lastModifiedBy>Lauzirika Jauregi, Irune</cp:lastModifiedBy>
  <cp:revision>72</cp:revision>
  <cp:lastPrinted>2016-10-26T10:33:42Z</cp:lastPrinted>
  <dcterms:created xsi:type="dcterms:W3CDTF">2016-10-25T10:16:47Z</dcterms:created>
  <dcterms:modified xsi:type="dcterms:W3CDTF">2016-11-02T14:00:50Z</dcterms:modified>
</cp:coreProperties>
</file>