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9" r:id="rId3"/>
  </p:sldMasterIdLst>
  <p:notesMasterIdLst>
    <p:notesMasterId r:id="rId68"/>
  </p:notesMasterIdLst>
  <p:sldIdLst>
    <p:sldId id="269" r:id="rId4"/>
    <p:sldId id="258" r:id="rId5"/>
    <p:sldId id="372" r:id="rId6"/>
    <p:sldId id="271" r:id="rId7"/>
    <p:sldId id="270" r:id="rId8"/>
    <p:sldId id="272" r:id="rId9"/>
    <p:sldId id="273" r:id="rId10"/>
    <p:sldId id="274" r:id="rId11"/>
    <p:sldId id="373" r:id="rId12"/>
    <p:sldId id="277" r:id="rId13"/>
    <p:sldId id="374" r:id="rId14"/>
    <p:sldId id="278" r:id="rId15"/>
    <p:sldId id="375" r:id="rId16"/>
    <p:sldId id="376" r:id="rId17"/>
    <p:sldId id="377" r:id="rId18"/>
    <p:sldId id="378" r:id="rId19"/>
    <p:sldId id="379" r:id="rId20"/>
    <p:sldId id="380" r:id="rId21"/>
    <p:sldId id="381" r:id="rId22"/>
    <p:sldId id="382" r:id="rId23"/>
    <p:sldId id="383" r:id="rId24"/>
    <p:sldId id="384" r:id="rId25"/>
    <p:sldId id="385"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28"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6" r:id="rId65"/>
    <p:sldId id="427" r:id="rId66"/>
    <p:sldId id="429" r:id="rId67"/>
  </p:sldIdLst>
  <p:sldSz cx="9144000" cy="6858000" type="screen4x3"/>
  <p:notesSz cx="6811963" cy="99425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2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12" autoAdjust="0"/>
    <p:restoredTop sz="94677" autoAdjust="0"/>
  </p:normalViewPr>
  <p:slideViewPr>
    <p:cSldViewPr snapToGrid="0" snapToObjects="1">
      <p:cViewPr varScale="1">
        <p:scale>
          <a:sx n="102" d="100"/>
          <a:sy n="102" d="100"/>
        </p:scale>
        <p:origin x="-222" y="-90"/>
      </p:cViewPr>
      <p:guideLst>
        <p:guide orient="horz" pos="330"/>
        <p:guide/>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52C0-4D7C-A80E-D30BFF017BB5}"/>
              </c:ext>
            </c:extLst>
          </c:dPt>
          <c:dPt>
            <c:idx val="1"/>
            <c:invertIfNegative val="0"/>
            <c:bubble3D val="0"/>
            <c:extLst xmlns:c16r2="http://schemas.microsoft.com/office/drawing/2015/06/chart">
              <c:ext xmlns:c16="http://schemas.microsoft.com/office/drawing/2014/chart" uri="{C3380CC4-5D6E-409C-BE32-E72D297353CC}">
                <c16:uniqueId val="{00000001-52C0-4D7C-A80E-D30BFF017BB5}"/>
              </c:ext>
            </c:extLst>
          </c:dPt>
          <c:dPt>
            <c:idx val="2"/>
            <c:invertIfNegative val="0"/>
            <c:bubble3D val="0"/>
            <c:extLst xmlns:c16r2="http://schemas.microsoft.com/office/drawing/2015/06/chart">
              <c:ext xmlns:c16="http://schemas.microsoft.com/office/drawing/2014/chart" uri="{C3380CC4-5D6E-409C-BE32-E72D297353CC}">
                <c16:uniqueId val="{00000002-52C0-4D7C-A80E-D30BFF017BB5}"/>
              </c:ext>
            </c:extLst>
          </c:dPt>
          <c:dPt>
            <c:idx val="3"/>
            <c:invertIfNegative val="0"/>
            <c:bubble3D val="0"/>
            <c:extLst xmlns:c16r2="http://schemas.microsoft.com/office/drawing/2015/06/chart">
              <c:ext xmlns:c16="http://schemas.microsoft.com/office/drawing/2014/chart" uri="{C3380CC4-5D6E-409C-BE32-E72D297353CC}">
                <c16:uniqueId val="{00000003-52C0-4D7C-A80E-D30BFF017BB5}"/>
              </c:ext>
            </c:extLst>
          </c:dPt>
          <c:dPt>
            <c:idx val="4"/>
            <c:invertIfNegative val="0"/>
            <c:bubble3D val="0"/>
            <c:extLst xmlns:c16r2="http://schemas.microsoft.com/office/drawing/2015/06/chart">
              <c:ext xmlns:c16="http://schemas.microsoft.com/office/drawing/2014/chart" uri="{C3380CC4-5D6E-409C-BE32-E72D297353CC}">
                <c16:uniqueId val="{00000004-52C0-4D7C-A80E-D30BFF017BB5}"/>
              </c:ext>
            </c:extLst>
          </c:dPt>
          <c:dPt>
            <c:idx val="5"/>
            <c:invertIfNegative val="0"/>
            <c:bubble3D val="0"/>
            <c:extLst xmlns:c16r2="http://schemas.microsoft.com/office/drawing/2015/06/chart">
              <c:ext xmlns:c16="http://schemas.microsoft.com/office/drawing/2014/chart" uri="{C3380CC4-5D6E-409C-BE32-E72D297353CC}">
                <c16:uniqueId val="{00000005-52C0-4D7C-A80E-D30BFF017BB5}"/>
              </c:ext>
            </c:extLst>
          </c:dPt>
          <c:dPt>
            <c:idx val="6"/>
            <c:invertIfNegative val="0"/>
            <c:bubble3D val="0"/>
            <c:extLst xmlns:c16r2="http://schemas.microsoft.com/office/drawing/2015/06/chart">
              <c:ext xmlns:c16="http://schemas.microsoft.com/office/drawing/2014/chart" uri="{C3380CC4-5D6E-409C-BE32-E72D297353CC}">
                <c16:uniqueId val="{00000006-52C0-4D7C-A80E-D30BFF017BB5}"/>
              </c:ext>
            </c:extLst>
          </c:dPt>
          <c:dPt>
            <c:idx val="7"/>
            <c:invertIfNegative val="0"/>
            <c:bubble3D val="0"/>
            <c:extLst xmlns:c16r2="http://schemas.microsoft.com/office/drawing/2015/06/chart">
              <c:ext xmlns:c16="http://schemas.microsoft.com/office/drawing/2014/chart" uri="{C3380CC4-5D6E-409C-BE32-E72D297353CC}">
                <c16:uniqueId val="{00000007-52C0-4D7C-A80E-D30BFF017BB5}"/>
              </c:ext>
            </c:extLst>
          </c:dPt>
          <c:dPt>
            <c:idx val="8"/>
            <c:invertIfNegative val="0"/>
            <c:bubble3D val="0"/>
            <c:extLst xmlns:c16r2="http://schemas.microsoft.com/office/drawing/2015/06/chart">
              <c:ext xmlns:c16="http://schemas.microsoft.com/office/drawing/2014/chart" uri="{C3380CC4-5D6E-409C-BE32-E72D297353CC}">
                <c16:uniqueId val="{00000008-52C0-4D7C-A80E-D30BFF017BB5}"/>
              </c:ext>
            </c:extLst>
          </c:dPt>
          <c:dPt>
            <c:idx val="9"/>
            <c:invertIfNegative val="0"/>
            <c:bubble3D val="0"/>
            <c:extLst xmlns:c16r2="http://schemas.microsoft.com/office/drawing/2015/06/chart">
              <c:ext xmlns:c16="http://schemas.microsoft.com/office/drawing/2014/chart" uri="{C3380CC4-5D6E-409C-BE32-E72D297353CC}">
                <c16:uniqueId val="{00000009-52C0-4D7C-A80E-D30BFF017BB5}"/>
              </c:ext>
            </c:extLst>
          </c:dPt>
          <c:dPt>
            <c:idx val="10"/>
            <c:invertIfNegative val="0"/>
            <c:bubble3D val="0"/>
            <c:extLst xmlns:c16r2="http://schemas.microsoft.com/office/drawing/2015/06/chart">
              <c:ext xmlns:c16="http://schemas.microsoft.com/office/drawing/2014/chart" uri="{C3380CC4-5D6E-409C-BE32-E72D297353CC}">
                <c16:uniqueId val="{0000000A-52C0-4D7C-A80E-D30BFF017BB5}"/>
              </c:ext>
            </c:extLst>
          </c:dPt>
          <c:dPt>
            <c:idx val="11"/>
            <c:invertIfNegative val="0"/>
            <c:bubble3D val="0"/>
            <c:extLst xmlns:c16r2="http://schemas.microsoft.com/office/drawing/2015/06/chart">
              <c:ext xmlns:c16="http://schemas.microsoft.com/office/drawing/2014/chart" uri="{C3380CC4-5D6E-409C-BE32-E72D297353CC}">
                <c16:uniqueId val="{0000000B-52C0-4D7C-A80E-D30BFF017BB5}"/>
              </c:ext>
            </c:extLst>
          </c:dPt>
          <c:dPt>
            <c:idx val="12"/>
            <c:invertIfNegative val="0"/>
            <c:bubble3D val="0"/>
            <c:extLst xmlns:c16r2="http://schemas.microsoft.com/office/drawing/2015/06/chart">
              <c:ext xmlns:c16="http://schemas.microsoft.com/office/drawing/2014/chart" uri="{C3380CC4-5D6E-409C-BE32-E72D297353CC}">
                <c16:uniqueId val="{0000000C-52C0-4D7C-A80E-D30BFF017BB5}"/>
              </c:ext>
            </c:extLst>
          </c:dPt>
          <c:dLbls>
            <c:numFmt formatCode="%0.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Tasa participación</c:v>
                </c:pt>
              </c:strCache>
            </c:strRef>
          </c:cat>
          <c:val>
            <c:numRef>
              <c:f>Hoja1!$B$2</c:f>
              <c:numCache>
                <c:formatCode>0%</c:formatCode>
                <c:ptCount val="1"/>
                <c:pt idx="0">
                  <c:v>0.03</c:v>
                </c:pt>
              </c:numCache>
            </c:numRef>
          </c:val>
          <c:extLst xmlns:c16r2="http://schemas.microsoft.com/office/drawing/2015/06/chart">
            <c:ext xmlns:c16="http://schemas.microsoft.com/office/drawing/2014/chart" uri="{C3380CC4-5D6E-409C-BE32-E72D297353CC}">
              <c16:uniqueId val="{0000000D-52C0-4D7C-A80E-D30BFF017BB5}"/>
            </c:ext>
          </c:extLst>
        </c:ser>
        <c:dLbls>
          <c:showLegendKey val="0"/>
          <c:showVal val="0"/>
          <c:showCatName val="0"/>
          <c:showSerName val="0"/>
          <c:showPercent val="0"/>
          <c:showBubbleSize val="0"/>
        </c:dLbls>
        <c:gapWidth val="61"/>
        <c:axId val="121838592"/>
        <c:axId val="121852672"/>
      </c:barChart>
      <c:catAx>
        <c:axId val="121838592"/>
        <c:scaling>
          <c:orientation val="maxMin"/>
        </c:scaling>
        <c:delete val="1"/>
        <c:axPos val="l"/>
        <c:numFmt formatCode="General" sourceLinked="1"/>
        <c:majorTickMark val="out"/>
        <c:minorTickMark val="none"/>
        <c:tickLblPos val="nextTo"/>
        <c:crossAx val="121852672"/>
        <c:crosses val="autoZero"/>
        <c:auto val="1"/>
        <c:lblAlgn val="ctr"/>
        <c:lblOffset val="100"/>
        <c:noMultiLvlLbl val="0"/>
      </c:catAx>
      <c:valAx>
        <c:axId val="121852672"/>
        <c:scaling>
          <c:orientation val="minMax"/>
          <c:max val="1"/>
          <c:min val="0"/>
        </c:scaling>
        <c:delete val="1"/>
        <c:axPos val="t"/>
        <c:numFmt formatCode="0.0%" sourceLinked="0"/>
        <c:majorTickMark val="out"/>
        <c:minorTickMark val="none"/>
        <c:tickLblPos val="nextTo"/>
        <c:crossAx val="121838592"/>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C9AD-4D72-95A4-9F148DE55AEC}"/>
              </c:ext>
            </c:extLst>
          </c:dPt>
          <c:dPt>
            <c:idx val="1"/>
            <c:invertIfNegative val="0"/>
            <c:bubble3D val="0"/>
            <c:extLst xmlns:c16r2="http://schemas.microsoft.com/office/drawing/2015/06/chart">
              <c:ext xmlns:c16="http://schemas.microsoft.com/office/drawing/2014/chart" uri="{C3380CC4-5D6E-409C-BE32-E72D297353CC}">
                <c16:uniqueId val="{00000001-C9AD-4D72-95A4-9F148DE55AEC}"/>
              </c:ext>
            </c:extLst>
          </c:dPt>
          <c:dPt>
            <c:idx val="2"/>
            <c:invertIfNegative val="0"/>
            <c:bubble3D val="0"/>
            <c:extLst xmlns:c16r2="http://schemas.microsoft.com/office/drawing/2015/06/chart">
              <c:ext xmlns:c16="http://schemas.microsoft.com/office/drawing/2014/chart" uri="{C3380CC4-5D6E-409C-BE32-E72D297353CC}">
                <c16:uniqueId val="{00000002-C9AD-4D72-95A4-9F148DE55AEC}"/>
              </c:ext>
            </c:extLst>
          </c:dPt>
          <c:dPt>
            <c:idx val="3"/>
            <c:invertIfNegative val="0"/>
            <c:bubble3D val="0"/>
            <c:extLst xmlns:c16r2="http://schemas.microsoft.com/office/drawing/2015/06/chart">
              <c:ext xmlns:c16="http://schemas.microsoft.com/office/drawing/2014/chart" uri="{C3380CC4-5D6E-409C-BE32-E72D297353CC}">
                <c16:uniqueId val="{00000003-C9AD-4D72-95A4-9F148DE55AEC}"/>
              </c:ext>
            </c:extLst>
          </c:dPt>
          <c:dPt>
            <c:idx val="4"/>
            <c:invertIfNegative val="0"/>
            <c:bubble3D val="0"/>
            <c:extLst xmlns:c16r2="http://schemas.microsoft.com/office/drawing/2015/06/chart">
              <c:ext xmlns:c16="http://schemas.microsoft.com/office/drawing/2014/chart" uri="{C3380CC4-5D6E-409C-BE32-E72D297353CC}">
                <c16:uniqueId val="{00000004-C9AD-4D72-95A4-9F148DE55AEC}"/>
              </c:ext>
            </c:extLst>
          </c:dPt>
          <c:dPt>
            <c:idx val="5"/>
            <c:invertIfNegative val="0"/>
            <c:bubble3D val="0"/>
            <c:extLst xmlns:c16r2="http://schemas.microsoft.com/office/drawing/2015/06/chart">
              <c:ext xmlns:c16="http://schemas.microsoft.com/office/drawing/2014/chart" uri="{C3380CC4-5D6E-409C-BE32-E72D297353CC}">
                <c16:uniqueId val="{00000005-C9AD-4D72-95A4-9F148DE55AEC}"/>
              </c:ext>
            </c:extLst>
          </c:dPt>
          <c:dPt>
            <c:idx val="6"/>
            <c:invertIfNegative val="0"/>
            <c:bubble3D val="0"/>
            <c:extLst xmlns:c16r2="http://schemas.microsoft.com/office/drawing/2015/06/chart">
              <c:ext xmlns:c16="http://schemas.microsoft.com/office/drawing/2014/chart" uri="{C3380CC4-5D6E-409C-BE32-E72D297353CC}">
                <c16:uniqueId val="{00000006-C9AD-4D72-95A4-9F148DE55AEC}"/>
              </c:ext>
            </c:extLst>
          </c:dPt>
          <c:dPt>
            <c:idx val="7"/>
            <c:invertIfNegative val="0"/>
            <c:bubble3D val="0"/>
            <c:extLst xmlns:c16r2="http://schemas.microsoft.com/office/drawing/2015/06/chart">
              <c:ext xmlns:c16="http://schemas.microsoft.com/office/drawing/2014/chart" uri="{C3380CC4-5D6E-409C-BE32-E72D297353CC}">
                <c16:uniqueId val="{00000007-C9AD-4D72-95A4-9F148DE55AEC}"/>
              </c:ext>
            </c:extLst>
          </c:dPt>
          <c:dPt>
            <c:idx val="8"/>
            <c:invertIfNegative val="0"/>
            <c:bubble3D val="0"/>
            <c:extLst xmlns:c16r2="http://schemas.microsoft.com/office/drawing/2015/06/chart">
              <c:ext xmlns:c16="http://schemas.microsoft.com/office/drawing/2014/chart" uri="{C3380CC4-5D6E-409C-BE32-E72D297353CC}">
                <c16:uniqueId val="{00000008-C9AD-4D72-95A4-9F148DE55AEC}"/>
              </c:ext>
            </c:extLst>
          </c:dPt>
          <c:dPt>
            <c:idx val="9"/>
            <c:invertIfNegative val="0"/>
            <c:bubble3D val="0"/>
            <c:extLst xmlns:c16r2="http://schemas.microsoft.com/office/drawing/2015/06/chart">
              <c:ext xmlns:c16="http://schemas.microsoft.com/office/drawing/2014/chart" uri="{C3380CC4-5D6E-409C-BE32-E72D297353CC}">
                <c16:uniqueId val="{00000009-C9AD-4D72-95A4-9F148DE55AEC}"/>
              </c:ext>
            </c:extLst>
          </c:dPt>
          <c:dPt>
            <c:idx val="10"/>
            <c:invertIfNegative val="0"/>
            <c:bubble3D val="0"/>
            <c:extLst xmlns:c16r2="http://schemas.microsoft.com/office/drawing/2015/06/chart">
              <c:ext xmlns:c16="http://schemas.microsoft.com/office/drawing/2014/chart" uri="{C3380CC4-5D6E-409C-BE32-E72D297353CC}">
                <c16:uniqueId val="{0000000A-C9AD-4D72-95A4-9F148DE55AEC}"/>
              </c:ext>
            </c:extLst>
          </c:dPt>
          <c:dPt>
            <c:idx val="11"/>
            <c:invertIfNegative val="0"/>
            <c:bubble3D val="0"/>
            <c:extLst xmlns:c16r2="http://schemas.microsoft.com/office/drawing/2015/06/chart">
              <c:ext xmlns:c16="http://schemas.microsoft.com/office/drawing/2014/chart" uri="{C3380CC4-5D6E-409C-BE32-E72D297353CC}">
                <c16:uniqueId val="{0000000B-C9AD-4D72-95A4-9F148DE55AEC}"/>
              </c:ext>
            </c:extLst>
          </c:dPt>
          <c:dPt>
            <c:idx val="12"/>
            <c:invertIfNegative val="0"/>
            <c:bubble3D val="0"/>
            <c:extLst xmlns:c16r2="http://schemas.microsoft.com/office/drawing/2015/06/chart">
              <c:ext xmlns:c16="http://schemas.microsoft.com/office/drawing/2014/chart" uri="{C3380CC4-5D6E-409C-BE32-E72D297353CC}">
                <c16:uniqueId val="{0000000C-C9AD-4D72-95A4-9F148DE55AEC}"/>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9AD-4D72-95A4-9F148DE55AEC}"/>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5"/>
                <c:pt idx="0">
                  <c:v>Behin baino gehiagotan urtean zehar</c:v>
                </c:pt>
                <c:pt idx="1">
                  <c:v>Hilero</c:v>
                </c:pt>
                <c:pt idx="2">
                  <c:v>Egunero</c:v>
                </c:pt>
                <c:pt idx="3">
                  <c:v>Noizean behin</c:v>
                </c:pt>
                <c:pt idx="4">
                  <c:v>Erabiltzen dudan lehenengo aldia da</c:v>
                </c:pt>
              </c:strCache>
            </c:strRef>
          </c:cat>
          <c:val>
            <c:numRef>
              <c:f>Hoja1!$B$2:$B$7</c:f>
              <c:numCache>
                <c:formatCode>0%</c:formatCode>
                <c:ptCount val="6"/>
                <c:pt idx="0">
                  <c:v>4.3478260869565216E-2</c:v>
                </c:pt>
                <c:pt idx="1">
                  <c:v>0</c:v>
                </c:pt>
                <c:pt idx="3">
                  <c:v>0.34782608695652173</c:v>
                </c:pt>
                <c:pt idx="4">
                  <c:v>0.60869565217391308</c:v>
                </c:pt>
              </c:numCache>
            </c:numRef>
          </c:val>
          <c:extLst xmlns:c16r2="http://schemas.microsoft.com/office/drawing/2015/06/chart">
            <c:ext xmlns:c16="http://schemas.microsoft.com/office/drawing/2014/chart" uri="{C3380CC4-5D6E-409C-BE32-E72D297353CC}">
              <c16:uniqueId val="{0000000D-C9AD-4D72-95A4-9F148DE55AEC}"/>
            </c:ext>
          </c:extLst>
        </c:ser>
        <c:ser>
          <c:idx val="1"/>
          <c:order val="1"/>
          <c:tx>
            <c:strRef>
              <c:f>Hoja1!$C$1</c:f>
              <c:strCache>
                <c:ptCount val="1"/>
                <c:pt idx="0">
                  <c:v>Telegram (n = 69)</c:v>
                </c:pt>
              </c:strCache>
            </c:strRef>
          </c:tx>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9AD-4D72-95A4-9F148DE55AEC}"/>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5"/>
                <c:pt idx="0">
                  <c:v>Behin baino gehiagotan urtean zehar</c:v>
                </c:pt>
                <c:pt idx="1">
                  <c:v>Hilero</c:v>
                </c:pt>
                <c:pt idx="2">
                  <c:v>Egunero</c:v>
                </c:pt>
                <c:pt idx="3">
                  <c:v>Noizean behin</c:v>
                </c:pt>
                <c:pt idx="4">
                  <c:v>Erabiltzen dudan lehenengo aldia da</c:v>
                </c:pt>
              </c:strCache>
            </c:strRef>
          </c:cat>
          <c:val>
            <c:numRef>
              <c:f>Hoja1!$C$2:$C$7</c:f>
              <c:numCache>
                <c:formatCode>0%</c:formatCode>
                <c:ptCount val="6"/>
                <c:pt idx="0">
                  <c:v>0.13043478260869565</c:v>
                </c:pt>
                <c:pt idx="1">
                  <c:v>1.4492753623188406E-2</c:v>
                </c:pt>
                <c:pt idx="3">
                  <c:v>0.42028985507246375</c:v>
                </c:pt>
                <c:pt idx="4">
                  <c:v>0.43478260869565216</c:v>
                </c:pt>
              </c:numCache>
            </c:numRef>
          </c:val>
          <c:extLst xmlns:c16r2="http://schemas.microsoft.com/office/drawing/2015/06/chart">
            <c:ext xmlns:c16="http://schemas.microsoft.com/office/drawing/2014/chart" uri="{C3380CC4-5D6E-409C-BE32-E72D297353CC}">
              <c16:uniqueId val="{0000000F-C9AD-4D72-95A4-9F148DE55AEC}"/>
            </c:ext>
          </c:extLst>
        </c:ser>
        <c:dLbls>
          <c:showLegendKey val="0"/>
          <c:showVal val="0"/>
          <c:showCatName val="0"/>
          <c:showSerName val="0"/>
          <c:showPercent val="0"/>
          <c:showBubbleSize val="0"/>
        </c:dLbls>
        <c:gapWidth val="61"/>
        <c:axId val="249086720"/>
        <c:axId val="249088256"/>
      </c:barChart>
      <c:catAx>
        <c:axId val="24908672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9088256"/>
        <c:crosses val="autoZero"/>
        <c:auto val="1"/>
        <c:lblAlgn val="ctr"/>
        <c:lblOffset val="100"/>
        <c:noMultiLvlLbl val="0"/>
      </c:catAx>
      <c:valAx>
        <c:axId val="249088256"/>
        <c:scaling>
          <c:orientation val="minMax"/>
          <c:max val="1"/>
          <c:min val="0"/>
        </c:scaling>
        <c:delete val="1"/>
        <c:axPos val="t"/>
        <c:numFmt formatCode="0.0%" sourceLinked="0"/>
        <c:majorTickMark val="out"/>
        <c:minorTickMark val="none"/>
        <c:tickLblPos val="nextTo"/>
        <c:crossAx val="249086720"/>
        <c:crosses val="autoZero"/>
        <c:crossBetween val="between"/>
        <c:majorUnit val="0.5"/>
      </c:valAx>
    </c:plotArea>
    <c:legend>
      <c:legendPos val="r"/>
      <c:layout>
        <c:manualLayout>
          <c:xMode val="edge"/>
          <c:yMode val="edge"/>
          <c:x val="0.84013106485272637"/>
          <c:y val="0.78187564003460097"/>
          <c:w val="0.14780008021717206"/>
          <c:h val="0.14105572464008403"/>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80643914123759"/>
          <c:y val="8.2826293974388298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6F52-4F3E-A7CA-235591D5B5B0}"/>
              </c:ext>
            </c:extLst>
          </c:dPt>
          <c:dPt>
            <c:idx val="1"/>
            <c:invertIfNegative val="0"/>
            <c:bubble3D val="0"/>
            <c:extLst xmlns:c16r2="http://schemas.microsoft.com/office/drawing/2015/06/chart">
              <c:ext xmlns:c16="http://schemas.microsoft.com/office/drawing/2014/chart" uri="{C3380CC4-5D6E-409C-BE32-E72D297353CC}">
                <c16:uniqueId val="{00000001-6F52-4F3E-A7CA-235591D5B5B0}"/>
              </c:ext>
            </c:extLst>
          </c:dPt>
          <c:dPt>
            <c:idx val="2"/>
            <c:invertIfNegative val="0"/>
            <c:bubble3D val="0"/>
            <c:extLst xmlns:c16r2="http://schemas.microsoft.com/office/drawing/2015/06/chart">
              <c:ext xmlns:c16="http://schemas.microsoft.com/office/drawing/2014/chart" uri="{C3380CC4-5D6E-409C-BE32-E72D297353CC}">
                <c16:uniqueId val="{00000002-6F52-4F3E-A7CA-235591D5B5B0}"/>
              </c:ext>
            </c:extLst>
          </c:dPt>
          <c:dPt>
            <c:idx val="3"/>
            <c:invertIfNegative val="0"/>
            <c:bubble3D val="0"/>
            <c:extLst xmlns:c16r2="http://schemas.microsoft.com/office/drawing/2015/06/chart">
              <c:ext xmlns:c16="http://schemas.microsoft.com/office/drawing/2014/chart" uri="{C3380CC4-5D6E-409C-BE32-E72D297353CC}">
                <c16:uniqueId val="{00000003-6F52-4F3E-A7CA-235591D5B5B0}"/>
              </c:ext>
            </c:extLst>
          </c:dPt>
          <c:dPt>
            <c:idx val="4"/>
            <c:invertIfNegative val="0"/>
            <c:bubble3D val="0"/>
            <c:extLst xmlns:c16r2="http://schemas.microsoft.com/office/drawing/2015/06/chart">
              <c:ext xmlns:c16="http://schemas.microsoft.com/office/drawing/2014/chart" uri="{C3380CC4-5D6E-409C-BE32-E72D297353CC}">
                <c16:uniqueId val="{00000004-6F52-4F3E-A7CA-235591D5B5B0}"/>
              </c:ext>
            </c:extLst>
          </c:dPt>
          <c:dPt>
            <c:idx val="5"/>
            <c:invertIfNegative val="0"/>
            <c:bubble3D val="0"/>
            <c:extLst xmlns:c16r2="http://schemas.microsoft.com/office/drawing/2015/06/chart">
              <c:ext xmlns:c16="http://schemas.microsoft.com/office/drawing/2014/chart" uri="{C3380CC4-5D6E-409C-BE32-E72D297353CC}">
                <c16:uniqueId val="{00000005-6F52-4F3E-A7CA-235591D5B5B0}"/>
              </c:ext>
            </c:extLst>
          </c:dPt>
          <c:dPt>
            <c:idx val="6"/>
            <c:invertIfNegative val="0"/>
            <c:bubble3D val="0"/>
            <c:extLst xmlns:c16r2="http://schemas.microsoft.com/office/drawing/2015/06/chart">
              <c:ext xmlns:c16="http://schemas.microsoft.com/office/drawing/2014/chart" uri="{C3380CC4-5D6E-409C-BE32-E72D297353CC}">
                <c16:uniqueId val="{00000006-6F52-4F3E-A7CA-235591D5B5B0}"/>
              </c:ext>
            </c:extLst>
          </c:dPt>
          <c:dPt>
            <c:idx val="7"/>
            <c:invertIfNegative val="0"/>
            <c:bubble3D val="0"/>
            <c:extLst xmlns:c16r2="http://schemas.microsoft.com/office/drawing/2015/06/chart">
              <c:ext xmlns:c16="http://schemas.microsoft.com/office/drawing/2014/chart" uri="{C3380CC4-5D6E-409C-BE32-E72D297353CC}">
                <c16:uniqueId val="{00000007-6F52-4F3E-A7CA-235591D5B5B0}"/>
              </c:ext>
            </c:extLst>
          </c:dPt>
          <c:dPt>
            <c:idx val="8"/>
            <c:invertIfNegative val="0"/>
            <c:bubble3D val="0"/>
            <c:extLst xmlns:c16r2="http://schemas.microsoft.com/office/drawing/2015/06/chart">
              <c:ext xmlns:c16="http://schemas.microsoft.com/office/drawing/2014/chart" uri="{C3380CC4-5D6E-409C-BE32-E72D297353CC}">
                <c16:uniqueId val="{00000008-6F52-4F3E-A7CA-235591D5B5B0}"/>
              </c:ext>
            </c:extLst>
          </c:dPt>
          <c:dPt>
            <c:idx val="9"/>
            <c:invertIfNegative val="0"/>
            <c:bubble3D val="0"/>
            <c:extLst xmlns:c16r2="http://schemas.microsoft.com/office/drawing/2015/06/chart">
              <c:ext xmlns:c16="http://schemas.microsoft.com/office/drawing/2014/chart" uri="{C3380CC4-5D6E-409C-BE32-E72D297353CC}">
                <c16:uniqueId val="{00000009-6F52-4F3E-A7CA-235591D5B5B0}"/>
              </c:ext>
            </c:extLst>
          </c:dPt>
          <c:dPt>
            <c:idx val="10"/>
            <c:invertIfNegative val="0"/>
            <c:bubble3D val="0"/>
            <c:extLst xmlns:c16r2="http://schemas.microsoft.com/office/drawing/2015/06/chart">
              <c:ext xmlns:c16="http://schemas.microsoft.com/office/drawing/2014/chart" uri="{C3380CC4-5D6E-409C-BE32-E72D297353CC}">
                <c16:uniqueId val="{0000000A-6F52-4F3E-A7CA-235591D5B5B0}"/>
              </c:ext>
            </c:extLst>
          </c:dPt>
          <c:dPt>
            <c:idx val="11"/>
            <c:invertIfNegative val="0"/>
            <c:bubble3D val="0"/>
            <c:extLst xmlns:c16r2="http://schemas.microsoft.com/office/drawing/2015/06/chart">
              <c:ext xmlns:c16="http://schemas.microsoft.com/office/drawing/2014/chart" uri="{C3380CC4-5D6E-409C-BE32-E72D297353CC}">
                <c16:uniqueId val="{0000000B-6F52-4F3E-A7CA-235591D5B5B0}"/>
              </c:ext>
            </c:extLst>
          </c:dPt>
          <c:dPt>
            <c:idx val="12"/>
            <c:invertIfNegative val="0"/>
            <c:bubble3D val="0"/>
            <c:extLst xmlns:c16r2="http://schemas.microsoft.com/office/drawing/2015/06/chart">
              <c:ext xmlns:c16="http://schemas.microsoft.com/office/drawing/2014/chart" uri="{C3380CC4-5D6E-409C-BE32-E72D297353CC}">
                <c16:uniqueId val="{0000000C-6F52-4F3E-A7CA-235591D5B5B0}"/>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Ordenagailu baten bidez (mahai gainekoa edo eramangarria)</c:v>
                </c:pt>
                <c:pt idx="1">
                  <c:v>Telefono mugikorraren bidez</c:v>
                </c:pt>
                <c:pt idx="2">
                  <c:v>Tableta baten bidez</c:v>
                </c:pt>
                <c:pt idx="3">
                  <c:v>Bestelako gailu baten bidez</c:v>
                </c:pt>
              </c:strCache>
            </c:strRef>
          </c:cat>
          <c:val>
            <c:numRef>
              <c:f>Hoja1!$B$2:$B$5</c:f>
              <c:numCache>
                <c:formatCode>0%</c:formatCode>
                <c:ptCount val="4"/>
                <c:pt idx="0">
                  <c:v>0.56521739130434778</c:v>
                </c:pt>
                <c:pt idx="1">
                  <c:v>0.34782608695652173</c:v>
                </c:pt>
                <c:pt idx="2">
                  <c:v>4.3478260869565216E-2</c:v>
                </c:pt>
                <c:pt idx="3">
                  <c:v>4.3478260869565216E-2</c:v>
                </c:pt>
              </c:numCache>
            </c:numRef>
          </c:val>
          <c:extLst xmlns:c16r2="http://schemas.microsoft.com/office/drawing/2015/06/chart">
            <c:ext xmlns:c16="http://schemas.microsoft.com/office/drawing/2014/chart" uri="{C3380CC4-5D6E-409C-BE32-E72D297353CC}">
              <c16:uniqueId val="{0000000D-6F52-4F3E-A7CA-235591D5B5B0}"/>
            </c:ext>
          </c:extLst>
        </c:ser>
        <c:ser>
          <c:idx val="1"/>
          <c:order val="1"/>
          <c:tx>
            <c:strRef>
              <c:f>Hoja1!$C$1</c:f>
              <c:strCache>
                <c:ptCount val="1"/>
                <c:pt idx="0">
                  <c:v>Telegram (n = 69)</c:v>
                </c:pt>
              </c:strCache>
            </c:strRef>
          </c:tx>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F52-4F3E-A7CA-235591D5B5B0}"/>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Ordenagailu baten bidez (mahai gainekoa edo eramangarria)</c:v>
                </c:pt>
                <c:pt idx="1">
                  <c:v>Telefono mugikorraren bidez</c:v>
                </c:pt>
                <c:pt idx="2">
                  <c:v>Tableta baten bidez</c:v>
                </c:pt>
                <c:pt idx="3">
                  <c:v>Bestelako gailu baten bidez</c:v>
                </c:pt>
              </c:strCache>
            </c:strRef>
          </c:cat>
          <c:val>
            <c:numRef>
              <c:f>Hoja1!$C$2:$C$5</c:f>
              <c:numCache>
                <c:formatCode>0%</c:formatCode>
                <c:ptCount val="4"/>
                <c:pt idx="0">
                  <c:v>0.27536231884057971</c:v>
                </c:pt>
                <c:pt idx="1">
                  <c:v>0.6811594202898551</c:v>
                </c:pt>
                <c:pt idx="2">
                  <c:v>2.8985507246376812E-2</c:v>
                </c:pt>
                <c:pt idx="3">
                  <c:v>1.4492753623188406E-2</c:v>
                </c:pt>
              </c:numCache>
            </c:numRef>
          </c:val>
          <c:extLst xmlns:c16r2="http://schemas.microsoft.com/office/drawing/2015/06/chart">
            <c:ext xmlns:c16="http://schemas.microsoft.com/office/drawing/2014/chart" uri="{C3380CC4-5D6E-409C-BE32-E72D297353CC}">
              <c16:uniqueId val="{0000000F-6F52-4F3E-A7CA-235591D5B5B0}"/>
            </c:ext>
          </c:extLst>
        </c:ser>
        <c:dLbls>
          <c:showLegendKey val="0"/>
          <c:showVal val="0"/>
          <c:showCatName val="0"/>
          <c:showSerName val="0"/>
          <c:showPercent val="0"/>
          <c:showBubbleSize val="0"/>
        </c:dLbls>
        <c:gapWidth val="61"/>
        <c:axId val="250670464"/>
        <c:axId val="250676352"/>
      </c:barChart>
      <c:catAx>
        <c:axId val="25067046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0676352"/>
        <c:crosses val="autoZero"/>
        <c:auto val="1"/>
        <c:lblAlgn val="ctr"/>
        <c:lblOffset val="100"/>
        <c:noMultiLvlLbl val="0"/>
      </c:catAx>
      <c:valAx>
        <c:axId val="250676352"/>
        <c:scaling>
          <c:orientation val="minMax"/>
          <c:max val="1"/>
          <c:min val="0"/>
        </c:scaling>
        <c:delete val="1"/>
        <c:axPos val="t"/>
        <c:numFmt formatCode="0.0%" sourceLinked="0"/>
        <c:majorTickMark val="out"/>
        <c:minorTickMark val="none"/>
        <c:tickLblPos val="nextTo"/>
        <c:crossAx val="250670464"/>
        <c:crosses val="autoZero"/>
        <c:crossBetween val="between"/>
        <c:majorUnit val="0.5"/>
      </c:valAx>
    </c:plotArea>
    <c:legend>
      <c:legendPos val="r"/>
      <c:layout>
        <c:manualLayout>
          <c:xMode val="edge"/>
          <c:yMode val="edge"/>
          <c:x val="0.84013106485272637"/>
          <c:y val="0.78187564003460097"/>
          <c:w val="0.14780008021717206"/>
          <c:h val="0.14105572464008403"/>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678C-4576-A9AB-EEE55F09B556}"/>
              </c:ext>
            </c:extLst>
          </c:dPt>
          <c:dPt>
            <c:idx val="1"/>
            <c:invertIfNegative val="0"/>
            <c:bubble3D val="0"/>
            <c:extLst xmlns:c16r2="http://schemas.microsoft.com/office/drawing/2015/06/chart">
              <c:ext xmlns:c16="http://schemas.microsoft.com/office/drawing/2014/chart" uri="{C3380CC4-5D6E-409C-BE32-E72D297353CC}">
                <c16:uniqueId val="{00000001-678C-4576-A9AB-EEE55F09B556}"/>
              </c:ext>
            </c:extLst>
          </c:dPt>
          <c:dPt>
            <c:idx val="2"/>
            <c:invertIfNegative val="0"/>
            <c:bubble3D val="0"/>
            <c:extLst xmlns:c16r2="http://schemas.microsoft.com/office/drawing/2015/06/chart">
              <c:ext xmlns:c16="http://schemas.microsoft.com/office/drawing/2014/chart" uri="{C3380CC4-5D6E-409C-BE32-E72D297353CC}">
                <c16:uniqueId val="{00000002-678C-4576-A9AB-EEE55F09B556}"/>
              </c:ext>
            </c:extLst>
          </c:dPt>
          <c:dPt>
            <c:idx val="3"/>
            <c:invertIfNegative val="0"/>
            <c:bubble3D val="0"/>
            <c:extLst xmlns:c16r2="http://schemas.microsoft.com/office/drawing/2015/06/chart">
              <c:ext xmlns:c16="http://schemas.microsoft.com/office/drawing/2014/chart" uri="{C3380CC4-5D6E-409C-BE32-E72D297353CC}">
                <c16:uniqueId val="{00000003-678C-4576-A9AB-EEE55F09B556}"/>
              </c:ext>
            </c:extLst>
          </c:dPt>
          <c:dPt>
            <c:idx val="4"/>
            <c:invertIfNegative val="0"/>
            <c:bubble3D val="0"/>
            <c:extLst xmlns:c16r2="http://schemas.microsoft.com/office/drawing/2015/06/chart">
              <c:ext xmlns:c16="http://schemas.microsoft.com/office/drawing/2014/chart" uri="{C3380CC4-5D6E-409C-BE32-E72D297353CC}">
                <c16:uniqueId val="{00000004-678C-4576-A9AB-EEE55F09B556}"/>
              </c:ext>
            </c:extLst>
          </c:dPt>
          <c:dPt>
            <c:idx val="5"/>
            <c:invertIfNegative val="0"/>
            <c:bubble3D val="0"/>
            <c:extLst xmlns:c16r2="http://schemas.microsoft.com/office/drawing/2015/06/chart">
              <c:ext xmlns:c16="http://schemas.microsoft.com/office/drawing/2014/chart" uri="{C3380CC4-5D6E-409C-BE32-E72D297353CC}">
                <c16:uniqueId val="{00000005-678C-4576-A9AB-EEE55F09B556}"/>
              </c:ext>
            </c:extLst>
          </c:dPt>
          <c:dPt>
            <c:idx val="6"/>
            <c:invertIfNegative val="0"/>
            <c:bubble3D val="0"/>
            <c:extLst xmlns:c16r2="http://schemas.microsoft.com/office/drawing/2015/06/chart">
              <c:ext xmlns:c16="http://schemas.microsoft.com/office/drawing/2014/chart" uri="{C3380CC4-5D6E-409C-BE32-E72D297353CC}">
                <c16:uniqueId val="{00000006-678C-4576-A9AB-EEE55F09B556}"/>
              </c:ext>
            </c:extLst>
          </c:dPt>
          <c:dPt>
            <c:idx val="7"/>
            <c:invertIfNegative val="0"/>
            <c:bubble3D val="0"/>
            <c:extLst xmlns:c16r2="http://schemas.microsoft.com/office/drawing/2015/06/chart">
              <c:ext xmlns:c16="http://schemas.microsoft.com/office/drawing/2014/chart" uri="{C3380CC4-5D6E-409C-BE32-E72D297353CC}">
                <c16:uniqueId val="{00000007-678C-4576-A9AB-EEE55F09B556}"/>
              </c:ext>
            </c:extLst>
          </c:dPt>
          <c:dPt>
            <c:idx val="8"/>
            <c:invertIfNegative val="0"/>
            <c:bubble3D val="0"/>
            <c:extLst xmlns:c16r2="http://schemas.microsoft.com/office/drawing/2015/06/chart">
              <c:ext xmlns:c16="http://schemas.microsoft.com/office/drawing/2014/chart" uri="{C3380CC4-5D6E-409C-BE32-E72D297353CC}">
                <c16:uniqueId val="{00000008-678C-4576-A9AB-EEE55F09B556}"/>
              </c:ext>
            </c:extLst>
          </c:dPt>
          <c:dPt>
            <c:idx val="9"/>
            <c:invertIfNegative val="0"/>
            <c:bubble3D val="0"/>
            <c:extLst xmlns:c16r2="http://schemas.microsoft.com/office/drawing/2015/06/chart">
              <c:ext xmlns:c16="http://schemas.microsoft.com/office/drawing/2014/chart" uri="{C3380CC4-5D6E-409C-BE32-E72D297353CC}">
                <c16:uniqueId val="{00000009-678C-4576-A9AB-EEE55F09B556}"/>
              </c:ext>
            </c:extLst>
          </c:dPt>
          <c:dPt>
            <c:idx val="10"/>
            <c:invertIfNegative val="0"/>
            <c:bubble3D val="0"/>
            <c:extLst xmlns:c16r2="http://schemas.microsoft.com/office/drawing/2015/06/chart">
              <c:ext xmlns:c16="http://schemas.microsoft.com/office/drawing/2014/chart" uri="{C3380CC4-5D6E-409C-BE32-E72D297353CC}">
                <c16:uniqueId val="{0000000A-678C-4576-A9AB-EEE55F09B556}"/>
              </c:ext>
            </c:extLst>
          </c:dPt>
          <c:dPt>
            <c:idx val="11"/>
            <c:invertIfNegative val="0"/>
            <c:bubble3D val="0"/>
            <c:extLst xmlns:c16r2="http://schemas.microsoft.com/office/drawing/2015/06/chart">
              <c:ext xmlns:c16="http://schemas.microsoft.com/office/drawing/2014/chart" uri="{C3380CC4-5D6E-409C-BE32-E72D297353CC}">
                <c16:uniqueId val="{0000000B-678C-4576-A9AB-EEE55F09B556}"/>
              </c:ext>
            </c:extLst>
          </c:dPt>
          <c:dPt>
            <c:idx val="12"/>
            <c:invertIfNegative val="0"/>
            <c:bubble3D val="0"/>
            <c:extLst xmlns:c16r2="http://schemas.microsoft.com/office/drawing/2015/06/chart">
              <c:ext xmlns:c16="http://schemas.microsoft.com/office/drawing/2014/chart" uri="{C3380CC4-5D6E-409C-BE32-E72D297353CC}">
                <c16:uniqueId val="{0000000C-678C-4576-A9AB-EEE55F09B556}"/>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Erabat</c:v>
                </c:pt>
                <c:pt idx="1">
                  <c:v>Neurri batean</c:v>
                </c:pt>
                <c:pt idx="2">
                  <c:v>Ez da erantzun</c:v>
                </c:pt>
                <c:pt idx="3">
                  <c:v>Beste instituzio batera bideratu da</c:v>
                </c:pt>
              </c:strCache>
            </c:strRef>
          </c:cat>
          <c:val>
            <c:numRef>
              <c:f>Hoja1!$B$2:$B$5</c:f>
              <c:numCache>
                <c:formatCode>0%</c:formatCode>
                <c:ptCount val="4"/>
                <c:pt idx="0">
                  <c:v>0.60869565217391308</c:v>
                </c:pt>
                <c:pt idx="1">
                  <c:v>0.13043478260869565</c:v>
                </c:pt>
                <c:pt idx="2">
                  <c:v>0.21739130434782608</c:v>
                </c:pt>
                <c:pt idx="3">
                  <c:v>4.3478260869565216E-2</c:v>
                </c:pt>
              </c:numCache>
            </c:numRef>
          </c:val>
          <c:extLst xmlns:c16r2="http://schemas.microsoft.com/office/drawing/2015/06/chart">
            <c:ext xmlns:c16="http://schemas.microsoft.com/office/drawing/2014/chart" uri="{C3380CC4-5D6E-409C-BE32-E72D297353CC}">
              <c16:uniqueId val="{0000000D-678C-4576-A9AB-EEE55F09B556}"/>
            </c:ext>
          </c:extLst>
        </c:ser>
        <c:ser>
          <c:idx val="1"/>
          <c:order val="1"/>
          <c:tx>
            <c:strRef>
              <c:f>Hoja1!$C$1</c:f>
              <c:strCache>
                <c:ptCount val="1"/>
                <c:pt idx="0">
                  <c:v>Telegram (n = 69)</c:v>
                </c:pt>
              </c:strCache>
            </c:strRef>
          </c:tx>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678C-4576-A9AB-EEE55F09B556}"/>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Erabat</c:v>
                </c:pt>
                <c:pt idx="1">
                  <c:v>Neurri batean</c:v>
                </c:pt>
                <c:pt idx="2">
                  <c:v>Ez da erantzun</c:v>
                </c:pt>
                <c:pt idx="3">
                  <c:v>Beste instituzio batera bideratu da</c:v>
                </c:pt>
              </c:strCache>
            </c:strRef>
          </c:cat>
          <c:val>
            <c:numRef>
              <c:f>Hoja1!$C$2:$C$5</c:f>
              <c:numCache>
                <c:formatCode>0%</c:formatCode>
                <c:ptCount val="4"/>
                <c:pt idx="0">
                  <c:v>0.53623188405797106</c:v>
                </c:pt>
                <c:pt idx="1">
                  <c:v>0.21739130434782608</c:v>
                </c:pt>
                <c:pt idx="2">
                  <c:v>0.17391304347826086</c:v>
                </c:pt>
                <c:pt idx="3">
                  <c:v>7.2463768115942032E-2</c:v>
                </c:pt>
              </c:numCache>
            </c:numRef>
          </c:val>
          <c:extLst xmlns:c16r2="http://schemas.microsoft.com/office/drawing/2015/06/chart">
            <c:ext xmlns:c16="http://schemas.microsoft.com/office/drawing/2014/chart" uri="{C3380CC4-5D6E-409C-BE32-E72D297353CC}">
              <c16:uniqueId val="{0000000F-678C-4576-A9AB-EEE55F09B556}"/>
            </c:ext>
          </c:extLst>
        </c:ser>
        <c:dLbls>
          <c:showLegendKey val="0"/>
          <c:showVal val="0"/>
          <c:showCatName val="0"/>
          <c:showSerName val="0"/>
          <c:showPercent val="0"/>
          <c:showBubbleSize val="0"/>
        </c:dLbls>
        <c:gapWidth val="61"/>
        <c:axId val="250249984"/>
        <c:axId val="250251520"/>
      </c:barChart>
      <c:catAx>
        <c:axId val="25024998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0251520"/>
        <c:crosses val="autoZero"/>
        <c:auto val="1"/>
        <c:lblAlgn val="ctr"/>
        <c:lblOffset val="100"/>
        <c:noMultiLvlLbl val="0"/>
      </c:catAx>
      <c:valAx>
        <c:axId val="250251520"/>
        <c:scaling>
          <c:orientation val="minMax"/>
          <c:max val="1"/>
          <c:min val="0"/>
        </c:scaling>
        <c:delete val="1"/>
        <c:axPos val="t"/>
        <c:numFmt formatCode="0.0%" sourceLinked="0"/>
        <c:majorTickMark val="out"/>
        <c:minorTickMark val="none"/>
        <c:tickLblPos val="nextTo"/>
        <c:crossAx val="250249984"/>
        <c:crosses val="autoZero"/>
        <c:crossBetween val="between"/>
        <c:majorUnit val="0.5"/>
      </c:valAx>
    </c:plotArea>
    <c:legend>
      <c:legendPos val="r"/>
      <c:layout>
        <c:manualLayout>
          <c:xMode val="edge"/>
          <c:yMode val="edge"/>
          <c:x val="0.80098280855660897"/>
          <c:y val="0.78187564003460097"/>
          <c:w val="0.18694833651328935"/>
          <c:h val="0.14105572464008403"/>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2015800862233826"/>
          <c:y val="8.2825310524543699E-3"/>
          <c:w val="0.41590113962684433"/>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9D85-48E0-A736-C79C3C905382}"/>
              </c:ext>
            </c:extLst>
          </c:dPt>
          <c:dPt>
            <c:idx val="1"/>
            <c:invertIfNegative val="0"/>
            <c:bubble3D val="0"/>
            <c:extLst xmlns:c16r2="http://schemas.microsoft.com/office/drawing/2015/06/chart">
              <c:ext xmlns:c16="http://schemas.microsoft.com/office/drawing/2014/chart" uri="{C3380CC4-5D6E-409C-BE32-E72D297353CC}">
                <c16:uniqueId val="{00000001-9D85-48E0-A736-C79C3C905382}"/>
              </c:ext>
            </c:extLst>
          </c:dPt>
          <c:dPt>
            <c:idx val="2"/>
            <c:invertIfNegative val="0"/>
            <c:bubble3D val="0"/>
            <c:extLst xmlns:c16r2="http://schemas.microsoft.com/office/drawing/2015/06/chart">
              <c:ext xmlns:c16="http://schemas.microsoft.com/office/drawing/2014/chart" uri="{C3380CC4-5D6E-409C-BE32-E72D297353CC}">
                <c16:uniqueId val="{00000002-9D85-48E0-A736-C79C3C905382}"/>
              </c:ext>
            </c:extLst>
          </c:dPt>
          <c:dPt>
            <c:idx val="3"/>
            <c:invertIfNegative val="0"/>
            <c:bubble3D val="0"/>
            <c:extLst xmlns:c16r2="http://schemas.microsoft.com/office/drawing/2015/06/chart">
              <c:ext xmlns:c16="http://schemas.microsoft.com/office/drawing/2014/chart" uri="{C3380CC4-5D6E-409C-BE32-E72D297353CC}">
                <c16:uniqueId val="{00000003-9D85-48E0-A736-C79C3C905382}"/>
              </c:ext>
            </c:extLst>
          </c:dPt>
          <c:dPt>
            <c:idx val="4"/>
            <c:invertIfNegative val="0"/>
            <c:bubble3D val="0"/>
            <c:extLst xmlns:c16r2="http://schemas.microsoft.com/office/drawing/2015/06/chart">
              <c:ext xmlns:c16="http://schemas.microsoft.com/office/drawing/2014/chart" uri="{C3380CC4-5D6E-409C-BE32-E72D297353CC}">
                <c16:uniqueId val="{00000004-9D85-48E0-A736-C79C3C905382}"/>
              </c:ext>
            </c:extLst>
          </c:dPt>
          <c:dPt>
            <c:idx val="5"/>
            <c:invertIfNegative val="0"/>
            <c:bubble3D val="0"/>
            <c:extLst xmlns:c16r2="http://schemas.microsoft.com/office/drawing/2015/06/chart">
              <c:ext xmlns:c16="http://schemas.microsoft.com/office/drawing/2014/chart" uri="{C3380CC4-5D6E-409C-BE32-E72D297353CC}">
                <c16:uniqueId val="{00000005-9D85-48E0-A736-C79C3C905382}"/>
              </c:ext>
            </c:extLst>
          </c:dPt>
          <c:dPt>
            <c:idx val="6"/>
            <c:invertIfNegative val="0"/>
            <c:bubble3D val="0"/>
            <c:extLst xmlns:c16r2="http://schemas.microsoft.com/office/drawing/2015/06/chart">
              <c:ext xmlns:c16="http://schemas.microsoft.com/office/drawing/2014/chart" uri="{C3380CC4-5D6E-409C-BE32-E72D297353CC}">
                <c16:uniqueId val="{00000006-9D85-48E0-A736-C79C3C905382}"/>
              </c:ext>
            </c:extLst>
          </c:dPt>
          <c:dPt>
            <c:idx val="7"/>
            <c:invertIfNegative val="0"/>
            <c:bubble3D val="0"/>
            <c:extLst xmlns:c16r2="http://schemas.microsoft.com/office/drawing/2015/06/chart">
              <c:ext xmlns:c16="http://schemas.microsoft.com/office/drawing/2014/chart" uri="{C3380CC4-5D6E-409C-BE32-E72D297353CC}">
                <c16:uniqueId val="{00000007-9D85-48E0-A736-C79C3C905382}"/>
              </c:ext>
            </c:extLst>
          </c:dPt>
          <c:dPt>
            <c:idx val="8"/>
            <c:invertIfNegative val="0"/>
            <c:bubble3D val="0"/>
            <c:extLst xmlns:c16r2="http://schemas.microsoft.com/office/drawing/2015/06/chart">
              <c:ext xmlns:c16="http://schemas.microsoft.com/office/drawing/2014/chart" uri="{C3380CC4-5D6E-409C-BE32-E72D297353CC}">
                <c16:uniqueId val="{00000008-9D85-48E0-A736-C79C3C905382}"/>
              </c:ext>
            </c:extLst>
          </c:dPt>
          <c:dPt>
            <c:idx val="9"/>
            <c:invertIfNegative val="0"/>
            <c:bubble3D val="0"/>
            <c:extLst xmlns:c16r2="http://schemas.microsoft.com/office/drawing/2015/06/chart">
              <c:ext xmlns:c16="http://schemas.microsoft.com/office/drawing/2014/chart" uri="{C3380CC4-5D6E-409C-BE32-E72D297353CC}">
                <c16:uniqueId val="{00000009-9D85-48E0-A736-C79C3C905382}"/>
              </c:ext>
            </c:extLst>
          </c:dPt>
          <c:dPt>
            <c:idx val="10"/>
            <c:invertIfNegative val="0"/>
            <c:bubble3D val="0"/>
            <c:extLst xmlns:c16r2="http://schemas.microsoft.com/office/drawing/2015/06/chart">
              <c:ext xmlns:c16="http://schemas.microsoft.com/office/drawing/2014/chart" uri="{C3380CC4-5D6E-409C-BE32-E72D297353CC}">
                <c16:uniqueId val="{0000000A-9D85-48E0-A736-C79C3C905382}"/>
              </c:ext>
            </c:extLst>
          </c:dPt>
          <c:dPt>
            <c:idx val="11"/>
            <c:invertIfNegative val="0"/>
            <c:bubble3D val="0"/>
            <c:extLst xmlns:c16r2="http://schemas.microsoft.com/office/drawing/2015/06/chart">
              <c:ext xmlns:c16="http://schemas.microsoft.com/office/drawing/2014/chart" uri="{C3380CC4-5D6E-409C-BE32-E72D297353CC}">
                <c16:uniqueId val="{0000000B-9D85-48E0-A736-C79C3C905382}"/>
              </c:ext>
            </c:extLst>
          </c:dPt>
          <c:dPt>
            <c:idx val="12"/>
            <c:invertIfNegative val="0"/>
            <c:bubble3D val="0"/>
            <c:extLst xmlns:c16r2="http://schemas.microsoft.com/office/drawing/2015/06/chart">
              <c:ext xmlns:c16="http://schemas.microsoft.com/office/drawing/2014/chart" uri="{C3380CC4-5D6E-409C-BE32-E72D297353CC}">
                <c16:uniqueId val="{0000000C-9D85-48E0-A736-C79C3C905382}"/>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Kontsulta bidali zenuenetik Zuzenean zerbitzuaren erantzuna jaso arte pasatako denbora </c:v>
                </c:pt>
                <c:pt idx="1">
                  <c:v>Emandako informazioaren argitasuna </c:v>
                </c:pt>
                <c:pt idx="2">
                  <c:v>Emandako informazioaren erabilgarritasuna </c:v>
                </c:pt>
                <c:pt idx="3">
                  <c:v>Administrazioarekin baliabide elektronikoen bidez harremanetan jartzeko aukera </c:v>
                </c:pt>
                <c:pt idx="4">
                  <c:v>Kontsulta egiteko euskadi.eus postontzia aurkitzeko erraztasuna</c:v>
                </c:pt>
                <c:pt idx="5">
                  <c:v>Interneten bete behar izan zenuen harremanetarako inprimakia</c:v>
                </c:pt>
                <c:pt idx="6">
                  <c:v>BATEZ BESTEKO GOGOBETETASUN MAILA</c:v>
                </c:pt>
              </c:strCache>
            </c:strRef>
          </c:cat>
          <c:val>
            <c:numRef>
              <c:f>Hoja1!$B$2:$B$8</c:f>
              <c:numCache>
                <c:formatCode>0.0</c:formatCode>
                <c:ptCount val="7"/>
                <c:pt idx="0">
                  <c:v>8.4782608695652169</c:v>
                </c:pt>
                <c:pt idx="1">
                  <c:v>6.5217391304347831</c:v>
                </c:pt>
                <c:pt idx="2">
                  <c:v>6.8260869565217401</c:v>
                </c:pt>
                <c:pt idx="3">
                  <c:v>7.695652173913043</c:v>
                </c:pt>
                <c:pt idx="4">
                  <c:v>8.2608695652173925</c:v>
                </c:pt>
                <c:pt idx="5">
                  <c:v>8.1739130434782581</c:v>
                </c:pt>
                <c:pt idx="6">
                  <c:v>7.6594202898550714</c:v>
                </c:pt>
              </c:numCache>
            </c:numRef>
          </c:val>
          <c:extLst xmlns:c16r2="http://schemas.microsoft.com/office/drawing/2015/06/chart">
            <c:ext xmlns:c16="http://schemas.microsoft.com/office/drawing/2014/chart" uri="{C3380CC4-5D6E-409C-BE32-E72D297353CC}">
              <c16:uniqueId val="{0000000D-9D85-48E0-A736-C79C3C905382}"/>
            </c:ext>
          </c:extLst>
        </c:ser>
        <c:ser>
          <c:idx val="1"/>
          <c:order val="1"/>
          <c:tx>
            <c:strRef>
              <c:f>Hoja1!$C$1</c:f>
              <c:strCache>
                <c:ptCount val="1"/>
                <c:pt idx="0">
                  <c:v>Telegram (n = 69)</c:v>
                </c:pt>
              </c:strCache>
            </c:strRef>
          </c:tx>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D85-48E0-A736-C79C3C90538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Kontsulta bidali zenuenetik Zuzenean zerbitzuaren erantzuna jaso arte pasatako denbora </c:v>
                </c:pt>
                <c:pt idx="1">
                  <c:v>Emandako informazioaren argitasuna </c:v>
                </c:pt>
                <c:pt idx="2">
                  <c:v>Emandako informazioaren erabilgarritasuna </c:v>
                </c:pt>
                <c:pt idx="3">
                  <c:v>Administrazioarekin baliabide elektronikoen bidez harremanetan jartzeko aukera </c:v>
                </c:pt>
                <c:pt idx="4">
                  <c:v>Kontsulta egiteko euskadi.eus postontzia aurkitzeko erraztasuna</c:v>
                </c:pt>
                <c:pt idx="5">
                  <c:v>Interneten bete behar izan zenuen harremanetarako inprimakia</c:v>
                </c:pt>
                <c:pt idx="6">
                  <c:v>BATEZ BESTEKO GOGOBETETASUN MAILA</c:v>
                </c:pt>
              </c:strCache>
            </c:strRef>
          </c:cat>
          <c:val>
            <c:numRef>
              <c:f>Hoja1!$C$2:$C$8</c:f>
              <c:numCache>
                <c:formatCode>0.0</c:formatCode>
                <c:ptCount val="7"/>
                <c:pt idx="0">
                  <c:v>8.0579710144927521</c:v>
                </c:pt>
                <c:pt idx="1">
                  <c:v>7.4057971014492772</c:v>
                </c:pt>
                <c:pt idx="2">
                  <c:v>6.7681159420289836</c:v>
                </c:pt>
                <c:pt idx="3">
                  <c:v>7.9565217391304328</c:v>
                </c:pt>
                <c:pt idx="6">
                  <c:v>7.5471014492753632</c:v>
                </c:pt>
              </c:numCache>
            </c:numRef>
          </c:val>
          <c:extLst xmlns:c16r2="http://schemas.microsoft.com/office/drawing/2015/06/chart">
            <c:ext xmlns:c16="http://schemas.microsoft.com/office/drawing/2014/chart" uri="{C3380CC4-5D6E-409C-BE32-E72D297353CC}">
              <c16:uniqueId val="{0000000F-9D85-48E0-A736-C79C3C905382}"/>
            </c:ext>
          </c:extLst>
        </c:ser>
        <c:dLbls>
          <c:showLegendKey val="0"/>
          <c:showVal val="0"/>
          <c:showCatName val="0"/>
          <c:showSerName val="0"/>
          <c:showPercent val="0"/>
          <c:showBubbleSize val="0"/>
        </c:dLbls>
        <c:gapWidth val="61"/>
        <c:axId val="255020416"/>
        <c:axId val="255026304"/>
      </c:barChart>
      <c:catAx>
        <c:axId val="25502041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5026304"/>
        <c:crosses val="autoZero"/>
        <c:auto val="1"/>
        <c:lblAlgn val="ctr"/>
        <c:lblOffset val="100"/>
        <c:noMultiLvlLbl val="0"/>
      </c:catAx>
      <c:valAx>
        <c:axId val="255026304"/>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55020416"/>
        <c:crosses val="autoZero"/>
        <c:crossBetween val="between"/>
        <c:majorUnit val="5"/>
      </c:valAx>
    </c:plotArea>
    <c:legend>
      <c:legendPos val="r"/>
      <c:layout>
        <c:manualLayout>
          <c:xMode val="edge"/>
          <c:yMode val="edge"/>
          <c:x val="0.84013106485272637"/>
          <c:y val="0.78187564003460097"/>
          <c:w val="0.14780008021717206"/>
          <c:h val="0.14105572464008403"/>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51C1-458F-B1D1-A5FD9C55337D}"/>
              </c:ext>
            </c:extLst>
          </c:dPt>
          <c:dPt>
            <c:idx val="1"/>
            <c:invertIfNegative val="0"/>
            <c:bubble3D val="0"/>
            <c:extLst xmlns:c16r2="http://schemas.microsoft.com/office/drawing/2015/06/chart">
              <c:ext xmlns:c16="http://schemas.microsoft.com/office/drawing/2014/chart" uri="{C3380CC4-5D6E-409C-BE32-E72D297353CC}">
                <c16:uniqueId val="{00000001-51C1-458F-B1D1-A5FD9C55337D}"/>
              </c:ext>
            </c:extLst>
          </c:dPt>
          <c:dPt>
            <c:idx val="2"/>
            <c:invertIfNegative val="0"/>
            <c:bubble3D val="0"/>
            <c:extLst xmlns:c16r2="http://schemas.microsoft.com/office/drawing/2015/06/chart">
              <c:ext xmlns:c16="http://schemas.microsoft.com/office/drawing/2014/chart" uri="{C3380CC4-5D6E-409C-BE32-E72D297353CC}">
                <c16:uniqueId val="{00000002-51C1-458F-B1D1-A5FD9C55337D}"/>
              </c:ext>
            </c:extLst>
          </c:dPt>
          <c:dPt>
            <c:idx val="3"/>
            <c:invertIfNegative val="0"/>
            <c:bubble3D val="0"/>
            <c:extLst xmlns:c16r2="http://schemas.microsoft.com/office/drawing/2015/06/chart">
              <c:ext xmlns:c16="http://schemas.microsoft.com/office/drawing/2014/chart" uri="{C3380CC4-5D6E-409C-BE32-E72D297353CC}">
                <c16:uniqueId val="{00000003-51C1-458F-B1D1-A5FD9C55337D}"/>
              </c:ext>
            </c:extLst>
          </c:dPt>
          <c:dPt>
            <c:idx val="4"/>
            <c:invertIfNegative val="0"/>
            <c:bubble3D val="0"/>
            <c:extLst xmlns:c16r2="http://schemas.microsoft.com/office/drawing/2015/06/chart">
              <c:ext xmlns:c16="http://schemas.microsoft.com/office/drawing/2014/chart" uri="{C3380CC4-5D6E-409C-BE32-E72D297353CC}">
                <c16:uniqueId val="{00000004-51C1-458F-B1D1-A5FD9C55337D}"/>
              </c:ext>
            </c:extLst>
          </c:dPt>
          <c:dPt>
            <c:idx val="5"/>
            <c:invertIfNegative val="0"/>
            <c:bubble3D val="0"/>
            <c:extLst xmlns:c16r2="http://schemas.microsoft.com/office/drawing/2015/06/chart">
              <c:ext xmlns:c16="http://schemas.microsoft.com/office/drawing/2014/chart" uri="{C3380CC4-5D6E-409C-BE32-E72D297353CC}">
                <c16:uniqueId val="{00000005-51C1-458F-B1D1-A5FD9C55337D}"/>
              </c:ext>
            </c:extLst>
          </c:dPt>
          <c:dPt>
            <c:idx val="6"/>
            <c:invertIfNegative val="0"/>
            <c:bubble3D val="0"/>
            <c:extLst xmlns:c16r2="http://schemas.microsoft.com/office/drawing/2015/06/chart">
              <c:ext xmlns:c16="http://schemas.microsoft.com/office/drawing/2014/chart" uri="{C3380CC4-5D6E-409C-BE32-E72D297353CC}">
                <c16:uniqueId val="{00000006-51C1-458F-B1D1-A5FD9C55337D}"/>
              </c:ext>
            </c:extLst>
          </c:dPt>
          <c:dPt>
            <c:idx val="7"/>
            <c:invertIfNegative val="0"/>
            <c:bubble3D val="0"/>
            <c:extLst xmlns:c16r2="http://schemas.microsoft.com/office/drawing/2015/06/chart">
              <c:ext xmlns:c16="http://schemas.microsoft.com/office/drawing/2014/chart" uri="{C3380CC4-5D6E-409C-BE32-E72D297353CC}">
                <c16:uniqueId val="{00000007-51C1-458F-B1D1-A5FD9C55337D}"/>
              </c:ext>
            </c:extLst>
          </c:dPt>
          <c:dPt>
            <c:idx val="8"/>
            <c:invertIfNegative val="0"/>
            <c:bubble3D val="0"/>
            <c:extLst xmlns:c16r2="http://schemas.microsoft.com/office/drawing/2015/06/chart">
              <c:ext xmlns:c16="http://schemas.microsoft.com/office/drawing/2014/chart" uri="{C3380CC4-5D6E-409C-BE32-E72D297353CC}">
                <c16:uniqueId val="{00000008-51C1-458F-B1D1-A5FD9C55337D}"/>
              </c:ext>
            </c:extLst>
          </c:dPt>
          <c:dPt>
            <c:idx val="9"/>
            <c:invertIfNegative val="0"/>
            <c:bubble3D val="0"/>
            <c:extLst xmlns:c16r2="http://schemas.microsoft.com/office/drawing/2015/06/chart">
              <c:ext xmlns:c16="http://schemas.microsoft.com/office/drawing/2014/chart" uri="{C3380CC4-5D6E-409C-BE32-E72D297353CC}">
                <c16:uniqueId val="{00000009-51C1-458F-B1D1-A5FD9C55337D}"/>
              </c:ext>
            </c:extLst>
          </c:dPt>
          <c:dPt>
            <c:idx val="10"/>
            <c:invertIfNegative val="0"/>
            <c:bubble3D val="0"/>
            <c:extLst xmlns:c16r2="http://schemas.microsoft.com/office/drawing/2015/06/chart">
              <c:ext xmlns:c16="http://schemas.microsoft.com/office/drawing/2014/chart" uri="{C3380CC4-5D6E-409C-BE32-E72D297353CC}">
                <c16:uniqueId val="{0000000A-51C1-458F-B1D1-A5FD9C55337D}"/>
              </c:ext>
            </c:extLst>
          </c:dPt>
          <c:dPt>
            <c:idx val="11"/>
            <c:invertIfNegative val="0"/>
            <c:bubble3D val="0"/>
            <c:extLst xmlns:c16r2="http://schemas.microsoft.com/office/drawing/2015/06/chart">
              <c:ext xmlns:c16="http://schemas.microsoft.com/office/drawing/2014/chart" uri="{C3380CC4-5D6E-409C-BE32-E72D297353CC}">
                <c16:uniqueId val="{0000000B-51C1-458F-B1D1-A5FD9C55337D}"/>
              </c:ext>
            </c:extLst>
          </c:dPt>
          <c:dPt>
            <c:idx val="12"/>
            <c:invertIfNegative val="0"/>
            <c:bubble3D val="0"/>
            <c:extLst xmlns:c16r2="http://schemas.microsoft.com/office/drawing/2015/06/chart">
              <c:ext xmlns:c16="http://schemas.microsoft.com/office/drawing/2014/chart" uri="{C3380CC4-5D6E-409C-BE32-E72D297353CC}">
                <c16:uniqueId val="{0000000C-51C1-458F-B1D1-A5FD9C55337D}"/>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Bat ere pozik (0, 1, 2)</c:v>
                </c:pt>
                <c:pt idx="1">
                  <c:v>Ez oso pozik (3,4)</c:v>
                </c:pt>
                <c:pt idx="2">
                  <c:v>Pozik samar (5,6)</c:v>
                </c:pt>
                <c:pt idx="3">
                  <c:v>Nahikoa pozik (7,8)</c:v>
                </c:pt>
                <c:pt idx="4">
                  <c:v>Oso pozik (9,10)</c:v>
                </c:pt>
              </c:strCache>
            </c:strRef>
          </c:cat>
          <c:val>
            <c:numRef>
              <c:f>Hoja1!$B$2:$B$6</c:f>
              <c:numCache>
                <c:formatCode>0%</c:formatCode>
                <c:ptCount val="5"/>
                <c:pt idx="0">
                  <c:v>0.2608695652173913</c:v>
                </c:pt>
                <c:pt idx="1">
                  <c:v>4.3478260869565216E-2</c:v>
                </c:pt>
                <c:pt idx="2">
                  <c:v>4.3478260869565216E-2</c:v>
                </c:pt>
                <c:pt idx="3">
                  <c:v>0.13043478260869565</c:v>
                </c:pt>
                <c:pt idx="4">
                  <c:v>0.52173913043478259</c:v>
                </c:pt>
              </c:numCache>
            </c:numRef>
          </c:val>
          <c:extLst xmlns:c16r2="http://schemas.microsoft.com/office/drawing/2015/06/chart">
            <c:ext xmlns:c16="http://schemas.microsoft.com/office/drawing/2014/chart" uri="{C3380CC4-5D6E-409C-BE32-E72D297353CC}">
              <c16:uniqueId val="{0000000D-51C1-458F-B1D1-A5FD9C55337D}"/>
            </c:ext>
          </c:extLst>
        </c:ser>
        <c:ser>
          <c:idx val="1"/>
          <c:order val="1"/>
          <c:tx>
            <c:strRef>
              <c:f>Hoja1!$C$1</c:f>
              <c:strCache>
                <c:ptCount val="1"/>
                <c:pt idx="0">
                  <c:v>Telegram (n = 69)</c:v>
                </c:pt>
              </c:strCache>
            </c:strRef>
          </c:tx>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1C1-458F-B1D1-A5FD9C55337D}"/>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Bat ere pozik (0, 1, 2)</c:v>
                </c:pt>
                <c:pt idx="1">
                  <c:v>Ez oso pozik (3,4)</c:v>
                </c:pt>
                <c:pt idx="2">
                  <c:v>Pozik samar (5,6)</c:v>
                </c:pt>
                <c:pt idx="3">
                  <c:v>Nahikoa pozik (7,8)</c:v>
                </c:pt>
                <c:pt idx="4">
                  <c:v>Oso pozik (9,10)</c:v>
                </c:pt>
              </c:strCache>
            </c:strRef>
          </c:cat>
          <c:val>
            <c:numRef>
              <c:f>Hoja1!$C$2:$C$6</c:f>
              <c:numCache>
                <c:formatCode>0%</c:formatCode>
                <c:ptCount val="5"/>
                <c:pt idx="0">
                  <c:v>0.17391304347826086</c:v>
                </c:pt>
                <c:pt idx="1">
                  <c:v>4.3478260869565216E-2</c:v>
                </c:pt>
                <c:pt idx="2">
                  <c:v>5.7971014492753624E-2</c:v>
                </c:pt>
                <c:pt idx="3">
                  <c:v>0.18840579710144931</c:v>
                </c:pt>
                <c:pt idx="4">
                  <c:v>0.53623188405797106</c:v>
                </c:pt>
              </c:numCache>
            </c:numRef>
          </c:val>
          <c:extLst xmlns:c16r2="http://schemas.microsoft.com/office/drawing/2015/06/chart">
            <c:ext xmlns:c16="http://schemas.microsoft.com/office/drawing/2014/chart" uri="{C3380CC4-5D6E-409C-BE32-E72D297353CC}">
              <c16:uniqueId val="{0000000F-51C1-458F-B1D1-A5FD9C55337D}"/>
            </c:ext>
          </c:extLst>
        </c:ser>
        <c:dLbls>
          <c:showLegendKey val="0"/>
          <c:showVal val="0"/>
          <c:showCatName val="0"/>
          <c:showSerName val="0"/>
          <c:showPercent val="0"/>
          <c:showBubbleSize val="0"/>
        </c:dLbls>
        <c:gapWidth val="61"/>
        <c:axId val="254531840"/>
        <c:axId val="254541824"/>
      </c:barChart>
      <c:catAx>
        <c:axId val="25453184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4541824"/>
        <c:crosses val="autoZero"/>
        <c:auto val="1"/>
        <c:lblAlgn val="ctr"/>
        <c:lblOffset val="100"/>
        <c:noMultiLvlLbl val="0"/>
      </c:catAx>
      <c:valAx>
        <c:axId val="254541824"/>
        <c:scaling>
          <c:orientation val="minMax"/>
          <c:max val="1"/>
          <c:min val="0"/>
        </c:scaling>
        <c:delete val="1"/>
        <c:axPos val="t"/>
        <c:numFmt formatCode="0.0%" sourceLinked="0"/>
        <c:majorTickMark val="out"/>
        <c:minorTickMark val="none"/>
        <c:tickLblPos val="nextTo"/>
        <c:crossAx val="254531840"/>
        <c:crosses val="autoZero"/>
        <c:crossBetween val="between"/>
        <c:majorUnit val="0.5"/>
      </c:valAx>
    </c:plotArea>
    <c:legend>
      <c:legendPos val="r"/>
      <c:layout>
        <c:manualLayout>
          <c:xMode val="edge"/>
          <c:yMode val="edge"/>
          <c:x val="0.83410825619178519"/>
          <c:y val="0.78187564003460097"/>
          <c:w val="0.15382288887811318"/>
          <c:h val="0.15761614526983661"/>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2015800862233826"/>
          <c:y val="8.2825310524543699E-3"/>
          <c:w val="0.41590113962684433"/>
          <c:h val="0.99056004984048107"/>
        </c:manualLayout>
      </c:layout>
      <c:barChart>
        <c:barDir val="bar"/>
        <c:grouping val="clustered"/>
        <c:varyColors val="0"/>
        <c:ser>
          <c:idx val="0"/>
          <c:order val="0"/>
          <c:tx>
            <c:strRef>
              <c:f>Hoja1!$A$2</c:f>
              <c:strCache>
                <c:ptCount val="1"/>
                <c:pt idx="0">
                  <c:v>Satisfacción media </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383B-4902-91F1-CFA74B96DCFC}"/>
              </c:ext>
            </c:extLst>
          </c:dPt>
          <c:dPt>
            <c:idx val="1"/>
            <c:invertIfNegative val="0"/>
            <c:bubble3D val="0"/>
            <c:extLst xmlns:c16r2="http://schemas.microsoft.com/office/drawing/2015/06/chart">
              <c:ext xmlns:c16="http://schemas.microsoft.com/office/drawing/2014/chart" uri="{C3380CC4-5D6E-409C-BE32-E72D297353CC}">
                <c16:uniqueId val="{00000001-383B-4902-91F1-CFA74B96DCFC}"/>
              </c:ext>
            </c:extLst>
          </c:dPt>
          <c:dPt>
            <c:idx val="2"/>
            <c:invertIfNegative val="0"/>
            <c:bubble3D val="0"/>
            <c:extLst xmlns:c16r2="http://schemas.microsoft.com/office/drawing/2015/06/chart">
              <c:ext xmlns:c16="http://schemas.microsoft.com/office/drawing/2014/chart" uri="{C3380CC4-5D6E-409C-BE32-E72D297353CC}">
                <c16:uniqueId val="{00000002-383B-4902-91F1-CFA74B96DCFC}"/>
              </c:ext>
            </c:extLst>
          </c:dPt>
          <c:dPt>
            <c:idx val="3"/>
            <c:invertIfNegative val="0"/>
            <c:bubble3D val="0"/>
            <c:extLst xmlns:c16r2="http://schemas.microsoft.com/office/drawing/2015/06/chart">
              <c:ext xmlns:c16="http://schemas.microsoft.com/office/drawing/2014/chart" uri="{C3380CC4-5D6E-409C-BE32-E72D297353CC}">
                <c16:uniqueId val="{00000003-383B-4902-91F1-CFA74B96DCFC}"/>
              </c:ext>
            </c:extLst>
          </c:dPt>
          <c:dPt>
            <c:idx val="4"/>
            <c:invertIfNegative val="0"/>
            <c:bubble3D val="0"/>
            <c:extLst xmlns:c16r2="http://schemas.microsoft.com/office/drawing/2015/06/chart">
              <c:ext xmlns:c16="http://schemas.microsoft.com/office/drawing/2014/chart" uri="{C3380CC4-5D6E-409C-BE32-E72D297353CC}">
                <c16:uniqueId val="{00000004-383B-4902-91F1-CFA74B96DCFC}"/>
              </c:ext>
            </c:extLst>
          </c:dPt>
          <c:dPt>
            <c:idx val="5"/>
            <c:invertIfNegative val="0"/>
            <c:bubble3D val="0"/>
            <c:extLst xmlns:c16r2="http://schemas.microsoft.com/office/drawing/2015/06/chart">
              <c:ext xmlns:c16="http://schemas.microsoft.com/office/drawing/2014/chart" uri="{C3380CC4-5D6E-409C-BE32-E72D297353CC}">
                <c16:uniqueId val="{00000005-383B-4902-91F1-CFA74B96DCFC}"/>
              </c:ext>
            </c:extLst>
          </c:dPt>
          <c:dPt>
            <c:idx val="6"/>
            <c:invertIfNegative val="0"/>
            <c:bubble3D val="0"/>
            <c:extLst xmlns:c16r2="http://schemas.microsoft.com/office/drawing/2015/06/chart">
              <c:ext xmlns:c16="http://schemas.microsoft.com/office/drawing/2014/chart" uri="{C3380CC4-5D6E-409C-BE32-E72D297353CC}">
                <c16:uniqueId val="{00000006-383B-4902-91F1-CFA74B96DCFC}"/>
              </c:ext>
            </c:extLst>
          </c:dPt>
          <c:dPt>
            <c:idx val="7"/>
            <c:invertIfNegative val="0"/>
            <c:bubble3D val="0"/>
            <c:extLst xmlns:c16r2="http://schemas.microsoft.com/office/drawing/2015/06/chart">
              <c:ext xmlns:c16="http://schemas.microsoft.com/office/drawing/2014/chart" uri="{C3380CC4-5D6E-409C-BE32-E72D297353CC}">
                <c16:uniqueId val="{00000007-383B-4902-91F1-CFA74B96DCFC}"/>
              </c:ext>
            </c:extLst>
          </c:dPt>
          <c:dPt>
            <c:idx val="8"/>
            <c:invertIfNegative val="0"/>
            <c:bubble3D val="0"/>
            <c:extLst xmlns:c16r2="http://schemas.microsoft.com/office/drawing/2015/06/chart">
              <c:ext xmlns:c16="http://schemas.microsoft.com/office/drawing/2014/chart" uri="{C3380CC4-5D6E-409C-BE32-E72D297353CC}">
                <c16:uniqueId val="{00000008-383B-4902-91F1-CFA74B96DCFC}"/>
              </c:ext>
            </c:extLst>
          </c:dPt>
          <c:dPt>
            <c:idx val="9"/>
            <c:invertIfNegative val="0"/>
            <c:bubble3D val="0"/>
            <c:extLst xmlns:c16r2="http://schemas.microsoft.com/office/drawing/2015/06/chart">
              <c:ext xmlns:c16="http://schemas.microsoft.com/office/drawing/2014/chart" uri="{C3380CC4-5D6E-409C-BE32-E72D297353CC}">
                <c16:uniqueId val="{00000009-383B-4902-91F1-CFA74B96DCFC}"/>
              </c:ext>
            </c:extLst>
          </c:dPt>
          <c:dPt>
            <c:idx val="10"/>
            <c:invertIfNegative val="0"/>
            <c:bubble3D val="0"/>
            <c:extLst xmlns:c16r2="http://schemas.microsoft.com/office/drawing/2015/06/chart">
              <c:ext xmlns:c16="http://schemas.microsoft.com/office/drawing/2014/chart" uri="{C3380CC4-5D6E-409C-BE32-E72D297353CC}">
                <c16:uniqueId val="{0000000A-383B-4902-91F1-CFA74B96DCFC}"/>
              </c:ext>
            </c:extLst>
          </c:dPt>
          <c:dPt>
            <c:idx val="11"/>
            <c:invertIfNegative val="0"/>
            <c:bubble3D val="0"/>
            <c:extLst xmlns:c16r2="http://schemas.microsoft.com/office/drawing/2015/06/chart">
              <c:ext xmlns:c16="http://schemas.microsoft.com/office/drawing/2014/chart" uri="{C3380CC4-5D6E-409C-BE32-E72D297353CC}">
                <c16:uniqueId val="{0000000B-383B-4902-91F1-CFA74B96DCFC}"/>
              </c:ext>
            </c:extLst>
          </c:dPt>
          <c:dPt>
            <c:idx val="12"/>
            <c:invertIfNegative val="0"/>
            <c:bubble3D val="0"/>
            <c:extLst xmlns:c16r2="http://schemas.microsoft.com/office/drawing/2015/06/chart">
              <c:ext xmlns:c16="http://schemas.microsoft.com/office/drawing/2014/chart" uri="{C3380CC4-5D6E-409C-BE32-E72D297353CC}">
                <c16:uniqueId val="{0000000C-383B-4902-91F1-CFA74B96DCFC}"/>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Hoja1!$B$1:$C$1</c:f>
              <c:strCache>
                <c:ptCount val="2"/>
                <c:pt idx="0">
                  <c:v>Buzón.eus (n = 29)</c:v>
                </c:pt>
                <c:pt idx="1">
                  <c:v>Telegram (n = 73)</c:v>
                </c:pt>
              </c:strCache>
            </c:strRef>
          </c:cat>
          <c:val>
            <c:numRef>
              <c:f>Hoja1!$B$2:$C$2</c:f>
              <c:numCache>
                <c:formatCode>0.0</c:formatCode>
                <c:ptCount val="2"/>
                <c:pt idx="0">
                  <c:v>6.6086956521739131</c:v>
                </c:pt>
                <c:pt idx="1">
                  <c:v>7.1159420289855051</c:v>
                </c:pt>
              </c:numCache>
            </c:numRef>
          </c:val>
          <c:extLst xmlns:c16r2="http://schemas.microsoft.com/office/drawing/2015/06/chart">
            <c:ext xmlns:c16="http://schemas.microsoft.com/office/drawing/2014/chart" uri="{C3380CC4-5D6E-409C-BE32-E72D297353CC}">
              <c16:uniqueId val="{0000000D-383B-4902-91F1-CFA74B96DCFC}"/>
            </c:ext>
          </c:extLst>
        </c:ser>
        <c:dLbls>
          <c:showLegendKey val="0"/>
          <c:showVal val="0"/>
          <c:showCatName val="0"/>
          <c:showSerName val="0"/>
          <c:showPercent val="0"/>
          <c:showBubbleSize val="0"/>
        </c:dLbls>
        <c:gapWidth val="61"/>
        <c:axId val="254588416"/>
        <c:axId val="254589952"/>
      </c:barChart>
      <c:catAx>
        <c:axId val="25458841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4589952"/>
        <c:crosses val="autoZero"/>
        <c:auto val="1"/>
        <c:lblAlgn val="ctr"/>
        <c:lblOffset val="100"/>
        <c:noMultiLvlLbl val="0"/>
      </c:catAx>
      <c:valAx>
        <c:axId val="254589952"/>
        <c:scaling>
          <c:orientation val="minMax"/>
          <c:max val="10"/>
          <c:min val="0"/>
        </c:scaling>
        <c:delete val="0"/>
        <c:axPos val="t"/>
        <c:numFmt formatCode="#,##0" sourceLinked="0"/>
        <c:majorTickMark val="out"/>
        <c:minorTickMark val="none"/>
        <c:tickLblPos val="nextTo"/>
        <c:txPr>
          <a:bodyPr/>
          <a:lstStyle/>
          <a:p>
            <a:pPr>
              <a:defRPr sz="800"/>
            </a:pPr>
            <a:endParaRPr lang="es-ES"/>
          </a:p>
        </c:txPr>
        <c:crossAx val="254588416"/>
        <c:crosses val="autoZero"/>
        <c:crossBetween val="between"/>
        <c:majorUnit val="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chemeClr val="accent3">
                  <a:lumMod val="75000"/>
                </a:schemeClr>
              </a:solidFill>
              <a:ln>
                <a:noFill/>
              </a:ln>
            </c:spPr>
            <c:extLst xmlns:c16r2="http://schemas.microsoft.com/office/drawing/2015/06/chart">
              <c:ext xmlns:c16="http://schemas.microsoft.com/office/drawing/2014/chart" uri="{C3380CC4-5D6E-409C-BE32-E72D297353CC}">
                <c16:uniqueId val="{00000001-09A4-4C9E-93D0-799C508951BE}"/>
              </c:ext>
            </c:extLst>
          </c:dPt>
          <c:dPt>
            <c:idx val="1"/>
            <c:bubble3D val="0"/>
            <c:spPr>
              <a:solidFill>
                <a:schemeClr val="bg1"/>
              </a:solidFill>
              <a:ln>
                <a:solidFill>
                  <a:schemeClr val="bg1">
                    <a:lumMod val="75000"/>
                  </a:schemeClr>
                </a:solidFill>
              </a:ln>
            </c:spPr>
            <c:extLst xmlns:c16r2="http://schemas.microsoft.com/office/drawing/2015/06/chart">
              <c:ext xmlns:c16="http://schemas.microsoft.com/office/drawing/2014/chart" uri="{C3380CC4-5D6E-409C-BE32-E72D297353CC}">
                <c16:uniqueId val="{00000003-09A4-4C9E-93D0-799C508951BE}"/>
              </c:ext>
            </c:extLst>
          </c:dPt>
          <c:dLbls>
            <c:dLbl>
              <c:idx val="0"/>
              <c:layout>
                <c:manualLayout>
                  <c:x val="0.15806594488188977"/>
                  <c:y val="-1.5625378558449424E-2"/>
                </c:manualLayout>
              </c:layout>
              <c:tx>
                <c:rich>
                  <a:bodyPr/>
                  <a:lstStyle/>
                  <a:p>
                    <a:pPr>
                      <a:defRPr sz="800"/>
                    </a:pPr>
                    <a:r>
                      <a:rPr lang="en-US" dirty="0"/>
                      <a:t>17</a:t>
                    </a:r>
                  </a:p>
                </c:rich>
              </c:tx>
              <c:numFmt formatCode="0%" sourceLinked="0"/>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9A4-4C9E-93D0-799C508951BE}"/>
                </c:ext>
              </c:extLst>
            </c:dLbl>
            <c:numFmt formatCode="General"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Hoja1!$A$2:$A$3</c:f>
              <c:strCache>
                <c:ptCount val="2"/>
                <c:pt idx="0">
                  <c:v>-100</c:v>
                </c:pt>
                <c:pt idx="1">
                  <c:v>-50</c:v>
                </c:pt>
              </c:strCache>
            </c:strRef>
          </c:cat>
          <c:val>
            <c:numRef>
              <c:f>Hoja1!$B$2:$B$3</c:f>
              <c:numCache>
                <c:formatCode>0%</c:formatCode>
                <c:ptCount val="2"/>
                <c:pt idx="0">
                  <c:v>0.17</c:v>
                </c:pt>
                <c:pt idx="1">
                  <c:v>0.83</c:v>
                </c:pt>
              </c:numCache>
            </c:numRef>
          </c:val>
          <c:extLst xmlns:c16r2="http://schemas.microsoft.com/office/drawing/2015/06/chart">
            <c:ext xmlns:c16="http://schemas.microsoft.com/office/drawing/2014/chart" uri="{C3380CC4-5D6E-409C-BE32-E72D297353CC}">
              <c16:uniqueId val="{00000004-09A4-4C9E-93D0-799C508951BE}"/>
            </c:ext>
          </c:extLst>
        </c:ser>
        <c:dLbls>
          <c:showLegendKey val="0"/>
          <c:showVal val="0"/>
          <c:showCatName val="0"/>
          <c:showSerName val="0"/>
          <c:showPercent val="0"/>
          <c:showBubbleSize val="0"/>
          <c:showLeaderLines val="1"/>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3660480713718701"/>
          <c:y val="0.270753933932596"/>
          <c:w val="0.42969162787151993"/>
          <c:h val="0.63327234813669075"/>
        </c:manualLayout>
      </c:layout>
      <c:doughnutChart>
        <c:varyColors val="1"/>
        <c:ser>
          <c:idx val="0"/>
          <c:order val="0"/>
          <c:tx>
            <c:strRef>
              <c:f>Hoja1!$B$1</c:f>
              <c:strCache>
                <c:ptCount val="1"/>
                <c:pt idx="0">
                  <c:v>Año 2013 (n=304)</c:v>
                </c:pt>
              </c:strCache>
            </c:strRef>
          </c:tx>
          <c:spPr>
            <a:solidFill>
              <a:srgbClr val="4BACC6"/>
            </a:solidFill>
            <a:ln>
              <a:noFill/>
            </a:ln>
          </c:spPr>
          <c:dPt>
            <c:idx val="0"/>
            <c:bubble3D val="0"/>
            <c:spPr>
              <a:solidFill>
                <a:schemeClr val="accent3">
                  <a:lumMod val="75000"/>
                </a:schemeClr>
              </a:solidFill>
              <a:ln>
                <a:noFill/>
              </a:ln>
            </c:spPr>
            <c:extLst xmlns:c16r2="http://schemas.microsoft.com/office/drawing/2015/06/chart">
              <c:ext xmlns:c16="http://schemas.microsoft.com/office/drawing/2014/chart" uri="{C3380CC4-5D6E-409C-BE32-E72D297353CC}">
                <c16:uniqueId val="{00000001-C390-414A-BDB8-78BEBB567C75}"/>
              </c:ext>
            </c:extLst>
          </c:dPt>
          <c:dPt>
            <c:idx val="1"/>
            <c:bubble3D val="0"/>
            <c:spPr>
              <a:solidFill>
                <a:schemeClr val="bg1"/>
              </a:solidFill>
              <a:ln>
                <a:solidFill>
                  <a:schemeClr val="bg1">
                    <a:lumMod val="75000"/>
                  </a:schemeClr>
                </a:solidFill>
              </a:ln>
            </c:spPr>
            <c:extLst xmlns:c16r2="http://schemas.microsoft.com/office/drawing/2015/06/chart">
              <c:ext xmlns:c16="http://schemas.microsoft.com/office/drawing/2014/chart" uri="{C3380CC4-5D6E-409C-BE32-E72D297353CC}">
                <c16:uniqueId val="{00000003-C390-414A-BDB8-78BEBB567C75}"/>
              </c:ext>
            </c:extLst>
          </c:dPt>
          <c:dLbls>
            <c:dLbl>
              <c:idx val="0"/>
              <c:layout>
                <c:manualLayout>
                  <c:x val="0.15806594488188977"/>
                  <c:y val="-1.5625378558449424E-2"/>
                </c:manualLayout>
              </c:layout>
              <c:tx>
                <c:rich>
                  <a:bodyPr/>
                  <a:lstStyle/>
                  <a:p>
                    <a:pPr>
                      <a:defRPr sz="800"/>
                    </a:pPr>
                    <a:r>
                      <a:rPr lang="en-US" dirty="0"/>
                      <a:t>26</a:t>
                    </a:r>
                  </a:p>
                </c:rich>
              </c:tx>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390-414A-BDB8-78BEBB567C7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Hoja1!$A$2:$A$3</c:f>
              <c:strCache>
                <c:ptCount val="2"/>
                <c:pt idx="0">
                  <c:v>-100</c:v>
                </c:pt>
                <c:pt idx="1">
                  <c:v>-50</c:v>
                </c:pt>
              </c:strCache>
            </c:strRef>
          </c:cat>
          <c:val>
            <c:numRef>
              <c:f>Hoja1!$B$2:$B$3</c:f>
              <c:numCache>
                <c:formatCode>0.0%</c:formatCode>
                <c:ptCount val="2"/>
                <c:pt idx="0">
                  <c:v>0.26</c:v>
                </c:pt>
                <c:pt idx="1">
                  <c:v>0.74</c:v>
                </c:pt>
              </c:numCache>
            </c:numRef>
          </c:val>
          <c:extLst xmlns:c16r2="http://schemas.microsoft.com/office/drawing/2015/06/chart">
            <c:ext xmlns:c16="http://schemas.microsoft.com/office/drawing/2014/chart" uri="{C3380CC4-5D6E-409C-BE32-E72D297353CC}">
              <c16:uniqueId val="{00000004-C390-414A-BDB8-78BEBB567C75}"/>
            </c:ext>
          </c:extLst>
        </c:ser>
        <c:dLbls>
          <c:showLegendKey val="0"/>
          <c:showVal val="0"/>
          <c:showCatName val="0"/>
          <c:showSerName val="0"/>
          <c:showPercent val="0"/>
          <c:showBubbleSize val="0"/>
          <c:showLeaderLines val="1"/>
        </c:dLbls>
        <c:firstSliceAng val="0"/>
        <c:holeSize val="46"/>
      </c:doughnutChart>
      <c:spPr>
        <a:noFill/>
        <a:ln w="25398">
          <a:noFill/>
        </a:ln>
      </c:spPr>
    </c:plotArea>
    <c:plotVisOnly val="1"/>
    <c:dispBlanksAs val="gap"/>
    <c:showDLblsOverMax val="0"/>
  </c:chart>
  <c:txPr>
    <a:bodyPr/>
    <a:lstStyle/>
    <a:p>
      <a:pPr>
        <a:defRPr sz="900">
          <a:solidFill>
            <a:schemeClr val="tx1">
              <a:lumMod val="75000"/>
              <a:lumOff val="25000"/>
            </a:schemeClr>
          </a:solidFill>
          <a:latin typeface="Helvetica" pitchFamily="34" charset="0"/>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442545010802378"/>
          <c:y val="8.2825310524543699E-3"/>
          <c:w val="0.88557454989197615"/>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CC66-425B-91A5-9113E6EB59B5}"/>
              </c:ext>
            </c:extLst>
          </c:dPt>
          <c:dPt>
            <c:idx val="1"/>
            <c:invertIfNegative val="0"/>
            <c:bubble3D val="0"/>
            <c:extLst xmlns:c16r2="http://schemas.microsoft.com/office/drawing/2015/06/chart">
              <c:ext xmlns:c16="http://schemas.microsoft.com/office/drawing/2014/chart" uri="{C3380CC4-5D6E-409C-BE32-E72D297353CC}">
                <c16:uniqueId val="{00000001-CC66-425B-91A5-9113E6EB59B5}"/>
              </c:ext>
            </c:extLst>
          </c:dPt>
          <c:dPt>
            <c:idx val="2"/>
            <c:invertIfNegative val="0"/>
            <c:bubble3D val="0"/>
            <c:extLst xmlns:c16r2="http://schemas.microsoft.com/office/drawing/2015/06/chart">
              <c:ext xmlns:c16="http://schemas.microsoft.com/office/drawing/2014/chart" uri="{C3380CC4-5D6E-409C-BE32-E72D297353CC}">
                <c16:uniqueId val="{00000002-CC66-425B-91A5-9113E6EB59B5}"/>
              </c:ext>
            </c:extLst>
          </c:dPt>
          <c:dPt>
            <c:idx val="3"/>
            <c:invertIfNegative val="0"/>
            <c:bubble3D val="0"/>
            <c:extLst xmlns:c16r2="http://schemas.microsoft.com/office/drawing/2015/06/chart">
              <c:ext xmlns:c16="http://schemas.microsoft.com/office/drawing/2014/chart" uri="{C3380CC4-5D6E-409C-BE32-E72D297353CC}">
                <c16:uniqueId val="{00000003-CC66-425B-91A5-9113E6EB59B5}"/>
              </c:ext>
            </c:extLst>
          </c:dPt>
          <c:dPt>
            <c:idx val="4"/>
            <c:invertIfNegative val="0"/>
            <c:bubble3D val="0"/>
            <c:extLst xmlns:c16r2="http://schemas.microsoft.com/office/drawing/2015/06/chart">
              <c:ext xmlns:c16="http://schemas.microsoft.com/office/drawing/2014/chart" uri="{C3380CC4-5D6E-409C-BE32-E72D297353CC}">
                <c16:uniqueId val="{00000004-CC66-425B-91A5-9113E6EB59B5}"/>
              </c:ext>
            </c:extLst>
          </c:dPt>
          <c:dPt>
            <c:idx val="5"/>
            <c:invertIfNegative val="0"/>
            <c:bubble3D val="0"/>
            <c:extLst xmlns:c16r2="http://schemas.microsoft.com/office/drawing/2015/06/chart">
              <c:ext xmlns:c16="http://schemas.microsoft.com/office/drawing/2014/chart" uri="{C3380CC4-5D6E-409C-BE32-E72D297353CC}">
                <c16:uniqueId val="{00000005-CC66-425B-91A5-9113E6EB59B5}"/>
              </c:ext>
            </c:extLst>
          </c:dPt>
          <c:dPt>
            <c:idx val="6"/>
            <c:invertIfNegative val="0"/>
            <c:bubble3D val="0"/>
            <c:extLst xmlns:c16r2="http://schemas.microsoft.com/office/drawing/2015/06/chart">
              <c:ext xmlns:c16="http://schemas.microsoft.com/office/drawing/2014/chart" uri="{C3380CC4-5D6E-409C-BE32-E72D297353CC}">
                <c16:uniqueId val="{00000006-CC66-425B-91A5-9113E6EB59B5}"/>
              </c:ext>
            </c:extLst>
          </c:dPt>
          <c:dPt>
            <c:idx val="7"/>
            <c:invertIfNegative val="0"/>
            <c:bubble3D val="0"/>
            <c:extLst xmlns:c16r2="http://schemas.microsoft.com/office/drawing/2015/06/chart">
              <c:ext xmlns:c16="http://schemas.microsoft.com/office/drawing/2014/chart" uri="{C3380CC4-5D6E-409C-BE32-E72D297353CC}">
                <c16:uniqueId val="{00000007-CC66-425B-91A5-9113E6EB59B5}"/>
              </c:ext>
            </c:extLst>
          </c:dPt>
          <c:dPt>
            <c:idx val="8"/>
            <c:invertIfNegative val="0"/>
            <c:bubble3D val="0"/>
            <c:extLst xmlns:c16r2="http://schemas.microsoft.com/office/drawing/2015/06/chart">
              <c:ext xmlns:c16="http://schemas.microsoft.com/office/drawing/2014/chart" uri="{C3380CC4-5D6E-409C-BE32-E72D297353CC}">
                <c16:uniqueId val="{00000008-CC66-425B-91A5-9113E6EB59B5}"/>
              </c:ext>
            </c:extLst>
          </c:dPt>
          <c:dPt>
            <c:idx val="9"/>
            <c:invertIfNegative val="0"/>
            <c:bubble3D val="0"/>
            <c:extLst xmlns:c16r2="http://schemas.microsoft.com/office/drawing/2015/06/chart">
              <c:ext xmlns:c16="http://schemas.microsoft.com/office/drawing/2014/chart" uri="{C3380CC4-5D6E-409C-BE32-E72D297353CC}">
                <c16:uniqueId val="{00000009-CC66-425B-91A5-9113E6EB59B5}"/>
              </c:ext>
            </c:extLst>
          </c:dPt>
          <c:dPt>
            <c:idx val="10"/>
            <c:invertIfNegative val="0"/>
            <c:bubble3D val="0"/>
            <c:extLst xmlns:c16r2="http://schemas.microsoft.com/office/drawing/2015/06/chart">
              <c:ext xmlns:c16="http://schemas.microsoft.com/office/drawing/2014/chart" uri="{C3380CC4-5D6E-409C-BE32-E72D297353CC}">
                <c16:uniqueId val="{0000000A-CC66-425B-91A5-9113E6EB59B5}"/>
              </c:ext>
            </c:extLst>
          </c:dPt>
          <c:dPt>
            <c:idx val="11"/>
            <c:invertIfNegative val="0"/>
            <c:bubble3D val="0"/>
            <c:extLst xmlns:c16r2="http://schemas.microsoft.com/office/drawing/2015/06/chart">
              <c:ext xmlns:c16="http://schemas.microsoft.com/office/drawing/2014/chart" uri="{C3380CC4-5D6E-409C-BE32-E72D297353CC}">
                <c16:uniqueId val="{0000000B-CC66-425B-91A5-9113E6EB59B5}"/>
              </c:ext>
            </c:extLst>
          </c:dPt>
          <c:dPt>
            <c:idx val="12"/>
            <c:invertIfNegative val="0"/>
            <c:bubble3D val="0"/>
            <c:extLst xmlns:c16r2="http://schemas.microsoft.com/office/drawing/2015/06/chart">
              <c:ext xmlns:c16="http://schemas.microsoft.com/office/drawing/2014/chart" uri="{C3380CC4-5D6E-409C-BE32-E72D297353CC}">
                <c16:uniqueId val="{0000000C-CC66-425B-91A5-9113E6EB59B5}"/>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Bai</c:v>
                </c:pt>
                <c:pt idx="1">
                  <c:v>Ez</c:v>
                </c:pt>
              </c:strCache>
            </c:strRef>
          </c:cat>
          <c:val>
            <c:numRef>
              <c:f>Hoja1!$B$2:$B$3</c:f>
              <c:numCache>
                <c:formatCode>0%</c:formatCode>
                <c:ptCount val="2"/>
                <c:pt idx="0">
                  <c:v>0.69565217391304301</c:v>
                </c:pt>
                <c:pt idx="1">
                  <c:v>0.30434782608695654</c:v>
                </c:pt>
              </c:numCache>
            </c:numRef>
          </c:val>
          <c:extLst xmlns:c16r2="http://schemas.microsoft.com/office/drawing/2015/06/chart">
            <c:ext xmlns:c16="http://schemas.microsoft.com/office/drawing/2014/chart" uri="{C3380CC4-5D6E-409C-BE32-E72D297353CC}">
              <c16:uniqueId val="{0000000D-CC66-425B-91A5-9113E6EB59B5}"/>
            </c:ext>
          </c:extLst>
        </c:ser>
        <c:ser>
          <c:idx val="1"/>
          <c:order val="1"/>
          <c:tx>
            <c:strRef>
              <c:f>Hoja1!$C$1</c:f>
              <c:strCache>
                <c:ptCount val="1"/>
                <c:pt idx="0">
                  <c:v>Telegram (n = 69)</c:v>
                </c:pt>
              </c:strCache>
            </c:strRef>
          </c:tx>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CC66-425B-91A5-9113E6EB59B5}"/>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Bai</c:v>
                </c:pt>
                <c:pt idx="1">
                  <c:v>Ez</c:v>
                </c:pt>
              </c:strCache>
            </c:strRef>
          </c:cat>
          <c:val>
            <c:numRef>
              <c:f>Hoja1!$C$2:$C$3</c:f>
              <c:numCache>
                <c:formatCode>0%</c:formatCode>
                <c:ptCount val="2"/>
                <c:pt idx="0">
                  <c:v>0.86956521739130432</c:v>
                </c:pt>
                <c:pt idx="1">
                  <c:v>0.13043478260869565</c:v>
                </c:pt>
              </c:numCache>
            </c:numRef>
          </c:val>
          <c:extLst xmlns:c16r2="http://schemas.microsoft.com/office/drawing/2015/06/chart">
            <c:ext xmlns:c16="http://schemas.microsoft.com/office/drawing/2014/chart" uri="{C3380CC4-5D6E-409C-BE32-E72D297353CC}">
              <c16:uniqueId val="{0000000F-CC66-425B-91A5-9113E6EB59B5}"/>
            </c:ext>
          </c:extLst>
        </c:ser>
        <c:dLbls>
          <c:showLegendKey val="0"/>
          <c:showVal val="0"/>
          <c:showCatName val="0"/>
          <c:showSerName val="0"/>
          <c:showPercent val="0"/>
          <c:showBubbleSize val="0"/>
        </c:dLbls>
        <c:gapWidth val="61"/>
        <c:axId val="255282176"/>
        <c:axId val="255296256"/>
      </c:barChart>
      <c:catAx>
        <c:axId val="25528217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5296256"/>
        <c:crosses val="autoZero"/>
        <c:auto val="1"/>
        <c:lblAlgn val="ctr"/>
        <c:lblOffset val="100"/>
        <c:noMultiLvlLbl val="0"/>
      </c:catAx>
      <c:valAx>
        <c:axId val="255296256"/>
        <c:scaling>
          <c:orientation val="minMax"/>
          <c:max val="1"/>
          <c:min val="0"/>
        </c:scaling>
        <c:delete val="1"/>
        <c:axPos val="t"/>
        <c:numFmt formatCode="0.0%" sourceLinked="0"/>
        <c:majorTickMark val="out"/>
        <c:minorTickMark val="none"/>
        <c:tickLblPos val="nextTo"/>
        <c:crossAx val="255282176"/>
        <c:crosses val="autoZero"/>
        <c:crossBetween val="between"/>
        <c:majorUnit val="0.5"/>
      </c:valAx>
    </c:plotArea>
    <c:legend>
      <c:legendPos val="r"/>
      <c:layout>
        <c:manualLayout>
          <c:xMode val="edge"/>
          <c:yMode val="edge"/>
          <c:x val="0.76826108990934427"/>
          <c:y val="0.74662463276362223"/>
          <c:w val="0.17340297263703744"/>
          <c:h val="0.18805709982106189"/>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739992988247436"/>
          <c:w val="0.79499391585529222"/>
          <c:h val="0.82484331884369111"/>
        </c:manualLayout>
      </c:layout>
      <c:barChart>
        <c:barDir val="bar"/>
        <c:grouping val="percentStacked"/>
        <c:varyColors val="0"/>
        <c:ser>
          <c:idx val="0"/>
          <c:order val="0"/>
          <c:tx>
            <c:strRef>
              <c:f>Hoja1!$B$1</c:f>
              <c:strCache>
                <c:ptCount val="1"/>
                <c:pt idx="0">
                  <c:v>Ziurtasun osoz ez nuke gomendatuko</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B52B-4A2D-BABC-A2558F3A22DB}"/>
              </c:ext>
            </c:extLst>
          </c:dPt>
          <c:dPt>
            <c:idx val="1"/>
            <c:invertIfNegative val="0"/>
            <c:bubble3D val="0"/>
            <c:extLst xmlns:c16r2="http://schemas.microsoft.com/office/drawing/2015/06/chart">
              <c:ext xmlns:c16="http://schemas.microsoft.com/office/drawing/2014/chart" uri="{C3380CC4-5D6E-409C-BE32-E72D297353CC}">
                <c16:uniqueId val="{00000001-B52B-4A2D-BABC-A2558F3A22DB}"/>
              </c:ext>
            </c:extLst>
          </c:dPt>
          <c:dPt>
            <c:idx val="2"/>
            <c:invertIfNegative val="0"/>
            <c:bubble3D val="0"/>
            <c:extLst xmlns:c16r2="http://schemas.microsoft.com/office/drawing/2015/06/chart">
              <c:ext xmlns:c16="http://schemas.microsoft.com/office/drawing/2014/chart" uri="{C3380CC4-5D6E-409C-BE32-E72D297353CC}">
                <c16:uniqueId val="{00000002-B52B-4A2D-BABC-A2558F3A22DB}"/>
              </c:ext>
            </c:extLst>
          </c:dPt>
          <c:dPt>
            <c:idx val="3"/>
            <c:invertIfNegative val="0"/>
            <c:bubble3D val="0"/>
            <c:extLst xmlns:c16r2="http://schemas.microsoft.com/office/drawing/2015/06/chart">
              <c:ext xmlns:c16="http://schemas.microsoft.com/office/drawing/2014/chart" uri="{C3380CC4-5D6E-409C-BE32-E72D297353CC}">
                <c16:uniqueId val="{00000003-B52B-4A2D-BABC-A2558F3A22DB}"/>
              </c:ext>
            </c:extLst>
          </c:dPt>
          <c:dPt>
            <c:idx val="4"/>
            <c:invertIfNegative val="0"/>
            <c:bubble3D val="0"/>
            <c:extLst xmlns:c16r2="http://schemas.microsoft.com/office/drawing/2015/06/chart">
              <c:ext xmlns:c16="http://schemas.microsoft.com/office/drawing/2014/chart" uri="{C3380CC4-5D6E-409C-BE32-E72D297353CC}">
                <c16:uniqueId val="{00000004-B52B-4A2D-BABC-A2558F3A22DB}"/>
              </c:ext>
            </c:extLst>
          </c:dPt>
          <c:dPt>
            <c:idx val="5"/>
            <c:invertIfNegative val="0"/>
            <c:bubble3D val="0"/>
            <c:extLst xmlns:c16r2="http://schemas.microsoft.com/office/drawing/2015/06/chart">
              <c:ext xmlns:c16="http://schemas.microsoft.com/office/drawing/2014/chart" uri="{C3380CC4-5D6E-409C-BE32-E72D297353CC}">
                <c16:uniqueId val="{00000005-B52B-4A2D-BABC-A2558F3A22DB}"/>
              </c:ext>
            </c:extLst>
          </c:dPt>
          <c:dPt>
            <c:idx val="6"/>
            <c:invertIfNegative val="0"/>
            <c:bubble3D val="0"/>
            <c:extLst xmlns:c16r2="http://schemas.microsoft.com/office/drawing/2015/06/chart">
              <c:ext xmlns:c16="http://schemas.microsoft.com/office/drawing/2014/chart" uri="{C3380CC4-5D6E-409C-BE32-E72D297353CC}">
                <c16:uniqueId val="{00000006-B52B-4A2D-BABC-A2558F3A22DB}"/>
              </c:ext>
            </c:extLst>
          </c:dPt>
          <c:dPt>
            <c:idx val="7"/>
            <c:invertIfNegative val="0"/>
            <c:bubble3D val="0"/>
            <c:extLst xmlns:c16r2="http://schemas.microsoft.com/office/drawing/2015/06/chart">
              <c:ext xmlns:c16="http://schemas.microsoft.com/office/drawing/2014/chart" uri="{C3380CC4-5D6E-409C-BE32-E72D297353CC}">
                <c16:uniqueId val="{00000007-B52B-4A2D-BABC-A2558F3A22DB}"/>
              </c:ext>
            </c:extLst>
          </c:dPt>
          <c:dPt>
            <c:idx val="8"/>
            <c:invertIfNegative val="0"/>
            <c:bubble3D val="0"/>
            <c:extLst xmlns:c16r2="http://schemas.microsoft.com/office/drawing/2015/06/chart">
              <c:ext xmlns:c16="http://schemas.microsoft.com/office/drawing/2014/chart" uri="{C3380CC4-5D6E-409C-BE32-E72D297353CC}">
                <c16:uniqueId val="{00000008-B52B-4A2D-BABC-A2558F3A22DB}"/>
              </c:ext>
            </c:extLst>
          </c:dPt>
          <c:dPt>
            <c:idx val="9"/>
            <c:invertIfNegative val="0"/>
            <c:bubble3D val="0"/>
            <c:extLst xmlns:c16r2="http://schemas.microsoft.com/office/drawing/2015/06/chart">
              <c:ext xmlns:c16="http://schemas.microsoft.com/office/drawing/2014/chart" uri="{C3380CC4-5D6E-409C-BE32-E72D297353CC}">
                <c16:uniqueId val="{00000009-B52B-4A2D-BABC-A2558F3A22DB}"/>
              </c:ext>
            </c:extLst>
          </c:dPt>
          <c:dPt>
            <c:idx val="10"/>
            <c:invertIfNegative val="0"/>
            <c:bubble3D val="0"/>
            <c:extLst xmlns:c16r2="http://schemas.microsoft.com/office/drawing/2015/06/chart">
              <c:ext xmlns:c16="http://schemas.microsoft.com/office/drawing/2014/chart" uri="{C3380CC4-5D6E-409C-BE32-E72D297353CC}">
                <c16:uniqueId val="{0000000A-B52B-4A2D-BABC-A2558F3A22DB}"/>
              </c:ext>
            </c:extLst>
          </c:dPt>
          <c:dPt>
            <c:idx val="11"/>
            <c:invertIfNegative val="0"/>
            <c:bubble3D val="0"/>
            <c:extLst xmlns:c16r2="http://schemas.microsoft.com/office/drawing/2015/06/chart">
              <c:ext xmlns:c16="http://schemas.microsoft.com/office/drawing/2014/chart" uri="{C3380CC4-5D6E-409C-BE32-E72D297353CC}">
                <c16:uniqueId val="{0000000B-B52B-4A2D-BABC-A2558F3A22DB}"/>
              </c:ext>
            </c:extLst>
          </c:dPt>
          <c:dPt>
            <c:idx val="12"/>
            <c:invertIfNegative val="0"/>
            <c:bubble3D val="0"/>
            <c:extLst xmlns:c16r2="http://schemas.microsoft.com/office/drawing/2015/06/chart">
              <c:ext xmlns:c16="http://schemas.microsoft.com/office/drawing/2014/chart" uri="{C3380CC4-5D6E-409C-BE32-E72D297353CC}">
                <c16:uniqueId val="{0000000C-B52B-4A2D-BABC-A2558F3A22DB}"/>
              </c:ext>
            </c:extLst>
          </c:dPt>
          <c:dLbls>
            <c:dLbl>
              <c:idx val="0"/>
              <c:layout>
                <c:manualLayout>
                  <c:x val="2.3636465146791214E-3"/>
                  <c:y val="3.1269757483962587E-3"/>
                </c:manualLayout>
              </c:layout>
              <c:numFmt formatCode="%0" sourceLinked="0"/>
              <c:spPr/>
              <c:txPr>
                <a:bodyPr/>
                <a:lstStyle/>
                <a:p>
                  <a:pPr>
                    <a:defRPr sz="800">
                      <a:solidFill>
                        <a:schemeClr val="bg1"/>
                      </a:solidFill>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52B-4A2D-BABC-A2558F3A22DB}"/>
                </c:ext>
              </c:extLst>
            </c:dLbl>
            <c:dLbl>
              <c:idx val="1"/>
              <c:layout>
                <c:manualLayout>
                  <c:x val="2.3636465146791214E-3"/>
                  <c:y val="3.1274681467504664E-3"/>
                </c:manualLayout>
              </c:layout>
              <c:numFmt formatCode="%0" sourceLinked="0"/>
              <c:spPr/>
              <c:txPr>
                <a:bodyPr/>
                <a:lstStyle/>
                <a:p>
                  <a:pPr>
                    <a:defRPr sz="800">
                      <a:solidFill>
                        <a:schemeClr val="bg1"/>
                      </a:solidFill>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52B-4A2D-BABC-A2558F3A22D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52B-4A2D-BABC-A2558F3A22DB}"/>
                </c:ext>
              </c:extLst>
            </c:dLbl>
            <c:numFmt formatCode="%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Postontzia.eus (n = 23)</c:v>
                </c:pt>
                <c:pt idx="1">
                  <c:v>Telegram (n = 69)</c:v>
                </c:pt>
              </c:strCache>
            </c:strRef>
          </c:cat>
          <c:val>
            <c:numRef>
              <c:f>Hoja1!$B$2:$B$3</c:f>
              <c:numCache>
                <c:formatCode>0%</c:formatCode>
                <c:ptCount val="2"/>
                <c:pt idx="0">
                  <c:v>0.21739130434782608</c:v>
                </c:pt>
                <c:pt idx="1">
                  <c:v>8.6956521739130432E-2</c:v>
                </c:pt>
              </c:numCache>
            </c:numRef>
          </c:val>
          <c:extLst xmlns:c16r2="http://schemas.microsoft.com/office/drawing/2015/06/chart">
            <c:ext xmlns:c16="http://schemas.microsoft.com/office/drawing/2014/chart" uri="{C3380CC4-5D6E-409C-BE32-E72D297353CC}">
              <c16:uniqueId val="{0000000D-B52B-4A2D-BABC-A2558F3A22DB}"/>
            </c:ext>
          </c:extLst>
        </c:ser>
        <c:ser>
          <c:idx val="1"/>
          <c:order val="1"/>
          <c:tx>
            <c:strRef>
              <c:f>Hoja1!$C$1</c:f>
              <c:strCache>
                <c:ptCount val="1"/>
                <c:pt idx="0">
                  <c:v>Ziurrenik ez nuke gomendatuko</c:v>
                </c:pt>
              </c:strCache>
            </c:strRef>
          </c:tx>
          <c:spPr>
            <a:solidFill>
              <a:schemeClr val="accent6"/>
            </a:solidFill>
          </c:spPr>
          <c:invertIfNegative val="0"/>
          <c:dLbls>
            <c:dLbl>
              <c:idx val="0"/>
              <c:layout>
                <c:manualLayout>
                  <c:x val="2.8101470034888392E-3"/>
                  <c:y val="7.385975313116113E-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52B-4A2D-BABC-A2558F3A22DB}"/>
                </c:ext>
              </c:extLst>
            </c:dLbl>
            <c:dLbl>
              <c:idx val="1"/>
              <c:layout>
                <c:manualLayout>
                  <c:x val="2.9165743424044218E-4"/>
                  <c:y val="3.12771434592757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52B-4A2D-BABC-A2558F3A22DB}"/>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52B-4A2D-BABC-A2558F3A22DB}"/>
                </c:ext>
              </c:extLst>
            </c:dLbl>
            <c:numFmt formatCode="%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Postontzia.eus (n = 23)</c:v>
                </c:pt>
                <c:pt idx="1">
                  <c:v>Telegram (n = 69)</c:v>
                </c:pt>
              </c:strCache>
            </c:strRef>
          </c:cat>
          <c:val>
            <c:numRef>
              <c:f>Hoja1!$C$2:$C$3</c:f>
              <c:numCache>
                <c:formatCode>0%</c:formatCode>
                <c:ptCount val="2"/>
                <c:pt idx="0">
                  <c:v>8.6956521739130432E-2</c:v>
                </c:pt>
                <c:pt idx="1">
                  <c:v>4.3478260869565216E-2</c:v>
                </c:pt>
              </c:numCache>
            </c:numRef>
          </c:val>
          <c:extLst xmlns:c16r2="http://schemas.microsoft.com/office/drawing/2015/06/chart">
            <c:ext xmlns:c16="http://schemas.microsoft.com/office/drawing/2014/chart" uri="{C3380CC4-5D6E-409C-BE32-E72D297353CC}">
              <c16:uniqueId val="{00000011-B52B-4A2D-BABC-A2558F3A22DB}"/>
            </c:ext>
          </c:extLst>
        </c:ser>
        <c:ser>
          <c:idx val="2"/>
          <c:order val="2"/>
          <c:tx>
            <c:strRef>
              <c:f>Hoja1!$D$1</c:f>
              <c:strCache>
                <c:ptCount val="1"/>
                <c:pt idx="0">
                  <c:v>Ez dakit gomendatuko nukeen</c:v>
                </c:pt>
              </c:strCache>
            </c:strRef>
          </c:tx>
          <c:spPr>
            <a:solidFill>
              <a:schemeClr val="accent1">
                <a:lumMod val="40000"/>
                <a:lumOff val="60000"/>
              </a:schemeClr>
            </a:solidFill>
          </c:spPr>
          <c:invertIfNegative val="0"/>
          <c:dLbls>
            <c:numFmt formatCode="%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Postontzia.eus (n = 23)</c:v>
                </c:pt>
                <c:pt idx="1">
                  <c:v>Telegram (n = 69)</c:v>
                </c:pt>
              </c:strCache>
            </c:strRef>
          </c:cat>
          <c:val>
            <c:numRef>
              <c:f>Hoja1!$D$2:$D$3</c:f>
              <c:numCache>
                <c:formatCode>0%</c:formatCode>
                <c:ptCount val="2"/>
                <c:pt idx="0">
                  <c:v>4.3478260869565216E-2</c:v>
                </c:pt>
                <c:pt idx="1">
                  <c:v>8.6956521739130432E-2</c:v>
                </c:pt>
              </c:numCache>
            </c:numRef>
          </c:val>
          <c:extLst xmlns:c16r2="http://schemas.microsoft.com/office/drawing/2015/06/chart">
            <c:ext xmlns:c16="http://schemas.microsoft.com/office/drawing/2014/chart" uri="{C3380CC4-5D6E-409C-BE32-E72D297353CC}">
              <c16:uniqueId val="{00000012-B52B-4A2D-BABC-A2558F3A22DB}"/>
            </c:ext>
          </c:extLst>
        </c:ser>
        <c:ser>
          <c:idx val="3"/>
          <c:order val="3"/>
          <c:tx>
            <c:strRef>
              <c:f>Hoja1!$E$1</c:f>
              <c:strCache>
                <c:ptCount val="1"/>
                <c:pt idx="0">
                  <c:v>Ziurrenik gomendatuko nuke</c:v>
                </c:pt>
              </c:strCache>
            </c:strRef>
          </c:tx>
          <c:spPr>
            <a:solidFill>
              <a:schemeClr val="accent1"/>
            </a:solidFill>
          </c:spPr>
          <c:invertIfNegative val="0"/>
          <c:dLbls>
            <c:numFmt formatCode="%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Postontzia.eus (n = 23)</c:v>
                </c:pt>
                <c:pt idx="1">
                  <c:v>Telegram (n = 69)</c:v>
                </c:pt>
              </c:strCache>
            </c:strRef>
          </c:cat>
          <c:val>
            <c:numRef>
              <c:f>Hoja1!$E$2:$E$3</c:f>
              <c:numCache>
                <c:formatCode>0%</c:formatCode>
                <c:ptCount val="2"/>
                <c:pt idx="0">
                  <c:v>0.13043478260869565</c:v>
                </c:pt>
                <c:pt idx="1">
                  <c:v>8.6956521739130432E-2</c:v>
                </c:pt>
              </c:numCache>
            </c:numRef>
          </c:val>
          <c:extLst xmlns:c16r2="http://schemas.microsoft.com/office/drawing/2015/06/chart">
            <c:ext xmlns:c16="http://schemas.microsoft.com/office/drawing/2014/chart" uri="{C3380CC4-5D6E-409C-BE32-E72D297353CC}">
              <c16:uniqueId val="{00000013-B52B-4A2D-BABC-A2558F3A22DB}"/>
            </c:ext>
          </c:extLst>
        </c:ser>
        <c:ser>
          <c:idx val="4"/>
          <c:order val="4"/>
          <c:tx>
            <c:strRef>
              <c:f>Hoja1!$F$1</c:f>
              <c:strCache>
                <c:ptCount val="1"/>
                <c:pt idx="0">
                  <c:v>Ziurtasun osoz gomendatuko nuke</c:v>
                </c:pt>
              </c:strCache>
            </c:strRef>
          </c:tx>
          <c:spPr>
            <a:solidFill>
              <a:schemeClr val="accent3"/>
            </a:solidFill>
          </c:spPr>
          <c:invertIfNegative val="0"/>
          <c:dLbls>
            <c:numFmt formatCode="%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Postontzia.eus (n = 23)</c:v>
                </c:pt>
                <c:pt idx="1">
                  <c:v>Telegram (n = 69)</c:v>
                </c:pt>
              </c:strCache>
            </c:strRef>
          </c:cat>
          <c:val>
            <c:numRef>
              <c:f>Hoja1!$F$2:$F$3</c:f>
              <c:numCache>
                <c:formatCode>0%</c:formatCode>
                <c:ptCount val="2"/>
                <c:pt idx="0">
                  <c:v>0.52173913043478259</c:v>
                </c:pt>
                <c:pt idx="1">
                  <c:v>0.69565217391304346</c:v>
                </c:pt>
              </c:numCache>
            </c:numRef>
          </c:val>
          <c:extLst xmlns:c16r2="http://schemas.microsoft.com/office/drawing/2015/06/chart">
            <c:ext xmlns:c16="http://schemas.microsoft.com/office/drawing/2014/chart" uri="{C3380CC4-5D6E-409C-BE32-E72D297353CC}">
              <c16:uniqueId val="{00000014-B52B-4A2D-BABC-A2558F3A22DB}"/>
            </c:ext>
          </c:extLst>
        </c:ser>
        <c:dLbls>
          <c:showLegendKey val="0"/>
          <c:showVal val="0"/>
          <c:showCatName val="0"/>
          <c:showSerName val="0"/>
          <c:showPercent val="0"/>
          <c:showBubbleSize val="0"/>
        </c:dLbls>
        <c:gapWidth val="61"/>
        <c:overlap val="100"/>
        <c:axId val="256138240"/>
        <c:axId val="256144128"/>
      </c:barChart>
      <c:catAx>
        <c:axId val="25613824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6144128"/>
        <c:crosses val="autoZero"/>
        <c:auto val="1"/>
        <c:lblAlgn val="ctr"/>
        <c:lblOffset val="100"/>
        <c:noMultiLvlLbl val="0"/>
      </c:catAx>
      <c:valAx>
        <c:axId val="256144128"/>
        <c:scaling>
          <c:orientation val="minMax"/>
          <c:max val="1"/>
          <c:min val="0"/>
        </c:scaling>
        <c:delete val="1"/>
        <c:axPos val="t"/>
        <c:numFmt formatCode="0%" sourceLinked="0"/>
        <c:majorTickMark val="out"/>
        <c:minorTickMark val="none"/>
        <c:tickLblPos val="nextTo"/>
        <c:crossAx val="256138240"/>
        <c:crosses val="autoZero"/>
        <c:crossBetween val="between"/>
        <c:majorUnit val="0.5"/>
      </c:valAx>
    </c:plotArea>
    <c:legend>
      <c:legendPos val="t"/>
      <c:layout>
        <c:manualLayout>
          <c:xMode val="edge"/>
          <c:yMode val="edge"/>
          <c:x val="1.7063708756143225E-2"/>
          <c:y val="1.8760377295314927E-2"/>
          <c:w val="0.86313153430420653"/>
          <c:h val="8.814619898014453E-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9338-484D-802D-33B0FDAEE503}"/>
              </c:ext>
            </c:extLst>
          </c:dPt>
          <c:dPt>
            <c:idx val="1"/>
            <c:invertIfNegative val="0"/>
            <c:bubble3D val="0"/>
            <c:extLst xmlns:c16r2="http://schemas.microsoft.com/office/drawing/2015/06/chart">
              <c:ext xmlns:c16="http://schemas.microsoft.com/office/drawing/2014/chart" uri="{C3380CC4-5D6E-409C-BE32-E72D297353CC}">
                <c16:uniqueId val="{00000001-9338-484D-802D-33B0FDAEE503}"/>
              </c:ext>
            </c:extLst>
          </c:dPt>
          <c:dPt>
            <c:idx val="2"/>
            <c:invertIfNegative val="0"/>
            <c:bubble3D val="0"/>
            <c:extLst xmlns:c16r2="http://schemas.microsoft.com/office/drawing/2015/06/chart">
              <c:ext xmlns:c16="http://schemas.microsoft.com/office/drawing/2014/chart" uri="{C3380CC4-5D6E-409C-BE32-E72D297353CC}">
                <c16:uniqueId val="{00000002-9338-484D-802D-33B0FDAEE503}"/>
              </c:ext>
            </c:extLst>
          </c:dPt>
          <c:dPt>
            <c:idx val="3"/>
            <c:invertIfNegative val="0"/>
            <c:bubble3D val="0"/>
            <c:extLst xmlns:c16r2="http://schemas.microsoft.com/office/drawing/2015/06/chart">
              <c:ext xmlns:c16="http://schemas.microsoft.com/office/drawing/2014/chart" uri="{C3380CC4-5D6E-409C-BE32-E72D297353CC}">
                <c16:uniqueId val="{00000003-9338-484D-802D-33B0FDAEE503}"/>
              </c:ext>
            </c:extLst>
          </c:dPt>
          <c:dPt>
            <c:idx val="4"/>
            <c:invertIfNegative val="0"/>
            <c:bubble3D val="0"/>
            <c:extLst xmlns:c16r2="http://schemas.microsoft.com/office/drawing/2015/06/chart">
              <c:ext xmlns:c16="http://schemas.microsoft.com/office/drawing/2014/chart" uri="{C3380CC4-5D6E-409C-BE32-E72D297353CC}">
                <c16:uniqueId val="{00000004-9338-484D-802D-33B0FDAEE503}"/>
              </c:ext>
            </c:extLst>
          </c:dPt>
          <c:dPt>
            <c:idx val="5"/>
            <c:invertIfNegative val="0"/>
            <c:bubble3D val="0"/>
            <c:extLst xmlns:c16r2="http://schemas.microsoft.com/office/drawing/2015/06/chart">
              <c:ext xmlns:c16="http://schemas.microsoft.com/office/drawing/2014/chart" uri="{C3380CC4-5D6E-409C-BE32-E72D297353CC}">
                <c16:uniqueId val="{00000005-9338-484D-802D-33B0FDAEE503}"/>
              </c:ext>
            </c:extLst>
          </c:dPt>
          <c:dPt>
            <c:idx val="6"/>
            <c:invertIfNegative val="0"/>
            <c:bubble3D val="0"/>
            <c:extLst xmlns:c16r2="http://schemas.microsoft.com/office/drawing/2015/06/chart">
              <c:ext xmlns:c16="http://schemas.microsoft.com/office/drawing/2014/chart" uri="{C3380CC4-5D6E-409C-BE32-E72D297353CC}">
                <c16:uniqueId val="{00000006-9338-484D-802D-33B0FDAEE503}"/>
              </c:ext>
            </c:extLst>
          </c:dPt>
          <c:dPt>
            <c:idx val="7"/>
            <c:invertIfNegative val="0"/>
            <c:bubble3D val="0"/>
            <c:extLst xmlns:c16r2="http://schemas.microsoft.com/office/drawing/2015/06/chart">
              <c:ext xmlns:c16="http://schemas.microsoft.com/office/drawing/2014/chart" uri="{C3380CC4-5D6E-409C-BE32-E72D297353CC}">
                <c16:uniqueId val="{00000007-9338-484D-802D-33B0FDAEE503}"/>
              </c:ext>
            </c:extLst>
          </c:dPt>
          <c:dPt>
            <c:idx val="8"/>
            <c:invertIfNegative val="0"/>
            <c:bubble3D val="0"/>
            <c:extLst xmlns:c16r2="http://schemas.microsoft.com/office/drawing/2015/06/chart">
              <c:ext xmlns:c16="http://schemas.microsoft.com/office/drawing/2014/chart" uri="{C3380CC4-5D6E-409C-BE32-E72D297353CC}">
                <c16:uniqueId val="{00000008-9338-484D-802D-33B0FDAEE503}"/>
              </c:ext>
            </c:extLst>
          </c:dPt>
          <c:dPt>
            <c:idx val="9"/>
            <c:invertIfNegative val="0"/>
            <c:bubble3D val="0"/>
            <c:extLst xmlns:c16r2="http://schemas.microsoft.com/office/drawing/2015/06/chart">
              <c:ext xmlns:c16="http://schemas.microsoft.com/office/drawing/2014/chart" uri="{C3380CC4-5D6E-409C-BE32-E72D297353CC}">
                <c16:uniqueId val="{00000009-9338-484D-802D-33B0FDAEE503}"/>
              </c:ext>
            </c:extLst>
          </c:dPt>
          <c:dPt>
            <c:idx val="10"/>
            <c:invertIfNegative val="0"/>
            <c:bubble3D val="0"/>
            <c:extLst xmlns:c16r2="http://schemas.microsoft.com/office/drawing/2015/06/chart">
              <c:ext xmlns:c16="http://schemas.microsoft.com/office/drawing/2014/chart" uri="{C3380CC4-5D6E-409C-BE32-E72D297353CC}">
                <c16:uniqueId val="{0000000A-9338-484D-802D-33B0FDAEE503}"/>
              </c:ext>
            </c:extLst>
          </c:dPt>
          <c:dPt>
            <c:idx val="11"/>
            <c:invertIfNegative val="0"/>
            <c:bubble3D val="0"/>
            <c:extLst xmlns:c16r2="http://schemas.microsoft.com/office/drawing/2015/06/chart">
              <c:ext xmlns:c16="http://schemas.microsoft.com/office/drawing/2014/chart" uri="{C3380CC4-5D6E-409C-BE32-E72D297353CC}">
                <c16:uniqueId val="{0000000B-9338-484D-802D-33B0FDAEE503}"/>
              </c:ext>
            </c:extLst>
          </c:dPt>
          <c:dPt>
            <c:idx val="12"/>
            <c:invertIfNegative val="0"/>
            <c:bubble3D val="0"/>
            <c:extLst xmlns:c16r2="http://schemas.microsoft.com/office/drawing/2015/06/chart">
              <c:ext xmlns:c16="http://schemas.microsoft.com/office/drawing/2014/chart" uri="{C3380CC4-5D6E-409C-BE32-E72D297353CC}">
                <c16:uniqueId val="{0000000C-9338-484D-802D-33B0FDAEE503}"/>
              </c:ext>
            </c:extLst>
          </c:dPt>
          <c:dLbls>
            <c:numFmt formatCode="%0.0" sourceLinked="0"/>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Tasa participación</c:v>
                </c:pt>
              </c:strCache>
            </c:strRef>
          </c:cat>
          <c:val>
            <c:numRef>
              <c:f>Hoja1!$B$2</c:f>
              <c:numCache>
                <c:formatCode>0%</c:formatCode>
                <c:ptCount val="1"/>
                <c:pt idx="0">
                  <c:v>0.12</c:v>
                </c:pt>
              </c:numCache>
            </c:numRef>
          </c:val>
          <c:extLst xmlns:c16r2="http://schemas.microsoft.com/office/drawing/2015/06/chart">
            <c:ext xmlns:c16="http://schemas.microsoft.com/office/drawing/2014/chart" uri="{C3380CC4-5D6E-409C-BE32-E72D297353CC}">
              <c16:uniqueId val="{0000000D-9338-484D-802D-33B0FDAEE503}"/>
            </c:ext>
          </c:extLst>
        </c:ser>
        <c:dLbls>
          <c:showLegendKey val="0"/>
          <c:showVal val="0"/>
          <c:showCatName val="0"/>
          <c:showSerName val="0"/>
          <c:showPercent val="0"/>
          <c:showBubbleSize val="0"/>
        </c:dLbls>
        <c:gapWidth val="61"/>
        <c:axId val="121338112"/>
        <c:axId val="121344000"/>
      </c:barChart>
      <c:catAx>
        <c:axId val="121338112"/>
        <c:scaling>
          <c:orientation val="maxMin"/>
        </c:scaling>
        <c:delete val="1"/>
        <c:axPos val="l"/>
        <c:numFmt formatCode="General" sourceLinked="1"/>
        <c:majorTickMark val="out"/>
        <c:minorTickMark val="none"/>
        <c:tickLblPos val="nextTo"/>
        <c:crossAx val="121344000"/>
        <c:crosses val="autoZero"/>
        <c:auto val="1"/>
        <c:lblAlgn val="ctr"/>
        <c:lblOffset val="100"/>
        <c:noMultiLvlLbl val="0"/>
      </c:catAx>
      <c:valAx>
        <c:axId val="121344000"/>
        <c:scaling>
          <c:orientation val="minMax"/>
          <c:max val="1"/>
          <c:min val="0"/>
        </c:scaling>
        <c:delete val="1"/>
        <c:axPos val="t"/>
        <c:numFmt formatCode="0.0%" sourceLinked="0"/>
        <c:majorTickMark val="out"/>
        <c:minorTickMark val="none"/>
        <c:tickLblPos val="nextTo"/>
        <c:crossAx val="121338112"/>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453D-44AB-BE0F-C27AB89D246D}"/>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453D-44AB-BE0F-C27AB89D246D}"/>
              </c:ext>
            </c:extLst>
          </c:dPt>
          <c:dLbls>
            <c:dLbl>
              <c:idx val="0"/>
              <c:layout>
                <c:manualLayout>
                  <c:x val="-0.10249736543853022"/>
                  <c:y val="0.24214516293948379"/>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53D-44AB-BE0F-C27AB89D246D}"/>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53D-44AB-BE0F-C27AB89D246D}"/>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53D-44AB-BE0F-C27AB89D246D}"/>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53D-44AB-BE0F-C27AB89D246D}"/>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17</c:v>
                </c:pt>
                <c:pt idx="1">
                  <c:v>83</c:v>
                </c:pt>
              </c:numCache>
            </c:numRef>
          </c:val>
          <c:extLst xmlns:c16r2="http://schemas.microsoft.com/office/drawing/2015/06/chart">
            <c:ext xmlns:c16="http://schemas.microsoft.com/office/drawing/2014/chart" uri="{C3380CC4-5D6E-409C-BE32-E72D297353CC}">
              <c16:uniqueId val="{00000006-453D-44AB-BE0F-C27AB89D246D}"/>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425C-4FB6-9FF9-0822B931CD91}"/>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425C-4FB6-9FF9-0822B931CD91}"/>
              </c:ext>
            </c:extLst>
          </c:dPt>
          <c:dLbls>
            <c:dLbl>
              <c:idx val="0"/>
              <c:layout>
                <c:manualLayout>
                  <c:x val="-0.21192279906415074"/>
                  <c:y val="-1.3328756518309164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25C-4FB6-9FF9-0822B931CD9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25C-4FB6-9FF9-0822B931CD91}"/>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25C-4FB6-9FF9-0822B931CD91}"/>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25C-4FB6-9FF9-0822B931CD91}"/>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48</c:v>
                </c:pt>
                <c:pt idx="1">
                  <c:v>52</c:v>
                </c:pt>
              </c:numCache>
            </c:numRef>
          </c:val>
          <c:extLst xmlns:c16r2="http://schemas.microsoft.com/office/drawing/2015/06/chart">
            <c:ext xmlns:c16="http://schemas.microsoft.com/office/drawing/2014/chart" uri="{C3380CC4-5D6E-409C-BE32-E72D297353CC}">
              <c16:uniqueId val="{00000006-425C-4FB6-9FF9-0822B931CD9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3DAD-41DC-8EDB-D74C6D86DE33}"/>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3DAD-41DC-8EDB-D74C6D86DE33}"/>
              </c:ext>
            </c:extLst>
          </c:dPt>
          <c:dLbls>
            <c:dLbl>
              <c:idx val="0"/>
              <c:layout>
                <c:manualLayout>
                  <c:x val="-0.11851985024396859"/>
                  <c:y val="-4.5524690056684552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AD-41DC-8EDB-D74C6D86DE3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AD-41DC-8EDB-D74C6D86DE33}"/>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AD-41DC-8EDB-D74C6D86DE33}"/>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AD-41DC-8EDB-D74C6D86DE33}"/>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59</c:v>
                </c:pt>
                <c:pt idx="1">
                  <c:v>41</c:v>
                </c:pt>
              </c:numCache>
            </c:numRef>
          </c:val>
          <c:extLst xmlns:c16r2="http://schemas.microsoft.com/office/drawing/2015/06/chart">
            <c:ext xmlns:c16="http://schemas.microsoft.com/office/drawing/2014/chart" uri="{C3380CC4-5D6E-409C-BE32-E72D297353CC}">
              <c16:uniqueId val="{00000006-3DAD-41DC-8EDB-D74C6D86DE33}"/>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500608414470772"/>
          <c:y val="0.11700216298258651"/>
          <c:w val="0.79499391585529222"/>
          <c:h val="0.88184037098752399"/>
        </c:manualLayout>
      </c:layout>
      <c:barChart>
        <c:barDir val="bar"/>
        <c:grouping val="percentStacked"/>
        <c:varyColors val="0"/>
        <c:ser>
          <c:idx val="0"/>
          <c:order val="0"/>
          <c:tx>
            <c:strRef>
              <c:f>Hoja1!$B$1</c:f>
              <c:strCache>
                <c:ptCount val="1"/>
                <c:pt idx="0">
                  <c:v>Ziurtasun osoz ez nuke gomendatuko</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3288-474A-A6F5-0D6C15F7EC0B}"/>
              </c:ext>
            </c:extLst>
          </c:dPt>
          <c:dPt>
            <c:idx val="1"/>
            <c:invertIfNegative val="0"/>
            <c:bubble3D val="0"/>
            <c:extLst xmlns:c16r2="http://schemas.microsoft.com/office/drawing/2015/06/chart">
              <c:ext xmlns:c16="http://schemas.microsoft.com/office/drawing/2014/chart" uri="{C3380CC4-5D6E-409C-BE32-E72D297353CC}">
                <c16:uniqueId val="{00000001-3288-474A-A6F5-0D6C15F7EC0B}"/>
              </c:ext>
            </c:extLst>
          </c:dPt>
          <c:dPt>
            <c:idx val="2"/>
            <c:invertIfNegative val="0"/>
            <c:bubble3D val="0"/>
            <c:extLst xmlns:c16r2="http://schemas.microsoft.com/office/drawing/2015/06/chart">
              <c:ext xmlns:c16="http://schemas.microsoft.com/office/drawing/2014/chart" uri="{C3380CC4-5D6E-409C-BE32-E72D297353CC}">
                <c16:uniqueId val="{00000002-3288-474A-A6F5-0D6C15F7EC0B}"/>
              </c:ext>
            </c:extLst>
          </c:dPt>
          <c:dPt>
            <c:idx val="3"/>
            <c:invertIfNegative val="0"/>
            <c:bubble3D val="0"/>
            <c:extLst xmlns:c16r2="http://schemas.microsoft.com/office/drawing/2015/06/chart">
              <c:ext xmlns:c16="http://schemas.microsoft.com/office/drawing/2014/chart" uri="{C3380CC4-5D6E-409C-BE32-E72D297353CC}">
                <c16:uniqueId val="{00000003-3288-474A-A6F5-0D6C15F7EC0B}"/>
              </c:ext>
            </c:extLst>
          </c:dPt>
          <c:dPt>
            <c:idx val="4"/>
            <c:invertIfNegative val="0"/>
            <c:bubble3D val="0"/>
            <c:extLst xmlns:c16r2="http://schemas.microsoft.com/office/drawing/2015/06/chart">
              <c:ext xmlns:c16="http://schemas.microsoft.com/office/drawing/2014/chart" uri="{C3380CC4-5D6E-409C-BE32-E72D297353CC}">
                <c16:uniqueId val="{00000004-3288-474A-A6F5-0D6C15F7EC0B}"/>
              </c:ext>
            </c:extLst>
          </c:dPt>
          <c:dPt>
            <c:idx val="5"/>
            <c:invertIfNegative val="0"/>
            <c:bubble3D val="0"/>
            <c:extLst xmlns:c16r2="http://schemas.microsoft.com/office/drawing/2015/06/chart">
              <c:ext xmlns:c16="http://schemas.microsoft.com/office/drawing/2014/chart" uri="{C3380CC4-5D6E-409C-BE32-E72D297353CC}">
                <c16:uniqueId val="{00000005-3288-474A-A6F5-0D6C15F7EC0B}"/>
              </c:ext>
            </c:extLst>
          </c:dPt>
          <c:dPt>
            <c:idx val="6"/>
            <c:invertIfNegative val="0"/>
            <c:bubble3D val="0"/>
            <c:extLst xmlns:c16r2="http://schemas.microsoft.com/office/drawing/2015/06/chart">
              <c:ext xmlns:c16="http://schemas.microsoft.com/office/drawing/2014/chart" uri="{C3380CC4-5D6E-409C-BE32-E72D297353CC}">
                <c16:uniqueId val="{00000006-3288-474A-A6F5-0D6C15F7EC0B}"/>
              </c:ext>
            </c:extLst>
          </c:dPt>
          <c:dPt>
            <c:idx val="7"/>
            <c:invertIfNegative val="0"/>
            <c:bubble3D val="0"/>
            <c:extLst xmlns:c16r2="http://schemas.microsoft.com/office/drawing/2015/06/chart">
              <c:ext xmlns:c16="http://schemas.microsoft.com/office/drawing/2014/chart" uri="{C3380CC4-5D6E-409C-BE32-E72D297353CC}">
                <c16:uniqueId val="{00000007-3288-474A-A6F5-0D6C15F7EC0B}"/>
              </c:ext>
            </c:extLst>
          </c:dPt>
          <c:dPt>
            <c:idx val="8"/>
            <c:invertIfNegative val="0"/>
            <c:bubble3D val="0"/>
            <c:extLst xmlns:c16r2="http://schemas.microsoft.com/office/drawing/2015/06/chart">
              <c:ext xmlns:c16="http://schemas.microsoft.com/office/drawing/2014/chart" uri="{C3380CC4-5D6E-409C-BE32-E72D297353CC}">
                <c16:uniqueId val="{00000008-3288-474A-A6F5-0D6C15F7EC0B}"/>
              </c:ext>
            </c:extLst>
          </c:dPt>
          <c:dPt>
            <c:idx val="9"/>
            <c:invertIfNegative val="0"/>
            <c:bubble3D val="0"/>
            <c:extLst xmlns:c16r2="http://schemas.microsoft.com/office/drawing/2015/06/chart">
              <c:ext xmlns:c16="http://schemas.microsoft.com/office/drawing/2014/chart" uri="{C3380CC4-5D6E-409C-BE32-E72D297353CC}">
                <c16:uniqueId val="{00000009-3288-474A-A6F5-0D6C15F7EC0B}"/>
              </c:ext>
            </c:extLst>
          </c:dPt>
          <c:dPt>
            <c:idx val="10"/>
            <c:invertIfNegative val="0"/>
            <c:bubble3D val="0"/>
            <c:extLst xmlns:c16r2="http://schemas.microsoft.com/office/drawing/2015/06/chart">
              <c:ext xmlns:c16="http://schemas.microsoft.com/office/drawing/2014/chart" uri="{C3380CC4-5D6E-409C-BE32-E72D297353CC}">
                <c16:uniqueId val="{0000000A-3288-474A-A6F5-0D6C15F7EC0B}"/>
              </c:ext>
            </c:extLst>
          </c:dPt>
          <c:dPt>
            <c:idx val="11"/>
            <c:invertIfNegative val="0"/>
            <c:bubble3D val="0"/>
            <c:extLst xmlns:c16r2="http://schemas.microsoft.com/office/drawing/2015/06/chart">
              <c:ext xmlns:c16="http://schemas.microsoft.com/office/drawing/2014/chart" uri="{C3380CC4-5D6E-409C-BE32-E72D297353CC}">
                <c16:uniqueId val="{0000000B-3288-474A-A6F5-0D6C15F7EC0B}"/>
              </c:ext>
            </c:extLst>
          </c:dPt>
          <c:dPt>
            <c:idx val="12"/>
            <c:invertIfNegative val="0"/>
            <c:bubble3D val="0"/>
            <c:extLst xmlns:c16r2="http://schemas.microsoft.com/office/drawing/2015/06/chart">
              <c:ext xmlns:c16="http://schemas.microsoft.com/office/drawing/2014/chart" uri="{C3380CC4-5D6E-409C-BE32-E72D297353CC}">
                <c16:uniqueId val="{0000000C-3288-474A-A6F5-0D6C15F7EC0B}"/>
              </c:ext>
            </c:extLst>
          </c:dPt>
          <c:dLbls>
            <c:dLbl>
              <c:idx val="0"/>
              <c:layout>
                <c:manualLayout>
                  <c:x val="2.3636465146791214E-3"/>
                  <c:y val="3.1269757483962587E-3"/>
                </c:manualLayout>
              </c:layout>
              <c:spPr/>
              <c:txPr>
                <a:bodyPr/>
                <a:lstStyle/>
                <a:p>
                  <a:pPr>
                    <a:defRPr sz="800">
                      <a:solidFill>
                        <a:schemeClr val="bg1"/>
                      </a:solidFill>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288-474A-A6F5-0D6C15F7EC0B}"/>
                </c:ext>
              </c:extLst>
            </c:dLbl>
            <c:dLbl>
              <c:idx val="1"/>
              <c:layout>
                <c:manualLayout>
                  <c:x val="2.3636465146791214E-3"/>
                  <c:y val="3.1274681467504664E-3"/>
                </c:manualLayout>
              </c:layout>
              <c:spPr/>
              <c:txPr>
                <a:bodyPr/>
                <a:lstStyle/>
                <a:p>
                  <a:pPr>
                    <a:defRPr sz="800">
                      <a:solidFill>
                        <a:schemeClr val="bg1"/>
                      </a:solidFill>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288-474A-A6F5-0D6C15F7EC0B}"/>
                </c:ext>
              </c:extLst>
            </c:dLbl>
            <c:dLbl>
              <c:idx val="2"/>
              <c:layout>
                <c:manualLayout>
                  <c:x val="-1.846485251671578E-3"/>
                  <c:y val="5.4282934193482756E-2"/>
                </c:manualLayout>
              </c:layout>
              <c:spPr>
                <a:solidFill>
                  <a:schemeClr val="bg1"/>
                </a:solidFill>
              </c:spPr>
              <c:txPr>
                <a:bodyPr/>
                <a:lstStyle/>
                <a:p>
                  <a:pPr>
                    <a:defRPr sz="8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288-474A-A6F5-0D6C15F7EC0B}"/>
                </c:ext>
              </c:extLst>
            </c:dLbl>
            <c:dLbl>
              <c:idx val="3"/>
              <c:layout>
                <c:manualLayout>
                  <c:x val="-1.846485251671578E-3"/>
                  <c:y val="4.88546407741344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288-474A-A6F5-0D6C15F7EC0B}"/>
                </c:ext>
              </c:extLst>
            </c:dLbl>
            <c:dLbl>
              <c:idx val="4"/>
              <c:layout>
                <c:manualLayout>
                  <c:x val="0"/>
                  <c:y val="5.428293419348275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288-474A-A6F5-0D6C15F7EC0B}"/>
                </c:ext>
              </c:extLst>
            </c:dLbl>
            <c:dLbl>
              <c:idx val="5"/>
              <c:layout>
                <c:manualLayout>
                  <c:x val="5.5394557550147343E-3"/>
                  <c:y val="5.6997080903156992E-2"/>
                </c:manualLayout>
              </c:layout>
              <c:spPr>
                <a:solidFill>
                  <a:schemeClr val="bg1"/>
                </a:solidFill>
              </c:spPr>
              <c:txPr>
                <a:bodyPr/>
                <a:lstStyle/>
                <a:p>
                  <a:pPr>
                    <a:defRPr sz="8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288-474A-A6F5-0D6C15F7EC0B}"/>
                </c:ext>
              </c:extLst>
            </c:dLbl>
            <c:dLbl>
              <c:idx val="6"/>
              <c:layout>
                <c:manualLayout>
                  <c:x val="3.6929705033431561E-3"/>
                  <c:y val="4.885464077413437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288-474A-A6F5-0D6C15F7EC0B}"/>
                </c:ext>
              </c:extLst>
            </c:dLbl>
            <c:dLbl>
              <c:idx val="7"/>
              <c:layout>
                <c:manualLayout>
                  <c:x val="5.5394557550147343E-3"/>
                  <c:y val="4.88546407741344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288-474A-A6F5-0D6C15F7EC0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Postontzia.eus (n = 23)</c:v>
                </c:pt>
                <c:pt idx="1">
                  <c:v>Telegram (n = 69)</c:v>
                </c:pt>
                <c:pt idx="2">
                  <c:v>Guztira (n = 1500)</c:v>
                </c:pt>
                <c:pt idx="3">
                  <c:v>Telefonoz (n = 652)</c:v>
                </c:pt>
                <c:pt idx="4">
                  <c:v>Aurrez aurre  (n = 848)</c:v>
                </c:pt>
                <c:pt idx="5">
                  <c:v>Bilbo (n = 436)</c:v>
                </c:pt>
                <c:pt idx="6">
                  <c:v>Donostia (n = 219)</c:v>
                </c:pt>
                <c:pt idx="7">
                  <c:v>Gasteiz (n = 193)</c:v>
                </c:pt>
              </c:strCache>
            </c:strRef>
          </c:cat>
          <c:val>
            <c:numRef>
              <c:f>Hoja1!$B$2:$B$9</c:f>
              <c:numCache>
                <c:formatCode>%0</c:formatCode>
                <c:ptCount val="8"/>
                <c:pt idx="0">
                  <c:v>0.21739130434782608</c:v>
                </c:pt>
                <c:pt idx="1">
                  <c:v>8.6956521739130432E-2</c:v>
                </c:pt>
                <c:pt idx="2">
                  <c:v>1.0886558884964436E-2</c:v>
                </c:pt>
                <c:pt idx="3">
                  <c:v>2.2222222222222195E-2</c:v>
                </c:pt>
                <c:pt idx="4">
                  <c:v>2.1747657377721892E-3</c:v>
                </c:pt>
                <c:pt idx="5">
                  <c:v>2.3148148148148333E-3</c:v>
                </c:pt>
                <c:pt idx="6">
                  <c:v>0</c:v>
                </c:pt>
                <c:pt idx="7">
                  <c:v>4.3290043290043403E-3</c:v>
                </c:pt>
              </c:numCache>
            </c:numRef>
          </c:val>
          <c:extLst xmlns:c16r2="http://schemas.microsoft.com/office/drawing/2015/06/chart">
            <c:ext xmlns:c16="http://schemas.microsoft.com/office/drawing/2014/chart" uri="{C3380CC4-5D6E-409C-BE32-E72D297353CC}">
              <c16:uniqueId val="{0000000D-3288-474A-A6F5-0D6C15F7EC0B}"/>
            </c:ext>
          </c:extLst>
        </c:ser>
        <c:ser>
          <c:idx val="1"/>
          <c:order val="1"/>
          <c:tx>
            <c:strRef>
              <c:f>Hoja1!$C$1</c:f>
              <c:strCache>
                <c:ptCount val="1"/>
                <c:pt idx="0">
                  <c:v>Ziurrenik ez nuke gomendatuko</c:v>
                </c:pt>
              </c:strCache>
            </c:strRef>
          </c:tx>
          <c:spPr>
            <a:solidFill>
              <a:schemeClr val="accent6"/>
            </a:solidFill>
          </c:spPr>
          <c:invertIfNegative val="0"/>
          <c:dLbls>
            <c:dLbl>
              <c:idx val="0"/>
              <c:layout>
                <c:manualLayout>
                  <c:x val="2.8101470034888392E-3"/>
                  <c:y val="7.385975313116113E-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288-474A-A6F5-0D6C15F7EC0B}"/>
                </c:ext>
              </c:extLst>
            </c:dLbl>
            <c:dLbl>
              <c:idx val="1"/>
              <c:layout>
                <c:manualLayout>
                  <c:x val="2.9165743424044218E-4"/>
                  <c:y val="3.12771434592757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288-474A-A6F5-0D6C15F7EC0B}"/>
                </c:ext>
              </c:extLst>
            </c:dLbl>
            <c:dLbl>
              <c:idx val="2"/>
              <c:layout>
                <c:manualLayout>
                  <c:x val="1.8464852516715782E-2"/>
                  <c:y val="5.1569001196147962E-2"/>
                </c:manualLayout>
              </c:layout>
              <c:spPr>
                <a:solidFill>
                  <a:schemeClr val="bg1"/>
                </a:solidFill>
              </c:spPr>
              <c:txPr>
                <a:bodyPr/>
                <a:lstStyle/>
                <a:p>
                  <a:pPr>
                    <a:defRPr sz="800"/>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288-474A-A6F5-0D6C15F7EC0B}"/>
                </c:ext>
              </c:extLst>
            </c:dLbl>
            <c:dLbl>
              <c:idx val="3"/>
              <c:layout>
                <c:manualLayout>
                  <c:x val="9.2324262583578908E-3"/>
                  <c:y val="4.885464077413448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288-474A-A6F5-0D6C15F7EC0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288-474A-A6F5-0D6C15F7EC0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3288-474A-A6F5-0D6C15F7EC0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3288-474A-A6F5-0D6C15F7EC0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3288-474A-A6F5-0D6C15F7EC0B}"/>
                </c:ext>
              </c:extLst>
            </c:dLbl>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Postontzia.eus (n = 23)</c:v>
                </c:pt>
                <c:pt idx="1">
                  <c:v>Telegram (n = 69)</c:v>
                </c:pt>
                <c:pt idx="2">
                  <c:v>Guztira (n = 1500)</c:v>
                </c:pt>
                <c:pt idx="3">
                  <c:v>Telefonoz (n = 652)</c:v>
                </c:pt>
                <c:pt idx="4">
                  <c:v>Aurrez aurre  (n = 848)</c:v>
                </c:pt>
                <c:pt idx="5">
                  <c:v>Bilbo (n = 436)</c:v>
                </c:pt>
                <c:pt idx="6">
                  <c:v>Donostia (n = 219)</c:v>
                </c:pt>
                <c:pt idx="7">
                  <c:v>Gasteiz (n = 193)</c:v>
                </c:pt>
              </c:strCache>
            </c:strRef>
          </c:cat>
          <c:val>
            <c:numRef>
              <c:f>Hoja1!$C$2:$C$9</c:f>
              <c:numCache>
                <c:formatCode>%0</c:formatCode>
                <c:ptCount val="8"/>
                <c:pt idx="0">
                  <c:v>8.6956521739130432E-2</c:v>
                </c:pt>
                <c:pt idx="1">
                  <c:v>4.3478260869565216E-2</c:v>
                </c:pt>
                <c:pt idx="2">
                  <c:v>7.4502898782918018E-3</c:v>
                </c:pt>
                <c:pt idx="3">
                  <c:v>1.6161616161616144E-2</c:v>
                </c:pt>
                <c:pt idx="4">
                  <c:v>7.5537751541461496E-4</c:v>
                </c:pt>
                <c:pt idx="5">
                  <c:v>0</c:v>
                </c:pt>
                <c:pt idx="6">
                  <c:v>2.9239766081871395E-3</c:v>
                </c:pt>
                <c:pt idx="7">
                  <c:v>0</c:v>
                </c:pt>
              </c:numCache>
            </c:numRef>
          </c:val>
          <c:extLst xmlns:c16r2="http://schemas.microsoft.com/office/drawing/2015/06/chart">
            <c:ext xmlns:c16="http://schemas.microsoft.com/office/drawing/2014/chart" uri="{C3380CC4-5D6E-409C-BE32-E72D297353CC}">
              <c16:uniqueId val="{00000016-3288-474A-A6F5-0D6C15F7EC0B}"/>
            </c:ext>
          </c:extLst>
        </c:ser>
        <c:ser>
          <c:idx val="2"/>
          <c:order val="2"/>
          <c:tx>
            <c:strRef>
              <c:f>Hoja1!$D$1</c:f>
              <c:strCache>
                <c:ptCount val="1"/>
                <c:pt idx="0">
                  <c:v>Ez dakit gomendatuko nukeen</c:v>
                </c:pt>
              </c:strCache>
            </c:strRef>
          </c:tx>
          <c:spPr>
            <a:solidFill>
              <a:schemeClr val="accent1">
                <a:lumMod val="40000"/>
                <a:lumOff val="60000"/>
              </a:schemeClr>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Postontzia.eus (n = 23)</c:v>
                </c:pt>
                <c:pt idx="1">
                  <c:v>Telegram (n = 69)</c:v>
                </c:pt>
                <c:pt idx="2">
                  <c:v>Guztira (n = 1500)</c:v>
                </c:pt>
                <c:pt idx="3">
                  <c:v>Telefonoz (n = 652)</c:v>
                </c:pt>
                <c:pt idx="4">
                  <c:v>Aurrez aurre  (n = 848)</c:v>
                </c:pt>
                <c:pt idx="5">
                  <c:v>Bilbo (n = 436)</c:v>
                </c:pt>
                <c:pt idx="6">
                  <c:v>Donostia (n = 219)</c:v>
                </c:pt>
                <c:pt idx="7">
                  <c:v>Gasteiz (n = 193)</c:v>
                </c:pt>
              </c:strCache>
            </c:strRef>
          </c:cat>
          <c:val>
            <c:numRef>
              <c:f>Hoja1!$D$2:$D$9</c:f>
              <c:numCache>
                <c:formatCode>%0</c:formatCode>
                <c:ptCount val="8"/>
                <c:pt idx="0">
                  <c:v>4.3478260869565216E-2</c:v>
                </c:pt>
                <c:pt idx="1">
                  <c:v>8.6956521739130432E-2</c:v>
                </c:pt>
                <c:pt idx="2">
                  <c:v>6.5069370766158888E-2</c:v>
                </c:pt>
                <c:pt idx="3">
                  <c:v>0.10303030303030299</c:v>
                </c:pt>
                <c:pt idx="4">
                  <c:v>3.5895269549440237E-2</c:v>
                </c:pt>
                <c:pt idx="5">
                  <c:v>3.9351851851852172E-2</c:v>
                </c:pt>
                <c:pt idx="6">
                  <c:v>2.6315789473684251E-2</c:v>
                </c:pt>
                <c:pt idx="7">
                  <c:v>3.8961038961039064E-2</c:v>
                </c:pt>
              </c:numCache>
            </c:numRef>
          </c:val>
          <c:extLst xmlns:c16r2="http://schemas.microsoft.com/office/drawing/2015/06/chart">
            <c:ext xmlns:c16="http://schemas.microsoft.com/office/drawing/2014/chart" uri="{C3380CC4-5D6E-409C-BE32-E72D297353CC}">
              <c16:uniqueId val="{00000017-3288-474A-A6F5-0D6C15F7EC0B}"/>
            </c:ext>
          </c:extLst>
        </c:ser>
        <c:ser>
          <c:idx val="3"/>
          <c:order val="3"/>
          <c:tx>
            <c:strRef>
              <c:f>Hoja1!$E$1</c:f>
              <c:strCache>
                <c:ptCount val="1"/>
                <c:pt idx="0">
                  <c:v>Ziurrenik gomendatuko nuke</c:v>
                </c:pt>
              </c:strCache>
            </c:strRef>
          </c:tx>
          <c:spPr>
            <a:solidFill>
              <a:schemeClr val="accent1"/>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Postontzia.eus (n = 23)</c:v>
                </c:pt>
                <c:pt idx="1">
                  <c:v>Telegram (n = 69)</c:v>
                </c:pt>
                <c:pt idx="2">
                  <c:v>Guztira (n = 1500)</c:v>
                </c:pt>
                <c:pt idx="3">
                  <c:v>Telefonoz (n = 652)</c:v>
                </c:pt>
                <c:pt idx="4">
                  <c:v>Aurrez aurre  (n = 848)</c:v>
                </c:pt>
                <c:pt idx="5">
                  <c:v>Bilbo (n = 436)</c:v>
                </c:pt>
                <c:pt idx="6">
                  <c:v>Donostia (n = 219)</c:v>
                </c:pt>
                <c:pt idx="7">
                  <c:v>Gasteiz (n = 193)</c:v>
                </c:pt>
              </c:strCache>
            </c:strRef>
          </c:cat>
          <c:val>
            <c:numRef>
              <c:f>Hoja1!$E$2:$E$9</c:f>
              <c:numCache>
                <c:formatCode>%0</c:formatCode>
                <c:ptCount val="8"/>
                <c:pt idx="0">
                  <c:v>0.13043478260869565</c:v>
                </c:pt>
                <c:pt idx="1">
                  <c:v>8.6956521739130432E-2</c:v>
                </c:pt>
                <c:pt idx="2">
                  <c:v>0.35269321533156434</c:v>
                </c:pt>
                <c:pt idx="3">
                  <c:v>0.38181818181818189</c:v>
                </c:pt>
                <c:pt idx="4">
                  <c:v>0.3303098156220492</c:v>
                </c:pt>
                <c:pt idx="5">
                  <c:v>0.30787037037037307</c:v>
                </c:pt>
                <c:pt idx="6">
                  <c:v>0.45614035087719551</c:v>
                </c:pt>
                <c:pt idx="7">
                  <c:v>0.23809523809523853</c:v>
                </c:pt>
              </c:numCache>
            </c:numRef>
          </c:val>
          <c:extLst xmlns:c16r2="http://schemas.microsoft.com/office/drawing/2015/06/chart">
            <c:ext xmlns:c16="http://schemas.microsoft.com/office/drawing/2014/chart" uri="{C3380CC4-5D6E-409C-BE32-E72D297353CC}">
              <c16:uniqueId val="{00000018-3288-474A-A6F5-0D6C15F7EC0B}"/>
            </c:ext>
          </c:extLst>
        </c:ser>
        <c:ser>
          <c:idx val="4"/>
          <c:order val="4"/>
          <c:tx>
            <c:strRef>
              <c:f>Hoja1!$F$1</c:f>
              <c:strCache>
                <c:ptCount val="1"/>
                <c:pt idx="0">
                  <c:v>Ziurtasun osoz gomendatuko nuke</c:v>
                </c:pt>
              </c:strCache>
            </c:strRef>
          </c:tx>
          <c:spPr>
            <a:solidFill>
              <a:schemeClr val="accent3"/>
            </a:solidFill>
          </c:spPr>
          <c:invertIfNegative val="0"/>
          <c:dLbls>
            <c:spPr>
              <a:noFill/>
              <a:ln>
                <a:noFill/>
              </a:ln>
              <a:effectLst/>
            </c:spPr>
            <c:txPr>
              <a:bodyPr/>
              <a:lstStyle/>
              <a:p>
                <a:pPr>
                  <a:defRPr sz="800"/>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Postontzia.eus (n = 23)</c:v>
                </c:pt>
                <c:pt idx="1">
                  <c:v>Telegram (n = 69)</c:v>
                </c:pt>
                <c:pt idx="2">
                  <c:v>Guztira (n = 1500)</c:v>
                </c:pt>
                <c:pt idx="3">
                  <c:v>Telefonoz (n = 652)</c:v>
                </c:pt>
                <c:pt idx="4">
                  <c:v>Aurrez aurre  (n = 848)</c:v>
                </c:pt>
                <c:pt idx="5">
                  <c:v>Bilbo (n = 436)</c:v>
                </c:pt>
                <c:pt idx="6">
                  <c:v>Donostia (n = 219)</c:v>
                </c:pt>
                <c:pt idx="7">
                  <c:v>Gasteiz (n = 193)</c:v>
                </c:pt>
              </c:strCache>
            </c:strRef>
          </c:cat>
          <c:val>
            <c:numRef>
              <c:f>Hoja1!$F$2:$F$9</c:f>
              <c:numCache>
                <c:formatCode>%0</c:formatCode>
                <c:ptCount val="8"/>
                <c:pt idx="0">
                  <c:v>0.52173913043478259</c:v>
                </c:pt>
                <c:pt idx="1">
                  <c:v>0.69565217391304346</c:v>
                </c:pt>
                <c:pt idx="2">
                  <c:v>0.54579764574441902</c:v>
                </c:pt>
                <c:pt idx="3">
                  <c:v>0.44848484848484849</c:v>
                </c:pt>
                <c:pt idx="4">
                  <c:v>0.62058541378913856</c:v>
                </c:pt>
                <c:pt idx="5">
                  <c:v>0.63194444444444586</c:v>
                </c:pt>
                <c:pt idx="6">
                  <c:v>0.51169590643275176</c:v>
                </c:pt>
                <c:pt idx="7">
                  <c:v>0.71861471861472115</c:v>
                </c:pt>
              </c:numCache>
            </c:numRef>
          </c:val>
          <c:extLst xmlns:c16r2="http://schemas.microsoft.com/office/drawing/2015/06/chart">
            <c:ext xmlns:c16="http://schemas.microsoft.com/office/drawing/2014/chart" uri="{C3380CC4-5D6E-409C-BE32-E72D297353CC}">
              <c16:uniqueId val="{00000019-3288-474A-A6F5-0D6C15F7EC0B}"/>
            </c:ext>
          </c:extLst>
        </c:ser>
        <c:ser>
          <c:idx val="5"/>
          <c:order val="5"/>
          <c:tx>
            <c:strRef>
              <c:f>Hoja1!$G$1</c:f>
              <c:strCache>
                <c:ptCount val="1"/>
                <c:pt idx="0">
                  <c:v>Ez du erantzuna zehazten</c:v>
                </c:pt>
              </c:strCache>
            </c:strRef>
          </c:tx>
          <c:invertIfNegative val="0"/>
          <c:dLbls>
            <c:dLbl>
              <c:idx val="2"/>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3288-474A-A6F5-0D6C15F7EC0B}"/>
                </c:ext>
              </c:extLst>
            </c:dLbl>
            <c:dLbl>
              <c:idx val="3"/>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3288-474A-A6F5-0D6C15F7EC0B}"/>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3288-474A-A6F5-0D6C15F7EC0B}"/>
                </c:ext>
              </c:extLst>
            </c:dLbl>
            <c:dLbl>
              <c:idx val="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3288-474A-A6F5-0D6C15F7EC0B}"/>
                </c:ext>
              </c:extLst>
            </c:dLbl>
            <c:spPr>
              <a:noFill/>
              <a:ln>
                <a:noFill/>
              </a:ln>
              <a:effectLst/>
            </c:spPr>
            <c:txPr>
              <a:bodyPr/>
              <a:lstStyle/>
              <a:p>
                <a:pPr>
                  <a:defRPr sz="800"/>
                </a:pPr>
                <a:endParaRPr lang="es-E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Hoja1!$A$2:$A$9</c:f>
              <c:strCache>
                <c:ptCount val="8"/>
                <c:pt idx="0">
                  <c:v>Postontzia.eus (n = 23)</c:v>
                </c:pt>
                <c:pt idx="1">
                  <c:v>Telegram (n = 69)</c:v>
                </c:pt>
                <c:pt idx="2">
                  <c:v>Guztira (n = 1500)</c:v>
                </c:pt>
                <c:pt idx="3">
                  <c:v>Telefonoz (n = 652)</c:v>
                </c:pt>
                <c:pt idx="4">
                  <c:v>Aurrez aurre  (n = 848)</c:v>
                </c:pt>
                <c:pt idx="5">
                  <c:v>Bilbo (n = 436)</c:v>
                </c:pt>
                <c:pt idx="6">
                  <c:v>Donostia (n = 219)</c:v>
                </c:pt>
                <c:pt idx="7">
                  <c:v>Gasteiz (n = 193)</c:v>
                </c:pt>
              </c:strCache>
            </c:strRef>
          </c:cat>
          <c:val>
            <c:numRef>
              <c:f>Hoja1!$G$2:$G$9</c:f>
              <c:numCache>
                <c:formatCode>%0</c:formatCode>
                <c:ptCount val="8"/>
                <c:pt idx="0">
                  <c:v>0</c:v>
                </c:pt>
                <c:pt idx="1">
                  <c:v>0</c:v>
                </c:pt>
                <c:pt idx="2">
                  <c:v>1.8102919394604636E-2</c:v>
                </c:pt>
                <c:pt idx="3">
                  <c:v>2.8282828282828257E-2</c:v>
                </c:pt>
                <c:pt idx="4">
                  <c:v>1.0279357786173636E-2</c:v>
                </c:pt>
                <c:pt idx="5">
                  <c:v>1.851851851851867E-2</c:v>
                </c:pt>
                <c:pt idx="6">
                  <c:v>2.9239766081871395E-3</c:v>
                </c:pt>
                <c:pt idx="7">
                  <c:v>0</c:v>
                </c:pt>
              </c:numCache>
            </c:numRef>
          </c:val>
          <c:extLst xmlns:c16r2="http://schemas.microsoft.com/office/drawing/2015/06/chart">
            <c:ext xmlns:c16="http://schemas.microsoft.com/office/drawing/2014/chart" uri="{C3380CC4-5D6E-409C-BE32-E72D297353CC}">
              <c16:uniqueId val="{0000001E-3288-474A-A6F5-0D6C15F7EC0B}"/>
            </c:ext>
          </c:extLst>
        </c:ser>
        <c:dLbls>
          <c:showLegendKey val="0"/>
          <c:showVal val="0"/>
          <c:showCatName val="0"/>
          <c:showSerName val="0"/>
          <c:showPercent val="0"/>
          <c:showBubbleSize val="0"/>
        </c:dLbls>
        <c:gapWidth val="61"/>
        <c:overlap val="100"/>
        <c:axId val="256482304"/>
        <c:axId val="256492288"/>
      </c:barChart>
      <c:catAx>
        <c:axId val="25648230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6492288"/>
        <c:crosses val="autoZero"/>
        <c:auto val="1"/>
        <c:lblAlgn val="ctr"/>
        <c:lblOffset val="100"/>
        <c:noMultiLvlLbl val="0"/>
      </c:catAx>
      <c:valAx>
        <c:axId val="256492288"/>
        <c:scaling>
          <c:orientation val="minMax"/>
          <c:max val="1"/>
          <c:min val="0"/>
        </c:scaling>
        <c:delete val="1"/>
        <c:axPos val="t"/>
        <c:numFmt formatCode="0%" sourceLinked="0"/>
        <c:majorTickMark val="out"/>
        <c:minorTickMark val="none"/>
        <c:tickLblPos val="nextTo"/>
        <c:crossAx val="256482304"/>
        <c:crosses val="autoZero"/>
        <c:crossBetween val="between"/>
        <c:majorUnit val="0.5"/>
      </c:valAx>
    </c:plotArea>
    <c:legend>
      <c:legendPos val="t"/>
      <c:layout>
        <c:manualLayout>
          <c:xMode val="edge"/>
          <c:yMode val="edge"/>
          <c:x val="1.7063704613537907E-2"/>
          <c:y val="4.3187630671738489E-2"/>
          <c:w val="0.9829362953864621"/>
          <c:h val="6.0240379365047815E-2"/>
        </c:manualLayout>
      </c:layout>
      <c:overlay val="0"/>
      <c:txPr>
        <a:bodyPr/>
        <a:lstStyle/>
        <a:p>
          <a:pPr>
            <a:defRPr sz="7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7DA1-437F-B9FD-13CE80552B04}"/>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7DA1-437F-B9FD-13CE80552B04}"/>
              </c:ext>
            </c:extLst>
          </c:dPt>
          <c:dLbls>
            <c:dLbl>
              <c:idx val="0"/>
              <c:layout>
                <c:manualLayout>
                  <c:x val="-7.0451570577418632E-2"/>
                  <c:y val="0.2421462193745984"/>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DA1-437F-B9FD-13CE80552B04}"/>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DA1-437F-B9FD-13CE80552B04}"/>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DA1-437F-B9FD-13CE80552B04}"/>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DA1-437F-B9FD-13CE80552B04}"/>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17</c:v>
                </c:pt>
                <c:pt idx="1">
                  <c:v>83</c:v>
                </c:pt>
              </c:numCache>
            </c:numRef>
          </c:val>
          <c:extLst xmlns:c16r2="http://schemas.microsoft.com/office/drawing/2015/06/chart">
            <c:ext xmlns:c16="http://schemas.microsoft.com/office/drawing/2014/chart" uri="{C3380CC4-5D6E-409C-BE32-E72D297353CC}">
              <c16:uniqueId val="{00000006-7DA1-437F-B9FD-13CE80552B04}"/>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54F8-4480-9746-A2CA16BA48C6}"/>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54F8-4480-9746-A2CA16BA48C6}"/>
              </c:ext>
            </c:extLst>
          </c:dPt>
          <c:dLbls>
            <c:dLbl>
              <c:idx val="0"/>
              <c:layout>
                <c:manualLayout>
                  <c:x val="-0.1265312301883936"/>
                  <c:y val="6.5370169547553239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F8-4480-9746-A2CA16BA48C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4F8-4480-9746-A2CA16BA48C6}"/>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4F8-4480-9746-A2CA16BA48C6}"/>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4F8-4480-9746-A2CA16BA48C6}"/>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48</c:v>
                </c:pt>
                <c:pt idx="1">
                  <c:v>52</c:v>
                </c:pt>
              </c:numCache>
            </c:numRef>
          </c:val>
          <c:extLst xmlns:c16r2="http://schemas.microsoft.com/office/drawing/2015/06/chart">
            <c:ext xmlns:c16="http://schemas.microsoft.com/office/drawing/2014/chart" uri="{C3380CC4-5D6E-409C-BE32-E72D297353CC}">
              <c16:uniqueId val="{00000006-54F8-4480-9746-A2CA16BA48C6}"/>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4DA6-4A4D-A0BF-E9DD888EE58C}"/>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4DA6-4A4D-A0BF-E9DD888EE58C}"/>
              </c:ext>
            </c:extLst>
          </c:dPt>
          <c:dLbls>
            <c:dLbl>
              <c:idx val="0"/>
              <c:layout>
                <c:manualLayout>
                  <c:x val="-0.1265312301883936"/>
                  <c:y val="4.9375053758363117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DA6-4A4D-A0BF-E9DD888EE58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A6-4A4D-A0BF-E9DD888EE58C}"/>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DA6-4A4D-A0BF-E9DD888EE58C}"/>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A6-4A4D-A0BF-E9DD888EE58C}"/>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46</c:v>
                </c:pt>
                <c:pt idx="1">
                  <c:v>54</c:v>
                </c:pt>
              </c:numCache>
            </c:numRef>
          </c:val>
          <c:extLst xmlns:c16r2="http://schemas.microsoft.com/office/drawing/2015/06/chart">
            <c:ext xmlns:c16="http://schemas.microsoft.com/office/drawing/2014/chart" uri="{C3380CC4-5D6E-409C-BE32-E72D297353CC}">
              <c16:uniqueId val="{00000006-4DA6-4A4D-A0BF-E9DD888EE58C}"/>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800">
          <a:solidFill>
            <a:schemeClr val="tx1">
              <a:lumMod val="75000"/>
              <a:lumOff val="25000"/>
            </a:schemeClr>
          </a:solidFill>
          <a:latin typeface="Helvetica" pitchFamily="34" charset="0"/>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13E0-4CA5-A9BC-3B3DE62B0272}"/>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13E0-4CA5-A9BC-3B3DE62B0272}"/>
              </c:ext>
            </c:extLst>
          </c:dPt>
          <c:dLbls>
            <c:dLbl>
              <c:idx val="0"/>
              <c:layout>
                <c:manualLayout>
                  <c:x val="-7.0451570577418632E-2"/>
                  <c:y val="0.15647014576738277"/>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3E0-4CA5-A9BC-3B3DE62B0272}"/>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3E0-4CA5-A9BC-3B3DE62B0272}"/>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3E0-4CA5-A9BC-3B3DE62B0272}"/>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3E0-4CA5-A9BC-3B3DE62B0272}"/>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31</c:v>
                </c:pt>
                <c:pt idx="1">
                  <c:v>69</c:v>
                </c:pt>
              </c:numCache>
            </c:numRef>
          </c:val>
          <c:extLst xmlns:c16r2="http://schemas.microsoft.com/office/drawing/2015/06/chart">
            <c:ext xmlns:c16="http://schemas.microsoft.com/office/drawing/2014/chart" uri="{C3380CC4-5D6E-409C-BE32-E72D297353CC}">
              <c16:uniqueId val="{00000006-13E0-4CA5-A9BC-3B3DE62B0272}"/>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C936-4717-A61E-955E5D43EB87}"/>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C936-4717-A61E-955E5D43EB87}"/>
              </c:ext>
            </c:extLst>
          </c:dPt>
          <c:dLbls>
            <c:dLbl>
              <c:idx val="0"/>
              <c:layout>
                <c:manualLayout>
                  <c:x val="-0.11851985024396859"/>
                  <c:y val="-3.6719280995596501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936-4717-A61E-955E5D43EB8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936-4717-A61E-955E5D43EB87}"/>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936-4717-A61E-955E5D43EB87}"/>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936-4717-A61E-955E5D43EB87}"/>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58</c:v>
                </c:pt>
                <c:pt idx="1">
                  <c:v>42</c:v>
                </c:pt>
              </c:numCache>
            </c:numRef>
          </c:val>
          <c:extLst xmlns:c16r2="http://schemas.microsoft.com/office/drawing/2015/06/chart">
            <c:ext xmlns:c16="http://schemas.microsoft.com/office/drawing/2014/chart" uri="{C3380CC4-5D6E-409C-BE32-E72D297353CC}">
              <c16:uniqueId val="{00000006-C936-4717-A61E-955E5D43EB8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C0AA-4AE1-B992-8005AF359C27}"/>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C0AA-4AE1-B992-8005AF359C27}"/>
              </c:ext>
            </c:extLst>
          </c:dPt>
          <c:dLbls>
            <c:dLbl>
              <c:idx val="0"/>
              <c:layout>
                <c:manualLayout>
                  <c:x val="-0.1265312301883936"/>
                  <c:y val="2.7956035356559245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AA-4AE1-B992-8005AF359C2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AA-4AE1-B992-8005AF359C27}"/>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0AA-4AE1-B992-8005AF359C27}"/>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0AA-4AE1-B992-8005AF359C27}"/>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48</c:v>
                </c:pt>
                <c:pt idx="1">
                  <c:v>52</c:v>
                </c:pt>
              </c:numCache>
            </c:numRef>
          </c:val>
          <c:extLst xmlns:c16r2="http://schemas.microsoft.com/office/drawing/2015/06/chart">
            <c:ext xmlns:c16="http://schemas.microsoft.com/office/drawing/2014/chart" uri="{C3380CC4-5D6E-409C-BE32-E72D297353CC}">
              <c16:uniqueId val="{00000006-C0AA-4AE1-B992-8005AF359C2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CC77-4163-9BE9-40CAB56BA137}"/>
              </c:ext>
            </c:extLst>
          </c:dPt>
          <c:dPt>
            <c:idx val="1"/>
            <c:invertIfNegative val="0"/>
            <c:bubble3D val="0"/>
            <c:extLst xmlns:c16r2="http://schemas.microsoft.com/office/drawing/2015/06/chart">
              <c:ext xmlns:c16="http://schemas.microsoft.com/office/drawing/2014/chart" uri="{C3380CC4-5D6E-409C-BE32-E72D297353CC}">
                <c16:uniqueId val="{00000001-CC77-4163-9BE9-40CAB56BA137}"/>
              </c:ext>
            </c:extLst>
          </c:dPt>
          <c:dPt>
            <c:idx val="2"/>
            <c:invertIfNegative val="0"/>
            <c:bubble3D val="0"/>
            <c:extLst xmlns:c16r2="http://schemas.microsoft.com/office/drawing/2015/06/chart">
              <c:ext xmlns:c16="http://schemas.microsoft.com/office/drawing/2014/chart" uri="{C3380CC4-5D6E-409C-BE32-E72D297353CC}">
                <c16:uniqueId val="{00000002-CC77-4163-9BE9-40CAB56BA137}"/>
              </c:ext>
            </c:extLst>
          </c:dPt>
          <c:dPt>
            <c:idx val="3"/>
            <c:invertIfNegative val="0"/>
            <c:bubble3D val="0"/>
            <c:extLst xmlns:c16r2="http://schemas.microsoft.com/office/drawing/2015/06/chart">
              <c:ext xmlns:c16="http://schemas.microsoft.com/office/drawing/2014/chart" uri="{C3380CC4-5D6E-409C-BE32-E72D297353CC}">
                <c16:uniqueId val="{00000003-CC77-4163-9BE9-40CAB56BA137}"/>
              </c:ext>
            </c:extLst>
          </c:dPt>
          <c:dPt>
            <c:idx val="4"/>
            <c:invertIfNegative val="0"/>
            <c:bubble3D val="0"/>
            <c:extLst xmlns:c16r2="http://schemas.microsoft.com/office/drawing/2015/06/chart">
              <c:ext xmlns:c16="http://schemas.microsoft.com/office/drawing/2014/chart" uri="{C3380CC4-5D6E-409C-BE32-E72D297353CC}">
                <c16:uniqueId val="{00000004-CC77-4163-9BE9-40CAB56BA137}"/>
              </c:ext>
            </c:extLst>
          </c:dPt>
          <c:dPt>
            <c:idx val="5"/>
            <c:invertIfNegative val="0"/>
            <c:bubble3D val="0"/>
            <c:extLst xmlns:c16r2="http://schemas.microsoft.com/office/drawing/2015/06/chart">
              <c:ext xmlns:c16="http://schemas.microsoft.com/office/drawing/2014/chart" uri="{C3380CC4-5D6E-409C-BE32-E72D297353CC}">
                <c16:uniqueId val="{00000005-CC77-4163-9BE9-40CAB56BA137}"/>
              </c:ext>
            </c:extLst>
          </c:dPt>
          <c:dPt>
            <c:idx val="6"/>
            <c:invertIfNegative val="0"/>
            <c:bubble3D val="0"/>
            <c:extLst xmlns:c16r2="http://schemas.microsoft.com/office/drawing/2015/06/chart">
              <c:ext xmlns:c16="http://schemas.microsoft.com/office/drawing/2014/chart" uri="{C3380CC4-5D6E-409C-BE32-E72D297353CC}">
                <c16:uniqueId val="{00000006-CC77-4163-9BE9-40CAB56BA137}"/>
              </c:ext>
            </c:extLst>
          </c:dPt>
          <c:dPt>
            <c:idx val="7"/>
            <c:invertIfNegative val="0"/>
            <c:bubble3D val="0"/>
            <c:extLst xmlns:c16r2="http://schemas.microsoft.com/office/drawing/2015/06/chart">
              <c:ext xmlns:c16="http://schemas.microsoft.com/office/drawing/2014/chart" uri="{C3380CC4-5D6E-409C-BE32-E72D297353CC}">
                <c16:uniqueId val="{00000007-CC77-4163-9BE9-40CAB56BA137}"/>
              </c:ext>
            </c:extLst>
          </c:dPt>
          <c:dPt>
            <c:idx val="8"/>
            <c:invertIfNegative val="0"/>
            <c:bubble3D val="0"/>
            <c:extLst xmlns:c16r2="http://schemas.microsoft.com/office/drawing/2015/06/chart">
              <c:ext xmlns:c16="http://schemas.microsoft.com/office/drawing/2014/chart" uri="{C3380CC4-5D6E-409C-BE32-E72D297353CC}">
                <c16:uniqueId val="{00000008-CC77-4163-9BE9-40CAB56BA137}"/>
              </c:ext>
            </c:extLst>
          </c:dPt>
          <c:dPt>
            <c:idx val="9"/>
            <c:invertIfNegative val="0"/>
            <c:bubble3D val="0"/>
            <c:extLst xmlns:c16r2="http://schemas.microsoft.com/office/drawing/2015/06/chart">
              <c:ext xmlns:c16="http://schemas.microsoft.com/office/drawing/2014/chart" uri="{C3380CC4-5D6E-409C-BE32-E72D297353CC}">
                <c16:uniqueId val="{00000009-CC77-4163-9BE9-40CAB56BA137}"/>
              </c:ext>
            </c:extLst>
          </c:dPt>
          <c:dPt>
            <c:idx val="10"/>
            <c:invertIfNegative val="0"/>
            <c:bubble3D val="0"/>
            <c:extLst xmlns:c16r2="http://schemas.microsoft.com/office/drawing/2015/06/chart">
              <c:ext xmlns:c16="http://schemas.microsoft.com/office/drawing/2014/chart" uri="{C3380CC4-5D6E-409C-BE32-E72D297353CC}">
                <c16:uniqueId val="{0000000A-CC77-4163-9BE9-40CAB56BA137}"/>
              </c:ext>
            </c:extLst>
          </c:dPt>
          <c:dPt>
            <c:idx val="11"/>
            <c:invertIfNegative val="0"/>
            <c:bubble3D val="0"/>
            <c:extLst xmlns:c16r2="http://schemas.microsoft.com/office/drawing/2015/06/chart">
              <c:ext xmlns:c16="http://schemas.microsoft.com/office/drawing/2014/chart" uri="{C3380CC4-5D6E-409C-BE32-E72D297353CC}">
                <c16:uniqueId val="{0000000B-CC77-4163-9BE9-40CAB56BA137}"/>
              </c:ext>
            </c:extLst>
          </c:dPt>
          <c:dPt>
            <c:idx val="12"/>
            <c:invertIfNegative val="0"/>
            <c:bubble3D val="0"/>
            <c:extLst xmlns:c16r2="http://schemas.microsoft.com/office/drawing/2015/06/chart">
              <c:ext xmlns:c16="http://schemas.microsoft.com/office/drawing/2014/chart" uri="{C3380CC4-5D6E-409C-BE32-E72D297353CC}">
                <c16:uniqueId val="{0000000C-CC77-4163-9BE9-40CAB56BA137}"/>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Gizona</c:v>
                </c:pt>
                <c:pt idx="1">
                  <c:v>Emakumea</c:v>
                </c:pt>
                <c:pt idx="2">
                  <c:v>Ez du erantzuna zehazten</c:v>
                </c:pt>
              </c:strCache>
            </c:strRef>
          </c:cat>
          <c:val>
            <c:numRef>
              <c:f>Hoja1!$B$2:$B$4</c:f>
              <c:numCache>
                <c:formatCode>0%</c:formatCode>
                <c:ptCount val="3"/>
                <c:pt idx="0">
                  <c:v>0.30434782608695654</c:v>
                </c:pt>
                <c:pt idx="1">
                  <c:v>0.65217391304347827</c:v>
                </c:pt>
                <c:pt idx="2">
                  <c:v>4.3478260869565216E-2</c:v>
                </c:pt>
              </c:numCache>
            </c:numRef>
          </c:val>
          <c:extLst xmlns:c16r2="http://schemas.microsoft.com/office/drawing/2015/06/chart">
            <c:ext xmlns:c16="http://schemas.microsoft.com/office/drawing/2014/chart" uri="{C3380CC4-5D6E-409C-BE32-E72D297353CC}">
              <c16:uniqueId val="{0000000D-CC77-4163-9BE9-40CAB56BA137}"/>
            </c:ext>
          </c:extLst>
        </c:ser>
        <c:ser>
          <c:idx val="1"/>
          <c:order val="1"/>
          <c:tx>
            <c:strRef>
              <c:f>Hoja1!$C$1</c:f>
              <c:strCache>
                <c:ptCount val="1"/>
                <c:pt idx="0">
                  <c:v>Telegram (n = 69)</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Gizona</c:v>
                </c:pt>
                <c:pt idx="1">
                  <c:v>Emakumea</c:v>
                </c:pt>
                <c:pt idx="2">
                  <c:v>Ez du erantzuna zehazten</c:v>
                </c:pt>
              </c:strCache>
            </c:strRef>
          </c:cat>
          <c:val>
            <c:numRef>
              <c:f>Hoja1!$C$2:$C$4</c:f>
              <c:numCache>
                <c:formatCode>0%</c:formatCode>
                <c:ptCount val="3"/>
                <c:pt idx="0">
                  <c:v>0.44927536231884058</c:v>
                </c:pt>
                <c:pt idx="1">
                  <c:v>0.49275362318840588</c:v>
                </c:pt>
                <c:pt idx="2">
                  <c:v>5.7971014492753624E-2</c:v>
                </c:pt>
              </c:numCache>
            </c:numRef>
          </c:val>
          <c:extLst xmlns:c16r2="http://schemas.microsoft.com/office/drawing/2015/06/chart">
            <c:ext xmlns:c16="http://schemas.microsoft.com/office/drawing/2014/chart" uri="{C3380CC4-5D6E-409C-BE32-E72D297353CC}">
              <c16:uniqueId val="{0000000E-CC77-4163-9BE9-40CAB56BA137}"/>
            </c:ext>
          </c:extLst>
        </c:ser>
        <c:dLbls>
          <c:showLegendKey val="0"/>
          <c:showVal val="0"/>
          <c:showCatName val="0"/>
          <c:showSerName val="0"/>
          <c:showPercent val="0"/>
          <c:showBubbleSize val="0"/>
        </c:dLbls>
        <c:gapWidth val="61"/>
        <c:axId val="122022528"/>
        <c:axId val="121897344"/>
      </c:barChart>
      <c:catAx>
        <c:axId val="12202252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1897344"/>
        <c:crosses val="autoZero"/>
        <c:auto val="1"/>
        <c:lblAlgn val="ctr"/>
        <c:lblOffset val="100"/>
        <c:noMultiLvlLbl val="0"/>
      </c:catAx>
      <c:valAx>
        <c:axId val="121897344"/>
        <c:scaling>
          <c:orientation val="minMax"/>
          <c:max val="1"/>
          <c:min val="0"/>
        </c:scaling>
        <c:delete val="1"/>
        <c:axPos val="t"/>
        <c:numFmt formatCode="0.0%" sourceLinked="0"/>
        <c:majorTickMark val="out"/>
        <c:minorTickMark val="none"/>
        <c:tickLblPos val="nextTo"/>
        <c:crossAx val="122022528"/>
        <c:crosses val="autoZero"/>
        <c:crossBetween val="between"/>
        <c:majorUnit val="0.5"/>
      </c:valAx>
    </c:plotArea>
    <c:legend>
      <c:legendPos val="r"/>
      <c:layout>
        <c:manualLayout>
          <c:xMode val="edge"/>
          <c:yMode val="edge"/>
          <c:x val="0.83862536268749099"/>
          <c:y val="0.65925026424944921"/>
          <c:w val="0.16137463731250895"/>
          <c:h val="0.34074973575055079"/>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doughnutChart>
        <c:varyColors val="1"/>
        <c:ser>
          <c:idx val="0"/>
          <c:order val="0"/>
          <c:tx>
            <c:strRef>
              <c:f>Hoja1!$B$1</c:f>
              <c:strCache>
                <c:ptCount val="1"/>
                <c:pt idx="0">
                  <c:v>2008</c:v>
                </c:pt>
              </c:strCache>
            </c:strRef>
          </c:tx>
          <c:spPr>
            <a:solidFill>
              <a:srgbClr val="A31235"/>
            </a:solidFill>
          </c:spPr>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0A1C-4BD1-965C-986E797F8D07}"/>
              </c:ext>
            </c:extLst>
          </c:dPt>
          <c:dPt>
            <c:idx val="1"/>
            <c:bubble3D val="0"/>
            <c:spPr>
              <a:solidFill>
                <a:schemeClr val="bg1"/>
              </a:solidFill>
              <a:ln>
                <a:solidFill>
                  <a:schemeClr val="bg1">
                    <a:lumMod val="85000"/>
                  </a:schemeClr>
                </a:solidFill>
              </a:ln>
            </c:spPr>
            <c:extLst xmlns:c16r2="http://schemas.microsoft.com/office/drawing/2015/06/chart">
              <c:ext xmlns:c16="http://schemas.microsoft.com/office/drawing/2014/chart" uri="{C3380CC4-5D6E-409C-BE32-E72D297353CC}">
                <c16:uniqueId val="{00000003-0A1C-4BD1-965C-986E797F8D07}"/>
              </c:ext>
            </c:extLst>
          </c:dPt>
          <c:dLbls>
            <c:dLbl>
              <c:idx val="0"/>
              <c:layout>
                <c:manualLayout>
                  <c:x val="-0.11050847029954361"/>
                  <c:y val="-0.1415611597302216"/>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A1C-4BD1-965C-986E797F8D0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1C-4BD1-965C-986E797F8D07}"/>
                </c:ext>
              </c:extLst>
            </c:dLbl>
            <c:dLbl>
              <c:idx val="2"/>
              <c:layout>
                <c:manualLayout>
                  <c:x val="-1.5247876893494543E-2"/>
                  <c:y val="1.0401867607274469E-2"/>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1C-4BD1-965C-986E797F8D07}"/>
                </c:ext>
              </c:extLst>
            </c:dLbl>
            <c:dLbl>
              <c:idx val="3"/>
              <c:layout>
                <c:manualLayout>
                  <c:x val="-1.6081226824770992E-2"/>
                  <c:y val="-9.146261810935391E-3"/>
                </c:manualLayout>
              </c:layout>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A1C-4BD1-965C-986E797F8D07}"/>
                </c:ext>
              </c:extLst>
            </c:dLbl>
            <c:numFmt formatCode="#,##0" sourceLinked="0"/>
            <c:spPr>
              <a:noFill/>
              <a:ln>
                <a:noFill/>
              </a:ln>
              <a:effectLst/>
            </c:sp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Sí</c:v>
                </c:pt>
                <c:pt idx="1">
                  <c:v>No</c:v>
                </c:pt>
              </c:strCache>
            </c:strRef>
          </c:cat>
          <c:val>
            <c:numRef>
              <c:f>Hoja1!$B$2:$B$3</c:f>
              <c:numCache>
                <c:formatCode>0.0</c:formatCode>
                <c:ptCount val="2"/>
                <c:pt idx="0">
                  <c:v>68</c:v>
                </c:pt>
                <c:pt idx="1">
                  <c:v>32</c:v>
                </c:pt>
              </c:numCache>
            </c:numRef>
          </c:val>
          <c:extLst xmlns:c16r2="http://schemas.microsoft.com/office/drawing/2015/06/chart">
            <c:ext xmlns:c16="http://schemas.microsoft.com/office/drawing/2014/chart" uri="{C3380CC4-5D6E-409C-BE32-E72D297353CC}">
              <c16:uniqueId val="{00000006-0A1C-4BD1-965C-986E797F8D07}"/>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pieChart>
        <c:varyColors val="1"/>
        <c:ser>
          <c:idx val="0"/>
          <c:order val="0"/>
          <c:tx>
            <c:strRef>
              <c:f>Hoja1!$B$1</c:f>
              <c:strCache>
                <c:ptCount val="1"/>
                <c:pt idx="0">
                  <c:v>2008</c:v>
                </c:pt>
              </c:strCache>
            </c:strRef>
          </c:tx>
          <c:spPr>
            <a:solidFill>
              <a:srgbClr val="A31235"/>
            </a:solidFill>
          </c:spPr>
          <c:dPt>
            <c:idx val="0"/>
            <c:bubble3D val="0"/>
            <c:extLst xmlns:c16r2="http://schemas.microsoft.com/office/drawing/2015/06/chart">
              <c:ext xmlns:c16="http://schemas.microsoft.com/office/drawing/2014/chart" uri="{C3380CC4-5D6E-409C-BE32-E72D297353CC}">
                <c16:uniqueId val="{00000000-ED7C-47A1-9FD2-A03888E365CA}"/>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2-ED7C-47A1-9FD2-A03888E365CA}"/>
              </c:ext>
            </c:extLst>
          </c:dPt>
          <c:dLbls>
            <c:dLbl>
              <c:idx val="0"/>
              <c:layout>
                <c:manualLayout>
                  <c:x val="1.6581274337073564E-3"/>
                  <c:y val="4.7743491446846625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7C-47A1-9FD2-A03888E365CA}"/>
                </c:ext>
              </c:extLst>
            </c:dLbl>
            <c:dLbl>
              <c:idx val="1"/>
              <c:layout>
                <c:manualLayout>
                  <c:x val="1.4214365649201302E-2"/>
                  <c:y val="-3.872312581200024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D7C-47A1-9FD2-A03888E365CA}"/>
                </c:ext>
              </c:extLst>
            </c:dLbl>
            <c:dLbl>
              <c:idx val="2"/>
              <c:layout>
                <c:manualLayout>
                  <c:x val="-1.5247876893494543E-2"/>
                  <c:y val="1.0401867607274469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D7C-47A1-9FD2-A03888E365CA}"/>
                </c:ext>
              </c:extLst>
            </c:dLbl>
            <c:dLbl>
              <c:idx val="3"/>
              <c:layout>
                <c:manualLayout>
                  <c:x val="-1.6081226824770992E-2"/>
                  <c:y val="-9.146261810935391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D7C-47A1-9FD2-A03888E365CA}"/>
                </c:ext>
              </c:extLst>
            </c:dLbl>
            <c:numFmt formatCode="%0" sourceLinked="0"/>
            <c:spPr>
              <a:noFill/>
              <a:ln>
                <a:noFill/>
              </a:ln>
              <a:effectLst/>
            </c:sp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Bai</c:v>
                </c:pt>
                <c:pt idx="1">
                  <c:v>Ez</c:v>
                </c:pt>
              </c:strCache>
            </c:strRef>
          </c:cat>
          <c:val>
            <c:numRef>
              <c:f>Hoja1!$B$2:$B$3</c:f>
              <c:numCache>
                <c:formatCode>0.0%</c:formatCode>
                <c:ptCount val="2"/>
                <c:pt idx="0">
                  <c:v>0.26</c:v>
                </c:pt>
                <c:pt idx="1">
                  <c:v>0.74</c:v>
                </c:pt>
              </c:numCache>
            </c:numRef>
          </c:val>
          <c:extLst xmlns:c16r2="http://schemas.microsoft.com/office/drawing/2015/06/chart">
            <c:ext xmlns:c16="http://schemas.microsoft.com/office/drawing/2014/chart" uri="{C3380CC4-5D6E-409C-BE32-E72D297353CC}">
              <c16:uniqueId val="{00000005-ED7C-47A1-9FD2-A03888E365CA}"/>
            </c:ext>
          </c:extLst>
        </c:ser>
        <c:dLbls>
          <c:showLegendKey val="0"/>
          <c:showVal val="0"/>
          <c:showCatName val="0"/>
          <c:showSerName val="0"/>
          <c:showPercent val="0"/>
          <c:showBubbleSize val="0"/>
          <c:showLeaderLines val="0"/>
        </c:dLbls>
        <c:firstSliceAng val="76"/>
      </c:pie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378126017517397"/>
          <c:y val="6.3413536861130951E-2"/>
          <c:w val="0.7850786978463794"/>
          <c:h val="0.9354289908720308"/>
        </c:manualLayout>
      </c:layout>
      <c:barChart>
        <c:barDir val="bar"/>
        <c:grouping val="percentStacked"/>
        <c:varyColors val="0"/>
        <c:ser>
          <c:idx val="0"/>
          <c:order val="0"/>
          <c:tx>
            <c:strRef>
              <c:f>Hoja1!$B$1</c:f>
              <c:strCache>
                <c:ptCount val="1"/>
                <c:pt idx="0">
                  <c:v>Bai</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70D8-4CE2-AB3B-441DBAFFABAC}"/>
              </c:ext>
            </c:extLst>
          </c:dPt>
          <c:dPt>
            <c:idx val="1"/>
            <c:invertIfNegative val="0"/>
            <c:bubble3D val="0"/>
            <c:extLst xmlns:c16r2="http://schemas.microsoft.com/office/drawing/2015/06/chart">
              <c:ext xmlns:c16="http://schemas.microsoft.com/office/drawing/2014/chart" uri="{C3380CC4-5D6E-409C-BE32-E72D297353CC}">
                <c16:uniqueId val="{00000001-70D8-4CE2-AB3B-441DBAFFABAC}"/>
              </c:ext>
            </c:extLst>
          </c:dPt>
          <c:dPt>
            <c:idx val="2"/>
            <c:invertIfNegative val="0"/>
            <c:bubble3D val="0"/>
            <c:extLst xmlns:c16r2="http://schemas.microsoft.com/office/drawing/2015/06/chart">
              <c:ext xmlns:c16="http://schemas.microsoft.com/office/drawing/2014/chart" uri="{C3380CC4-5D6E-409C-BE32-E72D297353CC}">
                <c16:uniqueId val="{00000002-70D8-4CE2-AB3B-441DBAFFABAC}"/>
              </c:ext>
            </c:extLst>
          </c:dPt>
          <c:dPt>
            <c:idx val="3"/>
            <c:invertIfNegative val="0"/>
            <c:bubble3D val="0"/>
            <c:extLst xmlns:c16r2="http://schemas.microsoft.com/office/drawing/2015/06/chart">
              <c:ext xmlns:c16="http://schemas.microsoft.com/office/drawing/2014/chart" uri="{C3380CC4-5D6E-409C-BE32-E72D297353CC}">
                <c16:uniqueId val="{00000003-70D8-4CE2-AB3B-441DBAFFABAC}"/>
              </c:ext>
            </c:extLst>
          </c:dPt>
          <c:dPt>
            <c:idx val="4"/>
            <c:invertIfNegative val="0"/>
            <c:bubble3D val="0"/>
            <c:extLst xmlns:c16r2="http://schemas.microsoft.com/office/drawing/2015/06/chart">
              <c:ext xmlns:c16="http://schemas.microsoft.com/office/drawing/2014/chart" uri="{C3380CC4-5D6E-409C-BE32-E72D297353CC}">
                <c16:uniqueId val="{00000004-70D8-4CE2-AB3B-441DBAFFABAC}"/>
              </c:ext>
            </c:extLst>
          </c:dPt>
          <c:dPt>
            <c:idx val="5"/>
            <c:invertIfNegative val="0"/>
            <c:bubble3D val="0"/>
            <c:extLst xmlns:c16r2="http://schemas.microsoft.com/office/drawing/2015/06/chart">
              <c:ext xmlns:c16="http://schemas.microsoft.com/office/drawing/2014/chart" uri="{C3380CC4-5D6E-409C-BE32-E72D297353CC}">
                <c16:uniqueId val="{00000005-70D8-4CE2-AB3B-441DBAFFABAC}"/>
              </c:ext>
            </c:extLst>
          </c:dPt>
          <c:dPt>
            <c:idx val="6"/>
            <c:invertIfNegative val="0"/>
            <c:bubble3D val="0"/>
            <c:extLst xmlns:c16r2="http://schemas.microsoft.com/office/drawing/2015/06/chart">
              <c:ext xmlns:c16="http://schemas.microsoft.com/office/drawing/2014/chart" uri="{C3380CC4-5D6E-409C-BE32-E72D297353CC}">
                <c16:uniqueId val="{00000006-70D8-4CE2-AB3B-441DBAFFABAC}"/>
              </c:ext>
            </c:extLst>
          </c:dPt>
          <c:dPt>
            <c:idx val="7"/>
            <c:invertIfNegative val="0"/>
            <c:bubble3D val="0"/>
            <c:extLst xmlns:c16r2="http://schemas.microsoft.com/office/drawing/2015/06/chart">
              <c:ext xmlns:c16="http://schemas.microsoft.com/office/drawing/2014/chart" uri="{C3380CC4-5D6E-409C-BE32-E72D297353CC}">
                <c16:uniqueId val="{00000007-70D8-4CE2-AB3B-441DBAFFABAC}"/>
              </c:ext>
            </c:extLst>
          </c:dPt>
          <c:dPt>
            <c:idx val="8"/>
            <c:invertIfNegative val="0"/>
            <c:bubble3D val="0"/>
            <c:extLst xmlns:c16r2="http://schemas.microsoft.com/office/drawing/2015/06/chart">
              <c:ext xmlns:c16="http://schemas.microsoft.com/office/drawing/2014/chart" uri="{C3380CC4-5D6E-409C-BE32-E72D297353CC}">
                <c16:uniqueId val="{00000008-70D8-4CE2-AB3B-441DBAFFABAC}"/>
              </c:ext>
            </c:extLst>
          </c:dPt>
          <c:dPt>
            <c:idx val="9"/>
            <c:invertIfNegative val="0"/>
            <c:bubble3D val="0"/>
            <c:extLst xmlns:c16r2="http://schemas.microsoft.com/office/drawing/2015/06/chart">
              <c:ext xmlns:c16="http://schemas.microsoft.com/office/drawing/2014/chart" uri="{C3380CC4-5D6E-409C-BE32-E72D297353CC}">
                <c16:uniqueId val="{00000009-70D8-4CE2-AB3B-441DBAFFABAC}"/>
              </c:ext>
            </c:extLst>
          </c:dPt>
          <c:dPt>
            <c:idx val="10"/>
            <c:invertIfNegative val="0"/>
            <c:bubble3D val="0"/>
            <c:extLst xmlns:c16r2="http://schemas.microsoft.com/office/drawing/2015/06/chart">
              <c:ext xmlns:c16="http://schemas.microsoft.com/office/drawing/2014/chart" uri="{C3380CC4-5D6E-409C-BE32-E72D297353CC}">
                <c16:uniqueId val="{0000000A-70D8-4CE2-AB3B-441DBAFFABAC}"/>
              </c:ext>
            </c:extLst>
          </c:dPt>
          <c:dPt>
            <c:idx val="11"/>
            <c:invertIfNegative val="0"/>
            <c:bubble3D val="0"/>
            <c:extLst xmlns:c16r2="http://schemas.microsoft.com/office/drawing/2015/06/chart">
              <c:ext xmlns:c16="http://schemas.microsoft.com/office/drawing/2014/chart" uri="{C3380CC4-5D6E-409C-BE32-E72D297353CC}">
                <c16:uniqueId val="{0000000B-70D8-4CE2-AB3B-441DBAFFABAC}"/>
              </c:ext>
            </c:extLst>
          </c:dPt>
          <c:dPt>
            <c:idx val="12"/>
            <c:invertIfNegative val="0"/>
            <c:bubble3D val="0"/>
            <c:extLst xmlns:c16r2="http://schemas.microsoft.com/office/drawing/2015/06/chart">
              <c:ext xmlns:c16="http://schemas.microsoft.com/office/drawing/2014/chart" uri="{C3380CC4-5D6E-409C-BE32-E72D297353CC}">
                <c16:uniqueId val="{0000000C-70D8-4CE2-AB3B-441DBAFFABAC}"/>
              </c:ext>
            </c:extLst>
          </c:dPt>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Hoja1!$B$2:$B$4</c:f>
              <c:numCache>
                <c:formatCode>%0</c:formatCode>
                <c:ptCount val="3"/>
                <c:pt idx="0">
                  <c:v>0.2</c:v>
                </c:pt>
                <c:pt idx="1">
                  <c:v>0.21</c:v>
                </c:pt>
                <c:pt idx="2">
                  <c:v>0.26</c:v>
                </c:pt>
              </c:numCache>
            </c:numRef>
          </c:val>
          <c:extLst xmlns:c16r2="http://schemas.microsoft.com/office/drawing/2015/06/chart">
            <c:ext xmlns:c16="http://schemas.microsoft.com/office/drawing/2014/chart" uri="{C3380CC4-5D6E-409C-BE32-E72D297353CC}">
              <c16:uniqueId val="{0000000D-70D8-4CE2-AB3B-441DBAFFABAC}"/>
            </c:ext>
          </c:extLst>
        </c:ser>
        <c:ser>
          <c:idx val="1"/>
          <c:order val="1"/>
          <c:tx>
            <c:strRef>
              <c:f>Hoja1!$C$1</c:f>
              <c:strCache>
                <c:ptCount val="1"/>
                <c:pt idx="0">
                  <c:v>Ez</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Hoja1!$C$2:$C$4</c:f>
              <c:numCache>
                <c:formatCode>%0</c:formatCode>
                <c:ptCount val="3"/>
                <c:pt idx="0">
                  <c:v>0.76</c:v>
                </c:pt>
                <c:pt idx="1">
                  <c:v>0.79</c:v>
                </c:pt>
                <c:pt idx="2">
                  <c:v>0.74</c:v>
                </c:pt>
              </c:numCache>
            </c:numRef>
          </c:val>
          <c:extLst xmlns:c16r2="http://schemas.microsoft.com/office/drawing/2015/06/chart">
            <c:ext xmlns:c16="http://schemas.microsoft.com/office/drawing/2014/chart" uri="{C3380CC4-5D6E-409C-BE32-E72D297353CC}">
              <c16:uniqueId val="{0000000E-70D8-4CE2-AB3B-441DBAFFABAC}"/>
            </c:ext>
          </c:extLst>
        </c:ser>
        <c:ser>
          <c:idx val="2"/>
          <c:order val="2"/>
          <c:tx>
            <c:strRef>
              <c:f>Hoja1!$D$1</c:f>
              <c:strCache>
                <c:ptCount val="1"/>
                <c:pt idx="0">
                  <c:v>Ez du erantzuna zehazten</c:v>
                </c:pt>
              </c:strCache>
            </c:strRef>
          </c:tx>
          <c:invertIfNegative val="0"/>
          <c:dLbls>
            <c:dLbl>
              <c:idx val="0"/>
              <c:layout>
                <c:manualLayout>
                  <c:x val="5.061986786808962E-2"/>
                  <c:y val="1.00241912887682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0D8-4CE2-AB3B-441DBAFFABAC}"/>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Hoja1!$D$2:$D$4</c:f>
              <c:numCache>
                <c:formatCode>%0</c:formatCode>
                <c:ptCount val="3"/>
                <c:pt idx="0">
                  <c:v>0.04</c:v>
                </c:pt>
              </c:numCache>
            </c:numRef>
          </c:val>
          <c:extLst xmlns:c16r2="http://schemas.microsoft.com/office/drawing/2015/06/chart">
            <c:ext xmlns:c16="http://schemas.microsoft.com/office/drawing/2014/chart" uri="{C3380CC4-5D6E-409C-BE32-E72D297353CC}">
              <c16:uniqueId val="{00000010-70D8-4CE2-AB3B-441DBAFFABAC}"/>
            </c:ext>
          </c:extLst>
        </c:ser>
        <c:dLbls>
          <c:showLegendKey val="0"/>
          <c:showVal val="0"/>
          <c:showCatName val="0"/>
          <c:showSerName val="0"/>
          <c:showPercent val="0"/>
          <c:showBubbleSize val="0"/>
        </c:dLbls>
        <c:gapWidth val="61"/>
        <c:overlap val="100"/>
        <c:axId val="257073152"/>
        <c:axId val="257074688"/>
      </c:barChart>
      <c:catAx>
        <c:axId val="25707315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7074688"/>
        <c:crosses val="autoZero"/>
        <c:auto val="1"/>
        <c:lblAlgn val="ctr"/>
        <c:lblOffset val="100"/>
        <c:noMultiLvlLbl val="0"/>
      </c:catAx>
      <c:valAx>
        <c:axId val="257074688"/>
        <c:scaling>
          <c:orientation val="minMax"/>
          <c:max val="1"/>
          <c:min val="0"/>
        </c:scaling>
        <c:delete val="1"/>
        <c:axPos val="t"/>
        <c:numFmt formatCode="0%" sourceLinked="0"/>
        <c:majorTickMark val="out"/>
        <c:minorTickMark val="none"/>
        <c:tickLblPos val="nextTo"/>
        <c:crossAx val="257073152"/>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pieChart>
        <c:varyColors val="1"/>
        <c:ser>
          <c:idx val="0"/>
          <c:order val="0"/>
          <c:tx>
            <c:strRef>
              <c:f>Hoja1!$B$1</c:f>
              <c:strCache>
                <c:ptCount val="1"/>
                <c:pt idx="0">
                  <c:v>2008</c:v>
                </c:pt>
              </c:strCache>
            </c:strRef>
          </c:tx>
          <c:spPr>
            <a:solidFill>
              <a:srgbClr val="A31235"/>
            </a:solidFill>
          </c:spPr>
          <c:dPt>
            <c:idx val="0"/>
            <c:bubble3D val="0"/>
            <c:extLst xmlns:c16r2="http://schemas.microsoft.com/office/drawing/2015/06/chart">
              <c:ext xmlns:c16="http://schemas.microsoft.com/office/drawing/2014/chart" uri="{C3380CC4-5D6E-409C-BE32-E72D297353CC}">
                <c16:uniqueId val="{00000000-3D2B-47EC-A6DC-2EEE7818AB4F}"/>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2-3D2B-47EC-A6DC-2EEE7818AB4F}"/>
              </c:ext>
            </c:extLst>
          </c:dPt>
          <c:dLbls>
            <c:dLbl>
              <c:idx val="0"/>
              <c:layout>
                <c:manualLayout>
                  <c:x val="1.6581274337073564E-3"/>
                  <c:y val="4.7743491446846625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2B-47EC-A6DC-2EEE7818AB4F}"/>
                </c:ext>
              </c:extLst>
            </c:dLbl>
            <c:dLbl>
              <c:idx val="1"/>
              <c:layout>
                <c:manualLayout>
                  <c:x val="1.4214365649201302E-2"/>
                  <c:y val="-3.872312581200024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D2B-47EC-A6DC-2EEE7818AB4F}"/>
                </c:ext>
              </c:extLst>
            </c:dLbl>
            <c:dLbl>
              <c:idx val="2"/>
              <c:layout>
                <c:manualLayout>
                  <c:x val="-1.5247876893494543E-2"/>
                  <c:y val="1.0401867607274469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2B-47EC-A6DC-2EEE7818AB4F}"/>
                </c:ext>
              </c:extLst>
            </c:dLbl>
            <c:dLbl>
              <c:idx val="3"/>
              <c:layout>
                <c:manualLayout>
                  <c:x val="-1.6081226824770992E-2"/>
                  <c:y val="-9.146261810935391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2B-47EC-A6DC-2EEE7818AB4F}"/>
                </c:ext>
              </c:extLst>
            </c:dLbl>
            <c:numFmt formatCode="%0" sourceLinked="0"/>
            <c:spPr>
              <a:noFill/>
              <a:ln>
                <a:noFill/>
              </a:ln>
              <a:effectLst/>
            </c:sp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Bai</c:v>
                </c:pt>
                <c:pt idx="1">
                  <c:v>Ez</c:v>
                </c:pt>
              </c:strCache>
            </c:strRef>
          </c:cat>
          <c:val>
            <c:numRef>
              <c:f>Hoja1!$B$2:$B$3</c:f>
              <c:numCache>
                <c:formatCode>0.0%</c:formatCode>
                <c:ptCount val="2"/>
                <c:pt idx="0">
                  <c:v>0.61</c:v>
                </c:pt>
                <c:pt idx="1">
                  <c:v>0.39</c:v>
                </c:pt>
              </c:numCache>
            </c:numRef>
          </c:val>
          <c:extLst xmlns:c16r2="http://schemas.microsoft.com/office/drawing/2015/06/chart">
            <c:ext xmlns:c16="http://schemas.microsoft.com/office/drawing/2014/chart" uri="{C3380CC4-5D6E-409C-BE32-E72D297353CC}">
              <c16:uniqueId val="{00000005-3D2B-47EC-A6DC-2EEE7818AB4F}"/>
            </c:ext>
          </c:extLst>
        </c:ser>
        <c:dLbls>
          <c:showLegendKey val="0"/>
          <c:showVal val="0"/>
          <c:showCatName val="0"/>
          <c:showSerName val="0"/>
          <c:showPercent val="0"/>
          <c:showBubbleSize val="0"/>
          <c:showLeaderLines val="0"/>
        </c:dLbls>
        <c:firstSliceAng val="338"/>
      </c:pie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378126017517397"/>
          <c:y val="6.3413536861130951E-2"/>
          <c:w val="0.7850786978463794"/>
          <c:h val="0.9354289908720308"/>
        </c:manualLayout>
      </c:layout>
      <c:barChart>
        <c:barDir val="bar"/>
        <c:grouping val="percentStacked"/>
        <c:varyColors val="0"/>
        <c:ser>
          <c:idx val="0"/>
          <c:order val="0"/>
          <c:tx>
            <c:strRef>
              <c:f>Hoja1!$B$1</c:f>
              <c:strCache>
                <c:ptCount val="1"/>
                <c:pt idx="0">
                  <c:v>Bai</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96D1-4009-AAB3-A247FEA34E3E}"/>
              </c:ext>
            </c:extLst>
          </c:dPt>
          <c:dPt>
            <c:idx val="1"/>
            <c:invertIfNegative val="0"/>
            <c:bubble3D val="0"/>
            <c:extLst xmlns:c16r2="http://schemas.microsoft.com/office/drawing/2015/06/chart">
              <c:ext xmlns:c16="http://schemas.microsoft.com/office/drawing/2014/chart" uri="{C3380CC4-5D6E-409C-BE32-E72D297353CC}">
                <c16:uniqueId val="{00000001-96D1-4009-AAB3-A247FEA34E3E}"/>
              </c:ext>
            </c:extLst>
          </c:dPt>
          <c:dPt>
            <c:idx val="2"/>
            <c:invertIfNegative val="0"/>
            <c:bubble3D val="0"/>
            <c:extLst xmlns:c16r2="http://schemas.microsoft.com/office/drawing/2015/06/chart">
              <c:ext xmlns:c16="http://schemas.microsoft.com/office/drawing/2014/chart" uri="{C3380CC4-5D6E-409C-BE32-E72D297353CC}">
                <c16:uniqueId val="{00000002-96D1-4009-AAB3-A247FEA34E3E}"/>
              </c:ext>
            </c:extLst>
          </c:dPt>
          <c:dPt>
            <c:idx val="3"/>
            <c:invertIfNegative val="0"/>
            <c:bubble3D val="0"/>
            <c:extLst xmlns:c16r2="http://schemas.microsoft.com/office/drawing/2015/06/chart">
              <c:ext xmlns:c16="http://schemas.microsoft.com/office/drawing/2014/chart" uri="{C3380CC4-5D6E-409C-BE32-E72D297353CC}">
                <c16:uniqueId val="{00000003-96D1-4009-AAB3-A247FEA34E3E}"/>
              </c:ext>
            </c:extLst>
          </c:dPt>
          <c:dPt>
            <c:idx val="4"/>
            <c:invertIfNegative val="0"/>
            <c:bubble3D val="0"/>
            <c:extLst xmlns:c16r2="http://schemas.microsoft.com/office/drawing/2015/06/chart">
              <c:ext xmlns:c16="http://schemas.microsoft.com/office/drawing/2014/chart" uri="{C3380CC4-5D6E-409C-BE32-E72D297353CC}">
                <c16:uniqueId val="{00000004-96D1-4009-AAB3-A247FEA34E3E}"/>
              </c:ext>
            </c:extLst>
          </c:dPt>
          <c:dPt>
            <c:idx val="5"/>
            <c:invertIfNegative val="0"/>
            <c:bubble3D val="0"/>
            <c:extLst xmlns:c16r2="http://schemas.microsoft.com/office/drawing/2015/06/chart">
              <c:ext xmlns:c16="http://schemas.microsoft.com/office/drawing/2014/chart" uri="{C3380CC4-5D6E-409C-BE32-E72D297353CC}">
                <c16:uniqueId val="{00000005-96D1-4009-AAB3-A247FEA34E3E}"/>
              </c:ext>
            </c:extLst>
          </c:dPt>
          <c:dPt>
            <c:idx val="6"/>
            <c:invertIfNegative val="0"/>
            <c:bubble3D val="0"/>
            <c:extLst xmlns:c16r2="http://schemas.microsoft.com/office/drawing/2015/06/chart">
              <c:ext xmlns:c16="http://schemas.microsoft.com/office/drawing/2014/chart" uri="{C3380CC4-5D6E-409C-BE32-E72D297353CC}">
                <c16:uniqueId val="{00000006-96D1-4009-AAB3-A247FEA34E3E}"/>
              </c:ext>
            </c:extLst>
          </c:dPt>
          <c:dPt>
            <c:idx val="7"/>
            <c:invertIfNegative val="0"/>
            <c:bubble3D val="0"/>
            <c:extLst xmlns:c16r2="http://schemas.microsoft.com/office/drawing/2015/06/chart">
              <c:ext xmlns:c16="http://schemas.microsoft.com/office/drawing/2014/chart" uri="{C3380CC4-5D6E-409C-BE32-E72D297353CC}">
                <c16:uniqueId val="{00000007-96D1-4009-AAB3-A247FEA34E3E}"/>
              </c:ext>
            </c:extLst>
          </c:dPt>
          <c:dPt>
            <c:idx val="8"/>
            <c:invertIfNegative val="0"/>
            <c:bubble3D val="0"/>
            <c:extLst xmlns:c16r2="http://schemas.microsoft.com/office/drawing/2015/06/chart">
              <c:ext xmlns:c16="http://schemas.microsoft.com/office/drawing/2014/chart" uri="{C3380CC4-5D6E-409C-BE32-E72D297353CC}">
                <c16:uniqueId val="{00000008-96D1-4009-AAB3-A247FEA34E3E}"/>
              </c:ext>
            </c:extLst>
          </c:dPt>
          <c:dPt>
            <c:idx val="9"/>
            <c:invertIfNegative val="0"/>
            <c:bubble3D val="0"/>
            <c:extLst xmlns:c16r2="http://schemas.microsoft.com/office/drawing/2015/06/chart">
              <c:ext xmlns:c16="http://schemas.microsoft.com/office/drawing/2014/chart" uri="{C3380CC4-5D6E-409C-BE32-E72D297353CC}">
                <c16:uniqueId val="{00000009-96D1-4009-AAB3-A247FEA34E3E}"/>
              </c:ext>
            </c:extLst>
          </c:dPt>
          <c:dPt>
            <c:idx val="10"/>
            <c:invertIfNegative val="0"/>
            <c:bubble3D val="0"/>
            <c:extLst xmlns:c16r2="http://schemas.microsoft.com/office/drawing/2015/06/chart">
              <c:ext xmlns:c16="http://schemas.microsoft.com/office/drawing/2014/chart" uri="{C3380CC4-5D6E-409C-BE32-E72D297353CC}">
                <c16:uniqueId val="{0000000A-96D1-4009-AAB3-A247FEA34E3E}"/>
              </c:ext>
            </c:extLst>
          </c:dPt>
          <c:dPt>
            <c:idx val="11"/>
            <c:invertIfNegative val="0"/>
            <c:bubble3D val="0"/>
            <c:extLst xmlns:c16r2="http://schemas.microsoft.com/office/drawing/2015/06/chart">
              <c:ext xmlns:c16="http://schemas.microsoft.com/office/drawing/2014/chart" uri="{C3380CC4-5D6E-409C-BE32-E72D297353CC}">
                <c16:uniqueId val="{0000000B-96D1-4009-AAB3-A247FEA34E3E}"/>
              </c:ext>
            </c:extLst>
          </c:dPt>
          <c:dPt>
            <c:idx val="12"/>
            <c:invertIfNegative val="0"/>
            <c:bubble3D val="0"/>
            <c:extLst xmlns:c16r2="http://schemas.microsoft.com/office/drawing/2015/06/chart">
              <c:ext xmlns:c16="http://schemas.microsoft.com/office/drawing/2014/chart" uri="{C3380CC4-5D6E-409C-BE32-E72D297353CC}">
                <c16:uniqueId val="{0000000C-96D1-4009-AAB3-A247FEA34E3E}"/>
              </c:ext>
            </c:extLst>
          </c:dPt>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Hoja1!$B$2:$B$4</c:f>
              <c:numCache>
                <c:formatCode>%0</c:formatCode>
                <c:ptCount val="3"/>
                <c:pt idx="0">
                  <c:v>0.56000000000000005</c:v>
                </c:pt>
                <c:pt idx="1">
                  <c:v>0.66</c:v>
                </c:pt>
                <c:pt idx="2">
                  <c:v>0.61</c:v>
                </c:pt>
              </c:numCache>
            </c:numRef>
          </c:val>
          <c:extLst xmlns:c16r2="http://schemas.microsoft.com/office/drawing/2015/06/chart">
            <c:ext xmlns:c16="http://schemas.microsoft.com/office/drawing/2014/chart" uri="{C3380CC4-5D6E-409C-BE32-E72D297353CC}">
              <c16:uniqueId val="{0000000D-96D1-4009-AAB3-A247FEA34E3E}"/>
            </c:ext>
          </c:extLst>
        </c:ser>
        <c:ser>
          <c:idx val="1"/>
          <c:order val="1"/>
          <c:tx>
            <c:strRef>
              <c:f>Hoja1!$C$1</c:f>
              <c:strCache>
                <c:ptCount val="1"/>
                <c:pt idx="0">
                  <c:v>Ez</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Hoja1!$C$2:$C$4</c:f>
              <c:numCache>
                <c:formatCode>%0</c:formatCode>
                <c:ptCount val="3"/>
                <c:pt idx="0">
                  <c:v>0.4</c:v>
                </c:pt>
                <c:pt idx="1">
                  <c:v>0.34</c:v>
                </c:pt>
                <c:pt idx="2">
                  <c:v>0.39</c:v>
                </c:pt>
              </c:numCache>
            </c:numRef>
          </c:val>
          <c:extLst xmlns:c16r2="http://schemas.microsoft.com/office/drawing/2015/06/chart">
            <c:ext xmlns:c16="http://schemas.microsoft.com/office/drawing/2014/chart" uri="{C3380CC4-5D6E-409C-BE32-E72D297353CC}">
              <c16:uniqueId val="{0000000E-96D1-4009-AAB3-A247FEA34E3E}"/>
            </c:ext>
          </c:extLst>
        </c:ser>
        <c:ser>
          <c:idx val="2"/>
          <c:order val="2"/>
          <c:tx>
            <c:strRef>
              <c:f>Hoja1!$D$1</c:f>
              <c:strCache>
                <c:ptCount val="1"/>
                <c:pt idx="0">
                  <c:v>Ez du erantzuna zehazten</c:v>
                </c:pt>
              </c:strCache>
            </c:strRef>
          </c:tx>
          <c:invertIfNegative val="0"/>
          <c:dLbls>
            <c:dLbl>
              <c:idx val="0"/>
              <c:layout>
                <c:manualLayout>
                  <c:x val="5.061986786808962E-2"/>
                  <c:y val="1.00241912887682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6D1-4009-AAB3-A247FEA34E3E}"/>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Hoja1!$D$2:$D$4</c:f>
              <c:numCache>
                <c:formatCode>%0</c:formatCode>
                <c:ptCount val="3"/>
                <c:pt idx="0">
                  <c:v>0.04</c:v>
                </c:pt>
              </c:numCache>
            </c:numRef>
          </c:val>
          <c:extLst xmlns:c16r2="http://schemas.microsoft.com/office/drawing/2015/06/chart">
            <c:ext xmlns:c16="http://schemas.microsoft.com/office/drawing/2014/chart" uri="{C3380CC4-5D6E-409C-BE32-E72D297353CC}">
              <c16:uniqueId val="{00000010-96D1-4009-AAB3-A247FEA34E3E}"/>
            </c:ext>
          </c:extLst>
        </c:ser>
        <c:dLbls>
          <c:showLegendKey val="0"/>
          <c:showVal val="0"/>
          <c:showCatName val="0"/>
          <c:showSerName val="0"/>
          <c:showPercent val="0"/>
          <c:showBubbleSize val="0"/>
        </c:dLbls>
        <c:gapWidth val="61"/>
        <c:overlap val="100"/>
        <c:axId val="256874368"/>
        <c:axId val="256875904"/>
      </c:barChart>
      <c:catAx>
        <c:axId val="25687436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6875904"/>
        <c:crosses val="autoZero"/>
        <c:auto val="1"/>
        <c:lblAlgn val="ctr"/>
        <c:lblOffset val="100"/>
        <c:noMultiLvlLbl val="0"/>
      </c:catAx>
      <c:valAx>
        <c:axId val="256875904"/>
        <c:scaling>
          <c:orientation val="minMax"/>
          <c:max val="1"/>
          <c:min val="0"/>
        </c:scaling>
        <c:delete val="1"/>
        <c:axPos val="t"/>
        <c:numFmt formatCode="0%" sourceLinked="0"/>
        <c:majorTickMark val="out"/>
        <c:minorTickMark val="none"/>
        <c:tickLblPos val="nextTo"/>
        <c:crossAx val="256874368"/>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335860091510806"/>
          <c:y val="0.14271192253049628"/>
          <c:w val="0.62342433495341509"/>
          <c:h val="0.77475899646727742"/>
        </c:manualLayout>
      </c:layout>
      <c:pieChart>
        <c:varyColors val="1"/>
        <c:ser>
          <c:idx val="0"/>
          <c:order val="0"/>
          <c:tx>
            <c:strRef>
              <c:f>Hoja1!$B$1</c:f>
              <c:strCache>
                <c:ptCount val="1"/>
                <c:pt idx="0">
                  <c:v>2008</c:v>
                </c:pt>
              </c:strCache>
            </c:strRef>
          </c:tx>
          <c:spPr>
            <a:solidFill>
              <a:srgbClr val="A31235"/>
            </a:solidFill>
          </c:spPr>
          <c:dPt>
            <c:idx val="0"/>
            <c:bubble3D val="0"/>
            <c:extLst xmlns:c16r2="http://schemas.microsoft.com/office/drawing/2015/06/chart">
              <c:ext xmlns:c16="http://schemas.microsoft.com/office/drawing/2014/chart" uri="{C3380CC4-5D6E-409C-BE32-E72D297353CC}">
                <c16:uniqueId val="{00000000-63CB-40D8-B817-5C561F7C92DC}"/>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2-63CB-40D8-B817-5C561F7C92DC}"/>
              </c:ext>
            </c:extLst>
          </c:dPt>
          <c:dLbls>
            <c:dLbl>
              <c:idx val="0"/>
              <c:layout>
                <c:manualLayout>
                  <c:x val="1.6581274337073564E-3"/>
                  <c:y val="4.7743491446846625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3CB-40D8-B817-5C561F7C92DC}"/>
                </c:ext>
              </c:extLst>
            </c:dLbl>
            <c:dLbl>
              <c:idx val="1"/>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3CB-40D8-B817-5C561F7C92DC}"/>
                </c:ext>
              </c:extLst>
            </c:dLbl>
            <c:dLbl>
              <c:idx val="2"/>
              <c:layout>
                <c:manualLayout>
                  <c:x val="-1.5247876893494543E-2"/>
                  <c:y val="1.0401867607274469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3CB-40D8-B817-5C561F7C92DC}"/>
                </c:ext>
              </c:extLst>
            </c:dLbl>
            <c:dLbl>
              <c:idx val="3"/>
              <c:layout>
                <c:manualLayout>
                  <c:x val="-1.6081226824770992E-2"/>
                  <c:y val="-9.146261810935391E-3"/>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3CB-40D8-B817-5C561F7C92DC}"/>
                </c:ext>
              </c:extLst>
            </c:dLbl>
            <c:numFmt formatCode="%0" sourceLinked="0"/>
            <c:spPr>
              <a:noFill/>
              <a:ln>
                <a:noFill/>
              </a:ln>
              <a:effectLst/>
            </c:spPr>
            <c:showLegendKey val="0"/>
            <c:showVal val="1"/>
            <c:showCatName val="1"/>
            <c:showSerName val="0"/>
            <c:showPercent val="0"/>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Bai</c:v>
                </c:pt>
                <c:pt idx="1">
                  <c:v>Ez</c:v>
                </c:pt>
              </c:strCache>
            </c:strRef>
          </c:cat>
          <c:val>
            <c:numRef>
              <c:f>Hoja1!$B$2:$B$3</c:f>
              <c:numCache>
                <c:formatCode>0.0%</c:formatCode>
                <c:ptCount val="2"/>
                <c:pt idx="0">
                  <c:v>0.96</c:v>
                </c:pt>
                <c:pt idx="1">
                  <c:v>0.04</c:v>
                </c:pt>
              </c:numCache>
            </c:numRef>
          </c:val>
          <c:extLst xmlns:c16r2="http://schemas.microsoft.com/office/drawing/2015/06/chart">
            <c:ext xmlns:c16="http://schemas.microsoft.com/office/drawing/2014/chart" uri="{C3380CC4-5D6E-409C-BE32-E72D297353CC}">
              <c16:uniqueId val="{00000005-63CB-40D8-B817-5C561F7C92DC}"/>
            </c:ext>
          </c:extLst>
        </c:ser>
        <c:dLbls>
          <c:showLegendKey val="0"/>
          <c:showVal val="0"/>
          <c:showCatName val="0"/>
          <c:showSerName val="0"/>
          <c:showPercent val="0"/>
          <c:showBubbleSize val="0"/>
          <c:showLeaderLines val="0"/>
        </c:dLbls>
        <c:firstSliceAng val="137"/>
      </c:pieChart>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3378126017517397"/>
          <c:y val="6.3413536861130951E-2"/>
          <c:w val="0.7850786978463794"/>
          <c:h val="0.9354289908720308"/>
        </c:manualLayout>
      </c:layout>
      <c:barChart>
        <c:barDir val="bar"/>
        <c:grouping val="percentStacked"/>
        <c:varyColors val="0"/>
        <c:ser>
          <c:idx val="0"/>
          <c:order val="0"/>
          <c:tx>
            <c:strRef>
              <c:f>Hoja1!$B$1</c:f>
              <c:strCache>
                <c:ptCount val="1"/>
                <c:pt idx="0">
                  <c:v>Bai</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BA6F-4ED8-93A7-B783DE37FEF0}"/>
              </c:ext>
            </c:extLst>
          </c:dPt>
          <c:dPt>
            <c:idx val="1"/>
            <c:invertIfNegative val="0"/>
            <c:bubble3D val="0"/>
            <c:extLst xmlns:c16r2="http://schemas.microsoft.com/office/drawing/2015/06/chart">
              <c:ext xmlns:c16="http://schemas.microsoft.com/office/drawing/2014/chart" uri="{C3380CC4-5D6E-409C-BE32-E72D297353CC}">
                <c16:uniqueId val="{00000001-BA6F-4ED8-93A7-B783DE37FEF0}"/>
              </c:ext>
            </c:extLst>
          </c:dPt>
          <c:dPt>
            <c:idx val="2"/>
            <c:invertIfNegative val="0"/>
            <c:bubble3D val="0"/>
            <c:extLst xmlns:c16r2="http://schemas.microsoft.com/office/drawing/2015/06/chart">
              <c:ext xmlns:c16="http://schemas.microsoft.com/office/drawing/2014/chart" uri="{C3380CC4-5D6E-409C-BE32-E72D297353CC}">
                <c16:uniqueId val="{00000002-BA6F-4ED8-93A7-B783DE37FEF0}"/>
              </c:ext>
            </c:extLst>
          </c:dPt>
          <c:dPt>
            <c:idx val="3"/>
            <c:invertIfNegative val="0"/>
            <c:bubble3D val="0"/>
            <c:extLst xmlns:c16r2="http://schemas.microsoft.com/office/drawing/2015/06/chart">
              <c:ext xmlns:c16="http://schemas.microsoft.com/office/drawing/2014/chart" uri="{C3380CC4-5D6E-409C-BE32-E72D297353CC}">
                <c16:uniqueId val="{00000003-BA6F-4ED8-93A7-B783DE37FEF0}"/>
              </c:ext>
            </c:extLst>
          </c:dPt>
          <c:dPt>
            <c:idx val="4"/>
            <c:invertIfNegative val="0"/>
            <c:bubble3D val="0"/>
            <c:extLst xmlns:c16r2="http://schemas.microsoft.com/office/drawing/2015/06/chart">
              <c:ext xmlns:c16="http://schemas.microsoft.com/office/drawing/2014/chart" uri="{C3380CC4-5D6E-409C-BE32-E72D297353CC}">
                <c16:uniqueId val="{00000004-BA6F-4ED8-93A7-B783DE37FEF0}"/>
              </c:ext>
            </c:extLst>
          </c:dPt>
          <c:dPt>
            <c:idx val="5"/>
            <c:invertIfNegative val="0"/>
            <c:bubble3D val="0"/>
            <c:extLst xmlns:c16r2="http://schemas.microsoft.com/office/drawing/2015/06/chart">
              <c:ext xmlns:c16="http://schemas.microsoft.com/office/drawing/2014/chart" uri="{C3380CC4-5D6E-409C-BE32-E72D297353CC}">
                <c16:uniqueId val="{00000005-BA6F-4ED8-93A7-B783DE37FEF0}"/>
              </c:ext>
            </c:extLst>
          </c:dPt>
          <c:dPt>
            <c:idx val="6"/>
            <c:invertIfNegative val="0"/>
            <c:bubble3D val="0"/>
            <c:extLst xmlns:c16r2="http://schemas.microsoft.com/office/drawing/2015/06/chart">
              <c:ext xmlns:c16="http://schemas.microsoft.com/office/drawing/2014/chart" uri="{C3380CC4-5D6E-409C-BE32-E72D297353CC}">
                <c16:uniqueId val="{00000006-BA6F-4ED8-93A7-B783DE37FEF0}"/>
              </c:ext>
            </c:extLst>
          </c:dPt>
          <c:dPt>
            <c:idx val="7"/>
            <c:invertIfNegative val="0"/>
            <c:bubble3D val="0"/>
            <c:extLst xmlns:c16r2="http://schemas.microsoft.com/office/drawing/2015/06/chart">
              <c:ext xmlns:c16="http://schemas.microsoft.com/office/drawing/2014/chart" uri="{C3380CC4-5D6E-409C-BE32-E72D297353CC}">
                <c16:uniqueId val="{00000007-BA6F-4ED8-93A7-B783DE37FEF0}"/>
              </c:ext>
            </c:extLst>
          </c:dPt>
          <c:dPt>
            <c:idx val="8"/>
            <c:invertIfNegative val="0"/>
            <c:bubble3D val="0"/>
            <c:extLst xmlns:c16r2="http://schemas.microsoft.com/office/drawing/2015/06/chart">
              <c:ext xmlns:c16="http://schemas.microsoft.com/office/drawing/2014/chart" uri="{C3380CC4-5D6E-409C-BE32-E72D297353CC}">
                <c16:uniqueId val="{00000008-BA6F-4ED8-93A7-B783DE37FEF0}"/>
              </c:ext>
            </c:extLst>
          </c:dPt>
          <c:dPt>
            <c:idx val="9"/>
            <c:invertIfNegative val="0"/>
            <c:bubble3D val="0"/>
            <c:extLst xmlns:c16r2="http://schemas.microsoft.com/office/drawing/2015/06/chart">
              <c:ext xmlns:c16="http://schemas.microsoft.com/office/drawing/2014/chart" uri="{C3380CC4-5D6E-409C-BE32-E72D297353CC}">
                <c16:uniqueId val="{00000009-BA6F-4ED8-93A7-B783DE37FEF0}"/>
              </c:ext>
            </c:extLst>
          </c:dPt>
          <c:dPt>
            <c:idx val="10"/>
            <c:invertIfNegative val="0"/>
            <c:bubble3D val="0"/>
            <c:extLst xmlns:c16r2="http://schemas.microsoft.com/office/drawing/2015/06/chart">
              <c:ext xmlns:c16="http://schemas.microsoft.com/office/drawing/2014/chart" uri="{C3380CC4-5D6E-409C-BE32-E72D297353CC}">
                <c16:uniqueId val="{0000000A-BA6F-4ED8-93A7-B783DE37FEF0}"/>
              </c:ext>
            </c:extLst>
          </c:dPt>
          <c:dPt>
            <c:idx val="11"/>
            <c:invertIfNegative val="0"/>
            <c:bubble3D val="0"/>
            <c:extLst xmlns:c16r2="http://schemas.microsoft.com/office/drawing/2015/06/chart">
              <c:ext xmlns:c16="http://schemas.microsoft.com/office/drawing/2014/chart" uri="{C3380CC4-5D6E-409C-BE32-E72D297353CC}">
                <c16:uniqueId val="{0000000B-BA6F-4ED8-93A7-B783DE37FEF0}"/>
              </c:ext>
            </c:extLst>
          </c:dPt>
          <c:dPt>
            <c:idx val="12"/>
            <c:invertIfNegative val="0"/>
            <c:bubble3D val="0"/>
            <c:extLst xmlns:c16r2="http://schemas.microsoft.com/office/drawing/2015/06/chart">
              <c:ext xmlns:c16="http://schemas.microsoft.com/office/drawing/2014/chart" uri="{C3380CC4-5D6E-409C-BE32-E72D297353CC}">
                <c16:uniqueId val="{0000000C-BA6F-4ED8-93A7-B783DE37FEF0}"/>
              </c:ext>
            </c:extLst>
          </c:dPt>
          <c:dLbls>
            <c:spPr>
              <a:noFill/>
              <a:ln>
                <a:noFill/>
              </a:ln>
              <a:effectLst/>
            </c:spPr>
            <c:txPr>
              <a:bodyPr/>
              <a:lstStyle/>
              <a:p>
                <a:pPr>
                  <a:defRPr>
                    <a:solidFill>
                      <a:schemeClr val="bg1"/>
                    </a:solidFill>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Hoja1!$B$2:$B$4</c:f>
              <c:numCache>
                <c:formatCode>%0</c:formatCode>
                <c:ptCount val="3"/>
                <c:pt idx="0">
                  <c:v>0.98</c:v>
                </c:pt>
                <c:pt idx="1">
                  <c:v>1</c:v>
                </c:pt>
                <c:pt idx="2">
                  <c:v>0.96</c:v>
                </c:pt>
              </c:numCache>
            </c:numRef>
          </c:val>
          <c:extLst xmlns:c16r2="http://schemas.microsoft.com/office/drawing/2015/06/chart">
            <c:ext xmlns:c16="http://schemas.microsoft.com/office/drawing/2014/chart" uri="{C3380CC4-5D6E-409C-BE32-E72D297353CC}">
              <c16:uniqueId val="{0000000D-BA6F-4ED8-93A7-B783DE37FEF0}"/>
            </c:ext>
          </c:extLst>
        </c:ser>
        <c:ser>
          <c:idx val="1"/>
          <c:order val="1"/>
          <c:tx>
            <c:strRef>
              <c:f>Hoja1!$C$1</c:f>
              <c:strCache>
                <c:ptCount val="1"/>
                <c:pt idx="0">
                  <c:v>Ez</c:v>
                </c:pt>
              </c:strCache>
            </c:strRef>
          </c:tx>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A6F-4ED8-93A7-B783DE37FEF0}"/>
                </c:ext>
              </c:extLst>
            </c:dLbl>
            <c:dLbl>
              <c:idx val="2"/>
              <c:layout>
                <c:manualLayout>
                  <c:x val="4.795566429608490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A6F-4ED8-93A7-B783DE37FEF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Hoja1!$C$2:$C$4</c:f>
              <c:numCache>
                <c:formatCode>%0</c:formatCode>
                <c:ptCount val="3"/>
                <c:pt idx="0">
                  <c:v>0</c:v>
                </c:pt>
                <c:pt idx="2">
                  <c:v>0.04</c:v>
                </c:pt>
              </c:numCache>
            </c:numRef>
          </c:val>
          <c:extLst xmlns:c16r2="http://schemas.microsoft.com/office/drawing/2015/06/chart">
            <c:ext xmlns:c16="http://schemas.microsoft.com/office/drawing/2014/chart" uri="{C3380CC4-5D6E-409C-BE32-E72D297353CC}">
              <c16:uniqueId val="{00000010-BA6F-4ED8-93A7-B783DE37FEF0}"/>
            </c:ext>
          </c:extLst>
        </c:ser>
        <c:ser>
          <c:idx val="2"/>
          <c:order val="2"/>
          <c:tx>
            <c:strRef>
              <c:f>Hoja1!$D$1</c:f>
              <c:strCache>
                <c:ptCount val="1"/>
                <c:pt idx="0">
                  <c:v>Ez du erantzuna zehazten</c:v>
                </c:pt>
              </c:strCache>
            </c:strRef>
          </c:tx>
          <c:invertIfNegative val="0"/>
          <c:dLbls>
            <c:dLbl>
              <c:idx val="0"/>
              <c:layout>
                <c:manualLayout>
                  <c:x val="5.061986786808962E-2"/>
                  <c:y val="1.00241912887682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A6F-4ED8-93A7-B783DE37FEF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Hoja1!$A$2:$A$4</c:f>
              <c:numCache>
                <c:formatCode>General</c:formatCode>
                <c:ptCount val="3"/>
                <c:pt idx="0">
                  <c:v>2016</c:v>
                </c:pt>
                <c:pt idx="1">
                  <c:v>2018</c:v>
                </c:pt>
                <c:pt idx="2">
                  <c:v>2019</c:v>
                </c:pt>
              </c:numCache>
            </c:numRef>
          </c:cat>
          <c:val>
            <c:numRef>
              <c:f>Hoja1!$D$2:$D$4</c:f>
              <c:numCache>
                <c:formatCode>%0</c:formatCode>
                <c:ptCount val="3"/>
                <c:pt idx="0">
                  <c:v>0.02</c:v>
                </c:pt>
              </c:numCache>
            </c:numRef>
          </c:val>
          <c:extLst xmlns:c16r2="http://schemas.microsoft.com/office/drawing/2015/06/chart">
            <c:ext xmlns:c16="http://schemas.microsoft.com/office/drawing/2014/chart" uri="{C3380CC4-5D6E-409C-BE32-E72D297353CC}">
              <c16:uniqueId val="{00000012-BA6F-4ED8-93A7-B783DE37FEF0}"/>
            </c:ext>
          </c:extLst>
        </c:ser>
        <c:dLbls>
          <c:showLegendKey val="0"/>
          <c:showVal val="0"/>
          <c:showCatName val="0"/>
          <c:showSerName val="0"/>
          <c:showPercent val="0"/>
          <c:showBubbleSize val="0"/>
        </c:dLbls>
        <c:gapWidth val="61"/>
        <c:overlap val="100"/>
        <c:axId val="257410944"/>
        <c:axId val="257412480"/>
      </c:barChart>
      <c:catAx>
        <c:axId val="257410944"/>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7412480"/>
        <c:crosses val="autoZero"/>
        <c:auto val="1"/>
        <c:lblAlgn val="ctr"/>
        <c:lblOffset val="100"/>
        <c:noMultiLvlLbl val="0"/>
      </c:catAx>
      <c:valAx>
        <c:axId val="257412480"/>
        <c:scaling>
          <c:orientation val="minMax"/>
          <c:max val="1"/>
          <c:min val="0"/>
        </c:scaling>
        <c:delete val="1"/>
        <c:axPos val="t"/>
        <c:numFmt formatCode="0%" sourceLinked="0"/>
        <c:majorTickMark val="out"/>
        <c:minorTickMark val="none"/>
        <c:tickLblPos val="nextTo"/>
        <c:crossAx val="257410944"/>
        <c:crosses val="autoZero"/>
        <c:crossBetween val="between"/>
        <c:majorUnit val="0.5"/>
      </c:valAx>
    </c:plotArea>
    <c:legend>
      <c:legendPos val="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Año 2013 (n=304)</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81F6-4FAE-9AB3-79AF317DF99F}"/>
              </c:ext>
            </c:extLst>
          </c:dPt>
          <c:dPt>
            <c:idx val="1"/>
            <c:invertIfNegative val="0"/>
            <c:bubble3D val="0"/>
            <c:extLst xmlns:c16r2="http://schemas.microsoft.com/office/drawing/2015/06/chart">
              <c:ext xmlns:c16="http://schemas.microsoft.com/office/drawing/2014/chart" uri="{C3380CC4-5D6E-409C-BE32-E72D297353CC}">
                <c16:uniqueId val="{00000001-81F6-4FAE-9AB3-79AF317DF99F}"/>
              </c:ext>
            </c:extLst>
          </c:dPt>
          <c:dPt>
            <c:idx val="2"/>
            <c:invertIfNegative val="0"/>
            <c:bubble3D val="0"/>
            <c:extLst xmlns:c16r2="http://schemas.microsoft.com/office/drawing/2015/06/chart">
              <c:ext xmlns:c16="http://schemas.microsoft.com/office/drawing/2014/chart" uri="{C3380CC4-5D6E-409C-BE32-E72D297353CC}">
                <c16:uniqueId val="{00000002-81F6-4FAE-9AB3-79AF317DF99F}"/>
              </c:ext>
            </c:extLst>
          </c:dPt>
          <c:dPt>
            <c:idx val="3"/>
            <c:invertIfNegative val="0"/>
            <c:bubble3D val="0"/>
            <c:extLst xmlns:c16r2="http://schemas.microsoft.com/office/drawing/2015/06/chart">
              <c:ext xmlns:c16="http://schemas.microsoft.com/office/drawing/2014/chart" uri="{C3380CC4-5D6E-409C-BE32-E72D297353CC}">
                <c16:uniqueId val="{00000003-81F6-4FAE-9AB3-79AF317DF99F}"/>
              </c:ext>
            </c:extLst>
          </c:dPt>
          <c:dPt>
            <c:idx val="4"/>
            <c:invertIfNegative val="0"/>
            <c:bubble3D val="0"/>
            <c:extLst xmlns:c16r2="http://schemas.microsoft.com/office/drawing/2015/06/chart">
              <c:ext xmlns:c16="http://schemas.microsoft.com/office/drawing/2014/chart" uri="{C3380CC4-5D6E-409C-BE32-E72D297353CC}">
                <c16:uniqueId val="{00000004-81F6-4FAE-9AB3-79AF317DF99F}"/>
              </c:ext>
            </c:extLst>
          </c:dPt>
          <c:dPt>
            <c:idx val="5"/>
            <c:invertIfNegative val="0"/>
            <c:bubble3D val="0"/>
            <c:extLst xmlns:c16r2="http://schemas.microsoft.com/office/drawing/2015/06/chart">
              <c:ext xmlns:c16="http://schemas.microsoft.com/office/drawing/2014/chart" uri="{C3380CC4-5D6E-409C-BE32-E72D297353CC}">
                <c16:uniqueId val="{00000005-81F6-4FAE-9AB3-79AF317DF99F}"/>
              </c:ext>
            </c:extLst>
          </c:dPt>
          <c:dPt>
            <c:idx val="6"/>
            <c:invertIfNegative val="0"/>
            <c:bubble3D val="0"/>
            <c:extLst xmlns:c16r2="http://schemas.microsoft.com/office/drawing/2015/06/chart">
              <c:ext xmlns:c16="http://schemas.microsoft.com/office/drawing/2014/chart" uri="{C3380CC4-5D6E-409C-BE32-E72D297353CC}">
                <c16:uniqueId val="{00000006-81F6-4FAE-9AB3-79AF317DF99F}"/>
              </c:ext>
            </c:extLst>
          </c:dPt>
          <c:dPt>
            <c:idx val="7"/>
            <c:invertIfNegative val="0"/>
            <c:bubble3D val="0"/>
            <c:extLst xmlns:c16r2="http://schemas.microsoft.com/office/drawing/2015/06/chart">
              <c:ext xmlns:c16="http://schemas.microsoft.com/office/drawing/2014/chart" uri="{C3380CC4-5D6E-409C-BE32-E72D297353CC}">
                <c16:uniqueId val="{00000007-81F6-4FAE-9AB3-79AF317DF99F}"/>
              </c:ext>
            </c:extLst>
          </c:dPt>
          <c:dPt>
            <c:idx val="8"/>
            <c:invertIfNegative val="0"/>
            <c:bubble3D val="0"/>
            <c:extLst xmlns:c16r2="http://schemas.microsoft.com/office/drawing/2015/06/chart">
              <c:ext xmlns:c16="http://schemas.microsoft.com/office/drawing/2014/chart" uri="{C3380CC4-5D6E-409C-BE32-E72D297353CC}">
                <c16:uniqueId val="{00000008-81F6-4FAE-9AB3-79AF317DF99F}"/>
              </c:ext>
            </c:extLst>
          </c:dPt>
          <c:dPt>
            <c:idx val="9"/>
            <c:invertIfNegative val="0"/>
            <c:bubble3D val="0"/>
            <c:extLst xmlns:c16r2="http://schemas.microsoft.com/office/drawing/2015/06/chart">
              <c:ext xmlns:c16="http://schemas.microsoft.com/office/drawing/2014/chart" uri="{C3380CC4-5D6E-409C-BE32-E72D297353CC}">
                <c16:uniqueId val="{00000009-81F6-4FAE-9AB3-79AF317DF99F}"/>
              </c:ext>
            </c:extLst>
          </c:dPt>
          <c:dPt>
            <c:idx val="10"/>
            <c:invertIfNegative val="0"/>
            <c:bubble3D val="0"/>
            <c:extLst xmlns:c16r2="http://schemas.microsoft.com/office/drawing/2015/06/chart">
              <c:ext xmlns:c16="http://schemas.microsoft.com/office/drawing/2014/chart" uri="{C3380CC4-5D6E-409C-BE32-E72D297353CC}">
                <c16:uniqueId val="{0000000A-81F6-4FAE-9AB3-79AF317DF99F}"/>
              </c:ext>
            </c:extLst>
          </c:dPt>
          <c:dPt>
            <c:idx val="11"/>
            <c:invertIfNegative val="0"/>
            <c:bubble3D val="0"/>
            <c:extLst xmlns:c16r2="http://schemas.microsoft.com/office/drawing/2015/06/chart">
              <c:ext xmlns:c16="http://schemas.microsoft.com/office/drawing/2014/chart" uri="{C3380CC4-5D6E-409C-BE32-E72D297353CC}">
                <c16:uniqueId val="{0000000B-81F6-4FAE-9AB3-79AF317DF99F}"/>
              </c:ext>
            </c:extLst>
          </c:dPt>
          <c:dPt>
            <c:idx val="12"/>
            <c:invertIfNegative val="0"/>
            <c:bubble3D val="0"/>
            <c:extLst xmlns:c16r2="http://schemas.microsoft.com/office/drawing/2015/06/chart">
              <c:ext xmlns:c16="http://schemas.microsoft.com/office/drawing/2014/chart" uri="{C3380CC4-5D6E-409C-BE32-E72D297353CC}">
                <c16:uniqueId val="{0000000C-81F6-4FAE-9AB3-79AF317DF99F}"/>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WhatsApp</c:v>
                </c:pt>
                <c:pt idx="1">
                  <c:v>Sareko txata</c:v>
                </c:pt>
                <c:pt idx="2">
                  <c:v>Twitter</c:v>
                </c:pt>
                <c:pt idx="3">
                  <c:v>Facebook</c:v>
                </c:pt>
                <c:pt idx="4">
                  <c:v>Line</c:v>
                </c:pt>
                <c:pt idx="5">
                  <c:v>Besteren bat</c:v>
                </c:pt>
                <c:pt idx="6">
                  <c:v>Bat ere ez</c:v>
                </c:pt>
                <c:pt idx="7">
                  <c:v>Ez du erantzuna zehazten</c:v>
                </c:pt>
              </c:strCache>
            </c:strRef>
          </c:cat>
          <c:val>
            <c:numRef>
              <c:f>Hoja1!$B$2:$B$9</c:f>
              <c:numCache>
                <c:formatCode>0%</c:formatCode>
                <c:ptCount val="8"/>
                <c:pt idx="0">
                  <c:v>0.6811594202898551</c:v>
                </c:pt>
                <c:pt idx="1">
                  <c:v>0.40579710144927539</c:v>
                </c:pt>
                <c:pt idx="2">
                  <c:v>0.11594202898550725</c:v>
                </c:pt>
                <c:pt idx="3">
                  <c:v>8.6956521739130432E-2</c:v>
                </c:pt>
                <c:pt idx="4">
                  <c:v>1.4492753623188406E-2</c:v>
                </c:pt>
                <c:pt idx="5">
                  <c:v>0.11594202898550725</c:v>
                </c:pt>
                <c:pt idx="6">
                  <c:v>2.8985507246376812E-2</c:v>
                </c:pt>
                <c:pt idx="7">
                  <c:v>2.8985507246376812E-2</c:v>
                </c:pt>
              </c:numCache>
            </c:numRef>
          </c:val>
          <c:extLst xmlns:c16r2="http://schemas.microsoft.com/office/drawing/2015/06/chart">
            <c:ext xmlns:c16="http://schemas.microsoft.com/office/drawing/2014/chart" uri="{C3380CC4-5D6E-409C-BE32-E72D297353CC}">
              <c16:uniqueId val="{0000000D-81F6-4FAE-9AB3-79AF317DF99F}"/>
            </c:ext>
          </c:extLst>
        </c:ser>
        <c:dLbls>
          <c:showLegendKey val="0"/>
          <c:showVal val="0"/>
          <c:showCatName val="0"/>
          <c:showSerName val="0"/>
          <c:showPercent val="0"/>
          <c:showBubbleSize val="0"/>
        </c:dLbls>
        <c:gapWidth val="61"/>
        <c:axId val="256996480"/>
        <c:axId val="256998016"/>
      </c:barChart>
      <c:catAx>
        <c:axId val="25699648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6998016"/>
        <c:crosses val="autoZero"/>
        <c:auto val="1"/>
        <c:lblAlgn val="ctr"/>
        <c:lblOffset val="100"/>
        <c:noMultiLvlLbl val="0"/>
      </c:catAx>
      <c:valAx>
        <c:axId val="256998016"/>
        <c:scaling>
          <c:orientation val="minMax"/>
          <c:max val="1"/>
          <c:min val="0"/>
        </c:scaling>
        <c:delete val="1"/>
        <c:axPos val="t"/>
        <c:numFmt formatCode="0.0%" sourceLinked="0"/>
        <c:majorTickMark val="out"/>
        <c:minorTickMark val="none"/>
        <c:tickLblPos val="nextTo"/>
        <c:crossAx val="256996480"/>
        <c:crosses val="autoZero"/>
        <c:crossBetween val="between"/>
        <c:majorUnit val="0.5"/>
      </c:valAx>
    </c:plotArea>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2016</c:v>
                </c:pt>
              </c:strCache>
            </c:strRef>
          </c:tx>
          <c:spPr>
            <a:solidFill>
              <a:schemeClr val="bg1">
                <a:lumMod val="7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0712-4362-89D2-10DD0D8611E1}"/>
              </c:ext>
            </c:extLst>
          </c:dPt>
          <c:dPt>
            <c:idx val="1"/>
            <c:invertIfNegative val="0"/>
            <c:bubble3D val="0"/>
            <c:extLst xmlns:c16r2="http://schemas.microsoft.com/office/drawing/2015/06/chart">
              <c:ext xmlns:c16="http://schemas.microsoft.com/office/drawing/2014/chart" uri="{C3380CC4-5D6E-409C-BE32-E72D297353CC}">
                <c16:uniqueId val="{00000001-0712-4362-89D2-10DD0D8611E1}"/>
              </c:ext>
            </c:extLst>
          </c:dPt>
          <c:dPt>
            <c:idx val="2"/>
            <c:invertIfNegative val="0"/>
            <c:bubble3D val="0"/>
            <c:extLst xmlns:c16r2="http://schemas.microsoft.com/office/drawing/2015/06/chart">
              <c:ext xmlns:c16="http://schemas.microsoft.com/office/drawing/2014/chart" uri="{C3380CC4-5D6E-409C-BE32-E72D297353CC}">
                <c16:uniqueId val="{00000002-0712-4362-89D2-10DD0D8611E1}"/>
              </c:ext>
            </c:extLst>
          </c:dPt>
          <c:dPt>
            <c:idx val="3"/>
            <c:invertIfNegative val="0"/>
            <c:bubble3D val="0"/>
            <c:extLst xmlns:c16r2="http://schemas.microsoft.com/office/drawing/2015/06/chart">
              <c:ext xmlns:c16="http://schemas.microsoft.com/office/drawing/2014/chart" uri="{C3380CC4-5D6E-409C-BE32-E72D297353CC}">
                <c16:uniqueId val="{00000003-0712-4362-89D2-10DD0D8611E1}"/>
              </c:ext>
            </c:extLst>
          </c:dPt>
          <c:dPt>
            <c:idx val="4"/>
            <c:invertIfNegative val="0"/>
            <c:bubble3D val="0"/>
            <c:extLst xmlns:c16r2="http://schemas.microsoft.com/office/drawing/2015/06/chart">
              <c:ext xmlns:c16="http://schemas.microsoft.com/office/drawing/2014/chart" uri="{C3380CC4-5D6E-409C-BE32-E72D297353CC}">
                <c16:uniqueId val="{00000004-0712-4362-89D2-10DD0D8611E1}"/>
              </c:ext>
            </c:extLst>
          </c:dPt>
          <c:dPt>
            <c:idx val="5"/>
            <c:invertIfNegative val="0"/>
            <c:bubble3D val="0"/>
            <c:extLst xmlns:c16r2="http://schemas.microsoft.com/office/drawing/2015/06/chart">
              <c:ext xmlns:c16="http://schemas.microsoft.com/office/drawing/2014/chart" uri="{C3380CC4-5D6E-409C-BE32-E72D297353CC}">
                <c16:uniqueId val="{00000005-0712-4362-89D2-10DD0D8611E1}"/>
              </c:ext>
            </c:extLst>
          </c:dPt>
          <c:dPt>
            <c:idx val="6"/>
            <c:invertIfNegative val="0"/>
            <c:bubble3D val="0"/>
            <c:extLst xmlns:c16r2="http://schemas.microsoft.com/office/drawing/2015/06/chart">
              <c:ext xmlns:c16="http://schemas.microsoft.com/office/drawing/2014/chart" uri="{C3380CC4-5D6E-409C-BE32-E72D297353CC}">
                <c16:uniqueId val="{00000006-0712-4362-89D2-10DD0D8611E1}"/>
              </c:ext>
            </c:extLst>
          </c:dPt>
          <c:dPt>
            <c:idx val="7"/>
            <c:invertIfNegative val="0"/>
            <c:bubble3D val="0"/>
            <c:extLst xmlns:c16r2="http://schemas.microsoft.com/office/drawing/2015/06/chart">
              <c:ext xmlns:c16="http://schemas.microsoft.com/office/drawing/2014/chart" uri="{C3380CC4-5D6E-409C-BE32-E72D297353CC}">
                <c16:uniqueId val="{00000007-0712-4362-89D2-10DD0D8611E1}"/>
              </c:ext>
            </c:extLst>
          </c:dPt>
          <c:dPt>
            <c:idx val="8"/>
            <c:invertIfNegative val="0"/>
            <c:bubble3D val="0"/>
            <c:extLst xmlns:c16r2="http://schemas.microsoft.com/office/drawing/2015/06/chart">
              <c:ext xmlns:c16="http://schemas.microsoft.com/office/drawing/2014/chart" uri="{C3380CC4-5D6E-409C-BE32-E72D297353CC}">
                <c16:uniqueId val="{00000008-0712-4362-89D2-10DD0D8611E1}"/>
              </c:ext>
            </c:extLst>
          </c:dPt>
          <c:dPt>
            <c:idx val="9"/>
            <c:invertIfNegative val="0"/>
            <c:bubble3D val="0"/>
            <c:extLst xmlns:c16r2="http://schemas.microsoft.com/office/drawing/2015/06/chart">
              <c:ext xmlns:c16="http://schemas.microsoft.com/office/drawing/2014/chart" uri="{C3380CC4-5D6E-409C-BE32-E72D297353CC}">
                <c16:uniqueId val="{00000009-0712-4362-89D2-10DD0D8611E1}"/>
              </c:ext>
            </c:extLst>
          </c:dPt>
          <c:dPt>
            <c:idx val="10"/>
            <c:invertIfNegative val="0"/>
            <c:bubble3D val="0"/>
            <c:extLst xmlns:c16r2="http://schemas.microsoft.com/office/drawing/2015/06/chart">
              <c:ext xmlns:c16="http://schemas.microsoft.com/office/drawing/2014/chart" uri="{C3380CC4-5D6E-409C-BE32-E72D297353CC}">
                <c16:uniqueId val="{0000000A-0712-4362-89D2-10DD0D8611E1}"/>
              </c:ext>
            </c:extLst>
          </c:dPt>
          <c:dPt>
            <c:idx val="11"/>
            <c:invertIfNegative val="0"/>
            <c:bubble3D val="0"/>
            <c:extLst xmlns:c16r2="http://schemas.microsoft.com/office/drawing/2015/06/chart">
              <c:ext xmlns:c16="http://schemas.microsoft.com/office/drawing/2014/chart" uri="{C3380CC4-5D6E-409C-BE32-E72D297353CC}">
                <c16:uniqueId val="{0000000B-0712-4362-89D2-10DD0D8611E1}"/>
              </c:ext>
            </c:extLst>
          </c:dPt>
          <c:dPt>
            <c:idx val="12"/>
            <c:invertIfNegative val="0"/>
            <c:bubble3D val="0"/>
            <c:extLst xmlns:c16r2="http://schemas.microsoft.com/office/drawing/2015/06/chart">
              <c:ext xmlns:c16="http://schemas.microsoft.com/office/drawing/2014/chart" uri="{C3380CC4-5D6E-409C-BE32-E72D297353CC}">
                <c16:uniqueId val="{0000000C-0712-4362-89D2-10DD0D8611E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WhatsApp</c:v>
                </c:pt>
                <c:pt idx="1">
                  <c:v>Sareko txata</c:v>
                </c:pt>
                <c:pt idx="2">
                  <c:v>Twitter</c:v>
                </c:pt>
                <c:pt idx="3">
                  <c:v>Facebook</c:v>
                </c:pt>
                <c:pt idx="4">
                  <c:v>Line</c:v>
                </c:pt>
                <c:pt idx="5">
                  <c:v>Besteren bat</c:v>
                </c:pt>
                <c:pt idx="6">
                  <c:v>Bat ere ez</c:v>
                </c:pt>
                <c:pt idx="7">
                  <c:v>Ez du erantzuna zehazten</c:v>
                </c:pt>
              </c:strCache>
            </c:strRef>
          </c:cat>
          <c:val>
            <c:numRef>
              <c:f>Hoja1!$B$2:$B$9</c:f>
              <c:numCache>
                <c:formatCode>%0</c:formatCode>
                <c:ptCount val="8"/>
                <c:pt idx="0">
                  <c:v>0.59</c:v>
                </c:pt>
                <c:pt idx="1">
                  <c:v>0.37</c:v>
                </c:pt>
                <c:pt idx="2">
                  <c:v>0.05</c:v>
                </c:pt>
                <c:pt idx="3">
                  <c:v>0.08</c:v>
                </c:pt>
                <c:pt idx="4">
                  <c:v>0.01</c:v>
                </c:pt>
                <c:pt idx="5">
                  <c:v>0.05</c:v>
                </c:pt>
              </c:numCache>
            </c:numRef>
          </c:val>
          <c:extLst xmlns:c16r2="http://schemas.microsoft.com/office/drawing/2015/06/chart">
            <c:ext xmlns:c16="http://schemas.microsoft.com/office/drawing/2014/chart" uri="{C3380CC4-5D6E-409C-BE32-E72D297353CC}">
              <c16:uniqueId val="{0000000D-0712-4362-89D2-10DD0D8611E1}"/>
            </c:ext>
          </c:extLst>
        </c:ser>
        <c:ser>
          <c:idx val="1"/>
          <c:order val="1"/>
          <c:tx>
            <c:strRef>
              <c:f>Hoja1!$C$1</c:f>
              <c:strCache>
                <c:ptCount val="1"/>
                <c:pt idx="0">
                  <c:v>2018</c:v>
                </c:pt>
              </c:strCache>
            </c:strRef>
          </c:tx>
          <c:spPr>
            <a:solidFill>
              <a:srgbClr val="A31235"/>
            </a:solidFill>
          </c:spPr>
          <c:invertIfNegative val="0"/>
          <c:dLbls>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0712-4362-89D2-10DD0D8611E1}"/>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WhatsApp</c:v>
                </c:pt>
                <c:pt idx="1">
                  <c:v>Sareko txata</c:v>
                </c:pt>
                <c:pt idx="2">
                  <c:v>Twitter</c:v>
                </c:pt>
                <c:pt idx="3">
                  <c:v>Facebook</c:v>
                </c:pt>
                <c:pt idx="4">
                  <c:v>Line</c:v>
                </c:pt>
                <c:pt idx="5">
                  <c:v>Besteren bat</c:v>
                </c:pt>
                <c:pt idx="6">
                  <c:v>Bat ere ez</c:v>
                </c:pt>
                <c:pt idx="7">
                  <c:v>Ez du erantzuna zehazten</c:v>
                </c:pt>
              </c:strCache>
            </c:strRef>
          </c:cat>
          <c:val>
            <c:numRef>
              <c:f>Hoja1!$C$2:$C$9</c:f>
              <c:numCache>
                <c:formatCode>%0</c:formatCode>
                <c:ptCount val="8"/>
                <c:pt idx="0">
                  <c:v>0.64383561643835618</c:v>
                </c:pt>
                <c:pt idx="1">
                  <c:v>0.54794520547945202</c:v>
                </c:pt>
                <c:pt idx="2">
                  <c:v>0.1095890410958904</c:v>
                </c:pt>
                <c:pt idx="3">
                  <c:v>6.8493150684931503E-2</c:v>
                </c:pt>
                <c:pt idx="4">
                  <c:v>1.3698630136986301E-2</c:v>
                </c:pt>
                <c:pt idx="5">
                  <c:v>2.7397260273972601E-2</c:v>
                </c:pt>
                <c:pt idx="6">
                  <c:v>1.3698630136986301E-2</c:v>
                </c:pt>
                <c:pt idx="7">
                  <c:v>1.3698630136986301E-2</c:v>
                </c:pt>
              </c:numCache>
            </c:numRef>
          </c:val>
          <c:extLst xmlns:c16r2="http://schemas.microsoft.com/office/drawing/2015/06/chart">
            <c:ext xmlns:c16="http://schemas.microsoft.com/office/drawing/2014/chart" uri="{C3380CC4-5D6E-409C-BE32-E72D297353CC}">
              <c16:uniqueId val="{0000000F-0712-4362-89D2-10DD0D8611E1}"/>
            </c:ext>
          </c:extLst>
        </c:ser>
        <c:ser>
          <c:idx val="2"/>
          <c:order val="2"/>
          <c:tx>
            <c:strRef>
              <c:f>Hoja1!$D$1</c:f>
              <c:strCache>
                <c:ptCount val="1"/>
                <c:pt idx="0">
                  <c:v>2019</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WhatsApp</c:v>
                </c:pt>
                <c:pt idx="1">
                  <c:v>Sareko txata</c:v>
                </c:pt>
                <c:pt idx="2">
                  <c:v>Twitter</c:v>
                </c:pt>
                <c:pt idx="3">
                  <c:v>Facebook</c:v>
                </c:pt>
                <c:pt idx="4">
                  <c:v>Line</c:v>
                </c:pt>
                <c:pt idx="5">
                  <c:v>Besteren bat</c:v>
                </c:pt>
                <c:pt idx="6">
                  <c:v>Bat ere ez</c:v>
                </c:pt>
                <c:pt idx="7">
                  <c:v>Ez du erantzuna zehazten</c:v>
                </c:pt>
              </c:strCache>
            </c:strRef>
          </c:cat>
          <c:val>
            <c:numRef>
              <c:f>Hoja1!$D$2:$D$9</c:f>
              <c:numCache>
                <c:formatCode>%0</c:formatCode>
                <c:ptCount val="8"/>
                <c:pt idx="0">
                  <c:v>0.6811594202898551</c:v>
                </c:pt>
                <c:pt idx="1">
                  <c:v>0.40579710144927539</c:v>
                </c:pt>
                <c:pt idx="2">
                  <c:v>0.11594202898550725</c:v>
                </c:pt>
                <c:pt idx="3">
                  <c:v>8.6956521739130432E-2</c:v>
                </c:pt>
                <c:pt idx="4">
                  <c:v>1.4492753623188406E-2</c:v>
                </c:pt>
                <c:pt idx="5">
                  <c:v>0.11594202898550725</c:v>
                </c:pt>
                <c:pt idx="6">
                  <c:v>2.8985507246376812E-2</c:v>
                </c:pt>
                <c:pt idx="7">
                  <c:v>2.8985507246376812E-2</c:v>
                </c:pt>
              </c:numCache>
            </c:numRef>
          </c:val>
          <c:extLst xmlns:c16r2="http://schemas.microsoft.com/office/drawing/2015/06/chart">
            <c:ext xmlns:c16="http://schemas.microsoft.com/office/drawing/2014/chart" uri="{C3380CC4-5D6E-409C-BE32-E72D297353CC}">
              <c16:uniqueId val="{00000010-0712-4362-89D2-10DD0D8611E1}"/>
            </c:ext>
          </c:extLst>
        </c:ser>
        <c:dLbls>
          <c:showLegendKey val="0"/>
          <c:showVal val="0"/>
          <c:showCatName val="0"/>
          <c:showSerName val="0"/>
          <c:showPercent val="0"/>
          <c:showBubbleSize val="0"/>
        </c:dLbls>
        <c:gapWidth val="61"/>
        <c:axId val="257158528"/>
        <c:axId val="257168512"/>
      </c:barChart>
      <c:catAx>
        <c:axId val="25715852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57168512"/>
        <c:crosses val="autoZero"/>
        <c:auto val="1"/>
        <c:lblAlgn val="ctr"/>
        <c:lblOffset val="100"/>
        <c:noMultiLvlLbl val="0"/>
      </c:catAx>
      <c:valAx>
        <c:axId val="257168512"/>
        <c:scaling>
          <c:orientation val="minMax"/>
          <c:max val="1"/>
          <c:min val="0"/>
        </c:scaling>
        <c:delete val="1"/>
        <c:axPos val="t"/>
        <c:numFmt formatCode="0.0%" sourceLinked="0"/>
        <c:majorTickMark val="out"/>
        <c:minorTickMark val="none"/>
        <c:tickLblPos val="nextTo"/>
        <c:crossAx val="257158528"/>
        <c:crosses val="autoZero"/>
        <c:crossBetween val="between"/>
        <c:majorUnit val="0.5"/>
      </c:valAx>
    </c:plotArea>
    <c:legend>
      <c:legendPos val="r"/>
      <c:layout>
        <c:manualLayout>
          <c:xMode val="edge"/>
          <c:yMode val="edge"/>
          <c:x val="0.65594073490958438"/>
          <c:y val="0.57165338047369529"/>
          <c:w val="0.10137937495138978"/>
          <c:h val="0.13094896886504861"/>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9BBF-45BE-A61C-684292A64C84}"/>
              </c:ext>
            </c:extLst>
          </c:dPt>
          <c:dPt>
            <c:idx val="1"/>
            <c:invertIfNegative val="0"/>
            <c:bubble3D val="0"/>
            <c:extLst xmlns:c16r2="http://schemas.microsoft.com/office/drawing/2015/06/chart">
              <c:ext xmlns:c16="http://schemas.microsoft.com/office/drawing/2014/chart" uri="{C3380CC4-5D6E-409C-BE32-E72D297353CC}">
                <c16:uniqueId val="{00000001-9BBF-45BE-A61C-684292A64C84}"/>
              </c:ext>
            </c:extLst>
          </c:dPt>
          <c:dPt>
            <c:idx val="2"/>
            <c:invertIfNegative val="0"/>
            <c:bubble3D val="0"/>
            <c:extLst xmlns:c16r2="http://schemas.microsoft.com/office/drawing/2015/06/chart">
              <c:ext xmlns:c16="http://schemas.microsoft.com/office/drawing/2014/chart" uri="{C3380CC4-5D6E-409C-BE32-E72D297353CC}">
                <c16:uniqueId val="{00000002-9BBF-45BE-A61C-684292A64C84}"/>
              </c:ext>
            </c:extLst>
          </c:dPt>
          <c:dPt>
            <c:idx val="3"/>
            <c:invertIfNegative val="0"/>
            <c:bubble3D val="0"/>
            <c:extLst xmlns:c16r2="http://schemas.microsoft.com/office/drawing/2015/06/chart">
              <c:ext xmlns:c16="http://schemas.microsoft.com/office/drawing/2014/chart" uri="{C3380CC4-5D6E-409C-BE32-E72D297353CC}">
                <c16:uniqueId val="{00000003-9BBF-45BE-A61C-684292A64C84}"/>
              </c:ext>
            </c:extLst>
          </c:dPt>
          <c:dPt>
            <c:idx val="4"/>
            <c:invertIfNegative val="0"/>
            <c:bubble3D val="0"/>
            <c:extLst xmlns:c16r2="http://schemas.microsoft.com/office/drawing/2015/06/chart">
              <c:ext xmlns:c16="http://schemas.microsoft.com/office/drawing/2014/chart" uri="{C3380CC4-5D6E-409C-BE32-E72D297353CC}">
                <c16:uniqueId val="{00000004-9BBF-45BE-A61C-684292A64C84}"/>
              </c:ext>
            </c:extLst>
          </c:dPt>
          <c:dPt>
            <c:idx val="5"/>
            <c:invertIfNegative val="0"/>
            <c:bubble3D val="0"/>
            <c:extLst xmlns:c16r2="http://schemas.microsoft.com/office/drawing/2015/06/chart">
              <c:ext xmlns:c16="http://schemas.microsoft.com/office/drawing/2014/chart" uri="{C3380CC4-5D6E-409C-BE32-E72D297353CC}">
                <c16:uniqueId val="{00000005-9BBF-45BE-A61C-684292A64C84}"/>
              </c:ext>
            </c:extLst>
          </c:dPt>
          <c:dPt>
            <c:idx val="6"/>
            <c:invertIfNegative val="0"/>
            <c:bubble3D val="0"/>
            <c:extLst xmlns:c16r2="http://schemas.microsoft.com/office/drawing/2015/06/chart">
              <c:ext xmlns:c16="http://schemas.microsoft.com/office/drawing/2014/chart" uri="{C3380CC4-5D6E-409C-BE32-E72D297353CC}">
                <c16:uniqueId val="{00000006-9BBF-45BE-A61C-684292A64C84}"/>
              </c:ext>
            </c:extLst>
          </c:dPt>
          <c:dPt>
            <c:idx val="7"/>
            <c:invertIfNegative val="0"/>
            <c:bubble3D val="0"/>
            <c:extLst xmlns:c16r2="http://schemas.microsoft.com/office/drawing/2015/06/chart">
              <c:ext xmlns:c16="http://schemas.microsoft.com/office/drawing/2014/chart" uri="{C3380CC4-5D6E-409C-BE32-E72D297353CC}">
                <c16:uniqueId val="{00000007-9BBF-45BE-A61C-684292A64C84}"/>
              </c:ext>
            </c:extLst>
          </c:dPt>
          <c:dPt>
            <c:idx val="8"/>
            <c:invertIfNegative val="0"/>
            <c:bubble3D val="0"/>
            <c:extLst xmlns:c16r2="http://schemas.microsoft.com/office/drawing/2015/06/chart">
              <c:ext xmlns:c16="http://schemas.microsoft.com/office/drawing/2014/chart" uri="{C3380CC4-5D6E-409C-BE32-E72D297353CC}">
                <c16:uniqueId val="{00000008-9BBF-45BE-A61C-684292A64C84}"/>
              </c:ext>
            </c:extLst>
          </c:dPt>
          <c:dPt>
            <c:idx val="9"/>
            <c:invertIfNegative val="0"/>
            <c:bubble3D val="0"/>
            <c:extLst xmlns:c16r2="http://schemas.microsoft.com/office/drawing/2015/06/chart">
              <c:ext xmlns:c16="http://schemas.microsoft.com/office/drawing/2014/chart" uri="{C3380CC4-5D6E-409C-BE32-E72D297353CC}">
                <c16:uniqueId val="{00000009-9BBF-45BE-A61C-684292A64C84}"/>
              </c:ext>
            </c:extLst>
          </c:dPt>
          <c:dPt>
            <c:idx val="10"/>
            <c:invertIfNegative val="0"/>
            <c:bubble3D val="0"/>
            <c:extLst xmlns:c16r2="http://schemas.microsoft.com/office/drawing/2015/06/chart">
              <c:ext xmlns:c16="http://schemas.microsoft.com/office/drawing/2014/chart" uri="{C3380CC4-5D6E-409C-BE32-E72D297353CC}">
                <c16:uniqueId val="{0000000A-9BBF-45BE-A61C-684292A64C84}"/>
              </c:ext>
            </c:extLst>
          </c:dPt>
          <c:dPt>
            <c:idx val="11"/>
            <c:invertIfNegative val="0"/>
            <c:bubble3D val="0"/>
            <c:extLst xmlns:c16r2="http://schemas.microsoft.com/office/drawing/2015/06/chart">
              <c:ext xmlns:c16="http://schemas.microsoft.com/office/drawing/2014/chart" uri="{C3380CC4-5D6E-409C-BE32-E72D297353CC}">
                <c16:uniqueId val="{0000000B-9BBF-45BE-A61C-684292A64C84}"/>
              </c:ext>
            </c:extLst>
          </c:dPt>
          <c:dPt>
            <c:idx val="12"/>
            <c:invertIfNegative val="0"/>
            <c:bubble3D val="0"/>
            <c:extLst xmlns:c16r2="http://schemas.microsoft.com/office/drawing/2015/06/chart">
              <c:ext xmlns:c16="http://schemas.microsoft.com/office/drawing/2014/chart" uri="{C3380CC4-5D6E-409C-BE32-E72D297353CC}">
                <c16:uniqueId val="{0000000C-9BBF-45BE-A61C-684292A64C84}"/>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BBF-45BE-A61C-684292A64C8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BBF-45BE-A61C-684292A64C84}"/>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18-29 urte</c:v>
                </c:pt>
                <c:pt idx="1">
                  <c:v>30-45 urte</c:v>
                </c:pt>
                <c:pt idx="2">
                  <c:v>46-64 urte</c:v>
                </c:pt>
                <c:pt idx="3">
                  <c:v>Ez du erantzuna zehazten</c:v>
                </c:pt>
              </c:strCache>
            </c:strRef>
          </c:cat>
          <c:val>
            <c:numRef>
              <c:f>Hoja1!$B$2:$B$5</c:f>
              <c:numCache>
                <c:formatCode>0%</c:formatCode>
                <c:ptCount val="4"/>
                <c:pt idx="0">
                  <c:v>0.18181818181818182</c:v>
                </c:pt>
                <c:pt idx="1">
                  <c:v>0.45454545454545453</c:v>
                </c:pt>
                <c:pt idx="2">
                  <c:v>0.36363636363636365</c:v>
                </c:pt>
                <c:pt idx="3">
                  <c:v>0</c:v>
                </c:pt>
              </c:numCache>
            </c:numRef>
          </c:val>
          <c:extLst xmlns:c16r2="http://schemas.microsoft.com/office/drawing/2015/06/chart">
            <c:ext xmlns:c16="http://schemas.microsoft.com/office/drawing/2014/chart" uri="{C3380CC4-5D6E-409C-BE32-E72D297353CC}">
              <c16:uniqueId val="{0000000D-9BBF-45BE-A61C-684292A64C84}"/>
            </c:ext>
          </c:extLst>
        </c:ser>
        <c:ser>
          <c:idx val="1"/>
          <c:order val="1"/>
          <c:tx>
            <c:strRef>
              <c:f>Hoja1!$C$1</c:f>
              <c:strCache>
                <c:ptCount val="1"/>
                <c:pt idx="0">
                  <c:v>Telegram (n = 69)</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18-29 urte</c:v>
                </c:pt>
                <c:pt idx="1">
                  <c:v>30-45 urte</c:v>
                </c:pt>
                <c:pt idx="2">
                  <c:v>46-64 urte</c:v>
                </c:pt>
                <c:pt idx="3">
                  <c:v>Ez du erantzuna zehazten</c:v>
                </c:pt>
              </c:strCache>
            </c:strRef>
          </c:cat>
          <c:val>
            <c:numRef>
              <c:f>Hoja1!$C$2:$C$5</c:f>
              <c:numCache>
                <c:formatCode>0%</c:formatCode>
                <c:ptCount val="4"/>
                <c:pt idx="0">
                  <c:v>0.18840579710144931</c:v>
                </c:pt>
                <c:pt idx="1">
                  <c:v>0.56521739130434778</c:v>
                </c:pt>
                <c:pt idx="2">
                  <c:v>0.21739130434782608</c:v>
                </c:pt>
                <c:pt idx="3">
                  <c:v>2.8985507246376812E-2</c:v>
                </c:pt>
              </c:numCache>
            </c:numRef>
          </c:val>
          <c:extLst xmlns:c16r2="http://schemas.microsoft.com/office/drawing/2015/06/chart">
            <c:ext xmlns:c16="http://schemas.microsoft.com/office/drawing/2014/chart" uri="{C3380CC4-5D6E-409C-BE32-E72D297353CC}">
              <c16:uniqueId val="{0000000E-9BBF-45BE-A61C-684292A64C84}"/>
            </c:ext>
          </c:extLst>
        </c:ser>
        <c:dLbls>
          <c:showLegendKey val="0"/>
          <c:showVal val="0"/>
          <c:showCatName val="0"/>
          <c:showSerName val="0"/>
          <c:showPercent val="0"/>
          <c:showBubbleSize val="0"/>
        </c:dLbls>
        <c:gapWidth val="61"/>
        <c:axId val="121106432"/>
        <c:axId val="121107968"/>
      </c:barChart>
      <c:catAx>
        <c:axId val="12110643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121107968"/>
        <c:crosses val="autoZero"/>
        <c:auto val="1"/>
        <c:lblAlgn val="ctr"/>
        <c:lblOffset val="100"/>
        <c:noMultiLvlLbl val="0"/>
      </c:catAx>
      <c:valAx>
        <c:axId val="121107968"/>
        <c:scaling>
          <c:orientation val="minMax"/>
          <c:max val="1"/>
          <c:min val="0"/>
        </c:scaling>
        <c:delete val="1"/>
        <c:axPos val="t"/>
        <c:numFmt formatCode="0.0%" sourceLinked="0"/>
        <c:majorTickMark val="out"/>
        <c:minorTickMark val="none"/>
        <c:tickLblPos val="nextTo"/>
        <c:crossAx val="121106432"/>
        <c:crosses val="autoZero"/>
        <c:crossBetween val="between"/>
        <c:majorUnit val="0.5"/>
      </c:valAx>
    </c:plotArea>
    <c:legend>
      <c:legendPos val="r"/>
      <c:layout>
        <c:manualLayout>
          <c:xMode val="edge"/>
          <c:yMode val="edge"/>
          <c:x val="0.84163676701796164"/>
          <c:y val="0.66646352164857581"/>
          <c:w val="0.14629437805193676"/>
          <c:h val="0.3118967061540445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09D6-4964-BB91-36B40D0AECF7}"/>
              </c:ext>
            </c:extLst>
          </c:dPt>
          <c:dPt>
            <c:idx val="1"/>
            <c:invertIfNegative val="0"/>
            <c:bubble3D val="0"/>
            <c:extLst xmlns:c16r2="http://schemas.microsoft.com/office/drawing/2015/06/chart">
              <c:ext xmlns:c16="http://schemas.microsoft.com/office/drawing/2014/chart" uri="{C3380CC4-5D6E-409C-BE32-E72D297353CC}">
                <c16:uniqueId val="{00000001-09D6-4964-BB91-36B40D0AECF7}"/>
              </c:ext>
            </c:extLst>
          </c:dPt>
          <c:dPt>
            <c:idx val="2"/>
            <c:invertIfNegative val="0"/>
            <c:bubble3D val="0"/>
            <c:extLst xmlns:c16r2="http://schemas.microsoft.com/office/drawing/2015/06/chart">
              <c:ext xmlns:c16="http://schemas.microsoft.com/office/drawing/2014/chart" uri="{C3380CC4-5D6E-409C-BE32-E72D297353CC}">
                <c16:uniqueId val="{00000002-09D6-4964-BB91-36B40D0AECF7}"/>
              </c:ext>
            </c:extLst>
          </c:dPt>
          <c:dPt>
            <c:idx val="3"/>
            <c:invertIfNegative val="0"/>
            <c:bubble3D val="0"/>
            <c:extLst xmlns:c16r2="http://schemas.microsoft.com/office/drawing/2015/06/chart">
              <c:ext xmlns:c16="http://schemas.microsoft.com/office/drawing/2014/chart" uri="{C3380CC4-5D6E-409C-BE32-E72D297353CC}">
                <c16:uniqueId val="{00000003-09D6-4964-BB91-36B40D0AECF7}"/>
              </c:ext>
            </c:extLst>
          </c:dPt>
          <c:dPt>
            <c:idx val="4"/>
            <c:invertIfNegative val="0"/>
            <c:bubble3D val="0"/>
            <c:extLst xmlns:c16r2="http://schemas.microsoft.com/office/drawing/2015/06/chart">
              <c:ext xmlns:c16="http://schemas.microsoft.com/office/drawing/2014/chart" uri="{C3380CC4-5D6E-409C-BE32-E72D297353CC}">
                <c16:uniqueId val="{00000004-09D6-4964-BB91-36B40D0AECF7}"/>
              </c:ext>
            </c:extLst>
          </c:dPt>
          <c:dPt>
            <c:idx val="5"/>
            <c:invertIfNegative val="0"/>
            <c:bubble3D val="0"/>
            <c:extLst xmlns:c16r2="http://schemas.microsoft.com/office/drawing/2015/06/chart">
              <c:ext xmlns:c16="http://schemas.microsoft.com/office/drawing/2014/chart" uri="{C3380CC4-5D6E-409C-BE32-E72D297353CC}">
                <c16:uniqueId val="{00000005-09D6-4964-BB91-36B40D0AECF7}"/>
              </c:ext>
            </c:extLst>
          </c:dPt>
          <c:dPt>
            <c:idx val="6"/>
            <c:invertIfNegative val="0"/>
            <c:bubble3D val="0"/>
            <c:extLst xmlns:c16r2="http://schemas.microsoft.com/office/drawing/2015/06/chart">
              <c:ext xmlns:c16="http://schemas.microsoft.com/office/drawing/2014/chart" uri="{C3380CC4-5D6E-409C-BE32-E72D297353CC}">
                <c16:uniqueId val="{00000006-09D6-4964-BB91-36B40D0AECF7}"/>
              </c:ext>
            </c:extLst>
          </c:dPt>
          <c:dPt>
            <c:idx val="7"/>
            <c:invertIfNegative val="0"/>
            <c:bubble3D val="0"/>
            <c:extLst xmlns:c16r2="http://schemas.microsoft.com/office/drawing/2015/06/chart">
              <c:ext xmlns:c16="http://schemas.microsoft.com/office/drawing/2014/chart" uri="{C3380CC4-5D6E-409C-BE32-E72D297353CC}">
                <c16:uniqueId val="{00000007-09D6-4964-BB91-36B40D0AECF7}"/>
              </c:ext>
            </c:extLst>
          </c:dPt>
          <c:dPt>
            <c:idx val="8"/>
            <c:invertIfNegative val="0"/>
            <c:bubble3D val="0"/>
            <c:extLst xmlns:c16r2="http://schemas.microsoft.com/office/drawing/2015/06/chart">
              <c:ext xmlns:c16="http://schemas.microsoft.com/office/drawing/2014/chart" uri="{C3380CC4-5D6E-409C-BE32-E72D297353CC}">
                <c16:uniqueId val="{00000008-09D6-4964-BB91-36B40D0AECF7}"/>
              </c:ext>
            </c:extLst>
          </c:dPt>
          <c:dPt>
            <c:idx val="9"/>
            <c:invertIfNegative val="0"/>
            <c:bubble3D val="0"/>
            <c:extLst xmlns:c16r2="http://schemas.microsoft.com/office/drawing/2015/06/chart">
              <c:ext xmlns:c16="http://schemas.microsoft.com/office/drawing/2014/chart" uri="{C3380CC4-5D6E-409C-BE32-E72D297353CC}">
                <c16:uniqueId val="{00000009-09D6-4964-BB91-36B40D0AECF7}"/>
              </c:ext>
            </c:extLst>
          </c:dPt>
          <c:dPt>
            <c:idx val="10"/>
            <c:invertIfNegative val="0"/>
            <c:bubble3D val="0"/>
            <c:extLst xmlns:c16r2="http://schemas.microsoft.com/office/drawing/2015/06/chart">
              <c:ext xmlns:c16="http://schemas.microsoft.com/office/drawing/2014/chart" uri="{C3380CC4-5D6E-409C-BE32-E72D297353CC}">
                <c16:uniqueId val="{0000000A-09D6-4964-BB91-36B40D0AECF7}"/>
              </c:ext>
            </c:extLst>
          </c:dPt>
          <c:dPt>
            <c:idx val="11"/>
            <c:invertIfNegative val="0"/>
            <c:bubble3D val="0"/>
            <c:extLst xmlns:c16r2="http://schemas.microsoft.com/office/drawing/2015/06/chart">
              <c:ext xmlns:c16="http://schemas.microsoft.com/office/drawing/2014/chart" uri="{C3380CC4-5D6E-409C-BE32-E72D297353CC}">
                <c16:uniqueId val="{0000000B-09D6-4964-BB91-36B40D0AECF7}"/>
              </c:ext>
            </c:extLst>
          </c:dPt>
          <c:dPt>
            <c:idx val="12"/>
            <c:invertIfNegative val="0"/>
            <c:bubble3D val="0"/>
            <c:extLst xmlns:c16r2="http://schemas.microsoft.com/office/drawing/2015/06/chart">
              <c:ext xmlns:c16="http://schemas.microsoft.com/office/drawing/2014/chart" uri="{C3380CC4-5D6E-409C-BE32-E72D297353CC}">
                <c16:uniqueId val="{0000000C-09D6-4964-BB91-36B40D0AECF7}"/>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Araba</c:v>
                </c:pt>
                <c:pt idx="1">
                  <c:v>Bizkaia</c:v>
                </c:pt>
                <c:pt idx="2">
                  <c:v>Gipuzkoa</c:v>
                </c:pt>
                <c:pt idx="3">
                  <c:v>Estatuko gainerako lurraldeak</c:v>
                </c:pt>
                <c:pt idx="4">
                  <c:v>Ez du erantzuna zehazten</c:v>
                </c:pt>
              </c:strCache>
            </c:strRef>
          </c:cat>
          <c:val>
            <c:numRef>
              <c:f>Hoja1!$B$2:$B$6</c:f>
              <c:numCache>
                <c:formatCode>0%</c:formatCode>
                <c:ptCount val="5"/>
                <c:pt idx="0">
                  <c:v>0.17391304347826086</c:v>
                </c:pt>
                <c:pt idx="1">
                  <c:v>0.39130434782608697</c:v>
                </c:pt>
                <c:pt idx="2">
                  <c:v>0.34782608695652173</c:v>
                </c:pt>
                <c:pt idx="3">
                  <c:v>4.3478260869565216E-2</c:v>
                </c:pt>
                <c:pt idx="4">
                  <c:v>4.3478260869565216E-2</c:v>
                </c:pt>
              </c:numCache>
            </c:numRef>
          </c:val>
          <c:extLst xmlns:c16r2="http://schemas.microsoft.com/office/drawing/2015/06/chart">
            <c:ext xmlns:c16="http://schemas.microsoft.com/office/drawing/2014/chart" uri="{C3380CC4-5D6E-409C-BE32-E72D297353CC}">
              <c16:uniqueId val="{0000000D-09D6-4964-BB91-36B40D0AECF7}"/>
            </c:ext>
          </c:extLst>
        </c:ser>
        <c:ser>
          <c:idx val="1"/>
          <c:order val="1"/>
          <c:tx>
            <c:strRef>
              <c:f>Hoja1!$C$1</c:f>
              <c:strCache>
                <c:ptCount val="1"/>
                <c:pt idx="0">
                  <c:v>Telegram (n = 69)</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Araba</c:v>
                </c:pt>
                <c:pt idx="1">
                  <c:v>Bizkaia</c:v>
                </c:pt>
                <c:pt idx="2">
                  <c:v>Gipuzkoa</c:v>
                </c:pt>
                <c:pt idx="3">
                  <c:v>Estatuko gainerako lurraldeak</c:v>
                </c:pt>
                <c:pt idx="4">
                  <c:v>Ez du erantzuna zehazten</c:v>
                </c:pt>
              </c:strCache>
            </c:strRef>
          </c:cat>
          <c:val>
            <c:numRef>
              <c:f>Hoja1!$C$2:$C$6</c:f>
              <c:numCache>
                <c:formatCode>0%</c:formatCode>
                <c:ptCount val="5"/>
                <c:pt idx="0">
                  <c:v>0.14492753623188406</c:v>
                </c:pt>
                <c:pt idx="1">
                  <c:v>0.52173913043478259</c:v>
                </c:pt>
                <c:pt idx="2">
                  <c:v>0.24637681159420294</c:v>
                </c:pt>
                <c:pt idx="3">
                  <c:v>5.7971014492753624E-2</c:v>
                </c:pt>
                <c:pt idx="4">
                  <c:v>2.8985507246376812E-2</c:v>
                </c:pt>
              </c:numCache>
            </c:numRef>
          </c:val>
          <c:extLst xmlns:c16r2="http://schemas.microsoft.com/office/drawing/2015/06/chart">
            <c:ext xmlns:c16="http://schemas.microsoft.com/office/drawing/2014/chart" uri="{C3380CC4-5D6E-409C-BE32-E72D297353CC}">
              <c16:uniqueId val="{0000000E-09D6-4964-BB91-36B40D0AECF7}"/>
            </c:ext>
          </c:extLst>
        </c:ser>
        <c:dLbls>
          <c:showLegendKey val="0"/>
          <c:showVal val="0"/>
          <c:showCatName val="0"/>
          <c:showSerName val="0"/>
          <c:showPercent val="0"/>
          <c:showBubbleSize val="0"/>
        </c:dLbls>
        <c:gapWidth val="61"/>
        <c:axId val="278590976"/>
        <c:axId val="285421568"/>
      </c:barChart>
      <c:catAx>
        <c:axId val="278590976"/>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85421568"/>
        <c:crosses val="autoZero"/>
        <c:auto val="1"/>
        <c:lblAlgn val="ctr"/>
        <c:lblOffset val="100"/>
        <c:noMultiLvlLbl val="0"/>
      </c:catAx>
      <c:valAx>
        <c:axId val="285421568"/>
        <c:scaling>
          <c:orientation val="minMax"/>
          <c:max val="1"/>
          <c:min val="0"/>
        </c:scaling>
        <c:delete val="1"/>
        <c:axPos val="t"/>
        <c:numFmt formatCode="0.0%" sourceLinked="0"/>
        <c:majorTickMark val="out"/>
        <c:minorTickMark val="none"/>
        <c:tickLblPos val="nextTo"/>
        <c:crossAx val="278590976"/>
        <c:crosses val="autoZero"/>
        <c:crossBetween val="between"/>
        <c:majorUnit val="0.5"/>
      </c:valAx>
    </c:plotArea>
    <c:legend>
      <c:legendPos val="r"/>
      <c:layout>
        <c:manualLayout>
          <c:xMode val="edge"/>
          <c:yMode val="edge"/>
          <c:x val="0.82657974536560874"/>
          <c:y val="0.68810329384595548"/>
          <c:w val="0.16135139970428958"/>
          <c:h val="0.3118967061540445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7011-465B-988D-E475D190C11B}"/>
              </c:ext>
            </c:extLst>
          </c:dPt>
          <c:dPt>
            <c:idx val="1"/>
            <c:invertIfNegative val="0"/>
            <c:bubble3D val="0"/>
            <c:extLst xmlns:c16r2="http://schemas.microsoft.com/office/drawing/2015/06/chart">
              <c:ext xmlns:c16="http://schemas.microsoft.com/office/drawing/2014/chart" uri="{C3380CC4-5D6E-409C-BE32-E72D297353CC}">
                <c16:uniqueId val="{00000001-7011-465B-988D-E475D190C11B}"/>
              </c:ext>
            </c:extLst>
          </c:dPt>
          <c:dPt>
            <c:idx val="2"/>
            <c:invertIfNegative val="0"/>
            <c:bubble3D val="0"/>
            <c:extLst xmlns:c16r2="http://schemas.microsoft.com/office/drawing/2015/06/chart">
              <c:ext xmlns:c16="http://schemas.microsoft.com/office/drawing/2014/chart" uri="{C3380CC4-5D6E-409C-BE32-E72D297353CC}">
                <c16:uniqueId val="{00000002-7011-465B-988D-E475D190C11B}"/>
              </c:ext>
            </c:extLst>
          </c:dPt>
          <c:dPt>
            <c:idx val="3"/>
            <c:invertIfNegative val="0"/>
            <c:bubble3D val="0"/>
            <c:extLst xmlns:c16r2="http://schemas.microsoft.com/office/drawing/2015/06/chart">
              <c:ext xmlns:c16="http://schemas.microsoft.com/office/drawing/2014/chart" uri="{C3380CC4-5D6E-409C-BE32-E72D297353CC}">
                <c16:uniqueId val="{00000003-7011-465B-988D-E475D190C11B}"/>
              </c:ext>
            </c:extLst>
          </c:dPt>
          <c:dPt>
            <c:idx val="4"/>
            <c:invertIfNegative val="0"/>
            <c:bubble3D val="0"/>
            <c:extLst xmlns:c16r2="http://schemas.microsoft.com/office/drawing/2015/06/chart">
              <c:ext xmlns:c16="http://schemas.microsoft.com/office/drawing/2014/chart" uri="{C3380CC4-5D6E-409C-BE32-E72D297353CC}">
                <c16:uniqueId val="{00000004-7011-465B-988D-E475D190C11B}"/>
              </c:ext>
            </c:extLst>
          </c:dPt>
          <c:dPt>
            <c:idx val="5"/>
            <c:invertIfNegative val="0"/>
            <c:bubble3D val="0"/>
            <c:extLst xmlns:c16r2="http://schemas.microsoft.com/office/drawing/2015/06/chart">
              <c:ext xmlns:c16="http://schemas.microsoft.com/office/drawing/2014/chart" uri="{C3380CC4-5D6E-409C-BE32-E72D297353CC}">
                <c16:uniqueId val="{00000005-7011-465B-988D-E475D190C11B}"/>
              </c:ext>
            </c:extLst>
          </c:dPt>
          <c:dPt>
            <c:idx val="6"/>
            <c:invertIfNegative val="0"/>
            <c:bubble3D val="0"/>
            <c:extLst xmlns:c16r2="http://schemas.microsoft.com/office/drawing/2015/06/chart">
              <c:ext xmlns:c16="http://schemas.microsoft.com/office/drawing/2014/chart" uri="{C3380CC4-5D6E-409C-BE32-E72D297353CC}">
                <c16:uniqueId val="{00000006-7011-465B-988D-E475D190C11B}"/>
              </c:ext>
            </c:extLst>
          </c:dPt>
          <c:dPt>
            <c:idx val="7"/>
            <c:invertIfNegative val="0"/>
            <c:bubble3D val="0"/>
            <c:extLst xmlns:c16r2="http://schemas.microsoft.com/office/drawing/2015/06/chart">
              <c:ext xmlns:c16="http://schemas.microsoft.com/office/drawing/2014/chart" uri="{C3380CC4-5D6E-409C-BE32-E72D297353CC}">
                <c16:uniqueId val="{00000007-7011-465B-988D-E475D190C11B}"/>
              </c:ext>
            </c:extLst>
          </c:dPt>
          <c:dPt>
            <c:idx val="8"/>
            <c:invertIfNegative val="0"/>
            <c:bubble3D val="0"/>
            <c:extLst xmlns:c16r2="http://schemas.microsoft.com/office/drawing/2015/06/chart">
              <c:ext xmlns:c16="http://schemas.microsoft.com/office/drawing/2014/chart" uri="{C3380CC4-5D6E-409C-BE32-E72D297353CC}">
                <c16:uniqueId val="{00000008-7011-465B-988D-E475D190C11B}"/>
              </c:ext>
            </c:extLst>
          </c:dPt>
          <c:dPt>
            <c:idx val="9"/>
            <c:invertIfNegative val="0"/>
            <c:bubble3D val="0"/>
            <c:extLst xmlns:c16r2="http://schemas.microsoft.com/office/drawing/2015/06/chart">
              <c:ext xmlns:c16="http://schemas.microsoft.com/office/drawing/2014/chart" uri="{C3380CC4-5D6E-409C-BE32-E72D297353CC}">
                <c16:uniqueId val="{00000009-7011-465B-988D-E475D190C11B}"/>
              </c:ext>
            </c:extLst>
          </c:dPt>
          <c:dPt>
            <c:idx val="10"/>
            <c:invertIfNegative val="0"/>
            <c:bubble3D val="0"/>
            <c:extLst xmlns:c16r2="http://schemas.microsoft.com/office/drawing/2015/06/chart">
              <c:ext xmlns:c16="http://schemas.microsoft.com/office/drawing/2014/chart" uri="{C3380CC4-5D6E-409C-BE32-E72D297353CC}">
                <c16:uniqueId val="{0000000A-7011-465B-988D-E475D190C11B}"/>
              </c:ext>
            </c:extLst>
          </c:dPt>
          <c:dPt>
            <c:idx val="11"/>
            <c:invertIfNegative val="0"/>
            <c:bubble3D val="0"/>
            <c:extLst xmlns:c16r2="http://schemas.microsoft.com/office/drawing/2015/06/chart">
              <c:ext xmlns:c16="http://schemas.microsoft.com/office/drawing/2014/chart" uri="{C3380CC4-5D6E-409C-BE32-E72D297353CC}">
                <c16:uniqueId val="{0000000B-7011-465B-988D-E475D190C11B}"/>
              </c:ext>
            </c:extLst>
          </c:dPt>
          <c:dPt>
            <c:idx val="12"/>
            <c:invertIfNegative val="0"/>
            <c:bubble3D val="0"/>
            <c:extLst xmlns:c16r2="http://schemas.microsoft.com/office/drawing/2015/06/chart">
              <c:ext xmlns:c16="http://schemas.microsoft.com/office/drawing/2014/chart" uri="{C3380CC4-5D6E-409C-BE32-E72D297353CC}">
                <c16:uniqueId val="{0000000C-7011-465B-988D-E475D190C11B}"/>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EAEn</c:v>
                </c:pt>
                <c:pt idx="1">
                  <c:v>Estatuko gainerako lurraldeetan</c:v>
                </c:pt>
                <c:pt idx="2">
                  <c:v>Espainiatik kanpo</c:v>
                </c:pt>
                <c:pt idx="3">
                  <c:v>Ez du erantzuna zehazten</c:v>
                </c:pt>
                <c:pt idx="4">
                  <c:v>No cocreta respuesta</c:v>
                </c:pt>
              </c:strCache>
            </c:strRef>
          </c:cat>
          <c:val>
            <c:numRef>
              <c:f>Hoja1!$B$2:$B$6</c:f>
              <c:numCache>
                <c:formatCode>0%</c:formatCode>
                <c:ptCount val="5"/>
                <c:pt idx="0">
                  <c:v>0.13043478260869565</c:v>
                </c:pt>
                <c:pt idx="1">
                  <c:v>0.34782608695652173</c:v>
                </c:pt>
                <c:pt idx="2">
                  <c:v>0.2608695652173913</c:v>
                </c:pt>
                <c:pt idx="3">
                  <c:v>8.6956521739130432E-2</c:v>
                </c:pt>
                <c:pt idx="4">
                  <c:v>0.17391304347826086</c:v>
                </c:pt>
              </c:numCache>
            </c:numRef>
          </c:val>
          <c:extLst xmlns:c16r2="http://schemas.microsoft.com/office/drawing/2015/06/chart">
            <c:ext xmlns:c16="http://schemas.microsoft.com/office/drawing/2014/chart" uri="{C3380CC4-5D6E-409C-BE32-E72D297353CC}">
              <c16:uniqueId val="{0000000D-7011-465B-988D-E475D190C11B}"/>
            </c:ext>
          </c:extLst>
        </c:ser>
        <c:ser>
          <c:idx val="1"/>
          <c:order val="1"/>
          <c:tx>
            <c:strRef>
              <c:f>Hoja1!$C$1</c:f>
              <c:strCache>
                <c:ptCount val="1"/>
                <c:pt idx="0">
                  <c:v>Telegram (n = 69)</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EAEn</c:v>
                </c:pt>
                <c:pt idx="1">
                  <c:v>Estatuko gainerako lurraldeetan</c:v>
                </c:pt>
                <c:pt idx="2">
                  <c:v>Espainiatik kanpo</c:v>
                </c:pt>
                <c:pt idx="3">
                  <c:v>Ez du erantzuna zehazten</c:v>
                </c:pt>
                <c:pt idx="4">
                  <c:v>No cocreta respuesta</c:v>
                </c:pt>
              </c:strCache>
            </c:strRef>
          </c:cat>
          <c:val>
            <c:numRef>
              <c:f>Hoja1!$C$2:$C$6</c:f>
              <c:numCache>
                <c:formatCode>0%</c:formatCode>
                <c:ptCount val="5"/>
                <c:pt idx="0">
                  <c:v>0.13043478260869565</c:v>
                </c:pt>
                <c:pt idx="1">
                  <c:v>0.52173913043478259</c:v>
                </c:pt>
                <c:pt idx="2">
                  <c:v>0.20289855072463769</c:v>
                </c:pt>
                <c:pt idx="3">
                  <c:v>0.10144927536231885</c:v>
                </c:pt>
                <c:pt idx="4">
                  <c:v>4.3478260869565216E-2</c:v>
                </c:pt>
              </c:numCache>
            </c:numRef>
          </c:val>
          <c:extLst xmlns:c16r2="http://schemas.microsoft.com/office/drawing/2015/06/chart">
            <c:ext xmlns:c16="http://schemas.microsoft.com/office/drawing/2014/chart" uri="{C3380CC4-5D6E-409C-BE32-E72D297353CC}">
              <c16:uniqueId val="{0000000E-7011-465B-988D-E475D190C11B}"/>
            </c:ext>
          </c:extLst>
        </c:ser>
        <c:dLbls>
          <c:showLegendKey val="0"/>
          <c:showVal val="0"/>
          <c:showCatName val="0"/>
          <c:showSerName val="0"/>
          <c:showPercent val="0"/>
          <c:showBubbleSize val="0"/>
        </c:dLbls>
        <c:gapWidth val="61"/>
        <c:axId val="289274880"/>
        <c:axId val="289342208"/>
      </c:barChart>
      <c:catAx>
        <c:axId val="28927488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89342208"/>
        <c:crosses val="autoZero"/>
        <c:auto val="1"/>
        <c:lblAlgn val="ctr"/>
        <c:lblOffset val="100"/>
        <c:noMultiLvlLbl val="0"/>
      </c:catAx>
      <c:valAx>
        <c:axId val="289342208"/>
        <c:scaling>
          <c:orientation val="minMax"/>
          <c:max val="1"/>
          <c:min val="0"/>
        </c:scaling>
        <c:delete val="1"/>
        <c:axPos val="t"/>
        <c:numFmt formatCode="0.0%" sourceLinked="0"/>
        <c:majorTickMark val="out"/>
        <c:minorTickMark val="none"/>
        <c:tickLblPos val="nextTo"/>
        <c:crossAx val="289274880"/>
        <c:crosses val="autoZero"/>
        <c:crossBetween val="between"/>
        <c:majorUnit val="0.5"/>
      </c:valAx>
    </c:plotArea>
    <c:legend>
      <c:legendPos val="r"/>
      <c:layout>
        <c:manualLayout>
          <c:xMode val="edge"/>
          <c:yMode val="edge"/>
          <c:x val="0.83410825619178519"/>
          <c:y val="0.6736767790477024"/>
          <c:w val="0.15382288887811318"/>
          <c:h val="0.3118967061540445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2619755687959834"/>
          <c:y val="8.2825310524543699E-3"/>
          <c:w val="0.67380244312040172"/>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22D1-4AF4-B8D3-B22B395352A0}"/>
              </c:ext>
            </c:extLst>
          </c:dPt>
          <c:dPt>
            <c:idx val="1"/>
            <c:invertIfNegative val="0"/>
            <c:bubble3D val="0"/>
            <c:extLst xmlns:c16r2="http://schemas.microsoft.com/office/drawing/2015/06/chart">
              <c:ext xmlns:c16="http://schemas.microsoft.com/office/drawing/2014/chart" uri="{C3380CC4-5D6E-409C-BE32-E72D297353CC}">
                <c16:uniqueId val="{00000001-22D1-4AF4-B8D3-B22B395352A0}"/>
              </c:ext>
            </c:extLst>
          </c:dPt>
          <c:dPt>
            <c:idx val="2"/>
            <c:invertIfNegative val="0"/>
            <c:bubble3D val="0"/>
            <c:extLst xmlns:c16r2="http://schemas.microsoft.com/office/drawing/2015/06/chart">
              <c:ext xmlns:c16="http://schemas.microsoft.com/office/drawing/2014/chart" uri="{C3380CC4-5D6E-409C-BE32-E72D297353CC}">
                <c16:uniqueId val="{00000002-22D1-4AF4-B8D3-B22B395352A0}"/>
              </c:ext>
            </c:extLst>
          </c:dPt>
          <c:dPt>
            <c:idx val="3"/>
            <c:invertIfNegative val="0"/>
            <c:bubble3D val="0"/>
            <c:extLst xmlns:c16r2="http://schemas.microsoft.com/office/drawing/2015/06/chart">
              <c:ext xmlns:c16="http://schemas.microsoft.com/office/drawing/2014/chart" uri="{C3380CC4-5D6E-409C-BE32-E72D297353CC}">
                <c16:uniqueId val="{00000003-22D1-4AF4-B8D3-B22B395352A0}"/>
              </c:ext>
            </c:extLst>
          </c:dPt>
          <c:dPt>
            <c:idx val="4"/>
            <c:invertIfNegative val="0"/>
            <c:bubble3D val="0"/>
            <c:extLst xmlns:c16r2="http://schemas.microsoft.com/office/drawing/2015/06/chart">
              <c:ext xmlns:c16="http://schemas.microsoft.com/office/drawing/2014/chart" uri="{C3380CC4-5D6E-409C-BE32-E72D297353CC}">
                <c16:uniqueId val="{00000004-22D1-4AF4-B8D3-B22B395352A0}"/>
              </c:ext>
            </c:extLst>
          </c:dPt>
          <c:dPt>
            <c:idx val="5"/>
            <c:invertIfNegative val="0"/>
            <c:bubble3D val="0"/>
            <c:extLst xmlns:c16r2="http://schemas.microsoft.com/office/drawing/2015/06/chart">
              <c:ext xmlns:c16="http://schemas.microsoft.com/office/drawing/2014/chart" uri="{C3380CC4-5D6E-409C-BE32-E72D297353CC}">
                <c16:uniqueId val="{00000005-22D1-4AF4-B8D3-B22B395352A0}"/>
              </c:ext>
            </c:extLst>
          </c:dPt>
          <c:dPt>
            <c:idx val="6"/>
            <c:invertIfNegative val="0"/>
            <c:bubble3D val="0"/>
            <c:extLst xmlns:c16r2="http://schemas.microsoft.com/office/drawing/2015/06/chart">
              <c:ext xmlns:c16="http://schemas.microsoft.com/office/drawing/2014/chart" uri="{C3380CC4-5D6E-409C-BE32-E72D297353CC}">
                <c16:uniqueId val="{00000006-22D1-4AF4-B8D3-B22B395352A0}"/>
              </c:ext>
            </c:extLst>
          </c:dPt>
          <c:dPt>
            <c:idx val="7"/>
            <c:invertIfNegative val="0"/>
            <c:bubble3D val="0"/>
            <c:extLst xmlns:c16r2="http://schemas.microsoft.com/office/drawing/2015/06/chart">
              <c:ext xmlns:c16="http://schemas.microsoft.com/office/drawing/2014/chart" uri="{C3380CC4-5D6E-409C-BE32-E72D297353CC}">
                <c16:uniqueId val="{00000007-22D1-4AF4-B8D3-B22B395352A0}"/>
              </c:ext>
            </c:extLst>
          </c:dPt>
          <c:dPt>
            <c:idx val="8"/>
            <c:invertIfNegative val="0"/>
            <c:bubble3D val="0"/>
            <c:extLst xmlns:c16r2="http://schemas.microsoft.com/office/drawing/2015/06/chart">
              <c:ext xmlns:c16="http://schemas.microsoft.com/office/drawing/2014/chart" uri="{C3380CC4-5D6E-409C-BE32-E72D297353CC}">
                <c16:uniqueId val="{00000008-22D1-4AF4-B8D3-B22B395352A0}"/>
              </c:ext>
            </c:extLst>
          </c:dPt>
          <c:dPt>
            <c:idx val="9"/>
            <c:invertIfNegative val="0"/>
            <c:bubble3D val="0"/>
            <c:extLst xmlns:c16r2="http://schemas.microsoft.com/office/drawing/2015/06/chart">
              <c:ext xmlns:c16="http://schemas.microsoft.com/office/drawing/2014/chart" uri="{C3380CC4-5D6E-409C-BE32-E72D297353CC}">
                <c16:uniqueId val="{00000009-22D1-4AF4-B8D3-B22B395352A0}"/>
              </c:ext>
            </c:extLst>
          </c:dPt>
          <c:dPt>
            <c:idx val="10"/>
            <c:invertIfNegative val="0"/>
            <c:bubble3D val="0"/>
            <c:extLst xmlns:c16r2="http://schemas.microsoft.com/office/drawing/2015/06/chart">
              <c:ext xmlns:c16="http://schemas.microsoft.com/office/drawing/2014/chart" uri="{C3380CC4-5D6E-409C-BE32-E72D297353CC}">
                <c16:uniqueId val="{0000000A-22D1-4AF4-B8D3-B22B395352A0}"/>
              </c:ext>
            </c:extLst>
          </c:dPt>
          <c:dPt>
            <c:idx val="11"/>
            <c:invertIfNegative val="0"/>
            <c:bubble3D val="0"/>
            <c:extLst xmlns:c16r2="http://schemas.microsoft.com/office/drawing/2015/06/chart">
              <c:ext xmlns:c16="http://schemas.microsoft.com/office/drawing/2014/chart" uri="{C3380CC4-5D6E-409C-BE32-E72D297353CC}">
                <c16:uniqueId val="{0000000B-22D1-4AF4-B8D3-B22B395352A0}"/>
              </c:ext>
            </c:extLst>
          </c:dPt>
          <c:dPt>
            <c:idx val="12"/>
            <c:invertIfNegative val="0"/>
            <c:bubble3D val="0"/>
            <c:extLst xmlns:c16r2="http://schemas.microsoft.com/office/drawing/2015/06/chart">
              <c:ext xmlns:c16="http://schemas.microsoft.com/office/drawing/2014/chart" uri="{C3380CC4-5D6E-409C-BE32-E72D297353CC}">
                <c16:uniqueId val="{0000000C-22D1-4AF4-B8D3-B22B395352A0}"/>
              </c:ext>
            </c:extLst>
          </c:dPt>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2D1-4AF4-B8D3-B22B395352A0}"/>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5"/>
                <c:pt idx="0">
                  <c:v>Unibertsitateko ikasketak (Erdi eta Goi mailakoak)</c:v>
                </c:pt>
                <c:pt idx="1">
                  <c:v>Profesionalak (LH)</c:v>
                </c:pt>
                <c:pt idx="2">
                  <c:v>Bigarren mailakoak: Goi mailako Batxilergoa, BBB, UBI, IEE</c:v>
                </c:pt>
                <c:pt idx="3">
                  <c:v>Lehen mailakoak, Oinarrizko Batxilergoa, OHO, DBH</c:v>
                </c:pt>
                <c:pt idx="4">
                  <c:v>Ez du erantzuna zehazten</c:v>
                </c:pt>
              </c:strCache>
            </c:strRef>
          </c:cat>
          <c:val>
            <c:numRef>
              <c:f>Hoja1!$B$2:$B$7</c:f>
              <c:numCache>
                <c:formatCode>0%</c:formatCode>
                <c:ptCount val="6"/>
                <c:pt idx="0">
                  <c:v>0.73913043478260865</c:v>
                </c:pt>
                <c:pt idx="1">
                  <c:v>8.6956521739130432E-2</c:v>
                </c:pt>
                <c:pt idx="2">
                  <c:v>0.13043478260869565</c:v>
                </c:pt>
                <c:pt idx="3">
                  <c:v>4.3478260869565216E-2</c:v>
                </c:pt>
                <c:pt idx="4">
                  <c:v>0</c:v>
                </c:pt>
              </c:numCache>
            </c:numRef>
          </c:val>
          <c:extLst xmlns:c16r2="http://schemas.microsoft.com/office/drawing/2015/06/chart">
            <c:ext xmlns:c16="http://schemas.microsoft.com/office/drawing/2014/chart" uri="{C3380CC4-5D6E-409C-BE32-E72D297353CC}">
              <c16:uniqueId val="{0000000D-22D1-4AF4-B8D3-B22B395352A0}"/>
            </c:ext>
          </c:extLst>
        </c:ser>
        <c:ser>
          <c:idx val="1"/>
          <c:order val="1"/>
          <c:tx>
            <c:strRef>
              <c:f>Hoja1!$C$1</c:f>
              <c:strCache>
                <c:ptCount val="1"/>
                <c:pt idx="0">
                  <c:v>Telegram (n = 69)</c:v>
                </c:pt>
              </c:strCache>
            </c:strRef>
          </c:tx>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22D1-4AF4-B8D3-B22B395352A0}"/>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5"/>
                <c:pt idx="0">
                  <c:v>Unibertsitateko ikasketak (Erdi eta Goi mailakoak)</c:v>
                </c:pt>
                <c:pt idx="1">
                  <c:v>Profesionalak (LH)</c:v>
                </c:pt>
                <c:pt idx="2">
                  <c:v>Bigarren mailakoak: Goi mailako Batxilergoa, BBB, UBI, IEE</c:v>
                </c:pt>
                <c:pt idx="3">
                  <c:v>Lehen mailakoak, Oinarrizko Batxilergoa, OHO, DBH</c:v>
                </c:pt>
                <c:pt idx="4">
                  <c:v>Ez du erantzuna zehazten</c:v>
                </c:pt>
              </c:strCache>
            </c:strRef>
          </c:cat>
          <c:val>
            <c:numRef>
              <c:f>Hoja1!$C$2:$C$7</c:f>
              <c:numCache>
                <c:formatCode>0%</c:formatCode>
                <c:ptCount val="6"/>
                <c:pt idx="0">
                  <c:v>0.49275362318840588</c:v>
                </c:pt>
                <c:pt idx="1">
                  <c:v>0.33333333333333326</c:v>
                </c:pt>
                <c:pt idx="2">
                  <c:v>8.6956521739130432E-2</c:v>
                </c:pt>
                <c:pt idx="3">
                  <c:v>5.7971014492753624E-2</c:v>
                </c:pt>
                <c:pt idx="4">
                  <c:v>2.8985507246376812E-2</c:v>
                </c:pt>
              </c:numCache>
            </c:numRef>
          </c:val>
          <c:extLst xmlns:c16r2="http://schemas.microsoft.com/office/drawing/2015/06/chart">
            <c:ext xmlns:c16="http://schemas.microsoft.com/office/drawing/2014/chart" uri="{C3380CC4-5D6E-409C-BE32-E72D297353CC}">
              <c16:uniqueId val="{0000000F-22D1-4AF4-B8D3-B22B395352A0}"/>
            </c:ext>
          </c:extLst>
        </c:ser>
        <c:dLbls>
          <c:showLegendKey val="0"/>
          <c:showVal val="0"/>
          <c:showCatName val="0"/>
          <c:showSerName val="0"/>
          <c:showPercent val="0"/>
          <c:showBubbleSize val="0"/>
        </c:dLbls>
        <c:gapWidth val="61"/>
        <c:axId val="289288960"/>
        <c:axId val="289290496"/>
      </c:barChart>
      <c:catAx>
        <c:axId val="289288960"/>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89290496"/>
        <c:crosses val="autoZero"/>
        <c:auto val="1"/>
        <c:lblAlgn val="ctr"/>
        <c:lblOffset val="100"/>
        <c:noMultiLvlLbl val="0"/>
      </c:catAx>
      <c:valAx>
        <c:axId val="289290496"/>
        <c:scaling>
          <c:orientation val="minMax"/>
          <c:max val="1"/>
          <c:min val="0"/>
        </c:scaling>
        <c:delete val="1"/>
        <c:axPos val="t"/>
        <c:numFmt formatCode="0.0%" sourceLinked="0"/>
        <c:majorTickMark val="out"/>
        <c:minorTickMark val="none"/>
        <c:tickLblPos val="nextTo"/>
        <c:crossAx val="289288960"/>
        <c:crosses val="autoZero"/>
        <c:crossBetween val="between"/>
        <c:majorUnit val="0.5"/>
      </c:valAx>
    </c:plotArea>
    <c:legend>
      <c:legendPos val="r"/>
      <c:layout>
        <c:manualLayout>
          <c:xMode val="edge"/>
          <c:yMode val="edge"/>
          <c:x val="0.83630232452120057"/>
          <c:y val="0.68810329384595548"/>
          <c:w val="0.15162878936018218"/>
          <c:h val="0.3118967061540445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589872101864188"/>
          <c:y val="8.2825310524543699E-3"/>
          <c:w val="0.73441310752859379"/>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DFC0-4299-930E-1831F99E6A16}"/>
              </c:ext>
            </c:extLst>
          </c:dPt>
          <c:dPt>
            <c:idx val="1"/>
            <c:invertIfNegative val="0"/>
            <c:bubble3D val="0"/>
            <c:extLst xmlns:c16r2="http://schemas.microsoft.com/office/drawing/2015/06/chart">
              <c:ext xmlns:c16="http://schemas.microsoft.com/office/drawing/2014/chart" uri="{C3380CC4-5D6E-409C-BE32-E72D297353CC}">
                <c16:uniqueId val="{00000001-DFC0-4299-930E-1831F99E6A16}"/>
              </c:ext>
            </c:extLst>
          </c:dPt>
          <c:dPt>
            <c:idx val="2"/>
            <c:invertIfNegative val="0"/>
            <c:bubble3D val="0"/>
            <c:extLst xmlns:c16r2="http://schemas.microsoft.com/office/drawing/2015/06/chart">
              <c:ext xmlns:c16="http://schemas.microsoft.com/office/drawing/2014/chart" uri="{C3380CC4-5D6E-409C-BE32-E72D297353CC}">
                <c16:uniqueId val="{00000002-DFC0-4299-930E-1831F99E6A16}"/>
              </c:ext>
            </c:extLst>
          </c:dPt>
          <c:dPt>
            <c:idx val="3"/>
            <c:invertIfNegative val="0"/>
            <c:bubble3D val="0"/>
            <c:extLst xmlns:c16r2="http://schemas.microsoft.com/office/drawing/2015/06/chart">
              <c:ext xmlns:c16="http://schemas.microsoft.com/office/drawing/2014/chart" uri="{C3380CC4-5D6E-409C-BE32-E72D297353CC}">
                <c16:uniqueId val="{00000003-DFC0-4299-930E-1831F99E6A16}"/>
              </c:ext>
            </c:extLst>
          </c:dPt>
          <c:dPt>
            <c:idx val="4"/>
            <c:invertIfNegative val="0"/>
            <c:bubble3D val="0"/>
            <c:extLst xmlns:c16r2="http://schemas.microsoft.com/office/drawing/2015/06/chart">
              <c:ext xmlns:c16="http://schemas.microsoft.com/office/drawing/2014/chart" uri="{C3380CC4-5D6E-409C-BE32-E72D297353CC}">
                <c16:uniqueId val="{00000004-DFC0-4299-930E-1831F99E6A16}"/>
              </c:ext>
            </c:extLst>
          </c:dPt>
          <c:dPt>
            <c:idx val="5"/>
            <c:invertIfNegative val="0"/>
            <c:bubble3D val="0"/>
            <c:extLst xmlns:c16r2="http://schemas.microsoft.com/office/drawing/2015/06/chart">
              <c:ext xmlns:c16="http://schemas.microsoft.com/office/drawing/2014/chart" uri="{C3380CC4-5D6E-409C-BE32-E72D297353CC}">
                <c16:uniqueId val="{00000005-DFC0-4299-930E-1831F99E6A16}"/>
              </c:ext>
            </c:extLst>
          </c:dPt>
          <c:dPt>
            <c:idx val="6"/>
            <c:invertIfNegative val="0"/>
            <c:bubble3D val="0"/>
            <c:extLst xmlns:c16r2="http://schemas.microsoft.com/office/drawing/2015/06/chart">
              <c:ext xmlns:c16="http://schemas.microsoft.com/office/drawing/2014/chart" uri="{C3380CC4-5D6E-409C-BE32-E72D297353CC}">
                <c16:uniqueId val="{00000006-DFC0-4299-930E-1831F99E6A16}"/>
              </c:ext>
            </c:extLst>
          </c:dPt>
          <c:dPt>
            <c:idx val="7"/>
            <c:invertIfNegative val="0"/>
            <c:bubble3D val="0"/>
            <c:extLst xmlns:c16r2="http://schemas.microsoft.com/office/drawing/2015/06/chart">
              <c:ext xmlns:c16="http://schemas.microsoft.com/office/drawing/2014/chart" uri="{C3380CC4-5D6E-409C-BE32-E72D297353CC}">
                <c16:uniqueId val="{00000007-DFC0-4299-930E-1831F99E6A16}"/>
              </c:ext>
            </c:extLst>
          </c:dPt>
          <c:dPt>
            <c:idx val="8"/>
            <c:invertIfNegative val="0"/>
            <c:bubble3D val="0"/>
            <c:extLst xmlns:c16r2="http://schemas.microsoft.com/office/drawing/2015/06/chart">
              <c:ext xmlns:c16="http://schemas.microsoft.com/office/drawing/2014/chart" uri="{C3380CC4-5D6E-409C-BE32-E72D297353CC}">
                <c16:uniqueId val="{00000008-DFC0-4299-930E-1831F99E6A16}"/>
              </c:ext>
            </c:extLst>
          </c:dPt>
          <c:dPt>
            <c:idx val="9"/>
            <c:invertIfNegative val="0"/>
            <c:bubble3D val="0"/>
            <c:extLst xmlns:c16r2="http://schemas.microsoft.com/office/drawing/2015/06/chart">
              <c:ext xmlns:c16="http://schemas.microsoft.com/office/drawing/2014/chart" uri="{C3380CC4-5D6E-409C-BE32-E72D297353CC}">
                <c16:uniqueId val="{00000009-DFC0-4299-930E-1831F99E6A16}"/>
              </c:ext>
            </c:extLst>
          </c:dPt>
          <c:dPt>
            <c:idx val="10"/>
            <c:invertIfNegative val="0"/>
            <c:bubble3D val="0"/>
            <c:extLst xmlns:c16r2="http://schemas.microsoft.com/office/drawing/2015/06/chart">
              <c:ext xmlns:c16="http://schemas.microsoft.com/office/drawing/2014/chart" uri="{C3380CC4-5D6E-409C-BE32-E72D297353CC}">
                <c16:uniqueId val="{0000000A-DFC0-4299-930E-1831F99E6A16}"/>
              </c:ext>
            </c:extLst>
          </c:dPt>
          <c:dPt>
            <c:idx val="11"/>
            <c:invertIfNegative val="0"/>
            <c:bubble3D val="0"/>
            <c:extLst xmlns:c16r2="http://schemas.microsoft.com/office/drawing/2015/06/chart">
              <c:ext xmlns:c16="http://schemas.microsoft.com/office/drawing/2014/chart" uri="{C3380CC4-5D6E-409C-BE32-E72D297353CC}">
                <c16:uniqueId val="{0000000B-DFC0-4299-930E-1831F99E6A16}"/>
              </c:ext>
            </c:extLst>
          </c:dPt>
          <c:dPt>
            <c:idx val="12"/>
            <c:invertIfNegative val="0"/>
            <c:bubble3D val="0"/>
            <c:extLst xmlns:c16r2="http://schemas.microsoft.com/office/drawing/2015/06/chart">
              <c:ext xmlns:c16="http://schemas.microsoft.com/office/drawing/2014/chart" uri="{C3380CC4-5D6E-409C-BE32-E72D297353CC}">
                <c16:uniqueId val="{0000000C-DFC0-4299-930E-1831F99E6A16}"/>
              </c:ext>
            </c:extLst>
          </c:dPt>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Euskara</c:v>
                </c:pt>
                <c:pt idx="1">
                  <c:v>Gaztelania</c:v>
                </c:pt>
                <c:pt idx="2">
                  <c:v>Berdin zaie bata edo bestea</c:v>
                </c:pt>
                <c:pt idx="3">
                  <c:v>Ez du erantzuna zehazten</c:v>
                </c:pt>
              </c:strCache>
            </c:strRef>
          </c:cat>
          <c:val>
            <c:numRef>
              <c:f>Hoja1!$B$2:$B$5</c:f>
              <c:numCache>
                <c:formatCode>0%</c:formatCode>
                <c:ptCount val="4"/>
                <c:pt idx="0">
                  <c:v>0.13043478260869565</c:v>
                </c:pt>
                <c:pt idx="1">
                  <c:v>0.73913043478260865</c:v>
                </c:pt>
                <c:pt idx="2">
                  <c:v>4.3478260869565216E-2</c:v>
                </c:pt>
                <c:pt idx="3">
                  <c:v>8.6956521739130432E-2</c:v>
                </c:pt>
              </c:numCache>
            </c:numRef>
          </c:val>
          <c:extLst xmlns:c16r2="http://schemas.microsoft.com/office/drawing/2015/06/chart">
            <c:ext xmlns:c16="http://schemas.microsoft.com/office/drawing/2014/chart" uri="{C3380CC4-5D6E-409C-BE32-E72D297353CC}">
              <c16:uniqueId val="{0000000D-DFC0-4299-930E-1831F99E6A16}"/>
            </c:ext>
          </c:extLst>
        </c:ser>
        <c:ser>
          <c:idx val="1"/>
          <c:order val="1"/>
          <c:tx>
            <c:strRef>
              <c:f>Hoja1!$C$1</c:f>
              <c:strCache>
                <c:ptCount val="1"/>
                <c:pt idx="0">
                  <c:v>Telegram (n = 69)</c:v>
                </c:pt>
              </c:strCache>
            </c:strRef>
          </c:tx>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DFC0-4299-930E-1831F99E6A16}"/>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Euskara</c:v>
                </c:pt>
                <c:pt idx="1">
                  <c:v>Gaztelania</c:v>
                </c:pt>
                <c:pt idx="2">
                  <c:v>Berdin zaie bata edo bestea</c:v>
                </c:pt>
                <c:pt idx="3">
                  <c:v>Ez du erantzuna zehazten</c:v>
                </c:pt>
              </c:strCache>
            </c:strRef>
          </c:cat>
          <c:val>
            <c:numRef>
              <c:f>Hoja1!$C$2:$C$5</c:f>
              <c:numCache>
                <c:formatCode>0%</c:formatCode>
                <c:ptCount val="4"/>
                <c:pt idx="0">
                  <c:v>0.11594202898550725</c:v>
                </c:pt>
                <c:pt idx="1">
                  <c:v>0.73913043478260865</c:v>
                </c:pt>
                <c:pt idx="2">
                  <c:v>0.13043478260869565</c:v>
                </c:pt>
                <c:pt idx="3">
                  <c:v>1.4492753623188406E-2</c:v>
                </c:pt>
              </c:numCache>
            </c:numRef>
          </c:val>
          <c:extLst xmlns:c16r2="http://schemas.microsoft.com/office/drawing/2015/06/chart">
            <c:ext xmlns:c16="http://schemas.microsoft.com/office/drawing/2014/chart" uri="{C3380CC4-5D6E-409C-BE32-E72D297353CC}">
              <c16:uniqueId val="{0000000F-DFC0-4299-930E-1831F99E6A16}"/>
            </c:ext>
          </c:extLst>
        </c:ser>
        <c:dLbls>
          <c:showLegendKey val="0"/>
          <c:showVal val="0"/>
          <c:showCatName val="0"/>
          <c:showSerName val="0"/>
          <c:showPercent val="0"/>
          <c:showBubbleSize val="0"/>
        </c:dLbls>
        <c:gapWidth val="61"/>
        <c:axId val="247717888"/>
        <c:axId val="247719424"/>
      </c:barChart>
      <c:catAx>
        <c:axId val="247717888"/>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7719424"/>
        <c:crosses val="autoZero"/>
        <c:auto val="1"/>
        <c:lblAlgn val="ctr"/>
        <c:lblOffset val="100"/>
        <c:noMultiLvlLbl val="0"/>
      </c:catAx>
      <c:valAx>
        <c:axId val="247719424"/>
        <c:scaling>
          <c:orientation val="minMax"/>
          <c:max val="1"/>
          <c:min val="0"/>
        </c:scaling>
        <c:delete val="1"/>
        <c:axPos val="t"/>
        <c:numFmt formatCode="0.0%" sourceLinked="0"/>
        <c:majorTickMark val="out"/>
        <c:minorTickMark val="none"/>
        <c:tickLblPos val="nextTo"/>
        <c:crossAx val="247717888"/>
        <c:crosses val="autoZero"/>
        <c:crossBetween val="between"/>
        <c:majorUnit val="0.5"/>
      </c:valAx>
    </c:plotArea>
    <c:legend>
      <c:legendPos val="r"/>
      <c:layout>
        <c:manualLayout>
          <c:xMode val="edge"/>
          <c:yMode val="edge"/>
          <c:x val="0.82507404320037347"/>
          <c:y val="0.68810329384595548"/>
          <c:w val="0.16285710186952487"/>
          <c:h val="0.31189670615404452"/>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58648830555456943"/>
          <c:y val="8.2825310524543699E-3"/>
          <c:w val="0.71935614323856034"/>
          <c:h val="0.99056004984048107"/>
        </c:manualLayout>
      </c:layout>
      <c:barChart>
        <c:barDir val="bar"/>
        <c:grouping val="clustered"/>
        <c:varyColors val="0"/>
        <c:ser>
          <c:idx val="0"/>
          <c:order val="0"/>
          <c:tx>
            <c:strRef>
              <c:f>Hoja1!$B$1</c:f>
              <c:strCache>
                <c:ptCount val="1"/>
                <c:pt idx="0">
                  <c:v>Postontzia.eus (n = 23)</c:v>
                </c:pt>
              </c:strCache>
            </c:strRef>
          </c:tx>
          <c:spPr>
            <a:solidFill>
              <a:srgbClr val="A31235"/>
            </a:solidFill>
          </c:spPr>
          <c:invertIfNegative val="0"/>
          <c:dPt>
            <c:idx val="0"/>
            <c:invertIfNegative val="0"/>
            <c:bubble3D val="0"/>
            <c:extLst xmlns:c16r2="http://schemas.microsoft.com/office/drawing/2015/06/chart">
              <c:ext xmlns:c16="http://schemas.microsoft.com/office/drawing/2014/chart" uri="{C3380CC4-5D6E-409C-BE32-E72D297353CC}">
                <c16:uniqueId val="{00000000-8A5B-42D9-A112-9489D0E2A5F0}"/>
              </c:ext>
            </c:extLst>
          </c:dPt>
          <c:dPt>
            <c:idx val="1"/>
            <c:invertIfNegative val="0"/>
            <c:bubble3D val="0"/>
            <c:extLst xmlns:c16r2="http://schemas.microsoft.com/office/drawing/2015/06/chart">
              <c:ext xmlns:c16="http://schemas.microsoft.com/office/drawing/2014/chart" uri="{C3380CC4-5D6E-409C-BE32-E72D297353CC}">
                <c16:uniqueId val="{00000001-8A5B-42D9-A112-9489D0E2A5F0}"/>
              </c:ext>
            </c:extLst>
          </c:dPt>
          <c:dPt>
            <c:idx val="2"/>
            <c:invertIfNegative val="0"/>
            <c:bubble3D val="0"/>
            <c:extLst xmlns:c16r2="http://schemas.microsoft.com/office/drawing/2015/06/chart">
              <c:ext xmlns:c16="http://schemas.microsoft.com/office/drawing/2014/chart" uri="{C3380CC4-5D6E-409C-BE32-E72D297353CC}">
                <c16:uniqueId val="{00000002-8A5B-42D9-A112-9489D0E2A5F0}"/>
              </c:ext>
            </c:extLst>
          </c:dPt>
          <c:dPt>
            <c:idx val="3"/>
            <c:invertIfNegative val="0"/>
            <c:bubble3D val="0"/>
            <c:extLst xmlns:c16r2="http://schemas.microsoft.com/office/drawing/2015/06/chart">
              <c:ext xmlns:c16="http://schemas.microsoft.com/office/drawing/2014/chart" uri="{C3380CC4-5D6E-409C-BE32-E72D297353CC}">
                <c16:uniqueId val="{00000003-8A5B-42D9-A112-9489D0E2A5F0}"/>
              </c:ext>
            </c:extLst>
          </c:dPt>
          <c:dPt>
            <c:idx val="4"/>
            <c:invertIfNegative val="0"/>
            <c:bubble3D val="0"/>
            <c:extLst xmlns:c16r2="http://schemas.microsoft.com/office/drawing/2015/06/chart">
              <c:ext xmlns:c16="http://schemas.microsoft.com/office/drawing/2014/chart" uri="{C3380CC4-5D6E-409C-BE32-E72D297353CC}">
                <c16:uniqueId val="{00000004-8A5B-42D9-A112-9489D0E2A5F0}"/>
              </c:ext>
            </c:extLst>
          </c:dPt>
          <c:dPt>
            <c:idx val="5"/>
            <c:invertIfNegative val="0"/>
            <c:bubble3D val="0"/>
            <c:extLst xmlns:c16r2="http://schemas.microsoft.com/office/drawing/2015/06/chart">
              <c:ext xmlns:c16="http://schemas.microsoft.com/office/drawing/2014/chart" uri="{C3380CC4-5D6E-409C-BE32-E72D297353CC}">
                <c16:uniqueId val="{00000005-8A5B-42D9-A112-9489D0E2A5F0}"/>
              </c:ext>
            </c:extLst>
          </c:dPt>
          <c:dPt>
            <c:idx val="6"/>
            <c:invertIfNegative val="0"/>
            <c:bubble3D val="0"/>
            <c:extLst xmlns:c16r2="http://schemas.microsoft.com/office/drawing/2015/06/chart">
              <c:ext xmlns:c16="http://schemas.microsoft.com/office/drawing/2014/chart" uri="{C3380CC4-5D6E-409C-BE32-E72D297353CC}">
                <c16:uniqueId val="{00000006-8A5B-42D9-A112-9489D0E2A5F0}"/>
              </c:ext>
            </c:extLst>
          </c:dPt>
          <c:dPt>
            <c:idx val="7"/>
            <c:invertIfNegative val="0"/>
            <c:bubble3D val="0"/>
            <c:extLst xmlns:c16r2="http://schemas.microsoft.com/office/drawing/2015/06/chart">
              <c:ext xmlns:c16="http://schemas.microsoft.com/office/drawing/2014/chart" uri="{C3380CC4-5D6E-409C-BE32-E72D297353CC}">
                <c16:uniqueId val="{00000007-8A5B-42D9-A112-9489D0E2A5F0}"/>
              </c:ext>
            </c:extLst>
          </c:dPt>
          <c:dPt>
            <c:idx val="8"/>
            <c:invertIfNegative val="0"/>
            <c:bubble3D val="0"/>
            <c:extLst xmlns:c16r2="http://schemas.microsoft.com/office/drawing/2015/06/chart">
              <c:ext xmlns:c16="http://schemas.microsoft.com/office/drawing/2014/chart" uri="{C3380CC4-5D6E-409C-BE32-E72D297353CC}">
                <c16:uniqueId val="{00000008-8A5B-42D9-A112-9489D0E2A5F0}"/>
              </c:ext>
            </c:extLst>
          </c:dPt>
          <c:dPt>
            <c:idx val="9"/>
            <c:invertIfNegative val="0"/>
            <c:bubble3D val="0"/>
            <c:extLst xmlns:c16r2="http://schemas.microsoft.com/office/drawing/2015/06/chart">
              <c:ext xmlns:c16="http://schemas.microsoft.com/office/drawing/2014/chart" uri="{C3380CC4-5D6E-409C-BE32-E72D297353CC}">
                <c16:uniqueId val="{00000009-8A5B-42D9-A112-9489D0E2A5F0}"/>
              </c:ext>
            </c:extLst>
          </c:dPt>
          <c:dPt>
            <c:idx val="10"/>
            <c:invertIfNegative val="0"/>
            <c:bubble3D val="0"/>
            <c:extLst xmlns:c16r2="http://schemas.microsoft.com/office/drawing/2015/06/chart">
              <c:ext xmlns:c16="http://schemas.microsoft.com/office/drawing/2014/chart" uri="{C3380CC4-5D6E-409C-BE32-E72D297353CC}">
                <c16:uniqueId val="{0000000A-8A5B-42D9-A112-9489D0E2A5F0}"/>
              </c:ext>
            </c:extLst>
          </c:dPt>
          <c:dPt>
            <c:idx val="11"/>
            <c:invertIfNegative val="0"/>
            <c:bubble3D val="0"/>
            <c:extLst xmlns:c16r2="http://schemas.microsoft.com/office/drawing/2015/06/chart">
              <c:ext xmlns:c16="http://schemas.microsoft.com/office/drawing/2014/chart" uri="{C3380CC4-5D6E-409C-BE32-E72D297353CC}">
                <c16:uniqueId val="{0000000B-8A5B-42D9-A112-9489D0E2A5F0}"/>
              </c:ext>
            </c:extLst>
          </c:dPt>
          <c:dPt>
            <c:idx val="12"/>
            <c:invertIfNegative val="0"/>
            <c:bubble3D val="0"/>
            <c:extLst xmlns:c16r2="http://schemas.microsoft.com/office/drawing/2015/06/chart">
              <c:ext xmlns:c16="http://schemas.microsoft.com/office/drawing/2014/chart" uri="{C3380CC4-5D6E-409C-BE32-E72D297353CC}">
                <c16:uniqueId val="{0000000C-8A5B-42D9-A112-9489D0E2A5F0}"/>
              </c:ext>
            </c:extLst>
          </c:dPt>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5B-42D9-A112-9489D0E2A5F0}"/>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A5B-42D9-A112-9489D0E2A5F0}"/>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8A5B-42D9-A112-9489D0E2A5F0}"/>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A5B-42D9-A112-9489D0E2A5F0}"/>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A5B-42D9-A112-9489D0E2A5F0}"/>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8A5B-42D9-A112-9489D0E2A5F0}"/>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A5B-42D9-A112-9489D0E2A5F0}"/>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8A5B-42D9-A112-9489D0E2A5F0}"/>
                </c:ext>
              </c:extLst>
            </c:dLbl>
            <c:dLbl>
              <c:idx val="1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A5B-42D9-A112-9489D0E2A5F0}"/>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Hoja1!$A$2:$A$17</c:f>
              <c:strCache>
                <c:ptCount val="16"/>
                <c:pt idx="0">
                  <c:v>Etxebizitza</c:v>
                </c:pt>
                <c:pt idx="1">
                  <c:v>Hezkuntza</c:v>
                </c:pt>
                <c:pt idx="2">
                  <c:v>Gizarte gaiak (familia)</c:v>
                </c:pt>
                <c:pt idx="3">
                  <c:v>Osasuna</c:v>
                </c:pt>
                <c:pt idx="4">
                  <c:v>Jarduera ekonomikoak</c:v>
                </c:pt>
                <c:pt idx="5">
                  <c:v>Kultura</c:v>
                </c:pt>
                <c:pt idx="6">
                  <c:v>Administrazio publikoa</c:v>
                </c:pt>
                <c:pt idx="7">
                  <c:v>Segurtasuna eta herrizaingoa (trafikoa)</c:v>
                </c:pt>
                <c:pt idx="8">
                  <c:v>Garraioa eta mugikortasuna</c:v>
                </c:pt>
                <c:pt idx="9">
                  <c:v>Euskara</c:v>
                </c:pt>
                <c:pt idx="10">
                  <c:v>Lana eta enplegua</c:v>
                </c:pt>
                <c:pt idx="11">
                  <c:v>Besteak</c:v>
                </c:pt>
                <c:pt idx="12">
                  <c:v>Azpiegitura eta herri-lanak</c:v>
                </c:pt>
                <c:pt idx="13">
                  <c:v>Aisia eta turismoa</c:v>
                </c:pt>
                <c:pt idx="14">
                  <c:v>Hirigintza eta lurraldea</c:v>
                </c:pt>
                <c:pt idx="15">
                  <c:v>Besteak</c:v>
                </c:pt>
              </c:strCache>
            </c:strRef>
          </c:cat>
          <c:val>
            <c:numRef>
              <c:f>Hoja1!$B$2:$B$17</c:f>
              <c:numCache>
                <c:formatCode>0%</c:formatCode>
                <c:ptCount val="16"/>
                <c:pt idx="0">
                  <c:v>0.43478260869565216</c:v>
                </c:pt>
                <c:pt idx="1">
                  <c:v>0.17391304347826086</c:v>
                </c:pt>
                <c:pt idx="2">
                  <c:v>0.17391304347826086</c:v>
                </c:pt>
                <c:pt idx="3">
                  <c:v>0</c:v>
                </c:pt>
                <c:pt idx="4">
                  <c:v>4.3478260869565216E-2</c:v>
                </c:pt>
                <c:pt idx="5">
                  <c:v>8.6956521739130432E-2</c:v>
                </c:pt>
                <c:pt idx="6">
                  <c:v>4.3478260869565216E-2</c:v>
                </c:pt>
                <c:pt idx="7">
                  <c:v>0</c:v>
                </c:pt>
                <c:pt idx="8">
                  <c:v>4.3478260869565216E-2</c:v>
                </c:pt>
                <c:pt idx="9">
                  <c:v>0</c:v>
                </c:pt>
                <c:pt idx="10">
                  <c:v>0</c:v>
                </c:pt>
                <c:pt idx="11">
                  <c:v>0</c:v>
                </c:pt>
                <c:pt idx="12">
                  <c:v>0</c:v>
                </c:pt>
                <c:pt idx="13">
                  <c:v>0</c:v>
                </c:pt>
                <c:pt idx="14">
                  <c:v>0</c:v>
                </c:pt>
                <c:pt idx="15">
                  <c:v>0</c:v>
                </c:pt>
              </c:numCache>
            </c:numRef>
          </c:val>
          <c:extLst xmlns:c16r2="http://schemas.microsoft.com/office/drawing/2015/06/chart">
            <c:ext xmlns:c16="http://schemas.microsoft.com/office/drawing/2014/chart" uri="{C3380CC4-5D6E-409C-BE32-E72D297353CC}">
              <c16:uniqueId val="{00000010-8A5B-42D9-A112-9489D0E2A5F0}"/>
            </c:ext>
          </c:extLst>
        </c:ser>
        <c:ser>
          <c:idx val="1"/>
          <c:order val="1"/>
          <c:tx>
            <c:strRef>
              <c:f>Hoja1!$C$1</c:f>
              <c:strCache>
                <c:ptCount val="1"/>
                <c:pt idx="0">
                  <c:v>Telegram (n = 69)</c:v>
                </c:pt>
              </c:strCache>
            </c:strRef>
          </c:tx>
          <c:invertIfNegative val="0"/>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Hoja1!$A$2:$A$17</c:f>
              <c:strCache>
                <c:ptCount val="16"/>
                <c:pt idx="0">
                  <c:v>Etxebizitza</c:v>
                </c:pt>
                <c:pt idx="1">
                  <c:v>Hezkuntza</c:v>
                </c:pt>
                <c:pt idx="2">
                  <c:v>Gizarte gaiak (familia)</c:v>
                </c:pt>
                <c:pt idx="3">
                  <c:v>Osasuna</c:v>
                </c:pt>
                <c:pt idx="4">
                  <c:v>Jarduera ekonomikoak</c:v>
                </c:pt>
                <c:pt idx="5">
                  <c:v>Kultura</c:v>
                </c:pt>
                <c:pt idx="6">
                  <c:v>Administrazio publikoa</c:v>
                </c:pt>
                <c:pt idx="7">
                  <c:v>Segurtasuna eta herrizaingoa (trafikoa)</c:v>
                </c:pt>
                <c:pt idx="8">
                  <c:v>Garraioa eta mugikortasuna</c:v>
                </c:pt>
                <c:pt idx="9">
                  <c:v>Euskara</c:v>
                </c:pt>
                <c:pt idx="10">
                  <c:v>Lana eta enplegua</c:v>
                </c:pt>
                <c:pt idx="11">
                  <c:v>Besteak</c:v>
                </c:pt>
                <c:pt idx="12">
                  <c:v>Azpiegitura eta herri-lanak</c:v>
                </c:pt>
                <c:pt idx="13">
                  <c:v>Aisia eta turismoa</c:v>
                </c:pt>
                <c:pt idx="14">
                  <c:v>Hirigintza eta lurraldea</c:v>
                </c:pt>
                <c:pt idx="15">
                  <c:v>Besteak</c:v>
                </c:pt>
              </c:strCache>
            </c:strRef>
          </c:cat>
          <c:val>
            <c:numRef>
              <c:f>Hoja1!$C$2:$C$17</c:f>
              <c:numCache>
                <c:formatCode>0%</c:formatCode>
                <c:ptCount val="16"/>
                <c:pt idx="0">
                  <c:v>0.33333333333333326</c:v>
                </c:pt>
                <c:pt idx="1">
                  <c:v>0.17391304347826086</c:v>
                </c:pt>
                <c:pt idx="2">
                  <c:v>5.7971014492753624E-2</c:v>
                </c:pt>
                <c:pt idx="3">
                  <c:v>0.10144927536231885</c:v>
                </c:pt>
                <c:pt idx="4">
                  <c:v>7.2463768115942032E-2</c:v>
                </c:pt>
                <c:pt idx="5">
                  <c:v>4.3478260869565216E-2</c:v>
                </c:pt>
                <c:pt idx="6">
                  <c:v>2.8985507246376812E-2</c:v>
                </c:pt>
                <c:pt idx="7">
                  <c:v>2.8985507246376812E-2</c:v>
                </c:pt>
                <c:pt idx="8">
                  <c:v>1.4492753623188406E-2</c:v>
                </c:pt>
                <c:pt idx="9">
                  <c:v>1.4492753623188406E-2</c:v>
                </c:pt>
                <c:pt idx="10">
                  <c:v>1.4492753623188406E-2</c:v>
                </c:pt>
                <c:pt idx="11">
                  <c:v>1.4492753623188406E-2</c:v>
                </c:pt>
                <c:pt idx="12">
                  <c:v>1.4492753623188406E-2</c:v>
                </c:pt>
                <c:pt idx="13">
                  <c:v>1.4492753623188406E-2</c:v>
                </c:pt>
                <c:pt idx="14">
                  <c:v>1.4492753623188406E-2</c:v>
                </c:pt>
                <c:pt idx="15">
                  <c:v>5.7971014492753624E-2</c:v>
                </c:pt>
              </c:numCache>
            </c:numRef>
          </c:val>
          <c:extLst xmlns:c16r2="http://schemas.microsoft.com/office/drawing/2015/06/chart">
            <c:ext xmlns:c16="http://schemas.microsoft.com/office/drawing/2014/chart" uri="{C3380CC4-5D6E-409C-BE32-E72D297353CC}">
              <c16:uniqueId val="{00000011-8A5B-42D9-A112-9489D0E2A5F0}"/>
            </c:ext>
          </c:extLst>
        </c:ser>
        <c:dLbls>
          <c:showLegendKey val="0"/>
          <c:showVal val="0"/>
          <c:showCatName val="0"/>
          <c:showSerName val="0"/>
          <c:showPercent val="0"/>
          <c:showBubbleSize val="0"/>
        </c:dLbls>
        <c:gapWidth val="61"/>
        <c:axId val="249201792"/>
        <c:axId val="249203328"/>
      </c:barChart>
      <c:catAx>
        <c:axId val="249201792"/>
        <c:scaling>
          <c:orientation val="maxMin"/>
        </c:scaling>
        <c:delete val="0"/>
        <c:axPos val="l"/>
        <c:numFmt formatCode="General" sourceLinked="1"/>
        <c:majorTickMark val="out"/>
        <c:minorTickMark val="none"/>
        <c:tickLblPos val="nextTo"/>
        <c:spPr>
          <a:ln>
            <a:noFill/>
          </a:ln>
        </c:spPr>
        <c:txPr>
          <a:bodyPr rot="0"/>
          <a:lstStyle/>
          <a:p>
            <a:pPr>
              <a:defRPr sz="800"/>
            </a:pPr>
            <a:endParaRPr lang="es-ES"/>
          </a:p>
        </c:txPr>
        <c:crossAx val="249203328"/>
        <c:crosses val="autoZero"/>
        <c:auto val="1"/>
        <c:lblAlgn val="ctr"/>
        <c:lblOffset val="100"/>
        <c:noMultiLvlLbl val="0"/>
      </c:catAx>
      <c:valAx>
        <c:axId val="249203328"/>
        <c:scaling>
          <c:orientation val="minMax"/>
          <c:max val="1"/>
          <c:min val="0"/>
        </c:scaling>
        <c:delete val="1"/>
        <c:axPos val="t"/>
        <c:numFmt formatCode="0.0%" sourceLinked="0"/>
        <c:majorTickMark val="out"/>
        <c:minorTickMark val="none"/>
        <c:tickLblPos val="nextTo"/>
        <c:crossAx val="249201792"/>
        <c:crosses val="autoZero"/>
        <c:crossBetween val="between"/>
        <c:majorUnit val="0.5"/>
      </c:valAx>
    </c:plotArea>
    <c:legend>
      <c:legendPos val="r"/>
      <c:layout>
        <c:manualLayout>
          <c:xMode val="edge"/>
          <c:yMode val="edge"/>
          <c:x val="0.84013106485272637"/>
          <c:y val="0.78187564003460097"/>
          <c:w val="0.14780008021717206"/>
          <c:h val="0.14105572464008403"/>
        </c:manualLayout>
      </c:layout>
      <c:overlay val="0"/>
      <c:txPr>
        <a:bodyPr/>
        <a:lstStyle/>
        <a:p>
          <a:pPr>
            <a:defRPr sz="800"/>
          </a:pPr>
          <a:endParaRPr lang="es-ES"/>
        </a:p>
      </c:txPr>
    </c:legend>
    <c:plotVisOnly val="1"/>
    <c:dispBlanksAs val="gap"/>
    <c:showDLblsOverMax val="0"/>
  </c:chart>
  <c:txPr>
    <a:bodyPr/>
    <a:lstStyle/>
    <a:p>
      <a:pPr>
        <a:defRPr sz="1000">
          <a:solidFill>
            <a:schemeClr val="tx1">
              <a:lumMod val="75000"/>
              <a:lumOff val="25000"/>
            </a:schemeClr>
          </a:solidFill>
          <a:latin typeface="Helvetica" pitchFamily="34" charset="0"/>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51850" cy="497125"/>
          </a:xfrm>
          <a:prstGeom prst="rect">
            <a:avLst/>
          </a:prstGeom>
        </p:spPr>
        <p:txBody>
          <a:bodyPr vert="horz" lIns="91897" tIns="45949" rIns="91897" bIns="45949" rtlCol="0"/>
          <a:lstStyle>
            <a:lvl1pPr algn="l">
              <a:defRPr sz="1200"/>
            </a:lvl1pPr>
          </a:lstStyle>
          <a:p>
            <a:endParaRPr lang="es-ES" dirty="0"/>
          </a:p>
        </p:txBody>
      </p:sp>
      <p:sp>
        <p:nvSpPr>
          <p:cNvPr id="3" name="2 Marcador de fecha"/>
          <p:cNvSpPr>
            <a:spLocks noGrp="1"/>
          </p:cNvSpPr>
          <p:nvPr>
            <p:ph type="dt" idx="1"/>
          </p:nvPr>
        </p:nvSpPr>
        <p:spPr>
          <a:xfrm>
            <a:off x="3858537" y="1"/>
            <a:ext cx="2951850" cy="497125"/>
          </a:xfrm>
          <a:prstGeom prst="rect">
            <a:avLst/>
          </a:prstGeom>
        </p:spPr>
        <p:txBody>
          <a:bodyPr vert="horz" lIns="91897" tIns="45949" rIns="91897" bIns="45949" rtlCol="0"/>
          <a:lstStyle>
            <a:lvl1pPr algn="r">
              <a:defRPr sz="1200"/>
            </a:lvl1pPr>
          </a:lstStyle>
          <a:p>
            <a:fld id="{D1894833-F88B-49FC-B606-1E5385D44F5B}" type="datetimeFigureOut">
              <a:rPr lang="es-ES" smtClean="0"/>
              <a:t>20/12/2019</a:t>
            </a:fld>
            <a:endParaRPr lang="eu-ES" dirty="0"/>
          </a:p>
        </p:txBody>
      </p:sp>
      <p:sp>
        <p:nvSpPr>
          <p:cNvPr id="4" name="3 Marcador de imagen de diapositiva"/>
          <p:cNvSpPr>
            <a:spLocks noGrp="1" noRot="1" noChangeAspect="1"/>
          </p:cNvSpPr>
          <p:nvPr>
            <p:ph type="sldImg" idx="2"/>
          </p:nvPr>
        </p:nvSpPr>
        <p:spPr>
          <a:xfrm>
            <a:off x="919163" y="744538"/>
            <a:ext cx="4973637" cy="3730625"/>
          </a:xfrm>
          <a:prstGeom prst="rect">
            <a:avLst/>
          </a:prstGeom>
          <a:noFill/>
          <a:ln w="12700">
            <a:solidFill>
              <a:prstClr val="black"/>
            </a:solidFill>
          </a:ln>
        </p:spPr>
        <p:txBody>
          <a:bodyPr vert="horz" lIns="91897" tIns="45949" rIns="91897" bIns="45949" rtlCol="0" anchor="ctr"/>
          <a:lstStyle/>
          <a:p>
            <a:endParaRPr lang="es-ES" dirty="0"/>
          </a:p>
        </p:txBody>
      </p:sp>
      <p:sp>
        <p:nvSpPr>
          <p:cNvPr id="5" name="4 Marcador de notas"/>
          <p:cNvSpPr>
            <a:spLocks noGrp="1"/>
          </p:cNvSpPr>
          <p:nvPr>
            <p:ph type="body" sz="quarter" idx="3"/>
          </p:nvPr>
        </p:nvSpPr>
        <p:spPr>
          <a:xfrm>
            <a:off x="681197" y="4722694"/>
            <a:ext cx="5449570" cy="4474130"/>
          </a:xfrm>
          <a:prstGeom prst="rect">
            <a:avLst/>
          </a:prstGeom>
        </p:spPr>
        <p:txBody>
          <a:bodyPr vert="horz" lIns="91897" tIns="45949" rIns="91897" bIns="4594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443662"/>
            <a:ext cx="2951850" cy="497125"/>
          </a:xfrm>
          <a:prstGeom prst="rect">
            <a:avLst/>
          </a:prstGeom>
        </p:spPr>
        <p:txBody>
          <a:bodyPr vert="horz" lIns="91897" tIns="45949" rIns="91897" bIns="45949"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8537" y="9443662"/>
            <a:ext cx="2951850" cy="497125"/>
          </a:xfrm>
          <a:prstGeom prst="rect">
            <a:avLst/>
          </a:prstGeom>
        </p:spPr>
        <p:txBody>
          <a:bodyPr vert="horz" lIns="91897" tIns="45949" rIns="91897" bIns="45949" rtlCol="0" anchor="b"/>
          <a:lstStyle>
            <a:lvl1pPr algn="r">
              <a:defRPr sz="1200"/>
            </a:lvl1pPr>
          </a:lstStyle>
          <a:p>
            <a:fld id="{6FBD091B-832A-4C6B-A229-70D9B46501DB}" type="slidenum">
              <a:rPr lang="es-ES" smtClean="0"/>
              <a:t>‹Nº›</a:t>
            </a:fld>
            <a:endParaRPr lang="eu-ES" dirty="0"/>
          </a:p>
        </p:txBody>
      </p:sp>
    </p:spTree>
    <p:extLst>
      <p:ext uri="{BB962C8B-B14F-4D97-AF65-F5344CB8AC3E}">
        <p14:creationId xmlns:p14="http://schemas.microsoft.com/office/powerpoint/2010/main" val="231744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B723980C-4C8B-46AC-A9E5-5289B495DACF}" type="slidenum">
              <a:rPr lang="es-ES" smtClean="0">
                <a:solidFill>
                  <a:prstClr val="black"/>
                </a:solidFill>
              </a:rPr>
              <a:pPr>
                <a:defRPr/>
              </a:pPr>
              <a:t>1</a:t>
            </a:fld>
            <a:endParaRPr lang="eu-ES" dirty="0">
              <a:solidFill>
                <a:prstClr val="black"/>
              </a:solidFill>
            </a:endParaRPr>
          </a:p>
        </p:txBody>
      </p:sp>
    </p:spTree>
    <p:extLst>
      <p:ext uri="{BB962C8B-B14F-4D97-AF65-F5344CB8AC3E}">
        <p14:creationId xmlns:p14="http://schemas.microsoft.com/office/powerpoint/2010/main" val="338482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ECBCBD3-3D3D-444B-95A6-71097EAD855C}"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40294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4463DE3-5A31-496D-A440-3B12B2E4A2C0}"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12431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EDE5E49-8B43-451C-B455-06D04D319BAA}"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83500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270481"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77048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432676"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2572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6996113" y="6517334"/>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3441275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201025" y="6568066"/>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7100893" y="6518275"/>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Tree>
    <p:extLst>
      <p:ext uri="{BB962C8B-B14F-4D97-AF65-F5344CB8AC3E}">
        <p14:creationId xmlns:p14="http://schemas.microsoft.com/office/powerpoint/2010/main" val="129783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80049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422952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03655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167666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a:xfrm>
            <a:off x="7958666" y="6552000"/>
            <a:ext cx="728133" cy="252000"/>
          </a:xfrm>
        </p:spPr>
        <p:txBody>
          <a:bodyPr/>
          <a:lstStyle>
            <a:lvl1pPr>
              <a:defRPr sz="900" baseline="0">
                <a:solidFill>
                  <a:schemeClr val="tx1">
                    <a:lumMod val="50000"/>
                    <a:lumOff val="50000"/>
                  </a:schemeClr>
                </a:solidFill>
                <a:latin typeface="Arial Narrow" panose="020B0606020202030204" pitchFamily="34" charset="0"/>
              </a:defRPr>
            </a:lvl1p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1208544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790069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936298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380430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1454267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160005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27014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975711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3099722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270481"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6393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7432676"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387419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D781D855-97D1-4137-843A-33760AE45F17}" type="datetime1">
              <a:rPr lang="es-ES" smtClean="0"/>
              <a:t>20/12/2019</a:t>
            </a:fld>
            <a:endParaRPr lang="es-ES" dirty="0"/>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Marcador de número de diapositiva 5"/>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389069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6996113" y="6517334"/>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4756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201025" y="6568066"/>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7100893" y="6518275"/>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endParaRPr lang="es-ES" dirty="0">
              <a:solidFill>
                <a:prstClr val="black"/>
              </a:solidFill>
            </a:endParaRPr>
          </a:p>
        </p:txBody>
      </p:sp>
    </p:spTree>
    <p:extLst>
      <p:ext uri="{BB962C8B-B14F-4D97-AF65-F5344CB8AC3E}">
        <p14:creationId xmlns:p14="http://schemas.microsoft.com/office/powerpoint/2010/main" val="2240339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928071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469430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2643193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246863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829568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2945799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546135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61718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BF4AD016-D40C-4605-901A-4F90F3674FF7}" type="datetime1">
              <a:rPr lang="es-ES" smtClean="0"/>
              <a:t>20/12/2019</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981617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63299" y="6611938"/>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E201F0A4-57CA-424E-B0A1-4CA391C04B3A}"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362916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ítulo y texto vertical">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753360" y="6596063"/>
            <a:ext cx="969962" cy="185737"/>
          </a:xfrm>
          <a:prstGeom prst="rect">
            <a:avLst/>
          </a:prstGeom>
        </p:spPr>
        <p:txBody>
          <a:bodyPr/>
          <a:lstStyle>
            <a:lvl1pPr fontAlgn="auto">
              <a:spcBef>
                <a:spcPts val="0"/>
              </a:spcBef>
              <a:spcAft>
                <a:spcPts val="0"/>
              </a:spcAft>
              <a:defRPr sz="1050">
                <a:latin typeface="+mn-lt"/>
                <a:cs typeface="+mn-cs"/>
              </a:defRPr>
            </a:lvl1pPr>
          </a:lstStyle>
          <a:p>
            <a:pPr>
              <a:defRPr/>
            </a:pPr>
            <a:fld id="{6AA6162D-FD41-4374-BB5B-E0FE8DD5A2C9}"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E453592F-0890-4995-8CD4-C62F9832AE5A}" type="slidenum">
              <a:rPr lang="es-ES">
                <a:solidFill>
                  <a:prstClr val="black"/>
                </a:solidFill>
              </a:rPr>
              <a:pPr>
                <a:defRPr/>
              </a:pPr>
              <a:t>‹Nº›</a:t>
            </a:fld>
            <a:endParaRPr lang="es-ES">
              <a:solidFill>
                <a:prstClr val="black"/>
              </a:solidFill>
            </a:endParaRPr>
          </a:p>
        </p:txBody>
      </p:sp>
    </p:spTree>
    <p:extLst>
      <p:ext uri="{BB962C8B-B14F-4D97-AF65-F5344CB8AC3E}">
        <p14:creationId xmlns:p14="http://schemas.microsoft.com/office/powerpoint/2010/main" val="1585592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67ABE460-11D1-406E-AC6C-606E3186C27D}" type="datetime1">
              <a:rPr lang="es-ES" smtClean="0">
                <a:solidFill>
                  <a:prstClr val="black"/>
                </a:solidFill>
              </a:rPr>
              <a:pPr>
                <a:defRPr/>
              </a:pPr>
              <a:t>20/12/2019</a:t>
            </a:fld>
            <a:endParaRPr lang="es-ES" dirty="0">
              <a:solidFill>
                <a:prstClr val="black"/>
              </a:solidFill>
            </a:endParaRPr>
          </a:p>
        </p:txBody>
      </p:sp>
      <p:sp>
        <p:nvSpPr>
          <p:cNvPr id="3" name="Marcador de número de diapositiva 5"/>
          <p:cNvSpPr>
            <a:spLocks noGrp="1"/>
          </p:cNvSpPr>
          <p:nvPr>
            <p:ph type="sldNum" sz="quarter" idx="11"/>
          </p:nvPr>
        </p:nvSpPr>
        <p:spPr>
          <a:xfrm>
            <a:off x="8047038" y="6537325"/>
            <a:ext cx="812800" cy="231775"/>
          </a:xfrm>
          <a:prstGeom prst="rect">
            <a:avLst/>
          </a:prstGeom>
        </p:spPr>
        <p:txBody>
          <a:bodyPr/>
          <a:lstStyle>
            <a:lvl1pPr algn="r" fontAlgn="auto">
              <a:spcBef>
                <a:spcPts val="0"/>
              </a:spcBef>
              <a:spcAft>
                <a:spcPts val="0"/>
              </a:spcAft>
              <a:defRPr sz="1050">
                <a:latin typeface="+mn-lt"/>
                <a:cs typeface="+mn-cs"/>
              </a:defRPr>
            </a:lvl1pPr>
          </a:lstStyle>
          <a:p>
            <a:pPr>
              <a:defRPr/>
            </a:pPr>
            <a:fld id="{550ACBDC-CB14-4713-A701-51B7B9F73B43}" type="slidenum">
              <a:rPr lang="es-ES">
                <a:solidFill>
                  <a:prstClr val="black"/>
                </a:solidFill>
              </a:rPr>
              <a:pPr>
                <a:defRPr/>
              </a:pPr>
              <a:t>‹Nº›</a:t>
            </a:fld>
            <a:endParaRPr lang="es-ES" dirty="0">
              <a:solidFill>
                <a:prstClr val="black"/>
              </a:solidFill>
            </a:endParaRPr>
          </a:p>
        </p:txBody>
      </p:sp>
    </p:spTree>
    <p:extLst>
      <p:ext uri="{BB962C8B-B14F-4D97-AF65-F5344CB8AC3E}">
        <p14:creationId xmlns:p14="http://schemas.microsoft.com/office/powerpoint/2010/main" val="1994579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4" name="Marcador de número de diapositiva 5"/>
          <p:cNvSpPr>
            <a:spLocks noGrp="1"/>
          </p:cNvSpPr>
          <p:nvPr>
            <p:ph type="sldNum" sz="quarter" idx="11"/>
          </p:nvPr>
        </p:nvSpPr>
        <p:spPr>
          <a:xfrm>
            <a:off x="8402638" y="6596063"/>
            <a:ext cx="568325" cy="201612"/>
          </a:xfrm>
          <a:prstGeom prst="rect">
            <a:avLst/>
          </a:prstGeom>
        </p:spPr>
        <p:txBody>
          <a:bodyPr/>
          <a:lstStyle>
            <a:lvl1pPr algn="r" fontAlgn="auto">
              <a:spcBef>
                <a:spcPts val="0"/>
              </a:spcBef>
              <a:spcAft>
                <a:spcPts val="0"/>
              </a:spcAft>
              <a:defRPr sz="1050">
                <a:latin typeface="+mn-lt"/>
                <a:cs typeface="+mn-cs"/>
              </a:defRPr>
            </a:lvl1pPr>
          </a:lstStyle>
          <a:p>
            <a:pPr>
              <a:defRPr/>
            </a:pPr>
            <a:fld id="{A8682008-3EE7-4E24-A3E6-B5D9CE41D296}" type="slidenum">
              <a:rPr lang="es-ES">
                <a:solidFill>
                  <a:prstClr val="black"/>
                </a:solidFill>
              </a:rPr>
              <a:pPr>
                <a:defRPr/>
              </a:pPr>
              <a:t>‹Nº›</a:t>
            </a:fld>
            <a:endParaRPr lang="es-ES">
              <a:solidFill>
                <a:prstClr val="black"/>
              </a:solidFill>
            </a:endParaRPr>
          </a:p>
        </p:txBody>
      </p:sp>
      <p:sp>
        <p:nvSpPr>
          <p:cNvPr id="5" name="Marcador de fecha 3"/>
          <p:cNvSpPr>
            <a:spLocks noGrp="1"/>
          </p:cNvSpPr>
          <p:nvPr>
            <p:ph type="dt" sz="half" idx="10"/>
          </p:nvPr>
        </p:nvSpPr>
        <p:spPr>
          <a:xfrm>
            <a:off x="1822312" y="6526282"/>
            <a:ext cx="1050925" cy="279400"/>
          </a:xfrm>
          <a:prstGeom prst="rect">
            <a:avLst/>
          </a:prstGeom>
        </p:spPr>
        <p:txBody>
          <a:bodyPr/>
          <a:lstStyle>
            <a:lvl1pPr algn="r" fontAlgn="auto">
              <a:spcBef>
                <a:spcPts val="0"/>
              </a:spcBef>
              <a:spcAft>
                <a:spcPts val="0"/>
              </a:spcAft>
              <a:defRPr sz="1050">
                <a:latin typeface="+mn-lt"/>
                <a:cs typeface="+mn-cs"/>
              </a:defRPr>
            </a:lvl1pPr>
          </a:lstStyle>
          <a:p>
            <a:pPr>
              <a:defRPr/>
            </a:pPr>
            <a:fld id="{AC70F7E0-2C3A-4FC0-B0BC-6E330E067FE7}" type="datetime1">
              <a:rPr lang="es-ES" smtClean="0">
                <a:solidFill>
                  <a:prstClr val="black"/>
                </a:solidFill>
              </a:rPr>
              <a:pPr>
                <a:defRPr/>
              </a:pPr>
              <a:t>20/12/2019</a:t>
            </a:fld>
            <a:endParaRPr lang="es-ES" dirty="0">
              <a:solidFill>
                <a:prstClr val="black"/>
              </a:solidFill>
            </a:endParaRPr>
          </a:p>
        </p:txBody>
      </p:sp>
    </p:spTree>
    <p:extLst>
      <p:ext uri="{BB962C8B-B14F-4D97-AF65-F5344CB8AC3E}">
        <p14:creationId xmlns:p14="http://schemas.microsoft.com/office/powerpoint/2010/main" val="33218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1F166C41-8C95-42EE-8E8F-E5790929B2FB}" type="datetime1">
              <a:rPr lang="es-ES" smtClean="0"/>
              <a:t>20/12/2019</a:t>
            </a:fld>
            <a:endParaRPr lang="es-ES" dirty="0"/>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Marcador de número de diapositiva 8"/>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227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0420887D-70A8-4332-B56A-3BCA3CA72A27}" type="datetime1">
              <a:rPr lang="es-ES" smtClean="0"/>
              <a:t>20/12/2019</a:t>
            </a:fld>
            <a:endParaRPr lang="es-ES" dirty="0"/>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Marcador de número de diapositiva 4"/>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7462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3D20A92C-73F4-48D7-A880-01C7CED09CE8}" type="datetime1">
              <a:rPr lang="es-ES" smtClean="0"/>
              <a:t>20/12/2019</a:t>
            </a:fld>
            <a:endParaRPr lang="es-ES" dirty="0"/>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Marcador de número de diapositiva 3"/>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429088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736EE56C-38EF-4A25-8ABE-E68695BDA39E}" type="datetime1">
              <a:rPr lang="es-ES" smtClean="0"/>
              <a:t>20/12/2019</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204131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5ACA9765-FF30-4208-A155-A76496A964F2}" type="datetime1">
              <a:rPr lang="es-ES" smtClean="0"/>
              <a:t>20/12/2019</a:t>
            </a:fld>
            <a:endParaRPr lang="es-ES" dirty="0"/>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Marcador de número de diapositiva 6"/>
          <p:cNvSpPr>
            <a:spLocks noGrp="1"/>
          </p:cNvSpPr>
          <p:nvPr>
            <p:ph type="sldNum" sz="quarter" idx="12"/>
          </p:nvPr>
        </p:nvSpPr>
        <p:spPr/>
        <p:txBody>
          <a:bodyPr/>
          <a:lstStyle/>
          <a:p>
            <a:fld id="{A67AD338-1F1C-A549-8BB4-09A05B07D700}" type="slidenum">
              <a:rPr lang="es-ES" smtClean="0"/>
              <a:pPr/>
              <a:t>‹Nº›</a:t>
            </a:fld>
            <a:endParaRPr lang="es-ES" dirty="0"/>
          </a:p>
        </p:txBody>
      </p:sp>
    </p:spTree>
    <p:extLst>
      <p:ext uri="{BB962C8B-B14F-4D97-AF65-F5344CB8AC3E}">
        <p14:creationId xmlns:p14="http://schemas.microsoft.com/office/powerpoint/2010/main" val="167853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4.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3" descr="3. Aplicaciones 2-08.jpg"/>
          <p:cNvPicPr>
            <a:picLocks noChangeAspect="1"/>
          </p:cNvPicPr>
          <p:nvPr userDrawn="1"/>
        </p:nvPicPr>
        <p:blipFill rotWithShape="1">
          <a:blip r:embed="rId13">
            <a:extLst>
              <a:ext uri="{28A0092B-C50C-407E-A947-70E740481C1C}">
                <a14:useLocalDpi xmlns:a14="http://schemas.microsoft.com/office/drawing/2010/main" val="0"/>
              </a:ext>
            </a:extLst>
          </a:blip>
          <a:srcRect t="14283"/>
          <a:stretch/>
        </p:blipFill>
        <p:spPr>
          <a:xfrm>
            <a:off x="0" y="0"/>
            <a:ext cx="9144000" cy="971743"/>
          </a:xfrm>
          <a:prstGeom prst="rect">
            <a:avLst/>
          </a:prstGeom>
        </p:spPr>
      </p:pic>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AD338-1F1C-A549-8BB4-09A05B07D700}" type="slidenum">
              <a:rPr lang="es-ES" smtClean="0"/>
              <a:pPr/>
              <a:t>‹Nº›</a:t>
            </a:fld>
            <a:endParaRPr lang="es-ES" dirty="0"/>
          </a:p>
        </p:txBody>
      </p:sp>
      <p:pic>
        <p:nvPicPr>
          <p:cNvPr id="7" name="Picture 10"/>
          <p:cNvPicPr>
            <a:picLocks noChangeAspect="1" noChangeArrowheads="1"/>
          </p:cNvPicPr>
          <p:nvPr userDrawn="1"/>
        </p:nvPicPr>
        <p:blipFill>
          <a:blip r:embed="rId14"/>
          <a:srcRect/>
          <a:stretch>
            <a:fillRect/>
          </a:stretch>
        </p:blipFill>
        <p:spPr bwMode="auto">
          <a:xfrm>
            <a:off x="4845133" y="65183"/>
            <a:ext cx="1835150" cy="841375"/>
          </a:xfrm>
          <a:prstGeom prst="rect">
            <a:avLst/>
          </a:prstGeom>
          <a:noFill/>
          <a:ln w="9525">
            <a:noFill/>
            <a:miter lim="800000"/>
            <a:headEnd/>
            <a:tailEnd/>
          </a:ln>
        </p:spPr>
      </p:pic>
    </p:spTree>
    <p:extLst>
      <p:ext uri="{BB962C8B-B14F-4D97-AF65-F5344CB8AC3E}">
        <p14:creationId xmlns:p14="http://schemas.microsoft.com/office/powerpoint/2010/main" val="1459741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7" name="Título 1"/>
          <p:cNvSpPr txBox="1">
            <a:spLocks/>
          </p:cNvSpPr>
          <p:nvPr/>
        </p:nvSpPr>
        <p:spPr>
          <a:xfrm rot="16200000">
            <a:off x="-2082938" y="3338577"/>
            <a:ext cx="5066851" cy="612775"/>
          </a:xfrm>
          <a:prstGeom prst="rect">
            <a:avLst/>
          </a:prstGeom>
        </p:spPr>
        <p:txBody>
          <a:bodyPr/>
          <a:lstStyle>
            <a:lvl1pPr algn="ctr" defTabSz="457200" rtl="0" eaLnBrk="1" latinLnBrk="0" hangingPunct="1">
              <a:spcBef>
                <a:spcPct val="0"/>
              </a:spcBef>
              <a:buNone/>
              <a:defRPr sz="3600" kern="1200" baseline="0">
                <a:solidFill>
                  <a:schemeClr val="accent1">
                    <a:lumMod val="75000"/>
                  </a:schemeClr>
                </a:solidFill>
                <a:latin typeface="+mj-lt"/>
                <a:ea typeface="+mj-ea"/>
                <a:cs typeface="+mj-cs"/>
              </a:defRPr>
            </a:lvl1pPr>
          </a:lstStyle>
          <a:p>
            <a:pPr>
              <a:defRPr/>
            </a:pPr>
            <a:r>
              <a:rPr lang="eu-ES" sz="1400" b="1" dirty="0">
                <a:solidFill>
                  <a:prstClr val="black">
                    <a:lumMod val="75000"/>
                    <a:lumOff val="25000"/>
                  </a:prstClr>
                </a:solidFill>
              </a:rPr>
              <a:t>Gobernantza</a:t>
            </a:r>
            <a:r>
              <a:rPr lang="eu-ES" sz="1400" dirty="0">
                <a:solidFill>
                  <a:prstClr val="black">
                    <a:lumMod val="75000"/>
                    <a:lumOff val="25000"/>
                  </a:prstClr>
                </a:solidFill>
              </a:rPr>
              <a:t> eta Berrikuntza </a:t>
            </a:r>
            <a:r>
              <a:rPr lang="eu-ES" sz="1400" b="1" dirty="0">
                <a:solidFill>
                  <a:prstClr val="black">
                    <a:lumMod val="75000"/>
                    <a:lumOff val="25000"/>
                  </a:prstClr>
                </a:solidFill>
              </a:rPr>
              <a:t>Publikoko</a:t>
            </a:r>
            <a:r>
              <a:rPr lang="eu-ES" sz="1400" dirty="0">
                <a:solidFill>
                  <a:prstClr val="black">
                    <a:lumMod val="75000"/>
                    <a:lumOff val="25000"/>
                  </a:prstClr>
                </a:solidFill>
              </a:rPr>
              <a:t> 2020 Plan Estrategikoa</a:t>
            </a:r>
          </a:p>
          <a:p>
            <a:pPr>
              <a:defRPr/>
            </a:pPr>
            <a:r>
              <a:rPr lang="eu-ES" sz="1400" dirty="0">
                <a:solidFill>
                  <a:prstClr val="black">
                    <a:lumMod val="75000"/>
                    <a:lumOff val="25000"/>
                  </a:prstClr>
                </a:solidFill>
              </a:rPr>
              <a:t>Plan Estratégico de </a:t>
            </a:r>
            <a:r>
              <a:rPr lang="eu-ES" sz="1400" b="1" dirty="0">
                <a:solidFill>
                  <a:prstClr val="black">
                    <a:lumMod val="75000"/>
                    <a:lumOff val="25000"/>
                  </a:prstClr>
                </a:solidFill>
              </a:rPr>
              <a:t>Gobernanza</a:t>
            </a:r>
            <a:r>
              <a:rPr lang="eu-ES" sz="1400" dirty="0">
                <a:solidFill>
                  <a:prstClr val="black">
                    <a:lumMod val="75000"/>
                    <a:lumOff val="25000"/>
                  </a:prstClr>
                </a:solidFill>
              </a:rPr>
              <a:t> e Innovación </a:t>
            </a:r>
            <a:r>
              <a:rPr lang="eu-ES" sz="1400" b="1" dirty="0">
                <a:solidFill>
                  <a:prstClr val="black">
                    <a:lumMod val="75000"/>
                    <a:lumOff val="25000"/>
                  </a:prstClr>
                </a:solidFill>
              </a:rPr>
              <a:t>Pública</a:t>
            </a:r>
            <a:r>
              <a:rPr lang="eu-ES"/>
              <a:t>  </a:t>
            </a:r>
            <a:r>
              <a:rPr lang="eu-ES" sz="1400" b="1" dirty="0">
                <a:solidFill>
                  <a:prstClr val="black">
                    <a:lumMod val="75000"/>
                    <a:lumOff val="25000"/>
                  </a:prstClr>
                </a:solidFill>
              </a:rPr>
              <a:t>2020</a:t>
            </a:r>
          </a:p>
        </p:txBody>
      </p:sp>
      <p:cxnSp>
        <p:nvCxnSpPr>
          <p:cNvPr id="9" name="8 Conector recto"/>
          <p:cNvCxnSpPr/>
          <p:nvPr/>
        </p:nvCxnSpPr>
        <p:spPr>
          <a:xfrm>
            <a:off x="848800" y="-9945"/>
            <a:ext cx="0" cy="6858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6" name="5 Imagen"/>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6200000">
            <a:off x="81874" y="6111560"/>
            <a:ext cx="545709" cy="679367"/>
          </a:xfrm>
          <a:prstGeom prst="rect">
            <a:avLst/>
          </a:prstGeom>
          <a:noFill/>
        </p:spPr>
      </p:pic>
      <p:pic>
        <p:nvPicPr>
          <p:cNvPr id="8" name="7 Imagen"/>
          <p:cNvPicPr/>
          <p:nvPr userDrawn="1"/>
        </p:nvPicPr>
        <p:blipFill rotWithShape="1">
          <a:blip r:embed="rId19">
            <a:extLst>
              <a:ext uri="{28A0092B-C50C-407E-A947-70E740481C1C}">
                <a14:useLocalDpi xmlns:a14="http://schemas.microsoft.com/office/drawing/2010/main" val="0"/>
              </a:ext>
            </a:extLst>
          </a:blip>
          <a:srcRect l="25996"/>
          <a:stretch/>
        </p:blipFill>
        <p:spPr bwMode="auto">
          <a:xfrm rot="16200000">
            <a:off x="-59965" y="170782"/>
            <a:ext cx="826138" cy="704131"/>
          </a:xfrm>
          <a:prstGeom prst="rect">
            <a:avLst/>
          </a:prstGeom>
          <a:noFill/>
        </p:spPr>
      </p:pic>
    </p:spTree>
    <p:extLst>
      <p:ext uri="{BB962C8B-B14F-4D97-AF65-F5344CB8AC3E}">
        <p14:creationId xmlns:p14="http://schemas.microsoft.com/office/powerpoint/2010/main" val="1534262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2038350" y="3803650"/>
            <a:ext cx="6731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endParaRPr lang="es-ES" altLang="es-ES"/>
          </a:p>
        </p:txBody>
      </p:sp>
      <p:sp>
        <p:nvSpPr>
          <p:cNvPr id="7" name="Título 1"/>
          <p:cNvSpPr txBox="1">
            <a:spLocks/>
          </p:cNvSpPr>
          <p:nvPr/>
        </p:nvSpPr>
        <p:spPr>
          <a:xfrm rot="16200000">
            <a:off x="-2082938" y="3338577"/>
            <a:ext cx="5066851" cy="612775"/>
          </a:xfrm>
          <a:prstGeom prst="rect">
            <a:avLst/>
          </a:prstGeom>
        </p:spPr>
        <p:txBody>
          <a:bodyPr/>
          <a:lstStyle>
            <a:lvl1pPr algn="ctr" defTabSz="457200" rtl="0" eaLnBrk="1" latinLnBrk="0" hangingPunct="1">
              <a:spcBef>
                <a:spcPct val="0"/>
              </a:spcBef>
              <a:buNone/>
              <a:defRPr sz="3600" kern="1200" baseline="0">
                <a:solidFill>
                  <a:schemeClr val="accent1">
                    <a:lumMod val="75000"/>
                  </a:schemeClr>
                </a:solidFill>
                <a:latin typeface="+mj-lt"/>
                <a:ea typeface="+mj-ea"/>
                <a:cs typeface="+mj-cs"/>
              </a:defRPr>
            </a:lvl1pPr>
          </a:lstStyle>
          <a:p>
            <a:pPr>
              <a:defRPr/>
            </a:pPr>
            <a:r>
              <a:rPr lang="eu-ES" sz="1400" b="1" dirty="0">
                <a:solidFill>
                  <a:prstClr val="black">
                    <a:lumMod val="75000"/>
                    <a:lumOff val="25000"/>
                  </a:prstClr>
                </a:solidFill>
              </a:rPr>
              <a:t>Gobernantza</a:t>
            </a:r>
            <a:r>
              <a:rPr lang="eu-ES" sz="1400" dirty="0">
                <a:solidFill>
                  <a:prstClr val="black">
                    <a:lumMod val="75000"/>
                    <a:lumOff val="25000"/>
                  </a:prstClr>
                </a:solidFill>
              </a:rPr>
              <a:t> eta Berrikuntza </a:t>
            </a:r>
            <a:r>
              <a:rPr lang="eu-ES" sz="1400" b="1" dirty="0">
                <a:solidFill>
                  <a:prstClr val="black">
                    <a:lumMod val="75000"/>
                    <a:lumOff val="25000"/>
                  </a:prstClr>
                </a:solidFill>
              </a:rPr>
              <a:t>Publikoko</a:t>
            </a:r>
            <a:r>
              <a:rPr lang="eu-ES" sz="1400" dirty="0">
                <a:solidFill>
                  <a:prstClr val="black">
                    <a:lumMod val="75000"/>
                    <a:lumOff val="25000"/>
                  </a:prstClr>
                </a:solidFill>
              </a:rPr>
              <a:t> 2020 Plan Estrategikoa</a:t>
            </a:r>
          </a:p>
          <a:p>
            <a:pPr>
              <a:defRPr/>
            </a:pPr>
            <a:r>
              <a:rPr lang="eu-ES" sz="1400" dirty="0">
                <a:solidFill>
                  <a:prstClr val="black">
                    <a:lumMod val="75000"/>
                    <a:lumOff val="25000"/>
                  </a:prstClr>
                </a:solidFill>
              </a:rPr>
              <a:t>Plan Estratégico de </a:t>
            </a:r>
            <a:r>
              <a:rPr lang="eu-ES" sz="1400" b="1" dirty="0">
                <a:solidFill>
                  <a:prstClr val="black">
                    <a:lumMod val="75000"/>
                    <a:lumOff val="25000"/>
                  </a:prstClr>
                </a:solidFill>
              </a:rPr>
              <a:t>Gobernanza</a:t>
            </a:r>
            <a:r>
              <a:rPr lang="eu-ES" sz="1400" dirty="0">
                <a:solidFill>
                  <a:prstClr val="black">
                    <a:lumMod val="75000"/>
                    <a:lumOff val="25000"/>
                  </a:prstClr>
                </a:solidFill>
              </a:rPr>
              <a:t> e Innovación </a:t>
            </a:r>
            <a:r>
              <a:rPr lang="eu-ES" sz="1400" b="1" dirty="0">
                <a:solidFill>
                  <a:prstClr val="black">
                    <a:lumMod val="75000"/>
                    <a:lumOff val="25000"/>
                  </a:prstClr>
                </a:solidFill>
              </a:rPr>
              <a:t>Pública</a:t>
            </a:r>
            <a:r>
              <a:rPr lang="eu-ES"/>
              <a:t>  </a:t>
            </a:r>
            <a:r>
              <a:rPr lang="eu-ES" sz="1400" b="1" dirty="0">
                <a:solidFill>
                  <a:prstClr val="black">
                    <a:lumMod val="75000"/>
                    <a:lumOff val="25000"/>
                  </a:prstClr>
                </a:solidFill>
              </a:rPr>
              <a:t>2020</a:t>
            </a:r>
          </a:p>
        </p:txBody>
      </p:sp>
      <p:cxnSp>
        <p:nvCxnSpPr>
          <p:cNvPr id="9" name="8 Conector recto"/>
          <p:cNvCxnSpPr/>
          <p:nvPr/>
        </p:nvCxnSpPr>
        <p:spPr>
          <a:xfrm>
            <a:off x="848800" y="-9945"/>
            <a:ext cx="0" cy="6858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6" name="5 Imagen"/>
          <p:cNvPicPr/>
          <p:nvPr userDrawn="1"/>
        </p:nvPicPr>
        <p:blipFill>
          <a:blip r:embed="rId18">
            <a:extLst>
              <a:ext uri="{28A0092B-C50C-407E-A947-70E740481C1C}">
                <a14:useLocalDpi xmlns:a14="http://schemas.microsoft.com/office/drawing/2010/main" val="0"/>
              </a:ext>
            </a:extLst>
          </a:blip>
          <a:srcRect/>
          <a:stretch>
            <a:fillRect/>
          </a:stretch>
        </p:blipFill>
        <p:spPr bwMode="auto">
          <a:xfrm rot="16200000">
            <a:off x="81874" y="6111560"/>
            <a:ext cx="545709" cy="679367"/>
          </a:xfrm>
          <a:prstGeom prst="rect">
            <a:avLst/>
          </a:prstGeom>
          <a:noFill/>
        </p:spPr>
      </p:pic>
      <p:pic>
        <p:nvPicPr>
          <p:cNvPr id="8" name="7 Imagen"/>
          <p:cNvPicPr/>
          <p:nvPr userDrawn="1"/>
        </p:nvPicPr>
        <p:blipFill rotWithShape="1">
          <a:blip r:embed="rId19">
            <a:extLst>
              <a:ext uri="{28A0092B-C50C-407E-A947-70E740481C1C}">
                <a14:useLocalDpi xmlns:a14="http://schemas.microsoft.com/office/drawing/2010/main" val="0"/>
              </a:ext>
            </a:extLst>
          </a:blip>
          <a:srcRect l="25996"/>
          <a:stretch/>
        </p:blipFill>
        <p:spPr bwMode="auto">
          <a:xfrm rot="16200000">
            <a:off x="-59965" y="170782"/>
            <a:ext cx="826138" cy="704131"/>
          </a:xfrm>
          <a:prstGeom prst="rect">
            <a:avLst/>
          </a:prstGeom>
          <a:noFill/>
        </p:spPr>
      </p:pic>
    </p:spTree>
    <p:extLst>
      <p:ext uri="{BB962C8B-B14F-4D97-AF65-F5344CB8AC3E}">
        <p14:creationId xmlns:p14="http://schemas.microsoft.com/office/powerpoint/2010/main" val="10272922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51.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chart" Target="../charts/chart22.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10" Type="http://schemas.openxmlformats.org/officeDocument/2006/relationships/chart" Target="../charts/chart30.xml"/><Relationship Id="rId4" Type="http://schemas.openxmlformats.org/officeDocument/2006/relationships/chart" Target="../charts/chart24.xml"/><Relationship Id="rId9" Type="http://schemas.openxmlformats.org/officeDocument/2006/relationships/chart" Target="../charts/char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E453592F-0890-4995-8CD4-C62F9832AE5A}" type="slidenum">
              <a:rPr lang="es-ES" smtClean="0">
                <a:solidFill>
                  <a:prstClr val="black"/>
                </a:solidFill>
              </a:rPr>
              <a:pPr>
                <a:defRPr/>
              </a:pPr>
              <a:t>1</a:t>
            </a:fld>
            <a:endParaRPr lang="eu-ES" dirty="0">
              <a:solidFill>
                <a:prstClr val="black"/>
              </a:solidFill>
            </a:endParaRPr>
          </a:p>
        </p:txBody>
      </p:sp>
      <p:sp>
        <p:nvSpPr>
          <p:cNvPr id="3" name="2 Rectángulo"/>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s-ES">
              <a:solidFill>
                <a:prstClr val="white"/>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269" y="6175528"/>
            <a:ext cx="2566350" cy="42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377072" y="2271859"/>
            <a:ext cx="8257881" cy="29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u-ES" sz="3600" b="1" i="1" dirty="0">
                <a:solidFill>
                  <a:prstClr val="white"/>
                </a:solidFill>
              </a:rPr>
              <a:t>Zuzenean zerbitzuaren euskadi.eus postontzia eta Telegram zerbitzua erabiltzen duten pertsonen gogobetetasun inkesta</a:t>
            </a:r>
          </a:p>
          <a:p>
            <a:endParaRPr lang="eu-ES" sz="3600" b="1" i="1" dirty="0">
              <a:solidFill>
                <a:prstClr val="white"/>
              </a:solidFill>
            </a:endParaRPr>
          </a:p>
          <a:p>
            <a:pPr algn="r"/>
            <a:r>
              <a:rPr lang="eu-ES" sz="1800" b="1" i="1" dirty="0">
                <a:solidFill>
                  <a:prstClr val="white"/>
                </a:solidFill>
              </a:rPr>
              <a:t>2019ko abenduaren 4a</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88" y="315554"/>
            <a:ext cx="793766" cy="87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368" y="315554"/>
            <a:ext cx="5497733" cy="89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21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10</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 PERTSONA ERABILTZAILEEN PROFILA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45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2.1.- SEXUA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94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12</a:t>
            </a:fld>
            <a:endParaRPr lang="eu-ES" dirty="0"/>
          </a:p>
        </p:txBody>
      </p:sp>
      <p:sp>
        <p:nvSpPr>
          <p:cNvPr id="6"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marL="447675" indent="-447675" eaLnBrk="0" hangingPunct="0">
              <a:lnSpc>
                <a:spcPts val="1800"/>
              </a:lnSpc>
              <a:buClr>
                <a:srgbClr val="C0C0C0"/>
              </a:buClr>
              <a:buSzPts val="1800"/>
            </a:pPr>
            <a:r>
              <a:rPr lang="eu-ES" sz="1100" b="1" dirty="0">
                <a:solidFill>
                  <a:srgbClr val="4D4D4D"/>
                </a:solidFill>
                <a:latin typeface="Arial" panose="020B0604020202020204" pitchFamily="34" charset="0"/>
              </a:rPr>
              <a:t>P.12.: Sexua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2419637174"/>
              </p:ext>
            </p:extLst>
          </p:nvPr>
        </p:nvGraphicFramePr>
        <p:xfrm>
          <a:off x="246768" y="1739112"/>
          <a:ext cx="8434603" cy="17606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5" y="173911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10" name="9 Tabla"/>
          <p:cNvGraphicFramePr>
            <a:graphicFrameLocks noGrp="1"/>
          </p:cNvGraphicFramePr>
          <p:nvPr>
            <p:extLst>
              <p:ext uri="{D42A27DB-BD31-4B8C-83A1-F6EECF244321}">
                <p14:modId xmlns:p14="http://schemas.microsoft.com/office/powerpoint/2010/main" val="520996548"/>
              </p:ext>
            </p:extLst>
          </p:nvPr>
        </p:nvGraphicFramePr>
        <p:xfrm>
          <a:off x="142875" y="4266782"/>
          <a:ext cx="8610602" cy="1671465"/>
        </p:xfrm>
        <a:graphic>
          <a:graphicData uri="http://schemas.openxmlformats.org/drawingml/2006/table">
            <a:tbl>
              <a:tblPr firstRow="1" bandRow="1">
                <a:tableStyleId>{5C22544A-7EE6-4342-B048-85BDC9FD1C3A}</a:tableStyleId>
              </a:tblPr>
              <a:tblGrid>
                <a:gridCol w="1395347">
                  <a:extLst>
                    <a:ext uri="{9D8B030D-6E8A-4147-A177-3AD203B41FA5}">
                      <a16:colId xmlns:a16="http://schemas.microsoft.com/office/drawing/2014/main" xmlns="" val="20000"/>
                    </a:ext>
                  </a:extLst>
                </a:gridCol>
                <a:gridCol w="481017">
                  <a:extLst>
                    <a:ext uri="{9D8B030D-6E8A-4147-A177-3AD203B41FA5}">
                      <a16:colId xmlns:a16="http://schemas.microsoft.com/office/drawing/2014/main" xmlns="" val="20001"/>
                    </a:ext>
                  </a:extLst>
                </a:gridCol>
                <a:gridCol w="481017">
                  <a:extLst>
                    <a:ext uri="{9D8B030D-6E8A-4147-A177-3AD203B41FA5}">
                      <a16:colId xmlns:a16="http://schemas.microsoft.com/office/drawing/2014/main" xmlns="" val="20002"/>
                    </a:ext>
                  </a:extLst>
                </a:gridCol>
                <a:gridCol w="481017">
                  <a:extLst>
                    <a:ext uri="{9D8B030D-6E8A-4147-A177-3AD203B41FA5}">
                      <a16:colId xmlns:a16="http://schemas.microsoft.com/office/drawing/2014/main" xmlns="" val="20003"/>
                    </a:ext>
                  </a:extLst>
                </a:gridCol>
                <a:gridCol w="481017">
                  <a:extLst>
                    <a:ext uri="{9D8B030D-6E8A-4147-A177-3AD203B41FA5}">
                      <a16:colId xmlns:a16="http://schemas.microsoft.com/office/drawing/2014/main" xmlns="" val="20004"/>
                    </a:ext>
                  </a:extLst>
                </a:gridCol>
                <a:gridCol w="481017">
                  <a:extLst>
                    <a:ext uri="{9D8B030D-6E8A-4147-A177-3AD203B41FA5}">
                      <a16:colId xmlns:a16="http://schemas.microsoft.com/office/drawing/2014/main" xmlns="" val="20005"/>
                    </a:ext>
                  </a:extLst>
                </a:gridCol>
                <a:gridCol w="481017">
                  <a:extLst>
                    <a:ext uri="{9D8B030D-6E8A-4147-A177-3AD203B41FA5}">
                      <a16:colId xmlns:a16="http://schemas.microsoft.com/office/drawing/2014/main" xmlns="" val="20006"/>
                    </a:ext>
                  </a:extLst>
                </a:gridCol>
                <a:gridCol w="481017">
                  <a:extLst>
                    <a:ext uri="{9D8B030D-6E8A-4147-A177-3AD203B41FA5}">
                      <a16:colId xmlns:a16="http://schemas.microsoft.com/office/drawing/2014/main" xmlns="" val="20007"/>
                    </a:ext>
                  </a:extLst>
                </a:gridCol>
                <a:gridCol w="481017">
                  <a:extLst>
                    <a:ext uri="{9D8B030D-6E8A-4147-A177-3AD203B41FA5}">
                      <a16:colId xmlns:a16="http://schemas.microsoft.com/office/drawing/2014/main" xmlns="" val="20008"/>
                    </a:ext>
                  </a:extLst>
                </a:gridCol>
                <a:gridCol w="481017">
                  <a:extLst>
                    <a:ext uri="{9D8B030D-6E8A-4147-A177-3AD203B41FA5}">
                      <a16:colId xmlns:a16="http://schemas.microsoft.com/office/drawing/2014/main" xmlns="" val="20009"/>
                    </a:ext>
                  </a:extLst>
                </a:gridCol>
                <a:gridCol w="481017">
                  <a:extLst>
                    <a:ext uri="{9D8B030D-6E8A-4147-A177-3AD203B41FA5}">
                      <a16:colId xmlns:a16="http://schemas.microsoft.com/office/drawing/2014/main" xmlns="" val="20010"/>
                    </a:ext>
                  </a:extLst>
                </a:gridCol>
                <a:gridCol w="481017">
                  <a:extLst>
                    <a:ext uri="{9D8B030D-6E8A-4147-A177-3AD203B41FA5}">
                      <a16:colId xmlns:a16="http://schemas.microsoft.com/office/drawing/2014/main" xmlns="" val="20011"/>
                    </a:ext>
                  </a:extLst>
                </a:gridCol>
                <a:gridCol w="481017">
                  <a:extLst>
                    <a:ext uri="{9D8B030D-6E8A-4147-A177-3AD203B41FA5}">
                      <a16:colId xmlns:a16="http://schemas.microsoft.com/office/drawing/2014/main" xmlns="" val="20012"/>
                    </a:ext>
                  </a:extLst>
                </a:gridCol>
                <a:gridCol w="481017">
                  <a:extLst>
                    <a:ext uri="{9D8B030D-6E8A-4147-A177-3AD203B41FA5}">
                      <a16:colId xmlns:a16="http://schemas.microsoft.com/office/drawing/2014/main" xmlns="" val="20013"/>
                    </a:ext>
                  </a:extLst>
                </a:gridCol>
                <a:gridCol w="481017">
                  <a:extLst>
                    <a:ext uri="{9D8B030D-6E8A-4147-A177-3AD203B41FA5}">
                      <a16:colId xmlns:a16="http://schemas.microsoft.com/office/drawing/2014/main" xmlns="" val="20014"/>
                    </a:ext>
                  </a:extLst>
                </a:gridCol>
                <a:gridCol w="481017">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r>
                        <a:rPr lang="eu-ES" sz="900" dirty="0">
                          <a:latin typeface="Arial" panose="020B0604020202020204" pitchFamily="34" charset="0"/>
                        </a:rPr>
                        <a:t>Gizona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r>
                        <a:rPr lang="eu-ES" sz="900" dirty="0">
                          <a:latin typeface="Arial" panose="020B0604020202020204" pitchFamily="34" charset="0"/>
                        </a:rPr>
                        <a:t>Emakumea</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r>
                        <a:rPr lang="eu-ES" sz="900" dirty="0">
                          <a:latin typeface="Arial" panose="020B0604020202020204" pitchFamily="34" charset="0"/>
                        </a:rPr>
                        <a:t>Ez du erantzuna zehazten</a:t>
                      </a:r>
                      <a:endParaRPr lang="eu-ES" sz="900" dirty="0">
                        <a:latin typeface="Arial" panose="020B0604020202020204" pitchFamily="34" charset="0"/>
                        <a:cs typeface="Arial" panose="020B0604020202020204" pitchFamily="34" charset="0"/>
                      </a:endParaRPr>
                    </a:p>
                  </a:txBody>
                  <a:tcPr marR="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1" name="Rectangle 3"/>
          <p:cNvSpPr>
            <a:spLocks noChangeArrowheads="1"/>
          </p:cNvSpPr>
          <p:nvPr/>
        </p:nvSpPr>
        <p:spPr bwMode="auto">
          <a:xfrm>
            <a:off x="443835" y="3943617"/>
            <a:ext cx="2166016"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ikerketen bilakaera</a:t>
            </a:r>
            <a:endParaRPr lang="eu-ES" sz="11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12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13</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2.2.- ADINA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38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14</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P.13.:  Adina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1706479555"/>
              </p:ext>
            </p:extLst>
          </p:nvPr>
        </p:nvGraphicFramePr>
        <p:xfrm>
          <a:off x="246768" y="1895253"/>
          <a:ext cx="8434603" cy="17606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5" y="173911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10" name="9 Tabla"/>
          <p:cNvGraphicFramePr>
            <a:graphicFrameLocks noGrp="1"/>
          </p:cNvGraphicFramePr>
          <p:nvPr>
            <p:extLst>
              <p:ext uri="{D42A27DB-BD31-4B8C-83A1-F6EECF244321}">
                <p14:modId xmlns:p14="http://schemas.microsoft.com/office/powerpoint/2010/main" val="4286602584"/>
              </p:ext>
            </p:extLst>
          </p:nvPr>
        </p:nvGraphicFramePr>
        <p:xfrm>
          <a:off x="85721" y="4295357"/>
          <a:ext cx="8991600" cy="2441085"/>
        </p:xfrm>
        <a:graphic>
          <a:graphicData uri="http://schemas.openxmlformats.org/drawingml/2006/table">
            <a:tbl>
              <a:tblPr firstRow="1" bandRow="1">
                <a:tableStyleId>{5C22544A-7EE6-4342-B048-85BDC9FD1C3A}</a:tableStyleId>
              </a:tblPr>
              <a:tblGrid>
                <a:gridCol w="1162635">
                  <a:extLst>
                    <a:ext uri="{9D8B030D-6E8A-4147-A177-3AD203B41FA5}">
                      <a16:colId xmlns:a16="http://schemas.microsoft.com/office/drawing/2014/main" xmlns="" val="20000"/>
                    </a:ext>
                  </a:extLst>
                </a:gridCol>
                <a:gridCol w="521931">
                  <a:extLst>
                    <a:ext uri="{9D8B030D-6E8A-4147-A177-3AD203B41FA5}">
                      <a16:colId xmlns:a16="http://schemas.microsoft.com/office/drawing/2014/main" xmlns="" val="20001"/>
                    </a:ext>
                  </a:extLst>
                </a:gridCol>
                <a:gridCol w="521931">
                  <a:extLst>
                    <a:ext uri="{9D8B030D-6E8A-4147-A177-3AD203B41FA5}">
                      <a16:colId xmlns:a16="http://schemas.microsoft.com/office/drawing/2014/main" xmlns="" val="20002"/>
                    </a:ext>
                  </a:extLst>
                </a:gridCol>
                <a:gridCol w="521931">
                  <a:extLst>
                    <a:ext uri="{9D8B030D-6E8A-4147-A177-3AD203B41FA5}">
                      <a16:colId xmlns:a16="http://schemas.microsoft.com/office/drawing/2014/main" xmlns="" val="20003"/>
                    </a:ext>
                  </a:extLst>
                </a:gridCol>
                <a:gridCol w="521931">
                  <a:extLst>
                    <a:ext uri="{9D8B030D-6E8A-4147-A177-3AD203B41FA5}">
                      <a16:colId xmlns:a16="http://schemas.microsoft.com/office/drawing/2014/main" xmlns="" val="20004"/>
                    </a:ext>
                  </a:extLst>
                </a:gridCol>
                <a:gridCol w="521931">
                  <a:extLst>
                    <a:ext uri="{9D8B030D-6E8A-4147-A177-3AD203B41FA5}">
                      <a16:colId xmlns:a16="http://schemas.microsoft.com/office/drawing/2014/main" xmlns="" val="20005"/>
                    </a:ext>
                  </a:extLst>
                </a:gridCol>
                <a:gridCol w="521931">
                  <a:extLst>
                    <a:ext uri="{9D8B030D-6E8A-4147-A177-3AD203B41FA5}">
                      <a16:colId xmlns:a16="http://schemas.microsoft.com/office/drawing/2014/main" xmlns="" val="20006"/>
                    </a:ext>
                  </a:extLst>
                </a:gridCol>
                <a:gridCol w="521931">
                  <a:extLst>
                    <a:ext uri="{9D8B030D-6E8A-4147-A177-3AD203B41FA5}">
                      <a16:colId xmlns:a16="http://schemas.microsoft.com/office/drawing/2014/main" xmlns="" val="20007"/>
                    </a:ext>
                  </a:extLst>
                </a:gridCol>
                <a:gridCol w="521931">
                  <a:extLst>
                    <a:ext uri="{9D8B030D-6E8A-4147-A177-3AD203B41FA5}">
                      <a16:colId xmlns:a16="http://schemas.microsoft.com/office/drawing/2014/main" xmlns="" val="20008"/>
                    </a:ext>
                  </a:extLst>
                </a:gridCol>
                <a:gridCol w="521931">
                  <a:extLst>
                    <a:ext uri="{9D8B030D-6E8A-4147-A177-3AD203B41FA5}">
                      <a16:colId xmlns:a16="http://schemas.microsoft.com/office/drawing/2014/main" xmlns="" val="20009"/>
                    </a:ext>
                  </a:extLst>
                </a:gridCol>
                <a:gridCol w="521931">
                  <a:extLst>
                    <a:ext uri="{9D8B030D-6E8A-4147-A177-3AD203B41FA5}">
                      <a16:colId xmlns:a16="http://schemas.microsoft.com/office/drawing/2014/main" xmlns="" val="20010"/>
                    </a:ext>
                  </a:extLst>
                </a:gridCol>
                <a:gridCol w="521931">
                  <a:extLst>
                    <a:ext uri="{9D8B030D-6E8A-4147-A177-3AD203B41FA5}">
                      <a16:colId xmlns:a16="http://schemas.microsoft.com/office/drawing/2014/main" xmlns="" val="20011"/>
                    </a:ext>
                  </a:extLst>
                </a:gridCol>
                <a:gridCol w="521931">
                  <a:extLst>
                    <a:ext uri="{9D8B030D-6E8A-4147-A177-3AD203B41FA5}">
                      <a16:colId xmlns:a16="http://schemas.microsoft.com/office/drawing/2014/main" xmlns="" val="20012"/>
                    </a:ext>
                  </a:extLst>
                </a:gridCol>
                <a:gridCol w="521931">
                  <a:extLst>
                    <a:ext uri="{9D8B030D-6E8A-4147-A177-3AD203B41FA5}">
                      <a16:colId xmlns:a16="http://schemas.microsoft.com/office/drawing/2014/main" xmlns="" val="20013"/>
                    </a:ext>
                  </a:extLst>
                </a:gridCol>
                <a:gridCol w="521931">
                  <a:extLst>
                    <a:ext uri="{9D8B030D-6E8A-4147-A177-3AD203B41FA5}">
                      <a16:colId xmlns:a16="http://schemas.microsoft.com/office/drawing/2014/main" xmlns="" val="20014"/>
                    </a:ext>
                  </a:extLst>
                </a:gridCol>
                <a:gridCol w="521931">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18 urtetatik 29 urtetara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30 urtetatik 45 urtetara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a:solidFill>
                            <a:schemeClr val="dk1"/>
                          </a:solidFill>
                          <a:latin typeface="Arial" panose="020B0604020202020204" pitchFamily="34" charset="0"/>
                        </a:rPr>
                        <a:t>46 urtetatik 64 urtetara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65 urtetik gora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endParaRPr lang="es-ES" sz="900" kern="120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40388">
                <a:tc>
                  <a:txBody>
                    <a:bodyPr/>
                    <a:lstStyle/>
                    <a:p>
                      <a:pPr marL="0" algn="l" defTabSz="457200" rtl="0" eaLnBrk="1" fontAlgn="ctr" latinLnBrk="0" hangingPunct="1"/>
                      <a:r>
                        <a:rPr lang="eu-ES" sz="900" b="1" i="1" kern="1200" dirty="0">
                          <a:solidFill>
                            <a:schemeClr val="dk1"/>
                          </a:solidFill>
                          <a:latin typeface="Arial" panose="020B0604020202020204" pitchFamily="34" charset="0"/>
                        </a:rPr>
                        <a:t>BATEZ BESTEKOA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bl>
          </a:graphicData>
        </a:graphic>
      </p:graphicFrame>
      <p:sp>
        <p:nvSpPr>
          <p:cNvPr id="11" name="Rectangle 3"/>
          <p:cNvSpPr>
            <a:spLocks noChangeArrowheads="1"/>
          </p:cNvSpPr>
          <p:nvPr/>
        </p:nvSpPr>
        <p:spPr bwMode="auto">
          <a:xfrm>
            <a:off x="443835" y="3943617"/>
            <a:ext cx="2166016"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ikerketen bilakaera</a:t>
            </a:r>
            <a:endParaRPr lang="eu-ES" sz="11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96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15</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2.3.- BIZILEKUA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76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P.14.: Zein lurraldetan bizi zara?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2278504190"/>
              </p:ext>
            </p:extLst>
          </p:nvPr>
        </p:nvGraphicFramePr>
        <p:xfrm>
          <a:off x="246768" y="1895253"/>
          <a:ext cx="8434603" cy="17606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5" y="173911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10" name="9 Tabla"/>
          <p:cNvGraphicFramePr>
            <a:graphicFrameLocks noGrp="1"/>
          </p:cNvGraphicFramePr>
          <p:nvPr>
            <p:extLst>
              <p:ext uri="{D42A27DB-BD31-4B8C-83A1-F6EECF244321}">
                <p14:modId xmlns:p14="http://schemas.microsoft.com/office/powerpoint/2010/main" val="1780001846"/>
              </p:ext>
            </p:extLst>
          </p:nvPr>
        </p:nvGraphicFramePr>
        <p:xfrm>
          <a:off x="133355" y="4295357"/>
          <a:ext cx="8848716" cy="2113783"/>
        </p:xfrm>
        <a:graphic>
          <a:graphicData uri="http://schemas.openxmlformats.org/drawingml/2006/table">
            <a:tbl>
              <a:tblPr firstRow="1" bandRow="1">
                <a:tableStyleId>{5C22544A-7EE6-4342-B048-85BDC9FD1C3A}</a:tableStyleId>
              </a:tblPr>
              <a:tblGrid>
                <a:gridCol w="1144161">
                  <a:extLst>
                    <a:ext uri="{9D8B030D-6E8A-4147-A177-3AD203B41FA5}">
                      <a16:colId xmlns:a16="http://schemas.microsoft.com/office/drawing/2014/main" xmlns="" val="20000"/>
                    </a:ext>
                  </a:extLst>
                </a:gridCol>
                <a:gridCol w="513637">
                  <a:extLst>
                    <a:ext uri="{9D8B030D-6E8A-4147-A177-3AD203B41FA5}">
                      <a16:colId xmlns:a16="http://schemas.microsoft.com/office/drawing/2014/main" xmlns="" val="20001"/>
                    </a:ext>
                  </a:extLst>
                </a:gridCol>
                <a:gridCol w="513637">
                  <a:extLst>
                    <a:ext uri="{9D8B030D-6E8A-4147-A177-3AD203B41FA5}">
                      <a16:colId xmlns:a16="http://schemas.microsoft.com/office/drawing/2014/main" xmlns="" val="20002"/>
                    </a:ext>
                  </a:extLst>
                </a:gridCol>
                <a:gridCol w="513637">
                  <a:extLst>
                    <a:ext uri="{9D8B030D-6E8A-4147-A177-3AD203B41FA5}">
                      <a16:colId xmlns:a16="http://schemas.microsoft.com/office/drawing/2014/main" xmlns="" val="20003"/>
                    </a:ext>
                  </a:extLst>
                </a:gridCol>
                <a:gridCol w="513637">
                  <a:extLst>
                    <a:ext uri="{9D8B030D-6E8A-4147-A177-3AD203B41FA5}">
                      <a16:colId xmlns:a16="http://schemas.microsoft.com/office/drawing/2014/main" xmlns="" val="20004"/>
                    </a:ext>
                  </a:extLst>
                </a:gridCol>
                <a:gridCol w="513637">
                  <a:extLst>
                    <a:ext uri="{9D8B030D-6E8A-4147-A177-3AD203B41FA5}">
                      <a16:colId xmlns:a16="http://schemas.microsoft.com/office/drawing/2014/main" xmlns="" val="20005"/>
                    </a:ext>
                  </a:extLst>
                </a:gridCol>
                <a:gridCol w="513637">
                  <a:extLst>
                    <a:ext uri="{9D8B030D-6E8A-4147-A177-3AD203B41FA5}">
                      <a16:colId xmlns:a16="http://schemas.microsoft.com/office/drawing/2014/main" xmlns="" val="20006"/>
                    </a:ext>
                  </a:extLst>
                </a:gridCol>
                <a:gridCol w="513637">
                  <a:extLst>
                    <a:ext uri="{9D8B030D-6E8A-4147-A177-3AD203B41FA5}">
                      <a16:colId xmlns:a16="http://schemas.microsoft.com/office/drawing/2014/main" xmlns="" val="20007"/>
                    </a:ext>
                  </a:extLst>
                </a:gridCol>
                <a:gridCol w="513637">
                  <a:extLst>
                    <a:ext uri="{9D8B030D-6E8A-4147-A177-3AD203B41FA5}">
                      <a16:colId xmlns:a16="http://schemas.microsoft.com/office/drawing/2014/main" xmlns="" val="20008"/>
                    </a:ext>
                  </a:extLst>
                </a:gridCol>
                <a:gridCol w="513637">
                  <a:extLst>
                    <a:ext uri="{9D8B030D-6E8A-4147-A177-3AD203B41FA5}">
                      <a16:colId xmlns:a16="http://schemas.microsoft.com/office/drawing/2014/main" xmlns="" val="20009"/>
                    </a:ext>
                  </a:extLst>
                </a:gridCol>
                <a:gridCol w="513637">
                  <a:extLst>
                    <a:ext uri="{9D8B030D-6E8A-4147-A177-3AD203B41FA5}">
                      <a16:colId xmlns:a16="http://schemas.microsoft.com/office/drawing/2014/main" xmlns="" val="20010"/>
                    </a:ext>
                  </a:extLst>
                </a:gridCol>
                <a:gridCol w="513637">
                  <a:extLst>
                    <a:ext uri="{9D8B030D-6E8A-4147-A177-3AD203B41FA5}">
                      <a16:colId xmlns:a16="http://schemas.microsoft.com/office/drawing/2014/main" xmlns="" val="20011"/>
                    </a:ext>
                  </a:extLst>
                </a:gridCol>
                <a:gridCol w="513637">
                  <a:extLst>
                    <a:ext uri="{9D8B030D-6E8A-4147-A177-3AD203B41FA5}">
                      <a16:colId xmlns:a16="http://schemas.microsoft.com/office/drawing/2014/main" xmlns="" val="20012"/>
                    </a:ext>
                  </a:extLst>
                </a:gridCol>
                <a:gridCol w="513637">
                  <a:extLst>
                    <a:ext uri="{9D8B030D-6E8A-4147-A177-3AD203B41FA5}">
                      <a16:colId xmlns:a16="http://schemas.microsoft.com/office/drawing/2014/main" xmlns="" val="20013"/>
                    </a:ext>
                  </a:extLst>
                </a:gridCol>
                <a:gridCol w="513637">
                  <a:extLst>
                    <a:ext uri="{9D8B030D-6E8A-4147-A177-3AD203B41FA5}">
                      <a16:colId xmlns:a16="http://schemas.microsoft.com/office/drawing/2014/main" xmlns="" val="20014"/>
                    </a:ext>
                  </a:extLst>
                </a:gridCol>
                <a:gridCol w="513637">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Araba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Bizkaia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Gipuzkoa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Estatuko gainerako lurraldeak</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11" name="Rectangle 3"/>
          <p:cNvSpPr>
            <a:spLocks noChangeArrowheads="1"/>
          </p:cNvSpPr>
          <p:nvPr/>
        </p:nvSpPr>
        <p:spPr bwMode="auto">
          <a:xfrm>
            <a:off x="443835" y="3943617"/>
            <a:ext cx="2166016"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ikerketen bilakaera</a:t>
            </a:r>
            <a:endParaRPr lang="eu-ES" sz="11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55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17</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2.4.- JAIOLEKUA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770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18</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P.15.:  Jaiolekua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583987277"/>
              </p:ext>
            </p:extLst>
          </p:nvPr>
        </p:nvGraphicFramePr>
        <p:xfrm>
          <a:off x="246768" y="1895253"/>
          <a:ext cx="8434603" cy="17606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5" y="173911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10" name="9 Tabla"/>
          <p:cNvGraphicFramePr>
            <a:graphicFrameLocks noGrp="1"/>
          </p:cNvGraphicFramePr>
          <p:nvPr>
            <p:extLst>
              <p:ext uri="{D42A27DB-BD31-4B8C-83A1-F6EECF244321}">
                <p14:modId xmlns:p14="http://schemas.microsoft.com/office/powerpoint/2010/main" val="1617123521"/>
              </p:ext>
            </p:extLst>
          </p:nvPr>
        </p:nvGraphicFramePr>
        <p:xfrm>
          <a:off x="95249" y="4466807"/>
          <a:ext cx="8896350" cy="1873395"/>
        </p:xfrm>
        <a:graphic>
          <a:graphicData uri="http://schemas.openxmlformats.org/drawingml/2006/table">
            <a:tbl>
              <a:tblPr firstRow="1" bandRow="1">
                <a:tableStyleId>{5C22544A-7EE6-4342-B048-85BDC9FD1C3A}</a:tableStyleId>
              </a:tblPr>
              <a:tblGrid>
                <a:gridCol w="1150320">
                  <a:extLst>
                    <a:ext uri="{9D8B030D-6E8A-4147-A177-3AD203B41FA5}">
                      <a16:colId xmlns:a16="http://schemas.microsoft.com/office/drawing/2014/main" xmlns="" val="20000"/>
                    </a:ext>
                  </a:extLst>
                </a:gridCol>
                <a:gridCol w="516402">
                  <a:extLst>
                    <a:ext uri="{9D8B030D-6E8A-4147-A177-3AD203B41FA5}">
                      <a16:colId xmlns:a16="http://schemas.microsoft.com/office/drawing/2014/main" xmlns="" val="20001"/>
                    </a:ext>
                  </a:extLst>
                </a:gridCol>
                <a:gridCol w="516402">
                  <a:extLst>
                    <a:ext uri="{9D8B030D-6E8A-4147-A177-3AD203B41FA5}">
                      <a16:colId xmlns:a16="http://schemas.microsoft.com/office/drawing/2014/main" xmlns="" val="20002"/>
                    </a:ext>
                  </a:extLst>
                </a:gridCol>
                <a:gridCol w="516402">
                  <a:extLst>
                    <a:ext uri="{9D8B030D-6E8A-4147-A177-3AD203B41FA5}">
                      <a16:colId xmlns:a16="http://schemas.microsoft.com/office/drawing/2014/main" xmlns="" val="20003"/>
                    </a:ext>
                  </a:extLst>
                </a:gridCol>
                <a:gridCol w="516402">
                  <a:extLst>
                    <a:ext uri="{9D8B030D-6E8A-4147-A177-3AD203B41FA5}">
                      <a16:colId xmlns:a16="http://schemas.microsoft.com/office/drawing/2014/main" xmlns="" val="20004"/>
                    </a:ext>
                  </a:extLst>
                </a:gridCol>
                <a:gridCol w="516402">
                  <a:extLst>
                    <a:ext uri="{9D8B030D-6E8A-4147-A177-3AD203B41FA5}">
                      <a16:colId xmlns:a16="http://schemas.microsoft.com/office/drawing/2014/main" xmlns="" val="20005"/>
                    </a:ext>
                  </a:extLst>
                </a:gridCol>
                <a:gridCol w="516402">
                  <a:extLst>
                    <a:ext uri="{9D8B030D-6E8A-4147-A177-3AD203B41FA5}">
                      <a16:colId xmlns:a16="http://schemas.microsoft.com/office/drawing/2014/main" xmlns="" val="20006"/>
                    </a:ext>
                  </a:extLst>
                </a:gridCol>
                <a:gridCol w="516402">
                  <a:extLst>
                    <a:ext uri="{9D8B030D-6E8A-4147-A177-3AD203B41FA5}">
                      <a16:colId xmlns:a16="http://schemas.microsoft.com/office/drawing/2014/main" xmlns="" val="20007"/>
                    </a:ext>
                  </a:extLst>
                </a:gridCol>
                <a:gridCol w="516402">
                  <a:extLst>
                    <a:ext uri="{9D8B030D-6E8A-4147-A177-3AD203B41FA5}">
                      <a16:colId xmlns:a16="http://schemas.microsoft.com/office/drawing/2014/main" xmlns="" val="20008"/>
                    </a:ext>
                  </a:extLst>
                </a:gridCol>
                <a:gridCol w="516402">
                  <a:extLst>
                    <a:ext uri="{9D8B030D-6E8A-4147-A177-3AD203B41FA5}">
                      <a16:colId xmlns:a16="http://schemas.microsoft.com/office/drawing/2014/main" xmlns="" val="20009"/>
                    </a:ext>
                  </a:extLst>
                </a:gridCol>
                <a:gridCol w="516402">
                  <a:extLst>
                    <a:ext uri="{9D8B030D-6E8A-4147-A177-3AD203B41FA5}">
                      <a16:colId xmlns:a16="http://schemas.microsoft.com/office/drawing/2014/main" xmlns="" val="20010"/>
                    </a:ext>
                  </a:extLst>
                </a:gridCol>
                <a:gridCol w="516402">
                  <a:extLst>
                    <a:ext uri="{9D8B030D-6E8A-4147-A177-3AD203B41FA5}">
                      <a16:colId xmlns:a16="http://schemas.microsoft.com/office/drawing/2014/main" xmlns="" val="20011"/>
                    </a:ext>
                  </a:extLst>
                </a:gridCol>
                <a:gridCol w="516402">
                  <a:extLst>
                    <a:ext uri="{9D8B030D-6E8A-4147-A177-3AD203B41FA5}">
                      <a16:colId xmlns:a16="http://schemas.microsoft.com/office/drawing/2014/main" xmlns="" val="20012"/>
                    </a:ext>
                  </a:extLst>
                </a:gridCol>
                <a:gridCol w="516402">
                  <a:extLst>
                    <a:ext uri="{9D8B030D-6E8A-4147-A177-3AD203B41FA5}">
                      <a16:colId xmlns:a16="http://schemas.microsoft.com/office/drawing/2014/main" xmlns="" val="20013"/>
                    </a:ext>
                  </a:extLst>
                </a:gridCol>
                <a:gridCol w="516402">
                  <a:extLst>
                    <a:ext uri="{9D8B030D-6E8A-4147-A177-3AD203B41FA5}">
                      <a16:colId xmlns:a16="http://schemas.microsoft.com/office/drawing/2014/main" xmlns="" val="20014"/>
                    </a:ext>
                  </a:extLst>
                </a:gridCol>
                <a:gridCol w="516402">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EAEn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Estatuko gainerako lurraldeetan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Espainiatik kanpo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56162">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1" name="Rectangle 3"/>
          <p:cNvSpPr>
            <a:spLocks noChangeArrowheads="1"/>
          </p:cNvSpPr>
          <p:nvPr/>
        </p:nvSpPr>
        <p:spPr bwMode="auto">
          <a:xfrm>
            <a:off x="443835" y="3943617"/>
            <a:ext cx="2166016"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ikerketen bilakaera</a:t>
            </a:r>
            <a:endParaRPr lang="eu-ES" sz="11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12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19</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2.5.- IKASKETA MAILA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60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a:t>
            </a:fld>
            <a:endParaRPr lang="eu-ES" dirty="0"/>
          </a:p>
        </p:txBody>
      </p:sp>
      <p:sp>
        <p:nvSpPr>
          <p:cNvPr id="4" name="Rectangle 3"/>
          <p:cNvSpPr>
            <a:spLocks noChangeArrowheads="1"/>
          </p:cNvSpPr>
          <p:nvPr/>
        </p:nvSpPr>
        <p:spPr bwMode="auto">
          <a:xfrm>
            <a:off x="752475" y="1082716"/>
            <a:ext cx="7928896" cy="5468100"/>
          </a:xfrm>
          <a:prstGeom prst="rect">
            <a:avLst/>
          </a:prstGeom>
          <a:noFill/>
          <a:ln w="19050">
            <a:noFill/>
            <a:miter lim="800000"/>
            <a:headEnd/>
            <a:tailEnd/>
          </a:ln>
        </p:spPr>
        <p:txBody>
          <a:bodyPr wrap="square" lIns="36000">
            <a:spAutoFit/>
          </a:bodyPr>
          <a:lstStyle/>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1.- SARRERA: PLANTEAMENDU METODOLOGIKOA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1.1. Ikerketaren helburuak</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1.2. Fitxa teknikoa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7</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2.- PERTSONA ERABILTZAILEEN PROFILA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10</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2.1. Sexua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11</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2.2. Adina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2.3. Bizilekua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15</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2.4. Jaiolekua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17</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2.5. Ikasketa-maila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19</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2.6. Lehentasunezko hizkuntza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21</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3.- KONTSULTAREN GAIA, ERABILERA-MAIZTASUNA ETA SARBIDE MOTA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23</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3.1. Egindako kontsultaren gaia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25</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3.2. Erabilera-maiztasuna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28</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3.3. Sartzeko gailuak</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31</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4.- ARRETAREN BALORAZIOA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4.1. Kontsultaren erantzuna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36</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4.2. Arretarekiko gogobetetasun-maila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39</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4.3. Zerbitzuarekiko gogobetetasun-maila orokorra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42</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5.- ZERBITZUA ERABILTZEKO ETA GOMENDATZEKO JOERA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5.1. Zerbitzua erabiltzeko joera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46</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5.2. Zerbitzua gomendatzea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49</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6.- TELEGRAM ETA HERRITARREKIN HARREMANETAN JARTZEKO KANAL BERRIAK</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52</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6.1. </a:t>
            </a:r>
            <a:r>
              <a:rPr lang="eu-ES" sz="900" b="1" dirty="0" err="1">
                <a:solidFill>
                  <a:srgbClr val="4D4D4D"/>
                </a:solidFill>
                <a:latin typeface="Arial" panose="020B0604020202020204" pitchFamily="34" charset="0"/>
              </a:rPr>
              <a:t>Telegram</a:t>
            </a:r>
            <a:r>
              <a:rPr lang="eu-ES" sz="900" b="1" dirty="0">
                <a:solidFill>
                  <a:srgbClr val="4D4D4D"/>
                </a:solidFill>
                <a:latin typeface="Arial" panose="020B0604020202020204" pitchFamily="34" charset="0"/>
              </a:rPr>
              <a:t> zerbitzuaren ezagutza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54</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6.2. </a:t>
            </a:r>
            <a:r>
              <a:rPr lang="eu-ES" sz="900" b="1" dirty="0" err="1">
                <a:solidFill>
                  <a:srgbClr val="4D4D4D"/>
                </a:solidFill>
                <a:latin typeface="Arial" panose="020B0604020202020204" pitchFamily="34" charset="0"/>
              </a:rPr>
              <a:t>Telegram</a:t>
            </a:r>
            <a:r>
              <a:rPr lang="eu-ES" sz="900" b="1" dirty="0">
                <a:solidFill>
                  <a:srgbClr val="4D4D4D"/>
                </a:solidFill>
                <a:latin typeface="Arial" panose="020B0604020202020204" pitchFamily="34" charset="0"/>
              </a:rPr>
              <a:t> zerbitzua instalatzeko eta erabiltzeko erraztasuna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57</a:t>
            </a:r>
          </a:p>
          <a:p>
            <a:pPr marL="53975" eaLnBrk="0" hangingPunct="0">
              <a:lnSpc>
                <a:spcPct val="150000"/>
              </a:lnSpc>
              <a:buClr>
                <a:srgbClr val="C0C0C0"/>
              </a:buClr>
              <a:buSzPts val="1800"/>
              <a:tabLst>
                <a:tab pos="361950" algn="l"/>
                <a:tab pos="7534275" algn="r"/>
              </a:tabLst>
            </a:pP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6.3. Herritarrekin harremanetan jartzeko kanal berriak</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59</a:t>
            </a:r>
          </a:p>
          <a:p>
            <a:pPr marL="53975" eaLnBrk="0" hangingPunct="0">
              <a:lnSpc>
                <a:spcPct val="150000"/>
              </a:lnSpc>
              <a:buClr>
                <a:srgbClr val="C0C0C0"/>
              </a:buClr>
              <a:buSzPts val="1800"/>
              <a:tabLst>
                <a:tab pos="361950" algn="l"/>
                <a:tab pos="7534275" algn="r"/>
              </a:tabLst>
            </a:pPr>
            <a:r>
              <a:rPr lang="eu-ES" sz="900" b="1" dirty="0">
                <a:solidFill>
                  <a:srgbClr val="4D4D4D"/>
                </a:solidFill>
                <a:latin typeface="Arial" panose="020B0604020202020204" pitchFamily="34" charset="0"/>
              </a:rPr>
              <a:t>7.- ZUZENEANEN ZERBITZUEN KARTA</a:t>
            </a:r>
            <a:r>
              <a:rPr lang="en-US" sz="900" b="1" dirty="0">
                <a:solidFill>
                  <a:srgbClr val="4D4D4D"/>
                </a:solidFill>
                <a:latin typeface="Arial" panose="020B0604020202020204" pitchFamily="34" charset="0"/>
              </a:rPr>
              <a:t>	</a:t>
            </a:r>
            <a:r>
              <a:rPr lang="eu-ES" sz="900" b="1" dirty="0">
                <a:solidFill>
                  <a:srgbClr val="4D4D4D"/>
                </a:solidFill>
                <a:latin typeface="Arial" panose="020B0604020202020204" pitchFamily="34" charset="0"/>
              </a:rPr>
              <a:t>61</a:t>
            </a:r>
          </a:p>
        </p:txBody>
      </p:sp>
    </p:spTree>
    <p:extLst>
      <p:ext uri="{BB962C8B-B14F-4D97-AF65-F5344CB8AC3E}">
        <p14:creationId xmlns:p14="http://schemas.microsoft.com/office/powerpoint/2010/main" val="183116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P.15.: Zein dira egin dituzun maila altueneko ikasketak?</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1680134074"/>
              </p:ext>
            </p:extLst>
          </p:nvPr>
        </p:nvGraphicFramePr>
        <p:xfrm>
          <a:off x="117988" y="1895253"/>
          <a:ext cx="8642554" cy="17606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5" y="173911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10" name="9 Tabla"/>
          <p:cNvGraphicFramePr>
            <a:graphicFrameLocks noGrp="1"/>
          </p:cNvGraphicFramePr>
          <p:nvPr>
            <p:extLst>
              <p:ext uri="{D42A27DB-BD31-4B8C-83A1-F6EECF244321}">
                <p14:modId xmlns:p14="http://schemas.microsoft.com/office/powerpoint/2010/main" val="4282546401"/>
              </p:ext>
            </p:extLst>
          </p:nvPr>
        </p:nvGraphicFramePr>
        <p:xfrm>
          <a:off x="57150" y="4114306"/>
          <a:ext cx="9020171" cy="2578245"/>
        </p:xfrm>
        <a:graphic>
          <a:graphicData uri="http://schemas.openxmlformats.org/drawingml/2006/table">
            <a:tbl>
              <a:tblPr firstRow="1" bandRow="1">
                <a:tableStyleId>{5C22544A-7EE6-4342-B048-85BDC9FD1C3A}</a:tableStyleId>
              </a:tblPr>
              <a:tblGrid>
                <a:gridCol w="1522946">
                  <a:extLst>
                    <a:ext uri="{9D8B030D-6E8A-4147-A177-3AD203B41FA5}">
                      <a16:colId xmlns:a16="http://schemas.microsoft.com/office/drawing/2014/main" xmlns="" val="20000"/>
                    </a:ext>
                  </a:extLst>
                </a:gridCol>
                <a:gridCol w="499815">
                  <a:extLst>
                    <a:ext uri="{9D8B030D-6E8A-4147-A177-3AD203B41FA5}">
                      <a16:colId xmlns:a16="http://schemas.microsoft.com/office/drawing/2014/main" xmlns="" val="20001"/>
                    </a:ext>
                  </a:extLst>
                </a:gridCol>
                <a:gridCol w="499815">
                  <a:extLst>
                    <a:ext uri="{9D8B030D-6E8A-4147-A177-3AD203B41FA5}">
                      <a16:colId xmlns:a16="http://schemas.microsoft.com/office/drawing/2014/main" xmlns="" val="20002"/>
                    </a:ext>
                  </a:extLst>
                </a:gridCol>
                <a:gridCol w="499815">
                  <a:extLst>
                    <a:ext uri="{9D8B030D-6E8A-4147-A177-3AD203B41FA5}">
                      <a16:colId xmlns:a16="http://schemas.microsoft.com/office/drawing/2014/main" xmlns="" val="20003"/>
                    </a:ext>
                  </a:extLst>
                </a:gridCol>
                <a:gridCol w="499815">
                  <a:extLst>
                    <a:ext uri="{9D8B030D-6E8A-4147-A177-3AD203B41FA5}">
                      <a16:colId xmlns:a16="http://schemas.microsoft.com/office/drawing/2014/main" xmlns="" val="20004"/>
                    </a:ext>
                  </a:extLst>
                </a:gridCol>
                <a:gridCol w="499815">
                  <a:extLst>
                    <a:ext uri="{9D8B030D-6E8A-4147-A177-3AD203B41FA5}">
                      <a16:colId xmlns:a16="http://schemas.microsoft.com/office/drawing/2014/main" xmlns="" val="20005"/>
                    </a:ext>
                  </a:extLst>
                </a:gridCol>
                <a:gridCol w="499815">
                  <a:extLst>
                    <a:ext uri="{9D8B030D-6E8A-4147-A177-3AD203B41FA5}">
                      <a16:colId xmlns:a16="http://schemas.microsoft.com/office/drawing/2014/main" xmlns="" val="20006"/>
                    </a:ext>
                  </a:extLst>
                </a:gridCol>
                <a:gridCol w="499815">
                  <a:extLst>
                    <a:ext uri="{9D8B030D-6E8A-4147-A177-3AD203B41FA5}">
                      <a16:colId xmlns:a16="http://schemas.microsoft.com/office/drawing/2014/main" xmlns="" val="20007"/>
                    </a:ext>
                  </a:extLst>
                </a:gridCol>
                <a:gridCol w="499815">
                  <a:extLst>
                    <a:ext uri="{9D8B030D-6E8A-4147-A177-3AD203B41FA5}">
                      <a16:colId xmlns:a16="http://schemas.microsoft.com/office/drawing/2014/main" xmlns="" val="20008"/>
                    </a:ext>
                  </a:extLst>
                </a:gridCol>
                <a:gridCol w="499815">
                  <a:extLst>
                    <a:ext uri="{9D8B030D-6E8A-4147-A177-3AD203B41FA5}">
                      <a16:colId xmlns:a16="http://schemas.microsoft.com/office/drawing/2014/main" xmlns="" val="20009"/>
                    </a:ext>
                  </a:extLst>
                </a:gridCol>
                <a:gridCol w="499815">
                  <a:extLst>
                    <a:ext uri="{9D8B030D-6E8A-4147-A177-3AD203B41FA5}">
                      <a16:colId xmlns:a16="http://schemas.microsoft.com/office/drawing/2014/main" xmlns="" val="20010"/>
                    </a:ext>
                  </a:extLst>
                </a:gridCol>
                <a:gridCol w="499815">
                  <a:extLst>
                    <a:ext uri="{9D8B030D-6E8A-4147-A177-3AD203B41FA5}">
                      <a16:colId xmlns:a16="http://schemas.microsoft.com/office/drawing/2014/main" xmlns="" val="20011"/>
                    </a:ext>
                  </a:extLst>
                </a:gridCol>
                <a:gridCol w="499815">
                  <a:extLst>
                    <a:ext uri="{9D8B030D-6E8A-4147-A177-3AD203B41FA5}">
                      <a16:colId xmlns:a16="http://schemas.microsoft.com/office/drawing/2014/main" xmlns="" val="20012"/>
                    </a:ext>
                  </a:extLst>
                </a:gridCol>
                <a:gridCol w="499815">
                  <a:extLst>
                    <a:ext uri="{9D8B030D-6E8A-4147-A177-3AD203B41FA5}">
                      <a16:colId xmlns:a16="http://schemas.microsoft.com/office/drawing/2014/main" xmlns="" val="20013"/>
                    </a:ext>
                  </a:extLst>
                </a:gridCol>
                <a:gridCol w="499815">
                  <a:extLst>
                    <a:ext uri="{9D8B030D-6E8A-4147-A177-3AD203B41FA5}">
                      <a16:colId xmlns:a16="http://schemas.microsoft.com/office/drawing/2014/main" xmlns="" val="20014"/>
                    </a:ext>
                  </a:extLst>
                </a:gridCol>
                <a:gridCol w="499815">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pPr marL="0" algn="ctr" defTabSz="457200" rtl="0" eaLnBrk="1" fontAlgn="ctr" latinLnBrk="0" hangingPunct="1"/>
                      <a:r>
                        <a:rPr lang="eu-ES" sz="900" kern="1200" dirty="0">
                          <a:solidFill>
                            <a:schemeClr val="dk1"/>
                          </a:solidFill>
                          <a:latin typeface="Arial" panose="020B0604020202020204" pitchFamily="34" charset="0"/>
                        </a:rPr>
                        <a:t>Unibertsitateko ikasketak (Erdi eta Goi mailakoak)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ctr" defTabSz="457200" rtl="0" eaLnBrk="1" fontAlgn="ctr" latinLnBrk="0" hangingPunct="1"/>
                      <a:r>
                        <a:rPr lang="eu-ES" sz="900" kern="1200" dirty="0">
                          <a:solidFill>
                            <a:schemeClr val="dk1"/>
                          </a:solidFill>
                          <a:latin typeface="Arial" panose="020B0604020202020204" pitchFamily="34" charset="0"/>
                        </a:rPr>
                        <a:t>Profesionalak (LH)</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ctr" defTabSz="457200" rtl="0" eaLnBrk="1" fontAlgn="ctr" latinLnBrk="0" hangingPunct="1"/>
                      <a:r>
                        <a:rPr lang="eu-ES" sz="900" kern="1200" dirty="0">
                          <a:solidFill>
                            <a:schemeClr val="dk1"/>
                          </a:solidFill>
                          <a:latin typeface="Arial" panose="020B0604020202020204" pitchFamily="34" charset="0"/>
                        </a:rPr>
                        <a:t>Bigarren mailakoak: Goi mailako Batxilergoa, BBB, UBI, IEE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ctr" defTabSz="457200" rtl="0" eaLnBrk="1" fontAlgn="ctr" latinLnBrk="0" hangingPunct="1"/>
                      <a:r>
                        <a:rPr lang="eu-ES" sz="900" kern="1200" dirty="0">
                          <a:solidFill>
                            <a:schemeClr val="dk1"/>
                          </a:solidFill>
                          <a:latin typeface="Arial" panose="020B0604020202020204" pitchFamily="34" charset="0"/>
                        </a:rPr>
                        <a:t>Lehen mailakoak, Oinarrizko Batxilergoa, OHO, </a:t>
                      </a:r>
                      <a:r>
                        <a:rPr lang="eu-ES" sz="900" kern="1200" dirty="0" err="1">
                          <a:solidFill>
                            <a:schemeClr val="dk1"/>
                          </a:solidFill>
                          <a:latin typeface="Arial" panose="020B0604020202020204" pitchFamily="34" charset="0"/>
                        </a:rPr>
                        <a:t>DBH</a:t>
                      </a:r>
                      <a:endParaRPr lang="eu-ES" sz="900" kern="1200" dirty="0">
                        <a:solidFill>
                          <a:schemeClr val="dk1"/>
                        </a:solidFill>
                        <a:latin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pPr marL="0" algn="ctr" defTabSz="457200" rtl="0" eaLnBrk="1" fontAlgn="ctr" latinLnBrk="0" hangingPunct="1"/>
                      <a:r>
                        <a:rPr lang="eu-ES" sz="900" kern="1200" dirty="0">
                          <a:solidFill>
                            <a:schemeClr val="dk1"/>
                          </a:solidFill>
                          <a:latin typeface="Arial" panose="020B0604020202020204" pitchFamily="34" charset="0"/>
                        </a:rPr>
                        <a:t>Bat ere ez, lehen mailakoak baino gutxiago</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40388">
                <a:tc>
                  <a:txBody>
                    <a:bodyPr/>
                    <a:lstStyle/>
                    <a:p>
                      <a:pPr marL="0" algn="ctr" defTabSz="457200" rtl="0" eaLnBrk="1" fontAlgn="ctr" latinLnBrk="0" hangingPunct="1"/>
                      <a:r>
                        <a:rPr lang="eu-ES" sz="900" kern="1200" dirty="0">
                          <a:solidFill>
                            <a:schemeClr val="dk1"/>
                          </a:solidFill>
                          <a:latin typeface="Arial" panose="020B0604020202020204" pitchFamily="34" charset="0"/>
                        </a:rPr>
                        <a:t>Ez du erantzuna zehazten</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11" name="Rectangle 3"/>
          <p:cNvSpPr>
            <a:spLocks noChangeArrowheads="1"/>
          </p:cNvSpPr>
          <p:nvPr/>
        </p:nvSpPr>
        <p:spPr bwMode="auto">
          <a:xfrm>
            <a:off x="443835" y="3686784"/>
            <a:ext cx="2166016"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ikerketen bilakaera</a:t>
            </a:r>
            <a:endParaRPr lang="eu-ES" sz="11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23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2.6.- HIZKUNTZA LEHENETSIA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3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22</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P.17.: Zein hizkuntza lehenesten duzu administrazioarekin dituzun hartu-emanetarako?</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439655739"/>
              </p:ext>
            </p:extLst>
          </p:nvPr>
        </p:nvGraphicFramePr>
        <p:xfrm>
          <a:off x="246768" y="1895253"/>
          <a:ext cx="8434603" cy="176064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443835" y="173911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10" name="9 Tabla"/>
          <p:cNvGraphicFramePr>
            <a:graphicFrameLocks noGrp="1"/>
          </p:cNvGraphicFramePr>
          <p:nvPr>
            <p:extLst>
              <p:ext uri="{D42A27DB-BD31-4B8C-83A1-F6EECF244321}">
                <p14:modId xmlns:p14="http://schemas.microsoft.com/office/powerpoint/2010/main" val="3785899693"/>
              </p:ext>
            </p:extLst>
          </p:nvPr>
        </p:nvGraphicFramePr>
        <p:xfrm>
          <a:off x="142875" y="4361956"/>
          <a:ext cx="8896355" cy="1829938"/>
        </p:xfrm>
        <a:graphic>
          <a:graphicData uri="http://schemas.openxmlformats.org/drawingml/2006/table">
            <a:tbl>
              <a:tblPr firstRow="1" bandRow="1">
                <a:tableStyleId>{5C22544A-7EE6-4342-B048-85BDC9FD1C3A}</a:tableStyleId>
              </a:tblPr>
              <a:tblGrid>
                <a:gridCol w="1432295">
                  <a:extLst>
                    <a:ext uri="{9D8B030D-6E8A-4147-A177-3AD203B41FA5}">
                      <a16:colId xmlns:a16="http://schemas.microsoft.com/office/drawing/2014/main" xmlns="" val="20000"/>
                    </a:ext>
                  </a:extLst>
                </a:gridCol>
                <a:gridCol w="497604">
                  <a:extLst>
                    <a:ext uri="{9D8B030D-6E8A-4147-A177-3AD203B41FA5}">
                      <a16:colId xmlns:a16="http://schemas.microsoft.com/office/drawing/2014/main" xmlns="" val="20001"/>
                    </a:ext>
                  </a:extLst>
                </a:gridCol>
                <a:gridCol w="497604">
                  <a:extLst>
                    <a:ext uri="{9D8B030D-6E8A-4147-A177-3AD203B41FA5}">
                      <a16:colId xmlns:a16="http://schemas.microsoft.com/office/drawing/2014/main" xmlns="" val="20002"/>
                    </a:ext>
                  </a:extLst>
                </a:gridCol>
                <a:gridCol w="497604">
                  <a:extLst>
                    <a:ext uri="{9D8B030D-6E8A-4147-A177-3AD203B41FA5}">
                      <a16:colId xmlns:a16="http://schemas.microsoft.com/office/drawing/2014/main" xmlns="" val="20003"/>
                    </a:ext>
                  </a:extLst>
                </a:gridCol>
                <a:gridCol w="497604">
                  <a:extLst>
                    <a:ext uri="{9D8B030D-6E8A-4147-A177-3AD203B41FA5}">
                      <a16:colId xmlns:a16="http://schemas.microsoft.com/office/drawing/2014/main" xmlns="" val="20004"/>
                    </a:ext>
                  </a:extLst>
                </a:gridCol>
                <a:gridCol w="497604">
                  <a:extLst>
                    <a:ext uri="{9D8B030D-6E8A-4147-A177-3AD203B41FA5}">
                      <a16:colId xmlns:a16="http://schemas.microsoft.com/office/drawing/2014/main" xmlns="" val="20005"/>
                    </a:ext>
                  </a:extLst>
                </a:gridCol>
                <a:gridCol w="497604">
                  <a:extLst>
                    <a:ext uri="{9D8B030D-6E8A-4147-A177-3AD203B41FA5}">
                      <a16:colId xmlns:a16="http://schemas.microsoft.com/office/drawing/2014/main" xmlns="" val="20006"/>
                    </a:ext>
                  </a:extLst>
                </a:gridCol>
                <a:gridCol w="497604">
                  <a:extLst>
                    <a:ext uri="{9D8B030D-6E8A-4147-A177-3AD203B41FA5}">
                      <a16:colId xmlns:a16="http://schemas.microsoft.com/office/drawing/2014/main" xmlns="" val="20007"/>
                    </a:ext>
                  </a:extLst>
                </a:gridCol>
                <a:gridCol w="497604">
                  <a:extLst>
                    <a:ext uri="{9D8B030D-6E8A-4147-A177-3AD203B41FA5}">
                      <a16:colId xmlns:a16="http://schemas.microsoft.com/office/drawing/2014/main" xmlns="" val="20008"/>
                    </a:ext>
                  </a:extLst>
                </a:gridCol>
                <a:gridCol w="497604">
                  <a:extLst>
                    <a:ext uri="{9D8B030D-6E8A-4147-A177-3AD203B41FA5}">
                      <a16:colId xmlns:a16="http://schemas.microsoft.com/office/drawing/2014/main" xmlns="" val="20009"/>
                    </a:ext>
                  </a:extLst>
                </a:gridCol>
                <a:gridCol w="497604">
                  <a:extLst>
                    <a:ext uri="{9D8B030D-6E8A-4147-A177-3AD203B41FA5}">
                      <a16:colId xmlns:a16="http://schemas.microsoft.com/office/drawing/2014/main" xmlns="" val="20010"/>
                    </a:ext>
                  </a:extLst>
                </a:gridCol>
                <a:gridCol w="497604">
                  <a:extLst>
                    <a:ext uri="{9D8B030D-6E8A-4147-A177-3AD203B41FA5}">
                      <a16:colId xmlns:a16="http://schemas.microsoft.com/office/drawing/2014/main" xmlns="" val="20011"/>
                    </a:ext>
                  </a:extLst>
                </a:gridCol>
                <a:gridCol w="497604">
                  <a:extLst>
                    <a:ext uri="{9D8B030D-6E8A-4147-A177-3AD203B41FA5}">
                      <a16:colId xmlns:a16="http://schemas.microsoft.com/office/drawing/2014/main" xmlns="" val="20012"/>
                    </a:ext>
                  </a:extLst>
                </a:gridCol>
                <a:gridCol w="497604">
                  <a:extLst>
                    <a:ext uri="{9D8B030D-6E8A-4147-A177-3AD203B41FA5}">
                      <a16:colId xmlns:a16="http://schemas.microsoft.com/office/drawing/2014/main" xmlns="" val="20013"/>
                    </a:ext>
                  </a:extLst>
                </a:gridCol>
                <a:gridCol w="497604">
                  <a:extLst>
                    <a:ext uri="{9D8B030D-6E8A-4147-A177-3AD203B41FA5}">
                      <a16:colId xmlns:a16="http://schemas.microsoft.com/office/drawing/2014/main" xmlns="" val="20014"/>
                    </a:ext>
                  </a:extLst>
                </a:gridCol>
                <a:gridCol w="497604">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a:solidFill>
                            <a:schemeClr val="dk1"/>
                          </a:solidFill>
                          <a:latin typeface="Arial" panose="020B0604020202020204" pitchFamily="34" charset="0"/>
                        </a:rPr>
                        <a:t>Euskara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a:solidFill>
                            <a:schemeClr val="dk1"/>
                          </a:solidFill>
                          <a:latin typeface="Arial" panose="020B0604020202020204" pitchFamily="34" charset="0"/>
                        </a:rPr>
                        <a:t>Gaztelania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a:solidFill>
                            <a:schemeClr val="dk1"/>
                          </a:solidFill>
                          <a:latin typeface="Arial" panose="020B0604020202020204" pitchFamily="34" charset="0"/>
                        </a:rPr>
                        <a:t>Berdin zaie bata edo bestea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1" name="Rectangle 3"/>
          <p:cNvSpPr>
            <a:spLocks noChangeArrowheads="1"/>
          </p:cNvSpPr>
          <p:nvPr/>
        </p:nvSpPr>
        <p:spPr bwMode="auto">
          <a:xfrm>
            <a:off x="443835" y="3801084"/>
            <a:ext cx="2166016"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ikerketen bilakaera</a:t>
            </a:r>
            <a:endParaRPr lang="eu-ES" sz="1100" b="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88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23</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 KONTSULTAREN GAIA, ERABILERA-MAIZTASUNA ETA SARBIDE MOTA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90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24</a:t>
            </a:fld>
            <a:endParaRPr lang="eu-ES" dirty="0"/>
          </a:p>
        </p:txBody>
      </p:sp>
      <p:sp>
        <p:nvSpPr>
          <p:cNvPr id="6" name="Rectangle 3"/>
          <p:cNvSpPr>
            <a:spLocks noChangeArrowheads="1"/>
          </p:cNvSpPr>
          <p:nvPr/>
        </p:nvSpPr>
        <p:spPr bwMode="auto">
          <a:xfrm>
            <a:off x="443834" y="1082716"/>
            <a:ext cx="8237537" cy="3426579"/>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Etxebizitzak jarraitzen du izaten</a:t>
            </a:r>
            <a:r>
              <a:rPr lang="eu-ES" sz="1100" dirty="0">
                <a:solidFill>
                  <a:srgbClr val="4D4D4D"/>
                </a:solidFill>
                <a:latin typeface="Arial" panose="020B0604020202020204" pitchFamily="34" charset="0"/>
              </a:rPr>
              <a:t> Zuzenean Herritarrentzako Zerbitzuan euskadi.eus eta Telegram kanalen bidez egiten diren kontsulten </a:t>
            </a:r>
            <a:r>
              <a:rPr lang="eu-ES" sz="1100" b="1" dirty="0">
                <a:solidFill>
                  <a:srgbClr val="4D4D4D"/>
                </a:solidFill>
                <a:latin typeface="Arial" panose="020B0604020202020204" pitchFamily="34" charset="0"/>
              </a:rPr>
              <a:t>gai nagusia</a:t>
            </a:r>
            <a:r>
              <a:rPr lang="eu-ES" sz="1100" dirty="0">
                <a:solidFill>
                  <a:srgbClr val="4D4D4D"/>
                </a:solidFill>
                <a:latin typeface="Arial" panose="020B0604020202020204" pitchFamily="34" charset="0"/>
              </a:rPr>
              <a:t>. Bigarren postuan, garrantzi txikiagoarekin, Hezkuntzaren arloa kokatzen da. Gogoan izan dezagun 2016an gai horren inguruan egiten zirela kontsulta gehien bi kanal horien bidez.</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Euskadi.eus postontzia </a:t>
            </a:r>
            <a:r>
              <a:rPr lang="eu-ES" sz="1100" dirty="0">
                <a:solidFill>
                  <a:srgbClr val="4D4D4D"/>
                </a:solidFill>
                <a:latin typeface="Arial" panose="020B0604020202020204" pitchFamily="34" charset="0"/>
              </a:rPr>
              <a:t>erabili duten pertsonen </a:t>
            </a:r>
            <a:r>
              <a:rPr lang="eu-ES" sz="1100" b="1" dirty="0">
                <a:solidFill>
                  <a:srgbClr val="4D4D4D"/>
                </a:solidFill>
                <a:latin typeface="Arial" panose="020B0604020202020204" pitchFamily="34" charset="0"/>
              </a:rPr>
              <a:t>% 61</a:t>
            </a:r>
            <a:r>
              <a:rPr lang="eu-ES" sz="1100" dirty="0">
                <a:solidFill>
                  <a:srgbClr val="4D4D4D"/>
                </a:solidFill>
                <a:latin typeface="Arial" panose="020B0604020202020204" pitchFamily="34" charset="0"/>
              </a:rPr>
              <a:t>ek </a:t>
            </a:r>
            <a:r>
              <a:rPr lang="eu-ES" sz="1100" b="1" dirty="0">
                <a:solidFill>
                  <a:srgbClr val="4D4D4D"/>
                </a:solidFill>
                <a:latin typeface="Arial" panose="020B0604020202020204" pitchFamily="34" charset="0"/>
              </a:rPr>
              <a:t>lehen aldiz</a:t>
            </a:r>
            <a:r>
              <a:rPr lang="eu-ES" sz="1100" dirty="0">
                <a:solidFill>
                  <a:srgbClr val="4D4D4D"/>
                </a:solidFill>
                <a:latin typeface="Arial" panose="020B0604020202020204" pitchFamily="34" charset="0"/>
              </a:rPr>
              <a:t> erabili du zerbitzu hori. </a:t>
            </a:r>
            <a:r>
              <a:rPr lang="eu-ES" sz="1100" b="1" dirty="0">
                <a:solidFill>
                  <a:srgbClr val="4D4D4D"/>
                </a:solidFill>
                <a:latin typeface="Arial" panose="020B0604020202020204" pitchFamily="34" charset="0"/>
              </a:rPr>
              <a:t>Telegram </a:t>
            </a:r>
            <a:r>
              <a:rPr lang="eu-ES" sz="1100" dirty="0">
                <a:solidFill>
                  <a:srgbClr val="4D4D4D"/>
                </a:solidFill>
                <a:latin typeface="Arial" panose="020B0604020202020204" pitchFamily="34" charset="0"/>
              </a:rPr>
              <a:t>zerbitzuaren erabiltzaileen kasuan, ratio hori txikiagoa da; zehazki, </a:t>
            </a:r>
            <a:r>
              <a:rPr lang="eu-ES" sz="1100" b="1" dirty="0">
                <a:solidFill>
                  <a:srgbClr val="4D4D4D"/>
                </a:solidFill>
                <a:latin typeface="Arial" panose="020B0604020202020204" pitchFamily="34" charset="0"/>
              </a:rPr>
              <a:t>% 43</a:t>
            </a:r>
            <a:r>
              <a:rPr lang="eu-ES" sz="1100" dirty="0">
                <a:solidFill>
                  <a:srgbClr val="4D4D4D"/>
                </a:solidFill>
                <a:latin typeface="Arial" panose="020B0604020202020204" pitchFamily="34" charset="0"/>
              </a:rPr>
              <a:t>. 2018an aipatu genuen bezala, </a:t>
            </a:r>
            <a:r>
              <a:rPr lang="eu-ES" sz="1100" b="1" dirty="0">
                <a:solidFill>
                  <a:srgbClr val="4D4D4D"/>
                </a:solidFill>
                <a:latin typeface="Arial" panose="020B0604020202020204" pitchFamily="34" charset="0"/>
              </a:rPr>
              <a:t>Telegram-en</a:t>
            </a:r>
            <a:r>
              <a:rPr lang="eu-ES" sz="1100" dirty="0">
                <a:solidFill>
                  <a:srgbClr val="4D4D4D"/>
                </a:solidFill>
                <a:latin typeface="Arial" panose="020B0604020202020204" pitchFamily="34" charset="0"/>
              </a:rPr>
              <a:t> kasuan egiaztatzen da erabiltzaileek </a:t>
            </a:r>
            <a:r>
              <a:rPr lang="eu-ES" sz="1100" b="1" dirty="0">
                <a:solidFill>
                  <a:srgbClr val="4D4D4D"/>
                </a:solidFill>
                <a:latin typeface="Arial" panose="020B0604020202020204" pitchFamily="34" charset="0"/>
              </a:rPr>
              <a:t>gehiagotan erabiltzen dutela</a:t>
            </a:r>
            <a:r>
              <a:rPr lang="eu-ES" sz="1100" dirty="0">
                <a:solidFill>
                  <a:srgbClr val="4D4D4D"/>
                </a:solidFill>
                <a:latin typeface="Arial" panose="020B0604020202020204" pitchFamily="34" charset="0"/>
              </a:rPr>
              <a:t> zerbitzu hori eta maizago errepikatzen dutela kontsulta. Telegram ereabiltzen duten pertsonen % 13k urtean zehar behin baino gehiagotan erabili dute Zuzeneanek eskainitako bat-bateko mezularitza zerbitzu hau.</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Euskadi.eus postontziaren </a:t>
            </a:r>
            <a:r>
              <a:rPr lang="eu-ES" sz="1100" dirty="0">
                <a:solidFill>
                  <a:srgbClr val="4D4D4D"/>
                </a:solidFill>
                <a:latin typeface="Arial" panose="020B0604020202020204" pitchFamily="34" charset="0"/>
              </a:rPr>
              <a:t>bidezko kontsulta gehienak </a:t>
            </a:r>
            <a:r>
              <a:rPr lang="eu-ES" sz="1100" b="1" dirty="0">
                <a:solidFill>
                  <a:srgbClr val="4D4D4D"/>
                </a:solidFill>
                <a:latin typeface="Arial" panose="020B0604020202020204" pitchFamily="34" charset="0"/>
              </a:rPr>
              <a:t>ordenagailuaren </a:t>
            </a:r>
            <a:r>
              <a:rPr lang="eu-ES" sz="1100" dirty="0">
                <a:solidFill>
                  <a:srgbClr val="4D4D4D"/>
                </a:solidFill>
                <a:latin typeface="Arial" panose="020B0604020202020204" pitchFamily="34" charset="0"/>
              </a:rPr>
              <a:t>(mahai gainekoa, eramangarria) bidez egiten dira.  </a:t>
            </a:r>
            <a:r>
              <a:rPr lang="eu-ES" sz="1100" b="1" dirty="0">
                <a:solidFill>
                  <a:srgbClr val="4D4D4D"/>
                </a:solidFill>
                <a:latin typeface="Arial" panose="020B0604020202020204" pitchFamily="34" charset="0"/>
              </a:rPr>
              <a:t>Telegram</a:t>
            </a:r>
            <a:r>
              <a:rPr lang="eu-ES" sz="1100" dirty="0">
                <a:solidFill>
                  <a:srgbClr val="4D4D4D"/>
                </a:solidFill>
                <a:latin typeface="Arial" panose="020B0604020202020204" pitchFamily="34" charset="0"/>
              </a:rPr>
              <a:t>, gehienbat,</a:t>
            </a:r>
            <a:r>
              <a:rPr lang="eu-ES" sz="1100" b="1" dirty="0">
                <a:solidFill>
                  <a:srgbClr val="4D4D4D"/>
                </a:solidFill>
                <a:latin typeface="Arial" panose="020B0604020202020204" pitchFamily="34" charset="0"/>
              </a:rPr>
              <a:t> telefono mugikorraren</a:t>
            </a:r>
            <a:r>
              <a:rPr lang="eu-ES" sz="1100" dirty="0">
                <a:solidFill>
                  <a:srgbClr val="4D4D4D"/>
                </a:solidFill>
                <a:latin typeface="Arial" panose="020B0604020202020204" pitchFamily="34" charset="0"/>
              </a:rPr>
              <a:t> bidez erabiltzen da. Deigarria da euskadi.eus postontzia telefono mugikorraren bidez erabiltzen duten pertsonen kopuruak gora egin duela.</a:t>
            </a:r>
          </a:p>
        </p:txBody>
      </p:sp>
    </p:spTree>
    <p:extLst>
      <p:ext uri="{BB962C8B-B14F-4D97-AF65-F5344CB8AC3E}">
        <p14:creationId xmlns:p14="http://schemas.microsoft.com/office/powerpoint/2010/main" val="417340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25</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3.1.- EGINDAKO KONTSULTAREN GAIA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465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    Zuzenean zerbitzuarekin egin duzun kontsulta gai honen ingurukoa izan da…*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1398638494"/>
              </p:ext>
            </p:extLst>
          </p:nvPr>
        </p:nvGraphicFramePr>
        <p:xfrm>
          <a:off x="246768" y="1739112"/>
          <a:ext cx="8434603" cy="4614063"/>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7339541" y="6216006"/>
            <a:ext cx="722705"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2019</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73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27</a:t>
            </a:fld>
            <a:endParaRPr lang="eu-ES" dirty="0"/>
          </a:p>
        </p:txBody>
      </p:sp>
      <p:sp>
        <p:nvSpPr>
          <p:cNvPr id="6" name="Rectangle 3"/>
          <p:cNvSpPr>
            <a:spLocks noChangeArrowheads="1"/>
          </p:cNvSpPr>
          <p:nvPr/>
        </p:nvSpPr>
        <p:spPr bwMode="auto">
          <a:xfrm>
            <a:off x="443834" y="1082716"/>
            <a:ext cx="8237537" cy="528414"/>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zerbitzuarekin egindako kontsultaren bilakaera, gaiaren arabera*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Tabla"/>
          <p:cNvGraphicFramePr>
            <a:graphicFrameLocks noGrp="1"/>
          </p:cNvGraphicFramePr>
          <p:nvPr>
            <p:extLst>
              <p:ext uri="{D42A27DB-BD31-4B8C-83A1-F6EECF244321}">
                <p14:modId xmlns:p14="http://schemas.microsoft.com/office/powerpoint/2010/main" val="2007846762"/>
              </p:ext>
            </p:extLst>
          </p:nvPr>
        </p:nvGraphicFramePr>
        <p:xfrm>
          <a:off x="1543050" y="1933157"/>
          <a:ext cx="5562600" cy="3562124"/>
        </p:xfrm>
        <a:graphic>
          <a:graphicData uri="http://schemas.openxmlformats.org/drawingml/2006/table">
            <a:tbl>
              <a:tblPr firstRow="1" bandRow="1">
                <a:tableStyleId>{5C22544A-7EE6-4342-B048-85BDC9FD1C3A}</a:tableStyleId>
              </a:tblPr>
              <a:tblGrid>
                <a:gridCol w="1747194">
                  <a:extLst>
                    <a:ext uri="{9D8B030D-6E8A-4147-A177-3AD203B41FA5}">
                      <a16:colId xmlns:a16="http://schemas.microsoft.com/office/drawing/2014/main" xmlns="" val="20000"/>
                    </a:ext>
                  </a:extLst>
                </a:gridCol>
                <a:gridCol w="635901">
                  <a:extLst>
                    <a:ext uri="{9D8B030D-6E8A-4147-A177-3AD203B41FA5}">
                      <a16:colId xmlns:a16="http://schemas.microsoft.com/office/drawing/2014/main" xmlns="" val="20001"/>
                    </a:ext>
                  </a:extLst>
                </a:gridCol>
                <a:gridCol w="635901">
                  <a:extLst>
                    <a:ext uri="{9D8B030D-6E8A-4147-A177-3AD203B41FA5}">
                      <a16:colId xmlns:a16="http://schemas.microsoft.com/office/drawing/2014/main" xmlns="" val="20002"/>
                    </a:ext>
                  </a:extLst>
                </a:gridCol>
                <a:gridCol w="635901">
                  <a:extLst>
                    <a:ext uri="{9D8B030D-6E8A-4147-A177-3AD203B41FA5}">
                      <a16:colId xmlns:a16="http://schemas.microsoft.com/office/drawing/2014/main" xmlns="" val="20003"/>
                    </a:ext>
                  </a:extLst>
                </a:gridCol>
                <a:gridCol w="635901">
                  <a:extLst>
                    <a:ext uri="{9D8B030D-6E8A-4147-A177-3AD203B41FA5}">
                      <a16:colId xmlns:a16="http://schemas.microsoft.com/office/drawing/2014/main" xmlns="" val="20004"/>
                    </a:ext>
                  </a:extLst>
                </a:gridCol>
                <a:gridCol w="635901">
                  <a:extLst>
                    <a:ext uri="{9D8B030D-6E8A-4147-A177-3AD203B41FA5}">
                      <a16:colId xmlns:a16="http://schemas.microsoft.com/office/drawing/2014/main" xmlns="" val="20005"/>
                    </a:ext>
                  </a:extLst>
                </a:gridCol>
                <a:gridCol w="635901">
                  <a:extLst>
                    <a:ext uri="{9D8B030D-6E8A-4147-A177-3AD203B41FA5}">
                      <a16:colId xmlns:a16="http://schemas.microsoft.com/office/drawing/2014/main" xmlns="" val="20006"/>
                    </a:ext>
                  </a:extLst>
                </a:gridCol>
              </a:tblGrid>
              <a:tr h="381418">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b="1" i="1" dirty="0">
                          <a:solidFill>
                            <a:schemeClr val="bg1"/>
                          </a:solidFill>
                          <a:latin typeface="Arial" panose="020B0604020202020204" pitchFamily="34" charset="0"/>
                        </a:rPr>
                        <a:t>Telegram</a:t>
                      </a:r>
                      <a:r>
                        <a:t> </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52593">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0388">
                <a:tc>
                  <a:txBody>
                    <a:bodyPr/>
                    <a:lstStyle/>
                    <a:p>
                      <a:pPr algn="l" fontAlgn="ctr"/>
                      <a:r>
                        <a:rPr lang="eu-ES" sz="900" kern="1200">
                          <a:solidFill>
                            <a:schemeClr val="dk1"/>
                          </a:solidFill>
                          <a:latin typeface="Arial" panose="020B0604020202020204" pitchFamily="34" charset="0"/>
                        </a:rPr>
                        <a:t>Etxebizitza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 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u-ES" sz="900" kern="1200" dirty="0">
                          <a:solidFill>
                            <a:schemeClr val="dk1"/>
                          </a:solidFill>
                          <a:latin typeface="Arial" panose="020B0604020202020204" pitchFamily="34" charset="0"/>
                        </a:rPr>
                        <a:t>% 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u-ES" sz="900" kern="1200">
                          <a:solidFill>
                            <a:schemeClr val="dk1"/>
                          </a:solidFill>
                          <a:latin typeface="Arial" panose="020B0604020202020204" pitchFamily="34" charset="0"/>
                        </a:rPr>
                        <a:t>% 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 38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u-ES" sz="900" kern="1200" dirty="0">
                          <a:solidFill>
                            <a:schemeClr val="dk1"/>
                          </a:solidFill>
                          <a:latin typeface="Arial" panose="020B0604020202020204" pitchFamily="34" charset="0"/>
                        </a:rPr>
                        <a:t>% 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2"/>
                  </a:ext>
                </a:extLst>
              </a:tr>
              <a:tr h="240388">
                <a:tc>
                  <a:txBody>
                    <a:bodyPr/>
                    <a:lstStyle/>
                    <a:p>
                      <a:pPr algn="l" fontAlgn="ctr"/>
                      <a:r>
                        <a:rPr lang="eu-ES" sz="900" kern="1200">
                          <a:solidFill>
                            <a:schemeClr val="dk1"/>
                          </a:solidFill>
                          <a:latin typeface="Arial" panose="020B0604020202020204" pitchFamily="34" charset="0"/>
                        </a:rPr>
                        <a:t>Hezkuntza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40000"/>
                        <a:lumOff val="60000"/>
                      </a:schemeClr>
                    </a:solidFill>
                  </a:tcPr>
                </a:tc>
                <a:tc>
                  <a:txBody>
                    <a:bodyPr/>
                    <a:lstStyle/>
                    <a:p>
                      <a:pPr algn="ctr" fontAlgn="ctr"/>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algn="l" fontAlgn="ctr"/>
                      <a:r>
                        <a:rPr lang="eu-ES" sz="900" kern="1200">
                          <a:solidFill>
                            <a:schemeClr val="dk1"/>
                          </a:solidFill>
                          <a:latin typeface="Arial" panose="020B0604020202020204" pitchFamily="34" charset="0"/>
                        </a:rPr>
                        <a:t>Gizarte gaiak (familia)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algn="l" fontAlgn="ctr"/>
                      <a:r>
                        <a:rPr lang="eu-ES" sz="900" kern="1200">
                          <a:solidFill>
                            <a:schemeClr val="dk1"/>
                          </a:solidFill>
                          <a:latin typeface="Arial" panose="020B0604020202020204" pitchFamily="34" charset="0"/>
                        </a:rPr>
                        <a:t>Osasuna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algn="l" fontAlgn="ctr"/>
                      <a:r>
                        <a:rPr lang="eu-ES" sz="900" kern="1200">
                          <a:solidFill>
                            <a:schemeClr val="dk1"/>
                          </a:solidFill>
                          <a:latin typeface="Arial" panose="020B0604020202020204" pitchFamily="34" charset="0"/>
                        </a:rPr>
                        <a:t>Jarduera ekonomikoak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pPr algn="l" fontAlgn="ctr"/>
                      <a:r>
                        <a:rPr lang="eu-ES" sz="900" kern="1200">
                          <a:solidFill>
                            <a:schemeClr val="dk1"/>
                          </a:solidFill>
                          <a:latin typeface="Arial" panose="020B0604020202020204" pitchFamily="34" charset="0"/>
                        </a:rPr>
                        <a:t>Kultura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40388">
                <a:tc>
                  <a:txBody>
                    <a:bodyPr/>
                    <a:lstStyle/>
                    <a:p>
                      <a:pPr algn="l" fontAlgn="ctr"/>
                      <a:r>
                        <a:rPr lang="eu-ES" sz="900" kern="1200">
                          <a:solidFill>
                            <a:schemeClr val="dk1"/>
                          </a:solidFill>
                          <a:latin typeface="Arial" panose="020B0604020202020204" pitchFamily="34" charset="0"/>
                        </a:rPr>
                        <a:t>Administrazio publikoa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40388">
                <a:tc>
                  <a:txBody>
                    <a:bodyPr/>
                    <a:lstStyle/>
                    <a:p>
                      <a:pPr algn="l" fontAlgn="ctr"/>
                      <a:r>
                        <a:rPr lang="eu-ES" sz="900" kern="1200">
                          <a:solidFill>
                            <a:schemeClr val="dk1"/>
                          </a:solidFill>
                          <a:latin typeface="Arial" panose="020B0604020202020204" pitchFamily="34" charset="0"/>
                        </a:rPr>
                        <a:t>Segurtasuna eta herrizaingoa (trafikoa)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40388">
                <a:tc>
                  <a:txBody>
                    <a:bodyPr/>
                    <a:lstStyle/>
                    <a:p>
                      <a:pPr algn="l" fontAlgn="ctr"/>
                      <a:r>
                        <a:rPr lang="eu-ES" sz="900" kern="1200">
                          <a:solidFill>
                            <a:schemeClr val="dk1"/>
                          </a:solidFill>
                          <a:latin typeface="Arial" panose="020B0604020202020204" pitchFamily="34" charset="0"/>
                        </a:rPr>
                        <a:t>Garraioa eta mugikortasuna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40388">
                <a:tc>
                  <a:txBody>
                    <a:bodyPr/>
                    <a:lstStyle/>
                    <a:p>
                      <a:pPr algn="l" fontAlgn="ctr"/>
                      <a:r>
                        <a:rPr lang="eu-ES" sz="900" kern="1200">
                          <a:solidFill>
                            <a:schemeClr val="dk1"/>
                          </a:solidFill>
                          <a:latin typeface="Arial" panose="020B0604020202020204" pitchFamily="34" charset="0"/>
                        </a:rPr>
                        <a:t>Euskara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endParaRPr lang="eu-E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40388">
                <a:tc>
                  <a:txBody>
                    <a:bodyPr/>
                    <a:lstStyle/>
                    <a:p>
                      <a:pPr algn="l" fontAlgn="ctr"/>
                      <a:r>
                        <a:rPr lang="eu-ES" sz="900" kern="1200">
                          <a:solidFill>
                            <a:schemeClr val="dk1"/>
                          </a:solidFill>
                          <a:latin typeface="Arial" panose="020B0604020202020204" pitchFamily="34" charset="0"/>
                        </a:rPr>
                        <a:t>Lana eta enplegua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40388">
                <a:tc>
                  <a:txBody>
                    <a:bodyPr/>
                    <a:lstStyle/>
                    <a:p>
                      <a:pPr algn="l" fontAlgn="ctr"/>
                      <a:r>
                        <a:rPr lang="eu-ES" sz="900" kern="1200" dirty="0">
                          <a:solidFill>
                            <a:schemeClr val="dk1"/>
                          </a:solidFill>
                          <a:latin typeface="Arial" panose="020B0604020202020204" pitchFamily="34" charset="0"/>
                        </a:rPr>
                        <a:t>Besteak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bl>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6915012" y="6216006"/>
            <a:ext cx="1571764"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Bilakaera</a:t>
            </a:r>
            <a:endParaRPr lang="eu-ES" sz="1600" i="1" dirty="0">
              <a:solidFill>
                <a:srgbClr val="C00000"/>
              </a:solidFill>
              <a:latin typeface="Arial" panose="020B0604020202020204" pitchFamily="34" charset="0"/>
              <a:cs typeface="Arial" panose="020B0604020202020204" pitchFamily="34" charset="0"/>
            </a:endParaRPr>
          </a:p>
        </p:txBody>
      </p:sp>
      <p:sp>
        <p:nvSpPr>
          <p:cNvPr id="3" name="2 Rectángulo"/>
          <p:cNvSpPr/>
          <p:nvPr/>
        </p:nvSpPr>
        <p:spPr>
          <a:xfrm>
            <a:off x="3886200" y="5753100"/>
            <a:ext cx="161925" cy="114300"/>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angle 3"/>
          <p:cNvSpPr>
            <a:spLocks noChangeArrowheads="1"/>
          </p:cNvSpPr>
          <p:nvPr/>
        </p:nvSpPr>
        <p:spPr bwMode="auto">
          <a:xfrm>
            <a:off x="4010025" y="5604224"/>
            <a:ext cx="1647825" cy="34881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Kontsultaren gai nagusia.</a:t>
            </a:r>
          </a:p>
        </p:txBody>
      </p:sp>
    </p:spTree>
    <p:extLst>
      <p:ext uri="{BB962C8B-B14F-4D97-AF65-F5344CB8AC3E}">
        <p14:creationId xmlns:p14="http://schemas.microsoft.com/office/powerpoint/2010/main" val="55988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28</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3.2.- ERABILERA-MAIZTASUNA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041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29</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P.4.:  Zein maiztasunekin erabiltzen duzu euskadi.eus informazio-postontzia edo Telegram?*</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1505521120"/>
              </p:ext>
            </p:extLst>
          </p:nvPr>
        </p:nvGraphicFramePr>
        <p:xfrm>
          <a:off x="246768" y="1739113"/>
          <a:ext cx="8434603" cy="422353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7339541" y="6216006"/>
            <a:ext cx="722705"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2019</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57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 SARRERA: PLANTEAMENDU METODOLOGIKOA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64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Euskadi.eus informazio-postontziaren edo Telegram-en erabilera-maiztasunaren bilakaera*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Tabla"/>
          <p:cNvGraphicFramePr>
            <a:graphicFrameLocks noGrp="1"/>
          </p:cNvGraphicFramePr>
          <p:nvPr>
            <p:extLst>
              <p:ext uri="{D42A27DB-BD31-4B8C-83A1-F6EECF244321}">
                <p14:modId xmlns:p14="http://schemas.microsoft.com/office/powerpoint/2010/main" val="4270013315"/>
              </p:ext>
            </p:extLst>
          </p:nvPr>
        </p:nvGraphicFramePr>
        <p:xfrm>
          <a:off x="1516720" y="2542757"/>
          <a:ext cx="6091764" cy="2076339"/>
        </p:xfrm>
        <a:graphic>
          <a:graphicData uri="http://schemas.openxmlformats.org/drawingml/2006/table">
            <a:tbl>
              <a:tblPr firstRow="1" bandRow="1">
                <a:tableStyleId>{5C22544A-7EE6-4342-B048-85BDC9FD1C3A}</a:tableStyleId>
              </a:tblPr>
              <a:tblGrid>
                <a:gridCol w="2229852">
                  <a:extLst>
                    <a:ext uri="{9D8B030D-6E8A-4147-A177-3AD203B41FA5}">
                      <a16:colId xmlns:a16="http://schemas.microsoft.com/office/drawing/2014/main" xmlns="" val="20000"/>
                    </a:ext>
                  </a:extLst>
                </a:gridCol>
                <a:gridCol w="643652">
                  <a:extLst>
                    <a:ext uri="{9D8B030D-6E8A-4147-A177-3AD203B41FA5}">
                      <a16:colId xmlns:a16="http://schemas.microsoft.com/office/drawing/2014/main" xmlns="" val="20001"/>
                    </a:ext>
                  </a:extLst>
                </a:gridCol>
                <a:gridCol w="643652">
                  <a:extLst>
                    <a:ext uri="{9D8B030D-6E8A-4147-A177-3AD203B41FA5}">
                      <a16:colId xmlns:a16="http://schemas.microsoft.com/office/drawing/2014/main" xmlns="" val="20002"/>
                    </a:ext>
                  </a:extLst>
                </a:gridCol>
                <a:gridCol w="643652">
                  <a:extLst>
                    <a:ext uri="{9D8B030D-6E8A-4147-A177-3AD203B41FA5}">
                      <a16:colId xmlns:a16="http://schemas.microsoft.com/office/drawing/2014/main" xmlns="" val="20003"/>
                    </a:ext>
                  </a:extLst>
                </a:gridCol>
                <a:gridCol w="643652">
                  <a:extLst>
                    <a:ext uri="{9D8B030D-6E8A-4147-A177-3AD203B41FA5}">
                      <a16:colId xmlns:a16="http://schemas.microsoft.com/office/drawing/2014/main" xmlns="" val="20004"/>
                    </a:ext>
                  </a:extLst>
                </a:gridCol>
                <a:gridCol w="643652">
                  <a:extLst>
                    <a:ext uri="{9D8B030D-6E8A-4147-A177-3AD203B41FA5}">
                      <a16:colId xmlns:a16="http://schemas.microsoft.com/office/drawing/2014/main" xmlns="" val="20005"/>
                    </a:ext>
                  </a:extLst>
                </a:gridCol>
                <a:gridCol w="643652">
                  <a:extLst>
                    <a:ext uri="{9D8B030D-6E8A-4147-A177-3AD203B41FA5}">
                      <a16:colId xmlns:a16="http://schemas.microsoft.com/office/drawing/2014/main" xmlns="" val="20006"/>
                    </a:ext>
                  </a:extLst>
                </a:gridCol>
              </a:tblGrid>
              <a:tr h="381418">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b="1" i="1" dirty="0">
                          <a:solidFill>
                            <a:schemeClr val="bg1"/>
                          </a:solidFill>
                          <a:latin typeface="Arial" panose="020B0604020202020204" pitchFamily="34" charset="0"/>
                        </a:rPr>
                        <a:t>Telegram</a:t>
                      </a:r>
                      <a:r>
                        <a:t> </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52593">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Behin baino gehiagotan urtean zehar</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Hilero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Egunero</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Noizean behin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Erabiltzen dudan lehenengo aldia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6915012" y="6216006"/>
            <a:ext cx="1571764"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Bilakaera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821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3.3.- SARTZEKO GAILUAK</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809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32</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P.7.:   Nola sartu zara euskadi.eus informazio-postontzira edo Telegram-era?*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944292584"/>
              </p:ext>
            </p:extLst>
          </p:nvPr>
        </p:nvGraphicFramePr>
        <p:xfrm>
          <a:off x="246768" y="1739113"/>
          <a:ext cx="8434603" cy="422353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9" name="Rectangle 3"/>
          <p:cNvSpPr>
            <a:spLocks noChangeArrowheads="1"/>
          </p:cNvSpPr>
          <p:nvPr/>
        </p:nvSpPr>
        <p:spPr bwMode="auto">
          <a:xfrm>
            <a:off x="7339541" y="6216006"/>
            <a:ext cx="722705"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2019</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2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33</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Euskadi.eus informazio-postontzira edo Telegram-era sartzeko gailuen bilakaera*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Tabla"/>
          <p:cNvGraphicFramePr>
            <a:graphicFrameLocks noGrp="1"/>
          </p:cNvGraphicFramePr>
          <p:nvPr>
            <p:extLst>
              <p:ext uri="{D42A27DB-BD31-4B8C-83A1-F6EECF244321}">
                <p14:modId xmlns:p14="http://schemas.microsoft.com/office/powerpoint/2010/main" val="2778850558"/>
              </p:ext>
            </p:extLst>
          </p:nvPr>
        </p:nvGraphicFramePr>
        <p:xfrm>
          <a:off x="1160130" y="2494714"/>
          <a:ext cx="6804944" cy="1879408"/>
        </p:xfrm>
        <a:graphic>
          <a:graphicData uri="http://schemas.openxmlformats.org/drawingml/2006/table">
            <a:tbl>
              <a:tblPr firstRow="1" bandRow="1">
                <a:tableStyleId>{5C22544A-7EE6-4342-B048-85BDC9FD1C3A}</a:tableStyleId>
              </a:tblPr>
              <a:tblGrid>
                <a:gridCol w="2854616">
                  <a:extLst>
                    <a:ext uri="{9D8B030D-6E8A-4147-A177-3AD203B41FA5}">
                      <a16:colId xmlns:a16="http://schemas.microsoft.com/office/drawing/2014/main" xmlns="" val="20000"/>
                    </a:ext>
                  </a:extLst>
                </a:gridCol>
                <a:gridCol w="658388">
                  <a:extLst>
                    <a:ext uri="{9D8B030D-6E8A-4147-A177-3AD203B41FA5}">
                      <a16:colId xmlns:a16="http://schemas.microsoft.com/office/drawing/2014/main" xmlns="" val="20001"/>
                    </a:ext>
                  </a:extLst>
                </a:gridCol>
                <a:gridCol w="658388">
                  <a:extLst>
                    <a:ext uri="{9D8B030D-6E8A-4147-A177-3AD203B41FA5}">
                      <a16:colId xmlns:a16="http://schemas.microsoft.com/office/drawing/2014/main" xmlns="" val="20002"/>
                    </a:ext>
                  </a:extLst>
                </a:gridCol>
                <a:gridCol w="658388">
                  <a:extLst>
                    <a:ext uri="{9D8B030D-6E8A-4147-A177-3AD203B41FA5}">
                      <a16:colId xmlns:a16="http://schemas.microsoft.com/office/drawing/2014/main" xmlns="" val="20003"/>
                    </a:ext>
                  </a:extLst>
                </a:gridCol>
                <a:gridCol w="658388">
                  <a:extLst>
                    <a:ext uri="{9D8B030D-6E8A-4147-A177-3AD203B41FA5}">
                      <a16:colId xmlns:a16="http://schemas.microsoft.com/office/drawing/2014/main" xmlns="" val="20004"/>
                    </a:ext>
                  </a:extLst>
                </a:gridCol>
                <a:gridCol w="658388">
                  <a:extLst>
                    <a:ext uri="{9D8B030D-6E8A-4147-A177-3AD203B41FA5}">
                      <a16:colId xmlns:a16="http://schemas.microsoft.com/office/drawing/2014/main" xmlns="" val="20005"/>
                    </a:ext>
                  </a:extLst>
                </a:gridCol>
                <a:gridCol w="658388">
                  <a:extLst>
                    <a:ext uri="{9D8B030D-6E8A-4147-A177-3AD203B41FA5}">
                      <a16:colId xmlns:a16="http://schemas.microsoft.com/office/drawing/2014/main" xmlns="" val="20006"/>
                    </a:ext>
                  </a:extLst>
                </a:gridCol>
              </a:tblGrid>
              <a:tr h="381418">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b="1" i="1" dirty="0">
                          <a:solidFill>
                            <a:schemeClr val="bg1"/>
                          </a:solidFill>
                          <a:latin typeface="Arial" panose="020B0604020202020204" pitchFamily="34" charset="0"/>
                        </a:rPr>
                        <a:t>Telegram</a:t>
                      </a:r>
                      <a:r>
                        <a:t> </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52593">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Ordenagailu baten bidez (mahai gainekoa edo eramangarria)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Telefono mugikorraren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Tableta baten bidez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Bestelako gailu baten bidez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6915012" y="6216006"/>
            <a:ext cx="1571764"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Bilakaera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026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34</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 ARRETAREN BALORAZIOA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329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35</a:t>
            </a:fld>
            <a:endParaRPr lang="eu-ES" dirty="0"/>
          </a:p>
        </p:txBody>
      </p:sp>
      <p:sp>
        <p:nvSpPr>
          <p:cNvPr id="6" name="Rectangle 3"/>
          <p:cNvSpPr>
            <a:spLocks noChangeArrowheads="1"/>
          </p:cNvSpPr>
          <p:nvPr/>
        </p:nvSpPr>
        <p:spPr bwMode="auto">
          <a:xfrm>
            <a:off x="443834" y="1082716"/>
            <a:ext cx="8237537" cy="3170099"/>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Telegram bidezko kontsulten </a:t>
            </a:r>
            <a:r>
              <a:rPr lang="eu-ES" sz="1100" b="1" dirty="0">
                <a:solidFill>
                  <a:srgbClr val="4D4D4D"/>
                </a:solidFill>
                <a:latin typeface="Arial" panose="020B0604020202020204" pitchFamily="34" charset="0"/>
              </a:rPr>
              <a:t>ebazpen-tasa</a:t>
            </a:r>
            <a:r>
              <a:rPr lang="eu-ES" sz="1100" dirty="0">
                <a:solidFill>
                  <a:srgbClr val="4D4D4D"/>
                </a:solidFill>
                <a:latin typeface="Arial" panose="020B0604020202020204" pitchFamily="34" charset="0"/>
              </a:rPr>
              <a:t> % 54 da, 2018an baino 6 puntu gehiago. Euskadi.eus postontziaren kasuan, tasa hori % 61 da, 2018an baino 13 puntu gehiago. Kontsultaren ebazpen-tasak </a:t>
            </a:r>
            <a:r>
              <a:rPr lang="eu-ES" sz="1100" b="1" dirty="0">
                <a:solidFill>
                  <a:srgbClr val="4D4D4D"/>
                </a:solidFill>
                <a:latin typeface="Arial" panose="020B0604020202020204" pitchFamily="34" charset="0"/>
              </a:rPr>
              <a:t>gora egin du</a:t>
            </a:r>
            <a:r>
              <a:rPr lang="eu-ES" sz="1100" dirty="0">
                <a:solidFill>
                  <a:srgbClr val="4D4D4D"/>
                </a:solidFill>
                <a:latin typeface="Arial" panose="020B0604020202020204" pitchFamily="34" charset="0"/>
              </a:rPr>
              <a:t>.</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Euskadi.eus postontziaren zerbitzua nabarmen hobetu da, alderdi hauei dagokienez: kontsulta bidali denetik Zuzeneanen erantzuna jaso arte pasatzen den denbora, euskadi.eus postontzia aurkitzeko erraztasuna, emandako informazioaren erabilgarritasuna, eta baliabide elektronikoen bidez administrazioarekin harremanetan jarri ahal izatea. Telegram zerbitzuan hauteman den joera kontrakoa da; balorazio xehatua okerragoa da.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Orokorrean, </a:t>
            </a:r>
            <a:r>
              <a:rPr lang="eu-ES" sz="1100" b="1" dirty="0">
                <a:solidFill>
                  <a:srgbClr val="4D4D4D"/>
                </a:solidFill>
                <a:latin typeface="Arial" panose="020B0604020202020204" pitchFamily="34" charset="0"/>
              </a:rPr>
              <a:t>euskadi.eus postontziaren </a:t>
            </a:r>
            <a:r>
              <a:rPr lang="eu-ES" sz="1100" dirty="0">
                <a:solidFill>
                  <a:srgbClr val="4D4D4D"/>
                </a:solidFill>
                <a:latin typeface="Arial" panose="020B0604020202020204" pitchFamily="34" charset="0"/>
              </a:rPr>
              <a:t>ratioa hobetu egin da 2018arekin alderatuz</a:t>
            </a:r>
            <a:r>
              <a:rPr lang="eu-ES" sz="1100" b="1" dirty="0">
                <a:solidFill>
                  <a:srgbClr val="4D4D4D"/>
                </a:solidFill>
                <a:latin typeface="Arial" panose="020B0604020202020204" pitchFamily="34" charset="0"/>
              </a:rPr>
              <a:t> </a:t>
            </a:r>
            <a:r>
              <a:rPr lang="eu-ES" sz="1100" dirty="0">
                <a:solidFill>
                  <a:srgbClr val="4D4D4D"/>
                </a:solidFill>
                <a:latin typeface="Arial" panose="020B0604020202020204" pitchFamily="34" charset="0"/>
              </a:rPr>
              <a:t>Hala eta guztiz ere, ratio hori Zerbitzuen Kartan ezarritako helburua baino 0,4 puntu baxuagoa da. Telegram-en kasuan, aldiz, ratio horrek okerrera egin du, eta Zerbitzuen Kartan ezarritako helburua lortzetik 0,6 puntutara gelditu da.</a:t>
            </a:r>
          </a:p>
        </p:txBody>
      </p:sp>
    </p:spTree>
    <p:extLst>
      <p:ext uri="{BB962C8B-B14F-4D97-AF65-F5344CB8AC3E}">
        <p14:creationId xmlns:p14="http://schemas.microsoft.com/office/powerpoint/2010/main" val="20815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36</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4.1.- KONTSULTAREN ERANTZUNA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441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37</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P.3.:    Uste duzu zure kontsultari erantzun zaiola…*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1170946124"/>
              </p:ext>
            </p:extLst>
          </p:nvPr>
        </p:nvGraphicFramePr>
        <p:xfrm>
          <a:off x="246768" y="1739113"/>
          <a:ext cx="8434603" cy="422353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7339541" y="6216006"/>
            <a:ext cx="722705"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2019</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382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38</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Kontsultaren ebazpenaren bilakaera*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Tabla"/>
          <p:cNvGraphicFramePr>
            <a:graphicFrameLocks noGrp="1"/>
          </p:cNvGraphicFramePr>
          <p:nvPr>
            <p:extLst>
              <p:ext uri="{D42A27DB-BD31-4B8C-83A1-F6EECF244321}">
                <p14:modId xmlns:p14="http://schemas.microsoft.com/office/powerpoint/2010/main" val="136402799"/>
              </p:ext>
            </p:extLst>
          </p:nvPr>
        </p:nvGraphicFramePr>
        <p:xfrm>
          <a:off x="1095375" y="2342732"/>
          <a:ext cx="6581774" cy="1835951"/>
        </p:xfrm>
        <a:graphic>
          <a:graphicData uri="http://schemas.openxmlformats.org/drawingml/2006/table">
            <a:tbl>
              <a:tblPr firstRow="1" bandRow="1">
                <a:tableStyleId>{5C22544A-7EE6-4342-B048-85BDC9FD1C3A}</a:tableStyleId>
              </a:tblPr>
              <a:tblGrid>
                <a:gridCol w="2760998">
                  <a:extLst>
                    <a:ext uri="{9D8B030D-6E8A-4147-A177-3AD203B41FA5}">
                      <a16:colId xmlns:a16="http://schemas.microsoft.com/office/drawing/2014/main" xmlns="" val="20000"/>
                    </a:ext>
                  </a:extLst>
                </a:gridCol>
                <a:gridCol w="636796">
                  <a:extLst>
                    <a:ext uri="{9D8B030D-6E8A-4147-A177-3AD203B41FA5}">
                      <a16:colId xmlns:a16="http://schemas.microsoft.com/office/drawing/2014/main" xmlns="" val="20001"/>
                    </a:ext>
                  </a:extLst>
                </a:gridCol>
                <a:gridCol w="636796">
                  <a:extLst>
                    <a:ext uri="{9D8B030D-6E8A-4147-A177-3AD203B41FA5}">
                      <a16:colId xmlns:a16="http://schemas.microsoft.com/office/drawing/2014/main" xmlns="" val="20002"/>
                    </a:ext>
                  </a:extLst>
                </a:gridCol>
                <a:gridCol w="636796">
                  <a:extLst>
                    <a:ext uri="{9D8B030D-6E8A-4147-A177-3AD203B41FA5}">
                      <a16:colId xmlns:a16="http://schemas.microsoft.com/office/drawing/2014/main" xmlns="" val="20003"/>
                    </a:ext>
                  </a:extLst>
                </a:gridCol>
                <a:gridCol w="636796">
                  <a:extLst>
                    <a:ext uri="{9D8B030D-6E8A-4147-A177-3AD203B41FA5}">
                      <a16:colId xmlns:a16="http://schemas.microsoft.com/office/drawing/2014/main" xmlns="" val="20004"/>
                    </a:ext>
                  </a:extLst>
                </a:gridCol>
                <a:gridCol w="636796">
                  <a:extLst>
                    <a:ext uri="{9D8B030D-6E8A-4147-A177-3AD203B41FA5}">
                      <a16:colId xmlns:a16="http://schemas.microsoft.com/office/drawing/2014/main" xmlns="" val="20005"/>
                    </a:ext>
                  </a:extLst>
                </a:gridCol>
                <a:gridCol w="636796">
                  <a:extLst>
                    <a:ext uri="{9D8B030D-6E8A-4147-A177-3AD203B41FA5}">
                      <a16:colId xmlns:a16="http://schemas.microsoft.com/office/drawing/2014/main" xmlns="" val="20006"/>
                    </a:ext>
                  </a:extLst>
                </a:gridCol>
              </a:tblGrid>
              <a:tr h="381418">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b="1" i="1" dirty="0">
                          <a:solidFill>
                            <a:schemeClr val="bg1"/>
                          </a:solidFill>
                          <a:latin typeface="Arial" panose="020B0604020202020204" pitchFamily="34" charset="0"/>
                        </a:rPr>
                        <a:t>Telegram</a:t>
                      </a:r>
                      <a:r>
                        <a:t> </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52593">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Erabat</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61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Neurri batean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da erantzun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22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Beste instituzio batera bideratu da</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 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r>
                        <a:rPr lang="eu-ES" sz="900" kern="1200" dirty="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bakarra onartu zen.</a:t>
            </a:r>
          </a:p>
        </p:txBody>
      </p:sp>
      <p:sp>
        <p:nvSpPr>
          <p:cNvPr id="7" name="Rectangle 3"/>
          <p:cNvSpPr>
            <a:spLocks noChangeArrowheads="1"/>
          </p:cNvSpPr>
          <p:nvPr/>
        </p:nvSpPr>
        <p:spPr bwMode="auto">
          <a:xfrm>
            <a:off x="6915012" y="6216006"/>
            <a:ext cx="1571764"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Bilakaera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043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39</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4.2.- ARRETAREKIKO GOGOBETETASUN-MAILA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77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1.1.- IKERKETAREN HELBURUAK</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54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P.3.:   Zein da zure gogobetetasun-maila alderdi hauen inguruan?</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633253052"/>
              </p:ext>
            </p:extLst>
          </p:nvPr>
        </p:nvGraphicFramePr>
        <p:xfrm>
          <a:off x="246768" y="1929613"/>
          <a:ext cx="8434603" cy="422353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“oso pozik”.</a:t>
            </a:r>
          </a:p>
        </p:txBody>
      </p:sp>
      <p:sp>
        <p:nvSpPr>
          <p:cNvPr id="7" name="Rectangle 3"/>
          <p:cNvSpPr>
            <a:spLocks noChangeArrowheads="1"/>
          </p:cNvSpPr>
          <p:nvPr/>
        </p:nvSpPr>
        <p:spPr bwMode="auto">
          <a:xfrm>
            <a:off x="7339541" y="6216006"/>
            <a:ext cx="722705"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2019</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05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41</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Arretarekiko gogobetetasun-mailaren bilakaera*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Tabla"/>
          <p:cNvGraphicFramePr>
            <a:graphicFrameLocks noGrp="1"/>
          </p:cNvGraphicFramePr>
          <p:nvPr>
            <p:extLst>
              <p:ext uri="{D42A27DB-BD31-4B8C-83A1-F6EECF244321}">
                <p14:modId xmlns:p14="http://schemas.microsoft.com/office/powerpoint/2010/main" val="4019292457"/>
              </p:ext>
            </p:extLst>
          </p:nvPr>
        </p:nvGraphicFramePr>
        <p:xfrm>
          <a:off x="602417" y="2228432"/>
          <a:ext cx="7920370" cy="2957032"/>
        </p:xfrm>
        <a:graphic>
          <a:graphicData uri="http://schemas.openxmlformats.org/drawingml/2006/table">
            <a:tbl>
              <a:tblPr firstRow="1" bandRow="1">
                <a:tableStyleId>{5C22544A-7EE6-4342-B048-85BDC9FD1C3A}</a:tableStyleId>
              </a:tblPr>
              <a:tblGrid>
                <a:gridCol w="3911296">
                  <a:extLst>
                    <a:ext uri="{9D8B030D-6E8A-4147-A177-3AD203B41FA5}">
                      <a16:colId xmlns:a16="http://schemas.microsoft.com/office/drawing/2014/main" xmlns="" val="20000"/>
                    </a:ext>
                  </a:extLst>
                </a:gridCol>
                <a:gridCol w="668179">
                  <a:extLst>
                    <a:ext uri="{9D8B030D-6E8A-4147-A177-3AD203B41FA5}">
                      <a16:colId xmlns:a16="http://schemas.microsoft.com/office/drawing/2014/main" xmlns="" val="20001"/>
                    </a:ext>
                  </a:extLst>
                </a:gridCol>
                <a:gridCol w="668179">
                  <a:extLst>
                    <a:ext uri="{9D8B030D-6E8A-4147-A177-3AD203B41FA5}">
                      <a16:colId xmlns:a16="http://schemas.microsoft.com/office/drawing/2014/main" xmlns="" val="20002"/>
                    </a:ext>
                  </a:extLst>
                </a:gridCol>
                <a:gridCol w="668179">
                  <a:extLst>
                    <a:ext uri="{9D8B030D-6E8A-4147-A177-3AD203B41FA5}">
                      <a16:colId xmlns:a16="http://schemas.microsoft.com/office/drawing/2014/main" xmlns="" val="20003"/>
                    </a:ext>
                  </a:extLst>
                </a:gridCol>
                <a:gridCol w="668179">
                  <a:extLst>
                    <a:ext uri="{9D8B030D-6E8A-4147-A177-3AD203B41FA5}">
                      <a16:colId xmlns:a16="http://schemas.microsoft.com/office/drawing/2014/main" xmlns="" val="20004"/>
                    </a:ext>
                  </a:extLst>
                </a:gridCol>
                <a:gridCol w="668179">
                  <a:extLst>
                    <a:ext uri="{9D8B030D-6E8A-4147-A177-3AD203B41FA5}">
                      <a16:colId xmlns:a16="http://schemas.microsoft.com/office/drawing/2014/main" xmlns="" val="20005"/>
                    </a:ext>
                  </a:extLst>
                </a:gridCol>
                <a:gridCol w="668179">
                  <a:extLst>
                    <a:ext uri="{9D8B030D-6E8A-4147-A177-3AD203B41FA5}">
                      <a16:colId xmlns:a16="http://schemas.microsoft.com/office/drawing/2014/main" xmlns="" val="20006"/>
                    </a:ext>
                  </a:extLst>
                </a:gridCol>
              </a:tblGrid>
              <a:tr h="352843">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b="1" i="1" dirty="0">
                          <a:solidFill>
                            <a:schemeClr val="bg1"/>
                          </a:solidFill>
                          <a:latin typeface="Arial" panose="020B0604020202020204" pitchFamily="34" charset="0"/>
                        </a:rPr>
                        <a:t>Telegram</a:t>
                      </a:r>
                      <a:r>
                        <a:t> </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5750">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52489">
                <a:tc>
                  <a:txBody>
                    <a:bodyPr/>
                    <a:lstStyle/>
                    <a:p>
                      <a:pPr marL="0" algn="l" defTabSz="457200" rtl="0" eaLnBrk="1" fontAlgn="ctr" latinLnBrk="0" hangingPunct="1"/>
                      <a:r>
                        <a:rPr lang="eu-ES" sz="900" kern="1200">
                          <a:solidFill>
                            <a:schemeClr val="dk1"/>
                          </a:solidFill>
                          <a:latin typeface="Arial" panose="020B0604020202020204" pitchFamily="34" charset="0"/>
                        </a:rPr>
                        <a:t>Kontsulta bidali zenuenetik Zuzenean zerbitzuaren erantzuna jaso arte pasatako denbora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52489">
                <a:tc>
                  <a:txBody>
                    <a:bodyPr/>
                    <a:lstStyle/>
                    <a:p>
                      <a:pPr marL="0" algn="l" defTabSz="457200" rtl="0" eaLnBrk="1" fontAlgn="ctr" latinLnBrk="0" hangingPunct="1"/>
                      <a:r>
                        <a:rPr lang="eu-ES" sz="900" kern="1200">
                          <a:solidFill>
                            <a:schemeClr val="dk1"/>
                          </a:solidFill>
                          <a:latin typeface="Arial" panose="020B0604020202020204" pitchFamily="34" charset="0"/>
                        </a:rPr>
                        <a:t>Emandako informazioaren argitasuna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6,7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52489">
                <a:tc>
                  <a:txBody>
                    <a:bodyPr/>
                    <a:lstStyle/>
                    <a:p>
                      <a:pPr marL="0" algn="l" defTabSz="457200" rtl="0" eaLnBrk="1" fontAlgn="ctr" latinLnBrk="0" hangingPunct="1"/>
                      <a:r>
                        <a:rPr lang="eu-ES" sz="900" kern="1200">
                          <a:solidFill>
                            <a:schemeClr val="dk1"/>
                          </a:solidFill>
                          <a:latin typeface="Arial" panose="020B0604020202020204" pitchFamily="34" charset="0"/>
                        </a:rPr>
                        <a:t>Emandako informazioaren erabilgarritasuna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6,3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52489">
                <a:tc>
                  <a:txBody>
                    <a:bodyPr/>
                    <a:lstStyle/>
                    <a:p>
                      <a:pPr marL="0" algn="l" defTabSz="457200" rtl="0" eaLnBrk="1" fontAlgn="ctr" latinLnBrk="0" hangingPunct="1"/>
                      <a:r>
                        <a:rPr lang="eu-ES" sz="900" kern="1200">
                          <a:solidFill>
                            <a:schemeClr val="dk1"/>
                          </a:solidFill>
                          <a:latin typeface="Arial" panose="020B0604020202020204" pitchFamily="34" charset="0"/>
                        </a:rPr>
                        <a:t>Administrazioarekin baliabide elektronikoen bidez harremanetan jartzeko aukera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98522">
                <a:tc>
                  <a:txBody>
                    <a:bodyPr/>
                    <a:lstStyle/>
                    <a:p>
                      <a:pPr marL="0" algn="l" defTabSz="457200" rtl="0" eaLnBrk="1" fontAlgn="ctr" latinLnBrk="0" hangingPunct="1"/>
                      <a:r>
                        <a:rPr lang="eu-ES" sz="900" kern="1200">
                          <a:solidFill>
                            <a:schemeClr val="dk1"/>
                          </a:solidFill>
                          <a:latin typeface="Arial" panose="020B0604020202020204" pitchFamily="34" charset="0"/>
                        </a:rPr>
                        <a:t>Kontsulta egiteko euskadi.eus postontzia aurkitzeko erraztasuna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98522">
                <a:tc>
                  <a:txBody>
                    <a:bodyPr/>
                    <a:lstStyle/>
                    <a:p>
                      <a:pPr marL="0" algn="l" defTabSz="457200" rtl="0" eaLnBrk="1" fontAlgn="ctr" latinLnBrk="0" hangingPunct="1"/>
                      <a:r>
                        <a:rPr lang="eu-ES" sz="900" kern="1200" dirty="0">
                          <a:solidFill>
                            <a:schemeClr val="dk1"/>
                          </a:solidFill>
                          <a:latin typeface="Arial" panose="020B0604020202020204" pitchFamily="34" charset="0"/>
                        </a:rPr>
                        <a:t>Interneten bete behar izan zenuen harremanetarako inprimakia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98522">
                <a:tc>
                  <a:txBody>
                    <a:bodyPr/>
                    <a:lstStyle/>
                    <a:p>
                      <a:pPr marL="0" algn="l" defTabSz="457200" rtl="0" eaLnBrk="1" fontAlgn="ctr" latinLnBrk="0" hangingPunct="1"/>
                      <a:r>
                        <a:rPr lang="eu-ES" sz="900" kern="1200" dirty="0">
                          <a:solidFill>
                            <a:schemeClr val="dk1"/>
                          </a:solidFill>
                          <a:latin typeface="Arial" panose="020B0604020202020204" pitchFamily="34" charset="0"/>
                        </a:rPr>
                        <a:t>BATEZ BESTEKO GOGOBETETASUN MAILA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12"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“oso pozik”.</a:t>
            </a:r>
            <a:endParaRPr lang="eu-ES" sz="800" dirty="0">
              <a:solidFill>
                <a:srgbClr val="4D4D4D"/>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6915012" y="6216006"/>
            <a:ext cx="1571764"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Bilakaera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51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42</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4.3.- ZERBITZUAREKIKO GOGOBETETASUN-MAILA OROKORRA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960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43</a:t>
            </a:fld>
            <a:endParaRPr lang="eu-ES" dirty="0"/>
          </a:p>
        </p:txBody>
      </p:sp>
      <p:sp>
        <p:nvSpPr>
          <p:cNvPr id="6" name="Rectangle 3"/>
          <p:cNvSpPr>
            <a:spLocks noChangeArrowheads="1"/>
          </p:cNvSpPr>
          <p:nvPr/>
        </p:nvSpPr>
        <p:spPr bwMode="auto">
          <a:xfrm>
            <a:off x="443834" y="880841"/>
            <a:ext cx="8237537" cy="528414"/>
          </a:xfrm>
          <a:prstGeom prst="rect">
            <a:avLst/>
          </a:prstGeom>
          <a:noFill/>
          <a:ln w="19050">
            <a:noFill/>
            <a:miter lim="800000"/>
            <a:headEnd/>
            <a:tailEnd/>
          </a:ln>
        </p:spPr>
        <p:txBody>
          <a:bodyPr lIns="36000">
            <a:spAutoFit/>
          </a:bodyPr>
          <a:lstStyle/>
          <a:p>
            <a:pPr marL="714375" indent="-714375" eaLnBrk="0" hangingPunct="0">
              <a:lnSpc>
                <a:spcPts val="1800"/>
              </a:lnSpc>
              <a:buClr>
                <a:srgbClr val="C0C0C0"/>
              </a:buClr>
              <a:buSzPts val="1800"/>
            </a:pPr>
            <a:r>
              <a:rPr lang="eu-ES" sz="1100" b="1" dirty="0">
                <a:solidFill>
                  <a:srgbClr val="4D4D4D"/>
                </a:solidFill>
                <a:latin typeface="Arial" panose="020B0604020202020204" pitchFamily="34" charset="0"/>
              </a:rPr>
              <a:t>P.8./P.11.: Zerbitzuarekiko gogobetetasun-maila orokorra*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969958640"/>
              </p:ext>
            </p:extLst>
          </p:nvPr>
        </p:nvGraphicFramePr>
        <p:xfrm>
          <a:off x="246768" y="1537238"/>
          <a:ext cx="8434603" cy="3490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1905621709"/>
              </p:ext>
            </p:extLst>
          </p:nvPr>
        </p:nvGraphicFramePr>
        <p:xfrm>
          <a:off x="5262209" y="1855524"/>
          <a:ext cx="2696457" cy="146685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“bat ere pozik”; gehienekoa 10, “oso pozik”. Balorazio onenen (9 edo 10) ehunekoa ken balorazio txarrenen (6 edo gutxiago) ehunekoa.</a:t>
            </a:r>
            <a:endParaRPr lang="eu-ES" sz="800" dirty="0">
              <a:solidFill>
                <a:srgbClr val="4D4D4D"/>
              </a:solidFill>
              <a:latin typeface="Arial" panose="020B0604020202020204" pitchFamily="34" charset="0"/>
              <a:cs typeface="Arial" panose="020B0604020202020204"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016774486"/>
              </p:ext>
            </p:extLst>
          </p:nvPr>
        </p:nvGraphicFramePr>
        <p:xfrm>
          <a:off x="142880" y="5237273"/>
          <a:ext cx="8896350" cy="1108774"/>
        </p:xfrm>
        <a:graphic>
          <a:graphicData uri="http://schemas.openxmlformats.org/drawingml/2006/table">
            <a:tbl>
              <a:tblPr firstRow="1" bandRow="1">
                <a:tableStyleId>{5C22544A-7EE6-4342-B048-85BDC9FD1C3A}</a:tableStyleId>
              </a:tblPr>
              <a:tblGrid>
                <a:gridCol w="1150320">
                  <a:extLst>
                    <a:ext uri="{9D8B030D-6E8A-4147-A177-3AD203B41FA5}">
                      <a16:colId xmlns:a16="http://schemas.microsoft.com/office/drawing/2014/main" xmlns="" val="20000"/>
                    </a:ext>
                  </a:extLst>
                </a:gridCol>
                <a:gridCol w="516402">
                  <a:extLst>
                    <a:ext uri="{9D8B030D-6E8A-4147-A177-3AD203B41FA5}">
                      <a16:colId xmlns:a16="http://schemas.microsoft.com/office/drawing/2014/main" xmlns="" val="20001"/>
                    </a:ext>
                  </a:extLst>
                </a:gridCol>
                <a:gridCol w="516402">
                  <a:extLst>
                    <a:ext uri="{9D8B030D-6E8A-4147-A177-3AD203B41FA5}">
                      <a16:colId xmlns:a16="http://schemas.microsoft.com/office/drawing/2014/main" xmlns="" val="20002"/>
                    </a:ext>
                  </a:extLst>
                </a:gridCol>
                <a:gridCol w="516402">
                  <a:extLst>
                    <a:ext uri="{9D8B030D-6E8A-4147-A177-3AD203B41FA5}">
                      <a16:colId xmlns:a16="http://schemas.microsoft.com/office/drawing/2014/main" xmlns="" val="20003"/>
                    </a:ext>
                  </a:extLst>
                </a:gridCol>
                <a:gridCol w="516402">
                  <a:extLst>
                    <a:ext uri="{9D8B030D-6E8A-4147-A177-3AD203B41FA5}">
                      <a16:colId xmlns:a16="http://schemas.microsoft.com/office/drawing/2014/main" xmlns="" val="20004"/>
                    </a:ext>
                  </a:extLst>
                </a:gridCol>
                <a:gridCol w="516402">
                  <a:extLst>
                    <a:ext uri="{9D8B030D-6E8A-4147-A177-3AD203B41FA5}">
                      <a16:colId xmlns:a16="http://schemas.microsoft.com/office/drawing/2014/main" xmlns="" val="20005"/>
                    </a:ext>
                  </a:extLst>
                </a:gridCol>
                <a:gridCol w="516402">
                  <a:extLst>
                    <a:ext uri="{9D8B030D-6E8A-4147-A177-3AD203B41FA5}">
                      <a16:colId xmlns:a16="http://schemas.microsoft.com/office/drawing/2014/main" xmlns="" val="20006"/>
                    </a:ext>
                  </a:extLst>
                </a:gridCol>
                <a:gridCol w="516402">
                  <a:extLst>
                    <a:ext uri="{9D8B030D-6E8A-4147-A177-3AD203B41FA5}">
                      <a16:colId xmlns:a16="http://schemas.microsoft.com/office/drawing/2014/main" xmlns="" val="20007"/>
                    </a:ext>
                  </a:extLst>
                </a:gridCol>
                <a:gridCol w="516402">
                  <a:extLst>
                    <a:ext uri="{9D8B030D-6E8A-4147-A177-3AD203B41FA5}">
                      <a16:colId xmlns:a16="http://schemas.microsoft.com/office/drawing/2014/main" xmlns="" val="20008"/>
                    </a:ext>
                  </a:extLst>
                </a:gridCol>
                <a:gridCol w="516402">
                  <a:extLst>
                    <a:ext uri="{9D8B030D-6E8A-4147-A177-3AD203B41FA5}">
                      <a16:colId xmlns:a16="http://schemas.microsoft.com/office/drawing/2014/main" xmlns="" val="20009"/>
                    </a:ext>
                  </a:extLst>
                </a:gridCol>
                <a:gridCol w="516402">
                  <a:extLst>
                    <a:ext uri="{9D8B030D-6E8A-4147-A177-3AD203B41FA5}">
                      <a16:colId xmlns:a16="http://schemas.microsoft.com/office/drawing/2014/main" xmlns="" val="20010"/>
                    </a:ext>
                  </a:extLst>
                </a:gridCol>
                <a:gridCol w="516402">
                  <a:extLst>
                    <a:ext uri="{9D8B030D-6E8A-4147-A177-3AD203B41FA5}">
                      <a16:colId xmlns:a16="http://schemas.microsoft.com/office/drawing/2014/main" xmlns="" val="20011"/>
                    </a:ext>
                  </a:extLst>
                </a:gridCol>
                <a:gridCol w="516402">
                  <a:extLst>
                    <a:ext uri="{9D8B030D-6E8A-4147-A177-3AD203B41FA5}">
                      <a16:colId xmlns:a16="http://schemas.microsoft.com/office/drawing/2014/main" xmlns="" val="20012"/>
                    </a:ext>
                  </a:extLst>
                </a:gridCol>
                <a:gridCol w="516402">
                  <a:extLst>
                    <a:ext uri="{9D8B030D-6E8A-4147-A177-3AD203B41FA5}">
                      <a16:colId xmlns:a16="http://schemas.microsoft.com/office/drawing/2014/main" xmlns="" val="20013"/>
                    </a:ext>
                  </a:extLst>
                </a:gridCol>
                <a:gridCol w="516402">
                  <a:extLst>
                    <a:ext uri="{9D8B030D-6E8A-4147-A177-3AD203B41FA5}">
                      <a16:colId xmlns:a16="http://schemas.microsoft.com/office/drawing/2014/main" xmlns="" val="20014"/>
                    </a:ext>
                  </a:extLst>
                </a:gridCol>
                <a:gridCol w="516402">
                  <a:extLst>
                    <a:ext uri="{9D8B030D-6E8A-4147-A177-3AD203B41FA5}">
                      <a16:colId xmlns:a16="http://schemas.microsoft.com/office/drawing/2014/main" xmlns="" val="20015"/>
                    </a:ext>
                  </a:extLst>
                </a:gridCol>
              </a:tblGrid>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6">
                  <a:txBody>
                    <a:bodyPr/>
                    <a:lstStyle/>
                    <a:p>
                      <a:pPr algn="ctr"/>
                      <a:r>
                        <a:rPr lang="eu-ES" sz="900" b="1" i="1" dirty="0">
                          <a:latin typeface="Arial" panose="020B0604020202020204" pitchFamily="34" charset="0"/>
                        </a:rPr>
                        <a:t>ARRETA EGITEKO KANALA</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endParaRPr lang="es-ES"/>
                    </a:p>
                  </a:txBody>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Aurrez aurrekoa / telefono bidezkoa</a:t>
                      </a:r>
                      <a:r>
                        <a:t/>
                      </a:r>
                      <a:br/>
                      <a:r>
                        <a:rPr lang="eu-ES" sz="900" b="1" i="1" dirty="0">
                          <a:solidFill>
                            <a:schemeClr val="bg1"/>
                          </a:solidFill>
                          <a:latin typeface="Arial" panose="020B0604020202020204" pitchFamily="34" charset="0"/>
                        </a:rPr>
                        <a:t>guztira</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gridSpan="3">
                  <a:txBody>
                    <a:bodyPr/>
                    <a:lstStyle/>
                    <a:p>
                      <a:pPr algn="ctr"/>
                      <a:r>
                        <a:rPr lang="eu-ES" sz="900" b="1" i="1" dirty="0">
                          <a:solidFill>
                            <a:schemeClr val="bg1"/>
                          </a:solidFill>
                          <a:latin typeface="Arial" panose="020B0604020202020204" pitchFamily="34" charset="0"/>
                        </a:rPr>
                        <a:t>Telegram</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rowSpan="2"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rowSpan="2"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6168">
                <a:tc>
                  <a:txBody>
                    <a:bodyPr/>
                    <a:lstStyle/>
                    <a:p>
                      <a:endParaRPr lang="es-ES" sz="9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latin typeface="Arial" panose="020B0604020202020204" pitchFamily="34" charset="0"/>
                        </a:rPr>
                        <a:t>Aurrez aurre</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a:txBody>
                    <a:bodyPr/>
                    <a:lstStyle/>
                    <a:p>
                      <a:pPr algn="ctr"/>
                      <a:r>
                        <a:rPr lang="eu-ES" sz="900" b="1" i="1" dirty="0">
                          <a:latin typeface="Arial" panose="020B0604020202020204" pitchFamily="34" charset="0"/>
                        </a:rPr>
                        <a:t>Telefonoz</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50000"/>
                      </a:schemeClr>
                    </a:solidFill>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tc gridSpan="3"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vMerge="1">
                  <a:txBody>
                    <a:bodyPr/>
                    <a:lstStyle/>
                    <a:p>
                      <a:endParaRPr lang="es-ES"/>
                    </a:p>
                  </a:txBody>
                  <a:tcPr/>
                </a:tc>
                <a:extLst>
                  <a:ext uri="{0D108BD9-81ED-4DB2-BD59-A6C34878D82A}">
                    <a16:rowId xmlns:a16="http://schemas.microsoft.com/office/drawing/2014/main" xmlns="" val="10001"/>
                  </a:ext>
                </a:extLst>
              </a:tr>
              <a:tr h="252593">
                <a:tc>
                  <a:txBody>
                    <a:bodyPr/>
                    <a:lstStyle/>
                    <a:p>
                      <a:endParaRPr lang="es-ES" sz="900" dirty="0"/>
                    </a:p>
                  </a:txBody>
                  <a:tcP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2"/>
                  </a:ext>
                </a:extLst>
              </a:tr>
              <a:tr h="240388">
                <a:tc>
                  <a:txBody>
                    <a:bodyPr/>
                    <a:lstStyle/>
                    <a:p>
                      <a:pPr marL="0" algn="l" defTabSz="457200" rtl="0" eaLnBrk="1" fontAlgn="ctr" latinLnBrk="0" hangingPunct="1"/>
                      <a:r>
                        <a:rPr lang="eu-ES" sz="900" kern="1200" dirty="0">
                          <a:solidFill>
                            <a:schemeClr val="dk1"/>
                          </a:solidFill>
                          <a:latin typeface="Arial" panose="020B0604020202020204" pitchFamily="34" charset="0"/>
                        </a:rPr>
                        <a:t>Batez besteko gogobetetasun maila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dirty="0">
                          <a:solidFill>
                            <a:schemeClr val="dk1"/>
                          </a:solidFill>
                          <a:latin typeface="Arial" panose="020B0604020202020204" pitchFamily="34" charset="0"/>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1" name="Rectangle 3"/>
          <p:cNvSpPr>
            <a:spLocks noChangeArrowheads="1"/>
          </p:cNvSpPr>
          <p:nvPr/>
        </p:nvSpPr>
        <p:spPr bwMode="auto">
          <a:xfrm>
            <a:off x="443835" y="139436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sp>
        <p:nvSpPr>
          <p:cNvPr id="13" name="Rectangle 3"/>
          <p:cNvSpPr>
            <a:spLocks noChangeArrowheads="1"/>
          </p:cNvSpPr>
          <p:nvPr/>
        </p:nvSpPr>
        <p:spPr bwMode="auto">
          <a:xfrm>
            <a:off x="443835" y="4940333"/>
            <a:ext cx="3147090"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ZUZENEAN ZERBITZUEN BILAKAERA</a:t>
            </a:r>
          </a:p>
        </p:txBody>
      </p:sp>
      <p:graphicFrame>
        <p:nvGraphicFramePr>
          <p:cNvPr id="12" name="7 Gráfico"/>
          <p:cNvGraphicFramePr>
            <a:graphicFrameLocks/>
          </p:cNvGraphicFramePr>
          <p:nvPr>
            <p:extLst>
              <p:ext uri="{D42A27DB-BD31-4B8C-83A1-F6EECF244321}">
                <p14:modId xmlns:p14="http://schemas.microsoft.com/office/powerpoint/2010/main" val="2437167584"/>
              </p:ext>
            </p:extLst>
          </p:nvPr>
        </p:nvGraphicFramePr>
        <p:xfrm>
          <a:off x="7428441" y="2020982"/>
          <a:ext cx="2032000" cy="66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7 Gráfico"/>
          <p:cNvGraphicFramePr>
            <a:graphicFrameLocks/>
          </p:cNvGraphicFramePr>
          <p:nvPr>
            <p:extLst>
              <p:ext uri="{D42A27DB-BD31-4B8C-83A1-F6EECF244321}">
                <p14:modId xmlns:p14="http://schemas.microsoft.com/office/powerpoint/2010/main" val="3078958442"/>
              </p:ext>
            </p:extLst>
          </p:nvPr>
        </p:nvGraphicFramePr>
        <p:xfrm>
          <a:off x="7428441" y="2630582"/>
          <a:ext cx="2032000" cy="660400"/>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3"/>
          <p:cNvSpPr>
            <a:spLocks noChangeArrowheads="1"/>
          </p:cNvSpPr>
          <p:nvPr/>
        </p:nvSpPr>
        <p:spPr bwMode="auto">
          <a:xfrm>
            <a:off x="5859658" y="1394362"/>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Batez bestekoa</a:t>
            </a:r>
          </a:p>
        </p:txBody>
      </p:sp>
      <p:sp>
        <p:nvSpPr>
          <p:cNvPr id="16" name="Rectangle 3"/>
          <p:cNvSpPr>
            <a:spLocks noChangeArrowheads="1"/>
          </p:cNvSpPr>
          <p:nvPr/>
        </p:nvSpPr>
        <p:spPr bwMode="auto">
          <a:xfrm>
            <a:off x="7294425" y="1394362"/>
            <a:ext cx="2166016" cy="430887"/>
          </a:xfrm>
          <a:prstGeom prst="rect">
            <a:avLst/>
          </a:prstGeom>
          <a:noFill/>
          <a:ln w="19050">
            <a:noFill/>
            <a:miter lim="800000"/>
            <a:headEnd/>
            <a:tailEnd/>
          </a:ln>
        </p:spPr>
        <p:txBody>
          <a:bodyPr wrap="square" lIns="36000">
            <a:spAutoFit/>
          </a:bodyPr>
          <a:lstStyle/>
          <a:p>
            <a:pPr algn="ctr" eaLnBrk="0" hangingPunct="0">
              <a:buClr>
                <a:srgbClr val="C0C0C0"/>
              </a:buClr>
              <a:buSzPts val="1800"/>
            </a:pPr>
            <a:r>
              <a:rPr lang="eu-ES" sz="1100" b="1" dirty="0">
                <a:solidFill>
                  <a:srgbClr val="4D4D4D"/>
                </a:solidFill>
                <a:latin typeface="Arial" panose="020B0604020202020204" pitchFamily="34" charset="0"/>
              </a:rPr>
              <a:t>Gogobetetasun</a:t>
            </a:r>
            <a:r>
              <a:t/>
            </a:r>
            <a:br/>
            <a:r>
              <a:rPr lang="eu-ES" sz="1100" b="1" dirty="0">
                <a:solidFill>
                  <a:srgbClr val="4D4D4D"/>
                </a:solidFill>
                <a:latin typeface="Arial" panose="020B0604020202020204" pitchFamily="34" charset="0"/>
              </a:rPr>
              <a:t>indizea</a:t>
            </a:r>
          </a:p>
        </p:txBody>
      </p:sp>
    </p:spTree>
    <p:extLst>
      <p:ext uri="{BB962C8B-B14F-4D97-AF65-F5344CB8AC3E}">
        <p14:creationId xmlns:p14="http://schemas.microsoft.com/office/powerpoint/2010/main" val="1708771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44</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5.- ZERBITZUA ERABILTZEKO ETA GOMENDATZEKO JOERA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02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45</a:t>
            </a:fld>
            <a:endParaRPr lang="eu-ES" dirty="0"/>
          </a:p>
        </p:txBody>
      </p:sp>
      <p:sp>
        <p:nvSpPr>
          <p:cNvPr id="6" name="Rectangle 3"/>
          <p:cNvSpPr>
            <a:spLocks noChangeArrowheads="1"/>
          </p:cNvSpPr>
          <p:nvPr/>
        </p:nvSpPr>
        <p:spPr bwMode="auto">
          <a:xfrm>
            <a:off x="443834" y="1082716"/>
            <a:ext cx="8237537" cy="3426579"/>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Sareko arreta-kanalen txandatze-ratioak</a:t>
            </a:r>
            <a:r>
              <a:rPr lang="eu-ES" sz="1100" dirty="0">
                <a:solidFill>
                  <a:srgbClr val="4D4D4D"/>
                </a:solidFill>
                <a:latin typeface="Arial" panose="020B0604020202020204" pitchFamily="34" charset="0"/>
              </a:rPr>
              <a:t>, berriz erabiltzearen ratioak, </a:t>
            </a:r>
            <a:r>
              <a:rPr lang="eu-ES" sz="1100" b="1" dirty="0">
                <a:solidFill>
                  <a:srgbClr val="4D4D4D"/>
                </a:solidFill>
                <a:latin typeface="Arial" panose="020B0604020202020204" pitchFamily="34" charset="0"/>
              </a:rPr>
              <a:t>oso altua izaten jarraitzen du</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Telegram </a:t>
            </a:r>
            <a:r>
              <a:rPr lang="eu-ES" sz="1100" dirty="0">
                <a:solidFill>
                  <a:srgbClr val="4D4D4D"/>
                </a:solidFill>
                <a:latin typeface="Arial" panose="020B0604020202020204" pitchFamily="34" charset="0"/>
              </a:rPr>
              <a:t>zerbitzuan batez ere.</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Oraindik ere, </a:t>
            </a:r>
            <a:r>
              <a:rPr lang="eu-ES" sz="1100" b="1" dirty="0">
                <a:solidFill>
                  <a:srgbClr val="4D4D4D"/>
                </a:solidFill>
                <a:latin typeface="Arial" panose="020B0604020202020204" pitchFamily="34" charset="0"/>
              </a:rPr>
              <a:t>Telegram berriro erabiliko luketen</a:t>
            </a:r>
            <a:r>
              <a:rPr lang="eu-ES" sz="1100" dirty="0">
                <a:solidFill>
                  <a:srgbClr val="4D4D4D"/>
                </a:solidFill>
                <a:latin typeface="Arial" panose="020B0604020202020204" pitchFamily="34" charset="0"/>
              </a:rPr>
              <a:t> erabiltzaileen proportzioa </a:t>
            </a:r>
            <a:r>
              <a:rPr lang="eu-ES" sz="1100" b="1" dirty="0">
                <a:solidFill>
                  <a:srgbClr val="4D4D4D"/>
                </a:solidFill>
                <a:latin typeface="Arial" panose="020B0604020202020204" pitchFamily="34" charset="0"/>
              </a:rPr>
              <a:t>10etik 9 da,</a:t>
            </a:r>
            <a:r>
              <a:rPr lang="eu-ES" sz="1100" dirty="0">
                <a:solidFill>
                  <a:srgbClr val="4D4D4D"/>
                </a:solidFill>
                <a:latin typeface="Arial" panose="020B0604020202020204" pitchFamily="34" charset="0"/>
              </a:rPr>
              <a:t> 2018an hautemandako joerarekin jarraituz. Euskadi.eus postontziaren kasuan, proportzio hori 10etik 7 da, 2018an hautemandakoaren antzekoa, baina beherako joerarekin.  Bigarren urtea da postontziaren zerbitzuaren errepikatze-tasa jaitsi egiten dela.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b="1" dirty="0">
                <a:solidFill>
                  <a:srgbClr val="4D4D4D"/>
                </a:solidFill>
                <a:latin typeface="Arial" panose="020B0604020202020204" pitchFamily="34" charset="0"/>
              </a:rPr>
              <a:t>Telegram zerbitzuak lotura gehiago sortzen du Zuzeneanekiko euskadi.eus postontziak baino </a:t>
            </a:r>
            <a:r>
              <a:rPr lang="eu-ES" sz="1100" dirty="0">
                <a:solidFill>
                  <a:srgbClr val="4D4D4D"/>
                </a:solidFill>
                <a:latin typeface="Arial" panose="020B0604020202020204" pitchFamily="34" charset="0"/>
              </a:rPr>
              <a:t>(batek 100 puntutik 48, eta besteak 100 puntutik 17). Ia hiru aldiz gehiago.</a:t>
            </a:r>
          </a:p>
          <a:p>
            <a:pPr marL="53975" algn="just" eaLnBrk="0" hangingPunct="0">
              <a:lnSpc>
                <a:spcPts val="2000"/>
              </a:lnSpc>
              <a:buClr>
                <a:srgbClr val="C0C0C0"/>
              </a:buClr>
              <a:buSzPts val="1800"/>
            </a:pPr>
            <a:endParaRPr lang="eu-ES" sz="1100" b="1"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Zehazki, </a:t>
            </a:r>
            <a:r>
              <a:rPr lang="eu-ES" sz="1100" b="1" dirty="0">
                <a:solidFill>
                  <a:srgbClr val="4D4D4D"/>
                </a:solidFill>
                <a:latin typeface="Arial" panose="020B0604020202020204" pitchFamily="34" charset="0"/>
              </a:rPr>
              <a:t>Telegram zerbitzua</a:t>
            </a:r>
            <a:r>
              <a:rPr lang="eu-ES" sz="1100" dirty="0">
                <a:solidFill>
                  <a:srgbClr val="4D4D4D"/>
                </a:solidFill>
                <a:latin typeface="Arial" panose="020B0604020202020204" pitchFamily="34" charset="0"/>
              </a:rPr>
              <a:t> erabiltzen duten pertsonen % 70ek </a:t>
            </a:r>
            <a:r>
              <a:rPr lang="eu-ES" sz="1100" b="1" dirty="0">
                <a:solidFill>
                  <a:srgbClr val="4D4D4D"/>
                </a:solidFill>
                <a:latin typeface="Arial" panose="020B0604020202020204" pitchFamily="34" charset="0"/>
              </a:rPr>
              <a:t>ziurtasun osoz gomendatuko luke</a:t>
            </a:r>
            <a:r>
              <a:rPr lang="eu-ES" sz="1100" dirty="0">
                <a:solidFill>
                  <a:srgbClr val="4D4D4D"/>
                </a:solidFill>
                <a:latin typeface="Arial" panose="020B0604020202020204" pitchFamily="34" charset="0"/>
              </a:rPr>
              <a:t> zerbitzu hori. </a:t>
            </a:r>
            <a:r>
              <a:rPr lang="eu-ES" sz="1100" b="1" dirty="0">
                <a:solidFill>
                  <a:srgbClr val="4D4D4D"/>
                </a:solidFill>
                <a:latin typeface="Arial" panose="020B0604020202020204" pitchFamily="34" charset="0"/>
              </a:rPr>
              <a:t>Euskadi.eus postontziaren</a:t>
            </a:r>
            <a:r>
              <a:rPr lang="eu-ES" sz="1100" dirty="0">
                <a:solidFill>
                  <a:srgbClr val="4D4D4D"/>
                </a:solidFill>
                <a:latin typeface="Arial" panose="020B0604020202020204" pitchFamily="34" charset="0"/>
              </a:rPr>
              <a:t> kasuan, ratio hori </a:t>
            </a:r>
            <a:r>
              <a:rPr lang="eu-ES" sz="1100" b="1" dirty="0">
                <a:solidFill>
                  <a:srgbClr val="4D4D4D"/>
                </a:solidFill>
                <a:latin typeface="Arial" panose="020B0604020202020204" pitchFamily="34" charset="0"/>
              </a:rPr>
              <a:t>% 52</a:t>
            </a:r>
            <a:r>
              <a:rPr lang="eu-ES" sz="1100" dirty="0">
                <a:solidFill>
                  <a:srgbClr val="4D4D4D"/>
                </a:solidFill>
                <a:latin typeface="Arial" panose="020B0604020202020204" pitchFamily="34" charset="0"/>
              </a:rPr>
              <a:t> da. Euskadi.eus postontziaren zerbitzua geldiarazten duena zerbitzuaren kontra dauden erabiltzaileen ratioa da (% 35; eta Telegram zerbitzuaren kasuan, % 22).</a:t>
            </a:r>
            <a:endParaRPr lang="eu-ES" sz="11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447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46</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5.1.- ZERBITZUA ERABILTZEKO JOERA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930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47</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P.5.:    Berriz ere antzeko kontsulta bat egin behar bazenu, berriz ere erabiliko al zenuke euskadi.eus postontzia edo Telegram?</a:t>
            </a:r>
            <a:r>
              <a:t/>
            </a:r>
            <a:br/>
            <a:r>
              <a:rPr lang="eu-ES" sz="1100" i="1" dirty="0">
                <a:solidFill>
                  <a:srgbClr val="4D4D4D"/>
                </a:solidFill>
                <a:latin typeface="Arial" panose="020B0604020202020204" pitchFamily="34" charset="0"/>
              </a:rPr>
              <a:t>Oinarria: Elkarrizketatutako pertsonak, guztira.</a:t>
            </a:r>
          </a:p>
        </p:txBody>
      </p:sp>
      <p:graphicFrame>
        <p:nvGraphicFramePr>
          <p:cNvPr id="8" name="7 Gráfico"/>
          <p:cNvGraphicFramePr/>
          <p:nvPr>
            <p:extLst>
              <p:ext uri="{D42A27DB-BD31-4B8C-83A1-F6EECF244321}">
                <p14:modId xmlns:p14="http://schemas.microsoft.com/office/powerpoint/2010/main" val="3464940045"/>
              </p:ext>
            </p:extLst>
          </p:nvPr>
        </p:nvGraphicFramePr>
        <p:xfrm>
          <a:off x="246769" y="2205838"/>
          <a:ext cx="7411332" cy="3242462"/>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3"/>
          <p:cNvSpPr>
            <a:spLocks noChangeArrowheads="1"/>
          </p:cNvSpPr>
          <p:nvPr/>
        </p:nvSpPr>
        <p:spPr bwMode="auto">
          <a:xfrm>
            <a:off x="1043909" y="5764860"/>
            <a:ext cx="1985041"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b="1" dirty="0">
                <a:solidFill>
                  <a:srgbClr val="4D4D4D"/>
                </a:solidFill>
                <a:latin typeface="Arial" panose="020B0604020202020204" pitchFamily="34" charset="0"/>
              </a:rPr>
              <a:t>R.S. = % berriz erabiliko nuke - % ez nuke berriz erabiliko</a:t>
            </a:r>
          </a:p>
        </p:txBody>
      </p:sp>
      <p:sp>
        <p:nvSpPr>
          <p:cNvPr id="7" name="Rectangle 3"/>
          <p:cNvSpPr>
            <a:spLocks noChangeArrowheads="1"/>
          </p:cNvSpPr>
          <p:nvPr/>
        </p:nvSpPr>
        <p:spPr bwMode="auto">
          <a:xfrm>
            <a:off x="6448680" y="4315945"/>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R.S.</a:t>
            </a:r>
          </a:p>
        </p:txBody>
      </p:sp>
      <p:sp>
        <p:nvSpPr>
          <p:cNvPr id="10" name="Rectangle 3"/>
          <p:cNvSpPr>
            <a:spLocks noChangeArrowheads="1"/>
          </p:cNvSpPr>
          <p:nvPr/>
        </p:nvSpPr>
        <p:spPr bwMode="auto">
          <a:xfrm>
            <a:off x="7107100" y="4613527"/>
            <a:ext cx="851566" cy="300531"/>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200" b="1" dirty="0">
                <a:solidFill>
                  <a:srgbClr val="4D4D4D"/>
                </a:solidFill>
                <a:latin typeface="Arial" panose="020B0604020202020204" pitchFamily="34" charset="0"/>
              </a:rPr>
              <a:t>39</a:t>
            </a:r>
          </a:p>
        </p:txBody>
      </p:sp>
      <p:sp>
        <p:nvSpPr>
          <p:cNvPr id="11" name="Rectangle 3"/>
          <p:cNvSpPr>
            <a:spLocks noChangeArrowheads="1"/>
          </p:cNvSpPr>
          <p:nvPr/>
        </p:nvSpPr>
        <p:spPr bwMode="auto">
          <a:xfrm>
            <a:off x="7107100" y="4904533"/>
            <a:ext cx="851566" cy="300531"/>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200" b="1" dirty="0">
                <a:solidFill>
                  <a:srgbClr val="4D4D4D"/>
                </a:solidFill>
                <a:latin typeface="Arial" panose="020B0604020202020204" pitchFamily="34" charset="0"/>
              </a:rPr>
              <a:t>74</a:t>
            </a:r>
            <a:endParaRPr lang="eu-ES" sz="1200" b="1" dirty="0">
              <a:solidFill>
                <a:srgbClr val="4D4D4D"/>
              </a:solidFill>
              <a:latin typeface="Arial" panose="020B0604020202020204" pitchFamily="34" charset="0"/>
              <a:cs typeface="Arial" panose="020B0604020202020204" pitchFamily="34" charset="0"/>
            </a:endParaRPr>
          </a:p>
        </p:txBody>
      </p:sp>
      <p:sp>
        <p:nvSpPr>
          <p:cNvPr id="9" name="Rectangle 3"/>
          <p:cNvSpPr>
            <a:spLocks noChangeArrowheads="1"/>
          </p:cNvSpPr>
          <p:nvPr/>
        </p:nvSpPr>
        <p:spPr bwMode="auto">
          <a:xfrm>
            <a:off x="7339541" y="6216006"/>
            <a:ext cx="722705"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2019</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320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48</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Zerbitzua erabiltzeko joeraren bilakaera</a:t>
            </a:r>
            <a:r>
              <a:t/>
            </a:r>
            <a:br/>
            <a:r>
              <a:rPr lang="eu-ES" sz="1100" i="1" dirty="0">
                <a:solidFill>
                  <a:srgbClr val="4D4D4D"/>
                </a:solidFill>
                <a:latin typeface="Arial" panose="020B0604020202020204" pitchFamily="34" charset="0"/>
              </a:rPr>
              <a:t>Oinarria: Elkarrizketatutako pertsonak, guztira.</a:t>
            </a:r>
          </a:p>
        </p:txBody>
      </p:sp>
      <p:graphicFrame>
        <p:nvGraphicFramePr>
          <p:cNvPr id="10" name="9 Tabla"/>
          <p:cNvGraphicFramePr>
            <a:graphicFrameLocks noGrp="1"/>
          </p:cNvGraphicFramePr>
          <p:nvPr>
            <p:extLst>
              <p:ext uri="{D42A27DB-BD31-4B8C-83A1-F6EECF244321}">
                <p14:modId xmlns:p14="http://schemas.microsoft.com/office/powerpoint/2010/main" val="2552900692"/>
              </p:ext>
            </p:extLst>
          </p:nvPr>
        </p:nvGraphicFramePr>
        <p:xfrm>
          <a:off x="1528890" y="2447507"/>
          <a:ext cx="6067424" cy="1953532"/>
        </p:xfrm>
        <a:graphic>
          <a:graphicData uri="http://schemas.openxmlformats.org/drawingml/2006/table">
            <a:tbl>
              <a:tblPr firstRow="1" bandRow="1">
                <a:tableStyleId>{5C22544A-7EE6-4342-B048-85BDC9FD1C3A}</a:tableStyleId>
              </a:tblPr>
              <a:tblGrid>
                <a:gridCol w="2263118">
                  <a:extLst>
                    <a:ext uri="{9D8B030D-6E8A-4147-A177-3AD203B41FA5}">
                      <a16:colId xmlns:a16="http://schemas.microsoft.com/office/drawing/2014/main" xmlns="" val="20000"/>
                    </a:ext>
                  </a:extLst>
                </a:gridCol>
                <a:gridCol w="634051">
                  <a:extLst>
                    <a:ext uri="{9D8B030D-6E8A-4147-A177-3AD203B41FA5}">
                      <a16:colId xmlns:a16="http://schemas.microsoft.com/office/drawing/2014/main" xmlns="" val="20001"/>
                    </a:ext>
                  </a:extLst>
                </a:gridCol>
                <a:gridCol w="634051">
                  <a:extLst>
                    <a:ext uri="{9D8B030D-6E8A-4147-A177-3AD203B41FA5}">
                      <a16:colId xmlns:a16="http://schemas.microsoft.com/office/drawing/2014/main" xmlns="" val="20002"/>
                    </a:ext>
                  </a:extLst>
                </a:gridCol>
                <a:gridCol w="634051">
                  <a:extLst>
                    <a:ext uri="{9D8B030D-6E8A-4147-A177-3AD203B41FA5}">
                      <a16:colId xmlns:a16="http://schemas.microsoft.com/office/drawing/2014/main" xmlns="" val="20003"/>
                    </a:ext>
                  </a:extLst>
                </a:gridCol>
                <a:gridCol w="634051">
                  <a:extLst>
                    <a:ext uri="{9D8B030D-6E8A-4147-A177-3AD203B41FA5}">
                      <a16:colId xmlns:a16="http://schemas.microsoft.com/office/drawing/2014/main" xmlns="" val="20004"/>
                    </a:ext>
                  </a:extLst>
                </a:gridCol>
                <a:gridCol w="634051">
                  <a:extLst>
                    <a:ext uri="{9D8B030D-6E8A-4147-A177-3AD203B41FA5}">
                      <a16:colId xmlns:a16="http://schemas.microsoft.com/office/drawing/2014/main" xmlns="" val="20005"/>
                    </a:ext>
                  </a:extLst>
                </a:gridCol>
                <a:gridCol w="634051">
                  <a:extLst>
                    <a:ext uri="{9D8B030D-6E8A-4147-A177-3AD203B41FA5}">
                      <a16:colId xmlns:a16="http://schemas.microsoft.com/office/drawing/2014/main" xmlns="" val="20006"/>
                    </a:ext>
                  </a:extLst>
                </a:gridCol>
              </a:tblGrid>
              <a:tr h="352843">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eu-ES" sz="900" b="1" i="1" dirty="0">
                          <a:solidFill>
                            <a:schemeClr val="bg1"/>
                          </a:solidFill>
                          <a:latin typeface="Arial" panose="020B0604020202020204" pitchFamily="34" charset="0"/>
                        </a:rPr>
                        <a:t>Postontzia.eus</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gridSpan="3">
                  <a:txBody>
                    <a:bodyPr/>
                    <a:lstStyle/>
                    <a:p>
                      <a:pPr algn="ctr"/>
                      <a:r>
                        <a:rPr lang="eu-ES" sz="900" b="1" i="1" dirty="0">
                          <a:solidFill>
                            <a:schemeClr val="bg1"/>
                          </a:solidFill>
                          <a:latin typeface="Arial" panose="020B0604020202020204" pitchFamily="34" charset="0"/>
                        </a:rPr>
                        <a:t>Telegram</a:t>
                      </a:r>
                      <a:r>
                        <a:t> </a:t>
                      </a:r>
                      <a:endParaRPr lang="eu-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hMerge="1">
                  <a:txBody>
                    <a:bodyPr/>
                    <a:lstStyle/>
                    <a:p>
                      <a:pPr algn="ctr"/>
                      <a:endParaRPr lang="es-ES" sz="900" b="1" i="1" dirty="0">
                        <a:latin typeface="Arial" panose="020B0604020202020204" pitchFamily="34" charset="0"/>
                        <a:cs typeface="Arial" panose="020B0604020202020204" pitchFamily="34" charset="0"/>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pPr algn="ctr"/>
                      <a:endParaRPr lang="es-ES" sz="900" b="1" i="1"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xmlns="" val="10000"/>
                  </a:ext>
                </a:extLst>
              </a:tr>
              <a:tr h="285750">
                <a:tc>
                  <a:txBody>
                    <a:bodyPr/>
                    <a:lstStyle/>
                    <a:p>
                      <a:endParaRPr lang="es-ES" sz="9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2016</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2018</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algn="ctr"/>
                      <a:r>
                        <a:rPr lang="eu-ES" sz="900" b="1" i="1" dirty="0">
                          <a:latin typeface="Arial" panose="020B0604020202020204" pitchFamily="34" charset="0"/>
                        </a:rPr>
                        <a:t>2019</a:t>
                      </a:r>
                      <a:endParaRPr lang="eu-ES" sz="900" b="1" i="1"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352489">
                <a:tc>
                  <a:txBody>
                    <a:bodyPr/>
                    <a:lstStyle/>
                    <a:p>
                      <a:pPr marL="0" algn="l" defTabSz="457200" rtl="0" eaLnBrk="1" fontAlgn="ctr" latinLnBrk="0" hangingPunct="1"/>
                      <a:r>
                        <a:rPr lang="eu-ES" sz="900" kern="1200" dirty="0">
                          <a:solidFill>
                            <a:schemeClr val="dk1"/>
                          </a:solidFill>
                          <a:latin typeface="Arial" panose="020B0604020202020204" pitchFamily="34" charset="0"/>
                        </a:rPr>
                        <a:t>Bai</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52489">
                <a:tc>
                  <a:txBody>
                    <a:bodyPr/>
                    <a:lstStyle/>
                    <a:p>
                      <a:pPr marL="0" algn="l" defTabSz="457200" rtl="0" eaLnBrk="1" fontAlgn="ctr" latinLnBrk="0" hangingPunct="1"/>
                      <a:r>
                        <a:rPr lang="eu-ES" sz="900" kern="1200" dirty="0">
                          <a:solidFill>
                            <a:schemeClr val="dk1"/>
                          </a:solidFill>
                          <a:latin typeface="Arial" panose="020B0604020202020204" pitchFamily="34" charset="0"/>
                        </a:rPr>
                        <a:t>Ez</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13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98522">
                <a:tc>
                  <a:txBody>
                    <a:bodyPr/>
                    <a:lstStyle/>
                    <a:p>
                      <a:pPr marL="0" algn="l" defTabSz="457200" rtl="0" eaLnBrk="1" fontAlgn="ctr" latinLnBrk="0" hangingPunct="1"/>
                      <a:r>
                        <a:rPr lang="eu-ES" sz="900" kern="1200" dirty="0">
                          <a:solidFill>
                            <a:schemeClr val="dk1"/>
                          </a:solidFill>
                          <a:latin typeface="Arial" panose="020B0604020202020204" pitchFamily="34" charset="0"/>
                        </a:rPr>
                        <a:t>Ez du erantzuna zehazten</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 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kern="1200">
                          <a:solidFill>
                            <a:schemeClr val="dk1"/>
                          </a:solidFill>
                          <a:latin typeface="Arial" panose="020B0604020202020204" pitchFamily="34" charset="0"/>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98522">
                <a:tc>
                  <a:txBody>
                    <a:bodyPr/>
                    <a:lstStyle/>
                    <a:p>
                      <a:pPr marL="0" algn="l" defTabSz="457200" rtl="0" eaLnBrk="1" fontAlgn="ctr" latinLnBrk="0" hangingPunct="1"/>
                      <a:r>
                        <a:rPr lang="eu-ES" sz="900" b="1" i="1" kern="1200" dirty="0">
                          <a:solidFill>
                            <a:schemeClr val="dk1"/>
                          </a:solidFill>
                          <a:latin typeface="Arial" panose="020B0604020202020204" pitchFamily="34" charset="0"/>
                        </a:rPr>
                        <a:t>R. S.</a:t>
                      </a: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45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900" b="1" i="1" kern="1200" dirty="0">
                          <a:solidFill>
                            <a:schemeClr val="dk1"/>
                          </a:solidFill>
                          <a:latin typeface="Arial" panose="020B0604020202020204" pitchFamily="34" charset="0"/>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7" name="Rectangle 3"/>
          <p:cNvSpPr>
            <a:spLocks noChangeArrowheads="1"/>
          </p:cNvSpPr>
          <p:nvPr/>
        </p:nvSpPr>
        <p:spPr bwMode="auto">
          <a:xfrm>
            <a:off x="1043909" y="5764860"/>
            <a:ext cx="1985041" cy="34881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R.S. = % berriz erabiliko nuke - % ez nuke berriz erabiliko</a:t>
            </a:r>
          </a:p>
        </p:txBody>
      </p:sp>
      <p:sp>
        <p:nvSpPr>
          <p:cNvPr id="8" name="Rectangle 3"/>
          <p:cNvSpPr>
            <a:spLocks noChangeArrowheads="1"/>
          </p:cNvSpPr>
          <p:nvPr/>
        </p:nvSpPr>
        <p:spPr bwMode="auto">
          <a:xfrm>
            <a:off x="6915012" y="6216006"/>
            <a:ext cx="1571764"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Bilakaera</a:t>
            </a:r>
            <a:endParaRPr lang="eu-ES" sz="16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233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49</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5.2.- ZERBITZUA GOMENDATZEA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a:t>
            </a:fld>
            <a:endParaRPr lang="eu-ES" dirty="0"/>
          </a:p>
        </p:txBody>
      </p:sp>
      <p:sp>
        <p:nvSpPr>
          <p:cNvPr id="6" name="Rectangle 3"/>
          <p:cNvSpPr>
            <a:spLocks noChangeArrowheads="1"/>
          </p:cNvSpPr>
          <p:nvPr/>
        </p:nvSpPr>
        <p:spPr bwMode="auto">
          <a:xfrm>
            <a:off x="443834" y="1082716"/>
            <a:ext cx="8237537" cy="1118255"/>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Helburu nagusia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ctr" eaLnBrk="0" hangingPunct="0">
              <a:lnSpc>
                <a:spcPts val="2000"/>
              </a:lnSpc>
              <a:buClr>
                <a:srgbClr val="C0C0C0"/>
              </a:buClr>
              <a:buSzPts val="1800"/>
            </a:pPr>
            <a:r>
              <a:rPr lang="eu-ES" sz="1200" b="1" i="1" dirty="0">
                <a:solidFill>
                  <a:srgbClr val="4D4D4D"/>
                </a:solidFill>
                <a:latin typeface="Arial" panose="020B0604020202020204" pitchFamily="34" charset="0"/>
              </a:rPr>
              <a:t>«Zuzenean Herritarrentzako Zerbitzuaren sareko kanalen erabiltzaileek kanal horietaz espero dutena eta haiekiko duten gogobetetasun-maila ezagutzea»</a:t>
            </a:r>
          </a:p>
        </p:txBody>
      </p:sp>
    </p:spTree>
    <p:extLst>
      <p:ext uri="{BB962C8B-B14F-4D97-AF65-F5344CB8AC3E}">
        <p14:creationId xmlns:p14="http://schemas.microsoft.com/office/powerpoint/2010/main" val="306307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G.6.:   Gomendatuko al zenioke euskadi.eus postontzia edo Telegram beste pertsona bati?</a:t>
            </a:r>
            <a:r>
              <a:t/>
            </a:r>
            <a:br/>
            <a:r>
              <a:rPr lang="eu-ES" sz="1100" i="1" dirty="0">
                <a:solidFill>
                  <a:srgbClr val="4D4D4D"/>
                </a:solidFill>
                <a:latin typeface="Arial" panose="020B0604020202020204" pitchFamily="34" charset="0"/>
              </a:rPr>
              <a:t>Oinarria: Elkarrizketatutako pertsonak, guztira.</a:t>
            </a:r>
          </a:p>
        </p:txBody>
      </p:sp>
      <p:sp>
        <p:nvSpPr>
          <p:cNvPr id="12" name="Rectangle 3"/>
          <p:cNvSpPr>
            <a:spLocks noChangeArrowheads="1"/>
          </p:cNvSpPr>
          <p:nvPr/>
        </p:nvSpPr>
        <p:spPr bwMode="auto">
          <a:xfrm>
            <a:off x="839787" y="6113673"/>
            <a:ext cx="8128647" cy="30803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b="1" dirty="0">
                <a:solidFill>
                  <a:srgbClr val="4D4D4D"/>
                </a:solidFill>
                <a:latin typeface="Arial" panose="020B0604020202020204" pitchFamily="34" charset="0"/>
              </a:rPr>
              <a:t>N.P.S. = (% ziurtasun osoz gomendatuko nuke) – (% ez dakit gomendatuko nukeen + % ziurrenik ez nuke gomendatuko + % ziurtasun osoz ez nuke gomendatuko)</a:t>
            </a:r>
          </a:p>
        </p:txBody>
      </p:sp>
      <p:sp>
        <p:nvSpPr>
          <p:cNvPr id="11"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“ziurtasun osoz ez nuke gomendatuko”; gehienekoa 10, “ziurtasun osoz gomendatuko nuke”.</a:t>
            </a:r>
            <a:endParaRPr lang="eu-ES" sz="800" dirty="0">
              <a:solidFill>
                <a:srgbClr val="4D4D4D"/>
              </a:solidFill>
              <a:latin typeface="Arial" panose="020B0604020202020204" pitchFamily="34" charset="0"/>
              <a:cs typeface="Arial" panose="020B0604020202020204" pitchFamily="34" charset="0"/>
            </a:endParaRPr>
          </a:p>
        </p:txBody>
      </p:sp>
      <p:graphicFrame>
        <p:nvGraphicFramePr>
          <p:cNvPr id="10" name="9 Gráfico"/>
          <p:cNvGraphicFramePr/>
          <p:nvPr>
            <p:extLst>
              <p:ext uri="{D42A27DB-BD31-4B8C-83A1-F6EECF244321}">
                <p14:modId xmlns:p14="http://schemas.microsoft.com/office/powerpoint/2010/main" val="3370885897"/>
              </p:ext>
            </p:extLst>
          </p:nvPr>
        </p:nvGraphicFramePr>
        <p:xfrm>
          <a:off x="246768" y="1896953"/>
          <a:ext cx="6877932" cy="40617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12 Gráfico"/>
          <p:cNvGraphicFramePr/>
          <p:nvPr>
            <p:extLst>
              <p:ext uri="{D42A27DB-BD31-4B8C-83A1-F6EECF244321}">
                <p14:modId xmlns:p14="http://schemas.microsoft.com/office/powerpoint/2010/main" val="4030327589"/>
              </p:ext>
            </p:extLst>
          </p:nvPr>
        </p:nvGraphicFramePr>
        <p:xfrm>
          <a:off x="7339935" y="2847976"/>
          <a:ext cx="1508790" cy="1095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extLst>
              <p:ext uri="{D42A27DB-BD31-4B8C-83A1-F6EECF244321}">
                <p14:modId xmlns:p14="http://schemas.microsoft.com/office/powerpoint/2010/main" val="1165718853"/>
              </p:ext>
            </p:extLst>
          </p:nvPr>
        </p:nvGraphicFramePr>
        <p:xfrm>
          <a:off x="7339935" y="4572006"/>
          <a:ext cx="1508790" cy="1095376"/>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3"/>
          <p:cNvSpPr>
            <a:spLocks noChangeArrowheads="1"/>
          </p:cNvSpPr>
          <p:nvPr/>
        </p:nvSpPr>
        <p:spPr bwMode="auto">
          <a:xfrm>
            <a:off x="7263479" y="2152657"/>
            <a:ext cx="1880521" cy="29463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000" b="1" dirty="0">
                <a:solidFill>
                  <a:srgbClr val="4D4D4D"/>
                </a:solidFill>
                <a:latin typeface="Arial" panose="020B0604020202020204" pitchFamily="34" charset="0"/>
              </a:rPr>
              <a:t>N.P.S.</a:t>
            </a:r>
            <a:endParaRPr lang="eu-ES" sz="1000"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7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27 Gráfico"/>
          <p:cNvGraphicFramePr/>
          <p:nvPr>
            <p:extLst>
              <p:ext uri="{D42A27DB-BD31-4B8C-83A1-F6EECF244321}">
                <p14:modId xmlns:p14="http://schemas.microsoft.com/office/powerpoint/2010/main" val="4173905416"/>
              </p:ext>
            </p:extLst>
          </p:nvPr>
        </p:nvGraphicFramePr>
        <p:xfrm>
          <a:off x="7863556" y="4584951"/>
          <a:ext cx="1585245" cy="592931"/>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19 Conector recto"/>
          <p:cNvCxnSpPr/>
          <p:nvPr/>
        </p:nvCxnSpPr>
        <p:spPr>
          <a:xfrm>
            <a:off x="523875" y="4646178"/>
            <a:ext cx="8524875" cy="0"/>
          </a:xfrm>
          <a:prstGeom prst="line">
            <a:avLst/>
          </a:prstGeom>
          <a:ln w="19050">
            <a:solidFill>
              <a:schemeClr val="tx1">
                <a:lumMod val="50000"/>
                <a:lumOff val="50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4" name="3 Conector recto"/>
          <p:cNvCxnSpPr/>
          <p:nvPr/>
        </p:nvCxnSpPr>
        <p:spPr>
          <a:xfrm>
            <a:off x="523875" y="3108216"/>
            <a:ext cx="8524875" cy="0"/>
          </a:xfrm>
          <a:prstGeom prst="line">
            <a:avLst/>
          </a:prstGeom>
          <a:ln w="19050">
            <a:solidFill>
              <a:schemeClr val="tx1">
                <a:lumMod val="50000"/>
                <a:lumOff val="50000"/>
              </a:schemeClr>
            </a:solidFill>
            <a:prstDash val="dashDot"/>
          </a:ln>
          <a:effectLst/>
        </p:spPr>
        <p:style>
          <a:lnRef idx="2">
            <a:schemeClr val="accent1"/>
          </a:lnRef>
          <a:fillRef idx="0">
            <a:schemeClr val="accent1"/>
          </a:fillRef>
          <a:effectRef idx="1">
            <a:schemeClr val="accent1"/>
          </a:effectRef>
          <a:fontRef idx="minor">
            <a:schemeClr val="tx1"/>
          </a:fontRef>
        </p:style>
      </p:cxnSp>
      <p:sp>
        <p:nvSpPr>
          <p:cNvPr id="2" name="1 Marcador de número de diapositiva"/>
          <p:cNvSpPr>
            <a:spLocks noGrp="1"/>
          </p:cNvSpPr>
          <p:nvPr>
            <p:ph type="sldNum" sz="quarter" idx="12"/>
          </p:nvPr>
        </p:nvSpPr>
        <p:spPr/>
        <p:txBody>
          <a:bodyPr/>
          <a:lstStyle/>
          <a:p>
            <a:fld id="{A67AD338-1F1C-A549-8BB4-09A05B07D700}" type="slidenum">
              <a:rPr lang="es-ES" smtClean="0"/>
              <a:pPr/>
              <a:t>51</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defTabSz="180975" eaLnBrk="0" hangingPunct="0">
              <a:lnSpc>
                <a:spcPts val="1800"/>
              </a:lnSpc>
              <a:buClr>
                <a:srgbClr val="C0C0C0"/>
              </a:buClr>
              <a:buSzPts val="1800"/>
            </a:pPr>
            <a:r>
              <a:rPr lang="eu-ES" sz="1100" b="1" dirty="0">
                <a:solidFill>
                  <a:srgbClr val="4D4D4D"/>
                </a:solidFill>
                <a:latin typeface="Arial" panose="020B0604020202020204" pitchFamily="34" charset="0"/>
              </a:rPr>
              <a:t>Zuzenean zerbitzuaren arreta-kanal desberdinak gomendatzea*</a:t>
            </a:r>
            <a:r>
              <a:t/>
            </a:r>
            <a:br/>
            <a:r>
              <a:rPr lang="eu-ES" sz="1100" i="1" dirty="0">
                <a:solidFill>
                  <a:srgbClr val="4D4D4D"/>
                </a:solidFill>
                <a:latin typeface="Arial" panose="020B0604020202020204" pitchFamily="34" charset="0"/>
              </a:rPr>
              <a:t>Oinarria: Elkarrizketatutako pertsonak, guztira.</a:t>
            </a:r>
          </a:p>
        </p:txBody>
      </p:sp>
      <p:sp>
        <p:nvSpPr>
          <p:cNvPr id="12" name="Rectangle 3"/>
          <p:cNvSpPr>
            <a:spLocks noChangeArrowheads="1"/>
          </p:cNvSpPr>
          <p:nvPr/>
        </p:nvSpPr>
        <p:spPr bwMode="auto">
          <a:xfrm>
            <a:off x="729584" y="6203187"/>
            <a:ext cx="8061992" cy="348813"/>
          </a:xfrm>
          <a:prstGeom prst="rect">
            <a:avLst/>
          </a:prstGeom>
          <a:noFill/>
          <a:ln w="19050">
            <a:noFill/>
            <a:miter lim="800000"/>
            <a:headEnd/>
            <a:tailEnd/>
          </a:ln>
        </p:spPr>
        <p:txBody>
          <a:bodyPr wrap="square" lIns="36000">
            <a:spAutoFit/>
          </a:bodyPr>
          <a:lstStyle/>
          <a:p>
            <a:pPr marL="53975" eaLnBrk="0" hangingPunct="0">
              <a:lnSpc>
                <a:spcPts val="2000"/>
              </a:lnSpc>
              <a:buClr>
                <a:srgbClr val="C0C0C0"/>
              </a:buClr>
              <a:buSzPts val="1800"/>
            </a:pPr>
            <a:r>
              <a:rPr lang="eu-ES" sz="800" b="1" dirty="0">
                <a:solidFill>
                  <a:srgbClr val="4D4D4D"/>
                </a:solidFill>
                <a:latin typeface="Arial" panose="020B0604020202020204" pitchFamily="34" charset="0"/>
              </a:rPr>
              <a:t>N.P.S. = (% ziurtasun osoz gomendatuko nuke) – (% ez dakit gomendatuko nukeen + % ziurrenik ez nuke gomendatuko + % ziurtasun osoz ez nuke gomendatuko)</a:t>
            </a:r>
          </a:p>
        </p:txBody>
      </p:sp>
      <p:sp>
        <p:nvSpPr>
          <p:cNvPr id="11"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Gutxienekoa 0, “ziurtasun osoz ez nuke gomendatuko”; gehienekoa 10, “ziurtasun osoz gomendatuko nuke”</a:t>
            </a:r>
            <a:endParaRPr lang="eu-ES" sz="800" dirty="0">
              <a:solidFill>
                <a:srgbClr val="4D4D4D"/>
              </a:solidFill>
              <a:latin typeface="Arial" panose="020B0604020202020204" pitchFamily="34" charset="0"/>
              <a:cs typeface="Arial" panose="020B0604020202020204" pitchFamily="34" charset="0"/>
            </a:endParaRPr>
          </a:p>
        </p:txBody>
      </p:sp>
      <p:graphicFrame>
        <p:nvGraphicFramePr>
          <p:cNvPr id="21" name="20 Gráfico"/>
          <p:cNvGraphicFramePr/>
          <p:nvPr>
            <p:extLst>
              <p:ext uri="{D42A27DB-BD31-4B8C-83A1-F6EECF244321}">
                <p14:modId xmlns:p14="http://schemas.microsoft.com/office/powerpoint/2010/main" val="1506184074"/>
              </p:ext>
            </p:extLst>
          </p:nvPr>
        </p:nvGraphicFramePr>
        <p:xfrm>
          <a:off x="1321614" y="1524000"/>
          <a:ext cx="6877932" cy="4679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21 Gráfico"/>
          <p:cNvGraphicFramePr/>
          <p:nvPr>
            <p:extLst>
              <p:ext uri="{D42A27DB-BD31-4B8C-83A1-F6EECF244321}">
                <p14:modId xmlns:p14="http://schemas.microsoft.com/office/powerpoint/2010/main" val="823280678"/>
              </p:ext>
            </p:extLst>
          </p:nvPr>
        </p:nvGraphicFramePr>
        <p:xfrm>
          <a:off x="7863556" y="2021681"/>
          <a:ext cx="1585245" cy="592931"/>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p:cNvSpPr>
            <a:spLocks noChangeArrowheads="1"/>
          </p:cNvSpPr>
          <p:nvPr/>
        </p:nvSpPr>
        <p:spPr bwMode="auto">
          <a:xfrm>
            <a:off x="7753350" y="1604969"/>
            <a:ext cx="1880521" cy="29463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000" b="1" dirty="0">
                <a:solidFill>
                  <a:srgbClr val="4D4D4D"/>
                </a:solidFill>
                <a:latin typeface="Arial" panose="020B0604020202020204" pitchFamily="34" charset="0"/>
              </a:rPr>
              <a:t>N.P.S.</a:t>
            </a:r>
            <a:endParaRPr lang="eu-ES" sz="1000" i="1" dirty="0">
              <a:solidFill>
                <a:srgbClr val="4D4D4D"/>
              </a:solidFill>
              <a:latin typeface="Arial" panose="020B0604020202020204" pitchFamily="34" charset="0"/>
              <a:cs typeface="Arial" panose="020B0604020202020204" pitchFamily="34" charset="0"/>
            </a:endParaRPr>
          </a:p>
        </p:txBody>
      </p:sp>
      <p:graphicFrame>
        <p:nvGraphicFramePr>
          <p:cNvPr id="24" name="23 Gráfico"/>
          <p:cNvGraphicFramePr/>
          <p:nvPr>
            <p:extLst>
              <p:ext uri="{D42A27DB-BD31-4B8C-83A1-F6EECF244321}">
                <p14:modId xmlns:p14="http://schemas.microsoft.com/office/powerpoint/2010/main" val="2447216193"/>
              </p:ext>
            </p:extLst>
          </p:nvPr>
        </p:nvGraphicFramePr>
        <p:xfrm>
          <a:off x="7863556" y="2534335"/>
          <a:ext cx="1585245" cy="5929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24 Gráfico"/>
          <p:cNvGraphicFramePr/>
          <p:nvPr>
            <p:extLst>
              <p:ext uri="{D42A27DB-BD31-4B8C-83A1-F6EECF244321}">
                <p14:modId xmlns:p14="http://schemas.microsoft.com/office/powerpoint/2010/main" val="3451550481"/>
              </p:ext>
            </p:extLst>
          </p:nvPr>
        </p:nvGraphicFramePr>
        <p:xfrm>
          <a:off x="7863556" y="3046989"/>
          <a:ext cx="1585245" cy="5929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25 Gráfico"/>
          <p:cNvGraphicFramePr/>
          <p:nvPr>
            <p:extLst>
              <p:ext uri="{D42A27DB-BD31-4B8C-83A1-F6EECF244321}">
                <p14:modId xmlns:p14="http://schemas.microsoft.com/office/powerpoint/2010/main" val="1455347662"/>
              </p:ext>
            </p:extLst>
          </p:nvPr>
        </p:nvGraphicFramePr>
        <p:xfrm>
          <a:off x="7863556" y="3559643"/>
          <a:ext cx="1585245" cy="5929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26 Gráfico"/>
          <p:cNvGraphicFramePr/>
          <p:nvPr>
            <p:extLst>
              <p:ext uri="{D42A27DB-BD31-4B8C-83A1-F6EECF244321}">
                <p14:modId xmlns:p14="http://schemas.microsoft.com/office/powerpoint/2010/main" val="3680502366"/>
              </p:ext>
            </p:extLst>
          </p:nvPr>
        </p:nvGraphicFramePr>
        <p:xfrm>
          <a:off x="7863556" y="4072297"/>
          <a:ext cx="1585245" cy="5929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28 Gráfico"/>
          <p:cNvGraphicFramePr/>
          <p:nvPr>
            <p:extLst>
              <p:ext uri="{D42A27DB-BD31-4B8C-83A1-F6EECF244321}">
                <p14:modId xmlns:p14="http://schemas.microsoft.com/office/powerpoint/2010/main" val="836727323"/>
              </p:ext>
            </p:extLst>
          </p:nvPr>
        </p:nvGraphicFramePr>
        <p:xfrm>
          <a:off x="7863556" y="5097605"/>
          <a:ext cx="1585245" cy="5929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29 Gráfico"/>
          <p:cNvGraphicFramePr/>
          <p:nvPr>
            <p:extLst>
              <p:ext uri="{D42A27DB-BD31-4B8C-83A1-F6EECF244321}">
                <p14:modId xmlns:p14="http://schemas.microsoft.com/office/powerpoint/2010/main" val="2082482673"/>
              </p:ext>
            </p:extLst>
          </p:nvPr>
        </p:nvGraphicFramePr>
        <p:xfrm>
          <a:off x="7863556" y="5610256"/>
          <a:ext cx="1585245" cy="592931"/>
        </p:xfrm>
        <a:graphic>
          <a:graphicData uri="http://schemas.openxmlformats.org/drawingml/2006/chart">
            <c:chart xmlns:c="http://schemas.openxmlformats.org/drawingml/2006/chart" xmlns:r="http://schemas.openxmlformats.org/officeDocument/2006/relationships" r:id="rId10"/>
          </a:graphicData>
        </a:graphic>
      </p:graphicFrame>
      <p:sp>
        <p:nvSpPr>
          <p:cNvPr id="19" name="Rectangle 3"/>
          <p:cNvSpPr>
            <a:spLocks noChangeArrowheads="1"/>
          </p:cNvSpPr>
          <p:nvPr/>
        </p:nvSpPr>
        <p:spPr bwMode="auto">
          <a:xfrm>
            <a:off x="238125" y="2385238"/>
            <a:ext cx="1533525" cy="430887"/>
          </a:xfrm>
          <a:prstGeom prst="rect">
            <a:avLst/>
          </a:prstGeom>
          <a:noFill/>
          <a:ln w="19050">
            <a:noFill/>
            <a:miter lim="800000"/>
            <a:headEnd/>
            <a:tailEnd/>
          </a:ln>
        </p:spPr>
        <p:txBody>
          <a:bodyPr wrap="square" lIns="36000">
            <a:spAutoFit/>
          </a:bodyPr>
          <a:lstStyle/>
          <a:p>
            <a:pPr algn="ctr" defTabSz="180975" eaLnBrk="0" hangingPunct="0">
              <a:buClr>
                <a:srgbClr val="C0C0C0"/>
              </a:buClr>
              <a:buSzPts val="1800"/>
            </a:pPr>
            <a:r>
              <a:rPr lang="eu-ES" sz="1100" b="1" dirty="0">
                <a:solidFill>
                  <a:srgbClr val="4D4D4D"/>
                </a:solidFill>
                <a:latin typeface="Arial" panose="020B0604020202020204" pitchFamily="34" charset="0"/>
              </a:rPr>
              <a:t>Telgram eta postontziaren</a:t>
            </a:r>
            <a:r>
              <a:t/>
            </a:r>
            <a:br/>
            <a:r>
              <a:rPr lang="eu-ES" sz="1100" b="1" dirty="0">
                <a:solidFill>
                  <a:srgbClr val="4D4D4D"/>
                </a:solidFill>
                <a:latin typeface="Arial" panose="020B0604020202020204" pitchFamily="34" charset="0"/>
              </a:rPr>
              <a:t>bidezko arreta</a:t>
            </a:r>
            <a:endParaRPr lang="eu-ES" sz="1100" i="1" dirty="0">
              <a:solidFill>
                <a:srgbClr val="4D4D4D"/>
              </a:solidFill>
              <a:latin typeface="Arial" panose="020B0604020202020204" pitchFamily="34" charset="0"/>
              <a:cs typeface="Arial" panose="020B0604020202020204" pitchFamily="34" charset="0"/>
            </a:endParaRPr>
          </a:p>
        </p:txBody>
      </p:sp>
      <p:sp>
        <p:nvSpPr>
          <p:cNvPr id="31" name="Rectangle 3"/>
          <p:cNvSpPr>
            <a:spLocks noChangeArrowheads="1"/>
          </p:cNvSpPr>
          <p:nvPr/>
        </p:nvSpPr>
        <p:spPr bwMode="auto">
          <a:xfrm>
            <a:off x="238125" y="3574735"/>
            <a:ext cx="1533525" cy="600164"/>
          </a:xfrm>
          <a:prstGeom prst="rect">
            <a:avLst/>
          </a:prstGeom>
          <a:noFill/>
          <a:ln w="19050">
            <a:noFill/>
            <a:miter lim="800000"/>
            <a:headEnd/>
            <a:tailEnd/>
          </a:ln>
        </p:spPr>
        <p:txBody>
          <a:bodyPr wrap="square" lIns="36000">
            <a:spAutoFit/>
          </a:bodyPr>
          <a:lstStyle/>
          <a:p>
            <a:pPr algn="ctr" defTabSz="180975" eaLnBrk="0" hangingPunct="0">
              <a:buClr>
                <a:srgbClr val="C0C0C0"/>
              </a:buClr>
              <a:buSzPts val="1800"/>
            </a:pPr>
            <a:r>
              <a:rPr lang="eu-ES" sz="1100" b="1" dirty="0">
                <a:solidFill>
                  <a:srgbClr val="4D4D4D"/>
                </a:solidFill>
                <a:latin typeface="Arial" panose="020B0604020202020204" pitchFamily="34" charset="0"/>
              </a:rPr>
              <a:t>Aurrez aurreko</a:t>
            </a:r>
            <a:r>
              <a:t/>
            </a:r>
            <a:br/>
            <a:r>
              <a:rPr lang="eu-ES" sz="1100" b="1" dirty="0">
                <a:solidFill>
                  <a:srgbClr val="4D4D4D"/>
                </a:solidFill>
                <a:latin typeface="Arial" panose="020B0604020202020204" pitchFamily="34" charset="0"/>
              </a:rPr>
              <a:t>eta telefono </a:t>
            </a:r>
            <a:r>
              <a:t/>
            </a:r>
            <a:br/>
            <a:r>
              <a:rPr lang="eu-ES" sz="1100" b="1" dirty="0">
                <a:solidFill>
                  <a:srgbClr val="4D4D4D"/>
                </a:solidFill>
                <a:latin typeface="Arial" panose="020B0604020202020204" pitchFamily="34" charset="0"/>
              </a:rPr>
              <a:t>bidezko arreta</a:t>
            </a:r>
            <a:endParaRPr lang="eu-ES" sz="1100" i="1" dirty="0">
              <a:solidFill>
                <a:srgbClr val="4D4D4D"/>
              </a:solidFill>
              <a:latin typeface="Arial" panose="020B0604020202020204" pitchFamily="34" charset="0"/>
              <a:cs typeface="Arial" panose="020B0604020202020204" pitchFamily="34" charset="0"/>
            </a:endParaRPr>
          </a:p>
        </p:txBody>
      </p:sp>
      <p:sp>
        <p:nvSpPr>
          <p:cNvPr id="32" name="Rectangle 3"/>
          <p:cNvSpPr>
            <a:spLocks noChangeArrowheads="1"/>
          </p:cNvSpPr>
          <p:nvPr/>
        </p:nvSpPr>
        <p:spPr bwMode="auto">
          <a:xfrm>
            <a:off x="238125" y="5179369"/>
            <a:ext cx="1533525" cy="430887"/>
          </a:xfrm>
          <a:prstGeom prst="rect">
            <a:avLst/>
          </a:prstGeom>
          <a:noFill/>
          <a:ln w="19050">
            <a:noFill/>
            <a:miter lim="800000"/>
            <a:headEnd/>
            <a:tailEnd/>
          </a:ln>
        </p:spPr>
        <p:txBody>
          <a:bodyPr wrap="square" lIns="36000">
            <a:spAutoFit/>
          </a:bodyPr>
          <a:lstStyle/>
          <a:p>
            <a:pPr algn="ctr" defTabSz="180975" eaLnBrk="0" hangingPunct="0">
              <a:buClr>
                <a:srgbClr val="C0C0C0"/>
              </a:buClr>
              <a:buSzPts val="1800"/>
            </a:pPr>
            <a:r>
              <a:rPr lang="eu-ES" sz="1100" b="1" dirty="0">
                <a:solidFill>
                  <a:srgbClr val="4D4D4D"/>
                </a:solidFill>
                <a:latin typeface="Arial" panose="020B0604020202020204" pitchFamily="34" charset="0"/>
              </a:rPr>
              <a:t>Aurrez aurreko</a:t>
            </a:r>
            <a:r>
              <a:t/>
            </a:r>
            <a:br/>
            <a:r>
              <a:rPr lang="eu-ES" sz="1100" b="1" dirty="0">
                <a:solidFill>
                  <a:srgbClr val="4D4D4D"/>
                </a:solidFill>
                <a:latin typeface="Arial" panose="020B0604020202020204" pitchFamily="34" charset="0"/>
              </a:rPr>
              <a:t>arreta</a:t>
            </a:r>
            <a:endParaRPr lang="eu-ES" sz="1100"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351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52</a:t>
            </a:fld>
            <a:endParaRPr lang="eu-ES" dirty="0"/>
          </a:p>
        </p:txBody>
      </p:sp>
      <p:sp>
        <p:nvSpPr>
          <p:cNvPr id="6" name="Rectangle 3"/>
          <p:cNvSpPr>
            <a:spLocks noChangeArrowheads="1"/>
          </p:cNvSpPr>
          <p:nvPr/>
        </p:nvSpPr>
        <p:spPr bwMode="auto">
          <a:xfrm>
            <a:off x="443834" y="3080187"/>
            <a:ext cx="8237537" cy="605294"/>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6.- TELEGRAM ETA HERRITARREKIN HARREMANETAN JARTZEKO KANAL BERRIAK</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4089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53</a:t>
            </a:fld>
            <a:endParaRPr lang="eu-ES" dirty="0"/>
          </a:p>
        </p:txBody>
      </p:sp>
      <p:sp>
        <p:nvSpPr>
          <p:cNvPr id="6" name="Rectangle 3"/>
          <p:cNvSpPr>
            <a:spLocks noChangeArrowheads="1"/>
          </p:cNvSpPr>
          <p:nvPr/>
        </p:nvSpPr>
        <p:spPr bwMode="auto">
          <a:xfrm>
            <a:off x="443834" y="1082716"/>
            <a:ext cx="8237537" cy="2144177"/>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Euskadi.eus informazio-postontziaren erabiltzaileen artean, Telegram zerbitzua ezagutzen dutenen ehunekoa 2018an baino handixeagoa da: % 26 (5 puntu gehiago). Erabiltzaileek Telegram zerbitzua erabiltzeko duten joera, aldiz, 5 puntu jaitsi da.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Telegram zerbitzuaren erabiltzaile ia guztiek uste dute euskarria instalatzea eta erabiltzea erraza dela.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Telegramen ordezko euskarri bezala WhatsApp aipatzen da oraindik ere, baita sareko txata ere. Euskarri hori 14 puntu jaitsi da 2018 urtearekin alderatuz.</a:t>
            </a:r>
          </a:p>
        </p:txBody>
      </p:sp>
    </p:spTree>
    <p:extLst>
      <p:ext uri="{BB962C8B-B14F-4D97-AF65-F5344CB8AC3E}">
        <p14:creationId xmlns:p14="http://schemas.microsoft.com/office/powerpoint/2010/main" val="3019637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54</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6.1.- TELEGRAM ZERBITZUAREN EZAGUTZA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6121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55</a:t>
            </a:fld>
            <a:endParaRPr lang="eu-ES" dirty="0"/>
          </a:p>
        </p:txBody>
      </p:sp>
      <p:sp>
        <p:nvSpPr>
          <p:cNvPr id="6" name="Rectangle 3"/>
          <p:cNvSpPr>
            <a:spLocks noChangeArrowheads="1"/>
          </p:cNvSpPr>
          <p:nvPr/>
        </p:nvSpPr>
        <p:spPr bwMode="auto">
          <a:xfrm>
            <a:off x="443834" y="1082716"/>
            <a:ext cx="8237537" cy="784830"/>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P.8A.:    Ezagutzen al duzu Zuzeneanek telefono mugikorretarako eskaintzen duen Telegram bat-bateko mezularitza zerbitzua (whatsapparen antzekoa)?</a:t>
            </a:r>
            <a:r>
              <a:t/>
            </a:r>
            <a:br/>
            <a:r>
              <a:rPr lang="eu-ES" sz="1100" i="1" dirty="0">
                <a:solidFill>
                  <a:srgbClr val="4D4D4D"/>
                </a:solidFill>
                <a:latin typeface="Arial" panose="020B0604020202020204" pitchFamily="34" charset="0"/>
              </a:rPr>
              <a:t>Oinarria: Elkarrizketatutako euskadi.eus postontziko pertsonak, guztira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98304604"/>
              </p:ext>
            </p:extLst>
          </p:nvPr>
        </p:nvGraphicFramePr>
        <p:xfrm>
          <a:off x="443834" y="2283860"/>
          <a:ext cx="2735261" cy="221443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777210" y="2122277"/>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8" name="7 Gráfico"/>
          <p:cNvGraphicFramePr/>
          <p:nvPr>
            <p:extLst>
              <p:ext uri="{D42A27DB-BD31-4B8C-83A1-F6EECF244321}">
                <p14:modId xmlns:p14="http://schemas.microsoft.com/office/powerpoint/2010/main" val="4184507617"/>
              </p:ext>
            </p:extLst>
          </p:nvPr>
        </p:nvGraphicFramePr>
        <p:xfrm>
          <a:off x="4005621" y="2445442"/>
          <a:ext cx="4766903" cy="25339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Telegram zerbitzuaren ezagutza</a:t>
            </a:r>
            <a:endParaRPr lang="eu-ES" sz="1600" i="1" dirty="0">
              <a:solidFill>
                <a:srgbClr val="C00000"/>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5644485" y="2122277"/>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BILAKAERA</a:t>
            </a:r>
          </a:p>
        </p:txBody>
      </p:sp>
    </p:spTree>
    <p:extLst>
      <p:ext uri="{BB962C8B-B14F-4D97-AF65-F5344CB8AC3E}">
        <p14:creationId xmlns:p14="http://schemas.microsoft.com/office/powerpoint/2010/main" val="213921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56</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P.9A.: Erabiliko zenukeela uste duzu?</a:t>
            </a:r>
            <a:r>
              <a:t/>
            </a:r>
            <a:br/>
            <a:r>
              <a:rPr lang="eu-ES" sz="1100" i="1" dirty="0">
                <a:solidFill>
                  <a:srgbClr val="4D4D4D"/>
                </a:solidFill>
                <a:latin typeface="Arial" panose="020B0604020202020204" pitchFamily="34" charset="0"/>
              </a:rPr>
              <a:t>Oinarria: Elkarrizketatutako euskadi.eus postontziko pertsonak, guztira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4229329871"/>
              </p:ext>
            </p:extLst>
          </p:nvPr>
        </p:nvGraphicFramePr>
        <p:xfrm>
          <a:off x="443834" y="2283860"/>
          <a:ext cx="2735261" cy="221443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777210" y="2122277"/>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8" name="7 Gráfico"/>
          <p:cNvGraphicFramePr/>
          <p:nvPr>
            <p:extLst>
              <p:ext uri="{D42A27DB-BD31-4B8C-83A1-F6EECF244321}">
                <p14:modId xmlns:p14="http://schemas.microsoft.com/office/powerpoint/2010/main" val="4107789386"/>
              </p:ext>
            </p:extLst>
          </p:nvPr>
        </p:nvGraphicFramePr>
        <p:xfrm>
          <a:off x="4005621" y="2445442"/>
          <a:ext cx="4766903" cy="25339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Telegram erabiltzeko joera</a:t>
            </a:r>
            <a:endParaRPr lang="eu-ES" sz="1600" i="1" dirty="0">
              <a:solidFill>
                <a:srgbClr val="C00000"/>
              </a:solidFill>
              <a:latin typeface="Arial" panose="020B0604020202020204" pitchFamily="34" charset="0"/>
              <a:cs typeface="Arial" panose="020B0604020202020204" pitchFamily="34" charset="0"/>
            </a:endParaRPr>
          </a:p>
        </p:txBody>
      </p:sp>
      <p:sp>
        <p:nvSpPr>
          <p:cNvPr id="10" name="Rectangle 3"/>
          <p:cNvSpPr>
            <a:spLocks noChangeArrowheads="1"/>
          </p:cNvSpPr>
          <p:nvPr/>
        </p:nvSpPr>
        <p:spPr bwMode="auto">
          <a:xfrm>
            <a:off x="5644485" y="2122277"/>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BILAKAERA</a:t>
            </a:r>
          </a:p>
        </p:txBody>
      </p:sp>
    </p:spTree>
    <p:extLst>
      <p:ext uri="{BB962C8B-B14F-4D97-AF65-F5344CB8AC3E}">
        <p14:creationId xmlns:p14="http://schemas.microsoft.com/office/powerpoint/2010/main" val="3116392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57</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6.2.- TELEGRAM INSTALATZEKO ETA ERABILTZEKO ERRAZTASUNA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936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58</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P.8B.:    Telegram instalatzea eta administrazioarekin harremanetan jartzeko erabiltzea erraza dela uste duzu?</a:t>
            </a:r>
            <a:r>
              <a:t/>
            </a:r>
            <a:br/>
            <a:r>
              <a:rPr lang="eu-ES" sz="1100" i="1" dirty="0">
                <a:solidFill>
                  <a:srgbClr val="4D4D4D"/>
                </a:solidFill>
                <a:latin typeface="Arial" panose="020B0604020202020204" pitchFamily="34" charset="0"/>
              </a:rPr>
              <a:t>Oinarria: Elkarrizketatutako Telegram zerbitzuko pertsonak, guztira</a:t>
            </a:r>
            <a:endParaRPr lang="eu-ES" sz="1100" i="1" dirty="0">
              <a:solidFill>
                <a:srgbClr val="4D4D4D"/>
              </a:solidFill>
              <a:latin typeface="Arial" panose="020B0604020202020204" pitchFamily="34" charset="0"/>
              <a:cs typeface="Arial" panose="020B0604020202020204" pitchFamily="34" charset="0"/>
            </a:endParaRPr>
          </a:p>
        </p:txBody>
      </p:sp>
      <p:graphicFrame>
        <p:nvGraphicFramePr>
          <p:cNvPr id="4" name="3 Gráfico"/>
          <p:cNvGraphicFramePr/>
          <p:nvPr>
            <p:extLst>
              <p:ext uri="{D42A27DB-BD31-4B8C-83A1-F6EECF244321}">
                <p14:modId xmlns:p14="http://schemas.microsoft.com/office/powerpoint/2010/main" val="1139224871"/>
              </p:ext>
            </p:extLst>
          </p:nvPr>
        </p:nvGraphicFramePr>
        <p:xfrm>
          <a:off x="443834" y="2283860"/>
          <a:ext cx="2735261" cy="221443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777210" y="2122277"/>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graphicFrame>
        <p:nvGraphicFramePr>
          <p:cNvPr id="8" name="7 Gráfico"/>
          <p:cNvGraphicFramePr/>
          <p:nvPr>
            <p:extLst>
              <p:ext uri="{D42A27DB-BD31-4B8C-83A1-F6EECF244321}">
                <p14:modId xmlns:p14="http://schemas.microsoft.com/office/powerpoint/2010/main" val="3339708278"/>
              </p:ext>
            </p:extLst>
          </p:nvPr>
        </p:nvGraphicFramePr>
        <p:xfrm>
          <a:off x="4005621" y="2445442"/>
          <a:ext cx="4766903" cy="25339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Telegram</a:t>
            </a:r>
            <a:endParaRPr lang="eu-ES" sz="1600" i="1" dirty="0">
              <a:solidFill>
                <a:srgbClr val="C00000"/>
              </a:solidFill>
              <a:latin typeface="Arial" panose="020B0604020202020204" pitchFamily="34" charset="0"/>
              <a:cs typeface="Arial" panose="020B0604020202020204" pitchFamily="34" charset="0"/>
            </a:endParaRPr>
          </a:p>
        </p:txBody>
      </p:sp>
      <p:sp>
        <p:nvSpPr>
          <p:cNvPr id="10" name="Rectangle 3"/>
          <p:cNvSpPr>
            <a:spLocks noChangeArrowheads="1"/>
          </p:cNvSpPr>
          <p:nvPr/>
        </p:nvSpPr>
        <p:spPr bwMode="auto">
          <a:xfrm>
            <a:off x="5644485" y="2122277"/>
            <a:ext cx="2166016"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BILAKAERA</a:t>
            </a:r>
          </a:p>
        </p:txBody>
      </p:sp>
    </p:spTree>
    <p:extLst>
      <p:ext uri="{BB962C8B-B14F-4D97-AF65-F5344CB8AC3E}">
        <p14:creationId xmlns:p14="http://schemas.microsoft.com/office/powerpoint/2010/main" val="891491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59</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6.3.- HERRITARREKIN HARREMANETAN JARTZEKO KANAL BERRIAK</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7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a:t>
            </a:fld>
            <a:endParaRPr lang="eu-ES" dirty="0"/>
          </a:p>
        </p:txBody>
      </p:sp>
      <p:sp>
        <p:nvSpPr>
          <p:cNvPr id="6" name="Rectangle 3"/>
          <p:cNvSpPr>
            <a:spLocks noChangeArrowheads="1"/>
          </p:cNvSpPr>
          <p:nvPr/>
        </p:nvSpPr>
        <p:spPr bwMode="auto">
          <a:xfrm>
            <a:off x="443834" y="1082716"/>
            <a:ext cx="8237537" cy="3170099"/>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1400" b="1" dirty="0">
                <a:solidFill>
                  <a:srgbClr val="4D4D4D"/>
                </a:solidFill>
                <a:latin typeface="Arial" panose="020B0604020202020204" pitchFamily="34" charset="0"/>
              </a:rPr>
              <a:t>Helburu espezifikoak</a:t>
            </a:r>
          </a:p>
          <a:p>
            <a:pPr marL="53975"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eaLnBrk="0" hangingPunct="0">
              <a:lnSpc>
                <a:spcPts val="2000"/>
              </a:lnSpc>
              <a:buClr>
                <a:srgbClr val="C0C0C0"/>
              </a:buClr>
              <a:buSzPts val="1800"/>
            </a:pPr>
            <a:r>
              <a:rPr lang="eu-ES" sz="1100" dirty="0">
                <a:solidFill>
                  <a:srgbClr val="4D4D4D"/>
                </a:solidFill>
                <a:latin typeface="Arial" panose="020B0604020202020204" pitchFamily="34" charset="0"/>
              </a:rPr>
              <a:t>Helburu nagusi horri erantzun bat emateko landu diren </a:t>
            </a:r>
            <a:r>
              <a:rPr lang="eu-ES" sz="1100" b="1" dirty="0">
                <a:solidFill>
                  <a:srgbClr val="4D4D4D"/>
                </a:solidFill>
                <a:latin typeface="Arial" panose="020B0604020202020204" pitchFamily="34" charset="0"/>
              </a:rPr>
              <a:t>helburu zehatzak</a:t>
            </a:r>
            <a:r>
              <a:rPr lang="eu-ES" sz="1100" dirty="0">
                <a:solidFill>
                  <a:srgbClr val="4D4D4D"/>
                </a:solidFill>
                <a:latin typeface="Arial" panose="020B0604020202020204" pitchFamily="34" charset="0"/>
              </a:rPr>
              <a:t> Zuzeneanen Zerbitzuen Kartan jasota dauden alderdietan nahiz bestelako alderdi interesgarrietan ardaztu dira.</a:t>
            </a:r>
          </a:p>
          <a:p>
            <a:pPr marL="53975"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Zuzenean zerbitzuaren sareko kanalen </a:t>
            </a:r>
            <a:r>
              <a:rPr lang="eu-ES" sz="1100" b="1" dirty="0">
                <a:solidFill>
                  <a:srgbClr val="4D4D4D"/>
                </a:solidFill>
                <a:latin typeface="Arial" panose="020B0604020202020204" pitchFamily="34" charset="0"/>
              </a:rPr>
              <a:t>erabiltzaileen profila</a:t>
            </a:r>
            <a:r>
              <a:rPr lang="eu-ES" sz="1100" dirty="0">
                <a:solidFill>
                  <a:srgbClr val="4D4D4D"/>
                </a:solidFill>
                <a:latin typeface="Arial" panose="020B0604020202020204" pitchFamily="34" charset="0"/>
              </a:rPr>
              <a:t> aztertzea, aldagai soziodemografikoei dagokienez.</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Sareko </a:t>
            </a:r>
            <a:r>
              <a:rPr lang="eu-ES" sz="1100" b="1" dirty="0">
                <a:solidFill>
                  <a:srgbClr val="4D4D4D"/>
                </a:solidFill>
                <a:latin typeface="Arial" panose="020B0604020202020204" pitchFamily="34" charset="0"/>
              </a:rPr>
              <a:t>kontsulten gaiak</a:t>
            </a:r>
            <a:r>
              <a:rPr lang="eu-ES" sz="1100" dirty="0">
                <a:solidFill>
                  <a:srgbClr val="4D4D4D"/>
                </a:solidFill>
                <a:latin typeface="Arial" panose="020B0604020202020204" pitchFamily="34" charset="0"/>
              </a:rPr>
              <a:t> zehaztea.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Zerbitzuaren zenbait alderdirekiko </a:t>
            </a:r>
            <a:r>
              <a:rPr lang="eu-ES" sz="1100" b="1" dirty="0">
                <a:solidFill>
                  <a:srgbClr val="4D4D4D"/>
                </a:solidFill>
                <a:latin typeface="Arial" panose="020B0604020202020204" pitchFamily="34" charset="0"/>
              </a:rPr>
              <a:t>gogobetetasun-maila</a:t>
            </a:r>
            <a:r>
              <a:rPr lang="eu-ES" sz="1100" dirty="0">
                <a:solidFill>
                  <a:srgbClr val="4D4D4D"/>
                </a:solidFill>
                <a:latin typeface="Arial" panose="020B0604020202020204" pitchFamily="34" charset="0"/>
              </a:rPr>
              <a:t> neurtzea; besteak beste, hauek: Zuzenean zerbitzuak erantzun bat eman arte pasatzen den denbora; harremanetarako postontzia topatzeko erraztasuna; emandako informazioaren argitasuna; emandako informazioaren erabilgarritasuna; sarean administrazioarekin harremanetan jartzeko aukera.</a:t>
            </a:r>
          </a:p>
          <a:p>
            <a:pPr marL="682625" lvl="1" indent="-171450"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Besteak beste, gogobetetasun orokorra, erabiltzeko joera, txandatzea eta gomendatzea bezalako adierazleetatik abiatuta, sareko kanalek sortzen duten </a:t>
            </a:r>
            <a:r>
              <a:rPr lang="eu-ES" sz="1100" b="1" dirty="0">
                <a:solidFill>
                  <a:srgbClr val="4D4D4D"/>
                </a:solidFill>
                <a:latin typeface="Arial" panose="020B0604020202020204" pitchFamily="34" charset="0"/>
              </a:rPr>
              <a:t>loturan</a:t>
            </a:r>
            <a:r>
              <a:rPr lang="eu-ES" sz="1100" dirty="0">
                <a:solidFill>
                  <a:srgbClr val="4D4D4D"/>
                </a:solidFill>
                <a:latin typeface="Arial" panose="020B0604020202020204" pitchFamily="34" charset="0"/>
              </a:rPr>
              <a:t> sakontzea.</a:t>
            </a:r>
            <a:endParaRPr lang="eu-ES" sz="11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6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4305300" y="5892841"/>
            <a:ext cx="4376071" cy="323165"/>
          </a:xfrm>
          <a:prstGeom prst="rect">
            <a:avLst/>
          </a:prstGeom>
          <a:noFill/>
          <a:ln w="19050">
            <a:noFill/>
            <a:miter lim="800000"/>
            <a:headEnd/>
            <a:tailEnd/>
          </a:ln>
        </p:spPr>
        <p:txBody>
          <a:bodyPr wrap="square" lIns="36000">
            <a:spAutoFit/>
          </a:bodyPr>
          <a:lstStyle/>
          <a:p>
            <a:pPr marL="450850" indent="-450850" algn="r" eaLnBrk="0" hangingPunct="0">
              <a:lnSpc>
                <a:spcPts val="1800"/>
              </a:lnSpc>
              <a:buClr>
                <a:srgbClr val="C0C0C0"/>
              </a:buClr>
              <a:buSzPts val="1800"/>
            </a:pPr>
            <a:r>
              <a:rPr lang="eu-ES" sz="1600" b="1" i="1" dirty="0">
                <a:solidFill>
                  <a:srgbClr val="C00000"/>
                </a:solidFill>
                <a:latin typeface="Arial" panose="020B0604020202020204" pitchFamily="34" charset="0"/>
              </a:rPr>
              <a:t>Telegram</a:t>
            </a:r>
            <a:endParaRPr lang="eu-ES" sz="1600" i="1" dirty="0">
              <a:solidFill>
                <a:srgbClr val="C00000"/>
              </a:solidFill>
              <a:latin typeface="Arial" panose="020B0604020202020204" pitchFamily="34" charset="0"/>
              <a:cs typeface="Arial" panose="020B0604020202020204" pitchFamily="34" charset="0"/>
            </a:endParaRPr>
          </a:p>
        </p:txBody>
      </p:sp>
      <p:graphicFrame>
        <p:nvGraphicFramePr>
          <p:cNvPr id="8" name="7 Gráfico"/>
          <p:cNvGraphicFramePr/>
          <p:nvPr>
            <p:extLst>
              <p:ext uri="{D42A27DB-BD31-4B8C-83A1-F6EECF244321}">
                <p14:modId xmlns:p14="http://schemas.microsoft.com/office/powerpoint/2010/main" val="2137268613"/>
              </p:ext>
            </p:extLst>
          </p:nvPr>
        </p:nvGraphicFramePr>
        <p:xfrm>
          <a:off x="246768" y="2087453"/>
          <a:ext cx="4410244" cy="4061752"/>
        </p:xfrm>
        <a:graphic>
          <a:graphicData uri="http://schemas.openxmlformats.org/drawingml/2006/chart">
            <c:chart xmlns:c="http://schemas.openxmlformats.org/drawingml/2006/chart" xmlns:r="http://schemas.openxmlformats.org/officeDocument/2006/relationships" r:id="rId2"/>
          </a:graphicData>
        </a:graphic>
      </p:graphicFrame>
      <p:sp>
        <p:nvSpPr>
          <p:cNvPr id="2" name="1 Marcador de número de diapositiva"/>
          <p:cNvSpPr>
            <a:spLocks noGrp="1"/>
          </p:cNvSpPr>
          <p:nvPr>
            <p:ph type="sldNum" sz="quarter" idx="12"/>
          </p:nvPr>
        </p:nvSpPr>
        <p:spPr/>
        <p:txBody>
          <a:bodyPr/>
          <a:lstStyle/>
          <a:p>
            <a:fld id="{A67AD338-1F1C-A549-8BB4-09A05B07D700}" type="slidenum">
              <a:rPr lang="es-ES" smtClean="0"/>
              <a:pPr/>
              <a:t>60</a:t>
            </a:fld>
            <a:endParaRPr lang="eu-ES" dirty="0"/>
          </a:p>
        </p:txBody>
      </p:sp>
      <p:sp>
        <p:nvSpPr>
          <p:cNvPr id="6" name="Rectangle 3"/>
          <p:cNvSpPr>
            <a:spLocks noChangeArrowheads="1"/>
          </p:cNvSpPr>
          <p:nvPr/>
        </p:nvSpPr>
        <p:spPr bwMode="auto">
          <a:xfrm>
            <a:off x="443834" y="1082716"/>
            <a:ext cx="8237537" cy="553998"/>
          </a:xfrm>
          <a:prstGeom prst="rect">
            <a:avLst/>
          </a:prstGeom>
          <a:noFill/>
          <a:ln w="19050">
            <a:noFill/>
            <a:miter lim="800000"/>
            <a:headEnd/>
            <a:tailEnd/>
          </a:ln>
        </p:spPr>
        <p:txBody>
          <a:bodyPr lIns="36000">
            <a:spAutoFit/>
          </a:bodyPr>
          <a:lstStyle/>
          <a:p>
            <a:pPr marL="450850" indent="-450850" eaLnBrk="0" hangingPunct="0">
              <a:lnSpc>
                <a:spcPts val="1800"/>
              </a:lnSpc>
              <a:buClr>
                <a:srgbClr val="C0C0C0"/>
              </a:buClr>
              <a:buSzPts val="1800"/>
            </a:pPr>
            <a:r>
              <a:rPr lang="eu-ES" sz="1100" b="1" dirty="0">
                <a:solidFill>
                  <a:srgbClr val="4D4D4D"/>
                </a:solidFill>
                <a:latin typeface="Arial" panose="020B0604020202020204" pitchFamily="34" charset="0"/>
              </a:rPr>
              <a:t>P.10.:  Esan iezaguzu, mesedez, herritarrekin harremanetan jartzeko zein kanal berri nahiko zenuke eskaintzea Zuzenean zerbitzuak?*</a:t>
            </a:r>
            <a:r>
              <a:t/>
            </a:r>
            <a:br/>
            <a:r>
              <a:rPr lang="eu-ES" sz="1100" i="1" dirty="0">
                <a:solidFill>
                  <a:srgbClr val="4D4D4D"/>
                </a:solidFill>
                <a:latin typeface="Arial" panose="020B0604020202020204" pitchFamily="34" charset="0"/>
              </a:rPr>
              <a:t>Oinarria: Elkarrizketatutako Telegram zerbitzuko pertsonak, guztira</a:t>
            </a:r>
            <a:endParaRPr lang="eu-ES" sz="1100" i="1" dirty="0">
              <a:solidFill>
                <a:srgbClr val="4D4D4D"/>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358109" y="1779377"/>
            <a:ext cx="3690015" cy="323165"/>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2019</a:t>
            </a:r>
          </a:p>
        </p:txBody>
      </p:sp>
      <p:sp>
        <p:nvSpPr>
          <p:cNvPr id="10" name="Rectangle 3"/>
          <p:cNvSpPr>
            <a:spLocks noChangeArrowheads="1"/>
          </p:cNvSpPr>
          <p:nvPr/>
        </p:nvSpPr>
        <p:spPr bwMode="auto">
          <a:xfrm>
            <a:off x="4845097" y="1779377"/>
            <a:ext cx="3690015" cy="297582"/>
          </a:xfrm>
          <a:prstGeom prst="rect">
            <a:avLst/>
          </a:prstGeom>
          <a:noFill/>
          <a:ln w="19050">
            <a:noFill/>
            <a:miter lim="800000"/>
            <a:headEnd/>
            <a:tailEnd/>
          </a:ln>
        </p:spPr>
        <p:txBody>
          <a:bodyPr wrap="square" lIns="36000">
            <a:spAutoFit/>
          </a:bodyPr>
          <a:lstStyle/>
          <a:p>
            <a:pPr marL="450850" indent="-450850" algn="ctr" eaLnBrk="0" hangingPunct="0">
              <a:lnSpc>
                <a:spcPts val="1800"/>
              </a:lnSpc>
              <a:buClr>
                <a:srgbClr val="C0C0C0"/>
              </a:buClr>
              <a:buSzPts val="1800"/>
            </a:pPr>
            <a:r>
              <a:rPr lang="eu-ES" sz="1100" b="1" dirty="0">
                <a:solidFill>
                  <a:srgbClr val="4D4D4D"/>
                </a:solidFill>
                <a:latin typeface="Arial" panose="020B0604020202020204" pitchFamily="34" charset="0"/>
              </a:rPr>
              <a:t>Bilakaera</a:t>
            </a:r>
          </a:p>
        </p:txBody>
      </p:sp>
      <p:sp>
        <p:nvSpPr>
          <p:cNvPr id="11"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*Ordezko erantzunak iradoki ziren. Erantzun bat baino gehiago emateko aukera.</a:t>
            </a:r>
            <a:endParaRPr lang="eu-ES" sz="800" dirty="0">
              <a:solidFill>
                <a:srgbClr val="4D4D4D"/>
              </a:solidFill>
              <a:latin typeface="Arial" panose="020B0604020202020204" pitchFamily="34" charset="0"/>
              <a:cs typeface="Arial" panose="020B0604020202020204" pitchFamily="34" charset="0"/>
            </a:endParaRPr>
          </a:p>
        </p:txBody>
      </p:sp>
      <p:graphicFrame>
        <p:nvGraphicFramePr>
          <p:cNvPr id="12" name="11 Gráfico"/>
          <p:cNvGraphicFramePr/>
          <p:nvPr>
            <p:extLst>
              <p:ext uri="{D42A27DB-BD31-4B8C-83A1-F6EECF244321}">
                <p14:modId xmlns:p14="http://schemas.microsoft.com/office/powerpoint/2010/main" val="3062004535"/>
              </p:ext>
            </p:extLst>
          </p:nvPr>
        </p:nvGraphicFramePr>
        <p:xfrm>
          <a:off x="4657012" y="2088193"/>
          <a:ext cx="4024359" cy="4410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6784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61</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7.- ZUZENEANEN ZERBITZUEN KARTA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017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62</a:t>
            </a:fld>
            <a:endParaRPr lang="eu-E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410" y="1095375"/>
            <a:ext cx="451946" cy="57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824189" y="1120335"/>
            <a:ext cx="7776886" cy="605294"/>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u-ES" sz="1200" b="1" i="1" dirty="0">
                <a:solidFill>
                  <a:srgbClr val="44A739"/>
                </a:solidFill>
                <a:latin typeface="Helvetica" pitchFamily="34" charset="0"/>
              </a:rPr>
              <a:t>ZUZENEANEN ZERBITZUEN KARTAN JASOTA DAUDEN KONPROMISOAK: BETE EDO GAINDITU EGITEN DIRENAK</a:t>
            </a:r>
          </a:p>
        </p:txBody>
      </p:sp>
      <p:graphicFrame>
        <p:nvGraphicFramePr>
          <p:cNvPr id="6" name="5 Tabla"/>
          <p:cNvGraphicFramePr>
            <a:graphicFrameLocks noGrp="1"/>
          </p:cNvGraphicFramePr>
          <p:nvPr>
            <p:extLst>
              <p:ext uri="{D42A27DB-BD31-4B8C-83A1-F6EECF244321}">
                <p14:modId xmlns:p14="http://schemas.microsoft.com/office/powerpoint/2010/main" val="1000409051"/>
              </p:ext>
            </p:extLst>
          </p:nvPr>
        </p:nvGraphicFramePr>
        <p:xfrm>
          <a:off x="895350" y="2071715"/>
          <a:ext cx="7610475" cy="3958701"/>
        </p:xfrm>
        <a:graphic>
          <a:graphicData uri="http://schemas.openxmlformats.org/drawingml/2006/table">
            <a:tbl>
              <a:tblPr firstRow="1" bandRow="1">
                <a:tableStyleId>{5C22544A-7EE6-4342-B048-85BDC9FD1C3A}</a:tableStyleId>
              </a:tblPr>
              <a:tblGrid>
                <a:gridCol w="5551161">
                  <a:extLst>
                    <a:ext uri="{9D8B030D-6E8A-4147-A177-3AD203B41FA5}">
                      <a16:colId xmlns:a16="http://schemas.microsoft.com/office/drawing/2014/main" xmlns="" val="20000"/>
                    </a:ext>
                  </a:extLst>
                </a:gridCol>
                <a:gridCol w="2059314">
                  <a:extLst>
                    <a:ext uri="{9D8B030D-6E8A-4147-A177-3AD203B41FA5}">
                      <a16:colId xmlns:a16="http://schemas.microsoft.com/office/drawing/2014/main" xmlns="" val="20001"/>
                    </a:ext>
                  </a:extLst>
                </a:gridCol>
              </a:tblGrid>
              <a:tr h="430701">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Joera orokorra, 2018 urtearekin alderatuz</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(1.1 ADIERAZLEA): Aurrez aurreko arretarako bulegoekiko gogobetetasun-maila, eremuari, irisgarritasunari, tenperaturari eta argiztapenari dagokionez (aurrez aurreko kanala)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(1.2 ADIERAZLEA): Aurrez aurreko arretarako bulegoekiko gogobetetasun-maila, txartelen makinari, kudeaketari, itxaron beharreko denborari eta erabiltzaileei eskainitako guneari dagokionez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(1.3 ADIERAZLEA): Telefono bidezko arreta-zerbitzuarekiko gogobetetasun-maila, arreta jasotzeko egin beharreko dei kopuruari, itxaron beharreko denborari eta kontsultak iraundako denborari dagokionez</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(2.1 ADIERAZLEA): Zuzenean zerbitzu langileekiko gogobetetasun-maila, adeitasunari, prestakuntza-mailari eta arreta eskaintzeko nahiz egindako kontsultari erantzuteko erraztasunari dagokionez (aurrez aurreko eta telefono bidezko kanalak)</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(3.1 ADIERAZLEA): Jendearentzako ordutegiaren zabaltasuna (aurrez aurreko eta telefono bidezko kanalak)</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(3.2 ADIERAZLEA): Aurrez aurreko arreta jaso arte itxaron beharreko denbora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(5.1 ADIERAZLEA): Zuzeneanen aurrez aurreko eta telefono bidezko arreta-zerbitzuaren kalitatea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843046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63</a:t>
            </a:fld>
            <a:endParaRPr lang="eu-E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38" y="1110207"/>
            <a:ext cx="368317" cy="5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ChangeArrowheads="1"/>
          </p:cNvSpPr>
          <p:nvPr/>
        </p:nvSpPr>
        <p:spPr bwMode="auto">
          <a:xfrm>
            <a:off x="895350" y="1242197"/>
            <a:ext cx="7686675" cy="348813"/>
          </a:xfrm>
          <a:prstGeom prst="rect">
            <a:avLst/>
          </a:prstGeom>
          <a:noFill/>
          <a:ln w="19050">
            <a:noFill/>
            <a:miter lim="800000"/>
            <a:headEnd/>
            <a:tailEnd/>
          </a:ln>
        </p:spPr>
        <p:txBody>
          <a:bodyPr wrap="square" lIns="36000">
            <a:spAutoFit/>
          </a:bodyPr>
          <a:lstStyle/>
          <a:p>
            <a:pPr algn="just">
              <a:lnSpc>
                <a:spcPts val="2000"/>
              </a:lnSpc>
              <a:buClr>
                <a:srgbClr val="C0C0C0"/>
              </a:buClr>
              <a:buSzPts val="1800"/>
            </a:pPr>
            <a:r>
              <a:rPr lang="eu-ES" sz="1200" b="1" i="1" dirty="0">
                <a:solidFill>
                  <a:srgbClr val="F5402B"/>
                </a:solidFill>
                <a:latin typeface="Helvetica" pitchFamily="34" charset="0"/>
              </a:rPr>
              <a:t>ZUZENEANEN ZERBITZUEN KARTAN JASOTA DAUDEN KONPROMISOAK: EZ DIRENAK BETETZEN</a:t>
            </a:r>
          </a:p>
        </p:txBody>
      </p:sp>
      <p:graphicFrame>
        <p:nvGraphicFramePr>
          <p:cNvPr id="9" name="8 Tabla"/>
          <p:cNvGraphicFramePr>
            <a:graphicFrameLocks noGrp="1"/>
          </p:cNvGraphicFramePr>
          <p:nvPr>
            <p:extLst>
              <p:ext uri="{D42A27DB-BD31-4B8C-83A1-F6EECF244321}">
                <p14:modId xmlns:p14="http://schemas.microsoft.com/office/powerpoint/2010/main" val="3394380381"/>
              </p:ext>
            </p:extLst>
          </p:nvPr>
        </p:nvGraphicFramePr>
        <p:xfrm>
          <a:off x="895350" y="2071715"/>
          <a:ext cx="7610475" cy="1942701"/>
        </p:xfrm>
        <a:graphic>
          <a:graphicData uri="http://schemas.openxmlformats.org/drawingml/2006/table">
            <a:tbl>
              <a:tblPr firstRow="1" bandRow="1">
                <a:tableStyleId>{5C22544A-7EE6-4342-B048-85BDC9FD1C3A}</a:tableStyleId>
              </a:tblPr>
              <a:tblGrid>
                <a:gridCol w="5551161">
                  <a:extLst>
                    <a:ext uri="{9D8B030D-6E8A-4147-A177-3AD203B41FA5}">
                      <a16:colId xmlns:a16="http://schemas.microsoft.com/office/drawing/2014/main" xmlns="" val="20000"/>
                    </a:ext>
                  </a:extLst>
                </a:gridCol>
                <a:gridCol w="2059314">
                  <a:extLst>
                    <a:ext uri="{9D8B030D-6E8A-4147-A177-3AD203B41FA5}">
                      <a16:colId xmlns:a16="http://schemas.microsoft.com/office/drawing/2014/main" xmlns="" val="20001"/>
                    </a:ext>
                  </a:extLst>
                </a:gridCol>
              </a:tblGrid>
              <a:tr h="430701">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1000" b="1" kern="1200" dirty="0">
                          <a:solidFill>
                            <a:schemeClr val="lt1"/>
                          </a:solidFill>
                          <a:latin typeface="Arial" panose="020B0604020202020204" pitchFamily="34" charset="0"/>
                        </a:rPr>
                        <a:t>Joera orokorra, 2018 urtearekin alderatuz</a:t>
                      </a:r>
                      <a:endParaRPr lang="eu-ES" sz="10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(3.5 ADIERAZLEA): Telefono bidez arreta jaso arte itxaron beharreko denbora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(5.2 ADIERAZLEA): www.euskadi.eus atariko postontziaren arreta-zerbitzuaren kalitatea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3"/>
                          </a:solidFill>
                          <a:latin typeface="Arial" panose="020B0604020202020204" pitchFamily="34" charset="0"/>
                          <a:sym typeface="Wingdings"/>
                        </a:rPr>
                        <a:t></a:t>
                      </a:r>
                      <a:endParaRPr lang="eu-ES" sz="1400" kern="1200" dirty="0">
                        <a:solidFill>
                          <a:schemeClr val="accent3"/>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04000">
                <a:tc>
                  <a:txBody>
                    <a:bodyPr/>
                    <a:lstStyle/>
                    <a:p>
                      <a:pPr marL="0" algn="l" defTabSz="457200" rtl="0" eaLnBrk="1" fontAlgn="ctr" latinLnBrk="0" hangingPunct="1"/>
                      <a:r>
                        <a:rPr lang="eu-ES" sz="900" kern="1200" dirty="0">
                          <a:solidFill>
                            <a:schemeClr val="dk1"/>
                          </a:solidFill>
                          <a:latin typeface="Arial" panose="020B0604020202020204" pitchFamily="34" charset="0"/>
                        </a:rPr>
                        <a:t>(5.3 ADIERAZLEA): Zuzeneanen bat-bateko mezularitza (telegram) zerbitzuaren kalitatea</a:t>
                      </a:r>
                      <a:endParaRPr lang="eu-ES" sz="900" kern="1200" dirty="0">
                        <a:solidFill>
                          <a:schemeClr val="dk1"/>
                        </a:solidFill>
                        <a:latin typeface="Arial" panose="020B0604020202020204" pitchFamily="34" charset="0"/>
                        <a:ea typeface="+mn-ea"/>
                        <a:cs typeface="Arial" panose="020B0604020202020204" pitchFamily="34" charset="0"/>
                      </a:endParaRPr>
                    </a:p>
                  </a:txBody>
                  <a:tcPr marL="36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s-ES" sz="1400" kern="1200" dirty="0">
                          <a:solidFill>
                            <a:schemeClr val="accent2"/>
                          </a:solidFill>
                          <a:latin typeface="Arial" panose="020B0604020202020204" pitchFamily="34" charset="0"/>
                          <a:sym typeface="Wingdings"/>
                        </a:rPr>
                        <a:t></a:t>
                      </a:r>
                      <a:endParaRPr lang="eu-ES" sz="1400" kern="1200" dirty="0">
                        <a:solidFill>
                          <a:schemeClr val="accent2"/>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052948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64</a:t>
            </a:fld>
            <a:endParaRPr lang="eu-ES" dirty="0"/>
          </a:p>
        </p:txBody>
      </p:sp>
      <p:graphicFrame>
        <p:nvGraphicFramePr>
          <p:cNvPr id="3" name="2 Tabla"/>
          <p:cNvGraphicFramePr>
            <a:graphicFrameLocks noGrp="1"/>
          </p:cNvGraphicFramePr>
          <p:nvPr>
            <p:extLst>
              <p:ext uri="{D42A27DB-BD31-4B8C-83A1-F6EECF244321}">
                <p14:modId xmlns:p14="http://schemas.microsoft.com/office/powerpoint/2010/main" val="1902891737"/>
              </p:ext>
            </p:extLst>
          </p:nvPr>
        </p:nvGraphicFramePr>
        <p:xfrm>
          <a:off x="443835" y="1500209"/>
          <a:ext cx="8525761" cy="4813375"/>
        </p:xfrm>
        <a:graphic>
          <a:graphicData uri="http://schemas.openxmlformats.org/drawingml/2006/table">
            <a:tbl>
              <a:tblPr firstRow="1" bandRow="1">
                <a:tableStyleId>{5C22544A-7EE6-4342-B048-85BDC9FD1C3A}</a:tableStyleId>
              </a:tblPr>
              <a:tblGrid>
                <a:gridCol w="3102475">
                  <a:extLst>
                    <a:ext uri="{9D8B030D-6E8A-4147-A177-3AD203B41FA5}">
                      <a16:colId xmlns:a16="http://schemas.microsoft.com/office/drawing/2014/main" xmlns="" val="20000"/>
                    </a:ext>
                  </a:extLst>
                </a:gridCol>
                <a:gridCol w="493026">
                  <a:extLst>
                    <a:ext uri="{9D8B030D-6E8A-4147-A177-3AD203B41FA5}">
                      <a16:colId xmlns:a16="http://schemas.microsoft.com/office/drawing/2014/main" xmlns="" val="20001"/>
                    </a:ext>
                  </a:extLst>
                </a:gridCol>
                <a:gridCol w="493026">
                  <a:extLst>
                    <a:ext uri="{9D8B030D-6E8A-4147-A177-3AD203B41FA5}">
                      <a16:colId xmlns:a16="http://schemas.microsoft.com/office/drawing/2014/main" xmlns="" val="20002"/>
                    </a:ext>
                  </a:extLst>
                </a:gridCol>
                <a:gridCol w="493026">
                  <a:extLst>
                    <a:ext uri="{9D8B030D-6E8A-4147-A177-3AD203B41FA5}">
                      <a16:colId xmlns:a16="http://schemas.microsoft.com/office/drawing/2014/main" xmlns="" val="20003"/>
                    </a:ext>
                  </a:extLst>
                </a:gridCol>
                <a:gridCol w="493026">
                  <a:extLst>
                    <a:ext uri="{9D8B030D-6E8A-4147-A177-3AD203B41FA5}">
                      <a16:colId xmlns:a16="http://schemas.microsoft.com/office/drawing/2014/main" xmlns="" val="20004"/>
                    </a:ext>
                  </a:extLst>
                </a:gridCol>
                <a:gridCol w="493026">
                  <a:extLst>
                    <a:ext uri="{9D8B030D-6E8A-4147-A177-3AD203B41FA5}">
                      <a16:colId xmlns:a16="http://schemas.microsoft.com/office/drawing/2014/main" xmlns="" val="20005"/>
                    </a:ext>
                  </a:extLst>
                </a:gridCol>
                <a:gridCol w="493026">
                  <a:extLst>
                    <a:ext uri="{9D8B030D-6E8A-4147-A177-3AD203B41FA5}">
                      <a16:colId xmlns:a16="http://schemas.microsoft.com/office/drawing/2014/main" xmlns="" val="20006"/>
                    </a:ext>
                  </a:extLst>
                </a:gridCol>
                <a:gridCol w="493026">
                  <a:extLst>
                    <a:ext uri="{9D8B030D-6E8A-4147-A177-3AD203B41FA5}">
                      <a16:colId xmlns:a16="http://schemas.microsoft.com/office/drawing/2014/main" xmlns="" val="20007"/>
                    </a:ext>
                  </a:extLst>
                </a:gridCol>
                <a:gridCol w="493026">
                  <a:extLst>
                    <a:ext uri="{9D8B030D-6E8A-4147-A177-3AD203B41FA5}">
                      <a16:colId xmlns:a16="http://schemas.microsoft.com/office/drawing/2014/main" xmlns="" val="20008"/>
                    </a:ext>
                  </a:extLst>
                </a:gridCol>
                <a:gridCol w="493026">
                  <a:extLst>
                    <a:ext uri="{9D8B030D-6E8A-4147-A177-3AD203B41FA5}">
                      <a16:colId xmlns:a16="http://schemas.microsoft.com/office/drawing/2014/main" xmlns="" val="20009"/>
                    </a:ext>
                  </a:extLst>
                </a:gridCol>
                <a:gridCol w="493026">
                  <a:extLst>
                    <a:ext uri="{9D8B030D-6E8A-4147-A177-3AD203B41FA5}">
                      <a16:colId xmlns:a16="http://schemas.microsoft.com/office/drawing/2014/main" xmlns="" val="20010"/>
                    </a:ext>
                  </a:extLst>
                </a:gridCol>
                <a:gridCol w="493026">
                  <a:extLst>
                    <a:ext uri="{9D8B030D-6E8A-4147-A177-3AD203B41FA5}">
                      <a16:colId xmlns:a16="http://schemas.microsoft.com/office/drawing/2014/main" xmlns="" val="20011"/>
                    </a:ext>
                  </a:extLst>
                </a:gridCol>
              </a:tblGrid>
              <a:tr h="672370">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2011</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2012</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2013</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2014</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2015</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2016</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2018</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2019ko</a:t>
                      </a:r>
                      <a:r>
                        <a:t> </a:t>
                      </a:r>
                      <a:r>
                        <a:rPr lang="eu-ES" sz="700" b="1" kern="1200" dirty="0">
                          <a:solidFill>
                            <a:schemeClr val="lt1"/>
                          </a:solidFill>
                          <a:latin typeface="Arial" panose="020B0604020202020204" pitchFamily="34" charset="0"/>
                        </a:rPr>
                        <a:t>xede-balioa</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2019ko balio erreala</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Balio errealaren diferentziala (2018-2019)</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tc>
                  <a:txBody>
                    <a:bodyPr/>
                    <a:lstStyle/>
                    <a:p>
                      <a:pPr marL="0" algn="ctr" defTabSz="457200" rtl="0" eaLnBrk="1" fontAlgn="ctr" latinLnBrk="0" hangingPunct="1"/>
                      <a:r>
                        <a:rPr lang="eu-ES" sz="700" b="1" kern="1200" dirty="0">
                          <a:solidFill>
                            <a:schemeClr val="lt1"/>
                          </a:solidFill>
                          <a:latin typeface="Arial" panose="020B0604020202020204" pitchFamily="34" charset="0"/>
                        </a:rPr>
                        <a:t>2019ko balio errealaren eta 2019ko xede-balioaren diferentziala</a:t>
                      </a:r>
                      <a:endParaRPr lang="eu-ES" sz="700" b="1" kern="1200" dirty="0">
                        <a:solidFill>
                          <a:schemeClr val="lt1"/>
                        </a:solidFill>
                        <a:latin typeface="Arial" panose="020B0604020202020204" pitchFamily="34" charset="0"/>
                        <a:ea typeface="+mn-ea"/>
                        <a:cs typeface="Arial" panose="020B0604020202020204" pitchFamily="34" charset="0"/>
                      </a:endParaRPr>
                    </a:p>
                  </a:txBody>
                  <a:tcPr marL="9525" marR="9525" marT="9525" marB="0"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52547">
                <a:tc>
                  <a:txBody>
                    <a:bodyPr/>
                    <a:lstStyle/>
                    <a:p>
                      <a:pPr algn="l" fontAlgn="ctr"/>
                      <a:r>
                        <a:rPr lang="eu-ES" sz="700" b="1" i="0" u="none" strike="noStrike" dirty="0">
                          <a:solidFill>
                            <a:srgbClr val="C00000"/>
                          </a:solidFill>
                          <a:effectLst/>
                          <a:latin typeface="Calibri"/>
                        </a:rPr>
                        <a:t>1. INSTALAZIOAK ETA AZPIEGITURA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endParaRPr lang="es-ES" sz="700" b="1" i="0" u="none" strike="noStrike" dirty="0">
                        <a:solidFill>
                          <a:srgbClr val="C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35093">
                <a:tc>
                  <a:txBody>
                    <a:bodyPr/>
                    <a:lstStyle/>
                    <a:p>
                      <a:pPr marL="0" algn="l" defTabSz="457200" rtl="0" eaLnBrk="1" fontAlgn="ctr" latinLnBrk="0" hangingPunct="1"/>
                      <a:r>
                        <a:rPr lang="eu-ES" sz="700" b="0" i="0" u="none" strike="noStrike" kern="1200">
                          <a:solidFill>
                            <a:srgbClr val="000000"/>
                          </a:solidFill>
                          <a:effectLst/>
                          <a:latin typeface="Calibri"/>
                        </a:rPr>
                        <a:t>1.1. Aurrez aurreko arretarako bulegoekiko gogobetetasun-mailaren batez besteko balorazioa, eremuari, irisgarritasunari, tenperaturari eta argiztapenari dagokionez (aurrez aurreko kanala)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1.2. Aurrez aurreko arretarako bulegoekiko gogobetetasun-mailaren batez besteko balorazioa, txartelen makinari, kudeaketari, itxaron beharreko denborari eta erabiltzaileei eskainitako guneari dagokionez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7,4</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7,5</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7,9</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8,0</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0,2</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1,2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1.3. Telefono bidezko arreta-zerbitzuarekiko gogobetetasun-mailaren batez besteko balorazioa, arreta jasotzeko egin beharreko dei kopuruari, itxaron beharreko denborari eta kontsultak iraundako denborari dagokionez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8,8</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8,5</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8,8</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8,8</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8,6</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-1,3</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52547">
                <a:tc>
                  <a:txBody>
                    <a:bodyPr/>
                    <a:lstStyle/>
                    <a:p>
                      <a:pPr algn="l" fontAlgn="ctr"/>
                      <a:r>
                        <a:rPr lang="eu-ES" sz="700" b="1" i="0" u="none" strike="noStrike" dirty="0">
                          <a:solidFill>
                            <a:srgbClr val="C00000"/>
                          </a:solidFill>
                          <a:effectLst/>
                          <a:latin typeface="Calibri"/>
                        </a:rPr>
                        <a:t>2. ARRETA EGITEKO LANGILEAK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endParaRPr lang="es-ES" sz="700" b="1" i="0" u="none" strike="noStrike" dirty="0">
                        <a:solidFill>
                          <a:srgbClr val="C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2.1. Zuzenean zerbitzu langileekiko gogobetetasun-mailaren batez besteko balorazioa, adeitasunari, prestakuntza-mailari eta arreta eskaintzeko nahiz egindako kontsultari erantzuteko erraztasunari dagokionez (aurrez aurreko eta telefono bidezko kanalak)</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2547">
                <a:tc>
                  <a:txBody>
                    <a:bodyPr/>
                    <a:lstStyle/>
                    <a:p>
                      <a:pPr algn="l" fontAlgn="ctr"/>
                      <a:r>
                        <a:rPr lang="eu-ES" sz="700" b="1" i="0" u="none" strike="noStrike" dirty="0">
                          <a:solidFill>
                            <a:srgbClr val="C00000"/>
                          </a:solidFill>
                          <a:effectLst/>
                          <a:latin typeface="Calibri"/>
                        </a:rPr>
                        <a:t>3. ERANTZUTEKO AHALMENA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endParaRPr lang="es-ES" sz="700" b="1" i="0" u="none" strike="noStrike" dirty="0">
                        <a:solidFill>
                          <a:srgbClr val="C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u-ES" sz="700" b="1" i="0" u="none" strike="noStrike" dirty="0">
                          <a:solidFill>
                            <a:srgbClr val="C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3.1. Jendearentzako ordutegiaren zabaltasunari dagokionez erabiltzaileek egiten duten batez besteko balorazioa (aurrez aurre eta telefonoz)</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9,0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3.3. Aurrez aurreko arreta jaso aurretik itxaron beharreko den denborari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8,0</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7,7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8,0</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8,3</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3.5. Telefono bidez arreta jaso aurretik itxaron beharreko denborari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8,3</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8,7</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8,6</a:t>
                      </a:r>
                      <a:endParaRPr lang="eu-ES" sz="700" b="1"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52547">
                <a:tc>
                  <a:txBody>
                    <a:bodyPr/>
                    <a:lstStyle/>
                    <a:p>
                      <a:pPr algn="l" fontAlgn="ctr"/>
                      <a:r>
                        <a:rPr lang="eu-ES" sz="700" b="1" i="0" u="none" strike="noStrike" dirty="0">
                          <a:solidFill>
                            <a:srgbClr val="C00000"/>
                          </a:solidFill>
                          <a:effectLst/>
                          <a:latin typeface="Calibri"/>
                        </a:rPr>
                        <a:t>5. ZERBITZUAREN KALITATE OROKORRA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 </a:t>
                      </a:r>
                    </a:p>
                  </a:txBody>
                  <a:tcPr marL="9525" marR="9525"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5.1. Zuzeneanen aurrez aurreko eta telefono bidezko arreta zerbitzuaren kalitateari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8,4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52547">
                <a:tc>
                  <a:txBody>
                    <a:bodyPr/>
                    <a:lstStyle/>
                    <a:p>
                      <a:pPr marL="0" algn="l" defTabSz="457200" rtl="0" eaLnBrk="1" fontAlgn="ctr" latinLnBrk="0" hangingPunct="1"/>
                      <a:r>
                        <a:rPr lang="eu-ES" sz="700" b="0" i="0" u="none" strike="noStrike" kern="1200">
                          <a:solidFill>
                            <a:srgbClr val="000000"/>
                          </a:solidFill>
                          <a:effectLst/>
                          <a:latin typeface="Calibri"/>
                        </a:rPr>
                        <a:t>5.2. www.euskadi.eus atariko postontziaren arreta-zerbitzuaren kalitateari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6,6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52547">
                <a:tc>
                  <a:txBody>
                    <a:bodyPr/>
                    <a:lstStyle/>
                    <a:p>
                      <a:pPr marL="0" algn="l" defTabSz="457200" rtl="0" eaLnBrk="1" fontAlgn="ctr" latinLnBrk="0" hangingPunct="1"/>
                      <a:r>
                        <a:rPr lang="eu-ES" sz="700" b="0" i="0" u="none" strike="noStrike" kern="1200" dirty="0">
                          <a:solidFill>
                            <a:srgbClr val="000000"/>
                          </a:solidFill>
                          <a:effectLst/>
                          <a:latin typeface="Calibri"/>
                        </a:rPr>
                        <a:t>5.3. Zuzeneanen bat-bateko mezularitza (Telegram) bidezko arreta zerbitzuaren kalitateari dagokionez erabiltzaileek egiten duten batez besteko balorazioa.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7,1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a:solidFill>
                            <a:srgbClr val="000000"/>
                          </a:solidFill>
                          <a:effectLst/>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eu-ES" sz="700" b="1" i="0" u="none" strike="noStrike" kern="1200" dirty="0">
                          <a:solidFill>
                            <a:srgbClr val="000000"/>
                          </a:solidFill>
                          <a:effectLst/>
                          <a:latin typeface="Calibri"/>
                        </a:rPr>
                        <a:t>-0,6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bl>
          </a:graphicData>
        </a:graphic>
      </p:graphicFrame>
      <p:sp>
        <p:nvSpPr>
          <p:cNvPr id="5" name="Rectangle 3"/>
          <p:cNvSpPr>
            <a:spLocks noChangeArrowheads="1"/>
          </p:cNvSpPr>
          <p:nvPr/>
        </p:nvSpPr>
        <p:spPr bwMode="auto">
          <a:xfrm>
            <a:off x="443834" y="1082716"/>
            <a:ext cx="8237537" cy="297582"/>
          </a:xfrm>
          <a:prstGeom prst="rect">
            <a:avLst/>
          </a:prstGeom>
          <a:noFill/>
          <a:ln w="19050">
            <a:noFill/>
            <a:miter lim="800000"/>
            <a:headEnd/>
            <a:tailEnd/>
          </a:ln>
        </p:spPr>
        <p:txBody>
          <a:bodyPr lIns="36000">
            <a:spAutoFit/>
          </a:bodyPr>
          <a:lstStyle/>
          <a:p>
            <a:pPr eaLnBrk="0" hangingPunct="0">
              <a:lnSpc>
                <a:spcPts val="1800"/>
              </a:lnSpc>
              <a:buClr>
                <a:srgbClr val="C0C0C0"/>
              </a:buClr>
              <a:buSzPts val="1800"/>
            </a:pPr>
            <a:r>
              <a:rPr lang="eu-ES" sz="1100" b="1" dirty="0">
                <a:solidFill>
                  <a:srgbClr val="4D4D4D"/>
                </a:solidFill>
                <a:latin typeface="Arial" panose="020B0604020202020204" pitchFamily="34" charset="0"/>
              </a:rPr>
              <a:t>Zerbitzuen kartako adierazleen eta betetako konpromisoen bilakaera</a:t>
            </a:r>
          </a:p>
        </p:txBody>
      </p:sp>
    </p:spTree>
    <p:extLst>
      <p:ext uri="{BB962C8B-B14F-4D97-AF65-F5344CB8AC3E}">
        <p14:creationId xmlns:p14="http://schemas.microsoft.com/office/powerpoint/2010/main" val="28823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7</a:t>
            </a:fld>
            <a:endParaRPr lang="eu-ES" dirty="0"/>
          </a:p>
        </p:txBody>
      </p:sp>
      <p:sp>
        <p:nvSpPr>
          <p:cNvPr id="6" name="Rectangle 3"/>
          <p:cNvSpPr>
            <a:spLocks noChangeArrowheads="1"/>
          </p:cNvSpPr>
          <p:nvPr/>
        </p:nvSpPr>
        <p:spPr bwMode="auto">
          <a:xfrm>
            <a:off x="443834" y="3080187"/>
            <a:ext cx="8237537" cy="348813"/>
          </a:xfrm>
          <a:prstGeom prst="rect">
            <a:avLst/>
          </a:prstGeom>
          <a:noFill/>
          <a:ln w="19050">
            <a:noFill/>
            <a:miter lim="800000"/>
            <a:headEnd/>
            <a:tailEnd/>
          </a:ln>
        </p:spPr>
        <p:txBody>
          <a:bodyPr lIns="36000">
            <a:spAutoFit/>
          </a:bodyPr>
          <a:lstStyle/>
          <a:p>
            <a:pPr marL="53975" algn="ctr" eaLnBrk="0" hangingPunct="0">
              <a:lnSpc>
                <a:spcPts val="2000"/>
              </a:lnSpc>
              <a:buClr>
                <a:srgbClr val="C0C0C0"/>
              </a:buClr>
              <a:buSzPts val="1800"/>
            </a:pPr>
            <a:r>
              <a:rPr lang="eu-ES" sz="2000" b="1" i="1" dirty="0">
                <a:solidFill>
                  <a:srgbClr val="4D4D4D"/>
                </a:solidFill>
                <a:latin typeface="Arial" panose="020B0604020202020204" pitchFamily="34" charset="0"/>
              </a:rPr>
              <a:t>1.2.- FITXA TEKNIKOA</a:t>
            </a:r>
            <a:endParaRPr lang="eu-ES" sz="2000" b="1" i="1"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02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8</a:t>
            </a:fld>
            <a:endParaRPr lang="eu-ES" dirty="0"/>
          </a:p>
        </p:txBody>
      </p:sp>
      <p:sp>
        <p:nvSpPr>
          <p:cNvPr id="6" name="Rectangle 3"/>
          <p:cNvSpPr>
            <a:spLocks noChangeArrowheads="1"/>
          </p:cNvSpPr>
          <p:nvPr/>
        </p:nvSpPr>
        <p:spPr bwMode="auto">
          <a:xfrm>
            <a:off x="443834" y="1082716"/>
            <a:ext cx="8237537" cy="4708981"/>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Metodologia</a:t>
            </a: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Esplorazioaren eta analisi kuantitatiboaren metodologia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Ikertzeko teknika</a:t>
            </a:r>
            <a:endParaRPr lang="eu-ES" sz="1100" b="1"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Sareko inkesten (C.A.W.I.) bidez lan egin dugu, gehienbat galdera itxiz osatutako galdetegi batekin.</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Ikerketaren xede-taldea</a:t>
            </a: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Zuzenean Herritarrentzako Zerbitzuan euskadi.eus postontziaren bitartez kontsultaren bat egin duten pertsona guztiak (posta elektroniko bidez erantzun bat jaso dutenak) eta zerbitzua Telegram bidez erabili duten pertsona guztiak.</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Laginaren diseinua: tamaina</a:t>
            </a:r>
            <a:endParaRPr lang="eu-ES" sz="14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Azken laginaren tamaina honako hau izan da: </a:t>
            </a:r>
            <a:r>
              <a:rPr lang="eu-ES" sz="1100" b="1" dirty="0">
                <a:solidFill>
                  <a:srgbClr val="4D4D4D"/>
                </a:solidFill>
                <a:latin typeface="Arial" panose="020B0604020202020204" pitchFamily="34" charset="0"/>
              </a:rPr>
              <a:t>23 elkarrizketa</a:t>
            </a:r>
            <a:r>
              <a:rPr lang="eu-ES" sz="1100" dirty="0">
                <a:solidFill>
                  <a:srgbClr val="4D4D4D"/>
                </a:solidFill>
                <a:latin typeface="Arial" panose="020B0604020202020204" pitchFamily="34" charset="0"/>
              </a:rPr>
              <a:t> </a:t>
            </a:r>
            <a:r>
              <a:rPr lang="eu-ES" sz="1100" b="1" dirty="0">
                <a:solidFill>
                  <a:srgbClr val="4D4D4D"/>
                </a:solidFill>
                <a:latin typeface="Arial" panose="020B0604020202020204" pitchFamily="34" charset="0"/>
              </a:rPr>
              <a:t>euskadi.eus postontziaren </a:t>
            </a:r>
            <a:r>
              <a:rPr lang="eu-ES" sz="1100" dirty="0">
                <a:solidFill>
                  <a:srgbClr val="4D4D4D"/>
                </a:solidFill>
                <a:latin typeface="Arial" panose="020B0604020202020204" pitchFamily="34" charset="0"/>
              </a:rPr>
              <a:t>bidez eta </a:t>
            </a:r>
            <a:r>
              <a:rPr lang="eu-ES" sz="1100" b="1" dirty="0">
                <a:solidFill>
                  <a:srgbClr val="4D4D4D"/>
                </a:solidFill>
                <a:latin typeface="Arial" panose="020B0604020202020204" pitchFamily="34" charset="0"/>
              </a:rPr>
              <a:t>69</a:t>
            </a:r>
            <a:r>
              <a:rPr lang="eu-ES" sz="1100" dirty="0">
                <a:solidFill>
                  <a:srgbClr val="4D4D4D"/>
                </a:solidFill>
                <a:latin typeface="Arial" panose="020B0604020202020204" pitchFamily="34" charset="0"/>
              </a:rPr>
              <a:t> elkarrizketa </a:t>
            </a:r>
            <a:r>
              <a:rPr lang="eu-ES" sz="1100" b="1" dirty="0">
                <a:solidFill>
                  <a:srgbClr val="4D4D4D"/>
                </a:solidFill>
                <a:latin typeface="Arial" panose="020B0604020202020204" pitchFamily="34" charset="0"/>
              </a:rPr>
              <a:t>Telegram</a:t>
            </a:r>
            <a:r>
              <a:rPr lang="eu-ES" sz="1100" dirty="0">
                <a:solidFill>
                  <a:srgbClr val="4D4D4D"/>
                </a:solidFill>
                <a:latin typeface="Arial" panose="020B0604020202020204" pitchFamily="34" charset="0"/>
              </a:rPr>
              <a:t> bidez.</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Laginaren errore-marjina, </a:t>
            </a:r>
            <a:r>
              <a:rPr lang="eu-ES" sz="1100" b="1" dirty="0">
                <a:solidFill>
                  <a:srgbClr val="4D4D4D"/>
                </a:solidFill>
                <a:latin typeface="Arial" panose="020B0604020202020204" pitchFamily="34" charset="0"/>
              </a:rPr>
              <a:t>euskadi.eus postontziari</a:t>
            </a:r>
            <a:r>
              <a:rPr lang="eu-ES" sz="1100" dirty="0">
                <a:solidFill>
                  <a:srgbClr val="4D4D4D"/>
                </a:solidFill>
                <a:latin typeface="Arial" panose="020B0604020202020204" pitchFamily="34" charset="0"/>
              </a:rPr>
              <a:t> dagokionez 777 kontsulta erantzun direla kontuan izanik, hau da:</a:t>
            </a:r>
            <a:r>
              <a:rPr dirty="0"/>
              <a:t/>
            </a:r>
            <a:br>
              <a:rPr dirty="0"/>
            </a:br>
            <a:r>
              <a:rPr lang="eu-ES" sz="1100" b="1" dirty="0">
                <a:solidFill>
                  <a:srgbClr val="4D4D4D"/>
                </a:solidFill>
                <a:latin typeface="Arial" panose="020B0604020202020204" pitchFamily="34" charset="0"/>
              </a:rPr>
              <a:t>e= ± 20,6%*. Telegram</a:t>
            </a:r>
            <a:r>
              <a:rPr lang="eu-ES" sz="1100" dirty="0">
                <a:solidFill>
                  <a:srgbClr val="4D4D4D"/>
                </a:solidFill>
                <a:latin typeface="Arial" panose="020B0604020202020204" pitchFamily="34" charset="0"/>
              </a:rPr>
              <a:t> zerbitzuaren kasuan, abiapuntua 575 kontsulta izanik, laginaren errore-marjina honako hau da: </a:t>
            </a:r>
            <a:r>
              <a:rPr lang="eu-ES" sz="1100" dirty="0" smtClean="0">
                <a:solidFill>
                  <a:srgbClr val="4D4D4D"/>
                </a:solidFill>
                <a:latin typeface="Arial" panose="020B0604020202020204" pitchFamily="34" charset="0"/>
              </a:rPr>
              <a:t/>
            </a:r>
            <a:br>
              <a:rPr lang="eu-ES" sz="1100" dirty="0" smtClean="0">
                <a:solidFill>
                  <a:srgbClr val="4D4D4D"/>
                </a:solidFill>
                <a:latin typeface="Arial" panose="020B0604020202020204" pitchFamily="34" charset="0"/>
              </a:rPr>
            </a:br>
            <a:r>
              <a:rPr lang="eu-ES" sz="1100" b="1" dirty="0" smtClean="0">
                <a:solidFill>
                  <a:srgbClr val="4D4D4D"/>
                </a:solidFill>
                <a:latin typeface="Arial" panose="020B0604020202020204" pitchFamily="34" charset="0"/>
              </a:rPr>
              <a:t>e</a:t>
            </a:r>
            <a:r>
              <a:rPr lang="eu-ES" sz="1100" b="1" dirty="0">
                <a:solidFill>
                  <a:srgbClr val="4D4D4D"/>
                </a:solidFill>
                <a:latin typeface="Arial" panose="020B0604020202020204" pitchFamily="34" charset="0"/>
              </a:rPr>
              <a:t>= ± 11,3%.</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43834" y="6498285"/>
            <a:ext cx="8237537" cy="348813"/>
          </a:xfrm>
          <a:prstGeom prst="rect">
            <a:avLst/>
          </a:prstGeom>
          <a:noFill/>
          <a:ln w="19050">
            <a:noFill/>
            <a:miter lim="800000"/>
            <a:headEnd/>
            <a:tailEnd/>
          </a:ln>
        </p:spPr>
        <p:txBody>
          <a:bodyPr lIns="36000">
            <a:spAutoFit/>
          </a:bodyPr>
          <a:lstStyle/>
          <a:p>
            <a:pPr marL="53975" eaLnBrk="0" hangingPunct="0">
              <a:lnSpc>
                <a:spcPts val="2000"/>
              </a:lnSpc>
              <a:buClr>
                <a:srgbClr val="C0C0C0"/>
              </a:buClr>
              <a:buSzPts val="1800"/>
            </a:pPr>
            <a:r>
              <a:rPr lang="eu-ES" sz="800" dirty="0">
                <a:solidFill>
                  <a:srgbClr val="4D4D4D"/>
                </a:solidFill>
                <a:latin typeface="Arial" panose="020B0604020202020204" pitchFamily="34" charset="0"/>
              </a:rPr>
              <a:t>* % 95,5eko konfiantza-maila izateko, 2 </a:t>
            </a:r>
            <a:r>
              <a:rPr lang="es-ES_tradnl" sz="800" dirty="0">
                <a:solidFill>
                  <a:srgbClr val="4D4D4D"/>
                </a:solidFill>
                <a:latin typeface="Arial" panose="020B0604020202020204" pitchFamily="34" charset="0"/>
                <a:sym typeface="Symbol"/>
              </a:rPr>
              <a:t></a:t>
            </a:r>
            <a:r>
              <a:rPr lang="eu-ES" sz="800" dirty="0">
                <a:solidFill>
                  <a:srgbClr val="4D4D4D"/>
                </a:solidFill>
                <a:latin typeface="Arial" panose="020B0604020202020204" pitchFamily="34" charset="0"/>
                <a:sym typeface="Symbol"/>
              </a:rPr>
              <a:t> µ aldagaiarekiko, p = q = 0,5 izanik.</a:t>
            </a:r>
            <a:endParaRPr lang="eu-ES" sz="800" dirty="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71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A67AD338-1F1C-A549-8BB4-09A05B07D700}" type="slidenum">
              <a:rPr lang="es-ES" smtClean="0"/>
              <a:pPr/>
              <a:t>9</a:t>
            </a:fld>
            <a:endParaRPr lang="eu-ES" dirty="0"/>
          </a:p>
        </p:txBody>
      </p:sp>
      <p:sp>
        <p:nvSpPr>
          <p:cNvPr id="6" name="Rectangle 3"/>
          <p:cNvSpPr>
            <a:spLocks noChangeArrowheads="1"/>
          </p:cNvSpPr>
          <p:nvPr/>
        </p:nvSpPr>
        <p:spPr bwMode="auto">
          <a:xfrm>
            <a:off x="443834" y="1082716"/>
            <a:ext cx="8237537" cy="605294"/>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Laginaren diseinua: tamaina</a:t>
            </a:r>
            <a:endParaRPr lang="eu-ES" sz="1400" dirty="0">
              <a:solidFill>
                <a:srgbClr val="4D4D4D"/>
              </a:solidFill>
              <a:latin typeface="Arial" panose="020B0604020202020204" pitchFamily="34" charset="0"/>
              <a:cs typeface="Arial" panose="020B0604020202020204" pitchFamily="34" charset="0"/>
            </a:endParaRP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Bi ikerketen parte-hartze tasa honako hau izan da:</a:t>
            </a:r>
          </a:p>
        </p:txBody>
      </p:sp>
      <p:graphicFrame>
        <p:nvGraphicFramePr>
          <p:cNvPr id="5" name="4 Tabla"/>
          <p:cNvGraphicFramePr>
            <a:graphicFrameLocks noGrp="1"/>
          </p:cNvGraphicFramePr>
          <p:nvPr>
            <p:extLst>
              <p:ext uri="{D42A27DB-BD31-4B8C-83A1-F6EECF244321}">
                <p14:modId xmlns:p14="http://schemas.microsoft.com/office/powerpoint/2010/main" val="1205415540"/>
              </p:ext>
            </p:extLst>
          </p:nvPr>
        </p:nvGraphicFramePr>
        <p:xfrm>
          <a:off x="546265" y="2262215"/>
          <a:ext cx="3359065" cy="2283482"/>
        </p:xfrm>
        <a:graphic>
          <a:graphicData uri="http://schemas.openxmlformats.org/drawingml/2006/table">
            <a:tbl>
              <a:tblPr firstRow="1" bandRow="1">
                <a:tableStyleId>{5C22544A-7EE6-4342-B048-85BDC9FD1C3A}</a:tableStyleId>
              </a:tblPr>
              <a:tblGrid>
                <a:gridCol w="1882610">
                  <a:extLst>
                    <a:ext uri="{9D8B030D-6E8A-4147-A177-3AD203B41FA5}">
                      <a16:colId xmlns:a16="http://schemas.microsoft.com/office/drawing/2014/main" xmlns="" val="20000"/>
                    </a:ext>
                  </a:extLst>
                </a:gridCol>
                <a:gridCol w="1476455">
                  <a:extLst>
                    <a:ext uri="{9D8B030D-6E8A-4147-A177-3AD203B41FA5}">
                      <a16:colId xmlns:a16="http://schemas.microsoft.com/office/drawing/2014/main" xmlns="" val="20001"/>
                    </a:ext>
                  </a:extLst>
                </a:gridCol>
              </a:tblGrid>
              <a:tr h="657748">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algn="ctr"/>
                      <a:r>
                        <a:rPr lang="eu-ES" sz="1000" dirty="0">
                          <a:latin typeface="Arial" panose="020B0604020202020204" pitchFamily="34" charset="0"/>
                        </a:rPr>
                        <a:t>Euskadi.eus</a:t>
                      </a:r>
                      <a:r>
                        <a:t/>
                      </a:r>
                      <a:br/>
                      <a:r>
                        <a:rPr lang="eu-ES" sz="1000" dirty="0">
                          <a:latin typeface="Arial" panose="020B0604020202020204" pitchFamily="34" charset="0"/>
                        </a:rPr>
                        <a:t>postontzia</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pPr algn="l"/>
                      <a:r>
                        <a:rPr lang="eu-ES" sz="1000" dirty="0">
                          <a:latin typeface="Arial" panose="020B0604020202020204" pitchFamily="34" charset="0"/>
                        </a:rPr>
                        <a:t>Kontsultak, guztira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6.256</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pPr algn="l"/>
                      <a:r>
                        <a:rPr lang="eu-ES" sz="1000" dirty="0">
                          <a:latin typeface="Arial" panose="020B0604020202020204" pitchFamily="34" charset="0"/>
                        </a:rPr>
                        <a:t>Zuzenean zerbitzuak kudeatutako kontsultak</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4.945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algn="l"/>
                      <a:r>
                        <a:rPr lang="eu-ES" sz="1000" dirty="0">
                          <a:latin typeface="Arial" panose="020B0604020202020204" pitchFamily="34" charset="0"/>
                        </a:rPr>
                        <a:t>Erantzundako kontsultak</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777</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4227">
                <a:tc>
                  <a:txBody>
                    <a:bodyPr/>
                    <a:lstStyle/>
                    <a:p>
                      <a:pPr algn="l"/>
                      <a:r>
                        <a:rPr lang="eu-ES" sz="1000" dirty="0">
                          <a:latin typeface="Arial" panose="020B0604020202020204" pitchFamily="34" charset="0"/>
                        </a:rPr>
                        <a:t>Parte-hartze tasa (erantzundako inkestak/erantzundako kontsultak)</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s-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graphicFrame>
        <p:nvGraphicFramePr>
          <p:cNvPr id="7" name="6 Gráfico"/>
          <p:cNvGraphicFramePr/>
          <p:nvPr>
            <p:extLst>
              <p:ext uri="{D42A27DB-BD31-4B8C-83A1-F6EECF244321}">
                <p14:modId xmlns:p14="http://schemas.microsoft.com/office/powerpoint/2010/main" val="3089731685"/>
              </p:ext>
            </p:extLst>
          </p:nvPr>
        </p:nvGraphicFramePr>
        <p:xfrm>
          <a:off x="1885950" y="3840846"/>
          <a:ext cx="2019380" cy="581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868077025"/>
              </p:ext>
            </p:extLst>
          </p:nvPr>
        </p:nvGraphicFramePr>
        <p:xfrm>
          <a:off x="4470565" y="2262215"/>
          <a:ext cx="3359065" cy="2283482"/>
        </p:xfrm>
        <a:graphic>
          <a:graphicData uri="http://schemas.openxmlformats.org/drawingml/2006/table">
            <a:tbl>
              <a:tblPr firstRow="1" bandRow="1">
                <a:tableStyleId>{5C22544A-7EE6-4342-B048-85BDC9FD1C3A}</a:tableStyleId>
              </a:tblPr>
              <a:tblGrid>
                <a:gridCol w="1882610">
                  <a:extLst>
                    <a:ext uri="{9D8B030D-6E8A-4147-A177-3AD203B41FA5}">
                      <a16:colId xmlns:a16="http://schemas.microsoft.com/office/drawing/2014/main" xmlns="" val="20000"/>
                    </a:ext>
                  </a:extLst>
                </a:gridCol>
                <a:gridCol w="1476455">
                  <a:extLst>
                    <a:ext uri="{9D8B030D-6E8A-4147-A177-3AD203B41FA5}">
                      <a16:colId xmlns:a16="http://schemas.microsoft.com/office/drawing/2014/main" xmlns="" val="20001"/>
                    </a:ext>
                  </a:extLst>
                </a:gridCol>
              </a:tblGrid>
              <a:tr h="657748">
                <a:tc>
                  <a:txBody>
                    <a:bodyPr/>
                    <a:lstStyle/>
                    <a:p>
                      <a:endParaRPr lang="es-ES" dirty="0"/>
                    </a:p>
                  </a:txBody>
                  <a:tcPr>
                    <a:lnB w="12700" cap="flat" cmpd="sng" algn="ctr">
                      <a:solidFill>
                        <a:schemeClr val="bg1">
                          <a:lumMod val="75000"/>
                        </a:schemeClr>
                      </a:solidFill>
                      <a:prstDash val="solid"/>
                      <a:round/>
                      <a:headEnd type="none" w="med" len="med"/>
                      <a:tailEnd type="none" w="med" len="med"/>
                    </a:lnB>
                    <a:noFill/>
                  </a:tcPr>
                </a:tc>
                <a:tc>
                  <a:txBody>
                    <a:bodyPr/>
                    <a:lstStyle/>
                    <a:p>
                      <a:pPr algn="ctr"/>
                      <a:r>
                        <a:rPr lang="eu-ES" sz="1000" dirty="0">
                          <a:latin typeface="Arial" panose="020B0604020202020204" pitchFamily="34" charset="0"/>
                        </a:rPr>
                        <a:t>Telegram</a:t>
                      </a:r>
                      <a:endParaRPr lang="eu-ES" sz="1000" dirty="0">
                        <a:latin typeface="Arial" panose="020B0604020202020204" pitchFamily="34" charset="0"/>
                        <a:cs typeface="Arial" panose="020B0604020202020204" pitchFamily="34" charset="0"/>
                      </a:endParaRPr>
                    </a:p>
                  </a:txBody>
                  <a:tcPr anchor="ctr">
                    <a:lnB w="12700" cap="flat" cmpd="sng" algn="ctr">
                      <a:solidFill>
                        <a:schemeClr val="bg1">
                          <a:lumMod val="75000"/>
                        </a:schemeClr>
                      </a:solidFill>
                      <a:prstDash val="solid"/>
                      <a:round/>
                      <a:headEnd type="none" w="med" len="med"/>
                      <a:tailEnd type="none" w="med" len="med"/>
                    </a:lnB>
                    <a:solidFill>
                      <a:srgbClr val="A31235"/>
                    </a:solidFill>
                  </a:tcPr>
                </a:tc>
                <a:extLst>
                  <a:ext uri="{0D108BD9-81ED-4DB2-BD59-A6C34878D82A}">
                    <a16:rowId xmlns:a16="http://schemas.microsoft.com/office/drawing/2014/main" xmlns="" val="10000"/>
                  </a:ext>
                </a:extLst>
              </a:tr>
              <a:tr h="264227">
                <a:tc>
                  <a:txBody>
                    <a:bodyPr/>
                    <a:lstStyle/>
                    <a:p>
                      <a:pPr algn="l"/>
                      <a:r>
                        <a:rPr lang="eu-ES" sz="1000" dirty="0">
                          <a:latin typeface="Arial" panose="020B0604020202020204" pitchFamily="34" charset="0"/>
                        </a:rPr>
                        <a:t>Kontsultak, guztira</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u-ES" sz="1000" dirty="0">
                          <a:latin typeface="Arial" panose="020B0604020202020204" pitchFamily="34" charset="0"/>
                        </a:rPr>
                        <a:t>575</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4227">
                <a:tc>
                  <a:txBody>
                    <a:bodyPr/>
                    <a:lstStyle/>
                    <a:p>
                      <a:pPr algn="l"/>
                      <a:endParaRPr lang="es-ES" sz="1000" dirty="0">
                        <a:latin typeface="Arial" panose="020B0604020202020204" pitchFamily="34" charset="0"/>
                        <a:cs typeface="Arial" panose="020B0604020202020204" pitchFamily="34" charset="0"/>
                      </a:endParaRPr>
                    </a:p>
                    <a:p>
                      <a:pPr algn="l"/>
                      <a:endParaRPr lang="es-ES" sz="1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s-ES" sz="1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64227">
                <a:tc>
                  <a:txBody>
                    <a:bodyPr/>
                    <a:lstStyle/>
                    <a:p>
                      <a:pPr algn="l"/>
                      <a:endParaRPr lang="es-ES" sz="1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s-ES" sz="10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64227">
                <a:tc>
                  <a:txBody>
                    <a:bodyPr/>
                    <a:lstStyle/>
                    <a:p>
                      <a:pPr algn="l"/>
                      <a:r>
                        <a:rPr lang="eu-ES" sz="1000" dirty="0">
                          <a:latin typeface="Arial" panose="020B0604020202020204" pitchFamily="34" charset="0"/>
                        </a:rPr>
                        <a:t>Parte-hartze tasa (erantzundako inkestak/erantzundako kontsultak)</a:t>
                      </a:r>
                      <a:endParaRPr lang="eu-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endParaRPr lang="es-ES" sz="1000" dirty="0">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graphicFrame>
        <p:nvGraphicFramePr>
          <p:cNvPr id="9" name="8 Gráfico"/>
          <p:cNvGraphicFramePr/>
          <p:nvPr>
            <p:extLst>
              <p:ext uri="{D42A27DB-BD31-4B8C-83A1-F6EECF244321}">
                <p14:modId xmlns:p14="http://schemas.microsoft.com/office/powerpoint/2010/main" val="2953473462"/>
              </p:ext>
            </p:extLst>
          </p:nvPr>
        </p:nvGraphicFramePr>
        <p:xfrm>
          <a:off x="5810250" y="3840846"/>
          <a:ext cx="2019380" cy="5810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p:cNvSpPr>
            <a:spLocks noChangeArrowheads="1"/>
          </p:cNvSpPr>
          <p:nvPr/>
        </p:nvSpPr>
        <p:spPr bwMode="auto">
          <a:xfrm>
            <a:off x="443834" y="4521241"/>
            <a:ext cx="8237537" cy="2144177"/>
          </a:xfrm>
          <a:prstGeom prst="rect">
            <a:avLst/>
          </a:prstGeom>
          <a:noFill/>
          <a:ln w="19050">
            <a:noFill/>
            <a:miter lim="800000"/>
            <a:headEnd/>
            <a:tailEnd/>
          </a:ln>
        </p:spPr>
        <p:txBody>
          <a:bodyPr lIns="36000">
            <a:spAutoFit/>
          </a:bodyPr>
          <a:lstStyle/>
          <a:p>
            <a:pPr marL="53975" algn="just" eaLnBrk="0" hangingPunct="0">
              <a:lnSpc>
                <a:spcPts val="2000"/>
              </a:lnSpc>
              <a:buClr>
                <a:srgbClr val="C0C0C0"/>
              </a:buClr>
              <a:buSzPts val="1800"/>
            </a:pPr>
            <a:r>
              <a:rPr lang="eu-ES" sz="1400" b="1" dirty="0">
                <a:solidFill>
                  <a:srgbClr val="4D4D4D"/>
                </a:solidFill>
                <a:latin typeface="Arial" panose="020B0604020202020204" pitchFamily="34" charset="0"/>
              </a:rPr>
              <a:t>Ikerketaren egunak</a:t>
            </a:r>
          </a:p>
          <a:p>
            <a:pPr marL="53975" algn="just" eaLnBrk="0" hangingPunct="0">
              <a:lnSpc>
                <a:spcPts val="2000"/>
              </a:lnSpc>
              <a:buClr>
                <a:srgbClr val="C0C0C0"/>
              </a:buClr>
              <a:buSzPts val="1800"/>
            </a:pPr>
            <a:r>
              <a:rPr lang="eu-ES" sz="1100" dirty="0">
                <a:solidFill>
                  <a:srgbClr val="4D4D4D"/>
                </a:solidFill>
                <a:latin typeface="Arial" panose="020B0604020202020204" pitchFamily="34" charset="0"/>
              </a:rPr>
              <a:t>Honako egun hauetan egin da ikerketa:</a:t>
            </a:r>
          </a:p>
          <a:p>
            <a:pPr marL="53975" algn="just" eaLnBrk="0" hangingPunct="0">
              <a:lnSpc>
                <a:spcPts val="2000"/>
              </a:lnSpc>
              <a:buClr>
                <a:srgbClr val="C0C0C0"/>
              </a:buClr>
              <a:buSzPts val="1800"/>
            </a:pPr>
            <a:endParaRPr lang="eu-ES" sz="1100" dirty="0">
              <a:solidFill>
                <a:srgbClr val="4D4D4D"/>
              </a:solidFill>
              <a:latin typeface="Arial" panose="020B0604020202020204" pitchFamily="34" charset="0"/>
              <a:cs typeface="Arial" panose="020B0604020202020204" pitchFamily="34" charset="0"/>
            </a:endParaRP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Galdetegiak onartzea: 2019ko irailaren 24a.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Sarean inkestak egiteko lanari ekitea: 2019ko urriaren 7a.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Sarean inkestak egiteko lana amaitzea: 2019ko azaroaren 30a.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Kodetzea, tabulazioa, estatistika-ustiapena: 2019ko abenduaren 2tik 3ra.</a:t>
            </a:r>
          </a:p>
          <a:p>
            <a:pPr marL="682625" lvl="1" indent="-171450" algn="just" eaLnBrk="0" hangingPunct="0">
              <a:lnSpc>
                <a:spcPts val="2000"/>
              </a:lnSpc>
              <a:buClr>
                <a:srgbClr val="C0C0C0"/>
              </a:buClr>
              <a:buSzPts val="1800"/>
              <a:buFont typeface="Arial" panose="020B0604020202020204" pitchFamily="34" charset="0"/>
              <a:buChar char="•"/>
            </a:pPr>
            <a:r>
              <a:rPr lang="eu-ES" sz="1100" dirty="0">
                <a:solidFill>
                  <a:srgbClr val="4D4D4D"/>
                </a:solidFill>
                <a:latin typeface="Arial" panose="020B0604020202020204" pitchFamily="34" charset="0"/>
              </a:rPr>
              <a:t>Emaitzen aurkezpena: 2019ko abenduaren 4a.</a:t>
            </a:r>
          </a:p>
        </p:txBody>
      </p:sp>
    </p:spTree>
    <p:extLst>
      <p:ext uri="{BB962C8B-B14F-4D97-AF65-F5344CB8AC3E}">
        <p14:creationId xmlns:p14="http://schemas.microsoft.com/office/powerpoint/2010/main" val="1530725438"/>
      </p:ext>
    </p:extLst>
  </p:cSld>
  <p:clrMapOvr>
    <a:masterClrMapping/>
  </p:clrMapOvr>
</p:sld>
</file>

<file path=ppt/theme/theme1.xml><?xml version="1.0" encoding="utf-8"?>
<a:theme xmlns:a="http://schemas.openxmlformats.org/drawingml/2006/main" name="3.4 Power Point-Prezzi informe (Plantil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ntilla_presentacion_PEG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lantilla_presentacion_PEG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3.4 Power Point-Prezzi informe (Plantilla)</Template>
  <TotalTime>1788</TotalTime>
  <Words>3722</Words>
  <Application>Microsoft Office PowerPoint</Application>
  <PresentationFormat>Presentación en pantalla (4:3)</PresentationFormat>
  <Paragraphs>1455</Paragraphs>
  <Slides>64</Slides>
  <Notes>1</Notes>
  <HiddenSlides>0</HiddenSlides>
  <MMClips>0</MMClips>
  <ScaleCrop>false</ScaleCrop>
  <HeadingPairs>
    <vt:vector size="4" baseType="variant">
      <vt:variant>
        <vt:lpstr>Tema</vt:lpstr>
      </vt:variant>
      <vt:variant>
        <vt:i4>3</vt:i4>
      </vt:variant>
      <vt:variant>
        <vt:lpstr>Títulos de diapositiva</vt:lpstr>
      </vt:variant>
      <vt:variant>
        <vt:i4>64</vt:i4>
      </vt:variant>
    </vt:vector>
  </HeadingPairs>
  <TitlesOfParts>
    <vt:vector size="67" baseType="lpstr">
      <vt:lpstr>3.4 Power Point-Prezzi informe (Plantilla)</vt:lpstr>
      <vt:lpstr>1_Plantilla_presentacion_PEGIP</vt:lpstr>
      <vt:lpstr>2_Plantilla_presentacion_PEGIP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EJIE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Cumplimiento Leyes 39 y 40</dc:title>
  <dc:creator>Elorriaga Lamarcha, Inmaculada</dc:creator>
  <cp:lastModifiedBy>MCPOLO</cp:lastModifiedBy>
  <cp:revision>158</cp:revision>
  <cp:lastPrinted>2019-01-21T08:24:55Z</cp:lastPrinted>
  <dcterms:created xsi:type="dcterms:W3CDTF">2018-01-15T10:52:40Z</dcterms:created>
  <dcterms:modified xsi:type="dcterms:W3CDTF">2019-12-20T10:36:51Z</dcterms:modified>
</cp:coreProperties>
</file>