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80" r:id="rId3"/>
    <p:sldId id="281" r:id="rId4"/>
    <p:sldId id="262" r:id="rId5"/>
    <p:sldId id="263" r:id="rId6"/>
    <p:sldId id="264" r:id="rId7"/>
    <p:sldId id="267" r:id="rId8"/>
    <p:sldId id="268" r:id="rId9"/>
    <p:sldId id="269" r:id="rId10"/>
    <p:sldId id="270" r:id="rId11"/>
    <p:sldId id="271" r:id="rId12"/>
    <p:sldId id="272" r:id="rId13"/>
    <p:sldId id="274" r:id="rId14"/>
    <p:sldId id="275" r:id="rId15"/>
    <p:sldId id="282" r:id="rId16"/>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2BE9B49A-9950-457D-9D31-06EEDD228DC7}" type="datetimeFigureOut">
              <a:rPr lang="pt-PT" smtClean="0"/>
              <a:pPr/>
              <a:t>26-05-2018</a:t>
            </a:fld>
            <a:endParaRPr lang="pt-PT"/>
          </a:p>
        </p:txBody>
      </p:sp>
      <p:sp>
        <p:nvSpPr>
          <p:cNvPr id="4" name="Marcador de Posição do Rodapé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pt-PT"/>
          </a:p>
        </p:txBody>
      </p:sp>
      <p:sp>
        <p:nvSpPr>
          <p:cNvPr id="5" name="Marcador de Posição do Número do Diapositivo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87669EB6-AC38-4DA7-AC98-FD84CE8AC8D0}" type="slidenum">
              <a:rPr lang="pt-PT" smtClean="0"/>
              <a:pPr/>
              <a:t>‹nº›</a:t>
            </a:fld>
            <a:endParaRPr lang="pt-PT"/>
          </a:p>
        </p:txBody>
      </p:sp>
    </p:spTree>
    <p:extLst>
      <p:ext uri="{BB962C8B-B14F-4D97-AF65-F5344CB8AC3E}">
        <p14:creationId xmlns:p14="http://schemas.microsoft.com/office/powerpoint/2010/main" val="2136708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18FDD230-0C3D-47C1-B2BE-8F74BC3567ED}" type="datetimeFigureOut">
              <a:rPr lang="pt-PT" smtClean="0"/>
              <a:pPr/>
              <a:t>26-05-2018</a:t>
            </a:fld>
            <a:endParaRPr lang="pt-PT"/>
          </a:p>
        </p:txBody>
      </p:sp>
      <p:sp>
        <p:nvSpPr>
          <p:cNvPr id="4" name="Marcador de Posição da Imagem do Diapositivo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79768" y="4690269"/>
            <a:ext cx="5438140" cy="444341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BF85C533-2801-4B33-9DED-AD95F2E024BE}" type="slidenum">
              <a:rPr lang="pt-PT" smtClean="0"/>
              <a:pPr/>
              <a:t>‹nº›</a:t>
            </a:fld>
            <a:endParaRPr lang="pt-PT"/>
          </a:p>
        </p:txBody>
      </p:sp>
    </p:spTree>
    <p:extLst>
      <p:ext uri="{BB962C8B-B14F-4D97-AF65-F5344CB8AC3E}">
        <p14:creationId xmlns:p14="http://schemas.microsoft.com/office/powerpoint/2010/main" val="261597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2</a:t>
            </a:fld>
            <a:endParaRPr lang="pt-P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11</a:t>
            </a:fld>
            <a:endParaRPr lang="pt-P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12</a:t>
            </a:fld>
            <a:endParaRPr lang="pt-P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3</a:t>
            </a:fld>
            <a:endParaRPr lang="pt-P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4</a:t>
            </a:fld>
            <a:endParaRPr lang="pt-P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5</a:t>
            </a:fld>
            <a:endParaRPr lang="pt-P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6</a:t>
            </a:fld>
            <a:endParaRPr lang="pt-P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7</a:t>
            </a:fld>
            <a:endParaRPr lang="pt-P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8</a:t>
            </a:fld>
            <a:endParaRPr lang="pt-P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9</a:t>
            </a:fld>
            <a:endParaRPr lang="pt-P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3A8C8BC9-1B2D-45C4-BBA8-05277513D3D4}" type="slidenum">
              <a:rPr lang="pt-PT" smtClean="0"/>
              <a:pPr/>
              <a:t>10</a:t>
            </a:fld>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 do título do Modelo Global</a:t>
            </a:r>
            <a:endParaRPr lang="en-U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 do subtítulo do modelo global</a:t>
            </a:r>
            <a:endParaRPr lang="en-US"/>
          </a:p>
        </p:txBody>
      </p:sp>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idx="1"/>
          </p:nvPr>
        </p:nvSpPr>
        <p:spPr/>
        <p:txBody>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 de texto do modelo global</a:t>
            </a:r>
          </a:p>
        </p:txBody>
      </p:sp>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a Data 4"/>
          <p:cNvSpPr>
            <a:spLocks noGrp="1"/>
          </p:cNvSpPr>
          <p:nvPr>
            <p:ph type="dt" sz="half" idx="10"/>
          </p:nvPr>
        </p:nvSpPr>
        <p:spPr/>
        <p:txBody>
          <a:bodyPr/>
          <a:lstStyle/>
          <a:p>
            <a:r>
              <a:rPr lang="en-US" smtClean="0"/>
              <a:t>Bilbao, 7-8 June 2018</a:t>
            </a:r>
            <a:endParaRPr lang="en-US"/>
          </a:p>
        </p:txBody>
      </p:sp>
      <p:sp>
        <p:nvSpPr>
          <p:cNvPr id="6" name="Marcador de Posição do Rodapé 5"/>
          <p:cNvSpPr>
            <a:spLocks noGrp="1"/>
          </p:cNvSpPr>
          <p:nvPr>
            <p:ph type="ftr" sz="quarter" idx="11"/>
          </p:nvPr>
        </p:nvSpPr>
        <p:spPr/>
        <p:txBody>
          <a:bodyPr/>
          <a:lstStyle/>
          <a:p>
            <a:r>
              <a:rPr lang="en-US" smtClean="0"/>
              <a:t>Helder Guerreiro</a:t>
            </a:r>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7" name="Marcador de Posição da Data 6"/>
          <p:cNvSpPr>
            <a:spLocks noGrp="1"/>
          </p:cNvSpPr>
          <p:nvPr>
            <p:ph type="dt" sz="half" idx="10"/>
          </p:nvPr>
        </p:nvSpPr>
        <p:spPr/>
        <p:txBody>
          <a:bodyPr/>
          <a:lstStyle/>
          <a:p>
            <a:r>
              <a:rPr lang="en-US" smtClean="0"/>
              <a:t>Bilbao, 7-8 June 2018</a:t>
            </a:r>
            <a:endParaRPr lang="en-US"/>
          </a:p>
        </p:txBody>
      </p:sp>
      <p:sp>
        <p:nvSpPr>
          <p:cNvPr id="8" name="Marcador de Posição do Rodapé 7"/>
          <p:cNvSpPr>
            <a:spLocks noGrp="1"/>
          </p:cNvSpPr>
          <p:nvPr>
            <p:ph type="ftr" sz="quarter" idx="11"/>
          </p:nvPr>
        </p:nvSpPr>
        <p:spPr/>
        <p:txBody>
          <a:bodyPr/>
          <a:lstStyle/>
          <a:p>
            <a:r>
              <a:rPr lang="en-US" smtClean="0"/>
              <a:t>Helder Guerreiro</a:t>
            </a:r>
            <a:endParaRPr lang="en-US"/>
          </a:p>
        </p:txBody>
      </p:sp>
      <p:sp>
        <p:nvSpPr>
          <p:cNvPr id="9" name="Marcador de Posição do Número do Diapositivo 8"/>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a Data 2"/>
          <p:cNvSpPr>
            <a:spLocks noGrp="1"/>
          </p:cNvSpPr>
          <p:nvPr>
            <p:ph type="dt" sz="half" idx="10"/>
          </p:nvPr>
        </p:nvSpPr>
        <p:spPr/>
        <p:txBody>
          <a:bodyPr/>
          <a:lstStyle/>
          <a:p>
            <a:r>
              <a:rPr lang="en-US" smtClean="0"/>
              <a:t>Bilbao, 7-8 June 2018</a:t>
            </a:r>
            <a:endParaRPr lang="en-US"/>
          </a:p>
        </p:txBody>
      </p:sp>
      <p:sp>
        <p:nvSpPr>
          <p:cNvPr id="4" name="Marcador de Posição do Rodapé 3"/>
          <p:cNvSpPr>
            <a:spLocks noGrp="1"/>
          </p:cNvSpPr>
          <p:nvPr>
            <p:ph type="ftr" sz="quarter" idx="11"/>
          </p:nvPr>
        </p:nvSpPr>
        <p:spPr/>
        <p:txBody>
          <a:bodyPr/>
          <a:lstStyle/>
          <a:p>
            <a:r>
              <a:rPr lang="en-US" smtClean="0"/>
              <a:t>Helder Guerreiro</a:t>
            </a:r>
            <a:endParaRPr lang="en-US"/>
          </a:p>
        </p:txBody>
      </p:sp>
      <p:sp>
        <p:nvSpPr>
          <p:cNvPr id="5" name="Marcador de Posição do Número do Diapositivo 4"/>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r>
              <a:rPr lang="en-US" smtClean="0"/>
              <a:t>Bilbao, 7-8 June 2018</a:t>
            </a:r>
            <a:endParaRPr lang="en-US"/>
          </a:p>
        </p:txBody>
      </p:sp>
      <p:sp>
        <p:nvSpPr>
          <p:cNvPr id="3" name="Marcador de Posição do Rodapé 2"/>
          <p:cNvSpPr>
            <a:spLocks noGrp="1"/>
          </p:cNvSpPr>
          <p:nvPr>
            <p:ph type="ftr" sz="quarter" idx="11"/>
          </p:nvPr>
        </p:nvSpPr>
        <p:spPr/>
        <p:txBody>
          <a:bodyPr/>
          <a:lstStyle/>
          <a:p>
            <a:r>
              <a:rPr lang="en-US" smtClean="0"/>
              <a:t>Helder Guerreiro</a:t>
            </a:r>
            <a:endParaRPr lang="en-US"/>
          </a:p>
        </p:txBody>
      </p:sp>
      <p:sp>
        <p:nvSpPr>
          <p:cNvPr id="4" name="Marcador de Posição do Número do Diapositivo 3"/>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 do título do Modelo Global</a:t>
            </a:r>
            <a:endParaRPr lang="en-US"/>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r>
              <a:rPr lang="en-US" smtClean="0"/>
              <a:t>Bilbao, 7-8 June 2018</a:t>
            </a:r>
            <a:endParaRPr lang="en-US"/>
          </a:p>
        </p:txBody>
      </p:sp>
      <p:sp>
        <p:nvSpPr>
          <p:cNvPr id="6" name="Marcador de Posição do Rodapé 5"/>
          <p:cNvSpPr>
            <a:spLocks noGrp="1"/>
          </p:cNvSpPr>
          <p:nvPr>
            <p:ph type="ftr" sz="quarter" idx="11"/>
          </p:nvPr>
        </p:nvSpPr>
        <p:spPr/>
        <p:txBody>
          <a:bodyPr/>
          <a:lstStyle/>
          <a:p>
            <a:r>
              <a:rPr lang="en-US" smtClean="0"/>
              <a:t>Helder Guerreiro</a:t>
            </a:r>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 do título do Modelo Global</a:t>
            </a:r>
            <a:endParaRPr lang="en-US"/>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r>
              <a:rPr lang="en-US" smtClean="0"/>
              <a:t>Bilbao, 7-8 June 2018</a:t>
            </a:r>
            <a:endParaRPr lang="en-US"/>
          </a:p>
        </p:txBody>
      </p:sp>
      <p:sp>
        <p:nvSpPr>
          <p:cNvPr id="6" name="Marcador de Posição do Rodapé 5"/>
          <p:cNvSpPr>
            <a:spLocks noGrp="1"/>
          </p:cNvSpPr>
          <p:nvPr>
            <p:ph type="ftr" sz="quarter" idx="11"/>
          </p:nvPr>
        </p:nvSpPr>
        <p:spPr/>
        <p:txBody>
          <a:bodyPr/>
          <a:lstStyle/>
          <a:p>
            <a:r>
              <a:rPr lang="en-US" smtClean="0"/>
              <a:t>Helder Guerreiro</a:t>
            </a:r>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Bilbao, 7-8 June 2018</a:t>
            </a:r>
            <a:endParaRPr lang="en-US"/>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Helder Guerreiro</a:t>
            </a:r>
            <a:endParaRPr lang="en-US"/>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5C66F-FC7B-4C52-931F-EAABACA1CBDF}"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t-EE" dirty="0" smtClean="0">
                <a:latin typeface="Arial Narrow" pitchFamily="34" charset="0"/>
              </a:rPr>
              <a:t>Some misleading assumptions about school evaluation</a:t>
            </a:r>
            <a:endParaRPr lang="pt-PT" dirty="0"/>
          </a:p>
        </p:txBody>
      </p:sp>
      <p:sp>
        <p:nvSpPr>
          <p:cNvPr id="3" name="Subtítulo 2"/>
          <p:cNvSpPr>
            <a:spLocks noGrp="1"/>
          </p:cNvSpPr>
          <p:nvPr>
            <p:ph type="subTitle" idx="1"/>
          </p:nvPr>
        </p:nvSpPr>
        <p:spPr/>
        <p:txBody>
          <a:bodyPr/>
          <a:lstStyle/>
          <a:p>
            <a:r>
              <a:rPr lang="et-EE" dirty="0" smtClean="0">
                <a:latin typeface="Arial Narrow" pitchFamily="34" charset="0"/>
                <a:ea typeface="Times New Roman"/>
              </a:rPr>
              <a:t>reflection based on experience and literature</a:t>
            </a:r>
            <a:endParaRPr lang="pt-PT" dirty="0" smtClean="0">
              <a:latin typeface="Arial Narrow" pitchFamily="34" charset="0"/>
            </a:endParaRPr>
          </a:p>
          <a:p>
            <a:endParaRPr lang="pt-PT" dirty="0"/>
          </a:p>
        </p:txBody>
      </p:sp>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914400"/>
            <a:ext cx="7391400" cy="5211763"/>
          </a:xfrm>
        </p:spPr>
        <p:txBody>
          <a:bodyPr>
            <a:normAutofit/>
          </a:bodyPr>
          <a:lstStyle/>
          <a:p>
            <a:pPr>
              <a:buNone/>
            </a:pPr>
            <a:r>
              <a:rPr lang="en-US" sz="2400" dirty="0" smtClean="0">
                <a:latin typeface="Arial Narrow" pitchFamily="34" charset="0"/>
              </a:rPr>
              <a:t>THEORY OF CHANGING</a:t>
            </a:r>
          </a:p>
          <a:p>
            <a:pPr>
              <a:buNone/>
            </a:pPr>
            <a:endParaRPr lang="en-US" sz="2400" dirty="0" smtClean="0">
              <a:latin typeface="Arial Narrow" pitchFamily="34" charset="0"/>
            </a:endParaRPr>
          </a:p>
          <a:p>
            <a:pPr>
              <a:buNone/>
            </a:pPr>
            <a:r>
              <a:rPr lang="en-US" sz="2400" dirty="0" smtClean="0">
                <a:latin typeface="Arial Narrow" pitchFamily="34" charset="0"/>
              </a:rPr>
              <a:t>To bring about more effective change, we need to be able to explain not only what causes it but how to influence those causes. </a:t>
            </a:r>
          </a:p>
          <a:p>
            <a:pPr>
              <a:buNone/>
            </a:pPr>
            <a:r>
              <a:rPr lang="en-US" sz="2400" dirty="0" smtClean="0">
                <a:latin typeface="Arial Narrow" pitchFamily="34" charset="0"/>
              </a:rPr>
              <a:t>To implement and sustain programs successfully, we need better implementation plans;</a:t>
            </a:r>
          </a:p>
          <a:p>
            <a:pPr>
              <a:buNone/>
            </a:pPr>
            <a:r>
              <a:rPr lang="en-US" sz="2400" dirty="0" smtClean="0">
                <a:latin typeface="Arial Narrow" pitchFamily="34" charset="0"/>
              </a:rPr>
              <a:t>To get better implementation plans, we need to know how to change hour planning and follow-through process;</a:t>
            </a:r>
          </a:p>
          <a:p>
            <a:pPr>
              <a:buNone/>
            </a:pPr>
            <a:r>
              <a:rPr lang="en-US" sz="2400" dirty="0" smtClean="0">
                <a:latin typeface="Arial Narrow" pitchFamily="34" charset="0"/>
              </a:rPr>
              <a:t>To know how to change our planning process, we need to know how to produce better planners and implementers.</a:t>
            </a:r>
            <a:endParaRPr lang="en-US" sz="2400" dirty="0">
              <a:latin typeface="Arial Narrow" pitchFamily="34" charset="0"/>
            </a:endParaRPr>
          </a:p>
        </p:txBody>
      </p:sp>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smtClean="0">
                <a:latin typeface="Arial Narrow" pitchFamily="34" charset="0"/>
              </a:rPr>
              <a:t>Helder Guerreiro</a:t>
            </a:r>
            <a:endParaRPr lang="en-US" sz="140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Marcador de Posição do Número do Diapositivo 9"/>
          <p:cNvSpPr>
            <a:spLocks noGrp="1"/>
          </p:cNvSpPr>
          <p:nvPr>
            <p:ph type="sldNum" sz="quarter" idx="12"/>
          </p:nvPr>
        </p:nvSpPr>
        <p:spPr/>
        <p:txBody>
          <a:bodyPr/>
          <a:lstStyle/>
          <a:p>
            <a:fld id="{8745C66F-FC7B-4C52-931F-EAABACA1CBDF}" type="slidenum">
              <a:rPr lang="en-US" smtClean="0"/>
              <a:pPr/>
              <a:t>10</a:t>
            </a:fld>
            <a:endParaRPr lang="en-US"/>
          </a:p>
        </p:txBody>
      </p:sp>
      <p:sp>
        <p:nvSpPr>
          <p:cNvPr id="11" name="CaixaDeTexto 10"/>
          <p:cNvSpPr txBox="1"/>
          <p:nvPr/>
        </p:nvSpPr>
        <p:spPr>
          <a:xfrm>
            <a:off x="3429000" y="5867400"/>
            <a:ext cx="4419600" cy="307777"/>
          </a:xfrm>
          <a:prstGeom prst="rect">
            <a:avLst/>
          </a:prstGeom>
          <a:noFill/>
        </p:spPr>
        <p:txBody>
          <a:bodyPr wrap="square" rtlCol="0">
            <a:spAutoFit/>
          </a:bodyPr>
          <a:lstStyle/>
          <a:p>
            <a:r>
              <a:rPr lang="en-US" sz="1400" smtClean="0">
                <a:latin typeface="Arial Narrow" pitchFamily="34" charset="0"/>
              </a:rPr>
              <a:t>Fullan , M. (2001), The New Meaning of Educational Change </a:t>
            </a:r>
            <a:endParaRPr lang="en-US" sz="1400">
              <a:latin typeface="Arial Narrow" pitchFamily="34" charset="0"/>
            </a:endParaRPr>
          </a:p>
        </p:txBody>
      </p:sp>
      <p:sp>
        <p:nvSpPr>
          <p:cNvPr id="12" name="CaixaDeTexto 11"/>
          <p:cNvSpPr txBox="1"/>
          <p:nvPr/>
        </p:nvSpPr>
        <p:spPr>
          <a:xfrm>
            <a:off x="7772400" y="0"/>
            <a:ext cx="1371600" cy="646331"/>
          </a:xfrm>
          <a:prstGeom prst="rect">
            <a:avLst/>
          </a:prstGeom>
          <a:noFill/>
        </p:spPr>
        <p:txBody>
          <a:bodyPr wrap="square" rtlCol="0">
            <a:spAutoFit/>
          </a:bodyPr>
          <a:lstStyle/>
          <a:p>
            <a:r>
              <a:rPr lang="en-US" b="1" smtClean="0">
                <a:solidFill>
                  <a:schemeClr val="accent1"/>
                </a:solidFill>
                <a:latin typeface="Arial Narrow" pitchFamily="34" charset="0"/>
              </a:rPr>
              <a:t>Theory of Changing</a:t>
            </a:r>
            <a:endParaRPr lang="en-US" b="1">
              <a:solidFill>
                <a:schemeClr val="accent1"/>
              </a:solidFill>
              <a:latin typeface="Arial Narrow" pitchFamily="34" charset="0"/>
            </a:endParaRPr>
          </a:p>
        </p:txBody>
      </p:sp>
      <p:sp>
        <p:nvSpPr>
          <p:cNvPr id="14" name="CaixaDeTexto 13"/>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838200"/>
            <a:ext cx="7391400" cy="5211763"/>
          </a:xfrm>
        </p:spPr>
        <p:txBody>
          <a:bodyPr>
            <a:normAutofit/>
          </a:bodyPr>
          <a:lstStyle/>
          <a:p>
            <a:pPr>
              <a:buNone/>
            </a:pPr>
            <a:r>
              <a:rPr lang="en-US" sz="2400" dirty="0" smtClean="0">
                <a:latin typeface="Arial Narrow" pitchFamily="34" charset="0"/>
              </a:rPr>
              <a:t>REVISITING ORGANIZATIONAL LEARNING</a:t>
            </a:r>
          </a:p>
          <a:p>
            <a:pPr>
              <a:buNone/>
            </a:pPr>
            <a:endParaRPr lang="en-US" sz="2400" dirty="0" smtClean="0">
              <a:latin typeface="Arial Narrow" pitchFamily="34" charset="0"/>
            </a:endParaRPr>
          </a:p>
          <a:p>
            <a:pPr>
              <a:buNone/>
            </a:pPr>
            <a:r>
              <a:rPr lang="en-US" sz="2400" dirty="0" smtClean="0">
                <a:latin typeface="Arial Narrow" pitchFamily="34" charset="0"/>
              </a:rPr>
              <a:t>(Learning organization) </a:t>
            </a:r>
          </a:p>
          <a:p>
            <a:pPr>
              <a:buNone/>
            </a:pPr>
            <a:endParaRPr lang="en-US" sz="2400" dirty="0" smtClean="0">
              <a:latin typeface="Arial Narrow" pitchFamily="34" charset="0"/>
            </a:endParaRPr>
          </a:p>
          <a:p>
            <a:pPr>
              <a:buNone/>
            </a:pPr>
            <a:r>
              <a:rPr lang="en-US" sz="2400" i="1" dirty="0" smtClean="0">
                <a:latin typeface="Arial Narrow" pitchFamily="34" charset="0"/>
              </a:rPr>
              <a:t>This ideal includes notions of organizational adaptability, flexibility, avoidance of stability traps, propensity to experiment, readiness to rethink means and ends, inquiry orientation, realization of human potential for learning in the service of organizational purposes, and creation of organizational settings as contexts for human development.</a:t>
            </a:r>
            <a:r>
              <a:rPr lang="en-US" sz="2400" dirty="0" smtClean="0">
                <a:latin typeface="Arial Narrow" pitchFamily="34" charset="0"/>
              </a:rPr>
              <a:t> </a:t>
            </a:r>
            <a:endParaRPr lang="en-US" sz="2400" dirty="0">
              <a:latin typeface="Arial Narrow" pitchFamily="34" charset="0"/>
            </a:endParaRPr>
          </a:p>
        </p:txBody>
      </p:sp>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smtClean="0">
                <a:latin typeface="Arial Narrow" pitchFamily="34" charset="0"/>
              </a:rPr>
              <a:t>Helder Guerreiro</a:t>
            </a:r>
            <a:endParaRPr lang="en-US" sz="140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a:off x="7855528" y="-55418"/>
            <a:ext cx="69272"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Marcador de Posição do Número do Diapositivo 9"/>
          <p:cNvSpPr>
            <a:spLocks noGrp="1"/>
          </p:cNvSpPr>
          <p:nvPr>
            <p:ph type="sldNum" sz="quarter" idx="12"/>
          </p:nvPr>
        </p:nvSpPr>
        <p:spPr/>
        <p:txBody>
          <a:bodyPr/>
          <a:lstStyle/>
          <a:p>
            <a:fld id="{8745C66F-FC7B-4C52-931F-EAABACA1CBDF}" type="slidenum">
              <a:rPr lang="en-US" smtClean="0"/>
              <a:pPr/>
              <a:t>11</a:t>
            </a:fld>
            <a:endParaRPr lang="en-US"/>
          </a:p>
        </p:txBody>
      </p:sp>
      <p:sp>
        <p:nvSpPr>
          <p:cNvPr id="11" name="CaixaDeTexto 10"/>
          <p:cNvSpPr txBox="1"/>
          <p:nvPr/>
        </p:nvSpPr>
        <p:spPr>
          <a:xfrm>
            <a:off x="3429000" y="5940623"/>
            <a:ext cx="4419600" cy="307777"/>
          </a:xfrm>
          <a:prstGeom prst="rect">
            <a:avLst/>
          </a:prstGeom>
          <a:noFill/>
        </p:spPr>
        <p:txBody>
          <a:bodyPr wrap="square" rtlCol="0">
            <a:spAutoFit/>
          </a:bodyPr>
          <a:lstStyle/>
          <a:p>
            <a:pPr algn="r"/>
            <a:r>
              <a:rPr lang="en-US" sz="1400" smtClean="0">
                <a:latin typeface="Arial Narrow" pitchFamily="34" charset="0"/>
              </a:rPr>
              <a:t>Argyris, C. (1999), On Organizational  Learning </a:t>
            </a:r>
            <a:endParaRPr lang="en-US" sz="1400">
              <a:latin typeface="Arial Narrow" pitchFamily="34" charset="0"/>
            </a:endParaRPr>
          </a:p>
        </p:txBody>
      </p:sp>
      <p:sp>
        <p:nvSpPr>
          <p:cNvPr id="12" name="CaixaDeTexto 11"/>
          <p:cNvSpPr txBox="1"/>
          <p:nvPr/>
        </p:nvSpPr>
        <p:spPr>
          <a:xfrm>
            <a:off x="7772400" y="0"/>
            <a:ext cx="1600200" cy="646331"/>
          </a:xfrm>
          <a:prstGeom prst="rect">
            <a:avLst/>
          </a:prstGeom>
          <a:noFill/>
        </p:spPr>
        <p:txBody>
          <a:bodyPr wrap="square" rtlCol="0">
            <a:spAutoFit/>
          </a:bodyPr>
          <a:lstStyle/>
          <a:p>
            <a:r>
              <a:rPr lang="en-US" b="1" smtClean="0">
                <a:solidFill>
                  <a:schemeClr val="accent1"/>
                </a:solidFill>
                <a:latin typeface="Arial Narrow" pitchFamily="34" charset="0"/>
              </a:rPr>
              <a:t>Organizational Learning</a:t>
            </a:r>
            <a:endParaRPr lang="en-US" b="1">
              <a:solidFill>
                <a:schemeClr val="accent1"/>
              </a:solidFill>
              <a:latin typeface="Arial Narrow" pitchFamily="34" charset="0"/>
            </a:endParaRPr>
          </a:p>
        </p:txBody>
      </p:sp>
      <p:sp>
        <p:nvSpPr>
          <p:cNvPr id="14" name="CaixaDeTexto 13"/>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914400"/>
            <a:ext cx="7391400" cy="5211763"/>
          </a:xfrm>
        </p:spPr>
        <p:txBody>
          <a:bodyPr>
            <a:normAutofit/>
          </a:bodyPr>
          <a:lstStyle/>
          <a:p>
            <a:pPr>
              <a:buNone/>
            </a:pPr>
            <a:r>
              <a:rPr lang="en-US" sz="2400" dirty="0" smtClean="0">
                <a:latin typeface="Arial Narrow" pitchFamily="34" charset="0"/>
              </a:rPr>
              <a:t>(just 2 warnings)</a:t>
            </a:r>
          </a:p>
          <a:p>
            <a:pPr>
              <a:buNone/>
            </a:pPr>
            <a:r>
              <a:rPr lang="en-US" sz="2400" i="1" dirty="0" smtClean="0">
                <a:latin typeface="Arial Narrow" pitchFamily="34" charset="0"/>
              </a:rPr>
              <a:t>It is individuals acting as agents of organizations who produce the </a:t>
            </a:r>
            <a:r>
              <a:rPr lang="en-US" sz="2400" i="1" dirty="0" err="1" smtClean="0">
                <a:latin typeface="Arial Narrow" pitchFamily="34" charset="0"/>
              </a:rPr>
              <a:t>behaviour</a:t>
            </a:r>
            <a:r>
              <a:rPr lang="en-US" sz="2400" i="1" dirty="0" smtClean="0">
                <a:latin typeface="Arial Narrow" pitchFamily="34" charset="0"/>
              </a:rPr>
              <a:t> that leads to learning. Organizations can create conditions that may significantly influence what individuals frame as the problem, design as a solution and produce as action to solve a problem.</a:t>
            </a:r>
          </a:p>
          <a:p>
            <a:endParaRPr lang="en-US" sz="2400" dirty="0" smtClean="0">
              <a:latin typeface="Arial Narrow" pitchFamily="34" charset="0"/>
            </a:endParaRPr>
          </a:p>
          <a:p>
            <a:pPr>
              <a:buNone/>
            </a:pPr>
            <a:r>
              <a:rPr lang="en-US" sz="2400" i="1" dirty="0" smtClean="0">
                <a:latin typeface="Arial Narrow" pitchFamily="34" charset="0"/>
              </a:rPr>
              <a:t>Organizational defensive routines are any action, policy, or practice that prevents organizational participants from experiencing embarrassment  or threat, and, at the same time prevents them from discovering the causes of the embarrassment or threat.</a:t>
            </a:r>
            <a:endParaRPr lang="en-US" sz="2400" i="1" dirty="0">
              <a:latin typeface="Arial Narrow" pitchFamily="34" charset="0"/>
            </a:endParaRPr>
          </a:p>
        </p:txBody>
      </p:sp>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smtClean="0">
                <a:latin typeface="Arial Narrow" pitchFamily="34" charset="0"/>
              </a:rPr>
              <a:t>Helder Guerreiro</a:t>
            </a:r>
            <a:endParaRPr lang="en-US" sz="140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a:off x="7855528" y="-55418"/>
            <a:ext cx="69272"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Marcador de Posição do Número do Diapositivo 9"/>
          <p:cNvSpPr>
            <a:spLocks noGrp="1"/>
          </p:cNvSpPr>
          <p:nvPr>
            <p:ph type="sldNum" sz="quarter" idx="12"/>
          </p:nvPr>
        </p:nvSpPr>
        <p:spPr>
          <a:xfrm>
            <a:off x="6553200" y="6400800"/>
            <a:ext cx="2133600" cy="365125"/>
          </a:xfrm>
        </p:spPr>
        <p:txBody>
          <a:bodyPr/>
          <a:lstStyle/>
          <a:p>
            <a:fld id="{8745C66F-FC7B-4C52-931F-EAABACA1CBDF}" type="slidenum">
              <a:rPr lang="en-US" smtClean="0"/>
              <a:pPr/>
              <a:t>12</a:t>
            </a:fld>
            <a:endParaRPr lang="en-US" dirty="0"/>
          </a:p>
        </p:txBody>
      </p:sp>
      <p:sp>
        <p:nvSpPr>
          <p:cNvPr id="11" name="CaixaDeTexto 10"/>
          <p:cNvSpPr txBox="1"/>
          <p:nvPr/>
        </p:nvSpPr>
        <p:spPr>
          <a:xfrm>
            <a:off x="3429000" y="6016823"/>
            <a:ext cx="4419600" cy="307777"/>
          </a:xfrm>
          <a:prstGeom prst="rect">
            <a:avLst/>
          </a:prstGeom>
          <a:noFill/>
        </p:spPr>
        <p:txBody>
          <a:bodyPr wrap="square" rtlCol="0">
            <a:spAutoFit/>
          </a:bodyPr>
          <a:lstStyle/>
          <a:p>
            <a:pPr algn="r"/>
            <a:r>
              <a:rPr lang="en-US" sz="1400" smtClean="0">
                <a:latin typeface="Arial Narrow" pitchFamily="34" charset="0"/>
              </a:rPr>
              <a:t>Argyris, C. (1999), On Organizational  Learning </a:t>
            </a:r>
            <a:endParaRPr lang="en-US" sz="1400">
              <a:latin typeface="Arial Narrow" pitchFamily="34" charset="0"/>
            </a:endParaRPr>
          </a:p>
        </p:txBody>
      </p:sp>
      <p:sp>
        <p:nvSpPr>
          <p:cNvPr id="12" name="CaixaDeTexto 11"/>
          <p:cNvSpPr txBox="1"/>
          <p:nvPr/>
        </p:nvSpPr>
        <p:spPr>
          <a:xfrm>
            <a:off x="7772400" y="0"/>
            <a:ext cx="1371600" cy="646331"/>
          </a:xfrm>
          <a:prstGeom prst="rect">
            <a:avLst/>
          </a:prstGeom>
          <a:noFill/>
        </p:spPr>
        <p:txBody>
          <a:bodyPr wrap="square" rtlCol="0">
            <a:spAutoFit/>
          </a:bodyPr>
          <a:lstStyle/>
          <a:p>
            <a:r>
              <a:rPr lang="en-US" b="1" smtClean="0">
                <a:solidFill>
                  <a:schemeClr val="accent1"/>
                </a:solidFill>
                <a:latin typeface="Arial Narrow" pitchFamily="34" charset="0"/>
              </a:rPr>
              <a:t>O. L.: not that easy!!</a:t>
            </a:r>
            <a:endParaRPr lang="en-US" b="1">
              <a:solidFill>
                <a:schemeClr val="accent1"/>
              </a:solidFill>
              <a:latin typeface="Arial Narrow" pitchFamily="34" charset="0"/>
            </a:endParaRPr>
          </a:p>
        </p:txBody>
      </p:sp>
      <p:sp>
        <p:nvSpPr>
          <p:cNvPr id="14" name="CaixaDeTexto 13"/>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cxnSp>
        <p:nvCxnSpPr>
          <p:cNvPr id="9" name="Conexão recta 8"/>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CaixaDeTexto 9"/>
          <p:cNvSpPr txBox="1"/>
          <p:nvPr/>
        </p:nvSpPr>
        <p:spPr>
          <a:xfrm>
            <a:off x="7848600" y="164068"/>
            <a:ext cx="1371600" cy="369332"/>
          </a:xfrm>
          <a:prstGeom prst="rect">
            <a:avLst/>
          </a:prstGeom>
          <a:noFill/>
        </p:spPr>
        <p:txBody>
          <a:bodyPr wrap="square" rtlCol="0">
            <a:spAutoFit/>
          </a:bodyPr>
          <a:lstStyle/>
          <a:p>
            <a:r>
              <a:rPr lang="en-US" b="1" smtClean="0">
                <a:solidFill>
                  <a:schemeClr val="accent1"/>
                </a:solidFill>
                <a:latin typeface="Arial Narrow" pitchFamily="34" charset="0"/>
              </a:rPr>
              <a:t>Reflections</a:t>
            </a:r>
            <a:endParaRPr lang="en-US" b="1">
              <a:solidFill>
                <a:schemeClr val="accent1"/>
              </a:solidFill>
              <a:latin typeface="Arial Narrow" pitchFamily="34" charset="0"/>
            </a:endParaRPr>
          </a:p>
        </p:txBody>
      </p:sp>
      <p:cxnSp>
        <p:nvCxnSpPr>
          <p:cNvPr id="12" name="Conexão recta 11"/>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CaixaDeTexto 12"/>
          <p:cNvSpPr txBox="1"/>
          <p:nvPr/>
        </p:nvSpPr>
        <p:spPr>
          <a:xfrm>
            <a:off x="228600" y="990600"/>
            <a:ext cx="7543800" cy="3416320"/>
          </a:xfrm>
          <a:prstGeom prst="rect">
            <a:avLst/>
          </a:prstGeom>
          <a:noFill/>
        </p:spPr>
        <p:txBody>
          <a:bodyPr wrap="square" rtlCol="0">
            <a:spAutoFit/>
          </a:bodyPr>
          <a:lstStyle/>
          <a:p>
            <a:pPr algn="ctr"/>
            <a:r>
              <a:rPr lang="en-US" sz="2400" dirty="0" smtClean="0">
                <a:latin typeface="Arial Narrow" pitchFamily="34" charset="0"/>
              </a:rPr>
              <a:t>THE CONTEXT OF EXTERNAL EVALUATION OF SCHOOLS (sharing some personal reflections)</a:t>
            </a:r>
            <a:endParaRPr lang="en-US" sz="2400" dirty="0" smtClean="0">
              <a:latin typeface="Arial Narrow" pitchFamily="34" charset="0"/>
            </a:endParaRPr>
          </a:p>
          <a:p>
            <a:endParaRPr lang="en-US" sz="2400" i="1" dirty="0">
              <a:latin typeface="Arial Narrow" pitchFamily="34" charset="0"/>
            </a:endParaRPr>
          </a:p>
          <a:p>
            <a:r>
              <a:rPr lang="en-US" sz="2400" i="1" dirty="0" smtClean="0">
                <a:latin typeface="Arial Narrow" pitchFamily="34" charset="0"/>
              </a:rPr>
              <a:t>I am aware that evaluation - either external or self - is part of school everyday’s life.</a:t>
            </a:r>
          </a:p>
          <a:p>
            <a:endParaRPr lang="en-US" sz="2400" i="1" dirty="0" smtClean="0">
              <a:latin typeface="Arial Narrow" pitchFamily="34" charset="0"/>
            </a:endParaRPr>
          </a:p>
          <a:p>
            <a:r>
              <a:rPr lang="en-US" sz="2400" i="1" dirty="0" smtClean="0">
                <a:latin typeface="Arial Narrow" pitchFamily="34" charset="0"/>
              </a:rPr>
              <a:t>School self-evaluation may look like a disorganized and incomplete puzzle. Very often, schools do not really know the value of their work and do not profit from it properly.</a:t>
            </a:r>
            <a:endParaRPr lang="en-US" sz="2400" i="1" dirty="0">
              <a:latin typeface="Arial Narrow" pitchFamily="34" charset="0"/>
            </a:endParaRPr>
          </a:p>
        </p:txBody>
      </p:sp>
      <p:sp>
        <p:nvSpPr>
          <p:cNvPr id="15" name="CaixaDeTexto 14"/>
          <p:cNvSpPr txBox="1"/>
          <p:nvPr/>
        </p:nvSpPr>
        <p:spPr>
          <a:xfrm>
            <a:off x="228600" y="4267200"/>
            <a:ext cx="7543800" cy="1200329"/>
          </a:xfrm>
          <a:prstGeom prst="rect">
            <a:avLst/>
          </a:prstGeom>
          <a:noFill/>
        </p:spPr>
        <p:txBody>
          <a:bodyPr wrap="square" rtlCol="0">
            <a:spAutoFit/>
          </a:bodyPr>
          <a:lstStyle/>
          <a:p>
            <a:r>
              <a:rPr lang="en-US" sz="2400" i="1" dirty="0" smtClean="0">
                <a:latin typeface="Arial Narrow" pitchFamily="34" charset="0"/>
              </a:rPr>
              <a:t>When telling schools how to improve, they will create defenses, by giving strong arguments justifying things as they are and thus preventing them from major changes.</a:t>
            </a:r>
            <a:endParaRPr lang="en-US" sz="2400" i="1" dirty="0">
              <a:latin typeface="Arial Narrow" pitchFamily="34" charset="0"/>
            </a:endParaRPr>
          </a:p>
        </p:txBody>
      </p:sp>
      <p:sp>
        <p:nvSpPr>
          <p:cNvPr id="14" name="Marcador de Posição do Número do Diapositivo 12"/>
          <p:cNvSpPr txBox="1">
            <a:spLocks/>
          </p:cNvSpPr>
          <p:nvPr/>
        </p:nvSpPr>
        <p:spPr>
          <a:xfrm>
            <a:off x="6324600" y="632460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8745C66F-FC7B-4C52-931F-EAABACA1CBDF}"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2" name="Marcador de Posição do Número do Diapositivo 1"/>
          <p:cNvSpPr>
            <a:spLocks noGrp="1"/>
          </p:cNvSpPr>
          <p:nvPr>
            <p:ph type="sldNum" sz="quarter" idx="12"/>
          </p:nvPr>
        </p:nvSpPr>
        <p:spPr/>
        <p:txBody>
          <a:bodyPr/>
          <a:lstStyle/>
          <a:p>
            <a:fld id="{8745C66F-FC7B-4C52-931F-EAABACA1CBDF}" type="slidenum">
              <a:rPr lang="en-US" smtClean="0"/>
              <a:pPr/>
              <a:t>13</a:t>
            </a:fld>
            <a:endParaRPr lang="en-US" dirty="0"/>
          </a:p>
        </p:txBody>
      </p:sp>
      <p:sp>
        <p:nvSpPr>
          <p:cNvPr id="16" name="CaixaDeTexto 15"/>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out)">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heckerboard(across)">
                                      <p:cBhvr>
                                        <p:cTn id="12"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14</a:t>
            </a:fld>
            <a:endParaRPr lang="en-US"/>
          </a:p>
        </p:txBody>
      </p:sp>
      <p:cxnSp>
        <p:nvCxnSpPr>
          <p:cNvPr id="9" name="Conexão recta 8"/>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exão recta 11"/>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CaixaDeTexto 12"/>
          <p:cNvSpPr txBox="1"/>
          <p:nvPr/>
        </p:nvSpPr>
        <p:spPr>
          <a:xfrm>
            <a:off x="7848600" y="164068"/>
            <a:ext cx="1371600" cy="369332"/>
          </a:xfrm>
          <a:prstGeom prst="rect">
            <a:avLst/>
          </a:prstGeom>
          <a:noFill/>
        </p:spPr>
        <p:txBody>
          <a:bodyPr wrap="square" rtlCol="0">
            <a:spAutoFit/>
          </a:bodyPr>
          <a:lstStyle/>
          <a:p>
            <a:r>
              <a:rPr lang="en-US" b="1" smtClean="0">
                <a:solidFill>
                  <a:schemeClr val="accent1"/>
                </a:solidFill>
                <a:latin typeface="Arial Narrow" pitchFamily="34" charset="0"/>
              </a:rPr>
              <a:t>Reflections</a:t>
            </a:r>
            <a:endParaRPr lang="en-US" b="1">
              <a:solidFill>
                <a:schemeClr val="accent1"/>
              </a:solidFill>
              <a:latin typeface="Arial Narrow" pitchFamily="34" charset="0"/>
            </a:endParaRPr>
          </a:p>
        </p:txBody>
      </p:sp>
      <p:sp>
        <p:nvSpPr>
          <p:cNvPr id="15" name="CaixaDeTexto 14"/>
          <p:cNvSpPr txBox="1"/>
          <p:nvPr/>
        </p:nvSpPr>
        <p:spPr>
          <a:xfrm>
            <a:off x="304800" y="1554540"/>
            <a:ext cx="7543800" cy="1569660"/>
          </a:xfrm>
          <a:prstGeom prst="rect">
            <a:avLst/>
          </a:prstGeom>
          <a:noFill/>
        </p:spPr>
        <p:txBody>
          <a:bodyPr wrap="square" rtlCol="0">
            <a:spAutoFit/>
          </a:bodyPr>
          <a:lstStyle/>
          <a:p>
            <a:r>
              <a:rPr lang="en-US" sz="2400" i="1" dirty="0" smtClean="0">
                <a:latin typeface="Arial Narrow" pitchFamily="34" charset="0"/>
              </a:rPr>
              <a:t>Praising today’s school self-evaluation does not guarantee tomorrows’ continuity. Usually sustainability is not part of the school evaluation agenda. </a:t>
            </a:r>
          </a:p>
          <a:p>
            <a:endParaRPr lang="en-US" sz="2400" dirty="0" smtClean="0">
              <a:latin typeface="Arial Narrow" pitchFamily="34" charset="0"/>
            </a:endParaRPr>
          </a:p>
        </p:txBody>
      </p:sp>
      <p:sp>
        <p:nvSpPr>
          <p:cNvPr id="16" name="CaixaDeTexto 15"/>
          <p:cNvSpPr txBox="1"/>
          <p:nvPr/>
        </p:nvSpPr>
        <p:spPr>
          <a:xfrm>
            <a:off x="152400" y="3124200"/>
            <a:ext cx="7620000" cy="1569660"/>
          </a:xfrm>
          <a:prstGeom prst="rect">
            <a:avLst/>
          </a:prstGeom>
          <a:noFill/>
        </p:spPr>
        <p:txBody>
          <a:bodyPr wrap="square" rtlCol="0">
            <a:spAutoFit/>
          </a:bodyPr>
          <a:lstStyle/>
          <a:p>
            <a:r>
              <a:rPr lang="en-US" sz="2400" i="1" dirty="0" smtClean="0">
                <a:latin typeface="Arial Narrow" pitchFamily="34" charset="0"/>
              </a:rPr>
              <a:t>In order to change organizational routines, individuals have to change, myself  included, in order to accept difference and to be critical enough about my own knowledge and about the accuracy of my tools.</a:t>
            </a:r>
          </a:p>
        </p:txBody>
      </p:sp>
      <p:sp>
        <p:nvSpPr>
          <p:cNvPr id="14" name="CaixaDeTexto 13"/>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out)">
                                      <p:cBhvr>
                                        <p:cTn id="7" dur="1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box(out)">
                                      <p:cBhvr>
                                        <p:cTn id="12" dur="10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a Data 3"/>
          <p:cNvSpPr>
            <a:spLocks noGrp="1"/>
          </p:cNvSpPr>
          <p:nvPr>
            <p:ph type="dt" sz="half" idx="10"/>
          </p:nvPr>
        </p:nvSpPr>
        <p:spPr/>
        <p:txBody>
          <a:bodyPr/>
          <a:lstStyle/>
          <a:p>
            <a:r>
              <a:rPr lang="en-US" smtClean="0"/>
              <a:t>Bilbao, 7-8 June 2018</a:t>
            </a:r>
            <a:endParaRPr lang="en-US"/>
          </a:p>
        </p:txBody>
      </p:sp>
      <p:sp>
        <p:nvSpPr>
          <p:cNvPr id="5" name="Marcador de Posição do Rodapé 4"/>
          <p:cNvSpPr>
            <a:spLocks noGrp="1"/>
          </p:cNvSpPr>
          <p:nvPr>
            <p:ph type="ftr" sz="quarter" idx="11"/>
          </p:nvPr>
        </p:nvSpPr>
        <p:spPr/>
        <p:txBody>
          <a:bodyPr/>
          <a:lstStyle/>
          <a:p>
            <a:r>
              <a:rPr lang="en-US" smtClean="0"/>
              <a:t>Helder Guerreiro</a:t>
            </a:r>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15</a:t>
            </a:fld>
            <a:endParaRPr lang="en-US"/>
          </a:p>
        </p:txBody>
      </p:sp>
      <p:sp>
        <p:nvSpPr>
          <p:cNvPr id="8" name="CaixaDeTexto 7"/>
          <p:cNvSpPr txBox="1"/>
          <p:nvPr/>
        </p:nvSpPr>
        <p:spPr>
          <a:xfrm>
            <a:off x="2927980" y="2127250"/>
            <a:ext cx="4339232" cy="1569660"/>
          </a:xfrm>
          <a:prstGeom prst="rect">
            <a:avLst/>
          </a:prstGeom>
          <a:noFill/>
        </p:spPr>
        <p:txBody>
          <a:bodyPr wrap="square" rtlCol="0">
            <a:spAutoFit/>
          </a:bodyPr>
          <a:lstStyle/>
          <a:p>
            <a:pPr algn="ctr">
              <a:lnSpc>
                <a:spcPct val="150000"/>
              </a:lnSpc>
            </a:pPr>
            <a:r>
              <a:rPr lang="pt-PT" sz="3200" b="1" dirty="0" smtClean="0">
                <a:latin typeface="Arial Narrow" pitchFamily="34" charset="0"/>
              </a:rPr>
              <a:t>THANK YOU FOR LISTENING</a:t>
            </a:r>
            <a:endParaRPr lang="pt-PT" sz="3200" b="1" dirty="0">
              <a:latin typeface="Arial Narrow" pitchFamily="34" charset="0"/>
            </a:endParaRPr>
          </a:p>
        </p:txBody>
      </p:sp>
    </p:spTree>
    <p:extLst>
      <p:ext uri="{BB962C8B-B14F-4D97-AF65-F5344CB8AC3E}">
        <p14:creationId xmlns:p14="http://schemas.microsoft.com/office/powerpoint/2010/main" val="2358478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smtClean="0">
                <a:latin typeface="Arial Narrow" pitchFamily="34" charset="0"/>
              </a:rPr>
              <a:t>Helder Guerreiro</a:t>
            </a:r>
            <a:endParaRPr lang="en-US" sz="140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 Box 1044"/>
          <p:cNvSpPr txBox="1">
            <a:spLocks noChangeArrowheads="1"/>
          </p:cNvSpPr>
          <p:nvPr/>
        </p:nvSpPr>
        <p:spPr bwMode="auto">
          <a:xfrm>
            <a:off x="1155700" y="1001712"/>
            <a:ext cx="6273800" cy="369888"/>
          </a:xfrm>
          <a:prstGeom prst="rect">
            <a:avLst/>
          </a:prstGeom>
          <a:noFill/>
          <a:ln w="9525">
            <a:noFill/>
            <a:miter lim="800000"/>
            <a:headEnd/>
            <a:tailEnd/>
          </a:ln>
        </p:spPr>
        <p:txBody>
          <a:bodyPr>
            <a:spAutoFit/>
          </a:bodyPr>
          <a:lstStyle/>
          <a:p>
            <a:pPr algn="ctr">
              <a:spcBef>
                <a:spcPct val="50000"/>
              </a:spcBef>
            </a:pPr>
            <a:r>
              <a:rPr lang="en-US" dirty="0" smtClean="0">
                <a:latin typeface="Arial Narrow" pitchFamily="34" charset="0"/>
              </a:rPr>
              <a:t>SCHOOL SELF-EVALUATION  DEVICE- The  Myth</a:t>
            </a:r>
            <a:endParaRPr lang="en-US" dirty="0">
              <a:latin typeface="Arial Narrow" pitchFamily="34" charset="0"/>
            </a:endParaRPr>
          </a:p>
        </p:txBody>
      </p:sp>
      <p:sp>
        <p:nvSpPr>
          <p:cNvPr id="12" name="Text Box 1045"/>
          <p:cNvSpPr txBox="1">
            <a:spLocks noChangeArrowheads="1"/>
          </p:cNvSpPr>
          <p:nvPr/>
        </p:nvSpPr>
        <p:spPr bwMode="auto">
          <a:xfrm>
            <a:off x="304800" y="1905000"/>
            <a:ext cx="1181100" cy="784830"/>
          </a:xfrm>
          <a:prstGeom prst="rect">
            <a:avLst/>
          </a:prstGeom>
          <a:solidFill>
            <a:srgbClr val="FF99CC"/>
          </a:solidFill>
          <a:ln w="9525">
            <a:noFill/>
            <a:miter lim="800000"/>
            <a:headEnd/>
            <a:tailEnd/>
          </a:ln>
        </p:spPr>
        <p:txBody>
          <a:bodyPr wrap="square">
            <a:spAutoFit/>
          </a:bodyPr>
          <a:lstStyle/>
          <a:p>
            <a:pPr>
              <a:spcBef>
                <a:spcPct val="50000"/>
              </a:spcBef>
            </a:pPr>
            <a:r>
              <a:rPr lang="en-US" smtClean="0">
                <a:latin typeface="Arial Narrow" pitchFamily="34" charset="0"/>
              </a:rPr>
              <a:t>SCHOOL</a:t>
            </a:r>
          </a:p>
          <a:p>
            <a:pPr>
              <a:spcBef>
                <a:spcPct val="50000"/>
              </a:spcBef>
            </a:pPr>
            <a:r>
              <a:rPr lang="en-US" smtClean="0">
                <a:latin typeface="Arial Narrow" pitchFamily="34" charset="0"/>
              </a:rPr>
              <a:t>BOARD</a:t>
            </a:r>
            <a:endParaRPr lang="en-US">
              <a:latin typeface="Arial Narrow" pitchFamily="34" charset="0"/>
            </a:endParaRPr>
          </a:p>
        </p:txBody>
      </p:sp>
      <p:sp>
        <p:nvSpPr>
          <p:cNvPr id="13" name="Text Box 1046"/>
          <p:cNvSpPr txBox="1">
            <a:spLocks noChangeArrowheads="1"/>
          </p:cNvSpPr>
          <p:nvPr/>
        </p:nvSpPr>
        <p:spPr bwMode="auto">
          <a:xfrm>
            <a:off x="19050" y="3276600"/>
            <a:ext cx="1733550" cy="369332"/>
          </a:xfrm>
          <a:prstGeom prst="rect">
            <a:avLst/>
          </a:prstGeom>
          <a:solidFill>
            <a:srgbClr val="FFCC00"/>
          </a:solidFill>
          <a:ln w="9525">
            <a:noFill/>
            <a:miter lim="800000"/>
            <a:headEnd/>
            <a:tailEnd/>
          </a:ln>
        </p:spPr>
        <p:txBody>
          <a:bodyPr>
            <a:spAutoFit/>
          </a:bodyPr>
          <a:lstStyle/>
          <a:p>
            <a:pPr>
              <a:spcBef>
                <a:spcPct val="50000"/>
              </a:spcBef>
            </a:pPr>
            <a:r>
              <a:rPr lang="en-US" smtClean="0">
                <a:latin typeface="Arial Narrow" pitchFamily="34" charset="0"/>
              </a:rPr>
              <a:t>DIRECTOR</a:t>
            </a:r>
            <a:endParaRPr lang="en-US">
              <a:latin typeface="Arial Narrow" pitchFamily="34" charset="0"/>
            </a:endParaRPr>
          </a:p>
        </p:txBody>
      </p:sp>
      <p:sp>
        <p:nvSpPr>
          <p:cNvPr id="14" name="Text Box 1047"/>
          <p:cNvSpPr txBox="1">
            <a:spLocks noChangeArrowheads="1"/>
          </p:cNvSpPr>
          <p:nvPr/>
        </p:nvSpPr>
        <p:spPr bwMode="auto">
          <a:xfrm>
            <a:off x="2286000" y="3276600"/>
            <a:ext cx="1098550" cy="646331"/>
          </a:xfrm>
          <a:prstGeom prst="rect">
            <a:avLst/>
          </a:prstGeom>
          <a:solidFill>
            <a:srgbClr val="00FF00"/>
          </a:solidFill>
          <a:ln w="9525">
            <a:noFill/>
            <a:miter lim="800000"/>
            <a:headEnd/>
            <a:tailEnd/>
          </a:ln>
        </p:spPr>
        <p:txBody>
          <a:bodyPr wrap="square">
            <a:spAutoFit/>
          </a:bodyPr>
          <a:lstStyle/>
          <a:p>
            <a:pPr>
              <a:spcBef>
                <a:spcPct val="50000"/>
              </a:spcBef>
            </a:pPr>
            <a:r>
              <a:rPr lang="en-US" smtClean="0">
                <a:latin typeface="Arial Narrow" pitchFamily="34" charset="0"/>
              </a:rPr>
              <a:t>EvaluationTeam </a:t>
            </a:r>
            <a:endParaRPr lang="en-US">
              <a:latin typeface="Arial Narrow" pitchFamily="34" charset="0"/>
            </a:endParaRPr>
          </a:p>
        </p:txBody>
      </p:sp>
      <p:sp>
        <p:nvSpPr>
          <p:cNvPr id="15" name="Oval 1048"/>
          <p:cNvSpPr>
            <a:spLocks noChangeArrowheads="1"/>
          </p:cNvSpPr>
          <p:nvPr/>
        </p:nvSpPr>
        <p:spPr bwMode="auto">
          <a:xfrm>
            <a:off x="2724150" y="2057400"/>
            <a:ext cx="1073150" cy="685800"/>
          </a:xfrm>
          <a:prstGeom prst="ellipse">
            <a:avLst/>
          </a:prstGeom>
          <a:noFill/>
          <a:ln w="28575">
            <a:solidFill>
              <a:schemeClr val="tx1"/>
            </a:solidFill>
            <a:round/>
            <a:headEnd/>
            <a:tailEnd/>
          </a:ln>
        </p:spPr>
        <p:txBody>
          <a:bodyPr wrap="none" anchor="ctr"/>
          <a:lstStyle/>
          <a:p>
            <a:endParaRPr lang="en-US"/>
          </a:p>
        </p:txBody>
      </p:sp>
      <p:sp>
        <p:nvSpPr>
          <p:cNvPr id="16" name="Text Box 1049"/>
          <p:cNvSpPr txBox="1">
            <a:spLocks noChangeArrowheads="1"/>
          </p:cNvSpPr>
          <p:nvPr/>
        </p:nvSpPr>
        <p:spPr bwMode="auto">
          <a:xfrm>
            <a:off x="4556125" y="1882914"/>
            <a:ext cx="1403350" cy="707886"/>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Services provided</a:t>
            </a:r>
            <a:endParaRPr lang="en-US" sz="2000">
              <a:latin typeface="Arial Narrow" pitchFamily="34" charset="0"/>
            </a:endParaRPr>
          </a:p>
        </p:txBody>
      </p:sp>
      <p:sp>
        <p:nvSpPr>
          <p:cNvPr id="17" name="Oval 1050"/>
          <p:cNvSpPr>
            <a:spLocks noChangeArrowheads="1"/>
          </p:cNvSpPr>
          <p:nvPr/>
        </p:nvSpPr>
        <p:spPr bwMode="auto">
          <a:xfrm>
            <a:off x="4405312" y="1933574"/>
            <a:ext cx="1208087" cy="733425"/>
          </a:xfrm>
          <a:prstGeom prst="ellipse">
            <a:avLst/>
          </a:prstGeom>
          <a:noFill/>
          <a:ln w="28575">
            <a:solidFill>
              <a:schemeClr val="tx1"/>
            </a:solidFill>
            <a:round/>
            <a:headEnd/>
            <a:tailEnd/>
          </a:ln>
        </p:spPr>
        <p:txBody>
          <a:bodyPr wrap="none" anchor="ctr"/>
          <a:lstStyle/>
          <a:p>
            <a:endParaRPr lang="en-US"/>
          </a:p>
        </p:txBody>
      </p:sp>
      <p:sp>
        <p:nvSpPr>
          <p:cNvPr id="18" name="Text Box 1051"/>
          <p:cNvSpPr txBox="1">
            <a:spLocks noChangeArrowheads="1"/>
          </p:cNvSpPr>
          <p:nvPr/>
        </p:nvSpPr>
        <p:spPr bwMode="auto">
          <a:xfrm>
            <a:off x="2768600" y="2057400"/>
            <a:ext cx="1403350" cy="707886"/>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Academic results</a:t>
            </a:r>
            <a:endParaRPr lang="en-US" sz="2000">
              <a:latin typeface="Arial Narrow" pitchFamily="34" charset="0"/>
            </a:endParaRPr>
          </a:p>
        </p:txBody>
      </p:sp>
      <p:sp>
        <p:nvSpPr>
          <p:cNvPr id="19" name="Oval 1052"/>
          <p:cNvSpPr>
            <a:spLocks noChangeArrowheads="1"/>
          </p:cNvSpPr>
          <p:nvPr/>
        </p:nvSpPr>
        <p:spPr bwMode="auto">
          <a:xfrm>
            <a:off x="5943600" y="2133600"/>
            <a:ext cx="1073150" cy="685800"/>
          </a:xfrm>
          <a:prstGeom prst="ellipse">
            <a:avLst/>
          </a:prstGeom>
          <a:noFill/>
          <a:ln w="28575">
            <a:solidFill>
              <a:schemeClr val="tx1"/>
            </a:solidFill>
            <a:round/>
            <a:headEnd/>
            <a:tailEnd/>
          </a:ln>
        </p:spPr>
        <p:txBody>
          <a:bodyPr wrap="none" anchor="ctr"/>
          <a:lstStyle/>
          <a:p>
            <a:endParaRPr lang="en-US"/>
          </a:p>
        </p:txBody>
      </p:sp>
      <p:sp>
        <p:nvSpPr>
          <p:cNvPr id="20" name="Text Box 1053"/>
          <p:cNvSpPr txBox="1">
            <a:spLocks noChangeArrowheads="1"/>
          </p:cNvSpPr>
          <p:nvPr/>
        </p:nvSpPr>
        <p:spPr bwMode="auto">
          <a:xfrm>
            <a:off x="5943600" y="2286000"/>
            <a:ext cx="1403350" cy="396875"/>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Projects</a:t>
            </a:r>
            <a:endParaRPr lang="en-US" sz="2000">
              <a:latin typeface="Arial Narrow" pitchFamily="34" charset="0"/>
            </a:endParaRPr>
          </a:p>
        </p:txBody>
      </p:sp>
      <p:sp>
        <p:nvSpPr>
          <p:cNvPr id="21" name="Oval 1054"/>
          <p:cNvSpPr>
            <a:spLocks noChangeArrowheads="1"/>
          </p:cNvSpPr>
          <p:nvPr/>
        </p:nvSpPr>
        <p:spPr bwMode="auto">
          <a:xfrm>
            <a:off x="6045200" y="3013075"/>
            <a:ext cx="1073150" cy="685800"/>
          </a:xfrm>
          <a:prstGeom prst="ellipse">
            <a:avLst/>
          </a:prstGeom>
          <a:noFill/>
          <a:ln w="28575">
            <a:solidFill>
              <a:schemeClr val="tx1"/>
            </a:solidFill>
            <a:round/>
            <a:headEnd/>
            <a:tailEnd/>
          </a:ln>
        </p:spPr>
        <p:txBody>
          <a:bodyPr wrap="none" anchor="ctr"/>
          <a:lstStyle/>
          <a:p>
            <a:endParaRPr lang="en-US"/>
          </a:p>
        </p:txBody>
      </p:sp>
      <p:sp>
        <p:nvSpPr>
          <p:cNvPr id="22" name="Text Box 1055"/>
          <p:cNvSpPr txBox="1">
            <a:spLocks noChangeArrowheads="1"/>
          </p:cNvSpPr>
          <p:nvPr/>
        </p:nvSpPr>
        <p:spPr bwMode="auto">
          <a:xfrm>
            <a:off x="6026150" y="3200400"/>
            <a:ext cx="1403350" cy="400110"/>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SDPlan</a:t>
            </a:r>
            <a:endParaRPr lang="en-US" sz="2000">
              <a:latin typeface="Arial Narrow" pitchFamily="34" charset="0"/>
            </a:endParaRPr>
          </a:p>
        </p:txBody>
      </p:sp>
      <p:sp>
        <p:nvSpPr>
          <p:cNvPr id="23" name="Oval 1056"/>
          <p:cNvSpPr>
            <a:spLocks noChangeArrowheads="1"/>
          </p:cNvSpPr>
          <p:nvPr/>
        </p:nvSpPr>
        <p:spPr bwMode="auto">
          <a:xfrm>
            <a:off x="5613400" y="3886200"/>
            <a:ext cx="1244600" cy="685800"/>
          </a:xfrm>
          <a:prstGeom prst="ellipse">
            <a:avLst/>
          </a:prstGeom>
          <a:noFill/>
          <a:ln w="28575">
            <a:solidFill>
              <a:schemeClr val="tx1"/>
            </a:solidFill>
            <a:round/>
            <a:headEnd/>
            <a:tailEnd/>
          </a:ln>
        </p:spPr>
        <p:txBody>
          <a:bodyPr wrap="none" anchor="ctr"/>
          <a:lstStyle/>
          <a:p>
            <a:endParaRPr lang="en-US"/>
          </a:p>
        </p:txBody>
      </p:sp>
      <p:sp>
        <p:nvSpPr>
          <p:cNvPr id="24" name="Text Box 1057"/>
          <p:cNvSpPr txBox="1">
            <a:spLocks noChangeArrowheads="1"/>
          </p:cNvSpPr>
          <p:nvPr/>
        </p:nvSpPr>
        <p:spPr bwMode="auto">
          <a:xfrm>
            <a:off x="5613400" y="4038600"/>
            <a:ext cx="1403350" cy="396875"/>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Satisfaction</a:t>
            </a:r>
            <a:endParaRPr lang="en-US" sz="2000">
              <a:latin typeface="Arial Narrow" pitchFamily="34" charset="0"/>
            </a:endParaRPr>
          </a:p>
        </p:txBody>
      </p:sp>
      <p:sp>
        <p:nvSpPr>
          <p:cNvPr id="25" name="Oval 1058"/>
          <p:cNvSpPr>
            <a:spLocks noChangeArrowheads="1"/>
          </p:cNvSpPr>
          <p:nvPr/>
        </p:nvSpPr>
        <p:spPr bwMode="auto">
          <a:xfrm>
            <a:off x="4787900" y="4876800"/>
            <a:ext cx="1073150" cy="685800"/>
          </a:xfrm>
          <a:prstGeom prst="ellipse">
            <a:avLst/>
          </a:prstGeom>
          <a:noFill/>
          <a:ln w="28575">
            <a:solidFill>
              <a:schemeClr val="tx1"/>
            </a:solidFill>
            <a:round/>
            <a:headEnd/>
            <a:tailEnd/>
          </a:ln>
        </p:spPr>
        <p:txBody>
          <a:bodyPr wrap="none" anchor="ctr"/>
          <a:lstStyle/>
          <a:p>
            <a:endParaRPr lang="en-US"/>
          </a:p>
        </p:txBody>
      </p:sp>
      <p:sp>
        <p:nvSpPr>
          <p:cNvPr id="26" name="Text Box 1059"/>
          <p:cNvSpPr txBox="1">
            <a:spLocks noChangeArrowheads="1"/>
          </p:cNvSpPr>
          <p:nvPr/>
        </p:nvSpPr>
        <p:spPr bwMode="auto">
          <a:xfrm>
            <a:off x="4787900" y="5105400"/>
            <a:ext cx="1403350" cy="396875"/>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Etc. 1</a:t>
            </a:r>
            <a:endParaRPr lang="en-US" sz="2000">
              <a:latin typeface="Arial Narrow" pitchFamily="34" charset="0"/>
            </a:endParaRPr>
          </a:p>
        </p:txBody>
      </p:sp>
      <p:sp>
        <p:nvSpPr>
          <p:cNvPr id="27" name="Oval 1060"/>
          <p:cNvSpPr>
            <a:spLocks noChangeArrowheads="1"/>
          </p:cNvSpPr>
          <p:nvPr/>
        </p:nvSpPr>
        <p:spPr bwMode="auto">
          <a:xfrm>
            <a:off x="2889250" y="5181600"/>
            <a:ext cx="1073150" cy="685800"/>
          </a:xfrm>
          <a:prstGeom prst="ellipse">
            <a:avLst/>
          </a:prstGeom>
          <a:noFill/>
          <a:ln w="28575">
            <a:solidFill>
              <a:schemeClr val="tx1"/>
            </a:solidFill>
            <a:round/>
            <a:headEnd/>
            <a:tailEnd/>
          </a:ln>
        </p:spPr>
        <p:txBody>
          <a:bodyPr wrap="none" anchor="ctr"/>
          <a:lstStyle/>
          <a:p>
            <a:endParaRPr lang="en-US"/>
          </a:p>
        </p:txBody>
      </p:sp>
      <p:sp>
        <p:nvSpPr>
          <p:cNvPr id="28" name="Text Box 1061"/>
          <p:cNvSpPr txBox="1">
            <a:spLocks noChangeArrowheads="1"/>
          </p:cNvSpPr>
          <p:nvPr/>
        </p:nvSpPr>
        <p:spPr bwMode="auto">
          <a:xfrm>
            <a:off x="2889250" y="5334000"/>
            <a:ext cx="1403350" cy="396875"/>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Etc. 2</a:t>
            </a:r>
            <a:endParaRPr lang="en-US" sz="2000">
              <a:latin typeface="Arial Narrow" pitchFamily="34" charset="0"/>
            </a:endParaRPr>
          </a:p>
        </p:txBody>
      </p:sp>
      <p:sp>
        <p:nvSpPr>
          <p:cNvPr id="29" name="Line 1064"/>
          <p:cNvSpPr>
            <a:spLocks noChangeShapeType="1"/>
          </p:cNvSpPr>
          <p:nvPr/>
        </p:nvSpPr>
        <p:spPr bwMode="auto">
          <a:xfrm flipV="1">
            <a:off x="2743200" y="2667000"/>
            <a:ext cx="577850" cy="609600"/>
          </a:xfrm>
          <a:prstGeom prst="line">
            <a:avLst/>
          </a:prstGeom>
          <a:noFill/>
          <a:ln w="9525">
            <a:solidFill>
              <a:schemeClr val="tx1"/>
            </a:solidFill>
            <a:round/>
            <a:headEnd type="triangle" w="med" len="med"/>
            <a:tailEnd type="triangle" w="med" len="med"/>
          </a:ln>
        </p:spPr>
        <p:txBody>
          <a:bodyPr/>
          <a:lstStyle/>
          <a:p>
            <a:endParaRPr lang="en-US"/>
          </a:p>
        </p:txBody>
      </p:sp>
      <p:sp>
        <p:nvSpPr>
          <p:cNvPr id="30" name="Line 1065"/>
          <p:cNvSpPr>
            <a:spLocks noChangeShapeType="1"/>
          </p:cNvSpPr>
          <p:nvPr/>
        </p:nvSpPr>
        <p:spPr bwMode="auto">
          <a:xfrm flipV="1">
            <a:off x="3384550" y="3505200"/>
            <a:ext cx="2641600" cy="152400"/>
          </a:xfrm>
          <a:prstGeom prst="line">
            <a:avLst/>
          </a:prstGeom>
          <a:noFill/>
          <a:ln w="9525">
            <a:solidFill>
              <a:schemeClr val="tx1"/>
            </a:solidFill>
            <a:round/>
            <a:headEnd type="triangle" w="med" len="med"/>
            <a:tailEnd type="triangle" w="med" len="med"/>
          </a:ln>
        </p:spPr>
        <p:txBody>
          <a:bodyPr/>
          <a:lstStyle/>
          <a:p>
            <a:endParaRPr lang="en-US"/>
          </a:p>
        </p:txBody>
      </p:sp>
      <p:sp>
        <p:nvSpPr>
          <p:cNvPr id="31" name="Line 1066"/>
          <p:cNvSpPr>
            <a:spLocks noChangeShapeType="1"/>
          </p:cNvSpPr>
          <p:nvPr/>
        </p:nvSpPr>
        <p:spPr bwMode="auto">
          <a:xfrm flipV="1">
            <a:off x="3384550" y="2514600"/>
            <a:ext cx="1320800" cy="838200"/>
          </a:xfrm>
          <a:prstGeom prst="line">
            <a:avLst/>
          </a:prstGeom>
          <a:noFill/>
          <a:ln w="9525">
            <a:solidFill>
              <a:schemeClr val="tx1"/>
            </a:solidFill>
            <a:round/>
            <a:headEnd type="triangle" w="med" len="med"/>
            <a:tailEnd type="triangle" w="med" len="med"/>
          </a:ln>
        </p:spPr>
        <p:txBody>
          <a:bodyPr/>
          <a:lstStyle/>
          <a:p>
            <a:endParaRPr lang="en-US"/>
          </a:p>
        </p:txBody>
      </p:sp>
      <p:sp>
        <p:nvSpPr>
          <p:cNvPr id="32" name="Line 1067"/>
          <p:cNvSpPr>
            <a:spLocks noChangeShapeType="1"/>
          </p:cNvSpPr>
          <p:nvPr/>
        </p:nvSpPr>
        <p:spPr bwMode="auto">
          <a:xfrm flipV="1">
            <a:off x="3384550" y="2667000"/>
            <a:ext cx="2724150" cy="990600"/>
          </a:xfrm>
          <a:prstGeom prst="line">
            <a:avLst/>
          </a:prstGeom>
          <a:noFill/>
          <a:ln w="9525">
            <a:solidFill>
              <a:schemeClr val="tx1"/>
            </a:solidFill>
            <a:round/>
            <a:headEnd type="triangle" w="med" len="med"/>
            <a:tailEnd type="triangle" w="med" len="med"/>
          </a:ln>
        </p:spPr>
        <p:txBody>
          <a:bodyPr/>
          <a:lstStyle/>
          <a:p>
            <a:endParaRPr lang="en-US"/>
          </a:p>
        </p:txBody>
      </p:sp>
      <p:sp>
        <p:nvSpPr>
          <p:cNvPr id="33" name="Line 1068"/>
          <p:cNvSpPr>
            <a:spLocks noChangeShapeType="1"/>
          </p:cNvSpPr>
          <p:nvPr/>
        </p:nvSpPr>
        <p:spPr bwMode="auto">
          <a:xfrm>
            <a:off x="3302000" y="3733800"/>
            <a:ext cx="2393950" cy="457200"/>
          </a:xfrm>
          <a:prstGeom prst="line">
            <a:avLst/>
          </a:prstGeom>
          <a:noFill/>
          <a:ln w="9525">
            <a:solidFill>
              <a:schemeClr val="tx1"/>
            </a:solidFill>
            <a:round/>
            <a:headEnd type="triangle" w="med" len="med"/>
            <a:tailEnd type="triangle" w="med" len="med"/>
          </a:ln>
        </p:spPr>
        <p:txBody>
          <a:bodyPr/>
          <a:lstStyle/>
          <a:p>
            <a:endParaRPr lang="en-US"/>
          </a:p>
        </p:txBody>
      </p:sp>
      <p:sp>
        <p:nvSpPr>
          <p:cNvPr id="34" name="Line 1070"/>
          <p:cNvSpPr>
            <a:spLocks noChangeShapeType="1"/>
          </p:cNvSpPr>
          <p:nvPr/>
        </p:nvSpPr>
        <p:spPr bwMode="auto">
          <a:xfrm>
            <a:off x="2971800" y="3733800"/>
            <a:ext cx="2146300" cy="1219200"/>
          </a:xfrm>
          <a:prstGeom prst="line">
            <a:avLst/>
          </a:prstGeom>
          <a:noFill/>
          <a:ln w="9525">
            <a:solidFill>
              <a:schemeClr val="tx1"/>
            </a:solidFill>
            <a:round/>
            <a:headEnd type="triangle" w="med" len="med"/>
            <a:tailEnd type="triangle" w="med" len="med"/>
          </a:ln>
        </p:spPr>
        <p:txBody>
          <a:bodyPr/>
          <a:lstStyle/>
          <a:p>
            <a:endParaRPr lang="en-US"/>
          </a:p>
        </p:txBody>
      </p:sp>
      <p:sp>
        <p:nvSpPr>
          <p:cNvPr id="35" name="Line 1071"/>
          <p:cNvSpPr>
            <a:spLocks noChangeShapeType="1"/>
          </p:cNvSpPr>
          <p:nvPr/>
        </p:nvSpPr>
        <p:spPr bwMode="auto">
          <a:xfrm>
            <a:off x="2889250" y="3733800"/>
            <a:ext cx="412750" cy="1524000"/>
          </a:xfrm>
          <a:prstGeom prst="line">
            <a:avLst/>
          </a:prstGeom>
          <a:noFill/>
          <a:ln w="9525">
            <a:solidFill>
              <a:schemeClr val="tx1"/>
            </a:solidFill>
            <a:round/>
            <a:headEnd type="triangle" w="med" len="med"/>
            <a:tailEnd type="triangle" w="med" len="med"/>
          </a:ln>
        </p:spPr>
        <p:txBody>
          <a:bodyPr/>
          <a:lstStyle/>
          <a:p>
            <a:endParaRPr lang="en-US"/>
          </a:p>
        </p:txBody>
      </p:sp>
      <p:sp>
        <p:nvSpPr>
          <p:cNvPr id="36" name="AutoShape 1072"/>
          <p:cNvSpPr>
            <a:spLocks noChangeArrowheads="1"/>
          </p:cNvSpPr>
          <p:nvPr/>
        </p:nvSpPr>
        <p:spPr bwMode="auto">
          <a:xfrm>
            <a:off x="1828800" y="3352800"/>
            <a:ext cx="495300" cy="381000"/>
          </a:xfrm>
          <a:prstGeom prst="leftArrow">
            <a:avLst>
              <a:gd name="adj1" fmla="val 50000"/>
              <a:gd name="adj2" fmla="val 30002"/>
            </a:avLst>
          </a:prstGeom>
          <a:noFill/>
          <a:ln w="22225">
            <a:solidFill>
              <a:schemeClr val="tx1"/>
            </a:solidFill>
            <a:miter lim="800000"/>
            <a:headEnd/>
            <a:tailEnd/>
          </a:ln>
        </p:spPr>
        <p:txBody>
          <a:bodyPr wrap="none" anchor="ctr"/>
          <a:lstStyle/>
          <a:p>
            <a:endParaRPr lang="en-US"/>
          </a:p>
        </p:txBody>
      </p:sp>
      <p:sp>
        <p:nvSpPr>
          <p:cNvPr id="37" name="AutoShape 1073"/>
          <p:cNvSpPr>
            <a:spLocks noChangeArrowheads="1"/>
          </p:cNvSpPr>
          <p:nvPr/>
        </p:nvSpPr>
        <p:spPr bwMode="auto">
          <a:xfrm>
            <a:off x="825500" y="2743200"/>
            <a:ext cx="330200" cy="533400"/>
          </a:xfrm>
          <a:prstGeom prst="upArrow">
            <a:avLst>
              <a:gd name="adj1" fmla="val 50000"/>
              <a:gd name="adj2" fmla="val 43750"/>
            </a:avLst>
          </a:prstGeom>
          <a:noFill/>
          <a:ln w="22225">
            <a:solidFill>
              <a:schemeClr val="tx1"/>
            </a:solidFill>
            <a:miter lim="800000"/>
            <a:headEnd/>
            <a:tailEnd/>
          </a:ln>
        </p:spPr>
        <p:txBody>
          <a:bodyPr wrap="none" anchor="ctr"/>
          <a:lstStyle/>
          <a:p>
            <a:endParaRPr lang="en-US"/>
          </a:p>
        </p:txBody>
      </p:sp>
      <p:sp>
        <p:nvSpPr>
          <p:cNvPr id="38" name="Marcador de Posição do Número do Diapositivo 37"/>
          <p:cNvSpPr>
            <a:spLocks noGrp="1"/>
          </p:cNvSpPr>
          <p:nvPr>
            <p:ph type="sldNum" sz="quarter" idx="12"/>
          </p:nvPr>
        </p:nvSpPr>
        <p:spPr/>
        <p:txBody>
          <a:bodyPr/>
          <a:lstStyle/>
          <a:p>
            <a:fld id="{8745C66F-FC7B-4C52-931F-EAABACA1CBDF}" type="slidenum">
              <a:rPr lang="en-US" smtClean="0"/>
              <a:pPr/>
              <a:t>2</a:t>
            </a:fld>
            <a:endParaRPr lang="en-US"/>
          </a:p>
        </p:txBody>
      </p:sp>
      <p:sp>
        <p:nvSpPr>
          <p:cNvPr id="39" name="CaixaDeTexto 38"/>
          <p:cNvSpPr txBox="1"/>
          <p:nvPr/>
        </p:nvSpPr>
        <p:spPr>
          <a:xfrm>
            <a:off x="7772400" y="0"/>
            <a:ext cx="1524000" cy="646331"/>
          </a:xfrm>
          <a:prstGeom prst="rect">
            <a:avLst/>
          </a:prstGeom>
          <a:noFill/>
        </p:spPr>
        <p:txBody>
          <a:bodyPr wrap="square" rtlCol="0">
            <a:spAutoFit/>
          </a:bodyPr>
          <a:lstStyle/>
          <a:p>
            <a:r>
              <a:rPr lang="en-US" b="1" smtClean="0">
                <a:solidFill>
                  <a:schemeClr val="accent1"/>
                </a:solidFill>
                <a:latin typeface="Arial Narrow" pitchFamily="34" charset="0"/>
              </a:rPr>
              <a:t>Selfevaluation</a:t>
            </a:r>
          </a:p>
          <a:p>
            <a:r>
              <a:rPr lang="en-US" b="1" smtClean="0">
                <a:solidFill>
                  <a:schemeClr val="accent1"/>
                </a:solidFill>
                <a:latin typeface="Arial Narrow" pitchFamily="34" charset="0"/>
              </a:rPr>
              <a:t>The Myth</a:t>
            </a:r>
            <a:endParaRPr lang="en-US" b="1">
              <a:solidFill>
                <a:schemeClr val="accent1"/>
              </a:solidFill>
              <a:latin typeface="Arial Narrow" pitchFamily="34" charset="0"/>
            </a:endParaRPr>
          </a:p>
        </p:txBody>
      </p:sp>
      <p:sp>
        <p:nvSpPr>
          <p:cNvPr id="41" name="CaixaDeTexto 40"/>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extLst>
      <p:ext uri="{BB962C8B-B14F-4D97-AF65-F5344CB8AC3E}">
        <p14:creationId xmlns:p14="http://schemas.microsoft.com/office/powerpoint/2010/main" val="184840082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smtClean="0">
                <a:latin typeface="Arial Narrow" pitchFamily="34" charset="0"/>
              </a:rPr>
              <a:t>Helder Guerreiro</a:t>
            </a:r>
            <a:endParaRPr lang="en-US" sz="140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Box 13"/>
          <p:cNvSpPr txBox="1">
            <a:spLocks noChangeArrowheads="1"/>
          </p:cNvSpPr>
          <p:nvPr/>
        </p:nvSpPr>
        <p:spPr bwMode="auto">
          <a:xfrm>
            <a:off x="990600" y="1066800"/>
            <a:ext cx="6273800" cy="369888"/>
          </a:xfrm>
          <a:prstGeom prst="rect">
            <a:avLst/>
          </a:prstGeom>
          <a:noFill/>
          <a:ln w="9525">
            <a:noFill/>
            <a:miter lim="800000"/>
            <a:headEnd/>
            <a:tailEnd/>
          </a:ln>
        </p:spPr>
        <p:txBody>
          <a:bodyPr>
            <a:spAutoFit/>
          </a:bodyPr>
          <a:lstStyle/>
          <a:p>
            <a:pPr algn="ctr">
              <a:spcBef>
                <a:spcPct val="50000"/>
              </a:spcBef>
            </a:pPr>
            <a:r>
              <a:rPr lang="en-US" smtClean="0">
                <a:latin typeface="Arial Narrow" pitchFamily="34" charset="0"/>
              </a:rPr>
              <a:t>PROBABLE SCHOOL EVALUATION SCENARIO</a:t>
            </a:r>
            <a:endParaRPr lang="en-US">
              <a:latin typeface="Arial Narrow" pitchFamily="34" charset="0"/>
            </a:endParaRPr>
          </a:p>
        </p:txBody>
      </p:sp>
      <p:sp>
        <p:nvSpPr>
          <p:cNvPr id="11" name="Text Box 14"/>
          <p:cNvSpPr txBox="1">
            <a:spLocks noChangeArrowheads="1"/>
          </p:cNvSpPr>
          <p:nvPr/>
        </p:nvSpPr>
        <p:spPr bwMode="auto">
          <a:xfrm>
            <a:off x="423862" y="2133600"/>
            <a:ext cx="1176337" cy="646331"/>
          </a:xfrm>
          <a:prstGeom prst="rect">
            <a:avLst/>
          </a:prstGeom>
          <a:solidFill>
            <a:srgbClr val="FF99CC"/>
          </a:solidFill>
          <a:ln w="9525">
            <a:noFill/>
            <a:miter lim="800000"/>
            <a:headEnd/>
            <a:tailEnd/>
          </a:ln>
        </p:spPr>
        <p:txBody>
          <a:bodyPr wrap="square">
            <a:spAutoFit/>
          </a:bodyPr>
          <a:lstStyle/>
          <a:p>
            <a:pPr>
              <a:spcBef>
                <a:spcPct val="50000"/>
              </a:spcBef>
            </a:pPr>
            <a:r>
              <a:rPr lang="en-US" smtClean="0">
                <a:latin typeface="Arial Narrow" pitchFamily="34" charset="0"/>
              </a:rPr>
              <a:t>SCHOOL BOARD</a:t>
            </a:r>
            <a:endParaRPr lang="en-US">
              <a:latin typeface="Arial Narrow" pitchFamily="34" charset="0"/>
            </a:endParaRPr>
          </a:p>
        </p:txBody>
      </p:sp>
      <p:sp>
        <p:nvSpPr>
          <p:cNvPr id="12" name="Text Box 15"/>
          <p:cNvSpPr txBox="1">
            <a:spLocks noChangeArrowheads="1"/>
          </p:cNvSpPr>
          <p:nvPr/>
        </p:nvSpPr>
        <p:spPr bwMode="auto">
          <a:xfrm>
            <a:off x="258763" y="3276600"/>
            <a:ext cx="1733550" cy="369332"/>
          </a:xfrm>
          <a:prstGeom prst="rect">
            <a:avLst/>
          </a:prstGeom>
          <a:solidFill>
            <a:srgbClr val="FFCC00"/>
          </a:solidFill>
          <a:ln w="9525">
            <a:noFill/>
            <a:miter lim="800000"/>
            <a:headEnd/>
            <a:tailEnd/>
          </a:ln>
        </p:spPr>
        <p:txBody>
          <a:bodyPr>
            <a:spAutoFit/>
          </a:bodyPr>
          <a:lstStyle/>
          <a:p>
            <a:pPr>
              <a:spcBef>
                <a:spcPct val="50000"/>
              </a:spcBef>
            </a:pPr>
            <a:r>
              <a:rPr lang="en-US" smtClean="0">
                <a:latin typeface="Arial Narrow" pitchFamily="34" charset="0"/>
              </a:rPr>
              <a:t>DIRECTOR</a:t>
            </a:r>
            <a:endParaRPr lang="en-US">
              <a:latin typeface="Arial Narrow" pitchFamily="34" charset="0"/>
            </a:endParaRPr>
          </a:p>
        </p:txBody>
      </p:sp>
      <p:sp>
        <p:nvSpPr>
          <p:cNvPr id="13" name="Text Box 16"/>
          <p:cNvSpPr txBox="1">
            <a:spLocks noChangeArrowheads="1"/>
          </p:cNvSpPr>
          <p:nvPr/>
        </p:nvSpPr>
        <p:spPr bwMode="auto">
          <a:xfrm>
            <a:off x="2311400" y="3276600"/>
            <a:ext cx="908050" cy="369332"/>
          </a:xfrm>
          <a:prstGeom prst="rect">
            <a:avLst/>
          </a:prstGeom>
          <a:solidFill>
            <a:srgbClr val="00FF00"/>
          </a:solidFill>
          <a:ln w="9525">
            <a:noFill/>
            <a:miter lim="800000"/>
            <a:headEnd/>
            <a:tailEnd/>
          </a:ln>
        </p:spPr>
        <p:txBody>
          <a:bodyPr>
            <a:spAutoFit/>
          </a:bodyPr>
          <a:lstStyle/>
          <a:p>
            <a:pPr>
              <a:spcBef>
                <a:spcPct val="50000"/>
              </a:spcBef>
            </a:pPr>
            <a:endParaRPr lang="en-US">
              <a:latin typeface="Arial Narrow" pitchFamily="34" charset="0"/>
            </a:endParaRPr>
          </a:p>
        </p:txBody>
      </p:sp>
      <p:sp>
        <p:nvSpPr>
          <p:cNvPr id="14" name="Oval 17"/>
          <p:cNvSpPr>
            <a:spLocks noChangeArrowheads="1"/>
          </p:cNvSpPr>
          <p:nvPr/>
        </p:nvSpPr>
        <p:spPr bwMode="auto">
          <a:xfrm>
            <a:off x="2438400" y="1905000"/>
            <a:ext cx="1317625" cy="1000125"/>
          </a:xfrm>
          <a:prstGeom prst="ellipse">
            <a:avLst/>
          </a:prstGeom>
          <a:noFill/>
          <a:ln w="28575">
            <a:solidFill>
              <a:schemeClr val="tx1"/>
            </a:solidFill>
            <a:round/>
            <a:headEnd/>
            <a:tailEnd/>
          </a:ln>
        </p:spPr>
        <p:txBody>
          <a:bodyPr wrap="none" anchor="ctr"/>
          <a:lstStyle/>
          <a:p>
            <a:endParaRPr lang="en-US"/>
          </a:p>
        </p:txBody>
      </p:sp>
      <p:sp>
        <p:nvSpPr>
          <p:cNvPr id="15" name="Oval 19"/>
          <p:cNvSpPr>
            <a:spLocks noChangeArrowheads="1"/>
          </p:cNvSpPr>
          <p:nvPr/>
        </p:nvSpPr>
        <p:spPr bwMode="auto">
          <a:xfrm>
            <a:off x="4114800" y="1905000"/>
            <a:ext cx="1073150" cy="685800"/>
          </a:xfrm>
          <a:prstGeom prst="ellipse">
            <a:avLst/>
          </a:prstGeom>
          <a:noFill/>
          <a:ln w="28575">
            <a:solidFill>
              <a:schemeClr val="tx1"/>
            </a:solidFill>
            <a:round/>
            <a:headEnd/>
            <a:tailEnd/>
          </a:ln>
        </p:spPr>
        <p:txBody>
          <a:bodyPr wrap="none" anchor="ctr"/>
          <a:lstStyle/>
          <a:p>
            <a:pPr algn="ctr"/>
            <a:endParaRPr lang="en-US"/>
          </a:p>
        </p:txBody>
      </p:sp>
      <p:sp>
        <p:nvSpPr>
          <p:cNvPr id="16" name="Oval 21"/>
          <p:cNvSpPr>
            <a:spLocks noChangeArrowheads="1"/>
          </p:cNvSpPr>
          <p:nvPr/>
        </p:nvSpPr>
        <p:spPr bwMode="auto">
          <a:xfrm>
            <a:off x="5789613" y="2133600"/>
            <a:ext cx="1073150" cy="685800"/>
          </a:xfrm>
          <a:prstGeom prst="ellipse">
            <a:avLst/>
          </a:prstGeom>
          <a:noFill/>
          <a:ln w="28575">
            <a:solidFill>
              <a:schemeClr val="tx1"/>
            </a:solidFill>
            <a:round/>
            <a:headEnd/>
            <a:tailEnd/>
          </a:ln>
        </p:spPr>
        <p:txBody>
          <a:bodyPr wrap="none" anchor="ctr"/>
          <a:lstStyle/>
          <a:p>
            <a:endParaRPr lang="en-US"/>
          </a:p>
        </p:txBody>
      </p:sp>
      <p:sp>
        <p:nvSpPr>
          <p:cNvPr id="17" name="Oval 23"/>
          <p:cNvSpPr>
            <a:spLocks noChangeArrowheads="1"/>
          </p:cNvSpPr>
          <p:nvPr/>
        </p:nvSpPr>
        <p:spPr bwMode="auto">
          <a:xfrm>
            <a:off x="5872163" y="3048000"/>
            <a:ext cx="1073150" cy="685800"/>
          </a:xfrm>
          <a:prstGeom prst="ellipse">
            <a:avLst/>
          </a:prstGeom>
          <a:noFill/>
          <a:ln w="28575">
            <a:solidFill>
              <a:schemeClr val="tx1"/>
            </a:solidFill>
            <a:round/>
            <a:headEnd/>
            <a:tailEnd/>
          </a:ln>
        </p:spPr>
        <p:txBody>
          <a:bodyPr wrap="none" anchor="ctr"/>
          <a:lstStyle/>
          <a:p>
            <a:endParaRPr lang="en-US"/>
          </a:p>
        </p:txBody>
      </p:sp>
      <p:sp>
        <p:nvSpPr>
          <p:cNvPr id="18" name="Oval 25"/>
          <p:cNvSpPr>
            <a:spLocks noChangeArrowheads="1"/>
          </p:cNvSpPr>
          <p:nvPr/>
        </p:nvSpPr>
        <p:spPr bwMode="auto">
          <a:xfrm>
            <a:off x="5334000" y="3733800"/>
            <a:ext cx="1219199" cy="1143000"/>
          </a:xfrm>
          <a:prstGeom prst="ellipse">
            <a:avLst/>
          </a:prstGeom>
          <a:noFill/>
          <a:ln w="28575">
            <a:solidFill>
              <a:schemeClr val="tx1"/>
            </a:solidFill>
            <a:round/>
            <a:headEnd/>
            <a:tailEnd/>
          </a:ln>
        </p:spPr>
        <p:txBody>
          <a:bodyPr wrap="none" anchor="ctr"/>
          <a:lstStyle/>
          <a:p>
            <a:endParaRPr lang="en-US"/>
          </a:p>
        </p:txBody>
      </p:sp>
      <p:sp>
        <p:nvSpPr>
          <p:cNvPr id="19" name="Text Box 26"/>
          <p:cNvSpPr txBox="1">
            <a:spLocks noChangeArrowheads="1"/>
          </p:cNvSpPr>
          <p:nvPr/>
        </p:nvSpPr>
        <p:spPr bwMode="auto">
          <a:xfrm>
            <a:off x="5459413" y="3733800"/>
            <a:ext cx="1403350" cy="1015663"/>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Extra curricular activities</a:t>
            </a:r>
            <a:endParaRPr lang="en-US" sz="2000">
              <a:latin typeface="Arial Narrow" pitchFamily="34" charset="0"/>
            </a:endParaRPr>
          </a:p>
        </p:txBody>
      </p:sp>
      <p:sp>
        <p:nvSpPr>
          <p:cNvPr id="20" name="Oval 27"/>
          <p:cNvSpPr>
            <a:spLocks noChangeArrowheads="1"/>
          </p:cNvSpPr>
          <p:nvPr/>
        </p:nvSpPr>
        <p:spPr bwMode="auto">
          <a:xfrm>
            <a:off x="4633913" y="4876800"/>
            <a:ext cx="1073150" cy="685800"/>
          </a:xfrm>
          <a:prstGeom prst="ellipse">
            <a:avLst/>
          </a:prstGeom>
          <a:noFill/>
          <a:ln w="28575">
            <a:solidFill>
              <a:schemeClr val="tx1"/>
            </a:solidFill>
            <a:round/>
            <a:headEnd/>
            <a:tailEnd/>
          </a:ln>
        </p:spPr>
        <p:txBody>
          <a:bodyPr wrap="none" anchor="ctr"/>
          <a:lstStyle/>
          <a:p>
            <a:endParaRPr lang="en-US"/>
          </a:p>
        </p:txBody>
      </p:sp>
      <p:sp>
        <p:nvSpPr>
          <p:cNvPr id="21" name="Text Box 28"/>
          <p:cNvSpPr txBox="1">
            <a:spLocks noChangeArrowheads="1"/>
          </p:cNvSpPr>
          <p:nvPr/>
        </p:nvSpPr>
        <p:spPr bwMode="auto">
          <a:xfrm>
            <a:off x="4633913" y="5105400"/>
            <a:ext cx="1403350" cy="396875"/>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Etc. 1</a:t>
            </a:r>
            <a:endParaRPr lang="en-US" sz="2000">
              <a:latin typeface="Arial Narrow" pitchFamily="34" charset="0"/>
            </a:endParaRPr>
          </a:p>
        </p:txBody>
      </p:sp>
      <p:sp>
        <p:nvSpPr>
          <p:cNvPr id="22" name="Oval 29"/>
          <p:cNvSpPr>
            <a:spLocks noChangeArrowheads="1"/>
          </p:cNvSpPr>
          <p:nvPr/>
        </p:nvSpPr>
        <p:spPr bwMode="auto">
          <a:xfrm>
            <a:off x="2735263" y="5181600"/>
            <a:ext cx="1073150" cy="685800"/>
          </a:xfrm>
          <a:prstGeom prst="ellipse">
            <a:avLst/>
          </a:prstGeom>
          <a:noFill/>
          <a:ln w="28575">
            <a:solidFill>
              <a:schemeClr val="tx1"/>
            </a:solidFill>
            <a:round/>
            <a:headEnd/>
            <a:tailEnd/>
          </a:ln>
        </p:spPr>
        <p:txBody>
          <a:bodyPr wrap="none" anchor="ctr"/>
          <a:lstStyle/>
          <a:p>
            <a:endParaRPr lang="en-US"/>
          </a:p>
        </p:txBody>
      </p:sp>
      <p:sp>
        <p:nvSpPr>
          <p:cNvPr id="23" name="Text Box 30"/>
          <p:cNvSpPr txBox="1">
            <a:spLocks noChangeArrowheads="1"/>
          </p:cNvSpPr>
          <p:nvPr/>
        </p:nvSpPr>
        <p:spPr bwMode="auto">
          <a:xfrm>
            <a:off x="2735263" y="5334000"/>
            <a:ext cx="1403350" cy="396875"/>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Etc. 2</a:t>
            </a:r>
            <a:endParaRPr lang="en-US" sz="2000">
              <a:latin typeface="Arial Narrow" pitchFamily="34" charset="0"/>
            </a:endParaRPr>
          </a:p>
        </p:txBody>
      </p:sp>
      <p:sp>
        <p:nvSpPr>
          <p:cNvPr id="24" name="Line 31"/>
          <p:cNvSpPr>
            <a:spLocks noChangeShapeType="1"/>
          </p:cNvSpPr>
          <p:nvPr/>
        </p:nvSpPr>
        <p:spPr bwMode="auto">
          <a:xfrm>
            <a:off x="1981200" y="3429000"/>
            <a:ext cx="3890963" cy="0"/>
          </a:xfrm>
          <a:prstGeom prst="line">
            <a:avLst/>
          </a:prstGeom>
          <a:noFill/>
          <a:ln w="9525">
            <a:solidFill>
              <a:schemeClr val="tx1"/>
            </a:solidFill>
            <a:round/>
            <a:headEnd type="triangle" w="med" len="med"/>
            <a:tailEnd type="triangle" w="med" len="med"/>
          </a:ln>
        </p:spPr>
        <p:txBody>
          <a:bodyPr/>
          <a:lstStyle/>
          <a:p>
            <a:endParaRPr lang="en-US"/>
          </a:p>
        </p:txBody>
      </p:sp>
      <p:sp>
        <p:nvSpPr>
          <p:cNvPr id="25" name="Line 32"/>
          <p:cNvSpPr>
            <a:spLocks noChangeShapeType="1"/>
          </p:cNvSpPr>
          <p:nvPr/>
        </p:nvSpPr>
        <p:spPr bwMode="auto">
          <a:xfrm>
            <a:off x="1905000" y="3657600"/>
            <a:ext cx="2971800" cy="1295400"/>
          </a:xfrm>
          <a:prstGeom prst="line">
            <a:avLst/>
          </a:prstGeom>
          <a:noFill/>
          <a:ln w="9525">
            <a:solidFill>
              <a:schemeClr val="tx1"/>
            </a:solidFill>
            <a:round/>
            <a:headEnd type="triangle" w="med" len="med"/>
            <a:tailEnd type="triangle" w="med" len="med"/>
          </a:ln>
        </p:spPr>
        <p:txBody>
          <a:bodyPr/>
          <a:lstStyle/>
          <a:p>
            <a:endParaRPr lang="en-US"/>
          </a:p>
        </p:txBody>
      </p:sp>
      <p:sp>
        <p:nvSpPr>
          <p:cNvPr id="26" name="AutoShape 39"/>
          <p:cNvSpPr>
            <a:spLocks noChangeArrowheads="1"/>
          </p:cNvSpPr>
          <p:nvPr/>
        </p:nvSpPr>
        <p:spPr bwMode="auto">
          <a:xfrm>
            <a:off x="825500" y="2743200"/>
            <a:ext cx="330200" cy="533400"/>
          </a:xfrm>
          <a:prstGeom prst="upArrow">
            <a:avLst>
              <a:gd name="adj1" fmla="val 50000"/>
              <a:gd name="adj2" fmla="val 43750"/>
            </a:avLst>
          </a:prstGeom>
          <a:noFill/>
          <a:ln w="22225">
            <a:solidFill>
              <a:schemeClr val="tx1"/>
            </a:solidFill>
            <a:miter lim="800000"/>
            <a:headEnd/>
            <a:tailEnd/>
          </a:ln>
        </p:spPr>
        <p:txBody>
          <a:bodyPr wrap="none" anchor="ctr"/>
          <a:lstStyle/>
          <a:p>
            <a:endParaRPr lang="en-US"/>
          </a:p>
        </p:txBody>
      </p:sp>
      <p:sp>
        <p:nvSpPr>
          <p:cNvPr id="27" name="Line 40"/>
          <p:cNvSpPr>
            <a:spLocks noChangeShapeType="1"/>
          </p:cNvSpPr>
          <p:nvPr/>
        </p:nvSpPr>
        <p:spPr bwMode="auto">
          <a:xfrm flipH="1">
            <a:off x="1981200" y="2590800"/>
            <a:ext cx="3879850" cy="685800"/>
          </a:xfrm>
          <a:prstGeom prst="line">
            <a:avLst/>
          </a:prstGeom>
          <a:noFill/>
          <a:ln w="9525">
            <a:solidFill>
              <a:schemeClr val="tx1"/>
            </a:solidFill>
            <a:round/>
            <a:headEnd/>
            <a:tailEnd type="triangle" w="med" len="med"/>
          </a:ln>
        </p:spPr>
        <p:txBody>
          <a:bodyPr/>
          <a:lstStyle/>
          <a:p>
            <a:endParaRPr lang="en-US"/>
          </a:p>
        </p:txBody>
      </p:sp>
      <p:sp>
        <p:nvSpPr>
          <p:cNvPr id="28" name="Line 41"/>
          <p:cNvSpPr>
            <a:spLocks noChangeShapeType="1"/>
          </p:cNvSpPr>
          <p:nvPr/>
        </p:nvSpPr>
        <p:spPr bwMode="auto">
          <a:xfrm flipH="1" flipV="1">
            <a:off x="1562100" y="3657600"/>
            <a:ext cx="1485900" cy="1524000"/>
          </a:xfrm>
          <a:prstGeom prst="line">
            <a:avLst/>
          </a:prstGeom>
          <a:noFill/>
          <a:ln w="9525">
            <a:solidFill>
              <a:schemeClr val="tx1"/>
            </a:solidFill>
            <a:round/>
            <a:headEnd/>
            <a:tailEnd type="triangle" w="med" len="med"/>
          </a:ln>
        </p:spPr>
        <p:txBody>
          <a:bodyPr/>
          <a:lstStyle/>
          <a:p>
            <a:endParaRPr lang="en-US"/>
          </a:p>
        </p:txBody>
      </p:sp>
      <p:sp>
        <p:nvSpPr>
          <p:cNvPr id="29" name="Line 40"/>
          <p:cNvSpPr>
            <a:spLocks noChangeShapeType="1"/>
          </p:cNvSpPr>
          <p:nvPr/>
        </p:nvSpPr>
        <p:spPr bwMode="auto">
          <a:xfrm flipH="1">
            <a:off x="1625600" y="4305300"/>
            <a:ext cx="3879850" cy="685800"/>
          </a:xfrm>
          <a:prstGeom prst="line">
            <a:avLst/>
          </a:prstGeom>
          <a:noFill/>
          <a:ln w="9525">
            <a:solidFill>
              <a:schemeClr val="tx1"/>
            </a:solidFill>
            <a:round/>
            <a:headEnd/>
            <a:tailEnd type="triangle" w="med" len="med"/>
          </a:ln>
        </p:spPr>
        <p:txBody>
          <a:bodyPr/>
          <a:lstStyle/>
          <a:p>
            <a:endParaRPr lang="en-US"/>
          </a:p>
        </p:txBody>
      </p:sp>
      <p:sp>
        <p:nvSpPr>
          <p:cNvPr id="30" name="Line 40"/>
          <p:cNvSpPr>
            <a:spLocks noChangeShapeType="1"/>
          </p:cNvSpPr>
          <p:nvPr/>
        </p:nvSpPr>
        <p:spPr bwMode="auto">
          <a:xfrm flipH="1">
            <a:off x="1470025" y="3662363"/>
            <a:ext cx="0" cy="1214437"/>
          </a:xfrm>
          <a:prstGeom prst="line">
            <a:avLst/>
          </a:prstGeom>
          <a:noFill/>
          <a:ln w="9525">
            <a:solidFill>
              <a:schemeClr val="tx1"/>
            </a:solidFill>
            <a:round/>
            <a:headEnd/>
            <a:tailEnd type="triangle" w="med" len="med"/>
          </a:ln>
        </p:spPr>
        <p:txBody>
          <a:bodyPr/>
          <a:lstStyle/>
          <a:p>
            <a:endParaRPr lang="en-US"/>
          </a:p>
        </p:txBody>
      </p:sp>
      <p:sp>
        <p:nvSpPr>
          <p:cNvPr id="31" name="Line 40"/>
          <p:cNvSpPr>
            <a:spLocks noChangeShapeType="1"/>
          </p:cNvSpPr>
          <p:nvPr/>
        </p:nvSpPr>
        <p:spPr bwMode="auto">
          <a:xfrm>
            <a:off x="541338" y="2733675"/>
            <a:ext cx="465137" cy="2143125"/>
          </a:xfrm>
          <a:prstGeom prst="line">
            <a:avLst/>
          </a:prstGeom>
          <a:noFill/>
          <a:ln w="9525">
            <a:solidFill>
              <a:schemeClr val="tx1"/>
            </a:solidFill>
            <a:round/>
            <a:headEnd/>
            <a:tailEnd type="triangle" w="med" len="med"/>
          </a:ln>
        </p:spPr>
        <p:txBody>
          <a:bodyPr/>
          <a:lstStyle/>
          <a:p>
            <a:endParaRPr lang="en-US"/>
          </a:p>
        </p:txBody>
      </p:sp>
      <p:sp>
        <p:nvSpPr>
          <p:cNvPr id="32" name="Text Box 14"/>
          <p:cNvSpPr txBox="1">
            <a:spLocks noChangeArrowheads="1"/>
          </p:cNvSpPr>
          <p:nvPr/>
        </p:nvSpPr>
        <p:spPr bwMode="auto">
          <a:xfrm>
            <a:off x="76200" y="4916269"/>
            <a:ext cx="1600200" cy="646331"/>
          </a:xfrm>
          <a:prstGeom prst="rect">
            <a:avLst/>
          </a:prstGeom>
          <a:solidFill>
            <a:srgbClr val="92D050"/>
          </a:solidFill>
          <a:ln w="9525">
            <a:noFill/>
            <a:miter lim="800000"/>
            <a:headEnd/>
            <a:tailEnd/>
          </a:ln>
        </p:spPr>
        <p:txBody>
          <a:bodyPr wrap="square">
            <a:spAutoFit/>
          </a:bodyPr>
          <a:lstStyle/>
          <a:p>
            <a:pPr>
              <a:spcBef>
                <a:spcPct val="50000"/>
              </a:spcBef>
            </a:pPr>
            <a:r>
              <a:rPr lang="en-US" smtClean="0">
                <a:latin typeface="Arial Narrow" pitchFamily="34" charset="0"/>
              </a:rPr>
              <a:t>Parents’ representatives</a:t>
            </a:r>
            <a:endParaRPr lang="en-US">
              <a:latin typeface="Arial Narrow" pitchFamily="34" charset="0"/>
            </a:endParaRPr>
          </a:p>
        </p:txBody>
      </p:sp>
      <p:sp>
        <p:nvSpPr>
          <p:cNvPr id="33" name="Text Box 1051"/>
          <p:cNvSpPr txBox="1">
            <a:spLocks noChangeArrowheads="1"/>
          </p:cNvSpPr>
          <p:nvPr/>
        </p:nvSpPr>
        <p:spPr bwMode="auto">
          <a:xfrm>
            <a:off x="2209800" y="2133600"/>
            <a:ext cx="1885950" cy="707886"/>
          </a:xfrm>
          <a:prstGeom prst="rect">
            <a:avLst/>
          </a:prstGeom>
          <a:noFill/>
          <a:ln w="9525">
            <a:noFill/>
            <a:miter lim="800000"/>
            <a:headEnd/>
            <a:tailEnd/>
          </a:ln>
        </p:spPr>
        <p:txBody>
          <a:bodyPr wrap="square">
            <a:spAutoFit/>
          </a:bodyPr>
          <a:lstStyle/>
          <a:p>
            <a:pPr algn="ctr">
              <a:spcBef>
                <a:spcPct val="50000"/>
              </a:spcBef>
            </a:pPr>
            <a:r>
              <a:rPr lang="en-US" sz="2000" dirty="0" smtClean="0">
                <a:latin typeface="Arial Narrow" pitchFamily="34" charset="0"/>
              </a:rPr>
              <a:t>Partnership             A</a:t>
            </a:r>
            <a:endParaRPr lang="en-US" sz="2000" dirty="0">
              <a:latin typeface="Arial Narrow" pitchFamily="34" charset="0"/>
            </a:endParaRPr>
          </a:p>
        </p:txBody>
      </p:sp>
      <p:sp>
        <p:nvSpPr>
          <p:cNvPr id="34" name="Text Box 1049"/>
          <p:cNvSpPr txBox="1">
            <a:spLocks noChangeArrowheads="1"/>
          </p:cNvSpPr>
          <p:nvPr/>
        </p:nvSpPr>
        <p:spPr bwMode="auto">
          <a:xfrm>
            <a:off x="4191000" y="1905000"/>
            <a:ext cx="1016000" cy="707886"/>
          </a:xfrm>
          <a:prstGeom prst="rect">
            <a:avLst/>
          </a:prstGeom>
          <a:noFill/>
          <a:ln w="9525">
            <a:noFill/>
            <a:miter lim="800000"/>
            <a:headEnd/>
            <a:tailEnd/>
          </a:ln>
        </p:spPr>
        <p:txBody>
          <a:bodyPr>
            <a:spAutoFit/>
          </a:bodyPr>
          <a:lstStyle/>
          <a:p>
            <a:pPr algn="ctr">
              <a:spcBef>
                <a:spcPct val="50000"/>
              </a:spcBef>
            </a:pPr>
            <a:r>
              <a:rPr lang="en-US" sz="2000" smtClean="0">
                <a:latin typeface="Arial Narrow" pitchFamily="34" charset="0"/>
              </a:rPr>
              <a:t>Project C</a:t>
            </a:r>
            <a:endParaRPr lang="en-US" sz="2000">
              <a:latin typeface="Arial Narrow" pitchFamily="34" charset="0"/>
            </a:endParaRPr>
          </a:p>
        </p:txBody>
      </p:sp>
      <p:sp>
        <p:nvSpPr>
          <p:cNvPr id="35" name="Text Box 1053"/>
          <p:cNvSpPr txBox="1">
            <a:spLocks noChangeArrowheads="1"/>
          </p:cNvSpPr>
          <p:nvPr/>
        </p:nvSpPr>
        <p:spPr bwMode="auto">
          <a:xfrm>
            <a:off x="5867400" y="2133600"/>
            <a:ext cx="1403350" cy="707886"/>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Academic results</a:t>
            </a:r>
            <a:endParaRPr lang="en-US" sz="2000">
              <a:latin typeface="Arial Narrow" pitchFamily="34" charset="0"/>
            </a:endParaRPr>
          </a:p>
        </p:txBody>
      </p:sp>
      <p:sp>
        <p:nvSpPr>
          <p:cNvPr id="36" name="Text Box 1055"/>
          <p:cNvSpPr txBox="1">
            <a:spLocks noChangeArrowheads="1"/>
          </p:cNvSpPr>
          <p:nvPr/>
        </p:nvSpPr>
        <p:spPr bwMode="auto">
          <a:xfrm>
            <a:off x="6026150" y="3200400"/>
            <a:ext cx="1403350" cy="396875"/>
          </a:xfrm>
          <a:prstGeom prst="rect">
            <a:avLst/>
          </a:prstGeom>
          <a:noFill/>
          <a:ln w="9525">
            <a:noFill/>
            <a:miter lim="800000"/>
            <a:headEnd/>
            <a:tailEnd/>
          </a:ln>
        </p:spPr>
        <p:txBody>
          <a:bodyPr>
            <a:spAutoFit/>
          </a:bodyPr>
          <a:lstStyle/>
          <a:p>
            <a:pPr>
              <a:spcBef>
                <a:spcPct val="50000"/>
              </a:spcBef>
            </a:pPr>
            <a:r>
              <a:rPr lang="en-US" sz="2000" smtClean="0">
                <a:latin typeface="Arial Narrow" pitchFamily="34" charset="0"/>
              </a:rPr>
              <a:t>SDPlan</a:t>
            </a:r>
            <a:endParaRPr lang="en-US" sz="2000">
              <a:latin typeface="Arial Narrow" pitchFamily="34" charset="0"/>
            </a:endParaRPr>
          </a:p>
        </p:txBody>
      </p:sp>
      <p:sp>
        <p:nvSpPr>
          <p:cNvPr id="37" name="Marcador de Posição do Número do Diapositivo 36"/>
          <p:cNvSpPr>
            <a:spLocks noGrp="1"/>
          </p:cNvSpPr>
          <p:nvPr>
            <p:ph type="sldNum" sz="quarter" idx="12"/>
          </p:nvPr>
        </p:nvSpPr>
        <p:spPr/>
        <p:txBody>
          <a:bodyPr/>
          <a:lstStyle/>
          <a:p>
            <a:fld id="{8745C66F-FC7B-4C52-931F-EAABACA1CBDF}" type="slidenum">
              <a:rPr lang="en-US" smtClean="0"/>
              <a:pPr/>
              <a:t>3</a:t>
            </a:fld>
            <a:endParaRPr lang="en-US"/>
          </a:p>
        </p:txBody>
      </p:sp>
      <p:sp>
        <p:nvSpPr>
          <p:cNvPr id="38" name="CaixaDeTexto 37"/>
          <p:cNvSpPr txBox="1"/>
          <p:nvPr/>
        </p:nvSpPr>
        <p:spPr>
          <a:xfrm>
            <a:off x="7848600" y="0"/>
            <a:ext cx="1371600" cy="646331"/>
          </a:xfrm>
          <a:prstGeom prst="rect">
            <a:avLst/>
          </a:prstGeom>
          <a:noFill/>
        </p:spPr>
        <p:txBody>
          <a:bodyPr wrap="square" rtlCol="0">
            <a:spAutoFit/>
          </a:bodyPr>
          <a:lstStyle/>
          <a:p>
            <a:r>
              <a:rPr lang="en-US" b="1" smtClean="0">
                <a:solidFill>
                  <a:schemeClr val="accent1"/>
                </a:solidFill>
                <a:latin typeface="Arial Narrow" pitchFamily="34" charset="0"/>
              </a:rPr>
              <a:t>Sellfev picture</a:t>
            </a:r>
            <a:endParaRPr lang="en-US" b="1">
              <a:solidFill>
                <a:schemeClr val="accent1"/>
              </a:solidFill>
              <a:latin typeface="Arial Narrow" pitchFamily="34" charset="0"/>
            </a:endParaRPr>
          </a:p>
        </p:txBody>
      </p:sp>
      <p:sp>
        <p:nvSpPr>
          <p:cNvPr id="40" name="CaixaDeTexto 39"/>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extLst>
      <p:ext uri="{BB962C8B-B14F-4D97-AF65-F5344CB8AC3E}">
        <p14:creationId xmlns:p14="http://schemas.microsoft.com/office/powerpoint/2010/main" val="274765506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Marcador de Posição de Conteúdo 10" descr="big-bang.jpg"/>
          <p:cNvPicPr>
            <a:picLocks noGrp="1" noChangeAspect="1"/>
          </p:cNvPicPr>
          <p:nvPr>
            <p:ph idx="1"/>
          </p:nvPr>
        </p:nvPicPr>
        <p:blipFill>
          <a:blip r:embed="rId3" cstate="print"/>
          <a:stretch>
            <a:fillRect/>
          </a:stretch>
        </p:blipFill>
        <p:spPr>
          <a:xfrm>
            <a:off x="2819400" y="2209800"/>
            <a:ext cx="5039851" cy="4114800"/>
          </a:xfrm>
        </p:spPr>
      </p:pic>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dirty="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dirty="0" smtClean="0">
                <a:latin typeface="Arial Narrow" pitchFamily="34" charset="0"/>
              </a:rPr>
              <a:t>Helder Guerreiro</a:t>
            </a:r>
            <a:endParaRPr lang="en-US" sz="1400" dirty="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ângulo 9"/>
          <p:cNvSpPr/>
          <p:nvPr/>
        </p:nvSpPr>
        <p:spPr>
          <a:xfrm>
            <a:off x="228600" y="838200"/>
            <a:ext cx="7620000" cy="830997"/>
          </a:xfrm>
          <a:prstGeom prst="rect">
            <a:avLst/>
          </a:prstGeom>
        </p:spPr>
        <p:txBody>
          <a:bodyPr wrap="square">
            <a:spAutoFit/>
          </a:bodyPr>
          <a:lstStyle/>
          <a:p>
            <a:r>
              <a:rPr lang="en-US" sz="2400" dirty="0" smtClean="0">
                <a:latin typeface="Arial Narrow" pitchFamily="34" charset="0"/>
              </a:rPr>
              <a:t>First misleading assumption: </a:t>
            </a:r>
            <a:r>
              <a:rPr lang="en-US" sz="2400" b="1" i="1" dirty="0" smtClean="0">
                <a:latin typeface="Arial Narrow" pitchFamily="34" charset="0"/>
              </a:rPr>
              <a:t>before evaluation, school management was chaotic</a:t>
            </a:r>
            <a:r>
              <a:rPr lang="en-US" sz="2400" dirty="0" smtClean="0">
                <a:latin typeface="Arial Narrow" pitchFamily="34" charset="0"/>
              </a:rPr>
              <a:t>.  </a:t>
            </a:r>
          </a:p>
        </p:txBody>
      </p:sp>
      <p:sp>
        <p:nvSpPr>
          <p:cNvPr id="12" name="CaixaDeTexto 11"/>
          <p:cNvSpPr txBox="1"/>
          <p:nvPr/>
        </p:nvSpPr>
        <p:spPr>
          <a:xfrm>
            <a:off x="0" y="2209800"/>
            <a:ext cx="2667000" cy="2246769"/>
          </a:xfrm>
          <a:prstGeom prst="rect">
            <a:avLst/>
          </a:prstGeom>
          <a:noFill/>
        </p:spPr>
        <p:txBody>
          <a:bodyPr wrap="square" rtlCol="0">
            <a:spAutoFit/>
          </a:bodyPr>
          <a:lstStyle/>
          <a:p>
            <a:r>
              <a:rPr lang="en-US" sz="2000" dirty="0" smtClean="0">
                <a:latin typeface="Arial Narrow" pitchFamily="34" charset="0"/>
              </a:rPr>
              <a:t>RECALLING THE ORGANIZATIONAL THEORIES:</a:t>
            </a:r>
          </a:p>
          <a:p>
            <a:r>
              <a:rPr lang="en-US" sz="2000" dirty="0" smtClean="0">
                <a:latin typeface="Arial Narrow" pitchFamily="34" charset="0"/>
              </a:rPr>
              <a:t>Schools as </a:t>
            </a:r>
          </a:p>
          <a:p>
            <a:pPr>
              <a:buFontTx/>
              <a:buChar char="-"/>
            </a:pPr>
            <a:r>
              <a:rPr lang="en-US" sz="2000" dirty="0" smtClean="0">
                <a:latin typeface="Arial Narrow" pitchFamily="34" charset="0"/>
              </a:rPr>
              <a:t>organized anarchies;</a:t>
            </a:r>
          </a:p>
          <a:p>
            <a:pPr>
              <a:buFontTx/>
              <a:buChar char="-"/>
            </a:pPr>
            <a:r>
              <a:rPr lang="en-US" sz="2000" dirty="0" smtClean="0">
                <a:latin typeface="Arial Narrow" pitchFamily="34" charset="0"/>
              </a:rPr>
              <a:t> loosely coupled systems.</a:t>
            </a:r>
          </a:p>
          <a:p>
            <a:endParaRPr lang="en-US" sz="2000" dirty="0" smtClean="0">
              <a:latin typeface="Arial Narrow" pitchFamily="34" charset="0"/>
            </a:endParaRPr>
          </a:p>
        </p:txBody>
      </p:sp>
      <p:sp>
        <p:nvSpPr>
          <p:cNvPr id="13" name="Marcador de Posição do Número do Diapositivo 12"/>
          <p:cNvSpPr>
            <a:spLocks noGrp="1"/>
          </p:cNvSpPr>
          <p:nvPr>
            <p:ph type="sldNum" sz="quarter" idx="12"/>
          </p:nvPr>
        </p:nvSpPr>
        <p:spPr/>
        <p:txBody>
          <a:bodyPr/>
          <a:lstStyle/>
          <a:p>
            <a:fld id="{8745C66F-FC7B-4C52-931F-EAABACA1CBDF}" type="slidenum">
              <a:rPr lang="en-US" smtClean="0"/>
              <a:pPr/>
              <a:t>4</a:t>
            </a:fld>
            <a:endParaRPr lang="en-US"/>
          </a:p>
        </p:txBody>
      </p:sp>
      <p:sp>
        <p:nvSpPr>
          <p:cNvPr id="14" name="CaixaDeTexto 13"/>
          <p:cNvSpPr txBox="1"/>
          <p:nvPr/>
        </p:nvSpPr>
        <p:spPr>
          <a:xfrm>
            <a:off x="7924800" y="0"/>
            <a:ext cx="1219200" cy="646331"/>
          </a:xfrm>
          <a:prstGeom prst="rect">
            <a:avLst/>
          </a:prstGeom>
          <a:noFill/>
        </p:spPr>
        <p:txBody>
          <a:bodyPr wrap="square" rtlCol="0">
            <a:spAutoFit/>
          </a:bodyPr>
          <a:lstStyle/>
          <a:p>
            <a:r>
              <a:rPr lang="pt-PT" b="1" dirty="0" err="1" smtClean="0">
                <a:solidFill>
                  <a:schemeClr val="accent1"/>
                </a:solidFill>
                <a:latin typeface="Arial Narrow" pitchFamily="34" charset="0"/>
              </a:rPr>
              <a:t>Before</a:t>
            </a:r>
            <a:r>
              <a:rPr lang="pt-PT" b="1" dirty="0" smtClean="0">
                <a:solidFill>
                  <a:schemeClr val="accent1"/>
                </a:solidFill>
                <a:latin typeface="Arial Narrow" pitchFamily="34" charset="0"/>
              </a:rPr>
              <a:t> </a:t>
            </a:r>
            <a:r>
              <a:rPr lang="pt-PT" b="1" dirty="0" err="1" smtClean="0">
                <a:solidFill>
                  <a:schemeClr val="accent1"/>
                </a:solidFill>
                <a:latin typeface="Arial Narrow" pitchFamily="34" charset="0"/>
              </a:rPr>
              <a:t>was</a:t>
            </a:r>
            <a:r>
              <a:rPr lang="pt-PT" b="1" dirty="0" smtClean="0">
                <a:solidFill>
                  <a:schemeClr val="accent1"/>
                </a:solidFill>
                <a:latin typeface="Arial Narrow" pitchFamily="34" charset="0"/>
              </a:rPr>
              <a:t> </a:t>
            </a:r>
            <a:r>
              <a:rPr lang="pt-PT" b="1" dirty="0" err="1" smtClean="0">
                <a:solidFill>
                  <a:schemeClr val="accent1"/>
                </a:solidFill>
                <a:latin typeface="Arial Narrow" pitchFamily="34" charset="0"/>
              </a:rPr>
              <a:t>the</a:t>
            </a:r>
            <a:r>
              <a:rPr lang="pt-PT" b="1" dirty="0" smtClean="0">
                <a:solidFill>
                  <a:schemeClr val="accent1"/>
                </a:solidFill>
                <a:latin typeface="Arial Narrow" pitchFamily="34" charset="0"/>
              </a:rPr>
              <a:t> </a:t>
            </a:r>
            <a:r>
              <a:rPr lang="pt-PT" b="1" dirty="0" err="1" smtClean="0">
                <a:solidFill>
                  <a:schemeClr val="accent1"/>
                </a:solidFill>
                <a:latin typeface="Arial Narrow" pitchFamily="34" charset="0"/>
              </a:rPr>
              <a:t>chaos</a:t>
            </a:r>
            <a:endParaRPr lang="pt-PT" b="1" dirty="0">
              <a:solidFill>
                <a:schemeClr val="accent1"/>
              </a:solidFill>
              <a:latin typeface="Arial Narrow" pitchFamily="34" charset="0"/>
            </a:endParaRPr>
          </a:p>
        </p:txBody>
      </p:sp>
      <p:sp>
        <p:nvSpPr>
          <p:cNvPr id="16" name="CaixaDeTexto 15"/>
          <p:cNvSpPr txBox="1"/>
          <p:nvPr/>
        </p:nvSpPr>
        <p:spPr>
          <a:xfrm>
            <a:off x="3124200" y="1828800"/>
            <a:ext cx="4343400" cy="461665"/>
          </a:xfrm>
          <a:prstGeom prst="rect">
            <a:avLst/>
          </a:prstGeom>
          <a:noFill/>
        </p:spPr>
        <p:txBody>
          <a:bodyPr wrap="square" rtlCol="0">
            <a:spAutoFit/>
          </a:bodyPr>
          <a:lstStyle/>
          <a:p>
            <a:pPr algn="ctr"/>
            <a:r>
              <a:rPr lang="pt-PT" sz="2400" dirty="0" smtClean="0">
                <a:latin typeface="Arial Narrow" pitchFamily="34" charset="0"/>
              </a:rPr>
              <a:t>EVALUATION BIG BANG</a:t>
            </a:r>
            <a:endParaRPr lang="pt-PT" sz="2400" dirty="0">
              <a:latin typeface="Arial Narrow" pitchFamily="34" charset="0"/>
            </a:endParaRPr>
          </a:p>
        </p:txBody>
      </p:sp>
      <p:sp>
        <p:nvSpPr>
          <p:cNvPr id="17" name="CaixaDeTexto 16"/>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5562600"/>
            <a:ext cx="7467600" cy="563563"/>
          </a:xfrm>
        </p:spPr>
        <p:txBody>
          <a:bodyPr>
            <a:normAutofit/>
          </a:bodyPr>
          <a:lstStyle/>
          <a:p>
            <a:pPr>
              <a:buNone/>
            </a:pPr>
            <a:endParaRPr lang="en-US" sz="2000" i="1" smtClean="0">
              <a:latin typeface="Arial Narrow" pitchFamily="34" charset="0"/>
            </a:endParaRPr>
          </a:p>
          <a:p>
            <a:endParaRPr lang="en-US" smtClean="0"/>
          </a:p>
          <a:p>
            <a:endParaRPr lang="en-US" dirty="0" smtClean="0"/>
          </a:p>
          <a:p>
            <a:endParaRPr lang="en-US" dirty="0" smtClean="0"/>
          </a:p>
          <a:p>
            <a:endParaRPr lang="en-US" dirty="0" smtClean="0"/>
          </a:p>
          <a:p>
            <a:endParaRPr lang="en-US" dirty="0" smtClean="0"/>
          </a:p>
          <a:p>
            <a:endParaRPr lang="en-US" dirty="0" smtClean="0"/>
          </a:p>
          <a:p>
            <a:pPr algn="r">
              <a:buNone/>
            </a:pPr>
            <a:endParaRPr lang="en-US" dirty="0" smtClean="0"/>
          </a:p>
        </p:txBody>
      </p:sp>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smtClean="0">
                <a:latin typeface="Arial Narrow" pitchFamily="34" charset="0"/>
              </a:rPr>
              <a:t>Helder Guerreiro</a:t>
            </a:r>
            <a:endParaRPr lang="en-US" sz="140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a:off x="7855527" y="-55418"/>
            <a:ext cx="0"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ângulo 9"/>
          <p:cNvSpPr/>
          <p:nvPr/>
        </p:nvSpPr>
        <p:spPr>
          <a:xfrm>
            <a:off x="1981200" y="5562600"/>
            <a:ext cx="5867400" cy="307777"/>
          </a:xfrm>
          <a:prstGeom prst="rect">
            <a:avLst/>
          </a:prstGeom>
        </p:spPr>
        <p:txBody>
          <a:bodyPr wrap="square">
            <a:spAutoFit/>
          </a:bodyPr>
          <a:lstStyle/>
          <a:p>
            <a:pPr algn="r">
              <a:buNone/>
            </a:pPr>
            <a:r>
              <a:rPr lang="en-US" sz="1400" i="1" smtClean="0">
                <a:latin typeface="Arial Narrow" pitchFamily="34" charset="0"/>
              </a:rPr>
              <a:t>in</a:t>
            </a:r>
            <a:r>
              <a:rPr lang="en-US" sz="1400" smtClean="0">
                <a:latin typeface="Arial Narrow" pitchFamily="34" charset="0"/>
              </a:rPr>
              <a:t> Stake, R. (2004), </a:t>
            </a:r>
            <a:r>
              <a:rPr lang="en-US" sz="1400" i="1" smtClean="0">
                <a:latin typeface="Arial Narrow" pitchFamily="34" charset="0"/>
              </a:rPr>
              <a:t>Standards-based  Responsive Evaluation</a:t>
            </a:r>
            <a:r>
              <a:rPr lang="en-US" sz="1400" smtClean="0">
                <a:latin typeface="Arial Narrow" pitchFamily="34" charset="0"/>
              </a:rPr>
              <a:t>,  SAGE</a:t>
            </a:r>
            <a:endParaRPr lang="en-US" sz="1400">
              <a:latin typeface="Arial Narrow" pitchFamily="34" charset="0"/>
            </a:endParaRPr>
          </a:p>
        </p:txBody>
      </p:sp>
      <p:sp>
        <p:nvSpPr>
          <p:cNvPr id="11" name="CaixaDeTexto 10"/>
          <p:cNvSpPr txBox="1"/>
          <p:nvPr/>
        </p:nvSpPr>
        <p:spPr>
          <a:xfrm>
            <a:off x="152400" y="1334869"/>
            <a:ext cx="7696200" cy="646331"/>
          </a:xfrm>
          <a:prstGeom prst="rect">
            <a:avLst/>
          </a:prstGeom>
          <a:noFill/>
        </p:spPr>
        <p:txBody>
          <a:bodyPr wrap="square" rtlCol="0">
            <a:spAutoFit/>
          </a:bodyPr>
          <a:lstStyle/>
          <a:p>
            <a:r>
              <a:rPr lang="en-US" dirty="0" smtClean="0">
                <a:latin typeface="Arial Narrow" pitchFamily="34" charset="0"/>
              </a:rPr>
              <a:t>… </a:t>
            </a:r>
            <a:r>
              <a:rPr lang="en-US" i="1" dirty="0" smtClean="0">
                <a:latin typeface="Arial Narrow" pitchFamily="34" charset="0"/>
              </a:rPr>
              <a:t>evaluation has been with us for a long time. /…/ God knew the difference between good and evil but provided no indication  how </a:t>
            </a:r>
            <a:r>
              <a:rPr lang="en-US" i="1" dirty="0" smtClean="0">
                <a:latin typeface="Arial Narrow" pitchFamily="34" charset="0"/>
              </a:rPr>
              <a:t> they </a:t>
            </a:r>
            <a:r>
              <a:rPr lang="en-US" i="1" dirty="0" smtClean="0">
                <a:latin typeface="Arial Narrow" pitchFamily="34" charset="0"/>
              </a:rPr>
              <a:t>can be distinguished.</a:t>
            </a:r>
            <a:endParaRPr lang="en-US" i="1" dirty="0">
              <a:latin typeface="Arial Narrow" pitchFamily="34" charset="0"/>
            </a:endParaRPr>
          </a:p>
        </p:txBody>
      </p:sp>
      <p:sp>
        <p:nvSpPr>
          <p:cNvPr id="13" name="CaixaDeTexto 12"/>
          <p:cNvSpPr txBox="1"/>
          <p:nvPr/>
        </p:nvSpPr>
        <p:spPr>
          <a:xfrm>
            <a:off x="152400" y="2209800"/>
            <a:ext cx="7696200" cy="1200329"/>
          </a:xfrm>
          <a:prstGeom prst="rect">
            <a:avLst/>
          </a:prstGeom>
          <a:noFill/>
        </p:spPr>
        <p:txBody>
          <a:bodyPr wrap="square" rtlCol="0">
            <a:spAutoFit/>
          </a:bodyPr>
          <a:lstStyle/>
          <a:p>
            <a:r>
              <a:rPr lang="en-US" i="1" dirty="0" smtClean="0">
                <a:latin typeface="Arial Narrow" pitchFamily="34" charset="0"/>
              </a:rPr>
              <a:t>Informal evaluation might argue that is better than formal evaluation, because we (Homo sapiens) as a species  have survived. /…/ Luck was probably involved, but it is safe to say that survival meant making a lot of the right choices. And choosing is a matter of evaluation.</a:t>
            </a:r>
            <a:endParaRPr lang="en-US" i="1" dirty="0">
              <a:latin typeface="Arial Narrow" pitchFamily="34" charset="0"/>
            </a:endParaRPr>
          </a:p>
        </p:txBody>
      </p:sp>
      <p:sp>
        <p:nvSpPr>
          <p:cNvPr id="14" name="CaixaDeTexto 13"/>
          <p:cNvSpPr txBox="1"/>
          <p:nvPr/>
        </p:nvSpPr>
        <p:spPr>
          <a:xfrm>
            <a:off x="152400" y="3886200"/>
            <a:ext cx="7696200" cy="646331"/>
          </a:xfrm>
          <a:prstGeom prst="rect">
            <a:avLst/>
          </a:prstGeom>
          <a:noFill/>
        </p:spPr>
        <p:txBody>
          <a:bodyPr wrap="square" rtlCol="0">
            <a:spAutoFit/>
          </a:bodyPr>
          <a:lstStyle/>
          <a:p>
            <a:r>
              <a:rPr lang="en-US" i="1" dirty="0" smtClean="0">
                <a:latin typeface="Arial Narrow" pitchFamily="34" charset="0"/>
              </a:rPr>
              <a:t>For formal evaluation to be better than informal, we need to be satisfied that it helps us to recognize goodness better.</a:t>
            </a:r>
            <a:endParaRPr lang="en-US" i="1" dirty="0">
              <a:latin typeface="Arial Narrow" pitchFamily="34" charset="0"/>
            </a:endParaRPr>
          </a:p>
        </p:txBody>
      </p:sp>
      <p:sp>
        <p:nvSpPr>
          <p:cNvPr id="15" name="Marcador de Posição do Número do Diapositivo 14"/>
          <p:cNvSpPr>
            <a:spLocks noGrp="1"/>
          </p:cNvSpPr>
          <p:nvPr>
            <p:ph type="sldNum" sz="quarter" idx="12"/>
          </p:nvPr>
        </p:nvSpPr>
        <p:spPr/>
        <p:txBody>
          <a:bodyPr/>
          <a:lstStyle/>
          <a:p>
            <a:fld id="{8745C66F-FC7B-4C52-931F-EAABACA1CBDF}" type="slidenum">
              <a:rPr lang="en-US" smtClean="0"/>
              <a:pPr/>
              <a:t>5</a:t>
            </a:fld>
            <a:endParaRPr lang="en-US"/>
          </a:p>
        </p:txBody>
      </p:sp>
      <p:sp>
        <p:nvSpPr>
          <p:cNvPr id="16" name="CaixaDeTexto 15"/>
          <p:cNvSpPr txBox="1"/>
          <p:nvPr/>
        </p:nvSpPr>
        <p:spPr>
          <a:xfrm>
            <a:off x="7772400" y="0"/>
            <a:ext cx="1371600" cy="646331"/>
          </a:xfrm>
          <a:prstGeom prst="rect">
            <a:avLst/>
          </a:prstGeom>
          <a:noFill/>
        </p:spPr>
        <p:txBody>
          <a:bodyPr wrap="square" rtlCol="0">
            <a:spAutoFit/>
          </a:bodyPr>
          <a:lstStyle/>
          <a:p>
            <a:r>
              <a:rPr lang="en-US" b="1" smtClean="0">
                <a:solidFill>
                  <a:schemeClr val="accent1"/>
                </a:solidFill>
                <a:latin typeface="Arial Narrow" pitchFamily="34" charset="0"/>
              </a:rPr>
              <a:t>Is evaluation a novelty ?</a:t>
            </a:r>
            <a:endParaRPr lang="en-US" b="1">
              <a:solidFill>
                <a:schemeClr val="accent1"/>
              </a:solidFill>
              <a:latin typeface="Arial Narrow" pitchFamily="34" charset="0"/>
            </a:endParaRPr>
          </a:p>
        </p:txBody>
      </p:sp>
      <p:sp>
        <p:nvSpPr>
          <p:cNvPr id="18" name="CaixaDeTexto 17"/>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out)">
                                      <p:cBhvr>
                                        <p:cTn id="7" dur="1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ox(out)">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ox(out)">
                                      <p:cBhvr>
                                        <p:cTn id="17"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Marcador de Posição de Conteúdo 10" descr="800px-B747-cockpit.jpg"/>
          <p:cNvPicPr>
            <a:picLocks noGrp="1" noChangeAspect="1"/>
          </p:cNvPicPr>
          <p:nvPr>
            <p:ph idx="1"/>
          </p:nvPr>
        </p:nvPicPr>
        <p:blipFill>
          <a:blip r:embed="rId3" cstate="print"/>
          <a:stretch>
            <a:fillRect/>
          </a:stretch>
        </p:blipFill>
        <p:spPr>
          <a:xfrm>
            <a:off x="3429000" y="2209800"/>
            <a:ext cx="4419600" cy="3916363"/>
          </a:xfrm>
        </p:spPr>
      </p:pic>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dirty="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dirty="0" smtClean="0">
                <a:latin typeface="Arial Narrow" pitchFamily="34" charset="0"/>
              </a:rPr>
              <a:t>Helder Guerreiro</a:t>
            </a:r>
            <a:endParaRPr lang="en-US" sz="1400" dirty="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flipH="1">
            <a:off x="7848600" y="-55418"/>
            <a:ext cx="6928"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ângulo 9"/>
          <p:cNvSpPr/>
          <p:nvPr/>
        </p:nvSpPr>
        <p:spPr>
          <a:xfrm>
            <a:off x="228600" y="838200"/>
            <a:ext cx="7620000" cy="830997"/>
          </a:xfrm>
          <a:prstGeom prst="rect">
            <a:avLst/>
          </a:prstGeom>
        </p:spPr>
        <p:txBody>
          <a:bodyPr wrap="square">
            <a:spAutoFit/>
          </a:bodyPr>
          <a:lstStyle/>
          <a:p>
            <a:r>
              <a:rPr lang="en-US" sz="2400" smtClean="0">
                <a:latin typeface="Arial Narrow" pitchFamily="34" charset="0"/>
              </a:rPr>
              <a:t>Second misleading assumption: </a:t>
            </a:r>
            <a:r>
              <a:rPr lang="en-US" sz="2400" b="1" i="1" smtClean="0">
                <a:latin typeface="Arial Narrow" pitchFamily="34" charset="0"/>
              </a:rPr>
              <a:t>although schools are complex organizations,</a:t>
            </a:r>
            <a:r>
              <a:rPr lang="en-US" sz="2400" smtClean="0">
                <a:latin typeface="Arial Narrow" pitchFamily="34" charset="0"/>
              </a:rPr>
              <a:t> </a:t>
            </a:r>
            <a:r>
              <a:rPr lang="en-US" sz="2400" b="1" i="1" smtClean="0">
                <a:latin typeface="Arial Narrow" pitchFamily="34" charset="0"/>
              </a:rPr>
              <a:t>evaluation is a question of leadership</a:t>
            </a:r>
            <a:r>
              <a:rPr lang="en-US" sz="2400" smtClean="0">
                <a:latin typeface="Arial Narrow" pitchFamily="34" charset="0"/>
              </a:rPr>
              <a:t>.  </a:t>
            </a:r>
          </a:p>
        </p:txBody>
      </p:sp>
      <p:sp>
        <p:nvSpPr>
          <p:cNvPr id="12" name="Marcador de Posição do Número do Diapositivo 11"/>
          <p:cNvSpPr>
            <a:spLocks noGrp="1"/>
          </p:cNvSpPr>
          <p:nvPr>
            <p:ph type="sldNum" sz="quarter" idx="12"/>
          </p:nvPr>
        </p:nvSpPr>
        <p:spPr/>
        <p:txBody>
          <a:bodyPr/>
          <a:lstStyle/>
          <a:p>
            <a:fld id="{8745C66F-FC7B-4C52-931F-EAABACA1CBDF}" type="slidenum">
              <a:rPr lang="en-US" smtClean="0"/>
              <a:pPr/>
              <a:t>6</a:t>
            </a:fld>
            <a:endParaRPr lang="en-US" dirty="0"/>
          </a:p>
        </p:txBody>
      </p:sp>
      <p:sp>
        <p:nvSpPr>
          <p:cNvPr id="13" name="Rectângulo 12"/>
          <p:cNvSpPr/>
          <p:nvPr/>
        </p:nvSpPr>
        <p:spPr>
          <a:xfrm>
            <a:off x="381000" y="2014984"/>
            <a:ext cx="3124200" cy="4385816"/>
          </a:xfrm>
          <a:prstGeom prst="rect">
            <a:avLst/>
          </a:prstGeom>
        </p:spPr>
        <p:txBody>
          <a:bodyPr wrap="square">
            <a:spAutoFit/>
          </a:bodyPr>
          <a:lstStyle/>
          <a:p>
            <a:r>
              <a:rPr lang="en-US" dirty="0" smtClean="0">
                <a:latin typeface="Arial Narrow" pitchFamily="34" charset="0"/>
              </a:rPr>
              <a:t>‘TECHNICAL’    INGREDIENTS</a:t>
            </a:r>
          </a:p>
          <a:p>
            <a:pPr>
              <a:buFont typeface="Wingdings" pitchFamily="2" charset="2"/>
              <a:buChar char="§"/>
            </a:pPr>
            <a:r>
              <a:rPr lang="en-US" dirty="0" smtClean="0">
                <a:latin typeface="Arial Narrow" pitchFamily="34" charset="0"/>
              </a:rPr>
              <a:t>Applied Measurement</a:t>
            </a:r>
          </a:p>
          <a:p>
            <a:pPr>
              <a:buFont typeface="Wingdings" pitchFamily="2" charset="2"/>
              <a:buChar char="§"/>
            </a:pPr>
            <a:r>
              <a:rPr lang="en-US" dirty="0" smtClean="0">
                <a:latin typeface="Arial Narrow" pitchFamily="34" charset="0"/>
              </a:rPr>
              <a:t>Building organizational capacity in evaluation</a:t>
            </a:r>
          </a:p>
          <a:p>
            <a:pPr>
              <a:buFont typeface="Wingdings" pitchFamily="2" charset="2"/>
              <a:buChar char="§"/>
            </a:pPr>
            <a:r>
              <a:rPr lang="en-US" dirty="0" smtClean="0">
                <a:latin typeface="Arial Narrow" pitchFamily="34" charset="0"/>
              </a:rPr>
              <a:t>Involvement of Stakeholders</a:t>
            </a:r>
          </a:p>
          <a:p>
            <a:pPr>
              <a:buFont typeface="Wingdings" pitchFamily="2" charset="2"/>
              <a:buChar char="§"/>
            </a:pPr>
            <a:r>
              <a:rPr lang="en-US" dirty="0" smtClean="0">
                <a:latin typeface="Arial Narrow" pitchFamily="34" charset="0"/>
              </a:rPr>
              <a:t>Participation and Collaboration</a:t>
            </a:r>
          </a:p>
          <a:p>
            <a:pPr>
              <a:buFont typeface="Wingdings" pitchFamily="2" charset="2"/>
              <a:buChar char="§"/>
            </a:pPr>
            <a:r>
              <a:rPr lang="en-US" dirty="0" smtClean="0">
                <a:latin typeface="Arial Narrow" pitchFamily="34" charset="0"/>
              </a:rPr>
              <a:t>Principles</a:t>
            </a:r>
          </a:p>
          <a:p>
            <a:pPr>
              <a:buFont typeface="Wingdings" pitchFamily="2" charset="2"/>
              <a:buChar char="§"/>
            </a:pPr>
            <a:r>
              <a:rPr lang="en-US" dirty="0" smtClean="0">
                <a:latin typeface="Arial Narrow" pitchFamily="34" charset="0"/>
              </a:rPr>
              <a:t>Program Implementation</a:t>
            </a:r>
          </a:p>
          <a:p>
            <a:pPr>
              <a:buFont typeface="Wingdings" pitchFamily="2" charset="2"/>
              <a:buChar char="§"/>
            </a:pPr>
            <a:r>
              <a:rPr lang="en-US" dirty="0" smtClean="0">
                <a:latin typeface="Arial Narrow" pitchFamily="34" charset="0"/>
              </a:rPr>
              <a:t>Relevance and use</a:t>
            </a:r>
          </a:p>
          <a:p>
            <a:pPr>
              <a:buFont typeface="Wingdings" pitchFamily="2" charset="2"/>
              <a:buChar char="§"/>
            </a:pPr>
            <a:r>
              <a:rPr lang="en-US" dirty="0" smtClean="0">
                <a:latin typeface="Arial Narrow" pitchFamily="34" charset="0"/>
              </a:rPr>
              <a:t>Reporting</a:t>
            </a:r>
          </a:p>
          <a:p>
            <a:pPr>
              <a:buFont typeface="Wingdings" pitchFamily="2" charset="2"/>
              <a:buChar char="§"/>
            </a:pPr>
            <a:r>
              <a:rPr lang="en-US" dirty="0" smtClean="0">
                <a:latin typeface="Arial Narrow" pitchFamily="34" charset="0"/>
              </a:rPr>
              <a:t>Sampling</a:t>
            </a:r>
          </a:p>
          <a:p>
            <a:pPr>
              <a:buFont typeface="Wingdings" pitchFamily="2" charset="2"/>
              <a:buChar char="§"/>
            </a:pPr>
            <a:r>
              <a:rPr lang="en-US" dirty="0" smtClean="0">
                <a:latin typeface="Arial Narrow" pitchFamily="34" charset="0"/>
              </a:rPr>
              <a:t>Standards</a:t>
            </a:r>
          </a:p>
          <a:p>
            <a:pPr>
              <a:buFont typeface="Wingdings" pitchFamily="2" charset="2"/>
              <a:buChar char="§"/>
            </a:pPr>
            <a:r>
              <a:rPr lang="en-US" dirty="0" smtClean="0">
                <a:latin typeface="Arial Narrow" pitchFamily="34" charset="0"/>
              </a:rPr>
              <a:t>Use of Technology</a:t>
            </a:r>
          </a:p>
          <a:p>
            <a:pPr>
              <a:buFont typeface="Wingdings" pitchFamily="2" charset="2"/>
              <a:buChar char="§"/>
            </a:pPr>
            <a:r>
              <a:rPr lang="en-US" dirty="0" smtClean="0">
                <a:latin typeface="Arial Narrow" pitchFamily="34" charset="0"/>
              </a:rPr>
              <a:t> …</a:t>
            </a:r>
          </a:p>
          <a:p>
            <a:pPr algn="r">
              <a:lnSpc>
                <a:spcPct val="150000"/>
              </a:lnSpc>
            </a:pPr>
            <a:r>
              <a:rPr lang="en-US" dirty="0" smtClean="0">
                <a:latin typeface="Arial Narrow" pitchFamily="34" charset="0"/>
              </a:rPr>
              <a:t>(</a:t>
            </a:r>
            <a:r>
              <a:rPr lang="en-US" sz="1400" i="1" dirty="0" smtClean="0">
                <a:latin typeface="Arial Narrow" pitchFamily="34" charset="0"/>
              </a:rPr>
              <a:t>Inspired by </a:t>
            </a:r>
            <a:r>
              <a:rPr lang="en-US" sz="1400" i="1" dirty="0" err="1" smtClean="0">
                <a:latin typeface="Arial Narrow" pitchFamily="34" charset="0"/>
              </a:rPr>
              <a:t>Stufflebeam</a:t>
            </a:r>
            <a:r>
              <a:rPr lang="en-US" sz="1400" i="1" dirty="0" smtClean="0">
                <a:latin typeface="Arial Narrow" pitchFamily="34" charset="0"/>
              </a:rPr>
              <a:t>)</a:t>
            </a:r>
            <a:r>
              <a:rPr lang="en-US" sz="1400" dirty="0" smtClean="0">
                <a:latin typeface="Arial Narrow" pitchFamily="34" charset="0"/>
              </a:rPr>
              <a:t> </a:t>
            </a:r>
            <a:endParaRPr lang="en-US" dirty="0">
              <a:latin typeface="Arial Narrow" pitchFamily="34" charset="0"/>
            </a:endParaRPr>
          </a:p>
        </p:txBody>
      </p:sp>
      <p:sp>
        <p:nvSpPr>
          <p:cNvPr id="15" name="CaixaDeTexto 14"/>
          <p:cNvSpPr txBox="1"/>
          <p:nvPr/>
        </p:nvSpPr>
        <p:spPr>
          <a:xfrm>
            <a:off x="7772400" y="0"/>
            <a:ext cx="1371600" cy="646331"/>
          </a:xfrm>
          <a:prstGeom prst="rect">
            <a:avLst/>
          </a:prstGeom>
          <a:noFill/>
        </p:spPr>
        <p:txBody>
          <a:bodyPr wrap="square" rtlCol="0">
            <a:spAutoFit/>
          </a:bodyPr>
          <a:lstStyle/>
          <a:p>
            <a:r>
              <a:rPr lang="pt-PT" b="1" dirty="0" err="1" smtClean="0">
                <a:solidFill>
                  <a:schemeClr val="accent1"/>
                </a:solidFill>
                <a:latin typeface="Arial Narrow" pitchFamily="34" charset="0"/>
              </a:rPr>
              <a:t>The</a:t>
            </a:r>
            <a:r>
              <a:rPr lang="pt-PT" b="1" dirty="0" smtClean="0">
                <a:solidFill>
                  <a:schemeClr val="accent1"/>
                </a:solidFill>
                <a:latin typeface="Arial Narrow" pitchFamily="34" charset="0"/>
              </a:rPr>
              <a:t> leader  &amp; </a:t>
            </a:r>
            <a:r>
              <a:rPr lang="pt-PT" b="1" dirty="0" err="1" smtClean="0">
                <a:solidFill>
                  <a:schemeClr val="accent1"/>
                </a:solidFill>
                <a:latin typeface="Arial Narrow" pitchFamily="34" charset="0"/>
              </a:rPr>
              <a:t>the</a:t>
            </a:r>
            <a:r>
              <a:rPr lang="pt-PT" b="1" dirty="0" smtClean="0">
                <a:solidFill>
                  <a:schemeClr val="accent1"/>
                </a:solidFill>
                <a:latin typeface="Arial Narrow" pitchFamily="34" charset="0"/>
              </a:rPr>
              <a:t> cockpit</a:t>
            </a:r>
            <a:endParaRPr lang="pt-PT" b="1" dirty="0">
              <a:solidFill>
                <a:schemeClr val="accent1"/>
              </a:solidFill>
              <a:latin typeface="Arial Narrow" pitchFamily="34" charset="0"/>
            </a:endParaRPr>
          </a:p>
        </p:txBody>
      </p:sp>
      <p:sp>
        <p:nvSpPr>
          <p:cNvPr id="14" name="CaixaDeTexto 13"/>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dirty="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dirty="0" smtClean="0">
                <a:latin typeface="Arial Narrow" pitchFamily="34" charset="0"/>
              </a:rPr>
              <a:t>Helder Guerreiro</a:t>
            </a:r>
            <a:endParaRPr lang="en-US" sz="1400" dirty="0">
              <a:latin typeface="Arial Narrow" pitchFamily="34" charset="0"/>
            </a:endParaRPr>
          </a:p>
        </p:txBody>
      </p:sp>
      <p:cxnSp>
        <p:nvCxnSpPr>
          <p:cNvPr id="8" name="Conexão recta 7"/>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exão recta 9"/>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ângulo 8"/>
          <p:cNvSpPr/>
          <p:nvPr/>
        </p:nvSpPr>
        <p:spPr>
          <a:xfrm>
            <a:off x="228600" y="838200"/>
            <a:ext cx="7620000" cy="830997"/>
          </a:xfrm>
          <a:prstGeom prst="rect">
            <a:avLst/>
          </a:prstGeom>
        </p:spPr>
        <p:txBody>
          <a:bodyPr wrap="square">
            <a:spAutoFit/>
          </a:bodyPr>
          <a:lstStyle/>
          <a:p>
            <a:r>
              <a:rPr lang="pt-PT" sz="2400" dirty="0" err="1" smtClean="0">
                <a:latin typeface="Arial Narrow" pitchFamily="34" charset="0"/>
              </a:rPr>
              <a:t>Third</a:t>
            </a:r>
            <a:r>
              <a:rPr lang="pt-PT" sz="2400" dirty="0" smtClean="0">
                <a:latin typeface="Arial Narrow" pitchFamily="34" charset="0"/>
              </a:rPr>
              <a:t> </a:t>
            </a:r>
            <a:r>
              <a:rPr lang="pt-PT" sz="2400" dirty="0" err="1" smtClean="0">
                <a:latin typeface="Arial Narrow" pitchFamily="34" charset="0"/>
              </a:rPr>
              <a:t>misleading</a:t>
            </a:r>
            <a:r>
              <a:rPr lang="pt-PT" sz="2400" dirty="0" smtClean="0">
                <a:latin typeface="Arial Narrow" pitchFamily="34" charset="0"/>
              </a:rPr>
              <a:t> </a:t>
            </a:r>
            <a:r>
              <a:rPr lang="pt-PT" sz="2400" dirty="0" err="1" smtClean="0">
                <a:latin typeface="Arial Narrow" pitchFamily="34" charset="0"/>
              </a:rPr>
              <a:t>assumption</a:t>
            </a:r>
            <a:r>
              <a:rPr lang="pt-PT" sz="2400" dirty="0" smtClean="0">
                <a:latin typeface="Arial Narrow" pitchFamily="34" charset="0"/>
              </a:rPr>
              <a:t>: </a:t>
            </a:r>
            <a:r>
              <a:rPr lang="pt-PT" sz="2400" b="1" i="1" dirty="0" err="1" smtClean="0">
                <a:latin typeface="Arial Narrow" pitchFamily="34" charset="0"/>
              </a:rPr>
              <a:t>Once</a:t>
            </a:r>
            <a:r>
              <a:rPr lang="pt-PT" sz="2400" b="1" i="1" dirty="0" smtClean="0">
                <a:latin typeface="Arial Narrow" pitchFamily="34" charset="0"/>
              </a:rPr>
              <a:t> </a:t>
            </a:r>
            <a:r>
              <a:rPr lang="pt-PT" sz="2400" b="1" i="1" dirty="0" err="1" smtClean="0">
                <a:latin typeface="Arial Narrow" pitchFamily="34" charset="0"/>
              </a:rPr>
              <a:t>evaluation</a:t>
            </a:r>
            <a:r>
              <a:rPr lang="pt-PT" sz="2400" b="1" i="1" dirty="0" smtClean="0">
                <a:latin typeface="Arial Narrow" pitchFamily="34" charset="0"/>
              </a:rPr>
              <a:t> </a:t>
            </a:r>
            <a:r>
              <a:rPr lang="pt-PT" sz="2400" b="1" i="1" dirty="0" err="1" smtClean="0">
                <a:latin typeface="Arial Narrow" pitchFamily="34" charset="0"/>
              </a:rPr>
              <a:t>starts</a:t>
            </a:r>
            <a:r>
              <a:rPr lang="pt-PT" sz="2400" b="1" i="1" dirty="0" smtClean="0">
                <a:latin typeface="Arial Narrow" pitchFamily="34" charset="0"/>
              </a:rPr>
              <a:t> </a:t>
            </a:r>
            <a:r>
              <a:rPr lang="pt-PT" sz="2400" b="1" i="1" dirty="0" err="1" smtClean="0">
                <a:latin typeface="Arial Narrow" pitchFamily="34" charset="0"/>
              </a:rPr>
              <a:t>it</a:t>
            </a:r>
            <a:r>
              <a:rPr lang="pt-PT" sz="2400" b="1" i="1" dirty="0" smtClean="0">
                <a:latin typeface="Arial Narrow" pitchFamily="34" charset="0"/>
              </a:rPr>
              <a:t> </a:t>
            </a:r>
            <a:r>
              <a:rPr lang="pt-PT" sz="2400" b="1" i="1" dirty="0" err="1" smtClean="0">
                <a:latin typeface="Arial Narrow" pitchFamily="34" charset="0"/>
              </a:rPr>
              <a:t>will</a:t>
            </a:r>
            <a:r>
              <a:rPr lang="pt-PT" sz="2400" b="1" i="1" dirty="0" smtClean="0">
                <a:latin typeface="Arial Narrow" pitchFamily="34" charset="0"/>
              </a:rPr>
              <a:t> </a:t>
            </a:r>
            <a:r>
              <a:rPr lang="pt-PT" sz="2400" b="1" i="1" dirty="0" err="1" smtClean="0">
                <a:latin typeface="Arial Narrow" pitchFamily="34" charset="0"/>
              </a:rPr>
              <a:t>be</a:t>
            </a:r>
            <a:r>
              <a:rPr lang="pt-PT" sz="2400" b="1" i="1" dirty="0" smtClean="0">
                <a:latin typeface="Arial Narrow" pitchFamily="34" charset="0"/>
              </a:rPr>
              <a:t> </a:t>
            </a:r>
            <a:r>
              <a:rPr lang="pt-PT" sz="2400" b="1" i="1" dirty="0" err="1" smtClean="0">
                <a:latin typeface="Arial Narrow" pitchFamily="34" charset="0"/>
              </a:rPr>
              <a:t>forever</a:t>
            </a:r>
            <a:r>
              <a:rPr lang="pt-PT" sz="2400" dirty="0" smtClean="0">
                <a:latin typeface="Arial Narrow" pitchFamily="34" charset="0"/>
              </a:rPr>
              <a:t>.  </a:t>
            </a:r>
          </a:p>
        </p:txBody>
      </p:sp>
      <p:pic>
        <p:nvPicPr>
          <p:cNvPr id="1026" name="Picture 2"/>
          <p:cNvPicPr>
            <a:picLocks noGrp="1" noChangeAspect="1" noChangeArrowheads="1"/>
          </p:cNvPicPr>
          <p:nvPr>
            <p:ph idx="1"/>
          </p:nvPr>
        </p:nvPicPr>
        <p:blipFill>
          <a:blip r:embed="rId3" cstate="print"/>
          <a:srcRect/>
          <a:stretch>
            <a:fillRect/>
          </a:stretch>
        </p:blipFill>
        <p:spPr bwMode="auto">
          <a:xfrm>
            <a:off x="0" y="1752600"/>
            <a:ext cx="4106025" cy="4144963"/>
          </a:xfrm>
          <a:prstGeom prst="rect">
            <a:avLst/>
          </a:prstGeom>
          <a:noFill/>
          <a:ln w="9525">
            <a:noFill/>
            <a:miter lim="800000"/>
            <a:headEnd/>
            <a:tailEnd/>
          </a:ln>
        </p:spPr>
      </p:pic>
      <p:sp>
        <p:nvSpPr>
          <p:cNvPr id="13" name="CaixaDeTexto 12"/>
          <p:cNvSpPr txBox="1"/>
          <p:nvPr/>
        </p:nvSpPr>
        <p:spPr>
          <a:xfrm>
            <a:off x="4267200" y="1600201"/>
            <a:ext cx="3733800" cy="5262979"/>
          </a:xfrm>
          <a:prstGeom prst="rect">
            <a:avLst/>
          </a:prstGeom>
          <a:noFill/>
        </p:spPr>
        <p:txBody>
          <a:bodyPr wrap="square" rtlCol="0">
            <a:spAutoFit/>
          </a:bodyPr>
          <a:lstStyle/>
          <a:p>
            <a:r>
              <a:rPr lang="en-US" sz="2400" dirty="0" smtClean="0">
                <a:latin typeface="Arial Narrow" pitchFamily="34" charset="0"/>
              </a:rPr>
              <a:t>SUSTAINABILITY FACTORS</a:t>
            </a:r>
          </a:p>
          <a:p>
            <a:pPr>
              <a:buFontTx/>
              <a:buChar char="-"/>
            </a:pPr>
            <a:r>
              <a:rPr lang="en-US" sz="2400" dirty="0" smtClean="0">
                <a:latin typeface="Arial Narrow" pitchFamily="34" charset="0"/>
              </a:rPr>
              <a:t>The primary causes for evaluation</a:t>
            </a:r>
          </a:p>
          <a:p>
            <a:pPr>
              <a:buFontTx/>
              <a:buChar char="-"/>
            </a:pPr>
            <a:r>
              <a:rPr lang="en-US" sz="2400" dirty="0" smtClean="0">
                <a:latin typeface="Arial Narrow" pitchFamily="34" charset="0"/>
              </a:rPr>
              <a:t>Shared understanding of ‘evaluation’</a:t>
            </a:r>
          </a:p>
          <a:p>
            <a:pPr>
              <a:buFontTx/>
              <a:buChar char="-"/>
            </a:pPr>
            <a:r>
              <a:rPr lang="en-US" sz="2400" dirty="0" smtClean="0">
                <a:latin typeface="Arial Narrow" pitchFamily="34" charset="0"/>
              </a:rPr>
              <a:t> Pressure (social, government,…)</a:t>
            </a:r>
          </a:p>
          <a:p>
            <a:pPr>
              <a:buFontTx/>
              <a:buChar char="-"/>
            </a:pPr>
            <a:r>
              <a:rPr lang="en-US" sz="2400" dirty="0" smtClean="0">
                <a:latin typeface="Arial Narrow" pitchFamily="34" charset="0"/>
              </a:rPr>
              <a:t> Available resources</a:t>
            </a:r>
          </a:p>
          <a:p>
            <a:pPr>
              <a:buFontTx/>
              <a:buChar char="-"/>
            </a:pPr>
            <a:r>
              <a:rPr lang="en-US" sz="2400" dirty="0" smtClean="0">
                <a:latin typeface="Arial Narrow" pitchFamily="34" charset="0"/>
              </a:rPr>
              <a:t> Management of resources</a:t>
            </a:r>
          </a:p>
          <a:p>
            <a:pPr>
              <a:buFontTx/>
              <a:buChar char="-"/>
            </a:pPr>
            <a:r>
              <a:rPr lang="en-US" sz="2400" dirty="0" smtClean="0">
                <a:latin typeface="Arial Narrow" pitchFamily="34" charset="0"/>
              </a:rPr>
              <a:t> Vision</a:t>
            </a:r>
          </a:p>
          <a:p>
            <a:pPr>
              <a:buFontTx/>
              <a:buChar char="-"/>
            </a:pPr>
            <a:r>
              <a:rPr lang="en-US" sz="2400" dirty="0" smtClean="0">
                <a:latin typeface="Arial Narrow" pitchFamily="34" charset="0"/>
              </a:rPr>
              <a:t> Outputs</a:t>
            </a:r>
          </a:p>
          <a:p>
            <a:pPr>
              <a:buFontTx/>
              <a:buChar char="-"/>
            </a:pPr>
            <a:r>
              <a:rPr lang="en-US" sz="2400" dirty="0" smtClean="0">
                <a:latin typeface="Arial Narrow" pitchFamily="34" charset="0"/>
              </a:rPr>
              <a:t> The use of evaluation</a:t>
            </a:r>
          </a:p>
          <a:p>
            <a:pPr>
              <a:buFontTx/>
              <a:buChar char="-"/>
            </a:pPr>
            <a:r>
              <a:rPr lang="en-US" sz="2400" dirty="0" smtClean="0">
                <a:latin typeface="Arial Narrow" pitchFamily="34" charset="0"/>
              </a:rPr>
              <a:t> …. </a:t>
            </a:r>
            <a:r>
              <a:rPr lang="en-US" dirty="0" smtClean="0">
                <a:latin typeface="Arial Narrow" pitchFamily="34" charset="0"/>
              </a:rPr>
              <a:t>(what else?)</a:t>
            </a:r>
          </a:p>
          <a:p>
            <a:pPr>
              <a:buFontTx/>
              <a:buChar char="-"/>
            </a:pPr>
            <a:endParaRPr lang="en-US" sz="2400" dirty="0">
              <a:latin typeface="Arial Narrow" pitchFamily="34" charset="0"/>
            </a:endParaRPr>
          </a:p>
        </p:txBody>
      </p:sp>
      <p:sp>
        <p:nvSpPr>
          <p:cNvPr id="12" name="CaixaDeTexto 11"/>
          <p:cNvSpPr txBox="1"/>
          <p:nvPr/>
        </p:nvSpPr>
        <p:spPr>
          <a:xfrm>
            <a:off x="7772400" y="0"/>
            <a:ext cx="1371600" cy="646331"/>
          </a:xfrm>
          <a:prstGeom prst="rect">
            <a:avLst/>
          </a:prstGeom>
          <a:noFill/>
        </p:spPr>
        <p:txBody>
          <a:bodyPr wrap="square" rtlCol="0">
            <a:spAutoFit/>
          </a:bodyPr>
          <a:lstStyle/>
          <a:p>
            <a:r>
              <a:rPr lang="pt-PT" b="1" dirty="0" err="1" smtClean="0">
                <a:solidFill>
                  <a:schemeClr val="accent1"/>
                </a:solidFill>
                <a:latin typeface="Arial Narrow" pitchFamily="34" charset="0"/>
              </a:rPr>
              <a:t>Make</a:t>
            </a:r>
            <a:r>
              <a:rPr lang="pt-PT" b="1" dirty="0" smtClean="0">
                <a:solidFill>
                  <a:schemeClr val="accent1"/>
                </a:solidFill>
                <a:latin typeface="Arial Narrow" pitchFamily="34" charset="0"/>
              </a:rPr>
              <a:t> </a:t>
            </a:r>
            <a:r>
              <a:rPr lang="pt-PT" b="1" dirty="0" err="1" smtClean="0">
                <a:solidFill>
                  <a:schemeClr val="accent1"/>
                </a:solidFill>
                <a:latin typeface="Arial Narrow" pitchFamily="34" charset="0"/>
              </a:rPr>
              <a:t>it</a:t>
            </a:r>
            <a:r>
              <a:rPr lang="pt-PT" b="1" dirty="0" smtClean="0">
                <a:solidFill>
                  <a:schemeClr val="accent1"/>
                </a:solidFill>
                <a:latin typeface="Arial Narrow" pitchFamily="34" charset="0"/>
              </a:rPr>
              <a:t> </a:t>
            </a:r>
            <a:r>
              <a:rPr lang="pt-PT" b="1" dirty="0" err="1" smtClean="0">
                <a:solidFill>
                  <a:schemeClr val="accent1"/>
                </a:solidFill>
                <a:latin typeface="Arial Narrow" pitchFamily="34" charset="0"/>
              </a:rPr>
              <a:t>Sustainable</a:t>
            </a:r>
            <a:endParaRPr lang="pt-PT" b="1" dirty="0">
              <a:solidFill>
                <a:schemeClr val="accent1"/>
              </a:solidFill>
              <a:latin typeface="Arial Narrow" pitchFamily="34" charset="0"/>
            </a:endParaRPr>
          </a:p>
        </p:txBody>
      </p:sp>
      <p:sp>
        <p:nvSpPr>
          <p:cNvPr id="15" name="CaixaDeTexto 14"/>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381000" y="914400"/>
            <a:ext cx="7467600" cy="5211763"/>
          </a:xfrm>
        </p:spPr>
        <p:txBody>
          <a:bodyPr anchor="t">
            <a:normAutofit/>
          </a:bodyPr>
          <a:lstStyle/>
          <a:p>
            <a:pPr>
              <a:buNone/>
            </a:pPr>
            <a:r>
              <a:rPr lang="en-US" sz="2400" dirty="0" smtClean="0">
                <a:latin typeface="Arial Narrow" pitchFamily="34" charset="0"/>
              </a:rPr>
              <a:t>UTILIZATION FOCUSED EVALUATION</a:t>
            </a:r>
          </a:p>
          <a:p>
            <a:pPr>
              <a:buNone/>
            </a:pPr>
            <a:endParaRPr lang="en-US" sz="2400" i="1" dirty="0" smtClean="0">
              <a:latin typeface="Arial Narrow" pitchFamily="34" charset="0"/>
            </a:endParaRPr>
          </a:p>
          <a:p>
            <a:pPr>
              <a:buNone/>
            </a:pPr>
            <a:r>
              <a:rPr lang="en-US" sz="2400" i="1" dirty="0" smtClean="0">
                <a:latin typeface="Arial Narrow" pitchFamily="34" charset="0"/>
              </a:rPr>
              <a:t>Utilization focused evaluation begins with the premise that evaluations should be judged by their utility and actual use.</a:t>
            </a:r>
          </a:p>
          <a:p>
            <a:pPr>
              <a:buNone/>
            </a:pPr>
            <a:endParaRPr lang="en-US" sz="2400" i="1" dirty="0" smtClean="0">
              <a:latin typeface="Arial Narrow" pitchFamily="34" charset="0"/>
            </a:endParaRPr>
          </a:p>
          <a:p>
            <a:pPr>
              <a:buNone/>
            </a:pPr>
            <a:r>
              <a:rPr lang="en-US" sz="2400" i="1" dirty="0" smtClean="0">
                <a:latin typeface="Arial Narrow" pitchFamily="34" charset="0"/>
              </a:rPr>
              <a:t>Key components of the framework include that it is utilization-focused (designed specifically for the needs of its users), participatory (empowering the users at each step of the design and implementation process), theory-driven (employing logic modeling and consulting relevant literature for concept clarification), and consumer-based (directly addressing the needs of probable audiences of evaluation results)</a:t>
            </a:r>
            <a:endParaRPr lang="pt-PT" sz="2400" dirty="0">
              <a:latin typeface="Arial Narrow" pitchFamily="34" charset="0"/>
            </a:endParaRPr>
          </a:p>
        </p:txBody>
      </p:sp>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dirty="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dirty="0" smtClean="0">
                <a:latin typeface="Arial Narrow" pitchFamily="34" charset="0"/>
              </a:rPr>
              <a:t>Helder Guerreiro</a:t>
            </a:r>
            <a:endParaRPr lang="en-US" sz="1400" dirty="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flipH="1">
            <a:off x="7855527" y="0"/>
            <a:ext cx="1"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11" name="CaixaDeTexto 10"/>
          <p:cNvSpPr txBox="1"/>
          <p:nvPr/>
        </p:nvSpPr>
        <p:spPr>
          <a:xfrm>
            <a:off x="3962400" y="5867400"/>
            <a:ext cx="3886200" cy="307777"/>
          </a:xfrm>
          <a:prstGeom prst="rect">
            <a:avLst/>
          </a:prstGeom>
          <a:noFill/>
        </p:spPr>
        <p:txBody>
          <a:bodyPr wrap="square" rtlCol="0">
            <a:spAutoFit/>
          </a:bodyPr>
          <a:lstStyle/>
          <a:p>
            <a:r>
              <a:rPr lang="pt-PT" sz="1400" dirty="0" err="1" smtClean="0">
                <a:latin typeface="Arial Narrow" pitchFamily="34" charset="0"/>
              </a:rPr>
              <a:t>Patton</a:t>
            </a:r>
            <a:r>
              <a:rPr lang="pt-PT" sz="1400" dirty="0" smtClean="0">
                <a:latin typeface="Arial Narrow" pitchFamily="34" charset="0"/>
              </a:rPr>
              <a:t> , Q. (2000), </a:t>
            </a:r>
            <a:r>
              <a:rPr lang="en-US" sz="1400" dirty="0" smtClean="0"/>
              <a:t>Utilization-Focused Evaluation</a:t>
            </a:r>
            <a:r>
              <a:rPr lang="pt-PT" sz="1400" dirty="0" smtClean="0">
                <a:latin typeface="Arial Narrow" pitchFamily="34" charset="0"/>
              </a:rPr>
              <a:t> </a:t>
            </a:r>
            <a:endParaRPr lang="pt-PT" sz="1400" dirty="0">
              <a:latin typeface="Arial Narrow" pitchFamily="34" charset="0"/>
            </a:endParaRPr>
          </a:p>
        </p:txBody>
      </p:sp>
      <p:sp>
        <p:nvSpPr>
          <p:cNvPr id="10" name="Marcador de Posição do Número do Diapositivo 9"/>
          <p:cNvSpPr>
            <a:spLocks noGrp="1"/>
          </p:cNvSpPr>
          <p:nvPr>
            <p:ph type="sldNum" sz="quarter" idx="12"/>
          </p:nvPr>
        </p:nvSpPr>
        <p:spPr/>
        <p:txBody>
          <a:bodyPr/>
          <a:lstStyle/>
          <a:p>
            <a:fld id="{8745C66F-FC7B-4C52-931F-EAABACA1CBDF}" type="slidenum">
              <a:rPr lang="en-US" smtClean="0"/>
              <a:pPr/>
              <a:t>8</a:t>
            </a:fld>
            <a:endParaRPr lang="en-US"/>
          </a:p>
        </p:txBody>
      </p:sp>
      <p:sp>
        <p:nvSpPr>
          <p:cNvPr id="12" name="CaixaDeTexto 11"/>
          <p:cNvSpPr txBox="1"/>
          <p:nvPr/>
        </p:nvSpPr>
        <p:spPr>
          <a:xfrm>
            <a:off x="7772400" y="0"/>
            <a:ext cx="1524000" cy="646331"/>
          </a:xfrm>
          <a:prstGeom prst="rect">
            <a:avLst/>
          </a:prstGeom>
          <a:noFill/>
        </p:spPr>
        <p:txBody>
          <a:bodyPr wrap="square" rtlCol="0">
            <a:spAutoFit/>
          </a:bodyPr>
          <a:lstStyle/>
          <a:p>
            <a:r>
              <a:rPr lang="pt-PT" b="1" dirty="0" smtClean="0">
                <a:solidFill>
                  <a:schemeClr val="accent1"/>
                </a:solidFill>
                <a:latin typeface="Arial Narrow" pitchFamily="34" charset="0"/>
              </a:rPr>
              <a:t>A </a:t>
            </a:r>
            <a:r>
              <a:rPr lang="pt-PT" b="1" dirty="0" err="1" smtClean="0">
                <a:solidFill>
                  <a:schemeClr val="accent1"/>
                </a:solidFill>
                <a:latin typeface="Arial Narrow" pitchFamily="34" charset="0"/>
              </a:rPr>
              <a:t>clue</a:t>
            </a:r>
            <a:r>
              <a:rPr lang="pt-PT" b="1" dirty="0" smtClean="0">
                <a:solidFill>
                  <a:schemeClr val="accent1"/>
                </a:solidFill>
                <a:latin typeface="Arial Narrow" pitchFamily="34" charset="0"/>
              </a:rPr>
              <a:t> for </a:t>
            </a:r>
            <a:r>
              <a:rPr lang="pt-PT" b="1" dirty="0" err="1" smtClean="0">
                <a:solidFill>
                  <a:schemeClr val="accent1"/>
                </a:solidFill>
                <a:latin typeface="Arial Narrow" pitchFamily="34" charset="0"/>
              </a:rPr>
              <a:t>Sustainability</a:t>
            </a:r>
            <a:endParaRPr lang="pt-PT" b="1" dirty="0">
              <a:solidFill>
                <a:schemeClr val="accent1"/>
              </a:solidFill>
              <a:latin typeface="Arial Narrow" pitchFamily="34" charset="0"/>
            </a:endParaRPr>
          </a:p>
        </p:txBody>
      </p:sp>
      <p:sp>
        <p:nvSpPr>
          <p:cNvPr id="14" name="CaixaDeTexto 13"/>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osição da Data 4"/>
          <p:cNvSpPr>
            <a:spLocks noGrp="1"/>
          </p:cNvSpPr>
          <p:nvPr>
            <p:ph type="dt" sz="half" idx="10"/>
          </p:nvPr>
        </p:nvSpPr>
        <p:spPr/>
        <p:txBody>
          <a:bodyPr/>
          <a:lstStyle/>
          <a:p>
            <a:r>
              <a:rPr lang="en-US" sz="1400" smtClean="0">
                <a:latin typeface="Arial Narrow" pitchFamily="34" charset="0"/>
              </a:rPr>
              <a:t>Bilbao, 7-8 June 2018</a:t>
            </a:r>
            <a:endParaRPr lang="en-US" sz="1400">
              <a:latin typeface="Arial Narrow" pitchFamily="34" charset="0"/>
            </a:endParaRPr>
          </a:p>
        </p:txBody>
      </p:sp>
      <p:sp>
        <p:nvSpPr>
          <p:cNvPr id="6" name="Marcador de Posição do Rodapé 5"/>
          <p:cNvSpPr>
            <a:spLocks noGrp="1"/>
          </p:cNvSpPr>
          <p:nvPr>
            <p:ph type="ftr" sz="quarter" idx="11"/>
          </p:nvPr>
        </p:nvSpPr>
        <p:spPr/>
        <p:txBody>
          <a:bodyPr/>
          <a:lstStyle/>
          <a:p>
            <a:r>
              <a:rPr lang="en-US" sz="1400" smtClean="0">
                <a:latin typeface="Arial Narrow" pitchFamily="34" charset="0"/>
              </a:rPr>
              <a:t>Helder Guerreiro</a:t>
            </a:r>
            <a:endParaRPr lang="en-US" sz="1400">
              <a:latin typeface="Arial Narrow" pitchFamily="34" charset="0"/>
            </a:endParaRPr>
          </a:p>
        </p:txBody>
      </p:sp>
      <p:cxnSp>
        <p:nvCxnSpPr>
          <p:cNvPr id="7" name="Conexão recta 6"/>
          <p:cNvCxnSpPr/>
          <p:nvPr/>
        </p:nvCxnSpPr>
        <p:spPr>
          <a:xfrm>
            <a:off x="0" y="6858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xão recta 7"/>
          <p:cNvCxnSpPr/>
          <p:nvPr/>
        </p:nvCxnSpPr>
        <p:spPr>
          <a:xfrm flipH="1">
            <a:off x="7855527" y="-55418"/>
            <a:ext cx="1" cy="7412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ângulo 9"/>
          <p:cNvSpPr/>
          <p:nvPr/>
        </p:nvSpPr>
        <p:spPr>
          <a:xfrm>
            <a:off x="228600" y="838200"/>
            <a:ext cx="7620000" cy="830997"/>
          </a:xfrm>
          <a:prstGeom prst="rect">
            <a:avLst/>
          </a:prstGeom>
        </p:spPr>
        <p:txBody>
          <a:bodyPr wrap="square">
            <a:spAutoFit/>
          </a:bodyPr>
          <a:lstStyle/>
          <a:p>
            <a:r>
              <a:rPr lang="en-US" sz="2400" dirty="0" smtClean="0">
                <a:latin typeface="Arial Narrow" pitchFamily="34" charset="0"/>
              </a:rPr>
              <a:t>Fourth misleading assumption: </a:t>
            </a:r>
            <a:r>
              <a:rPr lang="en-US" sz="2400" b="1" i="1" dirty="0" smtClean="0">
                <a:latin typeface="Arial Narrow" pitchFamily="34" charset="0"/>
              </a:rPr>
              <a:t>Once evaluated, schools change and improve</a:t>
            </a:r>
            <a:r>
              <a:rPr lang="en-US" sz="2400" dirty="0" smtClean="0">
                <a:latin typeface="Arial Narrow" pitchFamily="34" charset="0"/>
              </a:rPr>
              <a:t>.  </a:t>
            </a:r>
          </a:p>
        </p:txBody>
      </p:sp>
      <p:pic>
        <p:nvPicPr>
          <p:cNvPr id="12" name="Marcador de Posição de Conteúdo 11" descr="constantly-striving-for-improvement_jpg.jpg"/>
          <p:cNvPicPr>
            <a:picLocks noGrp="1" noChangeAspect="1"/>
          </p:cNvPicPr>
          <p:nvPr>
            <p:ph idx="1"/>
          </p:nvPr>
        </p:nvPicPr>
        <p:blipFill>
          <a:blip r:embed="rId3" cstate="print"/>
          <a:stretch>
            <a:fillRect/>
          </a:stretch>
        </p:blipFill>
        <p:spPr>
          <a:xfrm>
            <a:off x="2895600" y="1802838"/>
            <a:ext cx="4953000" cy="4323325"/>
          </a:xfrm>
        </p:spPr>
      </p:pic>
      <p:sp>
        <p:nvSpPr>
          <p:cNvPr id="11" name="Marcador de Posição do Número do Diapositivo 10"/>
          <p:cNvSpPr>
            <a:spLocks noGrp="1"/>
          </p:cNvSpPr>
          <p:nvPr>
            <p:ph type="sldNum" sz="quarter" idx="12"/>
          </p:nvPr>
        </p:nvSpPr>
        <p:spPr/>
        <p:txBody>
          <a:bodyPr/>
          <a:lstStyle/>
          <a:p>
            <a:fld id="{8745C66F-FC7B-4C52-931F-EAABACA1CBDF}" type="slidenum">
              <a:rPr lang="en-US" smtClean="0"/>
              <a:pPr/>
              <a:t>9</a:t>
            </a:fld>
            <a:endParaRPr lang="en-US"/>
          </a:p>
        </p:txBody>
      </p:sp>
      <p:sp>
        <p:nvSpPr>
          <p:cNvPr id="13" name="CaixaDeTexto 12"/>
          <p:cNvSpPr txBox="1"/>
          <p:nvPr/>
        </p:nvSpPr>
        <p:spPr>
          <a:xfrm>
            <a:off x="7772400" y="0"/>
            <a:ext cx="1371600" cy="646331"/>
          </a:xfrm>
          <a:prstGeom prst="rect">
            <a:avLst/>
          </a:prstGeom>
          <a:noFill/>
        </p:spPr>
        <p:txBody>
          <a:bodyPr wrap="square" rtlCol="0">
            <a:spAutoFit/>
          </a:bodyPr>
          <a:lstStyle/>
          <a:p>
            <a:r>
              <a:rPr lang="en-US" b="1" smtClean="0">
                <a:solidFill>
                  <a:schemeClr val="accent1"/>
                </a:solidFill>
                <a:latin typeface="Arial Narrow" pitchFamily="34" charset="0"/>
              </a:rPr>
              <a:t>Effective evaluation</a:t>
            </a:r>
            <a:endParaRPr lang="en-US" b="1">
              <a:solidFill>
                <a:schemeClr val="accent1"/>
              </a:solidFill>
              <a:latin typeface="Arial Narrow" pitchFamily="34" charset="0"/>
            </a:endParaRPr>
          </a:p>
        </p:txBody>
      </p:sp>
      <p:sp>
        <p:nvSpPr>
          <p:cNvPr id="15" name="CaixaDeTexto 14"/>
          <p:cNvSpPr txBox="1"/>
          <p:nvPr/>
        </p:nvSpPr>
        <p:spPr>
          <a:xfrm>
            <a:off x="152400" y="3014008"/>
            <a:ext cx="2514600" cy="1938992"/>
          </a:xfrm>
          <a:prstGeom prst="rect">
            <a:avLst/>
          </a:prstGeom>
          <a:noFill/>
        </p:spPr>
        <p:txBody>
          <a:bodyPr wrap="square" rtlCol="0">
            <a:spAutoFit/>
          </a:bodyPr>
          <a:lstStyle/>
          <a:p>
            <a:r>
              <a:rPr lang="en-US" sz="2400" dirty="0" smtClean="0">
                <a:latin typeface="Arial Narrow" pitchFamily="34" charset="0"/>
              </a:rPr>
              <a:t>THEORY OF CHANGING</a:t>
            </a:r>
          </a:p>
          <a:p>
            <a:endParaRPr lang="en-US" sz="2400" dirty="0" smtClean="0">
              <a:latin typeface="Arial Narrow" pitchFamily="34" charset="0"/>
            </a:endParaRPr>
          </a:p>
          <a:p>
            <a:r>
              <a:rPr lang="en-US" sz="2400" dirty="0" smtClean="0">
                <a:latin typeface="Arial Narrow" pitchFamily="34" charset="0"/>
              </a:rPr>
              <a:t>ORGANIZATIONAL LEARNING</a:t>
            </a:r>
            <a:endParaRPr lang="en-US" sz="2400" dirty="0">
              <a:latin typeface="Arial Narrow" pitchFamily="34" charset="0"/>
            </a:endParaRPr>
          </a:p>
        </p:txBody>
      </p:sp>
      <p:sp>
        <p:nvSpPr>
          <p:cNvPr id="14" name="CaixaDeTexto 13"/>
          <p:cNvSpPr txBox="1"/>
          <p:nvPr/>
        </p:nvSpPr>
        <p:spPr>
          <a:xfrm>
            <a:off x="76200" y="152400"/>
            <a:ext cx="7620000" cy="400110"/>
          </a:xfrm>
          <a:prstGeom prst="rect">
            <a:avLst/>
          </a:prstGeom>
          <a:noFill/>
        </p:spPr>
        <p:txBody>
          <a:bodyPr>
            <a:spAutoFit/>
          </a:bodyPr>
          <a:lstStyle/>
          <a:p>
            <a:pPr algn="ctr" fontAlgn="auto">
              <a:spcBef>
                <a:spcPts val="0"/>
              </a:spcBef>
              <a:spcAft>
                <a:spcPts val="0"/>
              </a:spcAft>
              <a:defRPr/>
            </a:pPr>
            <a:r>
              <a:rPr lang="et-EE" sz="2000" dirty="0">
                <a:latin typeface="Arial Narrow" pitchFamily="34" charset="0"/>
              </a:rPr>
              <a:t>Some misleading assumptions about school evaluation</a:t>
            </a:r>
            <a:endParaRPr lang="en-US" sz="2000" dirty="0">
              <a:solidFill>
                <a:schemeClr val="bg2">
                  <a:lumMod val="75000"/>
                </a:schemeClr>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512</TotalTime>
  <Words>1098</Words>
  <Application>Microsoft Office PowerPoint</Application>
  <PresentationFormat>Apresentação no Ecrã (4:3)</PresentationFormat>
  <Paragraphs>187</Paragraphs>
  <Slides>15</Slides>
  <Notes>11</Notes>
  <HiddenSlides>0</HiddenSlides>
  <MMClips>0</MMClips>
  <ScaleCrop>false</ScaleCrop>
  <HeadingPairs>
    <vt:vector size="4" baseType="variant">
      <vt:variant>
        <vt:lpstr>Tema</vt:lpstr>
      </vt:variant>
      <vt:variant>
        <vt:i4>1</vt:i4>
      </vt:variant>
      <vt:variant>
        <vt:lpstr>Títulos dos diapositivos</vt:lpstr>
      </vt:variant>
      <vt:variant>
        <vt:i4>15</vt:i4>
      </vt:variant>
    </vt:vector>
  </HeadingPairs>
  <TitlesOfParts>
    <vt:vector size="16" baseType="lpstr">
      <vt:lpstr>Tema do Office</vt:lpstr>
      <vt:lpstr>Some misleading assumptions about school evaluation</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misleading assumptions about school evaluation</dc:title>
  <dc:creator>Helder Lopo Guerreiro (IGEC)</dc:creator>
  <cp:lastModifiedBy>Helder Lopo Guerreiro (IGEC)</cp:lastModifiedBy>
  <cp:revision>48</cp:revision>
  <dcterms:modified xsi:type="dcterms:W3CDTF">2018-05-26T15:58:51Z</dcterms:modified>
</cp:coreProperties>
</file>