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8"/>
  </p:notesMasterIdLst>
  <p:handoutMasterIdLst>
    <p:handoutMasterId r:id="rId39"/>
  </p:handoutMasterIdLst>
  <p:sldIdLst>
    <p:sldId id="403" r:id="rId3"/>
    <p:sldId id="414" r:id="rId4"/>
    <p:sldId id="430" r:id="rId5"/>
    <p:sldId id="431" r:id="rId6"/>
    <p:sldId id="269" r:id="rId7"/>
    <p:sldId id="415" r:id="rId8"/>
    <p:sldId id="270" r:id="rId9"/>
    <p:sldId id="418" r:id="rId10"/>
    <p:sldId id="460" r:id="rId11"/>
    <p:sldId id="458" r:id="rId12"/>
    <p:sldId id="459" r:id="rId13"/>
    <p:sldId id="461" r:id="rId14"/>
    <p:sldId id="463" r:id="rId15"/>
    <p:sldId id="462" r:id="rId16"/>
    <p:sldId id="438" r:id="rId17"/>
    <p:sldId id="451" r:id="rId18"/>
    <p:sldId id="452" r:id="rId19"/>
    <p:sldId id="450" r:id="rId20"/>
    <p:sldId id="453" r:id="rId21"/>
    <p:sldId id="454" r:id="rId22"/>
    <p:sldId id="467" r:id="rId23"/>
    <p:sldId id="457" r:id="rId24"/>
    <p:sldId id="448" r:id="rId25"/>
    <p:sldId id="420" r:id="rId26"/>
    <p:sldId id="449" r:id="rId27"/>
    <p:sldId id="455" r:id="rId28"/>
    <p:sldId id="456" r:id="rId29"/>
    <p:sldId id="468" r:id="rId30"/>
    <p:sldId id="447" r:id="rId31"/>
    <p:sldId id="441" r:id="rId32"/>
    <p:sldId id="445" r:id="rId33"/>
    <p:sldId id="466" r:id="rId34"/>
    <p:sldId id="401" r:id="rId35"/>
    <p:sldId id="268" r:id="rId36"/>
    <p:sldId id="280" r:id="rId3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378"/>
    <a:srgbClr val="BB2353"/>
    <a:srgbClr val="C5B783"/>
    <a:srgbClr val="F2D03E"/>
    <a:srgbClr val="9A9500"/>
    <a:srgbClr val="705B0A"/>
    <a:srgbClr val="6BBBB8"/>
    <a:srgbClr val="444F51"/>
    <a:srgbClr val="7C2128"/>
    <a:srgbClr val="880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51" d="100"/>
          <a:sy n="51" d="100"/>
        </p:scale>
        <p:origin x="-678" y="-30"/>
      </p:cViewPr>
      <p:guideLst>
        <p:guide orient="horz" pos="2160"/>
        <p:guide pos="2880"/>
      </p:guideLst>
    </p:cSldViewPr>
  </p:slideViewPr>
  <p:notesTextViewPr>
    <p:cViewPr>
      <p:scale>
        <a:sx n="3" d="2"/>
        <a:sy n="3" d="2"/>
      </p:scale>
      <p:origin x="0" y="0"/>
    </p:cViewPr>
  </p:notesTextViewPr>
  <p:sorterViewPr>
    <p:cViewPr>
      <p:scale>
        <a:sx n="100" d="100"/>
        <a:sy n="100" d="100"/>
      </p:scale>
      <p:origin x="0" y="-2286"/>
    </p:cViewPr>
  </p:sorterViewPr>
  <p:notesViewPr>
    <p:cSldViewPr snapToGrid="0">
      <p:cViewPr>
        <p:scale>
          <a:sx n="150" d="100"/>
          <a:sy n="150" d="100"/>
        </p:scale>
        <p:origin x="2496" y="-294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NZ" sz="1400"/>
              <a:t>ERO Review Status at July 2017</a:t>
            </a:r>
          </a:p>
          <a:p>
            <a:pPr>
              <a:defRPr sz="1800" b="1" i="0" u="none" strike="noStrike" kern="1200" baseline="0">
                <a:solidFill>
                  <a:schemeClr val="dk1">
                    <a:lumMod val="75000"/>
                    <a:lumOff val="25000"/>
                  </a:schemeClr>
                </a:solidFill>
                <a:latin typeface="+mn-lt"/>
                <a:ea typeface="+mn-ea"/>
                <a:cs typeface="+mn-cs"/>
              </a:defRPr>
            </a:pPr>
            <a:r>
              <a:rPr lang="en-NZ" sz="1400"/>
              <a:t>(proportion of schools)</a:t>
            </a:r>
          </a:p>
        </c:rich>
      </c:tx>
      <c:layout>
        <c:manualLayout>
          <c:xMode val="edge"/>
          <c:yMode val="edge"/>
          <c:x val="0.26846733877891432"/>
          <c:y val="3.5725555740865857E-4"/>
        </c:manualLayout>
      </c:layout>
      <c:overlay val="0"/>
      <c:spPr>
        <a:noFill/>
        <a:ln>
          <a:noFill/>
        </a:ln>
        <a:effectLst/>
      </c:spPr>
    </c:title>
    <c:autoTitleDeleted val="0"/>
    <c:plotArea>
      <c:layout>
        <c:manualLayout>
          <c:layoutTarget val="inner"/>
          <c:xMode val="edge"/>
          <c:yMode val="edge"/>
          <c:x val="0.24096136581058208"/>
          <c:y val="0.19601410761154855"/>
          <c:w val="0.49381352564574299"/>
          <c:h val="0.75482969918542142"/>
        </c:manualLayout>
      </c:layout>
      <c:doughnutChart>
        <c:varyColors val="1"/>
        <c:ser>
          <c:idx val="2"/>
          <c:order val="0"/>
          <c:spPr>
            <a:solidFill>
              <a:schemeClr val="accent1">
                <a:lumMod val="50000"/>
              </a:schemeClr>
            </a:solidFill>
          </c:spPr>
          <c:explosion val="2"/>
          <c:dPt>
            <c:idx val="0"/>
            <c:bubble3D val="0"/>
            <c:spPr>
              <a:solidFill>
                <a:srgbClr val="FF0000"/>
              </a:solidFill>
              <a:ln>
                <a:noFill/>
              </a:ln>
              <a:effectLst>
                <a:outerShdw blurRad="254000" sx="102000" sy="102000" algn="ctr" rotWithShape="0">
                  <a:prstClr val="black">
                    <a:alpha val="20000"/>
                  </a:prstClr>
                </a:outerShdw>
              </a:effectLst>
            </c:spPr>
          </c:dPt>
          <c:dPt>
            <c:idx val="1"/>
            <c:bubble3D val="0"/>
            <c:spPr>
              <a:solidFill>
                <a:schemeClr val="accent1">
                  <a:lumMod val="50000"/>
                </a:schemeClr>
              </a:solidFill>
              <a:ln>
                <a:noFill/>
              </a:ln>
              <a:effectLst>
                <a:outerShdw blurRad="254000" sx="102000" sy="102000" algn="ctr" rotWithShape="0">
                  <a:prstClr val="black">
                    <a:alpha val="20000"/>
                  </a:prstClr>
                </a:outerShdw>
              </a:effectLst>
            </c:spPr>
          </c:dPt>
          <c:dPt>
            <c:idx val="2"/>
            <c:bubble3D val="0"/>
            <c:spPr>
              <a:solidFill>
                <a:srgbClr val="00B050"/>
              </a:solidFill>
              <a:ln>
                <a:noFill/>
              </a:ln>
              <a:effectLst>
                <a:outerShdw blurRad="254000" sx="102000" sy="102000" algn="ctr" rotWithShape="0">
                  <a:prstClr val="black">
                    <a:alpha val="20000"/>
                  </a:prstClr>
                </a:outerShdw>
              </a:effectLst>
            </c:spPr>
          </c:dPt>
          <c:dPt>
            <c:idx val="3"/>
            <c:bubble3D val="0"/>
            <c:spPr>
              <a:solidFill>
                <a:srgbClr val="FFC000"/>
              </a:solidFill>
              <a:ln>
                <a:noFill/>
              </a:ln>
              <a:effectLst>
                <a:outerShdw blurRad="254000" sx="102000" sy="102000" algn="ctr" rotWithShape="0">
                  <a:prstClr val="black">
                    <a:alpha val="20000"/>
                  </a:prstClr>
                </a:outerShdw>
              </a:effectLst>
            </c:spPr>
          </c:dPt>
          <c:dLbls>
            <c:dLbl>
              <c:idx val="0"/>
              <c:layout>
                <c:manualLayout>
                  <c:x val="0.19688473520249211"/>
                  <c:y val="-7.6190521899075755E-2"/>
                </c:manualLayout>
              </c:layout>
              <c:spPr>
                <a:solidFill>
                  <a:srgbClr val="FF0000"/>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
            <c:dLbl>
              <c:idx val="1"/>
              <c:layout>
                <c:manualLayout>
                  <c:x val="-3.7383177570093455E-2"/>
                  <c:y val="-3.8095260949537876E-3"/>
                </c:manualLayout>
              </c:layout>
              <c:spPr>
                <a:solidFill>
                  <a:schemeClr val="accent1">
                    <a:lumMod val="50000"/>
                  </a:schemeClr>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
            <c:dLbl>
              <c:idx val="2"/>
              <c:layout>
                <c:manualLayout>
                  <c:x val="-0.15202492211838012"/>
                  <c:y val="-8.380957408898336E-2"/>
                </c:manualLayout>
              </c:layout>
              <c:spPr>
                <a:solidFill>
                  <a:srgbClr val="00B050"/>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s>
          <c:cat>
            <c:strRef>
              <c:f>Graphs!$B$3:$B$6</c:f>
              <c:strCache>
                <c:ptCount val="4"/>
                <c:pt idx="0">
                  <c:v>1-2 year </c:v>
                </c:pt>
                <c:pt idx="1">
                  <c:v>3 year</c:v>
                </c:pt>
                <c:pt idx="2">
                  <c:v>4-5 year</c:v>
                </c:pt>
                <c:pt idx="3">
                  <c:v>Other</c:v>
                </c:pt>
              </c:strCache>
            </c:strRef>
          </c:cat>
          <c:val>
            <c:numRef>
              <c:f>Graphs!$C$3:$C$6</c:f>
              <c:numCache>
                <c:formatCode>_-* #,##0_-;\-* #,##0_-;_-* "-"??_-;_-@_-</c:formatCode>
                <c:ptCount val="4"/>
                <c:pt idx="0">
                  <c:v>190</c:v>
                </c:pt>
                <c:pt idx="1">
                  <c:v>1692</c:v>
                </c:pt>
                <c:pt idx="2">
                  <c:v>500</c:v>
                </c:pt>
                <c:pt idx="3">
                  <c:v>20</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12700" cap="flat" cmpd="sng" algn="ctr">
      <a:noFill/>
      <a:round/>
    </a:ln>
    <a:effectLst/>
  </c:spPr>
  <c:txPr>
    <a:bodyPr/>
    <a:lstStyle/>
    <a:p>
      <a:pPr>
        <a:defRPr/>
      </a:pPr>
      <a:endParaRPr lang="es-E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NZ" sz="1400"/>
              <a:t>ERO Review Status at July 2017</a:t>
            </a:r>
          </a:p>
          <a:p>
            <a:pPr>
              <a:defRPr sz="1800" b="1" i="0" u="none" strike="noStrike" kern="1200" baseline="0">
                <a:solidFill>
                  <a:schemeClr val="dk1">
                    <a:lumMod val="75000"/>
                    <a:lumOff val="25000"/>
                  </a:schemeClr>
                </a:solidFill>
                <a:latin typeface="+mn-lt"/>
                <a:ea typeface="+mn-ea"/>
                <a:cs typeface="+mn-cs"/>
              </a:defRPr>
            </a:pPr>
            <a:r>
              <a:rPr lang="en-NZ" sz="1400"/>
              <a:t>(proportion of students)</a:t>
            </a:r>
          </a:p>
        </c:rich>
      </c:tx>
      <c:layout>
        <c:manualLayout>
          <c:xMode val="edge"/>
          <c:yMode val="edge"/>
          <c:x val="0.26846733877891432"/>
          <c:y val="3.5725555740865857E-4"/>
        </c:manualLayout>
      </c:layout>
      <c:overlay val="0"/>
      <c:spPr>
        <a:noFill/>
        <a:ln>
          <a:noFill/>
        </a:ln>
        <a:effectLst/>
      </c:spPr>
    </c:title>
    <c:autoTitleDeleted val="0"/>
    <c:plotArea>
      <c:layout>
        <c:manualLayout>
          <c:layoutTarget val="inner"/>
          <c:xMode val="edge"/>
          <c:yMode val="edge"/>
          <c:x val="0.24096136581058208"/>
          <c:y val="0.19601410761154855"/>
          <c:w val="0.49381352564574299"/>
          <c:h val="0.75482969918542142"/>
        </c:manualLayout>
      </c:layout>
      <c:doughnutChart>
        <c:varyColors val="1"/>
        <c:ser>
          <c:idx val="2"/>
          <c:order val="0"/>
          <c:spPr>
            <a:solidFill>
              <a:schemeClr val="accent1">
                <a:lumMod val="50000"/>
              </a:schemeClr>
            </a:solidFill>
          </c:spPr>
          <c:dPt>
            <c:idx val="0"/>
            <c:bubble3D val="0"/>
            <c:spPr>
              <a:solidFill>
                <a:srgbClr val="FF0000"/>
              </a:solidFill>
              <a:ln>
                <a:noFill/>
              </a:ln>
              <a:effectLst>
                <a:outerShdw blurRad="254000" sx="102000" sy="102000" algn="ctr" rotWithShape="0">
                  <a:prstClr val="black">
                    <a:alpha val="20000"/>
                  </a:prstClr>
                </a:outerShdw>
              </a:effectLst>
            </c:spPr>
          </c:dPt>
          <c:dPt>
            <c:idx val="1"/>
            <c:bubble3D val="0"/>
            <c:spPr>
              <a:solidFill>
                <a:schemeClr val="accent1">
                  <a:lumMod val="50000"/>
                </a:schemeClr>
              </a:solidFill>
              <a:ln>
                <a:noFill/>
              </a:ln>
              <a:effectLst>
                <a:outerShdw blurRad="254000" sx="102000" sy="102000" algn="ctr" rotWithShape="0">
                  <a:prstClr val="black">
                    <a:alpha val="20000"/>
                  </a:prstClr>
                </a:outerShdw>
              </a:effectLst>
            </c:spPr>
          </c:dPt>
          <c:dPt>
            <c:idx val="2"/>
            <c:bubble3D val="0"/>
            <c:spPr>
              <a:solidFill>
                <a:srgbClr val="00B050"/>
              </a:solidFill>
              <a:ln>
                <a:noFill/>
              </a:ln>
              <a:effectLst>
                <a:outerShdw blurRad="254000" sx="102000" sy="102000" algn="ctr" rotWithShape="0">
                  <a:prstClr val="black">
                    <a:alpha val="20000"/>
                  </a:prstClr>
                </a:outerShdw>
              </a:effectLst>
            </c:spPr>
          </c:dPt>
          <c:dPt>
            <c:idx val="3"/>
            <c:bubble3D val="0"/>
            <c:spPr>
              <a:solidFill>
                <a:srgbClr val="FFC000"/>
              </a:solidFill>
              <a:ln>
                <a:noFill/>
              </a:ln>
              <a:effectLst>
                <a:outerShdw blurRad="254000" sx="102000" sy="102000" algn="ctr" rotWithShape="0">
                  <a:prstClr val="black">
                    <a:alpha val="20000"/>
                  </a:prstClr>
                </a:outerShdw>
              </a:effectLst>
            </c:spPr>
          </c:dPt>
          <c:dLbls>
            <c:dLbl>
              <c:idx val="0"/>
              <c:layout>
                <c:manualLayout>
                  <c:x val="0.19688473520249211"/>
                  <c:y val="-7.6190521899075755E-2"/>
                </c:manualLayout>
              </c:layout>
              <c:spPr>
                <a:solidFill>
                  <a:srgbClr val="FF0000"/>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
            <c:dLbl>
              <c:idx val="1"/>
              <c:layout>
                <c:manualLayout>
                  <c:x val="-6.9781931464174551E-2"/>
                  <c:y val="9.9047678468798347E-2"/>
                </c:manualLayout>
              </c:layout>
              <c:spPr>
                <a:solidFill>
                  <a:schemeClr val="accent1">
                    <a:lumMod val="50000"/>
                  </a:schemeClr>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
            <c:dLbl>
              <c:idx val="2"/>
              <c:layout>
                <c:manualLayout>
                  <c:x val="-0.15202492211838012"/>
                  <c:y val="-8.380957408898336E-2"/>
                </c:manualLayout>
              </c:layout>
              <c:spPr>
                <a:solidFill>
                  <a:srgbClr val="00B050"/>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s-E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s>
          <c:cat>
            <c:strRef>
              <c:f>Graphs!$B$3:$B$6</c:f>
              <c:strCache>
                <c:ptCount val="4"/>
                <c:pt idx="0">
                  <c:v>1-2 year </c:v>
                </c:pt>
                <c:pt idx="1">
                  <c:v>3 year</c:v>
                </c:pt>
                <c:pt idx="2">
                  <c:v>4-5 year</c:v>
                </c:pt>
                <c:pt idx="3">
                  <c:v>Other</c:v>
                </c:pt>
              </c:strCache>
            </c:strRef>
          </c:cat>
          <c:val>
            <c:numRef>
              <c:f>Graphs!$E$3:$E$6</c:f>
              <c:numCache>
                <c:formatCode>_-* #,##0_-;\-* #,##0_-;_-* "-"??_-;_-@_-</c:formatCode>
                <c:ptCount val="4"/>
                <c:pt idx="0">
                  <c:v>34295</c:v>
                </c:pt>
                <c:pt idx="1">
                  <c:v>454845</c:v>
                </c:pt>
                <c:pt idx="2">
                  <c:v>266807</c:v>
                </c:pt>
                <c:pt idx="3">
                  <c:v>5411</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12700" cap="flat" cmpd="sng" algn="ctr">
      <a:noFill/>
      <a:round/>
    </a:ln>
    <a:effectLst/>
  </c:spPr>
  <c:txPr>
    <a:bodyPr/>
    <a:lstStyle/>
    <a:p>
      <a:pPr>
        <a:defRPr/>
      </a:pPr>
      <a:endParaRPr lang="es-E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13B34-6D0B-4992-B056-64C31A246377}"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NZ"/>
        </a:p>
      </dgm:t>
    </dgm:pt>
    <dgm:pt modelId="{38509DA7-867D-412A-9FF2-0F91C8154EC1}">
      <dgm:prSet phldrT="[Text]"/>
      <dgm:spPr/>
      <dgm:t>
        <a:bodyPr/>
        <a:lstStyle/>
        <a:p>
          <a:r>
            <a:rPr lang="en-NZ" dirty="0" smtClean="0"/>
            <a:t>2. ERO in the New Zealand education system</a:t>
          </a:r>
          <a:endParaRPr lang="en-NZ" dirty="0"/>
        </a:p>
      </dgm:t>
    </dgm:pt>
    <dgm:pt modelId="{06F235A6-BFE6-4F09-852A-F42F9C9641F4}" type="parTrans" cxnId="{400BD285-3C3B-4CFC-A128-68B1E8A2BABF}">
      <dgm:prSet/>
      <dgm:spPr/>
      <dgm:t>
        <a:bodyPr/>
        <a:lstStyle/>
        <a:p>
          <a:endParaRPr lang="en-NZ"/>
        </a:p>
      </dgm:t>
    </dgm:pt>
    <dgm:pt modelId="{B38AEDCA-E16C-4B38-99EF-2F4EAAAAE414}" type="sibTrans" cxnId="{400BD285-3C3B-4CFC-A128-68B1E8A2BABF}">
      <dgm:prSet/>
      <dgm:spPr/>
      <dgm:t>
        <a:bodyPr/>
        <a:lstStyle/>
        <a:p>
          <a:endParaRPr lang="en-NZ"/>
        </a:p>
      </dgm:t>
    </dgm:pt>
    <dgm:pt modelId="{B9115F33-3D4C-4086-ADDE-1D8173437140}">
      <dgm:prSet/>
      <dgm:spPr/>
      <dgm:t>
        <a:bodyPr/>
        <a:lstStyle/>
        <a:p>
          <a:r>
            <a:rPr lang="en-NZ" dirty="0" smtClean="0"/>
            <a:t>4.ERO’s approach to external evaluation in schools</a:t>
          </a:r>
          <a:endParaRPr lang="en-NZ" dirty="0"/>
        </a:p>
      </dgm:t>
    </dgm:pt>
    <dgm:pt modelId="{F183D19D-06FE-4AF6-9EA8-DD8EED5E88E0}" type="parTrans" cxnId="{616DF84E-1648-489F-9B71-0733123174B5}">
      <dgm:prSet/>
      <dgm:spPr/>
      <dgm:t>
        <a:bodyPr/>
        <a:lstStyle/>
        <a:p>
          <a:endParaRPr lang="en-NZ"/>
        </a:p>
      </dgm:t>
    </dgm:pt>
    <dgm:pt modelId="{490B0F06-DBC8-4E4F-861E-4CD43803827D}" type="sibTrans" cxnId="{616DF84E-1648-489F-9B71-0733123174B5}">
      <dgm:prSet/>
      <dgm:spPr/>
      <dgm:t>
        <a:bodyPr/>
        <a:lstStyle/>
        <a:p>
          <a:endParaRPr lang="en-NZ"/>
        </a:p>
      </dgm:t>
    </dgm:pt>
    <dgm:pt modelId="{0FFA42B7-E846-4019-A5CA-285CA846748E}">
      <dgm:prSet/>
      <dgm:spPr/>
      <dgm:t>
        <a:bodyPr/>
        <a:lstStyle/>
        <a:p>
          <a:r>
            <a:rPr lang="en-NZ" dirty="0" smtClean="0"/>
            <a:t>6. Balancing internal and external evaluation</a:t>
          </a:r>
          <a:endParaRPr lang="en-NZ" dirty="0"/>
        </a:p>
      </dgm:t>
    </dgm:pt>
    <dgm:pt modelId="{95EAD662-3BAA-4DED-99E7-57960EB93153}" type="parTrans" cxnId="{126CA5E9-2644-47FB-A15A-B8116A0CDDF7}">
      <dgm:prSet/>
      <dgm:spPr/>
      <dgm:t>
        <a:bodyPr/>
        <a:lstStyle/>
        <a:p>
          <a:endParaRPr lang="en-NZ"/>
        </a:p>
      </dgm:t>
    </dgm:pt>
    <dgm:pt modelId="{CB2D55BE-1FCC-47A1-8B3B-7E4CBEB81896}" type="sibTrans" cxnId="{126CA5E9-2644-47FB-A15A-B8116A0CDDF7}">
      <dgm:prSet/>
      <dgm:spPr/>
      <dgm:t>
        <a:bodyPr/>
        <a:lstStyle/>
        <a:p>
          <a:endParaRPr lang="en-NZ"/>
        </a:p>
      </dgm:t>
    </dgm:pt>
    <dgm:pt modelId="{CCF8304E-98D1-412F-BA6E-89DBDE9862C3}">
      <dgm:prSet/>
      <dgm:spPr/>
      <dgm:t>
        <a:bodyPr/>
        <a:lstStyle/>
        <a:p>
          <a:r>
            <a:rPr lang="en-NZ" dirty="0" smtClean="0"/>
            <a:t>3. OECD review – a review of ERO’s evaluation indicators</a:t>
          </a:r>
        </a:p>
      </dgm:t>
    </dgm:pt>
    <dgm:pt modelId="{24E0C129-84AC-4043-AD01-E850424AF189}" type="parTrans" cxnId="{F724D252-801E-43B9-BE3B-A44890EE1A94}">
      <dgm:prSet/>
      <dgm:spPr/>
      <dgm:t>
        <a:bodyPr/>
        <a:lstStyle/>
        <a:p>
          <a:endParaRPr lang="en-NZ"/>
        </a:p>
      </dgm:t>
    </dgm:pt>
    <dgm:pt modelId="{6C5F2FFF-8A89-4835-BDDB-F6ACF34773DD}" type="sibTrans" cxnId="{F724D252-801E-43B9-BE3B-A44890EE1A94}">
      <dgm:prSet/>
      <dgm:spPr/>
      <dgm:t>
        <a:bodyPr/>
        <a:lstStyle/>
        <a:p>
          <a:endParaRPr lang="en-NZ"/>
        </a:p>
      </dgm:t>
    </dgm:pt>
    <dgm:pt modelId="{9F59006C-7CF2-41A5-A275-317E633B6008}">
      <dgm:prSet/>
      <dgm:spPr/>
      <dgm:t>
        <a:bodyPr/>
        <a:lstStyle/>
        <a:p>
          <a:r>
            <a:rPr lang="en-US" dirty="0" smtClean="0"/>
            <a:t>1. New Zealand schools</a:t>
          </a:r>
          <a:endParaRPr lang="en-NZ" dirty="0"/>
        </a:p>
      </dgm:t>
    </dgm:pt>
    <dgm:pt modelId="{10E9CF38-9E4D-46EC-8CB6-C67802635E04}" type="parTrans" cxnId="{6CC41B76-7DE3-4C22-93FE-A63BBB683F70}">
      <dgm:prSet/>
      <dgm:spPr/>
      <dgm:t>
        <a:bodyPr/>
        <a:lstStyle/>
        <a:p>
          <a:endParaRPr lang="en-NZ"/>
        </a:p>
      </dgm:t>
    </dgm:pt>
    <dgm:pt modelId="{F773A5BD-B05B-4C94-B77A-5BD973FCDE64}" type="sibTrans" cxnId="{6CC41B76-7DE3-4C22-93FE-A63BBB683F70}">
      <dgm:prSet/>
      <dgm:spPr/>
      <dgm:t>
        <a:bodyPr/>
        <a:lstStyle/>
        <a:p>
          <a:endParaRPr lang="en-NZ"/>
        </a:p>
      </dgm:t>
    </dgm:pt>
    <dgm:pt modelId="{5AA85FBA-2C04-4AA7-B7D3-1D88FEE3FE75}">
      <dgm:prSet/>
      <dgm:spPr/>
      <dgm:t>
        <a:bodyPr/>
        <a:lstStyle/>
        <a:p>
          <a:r>
            <a:rPr lang="en-NZ" dirty="0" smtClean="0"/>
            <a:t>5. Building internal evaluation capability</a:t>
          </a:r>
          <a:endParaRPr lang="en-NZ" dirty="0"/>
        </a:p>
      </dgm:t>
    </dgm:pt>
    <dgm:pt modelId="{30D7D3D6-4E7C-49F2-B3E6-38692A70BFC8}" type="parTrans" cxnId="{F591114A-EB13-4B18-BCE7-53840CAD14EA}">
      <dgm:prSet/>
      <dgm:spPr/>
      <dgm:t>
        <a:bodyPr/>
        <a:lstStyle/>
        <a:p>
          <a:endParaRPr lang="en-NZ"/>
        </a:p>
      </dgm:t>
    </dgm:pt>
    <dgm:pt modelId="{06E4C409-B53A-45A9-963E-7C8A5A1F2C2E}" type="sibTrans" cxnId="{F591114A-EB13-4B18-BCE7-53840CAD14EA}">
      <dgm:prSet/>
      <dgm:spPr/>
      <dgm:t>
        <a:bodyPr/>
        <a:lstStyle/>
        <a:p>
          <a:endParaRPr lang="en-NZ"/>
        </a:p>
      </dgm:t>
    </dgm:pt>
    <dgm:pt modelId="{918FAD07-956F-46D8-B3BC-2C5FACB337F2}">
      <dgm:prSet/>
      <dgm:spPr/>
      <dgm:t>
        <a:bodyPr/>
        <a:lstStyle/>
        <a:p>
          <a:r>
            <a:rPr lang="en-US" dirty="0" smtClean="0"/>
            <a:t>7. Evaluator training and development</a:t>
          </a:r>
          <a:endParaRPr lang="en-NZ" dirty="0"/>
        </a:p>
      </dgm:t>
    </dgm:pt>
    <dgm:pt modelId="{3E062DC7-F7F6-4AE9-9580-E5AA4FAE9FF5}" type="parTrans" cxnId="{5DD0ABB9-F310-473C-857B-46A8354F11A7}">
      <dgm:prSet/>
      <dgm:spPr/>
    </dgm:pt>
    <dgm:pt modelId="{F28B2E64-2765-4D6D-8539-212A220AF4FF}" type="sibTrans" cxnId="{5DD0ABB9-F310-473C-857B-46A8354F11A7}">
      <dgm:prSet/>
      <dgm:spPr/>
    </dgm:pt>
    <dgm:pt modelId="{54AEE2D6-FBFC-4286-B202-CC3922191B4F}">
      <dgm:prSet/>
      <dgm:spPr/>
      <dgm:t>
        <a:bodyPr/>
        <a:lstStyle/>
        <a:p>
          <a:r>
            <a:rPr lang="en-US" dirty="0" smtClean="0"/>
            <a:t>8. Evaluator capabilities</a:t>
          </a:r>
          <a:endParaRPr lang="en-NZ" dirty="0"/>
        </a:p>
      </dgm:t>
    </dgm:pt>
    <dgm:pt modelId="{E395F3C4-FA59-4AEA-842B-3D33570FF486}" type="parTrans" cxnId="{A7AB7895-E57A-43FD-9AA0-3CABB6837CF1}">
      <dgm:prSet/>
      <dgm:spPr/>
    </dgm:pt>
    <dgm:pt modelId="{C4E54957-8004-487F-8E21-BCF6D5BF3FE3}" type="sibTrans" cxnId="{A7AB7895-E57A-43FD-9AA0-3CABB6837CF1}">
      <dgm:prSet/>
      <dgm:spPr/>
    </dgm:pt>
    <dgm:pt modelId="{3278139B-F70E-46F9-A907-95B501DB07EC}">
      <dgm:prSet/>
      <dgm:spPr/>
      <dgm:t>
        <a:bodyPr/>
        <a:lstStyle/>
        <a:p>
          <a:r>
            <a:rPr lang="en-US" dirty="0" smtClean="0"/>
            <a:t>9. Principles of practice</a:t>
          </a:r>
          <a:endParaRPr lang="en-NZ" dirty="0"/>
        </a:p>
      </dgm:t>
    </dgm:pt>
    <dgm:pt modelId="{66EA4B60-095A-47CA-81BF-B13C06B6816E}" type="parTrans" cxnId="{B73C8F19-EEE7-4168-A105-5163D8372360}">
      <dgm:prSet/>
      <dgm:spPr/>
    </dgm:pt>
    <dgm:pt modelId="{7470448C-26CD-4C8C-9619-876408A2EE85}" type="sibTrans" cxnId="{B73C8F19-EEE7-4168-A105-5163D8372360}">
      <dgm:prSet/>
      <dgm:spPr/>
    </dgm:pt>
    <dgm:pt modelId="{EC86B72A-DDFB-436B-9FA0-817BE2405E6F}" type="pres">
      <dgm:prSet presAssocID="{5EC13B34-6D0B-4992-B056-64C31A246377}" presName="linear" presStyleCnt="0">
        <dgm:presLayoutVars>
          <dgm:dir/>
          <dgm:animLvl val="lvl"/>
          <dgm:resizeHandles val="exact"/>
        </dgm:presLayoutVars>
      </dgm:prSet>
      <dgm:spPr/>
      <dgm:t>
        <a:bodyPr/>
        <a:lstStyle/>
        <a:p>
          <a:endParaRPr lang="en-NZ"/>
        </a:p>
      </dgm:t>
    </dgm:pt>
    <dgm:pt modelId="{C1D99007-2143-4838-9271-A6B3757BDB06}" type="pres">
      <dgm:prSet presAssocID="{9F59006C-7CF2-41A5-A275-317E633B6008}" presName="parentLin" presStyleCnt="0"/>
      <dgm:spPr/>
    </dgm:pt>
    <dgm:pt modelId="{2BC266B3-8A06-41E9-B1ED-4AF6BBFD654F}" type="pres">
      <dgm:prSet presAssocID="{9F59006C-7CF2-41A5-A275-317E633B6008}" presName="parentLeftMargin" presStyleLbl="node1" presStyleIdx="0" presStyleCnt="9"/>
      <dgm:spPr/>
      <dgm:t>
        <a:bodyPr/>
        <a:lstStyle/>
        <a:p>
          <a:endParaRPr lang="en-NZ"/>
        </a:p>
      </dgm:t>
    </dgm:pt>
    <dgm:pt modelId="{DB5A0583-D736-4FAF-B11A-4799EDEF7CB1}" type="pres">
      <dgm:prSet presAssocID="{9F59006C-7CF2-41A5-A275-317E633B6008}" presName="parentText" presStyleLbl="node1" presStyleIdx="0" presStyleCnt="9">
        <dgm:presLayoutVars>
          <dgm:chMax val="0"/>
          <dgm:bulletEnabled val="1"/>
        </dgm:presLayoutVars>
      </dgm:prSet>
      <dgm:spPr/>
      <dgm:t>
        <a:bodyPr/>
        <a:lstStyle/>
        <a:p>
          <a:endParaRPr lang="en-NZ"/>
        </a:p>
      </dgm:t>
    </dgm:pt>
    <dgm:pt modelId="{0C9FCCED-A643-4EB7-AFDE-E63C33903C33}" type="pres">
      <dgm:prSet presAssocID="{9F59006C-7CF2-41A5-A275-317E633B6008}" presName="negativeSpace" presStyleCnt="0"/>
      <dgm:spPr/>
    </dgm:pt>
    <dgm:pt modelId="{6CCEDC95-B2D6-465C-836B-F3459A6F9ABD}" type="pres">
      <dgm:prSet presAssocID="{9F59006C-7CF2-41A5-A275-317E633B6008}" presName="childText" presStyleLbl="conFgAcc1" presStyleIdx="0" presStyleCnt="9">
        <dgm:presLayoutVars>
          <dgm:bulletEnabled val="1"/>
        </dgm:presLayoutVars>
      </dgm:prSet>
      <dgm:spPr/>
    </dgm:pt>
    <dgm:pt modelId="{56A3E2B4-3B6A-4A50-BF20-562BCE05BD99}" type="pres">
      <dgm:prSet presAssocID="{F773A5BD-B05B-4C94-B77A-5BD973FCDE64}" presName="spaceBetweenRectangles" presStyleCnt="0"/>
      <dgm:spPr/>
    </dgm:pt>
    <dgm:pt modelId="{784218F9-31A4-44E7-B436-B40A318CDE13}" type="pres">
      <dgm:prSet presAssocID="{38509DA7-867D-412A-9FF2-0F91C8154EC1}" presName="parentLin" presStyleCnt="0"/>
      <dgm:spPr/>
      <dgm:t>
        <a:bodyPr/>
        <a:lstStyle/>
        <a:p>
          <a:endParaRPr lang="en-NZ"/>
        </a:p>
      </dgm:t>
    </dgm:pt>
    <dgm:pt modelId="{3E1BBFC0-5E89-4254-B9D7-386F014C86E4}" type="pres">
      <dgm:prSet presAssocID="{38509DA7-867D-412A-9FF2-0F91C8154EC1}" presName="parentLeftMargin" presStyleLbl="node1" presStyleIdx="0" presStyleCnt="9"/>
      <dgm:spPr/>
      <dgm:t>
        <a:bodyPr/>
        <a:lstStyle/>
        <a:p>
          <a:endParaRPr lang="en-NZ"/>
        </a:p>
      </dgm:t>
    </dgm:pt>
    <dgm:pt modelId="{45DEE183-588C-498C-B77C-D731D7C7B969}" type="pres">
      <dgm:prSet presAssocID="{38509DA7-867D-412A-9FF2-0F91C8154EC1}" presName="parentText" presStyleLbl="node1" presStyleIdx="1" presStyleCnt="9">
        <dgm:presLayoutVars>
          <dgm:chMax val="0"/>
          <dgm:bulletEnabled val="1"/>
        </dgm:presLayoutVars>
      </dgm:prSet>
      <dgm:spPr/>
      <dgm:t>
        <a:bodyPr/>
        <a:lstStyle/>
        <a:p>
          <a:endParaRPr lang="en-NZ"/>
        </a:p>
      </dgm:t>
    </dgm:pt>
    <dgm:pt modelId="{39B0DC4B-92C7-49C8-B9EC-5A9A932FA3CB}" type="pres">
      <dgm:prSet presAssocID="{38509DA7-867D-412A-9FF2-0F91C8154EC1}" presName="negativeSpace" presStyleCnt="0"/>
      <dgm:spPr/>
      <dgm:t>
        <a:bodyPr/>
        <a:lstStyle/>
        <a:p>
          <a:endParaRPr lang="en-NZ"/>
        </a:p>
      </dgm:t>
    </dgm:pt>
    <dgm:pt modelId="{B22FED3B-0F7A-41DA-AB02-274D037DCC88}" type="pres">
      <dgm:prSet presAssocID="{38509DA7-867D-412A-9FF2-0F91C8154EC1}" presName="childText" presStyleLbl="conFgAcc1" presStyleIdx="1" presStyleCnt="9">
        <dgm:presLayoutVars>
          <dgm:bulletEnabled val="1"/>
        </dgm:presLayoutVars>
      </dgm:prSet>
      <dgm:spPr/>
      <dgm:t>
        <a:bodyPr/>
        <a:lstStyle/>
        <a:p>
          <a:endParaRPr lang="en-NZ"/>
        </a:p>
      </dgm:t>
    </dgm:pt>
    <dgm:pt modelId="{EAD3F1E9-C0C8-48E7-82AF-5D13E7B153FF}" type="pres">
      <dgm:prSet presAssocID="{B38AEDCA-E16C-4B38-99EF-2F4EAAAAE414}" presName="spaceBetweenRectangles" presStyleCnt="0"/>
      <dgm:spPr/>
      <dgm:t>
        <a:bodyPr/>
        <a:lstStyle/>
        <a:p>
          <a:endParaRPr lang="en-NZ"/>
        </a:p>
      </dgm:t>
    </dgm:pt>
    <dgm:pt modelId="{CD22398A-FEFC-45FE-B9F2-7905516BF4A5}" type="pres">
      <dgm:prSet presAssocID="{CCF8304E-98D1-412F-BA6E-89DBDE9862C3}" presName="parentLin" presStyleCnt="0"/>
      <dgm:spPr/>
      <dgm:t>
        <a:bodyPr/>
        <a:lstStyle/>
        <a:p>
          <a:endParaRPr lang="en-NZ"/>
        </a:p>
      </dgm:t>
    </dgm:pt>
    <dgm:pt modelId="{A8C131DD-7247-4935-8028-40E34A840EE8}" type="pres">
      <dgm:prSet presAssocID="{CCF8304E-98D1-412F-BA6E-89DBDE9862C3}" presName="parentLeftMargin" presStyleLbl="node1" presStyleIdx="1" presStyleCnt="9"/>
      <dgm:spPr/>
      <dgm:t>
        <a:bodyPr/>
        <a:lstStyle/>
        <a:p>
          <a:endParaRPr lang="en-NZ"/>
        </a:p>
      </dgm:t>
    </dgm:pt>
    <dgm:pt modelId="{014B695B-29E4-46FD-A39A-17EED70DE336}" type="pres">
      <dgm:prSet presAssocID="{CCF8304E-98D1-412F-BA6E-89DBDE9862C3}" presName="parentText" presStyleLbl="node1" presStyleIdx="2" presStyleCnt="9">
        <dgm:presLayoutVars>
          <dgm:chMax val="0"/>
          <dgm:bulletEnabled val="1"/>
        </dgm:presLayoutVars>
      </dgm:prSet>
      <dgm:spPr/>
      <dgm:t>
        <a:bodyPr/>
        <a:lstStyle/>
        <a:p>
          <a:endParaRPr lang="en-NZ"/>
        </a:p>
      </dgm:t>
    </dgm:pt>
    <dgm:pt modelId="{F9911C30-F963-4F9A-ADCA-6E949AF13F38}" type="pres">
      <dgm:prSet presAssocID="{CCF8304E-98D1-412F-BA6E-89DBDE9862C3}" presName="negativeSpace" presStyleCnt="0"/>
      <dgm:spPr/>
      <dgm:t>
        <a:bodyPr/>
        <a:lstStyle/>
        <a:p>
          <a:endParaRPr lang="en-NZ"/>
        </a:p>
      </dgm:t>
    </dgm:pt>
    <dgm:pt modelId="{AF1F35BB-28E2-489A-BCE2-533965FAE6D3}" type="pres">
      <dgm:prSet presAssocID="{CCF8304E-98D1-412F-BA6E-89DBDE9862C3}" presName="childText" presStyleLbl="conFgAcc1" presStyleIdx="2" presStyleCnt="9">
        <dgm:presLayoutVars>
          <dgm:bulletEnabled val="1"/>
        </dgm:presLayoutVars>
      </dgm:prSet>
      <dgm:spPr/>
      <dgm:t>
        <a:bodyPr/>
        <a:lstStyle/>
        <a:p>
          <a:endParaRPr lang="en-NZ"/>
        </a:p>
      </dgm:t>
    </dgm:pt>
    <dgm:pt modelId="{90877D6A-21DD-4D38-93C8-A76153AADD75}" type="pres">
      <dgm:prSet presAssocID="{6C5F2FFF-8A89-4835-BDDB-F6ACF34773DD}" presName="spaceBetweenRectangles" presStyleCnt="0"/>
      <dgm:spPr/>
      <dgm:t>
        <a:bodyPr/>
        <a:lstStyle/>
        <a:p>
          <a:endParaRPr lang="en-NZ"/>
        </a:p>
      </dgm:t>
    </dgm:pt>
    <dgm:pt modelId="{9187DF28-DB58-43CF-9CE5-BC6794967403}" type="pres">
      <dgm:prSet presAssocID="{B9115F33-3D4C-4086-ADDE-1D8173437140}" presName="parentLin" presStyleCnt="0"/>
      <dgm:spPr/>
      <dgm:t>
        <a:bodyPr/>
        <a:lstStyle/>
        <a:p>
          <a:endParaRPr lang="en-NZ"/>
        </a:p>
      </dgm:t>
    </dgm:pt>
    <dgm:pt modelId="{EDC61172-2C1A-49B5-967E-AD821DCA5FAE}" type="pres">
      <dgm:prSet presAssocID="{B9115F33-3D4C-4086-ADDE-1D8173437140}" presName="parentLeftMargin" presStyleLbl="node1" presStyleIdx="2" presStyleCnt="9"/>
      <dgm:spPr/>
      <dgm:t>
        <a:bodyPr/>
        <a:lstStyle/>
        <a:p>
          <a:endParaRPr lang="en-NZ"/>
        </a:p>
      </dgm:t>
    </dgm:pt>
    <dgm:pt modelId="{02F7DA81-74A0-4EFB-98E8-2EB3ECEC8B5B}" type="pres">
      <dgm:prSet presAssocID="{B9115F33-3D4C-4086-ADDE-1D8173437140}" presName="parentText" presStyleLbl="node1" presStyleIdx="3" presStyleCnt="9" custLinFactNeighborX="-147" custLinFactNeighborY="-7208">
        <dgm:presLayoutVars>
          <dgm:chMax val="0"/>
          <dgm:bulletEnabled val="1"/>
        </dgm:presLayoutVars>
      </dgm:prSet>
      <dgm:spPr/>
      <dgm:t>
        <a:bodyPr/>
        <a:lstStyle/>
        <a:p>
          <a:endParaRPr lang="en-NZ"/>
        </a:p>
      </dgm:t>
    </dgm:pt>
    <dgm:pt modelId="{DB198821-86B2-478A-A661-EA7CA10A9ECD}" type="pres">
      <dgm:prSet presAssocID="{B9115F33-3D4C-4086-ADDE-1D8173437140}" presName="negativeSpace" presStyleCnt="0"/>
      <dgm:spPr/>
      <dgm:t>
        <a:bodyPr/>
        <a:lstStyle/>
        <a:p>
          <a:endParaRPr lang="en-NZ"/>
        </a:p>
      </dgm:t>
    </dgm:pt>
    <dgm:pt modelId="{99F2180B-EEC0-4E4E-AB6C-832AE170144D}" type="pres">
      <dgm:prSet presAssocID="{B9115F33-3D4C-4086-ADDE-1D8173437140}" presName="childText" presStyleLbl="conFgAcc1" presStyleIdx="3" presStyleCnt="9">
        <dgm:presLayoutVars>
          <dgm:bulletEnabled val="1"/>
        </dgm:presLayoutVars>
      </dgm:prSet>
      <dgm:spPr/>
      <dgm:t>
        <a:bodyPr/>
        <a:lstStyle/>
        <a:p>
          <a:endParaRPr lang="en-NZ"/>
        </a:p>
      </dgm:t>
    </dgm:pt>
    <dgm:pt modelId="{B334418F-5E4C-48BA-AFB5-0D50AF5F0BA0}" type="pres">
      <dgm:prSet presAssocID="{490B0F06-DBC8-4E4F-861E-4CD43803827D}" presName="spaceBetweenRectangles" presStyleCnt="0"/>
      <dgm:spPr/>
      <dgm:t>
        <a:bodyPr/>
        <a:lstStyle/>
        <a:p>
          <a:endParaRPr lang="en-NZ"/>
        </a:p>
      </dgm:t>
    </dgm:pt>
    <dgm:pt modelId="{18A39CD5-D5B0-4433-AE94-768E3E73B463}" type="pres">
      <dgm:prSet presAssocID="{5AA85FBA-2C04-4AA7-B7D3-1D88FEE3FE75}" presName="parentLin" presStyleCnt="0"/>
      <dgm:spPr/>
    </dgm:pt>
    <dgm:pt modelId="{6D2D1950-7265-4065-B283-383F0C457D25}" type="pres">
      <dgm:prSet presAssocID="{5AA85FBA-2C04-4AA7-B7D3-1D88FEE3FE75}" presName="parentLeftMargin" presStyleLbl="node1" presStyleIdx="3" presStyleCnt="9"/>
      <dgm:spPr/>
      <dgm:t>
        <a:bodyPr/>
        <a:lstStyle/>
        <a:p>
          <a:endParaRPr lang="en-NZ"/>
        </a:p>
      </dgm:t>
    </dgm:pt>
    <dgm:pt modelId="{962D310C-0D28-48A5-B5FC-FBBB72C6AEB9}" type="pres">
      <dgm:prSet presAssocID="{5AA85FBA-2C04-4AA7-B7D3-1D88FEE3FE75}" presName="parentText" presStyleLbl="node1" presStyleIdx="4" presStyleCnt="9">
        <dgm:presLayoutVars>
          <dgm:chMax val="0"/>
          <dgm:bulletEnabled val="1"/>
        </dgm:presLayoutVars>
      </dgm:prSet>
      <dgm:spPr/>
      <dgm:t>
        <a:bodyPr/>
        <a:lstStyle/>
        <a:p>
          <a:endParaRPr lang="en-NZ"/>
        </a:p>
      </dgm:t>
    </dgm:pt>
    <dgm:pt modelId="{7551A8F7-111B-44D3-AD75-C98DA69B74A6}" type="pres">
      <dgm:prSet presAssocID="{5AA85FBA-2C04-4AA7-B7D3-1D88FEE3FE75}" presName="negativeSpace" presStyleCnt="0"/>
      <dgm:spPr/>
    </dgm:pt>
    <dgm:pt modelId="{DCD88951-9019-49AD-AE9D-0C4EC99C8248}" type="pres">
      <dgm:prSet presAssocID="{5AA85FBA-2C04-4AA7-B7D3-1D88FEE3FE75}" presName="childText" presStyleLbl="conFgAcc1" presStyleIdx="4" presStyleCnt="9">
        <dgm:presLayoutVars>
          <dgm:bulletEnabled val="1"/>
        </dgm:presLayoutVars>
      </dgm:prSet>
      <dgm:spPr/>
    </dgm:pt>
    <dgm:pt modelId="{B65A5BA3-5C52-4C34-BDCF-55C8D21FF92B}" type="pres">
      <dgm:prSet presAssocID="{06E4C409-B53A-45A9-963E-7C8A5A1F2C2E}" presName="spaceBetweenRectangles" presStyleCnt="0"/>
      <dgm:spPr/>
    </dgm:pt>
    <dgm:pt modelId="{FC18E045-D8B0-4B24-B09B-609F4A735B96}" type="pres">
      <dgm:prSet presAssocID="{0FFA42B7-E846-4019-A5CA-285CA846748E}" presName="parentLin" presStyleCnt="0"/>
      <dgm:spPr/>
      <dgm:t>
        <a:bodyPr/>
        <a:lstStyle/>
        <a:p>
          <a:endParaRPr lang="en-NZ"/>
        </a:p>
      </dgm:t>
    </dgm:pt>
    <dgm:pt modelId="{D7391B47-0815-4479-B525-08826C4B4EAF}" type="pres">
      <dgm:prSet presAssocID="{0FFA42B7-E846-4019-A5CA-285CA846748E}" presName="parentLeftMargin" presStyleLbl="node1" presStyleIdx="4" presStyleCnt="9"/>
      <dgm:spPr/>
      <dgm:t>
        <a:bodyPr/>
        <a:lstStyle/>
        <a:p>
          <a:endParaRPr lang="en-NZ"/>
        </a:p>
      </dgm:t>
    </dgm:pt>
    <dgm:pt modelId="{7F365D2A-B09E-42E4-84DC-6B524260F60D}" type="pres">
      <dgm:prSet presAssocID="{0FFA42B7-E846-4019-A5CA-285CA846748E}" presName="parentText" presStyleLbl="node1" presStyleIdx="5" presStyleCnt="9">
        <dgm:presLayoutVars>
          <dgm:chMax val="0"/>
          <dgm:bulletEnabled val="1"/>
        </dgm:presLayoutVars>
      </dgm:prSet>
      <dgm:spPr/>
      <dgm:t>
        <a:bodyPr/>
        <a:lstStyle/>
        <a:p>
          <a:endParaRPr lang="en-NZ"/>
        </a:p>
      </dgm:t>
    </dgm:pt>
    <dgm:pt modelId="{8A52E438-C583-42B4-9568-41F81B265094}" type="pres">
      <dgm:prSet presAssocID="{0FFA42B7-E846-4019-A5CA-285CA846748E}" presName="negativeSpace" presStyleCnt="0"/>
      <dgm:spPr/>
      <dgm:t>
        <a:bodyPr/>
        <a:lstStyle/>
        <a:p>
          <a:endParaRPr lang="en-NZ"/>
        </a:p>
      </dgm:t>
    </dgm:pt>
    <dgm:pt modelId="{1FD84547-89BC-487A-9A3C-217D2C83EB48}" type="pres">
      <dgm:prSet presAssocID="{0FFA42B7-E846-4019-A5CA-285CA846748E}" presName="childText" presStyleLbl="conFgAcc1" presStyleIdx="5" presStyleCnt="9">
        <dgm:presLayoutVars>
          <dgm:bulletEnabled val="1"/>
        </dgm:presLayoutVars>
      </dgm:prSet>
      <dgm:spPr/>
      <dgm:t>
        <a:bodyPr/>
        <a:lstStyle/>
        <a:p>
          <a:endParaRPr lang="en-NZ"/>
        </a:p>
      </dgm:t>
    </dgm:pt>
    <dgm:pt modelId="{2D9B2121-FA26-4E1F-9580-3BE3EA8BD481}" type="pres">
      <dgm:prSet presAssocID="{CB2D55BE-1FCC-47A1-8B3B-7E4CBEB81896}" presName="spaceBetweenRectangles" presStyleCnt="0"/>
      <dgm:spPr/>
    </dgm:pt>
    <dgm:pt modelId="{555D8CF7-2715-4DBB-8865-E1E3C4F45D1B}" type="pres">
      <dgm:prSet presAssocID="{918FAD07-956F-46D8-B3BC-2C5FACB337F2}" presName="parentLin" presStyleCnt="0"/>
      <dgm:spPr/>
    </dgm:pt>
    <dgm:pt modelId="{7A704013-4175-4C84-9961-5B01A121E2EF}" type="pres">
      <dgm:prSet presAssocID="{918FAD07-956F-46D8-B3BC-2C5FACB337F2}" presName="parentLeftMargin" presStyleLbl="node1" presStyleIdx="5" presStyleCnt="9"/>
      <dgm:spPr/>
      <dgm:t>
        <a:bodyPr/>
        <a:lstStyle/>
        <a:p>
          <a:endParaRPr lang="en-NZ"/>
        </a:p>
      </dgm:t>
    </dgm:pt>
    <dgm:pt modelId="{8F2F00C4-3DD6-4E86-8630-08B7B20AD35F}" type="pres">
      <dgm:prSet presAssocID="{918FAD07-956F-46D8-B3BC-2C5FACB337F2}" presName="parentText" presStyleLbl="node1" presStyleIdx="6" presStyleCnt="9">
        <dgm:presLayoutVars>
          <dgm:chMax val="0"/>
          <dgm:bulletEnabled val="1"/>
        </dgm:presLayoutVars>
      </dgm:prSet>
      <dgm:spPr/>
      <dgm:t>
        <a:bodyPr/>
        <a:lstStyle/>
        <a:p>
          <a:endParaRPr lang="en-NZ"/>
        </a:p>
      </dgm:t>
    </dgm:pt>
    <dgm:pt modelId="{14942949-4DF3-4302-9163-991CF808DCE0}" type="pres">
      <dgm:prSet presAssocID="{918FAD07-956F-46D8-B3BC-2C5FACB337F2}" presName="negativeSpace" presStyleCnt="0"/>
      <dgm:spPr/>
    </dgm:pt>
    <dgm:pt modelId="{D6392113-74D0-44D8-8E80-3A772A8EE1F2}" type="pres">
      <dgm:prSet presAssocID="{918FAD07-956F-46D8-B3BC-2C5FACB337F2}" presName="childText" presStyleLbl="conFgAcc1" presStyleIdx="6" presStyleCnt="9">
        <dgm:presLayoutVars>
          <dgm:bulletEnabled val="1"/>
        </dgm:presLayoutVars>
      </dgm:prSet>
      <dgm:spPr/>
    </dgm:pt>
    <dgm:pt modelId="{868C1A01-BFE4-46C5-A44C-6B75BE84EBAE}" type="pres">
      <dgm:prSet presAssocID="{F28B2E64-2765-4D6D-8539-212A220AF4FF}" presName="spaceBetweenRectangles" presStyleCnt="0"/>
      <dgm:spPr/>
    </dgm:pt>
    <dgm:pt modelId="{5BF13A9E-B8BD-40BC-BAC3-13150510C7E8}" type="pres">
      <dgm:prSet presAssocID="{54AEE2D6-FBFC-4286-B202-CC3922191B4F}" presName="parentLin" presStyleCnt="0"/>
      <dgm:spPr/>
    </dgm:pt>
    <dgm:pt modelId="{017CBD41-2903-45D7-8A73-9878DFD4CBEF}" type="pres">
      <dgm:prSet presAssocID="{54AEE2D6-FBFC-4286-B202-CC3922191B4F}" presName="parentLeftMargin" presStyleLbl="node1" presStyleIdx="6" presStyleCnt="9"/>
      <dgm:spPr/>
      <dgm:t>
        <a:bodyPr/>
        <a:lstStyle/>
        <a:p>
          <a:endParaRPr lang="en-NZ"/>
        </a:p>
      </dgm:t>
    </dgm:pt>
    <dgm:pt modelId="{A990B20A-2276-49F4-A46C-B8CC949F42B0}" type="pres">
      <dgm:prSet presAssocID="{54AEE2D6-FBFC-4286-B202-CC3922191B4F}" presName="parentText" presStyleLbl="node1" presStyleIdx="7" presStyleCnt="9">
        <dgm:presLayoutVars>
          <dgm:chMax val="0"/>
          <dgm:bulletEnabled val="1"/>
        </dgm:presLayoutVars>
      </dgm:prSet>
      <dgm:spPr/>
      <dgm:t>
        <a:bodyPr/>
        <a:lstStyle/>
        <a:p>
          <a:endParaRPr lang="en-NZ"/>
        </a:p>
      </dgm:t>
    </dgm:pt>
    <dgm:pt modelId="{87809026-5B29-4B97-9ECB-4552BDD33810}" type="pres">
      <dgm:prSet presAssocID="{54AEE2D6-FBFC-4286-B202-CC3922191B4F}" presName="negativeSpace" presStyleCnt="0"/>
      <dgm:spPr/>
    </dgm:pt>
    <dgm:pt modelId="{91E3F7B1-53A5-4248-8B76-6B33FCD699CA}" type="pres">
      <dgm:prSet presAssocID="{54AEE2D6-FBFC-4286-B202-CC3922191B4F}" presName="childText" presStyleLbl="conFgAcc1" presStyleIdx="7" presStyleCnt="9">
        <dgm:presLayoutVars>
          <dgm:bulletEnabled val="1"/>
        </dgm:presLayoutVars>
      </dgm:prSet>
      <dgm:spPr/>
    </dgm:pt>
    <dgm:pt modelId="{776554B7-9C85-4E17-84CF-A8CF050819DA}" type="pres">
      <dgm:prSet presAssocID="{C4E54957-8004-487F-8E21-BCF6D5BF3FE3}" presName="spaceBetweenRectangles" presStyleCnt="0"/>
      <dgm:spPr/>
    </dgm:pt>
    <dgm:pt modelId="{787A8C76-4C02-4107-9F56-6AA40879E511}" type="pres">
      <dgm:prSet presAssocID="{3278139B-F70E-46F9-A907-95B501DB07EC}" presName="parentLin" presStyleCnt="0"/>
      <dgm:spPr/>
    </dgm:pt>
    <dgm:pt modelId="{3551F029-8271-4CE2-80B2-9FC186E09633}" type="pres">
      <dgm:prSet presAssocID="{3278139B-F70E-46F9-A907-95B501DB07EC}" presName="parentLeftMargin" presStyleLbl="node1" presStyleIdx="7" presStyleCnt="9"/>
      <dgm:spPr/>
      <dgm:t>
        <a:bodyPr/>
        <a:lstStyle/>
        <a:p>
          <a:endParaRPr lang="en-NZ"/>
        </a:p>
      </dgm:t>
    </dgm:pt>
    <dgm:pt modelId="{0F463B4B-A7DD-43CA-B561-58135C64ECAC}" type="pres">
      <dgm:prSet presAssocID="{3278139B-F70E-46F9-A907-95B501DB07EC}" presName="parentText" presStyleLbl="node1" presStyleIdx="8" presStyleCnt="9">
        <dgm:presLayoutVars>
          <dgm:chMax val="0"/>
          <dgm:bulletEnabled val="1"/>
        </dgm:presLayoutVars>
      </dgm:prSet>
      <dgm:spPr/>
      <dgm:t>
        <a:bodyPr/>
        <a:lstStyle/>
        <a:p>
          <a:endParaRPr lang="en-NZ"/>
        </a:p>
      </dgm:t>
    </dgm:pt>
    <dgm:pt modelId="{9124A204-4F50-4E2B-8FB0-25E8E21242F2}" type="pres">
      <dgm:prSet presAssocID="{3278139B-F70E-46F9-A907-95B501DB07EC}" presName="negativeSpace" presStyleCnt="0"/>
      <dgm:spPr/>
    </dgm:pt>
    <dgm:pt modelId="{D323707F-5CA9-432F-93E4-DAF382EDD305}" type="pres">
      <dgm:prSet presAssocID="{3278139B-F70E-46F9-A907-95B501DB07EC}" presName="childText" presStyleLbl="conFgAcc1" presStyleIdx="8" presStyleCnt="9">
        <dgm:presLayoutVars>
          <dgm:bulletEnabled val="1"/>
        </dgm:presLayoutVars>
      </dgm:prSet>
      <dgm:spPr/>
    </dgm:pt>
  </dgm:ptLst>
  <dgm:cxnLst>
    <dgm:cxn modelId="{E4A7946A-29E0-4FC1-83CB-402D674D84C6}" type="presOf" srcId="{0FFA42B7-E846-4019-A5CA-285CA846748E}" destId="{7F365D2A-B09E-42E4-84DC-6B524260F60D}" srcOrd="1" destOrd="0" presId="urn:microsoft.com/office/officeart/2005/8/layout/list1"/>
    <dgm:cxn modelId="{B2958E4C-859D-499D-9CE8-8D8E2C5404EC}" type="presOf" srcId="{54AEE2D6-FBFC-4286-B202-CC3922191B4F}" destId="{A990B20A-2276-49F4-A46C-B8CC949F42B0}" srcOrd="1" destOrd="0" presId="urn:microsoft.com/office/officeart/2005/8/layout/list1"/>
    <dgm:cxn modelId="{5DD0ABB9-F310-473C-857B-46A8354F11A7}" srcId="{5EC13B34-6D0B-4992-B056-64C31A246377}" destId="{918FAD07-956F-46D8-B3BC-2C5FACB337F2}" srcOrd="6" destOrd="0" parTransId="{3E062DC7-F7F6-4AE9-9580-E5AA4FAE9FF5}" sibTransId="{F28B2E64-2765-4D6D-8539-212A220AF4FF}"/>
    <dgm:cxn modelId="{0C3AEB5F-E4A9-43FB-8E07-05733CCAD06E}" type="presOf" srcId="{0FFA42B7-E846-4019-A5CA-285CA846748E}" destId="{D7391B47-0815-4479-B525-08826C4B4EAF}" srcOrd="0" destOrd="0" presId="urn:microsoft.com/office/officeart/2005/8/layout/list1"/>
    <dgm:cxn modelId="{F724D252-801E-43B9-BE3B-A44890EE1A94}" srcId="{5EC13B34-6D0B-4992-B056-64C31A246377}" destId="{CCF8304E-98D1-412F-BA6E-89DBDE9862C3}" srcOrd="2" destOrd="0" parTransId="{24E0C129-84AC-4043-AD01-E850424AF189}" sibTransId="{6C5F2FFF-8A89-4835-BDDB-F6ACF34773DD}"/>
    <dgm:cxn modelId="{5D6FD02E-12F6-4F41-AFC2-7432B48815D7}" type="presOf" srcId="{9F59006C-7CF2-41A5-A275-317E633B6008}" destId="{DB5A0583-D736-4FAF-B11A-4799EDEF7CB1}" srcOrd="1" destOrd="0" presId="urn:microsoft.com/office/officeart/2005/8/layout/list1"/>
    <dgm:cxn modelId="{A7AB7895-E57A-43FD-9AA0-3CABB6837CF1}" srcId="{5EC13B34-6D0B-4992-B056-64C31A246377}" destId="{54AEE2D6-FBFC-4286-B202-CC3922191B4F}" srcOrd="7" destOrd="0" parTransId="{E395F3C4-FA59-4AEA-842B-3D33570FF486}" sibTransId="{C4E54957-8004-487F-8E21-BCF6D5BF3FE3}"/>
    <dgm:cxn modelId="{400BD285-3C3B-4CFC-A128-68B1E8A2BABF}" srcId="{5EC13B34-6D0B-4992-B056-64C31A246377}" destId="{38509DA7-867D-412A-9FF2-0F91C8154EC1}" srcOrd="1" destOrd="0" parTransId="{06F235A6-BFE6-4F09-852A-F42F9C9641F4}" sibTransId="{B38AEDCA-E16C-4B38-99EF-2F4EAAAAE414}"/>
    <dgm:cxn modelId="{6CC41B76-7DE3-4C22-93FE-A63BBB683F70}" srcId="{5EC13B34-6D0B-4992-B056-64C31A246377}" destId="{9F59006C-7CF2-41A5-A275-317E633B6008}" srcOrd="0" destOrd="0" parTransId="{10E9CF38-9E4D-46EC-8CB6-C67802635E04}" sibTransId="{F773A5BD-B05B-4C94-B77A-5BD973FCDE64}"/>
    <dgm:cxn modelId="{1650E5A8-5DA2-4B7F-9DBA-F4C81D207628}" type="presOf" srcId="{5AA85FBA-2C04-4AA7-B7D3-1D88FEE3FE75}" destId="{962D310C-0D28-48A5-B5FC-FBBB72C6AEB9}" srcOrd="1" destOrd="0" presId="urn:microsoft.com/office/officeart/2005/8/layout/list1"/>
    <dgm:cxn modelId="{49500463-4716-40C5-A159-B25B47E5FB40}" type="presOf" srcId="{9F59006C-7CF2-41A5-A275-317E633B6008}" destId="{2BC266B3-8A06-41E9-B1ED-4AF6BBFD654F}" srcOrd="0" destOrd="0" presId="urn:microsoft.com/office/officeart/2005/8/layout/list1"/>
    <dgm:cxn modelId="{C38E9123-36AB-42DA-A567-23C7BCE24D66}" type="presOf" srcId="{3278139B-F70E-46F9-A907-95B501DB07EC}" destId="{3551F029-8271-4CE2-80B2-9FC186E09633}" srcOrd="0" destOrd="0" presId="urn:microsoft.com/office/officeart/2005/8/layout/list1"/>
    <dgm:cxn modelId="{3C124853-D497-4476-9DF1-D50CE1198CB8}" type="presOf" srcId="{918FAD07-956F-46D8-B3BC-2C5FACB337F2}" destId="{8F2F00C4-3DD6-4E86-8630-08B7B20AD35F}" srcOrd="1" destOrd="0" presId="urn:microsoft.com/office/officeart/2005/8/layout/list1"/>
    <dgm:cxn modelId="{65DBB968-682A-458C-B4F1-85BB4C785D73}" type="presOf" srcId="{B9115F33-3D4C-4086-ADDE-1D8173437140}" destId="{02F7DA81-74A0-4EFB-98E8-2EB3ECEC8B5B}" srcOrd="1" destOrd="0" presId="urn:microsoft.com/office/officeart/2005/8/layout/list1"/>
    <dgm:cxn modelId="{49D44318-48F9-4580-A851-EAA014D5B163}" type="presOf" srcId="{CCF8304E-98D1-412F-BA6E-89DBDE9862C3}" destId="{A8C131DD-7247-4935-8028-40E34A840EE8}" srcOrd="0" destOrd="0" presId="urn:microsoft.com/office/officeart/2005/8/layout/list1"/>
    <dgm:cxn modelId="{F591114A-EB13-4B18-BCE7-53840CAD14EA}" srcId="{5EC13B34-6D0B-4992-B056-64C31A246377}" destId="{5AA85FBA-2C04-4AA7-B7D3-1D88FEE3FE75}" srcOrd="4" destOrd="0" parTransId="{30D7D3D6-4E7C-49F2-B3E6-38692A70BFC8}" sibTransId="{06E4C409-B53A-45A9-963E-7C8A5A1F2C2E}"/>
    <dgm:cxn modelId="{851D7131-00FB-451D-991F-C880C21AE5E8}" type="presOf" srcId="{38509DA7-867D-412A-9FF2-0F91C8154EC1}" destId="{45DEE183-588C-498C-B77C-D731D7C7B969}" srcOrd="1" destOrd="0" presId="urn:microsoft.com/office/officeart/2005/8/layout/list1"/>
    <dgm:cxn modelId="{974CE39D-C8BB-4841-B22F-EA185E6972CC}" type="presOf" srcId="{CCF8304E-98D1-412F-BA6E-89DBDE9862C3}" destId="{014B695B-29E4-46FD-A39A-17EED70DE336}" srcOrd="1" destOrd="0" presId="urn:microsoft.com/office/officeart/2005/8/layout/list1"/>
    <dgm:cxn modelId="{A9332D47-C7D5-4CC5-8B3D-E0BA5D296EA0}" type="presOf" srcId="{B9115F33-3D4C-4086-ADDE-1D8173437140}" destId="{EDC61172-2C1A-49B5-967E-AD821DCA5FAE}" srcOrd="0" destOrd="0" presId="urn:microsoft.com/office/officeart/2005/8/layout/list1"/>
    <dgm:cxn modelId="{3CCC94BF-1D0B-4E40-8E7A-FEBD4CBADC6D}" type="presOf" srcId="{54AEE2D6-FBFC-4286-B202-CC3922191B4F}" destId="{017CBD41-2903-45D7-8A73-9878DFD4CBEF}" srcOrd="0" destOrd="0" presId="urn:microsoft.com/office/officeart/2005/8/layout/list1"/>
    <dgm:cxn modelId="{B73C8F19-EEE7-4168-A105-5163D8372360}" srcId="{5EC13B34-6D0B-4992-B056-64C31A246377}" destId="{3278139B-F70E-46F9-A907-95B501DB07EC}" srcOrd="8" destOrd="0" parTransId="{66EA4B60-095A-47CA-81BF-B13C06B6816E}" sibTransId="{7470448C-26CD-4C8C-9619-876408A2EE85}"/>
    <dgm:cxn modelId="{33908547-38BA-43A5-AD4A-46E0A068C4C0}" type="presOf" srcId="{5EC13B34-6D0B-4992-B056-64C31A246377}" destId="{EC86B72A-DDFB-436B-9FA0-817BE2405E6F}" srcOrd="0" destOrd="0" presId="urn:microsoft.com/office/officeart/2005/8/layout/list1"/>
    <dgm:cxn modelId="{126CA5E9-2644-47FB-A15A-B8116A0CDDF7}" srcId="{5EC13B34-6D0B-4992-B056-64C31A246377}" destId="{0FFA42B7-E846-4019-A5CA-285CA846748E}" srcOrd="5" destOrd="0" parTransId="{95EAD662-3BAA-4DED-99E7-57960EB93153}" sibTransId="{CB2D55BE-1FCC-47A1-8B3B-7E4CBEB81896}"/>
    <dgm:cxn modelId="{616DF84E-1648-489F-9B71-0733123174B5}" srcId="{5EC13B34-6D0B-4992-B056-64C31A246377}" destId="{B9115F33-3D4C-4086-ADDE-1D8173437140}" srcOrd="3" destOrd="0" parTransId="{F183D19D-06FE-4AF6-9EA8-DD8EED5E88E0}" sibTransId="{490B0F06-DBC8-4E4F-861E-4CD43803827D}"/>
    <dgm:cxn modelId="{1ACE0BC5-6553-4480-839F-320FD82DDC2A}" type="presOf" srcId="{918FAD07-956F-46D8-B3BC-2C5FACB337F2}" destId="{7A704013-4175-4C84-9961-5B01A121E2EF}" srcOrd="0" destOrd="0" presId="urn:microsoft.com/office/officeart/2005/8/layout/list1"/>
    <dgm:cxn modelId="{D0DB4D53-934C-4A25-8C4B-A4D98ECF2DF1}" type="presOf" srcId="{3278139B-F70E-46F9-A907-95B501DB07EC}" destId="{0F463B4B-A7DD-43CA-B561-58135C64ECAC}" srcOrd="1" destOrd="0" presId="urn:microsoft.com/office/officeart/2005/8/layout/list1"/>
    <dgm:cxn modelId="{CC683D40-8141-4CEC-9107-952A9D17ED0B}" type="presOf" srcId="{5AA85FBA-2C04-4AA7-B7D3-1D88FEE3FE75}" destId="{6D2D1950-7265-4065-B283-383F0C457D25}" srcOrd="0" destOrd="0" presId="urn:microsoft.com/office/officeart/2005/8/layout/list1"/>
    <dgm:cxn modelId="{87095690-8ECA-45CE-9EBE-D607BF340EFF}" type="presOf" srcId="{38509DA7-867D-412A-9FF2-0F91C8154EC1}" destId="{3E1BBFC0-5E89-4254-B9D7-386F014C86E4}" srcOrd="0" destOrd="0" presId="urn:microsoft.com/office/officeart/2005/8/layout/list1"/>
    <dgm:cxn modelId="{F62843E7-33CC-41AC-BA0D-A07E45692A3D}" type="presParOf" srcId="{EC86B72A-DDFB-436B-9FA0-817BE2405E6F}" destId="{C1D99007-2143-4838-9271-A6B3757BDB06}" srcOrd="0" destOrd="0" presId="urn:microsoft.com/office/officeart/2005/8/layout/list1"/>
    <dgm:cxn modelId="{F50C9DDF-F5AC-42DC-899C-473B84A9B08B}" type="presParOf" srcId="{C1D99007-2143-4838-9271-A6B3757BDB06}" destId="{2BC266B3-8A06-41E9-B1ED-4AF6BBFD654F}" srcOrd="0" destOrd="0" presId="urn:microsoft.com/office/officeart/2005/8/layout/list1"/>
    <dgm:cxn modelId="{21EF71CC-2FBC-4A92-AF75-E5B47783EFB4}" type="presParOf" srcId="{C1D99007-2143-4838-9271-A6B3757BDB06}" destId="{DB5A0583-D736-4FAF-B11A-4799EDEF7CB1}" srcOrd="1" destOrd="0" presId="urn:microsoft.com/office/officeart/2005/8/layout/list1"/>
    <dgm:cxn modelId="{934A7BBC-7323-44A0-9CD5-E60DF601C893}" type="presParOf" srcId="{EC86B72A-DDFB-436B-9FA0-817BE2405E6F}" destId="{0C9FCCED-A643-4EB7-AFDE-E63C33903C33}" srcOrd="1" destOrd="0" presId="urn:microsoft.com/office/officeart/2005/8/layout/list1"/>
    <dgm:cxn modelId="{806B53E3-06C7-4BA1-9B5E-A373622AB757}" type="presParOf" srcId="{EC86B72A-DDFB-436B-9FA0-817BE2405E6F}" destId="{6CCEDC95-B2D6-465C-836B-F3459A6F9ABD}" srcOrd="2" destOrd="0" presId="urn:microsoft.com/office/officeart/2005/8/layout/list1"/>
    <dgm:cxn modelId="{C964F451-ABF7-40B6-8D66-DF0706253282}" type="presParOf" srcId="{EC86B72A-DDFB-436B-9FA0-817BE2405E6F}" destId="{56A3E2B4-3B6A-4A50-BF20-562BCE05BD99}" srcOrd="3" destOrd="0" presId="urn:microsoft.com/office/officeart/2005/8/layout/list1"/>
    <dgm:cxn modelId="{17802F77-C44C-4ABA-9D9E-DA8D4DCC9E58}" type="presParOf" srcId="{EC86B72A-DDFB-436B-9FA0-817BE2405E6F}" destId="{784218F9-31A4-44E7-B436-B40A318CDE13}" srcOrd="4" destOrd="0" presId="urn:microsoft.com/office/officeart/2005/8/layout/list1"/>
    <dgm:cxn modelId="{D78B3F2A-BD27-43BD-8042-7AC90B102E27}" type="presParOf" srcId="{784218F9-31A4-44E7-B436-B40A318CDE13}" destId="{3E1BBFC0-5E89-4254-B9D7-386F014C86E4}" srcOrd="0" destOrd="0" presId="urn:microsoft.com/office/officeart/2005/8/layout/list1"/>
    <dgm:cxn modelId="{FC23D483-2F4A-4CAE-BADF-82F1C007903F}" type="presParOf" srcId="{784218F9-31A4-44E7-B436-B40A318CDE13}" destId="{45DEE183-588C-498C-B77C-D731D7C7B969}" srcOrd="1" destOrd="0" presId="urn:microsoft.com/office/officeart/2005/8/layout/list1"/>
    <dgm:cxn modelId="{E866C80A-C7AF-4F52-8922-312EDAF6EB75}" type="presParOf" srcId="{EC86B72A-DDFB-436B-9FA0-817BE2405E6F}" destId="{39B0DC4B-92C7-49C8-B9EC-5A9A932FA3CB}" srcOrd="5" destOrd="0" presId="urn:microsoft.com/office/officeart/2005/8/layout/list1"/>
    <dgm:cxn modelId="{58F9AC53-237A-4E66-88F8-10780B258D8E}" type="presParOf" srcId="{EC86B72A-DDFB-436B-9FA0-817BE2405E6F}" destId="{B22FED3B-0F7A-41DA-AB02-274D037DCC88}" srcOrd="6" destOrd="0" presId="urn:microsoft.com/office/officeart/2005/8/layout/list1"/>
    <dgm:cxn modelId="{920A62BA-71B0-4732-AB63-9FCB03A6AE96}" type="presParOf" srcId="{EC86B72A-DDFB-436B-9FA0-817BE2405E6F}" destId="{EAD3F1E9-C0C8-48E7-82AF-5D13E7B153FF}" srcOrd="7" destOrd="0" presId="urn:microsoft.com/office/officeart/2005/8/layout/list1"/>
    <dgm:cxn modelId="{501635A4-A85D-454E-B433-E1FF909A9EBF}" type="presParOf" srcId="{EC86B72A-DDFB-436B-9FA0-817BE2405E6F}" destId="{CD22398A-FEFC-45FE-B9F2-7905516BF4A5}" srcOrd="8" destOrd="0" presId="urn:microsoft.com/office/officeart/2005/8/layout/list1"/>
    <dgm:cxn modelId="{745F3F50-ED3C-44DB-91D4-1A234CFFFB83}" type="presParOf" srcId="{CD22398A-FEFC-45FE-B9F2-7905516BF4A5}" destId="{A8C131DD-7247-4935-8028-40E34A840EE8}" srcOrd="0" destOrd="0" presId="urn:microsoft.com/office/officeart/2005/8/layout/list1"/>
    <dgm:cxn modelId="{58F9A17D-A213-4F0F-BB9A-77BD63B292B0}" type="presParOf" srcId="{CD22398A-FEFC-45FE-B9F2-7905516BF4A5}" destId="{014B695B-29E4-46FD-A39A-17EED70DE336}" srcOrd="1" destOrd="0" presId="urn:microsoft.com/office/officeart/2005/8/layout/list1"/>
    <dgm:cxn modelId="{FD53E83B-6B67-46A3-BBFB-DE1633ABBB48}" type="presParOf" srcId="{EC86B72A-DDFB-436B-9FA0-817BE2405E6F}" destId="{F9911C30-F963-4F9A-ADCA-6E949AF13F38}" srcOrd="9" destOrd="0" presId="urn:microsoft.com/office/officeart/2005/8/layout/list1"/>
    <dgm:cxn modelId="{26D001D3-7184-4C52-A440-B11870576266}" type="presParOf" srcId="{EC86B72A-DDFB-436B-9FA0-817BE2405E6F}" destId="{AF1F35BB-28E2-489A-BCE2-533965FAE6D3}" srcOrd="10" destOrd="0" presId="urn:microsoft.com/office/officeart/2005/8/layout/list1"/>
    <dgm:cxn modelId="{FA5739A8-7676-4BA3-A9B8-F4D627CA6E45}" type="presParOf" srcId="{EC86B72A-DDFB-436B-9FA0-817BE2405E6F}" destId="{90877D6A-21DD-4D38-93C8-A76153AADD75}" srcOrd="11" destOrd="0" presId="urn:microsoft.com/office/officeart/2005/8/layout/list1"/>
    <dgm:cxn modelId="{8C021658-8C26-4757-86A7-F488EF6CBE25}" type="presParOf" srcId="{EC86B72A-DDFB-436B-9FA0-817BE2405E6F}" destId="{9187DF28-DB58-43CF-9CE5-BC6794967403}" srcOrd="12" destOrd="0" presId="urn:microsoft.com/office/officeart/2005/8/layout/list1"/>
    <dgm:cxn modelId="{7659DC3F-306A-42BF-86C3-34D1EBCC2323}" type="presParOf" srcId="{9187DF28-DB58-43CF-9CE5-BC6794967403}" destId="{EDC61172-2C1A-49B5-967E-AD821DCA5FAE}" srcOrd="0" destOrd="0" presId="urn:microsoft.com/office/officeart/2005/8/layout/list1"/>
    <dgm:cxn modelId="{D3669F00-6F9C-4AAF-87C9-DAD076E1AC87}" type="presParOf" srcId="{9187DF28-DB58-43CF-9CE5-BC6794967403}" destId="{02F7DA81-74A0-4EFB-98E8-2EB3ECEC8B5B}" srcOrd="1" destOrd="0" presId="urn:microsoft.com/office/officeart/2005/8/layout/list1"/>
    <dgm:cxn modelId="{9420FDF4-4FE1-483A-808E-88679ADAD479}" type="presParOf" srcId="{EC86B72A-DDFB-436B-9FA0-817BE2405E6F}" destId="{DB198821-86B2-478A-A661-EA7CA10A9ECD}" srcOrd="13" destOrd="0" presId="urn:microsoft.com/office/officeart/2005/8/layout/list1"/>
    <dgm:cxn modelId="{C2148EAE-E8A8-4EB9-8ACD-ED6BB7CD610F}" type="presParOf" srcId="{EC86B72A-DDFB-436B-9FA0-817BE2405E6F}" destId="{99F2180B-EEC0-4E4E-AB6C-832AE170144D}" srcOrd="14" destOrd="0" presId="urn:microsoft.com/office/officeart/2005/8/layout/list1"/>
    <dgm:cxn modelId="{84777958-FCFC-4002-9007-4741764BDFC6}" type="presParOf" srcId="{EC86B72A-DDFB-436B-9FA0-817BE2405E6F}" destId="{B334418F-5E4C-48BA-AFB5-0D50AF5F0BA0}" srcOrd="15" destOrd="0" presId="urn:microsoft.com/office/officeart/2005/8/layout/list1"/>
    <dgm:cxn modelId="{876F4F71-048B-4595-B7CB-BD380C12DC20}" type="presParOf" srcId="{EC86B72A-DDFB-436B-9FA0-817BE2405E6F}" destId="{18A39CD5-D5B0-4433-AE94-768E3E73B463}" srcOrd="16" destOrd="0" presId="urn:microsoft.com/office/officeart/2005/8/layout/list1"/>
    <dgm:cxn modelId="{5BFB3216-4F3A-401D-A360-9B1EB73102E8}" type="presParOf" srcId="{18A39CD5-D5B0-4433-AE94-768E3E73B463}" destId="{6D2D1950-7265-4065-B283-383F0C457D25}" srcOrd="0" destOrd="0" presId="urn:microsoft.com/office/officeart/2005/8/layout/list1"/>
    <dgm:cxn modelId="{C76DB796-D967-475E-97D1-5AF6853F4119}" type="presParOf" srcId="{18A39CD5-D5B0-4433-AE94-768E3E73B463}" destId="{962D310C-0D28-48A5-B5FC-FBBB72C6AEB9}" srcOrd="1" destOrd="0" presId="urn:microsoft.com/office/officeart/2005/8/layout/list1"/>
    <dgm:cxn modelId="{6EB56CA7-BE63-4409-B5F8-535F3D880DF5}" type="presParOf" srcId="{EC86B72A-DDFB-436B-9FA0-817BE2405E6F}" destId="{7551A8F7-111B-44D3-AD75-C98DA69B74A6}" srcOrd="17" destOrd="0" presId="urn:microsoft.com/office/officeart/2005/8/layout/list1"/>
    <dgm:cxn modelId="{A2462987-6C88-45B6-B14B-03A1CAC2ED24}" type="presParOf" srcId="{EC86B72A-DDFB-436B-9FA0-817BE2405E6F}" destId="{DCD88951-9019-49AD-AE9D-0C4EC99C8248}" srcOrd="18" destOrd="0" presId="urn:microsoft.com/office/officeart/2005/8/layout/list1"/>
    <dgm:cxn modelId="{15A2B933-D849-46D5-9E65-83FBB8E38109}" type="presParOf" srcId="{EC86B72A-DDFB-436B-9FA0-817BE2405E6F}" destId="{B65A5BA3-5C52-4C34-BDCF-55C8D21FF92B}" srcOrd="19" destOrd="0" presId="urn:microsoft.com/office/officeart/2005/8/layout/list1"/>
    <dgm:cxn modelId="{390CF5A2-46ED-484E-833A-5F80D5A84E47}" type="presParOf" srcId="{EC86B72A-DDFB-436B-9FA0-817BE2405E6F}" destId="{FC18E045-D8B0-4B24-B09B-609F4A735B96}" srcOrd="20" destOrd="0" presId="urn:microsoft.com/office/officeart/2005/8/layout/list1"/>
    <dgm:cxn modelId="{4AB13A1D-56C1-4387-A459-1E0EDF13D544}" type="presParOf" srcId="{FC18E045-D8B0-4B24-B09B-609F4A735B96}" destId="{D7391B47-0815-4479-B525-08826C4B4EAF}" srcOrd="0" destOrd="0" presId="urn:microsoft.com/office/officeart/2005/8/layout/list1"/>
    <dgm:cxn modelId="{0385F243-F991-46A5-9EB0-65D3F9B738A7}" type="presParOf" srcId="{FC18E045-D8B0-4B24-B09B-609F4A735B96}" destId="{7F365D2A-B09E-42E4-84DC-6B524260F60D}" srcOrd="1" destOrd="0" presId="urn:microsoft.com/office/officeart/2005/8/layout/list1"/>
    <dgm:cxn modelId="{F12E29B7-2602-43FD-984A-86258D187FF9}" type="presParOf" srcId="{EC86B72A-DDFB-436B-9FA0-817BE2405E6F}" destId="{8A52E438-C583-42B4-9568-41F81B265094}" srcOrd="21" destOrd="0" presId="urn:microsoft.com/office/officeart/2005/8/layout/list1"/>
    <dgm:cxn modelId="{4B855EFF-DFAB-4EBD-890F-0C9A1193E5AC}" type="presParOf" srcId="{EC86B72A-DDFB-436B-9FA0-817BE2405E6F}" destId="{1FD84547-89BC-487A-9A3C-217D2C83EB48}" srcOrd="22" destOrd="0" presId="urn:microsoft.com/office/officeart/2005/8/layout/list1"/>
    <dgm:cxn modelId="{27315ABA-9F61-42AB-AABF-F0A860D1A25B}" type="presParOf" srcId="{EC86B72A-DDFB-436B-9FA0-817BE2405E6F}" destId="{2D9B2121-FA26-4E1F-9580-3BE3EA8BD481}" srcOrd="23" destOrd="0" presId="urn:microsoft.com/office/officeart/2005/8/layout/list1"/>
    <dgm:cxn modelId="{F5C64635-1CD8-4B91-8A62-DC8B04F856B4}" type="presParOf" srcId="{EC86B72A-DDFB-436B-9FA0-817BE2405E6F}" destId="{555D8CF7-2715-4DBB-8865-E1E3C4F45D1B}" srcOrd="24" destOrd="0" presId="urn:microsoft.com/office/officeart/2005/8/layout/list1"/>
    <dgm:cxn modelId="{50A00AA9-F779-4EAC-A626-F92D076E7FC9}" type="presParOf" srcId="{555D8CF7-2715-4DBB-8865-E1E3C4F45D1B}" destId="{7A704013-4175-4C84-9961-5B01A121E2EF}" srcOrd="0" destOrd="0" presId="urn:microsoft.com/office/officeart/2005/8/layout/list1"/>
    <dgm:cxn modelId="{2CEF3CB9-8BD8-49C9-BB0C-D16BD94386BB}" type="presParOf" srcId="{555D8CF7-2715-4DBB-8865-E1E3C4F45D1B}" destId="{8F2F00C4-3DD6-4E86-8630-08B7B20AD35F}" srcOrd="1" destOrd="0" presId="urn:microsoft.com/office/officeart/2005/8/layout/list1"/>
    <dgm:cxn modelId="{7410B23C-8AE4-457A-9654-01D93F965888}" type="presParOf" srcId="{EC86B72A-DDFB-436B-9FA0-817BE2405E6F}" destId="{14942949-4DF3-4302-9163-991CF808DCE0}" srcOrd="25" destOrd="0" presId="urn:microsoft.com/office/officeart/2005/8/layout/list1"/>
    <dgm:cxn modelId="{FEEC7779-3675-49DD-A4DF-5DC899FC643C}" type="presParOf" srcId="{EC86B72A-DDFB-436B-9FA0-817BE2405E6F}" destId="{D6392113-74D0-44D8-8E80-3A772A8EE1F2}" srcOrd="26" destOrd="0" presId="urn:microsoft.com/office/officeart/2005/8/layout/list1"/>
    <dgm:cxn modelId="{431826FC-BEEA-4C93-94EB-F3FBF5A62B58}" type="presParOf" srcId="{EC86B72A-DDFB-436B-9FA0-817BE2405E6F}" destId="{868C1A01-BFE4-46C5-A44C-6B75BE84EBAE}" srcOrd="27" destOrd="0" presId="urn:microsoft.com/office/officeart/2005/8/layout/list1"/>
    <dgm:cxn modelId="{1E081B7C-94C8-4DD6-A9FA-6C0214AFAAED}" type="presParOf" srcId="{EC86B72A-DDFB-436B-9FA0-817BE2405E6F}" destId="{5BF13A9E-B8BD-40BC-BAC3-13150510C7E8}" srcOrd="28" destOrd="0" presId="urn:microsoft.com/office/officeart/2005/8/layout/list1"/>
    <dgm:cxn modelId="{EF541CDB-72EF-4344-A20A-F122AB4AF4EE}" type="presParOf" srcId="{5BF13A9E-B8BD-40BC-BAC3-13150510C7E8}" destId="{017CBD41-2903-45D7-8A73-9878DFD4CBEF}" srcOrd="0" destOrd="0" presId="urn:microsoft.com/office/officeart/2005/8/layout/list1"/>
    <dgm:cxn modelId="{597DCEF8-9D10-4155-8437-748639282986}" type="presParOf" srcId="{5BF13A9E-B8BD-40BC-BAC3-13150510C7E8}" destId="{A990B20A-2276-49F4-A46C-B8CC949F42B0}" srcOrd="1" destOrd="0" presId="urn:microsoft.com/office/officeart/2005/8/layout/list1"/>
    <dgm:cxn modelId="{6B3FA46C-AB0B-471D-A0CF-06F08DBB0F2A}" type="presParOf" srcId="{EC86B72A-DDFB-436B-9FA0-817BE2405E6F}" destId="{87809026-5B29-4B97-9ECB-4552BDD33810}" srcOrd="29" destOrd="0" presId="urn:microsoft.com/office/officeart/2005/8/layout/list1"/>
    <dgm:cxn modelId="{B671A2B7-51DF-4CF2-914A-57503B1160B5}" type="presParOf" srcId="{EC86B72A-DDFB-436B-9FA0-817BE2405E6F}" destId="{91E3F7B1-53A5-4248-8B76-6B33FCD699CA}" srcOrd="30" destOrd="0" presId="urn:microsoft.com/office/officeart/2005/8/layout/list1"/>
    <dgm:cxn modelId="{6E59E7FB-CE5D-4A91-AB78-D5F9B7A10FF9}" type="presParOf" srcId="{EC86B72A-DDFB-436B-9FA0-817BE2405E6F}" destId="{776554B7-9C85-4E17-84CF-A8CF050819DA}" srcOrd="31" destOrd="0" presId="urn:microsoft.com/office/officeart/2005/8/layout/list1"/>
    <dgm:cxn modelId="{A33F3436-0EF1-4D08-8556-866292AF2282}" type="presParOf" srcId="{EC86B72A-DDFB-436B-9FA0-817BE2405E6F}" destId="{787A8C76-4C02-4107-9F56-6AA40879E511}" srcOrd="32" destOrd="0" presId="urn:microsoft.com/office/officeart/2005/8/layout/list1"/>
    <dgm:cxn modelId="{E66698F3-3A01-4CEF-A8EE-FE4CF1B5DC87}" type="presParOf" srcId="{787A8C76-4C02-4107-9F56-6AA40879E511}" destId="{3551F029-8271-4CE2-80B2-9FC186E09633}" srcOrd="0" destOrd="0" presId="urn:microsoft.com/office/officeart/2005/8/layout/list1"/>
    <dgm:cxn modelId="{EA9BE6DC-3C17-4281-9D1A-A421DD80829D}" type="presParOf" srcId="{787A8C76-4C02-4107-9F56-6AA40879E511}" destId="{0F463B4B-A7DD-43CA-B561-58135C64ECAC}" srcOrd="1" destOrd="0" presId="urn:microsoft.com/office/officeart/2005/8/layout/list1"/>
    <dgm:cxn modelId="{88DF57F0-6660-4831-BDC2-AC72F790B966}" type="presParOf" srcId="{EC86B72A-DDFB-436B-9FA0-817BE2405E6F}" destId="{9124A204-4F50-4E2B-8FB0-25E8E21242F2}" srcOrd="33" destOrd="0" presId="urn:microsoft.com/office/officeart/2005/8/layout/list1"/>
    <dgm:cxn modelId="{10BF7859-3A7A-4573-BFDF-3D12E39CF40A}" type="presParOf" srcId="{EC86B72A-DDFB-436B-9FA0-817BE2405E6F}" destId="{D323707F-5CA9-432F-93E4-DAF382EDD305}"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9761F-1736-45B5-ACEE-98747E9252BF}" type="doc">
      <dgm:prSet loTypeId="urn:microsoft.com/office/officeart/2008/layout/HorizontalMultiLevelHierarchy" loCatId="hierarchy" qsTypeId="urn:microsoft.com/office/officeart/2005/8/quickstyle/simple5" qsCatId="simple" csTypeId="urn:microsoft.com/office/officeart/2005/8/colors/accent3_5" csCatId="accent3" phldr="1"/>
      <dgm:spPr/>
      <dgm:t>
        <a:bodyPr/>
        <a:lstStyle/>
        <a:p>
          <a:endParaRPr lang="en-NZ"/>
        </a:p>
      </dgm:t>
    </dgm:pt>
    <dgm:pt modelId="{BA4F514A-62D9-4206-B20B-0DC60A06807C}">
      <dgm:prSet phldrT="[Text]"/>
      <dgm:spPr/>
      <dgm:t>
        <a:bodyPr/>
        <a:lstStyle/>
        <a:p>
          <a:r>
            <a:rPr lang="en-NZ" dirty="0" smtClean="0"/>
            <a:t>ERO’s external evaluation focus</a:t>
          </a:r>
          <a:endParaRPr lang="en-NZ" dirty="0"/>
        </a:p>
      </dgm:t>
    </dgm:pt>
    <dgm:pt modelId="{8698AA39-5785-4FE9-A243-E92A72DADE34}" type="parTrans" cxnId="{60DE744C-0FAF-4E6A-ACAF-D645DE66B4B5}">
      <dgm:prSet/>
      <dgm:spPr/>
      <dgm:t>
        <a:bodyPr/>
        <a:lstStyle/>
        <a:p>
          <a:endParaRPr lang="en-NZ"/>
        </a:p>
      </dgm:t>
    </dgm:pt>
    <dgm:pt modelId="{2E3E327D-86E7-4D05-BE1F-F612EBEF4CE7}" type="sibTrans" cxnId="{60DE744C-0FAF-4E6A-ACAF-D645DE66B4B5}">
      <dgm:prSet/>
      <dgm:spPr/>
      <dgm:t>
        <a:bodyPr/>
        <a:lstStyle/>
        <a:p>
          <a:endParaRPr lang="en-NZ"/>
        </a:p>
      </dgm:t>
    </dgm:pt>
    <dgm:pt modelId="{E6B9FAE8-4FC6-42B9-BCF6-9E23ACD7D12F}">
      <dgm:prSet phldrT="[Text]"/>
      <dgm:spPr/>
      <dgm:t>
        <a:bodyPr/>
        <a:lstStyle/>
        <a:p>
          <a:r>
            <a:rPr lang="en-NZ" dirty="0" smtClean="0"/>
            <a:t>Learner outcomes</a:t>
          </a:r>
          <a:endParaRPr lang="en-NZ" dirty="0"/>
        </a:p>
      </dgm:t>
    </dgm:pt>
    <dgm:pt modelId="{3B85F1CB-305F-456A-8A3E-2FF83278B7F4}" type="parTrans" cxnId="{B181D498-A3FC-4A07-B04B-33A30BE78F45}">
      <dgm:prSet/>
      <dgm:spPr/>
      <dgm:t>
        <a:bodyPr/>
        <a:lstStyle/>
        <a:p>
          <a:endParaRPr lang="en-NZ"/>
        </a:p>
      </dgm:t>
    </dgm:pt>
    <dgm:pt modelId="{6F81FC80-CD34-4E2C-A5EA-3B53D5D3604C}" type="sibTrans" cxnId="{B181D498-A3FC-4A07-B04B-33A30BE78F45}">
      <dgm:prSet/>
      <dgm:spPr/>
      <dgm:t>
        <a:bodyPr/>
        <a:lstStyle/>
        <a:p>
          <a:endParaRPr lang="en-NZ"/>
        </a:p>
      </dgm:t>
    </dgm:pt>
    <dgm:pt modelId="{26990DD4-A62F-4F7D-9346-D22801FF1BBE}">
      <dgm:prSet phldrT="[Text]"/>
      <dgm:spPr/>
      <dgm:t>
        <a:bodyPr/>
        <a:lstStyle/>
        <a:p>
          <a:r>
            <a:rPr lang="en-NZ" dirty="0" smtClean="0"/>
            <a:t>The conditions that contribute to learner success</a:t>
          </a:r>
          <a:endParaRPr lang="en-NZ" dirty="0"/>
        </a:p>
      </dgm:t>
    </dgm:pt>
    <dgm:pt modelId="{81288D43-29A4-4C31-8FFB-51FC37E4CDD1}" type="parTrans" cxnId="{6476BDF9-7991-4D67-B83B-85FE60DCCE1E}">
      <dgm:prSet/>
      <dgm:spPr/>
      <dgm:t>
        <a:bodyPr/>
        <a:lstStyle/>
        <a:p>
          <a:endParaRPr lang="en-NZ"/>
        </a:p>
      </dgm:t>
    </dgm:pt>
    <dgm:pt modelId="{A486D6EE-3E81-40AA-BB4A-E418E9524816}" type="sibTrans" cxnId="{6476BDF9-7991-4D67-B83B-85FE60DCCE1E}">
      <dgm:prSet/>
      <dgm:spPr/>
      <dgm:t>
        <a:bodyPr/>
        <a:lstStyle/>
        <a:p>
          <a:endParaRPr lang="en-NZ"/>
        </a:p>
      </dgm:t>
    </dgm:pt>
    <dgm:pt modelId="{3A038D94-9F2E-4738-8F71-8D93F3807CD5}" type="pres">
      <dgm:prSet presAssocID="{6589761F-1736-45B5-ACEE-98747E9252BF}" presName="Name0" presStyleCnt="0">
        <dgm:presLayoutVars>
          <dgm:chPref val="1"/>
          <dgm:dir/>
          <dgm:animOne val="branch"/>
          <dgm:animLvl val="lvl"/>
          <dgm:resizeHandles val="exact"/>
        </dgm:presLayoutVars>
      </dgm:prSet>
      <dgm:spPr/>
      <dgm:t>
        <a:bodyPr/>
        <a:lstStyle/>
        <a:p>
          <a:endParaRPr lang="en-NZ"/>
        </a:p>
      </dgm:t>
    </dgm:pt>
    <dgm:pt modelId="{5995800A-30A2-4F0E-B229-367BCB0D0BE4}" type="pres">
      <dgm:prSet presAssocID="{BA4F514A-62D9-4206-B20B-0DC60A06807C}" presName="root1" presStyleCnt="0"/>
      <dgm:spPr/>
    </dgm:pt>
    <dgm:pt modelId="{A8F1C918-219E-4680-AF02-180F597BEC1C}" type="pres">
      <dgm:prSet presAssocID="{BA4F514A-62D9-4206-B20B-0DC60A06807C}" presName="LevelOneTextNode" presStyleLbl="node0" presStyleIdx="0" presStyleCnt="1" custLinFactNeighborX="12209" custLinFactNeighborY="12225">
        <dgm:presLayoutVars>
          <dgm:chPref val="3"/>
        </dgm:presLayoutVars>
      </dgm:prSet>
      <dgm:spPr/>
      <dgm:t>
        <a:bodyPr/>
        <a:lstStyle/>
        <a:p>
          <a:endParaRPr lang="en-NZ"/>
        </a:p>
      </dgm:t>
    </dgm:pt>
    <dgm:pt modelId="{FE09E8B6-8324-4E45-B533-2FC094850D44}" type="pres">
      <dgm:prSet presAssocID="{BA4F514A-62D9-4206-B20B-0DC60A06807C}" presName="level2hierChild" presStyleCnt="0"/>
      <dgm:spPr/>
    </dgm:pt>
    <dgm:pt modelId="{945B6D02-7C29-42F5-A322-73254C75A595}" type="pres">
      <dgm:prSet presAssocID="{3B85F1CB-305F-456A-8A3E-2FF83278B7F4}" presName="conn2-1" presStyleLbl="parChTrans1D2" presStyleIdx="0" presStyleCnt="2"/>
      <dgm:spPr/>
      <dgm:t>
        <a:bodyPr/>
        <a:lstStyle/>
        <a:p>
          <a:endParaRPr lang="en-NZ"/>
        </a:p>
      </dgm:t>
    </dgm:pt>
    <dgm:pt modelId="{7157F221-81FC-4A8D-9D37-3C4730BA9874}" type="pres">
      <dgm:prSet presAssocID="{3B85F1CB-305F-456A-8A3E-2FF83278B7F4}" presName="connTx" presStyleLbl="parChTrans1D2" presStyleIdx="0" presStyleCnt="2"/>
      <dgm:spPr/>
      <dgm:t>
        <a:bodyPr/>
        <a:lstStyle/>
        <a:p>
          <a:endParaRPr lang="en-NZ"/>
        </a:p>
      </dgm:t>
    </dgm:pt>
    <dgm:pt modelId="{E8671C0D-E64D-488A-9855-5E20CED6398F}" type="pres">
      <dgm:prSet presAssocID="{E6B9FAE8-4FC6-42B9-BCF6-9E23ACD7D12F}" presName="root2" presStyleCnt="0"/>
      <dgm:spPr/>
    </dgm:pt>
    <dgm:pt modelId="{E2D1DD99-F5FD-479E-B7BF-BD9E3B1DA69A}" type="pres">
      <dgm:prSet presAssocID="{E6B9FAE8-4FC6-42B9-BCF6-9E23ACD7D12F}" presName="LevelTwoTextNode" presStyleLbl="node2" presStyleIdx="0" presStyleCnt="2" custLinFactNeighborX="-3323" custLinFactNeighborY="-1057">
        <dgm:presLayoutVars>
          <dgm:chPref val="3"/>
        </dgm:presLayoutVars>
      </dgm:prSet>
      <dgm:spPr/>
      <dgm:t>
        <a:bodyPr/>
        <a:lstStyle/>
        <a:p>
          <a:endParaRPr lang="en-NZ"/>
        </a:p>
      </dgm:t>
    </dgm:pt>
    <dgm:pt modelId="{B24A8D9F-B5E8-4A7E-ABF7-DF7CBB8CC385}" type="pres">
      <dgm:prSet presAssocID="{E6B9FAE8-4FC6-42B9-BCF6-9E23ACD7D12F}" presName="level3hierChild" presStyleCnt="0"/>
      <dgm:spPr/>
    </dgm:pt>
    <dgm:pt modelId="{B180BE08-1012-4E48-BB4A-0F22498500AC}" type="pres">
      <dgm:prSet presAssocID="{81288D43-29A4-4C31-8FFB-51FC37E4CDD1}" presName="conn2-1" presStyleLbl="parChTrans1D2" presStyleIdx="1" presStyleCnt="2"/>
      <dgm:spPr/>
      <dgm:t>
        <a:bodyPr/>
        <a:lstStyle/>
        <a:p>
          <a:endParaRPr lang="en-NZ"/>
        </a:p>
      </dgm:t>
    </dgm:pt>
    <dgm:pt modelId="{A220DDA0-7555-49BE-8CED-00466C24859A}" type="pres">
      <dgm:prSet presAssocID="{81288D43-29A4-4C31-8FFB-51FC37E4CDD1}" presName="connTx" presStyleLbl="parChTrans1D2" presStyleIdx="1" presStyleCnt="2"/>
      <dgm:spPr/>
      <dgm:t>
        <a:bodyPr/>
        <a:lstStyle/>
        <a:p>
          <a:endParaRPr lang="en-NZ"/>
        </a:p>
      </dgm:t>
    </dgm:pt>
    <dgm:pt modelId="{BBFDA46C-91D5-410B-AA67-8F326EDBC7AA}" type="pres">
      <dgm:prSet presAssocID="{26990DD4-A62F-4F7D-9346-D22801FF1BBE}" presName="root2" presStyleCnt="0"/>
      <dgm:spPr/>
    </dgm:pt>
    <dgm:pt modelId="{6FE96A7F-B6D2-4611-A375-DA941140A6E9}" type="pres">
      <dgm:prSet presAssocID="{26990DD4-A62F-4F7D-9346-D22801FF1BBE}" presName="LevelTwoTextNode" presStyleLbl="node2" presStyleIdx="1" presStyleCnt="2" custLinFactNeighborX="-1451" custLinFactNeighborY="20890">
        <dgm:presLayoutVars>
          <dgm:chPref val="3"/>
        </dgm:presLayoutVars>
      </dgm:prSet>
      <dgm:spPr/>
      <dgm:t>
        <a:bodyPr/>
        <a:lstStyle/>
        <a:p>
          <a:endParaRPr lang="en-NZ"/>
        </a:p>
      </dgm:t>
    </dgm:pt>
    <dgm:pt modelId="{18A17D6A-3A1C-40A3-837D-52FBB2C7D0EA}" type="pres">
      <dgm:prSet presAssocID="{26990DD4-A62F-4F7D-9346-D22801FF1BBE}" presName="level3hierChild" presStyleCnt="0"/>
      <dgm:spPr/>
    </dgm:pt>
  </dgm:ptLst>
  <dgm:cxnLst>
    <dgm:cxn modelId="{7DE012BC-FE98-47F3-B3A3-FA952CB9DAA8}" type="presOf" srcId="{3B85F1CB-305F-456A-8A3E-2FF83278B7F4}" destId="{945B6D02-7C29-42F5-A322-73254C75A595}" srcOrd="0" destOrd="0" presId="urn:microsoft.com/office/officeart/2008/layout/HorizontalMultiLevelHierarchy"/>
    <dgm:cxn modelId="{60DE744C-0FAF-4E6A-ACAF-D645DE66B4B5}" srcId="{6589761F-1736-45B5-ACEE-98747E9252BF}" destId="{BA4F514A-62D9-4206-B20B-0DC60A06807C}" srcOrd="0" destOrd="0" parTransId="{8698AA39-5785-4FE9-A243-E92A72DADE34}" sibTransId="{2E3E327D-86E7-4D05-BE1F-F612EBEF4CE7}"/>
    <dgm:cxn modelId="{43AF6AE6-1412-4014-8A36-32FBB8EEBF7B}" type="presOf" srcId="{3B85F1CB-305F-456A-8A3E-2FF83278B7F4}" destId="{7157F221-81FC-4A8D-9D37-3C4730BA9874}" srcOrd="1" destOrd="0" presId="urn:microsoft.com/office/officeart/2008/layout/HorizontalMultiLevelHierarchy"/>
    <dgm:cxn modelId="{37C39940-C294-4739-96A7-1D5512CF934A}" type="presOf" srcId="{81288D43-29A4-4C31-8FFB-51FC37E4CDD1}" destId="{A220DDA0-7555-49BE-8CED-00466C24859A}" srcOrd="1" destOrd="0" presId="urn:microsoft.com/office/officeart/2008/layout/HorizontalMultiLevelHierarchy"/>
    <dgm:cxn modelId="{6476BDF9-7991-4D67-B83B-85FE60DCCE1E}" srcId="{BA4F514A-62D9-4206-B20B-0DC60A06807C}" destId="{26990DD4-A62F-4F7D-9346-D22801FF1BBE}" srcOrd="1" destOrd="0" parTransId="{81288D43-29A4-4C31-8FFB-51FC37E4CDD1}" sibTransId="{A486D6EE-3E81-40AA-BB4A-E418E9524816}"/>
    <dgm:cxn modelId="{DAB03CF1-CBEC-4084-8463-523A706C4FB1}" type="presOf" srcId="{BA4F514A-62D9-4206-B20B-0DC60A06807C}" destId="{A8F1C918-219E-4680-AF02-180F597BEC1C}" srcOrd="0" destOrd="0" presId="urn:microsoft.com/office/officeart/2008/layout/HorizontalMultiLevelHierarchy"/>
    <dgm:cxn modelId="{872E7E11-7583-4903-B4B6-21905877F11F}" type="presOf" srcId="{E6B9FAE8-4FC6-42B9-BCF6-9E23ACD7D12F}" destId="{E2D1DD99-F5FD-479E-B7BF-BD9E3B1DA69A}" srcOrd="0" destOrd="0" presId="urn:microsoft.com/office/officeart/2008/layout/HorizontalMultiLevelHierarchy"/>
    <dgm:cxn modelId="{A17C3C27-E7EC-4873-BDE8-20D35DBA6470}" type="presOf" srcId="{81288D43-29A4-4C31-8FFB-51FC37E4CDD1}" destId="{B180BE08-1012-4E48-BB4A-0F22498500AC}" srcOrd="0" destOrd="0" presId="urn:microsoft.com/office/officeart/2008/layout/HorizontalMultiLevelHierarchy"/>
    <dgm:cxn modelId="{B181D498-A3FC-4A07-B04B-33A30BE78F45}" srcId="{BA4F514A-62D9-4206-B20B-0DC60A06807C}" destId="{E6B9FAE8-4FC6-42B9-BCF6-9E23ACD7D12F}" srcOrd="0" destOrd="0" parTransId="{3B85F1CB-305F-456A-8A3E-2FF83278B7F4}" sibTransId="{6F81FC80-CD34-4E2C-A5EA-3B53D5D3604C}"/>
    <dgm:cxn modelId="{3B2DA53A-33CF-4CD5-BE77-554FEF83DEC9}" type="presOf" srcId="{6589761F-1736-45B5-ACEE-98747E9252BF}" destId="{3A038D94-9F2E-4738-8F71-8D93F3807CD5}" srcOrd="0" destOrd="0" presId="urn:microsoft.com/office/officeart/2008/layout/HorizontalMultiLevelHierarchy"/>
    <dgm:cxn modelId="{4E17A5D6-81FD-4AAC-A5FA-291E8686B04F}" type="presOf" srcId="{26990DD4-A62F-4F7D-9346-D22801FF1BBE}" destId="{6FE96A7F-B6D2-4611-A375-DA941140A6E9}" srcOrd="0" destOrd="0" presId="urn:microsoft.com/office/officeart/2008/layout/HorizontalMultiLevelHierarchy"/>
    <dgm:cxn modelId="{9561B34E-E68B-4D2C-BFE1-B362B43E1A9D}" type="presParOf" srcId="{3A038D94-9F2E-4738-8F71-8D93F3807CD5}" destId="{5995800A-30A2-4F0E-B229-367BCB0D0BE4}" srcOrd="0" destOrd="0" presId="urn:microsoft.com/office/officeart/2008/layout/HorizontalMultiLevelHierarchy"/>
    <dgm:cxn modelId="{E643B25E-9894-4732-8CEC-3E840D395A30}" type="presParOf" srcId="{5995800A-30A2-4F0E-B229-367BCB0D0BE4}" destId="{A8F1C918-219E-4680-AF02-180F597BEC1C}" srcOrd="0" destOrd="0" presId="urn:microsoft.com/office/officeart/2008/layout/HorizontalMultiLevelHierarchy"/>
    <dgm:cxn modelId="{26987170-9E41-49A1-A4C2-1C684E5FA1BB}" type="presParOf" srcId="{5995800A-30A2-4F0E-B229-367BCB0D0BE4}" destId="{FE09E8B6-8324-4E45-B533-2FC094850D44}" srcOrd="1" destOrd="0" presId="urn:microsoft.com/office/officeart/2008/layout/HorizontalMultiLevelHierarchy"/>
    <dgm:cxn modelId="{66400FDE-ED41-40D4-B10C-C437132A1D8E}" type="presParOf" srcId="{FE09E8B6-8324-4E45-B533-2FC094850D44}" destId="{945B6D02-7C29-42F5-A322-73254C75A595}" srcOrd="0" destOrd="0" presId="urn:microsoft.com/office/officeart/2008/layout/HorizontalMultiLevelHierarchy"/>
    <dgm:cxn modelId="{FD92D24B-4949-4FB4-A9C8-6EB980A18320}" type="presParOf" srcId="{945B6D02-7C29-42F5-A322-73254C75A595}" destId="{7157F221-81FC-4A8D-9D37-3C4730BA9874}" srcOrd="0" destOrd="0" presId="urn:microsoft.com/office/officeart/2008/layout/HorizontalMultiLevelHierarchy"/>
    <dgm:cxn modelId="{AD2938A3-6ED3-4877-9685-1A94857190B5}" type="presParOf" srcId="{FE09E8B6-8324-4E45-B533-2FC094850D44}" destId="{E8671C0D-E64D-488A-9855-5E20CED6398F}" srcOrd="1" destOrd="0" presId="urn:microsoft.com/office/officeart/2008/layout/HorizontalMultiLevelHierarchy"/>
    <dgm:cxn modelId="{7B97A09C-5C02-4778-B189-6AEC6B23F4AC}" type="presParOf" srcId="{E8671C0D-E64D-488A-9855-5E20CED6398F}" destId="{E2D1DD99-F5FD-479E-B7BF-BD9E3B1DA69A}" srcOrd="0" destOrd="0" presId="urn:microsoft.com/office/officeart/2008/layout/HorizontalMultiLevelHierarchy"/>
    <dgm:cxn modelId="{47ED681A-F2EA-4BB2-B13C-7B368CF580E8}" type="presParOf" srcId="{E8671C0D-E64D-488A-9855-5E20CED6398F}" destId="{B24A8D9F-B5E8-4A7E-ABF7-DF7CBB8CC385}" srcOrd="1" destOrd="0" presId="urn:microsoft.com/office/officeart/2008/layout/HorizontalMultiLevelHierarchy"/>
    <dgm:cxn modelId="{3FDD50C8-BEC3-4F18-AE6A-0FA354F91E41}" type="presParOf" srcId="{FE09E8B6-8324-4E45-B533-2FC094850D44}" destId="{B180BE08-1012-4E48-BB4A-0F22498500AC}" srcOrd="2" destOrd="0" presId="urn:microsoft.com/office/officeart/2008/layout/HorizontalMultiLevelHierarchy"/>
    <dgm:cxn modelId="{9460B91D-5F3B-449F-95A2-D95E8EC2D80C}" type="presParOf" srcId="{B180BE08-1012-4E48-BB4A-0F22498500AC}" destId="{A220DDA0-7555-49BE-8CED-00466C24859A}" srcOrd="0" destOrd="0" presId="urn:microsoft.com/office/officeart/2008/layout/HorizontalMultiLevelHierarchy"/>
    <dgm:cxn modelId="{70AD2554-B89B-4E94-9587-226A912AF571}" type="presParOf" srcId="{FE09E8B6-8324-4E45-B533-2FC094850D44}" destId="{BBFDA46C-91D5-410B-AA67-8F326EDBC7AA}" srcOrd="3" destOrd="0" presId="urn:microsoft.com/office/officeart/2008/layout/HorizontalMultiLevelHierarchy"/>
    <dgm:cxn modelId="{924129DF-76B9-4EEF-BAAC-CDA432730638}" type="presParOf" srcId="{BBFDA46C-91D5-410B-AA67-8F326EDBC7AA}" destId="{6FE96A7F-B6D2-4611-A375-DA941140A6E9}" srcOrd="0" destOrd="0" presId="urn:microsoft.com/office/officeart/2008/layout/HorizontalMultiLevelHierarchy"/>
    <dgm:cxn modelId="{51029577-D727-4A54-9EBD-390D25AADE9A}" type="presParOf" srcId="{BBFDA46C-91D5-410B-AA67-8F326EDBC7AA}" destId="{18A17D6A-3A1C-40A3-837D-52FBB2C7D0E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3D6E0-8E29-4161-99D5-967AF2BF0AD5}"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NZ"/>
        </a:p>
      </dgm:t>
    </dgm:pt>
    <dgm:pt modelId="{D8552D30-37BE-4784-B13E-BE53AA5809B3}">
      <dgm:prSet phldrT="[Text]"/>
      <dgm:spPr/>
      <dgm:t>
        <a:bodyPr/>
        <a:lstStyle/>
        <a:p>
          <a:r>
            <a:rPr lang="en-US" dirty="0" smtClean="0"/>
            <a:t>Set up Notification</a:t>
          </a:r>
          <a:endParaRPr lang="en-NZ" dirty="0"/>
        </a:p>
      </dgm:t>
    </dgm:pt>
    <dgm:pt modelId="{615914F9-26F7-41EB-AC65-BA88DA2802BE}" type="parTrans" cxnId="{A8583693-806E-4932-9868-47BE49B8A260}">
      <dgm:prSet/>
      <dgm:spPr/>
      <dgm:t>
        <a:bodyPr/>
        <a:lstStyle/>
        <a:p>
          <a:endParaRPr lang="en-NZ"/>
        </a:p>
      </dgm:t>
    </dgm:pt>
    <dgm:pt modelId="{9DC3091B-BB98-4E24-A0F7-E5661BF8923E}" type="sibTrans" cxnId="{A8583693-806E-4932-9868-47BE49B8A260}">
      <dgm:prSet/>
      <dgm:spPr/>
      <dgm:t>
        <a:bodyPr/>
        <a:lstStyle/>
        <a:p>
          <a:endParaRPr lang="en-NZ"/>
        </a:p>
      </dgm:t>
    </dgm:pt>
    <dgm:pt modelId="{55C27792-D734-4802-8362-3578F4816561}">
      <dgm:prSet phldrT="[Text]"/>
      <dgm:spPr/>
      <dgm:t>
        <a:bodyPr/>
        <a:lstStyle/>
        <a:p>
          <a:r>
            <a:rPr lang="en-US" dirty="0" smtClean="0"/>
            <a:t>School is due for an external evaluation based on previous evaluation</a:t>
          </a:r>
          <a:endParaRPr lang="en-NZ" dirty="0"/>
        </a:p>
      </dgm:t>
    </dgm:pt>
    <dgm:pt modelId="{A911D3B7-9D19-4EED-ACFE-B09718669887}" type="parTrans" cxnId="{C4552A73-AF3B-496F-8002-843587E9D968}">
      <dgm:prSet/>
      <dgm:spPr/>
      <dgm:t>
        <a:bodyPr/>
        <a:lstStyle/>
        <a:p>
          <a:endParaRPr lang="en-NZ"/>
        </a:p>
      </dgm:t>
    </dgm:pt>
    <dgm:pt modelId="{F2749E1E-2FE2-4F36-8DF0-657E27573370}" type="sibTrans" cxnId="{C4552A73-AF3B-496F-8002-843587E9D968}">
      <dgm:prSet/>
      <dgm:spPr/>
      <dgm:t>
        <a:bodyPr/>
        <a:lstStyle/>
        <a:p>
          <a:endParaRPr lang="en-NZ"/>
        </a:p>
      </dgm:t>
    </dgm:pt>
    <dgm:pt modelId="{41EFBAE4-98EC-473D-A54B-196FA4BE236C}">
      <dgm:prSet phldrT="[Text]"/>
      <dgm:spPr/>
      <dgm:t>
        <a:bodyPr/>
        <a:lstStyle/>
        <a:p>
          <a:r>
            <a:rPr lang="en-US" dirty="0" smtClean="0"/>
            <a:t>Scoping Evaluation design</a:t>
          </a:r>
          <a:endParaRPr lang="en-NZ" dirty="0"/>
        </a:p>
      </dgm:t>
    </dgm:pt>
    <dgm:pt modelId="{19954A10-2DC6-4934-B849-B15FBABE32C6}" type="parTrans" cxnId="{DA1649C1-0425-458F-AC6C-B2B0885D9FAF}">
      <dgm:prSet/>
      <dgm:spPr/>
      <dgm:t>
        <a:bodyPr/>
        <a:lstStyle/>
        <a:p>
          <a:endParaRPr lang="en-NZ"/>
        </a:p>
      </dgm:t>
    </dgm:pt>
    <dgm:pt modelId="{01BD946D-A75C-4F51-B04D-802DE2B143C5}" type="sibTrans" cxnId="{DA1649C1-0425-458F-AC6C-B2B0885D9FAF}">
      <dgm:prSet/>
      <dgm:spPr/>
      <dgm:t>
        <a:bodyPr/>
        <a:lstStyle/>
        <a:p>
          <a:endParaRPr lang="en-NZ"/>
        </a:p>
      </dgm:t>
    </dgm:pt>
    <dgm:pt modelId="{421B2538-E116-422E-B4F9-982A9E08029B}">
      <dgm:prSet phldrT="[Text]"/>
      <dgm:spPr/>
      <dgm:t>
        <a:bodyPr/>
        <a:lstStyle/>
        <a:p>
          <a:r>
            <a:rPr lang="en-US" dirty="0" smtClean="0"/>
            <a:t>Initial documentation</a:t>
          </a:r>
          <a:endParaRPr lang="en-NZ" dirty="0"/>
        </a:p>
      </dgm:t>
    </dgm:pt>
    <dgm:pt modelId="{6CE69830-BB88-4097-8755-2AF130A27E26}" type="parTrans" cxnId="{533B1F98-C926-455F-9442-F62478A78707}">
      <dgm:prSet/>
      <dgm:spPr/>
      <dgm:t>
        <a:bodyPr/>
        <a:lstStyle/>
        <a:p>
          <a:endParaRPr lang="en-NZ"/>
        </a:p>
      </dgm:t>
    </dgm:pt>
    <dgm:pt modelId="{75C4D226-5C8F-4781-BF0F-F0FFCD5AD038}" type="sibTrans" cxnId="{533B1F98-C926-455F-9442-F62478A78707}">
      <dgm:prSet/>
      <dgm:spPr/>
      <dgm:t>
        <a:bodyPr/>
        <a:lstStyle/>
        <a:p>
          <a:endParaRPr lang="en-NZ"/>
        </a:p>
      </dgm:t>
    </dgm:pt>
    <dgm:pt modelId="{C9581758-746E-408F-AE51-1AF1BC86C81C}">
      <dgm:prSet phldrT="[Text]"/>
      <dgm:spPr/>
      <dgm:t>
        <a:bodyPr/>
        <a:lstStyle/>
        <a:p>
          <a:r>
            <a:rPr lang="en-US" dirty="0" smtClean="0"/>
            <a:t>Previous report and reporting history</a:t>
          </a:r>
          <a:endParaRPr lang="en-NZ" dirty="0"/>
        </a:p>
      </dgm:t>
    </dgm:pt>
    <dgm:pt modelId="{ED987D50-2837-4849-B2CE-D3BC5AA15221}" type="parTrans" cxnId="{5FA6A481-BBA7-4E71-B03E-23F4909B6805}">
      <dgm:prSet/>
      <dgm:spPr/>
      <dgm:t>
        <a:bodyPr/>
        <a:lstStyle/>
        <a:p>
          <a:endParaRPr lang="en-NZ"/>
        </a:p>
      </dgm:t>
    </dgm:pt>
    <dgm:pt modelId="{AF8FAFC1-7F1D-4305-A7DC-2E1F71AA21F4}" type="sibTrans" cxnId="{5FA6A481-BBA7-4E71-B03E-23F4909B6805}">
      <dgm:prSet/>
      <dgm:spPr/>
      <dgm:t>
        <a:bodyPr/>
        <a:lstStyle/>
        <a:p>
          <a:endParaRPr lang="en-NZ"/>
        </a:p>
      </dgm:t>
    </dgm:pt>
    <dgm:pt modelId="{8FEA922D-4A57-4A66-B181-E9B1C773F3EF}">
      <dgm:prSet phldrT="[Text]"/>
      <dgm:spPr/>
      <dgm:t>
        <a:bodyPr/>
        <a:lstStyle/>
        <a:p>
          <a:r>
            <a:rPr lang="en-US" dirty="0" smtClean="0"/>
            <a:t>Onsite </a:t>
          </a:r>
          <a:endParaRPr lang="en-NZ" dirty="0"/>
        </a:p>
      </dgm:t>
    </dgm:pt>
    <dgm:pt modelId="{3EC74A25-9FA3-489E-9923-21770ACEE784}" type="parTrans" cxnId="{1F9D9B1E-FFEF-4E58-9A17-CB1DB1F20388}">
      <dgm:prSet/>
      <dgm:spPr/>
      <dgm:t>
        <a:bodyPr/>
        <a:lstStyle/>
        <a:p>
          <a:endParaRPr lang="en-NZ"/>
        </a:p>
      </dgm:t>
    </dgm:pt>
    <dgm:pt modelId="{BBBE4988-F790-4F8A-8F1D-CD72CB66DC6D}" type="sibTrans" cxnId="{1F9D9B1E-FFEF-4E58-9A17-CB1DB1F20388}">
      <dgm:prSet/>
      <dgm:spPr/>
      <dgm:t>
        <a:bodyPr/>
        <a:lstStyle/>
        <a:p>
          <a:endParaRPr lang="en-NZ"/>
        </a:p>
      </dgm:t>
    </dgm:pt>
    <dgm:pt modelId="{CB816B0A-069F-40C0-9110-D3C956B89420}">
      <dgm:prSet phldrT="[Text]"/>
      <dgm:spPr/>
      <dgm:t>
        <a:bodyPr/>
        <a:lstStyle/>
        <a:p>
          <a:r>
            <a:rPr lang="en-US" dirty="0" smtClean="0"/>
            <a:t>Meetings with key personnel</a:t>
          </a:r>
          <a:endParaRPr lang="en-NZ" dirty="0"/>
        </a:p>
      </dgm:t>
    </dgm:pt>
    <dgm:pt modelId="{258B63F9-FDCC-4FB9-8CB7-155BE0498B0C}" type="parTrans" cxnId="{C40C61F2-40FD-49CD-BCAD-48742A7F29A1}">
      <dgm:prSet/>
      <dgm:spPr/>
      <dgm:t>
        <a:bodyPr/>
        <a:lstStyle/>
        <a:p>
          <a:endParaRPr lang="en-NZ"/>
        </a:p>
      </dgm:t>
    </dgm:pt>
    <dgm:pt modelId="{D761AC0C-E7A6-4408-862C-1ECF837469FE}" type="sibTrans" cxnId="{C40C61F2-40FD-49CD-BCAD-48742A7F29A1}">
      <dgm:prSet/>
      <dgm:spPr/>
      <dgm:t>
        <a:bodyPr/>
        <a:lstStyle/>
        <a:p>
          <a:endParaRPr lang="en-NZ"/>
        </a:p>
      </dgm:t>
    </dgm:pt>
    <dgm:pt modelId="{12053B6E-C1F4-4051-B87F-CF89D0945F22}">
      <dgm:prSet/>
      <dgm:spPr/>
      <dgm:t>
        <a:bodyPr/>
        <a:lstStyle/>
        <a:p>
          <a:r>
            <a:rPr lang="en-US" dirty="0" smtClean="0"/>
            <a:t>Reporting</a:t>
          </a:r>
          <a:endParaRPr lang="en-NZ" dirty="0"/>
        </a:p>
      </dgm:t>
    </dgm:pt>
    <dgm:pt modelId="{451845B2-85A1-4F76-91E8-35685F9A2334}" type="parTrans" cxnId="{3F62F831-5537-411B-A272-2D05AEAB045B}">
      <dgm:prSet/>
      <dgm:spPr/>
      <dgm:t>
        <a:bodyPr/>
        <a:lstStyle/>
        <a:p>
          <a:endParaRPr lang="en-NZ"/>
        </a:p>
      </dgm:t>
    </dgm:pt>
    <dgm:pt modelId="{7A3758C4-CD6C-4810-A7D6-E64D4A40EB24}" type="sibTrans" cxnId="{3F62F831-5537-411B-A272-2D05AEAB045B}">
      <dgm:prSet/>
      <dgm:spPr/>
      <dgm:t>
        <a:bodyPr/>
        <a:lstStyle/>
        <a:p>
          <a:endParaRPr lang="en-NZ"/>
        </a:p>
      </dgm:t>
    </dgm:pt>
    <dgm:pt modelId="{31E338C9-4D14-4448-8DBE-6CAE0183125D}">
      <dgm:prSet phldrT="[Text]"/>
      <dgm:spPr/>
      <dgm:t>
        <a:bodyPr/>
        <a:lstStyle/>
        <a:p>
          <a:r>
            <a:rPr lang="en-US" dirty="0" smtClean="0"/>
            <a:t>6-8weeks before external evaluation</a:t>
          </a:r>
          <a:endParaRPr lang="en-NZ" dirty="0"/>
        </a:p>
      </dgm:t>
    </dgm:pt>
    <dgm:pt modelId="{3F460BBE-F9CB-421F-9A17-74AFBCBDE01B}" type="parTrans" cxnId="{26D60926-561C-425C-8086-05CBB4EB9DA3}">
      <dgm:prSet/>
      <dgm:spPr/>
      <dgm:t>
        <a:bodyPr/>
        <a:lstStyle/>
        <a:p>
          <a:endParaRPr lang="en-NZ"/>
        </a:p>
      </dgm:t>
    </dgm:pt>
    <dgm:pt modelId="{60EBFA08-09B0-429D-92D8-968E0C6E1893}" type="sibTrans" cxnId="{26D60926-561C-425C-8086-05CBB4EB9DA3}">
      <dgm:prSet/>
      <dgm:spPr/>
      <dgm:t>
        <a:bodyPr/>
        <a:lstStyle/>
        <a:p>
          <a:endParaRPr lang="en-NZ"/>
        </a:p>
      </dgm:t>
    </dgm:pt>
    <dgm:pt modelId="{D27765B2-8CDB-4B8E-82CC-2EBD0E4C4AAF}">
      <dgm:prSet phldrT="[Text]"/>
      <dgm:spPr/>
      <dgm:t>
        <a:bodyPr/>
        <a:lstStyle/>
        <a:p>
          <a:r>
            <a:rPr lang="en-US" dirty="0" smtClean="0"/>
            <a:t>Time allocated to evaluation – depends on size of school and number of evaluators in team</a:t>
          </a:r>
          <a:endParaRPr lang="en-NZ" dirty="0"/>
        </a:p>
      </dgm:t>
    </dgm:pt>
    <dgm:pt modelId="{7BCB5B19-2AEF-4FA7-BD5F-3ADE3DF5D917}" type="parTrans" cxnId="{1286F03D-13C6-4E84-B9C5-67F0A993516D}">
      <dgm:prSet/>
      <dgm:spPr/>
      <dgm:t>
        <a:bodyPr/>
        <a:lstStyle/>
        <a:p>
          <a:endParaRPr lang="en-NZ"/>
        </a:p>
      </dgm:t>
    </dgm:pt>
    <dgm:pt modelId="{DEA20697-2E88-4733-AEA3-C5496EAC8E55}" type="sibTrans" cxnId="{1286F03D-13C6-4E84-B9C5-67F0A993516D}">
      <dgm:prSet/>
      <dgm:spPr/>
      <dgm:t>
        <a:bodyPr/>
        <a:lstStyle/>
        <a:p>
          <a:endParaRPr lang="en-NZ"/>
        </a:p>
      </dgm:t>
    </dgm:pt>
    <dgm:pt modelId="{86B928B9-03F7-4BF8-93E7-ACC6D9D21175}">
      <dgm:prSet phldrT="[Text]"/>
      <dgm:spPr/>
      <dgm:t>
        <a:bodyPr/>
        <a:lstStyle/>
        <a:p>
          <a:r>
            <a:rPr lang="en-US" dirty="0" smtClean="0"/>
            <a:t>Email notification </a:t>
          </a:r>
          <a:endParaRPr lang="en-NZ" dirty="0"/>
        </a:p>
      </dgm:t>
    </dgm:pt>
    <dgm:pt modelId="{4CFABE29-DE91-4DD5-9D94-082D9C434906}" type="parTrans" cxnId="{0E8C3E50-A177-49FE-9E07-CDB7220065EC}">
      <dgm:prSet/>
      <dgm:spPr/>
      <dgm:t>
        <a:bodyPr/>
        <a:lstStyle/>
        <a:p>
          <a:endParaRPr lang="en-NZ"/>
        </a:p>
      </dgm:t>
    </dgm:pt>
    <dgm:pt modelId="{2C9E38CC-B33E-4B70-A0AD-F33DDECEC846}" type="sibTrans" cxnId="{0E8C3E50-A177-49FE-9E07-CDB7220065EC}">
      <dgm:prSet/>
      <dgm:spPr/>
      <dgm:t>
        <a:bodyPr/>
        <a:lstStyle/>
        <a:p>
          <a:endParaRPr lang="en-NZ"/>
        </a:p>
      </dgm:t>
    </dgm:pt>
    <dgm:pt modelId="{FC4B78B2-B886-4EDB-959C-961E2CA65365}">
      <dgm:prSet phldrT="[Text]"/>
      <dgm:spPr/>
      <dgm:t>
        <a:bodyPr/>
        <a:lstStyle/>
        <a:p>
          <a:r>
            <a:rPr lang="en-US" dirty="0" smtClean="0"/>
            <a:t>Any complaints on file</a:t>
          </a:r>
          <a:endParaRPr lang="en-NZ" dirty="0"/>
        </a:p>
      </dgm:t>
    </dgm:pt>
    <dgm:pt modelId="{3F3EAB94-D79B-4D4A-9559-198108A6A1B7}" type="parTrans" cxnId="{3AEC01C5-72B7-4586-8BF3-C3A1BAEBC1E9}">
      <dgm:prSet/>
      <dgm:spPr/>
      <dgm:t>
        <a:bodyPr/>
        <a:lstStyle/>
        <a:p>
          <a:endParaRPr lang="en-NZ"/>
        </a:p>
      </dgm:t>
    </dgm:pt>
    <dgm:pt modelId="{F560E832-E868-451A-8147-04EDD40CF080}" type="sibTrans" cxnId="{3AEC01C5-72B7-4586-8BF3-C3A1BAEBC1E9}">
      <dgm:prSet/>
      <dgm:spPr/>
      <dgm:t>
        <a:bodyPr/>
        <a:lstStyle/>
        <a:p>
          <a:endParaRPr lang="en-NZ"/>
        </a:p>
      </dgm:t>
    </dgm:pt>
    <dgm:pt modelId="{3BD71240-ACBC-470B-AB0D-205F29D5333B}">
      <dgm:prSet phldrT="[Text]"/>
      <dgm:spPr/>
      <dgm:t>
        <a:bodyPr/>
        <a:lstStyle/>
        <a:p>
          <a:r>
            <a:rPr lang="en-US" dirty="0" smtClean="0"/>
            <a:t>System-level achievement and engagement data</a:t>
          </a:r>
          <a:endParaRPr lang="en-NZ" dirty="0"/>
        </a:p>
      </dgm:t>
    </dgm:pt>
    <dgm:pt modelId="{2E20D45D-7829-423C-A321-57802FBC31EA}" type="parTrans" cxnId="{DA8E8E01-4440-41E1-B902-323797C8270E}">
      <dgm:prSet/>
      <dgm:spPr/>
      <dgm:t>
        <a:bodyPr/>
        <a:lstStyle/>
        <a:p>
          <a:endParaRPr lang="en-NZ"/>
        </a:p>
      </dgm:t>
    </dgm:pt>
    <dgm:pt modelId="{C3EA8DEE-FCF8-46F1-B493-98372465F288}" type="sibTrans" cxnId="{DA8E8E01-4440-41E1-B902-323797C8270E}">
      <dgm:prSet/>
      <dgm:spPr/>
      <dgm:t>
        <a:bodyPr/>
        <a:lstStyle/>
        <a:p>
          <a:endParaRPr lang="en-NZ"/>
        </a:p>
      </dgm:t>
    </dgm:pt>
    <dgm:pt modelId="{3D3D95A6-A5C1-416C-8A2C-9518CFEB1BAB}">
      <dgm:prSet phldrT="[Text]"/>
      <dgm:spPr/>
      <dgm:t>
        <a:bodyPr/>
        <a:lstStyle/>
        <a:p>
          <a:endParaRPr lang="en-NZ" dirty="0"/>
        </a:p>
      </dgm:t>
    </dgm:pt>
    <dgm:pt modelId="{B01BE29C-9C9F-4993-A83B-D5F79CBC8D10}" type="parTrans" cxnId="{2228F162-6690-408D-9161-1E6D332094E2}">
      <dgm:prSet/>
      <dgm:spPr/>
      <dgm:t>
        <a:bodyPr/>
        <a:lstStyle/>
        <a:p>
          <a:endParaRPr lang="en-NZ"/>
        </a:p>
      </dgm:t>
    </dgm:pt>
    <dgm:pt modelId="{59F96820-85CA-41E2-BF32-BB27D19D797A}" type="sibTrans" cxnId="{2228F162-6690-408D-9161-1E6D332094E2}">
      <dgm:prSet/>
      <dgm:spPr/>
      <dgm:t>
        <a:bodyPr/>
        <a:lstStyle/>
        <a:p>
          <a:endParaRPr lang="en-NZ"/>
        </a:p>
      </dgm:t>
    </dgm:pt>
    <dgm:pt modelId="{0B996378-5A65-4698-B35C-1510FCAEDBEF}">
      <dgm:prSet phldrT="[Text]"/>
      <dgm:spPr/>
      <dgm:t>
        <a:bodyPr/>
        <a:lstStyle/>
        <a:p>
          <a:r>
            <a:rPr lang="en-US" dirty="0" smtClean="0"/>
            <a:t>Synthesis</a:t>
          </a:r>
          <a:endParaRPr lang="en-NZ" dirty="0"/>
        </a:p>
      </dgm:t>
    </dgm:pt>
    <dgm:pt modelId="{905F94E8-80F8-4C52-9CBA-10F84ABC993D}" type="parTrans" cxnId="{FD59082B-31B8-4796-90AA-30EC835BD89C}">
      <dgm:prSet/>
      <dgm:spPr/>
      <dgm:t>
        <a:bodyPr/>
        <a:lstStyle/>
        <a:p>
          <a:endParaRPr lang="en-NZ"/>
        </a:p>
      </dgm:t>
    </dgm:pt>
    <dgm:pt modelId="{722B559B-9AB8-4661-8E24-7A94E7325D7C}" type="sibTrans" cxnId="{FD59082B-31B8-4796-90AA-30EC835BD89C}">
      <dgm:prSet/>
      <dgm:spPr/>
      <dgm:t>
        <a:bodyPr/>
        <a:lstStyle/>
        <a:p>
          <a:endParaRPr lang="en-NZ"/>
        </a:p>
      </dgm:t>
    </dgm:pt>
    <dgm:pt modelId="{3EDCA55D-C772-44EE-B8C2-5CEFAF1D7D8D}">
      <dgm:prSet phldrT="[Text]"/>
      <dgm:spPr/>
      <dgm:t>
        <a:bodyPr/>
        <a:lstStyle/>
        <a:p>
          <a:r>
            <a:rPr lang="en-US" dirty="0" smtClean="0"/>
            <a:t>Data gathering</a:t>
          </a:r>
          <a:endParaRPr lang="en-NZ" dirty="0"/>
        </a:p>
      </dgm:t>
    </dgm:pt>
    <dgm:pt modelId="{8D738481-D159-4508-A9EF-F989DEDDBC65}" type="parTrans" cxnId="{7D335DCC-AED4-4852-83CE-24EAAA9D1388}">
      <dgm:prSet/>
      <dgm:spPr/>
      <dgm:t>
        <a:bodyPr/>
        <a:lstStyle/>
        <a:p>
          <a:endParaRPr lang="en-NZ"/>
        </a:p>
      </dgm:t>
    </dgm:pt>
    <dgm:pt modelId="{C6D859EF-2DAD-4F3C-A3B8-E53C7BDFC390}" type="sibTrans" cxnId="{7D335DCC-AED4-4852-83CE-24EAAA9D1388}">
      <dgm:prSet/>
      <dgm:spPr/>
      <dgm:t>
        <a:bodyPr/>
        <a:lstStyle/>
        <a:p>
          <a:endParaRPr lang="en-NZ"/>
        </a:p>
      </dgm:t>
    </dgm:pt>
    <dgm:pt modelId="{199F5048-F67D-49B5-8E57-AD51C6480026}">
      <dgm:prSet phldrT="[Text]"/>
      <dgm:spPr/>
      <dgm:t>
        <a:bodyPr/>
        <a:lstStyle/>
        <a:p>
          <a:r>
            <a:rPr lang="en-US" dirty="0" smtClean="0"/>
            <a:t>Observations</a:t>
          </a:r>
          <a:endParaRPr lang="en-NZ" dirty="0"/>
        </a:p>
      </dgm:t>
    </dgm:pt>
    <dgm:pt modelId="{0F3D47F9-020F-4A24-A61A-C87E2C38C2AA}" type="sibTrans" cxnId="{715D7BA5-84CF-4726-9946-30E6D93BBDE4}">
      <dgm:prSet/>
      <dgm:spPr/>
      <dgm:t>
        <a:bodyPr/>
        <a:lstStyle/>
        <a:p>
          <a:endParaRPr lang="en-NZ"/>
        </a:p>
      </dgm:t>
    </dgm:pt>
    <dgm:pt modelId="{84B4A6D5-59EC-4794-A7B8-78F887A51425}" type="parTrans" cxnId="{715D7BA5-84CF-4726-9946-30E6D93BBDE4}">
      <dgm:prSet/>
      <dgm:spPr/>
      <dgm:t>
        <a:bodyPr/>
        <a:lstStyle/>
        <a:p>
          <a:endParaRPr lang="en-NZ"/>
        </a:p>
      </dgm:t>
    </dgm:pt>
    <dgm:pt modelId="{DE6E2405-F299-4B41-A7A8-B53A163E9704}">
      <dgm:prSet phldrT="[Text]"/>
      <dgm:spPr/>
      <dgm:t>
        <a:bodyPr/>
        <a:lstStyle/>
        <a:p>
          <a:r>
            <a:rPr lang="en-US" dirty="0" smtClean="0"/>
            <a:t>Document analysis</a:t>
          </a:r>
          <a:endParaRPr lang="en-NZ" dirty="0"/>
        </a:p>
      </dgm:t>
    </dgm:pt>
    <dgm:pt modelId="{5A12FA50-BC0D-49DB-99C6-E5D53B814405}" type="sibTrans" cxnId="{635FA23E-71C9-4DF7-A78A-0E129B872589}">
      <dgm:prSet/>
      <dgm:spPr/>
      <dgm:t>
        <a:bodyPr/>
        <a:lstStyle/>
        <a:p>
          <a:endParaRPr lang="en-NZ"/>
        </a:p>
      </dgm:t>
    </dgm:pt>
    <dgm:pt modelId="{47FBC411-9DF4-4C5F-921D-50A02303C6B3}" type="parTrans" cxnId="{635FA23E-71C9-4DF7-A78A-0E129B872589}">
      <dgm:prSet/>
      <dgm:spPr/>
      <dgm:t>
        <a:bodyPr/>
        <a:lstStyle/>
        <a:p>
          <a:endParaRPr lang="en-NZ"/>
        </a:p>
      </dgm:t>
    </dgm:pt>
    <dgm:pt modelId="{9E8A9042-D7FC-48E8-80E1-3849C4321034}">
      <dgm:prSet phldrT="[Text]"/>
      <dgm:spPr/>
      <dgm:t>
        <a:bodyPr/>
        <a:lstStyle/>
        <a:p>
          <a:r>
            <a:rPr lang="en-US" dirty="0" smtClean="0"/>
            <a:t> Analysis</a:t>
          </a:r>
          <a:endParaRPr lang="en-NZ" dirty="0"/>
        </a:p>
      </dgm:t>
    </dgm:pt>
    <dgm:pt modelId="{36211FB5-DFFE-44C1-9BB1-E9B8C0A0D623}" type="sibTrans" cxnId="{C4F82844-7BA8-4C55-8459-0A1CEDC9876A}">
      <dgm:prSet/>
      <dgm:spPr/>
      <dgm:t>
        <a:bodyPr/>
        <a:lstStyle/>
        <a:p>
          <a:endParaRPr lang="en-NZ"/>
        </a:p>
      </dgm:t>
    </dgm:pt>
    <dgm:pt modelId="{D80FF8C9-6B81-416B-BFE7-00373A104E65}" type="parTrans" cxnId="{C4F82844-7BA8-4C55-8459-0A1CEDC9876A}">
      <dgm:prSet/>
      <dgm:spPr/>
      <dgm:t>
        <a:bodyPr/>
        <a:lstStyle/>
        <a:p>
          <a:endParaRPr lang="en-NZ"/>
        </a:p>
      </dgm:t>
    </dgm:pt>
    <dgm:pt modelId="{A6E46F99-59B2-420A-98FD-FC74FECB6E07}">
      <dgm:prSet phldrT="[Text]"/>
      <dgm:spPr/>
      <dgm:t>
        <a:bodyPr/>
        <a:lstStyle/>
        <a:p>
          <a:r>
            <a:rPr lang="en-US" dirty="0" smtClean="0"/>
            <a:t>What is so?</a:t>
          </a:r>
          <a:endParaRPr lang="en-NZ" dirty="0"/>
        </a:p>
      </dgm:t>
    </dgm:pt>
    <dgm:pt modelId="{DEC2B5AC-E5CA-447D-89E0-213FD1C14BBE}" type="parTrans" cxnId="{04684BB8-CBD6-483D-AB12-C211D8034502}">
      <dgm:prSet/>
      <dgm:spPr/>
      <dgm:t>
        <a:bodyPr/>
        <a:lstStyle/>
        <a:p>
          <a:endParaRPr lang="en-NZ"/>
        </a:p>
      </dgm:t>
    </dgm:pt>
    <dgm:pt modelId="{5B704BFC-9F82-4030-ACA5-2CABA23022D2}" type="sibTrans" cxnId="{04684BB8-CBD6-483D-AB12-C211D8034502}">
      <dgm:prSet/>
      <dgm:spPr/>
      <dgm:t>
        <a:bodyPr/>
        <a:lstStyle/>
        <a:p>
          <a:endParaRPr lang="en-NZ"/>
        </a:p>
      </dgm:t>
    </dgm:pt>
    <dgm:pt modelId="{4D93B339-1416-47A4-A220-2D2A84C7288E}">
      <dgm:prSet phldrT="[Text]"/>
      <dgm:spPr/>
      <dgm:t>
        <a:bodyPr/>
        <a:lstStyle/>
        <a:p>
          <a:r>
            <a:rPr lang="en-US" dirty="0" smtClean="0"/>
            <a:t>So what?</a:t>
          </a:r>
          <a:endParaRPr lang="en-NZ" dirty="0"/>
        </a:p>
      </dgm:t>
    </dgm:pt>
    <dgm:pt modelId="{4D02B8F2-8A5B-4DDD-8B10-9D85827928B4}" type="parTrans" cxnId="{1118861A-2303-453A-AD5C-305BB6ECA42A}">
      <dgm:prSet/>
      <dgm:spPr/>
      <dgm:t>
        <a:bodyPr/>
        <a:lstStyle/>
        <a:p>
          <a:endParaRPr lang="en-NZ"/>
        </a:p>
      </dgm:t>
    </dgm:pt>
    <dgm:pt modelId="{6EA74844-FB78-4472-A6FF-12633FE29706}" type="sibTrans" cxnId="{1118861A-2303-453A-AD5C-305BB6ECA42A}">
      <dgm:prSet/>
      <dgm:spPr/>
      <dgm:t>
        <a:bodyPr/>
        <a:lstStyle/>
        <a:p>
          <a:endParaRPr lang="en-NZ"/>
        </a:p>
      </dgm:t>
    </dgm:pt>
    <dgm:pt modelId="{DD4F8318-6F11-48AC-A26D-6156DBD2EF08}">
      <dgm:prSet phldrT="[Text]"/>
      <dgm:spPr/>
      <dgm:t>
        <a:bodyPr/>
        <a:lstStyle/>
        <a:p>
          <a:r>
            <a:rPr lang="en-US" dirty="0" smtClean="0"/>
            <a:t>Emerging findings</a:t>
          </a:r>
          <a:endParaRPr lang="en-NZ" dirty="0"/>
        </a:p>
      </dgm:t>
    </dgm:pt>
    <dgm:pt modelId="{9FE6AFDE-A6A2-4818-8068-5B8B9CC687D1}" type="parTrans" cxnId="{0F22EC45-6C86-4016-BA55-6788057D42B7}">
      <dgm:prSet/>
      <dgm:spPr/>
      <dgm:t>
        <a:bodyPr/>
        <a:lstStyle/>
        <a:p>
          <a:endParaRPr lang="en-NZ"/>
        </a:p>
      </dgm:t>
    </dgm:pt>
    <dgm:pt modelId="{3556B8E9-1A48-4CF5-B3BE-67BF507A8C08}" type="sibTrans" cxnId="{0F22EC45-6C86-4016-BA55-6788057D42B7}">
      <dgm:prSet/>
      <dgm:spPr/>
      <dgm:t>
        <a:bodyPr/>
        <a:lstStyle/>
        <a:p>
          <a:endParaRPr lang="en-NZ"/>
        </a:p>
      </dgm:t>
    </dgm:pt>
    <dgm:pt modelId="{3ADFF5E5-B68C-4962-B84B-58233DAD9D06}">
      <dgm:prSet/>
      <dgm:spPr/>
      <dgm:t>
        <a:bodyPr/>
        <a:lstStyle/>
        <a:p>
          <a:r>
            <a:rPr lang="en-US" dirty="0" smtClean="0"/>
            <a:t>Draft report written</a:t>
          </a:r>
          <a:endParaRPr lang="en-NZ" dirty="0"/>
        </a:p>
      </dgm:t>
    </dgm:pt>
    <dgm:pt modelId="{511AA0BE-C6DB-4DCF-ACEA-0063C635F3C5}" type="parTrans" cxnId="{043AC1A7-A561-4A7A-9002-AEAC5CD7F2D7}">
      <dgm:prSet/>
      <dgm:spPr/>
      <dgm:t>
        <a:bodyPr/>
        <a:lstStyle/>
        <a:p>
          <a:endParaRPr lang="en-NZ"/>
        </a:p>
      </dgm:t>
    </dgm:pt>
    <dgm:pt modelId="{610B7531-2D21-4B36-BAD7-7705D9619FE9}" type="sibTrans" cxnId="{043AC1A7-A561-4A7A-9002-AEAC5CD7F2D7}">
      <dgm:prSet/>
      <dgm:spPr/>
      <dgm:t>
        <a:bodyPr/>
        <a:lstStyle/>
        <a:p>
          <a:endParaRPr lang="en-NZ"/>
        </a:p>
      </dgm:t>
    </dgm:pt>
    <dgm:pt modelId="{C7780A4E-1815-4527-BD44-D835D0D7741B}">
      <dgm:prSet/>
      <dgm:spPr/>
      <dgm:t>
        <a:bodyPr/>
        <a:lstStyle/>
        <a:p>
          <a:r>
            <a:rPr lang="en-US" dirty="0" smtClean="0"/>
            <a:t>Peer review</a:t>
          </a:r>
          <a:endParaRPr lang="en-NZ" dirty="0"/>
        </a:p>
      </dgm:t>
    </dgm:pt>
    <dgm:pt modelId="{5FFE5CBA-398D-4E0D-8B88-AB75D63B2B84}" type="parTrans" cxnId="{F44BC322-3CF5-4ED8-A9A6-24324CFFF241}">
      <dgm:prSet/>
      <dgm:spPr/>
      <dgm:t>
        <a:bodyPr/>
        <a:lstStyle/>
        <a:p>
          <a:endParaRPr lang="en-NZ"/>
        </a:p>
      </dgm:t>
    </dgm:pt>
    <dgm:pt modelId="{1BA0FEFA-2C22-403D-BE91-89DB706E1B14}" type="sibTrans" cxnId="{F44BC322-3CF5-4ED8-A9A6-24324CFFF241}">
      <dgm:prSet/>
      <dgm:spPr/>
      <dgm:t>
        <a:bodyPr/>
        <a:lstStyle/>
        <a:p>
          <a:endParaRPr lang="en-NZ"/>
        </a:p>
      </dgm:t>
    </dgm:pt>
    <dgm:pt modelId="{5715CD06-E0E8-4DDE-97F4-6F5721BCB1F6}">
      <dgm:prSet/>
      <dgm:spPr/>
      <dgm:t>
        <a:bodyPr/>
        <a:lstStyle/>
        <a:p>
          <a:r>
            <a:rPr lang="en-US" dirty="0" smtClean="0"/>
            <a:t>Management review</a:t>
          </a:r>
          <a:endParaRPr lang="en-NZ" dirty="0"/>
        </a:p>
      </dgm:t>
    </dgm:pt>
    <dgm:pt modelId="{862B9A00-356E-4FEF-919F-06E446AAEAEF}" type="parTrans" cxnId="{0A1263E8-0ACD-4920-A437-F003A9BE164E}">
      <dgm:prSet/>
      <dgm:spPr/>
      <dgm:t>
        <a:bodyPr/>
        <a:lstStyle/>
        <a:p>
          <a:endParaRPr lang="en-NZ"/>
        </a:p>
      </dgm:t>
    </dgm:pt>
    <dgm:pt modelId="{F30A00F3-BD32-4F19-B384-31A543AF01BC}" type="sibTrans" cxnId="{0A1263E8-0ACD-4920-A437-F003A9BE164E}">
      <dgm:prSet/>
      <dgm:spPr/>
      <dgm:t>
        <a:bodyPr/>
        <a:lstStyle/>
        <a:p>
          <a:endParaRPr lang="en-NZ"/>
        </a:p>
      </dgm:t>
    </dgm:pt>
    <dgm:pt modelId="{8B3A64D6-C1FA-4EAB-A3D2-8D791F7DF313}">
      <dgm:prSet/>
      <dgm:spPr/>
      <dgm:t>
        <a:bodyPr/>
        <a:lstStyle/>
        <a:p>
          <a:r>
            <a:rPr lang="en-US" dirty="0" smtClean="0"/>
            <a:t>Quality assurance</a:t>
          </a:r>
          <a:endParaRPr lang="en-NZ" dirty="0"/>
        </a:p>
      </dgm:t>
    </dgm:pt>
    <dgm:pt modelId="{15C42C8F-C6D7-4A89-8F6E-889864E11CE2}" type="parTrans" cxnId="{E70B79CD-05A4-4D37-A15D-3D34EC839E1F}">
      <dgm:prSet/>
      <dgm:spPr/>
      <dgm:t>
        <a:bodyPr/>
        <a:lstStyle/>
        <a:p>
          <a:endParaRPr lang="en-NZ"/>
        </a:p>
      </dgm:t>
    </dgm:pt>
    <dgm:pt modelId="{FC276D9D-F2BE-4DC1-AE7E-D16BF5A093EA}" type="sibTrans" cxnId="{E70B79CD-05A4-4D37-A15D-3D34EC839E1F}">
      <dgm:prSet/>
      <dgm:spPr/>
      <dgm:t>
        <a:bodyPr/>
        <a:lstStyle/>
        <a:p>
          <a:endParaRPr lang="en-NZ"/>
        </a:p>
      </dgm:t>
    </dgm:pt>
    <dgm:pt modelId="{B1B7F27A-DE8D-4085-8517-16FED747F3A0}">
      <dgm:prSet/>
      <dgm:spPr/>
      <dgm:t>
        <a:bodyPr/>
        <a:lstStyle/>
        <a:p>
          <a:r>
            <a:rPr lang="en-US" dirty="0" smtClean="0"/>
            <a:t>Draft report sent to school</a:t>
          </a:r>
          <a:endParaRPr lang="en-NZ" dirty="0"/>
        </a:p>
      </dgm:t>
    </dgm:pt>
    <dgm:pt modelId="{03652AFC-A705-479C-BD06-241BE8B76567}" type="parTrans" cxnId="{F88F5D6F-FA64-4086-B4E3-96F9AB1D6587}">
      <dgm:prSet/>
      <dgm:spPr/>
      <dgm:t>
        <a:bodyPr/>
        <a:lstStyle/>
        <a:p>
          <a:endParaRPr lang="en-NZ"/>
        </a:p>
      </dgm:t>
    </dgm:pt>
    <dgm:pt modelId="{148512E5-681B-4C42-80E8-7188D0F22631}" type="sibTrans" cxnId="{F88F5D6F-FA64-4086-B4E3-96F9AB1D6587}">
      <dgm:prSet/>
      <dgm:spPr/>
      <dgm:t>
        <a:bodyPr/>
        <a:lstStyle/>
        <a:p>
          <a:endParaRPr lang="en-NZ"/>
        </a:p>
      </dgm:t>
    </dgm:pt>
    <dgm:pt modelId="{5782F444-35EC-4768-AE5E-21E307E0EFE7}">
      <dgm:prSet/>
      <dgm:spPr/>
      <dgm:t>
        <a:bodyPr/>
        <a:lstStyle/>
        <a:p>
          <a:r>
            <a:rPr lang="en-US" dirty="0" smtClean="0"/>
            <a:t>Response from school</a:t>
          </a:r>
          <a:endParaRPr lang="en-NZ" dirty="0"/>
        </a:p>
      </dgm:t>
    </dgm:pt>
    <dgm:pt modelId="{448FD3A0-EFF6-4882-AA12-9A4C21879B84}" type="parTrans" cxnId="{930FB79E-A0CC-44B6-9CBD-C272247C21E5}">
      <dgm:prSet/>
      <dgm:spPr/>
      <dgm:t>
        <a:bodyPr/>
        <a:lstStyle/>
        <a:p>
          <a:endParaRPr lang="en-NZ"/>
        </a:p>
      </dgm:t>
    </dgm:pt>
    <dgm:pt modelId="{16D87D55-C7FF-417F-B14D-11C6C4C64BAB}" type="sibTrans" cxnId="{930FB79E-A0CC-44B6-9CBD-C272247C21E5}">
      <dgm:prSet/>
      <dgm:spPr/>
      <dgm:t>
        <a:bodyPr/>
        <a:lstStyle/>
        <a:p>
          <a:endParaRPr lang="en-NZ"/>
        </a:p>
      </dgm:t>
    </dgm:pt>
    <dgm:pt modelId="{78F9030E-7F2C-40CC-B260-E2F256793AEF}">
      <dgm:prSet/>
      <dgm:spPr/>
      <dgm:t>
        <a:bodyPr/>
        <a:lstStyle/>
        <a:p>
          <a:r>
            <a:rPr lang="en-US" dirty="0" smtClean="0"/>
            <a:t>Report confirmed and published on ERO’s website</a:t>
          </a:r>
          <a:endParaRPr lang="en-NZ" dirty="0"/>
        </a:p>
      </dgm:t>
    </dgm:pt>
    <dgm:pt modelId="{3DA620BF-4FB9-4D20-A61D-E1454ECD8551}" type="parTrans" cxnId="{24C7EE68-963A-44BB-A930-2A9730F2DFED}">
      <dgm:prSet/>
      <dgm:spPr/>
      <dgm:t>
        <a:bodyPr/>
        <a:lstStyle/>
        <a:p>
          <a:endParaRPr lang="en-NZ"/>
        </a:p>
      </dgm:t>
    </dgm:pt>
    <dgm:pt modelId="{2189C37B-7D39-4364-9263-0C5F2B3F7EB6}" type="sibTrans" cxnId="{24C7EE68-963A-44BB-A930-2A9730F2DFED}">
      <dgm:prSet/>
      <dgm:spPr/>
      <dgm:t>
        <a:bodyPr/>
        <a:lstStyle/>
        <a:p>
          <a:endParaRPr lang="en-NZ"/>
        </a:p>
      </dgm:t>
    </dgm:pt>
    <dgm:pt modelId="{8F030111-6760-490C-98A8-9B8E888958A4}">
      <dgm:prSet/>
      <dgm:spPr/>
      <dgm:t>
        <a:bodyPr/>
        <a:lstStyle/>
        <a:p>
          <a:r>
            <a:rPr lang="en-US" dirty="0" smtClean="0"/>
            <a:t>Decision about timing of next review made for inclusion in the report</a:t>
          </a:r>
          <a:endParaRPr lang="en-NZ" dirty="0"/>
        </a:p>
      </dgm:t>
    </dgm:pt>
    <dgm:pt modelId="{12BB6ACB-6D93-4368-842E-48D9871D2742}" type="parTrans" cxnId="{EAA7EB54-389F-4044-AAD3-ACBE6AE2282F}">
      <dgm:prSet/>
      <dgm:spPr/>
    </dgm:pt>
    <dgm:pt modelId="{44FF6C4E-6BEC-48D4-8176-B0340982940C}" type="sibTrans" cxnId="{EAA7EB54-389F-4044-AAD3-ACBE6AE2282F}">
      <dgm:prSet/>
      <dgm:spPr/>
    </dgm:pt>
    <dgm:pt modelId="{2D1FA4D1-EE6D-4373-B744-AD57CCEA3A7A}">
      <dgm:prSet/>
      <dgm:spPr/>
      <dgm:t>
        <a:bodyPr/>
        <a:lstStyle/>
        <a:p>
          <a:r>
            <a:rPr lang="en-US" dirty="0" smtClean="0"/>
            <a:t>Post review questionnaire sent to schools</a:t>
          </a:r>
          <a:endParaRPr lang="en-NZ" dirty="0"/>
        </a:p>
      </dgm:t>
    </dgm:pt>
    <dgm:pt modelId="{ABAB055A-4827-4BBC-8CEE-842276793F4F}" type="parTrans" cxnId="{C1438ECB-3EC6-4C5C-9D99-70E9E3740CA6}">
      <dgm:prSet/>
      <dgm:spPr/>
    </dgm:pt>
    <dgm:pt modelId="{2A4AD471-84DA-4B94-B4BA-08A10C06B94F}" type="sibTrans" cxnId="{C1438ECB-3EC6-4C5C-9D99-70E9E3740CA6}">
      <dgm:prSet/>
      <dgm:spPr/>
    </dgm:pt>
    <dgm:pt modelId="{17624CED-3197-4D27-A14A-ED6400BF9FBB}" type="pres">
      <dgm:prSet presAssocID="{7273D6E0-8E29-4161-99D5-967AF2BF0AD5}" presName="Name0" presStyleCnt="0">
        <dgm:presLayoutVars>
          <dgm:dir/>
          <dgm:animLvl val="lvl"/>
          <dgm:resizeHandles val="exact"/>
        </dgm:presLayoutVars>
      </dgm:prSet>
      <dgm:spPr/>
      <dgm:t>
        <a:bodyPr/>
        <a:lstStyle/>
        <a:p>
          <a:endParaRPr lang="en-NZ"/>
        </a:p>
      </dgm:t>
    </dgm:pt>
    <dgm:pt modelId="{908DEA63-AA19-4F82-805B-4B8F221C68C6}" type="pres">
      <dgm:prSet presAssocID="{D8552D30-37BE-4784-B13E-BE53AA5809B3}" presName="composite" presStyleCnt="0"/>
      <dgm:spPr/>
    </dgm:pt>
    <dgm:pt modelId="{6F02826C-75F6-42FB-8DA7-CDC52FA81B51}" type="pres">
      <dgm:prSet presAssocID="{D8552D30-37BE-4784-B13E-BE53AA5809B3}" presName="parTx" presStyleLbl="alignNode1" presStyleIdx="0" presStyleCnt="4" custLinFactNeighborX="4291" custLinFactNeighborY="-36767">
        <dgm:presLayoutVars>
          <dgm:chMax val="0"/>
          <dgm:chPref val="0"/>
          <dgm:bulletEnabled val="1"/>
        </dgm:presLayoutVars>
      </dgm:prSet>
      <dgm:spPr/>
      <dgm:t>
        <a:bodyPr/>
        <a:lstStyle/>
        <a:p>
          <a:endParaRPr lang="en-NZ"/>
        </a:p>
      </dgm:t>
    </dgm:pt>
    <dgm:pt modelId="{528E5B52-6BE0-4DD7-96D9-701060E6C92B}" type="pres">
      <dgm:prSet presAssocID="{D8552D30-37BE-4784-B13E-BE53AA5809B3}" presName="desTx" presStyleLbl="alignAccFollowNode1" presStyleIdx="0" presStyleCnt="4" custLinFactNeighborX="4341" custLinFactNeighborY="-242">
        <dgm:presLayoutVars>
          <dgm:bulletEnabled val="1"/>
        </dgm:presLayoutVars>
      </dgm:prSet>
      <dgm:spPr/>
      <dgm:t>
        <a:bodyPr/>
        <a:lstStyle/>
        <a:p>
          <a:endParaRPr lang="en-NZ"/>
        </a:p>
      </dgm:t>
    </dgm:pt>
    <dgm:pt modelId="{9AD6E01B-9304-49C3-A967-3A700A90BF21}" type="pres">
      <dgm:prSet presAssocID="{9DC3091B-BB98-4E24-A0F7-E5661BF8923E}" presName="space" presStyleCnt="0"/>
      <dgm:spPr/>
    </dgm:pt>
    <dgm:pt modelId="{A5524613-72C4-453C-83E4-5FC1C00632D1}" type="pres">
      <dgm:prSet presAssocID="{41EFBAE4-98EC-473D-A54B-196FA4BE236C}" presName="composite" presStyleCnt="0"/>
      <dgm:spPr/>
    </dgm:pt>
    <dgm:pt modelId="{1C45A658-BBF3-430C-8385-93CA721DBF1A}" type="pres">
      <dgm:prSet presAssocID="{41EFBAE4-98EC-473D-A54B-196FA4BE236C}" presName="parTx" presStyleLbl="alignNode1" presStyleIdx="1" presStyleCnt="4" custLinFactNeighborX="121" custLinFactNeighborY="-77">
        <dgm:presLayoutVars>
          <dgm:chMax val="0"/>
          <dgm:chPref val="0"/>
          <dgm:bulletEnabled val="1"/>
        </dgm:presLayoutVars>
      </dgm:prSet>
      <dgm:spPr/>
      <dgm:t>
        <a:bodyPr/>
        <a:lstStyle/>
        <a:p>
          <a:endParaRPr lang="en-NZ"/>
        </a:p>
      </dgm:t>
    </dgm:pt>
    <dgm:pt modelId="{2C83675C-FEA9-4A11-8DB0-F79CCCF19778}" type="pres">
      <dgm:prSet presAssocID="{41EFBAE4-98EC-473D-A54B-196FA4BE236C}" presName="desTx" presStyleLbl="alignAccFollowNode1" presStyleIdx="1" presStyleCnt="4" custLinFactNeighborX="121" custLinFactNeighborY="-160">
        <dgm:presLayoutVars>
          <dgm:bulletEnabled val="1"/>
        </dgm:presLayoutVars>
      </dgm:prSet>
      <dgm:spPr/>
      <dgm:t>
        <a:bodyPr/>
        <a:lstStyle/>
        <a:p>
          <a:endParaRPr lang="en-NZ"/>
        </a:p>
      </dgm:t>
    </dgm:pt>
    <dgm:pt modelId="{03CA9755-D2DE-43A1-AE6C-64D7A7E3B993}" type="pres">
      <dgm:prSet presAssocID="{01BD946D-A75C-4F51-B04D-802DE2B143C5}" presName="space" presStyleCnt="0"/>
      <dgm:spPr/>
    </dgm:pt>
    <dgm:pt modelId="{041F24D1-F2C9-4B82-8A79-822E958B54F6}" type="pres">
      <dgm:prSet presAssocID="{8FEA922D-4A57-4A66-B181-E9B1C773F3EF}" presName="composite" presStyleCnt="0"/>
      <dgm:spPr/>
    </dgm:pt>
    <dgm:pt modelId="{42B9F85E-6DF4-4D46-B610-2DE879077582}" type="pres">
      <dgm:prSet presAssocID="{8FEA922D-4A57-4A66-B181-E9B1C773F3EF}" presName="parTx" presStyleLbl="alignNode1" presStyleIdx="2" presStyleCnt="4" custScaleX="113041" custLinFactNeighborX="-4563" custLinFactNeighborY="-76608">
        <dgm:presLayoutVars>
          <dgm:chMax val="0"/>
          <dgm:chPref val="0"/>
          <dgm:bulletEnabled val="1"/>
        </dgm:presLayoutVars>
      </dgm:prSet>
      <dgm:spPr/>
      <dgm:t>
        <a:bodyPr/>
        <a:lstStyle/>
        <a:p>
          <a:endParaRPr lang="en-NZ"/>
        </a:p>
      </dgm:t>
    </dgm:pt>
    <dgm:pt modelId="{0C3E09F5-5BFD-48D2-A121-D410C2E73771}" type="pres">
      <dgm:prSet presAssocID="{8FEA922D-4A57-4A66-B181-E9B1C773F3EF}" presName="desTx" presStyleLbl="alignAccFollowNode1" presStyleIdx="2" presStyleCnt="4" custScaleX="111017" custLinFactNeighborX="-5407" custLinFactNeighborY="-443">
        <dgm:presLayoutVars>
          <dgm:bulletEnabled val="1"/>
        </dgm:presLayoutVars>
      </dgm:prSet>
      <dgm:spPr/>
      <dgm:t>
        <a:bodyPr/>
        <a:lstStyle/>
        <a:p>
          <a:endParaRPr lang="en-NZ"/>
        </a:p>
      </dgm:t>
    </dgm:pt>
    <dgm:pt modelId="{7878F61B-A6CE-4545-9B0F-400B07D89FE0}" type="pres">
      <dgm:prSet presAssocID="{BBBE4988-F790-4F8A-8F1D-CD72CB66DC6D}" presName="space" presStyleCnt="0"/>
      <dgm:spPr/>
    </dgm:pt>
    <dgm:pt modelId="{A2F863BF-7170-4D06-8B28-F95A255498DA}" type="pres">
      <dgm:prSet presAssocID="{12053B6E-C1F4-4051-B87F-CF89D0945F22}" presName="composite" presStyleCnt="0"/>
      <dgm:spPr/>
    </dgm:pt>
    <dgm:pt modelId="{ACE2ABBF-D54B-4650-BBAA-714E43E28BB5}" type="pres">
      <dgm:prSet presAssocID="{12053B6E-C1F4-4051-B87F-CF89D0945F22}" presName="parTx" presStyleLbl="alignNode1" presStyleIdx="3" presStyleCnt="4" custScaleX="103382" custLinFactNeighborX="-4966" custLinFactNeighborY="-75921">
        <dgm:presLayoutVars>
          <dgm:chMax val="0"/>
          <dgm:chPref val="0"/>
          <dgm:bulletEnabled val="1"/>
        </dgm:presLayoutVars>
      </dgm:prSet>
      <dgm:spPr/>
      <dgm:t>
        <a:bodyPr/>
        <a:lstStyle/>
        <a:p>
          <a:endParaRPr lang="en-NZ"/>
        </a:p>
      </dgm:t>
    </dgm:pt>
    <dgm:pt modelId="{C0C352B9-7D0F-47CA-978E-216F01422A61}" type="pres">
      <dgm:prSet presAssocID="{12053B6E-C1F4-4051-B87F-CF89D0945F22}" presName="desTx" presStyleLbl="alignAccFollowNode1" presStyleIdx="3" presStyleCnt="4" custLinFactNeighborX="-5550" custLinFactNeighborY="-535">
        <dgm:presLayoutVars>
          <dgm:bulletEnabled val="1"/>
        </dgm:presLayoutVars>
      </dgm:prSet>
      <dgm:spPr/>
      <dgm:t>
        <a:bodyPr/>
        <a:lstStyle/>
        <a:p>
          <a:endParaRPr lang="en-NZ"/>
        </a:p>
      </dgm:t>
    </dgm:pt>
  </dgm:ptLst>
  <dgm:cxnLst>
    <dgm:cxn modelId="{F88F5D6F-FA64-4086-B4E3-96F9AB1D6587}" srcId="{12053B6E-C1F4-4051-B87F-CF89D0945F22}" destId="{B1B7F27A-DE8D-4085-8517-16FED747F3A0}" srcOrd="3" destOrd="0" parTransId="{03652AFC-A705-479C-BD06-241BE8B76567}" sibTransId="{148512E5-681B-4C42-80E8-7188D0F22631}"/>
    <dgm:cxn modelId="{930FB79E-A0CC-44B6-9CBD-C272247C21E5}" srcId="{12053B6E-C1F4-4051-B87F-CF89D0945F22}" destId="{5782F444-35EC-4768-AE5E-21E307E0EFE7}" srcOrd="4" destOrd="0" parTransId="{448FD3A0-EFF6-4882-AA12-9A4C21879B84}" sibTransId="{16D87D55-C7FF-417F-B14D-11C6C4C64BAB}"/>
    <dgm:cxn modelId="{635FA23E-71C9-4DF7-A78A-0E129B872589}" srcId="{3EDCA55D-C772-44EE-B8C2-5CEFAF1D7D8D}" destId="{DE6E2405-F299-4B41-A7A8-B53A163E9704}" srcOrd="1" destOrd="0" parTransId="{47FBC411-9DF4-4C5F-921D-50A02303C6B3}" sibTransId="{5A12FA50-BC0D-49DB-99C6-E5D53B814405}"/>
    <dgm:cxn modelId="{EFE348F0-3F9A-456F-AC67-A1590E806FB4}" type="presOf" srcId="{DD4F8318-6F11-48AC-A26D-6156DBD2EF08}" destId="{0C3E09F5-5BFD-48D2-A121-D410C2E73771}" srcOrd="0" destOrd="8" presId="urn:microsoft.com/office/officeart/2005/8/layout/hList1"/>
    <dgm:cxn modelId="{5B8527BD-234E-44AB-9C63-08302209A2A4}" type="presOf" srcId="{7273D6E0-8E29-4161-99D5-967AF2BF0AD5}" destId="{17624CED-3197-4D27-A14A-ED6400BF9FBB}" srcOrd="0" destOrd="0" presId="urn:microsoft.com/office/officeart/2005/8/layout/hList1"/>
    <dgm:cxn modelId="{5BC7A1C1-9437-4FAE-9A17-160AB97D204E}" type="presOf" srcId="{B1B7F27A-DE8D-4085-8517-16FED747F3A0}" destId="{C0C352B9-7D0F-47CA-978E-216F01422A61}" srcOrd="0" destOrd="5" presId="urn:microsoft.com/office/officeart/2005/8/layout/hList1"/>
    <dgm:cxn modelId="{043AC1A7-A561-4A7A-9002-AEAC5CD7F2D7}" srcId="{12053B6E-C1F4-4051-B87F-CF89D0945F22}" destId="{3ADFF5E5-B68C-4962-B84B-58233DAD9D06}" srcOrd="0" destOrd="0" parTransId="{511AA0BE-C6DB-4DCF-ACEA-0063C635F3C5}" sibTransId="{610B7531-2D21-4B36-BAD7-7705D9619FE9}"/>
    <dgm:cxn modelId="{35703F80-CAF2-49AD-B289-C11766F1BD53}" type="presOf" srcId="{8F030111-6760-490C-98A8-9B8E888958A4}" destId="{C0C352B9-7D0F-47CA-978E-216F01422A61}" srcOrd="0" destOrd="1" presId="urn:microsoft.com/office/officeart/2005/8/layout/hList1"/>
    <dgm:cxn modelId="{3D400501-B164-4AD7-B4DF-D9B4DF86B759}" type="presOf" srcId="{DE6E2405-F299-4B41-A7A8-B53A163E9704}" destId="{0C3E09F5-5BFD-48D2-A121-D410C2E73771}" srcOrd="0" destOrd="2" presId="urn:microsoft.com/office/officeart/2005/8/layout/hList1"/>
    <dgm:cxn modelId="{1F9D9B1E-FFEF-4E58-9A17-CB1DB1F20388}" srcId="{7273D6E0-8E29-4161-99D5-967AF2BF0AD5}" destId="{8FEA922D-4A57-4A66-B181-E9B1C773F3EF}" srcOrd="2" destOrd="0" parTransId="{3EC74A25-9FA3-489E-9923-21770ACEE784}" sibTransId="{BBBE4988-F790-4F8A-8F1D-CD72CB66DC6D}"/>
    <dgm:cxn modelId="{C0B20700-FCAA-47BB-9841-624FD106F41A}" type="presOf" srcId="{8FEA922D-4A57-4A66-B181-E9B1C773F3EF}" destId="{42B9F85E-6DF4-4D46-B610-2DE879077582}" srcOrd="0" destOrd="0" presId="urn:microsoft.com/office/officeart/2005/8/layout/hList1"/>
    <dgm:cxn modelId="{A5D8EF3F-8396-4508-AD8D-F62B7ED329F9}" type="presOf" srcId="{5782F444-35EC-4768-AE5E-21E307E0EFE7}" destId="{C0C352B9-7D0F-47CA-978E-216F01422A61}" srcOrd="0" destOrd="6" presId="urn:microsoft.com/office/officeart/2005/8/layout/hList1"/>
    <dgm:cxn modelId="{B0628BB4-A840-477A-AAEA-BB54D7BE6F79}" type="presOf" srcId="{55C27792-D734-4802-8362-3578F4816561}" destId="{528E5B52-6BE0-4DD7-96D9-701060E6C92B}" srcOrd="0" destOrd="0" presId="urn:microsoft.com/office/officeart/2005/8/layout/hList1"/>
    <dgm:cxn modelId="{B46C3C15-8482-40FF-9C57-2E62D81263C7}" type="presOf" srcId="{A6E46F99-59B2-420A-98FD-FC74FECB6E07}" destId="{0C3E09F5-5BFD-48D2-A121-D410C2E73771}" srcOrd="0" destOrd="5" presId="urn:microsoft.com/office/officeart/2005/8/layout/hList1"/>
    <dgm:cxn modelId="{1286F03D-13C6-4E84-B9C5-67F0A993516D}" srcId="{D8552D30-37BE-4784-B13E-BE53AA5809B3}" destId="{D27765B2-8CDB-4B8E-82CC-2EBD0E4C4AAF}" srcOrd="3" destOrd="0" parTransId="{7BCB5B19-2AEF-4FA7-BD5F-3ADE3DF5D917}" sibTransId="{DEA20697-2E88-4733-AEA3-C5496EAC8E55}"/>
    <dgm:cxn modelId="{C05EAA66-10BE-4289-85DF-0F1D6C10C498}" type="presOf" srcId="{31E338C9-4D14-4448-8DBE-6CAE0183125D}" destId="{528E5B52-6BE0-4DD7-96D9-701060E6C92B}" srcOrd="0" destOrd="2" presId="urn:microsoft.com/office/officeart/2005/8/layout/hList1"/>
    <dgm:cxn modelId="{5FA6A481-BBA7-4E71-B03E-23F4909B6805}" srcId="{41EFBAE4-98EC-473D-A54B-196FA4BE236C}" destId="{C9581758-746E-408F-AE51-1AF1BC86C81C}" srcOrd="1" destOrd="0" parTransId="{ED987D50-2837-4849-B2CE-D3BC5AA15221}" sibTransId="{AF8FAFC1-7F1D-4305-A7DC-2E1F71AA21F4}"/>
    <dgm:cxn modelId="{C14FEFBD-6F16-410C-9884-36DBCC337620}" type="presOf" srcId="{D8552D30-37BE-4784-B13E-BE53AA5809B3}" destId="{6F02826C-75F6-42FB-8DA7-CDC52FA81B51}" srcOrd="0" destOrd="0" presId="urn:microsoft.com/office/officeart/2005/8/layout/hList1"/>
    <dgm:cxn modelId="{3F62F831-5537-411B-A272-2D05AEAB045B}" srcId="{7273D6E0-8E29-4161-99D5-967AF2BF0AD5}" destId="{12053B6E-C1F4-4051-B87F-CF89D0945F22}" srcOrd="3" destOrd="0" parTransId="{451845B2-85A1-4F76-91E8-35685F9A2334}" sibTransId="{7A3758C4-CD6C-4810-A7D6-E64D4A40EB24}"/>
    <dgm:cxn modelId="{04684BB8-CBD6-483D-AB12-C211D8034502}" srcId="{9E8A9042-D7FC-48E8-80E1-3849C4321034}" destId="{A6E46F99-59B2-420A-98FD-FC74FECB6E07}" srcOrd="0" destOrd="0" parTransId="{DEC2B5AC-E5CA-447D-89E0-213FD1C14BBE}" sibTransId="{5B704BFC-9F82-4030-ACA5-2CABA23022D2}"/>
    <dgm:cxn modelId="{E5E7C03B-5792-438A-8B58-AA7B5F5B37DE}" type="presOf" srcId="{199F5048-F67D-49B5-8E57-AD51C6480026}" destId="{0C3E09F5-5BFD-48D2-A121-D410C2E73771}" srcOrd="0" destOrd="3" presId="urn:microsoft.com/office/officeart/2005/8/layout/hList1"/>
    <dgm:cxn modelId="{552B151D-8211-4AAA-80E3-C788EB442A19}" type="presOf" srcId="{3BD71240-ACBC-470B-AB0D-205F29D5333B}" destId="{2C83675C-FEA9-4A11-8DB0-F79CCCF19778}" srcOrd="0" destOrd="3" presId="urn:microsoft.com/office/officeart/2005/8/layout/hList1"/>
    <dgm:cxn modelId="{8941F589-8414-48D7-9C31-11223E4363A8}" type="presOf" srcId="{CB816B0A-069F-40C0-9110-D3C956B89420}" destId="{0C3E09F5-5BFD-48D2-A121-D410C2E73771}" srcOrd="0" destOrd="1" presId="urn:microsoft.com/office/officeart/2005/8/layout/hList1"/>
    <dgm:cxn modelId="{B225D757-34DB-42FC-83AB-0018F1D145EF}" type="presOf" srcId="{9E8A9042-D7FC-48E8-80E1-3849C4321034}" destId="{0C3E09F5-5BFD-48D2-A121-D410C2E73771}" srcOrd="0" destOrd="4" presId="urn:microsoft.com/office/officeart/2005/8/layout/hList1"/>
    <dgm:cxn modelId="{533B1F98-C926-455F-9442-F62478A78707}" srcId="{41EFBAE4-98EC-473D-A54B-196FA4BE236C}" destId="{421B2538-E116-422E-B4F9-982A9E08029B}" srcOrd="0" destOrd="0" parTransId="{6CE69830-BB88-4097-8755-2AF130A27E26}" sibTransId="{75C4D226-5C8F-4781-BF0F-F0FFCD5AD038}"/>
    <dgm:cxn modelId="{D2ABB98D-7CF8-4FD4-B5BD-F34E1C935281}" type="presOf" srcId="{3EDCA55D-C772-44EE-B8C2-5CEFAF1D7D8D}" destId="{0C3E09F5-5BFD-48D2-A121-D410C2E73771}" srcOrd="0" destOrd="0" presId="urn:microsoft.com/office/officeart/2005/8/layout/hList1"/>
    <dgm:cxn modelId="{DA8E8E01-4440-41E1-B902-323797C8270E}" srcId="{41EFBAE4-98EC-473D-A54B-196FA4BE236C}" destId="{3BD71240-ACBC-470B-AB0D-205F29D5333B}" srcOrd="3" destOrd="0" parTransId="{2E20D45D-7829-423C-A321-57802FBC31EA}" sibTransId="{C3EA8DEE-FCF8-46F1-B493-98372465F288}"/>
    <dgm:cxn modelId="{4B3A5A70-7970-49A6-B577-6D63BEF2F36E}" type="presOf" srcId="{3ADFF5E5-B68C-4962-B84B-58233DAD9D06}" destId="{C0C352B9-7D0F-47CA-978E-216F01422A61}" srcOrd="0" destOrd="0" presId="urn:microsoft.com/office/officeart/2005/8/layout/hList1"/>
    <dgm:cxn modelId="{86896860-829E-499A-B475-DE7BA387DD78}" type="presOf" srcId="{421B2538-E116-422E-B4F9-982A9E08029B}" destId="{2C83675C-FEA9-4A11-8DB0-F79CCCF19778}" srcOrd="0" destOrd="0" presId="urn:microsoft.com/office/officeart/2005/8/layout/hList1"/>
    <dgm:cxn modelId="{EAA7EB54-389F-4044-AAD3-ACBE6AE2282F}" srcId="{12053B6E-C1F4-4051-B87F-CF89D0945F22}" destId="{8F030111-6760-490C-98A8-9B8E888958A4}" srcOrd="1" destOrd="0" parTransId="{12BB6ACB-6D93-4368-842E-48D9871D2742}" sibTransId="{44FF6C4E-6BEC-48D4-8176-B0340982940C}"/>
    <dgm:cxn modelId="{A8583693-806E-4932-9868-47BE49B8A260}" srcId="{7273D6E0-8E29-4161-99D5-967AF2BF0AD5}" destId="{D8552D30-37BE-4784-B13E-BE53AA5809B3}" srcOrd="0" destOrd="0" parTransId="{615914F9-26F7-41EB-AC65-BA88DA2802BE}" sibTransId="{9DC3091B-BB98-4E24-A0F7-E5661BF8923E}"/>
    <dgm:cxn modelId="{B4198934-E29F-424B-BAA3-CACC74A89663}" type="presOf" srcId="{C7780A4E-1815-4527-BD44-D835D0D7741B}" destId="{C0C352B9-7D0F-47CA-978E-216F01422A61}" srcOrd="0" destOrd="3" presId="urn:microsoft.com/office/officeart/2005/8/layout/hList1"/>
    <dgm:cxn modelId="{4529DAA9-F6BA-4CC8-9B49-35B9B2ADD3B7}" type="presOf" srcId="{FC4B78B2-B886-4EDB-959C-961E2CA65365}" destId="{2C83675C-FEA9-4A11-8DB0-F79CCCF19778}" srcOrd="0" destOrd="2" presId="urn:microsoft.com/office/officeart/2005/8/layout/hList1"/>
    <dgm:cxn modelId="{C4F82844-7BA8-4C55-8459-0A1CEDC9876A}" srcId="{8FEA922D-4A57-4A66-B181-E9B1C773F3EF}" destId="{9E8A9042-D7FC-48E8-80E1-3849C4321034}" srcOrd="1" destOrd="0" parTransId="{D80FF8C9-6B81-416B-BFE7-00373A104E65}" sibTransId="{36211FB5-DFFE-44C1-9BB1-E9B8C0A0D623}"/>
    <dgm:cxn modelId="{9808329A-5C2F-4A5E-9B12-B34C72CC2F8D}" type="presOf" srcId="{C9581758-746E-408F-AE51-1AF1BC86C81C}" destId="{2C83675C-FEA9-4A11-8DB0-F79CCCF19778}" srcOrd="0" destOrd="1" presId="urn:microsoft.com/office/officeart/2005/8/layout/hList1"/>
    <dgm:cxn modelId="{C4552A73-AF3B-496F-8002-843587E9D968}" srcId="{D8552D30-37BE-4784-B13E-BE53AA5809B3}" destId="{55C27792-D734-4802-8362-3578F4816561}" srcOrd="0" destOrd="0" parTransId="{A911D3B7-9D19-4EED-ACFE-B09718669887}" sibTransId="{F2749E1E-2FE2-4F36-8DF0-657E27573370}"/>
    <dgm:cxn modelId="{715D7BA5-84CF-4726-9946-30E6D93BBDE4}" srcId="{3EDCA55D-C772-44EE-B8C2-5CEFAF1D7D8D}" destId="{199F5048-F67D-49B5-8E57-AD51C6480026}" srcOrd="2" destOrd="0" parTransId="{84B4A6D5-59EC-4794-A7B8-78F887A51425}" sibTransId="{0F3D47F9-020F-4A24-A61A-C87E2C38C2AA}"/>
    <dgm:cxn modelId="{1118861A-2303-453A-AD5C-305BB6ECA42A}" srcId="{0B996378-5A65-4698-B35C-1510FCAEDBEF}" destId="{4D93B339-1416-47A4-A220-2D2A84C7288E}" srcOrd="0" destOrd="0" parTransId="{4D02B8F2-8A5B-4DDD-8B10-9D85827928B4}" sibTransId="{6EA74844-FB78-4472-A6FF-12633FE29706}"/>
    <dgm:cxn modelId="{D4571E1D-2B00-4C1D-B546-F54274B21B49}" type="presOf" srcId="{5715CD06-E0E8-4DDE-97F4-6F5721BCB1F6}" destId="{C0C352B9-7D0F-47CA-978E-216F01422A61}" srcOrd="0" destOrd="4" presId="urn:microsoft.com/office/officeart/2005/8/layout/hList1"/>
    <dgm:cxn modelId="{26D60926-561C-425C-8086-05CBB4EB9DA3}" srcId="{D8552D30-37BE-4784-B13E-BE53AA5809B3}" destId="{31E338C9-4D14-4448-8DBE-6CAE0183125D}" srcOrd="2" destOrd="0" parTransId="{3F460BBE-F9CB-421F-9A17-74AFBCBDE01B}" sibTransId="{60EBFA08-09B0-429D-92D8-968E0C6E1893}"/>
    <dgm:cxn modelId="{AA7B146D-84C3-43FD-9A27-799B5BA0AC1B}" type="presOf" srcId="{12053B6E-C1F4-4051-B87F-CF89D0945F22}" destId="{ACE2ABBF-D54B-4650-BBAA-714E43E28BB5}" srcOrd="0" destOrd="0" presId="urn:microsoft.com/office/officeart/2005/8/layout/hList1"/>
    <dgm:cxn modelId="{C1438ECB-3EC6-4C5C-9D99-70E9E3740CA6}" srcId="{12053B6E-C1F4-4051-B87F-CF89D0945F22}" destId="{2D1FA4D1-EE6D-4373-B744-AD57CCEA3A7A}" srcOrd="6" destOrd="0" parTransId="{ABAB055A-4827-4BBC-8CEE-842276793F4F}" sibTransId="{2A4AD471-84DA-4B94-B4BA-08A10C06B94F}"/>
    <dgm:cxn modelId="{BE67B377-F477-4F2B-8152-65A2174ABCB3}" type="presOf" srcId="{D27765B2-8CDB-4B8E-82CC-2EBD0E4C4AAF}" destId="{528E5B52-6BE0-4DD7-96D9-701060E6C92B}" srcOrd="0" destOrd="3" presId="urn:microsoft.com/office/officeart/2005/8/layout/hList1"/>
    <dgm:cxn modelId="{91732BE8-3456-4020-9DBF-D9C11B7E3DDF}" type="presOf" srcId="{86B928B9-03F7-4BF8-93E7-ACC6D9D21175}" destId="{528E5B52-6BE0-4DD7-96D9-701060E6C92B}" srcOrd="0" destOrd="1" presId="urn:microsoft.com/office/officeart/2005/8/layout/hList1"/>
    <dgm:cxn modelId="{7D335DCC-AED4-4852-83CE-24EAAA9D1388}" srcId="{8FEA922D-4A57-4A66-B181-E9B1C773F3EF}" destId="{3EDCA55D-C772-44EE-B8C2-5CEFAF1D7D8D}" srcOrd="0" destOrd="0" parTransId="{8D738481-D159-4508-A9EF-F989DEDDBC65}" sibTransId="{C6D859EF-2DAD-4F3C-A3B8-E53C7BDFC390}"/>
    <dgm:cxn modelId="{D106867C-2F9F-46CA-8DE3-81068068C95E}" type="presOf" srcId="{2D1FA4D1-EE6D-4373-B744-AD57CCEA3A7A}" destId="{C0C352B9-7D0F-47CA-978E-216F01422A61}" srcOrd="0" destOrd="8" presId="urn:microsoft.com/office/officeart/2005/8/layout/hList1"/>
    <dgm:cxn modelId="{F44BC322-3CF5-4ED8-A9A6-24324CFFF241}" srcId="{8B3A64D6-C1FA-4EAB-A3D2-8D791F7DF313}" destId="{C7780A4E-1815-4527-BD44-D835D0D7741B}" srcOrd="0" destOrd="0" parTransId="{5FFE5CBA-398D-4E0D-8B88-AB75D63B2B84}" sibTransId="{1BA0FEFA-2C22-403D-BE91-89DB706E1B14}"/>
    <dgm:cxn modelId="{A4B39267-EE2F-4491-A932-112E5708658F}" type="presOf" srcId="{41EFBAE4-98EC-473D-A54B-196FA4BE236C}" destId="{1C45A658-BBF3-430C-8385-93CA721DBF1A}" srcOrd="0" destOrd="0" presId="urn:microsoft.com/office/officeart/2005/8/layout/hList1"/>
    <dgm:cxn modelId="{20F496DF-6CFA-4EF4-981E-254718278011}" type="presOf" srcId="{0B996378-5A65-4698-B35C-1510FCAEDBEF}" destId="{0C3E09F5-5BFD-48D2-A121-D410C2E73771}" srcOrd="0" destOrd="6" presId="urn:microsoft.com/office/officeart/2005/8/layout/hList1"/>
    <dgm:cxn modelId="{E70B79CD-05A4-4D37-A15D-3D34EC839E1F}" srcId="{12053B6E-C1F4-4051-B87F-CF89D0945F22}" destId="{8B3A64D6-C1FA-4EAB-A3D2-8D791F7DF313}" srcOrd="2" destOrd="0" parTransId="{15C42C8F-C6D7-4A89-8F6E-889864E11CE2}" sibTransId="{FC276D9D-F2BE-4DC1-AE7E-D16BF5A093EA}"/>
    <dgm:cxn modelId="{C40C61F2-40FD-49CD-BCAD-48742A7F29A1}" srcId="{3EDCA55D-C772-44EE-B8C2-5CEFAF1D7D8D}" destId="{CB816B0A-069F-40C0-9110-D3C956B89420}" srcOrd="0" destOrd="0" parTransId="{258B63F9-FDCC-4FB9-8CB7-155BE0498B0C}" sibTransId="{D761AC0C-E7A6-4408-862C-1ECF837469FE}"/>
    <dgm:cxn modelId="{3AEC01C5-72B7-4586-8BF3-C3A1BAEBC1E9}" srcId="{41EFBAE4-98EC-473D-A54B-196FA4BE236C}" destId="{FC4B78B2-B886-4EDB-959C-961E2CA65365}" srcOrd="2" destOrd="0" parTransId="{3F3EAB94-D79B-4D4A-9559-198108A6A1B7}" sibTransId="{F560E832-E868-451A-8147-04EDD40CF080}"/>
    <dgm:cxn modelId="{DA1649C1-0425-458F-AC6C-B2B0885D9FAF}" srcId="{7273D6E0-8E29-4161-99D5-967AF2BF0AD5}" destId="{41EFBAE4-98EC-473D-A54B-196FA4BE236C}" srcOrd="1" destOrd="0" parTransId="{19954A10-2DC6-4934-B849-B15FBABE32C6}" sibTransId="{01BD946D-A75C-4F51-B04D-802DE2B143C5}"/>
    <dgm:cxn modelId="{E63340F9-5E44-4589-93F6-B5F0FC2AA8DD}" type="presOf" srcId="{4D93B339-1416-47A4-A220-2D2A84C7288E}" destId="{0C3E09F5-5BFD-48D2-A121-D410C2E73771}" srcOrd="0" destOrd="7" presId="urn:microsoft.com/office/officeart/2005/8/layout/hList1"/>
    <dgm:cxn modelId="{36C98EEB-26D5-4AA5-A1DF-123FB1BF019C}" type="presOf" srcId="{3D3D95A6-A5C1-416C-8A2C-9518CFEB1BAB}" destId="{0C3E09F5-5BFD-48D2-A121-D410C2E73771}" srcOrd="0" destOrd="9" presId="urn:microsoft.com/office/officeart/2005/8/layout/hList1"/>
    <dgm:cxn modelId="{FD59082B-31B8-4796-90AA-30EC835BD89C}" srcId="{8FEA922D-4A57-4A66-B181-E9B1C773F3EF}" destId="{0B996378-5A65-4698-B35C-1510FCAEDBEF}" srcOrd="2" destOrd="0" parTransId="{905F94E8-80F8-4C52-9CBA-10F84ABC993D}" sibTransId="{722B559B-9AB8-4661-8E24-7A94E7325D7C}"/>
    <dgm:cxn modelId="{A4FD9CF0-CDAB-4699-BF32-EC0E2F3DCD84}" type="presOf" srcId="{78F9030E-7F2C-40CC-B260-E2F256793AEF}" destId="{C0C352B9-7D0F-47CA-978E-216F01422A61}" srcOrd="0" destOrd="7" presId="urn:microsoft.com/office/officeart/2005/8/layout/hList1"/>
    <dgm:cxn modelId="{0E8C3E50-A177-49FE-9E07-CDB7220065EC}" srcId="{D8552D30-37BE-4784-B13E-BE53AA5809B3}" destId="{86B928B9-03F7-4BF8-93E7-ACC6D9D21175}" srcOrd="1" destOrd="0" parTransId="{4CFABE29-DE91-4DD5-9D94-082D9C434906}" sibTransId="{2C9E38CC-B33E-4B70-A0AD-F33DDECEC846}"/>
    <dgm:cxn modelId="{0A1263E8-0ACD-4920-A437-F003A9BE164E}" srcId="{8B3A64D6-C1FA-4EAB-A3D2-8D791F7DF313}" destId="{5715CD06-E0E8-4DDE-97F4-6F5721BCB1F6}" srcOrd="1" destOrd="0" parTransId="{862B9A00-356E-4FEF-919F-06E446AAEAEF}" sibTransId="{F30A00F3-BD32-4F19-B384-31A543AF01BC}"/>
    <dgm:cxn modelId="{24C7EE68-963A-44BB-A930-2A9730F2DFED}" srcId="{12053B6E-C1F4-4051-B87F-CF89D0945F22}" destId="{78F9030E-7F2C-40CC-B260-E2F256793AEF}" srcOrd="5" destOrd="0" parTransId="{3DA620BF-4FB9-4D20-A61D-E1454ECD8551}" sibTransId="{2189C37B-7D39-4364-9263-0C5F2B3F7EB6}"/>
    <dgm:cxn modelId="{2228F162-6690-408D-9161-1E6D332094E2}" srcId="{8FEA922D-4A57-4A66-B181-E9B1C773F3EF}" destId="{3D3D95A6-A5C1-416C-8A2C-9518CFEB1BAB}" srcOrd="4" destOrd="0" parTransId="{B01BE29C-9C9F-4993-A83B-D5F79CBC8D10}" sibTransId="{59F96820-85CA-41E2-BF32-BB27D19D797A}"/>
    <dgm:cxn modelId="{7E5D7785-4F12-4E8D-9487-4A55E0570C68}" type="presOf" srcId="{8B3A64D6-C1FA-4EAB-A3D2-8D791F7DF313}" destId="{C0C352B9-7D0F-47CA-978E-216F01422A61}" srcOrd="0" destOrd="2" presId="urn:microsoft.com/office/officeart/2005/8/layout/hList1"/>
    <dgm:cxn modelId="{0F22EC45-6C86-4016-BA55-6788057D42B7}" srcId="{8FEA922D-4A57-4A66-B181-E9B1C773F3EF}" destId="{DD4F8318-6F11-48AC-A26D-6156DBD2EF08}" srcOrd="3" destOrd="0" parTransId="{9FE6AFDE-A6A2-4818-8068-5B8B9CC687D1}" sibTransId="{3556B8E9-1A48-4CF5-B3BE-67BF507A8C08}"/>
    <dgm:cxn modelId="{8362B55A-F66C-4EF8-9615-284550981F53}" type="presParOf" srcId="{17624CED-3197-4D27-A14A-ED6400BF9FBB}" destId="{908DEA63-AA19-4F82-805B-4B8F221C68C6}" srcOrd="0" destOrd="0" presId="urn:microsoft.com/office/officeart/2005/8/layout/hList1"/>
    <dgm:cxn modelId="{32E5B1F2-6F5A-4472-A488-BAE3B1B5404A}" type="presParOf" srcId="{908DEA63-AA19-4F82-805B-4B8F221C68C6}" destId="{6F02826C-75F6-42FB-8DA7-CDC52FA81B51}" srcOrd="0" destOrd="0" presId="urn:microsoft.com/office/officeart/2005/8/layout/hList1"/>
    <dgm:cxn modelId="{B59089B2-4E82-4C40-8DC5-9EC175E0BF90}" type="presParOf" srcId="{908DEA63-AA19-4F82-805B-4B8F221C68C6}" destId="{528E5B52-6BE0-4DD7-96D9-701060E6C92B}" srcOrd="1" destOrd="0" presId="urn:microsoft.com/office/officeart/2005/8/layout/hList1"/>
    <dgm:cxn modelId="{132F7D0B-64FB-4971-AD45-20891900B906}" type="presParOf" srcId="{17624CED-3197-4D27-A14A-ED6400BF9FBB}" destId="{9AD6E01B-9304-49C3-A967-3A700A90BF21}" srcOrd="1" destOrd="0" presId="urn:microsoft.com/office/officeart/2005/8/layout/hList1"/>
    <dgm:cxn modelId="{829EA8C8-BAA7-4BAE-A021-6096664C08E0}" type="presParOf" srcId="{17624CED-3197-4D27-A14A-ED6400BF9FBB}" destId="{A5524613-72C4-453C-83E4-5FC1C00632D1}" srcOrd="2" destOrd="0" presId="urn:microsoft.com/office/officeart/2005/8/layout/hList1"/>
    <dgm:cxn modelId="{18647367-D151-444B-856C-696387767799}" type="presParOf" srcId="{A5524613-72C4-453C-83E4-5FC1C00632D1}" destId="{1C45A658-BBF3-430C-8385-93CA721DBF1A}" srcOrd="0" destOrd="0" presId="urn:microsoft.com/office/officeart/2005/8/layout/hList1"/>
    <dgm:cxn modelId="{C0DBACAC-8027-4F86-BE6A-617DF4004B04}" type="presParOf" srcId="{A5524613-72C4-453C-83E4-5FC1C00632D1}" destId="{2C83675C-FEA9-4A11-8DB0-F79CCCF19778}" srcOrd="1" destOrd="0" presId="urn:microsoft.com/office/officeart/2005/8/layout/hList1"/>
    <dgm:cxn modelId="{1B3E203E-E24C-4548-B2B6-2C9BABC4D18C}" type="presParOf" srcId="{17624CED-3197-4D27-A14A-ED6400BF9FBB}" destId="{03CA9755-D2DE-43A1-AE6C-64D7A7E3B993}" srcOrd="3" destOrd="0" presId="urn:microsoft.com/office/officeart/2005/8/layout/hList1"/>
    <dgm:cxn modelId="{A19211C4-53A2-4882-847C-A386E8E481FD}" type="presParOf" srcId="{17624CED-3197-4D27-A14A-ED6400BF9FBB}" destId="{041F24D1-F2C9-4B82-8A79-822E958B54F6}" srcOrd="4" destOrd="0" presId="urn:microsoft.com/office/officeart/2005/8/layout/hList1"/>
    <dgm:cxn modelId="{4F3BA1A6-DA8D-4F41-8EAD-C2A1FA4F2453}" type="presParOf" srcId="{041F24D1-F2C9-4B82-8A79-822E958B54F6}" destId="{42B9F85E-6DF4-4D46-B610-2DE879077582}" srcOrd="0" destOrd="0" presId="urn:microsoft.com/office/officeart/2005/8/layout/hList1"/>
    <dgm:cxn modelId="{24727A17-C82B-4295-92B7-CB87C599F0DC}" type="presParOf" srcId="{041F24D1-F2C9-4B82-8A79-822E958B54F6}" destId="{0C3E09F5-5BFD-48D2-A121-D410C2E73771}" srcOrd="1" destOrd="0" presId="urn:microsoft.com/office/officeart/2005/8/layout/hList1"/>
    <dgm:cxn modelId="{EF500AE7-938E-45B2-BC0B-5BB4F9C87DA8}" type="presParOf" srcId="{17624CED-3197-4D27-A14A-ED6400BF9FBB}" destId="{7878F61B-A6CE-4545-9B0F-400B07D89FE0}" srcOrd="5" destOrd="0" presId="urn:microsoft.com/office/officeart/2005/8/layout/hList1"/>
    <dgm:cxn modelId="{4ABA8624-AD1E-4130-ADBB-245EAD46F8BC}" type="presParOf" srcId="{17624CED-3197-4D27-A14A-ED6400BF9FBB}" destId="{A2F863BF-7170-4D06-8B28-F95A255498DA}" srcOrd="6" destOrd="0" presId="urn:microsoft.com/office/officeart/2005/8/layout/hList1"/>
    <dgm:cxn modelId="{B927F5D5-4DBE-4E26-A393-086B43F99548}" type="presParOf" srcId="{A2F863BF-7170-4D06-8B28-F95A255498DA}" destId="{ACE2ABBF-D54B-4650-BBAA-714E43E28BB5}" srcOrd="0" destOrd="0" presId="urn:microsoft.com/office/officeart/2005/8/layout/hList1"/>
    <dgm:cxn modelId="{9A0ECDC4-29DE-4D81-84C6-B119858ADEA0}" type="presParOf" srcId="{A2F863BF-7170-4D06-8B28-F95A255498DA}" destId="{C0C352B9-7D0F-47CA-978E-216F01422A6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70CEAB-13FE-4F9B-831A-765C583F502F}"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NZ"/>
        </a:p>
      </dgm:t>
    </dgm:pt>
    <dgm:pt modelId="{6E5739EE-4096-43BA-B4AE-138C520DA3C9}">
      <dgm:prSet phldrT="[Text]"/>
      <dgm:spPr/>
      <dgm:t>
        <a:bodyPr/>
        <a:lstStyle/>
        <a:p>
          <a:r>
            <a:rPr lang="en-NZ" dirty="0" smtClean="0"/>
            <a:t>Areas of focus  improving outcomes</a:t>
          </a:r>
          <a:endParaRPr lang="en-NZ" dirty="0"/>
        </a:p>
      </dgm:t>
    </dgm:pt>
    <dgm:pt modelId="{CB45CE51-2795-474C-A9CB-E27A7DB13EBE}" type="parTrans" cxnId="{0E2D5353-27F4-4554-A505-FF0B1A555D99}">
      <dgm:prSet/>
      <dgm:spPr/>
      <dgm:t>
        <a:bodyPr/>
        <a:lstStyle/>
        <a:p>
          <a:endParaRPr lang="en-NZ"/>
        </a:p>
      </dgm:t>
    </dgm:pt>
    <dgm:pt modelId="{B3BAE539-0297-49B5-8276-7D30CE7A06AE}" type="sibTrans" cxnId="{0E2D5353-27F4-4554-A505-FF0B1A555D99}">
      <dgm:prSet/>
      <dgm:spPr/>
      <dgm:t>
        <a:bodyPr/>
        <a:lstStyle/>
        <a:p>
          <a:endParaRPr lang="en-NZ"/>
        </a:p>
      </dgm:t>
    </dgm:pt>
    <dgm:pt modelId="{E8C69E69-1065-4DDD-B2EC-4F4C40970322}">
      <dgm:prSet phldrT="[Text]"/>
      <dgm:spPr/>
      <dgm:t>
        <a:bodyPr/>
        <a:lstStyle/>
        <a:p>
          <a:r>
            <a:rPr lang="en-NZ" dirty="0" smtClean="0"/>
            <a:t>Effectiveness of actions taken</a:t>
          </a:r>
          <a:endParaRPr lang="en-NZ" dirty="0"/>
        </a:p>
      </dgm:t>
    </dgm:pt>
    <dgm:pt modelId="{ACB23CFE-984B-45B6-A4AC-C6770CA52FCE}" type="parTrans" cxnId="{6BCDDDF9-A3AC-4A5B-BD64-8D04E710D8E4}">
      <dgm:prSet/>
      <dgm:spPr/>
      <dgm:t>
        <a:bodyPr/>
        <a:lstStyle/>
        <a:p>
          <a:endParaRPr lang="en-NZ"/>
        </a:p>
      </dgm:t>
    </dgm:pt>
    <dgm:pt modelId="{5315FEF4-5348-4AB1-ACED-1736F7F34463}" type="sibTrans" cxnId="{6BCDDDF9-A3AC-4A5B-BD64-8D04E710D8E4}">
      <dgm:prSet/>
      <dgm:spPr/>
      <dgm:t>
        <a:bodyPr/>
        <a:lstStyle/>
        <a:p>
          <a:endParaRPr lang="en-NZ"/>
        </a:p>
      </dgm:t>
    </dgm:pt>
    <dgm:pt modelId="{9D17BA7D-D68E-4070-8556-D426A9CF4141}">
      <dgm:prSet phldrT="[Text]"/>
      <dgm:spPr/>
      <dgm:t>
        <a:bodyPr/>
        <a:lstStyle/>
        <a:p>
          <a:r>
            <a:rPr lang="en-NZ" dirty="0" smtClean="0"/>
            <a:t>Success and challenges</a:t>
          </a:r>
          <a:endParaRPr lang="en-NZ" dirty="0"/>
        </a:p>
      </dgm:t>
    </dgm:pt>
    <dgm:pt modelId="{29B9D02F-1309-421E-B680-F578F7A67493}" type="parTrans" cxnId="{4F83AE0C-050C-4814-B658-459B96B7342A}">
      <dgm:prSet/>
      <dgm:spPr/>
      <dgm:t>
        <a:bodyPr/>
        <a:lstStyle/>
        <a:p>
          <a:endParaRPr lang="en-NZ"/>
        </a:p>
      </dgm:t>
    </dgm:pt>
    <dgm:pt modelId="{175AB849-DC10-4CFC-B814-CE1B843AA162}" type="sibTrans" cxnId="{4F83AE0C-050C-4814-B658-459B96B7342A}">
      <dgm:prSet/>
      <dgm:spPr/>
      <dgm:t>
        <a:bodyPr/>
        <a:lstStyle/>
        <a:p>
          <a:endParaRPr lang="en-NZ"/>
        </a:p>
      </dgm:t>
    </dgm:pt>
    <dgm:pt modelId="{C62B6B92-AA38-4FD5-8EB7-4B258DE92105}">
      <dgm:prSet/>
      <dgm:spPr/>
      <dgm:t>
        <a:bodyPr/>
        <a:lstStyle/>
        <a:p>
          <a:r>
            <a:rPr lang="en-NZ" dirty="0" smtClean="0"/>
            <a:t>Impact </a:t>
          </a:r>
          <a:endParaRPr lang="en-NZ" dirty="0"/>
        </a:p>
      </dgm:t>
    </dgm:pt>
    <dgm:pt modelId="{F538763E-6329-45E9-912E-4A0C8D56A50E}" type="parTrans" cxnId="{7555FAA0-CDC2-4DFE-834A-5FAB564F448E}">
      <dgm:prSet/>
      <dgm:spPr/>
      <dgm:t>
        <a:bodyPr/>
        <a:lstStyle/>
        <a:p>
          <a:endParaRPr lang="en-NZ"/>
        </a:p>
      </dgm:t>
    </dgm:pt>
    <dgm:pt modelId="{15A1629F-AA53-4F43-A20F-846484C37653}" type="sibTrans" cxnId="{7555FAA0-CDC2-4DFE-834A-5FAB564F448E}">
      <dgm:prSet/>
      <dgm:spPr/>
      <dgm:t>
        <a:bodyPr/>
        <a:lstStyle/>
        <a:p>
          <a:endParaRPr lang="en-NZ"/>
        </a:p>
      </dgm:t>
    </dgm:pt>
    <dgm:pt modelId="{5BF2A463-3F6D-4D7E-B846-F07BE45CE02C}" type="pres">
      <dgm:prSet presAssocID="{B870CEAB-13FE-4F9B-831A-765C583F502F}" presName="linear" presStyleCnt="0">
        <dgm:presLayoutVars>
          <dgm:dir/>
          <dgm:animLvl val="lvl"/>
          <dgm:resizeHandles val="exact"/>
        </dgm:presLayoutVars>
      </dgm:prSet>
      <dgm:spPr/>
      <dgm:t>
        <a:bodyPr/>
        <a:lstStyle/>
        <a:p>
          <a:endParaRPr lang="en-NZ"/>
        </a:p>
      </dgm:t>
    </dgm:pt>
    <dgm:pt modelId="{7A6B9DAF-8B77-45D6-809A-6BA3C94CA8DC}" type="pres">
      <dgm:prSet presAssocID="{6E5739EE-4096-43BA-B4AE-138C520DA3C9}" presName="parentLin" presStyleCnt="0"/>
      <dgm:spPr/>
    </dgm:pt>
    <dgm:pt modelId="{4797357C-DE5F-468A-B2A8-414BB491550B}" type="pres">
      <dgm:prSet presAssocID="{6E5739EE-4096-43BA-B4AE-138C520DA3C9}" presName="parentLeftMargin" presStyleLbl="node1" presStyleIdx="0" presStyleCnt="4"/>
      <dgm:spPr/>
      <dgm:t>
        <a:bodyPr/>
        <a:lstStyle/>
        <a:p>
          <a:endParaRPr lang="en-NZ"/>
        </a:p>
      </dgm:t>
    </dgm:pt>
    <dgm:pt modelId="{08EB3B2A-8DCF-4F44-AA02-FA62D72E2A05}" type="pres">
      <dgm:prSet presAssocID="{6E5739EE-4096-43BA-B4AE-138C520DA3C9}" presName="parentText" presStyleLbl="node1" presStyleIdx="0" presStyleCnt="4">
        <dgm:presLayoutVars>
          <dgm:chMax val="0"/>
          <dgm:bulletEnabled val="1"/>
        </dgm:presLayoutVars>
      </dgm:prSet>
      <dgm:spPr/>
      <dgm:t>
        <a:bodyPr/>
        <a:lstStyle/>
        <a:p>
          <a:endParaRPr lang="en-NZ"/>
        </a:p>
      </dgm:t>
    </dgm:pt>
    <dgm:pt modelId="{25725972-CC2B-4DD4-9A36-181B92AEA897}" type="pres">
      <dgm:prSet presAssocID="{6E5739EE-4096-43BA-B4AE-138C520DA3C9}" presName="negativeSpace" presStyleCnt="0"/>
      <dgm:spPr/>
    </dgm:pt>
    <dgm:pt modelId="{A6BE6875-2963-48E2-8CDF-0F56508E2D41}" type="pres">
      <dgm:prSet presAssocID="{6E5739EE-4096-43BA-B4AE-138C520DA3C9}" presName="childText" presStyleLbl="conFgAcc1" presStyleIdx="0" presStyleCnt="4">
        <dgm:presLayoutVars>
          <dgm:bulletEnabled val="1"/>
        </dgm:presLayoutVars>
      </dgm:prSet>
      <dgm:spPr/>
    </dgm:pt>
    <dgm:pt modelId="{EA7B552D-CDCC-4F8D-AD3A-C0E476686623}" type="pres">
      <dgm:prSet presAssocID="{B3BAE539-0297-49B5-8276-7D30CE7A06AE}" presName="spaceBetweenRectangles" presStyleCnt="0"/>
      <dgm:spPr/>
    </dgm:pt>
    <dgm:pt modelId="{85E92DBF-5BC0-430A-BC15-F48E8516EE3B}" type="pres">
      <dgm:prSet presAssocID="{E8C69E69-1065-4DDD-B2EC-4F4C40970322}" presName="parentLin" presStyleCnt="0"/>
      <dgm:spPr/>
    </dgm:pt>
    <dgm:pt modelId="{21AA97AD-84A4-45D4-B0A7-EAEF7A539E76}" type="pres">
      <dgm:prSet presAssocID="{E8C69E69-1065-4DDD-B2EC-4F4C40970322}" presName="parentLeftMargin" presStyleLbl="node1" presStyleIdx="0" presStyleCnt="4"/>
      <dgm:spPr/>
      <dgm:t>
        <a:bodyPr/>
        <a:lstStyle/>
        <a:p>
          <a:endParaRPr lang="en-NZ"/>
        </a:p>
      </dgm:t>
    </dgm:pt>
    <dgm:pt modelId="{C94527CD-D8E3-4AB5-A1C6-374093586C28}" type="pres">
      <dgm:prSet presAssocID="{E8C69E69-1065-4DDD-B2EC-4F4C40970322}" presName="parentText" presStyleLbl="node1" presStyleIdx="1" presStyleCnt="4">
        <dgm:presLayoutVars>
          <dgm:chMax val="0"/>
          <dgm:bulletEnabled val="1"/>
        </dgm:presLayoutVars>
      </dgm:prSet>
      <dgm:spPr/>
      <dgm:t>
        <a:bodyPr/>
        <a:lstStyle/>
        <a:p>
          <a:endParaRPr lang="en-NZ"/>
        </a:p>
      </dgm:t>
    </dgm:pt>
    <dgm:pt modelId="{73E482BB-CFDF-4BAB-8ECD-FAE9F33F3286}" type="pres">
      <dgm:prSet presAssocID="{E8C69E69-1065-4DDD-B2EC-4F4C40970322}" presName="negativeSpace" presStyleCnt="0"/>
      <dgm:spPr/>
    </dgm:pt>
    <dgm:pt modelId="{9182D3BC-4317-4AC6-8053-39DBB57F9A7B}" type="pres">
      <dgm:prSet presAssocID="{E8C69E69-1065-4DDD-B2EC-4F4C40970322}" presName="childText" presStyleLbl="conFgAcc1" presStyleIdx="1" presStyleCnt="4">
        <dgm:presLayoutVars>
          <dgm:bulletEnabled val="1"/>
        </dgm:presLayoutVars>
      </dgm:prSet>
      <dgm:spPr/>
    </dgm:pt>
    <dgm:pt modelId="{769FE30B-115F-4B54-9856-580399383613}" type="pres">
      <dgm:prSet presAssocID="{5315FEF4-5348-4AB1-ACED-1736F7F34463}" presName="spaceBetweenRectangles" presStyleCnt="0"/>
      <dgm:spPr/>
    </dgm:pt>
    <dgm:pt modelId="{BF26DE2F-5BEE-4D71-A57A-BF5F7F779D55}" type="pres">
      <dgm:prSet presAssocID="{9D17BA7D-D68E-4070-8556-D426A9CF4141}" presName="parentLin" presStyleCnt="0"/>
      <dgm:spPr/>
    </dgm:pt>
    <dgm:pt modelId="{F07EFA60-7B95-4DAE-889B-A849DBBB0293}" type="pres">
      <dgm:prSet presAssocID="{9D17BA7D-D68E-4070-8556-D426A9CF4141}" presName="parentLeftMargin" presStyleLbl="node1" presStyleIdx="1" presStyleCnt="4"/>
      <dgm:spPr/>
      <dgm:t>
        <a:bodyPr/>
        <a:lstStyle/>
        <a:p>
          <a:endParaRPr lang="en-NZ"/>
        </a:p>
      </dgm:t>
    </dgm:pt>
    <dgm:pt modelId="{C1FC95FC-1C31-407B-9502-F0320E100670}" type="pres">
      <dgm:prSet presAssocID="{9D17BA7D-D68E-4070-8556-D426A9CF4141}" presName="parentText" presStyleLbl="node1" presStyleIdx="2" presStyleCnt="4">
        <dgm:presLayoutVars>
          <dgm:chMax val="0"/>
          <dgm:bulletEnabled val="1"/>
        </dgm:presLayoutVars>
      </dgm:prSet>
      <dgm:spPr/>
      <dgm:t>
        <a:bodyPr/>
        <a:lstStyle/>
        <a:p>
          <a:endParaRPr lang="en-NZ"/>
        </a:p>
      </dgm:t>
    </dgm:pt>
    <dgm:pt modelId="{36F53109-7A20-4E04-A56C-D816358BCDF2}" type="pres">
      <dgm:prSet presAssocID="{9D17BA7D-D68E-4070-8556-D426A9CF4141}" presName="negativeSpace" presStyleCnt="0"/>
      <dgm:spPr/>
    </dgm:pt>
    <dgm:pt modelId="{8C9C74B7-6B91-4F6C-B461-7445E316A86C}" type="pres">
      <dgm:prSet presAssocID="{9D17BA7D-D68E-4070-8556-D426A9CF4141}" presName="childText" presStyleLbl="conFgAcc1" presStyleIdx="2" presStyleCnt="4">
        <dgm:presLayoutVars>
          <dgm:bulletEnabled val="1"/>
        </dgm:presLayoutVars>
      </dgm:prSet>
      <dgm:spPr/>
    </dgm:pt>
    <dgm:pt modelId="{A550DE1D-CC5C-455A-BAA9-87F9AEDD31B7}" type="pres">
      <dgm:prSet presAssocID="{175AB849-DC10-4CFC-B814-CE1B843AA162}" presName="spaceBetweenRectangles" presStyleCnt="0"/>
      <dgm:spPr/>
    </dgm:pt>
    <dgm:pt modelId="{02A276AB-4283-4CA0-B1DA-F38B6944A3D2}" type="pres">
      <dgm:prSet presAssocID="{C62B6B92-AA38-4FD5-8EB7-4B258DE92105}" presName="parentLin" presStyleCnt="0"/>
      <dgm:spPr/>
    </dgm:pt>
    <dgm:pt modelId="{53104BDC-2E3F-49F1-96A5-F526190FC98A}" type="pres">
      <dgm:prSet presAssocID="{C62B6B92-AA38-4FD5-8EB7-4B258DE92105}" presName="parentLeftMargin" presStyleLbl="node1" presStyleIdx="2" presStyleCnt="4"/>
      <dgm:spPr/>
      <dgm:t>
        <a:bodyPr/>
        <a:lstStyle/>
        <a:p>
          <a:endParaRPr lang="en-NZ"/>
        </a:p>
      </dgm:t>
    </dgm:pt>
    <dgm:pt modelId="{58E7FB2A-C6D5-4764-BCD1-9EA5BA0CC8DD}" type="pres">
      <dgm:prSet presAssocID="{C62B6B92-AA38-4FD5-8EB7-4B258DE92105}" presName="parentText" presStyleLbl="node1" presStyleIdx="3" presStyleCnt="4">
        <dgm:presLayoutVars>
          <dgm:chMax val="0"/>
          <dgm:bulletEnabled val="1"/>
        </dgm:presLayoutVars>
      </dgm:prSet>
      <dgm:spPr/>
      <dgm:t>
        <a:bodyPr/>
        <a:lstStyle/>
        <a:p>
          <a:endParaRPr lang="en-NZ"/>
        </a:p>
      </dgm:t>
    </dgm:pt>
    <dgm:pt modelId="{21F11259-630E-46E0-BF60-6579145E07A8}" type="pres">
      <dgm:prSet presAssocID="{C62B6B92-AA38-4FD5-8EB7-4B258DE92105}" presName="negativeSpace" presStyleCnt="0"/>
      <dgm:spPr/>
    </dgm:pt>
    <dgm:pt modelId="{44F81D7E-6582-48BB-A477-952661316E6A}" type="pres">
      <dgm:prSet presAssocID="{C62B6B92-AA38-4FD5-8EB7-4B258DE92105}" presName="childText" presStyleLbl="conFgAcc1" presStyleIdx="3" presStyleCnt="4">
        <dgm:presLayoutVars>
          <dgm:bulletEnabled val="1"/>
        </dgm:presLayoutVars>
      </dgm:prSet>
      <dgm:spPr/>
    </dgm:pt>
  </dgm:ptLst>
  <dgm:cxnLst>
    <dgm:cxn modelId="{3DE7B9F2-D318-42AC-B05A-B611A65BAC47}" type="presOf" srcId="{E8C69E69-1065-4DDD-B2EC-4F4C40970322}" destId="{C94527CD-D8E3-4AB5-A1C6-374093586C28}" srcOrd="1" destOrd="0" presId="urn:microsoft.com/office/officeart/2005/8/layout/list1"/>
    <dgm:cxn modelId="{7555FAA0-CDC2-4DFE-834A-5FAB564F448E}" srcId="{B870CEAB-13FE-4F9B-831A-765C583F502F}" destId="{C62B6B92-AA38-4FD5-8EB7-4B258DE92105}" srcOrd="3" destOrd="0" parTransId="{F538763E-6329-45E9-912E-4A0C8D56A50E}" sibTransId="{15A1629F-AA53-4F43-A20F-846484C37653}"/>
    <dgm:cxn modelId="{4F83AE0C-050C-4814-B658-459B96B7342A}" srcId="{B870CEAB-13FE-4F9B-831A-765C583F502F}" destId="{9D17BA7D-D68E-4070-8556-D426A9CF4141}" srcOrd="2" destOrd="0" parTransId="{29B9D02F-1309-421E-B680-F578F7A67493}" sibTransId="{175AB849-DC10-4CFC-B814-CE1B843AA162}"/>
    <dgm:cxn modelId="{F0797AB2-5FFA-4E2B-9284-87E5067EB096}" type="presOf" srcId="{6E5739EE-4096-43BA-B4AE-138C520DA3C9}" destId="{4797357C-DE5F-468A-B2A8-414BB491550B}" srcOrd="0" destOrd="0" presId="urn:microsoft.com/office/officeart/2005/8/layout/list1"/>
    <dgm:cxn modelId="{DE4737CB-2E6D-4C99-92F7-527B94473D99}" type="presOf" srcId="{6E5739EE-4096-43BA-B4AE-138C520DA3C9}" destId="{08EB3B2A-8DCF-4F44-AA02-FA62D72E2A05}" srcOrd="1" destOrd="0" presId="urn:microsoft.com/office/officeart/2005/8/layout/list1"/>
    <dgm:cxn modelId="{8917433C-9B71-490F-908B-BBEDA4F5816D}" type="presOf" srcId="{C62B6B92-AA38-4FD5-8EB7-4B258DE92105}" destId="{58E7FB2A-C6D5-4764-BCD1-9EA5BA0CC8DD}" srcOrd="1" destOrd="0" presId="urn:microsoft.com/office/officeart/2005/8/layout/list1"/>
    <dgm:cxn modelId="{3E3BB45B-2A30-4517-8010-3A4BEC8684F7}" type="presOf" srcId="{B870CEAB-13FE-4F9B-831A-765C583F502F}" destId="{5BF2A463-3F6D-4D7E-B846-F07BE45CE02C}" srcOrd="0" destOrd="0" presId="urn:microsoft.com/office/officeart/2005/8/layout/list1"/>
    <dgm:cxn modelId="{F97285D1-C76F-4643-AB18-CE64616E7935}" type="presOf" srcId="{E8C69E69-1065-4DDD-B2EC-4F4C40970322}" destId="{21AA97AD-84A4-45D4-B0A7-EAEF7A539E76}" srcOrd="0" destOrd="0" presId="urn:microsoft.com/office/officeart/2005/8/layout/list1"/>
    <dgm:cxn modelId="{0E2D5353-27F4-4554-A505-FF0B1A555D99}" srcId="{B870CEAB-13FE-4F9B-831A-765C583F502F}" destId="{6E5739EE-4096-43BA-B4AE-138C520DA3C9}" srcOrd="0" destOrd="0" parTransId="{CB45CE51-2795-474C-A9CB-E27A7DB13EBE}" sibTransId="{B3BAE539-0297-49B5-8276-7D30CE7A06AE}"/>
    <dgm:cxn modelId="{6BCDDDF9-A3AC-4A5B-BD64-8D04E710D8E4}" srcId="{B870CEAB-13FE-4F9B-831A-765C583F502F}" destId="{E8C69E69-1065-4DDD-B2EC-4F4C40970322}" srcOrd="1" destOrd="0" parTransId="{ACB23CFE-984B-45B6-A4AC-C6770CA52FCE}" sibTransId="{5315FEF4-5348-4AB1-ACED-1736F7F34463}"/>
    <dgm:cxn modelId="{448576CA-5088-4DAD-8446-58DB5B24FC13}" type="presOf" srcId="{9D17BA7D-D68E-4070-8556-D426A9CF4141}" destId="{C1FC95FC-1C31-407B-9502-F0320E100670}" srcOrd="1" destOrd="0" presId="urn:microsoft.com/office/officeart/2005/8/layout/list1"/>
    <dgm:cxn modelId="{4EC0887F-B4F6-4A7A-9EDA-5BA7F9A250A7}" type="presOf" srcId="{9D17BA7D-D68E-4070-8556-D426A9CF4141}" destId="{F07EFA60-7B95-4DAE-889B-A849DBBB0293}" srcOrd="0" destOrd="0" presId="urn:microsoft.com/office/officeart/2005/8/layout/list1"/>
    <dgm:cxn modelId="{3C5D1DA2-22B0-40F7-AE9D-79083293E653}" type="presOf" srcId="{C62B6B92-AA38-4FD5-8EB7-4B258DE92105}" destId="{53104BDC-2E3F-49F1-96A5-F526190FC98A}" srcOrd="0" destOrd="0" presId="urn:microsoft.com/office/officeart/2005/8/layout/list1"/>
    <dgm:cxn modelId="{4ABE0D66-8B2C-49B9-95A5-1AD1F5DEC619}" type="presParOf" srcId="{5BF2A463-3F6D-4D7E-B846-F07BE45CE02C}" destId="{7A6B9DAF-8B77-45D6-809A-6BA3C94CA8DC}" srcOrd="0" destOrd="0" presId="urn:microsoft.com/office/officeart/2005/8/layout/list1"/>
    <dgm:cxn modelId="{482C5383-E8F4-404C-A79C-AC5EB6235F8C}" type="presParOf" srcId="{7A6B9DAF-8B77-45D6-809A-6BA3C94CA8DC}" destId="{4797357C-DE5F-468A-B2A8-414BB491550B}" srcOrd="0" destOrd="0" presId="urn:microsoft.com/office/officeart/2005/8/layout/list1"/>
    <dgm:cxn modelId="{E602DC1F-0112-4006-AFA5-30F8895EA281}" type="presParOf" srcId="{7A6B9DAF-8B77-45D6-809A-6BA3C94CA8DC}" destId="{08EB3B2A-8DCF-4F44-AA02-FA62D72E2A05}" srcOrd="1" destOrd="0" presId="urn:microsoft.com/office/officeart/2005/8/layout/list1"/>
    <dgm:cxn modelId="{158AD5BA-CE5E-4680-996D-7F87B5E535D8}" type="presParOf" srcId="{5BF2A463-3F6D-4D7E-B846-F07BE45CE02C}" destId="{25725972-CC2B-4DD4-9A36-181B92AEA897}" srcOrd="1" destOrd="0" presId="urn:microsoft.com/office/officeart/2005/8/layout/list1"/>
    <dgm:cxn modelId="{1C20B238-4229-4455-B999-1BB73945C588}" type="presParOf" srcId="{5BF2A463-3F6D-4D7E-B846-F07BE45CE02C}" destId="{A6BE6875-2963-48E2-8CDF-0F56508E2D41}" srcOrd="2" destOrd="0" presId="urn:microsoft.com/office/officeart/2005/8/layout/list1"/>
    <dgm:cxn modelId="{9ED4AE0B-D492-484E-93CE-FA39CE71944E}" type="presParOf" srcId="{5BF2A463-3F6D-4D7E-B846-F07BE45CE02C}" destId="{EA7B552D-CDCC-4F8D-AD3A-C0E476686623}" srcOrd="3" destOrd="0" presId="urn:microsoft.com/office/officeart/2005/8/layout/list1"/>
    <dgm:cxn modelId="{980618A0-6386-43E9-8FF0-021F7554484A}" type="presParOf" srcId="{5BF2A463-3F6D-4D7E-B846-F07BE45CE02C}" destId="{85E92DBF-5BC0-430A-BC15-F48E8516EE3B}" srcOrd="4" destOrd="0" presId="urn:microsoft.com/office/officeart/2005/8/layout/list1"/>
    <dgm:cxn modelId="{FD4DFD97-6620-4BD5-8B10-C9C9429B9DC2}" type="presParOf" srcId="{85E92DBF-5BC0-430A-BC15-F48E8516EE3B}" destId="{21AA97AD-84A4-45D4-B0A7-EAEF7A539E76}" srcOrd="0" destOrd="0" presId="urn:microsoft.com/office/officeart/2005/8/layout/list1"/>
    <dgm:cxn modelId="{902A3C10-1C8A-4A69-B6D5-0ACDEF1A2674}" type="presParOf" srcId="{85E92DBF-5BC0-430A-BC15-F48E8516EE3B}" destId="{C94527CD-D8E3-4AB5-A1C6-374093586C28}" srcOrd="1" destOrd="0" presId="urn:microsoft.com/office/officeart/2005/8/layout/list1"/>
    <dgm:cxn modelId="{FB36B0A6-F549-4641-B6EA-3AEB66597B80}" type="presParOf" srcId="{5BF2A463-3F6D-4D7E-B846-F07BE45CE02C}" destId="{73E482BB-CFDF-4BAB-8ECD-FAE9F33F3286}" srcOrd="5" destOrd="0" presId="urn:microsoft.com/office/officeart/2005/8/layout/list1"/>
    <dgm:cxn modelId="{DDC575FD-1F95-4BD1-8D0D-5190130C8C13}" type="presParOf" srcId="{5BF2A463-3F6D-4D7E-B846-F07BE45CE02C}" destId="{9182D3BC-4317-4AC6-8053-39DBB57F9A7B}" srcOrd="6" destOrd="0" presId="urn:microsoft.com/office/officeart/2005/8/layout/list1"/>
    <dgm:cxn modelId="{6D86B922-985F-4435-B9E9-2C147F3FA867}" type="presParOf" srcId="{5BF2A463-3F6D-4D7E-B846-F07BE45CE02C}" destId="{769FE30B-115F-4B54-9856-580399383613}" srcOrd="7" destOrd="0" presId="urn:microsoft.com/office/officeart/2005/8/layout/list1"/>
    <dgm:cxn modelId="{2AA21648-8993-418C-BEE3-1C73D8EB14B8}" type="presParOf" srcId="{5BF2A463-3F6D-4D7E-B846-F07BE45CE02C}" destId="{BF26DE2F-5BEE-4D71-A57A-BF5F7F779D55}" srcOrd="8" destOrd="0" presId="urn:microsoft.com/office/officeart/2005/8/layout/list1"/>
    <dgm:cxn modelId="{3AF2CB87-CF73-4051-A6E8-982E83F73AA4}" type="presParOf" srcId="{BF26DE2F-5BEE-4D71-A57A-BF5F7F779D55}" destId="{F07EFA60-7B95-4DAE-889B-A849DBBB0293}" srcOrd="0" destOrd="0" presId="urn:microsoft.com/office/officeart/2005/8/layout/list1"/>
    <dgm:cxn modelId="{9B88BB76-FED7-4619-8F6E-521C39C76108}" type="presParOf" srcId="{BF26DE2F-5BEE-4D71-A57A-BF5F7F779D55}" destId="{C1FC95FC-1C31-407B-9502-F0320E100670}" srcOrd="1" destOrd="0" presId="urn:microsoft.com/office/officeart/2005/8/layout/list1"/>
    <dgm:cxn modelId="{EDF8052C-9D4F-4461-80EB-8056F229E7F7}" type="presParOf" srcId="{5BF2A463-3F6D-4D7E-B846-F07BE45CE02C}" destId="{36F53109-7A20-4E04-A56C-D816358BCDF2}" srcOrd="9" destOrd="0" presId="urn:microsoft.com/office/officeart/2005/8/layout/list1"/>
    <dgm:cxn modelId="{164AC56C-6F1B-43E4-8A2E-9159865E3A03}" type="presParOf" srcId="{5BF2A463-3F6D-4D7E-B846-F07BE45CE02C}" destId="{8C9C74B7-6B91-4F6C-B461-7445E316A86C}" srcOrd="10" destOrd="0" presId="urn:microsoft.com/office/officeart/2005/8/layout/list1"/>
    <dgm:cxn modelId="{D77A458B-BEA6-46AE-8ED5-BB4BF3BC679F}" type="presParOf" srcId="{5BF2A463-3F6D-4D7E-B846-F07BE45CE02C}" destId="{A550DE1D-CC5C-455A-BAA9-87F9AEDD31B7}" srcOrd="11" destOrd="0" presId="urn:microsoft.com/office/officeart/2005/8/layout/list1"/>
    <dgm:cxn modelId="{ED623905-955A-4213-B719-A131B9F59AD0}" type="presParOf" srcId="{5BF2A463-3F6D-4D7E-B846-F07BE45CE02C}" destId="{02A276AB-4283-4CA0-B1DA-F38B6944A3D2}" srcOrd="12" destOrd="0" presId="urn:microsoft.com/office/officeart/2005/8/layout/list1"/>
    <dgm:cxn modelId="{AE722A6D-085E-4299-918D-F950B7FADEDE}" type="presParOf" srcId="{02A276AB-4283-4CA0-B1DA-F38B6944A3D2}" destId="{53104BDC-2E3F-49F1-96A5-F526190FC98A}" srcOrd="0" destOrd="0" presId="urn:microsoft.com/office/officeart/2005/8/layout/list1"/>
    <dgm:cxn modelId="{C96C6D01-B783-48ED-A597-49E7317D8F82}" type="presParOf" srcId="{02A276AB-4283-4CA0-B1DA-F38B6944A3D2}" destId="{58E7FB2A-C6D5-4764-BCD1-9EA5BA0CC8DD}" srcOrd="1" destOrd="0" presId="urn:microsoft.com/office/officeart/2005/8/layout/list1"/>
    <dgm:cxn modelId="{B81673D5-2664-4384-BFF2-B87F4FACBCC3}" type="presParOf" srcId="{5BF2A463-3F6D-4D7E-B846-F07BE45CE02C}" destId="{21F11259-630E-46E0-BF60-6579145E07A8}" srcOrd="13" destOrd="0" presId="urn:microsoft.com/office/officeart/2005/8/layout/list1"/>
    <dgm:cxn modelId="{12CCFEA7-5B0C-4E39-866E-42B2A0F81E66}" type="presParOf" srcId="{5BF2A463-3F6D-4D7E-B846-F07BE45CE02C}" destId="{44F81D7E-6582-48BB-A477-952661316E6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B27632-A2DD-4940-9F92-013FAB53B702}" type="doc">
      <dgm:prSet loTypeId="urn:microsoft.com/office/officeart/2005/8/layout/hierarchy3" loCatId="list" qsTypeId="urn:microsoft.com/office/officeart/2005/8/quickstyle/simple1" qsCatId="simple" csTypeId="urn:microsoft.com/office/officeart/2005/8/colors/accent3_3" csCatId="accent3" phldr="1"/>
      <dgm:spPr/>
      <dgm:t>
        <a:bodyPr/>
        <a:lstStyle/>
        <a:p>
          <a:endParaRPr lang="en-NZ"/>
        </a:p>
      </dgm:t>
    </dgm:pt>
    <dgm:pt modelId="{353837D5-C299-47DD-B13A-DE30EEE92A04}">
      <dgm:prSet phldrT="[Text]"/>
      <dgm:spPr/>
      <dgm:t>
        <a:bodyPr/>
        <a:lstStyle/>
        <a:p>
          <a:r>
            <a:rPr lang="en-US" dirty="0" smtClean="0"/>
            <a:t>Internal evaluation</a:t>
          </a:r>
          <a:endParaRPr lang="en-NZ" dirty="0"/>
        </a:p>
      </dgm:t>
    </dgm:pt>
    <dgm:pt modelId="{9EFDE247-93A8-4ECE-9D3D-F45F31CF5A67}" type="parTrans" cxnId="{384A235C-4A74-429F-88B3-432C341B56D2}">
      <dgm:prSet/>
      <dgm:spPr/>
      <dgm:t>
        <a:bodyPr/>
        <a:lstStyle/>
        <a:p>
          <a:endParaRPr lang="en-NZ"/>
        </a:p>
      </dgm:t>
    </dgm:pt>
    <dgm:pt modelId="{44AC7838-10A0-4D46-960E-797E28010EA4}" type="sibTrans" cxnId="{384A235C-4A74-429F-88B3-432C341B56D2}">
      <dgm:prSet/>
      <dgm:spPr/>
      <dgm:t>
        <a:bodyPr/>
        <a:lstStyle/>
        <a:p>
          <a:endParaRPr lang="en-NZ"/>
        </a:p>
      </dgm:t>
    </dgm:pt>
    <dgm:pt modelId="{D3412FFB-0008-4CF8-A32E-CD5B0D8A9DC7}">
      <dgm:prSet phldrT="[Text]" custT="1"/>
      <dgm:spPr/>
      <dgm:t>
        <a:bodyPr/>
        <a:lstStyle/>
        <a:p>
          <a:r>
            <a:rPr lang="en-NZ" sz="1600" dirty="0" smtClean="0"/>
            <a:t>deepen the scope of external evaluation</a:t>
          </a:r>
        </a:p>
        <a:p>
          <a:r>
            <a:rPr lang="en-NZ" sz="1600" dirty="0" smtClean="0"/>
            <a:t>give a context to the external evaluation</a:t>
          </a:r>
        </a:p>
        <a:p>
          <a:r>
            <a:rPr lang="en-NZ" sz="1600" dirty="0" smtClean="0"/>
            <a:t>provide important insights</a:t>
          </a:r>
        </a:p>
        <a:p>
          <a:r>
            <a:rPr lang="en-NZ" sz="1600" dirty="0" smtClean="0"/>
            <a:t>improve the interpretation of external evaluation findings</a:t>
          </a:r>
        </a:p>
        <a:p>
          <a:r>
            <a:rPr lang="en-NZ" sz="1600" dirty="0" smtClean="0"/>
            <a:t>increase the use of external evaluation findings</a:t>
          </a:r>
          <a:endParaRPr lang="en-NZ" sz="1600" dirty="0"/>
        </a:p>
      </dgm:t>
    </dgm:pt>
    <dgm:pt modelId="{10F59DBB-7C94-4A32-ACB0-79C2938A2E7D}" type="parTrans" cxnId="{BBEA6972-3A28-4869-A252-5ABA87AE5D7F}">
      <dgm:prSet/>
      <dgm:spPr/>
      <dgm:t>
        <a:bodyPr/>
        <a:lstStyle/>
        <a:p>
          <a:endParaRPr lang="en-NZ"/>
        </a:p>
      </dgm:t>
    </dgm:pt>
    <dgm:pt modelId="{26BB409D-6E31-42CC-8083-40AEE840158D}" type="sibTrans" cxnId="{BBEA6972-3A28-4869-A252-5ABA87AE5D7F}">
      <dgm:prSet/>
      <dgm:spPr/>
      <dgm:t>
        <a:bodyPr/>
        <a:lstStyle/>
        <a:p>
          <a:endParaRPr lang="en-NZ"/>
        </a:p>
      </dgm:t>
    </dgm:pt>
    <dgm:pt modelId="{C5656719-3830-4723-BEBF-F02AE47EB2AD}">
      <dgm:prSet phldrT="[Text]"/>
      <dgm:spPr/>
      <dgm:t>
        <a:bodyPr/>
        <a:lstStyle/>
        <a:p>
          <a:r>
            <a:rPr lang="en-US" dirty="0" smtClean="0"/>
            <a:t>External evaluation</a:t>
          </a:r>
          <a:endParaRPr lang="en-NZ" dirty="0"/>
        </a:p>
      </dgm:t>
    </dgm:pt>
    <dgm:pt modelId="{E009255B-3867-4096-A28A-0B417A35FCC0}" type="parTrans" cxnId="{99858860-3F9D-4D42-AD9A-2581B86EDD67}">
      <dgm:prSet/>
      <dgm:spPr/>
      <dgm:t>
        <a:bodyPr/>
        <a:lstStyle/>
        <a:p>
          <a:endParaRPr lang="en-NZ"/>
        </a:p>
      </dgm:t>
    </dgm:pt>
    <dgm:pt modelId="{39A67C0F-445F-428D-A3FF-FAD63BA3471E}" type="sibTrans" cxnId="{99858860-3F9D-4D42-AD9A-2581B86EDD67}">
      <dgm:prSet/>
      <dgm:spPr/>
      <dgm:t>
        <a:bodyPr/>
        <a:lstStyle/>
        <a:p>
          <a:endParaRPr lang="en-NZ"/>
        </a:p>
      </dgm:t>
    </dgm:pt>
    <dgm:pt modelId="{02D40CB6-51D3-495D-AFEF-685C0DE3A47E}">
      <dgm:prSet phldrT="[Text]" custT="1"/>
      <dgm:spPr/>
      <dgm:t>
        <a:bodyPr/>
        <a:lstStyle/>
        <a:p>
          <a:r>
            <a:rPr lang="en-NZ" sz="1600" dirty="0" smtClean="0"/>
            <a:t>stimulate internal evaluation</a:t>
          </a:r>
        </a:p>
        <a:p>
          <a:r>
            <a:rPr lang="en-NZ" sz="1600" dirty="0" smtClean="0"/>
            <a:t>expand the scope of internal evaluation</a:t>
          </a:r>
        </a:p>
        <a:p>
          <a:r>
            <a:rPr lang="en-NZ" sz="1600" dirty="0" smtClean="0"/>
            <a:t>validate the results of internal evaluation</a:t>
          </a:r>
        </a:p>
        <a:p>
          <a:r>
            <a:rPr lang="en-NZ" sz="1600" dirty="0" smtClean="0"/>
            <a:t>provide an additional perspective</a:t>
          </a:r>
        </a:p>
        <a:p>
          <a:r>
            <a:rPr lang="en-NZ" sz="1600" dirty="0" smtClean="0"/>
            <a:t>include a capacity building role as part of the evaluation</a:t>
          </a:r>
          <a:endParaRPr lang="en-NZ" sz="1600" dirty="0"/>
        </a:p>
      </dgm:t>
    </dgm:pt>
    <dgm:pt modelId="{2D8A9F33-7F77-411E-923B-1C576125592F}" type="parTrans" cxnId="{3139BE94-AA40-4681-8CAE-9461D4524742}">
      <dgm:prSet/>
      <dgm:spPr/>
      <dgm:t>
        <a:bodyPr/>
        <a:lstStyle/>
        <a:p>
          <a:endParaRPr lang="en-NZ"/>
        </a:p>
      </dgm:t>
    </dgm:pt>
    <dgm:pt modelId="{B898EAA9-EA77-484A-84DF-A4CE24EB84B9}" type="sibTrans" cxnId="{3139BE94-AA40-4681-8CAE-9461D4524742}">
      <dgm:prSet/>
      <dgm:spPr/>
      <dgm:t>
        <a:bodyPr/>
        <a:lstStyle/>
        <a:p>
          <a:endParaRPr lang="en-NZ"/>
        </a:p>
      </dgm:t>
    </dgm:pt>
    <dgm:pt modelId="{B022A91B-6A59-4918-9F0C-FD7ED0DD57F3}" type="pres">
      <dgm:prSet presAssocID="{63B27632-A2DD-4940-9F92-013FAB53B702}" presName="diagram" presStyleCnt="0">
        <dgm:presLayoutVars>
          <dgm:chPref val="1"/>
          <dgm:dir/>
          <dgm:animOne val="branch"/>
          <dgm:animLvl val="lvl"/>
          <dgm:resizeHandles/>
        </dgm:presLayoutVars>
      </dgm:prSet>
      <dgm:spPr/>
      <dgm:t>
        <a:bodyPr/>
        <a:lstStyle/>
        <a:p>
          <a:endParaRPr lang="en-US"/>
        </a:p>
      </dgm:t>
    </dgm:pt>
    <dgm:pt modelId="{07012993-AA3E-487C-A87C-7312B6906C1F}" type="pres">
      <dgm:prSet presAssocID="{353837D5-C299-47DD-B13A-DE30EEE92A04}" presName="root" presStyleCnt="0"/>
      <dgm:spPr/>
    </dgm:pt>
    <dgm:pt modelId="{57C0102F-1EF9-449E-AB2F-DD70B8A46A23}" type="pres">
      <dgm:prSet presAssocID="{353837D5-C299-47DD-B13A-DE30EEE92A04}" presName="rootComposite" presStyleCnt="0"/>
      <dgm:spPr/>
    </dgm:pt>
    <dgm:pt modelId="{8DB93A62-1186-4F37-8330-5BC54CC5879F}" type="pres">
      <dgm:prSet presAssocID="{353837D5-C299-47DD-B13A-DE30EEE92A04}" presName="rootText" presStyleLbl="node1" presStyleIdx="0" presStyleCnt="2"/>
      <dgm:spPr/>
      <dgm:t>
        <a:bodyPr/>
        <a:lstStyle/>
        <a:p>
          <a:endParaRPr lang="en-NZ"/>
        </a:p>
      </dgm:t>
    </dgm:pt>
    <dgm:pt modelId="{EEF6CE31-7DD8-44A0-84A1-8A5661834D38}" type="pres">
      <dgm:prSet presAssocID="{353837D5-C299-47DD-B13A-DE30EEE92A04}" presName="rootConnector" presStyleLbl="node1" presStyleIdx="0" presStyleCnt="2"/>
      <dgm:spPr/>
      <dgm:t>
        <a:bodyPr/>
        <a:lstStyle/>
        <a:p>
          <a:endParaRPr lang="en-US"/>
        </a:p>
      </dgm:t>
    </dgm:pt>
    <dgm:pt modelId="{5C2F49A5-5CCC-4F7C-9354-A0275F2A33EC}" type="pres">
      <dgm:prSet presAssocID="{353837D5-C299-47DD-B13A-DE30EEE92A04}" presName="childShape" presStyleCnt="0"/>
      <dgm:spPr/>
    </dgm:pt>
    <dgm:pt modelId="{7F900F17-48E9-4878-A7A0-8CA91D447221}" type="pres">
      <dgm:prSet presAssocID="{10F59DBB-7C94-4A32-ACB0-79C2938A2E7D}" presName="Name13" presStyleLbl="parChTrans1D2" presStyleIdx="0" presStyleCnt="2"/>
      <dgm:spPr/>
      <dgm:t>
        <a:bodyPr/>
        <a:lstStyle/>
        <a:p>
          <a:endParaRPr lang="en-US"/>
        </a:p>
      </dgm:t>
    </dgm:pt>
    <dgm:pt modelId="{0562C50F-FE21-49B1-88C9-83D2D09A9335}" type="pres">
      <dgm:prSet presAssocID="{D3412FFB-0008-4CF8-A32E-CD5B0D8A9DC7}" presName="childText" presStyleLbl="bgAcc1" presStyleIdx="0" presStyleCnt="2" custScaleX="117675" custScaleY="165511" custLinFactNeighborX="-934" custLinFactNeighborY="-6473">
        <dgm:presLayoutVars>
          <dgm:bulletEnabled val="1"/>
        </dgm:presLayoutVars>
      </dgm:prSet>
      <dgm:spPr/>
      <dgm:t>
        <a:bodyPr/>
        <a:lstStyle/>
        <a:p>
          <a:endParaRPr lang="en-NZ"/>
        </a:p>
      </dgm:t>
    </dgm:pt>
    <dgm:pt modelId="{B349E08C-9B81-4358-B081-22A3FC5049D3}" type="pres">
      <dgm:prSet presAssocID="{C5656719-3830-4723-BEBF-F02AE47EB2AD}" presName="root" presStyleCnt="0"/>
      <dgm:spPr/>
    </dgm:pt>
    <dgm:pt modelId="{6254E5D6-178F-466B-89EE-23DA8E539486}" type="pres">
      <dgm:prSet presAssocID="{C5656719-3830-4723-BEBF-F02AE47EB2AD}" presName="rootComposite" presStyleCnt="0"/>
      <dgm:spPr/>
    </dgm:pt>
    <dgm:pt modelId="{CF1508DB-FA53-460D-97FA-AAC8985ABC59}" type="pres">
      <dgm:prSet presAssocID="{C5656719-3830-4723-BEBF-F02AE47EB2AD}" presName="rootText" presStyleLbl="node1" presStyleIdx="1" presStyleCnt="2"/>
      <dgm:spPr/>
      <dgm:t>
        <a:bodyPr/>
        <a:lstStyle/>
        <a:p>
          <a:endParaRPr lang="en-US"/>
        </a:p>
      </dgm:t>
    </dgm:pt>
    <dgm:pt modelId="{8AEB2164-F897-4E79-A2C2-AE3E04615BC0}" type="pres">
      <dgm:prSet presAssocID="{C5656719-3830-4723-BEBF-F02AE47EB2AD}" presName="rootConnector" presStyleLbl="node1" presStyleIdx="1" presStyleCnt="2"/>
      <dgm:spPr/>
      <dgm:t>
        <a:bodyPr/>
        <a:lstStyle/>
        <a:p>
          <a:endParaRPr lang="en-US"/>
        </a:p>
      </dgm:t>
    </dgm:pt>
    <dgm:pt modelId="{E84ABE44-5E2B-4108-8577-D23A127EFA4C}" type="pres">
      <dgm:prSet presAssocID="{C5656719-3830-4723-BEBF-F02AE47EB2AD}" presName="childShape" presStyleCnt="0"/>
      <dgm:spPr/>
    </dgm:pt>
    <dgm:pt modelId="{CFE7979C-4E33-4149-8342-F046E0ABFF13}" type="pres">
      <dgm:prSet presAssocID="{2D8A9F33-7F77-411E-923B-1C576125592F}" presName="Name13" presStyleLbl="parChTrans1D2" presStyleIdx="1" presStyleCnt="2"/>
      <dgm:spPr/>
      <dgm:t>
        <a:bodyPr/>
        <a:lstStyle/>
        <a:p>
          <a:endParaRPr lang="en-US"/>
        </a:p>
      </dgm:t>
    </dgm:pt>
    <dgm:pt modelId="{C575EA4C-73E6-46A5-8B34-538AF2BB5773}" type="pres">
      <dgm:prSet presAssocID="{02D40CB6-51D3-495D-AFEF-685C0DE3A47E}" presName="childText" presStyleLbl="bgAcc1" presStyleIdx="1" presStyleCnt="2" custScaleX="124686" custScaleY="161723" custLinFactNeighborX="-3833" custLinFactNeighborY="-4796">
        <dgm:presLayoutVars>
          <dgm:bulletEnabled val="1"/>
        </dgm:presLayoutVars>
      </dgm:prSet>
      <dgm:spPr/>
      <dgm:t>
        <a:bodyPr/>
        <a:lstStyle/>
        <a:p>
          <a:endParaRPr lang="en-NZ"/>
        </a:p>
      </dgm:t>
    </dgm:pt>
  </dgm:ptLst>
  <dgm:cxnLst>
    <dgm:cxn modelId="{CE81A52D-3FBA-4981-BF44-7778BDDE7410}" type="presOf" srcId="{63B27632-A2DD-4940-9F92-013FAB53B702}" destId="{B022A91B-6A59-4918-9F0C-FD7ED0DD57F3}" srcOrd="0" destOrd="0" presId="urn:microsoft.com/office/officeart/2005/8/layout/hierarchy3"/>
    <dgm:cxn modelId="{4E5018B7-A037-468A-90DA-10F2CFBD4C29}" type="presOf" srcId="{02D40CB6-51D3-495D-AFEF-685C0DE3A47E}" destId="{C575EA4C-73E6-46A5-8B34-538AF2BB5773}" srcOrd="0" destOrd="0" presId="urn:microsoft.com/office/officeart/2005/8/layout/hierarchy3"/>
    <dgm:cxn modelId="{81F8EAD6-F8E5-4CEB-9534-C8C0D544EEE4}" type="presOf" srcId="{2D8A9F33-7F77-411E-923B-1C576125592F}" destId="{CFE7979C-4E33-4149-8342-F046E0ABFF13}" srcOrd="0" destOrd="0" presId="urn:microsoft.com/office/officeart/2005/8/layout/hierarchy3"/>
    <dgm:cxn modelId="{2185A41A-DC9A-40E4-998C-4C223FD92218}" type="presOf" srcId="{10F59DBB-7C94-4A32-ACB0-79C2938A2E7D}" destId="{7F900F17-48E9-4878-A7A0-8CA91D447221}" srcOrd="0" destOrd="0" presId="urn:microsoft.com/office/officeart/2005/8/layout/hierarchy3"/>
    <dgm:cxn modelId="{E1DA623E-54B0-4F65-A3C9-9D7B69DB4F0D}" type="presOf" srcId="{353837D5-C299-47DD-B13A-DE30EEE92A04}" destId="{8DB93A62-1186-4F37-8330-5BC54CC5879F}" srcOrd="0" destOrd="0" presId="urn:microsoft.com/office/officeart/2005/8/layout/hierarchy3"/>
    <dgm:cxn modelId="{A8F3B63F-29DB-4C10-B538-29CC6B5802E0}" type="presOf" srcId="{353837D5-C299-47DD-B13A-DE30EEE92A04}" destId="{EEF6CE31-7DD8-44A0-84A1-8A5661834D38}" srcOrd="1" destOrd="0" presId="urn:microsoft.com/office/officeart/2005/8/layout/hierarchy3"/>
    <dgm:cxn modelId="{6499ACD0-694B-4011-B45A-AD9258770B1A}" type="presOf" srcId="{C5656719-3830-4723-BEBF-F02AE47EB2AD}" destId="{8AEB2164-F897-4E79-A2C2-AE3E04615BC0}" srcOrd="1" destOrd="0" presId="urn:microsoft.com/office/officeart/2005/8/layout/hierarchy3"/>
    <dgm:cxn modelId="{5CC9F333-115A-47C9-9F4C-8BECF04D43F6}" type="presOf" srcId="{C5656719-3830-4723-BEBF-F02AE47EB2AD}" destId="{CF1508DB-FA53-460D-97FA-AAC8985ABC59}" srcOrd="0" destOrd="0" presId="urn:microsoft.com/office/officeart/2005/8/layout/hierarchy3"/>
    <dgm:cxn modelId="{E1EB638B-7224-4DCF-BF61-666BC34DF2FE}" type="presOf" srcId="{D3412FFB-0008-4CF8-A32E-CD5B0D8A9DC7}" destId="{0562C50F-FE21-49B1-88C9-83D2D09A9335}" srcOrd="0" destOrd="0" presId="urn:microsoft.com/office/officeart/2005/8/layout/hierarchy3"/>
    <dgm:cxn modelId="{BBEA6972-3A28-4869-A252-5ABA87AE5D7F}" srcId="{353837D5-C299-47DD-B13A-DE30EEE92A04}" destId="{D3412FFB-0008-4CF8-A32E-CD5B0D8A9DC7}" srcOrd="0" destOrd="0" parTransId="{10F59DBB-7C94-4A32-ACB0-79C2938A2E7D}" sibTransId="{26BB409D-6E31-42CC-8083-40AEE840158D}"/>
    <dgm:cxn modelId="{3139BE94-AA40-4681-8CAE-9461D4524742}" srcId="{C5656719-3830-4723-BEBF-F02AE47EB2AD}" destId="{02D40CB6-51D3-495D-AFEF-685C0DE3A47E}" srcOrd="0" destOrd="0" parTransId="{2D8A9F33-7F77-411E-923B-1C576125592F}" sibTransId="{B898EAA9-EA77-484A-84DF-A4CE24EB84B9}"/>
    <dgm:cxn modelId="{99858860-3F9D-4D42-AD9A-2581B86EDD67}" srcId="{63B27632-A2DD-4940-9F92-013FAB53B702}" destId="{C5656719-3830-4723-BEBF-F02AE47EB2AD}" srcOrd="1" destOrd="0" parTransId="{E009255B-3867-4096-A28A-0B417A35FCC0}" sibTransId="{39A67C0F-445F-428D-A3FF-FAD63BA3471E}"/>
    <dgm:cxn modelId="{384A235C-4A74-429F-88B3-432C341B56D2}" srcId="{63B27632-A2DD-4940-9F92-013FAB53B702}" destId="{353837D5-C299-47DD-B13A-DE30EEE92A04}" srcOrd="0" destOrd="0" parTransId="{9EFDE247-93A8-4ECE-9D3D-F45F31CF5A67}" sibTransId="{44AC7838-10A0-4D46-960E-797E28010EA4}"/>
    <dgm:cxn modelId="{986C610C-1631-4745-88F2-C5A4F0CE61D7}" type="presParOf" srcId="{B022A91B-6A59-4918-9F0C-FD7ED0DD57F3}" destId="{07012993-AA3E-487C-A87C-7312B6906C1F}" srcOrd="0" destOrd="0" presId="urn:microsoft.com/office/officeart/2005/8/layout/hierarchy3"/>
    <dgm:cxn modelId="{D0419EB6-84B9-4520-A353-C15D371B2238}" type="presParOf" srcId="{07012993-AA3E-487C-A87C-7312B6906C1F}" destId="{57C0102F-1EF9-449E-AB2F-DD70B8A46A23}" srcOrd="0" destOrd="0" presId="urn:microsoft.com/office/officeart/2005/8/layout/hierarchy3"/>
    <dgm:cxn modelId="{81A7A3C6-3C26-4079-A5CE-5DA379B216D8}" type="presParOf" srcId="{57C0102F-1EF9-449E-AB2F-DD70B8A46A23}" destId="{8DB93A62-1186-4F37-8330-5BC54CC5879F}" srcOrd="0" destOrd="0" presId="urn:microsoft.com/office/officeart/2005/8/layout/hierarchy3"/>
    <dgm:cxn modelId="{180DA697-2322-4963-A6B4-E716DF7601DF}" type="presParOf" srcId="{57C0102F-1EF9-449E-AB2F-DD70B8A46A23}" destId="{EEF6CE31-7DD8-44A0-84A1-8A5661834D38}" srcOrd="1" destOrd="0" presId="urn:microsoft.com/office/officeart/2005/8/layout/hierarchy3"/>
    <dgm:cxn modelId="{E071169C-87BE-4920-9805-3E3EAF279B25}" type="presParOf" srcId="{07012993-AA3E-487C-A87C-7312B6906C1F}" destId="{5C2F49A5-5CCC-4F7C-9354-A0275F2A33EC}" srcOrd="1" destOrd="0" presId="urn:microsoft.com/office/officeart/2005/8/layout/hierarchy3"/>
    <dgm:cxn modelId="{EE1654B2-2CDE-4675-B512-F96D450B0B21}" type="presParOf" srcId="{5C2F49A5-5CCC-4F7C-9354-A0275F2A33EC}" destId="{7F900F17-48E9-4878-A7A0-8CA91D447221}" srcOrd="0" destOrd="0" presId="urn:microsoft.com/office/officeart/2005/8/layout/hierarchy3"/>
    <dgm:cxn modelId="{32D6CAF0-DAAD-48AE-848B-AE39C9506310}" type="presParOf" srcId="{5C2F49A5-5CCC-4F7C-9354-A0275F2A33EC}" destId="{0562C50F-FE21-49B1-88C9-83D2D09A9335}" srcOrd="1" destOrd="0" presId="urn:microsoft.com/office/officeart/2005/8/layout/hierarchy3"/>
    <dgm:cxn modelId="{1C1BA1CC-1C47-4B98-A603-AEA68D770E28}" type="presParOf" srcId="{B022A91B-6A59-4918-9F0C-FD7ED0DD57F3}" destId="{B349E08C-9B81-4358-B081-22A3FC5049D3}" srcOrd="1" destOrd="0" presId="urn:microsoft.com/office/officeart/2005/8/layout/hierarchy3"/>
    <dgm:cxn modelId="{A8C4D11D-FE4D-43CC-B1D5-EAFDD93122B2}" type="presParOf" srcId="{B349E08C-9B81-4358-B081-22A3FC5049D3}" destId="{6254E5D6-178F-466B-89EE-23DA8E539486}" srcOrd="0" destOrd="0" presId="urn:microsoft.com/office/officeart/2005/8/layout/hierarchy3"/>
    <dgm:cxn modelId="{B62BA64C-4653-4560-A834-FB43DC59C43D}" type="presParOf" srcId="{6254E5D6-178F-466B-89EE-23DA8E539486}" destId="{CF1508DB-FA53-460D-97FA-AAC8985ABC59}" srcOrd="0" destOrd="0" presId="urn:microsoft.com/office/officeart/2005/8/layout/hierarchy3"/>
    <dgm:cxn modelId="{BF3F313D-290F-452A-A35A-85583E381158}" type="presParOf" srcId="{6254E5D6-178F-466B-89EE-23DA8E539486}" destId="{8AEB2164-F897-4E79-A2C2-AE3E04615BC0}" srcOrd="1" destOrd="0" presId="urn:microsoft.com/office/officeart/2005/8/layout/hierarchy3"/>
    <dgm:cxn modelId="{7113B74C-16E5-4855-9195-A8A3393270F1}" type="presParOf" srcId="{B349E08C-9B81-4358-B081-22A3FC5049D3}" destId="{E84ABE44-5E2B-4108-8577-D23A127EFA4C}" srcOrd="1" destOrd="0" presId="urn:microsoft.com/office/officeart/2005/8/layout/hierarchy3"/>
    <dgm:cxn modelId="{77B288BC-59A0-4A91-90BD-60CDB0136CA0}" type="presParOf" srcId="{E84ABE44-5E2B-4108-8577-D23A127EFA4C}" destId="{CFE7979C-4E33-4149-8342-F046E0ABFF13}" srcOrd="0" destOrd="0" presId="urn:microsoft.com/office/officeart/2005/8/layout/hierarchy3"/>
    <dgm:cxn modelId="{A33BA794-5B8D-4B1C-BE87-164C321FAEA2}" type="presParOf" srcId="{E84ABE44-5E2B-4108-8577-D23A127EFA4C}" destId="{C575EA4C-73E6-46A5-8B34-538AF2BB577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EDC95-B2D6-465C-836B-F3459A6F9ABD}">
      <dsp:nvSpPr>
        <dsp:cNvPr id="0" name=""/>
        <dsp:cNvSpPr/>
      </dsp:nvSpPr>
      <dsp:spPr>
        <a:xfrm>
          <a:off x="0" y="210913"/>
          <a:ext cx="793421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5A0583-D736-4FAF-B11A-4799EDEF7CB1}">
      <dsp:nvSpPr>
        <dsp:cNvPr id="0" name=""/>
        <dsp:cNvSpPr/>
      </dsp:nvSpPr>
      <dsp:spPr>
        <a:xfrm>
          <a:off x="396710" y="4273"/>
          <a:ext cx="5553947"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26" tIns="0" rIns="209926" bIns="0" numCol="1" spcCol="1270" anchor="ctr" anchorCtr="0">
          <a:noAutofit/>
        </a:bodyPr>
        <a:lstStyle/>
        <a:p>
          <a:pPr lvl="0" algn="l" defTabSz="622300">
            <a:lnSpc>
              <a:spcPct val="90000"/>
            </a:lnSpc>
            <a:spcBef>
              <a:spcPct val="0"/>
            </a:spcBef>
            <a:spcAft>
              <a:spcPct val="35000"/>
            </a:spcAft>
          </a:pPr>
          <a:r>
            <a:rPr lang="en-US" sz="1400" kern="1200" dirty="0" smtClean="0"/>
            <a:t>1. New Zealand schools</a:t>
          </a:r>
          <a:endParaRPr lang="en-NZ" sz="1400" kern="1200" dirty="0"/>
        </a:p>
      </dsp:txBody>
      <dsp:txXfrm>
        <a:off x="416885" y="24448"/>
        <a:ext cx="5513597" cy="372930"/>
      </dsp:txXfrm>
    </dsp:sp>
    <dsp:sp modelId="{B22FED3B-0F7A-41DA-AB02-274D037DCC88}">
      <dsp:nvSpPr>
        <dsp:cNvPr id="0" name=""/>
        <dsp:cNvSpPr/>
      </dsp:nvSpPr>
      <dsp:spPr>
        <a:xfrm>
          <a:off x="0" y="845953"/>
          <a:ext cx="793421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EE183-588C-498C-B77C-D731D7C7B969}">
      <dsp:nvSpPr>
        <dsp:cNvPr id="0" name=""/>
        <dsp:cNvSpPr/>
      </dsp:nvSpPr>
      <dsp:spPr>
        <a:xfrm>
          <a:off x="396710" y="639313"/>
          <a:ext cx="5553947"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26" tIns="0" rIns="209926" bIns="0" numCol="1" spcCol="1270" anchor="ctr" anchorCtr="0">
          <a:noAutofit/>
        </a:bodyPr>
        <a:lstStyle/>
        <a:p>
          <a:pPr lvl="0" algn="l" defTabSz="622300">
            <a:lnSpc>
              <a:spcPct val="90000"/>
            </a:lnSpc>
            <a:spcBef>
              <a:spcPct val="0"/>
            </a:spcBef>
            <a:spcAft>
              <a:spcPct val="35000"/>
            </a:spcAft>
          </a:pPr>
          <a:r>
            <a:rPr lang="en-NZ" sz="1400" kern="1200" dirty="0" smtClean="0"/>
            <a:t>2. ERO in the New Zealand education system</a:t>
          </a:r>
          <a:endParaRPr lang="en-NZ" sz="1400" kern="1200" dirty="0"/>
        </a:p>
      </dsp:txBody>
      <dsp:txXfrm>
        <a:off x="416885" y="659488"/>
        <a:ext cx="5513597" cy="372930"/>
      </dsp:txXfrm>
    </dsp:sp>
    <dsp:sp modelId="{AF1F35BB-28E2-489A-BCE2-533965FAE6D3}">
      <dsp:nvSpPr>
        <dsp:cNvPr id="0" name=""/>
        <dsp:cNvSpPr/>
      </dsp:nvSpPr>
      <dsp:spPr>
        <a:xfrm>
          <a:off x="0" y="1480993"/>
          <a:ext cx="793421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4B695B-29E4-46FD-A39A-17EED70DE336}">
      <dsp:nvSpPr>
        <dsp:cNvPr id="0" name=""/>
        <dsp:cNvSpPr/>
      </dsp:nvSpPr>
      <dsp:spPr>
        <a:xfrm>
          <a:off x="396710" y="1274353"/>
          <a:ext cx="5553947"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26" tIns="0" rIns="209926" bIns="0" numCol="1" spcCol="1270" anchor="ctr" anchorCtr="0">
          <a:noAutofit/>
        </a:bodyPr>
        <a:lstStyle/>
        <a:p>
          <a:pPr lvl="0" algn="l" defTabSz="622300">
            <a:lnSpc>
              <a:spcPct val="90000"/>
            </a:lnSpc>
            <a:spcBef>
              <a:spcPct val="0"/>
            </a:spcBef>
            <a:spcAft>
              <a:spcPct val="35000"/>
            </a:spcAft>
          </a:pPr>
          <a:r>
            <a:rPr lang="en-NZ" sz="1400" kern="1200" dirty="0" smtClean="0"/>
            <a:t>3. OECD review – a review of ERO’s evaluation indicators</a:t>
          </a:r>
        </a:p>
      </dsp:txBody>
      <dsp:txXfrm>
        <a:off x="416885" y="1294528"/>
        <a:ext cx="5513597" cy="372930"/>
      </dsp:txXfrm>
    </dsp:sp>
    <dsp:sp modelId="{99F2180B-EEC0-4E4E-AB6C-832AE170144D}">
      <dsp:nvSpPr>
        <dsp:cNvPr id="0" name=""/>
        <dsp:cNvSpPr/>
      </dsp:nvSpPr>
      <dsp:spPr>
        <a:xfrm>
          <a:off x="0" y="2116033"/>
          <a:ext cx="793421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F7DA81-74A0-4EFB-98E8-2EB3ECEC8B5B}">
      <dsp:nvSpPr>
        <dsp:cNvPr id="0" name=""/>
        <dsp:cNvSpPr/>
      </dsp:nvSpPr>
      <dsp:spPr>
        <a:xfrm>
          <a:off x="396127" y="1879604"/>
          <a:ext cx="5553947"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26" tIns="0" rIns="209926" bIns="0" numCol="1" spcCol="1270" anchor="ctr" anchorCtr="0">
          <a:noAutofit/>
        </a:bodyPr>
        <a:lstStyle/>
        <a:p>
          <a:pPr lvl="0" algn="l" defTabSz="622300">
            <a:lnSpc>
              <a:spcPct val="90000"/>
            </a:lnSpc>
            <a:spcBef>
              <a:spcPct val="0"/>
            </a:spcBef>
            <a:spcAft>
              <a:spcPct val="35000"/>
            </a:spcAft>
          </a:pPr>
          <a:r>
            <a:rPr lang="en-NZ" sz="1400" kern="1200" dirty="0" smtClean="0"/>
            <a:t>4.ERO’s approach to external evaluation in schools</a:t>
          </a:r>
          <a:endParaRPr lang="en-NZ" sz="1400" kern="1200" dirty="0"/>
        </a:p>
      </dsp:txBody>
      <dsp:txXfrm>
        <a:off x="416302" y="1899779"/>
        <a:ext cx="5513597" cy="372930"/>
      </dsp:txXfrm>
    </dsp:sp>
    <dsp:sp modelId="{DCD88951-9019-49AD-AE9D-0C4EC99C8248}">
      <dsp:nvSpPr>
        <dsp:cNvPr id="0" name=""/>
        <dsp:cNvSpPr/>
      </dsp:nvSpPr>
      <dsp:spPr>
        <a:xfrm>
          <a:off x="0" y="2751073"/>
          <a:ext cx="793421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D310C-0D28-48A5-B5FC-FBBB72C6AEB9}">
      <dsp:nvSpPr>
        <dsp:cNvPr id="0" name=""/>
        <dsp:cNvSpPr/>
      </dsp:nvSpPr>
      <dsp:spPr>
        <a:xfrm>
          <a:off x="396710" y="2544433"/>
          <a:ext cx="5553947"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26" tIns="0" rIns="209926" bIns="0" numCol="1" spcCol="1270" anchor="ctr" anchorCtr="0">
          <a:noAutofit/>
        </a:bodyPr>
        <a:lstStyle/>
        <a:p>
          <a:pPr lvl="0" algn="l" defTabSz="622300">
            <a:lnSpc>
              <a:spcPct val="90000"/>
            </a:lnSpc>
            <a:spcBef>
              <a:spcPct val="0"/>
            </a:spcBef>
            <a:spcAft>
              <a:spcPct val="35000"/>
            </a:spcAft>
          </a:pPr>
          <a:r>
            <a:rPr lang="en-NZ" sz="1400" kern="1200" dirty="0" smtClean="0"/>
            <a:t>5. Building internal evaluation capability</a:t>
          </a:r>
          <a:endParaRPr lang="en-NZ" sz="1400" kern="1200" dirty="0"/>
        </a:p>
      </dsp:txBody>
      <dsp:txXfrm>
        <a:off x="416885" y="2564608"/>
        <a:ext cx="5513597" cy="372930"/>
      </dsp:txXfrm>
    </dsp:sp>
    <dsp:sp modelId="{1FD84547-89BC-487A-9A3C-217D2C83EB48}">
      <dsp:nvSpPr>
        <dsp:cNvPr id="0" name=""/>
        <dsp:cNvSpPr/>
      </dsp:nvSpPr>
      <dsp:spPr>
        <a:xfrm>
          <a:off x="0" y="3386113"/>
          <a:ext cx="793421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65D2A-B09E-42E4-84DC-6B524260F60D}">
      <dsp:nvSpPr>
        <dsp:cNvPr id="0" name=""/>
        <dsp:cNvSpPr/>
      </dsp:nvSpPr>
      <dsp:spPr>
        <a:xfrm>
          <a:off x="396710" y="3179473"/>
          <a:ext cx="5553947"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26" tIns="0" rIns="209926" bIns="0" numCol="1" spcCol="1270" anchor="ctr" anchorCtr="0">
          <a:noAutofit/>
        </a:bodyPr>
        <a:lstStyle/>
        <a:p>
          <a:pPr lvl="0" algn="l" defTabSz="622300">
            <a:lnSpc>
              <a:spcPct val="90000"/>
            </a:lnSpc>
            <a:spcBef>
              <a:spcPct val="0"/>
            </a:spcBef>
            <a:spcAft>
              <a:spcPct val="35000"/>
            </a:spcAft>
          </a:pPr>
          <a:r>
            <a:rPr lang="en-NZ" sz="1400" kern="1200" dirty="0" smtClean="0"/>
            <a:t>6. Balancing internal and external evaluation</a:t>
          </a:r>
          <a:endParaRPr lang="en-NZ" sz="1400" kern="1200" dirty="0"/>
        </a:p>
      </dsp:txBody>
      <dsp:txXfrm>
        <a:off x="416885" y="3199648"/>
        <a:ext cx="5513597" cy="372930"/>
      </dsp:txXfrm>
    </dsp:sp>
    <dsp:sp modelId="{D6392113-74D0-44D8-8E80-3A772A8EE1F2}">
      <dsp:nvSpPr>
        <dsp:cNvPr id="0" name=""/>
        <dsp:cNvSpPr/>
      </dsp:nvSpPr>
      <dsp:spPr>
        <a:xfrm>
          <a:off x="0" y="4021153"/>
          <a:ext cx="793421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2F00C4-3DD6-4E86-8630-08B7B20AD35F}">
      <dsp:nvSpPr>
        <dsp:cNvPr id="0" name=""/>
        <dsp:cNvSpPr/>
      </dsp:nvSpPr>
      <dsp:spPr>
        <a:xfrm>
          <a:off x="396710" y="3814513"/>
          <a:ext cx="5553947"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26" tIns="0" rIns="209926" bIns="0" numCol="1" spcCol="1270" anchor="ctr" anchorCtr="0">
          <a:noAutofit/>
        </a:bodyPr>
        <a:lstStyle/>
        <a:p>
          <a:pPr lvl="0" algn="l" defTabSz="622300">
            <a:lnSpc>
              <a:spcPct val="90000"/>
            </a:lnSpc>
            <a:spcBef>
              <a:spcPct val="0"/>
            </a:spcBef>
            <a:spcAft>
              <a:spcPct val="35000"/>
            </a:spcAft>
          </a:pPr>
          <a:r>
            <a:rPr lang="en-US" sz="1400" kern="1200" dirty="0" smtClean="0"/>
            <a:t>7. Evaluator training and development</a:t>
          </a:r>
          <a:endParaRPr lang="en-NZ" sz="1400" kern="1200" dirty="0"/>
        </a:p>
      </dsp:txBody>
      <dsp:txXfrm>
        <a:off x="416885" y="3834688"/>
        <a:ext cx="5513597" cy="372930"/>
      </dsp:txXfrm>
    </dsp:sp>
    <dsp:sp modelId="{91E3F7B1-53A5-4248-8B76-6B33FCD699CA}">
      <dsp:nvSpPr>
        <dsp:cNvPr id="0" name=""/>
        <dsp:cNvSpPr/>
      </dsp:nvSpPr>
      <dsp:spPr>
        <a:xfrm>
          <a:off x="0" y="4656193"/>
          <a:ext cx="793421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0B20A-2276-49F4-A46C-B8CC949F42B0}">
      <dsp:nvSpPr>
        <dsp:cNvPr id="0" name=""/>
        <dsp:cNvSpPr/>
      </dsp:nvSpPr>
      <dsp:spPr>
        <a:xfrm>
          <a:off x="396710" y="4449553"/>
          <a:ext cx="5553947"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26" tIns="0" rIns="209926" bIns="0" numCol="1" spcCol="1270" anchor="ctr" anchorCtr="0">
          <a:noAutofit/>
        </a:bodyPr>
        <a:lstStyle/>
        <a:p>
          <a:pPr lvl="0" algn="l" defTabSz="622300">
            <a:lnSpc>
              <a:spcPct val="90000"/>
            </a:lnSpc>
            <a:spcBef>
              <a:spcPct val="0"/>
            </a:spcBef>
            <a:spcAft>
              <a:spcPct val="35000"/>
            </a:spcAft>
          </a:pPr>
          <a:r>
            <a:rPr lang="en-US" sz="1400" kern="1200" dirty="0" smtClean="0"/>
            <a:t>8. Evaluator capabilities</a:t>
          </a:r>
          <a:endParaRPr lang="en-NZ" sz="1400" kern="1200" dirty="0"/>
        </a:p>
      </dsp:txBody>
      <dsp:txXfrm>
        <a:off x="416885" y="4469728"/>
        <a:ext cx="5513597" cy="372930"/>
      </dsp:txXfrm>
    </dsp:sp>
    <dsp:sp modelId="{D323707F-5CA9-432F-93E4-DAF382EDD305}">
      <dsp:nvSpPr>
        <dsp:cNvPr id="0" name=""/>
        <dsp:cNvSpPr/>
      </dsp:nvSpPr>
      <dsp:spPr>
        <a:xfrm>
          <a:off x="0" y="5291233"/>
          <a:ext cx="7934211"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463B4B-A7DD-43CA-B561-58135C64ECAC}">
      <dsp:nvSpPr>
        <dsp:cNvPr id="0" name=""/>
        <dsp:cNvSpPr/>
      </dsp:nvSpPr>
      <dsp:spPr>
        <a:xfrm>
          <a:off x="396710" y="5084593"/>
          <a:ext cx="5553947"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26" tIns="0" rIns="209926" bIns="0" numCol="1" spcCol="1270" anchor="ctr" anchorCtr="0">
          <a:noAutofit/>
        </a:bodyPr>
        <a:lstStyle/>
        <a:p>
          <a:pPr lvl="0" algn="l" defTabSz="622300">
            <a:lnSpc>
              <a:spcPct val="90000"/>
            </a:lnSpc>
            <a:spcBef>
              <a:spcPct val="0"/>
            </a:spcBef>
            <a:spcAft>
              <a:spcPct val="35000"/>
            </a:spcAft>
          </a:pPr>
          <a:r>
            <a:rPr lang="en-US" sz="1400" kern="1200" dirty="0" smtClean="0"/>
            <a:t>9. Principles of practice</a:t>
          </a:r>
          <a:endParaRPr lang="en-NZ" sz="1400" kern="1200" dirty="0"/>
        </a:p>
      </dsp:txBody>
      <dsp:txXfrm>
        <a:off x="416885" y="5104768"/>
        <a:ext cx="5513597"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0.39626</cdr:x>
      <cdr:y>0.4735</cdr:y>
    </cdr:from>
    <cdr:to>
      <cdr:x>0.5813</cdr:x>
      <cdr:y>0.67732</cdr:y>
    </cdr:to>
    <cdr:sp macro="" textlink="">
      <cdr:nvSpPr>
        <cdr:cNvPr id="2" name="TextBox 1"/>
        <cdr:cNvSpPr txBox="1"/>
      </cdr:nvSpPr>
      <cdr:spPr>
        <a:xfrm xmlns:a="http://schemas.openxmlformats.org/drawingml/2006/main">
          <a:off x="2019313" y="1578534"/>
          <a:ext cx="942941" cy="67948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NZ" sz="1200" b="1"/>
            <a:t>2,400</a:t>
          </a:r>
        </a:p>
        <a:p xmlns:a="http://schemas.openxmlformats.org/drawingml/2006/main">
          <a:pPr algn="ctr"/>
          <a:r>
            <a:rPr lang="en-NZ" sz="1200" b="1"/>
            <a:t>Schools</a:t>
          </a:r>
        </a:p>
      </cdr:txBody>
    </cdr:sp>
  </cdr:relSizeAnchor>
</c:userShapes>
</file>

<file path=ppt/drawings/drawing2.xml><?xml version="1.0" encoding="utf-8"?>
<c:userShapes xmlns:c="http://schemas.openxmlformats.org/drawingml/2006/chart">
  <cdr:relSizeAnchor xmlns:cdr="http://schemas.openxmlformats.org/drawingml/2006/chartDrawing">
    <cdr:from>
      <cdr:x>0.39626</cdr:x>
      <cdr:y>0.4735</cdr:y>
    </cdr:from>
    <cdr:to>
      <cdr:x>0.5813</cdr:x>
      <cdr:y>0.67732</cdr:y>
    </cdr:to>
    <cdr:sp macro="" textlink="">
      <cdr:nvSpPr>
        <cdr:cNvPr id="2" name="TextBox 1"/>
        <cdr:cNvSpPr txBox="1"/>
      </cdr:nvSpPr>
      <cdr:spPr>
        <a:xfrm xmlns:a="http://schemas.openxmlformats.org/drawingml/2006/main">
          <a:off x="2019313" y="1578534"/>
          <a:ext cx="942941" cy="67948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NZ" sz="1200" b="1"/>
            <a:t>761,000</a:t>
          </a:r>
        </a:p>
        <a:p xmlns:a="http://schemas.openxmlformats.org/drawingml/2006/main">
          <a:pPr algn="ctr"/>
          <a:r>
            <a:rPr lang="en-NZ" sz="1200" b="1"/>
            <a:t>students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D9538B9-401C-482E-ADB1-AD8B6369438B}" type="datetimeFigureOut">
              <a:rPr lang="en-NZ" smtClean="0"/>
              <a:t>6/05/2018</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5878C8E-F10B-47D6-A125-3D754F008001}" type="slidenum">
              <a:rPr lang="en-NZ" smtClean="0"/>
              <a:t>‹Nº›</a:t>
            </a:fld>
            <a:endParaRPr lang="en-NZ"/>
          </a:p>
        </p:txBody>
      </p:sp>
    </p:spTree>
    <p:extLst>
      <p:ext uri="{BB962C8B-B14F-4D97-AF65-F5344CB8AC3E}">
        <p14:creationId xmlns:p14="http://schemas.microsoft.com/office/powerpoint/2010/main" val="2277240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696E32B-A9FA-4D53-81F1-7DADF9208165}" type="datetimeFigureOut">
              <a:rPr lang="en-NZ" smtClean="0"/>
              <a:t>6/05/2018</a:t>
            </a:fld>
            <a:endParaRPr lang="en-NZ"/>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A25D534-BFA0-491D-A2AD-8E1D3A8DC8C5}" type="slidenum">
              <a:rPr lang="en-NZ" smtClean="0"/>
              <a:t>‹Nº›</a:t>
            </a:fld>
            <a:endParaRPr lang="en-NZ"/>
          </a:p>
        </p:txBody>
      </p:sp>
    </p:spTree>
    <p:extLst>
      <p:ext uri="{BB962C8B-B14F-4D97-AF65-F5344CB8AC3E}">
        <p14:creationId xmlns:p14="http://schemas.microsoft.com/office/powerpoint/2010/main" val="4106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u-ES" dirty="0"/>
              <a:t>Zeelanda Berriko </a:t>
            </a:r>
            <a:r>
              <a:rPr lang="eu-ES" dirty="0" smtClean="0"/>
              <a:t>agurra (Greetings from New Zealand)</a:t>
            </a:r>
          </a:p>
          <a:p>
            <a:r>
              <a:rPr lang="eu-ES" dirty="0"/>
              <a:t>Eskerrik asko zure </a:t>
            </a:r>
            <a:r>
              <a:rPr lang="eu-ES" dirty="0" smtClean="0"/>
              <a:t>gonbidapenagatik (Thank you for your invitation)</a:t>
            </a:r>
          </a:p>
          <a:p>
            <a:r>
              <a:rPr lang="eu-ES" dirty="0"/>
              <a:t>Oso pozik nago </a:t>
            </a:r>
            <a:r>
              <a:rPr lang="eu-ES" dirty="0" smtClean="0"/>
              <a:t>hemen (I am very happy to be here)</a:t>
            </a:r>
          </a:p>
          <a:p>
            <a:endParaRPr lang="eu-ES" dirty="0"/>
          </a:p>
          <a:p>
            <a:r>
              <a:rPr lang="eu-ES" dirty="0" smtClean="0"/>
              <a:t>Tēnā koutou, tēnā koutou, tēnā koutou katoa</a:t>
            </a:r>
          </a:p>
          <a:p>
            <a:r>
              <a:rPr lang="eu-ES" dirty="0" smtClean="0"/>
              <a:t>Ngā mihi nui kia a koutou</a:t>
            </a:r>
          </a:p>
          <a:p>
            <a:endParaRPr lang="eu-ES" dirty="0"/>
          </a:p>
          <a:p>
            <a:r>
              <a:rPr lang="en-NZ" dirty="0" smtClean="0"/>
              <a:t>It is a privilege and an honour to share with you today the work we are doing in the Education Review Office in New Zealand.</a:t>
            </a:r>
            <a:endParaRPr lang="en-NZ" dirty="0"/>
          </a:p>
          <a:p>
            <a:endParaRPr lang="en-NZ" dirty="0" smtClean="0"/>
          </a:p>
        </p:txBody>
      </p:sp>
      <p:sp>
        <p:nvSpPr>
          <p:cNvPr id="4" name="Slide Number Placeholder 3"/>
          <p:cNvSpPr>
            <a:spLocks noGrp="1"/>
          </p:cNvSpPr>
          <p:nvPr>
            <p:ph type="sldNum" sz="quarter" idx="10"/>
          </p:nvPr>
        </p:nvSpPr>
        <p:spPr/>
        <p:txBody>
          <a:bodyPr/>
          <a:lstStyle/>
          <a:p>
            <a:fld id="{1A25D534-BFA0-491D-A2AD-8E1D3A8DC8C5}" type="slidenum">
              <a:rPr lang="en-NZ" smtClean="0"/>
              <a:t>1</a:t>
            </a:fld>
            <a:endParaRPr lang="en-NZ"/>
          </a:p>
        </p:txBody>
      </p:sp>
    </p:spTree>
    <p:extLst>
      <p:ext uri="{BB962C8B-B14F-4D97-AF65-F5344CB8AC3E}">
        <p14:creationId xmlns:p14="http://schemas.microsoft.com/office/powerpoint/2010/main" val="407294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2014/2015 ERO reviewed its School Evaluation indicators using an academic expert panel to critique the existing indicators and present the evidence for a much reduced set of indicators about ‘what matters most’ </a:t>
            </a:r>
            <a:r>
              <a:rPr lang="en-NZ" dirty="0" smtClean="0"/>
              <a:t>in schooling.</a:t>
            </a:r>
            <a:endParaRPr lang="en-NZ" dirty="0"/>
          </a:p>
          <a:p>
            <a:endParaRPr lang="en-NZ" dirty="0" smtClean="0"/>
          </a:p>
          <a:p>
            <a:r>
              <a:rPr lang="en-NZ" dirty="0" smtClean="0"/>
              <a:t>The conceptual framework for the indicators includes six domains derived from  the evidence examined and critiqued in the indicator development project. </a:t>
            </a:r>
          </a:p>
          <a:p>
            <a:endParaRPr lang="en-NZ" dirty="0"/>
          </a:p>
          <a:p>
            <a:r>
              <a:rPr lang="en-NZ" dirty="0" smtClean="0"/>
              <a:t>At the heart of this framework are  all learners and the outcomes we hold for them. We know from the evidence that responsive curriculum, effective teaching and opportunity to learn along with educationally powerful connections and relationships are the two domains of practice that matter most in achieving those outcomes. </a:t>
            </a:r>
          </a:p>
          <a:p>
            <a:endParaRPr lang="en-NZ" dirty="0"/>
          </a:p>
          <a:p>
            <a:r>
              <a:rPr lang="en-NZ" dirty="0" smtClean="0"/>
              <a:t>The other domains of stewardship, leadership, professional capability and collective capacity and evaluation, inquiry and knowledge building for improvement and innovation are critical to learner success. </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10</a:t>
            </a:fld>
            <a:endParaRPr lang="en-NZ"/>
          </a:p>
        </p:txBody>
      </p:sp>
    </p:spTree>
    <p:extLst>
      <p:ext uri="{BB962C8B-B14F-4D97-AF65-F5344CB8AC3E}">
        <p14:creationId xmlns:p14="http://schemas.microsoft.com/office/powerpoint/2010/main" val="350980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outcome indicators are derived from the valued outcomes in the  curriculum frameworks used in our schools  </a:t>
            </a:r>
            <a:r>
              <a:rPr lang="en-NZ" i="1" dirty="0" smtClean="0"/>
              <a:t>- The New Zealand Curriculum </a:t>
            </a:r>
            <a:r>
              <a:rPr lang="en-NZ" dirty="0" smtClean="0"/>
              <a:t>used in English-medium schools and </a:t>
            </a:r>
            <a:r>
              <a:rPr lang="en-NZ" i="1" dirty="0" smtClean="0"/>
              <a:t>Te </a:t>
            </a:r>
            <a:r>
              <a:rPr lang="en-NZ" i="1" dirty="0" err="1" smtClean="0"/>
              <a:t>Marautanga</a:t>
            </a:r>
            <a:r>
              <a:rPr lang="en-NZ" i="1" dirty="0" smtClean="0"/>
              <a:t> o </a:t>
            </a:r>
            <a:r>
              <a:rPr lang="en-NZ" i="1" dirty="0" err="1" smtClean="0"/>
              <a:t>Aotearoa</a:t>
            </a:r>
            <a:r>
              <a:rPr lang="en-NZ" i="1" dirty="0" smtClean="0"/>
              <a:t> </a:t>
            </a:r>
            <a:r>
              <a:rPr lang="en-NZ" dirty="0" smtClean="0"/>
              <a:t>used in Māori medium schools, </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11</a:t>
            </a:fld>
            <a:endParaRPr lang="en-NZ"/>
          </a:p>
        </p:txBody>
      </p:sp>
    </p:spTree>
    <p:extLst>
      <p:ext uri="{BB962C8B-B14F-4D97-AF65-F5344CB8AC3E}">
        <p14:creationId xmlns:p14="http://schemas.microsoft.com/office/powerpoint/2010/main" val="357859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65238"/>
            <a:ext cx="4470400" cy="3354387"/>
          </a:xfrm>
        </p:spPr>
      </p:sp>
      <p:sp>
        <p:nvSpPr>
          <p:cNvPr id="3" name="Notes Placeholder 2"/>
          <p:cNvSpPr>
            <a:spLocks noGrp="1"/>
          </p:cNvSpPr>
          <p:nvPr>
            <p:ph type="body" idx="1"/>
          </p:nvPr>
        </p:nvSpPr>
        <p:spPr/>
        <p:txBody>
          <a:bodyPr/>
          <a:lstStyle/>
          <a:p>
            <a:r>
              <a:rPr lang="en-NZ" dirty="0" smtClean="0"/>
              <a:t>The </a:t>
            </a:r>
            <a:r>
              <a:rPr lang="en-NZ" dirty="0"/>
              <a:t>process indicators are organised in terms of six key domains found to influence school effectiveness and student outcomes. They are drawn from research and evaluation evidence linked to outcomes and are illustrated by examples of effective practice. </a:t>
            </a:r>
            <a:r>
              <a:rPr lang="en-NZ" dirty="0" smtClean="0"/>
              <a:t>These are the conditions that support ongoing improvement and learner success.</a:t>
            </a:r>
          </a:p>
          <a:p>
            <a:r>
              <a:rPr lang="en-US" dirty="0" smtClean="0"/>
              <a:t>The papers from the academic expert panel members can be accessed on ERO’s website.</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12</a:t>
            </a:fld>
            <a:endParaRPr lang="en-NZ"/>
          </a:p>
        </p:txBody>
      </p:sp>
    </p:spTree>
    <p:extLst>
      <p:ext uri="{BB962C8B-B14F-4D97-AF65-F5344CB8AC3E}">
        <p14:creationId xmlns:p14="http://schemas.microsoft.com/office/powerpoint/2010/main" val="344703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from the indicators using Domain 4 – Responsive curriculum, effective teaching and opportunity to learn. </a:t>
            </a:r>
          </a:p>
          <a:p>
            <a:endParaRPr lang="en-US" dirty="0" smtClean="0"/>
          </a:p>
          <a:p>
            <a:r>
              <a:rPr lang="en-US" dirty="0" smtClean="0"/>
              <a:t>This is one of the 26 indicators and some of the effective practice examples that show what the indicator might look like in practice that is effective. </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13</a:t>
            </a:fld>
            <a:endParaRPr lang="en-NZ"/>
          </a:p>
        </p:txBody>
      </p:sp>
    </p:spTree>
    <p:extLst>
      <p:ext uri="{BB962C8B-B14F-4D97-AF65-F5344CB8AC3E}">
        <p14:creationId xmlns:p14="http://schemas.microsoft.com/office/powerpoint/2010/main" val="210784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As noted earlier in my presentation, ERO has reviewed and refreshed its approach to external evaluation in schools.  I want to talk about what that current approach looks like.</a:t>
            </a:r>
          </a:p>
          <a:p>
            <a:endParaRPr lang="en-NZ" dirty="0"/>
          </a:p>
          <a:p>
            <a:r>
              <a:rPr lang="en-NZ" dirty="0" smtClean="0"/>
              <a:t>During ERO’s external evaluation we discuss with school leaders and the board of trustees how well their school is performing for its learners and what they want to achieve going forward.</a:t>
            </a:r>
          </a:p>
          <a:p>
            <a:endParaRPr lang="en-NZ" dirty="0"/>
          </a:p>
          <a:p>
            <a:r>
              <a:rPr lang="en-NZ" dirty="0" smtClean="0"/>
              <a:t>We have two complementary dimensions to our evaluation focus:</a:t>
            </a:r>
          </a:p>
          <a:p>
            <a:r>
              <a:rPr lang="en-NZ" dirty="0" smtClean="0"/>
              <a:t>Learner outcomes and the conditions that contribute to learner success. As you can see this focus aligns to our evaluation indicator framework. </a:t>
            </a:r>
          </a:p>
          <a:p>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14</a:t>
            </a:fld>
            <a:endParaRPr lang="en-NZ"/>
          </a:p>
        </p:txBody>
      </p:sp>
    </p:spTree>
    <p:extLst>
      <p:ext uri="{BB962C8B-B14F-4D97-AF65-F5344CB8AC3E}">
        <p14:creationId xmlns:p14="http://schemas.microsoft.com/office/powerpoint/2010/main" val="313344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1285875"/>
            <a:ext cx="4470400" cy="3354388"/>
          </a:xfrm>
        </p:spPr>
      </p:sp>
      <p:sp>
        <p:nvSpPr>
          <p:cNvPr id="3" name="Notes Placeholder 2"/>
          <p:cNvSpPr>
            <a:spLocks noGrp="1"/>
          </p:cNvSpPr>
          <p:nvPr>
            <p:ph type="body" idx="1"/>
          </p:nvPr>
        </p:nvSpPr>
        <p:spPr/>
        <p:txBody>
          <a:bodyPr/>
          <a:lstStyle/>
          <a:p>
            <a:r>
              <a:rPr lang="en-US" dirty="0" smtClean="0"/>
              <a:t>ERO’s external evaluation in a school starts with the school’s evidence from a range of sources and evaluation activities. ERO’s role is to use the school’s evidence to design the evaluation and develop lines of inquiry using the domains and indicators to both test evidence and guide the evaluation. Further evidence is gathered as needed to investigate specific domains in more depth with a focus on what supports and inhibits improvement and learner success. The evidence is analysed and synthesised iteratively by the evaluation team, with attention given to the sufficiency of evidence gathered. The evaluation indicators are used at this stage to test evaluator judgements. Involvement of senior leaders in the ongoing interpretation of evidence contributes to the validity, credibility and usefulness of findings. Emerging evaluation findings are shared with school leaders and trustees. A written report is drafted and shared with the school prior to confirmation and publishing on ERO’s website. I will talk in a bit more detail about the overall evaluation process later in my presentation.</a:t>
            </a:r>
            <a:endParaRPr lang="en-NZ" dirty="0"/>
          </a:p>
        </p:txBody>
      </p:sp>
      <p:sp>
        <p:nvSpPr>
          <p:cNvPr id="4" name="Slide Number Placeholder 3"/>
          <p:cNvSpPr>
            <a:spLocks noGrp="1"/>
          </p:cNvSpPr>
          <p:nvPr>
            <p:ph type="sldNum" sz="quarter" idx="10"/>
          </p:nvPr>
        </p:nvSpPr>
        <p:spPr/>
        <p:txBody>
          <a:bodyPr/>
          <a:lstStyle/>
          <a:p>
            <a:fld id="{598EEE65-E648-417C-944E-B74F4E388458}" type="slidenum">
              <a:rPr lang="en-NZ" smtClean="0"/>
              <a:t>15</a:t>
            </a:fld>
            <a:endParaRPr lang="en-NZ"/>
          </a:p>
        </p:txBody>
      </p:sp>
    </p:spTree>
    <p:extLst>
      <p:ext uri="{BB962C8B-B14F-4D97-AF65-F5344CB8AC3E}">
        <p14:creationId xmlns:p14="http://schemas.microsoft.com/office/powerpoint/2010/main" val="49686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accountability aspect of ERO’s external evaluation in school is based on a high trust approach. The school attests to compliance with legislative requirements in a Board Assurance Statement and the ERO team check the responses as part of the initial part of the evaluation.</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16</a:t>
            </a:fld>
            <a:endParaRPr lang="en-NZ"/>
          </a:p>
        </p:txBody>
      </p:sp>
    </p:spTree>
    <p:extLst>
      <p:ext uri="{BB962C8B-B14F-4D97-AF65-F5344CB8AC3E}">
        <p14:creationId xmlns:p14="http://schemas.microsoft.com/office/powerpoint/2010/main" val="3961754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every school evaluation ERO check the following aspects related to student safety starting with the Board Assurance Statement responses and then in discussion with the board and principal and verification in relevant school documentation.</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17</a:t>
            </a:fld>
            <a:endParaRPr lang="en-NZ"/>
          </a:p>
        </p:txBody>
      </p:sp>
    </p:spTree>
    <p:extLst>
      <p:ext uri="{BB962C8B-B14F-4D97-AF65-F5344CB8AC3E}">
        <p14:creationId xmlns:p14="http://schemas.microsoft.com/office/powerpoint/2010/main" val="909578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2952" y="4746499"/>
            <a:ext cx="5491479" cy="4810456"/>
          </a:xfrm>
        </p:spPr>
        <p:txBody>
          <a:bodyPr/>
          <a:lstStyle/>
          <a:p>
            <a:r>
              <a:rPr lang="en-US" sz="1100" dirty="0" smtClean="0"/>
              <a:t>This slide outlines the evaluation process from initial set up and notification to the publishing of the final evaluation report. We schedule the evaluation based on the outcome of the previous evaluation. Schools are notified by email approximately 6-8 weeks before the evaluation team visits the school. The amount of time allocated to an evaluation is based on school size and the size of the evaluation team.</a:t>
            </a:r>
            <a:endParaRPr lang="en-NZ" sz="1100" dirty="0" smtClean="0"/>
          </a:p>
          <a:p>
            <a:endParaRPr lang="en-NZ" sz="1100" i="1" dirty="0"/>
          </a:p>
          <a:p>
            <a:r>
              <a:rPr lang="en-NZ" sz="1100" dirty="0" smtClean="0"/>
              <a:t>We </a:t>
            </a:r>
            <a:r>
              <a:rPr lang="en-NZ" sz="1100" dirty="0"/>
              <a:t>do ask schools for some information before the evaluation starts onsite. </a:t>
            </a:r>
          </a:p>
          <a:p>
            <a:r>
              <a:rPr lang="en-NZ" sz="1100" dirty="0"/>
              <a:t>This includes their </a:t>
            </a:r>
            <a:r>
              <a:rPr lang="en-NZ" sz="1100" dirty="0" smtClean="0"/>
              <a:t>school charter </a:t>
            </a:r>
            <a:r>
              <a:rPr lang="en-NZ" sz="1100" dirty="0"/>
              <a:t>and associated planning, their latest annual report, </a:t>
            </a:r>
            <a:r>
              <a:rPr lang="en-NZ" sz="1100" dirty="0" smtClean="0"/>
              <a:t>and plans </a:t>
            </a:r>
            <a:r>
              <a:rPr lang="en-NZ" sz="1100" dirty="0"/>
              <a:t>for staff professional learning and development. We also ask for the two most recent reports </a:t>
            </a:r>
            <a:r>
              <a:rPr lang="en-NZ" sz="1100" dirty="0" smtClean="0"/>
              <a:t>to the board about </a:t>
            </a:r>
            <a:r>
              <a:rPr lang="en-NZ" sz="1100" dirty="0"/>
              <a:t>students’ progress and achievement and evidence of whole school improvement over successive years</a:t>
            </a:r>
            <a:r>
              <a:rPr lang="en-NZ" sz="1100" i="1" dirty="0"/>
              <a:t>. </a:t>
            </a:r>
            <a:r>
              <a:rPr lang="en-NZ" sz="1100" i="1" dirty="0" smtClean="0"/>
              <a:t> </a:t>
            </a:r>
            <a:r>
              <a:rPr lang="en-NZ" sz="1100" dirty="0" smtClean="0"/>
              <a:t>As mentioned already we also ask for the Board </a:t>
            </a:r>
            <a:r>
              <a:rPr lang="en-NZ" sz="1100" dirty="0"/>
              <a:t>A</a:t>
            </a:r>
            <a:r>
              <a:rPr lang="en-NZ" sz="1100" dirty="0" smtClean="0"/>
              <a:t>ssurance Statement.  The ERO team accesses the pervious report and looks at the school’s reporting history along with checking if there are any complaints on the school’s file. ERO has access to information about student achievement and engagement held at a system level- particularly in our secondary schools.  I have already talked about the evidence gathering ERO does and this is largely through meetings, document analysis and observations (mostly used for triangulation purposes). </a:t>
            </a:r>
            <a:endParaRPr lang="en-NZ" sz="1100" i="1" dirty="0" smtClean="0"/>
          </a:p>
          <a:p>
            <a:endParaRPr lang="en-US" sz="1100" i="1" dirty="0" smtClean="0"/>
          </a:p>
          <a:p>
            <a:r>
              <a:rPr lang="en-US" sz="1100" dirty="0" smtClean="0"/>
              <a:t>A draft report based on evaluation findings is written and is peer and management reviewed prior to it being sent to the school for feedback.  The peer review process checks that the report meets ERO’s quality standards including that we have the evidence for the judgements in the report. </a:t>
            </a:r>
          </a:p>
          <a:p>
            <a:endParaRPr lang="en-US" sz="1100" dirty="0"/>
          </a:p>
          <a:p>
            <a:r>
              <a:rPr lang="en-US" sz="1100" dirty="0" smtClean="0"/>
              <a:t>The confirmed report is publically available on ERO’s website. ERO follows up with a post review questionnaire to provide the leaders and board with the opportunity to give ERO feedback on their</a:t>
            </a:r>
            <a:r>
              <a:rPr lang="en-NZ" sz="1100" dirty="0" smtClean="0"/>
              <a:t>experience </a:t>
            </a:r>
            <a:r>
              <a:rPr lang="en-NZ" sz="1100" dirty="0"/>
              <a:t>of the external evaluation</a:t>
            </a:r>
            <a:r>
              <a:rPr lang="en-NZ" sz="1100" dirty="0" smtClean="0"/>
              <a:t>.</a:t>
            </a:r>
            <a:endParaRPr lang="en-US" sz="1100" dirty="0" smtClean="0"/>
          </a:p>
          <a:p>
            <a:endParaRPr lang="en-NZ" dirty="0"/>
          </a:p>
          <a:p>
            <a:endParaRPr lang="en-NZ" dirty="0"/>
          </a:p>
        </p:txBody>
      </p:sp>
    </p:spTree>
    <p:extLst>
      <p:ext uri="{BB962C8B-B14F-4D97-AF65-F5344CB8AC3E}">
        <p14:creationId xmlns:p14="http://schemas.microsoft.com/office/powerpoint/2010/main" val="171166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Each school’s ERO report will signal the timing of their next external evaluation.</a:t>
            </a:r>
          </a:p>
          <a:p>
            <a:endParaRPr lang="en-NZ" dirty="0" smtClean="0"/>
          </a:p>
          <a:p>
            <a:r>
              <a:rPr lang="en-NZ" dirty="0" smtClean="0"/>
              <a:t>These are typically over a period of one-to-two years, within three years or within four-to-five years.</a:t>
            </a:r>
          </a:p>
          <a:p>
            <a:endParaRPr lang="en-NZ" dirty="0" smtClean="0"/>
          </a:p>
          <a:p>
            <a:r>
              <a:rPr lang="en-NZ" dirty="0" smtClean="0"/>
              <a:t>Decisions about the timing of the next evaluation are based on ERO’s judgement about each school’s capability to sustain and extend improvements in teaching and learning. We have criteria that we use to make that decision. The criteria are available on ERO’s website.</a:t>
            </a:r>
          </a:p>
          <a:p>
            <a:endParaRPr lang="en-NZ" dirty="0"/>
          </a:p>
          <a:p>
            <a:r>
              <a:rPr lang="en-NZ" dirty="0" smtClean="0"/>
              <a:t>ERO will signal the need for additional support for a school where we consider this is needed.</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solidFill>
                  <a:prstClr val="black"/>
                </a:solidFill>
              </a:rPr>
              <a:pPr/>
              <a:t>19</a:t>
            </a:fld>
            <a:endParaRPr lang="en-NZ">
              <a:solidFill>
                <a:prstClr val="black"/>
              </a:solidFill>
            </a:endParaRPr>
          </a:p>
        </p:txBody>
      </p:sp>
    </p:spTree>
    <p:extLst>
      <p:ext uri="{BB962C8B-B14F-4D97-AF65-F5344CB8AC3E}">
        <p14:creationId xmlns:p14="http://schemas.microsoft.com/office/powerpoint/2010/main" val="379166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NZ" dirty="0" smtClean="0"/>
              <a:t>n </a:t>
            </a:r>
            <a:r>
              <a:rPr lang="en-NZ" dirty="0"/>
              <a:t>this presentation I want to provide you with an overview of where the Education Review Office sits in the education system in New Zealand and tell you a little bit about ERO and what we do. </a:t>
            </a:r>
            <a:r>
              <a:rPr lang="en-NZ" dirty="0" smtClean="0"/>
              <a:t>I will talk about ERO’s current approach to external evaluation in schools and the work we did to review our evaluation indicators. I will touch in the work we have done to support schools to undertake internal evaluation and the challenges we face in balancing internal and external evaluation.  I know that you are interested in finding out about how we train our evaluators so I will give you an overview of our induction and development programme. I will conclude by sharing with you some recent work we have done to develop evaluator capabilities and principles of practice.</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2</a:t>
            </a:fld>
            <a:endParaRPr lang="en-NZ"/>
          </a:p>
        </p:txBody>
      </p:sp>
    </p:spTree>
    <p:extLst>
      <p:ext uri="{BB962C8B-B14F-4D97-AF65-F5344CB8AC3E}">
        <p14:creationId xmlns:p14="http://schemas.microsoft.com/office/powerpoint/2010/main" val="1095812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return time data for 2017. As you can see, most of our schools are in the 3 year return category with about 1 in 5 having their next ERO evaluation within 4-5 years and 8% having their next review within 1-2 years.</a:t>
            </a:r>
          </a:p>
          <a:p>
            <a:r>
              <a:rPr lang="en-US" dirty="0" smtClean="0"/>
              <a:t>The challenge for ERO is that the majority of schools are on a 3 year evaluation cycle and we need to influence improvement in these schools through external evaluation so they move from being ‘good enough to great’. </a:t>
            </a:r>
          </a:p>
          <a:p>
            <a:endParaRPr lang="en-US" dirty="0" smtClean="0"/>
          </a:p>
          <a:p>
            <a:endParaRPr lang="en-US" dirty="0"/>
          </a:p>
          <a:p>
            <a:r>
              <a:rPr lang="en-US" dirty="0" smtClean="0"/>
              <a:t>We need to think about  how we develop an approach which recognises or differentiates performance in these schools.</a:t>
            </a:r>
          </a:p>
          <a:p>
            <a:endParaRPr lang="en-US" dirty="0" smtClean="0"/>
          </a:p>
        </p:txBody>
      </p:sp>
      <p:sp>
        <p:nvSpPr>
          <p:cNvPr id="4" name="Slide Number Placeholder 3"/>
          <p:cNvSpPr>
            <a:spLocks noGrp="1"/>
          </p:cNvSpPr>
          <p:nvPr>
            <p:ph type="sldNum" sz="quarter" idx="10"/>
          </p:nvPr>
        </p:nvSpPr>
        <p:spPr/>
        <p:txBody>
          <a:bodyPr/>
          <a:lstStyle/>
          <a:p>
            <a:fld id="{1A25D534-BFA0-491D-A2AD-8E1D3A8DC8C5}" type="slidenum">
              <a:rPr lang="en-NZ" smtClean="0"/>
              <a:t>20</a:t>
            </a:fld>
            <a:endParaRPr lang="en-NZ"/>
          </a:p>
        </p:txBody>
      </p:sp>
    </p:spTree>
    <p:extLst>
      <p:ext uri="{BB962C8B-B14F-4D97-AF65-F5344CB8AC3E}">
        <p14:creationId xmlns:p14="http://schemas.microsoft.com/office/powerpoint/2010/main" val="2915138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solidFill>
                  <a:schemeClr val="tx2"/>
                </a:solidFill>
              </a:rPr>
              <a:t>ERO’s external evaluation process also includes a National Evaluation Topic. In </a:t>
            </a:r>
            <a:r>
              <a:rPr lang="en-NZ" dirty="0">
                <a:solidFill>
                  <a:schemeClr val="tx2"/>
                </a:solidFill>
              </a:rPr>
              <a:t>every individual school external evaluation ERO’s gathers information </a:t>
            </a:r>
            <a:r>
              <a:rPr lang="en-NZ" dirty="0" smtClean="0">
                <a:solidFill>
                  <a:schemeClr val="tx2"/>
                </a:solidFill>
              </a:rPr>
              <a:t>for the current national evaluation topic. The information gathered is analysed </a:t>
            </a:r>
            <a:r>
              <a:rPr lang="en-NZ" dirty="0">
                <a:solidFill>
                  <a:schemeClr val="tx2"/>
                </a:solidFill>
              </a:rPr>
              <a:t>in our </a:t>
            </a:r>
            <a:r>
              <a:rPr lang="en-NZ" dirty="0" smtClean="0">
                <a:solidFill>
                  <a:schemeClr val="tx2"/>
                </a:solidFill>
              </a:rPr>
              <a:t>Evaluation </a:t>
            </a:r>
            <a:r>
              <a:rPr lang="en-NZ" dirty="0">
                <a:solidFill>
                  <a:schemeClr val="tx2"/>
                </a:solidFill>
              </a:rPr>
              <a:t>services </a:t>
            </a:r>
            <a:r>
              <a:rPr lang="en-NZ" dirty="0" smtClean="0">
                <a:solidFill>
                  <a:schemeClr val="tx2"/>
                </a:solidFill>
              </a:rPr>
              <a:t>team by evaluators and senior education evaluators such as myself.  ERO’s national evaluation reports cover a range of topics and include good practice reports as well as reports that synthesise a group of national report findings on a particular topic.  On this slide I have three of our more recent reports. </a:t>
            </a:r>
          </a:p>
          <a:p>
            <a:endParaRPr lang="en-US" dirty="0">
              <a:solidFill>
                <a:schemeClr val="tx2"/>
              </a:solidFill>
            </a:endParaRPr>
          </a:p>
          <a:p>
            <a:r>
              <a:rPr lang="en-US" dirty="0" smtClean="0">
                <a:solidFill>
                  <a:schemeClr val="tx2"/>
                </a:solidFill>
              </a:rPr>
              <a:t>Some of our system-level reports are based on data gathered as part of a special evaluation project such as the recent Resource Teachers: Learning and Behaviour report.</a:t>
            </a:r>
            <a:endParaRPr lang="en-NZ" dirty="0" smtClean="0">
              <a:solidFill>
                <a:schemeClr val="tx2"/>
              </a:solidFill>
            </a:endParaRPr>
          </a:p>
          <a:p>
            <a:endParaRPr lang="en-US" dirty="0">
              <a:solidFill>
                <a:schemeClr val="tx2"/>
              </a:solidFill>
            </a:endParaRPr>
          </a:p>
          <a:p>
            <a:r>
              <a:rPr lang="en-US" dirty="0" smtClean="0">
                <a:solidFill>
                  <a:schemeClr val="tx2"/>
                </a:solidFill>
              </a:rPr>
              <a:t>Our system-level reports inform policy development in the Ministry of Education or other government agencies and also provide a resource for schools to draw on in their internal evaluation activities. They also promote timely debate on topics of interest. </a:t>
            </a:r>
            <a:endParaRPr lang="en-NZ" dirty="0">
              <a:solidFill>
                <a:schemeClr val="tx2"/>
              </a:solidFill>
            </a:endParaRPr>
          </a:p>
        </p:txBody>
      </p:sp>
      <p:sp>
        <p:nvSpPr>
          <p:cNvPr id="4" name="Slide Number Placeholder 3"/>
          <p:cNvSpPr>
            <a:spLocks noGrp="1"/>
          </p:cNvSpPr>
          <p:nvPr>
            <p:ph type="sldNum" sz="quarter" idx="10"/>
          </p:nvPr>
        </p:nvSpPr>
        <p:spPr/>
        <p:txBody>
          <a:bodyPr/>
          <a:lstStyle/>
          <a:p>
            <a:fld id="{1A25D534-BFA0-491D-A2AD-8E1D3A8DC8C5}" type="slidenum">
              <a:rPr lang="en-NZ" smtClean="0"/>
              <a:t>21</a:t>
            </a:fld>
            <a:endParaRPr lang="en-NZ"/>
          </a:p>
        </p:txBody>
      </p:sp>
    </p:spTree>
    <p:extLst>
      <p:ext uri="{BB962C8B-B14F-4D97-AF65-F5344CB8AC3E}">
        <p14:creationId xmlns:p14="http://schemas.microsoft.com/office/powerpoint/2010/main" val="161707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dirty="0" smtClean="0"/>
              <a:t>Alongside the development of the indicators we undertook a case study project to better understand how high performing schools improved- how they knew what to improve and how to improve. </a:t>
            </a:r>
          </a:p>
          <a:p>
            <a:endParaRPr lang="en-NZ" dirty="0"/>
          </a:p>
          <a:p>
            <a:r>
              <a:rPr lang="en-NZ" dirty="0" smtClean="0"/>
              <a:t>From that case study work we published two reports- a good practice report and an internal evaluation resource for school (jointly published by the Ministry of education and ERO). </a:t>
            </a:r>
          </a:p>
          <a:p>
            <a:endParaRPr lang="en-NZ" dirty="0"/>
          </a:p>
          <a:p>
            <a:r>
              <a:rPr lang="en-NZ" dirty="0" smtClean="0"/>
              <a:t>These documents can be accessed from ERO’s website along with videos that show the indicators in action.</a:t>
            </a:r>
          </a:p>
          <a:p>
            <a:r>
              <a:rPr lang="en-NZ" dirty="0" smtClean="0"/>
              <a:t> </a:t>
            </a:r>
          </a:p>
        </p:txBody>
      </p:sp>
      <p:sp>
        <p:nvSpPr>
          <p:cNvPr id="4" name="Slide Number Placeholder 3"/>
          <p:cNvSpPr>
            <a:spLocks noGrp="1"/>
          </p:cNvSpPr>
          <p:nvPr>
            <p:ph type="sldNum" sz="quarter" idx="10"/>
          </p:nvPr>
        </p:nvSpPr>
        <p:spPr/>
        <p:txBody>
          <a:bodyPr/>
          <a:lstStyle/>
          <a:p>
            <a:fld id="{1A25D534-BFA0-491D-A2AD-8E1D3A8DC8C5}" type="slidenum">
              <a:rPr lang="en-NZ" smtClean="0">
                <a:solidFill>
                  <a:prstClr val="black"/>
                </a:solidFill>
              </a:rPr>
              <a:pPr/>
              <a:t>22</a:t>
            </a:fld>
            <a:endParaRPr lang="en-NZ">
              <a:solidFill>
                <a:prstClr val="black"/>
              </a:solidFill>
            </a:endParaRPr>
          </a:p>
        </p:txBody>
      </p:sp>
    </p:spTree>
    <p:extLst>
      <p:ext uri="{BB962C8B-B14F-4D97-AF65-F5344CB8AC3E}">
        <p14:creationId xmlns:p14="http://schemas.microsoft.com/office/powerpoint/2010/main" val="4198194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sixth domain is the engine that drives improvement. The indicators listed here highlight the relationship between organisational conditions and the capacity to do and use evaluation for improvement and how these influence engagement with external evaluation. </a:t>
            </a:r>
          </a:p>
          <a:p>
            <a:endParaRPr lang="en-NZ" dirty="0"/>
          </a:p>
          <a:p>
            <a:r>
              <a:rPr lang="en-NZ" dirty="0" smtClean="0"/>
              <a:t>The indicators are designed to make it easier for internal and external evaluation to talk to each other. They provide a common language for ERO and schools as part of the external evaluation process.</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solidFill>
                  <a:prstClr val="black"/>
                </a:solidFill>
              </a:rPr>
              <a:pPr/>
              <a:t>23</a:t>
            </a:fld>
            <a:endParaRPr lang="en-NZ">
              <a:solidFill>
                <a:prstClr val="black"/>
              </a:solidFill>
            </a:endParaRPr>
          </a:p>
        </p:txBody>
      </p:sp>
    </p:spTree>
    <p:extLst>
      <p:ext uri="{BB962C8B-B14F-4D97-AF65-F5344CB8AC3E}">
        <p14:creationId xmlns:p14="http://schemas.microsoft.com/office/powerpoint/2010/main" val="2908259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 developed this diagram as a way of showing the balance between internal and external evaluation and how the balance shifts depending on the quality of the school’s (or early learning service’s) internal evaluation.</a:t>
            </a:r>
          </a:p>
          <a:p>
            <a:endParaRPr lang="en-NZ" dirty="0"/>
          </a:p>
          <a:p>
            <a:r>
              <a:rPr lang="en-NZ" dirty="0" smtClean="0"/>
              <a:t>At the left where schools are found to have limited internal evaluation, ERO’s external evaluation has a role to play in building capability. What ERO does in these schools as part of its external evaluation is different in terms of the design of the evaluation, lines of inquiry, and data gathering. </a:t>
            </a:r>
          </a:p>
          <a:p>
            <a:endParaRPr lang="en-NZ" dirty="0"/>
          </a:p>
          <a:p>
            <a:r>
              <a:rPr lang="en-NZ" dirty="0" smtClean="0"/>
              <a:t>At the other end of the continuum ERO’s external evaluation can focus on verifying the school’s internal evaluation findings and strengthening the processes and associated thinking and reasoning.</a:t>
            </a:r>
          </a:p>
          <a:p>
            <a:endParaRPr lang="en-NZ" dirty="0" smtClean="0"/>
          </a:p>
          <a:p>
            <a:r>
              <a:rPr lang="en-US" dirty="0" smtClean="0"/>
              <a:t>This was developed as a theoretical framing and continues to be a framework we test and revisit. It challenges our evaluators to be adaptive and flexible in their evaluation design and lines of inquiry.</a:t>
            </a:r>
            <a:endParaRPr lang="en-NZ" dirty="0" smtClean="0"/>
          </a:p>
          <a:p>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solidFill>
                  <a:prstClr val="black"/>
                </a:solidFill>
              </a:rPr>
              <a:pPr/>
              <a:t>24</a:t>
            </a:fld>
            <a:endParaRPr lang="en-NZ">
              <a:solidFill>
                <a:prstClr val="black"/>
              </a:solidFill>
            </a:endParaRPr>
          </a:p>
        </p:txBody>
      </p:sp>
    </p:spTree>
    <p:extLst>
      <p:ext uri="{BB962C8B-B14F-4D97-AF65-F5344CB8AC3E}">
        <p14:creationId xmlns:p14="http://schemas.microsoft.com/office/powerpoint/2010/main" val="1836669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ERO asks schools to reflect on and </a:t>
            </a:r>
            <a:r>
              <a:rPr lang="en-NZ" dirty="0" smtClean="0"/>
              <a:t>consider a set of questions </a:t>
            </a:r>
            <a:r>
              <a:rPr lang="en-NZ" dirty="0"/>
              <a:t>in preparation for </a:t>
            </a:r>
            <a:r>
              <a:rPr lang="en-NZ" dirty="0" smtClean="0"/>
              <a:t>their external evaluation. Reflecting </a:t>
            </a:r>
            <a:r>
              <a:rPr lang="en-NZ" dirty="0"/>
              <a:t>on these </a:t>
            </a:r>
            <a:r>
              <a:rPr lang="en-NZ" dirty="0" smtClean="0"/>
              <a:t>questions helps schools to think about what they know from their internal evaluation about effectiveness and impact of their improvement actions for learners in their school.  </a:t>
            </a:r>
          </a:p>
          <a:p>
            <a:endParaRPr lang="en-US" dirty="0" smtClean="0"/>
          </a:p>
          <a:p>
            <a:r>
              <a:rPr lang="en-US" dirty="0" smtClean="0"/>
              <a:t>These internal evaluation questions align to those ERO has for its external evaluation. This alignment provides a good starting point for discussion at the beginning of the onsite phase of the external evaluation.</a:t>
            </a:r>
          </a:p>
          <a:p>
            <a:endParaRPr lang="en-US" dirty="0"/>
          </a:p>
          <a:p>
            <a:endParaRPr lang="en-NZ" dirty="0"/>
          </a:p>
          <a:p>
            <a:r>
              <a:rPr lang="en-NZ" dirty="0"/>
              <a:t> </a:t>
            </a:r>
          </a:p>
          <a:p>
            <a:endParaRPr lang="en-NZ" dirty="0"/>
          </a:p>
          <a:p>
            <a:r>
              <a:rPr lang="en-US" dirty="0" smtClean="0"/>
              <a:t> </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25</a:t>
            </a:fld>
            <a:endParaRPr lang="en-NZ"/>
          </a:p>
        </p:txBody>
      </p:sp>
    </p:spTree>
    <p:extLst>
      <p:ext uri="{BB962C8B-B14F-4D97-AF65-F5344CB8AC3E}">
        <p14:creationId xmlns:p14="http://schemas.microsoft.com/office/powerpoint/2010/main" val="320714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ask school (leaders and teachers) to consider and reflect on the conditions in their school that enable and support improvement. </a:t>
            </a:r>
          </a:p>
          <a:p>
            <a:endParaRPr lang="en-NZ" dirty="0" smtClean="0"/>
          </a:p>
          <a:p>
            <a:r>
              <a:rPr lang="en-NZ" dirty="0" smtClean="0"/>
              <a:t>We want to know about the areas </a:t>
            </a:r>
            <a:r>
              <a:rPr lang="en-NZ" dirty="0"/>
              <a:t>of development </a:t>
            </a:r>
            <a:r>
              <a:rPr lang="en-NZ" dirty="0" smtClean="0"/>
              <a:t>they have focused on since their last ERO evaluation and how their school community has contributed to and participated in this development. </a:t>
            </a:r>
          </a:p>
          <a:p>
            <a:endParaRPr lang="en-NZ" dirty="0"/>
          </a:p>
          <a:p>
            <a:r>
              <a:rPr lang="en-NZ" dirty="0" smtClean="0"/>
              <a:t>ERO is  interested in the actions they have taken and how effective those </a:t>
            </a:r>
            <a:r>
              <a:rPr lang="en-NZ" dirty="0"/>
              <a:t>actions </a:t>
            </a:r>
            <a:r>
              <a:rPr lang="en-NZ" dirty="0" smtClean="0"/>
              <a:t>have been </a:t>
            </a:r>
            <a:r>
              <a:rPr lang="en-NZ" dirty="0"/>
              <a:t>in promoting the improvements </a:t>
            </a:r>
            <a:r>
              <a:rPr lang="en-NZ" dirty="0" smtClean="0"/>
              <a:t>needed. We want to know about their successes ad challenges and which </a:t>
            </a:r>
            <a:r>
              <a:rPr lang="en-NZ" dirty="0"/>
              <a:t>domains </a:t>
            </a:r>
            <a:r>
              <a:rPr lang="en-NZ" dirty="0" smtClean="0"/>
              <a:t>(as in the school evaluation indicators) </a:t>
            </a:r>
            <a:r>
              <a:rPr lang="en-NZ" dirty="0"/>
              <a:t>have been most significant in supporting </a:t>
            </a:r>
            <a:r>
              <a:rPr lang="en-NZ" dirty="0" smtClean="0"/>
              <a:t>their </a:t>
            </a:r>
            <a:r>
              <a:rPr lang="en-NZ" dirty="0"/>
              <a:t>improvement journey (stewardship; leadership; responsive curriculum; effective teaching and opportunity to learn; educationally powerful connections and relationships; professional capability and collective capacity; evaluation, inquiry and knowledge building for improvement)</a:t>
            </a:r>
          </a:p>
          <a:p>
            <a:endParaRPr lang="en-NZ" dirty="0" smtClean="0"/>
          </a:p>
          <a:p>
            <a:r>
              <a:rPr lang="en-NZ" dirty="0" smtClean="0"/>
              <a:t>We want to know what they know about the impact of their actions and what they see as their next steps </a:t>
            </a:r>
            <a:r>
              <a:rPr lang="en-NZ" dirty="0"/>
              <a:t>for development and </a:t>
            </a:r>
            <a:r>
              <a:rPr lang="en-NZ" dirty="0" smtClean="0"/>
              <a:t>improvement.</a:t>
            </a:r>
            <a:endParaRPr lang="en-NZ" dirty="0"/>
          </a:p>
          <a:p>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26</a:t>
            </a:fld>
            <a:endParaRPr lang="en-NZ"/>
          </a:p>
        </p:txBody>
      </p:sp>
    </p:spTree>
    <p:extLst>
      <p:ext uri="{BB962C8B-B14F-4D97-AF65-F5344CB8AC3E}">
        <p14:creationId xmlns:p14="http://schemas.microsoft.com/office/powerpoint/2010/main" val="1805975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summary for this section I want to highlight that ERO recognises the importance of a purposeful interaction between both school’s internal evaluation and ERO’s external evaluation. It is about </a:t>
            </a:r>
            <a:endParaRPr lang="en-NZ" dirty="0"/>
          </a:p>
        </p:txBody>
      </p:sp>
      <p:sp>
        <p:nvSpPr>
          <p:cNvPr id="4" name="Slide Number Placeholder 3"/>
          <p:cNvSpPr>
            <a:spLocks noGrp="1"/>
          </p:cNvSpPr>
          <p:nvPr>
            <p:ph type="sldNum" sz="quarter" idx="10"/>
          </p:nvPr>
        </p:nvSpPr>
        <p:spPr/>
        <p:txBody>
          <a:bodyPr/>
          <a:lstStyle/>
          <a:p>
            <a:fld id="{598EEE65-E648-417C-944E-B74F4E388458}" type="slidenum">
              <a:rPr lang="en-NZ" smtClean="0"/>
              <a:t>27</a:t>
            </a:fld>
            <a:endParaRPr lang="en-NZ"/>
          </a:p>
        </p:txBody>
      </p:sp>
    </p:spTree>
    <p:extLst>
      <p:ext uri="{BB962C8B-B14F-4D97-AF65-F5344CB8AC3E}">
        <p14:creationId xmlns:p14="http://schemas.microsoft.com/office/powerpoint/2010/main" val="363920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on the slide 86 percent of schools evaluated in 2016/17 year indicated that the external evaluation had made or was likely to contribute to their decisions about how to improve learner outcomes.</a:t>
            </a:r>
          </a:p>
          <a:p>
            <a:endParaRPr lang="en-US" dirty="0"/>
          </a:p>
          <a:p>
            <a:r>
              <a:rPr lang="en-US" dirty="0" smtClean="0"/>
              <a:t>ERO undertakes internal moderation processes to determine the extent to which our evaluations follow standard procedures with 96 Percent compliance in 2016/17.</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28</a:t>
            </a:fld>
            <a:endParaRPr lang="en-NZ"/>
          </a:p>
        </p:txBody>
      </p:sp>
    </p:spTree>
    <p:extLst>
      <p:ext uri="{BB962C8B-B14F-4D97-AF65-F5344CB8AC3E}">
        <p14:creationId xmlns:p14="http://schemas.microsoft.com/office/powerpoint/2010/main" val="3566098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19" y="4783306"/>
            <a:ext cx="5981337" cy="4848373"/>
          </a:xfrm>
        </p:spPr>
        <p:txBody>
          <a:bodyPr/>
          <a:lstStyle/>
          <a:p>
            <a:r>
              <a:rPr lang="en-NZ" dirty="0" smtClean="0"/>
              <a:t>ERO is </a:t>
            </a:r>
            <a:r>
              <a:rPr lang="en-NZ" dirty="0"/>
              <a:t>developing a profession of highly skilled evaluators, fully equipped for the challenges of the role in the 21</a:t>
            </a:r>
            <a:r>
              <a:rPr lang="en-NZ" baseline="30000" dirty="0"/>
              <a:t>st</a:t>
            </a:r>
            <a:r>
              <a:rPr lang="en-NZ" dirty="0"/>
              <a:t> Century. </a:t>
            </a:r>
            <a:r>
              <a:rPr lang="en-NZ" dirty="0" smtClean="0"/>
              <a:t>At the beginning of this year ERO published a resource as a key </a:t>
            </a:r>
            <a:r>
              <a:rPr lang="en-NZ" dirty="0"/>
              <a:t>component </a:t>
            </a:r>
            <a:r>
              <a:rPr lang="en-NZ" dirty="0" smtClean="0"/>
              <a:t>of our professional </a:t>
            </a:r>
            <a:r>
              <a:rPr lang="en-NZ" dirty="0"/>
              <a:t>practice strategy. </a:t>
            </a:r>
            <a:r>
              <a:rPr lang="en-NZ" dirty="0" smtClean="0"/>
              <a:t> This resource sets out guidelines </a:t>
            </a:r>
            <a:r>
              <a:rPr lang="en-NZ" dirty="0"/>
              <a:t>for a nationally consistent approach </a:t>
            </a:r>
            <a:r>
              <a:rPr lang="en-NZ" dirty="0" smtClean="0"/>
              <a:t>to </a:t>
            </a:r>
            <a:r>
              <a:rPr lang="en-NZ" dirty="0"/>
              <a:t>the planning, content and provision of induction programmes for newly appointed review officers/evaluators. </a:t>
            </a:r>
            <a:endParaRPr lang="en-NZ" dirty="0" smtClean="0"/>
          </a:p>
          <a:p>
            <a:endParaRPr lang="en-NZ" dirty="0"/>
          </a:p>
          <a:p>
            <a:r>
              <a:rPr lang="en-NZ" dirty="0" smtClean="0"/>
              <a:t>The </a:t>
            </a:r>
            <a:r>
              <a:rPr lang="en-NZ" dirty="0"/>
              <a:t>Induction programme is </a:t>
            </a:r>
            <a:r>
              <a:rPr lang="en-NZ" dirty="0" smtClean="0"/>
              <a:t>as </a:t>
            </a:r>
            <a:r>
              <a:rPr lang="en-NZ" dirty="0"/>
              <a:t>an extended and ongoing process that consists of two broad and flexible phases where learning and performance is progressively developed and consolidated: the </a:t>
            </a:r>
            <a:r>
              <a:rPr lang="en-NZ" b="1" dirty="0"/>
              <a:t>Novice evaluator phase</a:t>
            </a:r>
            <a:r>
              <a:rPr lang="en-NZ" dirty="0"/>
              <a:t> and the </a:t>
            </a:r>
            <a:r>
              <a:rPr lang="en-NZ" b="1" dirty="0"/>
              <a:t>Apprentice evaluator phase</a:t>
            </a:r>
            <a:r>
              <a:rPr lang="en-NZ" dirty="0"/>
              <a:t>. The development of </a:t>
            </a:r>
            <a:r>
              <a:rPr lang="en-NZ" b="1" dirty="0"/>
              <a:t>adaptive professional evaluators</a:t>
            </a:r>
            <a:r>
              <a:rPr lang="en-NZ" dirty="0"/>
              <a:t> is seen as the outcome of this process. </a:t>
            </a:r>
            <a:endParaRPr lang="en-NZ" dirty="0" smtClean="0"/>
          </a:p>
          <a:p>
            <a:endParaRPr lang="en-US" dirty="0"/>
          </a:p>
          <a:p>
            <a:r>
              <a:rPr lang="en-NZ" dirty="0"/>
              <a:t>The induction programme provides ongoing, flexible and planned support, tailored to the learning needs of each inductee. The programme has two distinct phases which will support the </a:t>
            </a:r>
            <a:r>
              <a:rPr lang="en-NZ" b="1" dirty="0"/>
              <a:t>novice evaluator</a:t>
            </a:r>
            <a:r>
              <a:rPr lang="en-NZ" dirty="0"/>
              <a:t> from an initial period of orientation to </a:t>
            </a:r>
            <a:r>
              <a:rPr lang="en-NZ" dirty="0" smtClean="0"/>
              <a:t>ERO </a:t>
            </a:r>
            <a:r>
              <a:rPr lang="en-NZ" dirty="0"/>
              <a:t>and learning about evaluation, through an extended period of </a:t>
            </a:r>
            <a:r>
              <a:rPr lang="en-NZ" b="1" dirty="0"/>
              <a:t>apprenticeship</a:t>
            </a:r>
            <a:r>
              <a:rPr lang="en-NZ" dirty="0"/>
              <a:t>, to become a professional evaluator. The professional</a:t>
            </a:r>
            <a:r>
              <a:rPr lang="en-NZ" b="1" dirty="0"/>
              <a:t> </a:t>
            </a:r>
            <a:r>
              <a:rPr lang="en-NZ" dirty="0"/>
              <a:t>evaluator is a capable, skilled, self-managing practitioner who can plan, contribute to and lead evaluations in a range of contexts. </a:t>
            </a:r>
            <a:endParaRPr lang="en-NZ" dirty="0" smtClean="0"/>
          </a:p>
          <a:p>
            <a:endParaRPr lang="en-NZ" dirty="0"/>
          </a:p>
          <a:p>
            <a:r>
              <a:rPr lang="en-NZ" dirty="0"/>
              <a:t>Following the formal induction programme, ongoing and targeted internal and external professional learning opportunities, coupled with personal professional inquiry, supports the professional evaluator to develop </a:t>
            </a:r>
            <a:r>
              <a:rPr lang="en-NZ" b="1" dirty="0"/>
              <a:t>adaptive expertise</a:t>
            </a:r>
            <a:r>
              <a:rPr lang="en-NZ" dirty="0"/>
              <a:t> and to become an </a:t>
            </a:r>
            <a:r>
              <a:rPr lang="en-NZ" b="1" dirty="0"/>
              <a:t>adaptive professional evaluator. </a:t>
            </a:r>
            <a:r>
              <a:rPr lang="en-NZ" dirty="0"/>
              <a:t> </a:t>
            </a:r>
            <a:r>
              <a:rPr lang="en-NZ" b="1" dirty="0"/>
              <a:t>Adaptive professional evaluators</a:t>
            </a:r>
            <a:r>
              <a:rPr lang="en-NZ" dirty="0"/>
              <a:t> demonstrate high levels of performance across the capabilities </a:t>
            </a:r>
            <a:r>
              <a:rPr lang="en-NZ" dirty="0" smtClean="0"/>
              <a:t>(which I will talk about next) and </a:t>
            </a:r>
            <a:r>
              <a:rPr lang="en-NZ" dirty="0"/>
              <a:t>are well placed to provide evaluation leadership and coaching of professional practice. </a:t>
            </a:r>
          </a:p>
          <a:p>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29</a:t>
            </a:fld>
            <a:endParaRPr lang="en-NZ"/>
          </a:p>
        </p:txBody>
      </p:sp>
    </p:spTree>
    <p:extLst>
      <p:ext uri="{BB962C8B-B14F-4D97-AF65-F5344CB8AC3E}">
        <p14:creationId xmlns:p14="http://schemas.microsoft.com/office/powerpoint/2010/main" val="285854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Before I tell you a little bit about the Education Review Office and the New Zealand education system I thought I would share with you just where we sit in the world and my journey in getting to be with you today.  The beautiful harbour in the photo on the right is our capital city Wellington and where I work and live. </a:t>
            </a:r>
          </a:p>
          <a:p>
            <a:endParaRPr lang="en-US" dirty="0"/>
          </a:p>
          <a:p>
            <a:r>
              <a:rPr lang="en-US" dirty="0" smtClean="0"/>
              <a:t>New Zealand’s population is about four and a half million and we are a very geographically spread country with most of the population living in the North Island –particularly in Auckland, near the top of the North Island. Our communities are becoming increasingly diverse, particularly in our major cities.</a:t>
            </a:r>
          </a:p>
          <a:p>
            <a:endParaRPr lang="en-US" dirty="0"/>
          </a:p>
          <a:p>
            <a:r>
              <a:rPr lang="en-NZ" dirty="0" smtClean="0"/>
              <a:t>Māori people are indigenous and </a:t>
            </a:r>
            <a:r>
              <a:rPr lang="en-NZ" dirty="0"/>
              <a:t>Māori </a:t>
            </a:r>
            <a:r>
              <a:rPr lang="en-NZ" dirty="0" smtClean="0"/>
              <a:t>is an official language in New Zealand along with  English and Sign Language.</a:t>
            </a:r>
          </a:p>
          <a:p>
            <a:endParaRPr lang="en-NZ" dirty="0" smtClean="0"/>
          </a:p>
          <a:p>
            <a:r>
              <a:rPr lang="en-US" dirty="0" smtClean="0"/>
              <a:t>The Treaty of Waitangi signed between the British Crown and </a:t>
            </a:r>
            <a:r>
              <a:rPr lang="en-NZ" dirty="0"/>
              <a:t>Māori </a:t>
            </a:r>
            <a:r>
              <a:rPr lang="en-NZ" dirty="0" smtClean="0"/>
              <a:t>people in 1840 sets out rights for Māori in terms of partnership, protection and participation.</a:t>
            </a:r>
          </a:p>
          <a:p>
            <a:endParaRPr lang="en-NZ" dirty="0"/>
          </a:p>
          <a:p>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3</a:t>
            </a:fld>
            <a:endParaRPr lang="en-NZ"/>
          </a:p>
        </p:txBody>
      </p:sp>
    </p:spTree>
    <p:extLst>
      <p:ext uri="{BB962C8B-B14F-4D97-AF65-F5344CB8AC3E}">
        <p14:creationId xmlns:p14="http://schemas.microsoft.com/office/powerpoint/2010/main" val="1845861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860680"/>
            <a:ext cx="5445760" cy="3913614"/>
          </a:xfrm>
        </p:spPr>
        <p:txBody>
          <a:bodyPr/>
          <a:lstStyle/>
          <a:p>
            <a:endParaRPr lang="en-NZ" dirty="0"/>
          </a:p>
          <a:p>
            <a:r>
              <a:rPr lang="en-NZ" dirty="0" smtClean="0"/>
              <a:t>ERO’s evaluation capabilities framework defines the capabilities that are needed to undertake and deliver high quality education evaluations. These are organised into three main frames:  the role of the evaluator, professional practice and personal qualities and dispositions</a:t>
            </a:r>
          </a:p>
          <a:p>
            <a:endParaRPr lang="en-NZ" dirty="0" smtClean="0"/>
          </a:p>
          <a:p>
            <a:r>
              <a:rPr lang="en-NZ" dirty="0" smtClean="0">
                <a:solidFill>
                  <a:schemeClr val="accent3">
                    <a:lumMod val="50000"/>
                  </a:schemeClr>
                </a:solidFill>
              </a:rPr>
              <a:t>The Appendix covers the theories and approaches, methods and techniques and skills expected of the evaluator.</a:t>
            </a:r>
          </a:p>
          <a:p>
            <a:endParaRPr lang="en-NZ" dirty="0" smtClean="0"/>
          </a:p>
          <a:p>
            <a:r>
              <a:rPr lang="en-NZ" dirty="0" smtClean="0"/>
              <a:t>The capabilities are similar to the Scottish approach in their Principles of Inspection and Review 2011.</a:t>
            </a:r>
          </a:p>
          <a:p>
            <a:r>
              <a:rPr lang="en-NZ" dirty="0" smtClean="0"/>
              <a:t> </a:t>
            </a:r>
            <a:endParaRPr lang="en-NZ" dirty="0"/>
          </a:p>
          <a:p>
            <a:endParaRPr lang="en-NZ" dirty="0"/>
          </a:p>
          <a:p>
            <a:endParaRPr lang="en-NZ" dirty="0" smtClean="0"/>
          </a:p>
          <a:p>
            <a:endParaRPr lang="en-NZ" dirty="0" smtClean="0"/>
          </a:p>
        </p:txBody>
      </p:sp>
      <p:sp>
        <p:nvSpPr>
          <p:cNvPr id="4" name="Slide Number Placeholder 3"/>
          <p:cNvSpPr>
            <a:spLocks noGrp="1"/>
          </p:cNvSpPr>
          <p:nvPr>
            <p:ph type="sldNum" sz="quarter" idx="10"/>
          </p:nvPr>
        </p:nvSpPr>
        <p:spPr/>
        <p:txBody>
          <a:bodyPr/>
          <a:lstStyle/>
          <a:p>
            <a:fld id="{1CD5F087-92A6-4DD1-BC2E-5FE77638F8C2}" type="slidenum">
              <a:rPr lang="en-NZ" smtClean="0"/>
              <a:t>30</a:t>
            </a:fld>
            <a:endParaRPr lang="en-NZ" dirty="0"/>
          </a:p>
        </p:txBody>
      </p:sp>
    </p:spTree>
    <p:extLst>
      <p:ext uri="{BB962C8B-B14F-4D97-AF65-F5344CB8AC3E}">
        <p14:creationId xmlns:p14="http://schemas.microsoft.com/office/powerpoint/2010/main" val="847977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These principles of practice have been developed from a review </a:t>
            </a:r>
            <a:r>
              <a:rPr lang="en-NZ" dirty="0"/>
              <a:t>of the evaluation research and </a:t>
            </a:r>
            <a:r>
              <a:rPr lang="en-NZ" dirty="0" smtClean="0"/>
              <a:t>theory including a review </a:t>
            </a:r>
            <a:r>
              <a:rPr lang="en-NZ" dirty="0"/>
              <a:t>of approaches in similar education </a:t>
            </a:r>
            <a:r>
              <a:rPr lang="en-NZ" dirty="0" smtClean="0"/>
              <a:t>jurisdictions. The </a:t>
            </a:r>
            <a:r>
              <a:rPr lang="en-NZ" dirty="0"/>
              <a:t>principles are intended to </a:t>
            </a:r>
            <a:r>
              <a:rPr lang="en-NZ" dirty="0" smtClean="0"/>
              <a:t>guide the </a:t>
            </a:r>
            <a:r>
              <a:rPr lang="en-NZ" dirty="0"/>
              <a:t>development of evaluation </a:t>
            </a:r>
            <a:r>
              <a:rPr lang="en-NZ" dirty="0" smtClean="0"/>
              <a:t>practice in </a:t>
            </a:r>
            <a:r>
              <a:rPr lang="en-NZ" dirty="0"/>
              <a:t>the field as well as the design </a:t>
            </a:r>
            <a:r>
              <a:rPr lang="en-NZ" dirty="0" smtClean="0"/>
              <a:t>and implementation </a:t>
            </a:r>
            <a:r>
              <a:rPr lang="en-NZ" dirty="0"/>
              <a:t>of ERO’s evaluation</a:t>
            </a:r>
          </a:p>
          <a:p>
            <a:r>
              <a:rPr lang="en-NZ" dirty="0"/>
              <a:t>frameworks and methodologies</a:t>
            </a:r>
            <a:r>
              <a:rPr lang="en-NZ" dirty="0" smtClean="0"/>
              <a:t>.</a:t>
            </a:r>
          </a:p>
          <a:p>
            <a:endParaRPr lang="en-US" dirty="0" smtClean="0"/>
          </a:p>
          <a:p>
            <a:r>
              <a:rPr lang="en-NZ" dirty="0"/>
              <a:t>ERO also has a </a:t>
            </a:r>
            <a:r>
              <a:rPr lang="en-NZ" i="1" dirty="0"/>
              <a:t>Code of Conduct </a:t>
            </a:r>
            <a:r>
              <a:rPr lang="en-NZ" dirty="0"/>
              <a:t>for </a:t>
            </a:r>
            <a:r>
              <a:rPr lang="en-NZ" dirty="0" smtClean="0"/>
              <a:t>Review Officers</a:t>
            </a:r>
            <a:r>
              <a:rPr lang="en-NZ" dirty="0"/>
              <a:t>. </a:t>
            </a:r>
            <a:r>
              <a:rPr lang="en-NZ" dirty="0">
                <a:solidFill>
                  <a:srgbClr val="FF0000"/>
                </a:solidFill>
              </a:rPr>
              <a:t>The </a:t>
            </a:r>
            <a:r>
              <a:rPr lang="en-NZ" i="1" dirty="0">
                <a:solidFill>
                  <a:srgbClr val="FF0000"/>
                </a:solidFill>
              </a:rPr>
              <a:t>Code of Conduct </a:t>
            </a:r>
            <a:r>
              <a:rPr lang="en-NZ" dirty="0">
                <a:solidFill>
                  <a:srgbClr val="FF0000"/>
                </a:solidFill>
              </a:rPr>
              <a:t>is based on </a:t>
            </a:r>
            <a:r>
              <a:rPr lang="en-NZ" dirty="0" smtClean="0">
                <a:solidFill>
                  <a:srgbClr val="FF0000"/>
                </a:solidFill>
              </a:rPr>
              <a:t>the Standards </a:t>
            </a:r>
            <a:r>
              <a:rPr lang="en-NZ" dirty="0">
                <a:solidFill>
                  <a:srgbClr val="FF0000"/>
                </a:solidFill>
              </a:rPr>
              <a:t>of Integrity and Conduct issued </a:t>
            </a:r>
            <a:r>
              <a:rPr lang="en-NZ" dirty="0" smtClean="0">
                <a:solidFill>
                  <a:srgbClr val="FF0000"/>
                </a:solidFill>
              </a:rPr>
              <a:t>by the </a:t>
            </a:r>
            <a:r>
              <a:rPr lang="en-NZ" dirty="0">
                <a:solidFill>
                  <a:srgbClr val="FF0000"/>
                </a:solidFill>
              </a:rPr>
              <a:t>State Services Commission under </a:t>
            </a:r>
            <a:r>
              <a:rPr lang="en-NZ" dirty="0" smtClean="0">
                <a:solidFill>
                  <a:srgbClr val="FF0000"/>
                </a:solidFill>
              </a:rPr>
              <a:t>section 57 </a:t>
            </a:r>
            <a:r>
              <a:rPr lang="en-NZ" dirty="0">
                <a:solidFill>
                  <a:srgbClr val="FF0000"/>
                </a:solidFill>
              </a:rPr>
              <a:t>of the State Sector Act 1988</a:t>
            </a:r>
            <a:r>
              <a:rPr lang="en-NZ" dirty="0" smtClean="0">
                <a:solidFill>
                  <a:srgbClr val="FF0000"/>
                </a:solidFill>
              </a:rPr>
              <a:t>.</a:t>
            </a:r>
          </a:p>
          <a:p>
            <a:endParaRPr lang="en-NZ" dirty="0"/>
          </a:p>
          <a:p>
            <a:r>
              <a:rPr lang="en-NZ" dirty="0" smtClean="0"/>
              <a:t>In </a:t>
            </a:r>
            <a:r>
              <a:rPr lang="en-NZ" dirty="0"/>
              <a:t>carrying out evaluations ERO evaluators </a:t>
            </a:r>
            <a:r>
              <a:rPr lang="en-NZ" dirty="0" smtClean="0"/>
              <a:t>are required </a:t>
            </a:r>
            <a:r>
              <a:rPr lang="en-NZ" dirty="0"/>
              <a:t>to be fair, impartial, </a:t>
            </a:r>
            <a:r>
              <a:rPr lang="en-NZ" dirty="0" smtClean="0"/>
              <a:t> responsible and trustworthy. As </a:t>
            </a:r>
            <a:r>
              <a:rPr lang="en-NZ" dirty="0"/>
              <a:t>is the case for every profession, </a:t>
            </a:r>
            <a:r>
              <a:rPr lang="en-NZ" dirty="0" smtClean="0"/>
              <a:t>ERO evaluators </a:t>
            </a:r>
            <a:r>
              <a:rPr lang="en-NZ" dirty="0"/>
              <a:t>face ethical issues on a daily </a:t>
            </a:r>
            <a:r>
              <a:rPr lang="en-NZ" dirty="0" smtClean="0"/>
              <a:t>basis as </a:t>
            </a:r>
            <a:r>
              <a:rPr lang="en-NZ" dirty="0"/>
              <a:t>they engage in practice</a:t>
            </a:r>
            <a:r>
              <a:rPr lang="en-NZ" dirty="0" smtClean="0"/>
              <a:t>. The </a:t>
            </a:r>
            <a:r>
              <a:rPr lang="en-NZ" dirty="0"/>
              <a:t>way in </a:t>
            </a:r>
            <a:r>
              <a:rPr lang="en-NZ" dirty="0" smtClean="0"/>
              <a:t>which evaluators </a:t>
            </a:r>
            <a:r>
              <a:rPr lang="en-NZ" dirty="0"/>
              <a:t>respond to these ethical </a:t>
            </a:r>
            <a:r>
              <a:rPr lang="en-NZ" dirty="0" smtClean="0"/>
              <a:t>challenges is </a:t>
            </a:r>
            <a:r>
              <a:rPr lang="en-NZ" dirty="0"/>
              <a:t>an important influence on ERO’s integrity,</a:t>
            </a:r>
          </a:p>
          <a:p>
            <a:r>
              <a:rPr lang="en-NZ" dirty="0"/>
              <a:t>credibility and status as an evaluation agency.</a:t>
            </a:r>
          </a:p>
        </p:txBody>
      </p:sp>
      <p:sp>
        <p:nvSpPr>
          <p:cNvPr id="4" name="Slide Number Placeholder 3"/>
          <p:cNvSpPr>
            <a:spLocks noGrp="1"/>
          </p:cNvSpPr>
          <p:nvPr>
            <p:ph type="sldNum" sz="quarter" idx="10"/>
          </p:nvPr>
        </p:nvSpPr>
        <p:spPr/>
        <p:txBody>
          <a:bodyPr/>
          <a:lstStyle/>
          <a:p>
            <a:fld id="{1A25D534-BFA0-491D-A2AD-8E1D3A8DC8C5}" type="slidenum">
              <a:rPr lang="en-NZ" smtClean="0"/>
              <a:t>31</a:t>
            </a:fld>
            <a:endParaRPr lang="en-NZ"/>
          </a:p>
        </p:txBody>
      </p:sp>
    </p:spTree>
    <p:extLst>
      <p:ext uri="{BB962C8B-B14F-4D97-AF65-F5344CB8AC3E}">
        <p14:creationId xmlns:p14="http://schemas.microsoft.com/office/powerpoint/2010/main" val="1381968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the principles of practice we have described what the principle looks like in practice.  Here is one of the principles unpacked in terms of evaluator practice.  </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32</a:t>
            </a:fld>
            <a:endParaRPr lang="en-NZ"/>
          </a:p>
        </p:txBody>
      </p:sp>
    </p:spTree>
    <p:extLst>
      <p:ext uri="{BB962C8B-B14F-4D97-AF65-F5344CB8AC3E}">
        <p14:creationId xmlns:p14="http://schemas.microsoft.com/office/powerpoint/2010/main" val="351596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conclusion I thought I would draw on the OECD report I referred to earlier in this presentation and share a quote from that report.</a:t>
            </a:r>
          </a:p>
          <a:p>
            <a:r>
              <a:rPr lang="en-NZ" i="1" dirty="0">
                <a:solidFill>
                  <a:srgbClr val="1488DA"/>
                </a:solidFill>
                <a:latin typeface="UniversMaori-LightOblique"/>
              </a:rPr>
              <a:t>New Zealand has ... gone </a:t>
            </a:r>
            <a:r>
              <a:rPr lang="en-NZ" i="1" dirty="0" smtClean="0">
                <a:solidFill>
                  <a:srgbClr val="1488DA"/>
                </a:solidFill>
                <a:latin typeface="UniversMaori-LightOblique"/>
              </a:rPr>
              <a:t>furthest </a:t>
            </a:r>
            <a:r>
              <a:rPr lang="en-NZ" i="1" dirty="0">
                <a:solidFill>
                  <a:srgbClr val="1488DA"/>
                </a:solidFill>
                <a:latin typeface="UniversMaori-LightOblique"/>
              </a:rPr>
              <a:t>among countries internationally towards a collaborative school evaluation model, incorporating at the same time a sequential process ... [the] approach is collaborative in the sense that both parties attempt to work together to agree on a rounded picture of the school in which there is mutual recognition of its strengths and consensus on areas for development.</a:t>
            </a:r>
            <a:endParaRPr lang="en-NZ" dirty="0" smtClean="0"/>
          </a:p>
          <a:p>
            <a:endParaRPr lang="en-NZ" dirty="0" smtClean="0"/>
          </a:p>
          <a:p>
            <a:r>
              <a:rPr lang="en-NZ" dirty="0" smtClean="0"/>
              <a:t>We still have much work to do but have been on this pathway for many years, learning from the evidence and creating and sharing the evidence.</a:t>
            </a:r>
          </a:p>
          <a:p>
            <a:endParaRPr lang="en-NZ" dirty="0"/>
          </a:p>
          <a:p>
            <a:r>
              <a:rPr lang="en-NZ" dirty="0" smtClean="0"/>
              <a:t>It is work in progress for us. </a:t>
            </a:r>
            <a:endParaRPr lang="en-NZ" dirty="0"/>
          </a:p>
          <a:p>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33</a:t>
            </a:fld>
            <a:endParaRPr lang="en-NZ"/>
          </a:p>
        </p:txBody>
      </p:sp>
    </p:spTree>
    <p:extLst>
      <p:ext uri="{BB962C8B-B14F-4D97-AF65-F5344CB8AC3E}">
        <p14:creationId xmlns:p14="http://schemas.microsoft.com/office/powerpoint/2010/main" val="2673539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love this quote from David </a:t>
            </a:r>
            <a:r>
              <a:rPr lang="en-NZ" dirty="0" err="1" smtClean="0"/>
              <a:t>Nevo</a:t>
            </a:r>
            <a:r>
              <a:rPr lang="en-NZ" dirty="0" smtClean="0"/>
              <a:t>. It is quite dated but makes me think about the future when we might be able to say</a:t>
            </a:r>
          </a:p>
          <a:p>
            <a:endParaRPr lang="en-NZ" dirty="0"/>
          </a:p>
          <a:p>
            <a:r>
              <a:rPr lang="en-NZ" dirty="0" smtClean="0"/>
              <a:t>Nobody hates external evaluation and everybody trusts internal evaluation.</a:t>
            </a:r>
          </a:p>
          <a:p>
            <a:endParaRPr lang="en-NZ" dirty="0"/>
          </a:p>
          <a:p>
            <a:r>
              <a:rPr lang="en-NZ" dirty="0" smtClean="0"/>
              <a:t>Or</a:t>
            </a:r>
          </a:p>
          <a:p>
            <a:r>
              <a:rPr lang="en-NZ" dirty="0" smtClean="0"/>
              <a:t>Everybody loves external evaluation and trusts internal evaluation. </a:t>
            </a:r>
          </a:p>
          <a:p>
            <a:endParaRPr lang="en-NZ" dirty="0"/>
          </a:p>
          <a:p>
            <a:r>
              <a:rPr lang="en-NZ" dirty="0" smtClean="0"/>
              <a:t>That is our challenge and maybe we are well on the way to realising it. </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34</a:t>
            </a:fld>
            <a:endParaRPr lang="en-NZ"/>
          </a:p>
        </p:txBody>
      </p:sp>
    </p:spTree>
    <p:extLst>
      <p:ext uri="{BB962C8B-B14F-4D97-AF65-F5344CB8AC3E}">
        <p14:creationId xmlns:p14="http://schemas.microsoft.com/office/powerpoint/2010/main" val="638257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u-ES" dirty="0"/>
              <a:t>Eskerrik asko berriro aurkezteko </a:t>
            </a:r>
            <a:r>
              <a:rPr lang="eu-ES" dirty="0" smtClean="0"/>
              <a:t>aukera</a:t>
            </a:r>
          </a:p>
          <a:p>
            <a:endParaRPr lang="eu-ES" dirty="0"/>
          </a:p>
          <a:p>
            <a:r>
              <a:rPr lang="eu-ES" dirty="0" smtClean="0"/>
              <a:t>No reira</a:t>
            </a:r>
          </a:p>
          <a:p>
            <a:r>
              <a:rPr lang="eu-ES" dirty="0" smtClean="0"/>
              <a:t>Tēnā koutou, tēnā koutou, tēnā koutou katoa</a:t>
            </a:r>
            <a:endParaRPr lang="en-NZ" dirty="0"/>
          </a:p>
        </p:txBody>
      </p:sp>
      <p:sp>
        <p:nvSpPr>
          <p:cNvPr id="4" name="Slide Number Placeholder 3"/>
          <p:cNvSpPr>
            <a:spLocks noGrp="1"/>
          </p:cNvSpPr>
          <p:nvPr>
            <p:ph type="sldNum" sz="quarter" idx="10"/>
          </p:nvPr>
        </p:nvSpPr>
        <p:spPr/>
        <p:txBody>
          <a:bodyPr/>
          <a:lstStyle/>
          <a:p>
            <a:fld id="{F0B6A6C1-9DF0-4D51-88DA-D6FE6067C6B9}" type="slidenum">
              <a:rPr lang="en-NZ" smtClean="0"/>
              <a:t>35</a:t>
            </a:fld>
            <a:endParaRPr lang="en-NZ"/>
          </a:p>
        </p:txBody>
      </p:sp>
    </p:spTree>
    <p:extLst>
      <p:ext uri="{BB962C8B-B14F-4D97-AF65-F5344CB8AC3E}">
        <p14:creationId xmlns:p14="http://schemas.microsoft.com/office/powerpoint/2010/main" val="165989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approximately 2,400 schools and most children start school on their 5</a:t>
            </a:r>
            <a:r>
              <a:rPr lang="en-US" baseline="30000" dirty="0" smtClean="0"/>
              <a:t>th</a:t>
            </a:r>
            <a:r>
              <a:rPr lang="en-US" dirty="0" smtClean="0"/>
              <a:t> birthday. Schooling is compulsory from age 6. Most of our schools are state schools and funded by government. We have many small rural schools.</a:t>
            </a:r>
          </a:p>
          <a:p>
            <a:endParaRPr lang="en-US" dirty="0"/>
          </a:p>
          <a:p>
            <a:r>
              <a:rPr lang="en-NZ" dirty="0" smtClean="0"/>
              <a:t>There is a high </a:t>
            </a:r>
            <a:r>
              <a:rPr lang="en-NZ" dirty="0"/>
              <a:t>degree of independence and autonomy of schools in our system,  Principals are appointed and employed through elected school boards of </a:t>
            </a:r>
            <a:r>
              <a:rPr lang="en-NZ" dirty="0" smtClean="0"/>
              <a:t>trustees. This has implications for external evaluation and the need </a:t>
            </a:r>
            <a:r>
              <a:rPr lang="en-NZ" dirty="0"/>
              <a:t>for a very strong oversight function.</a:t>
            </a:r>
            <a:endParaRPr lang="en-US" dirty="0" smtClean="0"/>
          </a:p>
          <a:p>
            <a:endParaRPr lang="en-NZ" dirty="0" smtClean="0"/>
          </a:p>
          <a:p>
            <a:r>
              <a:rPr lang="en-NZ" dirty="0" smtClean="0"/>
              <a:t>We </a:t>
            </a:r>
            <a:r>
              <a:rPr lang="en-NZ" dirty="0"/>
              <a:t>have a major issues in terms of disparity and within school variability our biggest </a:t>
            </a:r>
            <a:r>
              <a:rPr lang="en-NZ" dirty="0" smtClean="0"/>
              <a:t>challenge. We </a:t>
            </a:r>
            <a:r>
              <a:rPr lang="en-NZ" dirty="0"/>
              <a:t>also have  poor outcomes for some of our students, particularly those who are Māori or Pacific or from low socio-economic families</a:t>
            </a:r>
            <a:r>
              <a:rPr lang="en-NZ" dirty="0" smtClean="0"/>
              <a:t>. Māori students make up nearly 25 percent of the school student population and Pacific students about 10 percent of the population. </a:t>
            </a:r>
            <a:endParaRPr lang="en-NZ" dirty="0"/>
          </a:p>
          <a:p>
            <a:endParaRPr lang="en-NZ" dirty="0"/>
          </a:p>
        </p:txBody>
      </p:sp>
      <p:sp>
        <p:nvSpPr>
          <p:cNvPr id="4" name="Slide Number Placeholder 3"/>
          <p:cNvSpPr>
            <a:spLocks noGrp="1"/>
          </p:cNvSpPr>
          <p:nvPr>
            <p:ph type="sldNum" sz="quarter" idx="10"/>
          </p:nvPr>
        </p:nvSpPr>
        <p:spPr/>
        <p:txBody>
          <a:bodyPr/>
          <a:lstStyle/>
          <a:p>
            <a:fld id="{63DC37A9-7194-480F-9D78-039AD7C5A4DC}" type="slidenum">
              <a:rPr lang="en-NZ" smtClean="0">
                <a:solidFill>
                  <a:prstClr val="black"/>
                </a:solidFill>
              </a:rPr>
              <a:pPr/>
              <a:t>4</a:t>
            </a:fld>
            <a:endParaRPr lang="en-NZ">
              <a:solidFill>
                <a:prstClr val="black"/>
              </a:solidFill>
            </a:endParaRPr>
          </a:p>
        </p:txBody>
      </p:sp>
    </p:spTree>
    <p:extLst>
      <p:ext uri="{BB962C8B-B14F-4D97-AF65-F5344CB8AC3E}">
        <p14:creationId xmlns:p14="http://schemas.microsoft.com/office/powerpoint/2010/main" val="29494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want to begin by giving you a brief overview of the New Zealand education system and where the Education Review Office sits within that system. As you can see we are independent of the Ministry of Education and report directly to the Minister of Education. The education Review Office is referred to by its acronym ERO.</a:t>
            </a:r>
          </a:p>
          <a:p>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5</a:t>
            </a:fld>
            <a:endParaRPr lang="en-NZ"/>
          </a:p>
        </p:txBody>
      </p:sp>
    </p:spTree>
    <p:extLst>
      <p:ext uri="{BB962C8B-B14F-4D97-AF65-F5344CB8AC3E}">
        <p14:creationId xmlns:p14="http://schemas.microsoft.com/office/powerpoint/2010/main" val="67359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ERO was established in 1989 as part of a substantial reform of the education system.</a:t>
            </a:r>
          </a:p>
          <a:p>
            <a:endParaRPr lang="en-NZ" dirty="0" smtClean="0"/>
          </a:p>
          <a:p>
            <a:r>
              <a:rPr lang="en-NZ" dirty="0" smtClean="0"/>
              <a:t>ERO has a statutory role in established in legislation.</a:t>
            </a:r>
          </a:p>
          <a:p>
            <a:endParaRPr lang="en-NZ" dirty="0" smtClean="0"/>
          </a:p>
          <a:p>
            <a:r>
              <a:rPr lang="en-NZ" dirty="0" smtClean="0"/>
              <a:t>This statutory role gives ERO right of entry into schools and early childhood services.</a:t>
            </a:r>
          </a:p>
          <a:p>
            <a:r>
              <a:rPr lang="en-NZ" dirty="0" smtClean="0"/>
              <a:t>Review Officers have a designation that gives them powers of entry and inspection.</a:t>
            </a:r>
          </a:p>
          <a:p>
            <a:endParaRPr lang="en-NZ" dirty="0"/>
          </a:p>
          <a:p>
            <a:r>
              <a:rPr lang="en-NZ" dirty="0" smtClean="0"/>
              <a:t>Our reporting is transparent and all ERO reports for early learning services and schools  (and our national evaluation reports) are published on our website. </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6</a:t>
            </a:fld>
            <a:endParaRPr lang="en-NZ"/>
          </a:p>
        </p:txBody>
      </p:sp>
    </p:spTree>
    <p:extLst>
      <p:ext uri="{BB962C8B-B14F-4D97-AF65-F5344CB8AC3E}">
        <p14:creationId xmlns:p14="http://schemas.microsoft.com/office/powerpoint/2010/main" val="45161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smtClean="0"/>
              <a:t>Most of ERO’s staff are review officers located in our 7 regional offices.</a:t>
            </a:r>
          </a:p>
          <a:p>
            <a:endParaRPr lang="en-NZ" dirty="0">
              <a:solidFill>
                <a:srgbClr val="FF0000"/>
              </a:solidFill>
            </a:endParaRPr>
          </a:p>
          <a:p>
            <a:r>
              <a:rPr lang="en-NZ" dirty="0" smtClean="0"/>
              <a:t>I work in the team in ERO’s national office that is responsible for the national evaluation reports- system level reports on a range of topics. </a:t>
            </a:r>
          </a:p>
          <a:p>
            <a:endParaRPr lang="en-NZ" dirty="0"/>
          </a:p>
          <a:p>
            <a:r>
              <a:rPr lang="en-NZ" dirty="0" smtClean="0"/>
              <a:t>I worked for 7 years as a review officer evaluating the performance of both schools and early learning services. </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7</a:t>
            </a:fld>
            <a:endParaRPr lang="en-NZ"/>
          </a:p>
        </p:txBody>
      </p:sp>
    </p:spTree>
    <p:extLst>
      <p:ext uri="{BB962C8B-B14F-4D97-AF65-F5344CB8AC3E}">
        <p14:creationId xmlns:p14="http://schemas.microsoft.com/office/powerpoint/2010/main" val="256103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integral part of ERO’s external evaluation role is the dual purpose and focus we have on both accountability and improvement.  This dual purpose means that ERO evaluator (review officers) undertake external evaluations with both of these purposes in mind.  They need to be responsive to each school’s context and the findings that emerge, balancing both of these aspects.   </a:t>
            </a:r>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8</a:t>
            </a:fld>
            <a:endParaRPr lang="en-NZ"/>
          </a:p>
        </p:txBody>
      </p:sp>
    </p:spTree>
    <p:extLst>
      <p:ext uri="{BB962C8B-B14F-4D97-AF65-F5344CB8AC3E}">
        <p14:creationId xmlns:p14="http://schemas.microsoft.com/office/powerpoint/2010/main" val="351588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dirty="0" smtClean="0"/>
              <a:t>The work ERO has undertaken to revise its evaluation indicators and increase the focus on internal evaluation has been driven by this OECD review (and ERO’s ongoing programme of reviewing its approach to reviews).</a:t>
            </a:r>
          </a:p>
          <a:p>
            <a:pPr lvl="0"/>
            <a:endParaRPr lang="en-NZ" dirty="0" smtClean="0"/>
          </a:p>
          <a:p>
            <a:pPr lvl="0"/>
            <a:r>
              <a:rPr lang="en-NZ" dirty="0" smtClean="0"/>
              <a:t>The </a:t>
            </a:r>
            <a:r>
              <a:rPr lang="en-NZ" dirty="0"/>
              <a:t>OECD review on New Zealand’s evaluation and assessment framework made two key recommendations:</a:t>
            </a:r>
          </a:p>
          <a:p>
            <a:pPr lvl="1"/>
            <a:r>
              <a:rPr lang="en-NZ" dirty="0"/>
              <a:t>ERO should build on the indicator framework to consolidate </a:t>
            </a:r>
            <a:r>
              <a:rPr lang="en-NZ" dirty="0" smtClean="0"/>
              <a:t>understanding.</a:t>
            </a:r>
          </a:p>
          <a:p>
            <a:pPr lvl="1"/>
            <a:endParaRPr lang="en-NZ" dirty="0"/>
          </a:p>
          <a:p>
            <a:pPr lvl="1"/>
            <a:r>
              <a:rPr lang="en-NZ" dirty="0" smtClean="0"/>
              <a:t>ERO </a:t>
            </a:r>
            <a:r>
              <a:rPr lang="en-NZ" dirty="0"/>
              <a:t>and the </a:t>
            </a:r>
            <a:r>
              <a:rPr lang="en-NZ" dirty="0" smtClean="0"/>
              <a:t>Ministry of Education should </a:t>
            </a:r>
            <a:r>
              <a:rPr lang="en-NZ" dirty="0"/>
              <a:t>work together to focus on internal evaluation, specifically to enhance support structures, and to make sure that it addresses the breadth of the </a:t>
            </a:r>
            <a:r>
              <a:rPr lang="en-NZ" dirty="0" smtClean="0"/>
              <a:t>curriculum.</a:t>
            </a:r>
            <a:endParaRPr lang="en-NZ" dirty="0"/>
          </a:p>
          <a:p>
            <a:endParaRPr lang="en-NZ" dirty="0"/>
          </a:p>
        </p:txBody>
      </p:sp>
      <p:sp>
        <p:nvSpPr>
          <p:cNvPr id="4" name="Slide Number Placeholder 3"/>
          <p:cNvSpPr>
            <a:spLocks noGrp="1"/>
          </p:cNvSpPr>
          <p:nvPr>
            <p:ph type="sldNum" sz="quarter" idx="10"/>
          </p:nvPr>
        </p:nvSpPr>
        <p:spPr/>
        <p:txBody>
          <a:bodyPr/>
          <a:lstStyle/>
          <a:p>
            <a:fld id="{1A25D534-BFA0-491D-A2AD-8E1D3A8DC8C5}" type="slidenum">
              <a:rPr lang="en-NZ" smtClean="0"/>
              <a:t>9</a:t>
            </a:fld>
            <a:endParaRPr lang="en-NZ"/>
          </a:p>
        </p:txBody>
      </p:sp>
    </p:spTree>
    <p:extLst>
      <p:ext uri="{BB962C8B-B14F-4D97-AF65-F5344CB8AC3E}">
        <p14:creationId xmlns:p14="http://schemas.microsoft.com/office/powerpoint/2010/main" val="2022219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71200" y="2077200"/>
            <a:ext cx="7632000" cy="1166400"/>
          </a:xfrm>
        </p:spPr>
        <p:txBody>
          <a:bodyPr anchor="ctr">
            <a:noAutofit/>
          </a:bodyPr>
          <a:lstStyle>
            <a:lvl1pPr algn="l">
              <a:lnSpc>
                <a:spcPts val="4800"/>
              </a:lnSpc>
              <a:defRPr sz="4400" b="1">
                <a:solidFill>
                  <a:schemeClr val="bg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71200" y="3754799"/>
            <a:ext cx="7329600" cy="1022400"/>
          </a:xfrm>
        </p:spPr>
        <p:txBody>
          <a:bodyPr>
            <a:noAutofit/>
          </a:bodyPr>
          <a:lstStyle>
            <a:lvl1pPr marL="0" indent="0" algn="l">
              <a:lnSpc>
                <a:spcPct val="100000"/>
              </a:lnSpc>
              <a:spcBef>
                <a:spcPts val="672"/>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4969" y="5866875"/>
            <a:ext cx="4639065" cy="950978"/>
          </a:xfrm>
          <a:prstGeom prst="rect">
            <a:avLst/>
          </a:prstGeom>
        </p:spPr>
      </p:pic>
    </p:spTree>
    <p:extLst>
      <p:ext uri="{BB962C8B-B14F-4D97-AF65-F5344CB8AC3E}">
        <p14:creationId xmlns:p14="http://schemas.microsoft.com/office/powerpoint/2010/main" val="88728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738000" y="838800"/>
            <a:ext cx="7455600" cy="1166400"/>
          </a:xfrm>
        </p:spPr>
        <p:txBody>
          <a:bodyPr>
            <a:normAutofit/>
          </a:bodyPr>
          <a:lstStyle>
            <a:lvl1pPr>
              <a:lnSpc>
                <a:spcPts val="3300"/>
              </a:lnSpc>
              <a:defRPr sz="3600"/>
            </a:lvl1pPr>
          </a:lstStyle>
          <a:p>
            <a:r>
              <a:rPr lang="en-US" smtClean="0"/>
              <a:t>Click to edit Master title style</a:t>
            </a:r>
            <a:endParaRPr lang="en-US" dirty="0"/>
          </a:p>
        </p:txBody>
      </p:sp>
      <p:sp>
        <p:nvSpPr>
          <p:cNvPr id="4" name="Content Placeholder 3"/>
          <p:cNvSpPr>
            <a:spLocks noGrp="1"/>
          </p:cNvSpPr>
          <p:nvPr>
            <p:ph sz="half" idx="2"/>
          </p:nvPr>
        </p:nvSpPr>
        <p:spPr>
          <a:xfrm>
            <a:off x="3880800" y="2077200"/>
            <a:ext cx="4608000" cy="4212000"/>
          </a:xfrm>
        </p:spPr>
        <p:txBody>
          <a:bodyPr/>
          <a:lstStyle>
            <a:lvl1pPr marL="342000" indent="-342000">
              <a:lnSpc>
                <a:spcPct val="100000"/>
              </a:lnSpc>
              <a:spcBef>
                <a:spcPts val="600"/>
              </a:spcBef>
              <a:spcAft>
                <a:spcPts val="600"/>
              </a:spcAft>
              <a:defRPr/>
            </a:lvl1pPr>
          </a:lstStyle>
          <a:p>
            <a:pPr lvl="0"/>
            <a:r>
              <a:rPr lang="en-US" smtClean="0"/>
              <a:t>Click to edit Master text styles</a:t>
            </a:r>
          </a:p>
        </p:txBody>
      </p:sp>
      <p:sp>
        <p:nvSpPr>
          <p:cNvPr id="10" name="Picture Placeholder 9"/>
          <p:cNvSpPr>
            <a:spLocks noGrp="1"/>
          </p:cNvSpPr>
          <p:nvPr>
            <p:ph type="pic" sz="quarter" idx="10"/>
          </p:nvPr>
        </p:nvSpPr>
        <p:spPr>
          <a:xfrm>
            <a:off x="819151" y="2077200"/>
            <a:ext cx="2838450" cy="3200400"/>
          </a:xfrm>
        </p:spPr>
        <p:txBody>
          <a:bodyPr anchor="ctr"/>
          <a:lstStyle>
            <a:lvl1pPr marL="0" indent="0" algn="ctr">
              <a:buNone/>
              <a:defRPr>
                <a:solidFill>
                  <a:schemeClr val="tx1"/>
                </a:solidFill>
              </a:defRPr>
            </a:lvl1pPr>
          </a:lstStyle>
          <a:p>
            <a:r>
              <a:rPr lang="en-US" smtClean="0"/>
              <a:t>Click icon to add picture</a:t>
            </a:r>
            <a:endParaRPr lang="en-NZ"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5482" t="7579" r="72823" b="15894"/>
          <a:stretch/>
        </p:blipFill>
        <p:spPr>
          <a:xfrm>
            <a:off x="584200" y="5528733"/>
            <a:ext cx="905933" cy="1100667"/>
          </a:xfrm>
          <a:prstGeom prst="rect">
            <a:avLst/>
          </a:prstGeom>
        </p:spPr>
      </p:pic>
      <p:sp>
        <p:nvSpPr>
          <p:cNvPr id="11" name="TextBox 10"/>
          <p:cNvSpPr txBox="1"/>
          <p:nvPr userDrawn="1"/>
        </p:nvSpPr>
        <p:spPr>
          <a:xfrm>
            <a:off x="1083739" y="6045201"/>
            <a:ext cx="3259668" cy="353943"/>
          </a:xfrm>
          <a:prstGeom prst="rect">
            <a:avLst/>
          </a:prstGeom>
          <a:noFill/>
        </p:spPr>
        <p:txBody>
          <a:bodyPr wrap="square" rtlCol="0">
            <a:spAutoFit/>
          </a:bodyPr>
          <a:lstStyle/>
          <a:p>
            <a:r>
              <a:rPr lang="en-NZ" sz="1700" spc="-30" dirty="0" smtClean="0">
                <a:solidFill>
                  <a:srgbClr val="00787E"/>
                </a:solidFill>
              </a:rPr>
              <a:t>Ko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Tamaiti</a:t>
            </a:r>
            <a:r>
              <a:rPr lang="en-NZ" sz="1700" spc="-30" dirty="0" smtClean="0">
                <a:solidFill>
                  <a:srgbClr val="00787E"/>
                </a:solidFill>
              </a:rPr>
              <a:t>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Pūtake</a:t>
            </a:r>
            <a:r>
              <a:rPr lang="en-NZ" sz="1700" spc="-30" dirty="0" smtClean="0">
                <a:solidFill>
                  <a:srgbClr val="00787E"/>
                </a:solidFill>
              </a:rPr>
              <a:t> o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Kaupapa</a:t>
            </a:r>
            <a:endParaRPr lang="en-NZ" sz="1700" spc="-30" dirty="0">
              <a:solidFill>
                <a:srgbClr val="00787E"/>
              </a:solidFill>
            </a:endParaRPr>
          </a:p>
        </p:txBody>
      </p:sp>
      <p:sp>
        <p:nvSpPr>
          <p:cNvPr id="13" name="TextBox 12"/>
          <p:cNvSpPr txBox="1"/>
          <p:nvPr userDrawn="1"/>
        </p:nvSpPr>
        <p:spPr>
          <a:xfrm>
            <a:off x="1082874" y="6257694"/>
            <a:ext cx="3319799" cy="353943"/>
          </a:xfrm>
          <a:prstGeom prst="rect">
            <a:avLst/>
          </a:prstGeom>
          <a:noFill/>
        </p:spPr>
        <p:txBody>
          <a:bodyPr wrap="square" rtlCol="0">
            <a:spAutoFit/>
          </a:bodyPr>
          <a:lstStyle/>
          <a:p>
            <a:r>
              <a:rPr lang="en-NZ" sz="1700" dirty="0" smtClean="0">
                <a:solidFill>
                  <a:srgbClr val="4F5858"/>
                </a:solidFill>
              </a:rPr>
              <a:t>The Child – the Heart of the Matter</a:t>
            </a:r>
            <a:endParaRPr lang="en-NZ" sz="1700" dirty="0">
              <a:solidFill>
                <a:srgbClr val="4F5858"/>
              </a:solidFill>
            </a:endParaRPr>
          </a:p>
        </p:txBody>
      </p:sp>
    </p:spTree>
    <p:extLst>
      <p:ext uri="{BB962C8B-B14F-4D97-AF65-F5344CB8AC3E}">
        <p14:creationId xmlns:p14="http://schemas.microsoft.com/office/powerpoint/2010/main" val="390031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and Pictur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30175" y="85725"/>
            <a:ext cx="8899525" cy="6629400"/>
          </a:xfrm>
        </p:spPr>
        <p:txBody>
          <a:bodyPr anchor="ctr"/>
          <a:lstStyle>
            <a:lvl1pPr marL="0" indent="0" algn="r">
              <a:buNone/>
              <a:defRPr>
                <a:solidFill>
                  <a:schemeClr val="tx1"/>
                </a:solidFill>
              </a:defRPr>
            </a:lvl1pPr>
          </a:lstStyle>
          <a:p>
            <a:r>
              <a:rPr lang="en-US" smtClean="0"/>
              <a:t>Click icon to add picture</a:t>
            </a:r>
            <a:endParaRPr lang="en-NZ" dirty="0"/>
          </a:p>
        </p:txBody>
      </p:sp>
      <p:sp>
        <p:nvSpPr>
          <p:cNvPr id="4" name="Text Placeholder 3"/>
          <p:cNvSpPr>
            <a:spLocks noGrp="1"/>
          </p:cNvSpPr>
          <p:nvPr>
            <p:ph type="body" sz="half" idx="2"/>
          </p:nvPr>
        </p:nvSpPr>
        <p:spPr>
          <a:xfrm>
            <a:off x="608400" y="3931200"/>
            <a:ext cx="4316400" cy="392400"/>
          </a:xfrm>
        </p:spPr>
        <p:txBody>
          <a:bodyPr>
            <a:noAutofit/>
          </a:bodyPr>
          <a:lstStyle>
            <a:lvl1pPr marL="0" indent="0" algn="r">
              <a:buNone/>
              <a:defRPr sz="2400">
                <a:solidFill>
                  <a:srgbClr val="7F7F7F"/>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572400" y="572400"/>
            <a:ext cx="4532400" cy="2973600"/>
          </a:xfrm>
          <a:noFill/>
        </p:spPr>
        <p:txBody>
          <a:bodyPr anchor="t">
            <a:noAutofit/>
          </a:bodyPr>
          <a:lstStyle>
            <a:lvl1pPr>
              <a:defRPr sz="3600">
                <a:solidFill>
                  <a:schemeClr val="bg2"/>
                </a:solidFill>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251457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2"/>
          <p:cNvSpPr>
            <a:spLocks noGrp="1"/>
          </p:cNvSpPr>
          <p:nvPr>
            <p:ph type="body" idx="1"/>
          </p:nvPr>
        </p:nvSpPr>
        <p:spPr>
          <a:xfrm>
            <a:off x="457200" y="2325600"/>
            <a:ext cx="8229600" cy="482400"/>
          </a:xfrm>
        </p:spPr>
        <p:txBody>
          <a:bodyPr anchor="b"/>
          <a:lstStyle>
            <a:lvl1pPr marL="0" indent="0" algn="ctr">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57200" y="2984400"/>
            <a:ext cx="8229600" cy="788400"/>
          </a:xfrm>
        </p:spPr>
        <p:txBody>
          <a:bodyPr anchor="b">
            <a:noAutofit/>
          </a:bodyPr>
          <a:lstStyle>
            <a:lvl1pPr marL="0" indent="0" algn="ctr">
              <a:buNone/>
              <a:defRPr sz="2400" b="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1200" y="5170311"/>
            <a:ext cx="6470774" cy="1326467"/>
          </a:xfrm>
          <a:prstGeom prst="rect">
            <a:avLst/>
          </a:prstGeom>
        </p:spPr>
      </p:pic>
    </p:spTree>
    <p:extLst>
      <p:ext uri="{BB962C8B-B14F-4D97-AF65-F5344CB8AC3E}">
        <p14:creationId xmlns:p14="http://schemas.microsoft.com/office/powerpoint/2010/main" val="22201469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Slide Number Placeholder 5"/>
          <p:cNvSpPr>
            <a:spLocks noGrp="1"/>
          </p:cNvSpPr>
          <p:nvPr>
            <p:ph type="sldNum" sz="quarter" idx="12"/>
          </p:nvPr>
        </p:nvSpPr>
        <p:spPr/>
        <p:txBody>
          <a:bodyPr/>
          <a:lstStyle/>
          <a:p>
            <a:fld id="{E71D047F-33E1-477F-9508-B895947BE40A}" type="slidenum">
              <a:rPr lang="en-NZ" smtClean="0">
                <a:solidFill>
                  <a:srgbClr val="000000">
                    <a:tint val="75000"/>
                  </a:srgbClr>
                </a:solidFill>
              </a:rPr>
              <a:pPr/>
              <a:t>‹Nº›</a:t>
            </a:fld>
            <a:endParaRPr lang="en-NZ">
              <a:solidFill>
                <a:srgbClr val="000000">
                  <a:tint val="75000"/>
                </a:srgbClr>
              </a:solidFill>
            </a:endParaRPr>
          </a:p>
        </p:txBody>
      </p:sp>
    </p:spTree>
    <p:extLst>
      <p:ext uri="{BB962C8B-B14F-4D97-AF65-F5344CB8AC3E}">
        <p14:creationId xmlns:p14="http://schemas.microsoft.com/office/powerpoint/2010/main" val="337694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v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4154" y="5858353"/>
            <a:ext cx="4639065" cy="950978"/>
          </a:xfrm>
          <a:prstGeom prst="rect">
            <a:avLst/>
          </a:prstGeom>
        </p:spPr>
      </p:pic>
      <p:sp>
        <p:nvSpPr>
          <p:cNvPr id="2" name="Title 1"/>
          <p:cNvSpPr>
            <a:spLocks noGrp="1"/>
          </p:cNvSpPr>
          <p:nvPr>
            <p:ph type="title"/>
          </p:nvPr>
        </p:nvSpPr>
        <p:spPr>
          <a:xfrm>
            <a:off x="623888" y="2170800"/>
            <a:ext cx="7632000" cy="1166400"/>
          </a:xfrm>
        </p:spPr>
        <p:txBody>
          <a:bodyPr anchor="ctr">
            <a:noAutofit/>
          </a:bodyPr>
          <a:lstStyle>
            <a:lvl1pPr>
              <a:lnSpc>
                <a:spcPts val="4800"/>
              </a:lnSpc>
              <a:defRPr sz="4400" b="1">
                <a:solidFill>
                  <a:schemeClr val="bg2"/>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720000" y="3646800"/>
            <a:ext cx="7329600" cy="792000"/>
          </a:xfrm>
        </p:spPr>
        <p:txBody>
          <a:bodyPr>
            <a:normAutofit/>
          </a:bodyPr>
          <a:lstStyle>
            <a:lvl1pPr marL="0" indent="0">
              <a:lnSpc>
                <a:spcPct val="100000"/>
              </a:lnSpc>
              <a:spcBef>
                <a:spcPts val="672"/>
              </a:spcBef>
              <a:buNone/>
              <a:defRPr sz="2800" b="1">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Content Placeholder 6" descr="Montage primary and ECE.JPG"/>
          <p:cNvPicPr>
            <a:picLocks noChangeAspect="1"/>
          </p:cNvPicPr>
          <p:nvPr userDrawn="1"/>
        </p:nvPicPr>
        <p:blipFill>
          <a:blip r:embed="rId3"/>
          <a:stretch>
            <a:fillRect/>
          </a:stretch>
        </p:blipFill>
        <p:spPr>
          <a:xfrm>
            <a:off x="457200" y="457200"/>
            <a:ext cx="8229600" cy="1288973"/>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6091" t="5225" r="73633" b="14717"/>
          <a:stretch/>
        </p:blipFill>
        <p:spPr>
          <a:xfrm>
            <a:off x="609600" y="5494866"/>
            <a:ext cx="846667" cy="1151467"/>
          </a:xfrm>
          <a:prstGeom prst="rect">
            <a:avLst/>
          </a:prstGeom>
        </p:spPr>
      </p:pic>
      <p:sp>
        <p:nvSpPr>
          <p:cNvPr id="7" name="TextBox 6"/>
          <p:cNvSpPr txBox="1"/>
          <p:nvPr userDrawn="1"/>
        </p:nvSpPr>
        <p:spPr>
          <a:xfrm>
            <a:off x="1083739" y="6045201"/>
            <a:ext cx="3259668" cy="353943"/>
          </a:xfrm>
          <a:prstGeom prst="rect">
            <a:avLst/>
          </a:prstGeom>
          <a:noFill/>
        </p:spPr>
        <p:txBody>
          <a:bodyPr wrap="square" rtlCol="0">
            <a:spAutoFit/>
          </a:bodyPr>
          <a:lstStyle/>
          <a:p>
            <a:r>
              <a:rPr lang="en-NZ" sz="1700" spc="-30" baseline="0" dirty="0" err="1">
                <a:solidFill>
                  <a:schemeClr val="bg2"/>
                </a:solidFill>
              </a:rPr>
              <a:t>Ko</a:t>
            </a:r>
            <a:r>
              <a:rPr lang="en-NZ" sz="1700" spc="-30" baseline="0" dirty="0">
                <a:solidFill>
                  <a:schemeClr val="bg2"/>
                </a:solidFill>
              </a:rPr>
              <a:t> </a:t>
            </a:r>
            <a:r>
              <a:rPr lang="en-NZ" sz="1700" spc="-30" baseline="0" dirty="0" err="1">
                <a:solidFill>
                  <a:schemeClr val="bg2"/>
                </a:solidFill>
              </a:rPr>
              <a:t>te</a:t>
            </a:r>
            <a:r>
              <a:rPr lang="en-NZ" sz="1700" spc="-30" baseline="0" dirty="0">
                <a:solidFill>
                  <a:schemeClr val="bg2"/>
                </a:solidFill>
              </a:rPr>
              <a:t> </a:t>
            </a:r>
            <a:r>
              <a:rPr lang="en-NZ" sz="1700" spc="-30" baseline="0" dirty="0" err="1">
                <a:solidFill>
                  <a:schemeClr val="bg2"/>
                </a:solidFill>
              </a:rPr>
              <a:t>Tamaiti</a:t>
            </a:r>
            <a:r>
              <a:rPr lang="en-NZ" sz="1700" spc="-30" baseline="0" dirty="0">
                <a:solidFill>
                  <a:schemeClr val="bg2"/>
                </a:solidFill>
              </a:rPr>
              <a:t> </a:t>
            </a:r>
            <a:r>
              <a:rPr lang="en-NZ" sz="1700" spc="-30" baseline="0" dirty="0" err="1">
                <a:solidFill>
                  <a:schemeClr val="bg2"/>
                </a:solidFill>
              </a:rPr>
              <a:t>te</a:t>
            </a:r>
            <a:r>
              <a:rPr lang="en-NZ" sz="1700" spc="-30" baseline="0" dirty="0">
                <a:solidFill>
                  <a:schemeClr val="bg2"/>
                </a:solidFill>
              </a:rPr>
              <a:t> </a:t>
            </a:r>
            <a:r>
              <a:rPr lang="en-NZ" sz="1700" spc="-30" baseline="0" noProof="0" dirty="0" err="1">
                <a:solidFill>
                  <a:schemeClr val="bg2"/>
                </a:solidFill>
              </a:rPr>
              <a:t>Pūtake</a:t>
            </a:r>
            <a:r>
              <a:rPr lang="en-NZ" sz="1700" spc="-30" baseline="0" dirty="0">
                <a:solidFill>
                  <a:schemeClr val="bg2"/>
                </a:solidFill>
              </a:rPr>
              <a:t> o </a:t>
            </a:r>
            <a:r>
              <a:rPr lang="en-NZ" sz="1700" spc="-30" baseline="0" dirty="0" err="1">
                <a:solidFill>
                  <a:schemeClr val="bg2"/>
                </a:solidFill>
              </a:rPr>
              <a:t>te</a:t>
            </a:r>
            <a:r>
              <a:rPr lang="en-NZ" sz="1700" spc="-30" baseline="0" dirty="0">
                <a:solidFill>
                  <a:schemeClr val="bg2"/>
                </a:solidFill>
              </a:rPr>
              <a:t> </a:t>
            </a:r>
            <a:r>
              <a:rPr lang="en-NZ" sz="1700" spc="-30" baseline="0" dirty="0" err="1">
                <a:solidFill>
                  <a:schemeClr val="bg2"/>
                </a:solidFill>
              </a:rPr>
              <a:t>Kaupapa</a:t>
            </a:r>
            <a:endParaRPr lang="en-NZ" sz="1700" spc="-30" baseline="0" dirty="0">
              <a:solidFill>
                <a:schemeClr val="bg2"/>
              </a:solidFill>
            </a:endParaRPr>
          </a:p>
        </p:txBody>
      </p:sp>
      <p:sp>
        <p:nvSpPr>
          <p:cNvPr id="11" name="TextBox 10"/>
          <p:cNvSpPr txBox="1"/>
          <p:nvPr userDrawn="1"/>
        </p:nvSpPr>
        <p:spPr>
          <a:xfrm>
            <a:off x="1082874" y="6257694"/>
            <a:ext cx="3319799" cy="353943"/>
          </a:xfrm>
          <a:prstGeom prst="rect">
            <a:avLst/>
          </a:prstGeom>
          <a:noFill/>
        </p:spPr>
        <p:txBody>
          <a:bodyPr wrap="square" rtlCol="0">
            <a:spAutoFit/>
          </a:bodyPr>
          <a:lstStyle/>
          <a:p>
            <a:r>
              <a:rPr lang="en-NZ" sz="1700" spc="0" baseline="0" dirty="0">
                <a:solidFill>
                  <a:schemeClr val="tx2"/>
                </a:solidFill>
              </a:rPr>
              <a:t>The Child – the Heart of the Matter</a:t>
            </a:r>
          </a:p>
        </p:txBody>
      </p:sp>
    </p:spTree>
    <p:extLst>
      <p:ext uri="{BB962C8B-B14F-4D97-AF65-F5344CB8AC3E}">
        <p14:creationId xmlns:p14="http://schemas.microsoft.com/office/powerpoint/2010/main" val="94377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6400" y="1000800"/>
            <a:ext cx="7304400" cy="1166400"/>
          </a:xfrm>
        </p:spPr>
        <p:txBody>
          <a:bodyPr>
            <a:noAutofit/>
          </a:bodyPr>
          <a:lstStyle>
            <a:lvl1pPr>
              <a:lnSpc>
                <a:spcPts val="4600"/>
              </a:lnSpc>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975600" y="3290400"/>
            <a:ext cx="7218000" cy="2070000"/>
          </a:xfrm>
        </p:spPr>
        <p:txBody>
          <a:bodyPr/>
          <a:lstStyle>
            <a:lvl1pPr marL="342000" indent="-342000">
              <a:lnSpc>
                <a:spcPct val="100000"/>
              </a:lnSpc>
              <a:spcBef>
                <a:spcPts val="480"/>
              </a:spcBef>
              <a:spcAft>
                <a:spcPts val="600"/>
              </a:spcAft>
              <a:defRPr/>
            </a:lvl1pPr>
            <a:lvl2pPr marL="741600" indent="-284400">
              <a:lnSpc>
                <a:spcPct val="100000"/>
              </a:lnSpc>
              <a:spcBef>
                <a:spcPts val="480"/>
              </a:spcBef>
              <a:spcAft>
                <a:spcPts val="600"/>
              </a:spcAft>
              <a:buFont typeface="Calibri" panose="020F0502020204030204" pitchFamily="34" charset="0"/>
              <a:buChar char="–"/>
              <a:defRPr/>
            </a:lvl2pPr>
          </a:lstStyle>
          <a:p>
            <a:pPr lvl="0"/>
            <a:r>
              <a:rPr lang="en-US"/>
              <a:t>Click to edit Master text styles</a:t>
            </a:r>
          </a:p>
          <a:p>
            <a:pPr lvl="1"/>
            <a:r>
              <a:rPr lang="en-US"/>
              <a:t>Second level</a:t>
            </a:r>
          </a:p>
        </p:txBody>
      </p:sp>
      <p:sp>
        <p:nvSpPr>
          <p:cNvPr id="7" name="Text Placeholder 2"/>
          <p:cNvSpPr>
            <a:spLocks noGrp="1"/>
          </p:cNvSpPr>
          <p:nvPr>
            <p:ph type="body" idx="13"/>
          </p:nvPr>
        </p:nvSpPr>
        <p:spPr>
          <a:xfrm>
            <a:off x="932400" y="2214000"/>
            <a:ext cx="7239600" cy="1076400"/>
          </a:xfrm>
        </p:spPr>
        <p:txBody>
          <a:bodyPr anchor="t">
            <a:normAutofit/>
          </a:bodyPr>
          <a:lstStyle>
            <a:lvl1pPr marL="0" indent="0">
              <a:lnSpc>
                <a:spcPct val="100000"/>
              </a:lnSpc>
              <a:spcBef>
                <a:spcPts val="0"/>
              </a:spcBef>
              <a:spcAft>
                <a:spcPts val="600"/>
              </a:spcAft>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72388115"/>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11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738000" y="838800"/>
            <a:ext cx="7455600" cy="1166400"/>
          </a:xfrm>
        </p:spPr>
        <p:txBody>
          <a:bodyPr>
            <a:normAutofit/>
          </a:bodyPr>
          <a:lstStyle>
            <a:lvl1pPr>
              <a:lnSpc>
                <a:spcPts val="3300"/>
              </a:lnSpc>
              <a:defRPr sz="3600"/>
            </a:lvl1pPr>
          </a:lstStyle>
          <a:p>
            <a:r>
              <a:rPr lang="en-US"/>
              <a:t>Click to edit Master title style</a:t>
            </a:r>
            <a:endParaRPr lang="en-US" dirty="0"/>
          </a:p>
        </p:txBody>
      </p:sp>
      <p:sp>
        <p:nvSpPr>
          <p:cNvPr id="4" name="Content Placeholder 3"/>
          <p:cNvSpPr>
            <a:spLocks noGrp="1"/>
          </p:cNvSpPr>
          <p:nvPr>
            <p:ph sz="half" idx="2"/>
          </p:nvPr>
        </p:nvSpPr>
        <p:spPr>
          <a:xfrm>
            <a:off x="3880800" y="2077200"/>
            <a:ext cx="4608000" cy="4212000"/>
          </a:xfrm>
        </p:spPr>
        <p:txBody>
          <a:bodyPr/>
          <a:lstStyle>
            <a:lvl1pPr marL="342000" indent="-342000">
              <a:lnSpc>
                <a:spcPct val="100000"/>
              </a:lnSpc>
              <a:spcBef>
                <a:spcPts val="600"/>
              </a:spcBef>
              <a:spcAft>
                <a:spcPts val="600"/>
              </a:spcAft>
              <a:defRPr/>
            </a:lvl1pPr>
          </a:lstStyle>
          <a:p>
            <a:pPr lvl="0"/>
            <a:r>
              <a:rPr lang="en-US"/>
              <a:t>Click to edit Master text styles</a:t>
            </a:r>
          </a:p>
        </p:txBody>
      </p:sp>
      <p:sp>
        <p:nvSpPr>
          <p:cNvPr id="10" name="Picture Placeholder 9"/>
          <p:cNvSpPr>
            <a:spLocks noGrp="1"/>
          </p:cNvSpPr>
          <p:nvPr>
            <p:ph type="pic" sz="quarter" idx="10"/>
          </p:nvPr>
        </p:nvSpPr>
        <p:spPr>
          <a:xfrm>
            <a:off x="819151" y="2077200"/>
            <a:ext cx="2838450" cy="3200400"/>
          </a:xfrm>
        </p:spPr>
        <p:txBody>
          <a:bodyPr anchor="ctr"/>
          <a:lstStyle>
            <a:lvl1pPr marL="0" indent="0" algn="ctr">
              <a:buNone/>
              <a:defRPr>
                <a:solidFill>
                  <a:schemeClr val="tx1"/>
                </a:solidFill>
              </a:defRPr>
            </a:lvl1pPr>
          </a:lstStyle>
          <a:p>
            <a:r>
              <a:rPr lang="en-US"/>
              <a:t>Click icon to add picture</a:t>
            </a:r>
            <a:endParaRPr lang="en-NZ" dirty="0"/>
          </a:p>
        </p:txBody>
      </p:sp>
    </p:spTree>
    <p:extLst>
      <p:ext uri="{BB962C8B-B14F-4D97-AF65-F5344CB8AC3E}">
        <p14:creationId xmlns:p14="http://schemas.microsoft.com/office/powerpoint/2010/main" val="316938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and Pictur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30175" y="85725"/>
            <a:ext cx="8899525" cy="6629400"/>
          </a:xfrm>
        </p:spPr>
        <p:txBody>
          <a:bodyPr anchor="ctr"/>
          <a:lstStyle>
            <a:lvl1pPr marL="0" indent="0" algn="r">
              <a:buNone/>
              <a:defRPr>
                <a:solidFill>
                  <a:schemeClr val="tx1"/>
                </a:solidFill>
              </a:defRPr>
            </a:lvl1pPr>
          </a:lstStyle>
          <a:p>
            <a:r>
              <a:rPr lang="en-US"/>
              <a:t>Click icon to add picture</a:t>
            </a:r>
            <a:endParaRPr lang="en-NZ" dirty="0"/>
          </a:p>
        </p:txBody>
      </p:sp>
      <p:sp>
        <p:nvSpPr>
          <p:cNvPr id="4" name="Text Placeholder 3"/>
          <p:cNvSpPr>
            <a:spLocks noGrp="1"/>
          </p:cNvSpPr>
          <p:nvPr>
            <p:ph type="body" sz="half" idx="2"/>
          </p:nvPr>
        </p:nvSpPr>
        <p:spPr>
          <a:xfrm>
            <a:off x="608400" y="3931200"/>
            <a:ext cx="4316400" cy="392400"/>
          </a:xfrm>
        </p:spPr>
        <p:txBody>
          <a:bodyPr>
            <a:noAutofit/>
          </a:bodyPr>
          <a:lstStyle>
            <a:lvl1pPr marL="0" indent="0" algn="r">
              <a:buNone/>
              <a:defRPr sz="2400">
                <a:solidFill>
                  <a:srgbClr val="7F7F7F"/>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572400" y="572400"/>
            <a:ext cx="4532400" cy="2973600"/>
          </a:xfrm>
          <a:noFill/>
        </p:spPr>
        <p:txBody>
          <a:bodyPr anchor="t">
            <a:noAutofit/>
          </a:bodyPr>
          <a:lstStyle>
            <a:lvl1pPr>
              <a:defRPr sz="3600">
                <a:solidFill>
                  <a:schemeClr val="bg2"/>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34515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2"/>
          <p:cNvSpPr>
            <a:spLocks noGrp="1"/>
          </p:cNvSpPr>
          <p:nvPr>
            <p:ph type="body" idx="1"/>
          </p:nvPr>
        </p:nvSpPr>
        <p:spPr>
          <a:xfrm>
            <a:off x="457200" y="2325600"/>
            <a:ext cx="8229600" cy="482400"/>
          </a:xfrm>
        </p:spPr>
        <p:txBody>
          <a:bodyPr anchor="b"/>
          <a:lstStyle>
            <a:lvl1pPr marL="0" indent="0" algn="ctr">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4"/>
          <p:cNvSpPr>
            <a:spLocks noGrp="1"/>
          </p:cNvSpPr>
          <p:nvPr>
            <p:ph type="body" sz="quarter" idx="3"/>
          </p:nvPr>
        </p:nvSpPr>
        <p:spPr>
          <a:xfrm>
            <a:off x="457200" y="2984400"/>
            <a:ext cx="8229600" cy="788400"/>
          </a:xfrm>
        </p:spPr>
        <p:txBody>
          <a:bodyPr anchor="b">
            <a:noAutofit/>
          </a:bodyPr>
          <a:lstStyle>
            <a:lvl1pPr marL="0" indent="0" algn="ctr">
              <a:buNone/>
              <a:defRPr sz="2400" b="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1200" y="5170311"/>
            <a:ext cx="6470774" cy="1326467"/>
          </a:xfrm>
          <a:prstGeom prst="rect">
            <a:avLst/>
          </a:prstGeom>
        </p:spPr>
      </p:pic>
    </p:spTree>
    <p:extLst>
      <p:ext uri="{BB962C8B-B14F-4D97-AF65-F5344CB8AC3E}">
        <p14:creationId xmlns:p14="http://schemas.microsoft.com/office/powerpoint/2010/main" val="41865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71200" y="2077200"/>
            <a:ext cx="7632000" cy="1166400"/>
          </a:xfrm>
        </p:spPr>
        <p:txBody>
          <a:bodyPr anchor="ctr">
            <a:noAutofit/>
          </a:bodyPr>
          <a:lstStyle>
            <a:lvl1pPr algn="l">
              <a:lnSpc>
                <a:spcPts val="4800"/>
              </a:lnSpc>
              <a:defRPr sz="4400" b="1">
                <a:solidFill>
                  <a:schemeClr val="bg2"/>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871200" y="3754799"/>
            <a:ext cx="7329600" cy="1022400"/>
          </a:xfrm>
        </p:spPr>
        <p:txBody>
          <a:bodyPr>
            <a:noAutofit/>
          </a:bodyPr>
          <a:lstStyle>
            <a:lvl1pPr marL="0" indent="0" algn="l">
              <a:lnSpc>
                <a:spcPct val="100000"/>
              </a:lnSpc>
              <a:spcBef>
                <a:spcPts val="672"/>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TextBox 3"/>
          <p:cNvSpPr txBox="1"/>
          <p:nvPr userDrawn="1"/>
        </p:nvSpPr>
        <p:spPr>
          <a:xfrm>
            <a:off x="905932" y="6045201"/>
            <a:ext cx="3259668" cy="353943"/>
          </a:xfrm>
          <a:prstGeom prst="rect">
            <a:avLst/>
          </a:prstGeom>
          <a:noFill/>
        </p:spPr>
        <p:txBody>
          <a:bodyPr wrap="square" rtlCol="0">
            <a:spAutoFit/>
          </a:bodyPr>
          <a:lstStyle/>
          <a:p>
            <a:r>
              <a:rPr lang="en-NZ" sz="1700" spc="-30" dirty="0" smtClean="0">
                <a:solidFill>
                  <a:srgbClr val="00787E"/>
                </a:solidFill>
              </a:rPr>
              <a:t>Ko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Tamaiti</a:t>
            </a:r>
            <a:r>
              <a:rPr lang="en-NZ" sz="1700" spc="-30" dirty="0" smtClean="0">
                <a:solidFill>
                  <a:srgbClr val="00787E"/>
                </a:solidFill>
              </a:rPr>
              <a:t>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Pūtake</a:t>
            </a:r>
            <a:r>
              <a:rPr lang="en-NZ" sz="1700" spc="-30" dirty="0" smtClean="0">
                <a:solidFill>
                  <a:srgbClr val="00787E"/>
                </a:solidFill>
              </a:rPr>
              <a:t> o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Kaupapa</a:t>
            </a:r>
            <a:endParaRPr lang="en-NZ" sz="1700" spc="-30" dirty="0">
              <a:solidFill>
                <a:srgbClr val="00787E"/>
              </a:solidFill>
            </a:endParaRPr>
          </a:p>
        </p:txBody>
      </p:sp>
      <p:sp>
        <p:nvSpPr>
          <p:cNvPr id="6" name="TextBox 5"/>
          <p:cNvSpPr txBox="1"/>
          <p:nvPr userDrawn="1"/>
        </p:nvSpPr>
        <p:spPr>
          <a:xfrm>
            <a:off x="905067" y="6257694"/>
            <a:ext cx="3319799" cy="353943"/>
          </a:xfrm>
          <a:prstGeom prst="rect">
            <a:avLst/>
          </a:prstGeom>
          <a:noFill/>
        </p:spPr>
        <p:txBody>
          <a:bodyPr wrap="square" rtlCol="0">
            <a:spAutoFit/>
          </a:bodyPr>
          <a:lstStyle/>
          <a:p>
            <a:r>
              <a:rPr lang="en-NZ" sz="1700" dirty="0" smtClean="0">
                <a:solidFill>
                  <a:prstClr val="white"/>
                </a:solidFill>
              </a:rPr>
              <a:t>The Child – the Heart of the Matter</a:t>
            </a:r>
            <a:endParaRPr lang="en-NZ" sz="1700" dirty="0">
              <a:solidFill>
                <a:prstClr val="white"/>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4969" y="5866875"/>
            <a:ext cx="4639065" cy="950978"/>
          </a:xfrm>
          <a:prstGeom prst="rect">
            <a:avLst/>
          </a:prstGeom>
        </p:spPr>
      </p:pic>
    </p:spTree>
    <p:extLst>
      <p:ext uri="{BB962C8B-B14F-4D97-AF65-F5344CB8AC3E}">
        <p14:creationId xmlns:p14="http://schemas.microsoft.com/office/powerpoint/2010/main" val="192841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ov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4154" y="5858353"/>
            <a:ext cx="4639065" cy="950978"/>
          </a:xfrm>
          <a:prstGeom prst="rect">
            <a:avLst/>
          </a:prstGeom>
        </p:spPr>
      </p:pic>
      <p:sp>
        <p:nvSpPr>
          <p:cNvPr id="2" name="Title 1"/>
          <p:cNvSpPr>
            <a:spLocks noGrp="1"/>
          </p:cNvSpPr>
          <p:nvPr>
            <p:ph type="title"/>
          </p:nvPr>
        </p:nvSpPr>
        <p:spPr>
          <a:xfrm>
            <a:off x="623888" y="2170800"/>
            <a:ext cx="7632000" cy="1166400"/>
          </a:xfrm>
        </p:spPr>
        <p:txBody>
          <a:bodyPr anchor="ctr">
            <a:noAutofit/>
          </a:bodyPr>
          <a:lstStyle>
            <a:lvl1pPr>
              <a:lnSpc>
                <a:spcPts val="4800"/>
              </a:lnSpc>
              <a:defRPr sz="4400" b="1">
                <a:solidFill>
                  <a:schemeClr val="bg2"/>
                </a:solidFill>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0000" y="3646800"/>
            <a:ext cx="7329600" cy="792000"/>
          </a:xfrm>
        </p:spPr>
        <p:txBody>
          <a:bodyPr>
            <a:normAutofit/>
          </a:bodyPr>
          <a:lstStyle>
            <a:lvl1pPr marL="0" indent="0">
              <a:lnSpc>
                <a:spcPct val="100000"/>
              </a:lnSpc>
              <a:spcBef>
                <a:spcPts val="672"/>
              </a:spcBef>
              <a:buNone/>
              <a:defRPr sz="2800" b="1">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Content Placeholder 6" descr="Montage primary and ECE.JPG"/>
          <p:cNvPicPr>
            <a:picLocks noChangeAspect="1"/>
          </p:cNvPicPr>
          <p:nvPr userDrawn="1"/>
        </p:nvPicPr>
        <p:blipFill>
          <a:blip r:embed="rId3"/>
          <a:stretch>
            <a:fillRect/>
          </a:stretch>
        </p:blipFill>
        <p:spPr>
          <a:xfrm>
            <a:off x="457200" y="457200"/>
            <a:ext cx="8229600" cy="1288973"/>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6091" t="5225" r="73633" b="14717"/>
          <a:stretch/>
        </p:blipFill>
        <p:spPr>
          <a:xfrm>
            <a:off x="609600" y="5494866"/>
            <a:ext cx="846667" cy="1151467"/>
          </a:xfrm>
          <a:prstGeom prst="rect">
            <a:avLst/>
          </a:prstGeom>
        </p:spPr>
      </p:pic>
      <p:sp>
        <p:nvSpPr>
          <p:cNvPr id="7" name="TextBox 6"/>
          <p:cNvSpPr txBox="1"/>
          <p:nvPr userDrawn="1"/>
        </p:nvSpPr>
        <p:spPr>
          <a:xfrm>
            <a:off x="1083739" y="6045201"/>
            <a:ext cx="3259668" cy="353943"/>
          </a:xfrm>
          <a:prstGeom prst="rect">
            <a:avLst/>
          </a:prstGeom>
          <a:noFill/>
        </p:spPr>
        <p:txBody>
          <a:bodyPr wrap="square" rtlCol="0">
            <a:spAutoFit/>
          </a:bodyPr>
          <a:lstStyle/>
          <a:p>
            <a:r>
              <a:rPr lang="en-NZ" sz="1700" spc="-30" dirty="0" smtClean="0">
                <a:solidFill>
                  <a:srgbClr val="00787E"/>
                </a:solidFill>
              </a:rPr>
              <a:t>Ko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Tamaiti</a:t>
            </a:r>
            <a:r>
              <a:rPr lang="en-NZ" sz="1700" spc="-30" dirty="0" smtClean="0">
                <a:solidFill>
                  <a:srgbClr val="00787E"/>
                </a:solidFill>
              </a:rPr>
              <a:t>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Pūtake</a:t>
            </a:r>
            <a:r>
              <a:rPr lang="en-NZ" sz="1700" spc="-30" dirty="0" smtClean="0">
                <a:solidFill>
                  <a:srgbClr val="00787E"/>
                </a:solidFill>
              </a:rPr>
              <a:t> o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Kaupapa</a:t>
            </a:r>
            <a:endParaRPr lang="en-NZ" sz="1700" spc="-30" dirty="0">
              <a:solidFill>
                <a:srgbClr val="00787E"/>
              </a:solidFill>
            </a:endParaRPr>
          </a:p>
        </p:txBody>
      </p:sp>
      <p:sp>
        <p:nvSpPr>
          <p:cNvPr id="11" name="TextBox 10"/>
          <p:cNvSpPr txBox="1"/>
          <p:nvPr userDrawn="1"/>
        </p:nvSpPr>
        <p:spPr>
          <a:xfrm>
            <a:off x="1082874" y="6257694"/>
            <a:ext cx="3319799" cy="353943"/>
          </a:xfrm>
          <a:prstGeom prst="rect">
            <a:avLst/>
          </a:prstGeom>
          <a:noFill/>
        </p:spPr>
        <p:txBody>
          <a:bodyPr wrap="square" rtlCol="0">
            <a:spAutoFit/>
          </a:bodyPr>
          <a:lstStyle/>
          <a:p>
            <a:r>
              <a:rPr lang="en-NZ" sz="1700" dirty="0" smtClean="0">
                <a:solidFill>
                  <a:srgbClr val="4F5858"/>
                </a:solidFill>
              </a:rPr>
              <a:t>The Child – the Heart of the Matter</a:t>
            </a:r>
            <a:endParaRPr lang="en-NZ" sz="1700" dirty="0">
              <a:solidFill>
                <a:srgbClr val="4F5858"/>
              </a:solidFill>
            </a:endParaRPr>
          </a:p>
        </p:txBody>
      </p:sp>
    </p:spTree>
    <p:extLst>
      <p:ext uri="{BB962C8B-B14F-4D97-AF65-F5344CB8AC3E}">
        <p14:creationId xmlns:p14="http://schemas.microsoft.com/office/powerpoint/2010/main" val="214326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6400" y="1000800"/>
            <a:ext cx="7304400" cy="1166400"/>
          </a:xfrm>
        </p:spPr>
        <p:txBody>
          <a:bodyPr>
            <a:noAutofit/>
          </a:bodyPr>
          <a:lstStyle>
            <a:lvl1pPr>
              <a:lnSpc>
                <a:spcPts val="4600"/>
              </a:lnSpc>
              <a:defRPr sz="3600">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975600" y="3290400"/>
            <a:ext cx="7218000" cy="2070000"/>
          </a:xfrm>
        </p:spPr>
        <p:txBody>
          <a:bodyPr/>
          <a:lstStyle>
            <a:lvl1pPr marL="342000" indent="-342000">
              <a:lnSpc>
                <a:spcPct val="100000"/>
              </a:lnSpc>
              <a:spcBef>
                <a:spcPts val="480"/>
              </a:spcBef>
              <a:spcAft>
                <a:spcPts val="600"/>
              </a:spcAft>
              <a:defRPr/>
            </a:lvl1pPr>
            <a:lvl2pPr marL="741600" indent="-284400">
              <a:lnSpc>
                <a:spcPct val="100000"/>
              </a:lnSpc>
              <a:spcBef>
                <a:spcPts val="480"/>
              </a:spcBef>
              <a:spcAft>
                <a:spcPts val="600"/>
              </a:spcAft>
              <a:buFont typeface="Calibri" panose="020F0502020204030204" pitchFamily="34" charset="0"/>
              <a:buChar char="–"/>
              <a:defRPr/>
            </a:lvl2pPr>
          </a:lstStyle>
          <a:p>
            <a:pPr lvl="0"/>
            <a:r>
              <a:rPr lang="en-US" smtClean="0"/>
              <a:t>Click to edit Master text styles</a:t>
            </a:r>
          </a:p>
          <a:p>
            <a:pPr lvl="1"/>
            <a:r>
              <a:rPr lang="en-US" smtClean="0"/>
              <a:t>Second level</a:t>
            </a:r>
          </a:p>
        </p:txBody>
      </p:sp>
      <p:sp>
        <p:nvSpPr>
          <p:cNvPr id="7" name="Text Placeholder 2"/>
          <p:cNvSpPr>
            <a:spLocks noGrp="1"/>
          </p:cNvSpPr>
          <p:nvPr>
            <p:ph type="body" idx="13"/>
          </p:nvPr>
        </p:nvSpPr>
        <p:spPr>
          <a:xfrm>
            <a:off x="932400" y="2214000"/>
            <a:ext cx="7239600" cy="1076400"/>
          </a:xfrm>
        </p:spPr>
        <p:txBody>
          <a:bodyPr anchor="t">
            <a:normAutofit/>
          </a:bodyPr>
          <a:lstStyle>
            <a:lvl1pPr marL="0" indent="0">
              <a:lnSpc>
                <a:spcPct val="100000"/>
              </a:lnSpc>
              <a:spcBef>
                <a:spcPts val="0"/>
              </a:spcBef>
              <a:spcAft>
                <a:spcPts val="600"/>
              </a:spcAft>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5482" t="7579" r="72823" b="15894"/>
          <a:stretch/>
        </p:blipFill>
        <p:spPr>
          <a:xfrm>
            <a:off x="584200" y="5528733"/>
            <a:ext cx="905933" cy="1100667"/>
          </a:xfrm>
          <a:prstGeom prst="rect">
            <a:avLst/>
          </a:prstGeom>
        </p:spPr>
      </p:pic>
      <p:sp>
        <p:nvSpPr>
          <p:cNvPr id="14" name="TextBox 13"/>
          <p:cNvSpPr txBox="1"/>
          <p:nvPr userDrawn="1"/>
        </p:nvSpPr>
        <p:spPr>
          <a:xfrm>
            <a:off x="1083739" y="6045201"/>
            <a:ext cx="3259668" cy="353943"/>
          </a:xfrm>
          <a:prstGeom prst="rect">
            <a:avLst/>
          </a:prstGeom>
          <a:noFill/>
        </p:spPr>
        <p:txBody>
          <a:bodyPr wrap="square" rtlCol="0">
            <a:spAutoFit/>
          </a:bodyPr>
          <a:lstStyle/>
          <a:p>
            <a:r>
              <a:rPr lang="en-NZ" sz="1700" spc="-30" dirty="0" smtClean="0">
                <a:solidFill>
                  <a:srgbClr val="00787E"/>
                </a:solidFill>
              </a:rPr>
              <a:t>Ko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Tamaiti</a:t>
            </a:r>
            <a:r>
              <a:rPr lang="en-NZ" sz="1700" spc="-30" dirty="0" smtClean="0">
                <a:solidFill>
                  <a:srgbClr val="00787E"/>
                </a:solidFill>
              </a:rPr>
              <a:t>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Pūtake</a:t>
            </a:r>
            <a:r>
              <a:rPr lang="en-NZ" sz="1700" spc="-30" dirty="0" smtClean="0">
                <a:solidFill>
                  <a:srgbClr val="00787E"/>
                </a:solidFill>
              </a:rPr>
              <a:t> o </a:t>
            </a:r>
            <a:r>
              <a:rPr lang="en-NZ" sz="1700" spc="-30" dirty="0" err="1" smtClean="0">
                <a:solidFill>
                  <a:srgbClr val="00787E"/>
                </a:solidFill>
              </a:rPr>
              <a:t>te</a:t>
            </a:r>
            <a:r>
              <a:rPr lang="en-NZ" sz="1700" spc="-30" dirty="0" smtClean="0">
                <a:solidFill>
                  <a:srgbClr val="00787E"/>
                </a:solidFill>
              </a:rPr>
              <a:t> </a:t>
            </a:r>
            <a:r>
              <a:rPr lang="en-NZ" sz="1700" spc="-30" dirty="0" err="1" smtClean="0">
                <a:solidFill>
                  <a:srgbClr val="00787E"/>
                </a:solidFill>
              </a:rPr>
              <a:t>Kaupapa</a:t>
            </a:r>
            <a:endParaRPr lang="en-NZ" sz="1700" spc="-30" dirty="0">
              <a:solidFill>
                <a:srgbClr val="00787E"/>
              </a:solidFill>
            </a:endParaRPr>
          </a:p>
        </p:txBody>
      </p:sp>
      <p:sp>
        <p:nvSpPr>
          <p:cNvPr id="15" name="TextBox 14"/>
          <p:cNvSpPr txBox="1"/>
          <p:nvPr userDrawn="1"/>
        </p:nvSpPr>
        <p:spPr>
          <a:xfrm>
            <a:off x="1082874" y="6257694"/>
            <a:ext cx="3319799" cy="353943"/>
          </a:xfrm>
          <a:prstGeom prst="rect">
            <a:avLst/>
          </a:prstGeom>
          <a:noFill/>
        </p:spPr>
        <p:txBody>
          <a:bodyPr wrap="square" rtlCol="0">
            <a:spAutoFit/>
          </a:bodyPr>
          <a:lstStyle/>
          <a:p>
            <a:r>
              <a:rPr lang="en-NZ" sz="1700" dirty="0" smtClean="0">
                <a:solidFill>
                  <a:srgbClr val="4F5858"/>
                </a:solidFill>
              </a:rPr>
              <a:t>The Child – the Heart of the Matter</a:t>
            </a:r>
            <a:endParaRPr lang="en-NZ" sz="1700" dirty="0">
              <a:solidFill>
                <a:srgbClr val="4F5858"/>
              </a:solidFill>
            </a:endParaRPr>
          </a:p>
        </p:txBody>
      </p:sp>
    </p:spTree>
    <p:extLst>
      <p:ext uri="{BB962C8B-B14F-4D97-AF65-F5344CB8AC3E}">
        <p14:creationId xmlns:p14="http://schemas.microsoft.com/office/powerpoint/2010/main" val="181987934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114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A211B-70AD-4F3E-9B92-E9DCACF47543}" type="datetimeFigureOut">
              <a:rPr lang="en-NZ" smtClean="0"/>
              <a:t>6/05/2018</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FEE71-DAAD-418D-BD77-DE11107AC9D7}" type="slidenum">
              <a:rPr lang="en-NZ" smtClean="0"/>
              <a:t>‹Nº›</a:t>
            </a:fld>
            <a:endParaRPr lang="en-NZ"/>
          </a:p>
        </p:txBody>
      </p:sp>
    </p:spTree>
    <p:extLst>
      <p:ext uri="{BB962C8B-B14F-4D97-AF65-F5344CB8AC3E}">
        <p14:creationId xmlns:p14="http://schemas.microsoft.com/office/powerpoint/2010/main" val="423883672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8" r:id="rId5"/>
    <p:sldLayoutId id="2147483667" r:id="rId6"/>
  </p:sldLayoutIdLst>
  <p:txStyles>
    <p:titleStyle>
      <a:lvl1pPr algn="l" defTabSz="914400" rtl="0" eaLnBrk="1" latinLnBrk="0" hangingPunct="1">
        <a:lnSpc>
          <a:spcPts val="4800"/>
        </a:lnSpc>
        <a:spcBef>
          <a:spcPct val="0"/>
        </a:spcBef>
        <a:buNone/>
        <a:defRPr sz="4400" b="1" kern="1200">
          <a:solidFill>
            <a:schemeClr val="bg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A211B-70AD-4F3E-9B92-E9DCACF47543}" type="datetimeFigureOut">
              <a:rPr lang="en-NZ" smtClean="0">
                <a:solidFill>
                  <a:srgbClr val="000000">
                    <a:tint val="75000"/>
                  </a:srgbClr>
                </a:solidFill>
              </a:rPr>
              <a:pPr/>
              <a:t>6/05/2018</a:t>
            </a:fld>
            <a:endParaRPr lang="en-NZ"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FEE71-DAAD-418D-BD77-DE11107AC9D7}" type="slidenum">
              <a:rPr lang="en-NZ" smtClean="0">
                <a:solidFill>
                  <a:srgbClr val="000000">
                    <a:tint val="75000"/>
                  </a:srgbClr>
                </a:solidFill>
              </a:rPr>
              <a:pPr/>
              <a:t>‹Nº›</a:t>
            </a:fld>
            <a:endParaRPr lang="en-NZ" dirty="0">
              <a:solidFill>
                <a:srgbClr val="000000">
                  <a:tint val="75000"/>
                </a:srgbClr>
              </a:solidFill>
            </a:endParaRPr>
          </a:p>
        </p:txBody>
      </p:sp>
    </p:spTree>
    <p:extLst>
      <p:ext uri="{BB962C8B-B14F-4D97-AF65-F5344CB8AC3E}">
        <p14:creationId xmlns:p14="http://schemas.microsoft.com/office/powerpoint/2010/main" val="727918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iming>
    <p:tnLst>
      <p:par>
        <p:cTn id="1" dur="indefinite" restart="never" nodeType="tmRoot"/>
      </p:par>
    </p:tnLst>
  </p:timing>
  <p:txStyles>
    <p:titleStyle>
      <a:lvl1pPr algn="l" defTabSz="914400" rtl="0" eaLnBrk="1" latinLnBrk="0" hangingPunct="1">
        <a:lnSpc>
          <a:spcPts val="4800"/>
        </a:lnSpc>
        <a:spcBef>
          <a:spcPct val="0"/>
        </a:spcBef>
        <a:buNone/>
        <a:defRPr sz="4400" b="1" kern="1200">
          <a:solidFill>
            <a:schemeClr val="bg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8.png"/><Relationship Id="rId4" Type="http://schemas.openxmlformats.org/officeDocument/2006/relationships/diagramLayout" Target="../diagrams/layout2.xml"/><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sandra.collins@ero.govt.nz"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twitter.com/EducationRevNZ" TargetMode="External"/><Relationship Id="rId4" Type="http://schemas.openxmlformats.org/officeDocument/2006/relationships/hyperlink" Target="http://www.ero.govt.n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72" y="516862"/>
            <a:ext cx="8132190" cy="1166400"/>
          </a:xfrm>
        </p:spPr>
        <p:txBody>
          <a:bodyPr/>
          <a:lstStyle/>
          <a:p>
            <a:r>
              <a:rPr lang="en-US" dirty="0" smtClean="0"/>
              <a:t>External and Internal School Evaluation</a:t>
            </a:r>
            <a:r>
              <a:rPr lang="en-US" dirty="0"/>
              <a:t>:</a:t>
            </a:r>
            <a:br>
              <a:rPr lang="en-US" dirty="0"/>
            </a:br>
            <a:r>
              <a:rPr lang="en-US" dirty="0"/>
              <a:t>a New Zealand perspective</a:t>
            </a:r>
            <a:endParaRPr lang="en-NZ" dirty="0"/>
          </a:p>
        </p:txBody>
      </p:sp>
      <p:pic>
        <p:nvPicPr>
          <p:cNvPr id="5" name="Picture 4"/>
          <p:cNvPicPr>
            <a:picLocks noChangeAspect="1"/>
          </p:cNvPicPr>
          <p:nvPr/>
        </p:nvPicPr>
        <p:blipFill>
          <a:blip r:embed="rId3"/>
          <a:stretch>
            <a:fillRect/>
          </a:stretch>
        </p:blipFill>
        <p:spPr>
          <a:xfrm>
            <a:off x="2095315" y="1635854"/>
            <a:ext cx="4438650" cy="3514725"/>
          </a:xfrm>
          <a:prstGeom prst="rect">
            <a:avLst/>
          </a:prstGeom>
        </p:spPr>
      </p:pic>
      <p:sp>
        <p:nvSpPr>
          <p:cNvPr id="6" name="Rectangle 5"/>
          <p:cNvSpPr/>
          <p:nvPr/>
        </p:nvSpPr>
        <p:spPr>
          <a:xfrm>
            <a:off x="231549" y="5618176"/>
            <a:ext cx="2813248" cy="1015663"/>
          </a:xfrm>
          <a:prstGeom prst="rect">
            <a:avLst/>
          </a:prstGeom>
        </p:spPr>
        <p:txBody>
          <a:bodyPr wrap="square">
            <a:spAutoFit/>
          </a:bodyPr>
          <a:lstStyle/>
          <a:p>
            <a:r>
              <a:rPr lang="en-NZ" sz="1200" dirty="0"/>
              <a:t>Presentation to </a:t>
            </a:r>
          </a:p>
          <a:p>
            <a:r>
              <a:rPr lang="en-NZ" sz="1200" dirty="0"/>
              <a:t>School </a:t>
            </a:r>
            <a:r>
              <a:rPr lang="en-NZ" sz="1200" dirty="0" smtClean="0"/>
              <a:t>Inspectorate</a:t>
            </a:r>
            <a:endParaRPr lang="en-NZ" sz="1200" dirty="0"/>
          </a:p>
          <a:p>
            <a:r>
              <a:rPr lang="en-NZ" sz="1200" dirty="0"/>
              <a:t>Training days</a:t>
            </a:r>
          </a:p>
          <a:p>
            <a:r>
              <a:rPr lang="en-NZ" sz="1200" dirty="0" smtClean="0"/>
              <a:t>Bilbao, Basque </a:t>
            </a:r>
            <a:r>
              <a:rPr lang="en-NZ" sz="1200" dirty="0"/>
              <a:t>Country</a:t>
            </a:r>
          </a:p>
          <a:p>
            <a:r>
              <a:rPr lang="en-NZ" sz="1200" dirty="0" smtClean="0"/>
              <a:t>June </a:t>
            </a:r>
            <a:r>
              <a:rPr lang="en-NZ" sz="1200" dirty="0"/>
              <a:t>2018</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262" y="5794082"/>
            <a:ext cx="4639065" cy="950978"/>
          </a:xfrm>
          <a:prstGeom prst="rect">
            <a:avLst/>
          </a:prstGeom>
        </p:spPr>
      </p:pic>
      <p:sp>
        <p:nvSpPr>
          <p:cNvPr id="8" name="Rectangle 7"/>
          <p:cNvSpPr/>
          <p:nvPr/>
        </p:nvSpPr>
        <p:spPr>
          <a:xfrm>
            <a:off x="6471821" y="4839975"/>
            <a:ext cx="2370338" cy="954107"/>
          </a:xfrm>
          <a:prstGeom prst="rect">
            <a:avLst/>
          </a:prstGeom>
        </p:spPr>
        <p:txBody>
          <a:bodyPr wrap="square">
            <a:spAutoFit/>
          </a:bodyPr>
          <a:lstStyle/>
          <a:p>
            <a:r>
              <a:rPr lang="en-NZ" sz="1400" dirty="0"/>
              <a:t>Sandra Collins</a:t>
            </a:r>
          </a:p>
          <a:p>
            <a:r>
              <a:rPr lang="en-NZ" sz="1400" dirty="0"/>
              <a:t>Senior Education Evaluator</a:t>
            </a:r>
          </a:p>
          <a:p>
            <a:r>
              <a:rPr lang="en-NZ" sz="1400" dirty="0"/>
              <a:t>Evaluation Services</a:t>
            </a:r>
          </a:p>
          <a:p>
            <a:r>
              <a:rPr lang="en-NZ" sz="1400" dirty="0"/>
              <a:t>Education Review Office</a:t>
            </a:r>
          </a:p>
        </p:txBody>
      </p:sp>
    </p:spTree>
    <p:extLst>
      <p:ext uri="{BB962C8B-B14F-4D97-AF65-F5344CB8AC3E}">
        <p14:creationId xmlns:p14="http://schemas.microsoft.com/office/powerpoint/2010/main" val="1092830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503" t="4615" b="1004"/>
          <a:stretch>
            <a:fillRect/>
          </a:stretch>
        </p:blipFill>
        <p:spPr bwMode="auto">
          <a:xfrm>
            <a:off x="1837760" y="1640107"/>
            <a:ext cx="4931593" cy="4571096"/>
          </a:xfrm>
          <a:prstGeom prst="rect">
            <a:avLst/>
          </a:prstGeom>
          <a:noFill/>
          <a:ln w="9525">
            <a:noFill/>
            <a:miter lim="800000"/>
            <a:headEnd/>
            <a:tailEnd/>
          </a:ln>
        </p:spPr>
      </p:pic>
      <p:sp>
        <p:nvSpPr>
          <p:cNvPr id="3" name="Rectangle 2"/>
          <p:cNvSpPr/>
          <p:nvPr/>
        </p:nvSpPr>
        <p:spPr>
          <a:xfrm>
            <a:off x="350982" y="417401"/>
            <a:ext cx="8285018" cy="1077218"/>
          </a:xfrm>
          <a:prstGeom prst="rect">
            <a:avLst/>
          </a:prstGeom>
        </p:spPr>
        <p:txBody>
          <a:bodyPr wrap="square">
            <a:spAutoFit/>
          </a:bodyPr>
          <a:lstStyle/>
          <a:p>
            <a:r>
              <a:rPr lang="en-NZ" sz="3200" b="1" dirty="0" smtClean="0">
                <a:effectLst>
                  <a:outerShdw blurRad="38100" dist="38100" dir="2700000" algn="tl">
                    <a:srgbClr val="000000">
                      <a:alpha val="43137"/>
                    </a:srgbClr>
                  </a:outerShdw>
                </a:effectLst>
              </a:rPr>
              <a:t>School evaluation indicators</a:t>
            </a:r>
          </a:p>
          <a:p>
            <a:r>
              <a:rPr lang="en-NZ" sz="3200" b="1" dirty="0" smtClean="0">
                <a:effectLst>
                  <a:outerShdw blurRad="38100" dist="38100" dir="2700000" algn="tl">
                    <a:srgbClr val="000000">
                      <a:alpha val="43137"/>
                    </a:srgbClr>
                  </a:outerShdw>
                </a:effectLst>
              </a:rPr>
              <a:t> </a:t>
            </a:r>
            <a:r>
              <a:rPr lang="en-NZ" sz="3200" b="1" dirty="0">
                <a:effectLst>
                  <a:outerShdw blurRad="38100" dist="38100" dir="2700000" algn="tl">
                    <a:srgbClr val="000000">
                      <a:alpha val="43137"/>
                    </a:srgbClr>
                  </a:outerShdw>
                </a:effectLst>
              </a:rPr>
              <a:t>conceptual framework</a:t>
            </a:r>
          </a:p>
        </p:txBody>
      </p:sp>
      <p:pic>
        <p:nvPicPr>
          <p:cNvPr id="2" name="Picture 1"/>
          <p:cNvPicPr>
            <a:picLocks noChangeAspect="1"/>
          </p:cNvPicPr>
          <p:nvPr/>
        </p:nvPicPr>
        <p:blipFill>
          <a:blip r:embed="rId4"/>
          <a:stretch>
            <a:fillRect/>
          </a:stretch>
        </p:blipFill>
        <p:spPr>
          <a:xfrm>
            <a:off x="4372667" y="6019794"/>
            <a:ext cx="4639458" cy="951058"/>
          </a:xfrm>
          <a:prstGeom prst="rect">
            <a:avLst/>
          </a:prstGeom>
        </p:spPr>
      </p:pic>
    </p:spTree>
    <p:extLst>
      <p:ext uri="{BB962C8B-B14F-4D97-AF65-F5344CB8AC3E}">
        <p14:creationId xmlns:p14="http://schemas.microsoft.com/office/powerpoint/2010/main" val="3240519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28" y="240145"/>
            <a:ext cx="8811490" cy="1071419"/>
          </a:xfrm>
        </p:spPr>
        <p:txBody>
          <a:bodyPr/>
          <a:lstStyle/>
          <a:p>
            <a:pPr lvl="0" algn="ctr">
              <a:lnSpc>
                <a:spcPct val="100000"/>
              </a:lnSpc>
            </a:pPr>
            <a:r>
              <a:rPr lang="en-NZ" sz="2800" i="1" dirty="0" smtClean="0">
                <a:solidFill>
                  <a:srgbClr val="880A08"/>
                </a:solidFill>
              </a:rPr>
              <a:t/>
            </a:r>
            <a:br>
              <a:rPr lang="en-NZ" sz="2800" i="1" dirty="0" smtClean="0">
                <a:solidFill>
                  <a:srgbClr val="880A08"/>
                </a:solidFill>
              </a:rPr>
            </a:br>
            <a:r>
              <a:rPr lang="en-NZ" sz="2800" i="1" dirty="0" smtClean="0">
                <a:solidFill>
                  <a:srgbClr val="880A08"/>
                </a:solidFill>
              </a:rPr>
              <a:t/>
            </a:r>
            <a:br>
              <a:rPr lang="en-NZ" sz="2800" i="1" dirty="0" smtClean="0">
                <a:solidFill>
                  <a:srgbClr val="880A08"/>
                </a:solidFill>
              </a:rPr>
            </a:br>
            <a:r>
              <a:rPr lang="en-NZ" sz="2800" i="1" dirty="0" smtClean="0">
                <a:solidFill>
                  <a:srgbClr val="880A08"/>
                </a:solidFill>
              </a:rPr>
              <a:t/>
            </a:r>
            <a:br>
              <a:rPr lang="en-NZ" sz="2800" i="1" dirty="0" smtClean="0">
                <a:solidFill>
                  <a:srgbClr val="880A08"/>
                </a:solidFill>
              </a:rPr>
            </a:br>
            <a:r>
              <a:rPr lang="en-US" sz="2800" dirty="0" smtClean="0">
                <a:solidFill>
                  <a:srgbClr val="167378"/>
                </a:solidFill>
              </a:rPr>
              <a:t>Outcome indicators </a:t>
            </a:r>
            <a:r>
              <a:rPr lang="en-NZ" sz="2800" i="1" dirty="0" smtClean="0">
                <a:solidFill>
                  <a:srgbClr val="167378"/>
                </a:solidFill>
              </a:rPr>
              <a:t/>
            </a:r>
            <a:br>
              <a:rPr lang="en-NZ" sz="2800" i="1" dirty="0" smtClean="0">
                <a:solidFill>
                  <a:srgbClr val="167378"/>
                </a:solidFill>
              </a:rPr>
            </a:br>
            <a:r>
              <a:rPr lang="en-NZ" sz="2800" i="1" dirty="0" smtClean="0">
                <a:solidFill>
                  <a:srgbClr val="880A08"/>
                </a:solidFill>
                <a:effectLst>
                  <a:outerShdw blurRad="38100" dist="38100" dir="2700000" algn="tl">
                    <a:srgbClr val="000000">
                      <a:alpha val="43137"/>
                    </a:srgbClr>
                  </a:outerShdw>
                </a:effectLst>
              </a:rPr>
              <a:t> </a:t>
            </a:r>
            <a:r>
              <a:rPr lang="en-NZ" sz="2800" i="1" dirty="0" smtClean="0">
                <a:solidFill>
                  <a:srgbClr val="880A08"/>
                </a:solidFill>
              </a:rPr>
              <a:t/>
            </a:r>
            <a:br>
              <a:rPr lang="en-NZ" sz="2800" i="1" dirty="0" smtClean="0">
                <a:solidFill>
                  <a:srgbClr val="880A08"/>
                </a:solidFill>
              </a:rPr>
            </a:b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NZ"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3883" y="1616364"/>
            <a:ext cx="8220723" cy="3620654"/>
          </a:xfrm>
        </p:spPr>
        <p:txBody>
          <a:bodyPr>
            <a:normAutofit fontScale="77500" lnSpcReduction="20000"/>
          </a:bodyPr>
          <a:lstStyle/>
          <a:p>
            <a:pPr marL="0" indent="0" algn="ctr">
              <a:buNone/>
            </a:pPr>
            <a:r>
              <a:rPr lang="en-US" sz="2600" b="1" dirty="0" smtClean="0">
                <a:solidFill>
                  <a:schemeClr val="tx1"/>
                </a:solidFill>
                <a:effectLst>
                  <a:outerShdw blurRad="38100" dist="38100" dir="2700000" algn="tl">
                    <a:srgbClr val="000000">
                      <a:alpha val="43137"/>
                    </a:srgbClr>
                  </a:outerShdw>
                </a:effectLst>
              </a:rPr>
              <a:t>“confident, connected, actively involved, lifelong learners”</a:t>
            </a:r>
            <a:endParaRPr lang="en-AU" sz="2600" b="1" dirty="0" smtClean="0">
              <a:solidFill>
                <a:schemeClr val="tx1"/>
              </a:solidFill>
            </a:endParaRPr>
          </a:p>
          <a:p>
            <a:pPr marL="0" indent="0" algn="ctr">
              <a:buNone/>
            </a:pPr>
            <a:endParaRPr lang="en-AU" sz="2300" b="1" dirty="0" smtClean="0"/>
          </a:p>
          <a:p>
            <a:pPr marL="0" indent="0" algn="ctr">
              <a:buNone/>
            </a:pPr>
            <a:r>
              <a:rPr lang="en-AU" sz="2300" b="1" dirty="0" smtClean="0"/>
              <a:t>Confident in their identity, language and culture as citizens of Aotearoa New Zealand</a:t>
            </a:r>
          </a:p>
          <a:p>
            <a:pPr marL="0" indent="0" algn="ctr">
              <a:buNone/>
            </a:pPr>
            <a:endParaRPr lang="en-AU" sz="2300" b="1" dirty="0" smtClean="0"/>
          </a:p>
          <a:p>
            <a:pPr marL="0" indent="0" algn="ctr">
              <a:buNone/>
            </a:pPr>
            <a:r>
              <a:rPr lang="en-AU" sz="2300" b="1" dirty="0" smtClean="0"/>
              <a:t>Socially and emotionally competent, resilient and optimistic about the future </a:t>
            </a:r>
          </a:p>
          <a:p>
            <a:pPr marL="0" indent="0" algn="ctr">
              <a:buNone/>
            </a:pPr>
            <a:endParaRPr lang="en-AU" sz="2300" b="1" dirty="0" smtClean="0"/>
          </a:p>
          <a:p>
            <a:pPr marL="0" indent="0" algn="ctr">
              <a:buNone/>
            </a:pPr>
            <a:r>
              <a:rPr lang="en-AU" sz="2300" b="1" dirty="0" smtClean="0"/>
              <a:t>A successful lifelong learner</a:t>
            </a:r>
          </a:p>
          <a:p>
            <a:pPr marL="0" indent="0" algn="ctr">
              <a:buNone/>
            </a:pPr>
            <a:r>
              <a:rPr lang="en-AU" sz="2300" b="1" dirty="0" smtClean="0"/>
              <a:t> </a:t>
            </a:r>
          </a:p>
          <a:p>
            <a:pPr marL="0" indent="0" algn="ctr">
              <a:buNone/>
            </a:pPr>
            <a:r>
              <a:rPr lang="en-AU" sz="2300" b="1" dirty="0" smtClean="0"/>
              <a:t>Participates and contributes confidently in a range of contexts - cultural, local, national and global </a:t>
            </a:r>
          </a:p>
          <a:p>
            <a:pPr marL="0" indent="0">
              <a:buNone/>
            </a:pPr>
            <a:endParaRPr lang="en-US" dirty="0" smtClean="0"/>
          </a:p>
          <a:p>
            <a:pPr marL="0" indent="0">
              <a:buNone/>
            </a:pPr>
            <a:endParaRPr lang="en-NZ" b="1" dirty="0" smtClean="0">
              <a:solidFill>
                <a:schemeClr val="bg2">
                  <a:lumMod val="10000"/>
                </a:schemeClr>
              </a:solidFill>
            </a:endParaRPr>
          </a:p>
          <a:p>
            <a:pPr marL="0" indent="0">
              <a:buNone/>
            </a:pPr>
            <a:endParaRPr lang="en-US" i="1" dirty="0" smtClean="0">
              <a:solidFill>
                <a:srgbClr val="0000FF"/>
              </a:solidFill>
            </a:endParaRPr>
          </a:p>
          <a:p>
            <a:endParaRPr lang="en-NZ" dirty="0"/>
          </a:p>
        </p:txBody>
      </p:sp>
      <p:pic>
        <p:nvPicPr>
          <p:cNvPr id="4" name="Picture 2"/>
          <p:cNvPicPr>
            <a:picLocks noChangeAspect="1" noChangeArrowheads="1"/>
          </p:cNvPicPr>
          <p:nvPr/>
        </p:nvPicPr>
        <p:blipFill>
          <a:blip r:embed="rId3" cstate="print"/>
          <a:srcRect l="4503" t="4615" b="1004"/>
          <a:stretch>
            <a:fillRect/>
          </a:stretch>
        </p:blipFill>
        <p:spPr bwMode="auto">
          <a:xfrm>
            <a:off x="7086456" y="4950738"/>
            <a:ext cx="1747147" cy="1619431"/>
          </a:xfrm>
          <a:prstGeom prst="rect">
            <a:avLst/>
          </a:prstGeom>
          <a:noFill/>
          <a:ln w="9525">
            <a:noFill/>
            <a:miter lim="800000"/>
            <a:headEnd/>
            <a:tailEnd/>
          </a:ln>
        </p:spPr>
      </p:pic>
    </p:spTree>
    <p:extLst>
      <p:ext uri="{BB962C8B-B14F-4D97-AF65-F5344CB8AC3E}">
        <p14:creationId xmlns:p14="http://schemas.microsoft.com/office/powerpoint/2010/main" val="212456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74" y="396951"/>
            <a:ext cx="7820568" cy="1123841"/>
          </a:xfrm>
        </p:spPr>
        <p:txBody>
          <a:bodyPr/>
          <a:lstStyle/>
          <a:p>
            <a:r>
              <a:rPr lang="en-US" sz="3200" dirty="0">
                <a:solidFill>
                  <a:srgbClr val="167378"/>
                </a:solidFill>
              </a:rPr>
              <a:t>Domains </a:t>
            </a:r>
            <a:r>
              <a:rPr lang="en-US" sz="3200" dirty="0" smtClean="0">
                <a:solidFill>
                  <a:srgbClr val="167378"/>
                </a:solidFill>
              </a:rPr>
              <a:t>- what matters most </a:t>
            </a:r>
            <a:br>
              <a:rPr lang="en-US" sz="3200" dirty="0" smtClean="0">
                <a:solidFill>
                  <a:srgbClr val="167378"/>
                </a:solidFill>
              </a:rPr>
            </a:br>
            <a:r>
              <a:rPr lang="en-US" sz="3200" dirty="0" smtClean="0">
                <a:solidFill>
                  <a:srgbClr val="167378"/>
                </a:solidFill>
              </a:rPr>
              <a:t>Process indicators</a:t>
            </a:r>
            <a:endParaRPr lang="en-NZ" sz="3200" dirty="0">
              <a:solidFill>
                <a:srgbClr val="167378"/>
              </a:solidFill>
            </a:endParaRPr>
          </a:p>
        </p:txBody>
      </p:sp>
      <p:sp>
        <p:nvSpPr>
          <p:cNvPr id="3" name="Content Placeholder 2"/>
          <p:cNvSpPr>
            <a:spLocks noGrp="1"/>
          </p:cNvSpPr>
          <p:nvPr>
            <p:ph idx="1"/>
          </p:nvPr>
        </p:nvSpPr>
        <p:spPr>
          <a:xfrm>
            <a:off x="621437" y="1624614"/>
            <a:ext cx="7572163" cy="3630966"/>
          </a:xfrm>
        </p:spPr>
        <p:txBody>
          <a:bodyPr>
            <a:normAutofit fontScale="85000" lnSpcReduction="20000"/>
          </a:bodyPr>
          <a:lstStyle/>
          <a:p>
            <a:r>
              <a:rPr lang="en-AU" b="1" dirty="0" smtClean="0"/>
              <a:t>stewardship of the school</a:t>
            </a:r>
          </a:p>
          <a:p>
            <a:r>
              <a:rPr lang="en-AU" b="1" dirty="0" smtClean="0"/>
              <a:t>leadership of conditions for equity and excellence</a:t>
            </a:r>
          </a:p>
          <a:p>
            <a:r>
              <a:rPr lang="en-AU" b="1" dirty="0" smtClean="0">
                <a:solidFill>
                  <a:srgbClr val="7C2128"/>
                </a:solidFill>
              </a:rPr>
              <a:t>educationally powerful connections and relationships   </a:t>
            </a:r>
          </a:p>
          <a:p>
            <a:r>
              <a:rPr lang="en-AU" b="1" dirty="0" smtClean="0">
                <a:solidFill>
                  <a:srgbClr val="7C2128"/>
                </a:solidFill>
              </a:rPr>
              <a:t>responsive curriculum, effective teaching and opportunity to learn</a:t>
            </a:r>
          </a:p>
          <a:p>
            <a:r>
              <a:rPr lang="en-AU" b="1" dirty="0" smtClean="0"/>
              <a:t>professional capability and collective capacity</a:t>
            </a:r>
          </a:p>
          <a:p>
            <a:r>
              <a:rPr lang="en-AU" b="1" dirty="0" smtClean="0"/>
              <a:t>improvement and innovation through evaluation, inquiry and knowledge building</a:t>
            </a:r>
          </a:p>
          <a:p>
            <a:pPr marL="0" indent="0">
              <a:buNone/>
            </a:pPr>
            <a:endParaRPr lang="en-AU" b="1" dirty="0" smtClean="0"/>
          </a:p>
          <a:p>
            <a:pPr marL="0" indent="0">
              <a:buNone/>
            </a:pPr>
            <a:endParaRPr lang="en-AU" b="1" dirty="0"/>
          </a:p>
          <a:p>
            <a:pPr marL="0" indent="0">
              <a:buNone/>
            </a:pPr>
            <a:r>
              <a:rPr lang="en-AU" b="1" dirty="0" smtClean="0"/>
              <a:t>http</a:t>
            </a:r>
            <a:r>
              <a:rPr lang="en-AU" b="1" dirty="0"/>
              <a:t>://www.ero.govt.nz/publications/school-evaluation-indicators/indicators-background-papers/</a:t>
            </a:r>
            <a:endParaRPr lang="en-AU" b="1" dirty="0" smtClean="0"/>
          </a:p>
          <a:p>
            <a:endParaRPr lang="en-AU" sz="1800" dirty="0" smtClean="0"/>
          </a:p>
          <a:p>
            <a:endParaRPr lang="en-NZ" dirty="0"/>
          </a:p>
        </p:txBody>
      </p:sp>
      <p:pic>
        <p:nvPicPr>
          <p:cNvPr id="4" name="Picture 2"/>
          <p:cNvPicPr>
            <a:picLocks noChangeAspect="1" noChangeArrowheads="1"/>
          </p:cNvPicPr>
          <p:nvPr/>
        </p:nvPicPr>
        <p:blipFill>
          <a:blip r:embed="rId3" cstate="print"/>
          <a:srcRect l="4503" t="4615" b="1004"/>
          <a:stretch>
            <a:fillRect/>
          </a:stretch>
        </p:blipFill>
        <p:spPr bwMode="auto">
          <a:xfrm>
            <a:off x="6540682" y="396951"/>
            <a:ext cx="1747147" cy="1619431"/>
          </a:xfrm>
          <a:prstGeom prst="rect">
            <a:avLst/>
          </a:prstGeom>
          <a:noFill/>
          <a:ln w="9525">
            <a:noFill/>
            <a:miter lim="800000"/>
            <a:headEnd/>
            <a:tailEnd/>
          </a:ln>
        </p:spPr>
      </p:pic>
    </p:spTree>
    <p:extLst>
      <p:ext uri="{BB962C8B-B14F-4D97-AF65-F5344CB8AC3E}">
        <p14:creationId xmlns:p14="http://schemas.microsoft.com/office/powerpoint/2010/main" val="2115462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50" y="88175"/>
            <a:ext cx="8435293" cy="1722870"/>
          </a:xfrm>
        </p:spPr>
        <p:txBody>
          <a:bodyPr/>
          <a:lstStyle/>
          <a:p>
            <a:r>
              <a:rPr lang="en-US" dirty="0" smtClean="0"/>
              <a:t>Domain 4: Responsive curriculum, effective teaching and opportunity to learn</a:t>
            </a:r>
            <a:br>
              <a:rPr lang="en-US" dirty="0" smtClean="0"/>
            </a:br>
            <a:r>
              <a:rPr lang="en-US" sz="2400" dirty="0" smtClean="0"/>
              <a:t>(an example)</a:t>
            </a:r>
            <a:endParaRPr lang="en-NZ" sz="2400" dirty="0"/>
          </a:p>
        </p:txBody>
      </p:sp>
      <p:graphicFrame>
        <p:nvGraphicFramePr>
          <p:cNvPr id="4" name="Table 3"/>
          <p:cNvGraphicFramePr>
            <a:graphicFrameLocks noGrp="1"/>
          </p:cNvGraphicFramePr>
          <p:nvPr>
            <p:extLst>
              <p:ext uri="{D42A27DB-BD31-4B8C-83A1-F6EECF244321}">
                <p14:modId xmlns:p14="http://schemas.microsoft.com/office/powerpoint/2010/main" val="3215370239"/>
              </p:ext>
            </p:extLst>
          </p:nvPr>
        </p:nvGraphicFramePr>
        <p:xfrm>
          <a:off x="266330" y="1882067"/>
          <a:ext cx="8353887" cy="4473457"/>
        </p:xfrm>
        <a:graphic>
          <a:graphicData uri="http://schemas.openxmlformats.org/drawingml/2006/table">
            <a:tbl>
              <a:tblPr firstRow="1" bandRow="1">
                <a:tableStyleId>{F5AB1C69-6EDB-4FF4-983F-18BD219EF322}</a:tableStyleId>
              </a:tblPr>
              <a:tblGrid>
                <a:gridCol w="2199515"/>
                <a:gridCol w="6154372"/>
              </a:tblGrid>
              <a:tr h="541537">
                <a:tc>
                  <a:txBody>
                    <a:bodyPr/>
                    <a:lstStyle/>
                    <a:p>
                      <a:r>
                        <a:rPr lang="en-US" dirty="0" smtClean="0"/>
                        <a:t>Evaluation indicator</a:t>
                      </a:r>
                      <a:endParaRPr lang="en-NZ" dirty="0"/>
                    </a:p>
                  </a:txBody>
                  <a:tcPr/>
                </a:tc>
                <a:tc>
                  <a:txBody>
                    <a:bodyPr/>
                    <a:lstStyle/>
                    <a:p>
                      <a:r>
                        <a:rPr lang="en-US" dirty="0" smtClean="0"/>
                        <a:t>Effective practice</a:t>
                      </a:r>
                      <a:endParaRPr lang="en-NZ" dirty="0"/>
                    </a:p>
                  </a:txBody>
                  <a:tcPr/>
                </a:tc>
              </a:tr>
              <a:tr h="370840">
                <a:tc>
                  <a:txBody>
                    <a:bodyPr/>
                    <a:lstStyle/>
                    <a:p>
                      <a:r>
                        <a:rPr lang="en-NZ" dirty="0" smtClean="0"/>
                        <a:t>Students have effective</a:t>
                      </a:r>
                      <a:r>
                        <a:rPr lang="en-NZ" baseline="0" dirty="0" smtClean="0"/>
                        <a:t>, sufficient and equitable opportunities to learn.</a:t>
                      </a:r>
                      <a:endParaRPr lang="en-NZ" dirty="0"/>
                    </a:p>
                  </a:txBody>
                  <a:tcPr/>
                </a:tc>
                <a:tc>
                  <a:txBody>
                    <a:bodyPr/>
                    <a:lstStyle/>
                    <a:p>
                      <a:r>
                        <a:rPr lang="en-NZ" dirty="0" smtClean="0"/>
                        <a:t>The learning environment is managed in ways that support</a:t>
                      </a:r>
                      <a:r>
                        <a:rPr lang="en-NZ" baseline="0" dirty="0" smtClean="0"/>
                        <a:t> participation, engagement and agency in learning.</a:t>
                      </a:r>
                    </a:p>
                    <a:p>
                      <a:endParaRPr lang="en-NZ" baseline="0" dirty="0" smtClean="0"/>
                    </a:p>
                    <a:p>
                      <a:r>
                        <a:rPr lang="en-NZ" baseline="0" dirty="0" smtClean="0"/>
                        <a:t>Learning opportunities enable students to relate new information to prior knowledge and to modify existing conceptions as necessary. </a:t>
                      </a:r>
                    </a:p>
                    <a:p>
                      <a:endParaRPr lang="en-NZ" baseline="0" dirty="0" smtClean="0"/>
                    </a:p>
                    <a:p>
                      <a:r>
                        <a:rPr lang="en-NZ" baseline="0" dirty="0" smtClean="0"/>
                        <a:t>Students experience an environment in which it is safe to take risks and errors are regarded as opportunities for learning. </a:t>
                      </a:r>
                    </a:p>
                    <a:p>
                      <a:endParaRPr lang="en-NZ" baseline="0" dirty="0" smtClean="0"/>
                    </a:p>
                    <a:p>
                      <a:r>
                        <a:rPr lang="en-NZ" baseline="0" dirty="0" smtClean="0"/>
                        <a:t>Participation in effective heterogeneous (mixed ability) group activities provides students with cognitive challenge and opportunities for deep learning. </a:t>
                      </a:r>
                    </a:p>
                    <a:p>
                      <a:endParaRPr lang="en-NZ" dirty="0"/>
                    </a:p>
                  </a:txBody>
                  <a:tcPr/>
                </a:tc>
              </a:tr>
            </a:tbl>
          </a:graphicData>
        </a:graphic>
      </p:graphicFrame>
    </p:spTree>
    <p:extLst>
      <p:ext uri="{BB962C8B-B14F-4D97-AF65-F5344CB8AC3E}">
        <p14:creationId xmlns:p14="http://schemas.microsoft.com/office/powerpoint/2010/main" val="51345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nvPr>
        </p:nvGraphicFramePr>
        <p:xfrm>
          <a:off x="542740" y="1109709"/>
          <a:ext cx="3993749" cy="4403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E:\Web\_CMP3912.jpg"/>
          <p:cNvPicPr>
            <a:picLocks noChangeAspect="1" noChangeArrowheads="1"/>
          </p:cNvPicPr>
          <p:nvPr/>
        </p:nvPicPr>
        <p:blipFill>
          <a:blip r:embed="rId8" cstate="print"/>
          <a:srcRect/>
          <a:stretch>
            <a:fillRect/>
          </a:stretch>
        </p:blipFill>
        <p:spPr bwMode="auto">
          <a:xfrm>
            <a:off x="5374043" y="1169044"/>
            <a:ext cx="3349351" cy="2227449"/>
          </a:xfrm>
          <a:prstGeom prst="rect">
            <a:avLst/>
          </a:prstGeom>
          <a:noFill/>
        </p:spPr>
      </p:pic>
      <p:pic>
        <p:nvPicPr>
          <p:cNvPr id="8" name="Picture 7" descr="0107 Taita2014.JPG"/>
          <p:cNvPicPr>
            <a:picLocks noGrp="1" noChangeAspect="1"/>
          </p:cNvPicPr>
          <p:nvPr isPhoto="1"/>
        </p:nvPicPr>
        <p:blipFill>
          <a:blip r:embed="rId9" cstate="print">
            <a:lum/>
          </a:blip>
          <a:stretch>
            <a:fillRect/>
          </a:stretch>
        </p:blipFill>
        <p:spPr>
          <a:xfrm>
            <a:off x="5374043" y="3726296"/>
            <a:ext cx="3349351" cy="2234064"/>
          </a:xfrm>
          <a:prstGeom prst="rect">
            <a:avLst/>
          </a:prstGeom>
          <a:noFill/>
          <a:ln>
            <a:noFill/>
          </a:ln>
        </p:spPr>
      </p:pic>
      <p:pic>
        <p:nvPicPr>
          <p:cNvPr id="9" name="Picture 8"/>
          <p:cNvPicPr>
            <a:picLocks noChangeAspect="1"/>
          </p:cNvPicPr>
          <p:nvPr/>
        </p:nvPicPr>
        <p:blipFill>
          <a:blip r:embed="rId10"/>
          <a:stretch>
            <a:fillRect/>
          </a:stretch>
        </p:blipFill>
        <p:spPr>
          <a:xfrm>
            <a:off x="2439391" y="5113537"/>
            <a:ext cx="1462899" cy="1419641"/>
          </a:xfrm>
          <a:prstGeom prst="rect">
            <a:avLst/>
          </a:prstGeom>
        </p:spPr>
      </p:pic>
      <p:sp>
        <p:nvSpPr>
          <p:cNvPr id="3" name="TextBox 2"/>
          <p:cNvSpPr txBox="1"/>
          <p:nvPr/>
        </p:nvSpPr>
        <p:spPr>
          <a:xfrm>
            <a:off x="452761" y="89564"/>
            <a:ext cx="7989903" cy="1200329"/>
          </a:xfrm>
          <a:prstGeom prst="rect">
            <a:avLst/>
          </a:prstGeom>
          <a:noFill/>
        </p:spPr>
        <p:txBody>
          <a:bodyPr wrap="square" rtlCol="0">
            <a:spAutoFit/>
          </a:bodyPr>
          <a:lstStyle/>
          <a:p>
            <a:r>
              <a:rPr lang="en-NZ" sz="3600" b="1" dirty="0" smtClean="0">
                <a:solidFill>
                  <a:srgbClr val="167378"/>
                </a:solidFill>
              </a:rPr>
              <a:t>4. ERO’s current approach to school external evaluation</a:t>
            </a:r>
            <a:endParaRPr lang="en-NZ" sz="3600" b="1" dirty="0">
              <a:solidFill>
                <a:srgbClr val="167378"/>
              </a:solidFill>
            </a:endParaRPr>
          </a:p>
        </p:txBody>
      </p:sp>
    </p:spTree>
    <p:extLst>
      <p:ext uri="{BB962C8B-B14F-4D97-AF65-F5344CB8AC3E}">
        <p14:creationId xmlns:p14="http://schemas.microsoft.com/office/powerpoint/2010/main" val="1920417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607827" y="81762"/>
            <a:ext cx="5727267" cy="999346"/>
          </a:xfrm>
        </p:spPr>
        <p:txBody>
          <a:bodyPr>
            <a:normAutofit/>
          </a:bodyPr>
          <a:lstStyle/>
          <a:p>
            <a:r>
              <a:rPr lang="en-NZ" sz="3200" dirty="0" smtClean="0">
                <a:solidFill>
                  <a:schemeClr val="bg2">
                    <a:lumMod val="75000"/>
                  </a:schemeClr>
                </a:solidFill>
              </a:rPr>
              <a:t>ERO’s external evaluation will</a:t>
            </a:r>
            <a:endParaRPr lang="en-NZ" sz="3200" dirty="0">
              <a:solidFill>
                <a:schemeClr val="bg2">
                  <a:lumMod val="75000"/>
                </a:schemeClr>
              </a:solidFill>
            </a:endParaRPr>
          </a:p>
        </p:txBody>
      </p:sp>
      <p:sp>
        <p:nvSpPr>
          <p:cNvPr id="3" name="Content Placeholder 7"/>
          <p:cNvSpPr>
            <a:spLocks noGrp="1"/>
          </p:cNvSpPr>
          <p:nvPr>
            <p:ph idx="4294967295"/>
          </p:nvPr>
        </p:nvSpPr>
        <p:spPr>
          <a:xfrm>
            <a:off x="295006" y="855588"/>
            <a:ext cx="8425482" cy="5299768"/>
          </a:xfrm>
          <a:prstGeom prst="rect">
            <a:avLst/>
          </a:prstGeom>
        </p:spPr>
        <p:txBody>
          <a:bodyPr>
            <a:noAutofit/>
          </a:bodyPr>
          <a:lstStyle/>
          <a:p>
            <a:pPr marL="457200" indent="-457200">
              <a:buFont typeface="+mj-lt"/>
              <a:buAutoNum type="arabicPeriod"/>
            </a:pPr>
            <a:endParaRPr lang="en-NZ" sz="1600" dirty="0" smtClean="0">
              <a:solidFill>
                <a:schemeClr val="tx2"/>
              </a:solidFill>
            </a:endParaRPr>
          </a:p>
          <a:p>
            <a:r>
              <a:rPr lang="en-NZ" sz="2400" dirty="0" smtClean="0">
                <a:solidFill>
                  <a:schemeClr val="tx2"/>
                </a:solidFill>
              </a:rPr>
              <a:t>Use a school’s evidence – from a range of sources and evaluation activities (triangulate)</a:t>
            </a:r>
          </a:p>
          <a:p>
            <a:r>
              <a:rPr lang="en-NZ" sz="2400" dirty="0" smtClean="0">
                <a:solidFill>
                  <a:schemeClr val="tx2"/>
                </a:solidFill>
              </a:rPr>
              <a:t>Consider and seek further evidence when necessary</a:t>
            </a:r>
          </a:p>
          <a:p>
            <a:r>
              <a:rPr lang="en-NZ" sz="2400" dirty="0" smtClean="0">
                <a:solidFill>
                  <a:schemeClr val="tx2"/>
                </a:solidFill>
              </a:rPr>
              <a:t>Analyse to unpack what the evidence shows- what is so?</a:t>
            </a:r>
          </a:p>
          <a:p>
            <a:r>
              <a:rPr lang="en-NZ" sz="2400" dirty="0" smtClean="0">
                <a:solidFill>
                  <a:schemeClr val="tx2"/>
                </a:solidFill>
              </a:rPr>
              <a:t>Synthesise to decide what the evidence means – so what?</a:t>
            </a:r>
          </a:p>
          <a:p>
            <a:r>
              <a:rPr lang="en-NZ" sz="2400" dirty="0" smtClean="0">
                <a:solidFill>
                  <a:schemeClr val="tx2"/>
                </a:solidFill>
              </a:rPr>
              <a:t>Develop emerging evaluation findings and discuss them with the school governance (board of trustees)</a:t>
            </a:r>
          </a:p>
          <a:p>
            <a:r>
              <a:rPr lang="en-NZ" sz="2400" dirty="0" smtClean="0">
                <a:solidFill>
                  <a:schemeClr val="tx2"/>
                </a:solidFill>
              </a:rPr>
              <a:t>Write a report based on the evaluation judgements</a:t>
            </a:r>
          </a:p>
          <a:p>
            <a:r>
              <a:rPr lang="en-NZ" sz="2400" dirty="0" smtClean="0">
                <a:solidFill>
                  <a:schemeClr val="tx2"/>
                </a:solidFill>
              </a:rPr>
              <a:t>Confirm the report with the board of trustees</a:t>
            </a:r>
          </a:p>
          <a:p>
            <a:r>
              <a:rPr lang="en-NZ" sz="2400" dirty="0" smtClean="0">
                <a:solidFill>
                  <a:schemeClr val="tx2"/>
                </a:solidFill>
              </a:rPr>
              <a:t>Publish the confirmed report on the ERO website</a:t>
            </a:r>
          </a:p>
          <a:p>
            <a:pPr marL="457200" indent="-457200">
              <a:buFont typeface="+mj-lt"/>
              <a:buAutoNum type="arabicPeriod"/>
            </a:pPr>
            <a:endParaRPr lang="en-NZ" dirty="0" smtClean="0"/>
          </a:p>
        </p:txBody>
      </p:sp>
    </p:spTree>
    <p:extLst>
      <p:ext uri="{BB962C8B-B14F-4D97-AF65-F5344CB8AC3E}">
        <p14:creationId xmlns:p14="http://schemas.microsoft.com/office/powerpoint/2010/main" val="1822225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0023" y="404446"/>
            <a:ext cx="7304400" cy="1121158"/>
          </a:xfrm>
          <a:prstGeom prst="rect">
            <a:avLst/>
          </a:prstGeom>
        </p:spPr>
        <p:txBody>
          <a:bodyPr vert="horz" lIns="91440" tIns="45720" rIns="91440" bIns="45720" rtlCol="0" anchor="ctr">
            <a:noAutofit/>
          </a:bodyPr>
          <a:lstStyle>
            <a:lvl1pPr algn="l" defTabSz="914400" rtl="0" eaLnBrk="1" latinLnBrk="0" hangingPunct="1">
              <a:lnSpc>
                <a:spcPts val="4600"/>
              </a:lnSpc>
              <a:spcBef>
                <a:spcPct val="0"/>
              </a:spcBef>
              <a:buNone/>
              <a:defRPr sz="3600" b="1" kern="1200">
                <a:solidFill>
                  <a:srgbClr val="7C2128"/>
                </a:solidFill>
                <a:latin typeface="+mn-lt"/>
                <a:ea typeface="+mj-ea"/>
                <a:cs typeface="+mj-cs"/>
              </a:defRPr>
            </a:lvl1pPr>
          </a:lstStyle>
          <a:p>
            <a:pPr marL="0" marR="0" lvl="0" indent="0" algn="l" defTabSz="914400" rtl="0" eaLnBrk="1" fontAlgn="auto" latinLnBrk="0" hangingPunct="1">
              <a:lnSpc>
                <a:spcPts val="4600"/>
              </a:lnSpc>
              <a:spcBef>
                <a:spcPct val="0"/>
              </a:spcBef>
              <a:spcAft>
                <a:spcPts val="0"/>
              </a:spcAft>
              <a:buClrTx/>
              <a:buSzTx/>
              <a:buFontTx/>
              <a:buNone/>
              <a:tabLst/>
              <a:defRPr/>
            </a:pPr>
            <a:r>
              <a:rPr kumimoji="0" lang="en-NZ" sz="3600" b="1" i="0" u="none" strike="noStrike" kern="1200" cap="none" spc="0" normalizeH="0" baseline="0" noProof="0" dirty="0" smtClean="0">
                <a:ln>
                  <a:noFill/>
                </a:ln>
                <a:solidFill>
                  <a:schemeClr val="bg2">
                    <a:lumMod val="75000"/>
                  </a:schemeClr>
                </a:solidFill>
                <a:effectLst/>
                <a:uLnTx/>
                <a:uFillTx/>
                <a:latin typeface="Calibri"/>
                <a:ea typeface="+mj-ea"/>
                <a:cs typeface="+mj-cs"/>
              </a:rPr>
              <a:t>ERO’s evaluation also includes</a:t>
            </a:r>
            <a:r>
              <a:rPr kumimoji="0" lang="en-NZ" sz="3600" b="1" i="0" u="none" strike="noStrike" kern="1200" cap="none" spc="0" normalizeH="0" noProof="0" dirty="0" smtClean="0">
                <a:ln>
                  <a:noFill/>
                </a:ln>
                <a:solidFill>
                  <a:schemeClr val="bg2">
                    <a:lumMod val="75000"/>
                  </a:schemeClr>
                </a:solidFill>
                <a:effectLst/>
                <a:uLnTx/>
                <a:uFillTx/>
                <a:latin typeface="Calibri"/>
                <a:ea typeface="+mj-ea"/>
                <a:cs typeface="+mj-cs"/>
              </a:rPr>
              <a:t> a focus on c</a:t>
            </a:r>
            <a:r>
              <a:rPr kumimoji="0" lang="en-NZ" sz="3600" b="1" i="0" u="none" strike="noStrike" kern="1200" cap="none" spc="0" normalizeH="0" baseline="0" noProof="0" dirty="0" smtClean="0">
                <a:ln>
                  <a:noFill/>
                </a:ln>
                <a:solidFill>
                  <a:schemeClr val="bg2">
                    <a:lumMod val="75000"/>
                  </a:schemeClr>
                </a:solidFill>
                <a:effectLst/>
                <a:uLnTx/>
                <a:uFillTx/>
                <a:latin typeface="Calibri"/>
                <a:ea typeface="+mj-ea"/>
                <a:cs typeface="+mj-cs"/>
              </a:rPr>
              <a:t>ompliance with legislation</a:t>
            </a:r>
            <a:endParaRPr kumimoji="0" lang="en-NZ" sz="3600" b="1" i="0" u="none" strike="noStrike" kern="1200" cap="none" spc="0" normalizeH="0" baseline="0" noProof="0" dirty="0">
              <a:ln>
                <a:noFill/>
              </a:ln>
              <a:solidFill>
                <a:schemeClr val="bg2">
                  <a:lumMod val="75000"/>
                </a:schemeClr>
              </a:solidFill>
              <a:effectLst/>
              <a:uLnTx/>
              <a:uFillTx/>
              <a:latin typeface="Calibri"/>
              <a:ea typeface="+mj-ea"/>
              <a:cs typeface="+mj-cs"/>
            </a:endParaRPr>
          </a:p>
        </p:txBody>
      </p:sp>
      <p:sp>
        <p:nvSpPr>
          <p:cNvPr id="6" name="Text Placeholder 3"/>
          <p:cNvSpPr txBox="1">
            <a:spLocks/>
          </p:cNvSpPr>
          <p:nvPr/>
        </p:nvSpPr>
        <p:spPr>
          <a:xfrm>
            <a:off x="4326276" y="1782788"/>
            <a:ext cx="3848147" cy="4092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35000"/>
              </a:spcBef>
              <a:buSzPct val="100000"/>
              <a:buNone/>
            </a:pPr>
            <a:r>
              <a:rPr lang="en-NZ" dirty="0" smtClean="0">
                <a:solidFill>
                  <a:schemeClr val="tx1"/>
                </a:solidFill>
              </a:rPr>
              <a:t>Board Assurance Statement </a:t>
            </a:r>
            <a:r>
              <a:rPr lang="en-NZ" i="1" dirty="0" smtClean="0">
                <a:solidFill>
                  <a:schemeClr val="tx1"/>
                </a:solidFill>
              </a:rPr>
              <a:t>(BAS)</a:t>
            </a:r>
            <a:br>
              <a:rPr lang="en-NZ" i="1" dirty="0" smtClean="0">
                <a:solidFill>
                  <a:schemeClr val="tx1"/>
                </a:solidFill>
              </a:rPr>
            </a:br>
            <a:r>
              <a:rPr lang="en-NZ" dirty="0" smtClean="0">
                <a:solidFill>
                  <a:schemeClr val="tx1"/>
                </a:solidFill>
              </a:rPr>
              <a:t>(can be downloaded from the ERO website)</a:t>
            </a:r>
          </a:p>
          <a:p>
            <a:pPr marL="0" indent="0">
              <a:spcBef>
                <a:spcPct val="35000"/>
              </a:spcBef>
              <a:buSzPct val="100000"/>
              <a:buNone/>
            </a:pPr>
            <a:r>
              <a:rPr lang="en-NZ" dirty="0" smtClean="0">
                <a:solidFill>
                  <a:schemeClr val="tx1"/>
                </a:solidFill>
              </a:rPr>
              <a:t>The board chairperson and principal attest to compliance with legislative requirements.</a:t>
            </a:r>
          </a:p>
          <a:p>
            <a:pPr marL="0" indent="0">
              <a:spcBef>
                <a:spcPct val="35000"/>
              </a:spcBef>
              <a:buSzPct val="100000"/>
              <a:buNone/>
            </a:pPr>
            <a:r>
              <a:rPr lang="en-NZ" dirty="0" smtClean="0">
                <a:solidFill>
                  <a:schemeClr val="tx1"/>
                </a:solidFill>
              </a:rPr>
              <a:t>ERO checks the BAS as part of preparing for the external evaluation.</a:t>
            </a:r>
          </a:p>
          <a:p>
            <a:pPr marL="0" indent="0">
              <a:spcBef>
                <a:spcPct val="35000"/>
              </a:spcBef>
              <a:buSzPct val="100000"/>
              <a:buNone/>
            </a:pPr>
            <a:r>
              <a:rPr lang="en-NZ" dirty="0" smtClean="0">
                <a:solidFill>
                  <a:schemeClr val="tx1"/>
                </a:solidFill>
              </a:rPr>
              <a:t>There is an opportunity for ERO to discuss or clarify anything the board of trustees is not clear about.</a:t>
            </a:r>
            <a:endParaRPr lang="en-NZ" i="1" dirty="0" smtClean="0">
              <a:latin typeface="Arial Mäori" pitchFamily="34" charset="0"/>
            </a:endParaRPr>
          </a:p>
          <a:p>
            <a:endParaRPr lang="en-NZ" dirty="0"/>
          </a:p>
        </p:txBody>
      </p:sp>
      <p:pic>
        <p:nvPicPr>
          <p:cNvPr id="3" name="Picture 2"/>
          <p:cNvPicPr>
            <a:picLocks noChangeAspect="1"/>
          </p:cNvPicPr>
          <p:nvPr/>
        </p:nvPicPr>
        <p:blipFill>
          <a:blip r:embed="rId3"/>
          <a:stretch>
            <a:fillRect/>
          </a:stretch>
        </p:blipFill>
        <p:spPr>
          <a:xfrm>
            <a:off x="673902" y="1782788"/>
            <a:ext cx="3039692" cy="4259525"/>
          </a:xfrm>
          <a:prstGeom prst="rect">
            <a:avLst/>
          </a:prstGeom>
          <a:ln>
            <a:solidFill>
              <a:schemeClr val="tx1"/>
            </a:solidFill>
          </a:ln>
        </p:spPr>
      </p:pic>
    </p:spTree>
    <p:extLst>
      <p:ext uri="{BB962C8B-B14F-4D97-AF65-F5344CB8AC3E}">
        <p14:creationId xmlns:p14="http://schemas.microsoft.com/office/powerpoint/2010/main" val="35108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22777" y="376546"/>
            <a:ext cx="7304400" cy="980616"/>
          </a:xfrm>
          <a:prstGeom prst="rect">
            <a:avLst/>
          </a:prstGeom>
        </p:spPr>
        <p:txBody>
          <a:bodyPr vert="horz" lIns="91440" tIns="45720" rIns="91440" bIns="45720" rtlCol="0" anchor="ctr">
            <a:normAutofit/>
          </a:bodyPr>
          <a:lstStyle>
            <a:lvl1pPr algn="l" defTabSz="914400" rtl="0" eaLnBrk="1" latinLnBrk="0" hangingPunct="1">
              <a:lnSpc>
                <a:spcPts val="3300"/>
              </a:lnSpc>
              <a:spcBef>
                <a:spcPct val="0"/>
              </a:spcBef>
              <a:buNone/>
              <a:defRPr sz="3600" b="1" kern="1200">
                <a:solidFill>
                  <a:schemeClr val="bg2"/>
                </a:solidFill>
                <a:latin typeface="+mn-lt"/>
                <a:ea typeface="+mj-ea"/>
                <a:cs typeface="+mj-cs"/>
              </a:defRPr>
            </a:lvl1pPr>
          </a:lstStyle>
          <a:p>
            <a:r>
              <a:rPr lang="en-NZ" dirty="0" smtClean="0"/>
              <a:t>Compliance - student safety</a:t>
            </a:r>
            <a:endParaRPr lang="en-NZ" dirty="0"/>
          </a:p>
        </p:txBody>
      </p:sp>
      <p:pic>
        <p:nvPicPr>
          <p:cNvPr id="7" name="Picture 6"/>
          <p:cNvPicPr>
            <a:picLocks noChangeAspect="1"/>
          </p:cNvPicPr>
          <p:nvPr/>
        </p:nvPicPr>
        <p:blipFill>
          <a:blip r:embed="rId3"/>
          <a:stretch>
            <a:fillRect/>
          </a:stretch>
        </p:blipFill>
        <p:spPr>
          <a:xfrm>
            <a:off x="547784" y="1055364"/>
            <a:ext cx="7949873" cy="4407790"/>
          </a:xfrm>
          <a:prstGeom prst="rect">
            <a:avLst/>
          </a:prstGeom>
        </p:spPr>
      </p:pic>
    </p:spTree>
    <p:extLst>
      <p:ext uri="{BB962C8B-B14F-4D97-AF65-F5344CB8AC3E}">
        <p14:creationId xmlns:p14="http://schemas.microsoft.com/office/powerpoint/2010/main" val="725867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212489606"/>
              </p:ext>
            </p:extLst>
          </p:nvPr>
        </p:nvGraphicFramePr>
        <p:xfrm>
          <a:off x="339775" y="772357"/>
          <a:ext cx="8520139" cy="588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39776" y="100824"/>
            <a:ext cx="7810901" cy="523220"/>
          </a:xfrm>
          <a:prstGeom prst="rect">
            <a:avLst/>
          </a:prstGeom>
          <a:noFill/>
        </p:spPr>
        <p:txBody>
          <a:bodyPr wrap="square" rtlCol="0">
            <a:spAutoFit/>
          </a:bodyPr>
          <a:lstStyle/>
          <a:p>
            <a:r>
              <a:rPr lang="en-US" sz="2800" dirty="0" smtClean="0">
                <a:solidFill>
                  <a:srgbClr val="167378"/>
                </a:solidFill>
              </a:rPr>
              <a:t>ERO’s evaluation process</a:t>
            </a:r>
            <a:endParaRPr lang="en-NZ" sz="2800" dirty="0">
              <a:solidFill>
                <a:srgbClr val="167378"/>
              </a:solidFill>
            </a:endParaRPr>
          </a:p>
        </p:txBody>
      </p:sp>
    </p:spTree>
    <p:extLst>
      <p:ext uri="{BB962C8B-B14F-4D97-AF65-F5344CB8AC3E}">
        <p14:creationId xmlns:p14="http://schemas.microsoft.com/office/powerpoint/2010/main" val="286342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31" y="235869"/>
            <a:ext cx="7763607" cy="687323"/>
          </a:xfrm>
        </p:spPr>
        <p:txBody>
          <a:bodyPr/>
          <a:lstStyle/>
          <a:p>
            <a:r>
              <a:rPr lang="en-NZ" dirty="0" smtClean="0">
                <a:solidFill>
                  <a:schemeClr val="accent2">
                    <a:lumMod val="50000"/>
                  </a:schemeClr>
                </a:solidFill>
              </a:rPr>
              <a:t>Deciding the timing of the next review</a:t>
            </a:r>
            <a:endParaRPr lang="en-NZ" dirty="0">
              <a:solidFill>
                <a:schemeClr val="accent2">
                  <a:lumMod val="50000"/>
                </a:schemeClr>
              </a:solidFill>
            </a:endParaRPr>
          </a:p>
        </p:txBody>
      </p:sp>
      <p:graphicFrame>
        <p:nvGraphicFramePr>
          <p:cNvPr id="29698" name="Object 3"/>
          <p:cNvGraphicFramePr>
            <a:graphicFrameLocks noChangeAspect="1"/>
          </p:cNvGraphicFramePr>
          <p:nvPr>
            <p:extLst>
              <p:ext uri="{D42A27DB-BD31-4B8C-83A1-F6EECF244321}">
                <p14:modId xmlns:p14="http://schemas.microsoft.com/office/powerpoint/2010/main" val="1034825131"/>
              </p:ext>
            </p:extLst>
          </p:nvPr>
        </p:nvGraphicFramePr>
        <p:xfrm>
          <a:off x="683580" y="1082905"/>
          <a:ext cx="7910004" cy="4818184"/>
        </p:xfrm>
        <a:graphic>
          <a:graphicData uri="http://schemas.openxmlformats.org/presentationml/2006/ole">
            <mc:AlternateContent xmlns:mc="http://schemas.openxmlformats.org/markup-compatibility/2006">
              <mc:Choice xmlns:v="urn:schemas-microsoft-com:vml" Requires="v">
                <p:oleObj spid="_x0000_s3088" name="Visio" r:id="rId4" imgW="8763762" imgH="5630799" progId="">
                  <p:embed/>
                </p:oleObj>
              </mc:Choice>
              <mc:Fallback>
                <p:oleObj name="Visio" r:id="rId4" imgW="8763762" imgH="563079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80" y="1082905"/>
                        <a:ext cx="7910004" cy="4818184"/>
                      </a:xfrm>
                      <a:prstGeom prst="rect">
                        <a:avLst/>
                      </a:prstGeom>
                      <a:solidFill>
                        <a:schemeClr val="accent4">
                          <a:lumMod val="75000"/>
                        </a:schemeClr>
                      </a:solidFill>
                      <a:ln w="3175">
                        <a:solidFill>
                          <a:srgbClr val="000000"/>
                        </a:solidFill>
                        <a:miter lim="800000"/>
                        <a:headEnd/>
                        <a:tailEnd/>
                      </a:ln>
                    </p:spPr>
                  </p:pic>
                </p:oleObj>
              </mc:Fallback>
            </mc:AlternateContent>
          </a:graphicData>
        </a:graphic>
      </p:graphicFrame>
      <p:sp>
        <p:nvSpPr>
          <p:cNvPr id="3" name="TextBox 2"/>
          <p:cNvSpPr txBox="1"/>
          <p:nvPr/>
        </p:nvSpPr>
        <p:spPr>
          <a:xfrm>
            <a:off x="411018" y="6160168"/>
            <a:ext cx="8460420" cy="338554"/>
          </a:xfrm>
          <a:prstGeom prst="rect">
            <a:avLst/>
          </a:prstGeom>
          <a:noFill/>
        </p:spPr>
        <p:txBody>
          <a:bodyPr wrap="square" rtlCol="0">
            <a:spAutoFit/>
          </a:bodyPr>
          <a:lstStyle/>
          <a:p>
            <a:r>
              <a:rPr lang="en-NZ" sz="1600" dirty="0"/>
              <a:t>http://www.ero.govt.nz/assets/Uploads/Decision-Next-ERO-Evaluation-SCHOOLS-January-2018.pdf</a:t>
            </a:r>
          </a:p>
        </p:txBody>
      </p:sp>
    </p:spTree>
    <p:extLst>
      <p:ext uri="{BB962C8B-B14F-4D97-AF65-F5344CB8AC3E}">
        <p14:creationId xmlns:p14="http://schemas.microsoft.com/office/powerpoint/2010/main" val="1134024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40" y="177134"/>
            <a:ext cx="6862683" cy="533080"/>
          </a:xfrm>
        </p:spPr>
        <p:txBody>
          <a:bodyPr/>
          <a:lstStyle/>
          <a:p>
            <a:r>
              <a:rPr lang="en-NZ" dirty="0" smtClean="0"/>
              <a:t>Overview of my presentation</a:t>
            </a:r>
            <a:endParaRPr lang="en-NZ" dirty="0"/>
          </a:p>
        </p:txBody>
      </p:sp>
      <p:sp>
        <p:nvSpPr>
          <p:cNvPr id="5" name="Content Placeholder 4"/>
          <p:cNvSpPr>
            <a:spLocks noGrp="1"/>
          </p:cNvSpPr>
          <p:nvPr>
            <p:ph idx="1"/>
          </p:nvPr>
        </p:nvSpPr>
        <p:spPr/>
        <p:txBody>
          <a:bodyPr/>
          <a:lstStyle/>
          <a:p>
            <a:endParaRPr lang="en-NZ"/>
          </a:p>
        </p:txBody>
      </p:sp>
      <p:graphicFrame>
        <p:nvGraphicFramePr>
          <p:cNvPr id="6" name="Content Placeholder 4"/>
          <p:cNvGraphicFramePr>
            <a:graphicFrameLocks/>
          </p:cNvGraphicFramePr>
          <p:nvPr>
            <p:extLst>
              <p:ext uri="{D42A27DB-BD31-4B8C-83A1-F6EECF244321}">
                <p14:modId xmlns:p14="http://schemas.microsoft.com/office/powerpoint/2010/main" val="1478626069"/>
              </p:ext>
            </p:extLst>
          </p:nvPr>
        </p:nvGraphicFramePr>
        <p:xfrm>
          <a:off x="579474" y="1071469"/>
          <a:ext cx="7934211" cy="5648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009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38" y="144000"/>
            <a:ext cx="7304400" cy="1166400"/>
          </a:xfrm>
        </p:spPr>
        <p:txBody>
          <a:bodyPr/>
          <a:lstStyle/>
          <a:p>
            <a:r>
              <a:rPr lang="en-NZ" dirty="0" smtClean="0">
                <a:solidFill>
                  <a:srgbClr val="167378"/>
                </a:solidFill>
              </a:rPr>
              <a:t>Timing of next review -2017 data</a:t>
            </a:r>
            <a:endParaRPr lang="en-NZ" dirty="0">
              <a:solidFill>
                <a:srgbClr val="167378"/>
              </a:solidFill>
            </a:endParaRPr>
          </a:p>
        </p:txBody>
      </p:sp>
      <p:graphicFrame>
        <p:nvGraphicFramePr>
          <p:cNvPr id="9" name="Content Placeholder 8" title="2,955 Primary and Intermediate Schools"/>
          <p:cNvGraphicFramePr>
            <a:graphicFrameLocks noGrp="1"/>
          </p:cNvGraphicFramePr>
          <p:nvPr>
            <p:ph idx="1"/>
            <p:extLst/>
          </p:nvPr>
        </p:nvGraphicFramePr>
        <p:xfrm>
          <a:off x="201502" y="1544818"/>
          <a:ext cx="4492771" cy="3867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title="2,955 Primary and Intermediate Schools"/>
          <p:cNvGraphicFramePr>
            <a:graphicFrameLocks/>
          </p:cNvGraphicFramePr>
          <p:nvPr>
            <p:extLst/>
          </p:nvPr>
        </p:nvGraphicFramePr>
        <p:xfrm>
          <a:off x="4423144" y="1544818"/>
          <a:ext cx="4720856" cy="321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528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Graphic spid="4" grpId="0">
        <p:bldAsOne/>
      </p:bldGraphic>
      <p:bldGraphic spid="4" grpId="1">
        <p:bldAsOne/>
      </p:bldGraphic>
      <p:bldGraphic spid="4" grpId="2">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2" y="137464"/>
            <a:ext cx="7455600" cy="1166400"/>
          </a:xfrm>
        </p:spPr>
        <p:txBody>
          <a:bodyPr/>
          <a:lstStyle/>
          <a:p>
            <a:r>
              <a:rPr lang="en-NZ" dirty="0" smtClean="0"/>
              <a:t>System-level evaluations</a:t>
            </a:r>
            <a:br>
              <a:rPr lang="en-NZ" dirty="0" smtClean="0"/>
            </a:br>
            <a:r>
              <a:rPr lang="en-NZ" dirty="0" smtClean="0"/>
              <a:t>National evaluation reports (NETs)</a:t>
            </a:r>
            <a:endParaRPr lang="en-NZ" dirty="0"/>
          </a:p>
        </p:txBody>
      </p:sp>
      <p:pic>
        <p:nvPicPr>
          <p:cNvPr id="6" name="Picture 5"/>
          <p:cNvPicPr>
            <a:picLocks noChangeAspect="1"/>
          </p:cNvPicPr>
          <p:nvPr/>
        </p:nvPicPr>
        <p:blipFill>
          <a:blip r:embed="rId3"/>
          <a:stretch>
            <a:fillRect/>
          </a:stretch>
        </p:blipFill>
        <p:spPr>
          <a:xfrm>
            <a:off x="82322" y="1289914"/>
            <a:ext cx="2000773" cy="2848634"/>
          </a:xfrm>
          <a:prstGeom prst="rect">
            <a:avLst/>
          </a:prstGeom>
        </p:spPr>
      </p:pic>
      <p:pic>
        <p:nvPicPr>
          <p:cNvPr id="7" name="Picture 6"/>
          <p:cNvPicPr>
            <a:picLocks noChangeAspect="1"/>
          </p:cNvPicPr>
          <p:nvPr/>
        </p:nvPicPr>
        <p:blipFill>
          <a:blip r:embed="rId4"/>
          <a:stretch>
            <a:fillRect/>
          </a:stretch>
        </p:blipFill>
        <p:spPr>
          <a:xfrm>
            <a:off x="3700920" y="1187695"/>
            <a:ext cx="2102365" cy="2950853"/>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6921872" y="596377"/>
            <a:ext cx="1968392" cy="2795814"/>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1617312" y="3575430"/>
            <a:ext cx="2007806" cy="2848123"/>
          </a:xfrm>
          <a:prstGeom prst="rect">
            <a:avLst/>
          </a:prstGeom>
          <a:ln>
            <a:solidFill>
              <a:schemeClr val="tx1"/>
            </a:solidFill>
          </a:ln>
        </p:spPr>
      </p:pic>
      <p:pic>
        <p:nvPicPr>
          <p:cNvPr id="3" name="Picture 2"/>
          <p:cNvPicPr>
            <a:picLocks noChangeAspect="1"/>
          </p:cNvPicPr>
          <p:nvPr/>
        </p:nvPicPr>
        <p:blipFill>
          <a:blip r:embed="rId7"/>
          <a:stretch>
            <a:fillRect/>
          </a:stretch>
        </p:blipFill>
        <p:spPr>
          <a:xfrm>
            <a:off x="6146097" y="3507801"/>
            <a:ext cx="2042831" cy="2917306"/>
          </a:xfrm>
          <a:prstGeom prst="rect">
            <a:avLst/>
          </a:prstGeom>
        </p:spPr>
      </p:pic>
    </p:spTree>
    <p:extLst>
      <p:ext uri="{BB962C8B-B14F-4D97-AF65-F5344CB8AC3E}">
        <p14:creationId xmlns:p14="http://schemas.microsoft.com/office/powerpoint/2010/main" val="2247157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635" y="1452283"/>
            <a:ext cx="7592965" cy="3908118"/>
          </a:xfrm>
        </p:spPr>
        <p:txBody>
          <a:bodyPr>
            <a:normAutofit/>
          </a:bodyPr>
          <a:lstStyle/>
          <a:p>
            <a:pPr>
              <a:spcBef>
                <a:spcPts val="0"/>
              </a:spcBef>
              <a:spcAft>
                <a:spcPts val="0"/>
              </a:spcAft>
            </a:pPr>
            <a:r>
              <a:rPr lang="en-NZ" sz="2400" b="1" i="1" dirty="0">
                <a:solidFill>
                  <a:srgbClr val="880A08"/>
                </a:solidFill>
              </a:rPr>
              <a:t>School Evaluation Indicators: </a:t>
            </a:r>
            <a:br>
              <a:rPr lang="en-NZ" sz="2400" b="1" i="1" dirty="0">
                <a:solidFill>
                  <a:srgbClr val="880A08"/>
                </a:solidFill>
              </a:rPr>
            </a:br>
            <a:r>
              <a:rPr lang="en-NZ" sz="2400" b="1" i="1" dirty="0"/>
              <a:t>Effective Practice for Improvement and Learner Success </a:t>
            </a:r>
          </a:p>
          <a:p>
            <a:pPr lvl="0">
              <a:spcBef>
                <a:spcPts val="0"/>
              </a:spcBef>
              <a:spcAft>
                <a:spcPts val="0"/>
              </a:spcAft>
            </a:pPr>
            <a:endParaRPr lang="en-NZ" sz="2400" b="1" i="1" dirty="0">
              <a:solidFill>
                <a:srgbClr val="880A08"/>
              </a:solidFill>
            </a:endParaRPr>
          </a:p>
          <a:p>
            <a:pPr lvl="0">
              <a:spcBef>
                <a:spcPts val="0"/>
              </a:spcBef>
              <a:spcAft>
                <a:spcPts val="0"/>
              </a:spcAft>
            </a:pPr>
            <a:r>
              <a:rPr lang="en-NZ" sz="2400" b="1" i="1" dirty="0">
                <a:solidFill>
                  <a:srgbClr val="880A08"/>
                </a:solidFill>
              </a:rPr>
              <a:t>Effective School Evaluation </a:t>
            </a:r>
            <a:br>
              <a:rPr lang="en-NZ" sz="2400" b="1" i="1" dirty="0">
                <a:solidFill>
                  <a:srgbClr val="880A08"/>
                </a:solidFill>
              </a:rPr>
            </a:br>
            <a:r>
              <a:rPr lang="en-NZ" sz="2400" b="1" i="1" dirty="0"/>
              <a:t>How to do and use </a:t>
            </a:r>
          </a:p>
          <a:p>
            <a:pPr marL="0" lvl="0" indent="0">
              <a:spcBef>
                <a:spcPts val="0"/>
              </a:spcBef>
              <a:spcAft>
                <a:spcPts val="0"/>
              </a:spcAft>
              <a:buNone/>
            </a:pPr>
            <a:r>
              <a:rPr lang="en-NZ" sz="2400" b="1" i="1" dirty="0"/>
              <a:t>     internal evaluation for improvement </a:t>
            </a:r>
          </a:p>
          <a:p>
            <a:pPr lvl="0"/>
            <a:endParaRPr lang="en-NZ" sz="2400" i="1" dirty="0"/>
          </a:p>
          <a:p>
            <a:pPr lvl="0"/>
            <a:r>
              <a:rPr lang="en-NZ" sz="2400" b="1" i="1" dirty="0">
                <a:solidFill>
                  <a:srgbClr val="880A08"/>
                </a:solidFill>
              </a:rPr>
              <a:t>Effective School Evaluation for Improvement </a:t>
            </a:r>
            <a:br>
              <a:rPr lang="en-NZ" sz="2400" b="1" i="1" dirty="0">
                <a:solidFill>
                  <a:srgbClr val="880A08"/>
                </a:solidFill>
              </a:rPr>
            </a:br>
            <a:r>
              <a:rPr lang="en-NZ" sz="2400" b="1" dirty="0"/>
              <a:t>Good Practice Report</a:t>
            </a:r>
          </a:p>
        </p:txBody>
      </p:sp>
      <p:sp>
        <p:nvSpPr>
          <p:cNvPr id="5" name="Rectangle 4"/>
          <p:cNvSpPr/>
          <p:nvPr/>
        </p:nvSpPr>
        <p:spPr>
          <a:xfrm>
            <a:off x="2962296" y="3244334"/>
            <a:ext cx="184731" cy="369332"/>
          </a:xfrm>
          <a:prstGeom prst="rect">
            <a:avLst/>
          </a:prstGeom>
        </p:spPr>
        <p:txBody>
          <a:bodyPr wrap="none">
            <a:spAutoFit/>
          </a:bodyPr>
          <a:lstStyle/>
          <a:p>
            <a:endParaRPr lang="en-NZ" dirty="0">
              <a:solidFill>
                <a:srgbClr val="000000"/>
              </a:solidFill>
            </a:endParaRPr>
          </a:p>
        </p:txBody>
      </p:sp>
      <p:pic>
        <p:nvPicPr>
          <p:cNvPr id="6" name="Picture 5"/>
          <p:cNvPicPr>
            <a:picLocks noChangeAspect="1"/>
          </p:cNvPicPr>
          <p:nvPr/>
        </p:nvPicPr>
        <p:blipFill>
          <a:blip r:embed="rId3" cstate="print"/>
          <a:stretch>
            <a:fillRect/>
          </a:stretch>
        </p:blipFill>
        <p:spPr>
          <a:xfrm>
            <a:off x="7593428" y="126759"/>
            <a:ext cx="1306285" cy="1683163"/>
          </a:xfrm>
          <a:prstGeom prst="rect">
            <a:avLst/>
          </a:prstGeom>
          <a:ln>
            <a:solidFill>
              <a:schemeClr val="tx1"/>
            </a:solidFill>
          </a:ln>
        </p:spPr>
      </p:pic>
      <p:pic>
        <p:nvPicPr>
          <p:cNvPr id="7" name="Picture 6"/>
          <p:cNvPicPr>
            <a:picLocks noChangeAspect="1"/>
          </p:cNvPicPr>
          <p:nvPr/>
        </p:nvPicPr>
        <p:blipFill>
          <a:blip r:embed="rId4" cstate="print"/>
          <a:stretch>
            <a:fillRect/>
          </a:stretch>
        </p:blipFill>
        <p:spPr>
          <a:xfrm>
            <a:off x="7565455" y="2423181"/>
            <a:ext cx="1306286" cy="1719352"/>
          </a:xfrm>
          <a:prstGeom prst="rect">
            <a:avLst/>
          </a:prstGeom>
          <a:ln>
            <a:solidFill>
              <a:schemeClr val="tx1"/>
            </a:solidFill>
          </a:ln>
        </p:spPr>
      </p:pic>
      <p:pic>
        <p:nvPicPr>
          <p:cNvPr id="8" name="Picture 7"/>
          <p:cNvPicPr>
            <a:picLocks noChangeAspect="1"/>
          </p:cNvPicPr>
          <p:nvPr/>
        </p:nvPicPr>
        <p:blipFill>
          <a:blip r:embed="rId5" cstate="print"/>
          <a:stretch>
            <a:fillRect/>
          </a:stretch>
        </p:blipFill>
        <p:spPr>
          <a:xfrm>
            <a:off x="7593428" y="4549494"/>
            <a:ext cx="1251257" cy="1741163"/>
          </a:xfrm>
          <a:prstGeom prst="rect">
            <a:avLst/>
          </a:prstGeom>
          <a:ln>
            <a:solidFill>
              <a:schemeClr val="tx1"/>
            </a:solidFill>
          </a:ln>
        </p:spPr>
      </p:pic>
      <p:sp>
        <p:nvSpPr>
          <p:cNvPr id="4" name="TextBox 3"/>
          <p:cNvSpPr txBox="1"/>
          <p:nvPr/>
        </p:nvSpPr>
        <p:spPr>
          <a:xfrm>
            <a:off x="7181194" y="6328286"/>
            <a:ext cx="2495227" cy="369332"/>
          </a:xfrm>
          <a:prstGeom prst="rect">
            <a:avLst/>
          </a:prstGeom>
          <a:noFill/>
        </p:spPr>
        <p:txBody>
          <a:bodyPr wrap="square" rtlCol="0">
            <a:spAutoFit/>
          </a:bodyPr>
          <a:lstStyle/>
          <a:p>
            <a:r>
              <a:rPr lang="en-US" dirty="0">
                <a:solidFill>
                  <a:srgbClr val="000000"/>
                </a:solidFill>
              </a:rPr>
              <a:t>www.ero.govt.nz</a:t>
            </a:r>
            <a:endParaRPr lang="en-NZ" dirty="0">
              <a:solidFill>
                <a:srgbClr val="000000"/>
              </a:solidFill>
            </a:endParaRPr>
          </a:p>
        </p:txBody>
      </p:sp>
      <p:sp>
        <p:nvSpPr>
          <p:cNvPr id="9" name="Rectangle 8"/>
          <p:cNvSpPr/>
          <p:nvPr/>
        </p:nvSpPr>
        <p:spPr>
          <a:xfrm>
            <a:off x="2962296" y="5360401"/>
            <a:ext cx="3199722" cy="369332"/>
          </a:xfrm>
          <a:prstGeom prst="rect">
            <a:avLst/>
          </a:prstGeom>
        </p:spPr>
        <p:txBody>
          <a:bodyPr wrap="none">
            <a:spAutoFit/>
          </a:bodyPr>
          <a:lstStyle/>
          <a:p>
            <a:r>
              <a:rPr lang="en-NZ" dirty="0">
                <a:solidFill>
                  <a:srgbClr val="000000"/>
                </a:solidFill>
              </a:rPr>
              <a:t>http://www.ero.govt.nz/videos/</a:t>
            </a:r>
          </a:p>
        </p:txBody>
      </p:sp>
      <p:sp>
        <p:nvSpPr>
          <p:cNvPr id="10" name="Title 9"/>
          <p:cNvSpPr>
            <a:spLocks noGrp="1"/>
          </p:cNvSpPr>
          <p:nvPr>
            <p:ph type="title"/>
          </p:nvPr>
        </p:nvSpPr>
        <p:spPr>
          <a:xfrm>
            <a:off x="261055" y="163905"/>
            <a:ext cx="7304400" cy="1166400"/>
          </a:xfrm>
        </p:spPr>
        <p:txBody>
          <a:bodyPr/>
          <a:lstStyle/>
          <a:p>
            <a:r>
              <a:rPr lang="en-NZ" dirty="0" smtClean="0"/>
              <a:t>5. Building internal evaluation capability</a:t>
            </a:r>
            <a:endParaRPr lang="en-NZ" dirty="0"/>
          </a:p>
        </p:txBody>
      </p:sp>
    </p:spTree>
    <p:extLst>
      <p:ext uri="{BB962C8B-B14F-4D97-AF65-F5344CB8AC3E}">
        <p14:creationId xmlns:p14="http://schemas.microsoft.com/office/powerpoint/2010/main" val="917335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3980E-66D8-47D3-AE40-17260D824823}"/>
              </a:ext>
            </a:extLst>
          </p:cNvPr>
          <p:cNvSpPr>
            <a:spLocks noGrp="1"/>
          </p:cNvSpPr>
          <p:nvPr>
            <p:ph type="title"/>
          </p:nvPr>
        </p:nvSpPr>
        <p:spPr>
          <a:xfrm>
            <a:off x="591600" y="331200"/>
            <a:ext cx="7304400" cy="1053718"/>
          </a:xfrm>
        </p:spPr>
        <p:txBody>
          <a:bodyPr/>
          <a:lstStyle/>
          <a:p>
            <a:pPr>
              <a:lnSpc>
                <a:spcPct val="100000"/>
              </a:lnSpc>
            </a:pPr>
            <a:r>
              <a:rPr lang="en-NZ" sz="2400" dirty="0"/>
              <a:t>Domain 6: Evaluation, inquiry and knowledge building for improvement and innovation</a:t>
            </a:r>
          </a:p>
        </p:txBody>
      </p:sp>
      <p:sp>
        <p:nvSpPr>
          <p:cNvPr id="4" name="TextBox 3"/>
          <p:cNvSpPr txBox="1"/>
          <p:nvPr/>
        </p:nvSpPr>
        <p:spPr>
          <a:xfrm>
            <a:off x="1284333" y="1905519"/>
            <a:ext cx="5734975" cy="707886"/>
          </a:xfrm>
          <a:prstGeom prst="rect">
            <a:avLst/>
          </a:prstGeom>
          <a:noFill/>
        </p:spPr>
        <p:txBody>
          <a:bodyPr wrap="square" rtlCol="0">
            <a:spAutoFit/>
          </a:bodyPr>
          <a:lstStyle/>
          <a:p>
            <a:r>
              <a:rPr lang="en-NZ" sz="2000" dirty="0">
                <a:solidFill>
                  <a:srgbClr val="000000"/>
                </a:solidFill>
              </a:rPr>
              <a:t>Coherent organisational conditions promote evaluation, inquiry and knowledge </a:t>
            </a:r>
            <a:r>
              <a:rPr lang="en-NZ" sz="2000" dirty="0" smtClean="0">
                <a:solidFill>
                  <a:srgbClr val="000000"/>
                </a:solidFill>
              </a:rPr>
              <a:t>building.</a:t>
            </a:r>
            <a:endParaRPr lang="en-NZ" sz="2000" dirty="0">
              <a:solidFill>
                <a:srgbClr val="000000"/>
              </a:solidFill>
            </a:endParaRPr>
          </a:p>
        </p:txBody>
      </p:sp>
      <p:sp>
        <p:nvSpPr>
          <p:cNvPr id="5" name="Rectangle 4"/>
          <p:cNvSpPr/>
          <p:nvPr/>
        </p:nvSpPr>
        <p:spPr>
          <a:xfrm>
            <a:off x="1279893" y="2869561"/>
            <a:ext cx="5828191" cy="1015663"/>
          </a:xfrm>
          <a:prstGeom prst="rect">
            <a:avLst/>
          </a:prstGeom>
        </p:spPr>
        <p:txBody>
          <a:bodyPr wrap="square">
            <a:spAutoFit/>
          </a:bodyPr>
          <a:lstStyle/>
          <a:p>
            <a:r>
              <a:rPr lang="en-NZ" sz="2000" dirty="0">
                <a:solidFill>
                  <a:srgbClr val="000000"/>
                </a:solidFill>
              </a:rPr>
              <a:t>Collective capacity to do and use evaluation, inquiry and knowledge building sustains improvement and </a:t>
            </a:r>
            <a:r>
              <a:rPr lang="en-NZ" sz="2000" dirty="0" smtClean="0">
                <a:solidFill>
                  <a:srgbClr val="000000"/>
                </a:solidFill>
              </a:rPr>
              <a:t>innovation.</a:t>
            </a:r>
            <a:endParaRPr lang="en-NZ" sz="2000" dirty="0">
              <a:solidFill>
                <a:srgbClr val="000000"/>
              </a:solidFill>
            </a:endParaRPr>
          </a:p>
        </p:txBody>
      </p:sp>
      <p:sp>
        <p:nvSpPr>
          <p:cNvPr id="6" name="TextBox 5"/>
          <p:cNvSpPr txBox="1"/>
          <p:nvPr/>
        </p:nvSpPr>
        <p:spPr>
          <a:xfrm>
            <a:off x="1331649" y="4141381"/>
            <a:ext cx="5539665" cy="1015663"/>
          </a:xfrm>
          <a:prstGeom prst="rect">
            <a:avLst/>
          </a:prstGeom>
          <a:noFill/>
        </p:spPr>
        <p:txBody>
          <a:bodyPr wrap="square" rtlCol="0">
            <a:spAutoFit/>
          </a:bodyPr>
          <a:lstStyle/>
          <a:p>
            <a:r>
              <a:rPr lang="en-NZ" sz="2000" dirty="0">
                <a:solidFill>
                  <a:srgbClr val="000000"/>
                </a:solidFill>
              </a:rPr>
              <a:t>Evaluation, inquiry and knowledge building capability facilitates engagement with external evaluation and the wider education </a:t>
            </a:r>
            <a:r>
              <a:rPr lang="en-NZ" sz="2000" dirty="0" smtClean="0">
                <a:solidFill>
                  <a:srgbClr val="000000"/>
                </a:solidFill>
              </a:rPr>
              <a:t>community.</a:t>
            </a:r>
            <a:endParaRPr lang="en-NZ" sz="2000" dirty="0">
              <a:solidFill>
                <a:srgbClr val="000000"/>
              </a:solidFill>
            </a:endParaRPr>
          </a:p>
        </p:txBody>
      </p:sp>
      <p:sp>
        <p:nvSpPr>
          <p:cNvPr id="7" name="TextBox 6"/>
          <p:cNvSpPr txBox="1"/>
          <p:nvPr/>
        </p:nvSpPr>
        <p:spPr>
          <a:xfrm>
            <a:off x="306278" y="1484336"/>
            <a:ext cx="2050742" cy="400110"/>
          </a:xfrm>
          <a:prstGeom prst="rect">
            <a:avLst/>
          </a:prstGeom>
          <a:noFill/>
        </p:spPr>
        <p:txBody>
          <a:bodyPr wrap="square" rtlCol="0">
            <a:spAutoFit/>
          </a:bodyPr>
          <a:lstStyle/>
          <a:p>
            <a:r>
              <a:rPr lang="en-NZ" sz="2000" dirty="0" smtClean="0">
                <a:solidFill>
                  <a:srgbClr val="000000"/>
                </a:solidFill>
              </a:rPr>
              <a:t>Indicators</a:t>
            </a:r>
            <a:endParaRPr lang="en-NZ" sz="2000" dirty="0">
              <a:solidFill>
                <a:srgbClr val="000000"/>
              </a:solidFill>
            </a:endParaRPr>
          </a:p>
        </p:txBody>
      </p:sp>
      <p:pic>
        <p:nvPicPr>
          <p:cNvPr id="8" name="Picture 7"/>
          <p:cNvPicPr>
            <a:picLocks noChangeAspect="1"/>
          </p:cNvPicPr>
          <p:nvPr/>
        </p:nvPicPr>
        <p:blipFill>
          <a:blip r:embed="rId3" cstate="print"/>
          <a:stretch>
            <a:fillRect/>
          </a:stretch>
        </p:blipFill>
        <p:spPr>
          <a:xfrm>
            <a:off x="6971991" y="1165883"/>
            <a:ext cx="1723490" cy="2220737"/>
          </a:xfrm>
          <a:prstGeom prst="rect">
            <a:avLst/>
          </a:prstGeom>
          <a:ln>
            <a:solidFill>
              <a:schemeClr val="tx1"/>
            </a:solidFill>
          </a:ln>
        </p:spPr>
      </p:pic>
      <p:cxnSp>
        <p:nvCxnSpPr>
          <p:cNvPr id="9" name="Straight Arrow Connector 8"/>
          <p:cNvCxnSpPr/>
          <p:nvPr/>
        </p:nvCxnSpPr>
        <p:spPr>
          <a:xfrm>
            <a:off x="4927107" y="1020083"/>
            <a:ext cx="2423604" cy="1256168"/>
          </a:xfrm>
          <a:prstGeom prst="straightConnector1">
            <a:avLst/>
          </a:prstGeom>
          <a:ln>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47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16" y="123483"/>
            <a:ext cx="8748307" cy="860593"/>
          </a:xfrm>
        </p:spPr>
        <p:txBody>
          <a:bodyPr/>
          <a:lstStyle/>
          <a:p>
            <a:r>
              <a:rPr lang="en-NZ" dirty="0"/>
              <a:t>6</a:t>
            </a:r>
            <a:r>
              <a:rPr lang="en-NZ" dirty="0" smtClean="0"/>
              <a:t>. Balancing internal and external evaluation</a:t>
            </a:r>
            <a:endParaRPr lang="en-NZ" dirty="0"/>
          </a:p>
        </p:txBody>
      </p:sp>
      <p:sp>
        <p:nvSpPr>
          <p:cNvPr id="4" name="Text Placeholder 3"/>
          <p:cNvSpPr>
            <a:spLocks noGrp="1"/>
          </p:cNvSpPr>
          <p:nvPr>
            <p:ph type="body" idx="13"/>
          </p:nvPr>
        </p:nvSpPr>
        <p:spPr>
          <a:xfrm>
            <a:off x="630158" y="811824"/>
            <a:ext cx="7597934" cy="819347"/>
          </a:xfrm>
        </p:spPr>
        <p:txBody>
          <a:bodyPr>
            <a:noAutofit/>
          </a:bodyPr>
          <a:lstStyle/>
          <a:p>
            <a:pPr eaLnBrk="0" hangingPunct="0">
              <a:defRPr/>
            </a:pPr>
            <a:r>
              <a:rPr lang="en-NZ" sz="2000" kern="0" dirty="0">
                <a:latin typeface="Calibri" pitchFamily="34" charset="0"/>
                <a:cs typeface="Calibri" pitchFamily="34" charset="0"/>
              </a:rPr>
              <a:t>An evaluation approach that balances ERO’s external evaluation with internal evaluation, according to each school/service’s circumstances.</a:t>
            </a:r>
          </a:p>
        </p:txBody>
      </p:sp>
      <p:sp>
        <p:nvSpPr>
          <p:cNvPr id="10" name="TextBox 9"/>
          <p:cNvSpPr txBox="1"/>
          <p:nvPr/>
        </p:nvSpPr>
        <p:spPr>
          <a:xfrm>
            <a:off x="661988" y="4668077"/>
            <a:ext cx="1933575" cy="646331"/>
          </a:xfrm>
          <a:prstGeom prst="rect">
            <a:avLst/>
          </a:prstGeom>
          <a:noFill/>
        </p:spPr>
        <p:txBody>
          <a:bodyPr wrap="square" rtlCol="0">
            <a:spAutoFit/>
          </a:bodyPr>
          <a:lstStyle/>
          <a:p>
            <a:r>
              <a:rPr lang="en-NZ" sz="1200" b="1" dirty="0" smtClean="0">
                <a:solidFill>
                  <a:srgbClr val="4F5858"/>
                </a:solidFill>
              </a:rPr>
              <a:t>Schools </a:t>
            </a:r>
            <a:r>
              <a:rPr lang="en-NZ" sz="1200" b="1" dirty="0">
                <a:solidFill>
                  <a:srgbClr val="4F5858"/>
                </a:solidFill>
              </a:rPr>
              <a:t>experiencing difficulties with very limited internal evaluation</a:t>
            </a:r>
          </a:p>
        </p:txBody>
      </p:sp>
      <p:sp>
        <p:nvSpPr>
          <p:cNvPr id="11" name="TextBox 10"/>
          <p:cNvSpPr txBox="1"/>
          <p:nvPr/>
        </p:nvSpPr>
        <p:spPr>
          <a:xfrm>
            <a:off x="2595563" y="4671476"/>
            <a:ext cx="3667125" cy="461665"/>
          </a:xfrm>
          <a:prstGeom prst="rect">
            <a:avLst/>
          </a:prstGeom>
          <a:noFill/>
        </p:spPr>
        <p:txBody>
          <a:bodyPr wrap="square" rtlCol="0">
            <a:spAutoFit/>
          </a:bodyPr>
          <a:lstStyle/>
          <a:p>
            <a:r>
              <a:rPr lang="en-NZ" sz="1200" b="1" dirty="0" smtClean="0">
                <a:solidFill>
                  <a:srgbClr val="4F5858"/>
                </a:solidFill>
              </a:rPr>
              <a:t>Schools </a:t>
            </a:r>
            <a:r>
              <a:rPr lang="en-NZ" sz="1200" b="1" dirty="0">
                <a:solidFill>
                  <a:srgbClr val="4F5858"/>
                </a:solidFill>
              </a:rPr>
              <a:t>operating well with established processes of internal evaluation	</a:t>
            </a:r>
          </a:p>
        </p:txBody>
      </p:sp>
      <p:sp>
        <p:nvSpPr>
          <p:cNvPr id="12" name="TextBox 11"/>
          <p:cNvSpPr txBox="1"/>
          <p:nvPr/>
        </p:nvSpPr>
        <p:spPr>
          <a:xfrm>
            <a:off x="6600651" y="4668077"/>
            <a:ext cx="2052638" cy="1292662"/>
          </a:xfrm>
          <a:prstGeom prst="rect">
            <a:avLst/>
          </a:prstGeom>
          <a:noFill/>
        </p:spPr>
        <p:txBody>
          <a:bodyPr wrap="square" rtlCol="0">
            <a:spAutoFit/>
          </a:bodyPr>
          <a:lstStyle/>
          <a:p>
            <a:r>
              <a:rPr lang="en-NZ" sz="1200" b="1" dirty="0" smtClean="0">
                <a:solidFill>
                  <a:srgbClr val="4F5858"/>
                </a:solidFill>
              </a:rPr>
              <a:t>Schools </a:t>
            </a:r>
            <a:r>
              <a:rPr lang="en-NZ" sz="1200" b="1" dirty="0">
                <a:solidFill>
                  <a:srgbClr val="4F5858"/>
                </a:solidFill>
              </a:rPr>
              <a:t>sustaining high quality performance and continuous improvement through effective internal evaluation</a:t>
            </a:r>
          </a:p>
          <a:p>
            <a:endParaRPr lang="en-NZ" dirty="0">
              <a:solidFill>
                <a:srgbClr val="000000"/>
              </a:solidFill>
            </a:endParaRPr>
          </a:p>
        </p:txBody>
      </p:sp>
      <p:sp>
        <p:nvSpPr>
          <p:cNvPr id="3" name="TextBox 2"/>
          <p:cNvSpPr txBox="1"/>
          <p:nvPr/>
        </p:nvSpPr>
        <p:spPr>
          <a:xfrm>
            <a:off x="661988" y="5697430"/>
            <a:ext cx="8043169"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NZ" sz="2000" dirty="0" smtClean="0">
                <a:solidFill>
                  <a:srgbClr val="167378"/>
                </a:solidFill>
              </a:rPr>
              <a:t>ERO return time</a:t>
            </a:r>
          </a:p>
          <a:p>
            <a:r>
              <a:rPr lang="en-NZ" sz="2000" dirty="0" smtClean="0">
                <a:solidFill>
                  <a:srgbClr val="167378"/>
                </a:solidFill>
              </a:rPr>
              <a:t>1-2 year				3 year			4-5 year</a:t>
            </a:r>
            <a:endParaRPr lang="en-NZ" sz="2000" dirty="0">
              <a:solidFill>
                <a:srgbClr val="167378"/>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63772035"/>
              </p:ext>
            </p:extLst>
          </p:nvPr>
        </p:nvGraphicFramePr>
        <p:xfrm>
          <a:off x="559293" y="1846555"/>
          <a:ext cx="8068131" cy="2751861"/>
        </p:xfrm>
        <a:graphic>
          <a:graphicData uri="http://schemas.openxmlformats.org/drawingml/2006/table">
            <a:tbl>
              <a:tblPr firstRow="1" bandRow="1">
                <a:tableStyleId>{5C22544A-7EE6-4342-B048-85BDC9FD1C3A}</a:tableStyleId>
              </a:tblPr>
              <a:tblGrid>
                <a:gridCol w="1744461"/>
                <a:gridCol w="4528665"/>
                <a:gridCol w="1795005"/>
              </a:tblGrid>
              <a:tr h="2751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1" i="0" u="none" strike="noStrike" cap="none" normalizeH="0" baseline="0" dirty="0" smtClean="0">
                          <a:ln>
                            <a:noFill/>
                          </a:ln>
                          <a:solidFill>
                            <a:schemeClr val="tx1"/>
                          </a:solidFill>
                          <a:effectLst/>
                          <a:latin typeface="Calibri" pitchFamily="34" charset="0"/>
                          <a:cs typeface="Arial" pitchFamily="34" charset="0"/>
                        </a:rPr>
                        <a:t>ERO building schools’ internal evaluation capability</a:t>
                      </a:r>
                      <a:endParaRPr kumimoji="0" lang="en-US" sz="2900" b="0" i="0" u="none" strike="noStrike" cap="none" normalizeH="0" baseline="0" dirty="0" smtClean="0">
                        <a:ln>
                          <a:noFill/>
                        </a:ln>
                        <a:solidFill>
                          <a:schemeClr val="tx1"/>
                        </a:solidFill>
                        <a:effectLst/>
                        <a:latin typeface="Arial" pitchFamily="34" charset="0"/>
                        <a:cs typeface="Arial" pitchFamily="34" charset="0"/>
                      </a:endParaRPr>
                    </a:p>
                    <a:p>
                      <a:endParaRPr lang="en-NZ" sz="1600" dirty="0"/>
                    </a:p>
                  </a:txBody>
                  <a:tcPr marL="82641" marR="82641" marT="41321" marB="41321">
                    <a:gradFill>
                      <a:gsLst>
                        <a:gs pos="0">
                          <a:srgbClr val="9966FF"/>
                        </a:gs>
                        <a:gs pos="50000">
                          <a:schemeClr val="accent1">
                            <a:tint val="44500"/>
                            <a:satMod val="160000"/>
                          </a:schemeClr>
                        </a:gs>
                        <a:gs pos="100000">
                          <a:schemeClr val="accent1">
                            <a:tint val="23500"/>
                            <a:satMod val="160000"/>
                          </a:schemeClr>
                        </a:gs>
                      </a:gsLst>
                      <a:lin ang="5400000" scaled="0"/>
                    </a:gradFill>
                  </a:tcPr>
                </a:tc>
                <a:tc>
                  <a:txBody>
                    <a:bodyPr/>
                    <a:lstStyle/>
                    <a:p>
                      <a:r>
                        <a:rPr lang="en-NZ" sz="2400" dirty="0" smtClean="0">
                          <a:solidFill>
                            <a:srgbClr val="7030A0"/>
                          </a:solidFill>
                          <a:latin typeface="Calibri" pitchFamily="34" charset="0"/>
                        </a:rPr>
                        <a:t>ERO evaluation</a:t>
                      </a:r>
                    </a:p>
                    <a:p>
                      <a:r>
                        <a:rPr lang="en-NZ" sz="2400" dirty="0" smtClean="0">
                          <a:solidFill>
                            <a:srgbClr val="7030A0"/>
                          </a:solidFill>
                          <a:latin typeface="Calibri" pitchFamily="34" charset="0"/>
                        </a:rPr>
                        <a:t>external</a:t>
                      </a:r>
                      <a:endParaRPr lang="en-NZ" sz="2400" dirty="0" smtClean="0"/>
                    </a:p>
                    <a:p>
                      <a:endParaRPr lang="en-NZ" sz="1600" dirty="0" smtClean="0"/>
                    </a:p>
                    <a:p>
                      <a:endParaRPr lang="en-NZ" sz="1600" dirty="0" smtClean="0"/>
                    </a:p>
                    <a:p>
                      <a:endParaRPr lang="en-NZ" sz="16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NZ" sz="2400" b="1" kern="1200" dirty="0" smtClean="0">
                          <a:solidFill>
                            <a:srgbClr val="7030A0"/>
                          </a:solidFill>
                          <a:latin typeface="Calibri" pitchFamily="34" charset="0"/>
                          <a:ea typeface="+mn-ea"/>
                          <a:cs typeface="+mn-cs"/>
                        </a:rPr>
                        <a:t>School evaluation</a:t>
                      </a:r>
                    </a:p>
                    <a:p>
                      <a:pPr algn="r"/>
                      <a:r>
                        <a:rPr lang="en-NZ" sz="2400" dirty="0" smtClean="0">
                          <a:solidFill>
                            <a:schemeClr val="accent4">
                              <a:lumMod val="75000"/>
                            </a:schemeClr>
                          </a:solidFill>
                        </a:rPr>
                        <a:t>internal</a:t>
                      </a:r>
                      <a:r>
                        <a:rPr lang="en-NZ" sz="2400" dirty="0" smtClean="0"/>
                        <a:t> </a:t>
                      </a:r>
                    </a:p>
                  </a:txBody>
                  <a:tcPr marL="82641" marR="82641" marT="41321" marB="41321">
                    <a:gradFill>
                      <a:gsLst>
                        <a:gs pos="0">
                          <a:srgbClr val="9966FF">
                            <a:alpha val="58000"/>
                          </a:srgb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1" i="0" u="none" strike="noStrike" cap="none" normalizeH="0" baseline="0" dirty="0" smtClean="0">
                          <a:ln>
                            <a:noFill/>
                          </a:ln>
                          <a:solidFill>
                            <a:schemeClr val="tx1"/>
                          </a:solidFill>
                          <a:effectLst/>
                          <a:latin typeface="Calibri" pitchFamily="34" charset="0"/>
                          <a:cs typeface="Arial" pitchFamily="34" charset="0"/>
                        </a:rPr>
                        <a:t>School using high quality self review information as basis for decision</a:t>
                      </a:r>
                      <a:r>
                        <a:rPr kumimoji="0" lang="en-NZ" sz="1600" b="1" i="0" u="none" strike="noStrike" cap="none" normalizeH="0" dirty="0" smtClean="0">
                          <a:ln>
                            <a:noFill/>
                          </a:ln>
                          <a:solidFill>
                            <a:schemeClr val="tx1"/>
                          </a:solidFill>
                          <a:effectLst/>
                          <a:latin typeface="Calibri" pitchFamily="34" charset="0"/>
                          <a:cs typeface="Arial" pitchFamily="34" charset="0"/>
                        </a:rPr>
                        <a:t> </a:t>
                      </a:r>
                      <a:r>
                        <a:rPr kumimoji="0" lang="en-NZ" sz="1600" b="1" i="0" u="none" strike="noStrike" cap="none" normalizeH="0" baseline="0" dirty="0" smtClean="0">
                          <a:ln>
                            <a:noFill/>
                          </a:ln>
                          <a:solidFill>
                            <a:schemeClr val="tx1"/>
                          </a:solidFill>
                          <a:effectLst/>
                          <a:latin typeface="Calibri" pitchFamily="34" charset="0"/>
                          <a:cs typeface="Arial" pitchFamily="34" charset="0"/>
                        </a:rPr>
                        <a:t>making</a:t>
                      </a:r>
                      <a:endParaRPr kumimoji="0" lang="en-US" sz="2900" b="0" i="0" u="none" strike="noStrike" cap="none" normalizeH="0" baseline="0" dirty="0" smtClean="0">
                        <a:ln>
                          <a:noFill/>
                        </a:ln>
                        <a:solidFill>
                          <a:schemeClr val="tx1"/>
                        </a:solidFill>
                        <a:effectLst/>
                        <a:latin typeface="Arial" pitchFamily="34" charset="0"/>
                        <a:cs typeface="Arial" pitchFamily="34" charset="0"/>
                      </a:endParaRPr>
                    </a:p>
                    <a:p>
                      <a:endParaRPr lang="en-NZ" sz="1600" dirty="0"/>
                    </a:p>
                  </a:txBody>
                  <a:tcPr marL="82641" marR="82641" marT="41321" marB="41321">
                    <a:gradFill>
                      <a:gsLst>
                        <a:gs pos="8000">
                          <a:srgbClr val="9966FF">
                            <a:alpha val="20000"/>
                          </a:srgbClr>
                        </a:gs>
                        <a:gs pos="50000">
                          <a:schemeClr val="accent1">
                            <a:tint val="44500"/>
                            <a:satMod val="160000"/>
                          </a:schemeClr>
                        </a:gs>
                        <a:gs pos="100000">
                          <a:schemeClr val="accent1">
                            <a:tint val="23500"/>
                            <a:satMod val="160000"/>
                          </a:schemeClr>
                        </a:gs>
                      </a:gsLst>
                      <a:lin ang="5400000" scaled="0"/>
                    </a:gradFill>
                  </a:tcPr>
                </a:tc>
              </a:tr>
            </a:tbl>
          </a:graphicData>
        </a:graphic>
      </p:graphicFrame>
      <p:cxnSp>
        <p:nvCxnSpPr>
          <p:cNvPr id="14" name="Straight Connector 13"/>
          <p:cNvCxnSpPr/>
          <p:nvPr/>
        </p:nvCxnSpPr>
        <p:spPr>
          <a:xfrm flipV="1">
            <a:off x="829109" y="2363075"/>
            <a:ext cx="7200032" cy="1361627"/>
          </a:xfrm>
          <a:prstGeom prst="line">
            <a:avLst/>
          </a:prstGeom>
          <a:ln w="381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88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01840" y="180759"/>
          <a:ext cx="8593584" cy="5948680"/>
        </p:xfrm>
        <a:graphic>
          <a:graphicData uri="http://schemas.openxmlformats.org/drawingml/2006/table">
            <a:tbl>
              <a:tblPr firstRow="1" bandRow="1">
                <a:tableStyleId>{00A15C55-8517-42AA-B614-E9B94910E393}</a:tableStyleId>
              </a:tblPr>
              <a:tblGrid>
                <a:gridCol w="4296792"/>
                <a:gridCol w="4296792"/>
              </a:tblGrid>
              <a:tr h="370840">
                <a:tc>
                  <a:txBody>
                    <a:bodyPr/>
                    <a:lstStyle/>
                    <a:p>
                      <a:r>
                        <a:rPr lang="en-NZ" dirty="0" smtClean="0"/>
                        <a:t>School – internal focus</a:t>
                      </a:r>
                      <a:endParaRPr lang="en-NZ" dirty="0">
                        <a:solidFill>
                          <a:schemeClr val="tx1"/>
                        </a:solidFill>
                      </a:endParaRPr>
                    </a:p>
                  </a:txBody>
                  <a:tcPr/>
                </a:tc>
                <a:tc>
                  <a:txBody>
                    <a:bodyPr/>
                    <a:lstStyle/>
                    <a:p>
                      <a:r>
                        <a:rPr lang="en-NZ" dirty="0" smtClean="0"/>
                        <a:t>ERO –external focus</a:t>
                      </a:r>
                      <a:endParaRPr lang="en-NZ" dirty="0">
                        <a:solidFill>
                          <a:schemeClr val="tx1"/>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What are the outcomes that are valued for all learners in this school community, as learners in Aotearoa New Zealand, and as global citizens?</a:t>
                      </a:r>
                    </a:p>
                    <a:p>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How well does the school achieve equitable and excellent outcomes for all learners?</a:t>
                      </a:r>
                    </a:p>
                    <a:p>
                      <a:endParaRPr lang="en-NZ" dirty="0"/>
                    </a:p>
                  </a:txBody>
                  <a:tcPr/>
                </a:tc>
              </a:tr>
              <a:tr h="370840">
                <a:tc>
                  <a:txBody>
                    <a:bodyPr/>
                    <a:lstStyle/>
                    <a:p>
                      <a:r>
                        <a:rPr lang="en-NZ" dirty="0" smtClean="0"/>
                        <a:t>How well are all our learners achieving in relation to those outcomes?</a:t>
                      </a:r>
                    </a:p>
                    <a:p>
                      <a:r>
                        <a:rPr lang="en-NZ" dirty="0" smtClean="0"/>
                        <a:t>To what extent is every student in our school a successful ‘confident, connected, actively involved lifelong learner’?</a:t>
                      </a:r>
                    </a:p>
                    <a:p>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How effectively does this school respond to those Māori and other learners whose learning and achievement need acceleration?</a:t>
                      </a:r>
                    </a:p>
                    <a:p>
                      <a:endParaRPr lang="en-NZ"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How well are we identifying and accelerating the achievement of those learners at risk of not achieving equitable outcomes?</a:t>
                      </a:r>
                    </a:p>
                    <a:p>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What school processes and practices are effective in enabling achievement of equity and excellence?</a:t>
                      </a:r>
                    </a:p>
                    <a:p>
                      <a:endParaRPr lang="en-NZ" dirty="0"/>
                    </a:p>
                  </a:txBody>
                  <a:tcPr/>
                </a:tc>
              </a:tr>
              <a:tr h="370840">
                <a:tc>
                  <a:txBody>
                    <a:bodyPr/>
                    <a:lstStyle/>
                    <a:p>
                      <a:r>
                        <a:rPr lang="en-NZ" dirty="0" smtClean="0"/>
                        <a:t>How do we know? What sources of evidence tell us about our performance and effectiveness?</a:t>
                      </a:r>
                    </a:p>
                  </a:txBody>
                  <a:tcPr/>
                </a:tc>
                <a:tc>
                  <a:txBody>
                    <a:bodyPr/>
                    <a:lstStyle/>
                    <a:p>
                      <a:endParaRPr lang="en-NZ" dirty="0"/>
                    </a:p>
                  </a:txBody>
                  <a:tcPr/>
                </a:tc>
              </a:tr>
            </a:tbl>
          </a:graphicData>
        </a:graphic>
      </p:graphicFrame>
    </p:spTree>
    <p:extLst>
      <p:ext uri="{BB962C8B-B14F-4D97-AF65-F5344CB8AC3E}">
        <p14:creationId xmlns:p14="http://schemas.microsoft.com/office/powerpoint/2010/main" val="3161334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06" y="368005"/>
            <a:ext cx="7074247" cy="803569"/>
          </a:xfrm>
        </p:spPr>
        <p:txBody>
          <a:bodyPr>
            <a:normAutofit fontScale="90000"/>
          </a:bodyPr>
          <a:lstStyle/>
          <a:p>
            <a:r>
              <a:rPr lang="en-NZ" dirty="0" smtClean="0"/>
              <a:t>School preparation for external evaluation</a:t>
            </a:r>
            <a:endParaRPr lang="en-NZ" dirty="0"/>
          </a:p>
        </p:txBody>
      </p:sp>
      <p:graphicFrame>
        <p:nvGraphicFramePr>
          <p:cNvPr id="5" name="Content Placeholder 4"/>
          <p:cNvGraphicFramePr>
            <a:graphicFrameLocks noGrp="1"/>
          </p:cNvGraphicFramePr>
          <p:nvPr>
            <p:ph sz="half" idx="2"/>
            <p:extLst/>
          </p:nvPr>
        </p:nvGraphicFramePr>
        <p:xfrm>
          <a:off x="1635125" y="1171574"/>
          <a:ext cx="6248246" cy="479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l="4503" t="4615" b="1004"/>
          <a:stretch>
            <a:fillRect/>
          </a:stretch>
        </p:blipFill>
        <p:spPr bwMode="auto">
          <a:xfrm>
            <a:off x="7326153" y="219955"/>
            <a:ext cx="1747147" cy="1619431"/>
          </a:xfrm>
          <a:prstGeom prst="rect">
            <a:avLst/>
          </a:prstGeom>
          <a:noFill/>
          <a:ln w="9525">
            <a:noFill/>
            <a:miter lim="800000"/>
            <a:headEnd/>
            <a:tailEnd/>
          </a:ln>
        </p:spPr>
      </p:pic>
    </p:spTree>
    <p:extLst>
      <p:ext uri="{BB962C8B-B14F-4D97-AF65-F5344CB8AC3E}">
        <p14:creationId xmlns:p14="http://schemas.microsoft.com/office/powerpoint/2010/main" val="2891277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56139" y="232130"/>
            <a:ext cx="8220807" cy="954832"/>
          </a:xfrm>
        </p:spPr>
        <p:txBody>
          <a:bodyPr/>
          <a:lstStyle/>
          <a:p>
            <a:r>
              <a:rPr lang="en-NZ" dirty="0" smtClean="0"/>
              <a:t>A purposeful interaction</a:t>
            </a:r>
            <a:endParaRPr lang="en-NZ" dirty="0"/>
          </a:p>
        </p:txBody>
      </p:sp>
      <p:graphicFrame>
        <p:nvGraphicFramePr>
          <p:cNvPr id="2" name="Diagram 1"/>
          <p:cNvGraphicFramePr/>
          <p:nvPr>
            <p:extLst>
              <p:ext uri="{D42A27DB-BD31-4B8C-83A1-F6EECF244321}">
                <p14:modId xmlns:p14="http://schemas.microsoft.com/office/powerpoint/2010/main" val="1726234476"/>
              </p:ext>
            </p:extLst>
          </p:nvPr>
        </p:nvGraphicFramePr>
        <p:xfrm>
          <a:off x="213064" y="1100831"/>
          <a:ext cx="8025414" cy="4989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Right Arrow 2"/>
          <p:cNvSpPr/>
          <p:nvPr/>
        </p:nvSpPr>
        <p:spPr>
          <a:xfrm>
            <a:off x="3497803" y="1753822"/>
            <a:ext cx="878888" cy="301841"/>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2238669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15" y="297262"/>
            <a:ext cx="7455600" cy="1166400"/>
          </a:xfrm>
        </p:spPr>
        <p:txBody>
          <a:bodyPr/>
          <a:lstStyle/>
          <a:p>
            <a:r>
              <a:rPr lang="en-US" dirty="0" smtClean="0"/>
              <a:t>Impact and quality of ERO’s school external evaluation</a:t>
            </a:r>
            <a:endParaRPr lang="en-NZ" dirty="0"/>
          </a:p>
        </p:txBody>
      </p:sp>
      <p:sp>
        <p:nvSpPr>
          <p:cNvPr id="3" name="Content Placeholder 2"/>
          <p:cNvSpPr>
            <a:spLocks noGrp="1"/>
          </p:cNvSpPr>
          <p:nvPr>
            <p:ph sz="half" idx="2"/>
          </p:nvPr>
        </p:nvSpPr>
        <p:spPr>
          <a:xfrm>
            <a:off x="453915" y="1463662"/>
            <a:ext cx="7704664" cy="4212000"/>
          </a:xfrm>
        </p:spPr>
        <p:txBody>
          <a:bodyPr>
            <a:normAutofit lnSpcReduction="10000"/>
          </a:bodyPr>
          <a:lstStyle/>
          <a:p>
            <a:r>
              <a:rPr lang="en-NZ" dirty="0"/>
              <a:t>In the 2016/17 year, </a:t>
            </a:r>
            <a:r>
              <a:rPr lang="en-NZ" dirty="0" smtClean="0"/>
              <a:t>86 </a:t>
            </a:r>
            <a:r>
              <a:rPr lang="en-NZ" dirty="0"/>
              <a:t>percent of respondents to our surveys indicated that ERO’s </a:t>
            </a:r>
            <a:r>
              <a:rPr lang="en-NZ" dirty="0" smtClean="0"/>
              <a:t>school evaluations </a:t>
            </a:r>
            <a:r>
              <a:rPr lang="en-NZ" dirty="0"/>
              <a:t>had made, or were likely to make, a contribution to their decisions about how to improve learner outcomes. The responses received often included comments which show a strong appreciation of ERO’s work and an acknowledgement of its positive impact. </a:t>
            </a:r>
            <a:endParaRPr lang="en-NZ" dirty="0" smtClean="0"/>
          </a:p>
          <a:p>
            <a:r>
              <a:rPr lang="en-NZ" dirty="0" smtClean="0"/>
              <a:t>ERO </a:t>
            </a:r>
            <a:r>
              <a:rPr lang="en-NZ" dirty="0"/>
              <a:t>uses a national moderation panel to determine the levels of compliance against internal standard procedures. Moderation findings are followed up in quality assurance guidelines and processes. At 96 percent compliance, ERO’s moderation result was within the target range for 2016/17. </a:t>
            </a:r>
            <a:endParaRPr lang="en-NZ" dirty="0" smtClean="0"/>
          </a:p>
          <a:p>
            <a:endParaRPr lang="en-US" dirty="0"/>
          </a:p>
          <a:p>
            <a:pPr marL="0" indent="0">
              <a:buNone/>
            </a:pPr>
            <a:r>
              <a:rPr lang="en-US" dirty="0" smtClean="0"/>
              <a:t>Source</a:t>
            </a:r>
            <a:r>
              <a:rPr lang="en-US" dirty="0"/>
              <a:t>: http://www.ero.govt.nz/publications/annual-report-201617/</a:t>
            </a:r>
            <a:endParaRPr lang="en-NZ" dirty="0"/>
          </a:p>
        </p:txBody>
      </p:sp>
    </p:spTree>
    <p:extLst>
      <p:ext uri="{BB962C8B-B14F-4D97-AF65-F5344CB8AC3E}">
        <p14:creationId xmlns:p14="http://schemas.microsoft.com/office/powerpoint/2010/main" val="3637176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67" y="83372"/>
            <a:ext cx="7455600" cy="802843"/>
          </a:xfrm>
        </p:spPr>
        <p:txBody>
          <a:bodyPr/>
          <a:lstStyle/>
          <a:p>
            <a:r>
              <a:rPr lang="en-NZ" dirty="0" smtClean="0"/>
              <a:t>7. Evaluator training and development</a:t>
            </a:r>
            <a:endParaRPr lang="en-NZ" dirty="0"/>
          </a:p>
        </p:txBody>
      </p:sp>
      <p:pic>
        <p:nvPicPr>
          <p:cNvPr id="5" name="Picture 4"/>
          <p:cNvPicPr>
            <a:picLocks noChangeAspect="1"/>
          </p:cNvPicPr>
          <p:nvPr/>
        </p:nvPicPr>
        <p:blipFill>
          <a:blip r:embed="rId3"/>
          <a:stretch>
            <a:fillRect/>
          </a:stretch>
        </p:blipFill>
        <p:spPr>
          <a:xfrm>
            <a:off x="561975" y="763481"/>
            <a:ext cx="7383540" cy="5167992"/>
          </a:xfrm>
          <a:prstGeom prst="rect">
            <a:avLst/>
          </a:prstGeom>
        </p:spPr>
      </p:pic>
      <p:pic>
        <p:nvPicPr>
          <p:cNvPr id="6" name="Picture 5"/>
          <p:cNvPicPr>
            <a:picLocks noChangeAspect="1"/>
          </p:cNvPicPr>
          <p:nvPr/>
        </p:nvPicPr>
        <p:blipFill>
          <a:blip r:embed="rId4"/>
          <a:stretch>
            <a:fillRect/>
          </a:stretch>
        </p:blipFill>
        <p:spPr>
          <a:xfrm>
            <a:off x="384422" y="5678132"/>
            <a:ext cx="8467725" cy="933450"/>
          </a:xfrm>
          <a:prstGeom prst="rect">
            <a:avLst/>
          </a:prstGeom>
        </p:spPr>
      </p:pic>
    </p:spTree>
    <p:extLst>
      <p:ext uri="{BB962C8B-B14F-4D97-AF65-F5344CB8AC3E}">
        <p14:creationId xmlns:p14="http://schemas.microsoft.com/office/powerpoint/2010/main" val="4009835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53" y="463136"/>
            <a:ext cx="6735726" cy="27560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53" y="3754954"/>
            <a:ext cx="3810000" cy="23145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854" y="3597571"/>
            <a:ext cx="4524375" cy="2533650"/>
          </a:xfrm>
          <a:prstGeom prst="rect">
            <a:avLst/>
          </a:prstGeom>
        </p:spPr>
      </p:pic>
    </p:spTree>
    <p:extLst>
      <p:ext uri="{BB962C8B-B14F-4D97-AF65-F5344CB8AC3E}">
        <p14:creationId xmlns:p14="http://schemas.microsoft.com/office/powerpoint/2010/main" val="2092091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59" y="136656"/>
            <a:ext cx="6555549" cy="733356"/>
          </a:xfrm>
        </p:spPr>
        <p:txBody>
          <a:bodyPr/>
          <a:lstStyle/>
          <a:p>
            <a:r>
              <a:rPr lang="en-NZ" dirty="0" smtClean="0"/>
              <a:t>8. Evaluator capabilities</a:t>
            </a:r>
            <a:endParaRPr lang="en-NZ" dirty="0"/>
          </a:p>
        </p:txBody>
      </p:sp>
      <p:pic>
        <p:nvPicPr>
          <p:cNvPr id="3" name="Picture 2"/>
          <p:cNvPicPr>
            <a:picLocks noChangeAspect="1"/>
          </p:cNvPicPr>
          <p:nvPr/>
        </p:nvPicPr>
        <p:blipFill>
          <a:blip r:embed="rId3"/>
          <a:stretch>
            <a:fillRect/>
          </a:stretch>
        </p:blipFill>
        <p:spPr>
          <a:xfrm>
            <a:off x="5402404" y="3857706"/>
            <a:ext cx="3325029" cy="2992526"/>
          </a:xfrm>
          <a:prstGeom prst="rect">
            <a:avLst/>
          </a:prstGeom>
        </p:spPr>
      </p:pic>
      <p:sp>
        <p:nvSpPr>
          <p:cNvPr id="4" name="TextBox 3"/>
          <p:cNvSpPr txBox="1"/>
          <p:nvPr/>
        </p:nvSpPr>
        <p:spPr>
          <a:xfrm>
            <a:off x="409325" y="870012"/>
            <a:ext cx="4890644" cy="5355312"/>
          </a:xfrm>
          <a:prstGeom prst="rect">
            <a:avLst/>
          </a:prstGeom>
          <a:noFill/>
        </p:spPr>
        <p:txBody>
          <a:bodyPr wrap="square" rtlCol="0">
            <a:spAutoFit/>
          </a:bodyPr>
          <a:lstStyle/>
          <a:p>
            <a:r>
              <a:rPr lang="en-NZ" dirty="0"/>
              <a:t>The capabilities are intended to:</a:t>
            </a:r>
          </a:p>
          <a:p>
            <a:pPr marL="285750" indent="-285750">
              <a:buFont typeface="Arial" panose="020B0604020202020204" pitchFamily="34" charset="0"/>
              <a:buChar char="•"/>
            </a:pPr>
            <a:r>
              <a:rPr lang="en-NZ" dirty="0" smtClean="0"/>
              <a:t>guide </a:t>
            </a:r>
            <a:r>
              <a:rPr lang="en-NZ" dirty="0"/>
              <a:t>professionalisation of our evaluation thinking and </a:t>
            </a:r>
            <a:r>
              <a:rPr lang="en-NZ" dirty="0" smtClean="0"/>
              <a:t>practice </a:t>
            </a:r>
          </a:p>
          <a:p>
            <a:pPr marL="285750" indent="-285750">
              <a:buFont typeface="Arial" panose="020B0604020202020204" pitchFamily="34" charset="0"/>
              <a:buChar char="•"/>
            </a:pPr>
            <a:r>
              <a:rPr lang="en-NZ" dirty="0" smtClean="0"/>
              <a:t>guide </a:t>
            </a:r>
            <a:r>
              <a:rPr lang="en-NZ" dirty="0"/>
              <a:t>provision of our evaluation training and professional </a:t>
            </a:r>
            <a:r>
              <a:rPr lang="en-NZ" dirty="0" smtClean="0"/>
              <a:t>development</a:t>
            </a:r>
          </a:p>
          <a:p>
            <a:pPr marL="285750" indent="-285750">
              <a:buFont typeface="Arial" panose="020B0604020202020204" pitchFamily="34" charset="0"/>
              <a:buChar char="•"/>
            </a:pPr>
            <a:r>
              <a:rPr lang="en-NZ" dirty="0" smtClean="0"/>
              <a:t>assist </a:t>
            </a:r>
            <a:r>
              <a:rPr lang="en-NZ" dirty="0"/>
              <a:t>individual evaluators to self-evaluate their own knowledge, skills and practice</a:t>
            </a:r>
            <a:r>
              <a:rPr lang="en-NZ" dirty="0" smtClean="0"/>
              <a:t>; make </a:t>
            </a:r>
            <a:r>
              <a:rPr lang="en-NZ" dirty="0"/>
              <a:t>decisions about and monitor their own </a:t>
            </a:r>
            <a:r>
              <a:rPr lang="en-NZ" dirty="0" smtClean="0"/>
              <a:t>development</a:t>
            </a:r>
          </a:p>
          <a:p>
            <a:pPr marL="285750" indent="-285750">
              <a:buFont typeface="Arial" panose="020B0604020202020204" pitchFamily="34" charset="0"/>
              <a:buChar char="•"/>
            </a:pPr>
            <a:r>
              <a:rPr lang="en-NZ" dirty="0" smtClean="0"/>
              <a:t>underpin </a:t>
            </a:r>
            <a:r>
              <a:rPr lang="en-NZ" dirty="0"/>
              <a:t>quality assurance, both internally and </a:t>
            </a:r>
            <a:r>
              <a:rPr lang="en-NZ" dirty="0" smtClean="0"/>
              <a:t>externally</a:t>
            </a:r>
          </a:p>
          <a:p>
            <a:pPr marL="285750" indent="-285750">
              <a:buFont typeface="Arial" panose="020B0604020202020204" pitchFamily="34" charset="0"/>
              <a:buChar char="•"/>
            </a:pPr>
            <a:r>
              <a:rPr lang="en-NZ" dirty="0" smtClean="0"/>
              <a:t>underpin </a:t>
            </a:r>
            <a:r>
              <a:rPr lang="en-NZ" dirty="0"/>
              <a:t>the credibility and integrity of ERO’s evaluation </a:t>
            </a:r>
            <a:r>
              <a:rPr lang="en-NZ" dirty="0" smtClean="0"/>
              <a:t>work</a:t>
            </a:r>
          </a:p>
          <a:p>
            <a:pPr marL="285750" indent="-285750">
              <a:buFont typeface="Arial" panose="020B0604020202020204" pitchFamily="34" charset="0"/>
              <a:buChar char="•"/>
            </a:pPr>
            <a:r>
              <a:rPr lang="en-NZ" dirty="0" smtClean="0"/>
              <a:t>support </a:t>
            </a:r>
            <a:r>
              <a:rPr lang="en-NZ" dirty="0"/>
              <a:t>high standards and consistency of our professional evaluation </a:t>
            </a:r>
            <a:r>
              <a:rPr lang="en-NZ" dirty="0" smtClean="0"/>
              <a:t>practice across </a:t>
            </a:r>
            <a:r>
              <a:rPr lang="en-NZ" dirty="0"/>
              <a:t>the </a:t>
            </a:r>
            <a:r>
              <a:rPr lang="en-NZ" dirty="0" smtClean="0"/>
              <a:t>organisation</a:t>
            </a:r>
          </a:p>
          <a:p>
            <a:pPr marL="285750" indent="-285750">
              <a:buFont typeface="Arial" panose="020B0604020202020204" pitchFamily="34" charset="0"/>
              <a:buChar char="•"/>
            </a:pPr>
            <a:r>
              <a:rPr lang="en-NZ" dirty="0" smtClean="0"/>
              <a:t>be </a:t>
            </a:r>
            <a:r>
              <a:rPr lang="en-NZ" dirty="0"/>
              <a:t>an explicit basis for Individual Development and Performance </a:t>
            </a:r>
            <a:r>
              <a:rPr lang="en-NZ" dirty="0" smtClean="0"/>
              <a:t>Management (</a:t>
            </a:r>
            <a:r>
              <a:rPr lang="en-NZ" dirty="0"/>
              <a:t>IDPM) processes.</a:t>
            </a:r>
          </a:p>
        </p:txBody>
      </p:sp>
      <p:pic>
        <p:nvPicPr>
          <p:cNvPr id="5" name="Picture 4"/>
          <p:cNvPicPr>
            <a:picLocks noChangeAspect="1"/>
          </p:cNvPicPr>
          <p:nvPr/>
        </p:nvPicPr>
        <p:blipFill>
          <a:blip r:embed="rId4"/>
          <a:stretch>
            <a:fillRect/>
          </a:stretch>
        </p:blipFill>
        <p:spPr>
          <a:xfrm>
            <a:off x="5619836" y="503334"/>
            <a:ext cx="2690075" cy="3354372"/>
          </a:xfrm>
          <a:prstGeom prst="rect">
            <a:avLst/>
          </a:prstGeom>
        </p:spPr>
      </p:pic>
    </p:spTree>
    <p:extLst>
      <p:ext uri="{BB962C8B-B14F-4D97-AF65-F5344CB8AC3E}">
        <p14:creationId xmlns:p14="http://schemas.microsoft.com/office/powerpoint/2010/main" val="1741720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68" y="101535"/>
            <a:ext cx="7455600" cy="1166400"/>
          </a:xfrm>
        </p:spPr>
        <p:txBody>
          <a:bodyPr/>
          <a:lstStyle/>
          <a:p>
            <a:r>
              <a:rPr lang="en-NZ" dirty="0" smtClean="0"/>
              <a:t>9. Principles of professional practice</a:t>
            </a:r>
            <a:endParaRPr lang="en-NZ" dirty="0"/>
          </a:p>
        </p:txBody>
      </p:sp>
      <p:pic>
        <p:nvPicPr>
          <p:cNvPr id="5" name="Picture 4"/>
          <p:cNvPicPr>
            <a:picLocks noChangeAspect="1"/>
          </p:cNvPicPr>
          <p:nvPr/>
        </p:nvPicPr>
        <p:blipFill>
          <a:blip r:embed="rId3"/>
          <a:stretch>
            <a:fillRect/>
          </a:stretch>
        </p:blipFill>
        <p:spPr>
          <a:xfrm>
            <a:off x="458868" y="1211488"/>
            <a:ext cx="2689550" cy="3750350"/>
          </a:xfrm>
          <a:prstGeom prst="rect">
            <a:avLst/>
          </a:prstGeom>
          <a:ln>
            <a:solidFill>
              <a:schemeClr val="tx1"/>
            </a:solidFill>
          </a:ln>
        </p:spPr>
      </p:pic>
      <p:sp>
        <p:nvSpPr>
          <p:cNvPr id="10" name="Content Placeholder 2"/>
          <p:cNvSpPr>
            <a:spLocks noGrp="1"/>
          </p:cNvSpPr>
          <p:nvPr>
            <p:ph sz="half" idx="2"/>
          </p:nvPr>
        </p:nvSpPr>
        <p:spPr>
          <a:xfrm>
            <a:off x="3854167" y="1145219"/>
            <a:ext cx="4766050" cy="4637954"/>
          </a:xfrm>
        </p:spPr>
        <p:txBody>
          <a:bodyPr>
            <a:normAutofit fontScale="77500" lnSpcReduction="20000"/>
          </a:bodyPr>
          <a:lstStyle/>
          <a:p>
            <a:endParaRPr lang="en-NZ" dirty="0" smtClean="0"/>
          </a:p>
          <a:p>
            <a:r>
              <a:rPr lang="en-NZ" dirty="0" smtClean="0"/>
              <a:t>A </a:t>
            </a:r>
            <a:r>
              <a:rPr lang="en-NZ" dirty="0"/>
              <a:t>focus on the learner and the </a:t>
            </a:r>
            <a:r>
              <a:rPr lang="en-NZ" dirty="0" smtClean="0"/>
              <a:t>equity and </a:t>
            </a:r>
            <a:r>
              <a:rPr lang="en-NZ" dirty="0"/>
              <a:t>excellence of education </a:t>
            </a:r>
            <a:r>
              <a:rPr lang="en-NZ" dirty="0" smtClean="0"/>
              <a:t>outcomes.</a:t>
            </a:r>
          </a:p>
          <a:p>
            <a:r>
              <a:rPr lang="en-NZ" dirty="0"/>
              <a:t>Promoting external accountability and strengthening internal </a:t>
            </a:r>
            <a:r>
              <a:rPr lang="en-NZ" dirty="0" smtClean="0"/>
              <a:t>accountability.</a:t>
            </a:r>
          </a:p>
          <a:p>
            <a:pPr>
              <a:lnSpc>
                <a:spcPct val="110000"/>
              </a:lnSpc>
            </a:pPr>
            <a:r>
              <a:rPr lang="en-NZ" dirty="0"/>
              <a:t>A culturally and contextually responsive </a:t>
            </a:r>
            <a:r>
              <a:rPr lang="en-NZ" dirty="0" smtClean="0"/>
              <a:t>approach.</a:t>
            </a:r>
            <a:endParaRPr lang="en-NZ" dirty="0"/>
          </a:p>
          <a:p>
            <a:pPr>
              <a:lnSpc>
                <a:spcPct val="110000"/>
              </a:lnSpc>
            </a:pPr>
            <a:r>
              <a:rPr lang="en-NZ" dirty="0"/>
              <a:t>The integration of internal and external </a:t>
            </a:r>
            <a:r>
              <a:rPr lang="en-NZ" dirty="0" smtClean="0"/>
              <a:t>evaluation.</a:t>
            </a:r>
            <a:endParaRPr lang="en-NZ" dirty="0"/>
          </a:p>
          <a:p>
            <a:pPr>
              <a:lnSpc>
                <a:spcPct val="110000"/>
              </a:lnSpc>
            </a:pPr>
            <a:r>
              <a:rPr lang="en-NZ" dirty="0"/>
              <a:t>Technical rigour in evaluation design; data gathering; analysis, synthesis and reasoning; and the communication of evaluation </a:t>
            </a:r>
            <a:r>
              <a:rPr lang="en-NZ" dirty="0" smtClean="0"/>
              <a:t>information.</a:t>
            </a:r>
          </a:p>
          <a:p>
            <a:r>
              <a:rPr lang="en-NZ" dirty="0"/>
              <a:t>A participatory evaluation </a:t>
            </a:r>
            <a:r>
              <a:rPr lang="en-NZ" dirty="0" smtClean="0"/>
              <a:t>process.</a:t>
            </a:r>
            <a:endParaRPr lang="en-NZ" dirty="0"/>
          </a:p>
          <a:p>
            <a:r>
              <a:rPr lang="en-NZ" dirty="0"/>
              <a:t>The promotion of evaluation </a:t>
            </a:r>
            <a:r>
              <a:rPr lang="en-NZ" dirty="0" smtClean="0"/>
              <a:t>use.</a:t>
            </a:r>
            <a:endParaRPr lang="en-NZ" dirty="0"/>
          </a:p>
          <a:p>
            <a:r>
              <a:rPr lang="en-NZ" dirty="0"/>
              <a:t>Developing evaluation </a:t>
            </a:r>
            <a:r>
              <a:rPr lang="en-NZ" dirty="0" smtClean="0"/>
              <a:t>capacity.</a:t>
            </a:r>
            <a:endParaRPr lang="en-NZ" dirty="0"/>
          </a:p>
          <a:p>
            <a:r>
              <a:rPr lang="en-NZ" dirty="0"/>
              <a:t>Capable and ethical evaluation </a:t>
            </a:r>
            <a:r>
              <a:rPr lang="en-NZ" dirty="0" smtClean="0"/>
              <a:t>practice.</a:t>
            </a:r>
            <a:endParaRPr lang="en-NZ" dirty="0"/>
          </a:p>
        </p:txBody>
      </p:sp>
      <p:pic>
        <p:nvPicPr>
          <p:cNvPr id="12" name="Picture 11"/>
          <p:cNvPicPr>
            <a:picLocks noChangeAspect="1"/>
          </p:cNvPicPr>
          <p:nvPr/>
        </p:nvPicPr>
        <p:blipFill>
          <a:blip r:embed="rId4"/>
          <a:stretch>
            <a:fillRect/>
          </a:stretch>
        </p:blipFill>
        <p:spPr>
          <a:xfrm>
            <a:off x="7776839" y="4304770"/>
            <a:ext cx="1137174" cy="2192390"/>
          </a:xfrm>
          <a:prstGeom prst="rect">
            <a:avLst/>
          </a:prstGeom>
        </p:spPr>
      </p:pic>
    </p:spTree>
    <p:extLst>
      <p:ext uri="{BB962C8B-B14F-4D97-AF65-F5344CB8AC3E}">
        <p14:creationId xmlns:p14="http://schemas.microsoft.com/office/powerpoint/2010/main" val="3601708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84" y="119709"/>
            <a:ext cx="8512532" cy="714792"/>
          </a:xfrm>
        </p:spPr>
        <p:txBody>
          <a:bodyPr>
            <a:normAutofit fontScale="90000"/>
          </a:bodyPr>
          <a:lstStyle/>
          <a:p>
            <a:r>
              <a:rPr lang="en-NZ" dirty="0" smtClean="0"/>
              <a:t/>
            </a:r>
            <a:br>
              <a:rPr lang="en-NZ" dirty="0" smtClean="0"/>
            </a:br>
            <a:r>
              <a:rPr lang="en-NZ" sz="2700" dirty="0" smtClean="0"/>
              <a:t>The </a:t>
            </a:r>
            <a:r>
              <a:rPr lang="en-NZ" sz="2700" dirty="0"/>
              <a:t>integration of internal and external </a:t>
            </a:r>
            <a:r>
              <a:rPr lang="en-NZ" sz="2700" dirty="0" smtClean="0"/>
              <a:t>evaluation</a:t>
            </a:r>
            <a:br>
              <a:rPr lang="en-NZ" sz="2700" dirty="0" smtClean="0"/>
            </a:br>
            <a:r>
              <a:rPr lang="en-NZ" sz="2700" dirty="0" smtClean="0"/>
              <a:t>(an example of one principle of practice)</a:t>
            </a:r>
            <a:r>
              <a:rPr lang="en-NZ" sz="2700" dirty="0"/>
              <a:t/>
            </a:r>
            <a:br>
              <a:rPr lang="en-NZ" sz="2700" dirty="0"/>
            </a:br>
            <a:endParaRPr lang="en-NZ" sz="2700" dirty="0"/>
          </a:p>
        </p:txBody>
      </p:sp>
      <p:sp>
        <p:nvSpPr>
          <p:cNvPr id="10" name="TextBox 9"/>
          <p:cNvSpPr txBox="1"/>
          <p:nvPr/>
        </p:nvSpPr>
        <p:spPr>
          <a:xfrm>
            <a:off x="267483" y="834501"/>
            <a:ext cx="8752229" cy="5355312"/>
          </a:xfrm>
          <a:prstGeom prst="rect">
            <a:avLst/>
          </a:prstGeom>
          <a:noFill/>
        </p:spPr>
        <p:txBody>
          <a:bodyPr wrap="square" rtlCol="0">
            <a:spAutoFit/>
          </a:bodyPr>
          <a:lstStyle/>
          <a:p>
            <a:r>
              <a:rPr lang="en-NZ" dirty="0"/>
              <a:t>This means that we will</a:t>
            </a:r>
          </a:p>
          <a:p>
            <a:pPr marL="285750" indent="-285750">
              <a:buFont typeface="Arial" panose="020B0604020202020204" pitchFamily="34" charset="0"/>
              <a:buChar char="•"/>
            </a:pPr>
            <a:r>
              <a:rPr lang="en-NZ" dirty="0" smtClean="0"/>
              <a:t>use </a:t>
            </a:r>
            <a:r>
              <a:rPr lang="en-NZ" dirty="0"/>
              <a:t>the education institution’s </a:t>
            </a:r>
            <a:r>
              <a:rPr lang="en-NZ" dirty="0" smtClean="0"/>
              <a:t>internal evaluation </a:t>
            </a:r>
            <a:r>
              <a:rPr lang="en-NZ" dirty="0"/>
              <a:t>of how well it is achieving </a:t>
            </a:r>
            <a:r>
              <a:rPr lang="en-NZ" dirty="0" smtClean="0"/>
              <a:t>equity and </a:t>
            </a:r>
            <a:r>
              <a:rPr lang="en-NZ" dirty="0"/>
              <a:t>excellence of outcomes for learners </a:t>
            </a:r>
            <a:r>
              <a:rPr lang="en-NZ" dirty="0" smtClean="0"/>
              <a:t>to focus </a:t>
            </a:r>
            <a:r>
              <a:rPr lang="en-NZ" dirty="0"/>
              <a:t>our external evaluation </a:t>
            </a:r>
            <a:r>
              <a:rPr lang="en-NZ" dirty="0" smtClean="0"/>
              <a:t>discussions and </a:t>
            </a:r>
            <a:r>
              <a:rPr lang="en-NZ" dirty="0"/>
              <a:t>activities</a:t>
            </a:r>
          </a:p>
          <a:p>
            <a:pPr marL="285750" indent="-285750">
              <a:buFont typeface="Arial" panose="020B0604020202020204" pitchFamily="34" charset="0"/>
              <a:buChar char="•"/>
            </a:pPr>
            <a:r>
              <a:rPr lang="en-NZ" dirty="0" smtClean="0"/>
              <a:t>start </a:t>
            </a:r>
            <a:r>
              <a:rPr lang="en-NZ" dirty="0"/>
              <a:t>by considering what the school </a:t>
            </a:r>
            <a:r>
              <a:rPr lang="en-NZ" dirty="0" smtClean="0"/>
              <a:t>knows </a:t>
            </a:r>
            <a:r>
              <a:rPr lang="en-NZ" dirty="0"/>
              <a:t>from its </a:t>
            </a:r>
            <a:r>
              <a:rPr lang="en-NZ" dirty="0" smtClean="0"/>
              <a:t>internal evaluation </a:t>
            </a:r>
            <a:r>
              <a:rPr lang="en-NZ" dirty="0"/>
              <a:t>about its own effectiveness </a:t>
            </a:r>
            <a:r>
              <a:rPr lang="en-NZ" dirty="0" smtClean="0"/>
              <a:t>in achieving </a:t>
            </a:r>
            <a:r>
              <a:rPr lang="en-NZ" dirty="0"/>
              <a:t>equitable and excellent </a:t>
            </a:r>
            <a:r>
              <a:rPr lang="en-NZ" dirty="0" smtClean="0"/>
              <a:t>outcomes for </a:t>
            </a:r>
            <a:r>
              <a:rPr lang="en-NZ" dirty="0"/>
              <a:t>learners and how well its </a:t>
            </a:r>
            <a:r>
              <a:rPr lang="en-NZ" dirty="0" smtClean="0"/>
              <a:t>organisational conditions </a:t>
            </a:r>
            <a:r>
              <a:rPr lang="en-NZ" dirty="0"/>
              <a:t>support or inhibit </a:t>
            </a:r>
            <a:r>
              <a:rPr lang="en-NZ" dirty="0" smtClean="0"/>
              <a:t>improvement</a:t>
            </a:r>
          </a:p>
          <a:p>
            <a:pPr marL="285750" indent="-285750">
              <a:buFont typeface="Arial" panose="020B0604020202020204" pitchFamily="34" charset="0"/>
              <a:buChar char="•"/>
            </a:pPr>
            <a:r>
              <a:rPr lang="en-NZ" dirty="0" smtClean="0"/>
              <a:t>discuss </a:t>
            </a:r>
            <a:r>
              <a:rPr lang="en-NZ" dirty="0"/>
              <a:t>with participants their </a:t>
            </a:r>
            <a:r>
              <a:rPr lang="en-NZ" dirty="0" smtClean="0"/>
              <a:t>interpretation and </a:t>
            </a:r>
            <a:r>
              <a:rPr lang="en-NZ" dirty="0"/>
              <a:t>evaluative thinking about their </a:t>
            </a:r>
            <a:r>
              <a:rPr lang="en-NZ" dirty="0" smtClean="0"/>
              <a:t>progress and </a:t>
            </a:r>
            <a:r>
              <a:rPr lang="en-NZ" dirty="0"/>
              <a:t>achievement data and other </a:t>
            </a:r>
            <a:r>
              <a:rPr lang="en-NZ" dirty="0" smtClean="0"/>
              <a:t>information</a:t>
            </a:r>
          </a:p>
          <a:p>
            <a:pPr marL="285750" indent="-285750">
              <a:buFont typeface="Arial" panose="020B0604020202020204" pitchFamily="34" charset="0"/>
              <a:buChar char="•"/>
            </a:pPr>
            <a:r>
              <a:rPr lang="en-NZ" dirty="0" smtClean="0"/>
              <a:t>evaluate </a:t>
            </a:r>
            <a:r>
              <a:rPr lang="en-NZ" dirty="0"/>
              <a:t>the quality of internal </a:t>
            </a:r>
            <a:r>
              <a:rPr lang="en-NZ" dirty="0" smtClean="0"/>
              <a:t>evaluation processes </a:t>
            </a:r>
            <a:r>
              <a:rPr lang="en-NZ" dirty="0"/>
              <a:t>and test the validity of </a:t>
            </a:r>
            <a:r>
              <a:rPr lang="en-NZ" dirty="0" smtClean="0"/>
              <a:t>internal evaluation </a:t>
            </a:r>
            <a:r>
              <a:rPr lang="en-NZ" dirty="0"/>
              <a:t>findings and the </a:t>
            </a:r>
            <a:r>
              <a:rPr lang="en-NZ" dirty="0" smtClean="0"/>
              <a:t>effectiveness of </a:t>
            </a:r>
            <a:r>
              <a:rPr lang="en-NZ" dirty="0"/>
              <a:t>internal evaluation </a:t>
            </a:r>
            <a:r>
              <a:rPr lang="en-NZ" dirty="0" smtClean="0"/>
              <a:t>processes </a:t>
            </a:r>
          </a:p>
          <a:p>
            <a:pPr marL="285750" indent="-285750">
              <a:buFont typeface="Arial" panose="020B0604020202020204" pitchFamily="34" charset="0"/>
              <a:buChar char="•"/>
            </a:pPr>
            <a:r>
              <a:rPr lang="en-NZ" dirty="0" smtClean="0"/>
              <a:t>evaluate </a:t>
            </a:r>
            <a:r>
              <a:rPr lang="en-NZ" dirty="0"/>
              <a:t>the effectiveness of </a:t>
            </a:r>
            <a:r>
              <a:rPr lang="en-NZ" dirty="0" smtClean="0"/>
              <a:t>internal evaluation </a:t>
            </a:r>
            <a:r>
              <a:rPr lang="en-NZ" dirty="0"/>
              <a:t>processes and </a:t>
            </a:r>
            <a:r>
              <a:rPr lang="en-NZ" dirty="0" smtClean="0"/>
              <a:t>improvement actions </a:t>
            </a:r>
            <a:r>
              <a:rPr lang="en-NZ" dirty="0"/>
              <a:t>in ensuring responsive </a:t>
            </a:r>
            <a:r>
              <a:rPr lang="en-NZ" dirty="0" smtClean="0"/>
              <a:t>education provision </a:t>
            </a:r>
            <a:r>
              <a:rPr lang="en-NZ" dirty="0"/>
              <a:t>and equitable opportunity to </a:t>
            </a:r>
            <a:r>
              <a:rPr lang="en-NZ" dirty="0" smtClean="0"/>
              <a:t>learn for </a:t>
            </a:r>
            <a:r>
              <a:rPr lang="en-NZ" dirty="0"/>
              <a:t>every young person and the </a:t>
            </a:r>
            <a:r>
              <a:rPr lang="en-NZ" dirty="0" smtClean="0"/>
              <a:t>school’s capacity </a:t>
            </a:r>
            <a:r>
              <a:rPr lang="en-NZ" dirty="0"/>
              <a:t>for sustained </a:t>
            </a:r>
            <a:r>
              <a:rPr lang="en-NZ" dirty="0" smtClean="0"/>
              <a:t>improvement </a:t>
            </a:r>
          </a:p>
          <a:p>
            <a:pPr marL="285750" indent="-285750">
              <a:buFont typeface="Arial" panose="020B0604020202020204" pitchFamily="34" charset="0"/>
              <a:buChar char="•"/>
            </a:pPr>
            <a:r>
              <a:rPr lang="en-NZ" dirty="0" smtClean="0"/>
              <a:t>use </a:t>
            </a:r>
            <a:r>
              <a:rPr lang="en-NZ" dirty="0"/>
              <a:t>ERO’s evaluation resources to </a:t>
            </a:r>
            <a:r>
              <a:rPr lang="en-NZ" dirty="0" smtClean="0"/>
              <a:t>promote the </a:t>
            </a:r>
            <a:r>
              <a:rPr lang="en-NZ" dirty="0"/>
              <a:t>integration of internal and </a:t>
            </a:r>
            <a:r>
              <a:rPr lang="en-NZ" dirty="0" smtClean="0"/>
              <a:t>external evaluation </a:t>
            </a:r>
          </a:p>
          <a:p>
            <a:pPr marL="285750" indent="-285750">
              <a:buFont typeface="Arial" panose="020B0604020202020204" pitchFamily="34" charset="0"/>
              <a:buChar char="•"/>
            </a:pPr>
            <a:r>
              <a:rPr lang="en-NZ" dirty="0" smtClean="0"/>
              <a:t>enable </a:t>
            </a:r>
            <a:r>
              <a:rPr lang="en-NZ" dirty="0"/>
              <a:t>schools </a:t>
            </a:r>
            <a:r>
              <a:rPr lang="en-NZ" dirty="0" smtClean="0"/>
              <a:t>to purposefully </a:t>
            </a:r>
            <a:r>
              <a:rPr lang="en-NZ" dirty="0"/>
              <a:t>engage with external </a:t>
            </a:r>
            <a:r>
              <a:rPr lang="en-NZ" dirty="0" smtClean="0"/>
              <a:t>evaluation and </a:t>
            </a:r>
            <a:r>
              <a:rPr lang="en-NZ" dirty="0"/>
              <a:t>use it as an opportunity to review</a:t>
            </a:r>
            <a:r>
              <a:rPr lang="en-NZ" dirty="0" smtClean="0"/>
              <a:t>, develop </a:t>
            </a:r>
            <a:r>
              <a:rPr lang="en-NZ" dirty="0"/>
              <a:t>and validate its internal </a:t>
            </a:r>
            <a:r>
              <a:rPr lang="en-NZ" dirty="0" smtClean="0"/>
              <a:t>evaluation and </a:t>
            </a:r>
            <a:r>
              <a:rPr lang="en-NZ" dirty="0"/>
              <a:t>identified improvement actions.</a:t>
            </a:r>
          </a:p>
        </p:txBody>
      </p:sp>
    </p:spTree>
    <p:extLst>
      <p:ext uri="{BB962C8B-B14F-4D97-AF65-F5344CB8AC3E}">
        <p14:creationId xmlns:p14="http://schemas.microsoft.com/office/powerpoint/2010/main" val="1588273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7916" y="445456"/>
            <a:ext cx="4003828" cy="4524315"/>
          </a:xfrm>
          <a:prstGeom prst="rect">
            <a:avLst/>
          </a:prstGeom>
        </p:spPr>
        <p:txBody>
          <a:bodyPr wrap="square">
            <a:spAutoFit/>
          </a:bodyPr>
          <a:lstStyle/>
          <a:p>
            <a:r>
              <a:rPr lang="en-NZ" dirty="0">
                <a:solidFill>
                  <a:srgbClr val="000000"/>
                </a:solidFill>
                <a:latin typeface="UniversMaori-Light"/>
              </a:rPr>
              <a:t>School evaluation has both internal and external components, and the two should be </a:t>
            </a:r>
            <a:r>
              <a:rPr lang="en-NZ" dirty="0" smtClean="0">
                <a:solidFill>
                  <a:srgbClr val="000000"/>
                </a:solidFill>
                <a:latin typeface="UniversMaori-Light"/>
              </a:rPr>
              <a:t>seen as </a:t>
            </a:r>
            <a:r>
              <a:rPr lang="en-NZ" dirty="0">
                <a:solidFill>
                  <a:srgbClr val="000000"/>
                </a:solidFill>
                <a:latin typeface="UniversMaori-Light"/>
              </a:rPr>
              <a:t>working together.</a:t>
            </a:r>
          </a:p>
          <a:p>
            <a:r>
              <a:rPr lang="en-NZ" i="1" dirty="0">
                <a:solidFill>
                  <a:srgbClr val="1488DA"/>
                </a:solidFill>
                <a:latin typeface="UniversMaori-LightOblique"/>
              </a:rPr>
              <a:t>New Zealand has ... gone </a:t>
            </a:r>
            <a:r>
              <a:rPr lang="en-NZ" i="1" dirty="0" smtClean="0">
                <a:solidFill>
                  <a:srgbClr val="1488DA"/>
                </a:solidFill>
                <a:latin typeface="UniversMaori-LightOblique"/>
              </a:rPr>
              <a:t>furthest </a:t>
            </a:r>
            <a:r>
              <a:rPr lang="en-NZ" i="1" dirty="0">
                <a:solidFill>
                  <a:srgbClr val="1488DA"/>
                </a:solidFill>
                <a:latin typeface="UniversMaori-LightOblique"/>
              </a:rPr>
              <a:t>among countries internationally towards a </a:t>
            </a:r>
            <a:r>
              <a:rPr lang="en-NZ" i="1" dirty="0" smtClean="0">
                <a:solidFill>
                  <a:srgbClr val="1488DA"/>
                </a:solidFill>
                <a:latin typeface="UniversMaori-LightOblique"/>
              </a:rPr>
              <a:t>collaborative school </a:t>
            </a:r>
            <a:r>
              <a:rPr lang="en-NZ" i="1" dirty="0">
                <a:solidFill>
                  <a:srgbClr val="1488DA"/>
                </a:solidFill>
                <a:latin typeface="UniversMaori-LightOblique"/>
              </a:rPr>
              <a:t>evaluation model, incorporating at the same time a sequential process ... [the] </a:t>
            </a:r>
            <a:r>
              <a:rPr lang="en-NZ" i="1" dirty="0" smtClean="0">
                <a:solidFill>
                  <a:srgbClr val="1488DA"/>
                </a:solidFill>
                <a:latin typeface="UniversMaori-LightOblique"/>
              </a:rPr>
              <a:t>approach is </a:t>
            </a:r>
            <a:r>
              <a:rPr lang="en-NZ" i="1" dirty="0">
                <a:solidFill>
                  <a:srgbClr val="1488DA"/>
                </a:solidFill>
                <a:latin typeface="UniversMaori-LightOblique"/>
              </a:rPr>
              <a:t>collaborative in the sense that both parties attempt to work together to agree on a </a:t>
            </a:r>
            <a:r>
              <a:rPr lang="en-NZ" i="1" dirty="0" smtClean="0">
                <a:solidFill>
                  <a:srgbClr val="1488DA"/>
                </a:solidFill>
                <a:latin typeface="UniversMaori-LightOblique"/>
              </a:rPr>
              <a:t>rounded picture </a:t>
            </a:r>
            <a:r>
              <a:rPr lang="en-NZ" i="1" dirty="0">
                <a:solidFill>
                  <a:srgbClr val="1488DA"/>
                </a:solidFill>
                <a:latin typeface="UniversMaori-LightOblique"/>
              </a:rPr>
              <a:t>of the school in which there is mutual recognition of its strengths and consensus </a:t>
            </a:r>
            <a:r>
              <a:rPr lang="en-NZ" i="1" dirty="0" smtClean="0">
                <a:solidFill>
                  <a:srgbClr val="1488DA"/>
                </a:solidFill>
                <a:latin typeface="UniversMaori-LightOblique"/>
              </a:rPr>
              <a:t>on areas </a:t>
            </a:r>
            <a:r>
              <a:rPr lang="en-NZ" i="1" dirty="0">
                <a:solidFill>
                  <a:srgbClr val="1488DA"/>
                </a:solidFill>
                <a:latin typeface="UniversMaori-LightOblique"/>
              </a:rPr>
              <a:t>for </a:t>
            </a:r>
            <a:r>
              <a:rPr lang="en-NZ" i="1" dirty="0" smtClean="0">
                <a:solidFill>
                  <a:srgbClr val="1488DA"/>
                </a:solidFill>
                <a:latin typeface="UniversMaori-LightOblique"/>
              </a:rPr>
              <a:t>development.</a:t>
            </a:r>
            <a:endParaRPr lang="en-NZ" dirty="0"/>
          </a:p>
        </p:txBody>
      </p:sp>
      <p:sp>
        <p:nvSpPr>
          <p:cNvPr id="6" name="Rectangle 5"/>
          <p:cNvSpPr/>
          <p:nvPr/>
        </p:nvSpPr>
        <p:spPr>
          <a:xfrm>
            <a:off x="4421078" y="5071357"/>
            <a:ext cx="4572000" cy="461665"/>
          </a:xfrm>
          <a:prstGeom prst="rect">
            <a:avLst/>
          </a:prstGeom>
        </p:spPr>
        <p:txBody>
          <a:bodyPr>
            <a:spAutoFit/>
          </a:bodyPr>
          <a:lstStyle/>
          <a:p>
            <a:r>
              <a:rPr lang="en-NZ" sz="800" dirty="0" err="1" smtClean="0">
                <a:solidFill>
                  <a:srgbClr val="262626"/>
                </a:solidFill>
                <a:latin typeface="UniversMaori-Light"/>
              </a:rPr>
              <a:t>Nusche</a:t>
            </a:r>
            <a:r>
              <a:rPr lang="en-NZ" sz="800" dirty="0">
                <a:solidFill>
                  <a:srgbClr val="262626"/>
                </a:solidFill>
                <a:latin typeface="UniversMaori-Light"/>
              </a:rPr>
              <a:t>, D., </a:t>
            </a:r>
            <a:r>
              <a:rPr lang="en-NZ" sz="800" dirty="0" err="1">
                <a:solidFill>
                  <a:srgbClr val="262626"/>
                </a:solidFill>
                <a:latin typeface="UniversMaori-Light"/>
              </a:rPr>
              <a:t>Laveault</a:t>
            </a:r>
            <a:r>
              <a:rPr lang="en-NZ" sz="800" dirty="0">
                <a:solidFill>
                  <a:srgbClr val="262626"/>
                </a:solidFill>
                <a:latin typeface="UniversMaori-Light"/>
              </a:rPr>
              <a:t>, D., </a:t>
            </a:r>
            <a:r>
              <a:rPr lang="en-NZ" sz="800" dirty="0" err="1">
                <a:solidFill>
                  <a:srgbClr val="262626"/>
                </a:solidFill>
                <a:latin typeface="UniversMaori-Light"/>
              </a:rPr>
              <a:t>MacBeath</a:t>
            </a:r>
            <a:r>
              <a:rPr lang="en-NZ" sz="800" dirty="0">
                <a:solidFill>
                  <a:srgbClr val="262626"/>
                </a:solidFill>
                <a:latin typeface="UniversMaori-Light"/>
              </a:rPr>
              <a:t>, J., &amp; Santiago, P. ( 2012). </a:t>
            </a:r>
            <a:r>
              <a:rPr lang="en-NZ" sz="800" i="1" dirty="0">
                <a:solidFill>
                  <a:srgbClr val="262626"/>
                </a:solidFill>
                <a:latin typeface="UniversMaori-LightOblique"/>
              </a:rPr>
              <a:t>OECD Reviews of Evaluation and Assessment in Education: New Zealand 2011,</a:t>
            </a:r>
          </a:p>
          <a:p>
            <a:r>
              <a:rPr lang="en-NZ" sz="800" i="1" dirty="0">
                <a:solidFill>
                  <a:srgbClr val="262626"/>
                </a:solidFill>
                <a:latin typeface="UniversMaori-LightOblique"/>
              </a:rPr>
              <a:t>OECD Publishing </a:t>
            </a:r>
            <a:r>
              <a:rPr lang="en-NZ" sz="800" dirty="0">
                <a:solidFill>
                  <a:srgbClr val="262626"/>
                </a:solidFill>
                <a:latin typeface="UniversMaori-Light"/>
              </a:rPr>
              <a:t>(p.105).</a:t>
            </a:r>
            <a:endParaRPr lang="en-NZ" dirty="0"/>
          </a:p>
        </p:txBody>
      </p:sp>
      <p:pic>
        <p:nvPicPr>
          <p:cNvPr id="7" name="Picture 3"/>
          <p:cNvPicPr>
            <a:picLocks noChangeAspect="1" noChangeArrowheads="1"/>
          </p:cNvPicPr>
          <p:nvPr/>
        </p:nvPicPr>
        <p:blipFill>
          <a:blip r:embed="rId3" cstate="print"/>
          <a:srcRect r="1653" b="6203"/>
          <a:stretch>
            <a:fillRect/>
          </a:stretch>
        </p:blipFill>
        <p:spPr bwMode="auto">
          <a:xfrm>
            <a:off x="743903" y="1061346"/>
            <a:ext cx="2725615" cy="39084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37943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32" y="117645"/>
            <a:ext cx="7304400" cy="1166400"/>
          </a:xfrm>
        </p:spPr>
        <p:txBody>
          <a:bodyPr/>
          <a:lstStyle/>
          <a:p>
            <a:r>
              <a:rPr lang="en-AU" altLang="en-US" sz="3200" dirty="0"/>
              <a:t>Internal vs External Evaluation</a:t>
            </a:r>
            <a:endParaRPr lang="en-NZ" sz="3200" dirty="0"/>
          </a:p>
        </p:txBody>
      </p:sp>
      <p:sp>
        <p:nvSpPr>
          <p:cNvPr id="3" name="Content Placeholder 2"/>
          <p:cNvSpPr>
            <a:spLocks noGrp="1"/>
          </p:cNvSpPr>
          <p:nvPr>
            <p:ph idx="1"/>
          </p:nvPr>
        </p:nvSpPr>
        <p:spPr>
          <a:xfrm>
            <a:off x="1586320" y="1383073"/>
            <a:ext cx="6063555" cy="3969577"/>
          </a:xfrm>
        </p:spPr>
        <p:txBody>
          <a:bodyPr>
            <a:normAutofit/>
          </a:bodyPr>
          <a:lstStyle/>
          <a:p>
            <a:endParaRPr lang="en-NZ" dirty="0"/>
          </a:p>
          <a:p>
            <a:pPr marL="0" indent="0" defTabSz="762000">
              <a:buSzPct val="70000"/>
              <a:buFont typeface="Wingdings" panose="05000000000000000000" pitchFamily="2" charset="2"/>
              <a:buNone/>
            </a:pPr>
            <a:r>
              <a:rPr lang="en-AU" altLang="en-US" sz="3600" i="1" dirty="0">
                <a:latin typeface="Arial Mäori" pitchFamily="34" charset="0"/>
              </a:rPr>
              <a:t>Everybody seems to hate external evaluation while nobody trusts internal evaluation.</a:t>
            </a:r>
          </a:p>
          <a:p>
            <a:pPr marL="0" indent="0" defTabSz="762000">
              <a:buSzPct val="70000"/>
              <a:buFont typeface="Wingdings" panose="05000000000000000000" pitchFamily="2" charset="2"/>
              <a:buNone/>
            </a:pPr>
            <a:r>
              <a:rPr lang="en-AU" altLang="en-US" b="1" i="1" dirty="0">
                <a:latin typeface="Arial Mäori" pitchFamily="34" charset="0"/>
              </a:rPr>
              <a:t>David </a:t>
            </a:r>
            <a:r>
              <a:rPr lang="en-AU" altLang="en-US" b="1" i="1" dirty="0" err="1">
                <a:latin typeface="Arial Mäori" pitchFamily="34" charset="0"/>
              </a:rPr>
              <a:t>Nevo</a:t>
            </a:r>
            <a:r>
              <a:rPr lang="en-AU" altLang="en-US" b="1" i="1" dirty="0">
                <a:latin typeface="Arial Mäori" pitchFamily="34" charset="0"/>
              </a:rPr>
              <a:t> (1995)</a:t>
            </a:r>
            <a:endParaRPr lang="en-AU" altLang="en-US" i="1" dirty="0">
              <a:latin typeface="Arial Mäori" pitchFamily="34" charset="0"/>
            </a:endParaRPr>
          </a:p>
          <a:p>
            <a:endParaRPr lang="en-NZ" dirty="0"/>
          </a:p>
        </p:txBody>
      </p:sp>
    </p:spTree>
    <p:extLst>
      <p:ext uri="{BB962C8B-B14F-4D97-AF65-F5344CB8AC3E}">
        <p14:creationId xmlns:p14="http://schemas.microsoft.com/office/powerpoint/2010/main" val="3061845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11444" y="1356956"/>
            <a:ext cx="8229600" cy="1013948"/>
          </a:xfrm>
        </p:spPr>
        <p:txBody>
          <a:bodyPr/>
          <a:lstStyle/>
          <a:p>
            <a:r>
              <a:rPr lang="en-NZ" dirty="0"/>
              <a:t>For more information</a:t>
            </a:r>
          </a:p>
        </p:txBody>
      </p:sp>
      <p:sp>
        <p:nvSpPr>
          <p:cNvPr id="6" name="Text Placeholder 5"/>
          <p:cNvSpPr>
            <a:spLocks noGrp="1"/>
          </p:cNvSpPr>
          <p:nvPr>
            <p:ph type="body" sz="quarter" idx="3"/>
          </p:nvPr>
        </p:nvSpPr>
        <p:spPr>
          <a:xfrm>
            <a:off x="666427" y="4100156"/>
            <a:ext cx="8229600" cy="1447200"/>
          </a:xfrm>
        </p:spPr>
        <p:txBody>
          <a:bodyPr/>
          <a:lstStyle/>
          <a:p>
            <a:r>
              <a:rPr lang="en-NZ" dirty="0">
                <a:solidFill>
                  <a:srgbClr val="0070C0"/>
                </a:solidFill>
                <a:hlinkClick r:id="rId3"/>
              </a:rPr>
              <a:t>sandra.collins@ero.govt.nz</a:t>
            </a:r>
            <a:endParaRPr lang="en-NZ" dirty="0">
              <a:solidFill>
                <a:srgbClr val="0070C0"/>
              </a:solidFill>
            </a:endParaRPr>
          </a:p>
          <a:p>
            <a:endParaRPr lang="en-NZ" dirty="0">
              <a:solidFill>
                <a:srgbClr val="0070C0"/>
              </a:solidFill>
            </a:endParaRPr>
          </a:p>
          <a:p>
            <a:r>
              <a:rPr lang="en-NZ" dirty="0">
                <a:hlinkClick r:id="rId4"/>
              </a:rPr>
              <a:t>www.ero.govt.nz</a:t>
            </a:r>
            <a:endParaRPr lang="en-NZ" dirty="0"/>
          </a:p>
          <a:p>
            <a:r>
              <a:rPr lang="en-NZ" u="sng" dirty="0">
                <a:hlinkClick r:id="rId5"/>
              </a:rPr>
              <a:t>https://twitter.com/EducationRevNZ</a:t>
            </a:r>
            <a:endParaRPr lang="en-NZ" dirty="0"/>
          </a:p>
          <a:p>
            <a:endParaRPr lang="en-NZ" dirty="0"/>
          </a:p>
        </p:txBody>
      </p:sp>
    </p:spTree>
    <p:extLst>
      <p:ext uri="{BB962C8B-B14F-4D97-AF65-F5344CB8AC3E}">
        <p14:creationId xmlns:p14="http://schemas.microsoft.com/office/powerpoint/2010/main" val="3866939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367" y="208485"/>
            <a:ext cx="7455600" cy="1166400"/>
          </a:xfrm>
        </p:spPr>
        <p:txBody>
          <a:bodyPr>
            <a:normAutofit/>
          </a:bodyPr>
          <a:lstStyle/>
          <a:p>
            <a:r>
              <a:rPr lang="en-NZ" dirty="0" smtClean="0"/>
              <a:t>1. New </a:t>
            </a:r>
            <a:r>
              <a:rPr lang="en-NZ" dirty="0"/>
              <a:t>Zealand </a:t>
            </a:r>
            <a:r>
              <a:rPr lang="en-NZ" dirty="0" smtClean="0"/>
              <a:t>schools - overview</a:t>
            </a:r>
            <a:endParaRPr lang="en-NZ" dirty="0"/>
          </a:p>
        </p:txBody>
      </p:sp>
      <p:sp>
        <p:nvSpPr>
          <p:cNvPr id="3" name="Content Placeholder 2"/>
          <p:cNvSpPr>
            <a:spLocks noGrp="1"/>
          </p:cNvSpPr>
          <p:nvPr>
            <p:ph sz="half" idx="2"/>
          </p:nvPr>
        </p:nvSpPr>
        <p:spPr>
          <a:xfrm>
            <a:off x="4229591" y="1089147"/>
            <a:ext cx="4632980" cy="2878569"/>
          </a:xfrm>
        </p:spPr>
        <p:txBody>
          <a:bodyPr>
            <a:normAutofit/>
          </a:bodyPr>
          <a:lstStyle/>
          <a:p>
            <a:pPr lvl="1"/>
            <a:endParaRPr lang="en-NZ" dirty="0" smtClean="0"/>
          </a:p>
          <a:p>
            <a:pPr lvl="1"/>
            <a:r>
              <a:rPr lang="en-NZ" dirty="0" smtClean="0"/>
              <a:t>Approximately 2400 schools</a:t>
            </a:r>
          </a:p>
          <a:p>
            <a:pPr lvl="1"/>
            <a:r>
              <a:rPr lang="en-NZ" dirty="0" smtClean="0"/>
              <a:t>Most are state schools and government funded</a:t>
            </a:r>
          </a:p>
          <a:p>
            <a:pPr lvl="1"/>
            <a:r>
              <a:rPr lang="en-NZ" dirty="0" smtClean="0"/>
              <a:t>Self managing with high level of autonomy</a:t>
            </a:r>
          </a:p>
          <a:p>
            <a:pPr lvl="1"/>
            <a:r>
              <a:rPr lang="en-NZ" dirty="0" smtClean="0"/>
              <a:t>Most </a:t>
            </a:r>
            <a:r>
              <a:rPr lang="en-NZ" dirty="0"/>
              <a:t>schools have between </a:t>
            </a:r>
            <a:r>
              <a:rPr lang="en-NZ" dirty="0" smtClean="0"/>
              <a:t>100 and 2000 students</a:t>
            </a:r>
          </a:p>
          <a:p>
            <a:pPr lvl="1"/>
            <a:endParaRPr lang="en-NZ" dirty="0" smtClean="0"/>
          </a:p>
          <a:p>
            <a:pPr marL="457200" lvl="1" indent="0">
              <a:buNone/>
            </a:pPr>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67" y="1529316"/>
            <a:ext cx="3251200" cy="2438400"/>
          </a:xfrm>
          <a:prstGeom prst="rect">
            <a:avLst/>
          </a:prstGeom>
        </p:spPr>
      </p:pic>
      <p:sp>
        <p:nvSpPr>
          <p:cNvPr id="4" name="TextBox 3"/>
          <p:cNvSpPr txBox="1"/>
          <p:nvPr/>
        </p:nvSpPr>
        <p:spPr>
          <a:xfrm>
            <a:off x="711367" y="4348717"/>
            <a:ext cx="2952474" cy="923330"/>
          </a:xfrm>
          <a:prstGeom prst="rect">
            <a:avLst/>
          </a:prstGeom>
          <a:noFill/>
        </p:spPr>
        <p:txBody>
          <a:bodyPr wrap="square" rtlCol="0">
            <a:spAutoFit/>
          </a:bodyPr>
          <a:lstStyle/>
          <a:p>
            <a:r>
              <a:rPr lang="en-NZ" dirty="0" smtClean="0"/>
              <a:t>Our biggest challenges – disparity and within school variability</a:t>
            </a:r>
            <a:endParaRPr lang="en-NZ"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742" y="4036085"/>
            <a:ext cx="3209479" cy="2116140"/>
          </a:xfrm>
          <a:prstGeom prst="rect">
            <a:avLst/>
          </a:prstGeom>
        </p:spPr>
      </p:pic>
    </p:spTree>
    <p:extLst>
      <p:ext uri="{BB962C8B-B14F-4D97-AF65-F5344CB8AC3E}">
        <p14:creationId xmlns:p14="http://schemas.microsoft.com/office/powerpoint/2010/main" val="3848893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36" y="65290"/>
            <a:ext cx="8381642" cy="967724"/>
          </a:xfrm>
        </p:spPr>
        <p:txBody>
          <a:bodyPr/>
          <a:lstStyle/>
          <a:p>
            <a:r>
              <a:rPr lang="en-NZ" dirty="0" smtClean="0"/>
              <a:t>2. The New Zealand </a:t>
            </a:r>
            <a:r>
              <a:rPr lang="en-NZ" dirty="0"/>
              <a:t>education </a:t>
            </a:r>
            <a:r>
              <a:rPr lang="en-NZ" dirty="0" smtClean="0"/>
              <a:t>system and the Education Review Office (ERO)</a:t>
            </a:r>
            <a:endParaRPr lang="en-NZ" dirty="0"/>
          </a:p>
        </p:txBody>
      </p:sp>
      <p:sp>
        <p:nvSpPr>
          <p:cNvPr id="3" name="Content Placeholder 2"/>
          <p:cNvSpPr>
            <a:spLocks noGrp="1"/>
          </p:cNvSpPr>
          <p:nvPr>
            <p:ph idx="1"/>
          </p:nvPr>
        </p:nvSpPr>
        <p:spPr>
          <a:xfrm>
            <a:off x="1022841" y="1511559"/>
            <a:ext cx="7218000" cy="4599992"/>
          </a:xfrm>
        </p:spPr>
        <p:txBody>
          <a:bodyPr/>
          <a:lstStyle/>
          <a:p>
            <a:pPr lvl="8"/>
            <a:endParaRPr lang="en-NZ" dirty="0"/>
          </a:p>
          <a:p>
            <a:pPr lvl="8"/>
            <a:endParaRPr lang="en-NZ" dirty="0"/>
          </a:p>
          <a:p>
            <a:pPr lvl="8"/>
            <a:endParaRPr lang="en-NZ" dirty="0"/>
          </a:p>
          <a:p>
            <a:pPr lvl="8"/>
            <a:endParaRPr lang="en-NZ" dirty="0"/>
          </a:p>
        </p:txBody>
      </p:sp>
      <p:sp>
        <p:nvSpPr>
          <p:cNvPr id="5" name="Rectangle 4"/>
          <p:cNvSpPr/>
          <p:nvPr/>
        </p:nvSpPr>
        <p:spPr>
          <a:xfrm>
            <a:off x="2202771" y="1286834"/>
            <a:ext cx="4684305" cy="464225"/>
          </a:xfrm>
          <a:prstGeom prst="rect">
            <a:avLst/>
          </a:prstGeom>
          <a:solidFill>
            <a:srgbClr val="C5B78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000" b="1" dirty="0"/>
              <a:t>Parliament</a:t>
            </a:r>
          </a:p>
        </p:txBody>
      </p:sp>
      <p:sp>
        <p:nvSpPr>
          <p:cNvPr id="6" name="Rectangle 5"/>
          <p:cNvSpPr/>
          <p:nvPr/>
        </p:nvSpPr>
        <p:spPr>
          <a:xfrm>
            <a:off x="511440" y="1890226"/>
            <a:ext cx="2286000" cy="8327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b="1" dirty="0"/>
              <a:t>Ministry of Education</a:t>
            </a:r>
          </a:p>
          <a:p>
            <a:pPr marL="285750" indent="-285750">
              <a:buFont typeface="Arial" panose="020B0604020202020204" pitchFamily="34" charset="0"/>
              <a:buChar char="•"/>
            </a:pPr>
            <a:r>
              <a:rPr lang="en-NZ" sz="1400" b="1" dirty="0"/>
              <a:t>Policy</a:t>
            </a:r>
          </a:p>
          <a:p>
            <a:pPr marL="285750" indent="-285750">
              <a:buFont typeface="Arial" panose="020B0604020202020204" pitchFamily="34" charset="0"/>
              <a:buChar char="•"/>
            </a:pPr>
            <a:r>
              <a:rPr lang="en-NZ" sz="1400" b="1" dirty="0"/>
              <a:t>Funding</a:t>
            </a:r>
          </a:p>
        </p:txBody>
      </p:sp>
      <p:sp>
        <p:nvSpPr>
          <p:cNvPr id="7" name="Rectangle 6"/>
          <p:cNvSpPr/>
          <p:nvPr/>
        </p:nvSpPr>
        <p:spPr>
          <a:xfrm>
            <a:off x="3555769" y="2120434"/>
            <a:ext cx="2266532" cy="6064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b="1" dirty="0"/>
              <a:t>Minister of Education</a:t>
            </a:r>
          </a:p>
        </p:txBody>
      </p:sp>
      <p:sp>
        <p:nvSpPr>
          <p:cNvPr id="9" name="Rectangle 8"/>
          <p:cNvSpPr/>
          <p:nvPr/>
        </p:nvSpPr>
        <p:spPr>
          <a:xfrm>
            <a:off x="307910" y="2875386"/>
            <a:ext cx="1506005" cy="994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NZ" sz="1600" b="1" dirty="0"/>
              <a:t>New Zealand Qualifications Authority</a:t>
            </a:r>
          </a:p>
        </p:txBody>
      </p:sp>
      <p:sp>
        <p:nvSpPr>
          <p:cNvPr id="10" name="Rectangle 9"/>
          <p:cNvSpPr/>
          <p:nvPr/>
        </p:nvSpPr>
        <p:spPr>
          <a:xfrm>
            <a:off x="2771193" y="3228396"/>
            <a:ext cx="3060439" cy="7868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b="1" dirty="0"/>
              <a:t>Education Review Office</a:t>
            </a:r>
          </a:p>
        </p:txBody>
      </p:sp>
      <p:sp>
        <p:nvSpPr>
          <p:cNvPr id="11" name="Rectangle 10"/>
          <p:cNvSpPr/>
          <p:nvPr/>
        </p:nvSpPr>
        <p:spPr>
          <a:xfrm>
            <a:off x="3097496" y="5377542"/>
            <a:ext cx="3208198" cy="482080"/>
          </a:xfrm>
          <a:prstGeom prst="rect">
            <a:avLst/>
          </a:prstGeom>
          <a:solidFill>
            <a:srgbClr val="6BBB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Parents and the community</a:t>
            </a:r>
          </a:p>
        </p:txBody>
      </p:sp>
      <p:sp>
        <p:nvSpPr>
          <p:cNvPr id="13" name="Oval 12"/>
          <p:cNvSpPr/>
          <p:nvPr/>
        </p:nvSpPr>
        <p:spPr>
          <a:xfrm>
            <a:off x="6924588" y="3028542"/>
            <a:ext cx="1949290" cy="190499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solidFill>
                  <a:schemeClr val="bg1"/>
                </a:solidFill>
              </a:rPr>
              <a:t>Education Council</a:t>
            </a:r>
          </a:p>
        </p:txBody>
      </p:sp>
      <p:sp>
        <p:nvSpPr>
          <p:cNvPr id="17" name="Rectangle 16"/>
          <p:cNvSpPr/>
          <p:nvPr/>
        </p:nvSpPr>
        <p:spPr>
          <a:xfrm>
            <a:off x="1520890" y="4473625"/>
            <a:ext cx="4506685" cy="550506"/>
          </a:xfrm>
          <a:prstGeom prst="rect">
            <a:avLst/>
          </a:prstGeom>
          <a:solidFill>
            <a:srgbClr val="6BBB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Schools and Early Learning Services</a:t>
            </a:r>
          </a:p>
        </p:txBody>
      </p:sp>
      <p:cxnSp>
        <p:nvCxnSpPr>
          <p:cNvPr id="19" name="Straight Arrow Connector 18"/>
          <p:cNvCxnSpPr/>
          <p:nvPr/>
        </p:nvCxnSpPr>
        <p:spPr>
          <a:xfrm>
            <a:off x="4105469" y="1751059"/>
            <a:ext cx="0" cy="3159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05469" y="2722988"/>
            <a:ext cx="0" cy="4521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05469" y="4007489"/>
            <a:ext cx="169" cy="3946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202771" y="2701604"/>
            <a:ext cx="5320" cy="174987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822209" y="2306607"/>
            <a:ext cx="75608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864498" y="2722988"/>
            <a:ext cx="485192" cy="43542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5890081" y="3672997"/>
            <a:ext cx="1024902" cy="6921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0424" y="2722988"/>
            <a:ext cx="0" cy="1523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105469" y="5024131"/>
            <a:ext cx="169" cy="3363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673200" y="1948078"/>
            <a:ext cx="1194131" cy="116426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b="1" dirty="0"/>
              <a:t>Education NZ</a:t>
            </a:r>
          </a:p>
        </p:txBody>
      </p:sp>
      <p:sp>
        <p:nvSpPr>
          <p:cNvPr id="34" name="Oval 33"/>
          <p:cNvSpPr/>
          <p:nvPr/>
        </p:nvSpPr>
        <p:spPr>
          <a:xfrm>
            <a:off x="7797447" y="1424473"/>
            <a:ext cx="1271620" cy="119468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b="1" dirty="0"/>
              <a:t>Tertiary Education</a:t>
            </a:r>
          </a:p>
          <a:p>
            <a:pPr algn="ctr"/>
            <a:r>
              <a:rPr lang="en-NZ" sz="1100" b="1" dirty="0"/>
              <a:t>Commission</a:t>
            </a:r>
          </a:p>
        </p:txBody>
      </p:sp>
    </p:spTree>
    <p:extLst>
      <p:ext uri="{BB962C8B-B14F-4D97-AF65-F5344CB8AC3E}">
        <p14:creationId xmlns:p14="http://schemas.microsoft.com/office/powerpoint/2010/main" val="4078392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05" y="421088"/>
            <a:ext cx="7304400" cy="1078139"/>
          </a:xfrm>
        </p:spPr>
        <p:txBody>
          <a:bodyPr/>
          <a:lstStyle/>
          <a:p>
            <a:r>
              <a:rPr lang="en-NZ" dirty="0" smtClean="0"/>
              <a:t>ERO’s mandate</a:t>
            </a:r>
            <a:endParaRPr lang="en-NZ" dirty="0"/>
          </a:p>
        </p:txBody>
      </p:sp>
      <p:sp>
        <p:nvSpPr>
          <p:cNvPr id="3" name="Content Placeholder 2"/>
          <p:cNvSpPr>
            <a:spLocks noGrp="1"/>
          </p:cNvSpPr>
          <p:nvPr>
            <p:ph idx="1"/>
          </p:nvPr>
        </p:nvSpPr>
        <p:spPr>
          <a:xfrm>
            <a:off x="1073476" y="1499227"/>
            <a:ext cx="7218000" cy="4040476"/>
          </a:xfrm>
        </p:spPr>
        <p:txBody>
          <a:bodyPr>
            <a:noAutofit/>
          </a:bodyPr>
          <a:lstStyle/>
          <a:p>
            <a:pPr>
              <a:spcBef>
                <a:spcPts val="600"/>
              </a:spcBef>
            </a:pPr>
            <a:r>
              <a:rPr lang="en-NZ" dirty="0" smtClean="0">
                <a:solidFill>
                  <a:srgbClr val="444F51"/>
                </a:solidFill>
              </a:rPr>
              <a:t>An independent  </a:t>
            </a:r>
            <a:r>
              <a:rPr lang="en-NZ" dirty="0">
                <a:solidFill>
                  <a:srgbClr val="444F51"/>
                </a:solidFill>
              </a:rPr>
              <a:t>government department established in 1989</a:t>
            </a:r>
          </a:p>
          <a:p>
            <a:pPr>
              <a:spcBef>
                <a:spcPts val="600"/>
              </a:spcBef>
            </a:pPr>
            <a:r>
              <a:rPr lang="en-NZ" dirty="0" smtClean="0">
                <a:solidFill>
                  <a:schemeClr val="tx2"/>
                </a:solidFill>
              </a:rPr>
              <a:t>Statutory </a:t>
            </a:r>
            <a:r>
              <a:rPr lang="en-NZ" dirty="0">
                <a:solidFill>
                  <a:schemeClr val="tx2"/>
                </a:solidFill>
              </a:rPr>
              <a:t>Powers of the Chief Review Officer (s325-328 </a:t>
            </a:r>
            <a:r>
              <a:rPr lang="en-NZ" dirty="0" smtClean="0">
                <a:solidFill>
                  <a:schemeClr val="tx2"/>
                </a:solidFill>
              </a:rPr>
              <a:t>Education Act, 1989) </a:t>
            </a:r>
            <a:endParaRPr lang="en-NZ" dirty="0">
              <a:solidFill>
                <a:schemeClr val="tx2"/>
              </a:solidFill>
            </a:endParaRPr>
          </a:p>
          <a:p>
            <a:pPr>
              <a:spcBef>
                <a:spcPts val="600"/>
              </a:spcBef>
            </a:pPr>
            <a:r>
              <a:rPr lang="en-NZ" dirty="0" smtClean="0">
                <a:solidFill>
                  <a:schemeClr val="tx2"/>
                </a:solidFill>
              </a:rPr>
              <a:t>Right to enter </a:t>
            </a:r>
            <a:r>
              <a:rPr lang="en-NZ" dirty="0">
                <a:solidFill>
                  <a:schemeClr val="tx2"/>
                </a:solidFill>
              </a:rPr>
              <a:t>schools and early childhood services</a:t>
            </a:r>
          </a:p>
          <a:p>
            <a:pPr>
              <a:spcBef>
                <a:spcPts val="600"/>
              </a:spcBef>
            </a:pPr>
            <a:r>
              <a:rPr lang="en-AU" dirty="0" smtClean="0">
                <a:solidFill>
                  <a:srgbClr val="444F51"/>
                </a:solidFill>
              </a:rPr>
              <a:t>Evaluate </a:t>
            </a:r>
            <a:r>
              <a:rPr lang="en-AU" dirty="0">
                <a:solidFill>
                  <a:srgbClr val="444F51"/>
                </a:solidFill>
              </a:rPr>
              <a:t>the performance of schools and early learning services and publicly report our findings</a:t>
            </a:r>
          </a:p>
          <a:p>
            <a:pPr>
              <a:spcBef>
                <a:spcPts val="600"/>
              </a:spcBef>
            </a:pPr>
            <a:r>
              <a:rPr lang="en-NZ" dirty="0" smtClean="0">
                <a:solidFill>
                  <a:schemeClr val="tx2"/>
                </a:solidFill>
              </a:rPr>
              <a:t>Designated </a:t>
            </a:r>
            <a:r>
              <a:rPr lang="en-NZ" dirty="0">
                <a:solidFill>
                  <a:schemeClr val="tx2"/>
                </a:solidFill>
              </a:rPr>
              <a:t>Review Officers collect authentic, triangulated information in schools and services and verify policy implementation and </a:t>
            </a:r>
            <a:r>
              <a:rPr lang="en-NZ" dirty="0" smtClean="0">
                <a:solidFill>
                  <a:schemeClr val="tx2"/>
                </a:solidFill>
              </a:rPr>
              <a:t>quality</a:t>
            </a:r>
            <a:endParaRPr lang="en-NZ"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154" y="5858353"/>
            <a:ext cx="4639065" cy="950978"/>
          </a:xfrm>
          <a:prstGeom prst="rect">
            <a:avLst/>
          </a:prstGeom>
        </p:spPr>
      </p:pic>
    </p:spTree>
    <p:extLst>
      <p:ext uri="{BB962C8B-B14F-4D97-AF65-F5344CB8AC3E}">
        <p14:creationId xmlns:p14="http://schemas.microsoft.com/office/powerpoint/2010/main" val="285116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954" y="191243"/>
            <a:ext cx="7304400" cy="1166400"/>
          </a:xfrm>
        </p:spPr>
        <p:txBody>
          <a:bodyPr/>
          <a:lstStyle/>
          <a:p>
            <a:r>
              <a:rPr lang="en-NZ" dirty="0" smtClean="0"/>
              <a:t>ERO – who we are and what we do</a:t>
            </a:r>
            <a:endParaRPr lang="en-NZ" dirty="0"/>
          </a:p>
        </p:txBody>
      </p:sp>
      <p:sp>
        <p:nvSpPr>
          <p:cNvPr id="8" name="Content Placeholder 7"/>
          <p:cNvSpPr>
            <a:spLocks noGrp="1"/>
          </p:cNvSpPr>
          <p:nvPr>
            <p:ph idx="1"/>
          </p:nvPr>
        </p:nvSpPr>
        <p:spPr>
          <a:xfrm>
            <a:off x="404037" y="1221610"/>
            <a:ext cx="7991799" cy="3238748"/>
          </a:xfrm>
        </p:spPr>
        <p:txBody>
          <a:bodyPr>
            <a:noAutofit/>
          </a:bodyPr>
          <a:lstStyle/>
          <a:p>
            <a:pPr>
              <a:spcBef>
                <a:spcPts val="600"/>
              </a:spcBef>
              <a:buSzPct val="110000"/>
              <a:buFont typeface="Calibri" pitchFamily="34" charset="0"/>
              <a:buChar char="•"/>
            </a:pPr>
            <a:r>
              <a:rPr lang="en-NZ" dirty="0" smtClean="0">
                <a:solidFill>
                  <a:srgbClr val="444F51"/>
                </a:solidFill>
              </a:rPr>
              <a:t>142 </a:t>
            </a:r>
            <a:r>
              <a:rPr lang="en-NZ" dirty="0">
                <a:solidFill>
                  <a:srgbClr val="444F51"/>
                </a:solidFill>
              </a:rPr>
              <a:t>designated review staff</a:t>
            </a:r>
          </a:p>
          <a:p>
            <a:pPr>
              <a:spcBef>
                <a:spcPts val="600"/>
              </a:spcBef>
              <a:buSzPct val="110000"/>
              <a:buFont typeface="Calibri" pitchFamily="34" charset="0"/>
              <a:buChar char="•"/>
            </a:pPr>
            <a:r>
              <a:rPr lang="en-NZ" dirty="0">
                <a:solidFill>
                  <a:srgbClr val="444F51"/>
                </a:solidFill>
              </a:rPr>
              <a:t>80% of staff are field reviewers</a:t>
            </a:r>
          </a:p>
          <a:p>
            <a:pPr>
              <a:spcBef>
                <a:spcPts val="600"/>
              </a:spcBef>
              <a:buSzPct val="110000"/>
              <a:buFont typeface="Calibri" pitchFamily="34" charset="0"/>
              <a:buChar char="•"/>
            </a:pPr>
            <a:r>
              <a:rPr lang="en-NZ" dirty="0">
                <a:solidFill>
                  <a:srgbClr val="444F51"/>
                </a:solidFill>
              </a:rPr>
              <a:t>National office and 7 regional offices</a:t>
            </a:r>
          </a:p>
          <a:p>
            <a:pPr>
              <a:spcBef>
                <a:spcPts val="600"/>
              </a:spcBef>
              <a:buSzPct val="110000"/>
              <a:buFont typeface="Calibri" pitchFamily="34" charset="0"/>
              <a:buChar char="•"/>
            </a:pPr>
            <a:r>
              <a:rPr lang="en-NZ" dirty="0">
                <a:solidFill>
                  <a:srgbClr val="444F51"/>
                </a:solidFill>
              </a:rPr>
              <a:t>650-840 school evaluations per year</a:t>
            </a:r>
          </a:p>
          <a:p>
            <a:pPr>
              <a:spcBef>
                <a:spcPts val="600"/>
              </a:spcBef>
              <a:buSzPct val="110000"/>
              <a:buFont typeface="Calibri" pitchFamily="34" charset="0"/>
              <a:buChar char="•"/>
            </a:pPr>
            <a:r>
              <a:rPr lang="en-NZ" dirty="0">
                <a:solidFill>
                  <a:srgbClr val="444F51"/>
                </a:solidFill>
              </a:rPr>
              <a:t>1200-1460 early childhood evaluations</a:t>
            </a:r>
          </a:p>
          <a:p>
            <a:pPr>
              <a:spcBef>
                <a:spcPts val="600"/>
              </a:spcBef>
              <a:buSzPct val="110000"/>
              <a:buFont typeface="Calibri" pitchFamily="34" charset="0"/>
              <a:buChar char="•"/>
            </a:pPr>
            <a:r>
              <a:rPr lang="en-NZ" dirty="0">
                <a:solidFill>
                  <a:srgbClr val="444F51"/>
                </a:solidFill>
              </a:rPr>
              <a:t>Up to 20 national evaluation reports produced each year</a:t>
            </a:r>
            <a:endParaRPr lang="en-AU" dirty="0">
              <a:solidFill>
                <a:srgbClr val="444F5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154" y="5858353"/>
            <a:ext cx="4639065" cy="950978"/>
          </a:xfrm>
          <a:prstGeom prst="rect">
            <a:avLst/>
          </a:prstGeom>
        </p:spPr>
      </p:pic>
      <p:pic>
        <p:nvPicPr>
          <p:cNvPr id="6" name="Picture 5"/>
          <p:cNvPicPr>
            <a:picLocks noChangeAspect="1"/>
          </p:cNvPicPr>
          <p:nvPr/>
        </p:nvPicPr>
        <p:blipFill>
          <a:blip r:embed="rId4"/>
          <a:stretch>
            <a:fillRect/>
          </a:stretch>
        </p:blipFill>
        <p:spPr>
          <a:xfrm>
            <a:off x="2410928" y="4234473"/>
            <a:ext cx="3826451" cy="1690016"/>
          </a:xfrm>
          <a:prstGeom prst="rect">
            <a:avLst/>
          </a:prstGeom>
        </p:spPr>
      </p:pic>
    </p:spTree>
    <p:extLst>
      <p:ext uri="{BB962C8B-B14F-4D97-AF65-F5344CB8AC3E}">
        <p14:creationId xmlns:p14="http://schemas.microsoft.com/office/powerpoint/2010/main" val="1599354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2014702" y="1965220"/>
            <a:ext cx="1865534" cy="1857590"/>
          </a:xfrm>
          <a:prstGeom prst="downArrow">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Minus 6"/>
          <p:cNvSpPr/>
          <p:nvPr/>
        </p:nvSpPr>
        <p:spPr>
          <a:xfrm rot="20340000">
            <a:off x="1161958" y="3440657"/>
            <a:ext cx="5954119" cy="520918"/>
          </a:xfrm>
          <a:prstGeom prst="mathMinus">
            <a:avLst/>
          </a:prstGeom>
          <a:solidFill>
            <a:schemeClr val="tx2"/>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Up Arrow 7"/>
          <p:cNvSpPr/>
          <p:nvPr/>
        </p:nvSpPr>
        <p:spPr>
          <a:xfrm>
            <a:off x="5146149" y="3450339"/>
            <a:ext cx="1865534" cy="1857590"/>
          </a:xfrm>
          <a:prstGeom prst="upArrow">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9" name="Group 8"/>
          <p:cNvGrpSpPr/>
          <p:nvPr/>
        </p:nvGrpSpPr>
        <p:grpSpPr>
          <a:xfrm>
            <a:off x="3875056" y="1486110"/>
            <a:ext cx="2343748" cy="1950470"/>
            <a:chOff x="3793684" y="0"/>
            <a:chExt cx="3124997" cy="2600626"/>
          </a:xfrm>
        </p:grpSpPr>
        <p:sp>
          <p:nvSpPr>
            <p:cNvPr id="10" name="Rectangle 9"/>
            <p:cNvSpPr/>
            <p:nvPr/>
          </p:nvSpPr>
          <p:spPr>
            <a:xfrm>
              <a:off x="3793684" y="0"/>
              <a:ext cx="3124997" cy="2600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3793684" y="0"/>
              <a:ext cx="3124997" cy="2600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0020" tIns="160020" rIns="160020" bIns="160020" numCol="1" spcCol="1270" anchor="ctr" anchorCtr="0">
              <a:noAutofit/>
            </a:bodyPr>
            <a:lstStyle/>
            <a:p>
              <a:pPr algn="ctr" defTabSz="1000125">
                <a:lnSpc>
                  <a:spcPct val="90000"/>
                </a:lnSpc>
                <a:spcBef>
                  <a:spcPct val="0"/>
                </a:spcBef>
                <a:spcAft>
                  <a:spcPct val="35000"/>
                </a:spcAft>
              </a:pPr>
              <a:r>
                <a:rPr lang="en-NZ" sz="2250" dirty="0">
                  <a:solidFill>
                    <a:srgbClr val="63A70A"/>
                  </a:solidFill>
                </a:rPr>
                <a:t>Accountability</a:t>
              </a:r>
            </a:p>
          </p:txBody>
        </p:sp>
      </p:grpSp>
      <p:grpSp>
        <p:nvGrpSpPr>
          <p:cNvPr id="12" name="Group 11"/>
          <p:cNvGrpSpPr/>
          <p:nvPr/>
        </p:nvGrpSpPr>
        <p:grpSpPr>
          <a:xfrm>
            <a:off x="2233565" y="4179616"/>
            <a:ext cx="1989903" cy="1950470"/>
            <a:chOff x="1605029" y="3591342"/>
            <a:chExt cx="2653204" cy="2600626"/>
          </a:xfrm>
        </p:grpSpPr>
        <p:sp>
          <p:nvSpPr>
            <p:cNvPr id="13" name="Rectangle 12"/>
            <p:cNvSpPr/>
            <p:nvPr/>
          </p:nvSpPr>
          <p:spPr>
            <a:xfrm>
              <a:off x="1605029" y="3591342"/>
              <a:ext cx="2653204" cy="2600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1605029" y="3591342"/>
              <a:ext cx="2653204" cy="2600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0020" tIns="160020" rIns="160020" bIns="160020" numCol="1" spcCol="1270" anchor="ctr" anchorCtr="0">
              <a:noAutofit/>
            </a:bodyPr>
            <a:lstStyle/>
            <a:p>
              <a:pPr algn="ctr" defTabSz="1000125">
                <a:lnSpc>
                  <a:spcPct val="90000"/>
                </a:lnSpc>
                <a:spcBef>
                  <a:spcPct val="0"/>
                </a:spcBef>
                <a:spcAft>
                  <a:spcPct val="35000"/>
                </a:spcAft>
              </a:pPr>
              <a:r>
                <a:rPr lang="en-NZ" sz="2250" dirty="0">
                  <a:solidFill>
                    <a:srgbClr val="63A70A"/>
                  </a:solidFill>
                </a:rPr>
                <a:t>Improvement</a:t>
              </a:r>
            </a:p>
          </p:txBody>
        </p:sp>
      </p:grpSp>
      <p:sp>
        <p:nvSpPr>
          <p:cNvPr id="4" name="Rectangle 3"/>
          <p:cNvSpPr/>
          <p:nvPr/>
        </p:nvSpPr>
        <p:spPr>
          <a:xfrm>
            <a:off x="909896" y="207762"/>
            <a:ext cx="4086632" cy="646331"/>
          </a:xfrm>
          <a:prstGeom prst="rect">
            <a:avLst/>
          </a:prstGeom>
        </p:spPr>
        <p:txBody>
          <a:bodyPr wrap="none">
            <a:spAutoFit/>
          </a:bodyPr>
          <a:lstStyle/>
          <a:p>
            <a:r>
              <a:rPr lang="en-NZ" sz="3600" b="1" dirty="0" smtClean="0">
                <a:solidFill>
                  <a:srgbClr val="00787E"/>
                </a:solidFill>
              </a:rPr>
              <a:t>ERO’s dual purpose  </a:t>
            </a:r>
            <a:endParaRPr lang="en-NZ" dirty="0">
              <a:solidFill>
                <a:srgbClr val="000000"/>
              </a:solidFill>
            </a:endParaRPr>
          </a:p>
        </p:txBody>
      </p:sp>
    </p:spTree>
    <p:extLst>
      <p:ext uri="{BB962C8B-B14F-4D97-AF65-F5344CB8AC3E}">
        <p14:creationId xmlns:p14="http://schemas.microsoft.com/office/powerpoint/2010/main" val="128444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r="1653" b="6203"/>
          <a:stretch>
            <a:fillRect/>
          </a:stretch>
        </p:blipFill>
        <p:spPr bwMode="auto">
          <a:xfrm>
            <a:off x="2833065" y="1209150"/>
            <a:ext cx="2725615" cy="3908425"/>
          </a:xfrm>
          <a:prstGeom prst="rect">
            <a:avLst/>
          </a:prstGeom>
          <a:noFill/>
          <a:ln w="9525">
            <a:noFill/>
            <a:miter lim="800000"/>
            <a:headEnd/>
            <a:tailEnd/>
          </a:ln>
        </p:spPr>
      </p:pic>
      <p:sp>
        <p:nvSpPr>
          <p:cNvPr id="2" name="TextBox 1"/>
          <p:cNvSpPr txBox="1"/>
          <p:nvPr/>
        </p:nvSpPr>
        <p:spPr>
          <a:xfrm>
            <a:off x="547151" y="325654"/>
            <a:ext cx="7297445" cy="1200329"/>
          </a:xfrm>
          <a:prstGeom prst="rect">
            <a:avLst/>
          </a:prstGeom>
          <a:noFill/>
        </p:spPr>
        <p:txBody>
          <a:bodyPr wrap="square" rtlCol="0">
            <a:spAutoFit/>
          </a:bodyPr>
          <a:lstStyle/>
          <a:p>
            <a:r>
              <a:rPr lang="en-NZ" sz="3600" b="1" dirty="0" smtClean="0">
                <a:solidFill>
                  <a:srgbClr val="167378"/>
                </a:solidFill>
              </a:rPr>
              <a:t>3. Reviewing ERO’s school evaluation indicators</a:t>
            </a:r>
          </a:p>
        </p:txBody>
      </p:sp>
      <p:sp>
        <p:nvSpPr>
          <p:cNvPr id="3" name="TextBox 2"/>
          <p:cNvSpPr txBox="1"/>
          <p:nvPr/>
        </p:nvSpPr>
        <p:spPr>
          <a:xfrm>
            <a:off x="5967663" y="1963033"/>
            <a:ext cx="2723950" cy="830997"/>
          </a:xfrm>
          <a:prstGeom prst="rect">
            <a:avLst/>
          </a:prstGeom>
          <a:noFill/>
        </p:spPr>
        <p:txBody>
          <a:bodyPr wrap="square" rtlCol="0">
            <a:spAutoFit/>
          </a:bodyPr>
          <a:lstStyle/>
          <a:p>
            <a:r>
              <a:rPr lang="en-NZ" sz="2400" b="1" dirty="0">
                <a:solidFill>
                  <a:srgbClr val="167378"/>
                </a:solidFill>
              </a:rPr>
              <a:t>OECD review- trigger for change </a:t>
            </a:r>
          </a:p>
        </p:txBody>
      </p:sp>
    </p:spTree>
    <p:extLst>
      <p:ext uri="{BB962C8B-B14F-4D97-AF65-F5344CB8AC3E}">
        <p14:creationId xmlns:p14="http://schemas.microsoft.com/office/powerpoint/2010/main" val="22913571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ERO">
      <a:dk1>
        <a:srgbClr val="000000"/>
      </a:dk1>
      <a:lt1>
        <a:sysClr val="window" lastClr="FFFFFF"/>
      </a:lt1>
      <a:dk2>
        <a:srgbClr val="4F5858"/>
      </a:dk2>
      <a:lt2>
        <a:srgbClr val="00787E"/>
      </a:lt2>
      <a:accent1>
        <a:srgbClr val="63A70A"/>
      </a:accent1>
      <a:accent2>
        <a:srgbClr val="D74B00"/>
      </a:accent2>
      <a:accent3>
        <a:srgbClr val="0076A9"/>
      </a:accent3>
      <a:accent4>
        <a:srgbClr val="90B1C8"/>
      </a:accent4>
      <a:accent5>
        <a:srgbClr val="732282"/>
      </a:accent5>
      <a:accent6>
        <a:srgbClr val="BB2353"/>
      </a:accent6>
      <a:hlink>
        <a:srgbClr val="0076A9"/>
      </a:hlink>
      <a:folHlink>
        <a:srgbClr val="73228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RO Powerpoint Presentation Template [Read-Only]" id="{17FCAF78-8510-4506-ABB5-072070F1CA95}" vid="{8DA4888A-BDE6-41B0-B7E3-0AB4EFCC0722}"/>
    </a:ext>
  </a:extLst>
</a:theme>
</file>

<file path=ppt/theme/theme2.xml><?xml version="1.0" encoding="utf-8"?>
<a:theme xmlns:a="http://schemas.openxmlformats.org/drawingml/2006/main" name="3_Office Theme">
  <a:themeElements>
    <a:clrScheme name="ERO">
      <a:dk1>
        <a:srgbClr val="000000"/>
      </a:dk1>
      <a:lt1>
        <a:sysClr val="window" lastClr="FFFFFF"/>
      </a:lt1>
      <a:dk2>
        <a:srgbClr val="4F5858"/>
      </a:dk2>
      <a:lt2>
        <a:srgbClr val="00787E"/>
      </a:lt2>
      <a:accent1>
        <a:srgbClr val="63A70A"/>
      </a:accent1>
      <a:accent2>
        <a:srgbClr val="D74B00"/>
      </a:accent2>
      <a:accent3>
        <a:srgbClr val="0076A9"/>
      </a:accent3>
      <a:accent4>
        <a:srgbClr val="90B1C8"/>
      </a:accent4>
      <a:accent5>
        <a:srgbClr val="732282"/>
      </a:accent5>
      <a:accent6>
        <a:srgbClr val="BB2353"/>
      </a:accent6>
      <a:hlink>
        <a:srgbClr val="0076A9"/>
      </a:hlink>
      <a:folHlink>
        <a:srgbClr val="73228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RO Powerpoint Presentation Template New Logos and Branding" id="{81529EC7-EC5B-4844-91F2-A82523CB70BB}" vid="{66907228-9947-4574-9BF8-4EE7ADD091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ERO Powerpoint Presentation Template</Template>
  <TotalTime>2207</TotalTime>
  <Words>5406</Words>
  <Application>Microsoft Office PowerPoint</Application>
  <PresentationFormat>Presentación en pantalla (4:3)</PresentationFormat>
  <Paragraphs>469</Paragraphs>
  <Slides>35</Slides>
  <Notes>35</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35</vt:i4>
      </vt:variant>
    </vt:vector>
  </HeadingPairs>
  <TitlesOfParts>
    <vt:vector size="38" baseType="lpstr">
      <vt:lpstr>Office Theme</vt:lpstr>
      <vt:lpstr>3_Office Theme</vt:lpstr>
      <vt:lpstr>Visio</vt:lpstr>
      <vt:lpstr>External and Internal School Evaluation: a New Zealand perspective</vt:lpstr>
      <vt:lpstr>Overview of my presentation</vt:lpstr>
      <vt:lpstr>Presentación de PowerPoint</vt:lpstr>
      <vt:lpstr>1. New Zealand schools - overview</vt:lpstr>
      <vt:lpstr>2. The New Zealand education system and the Education Review Office (ERO)</vt:lpstr>
      <vt:lpstr>ERO’s mandate</vt:lpstr>
      <vt:lpstr>ERO – who we are and what we do</vt:lpstr>
      <vt:lpstr>Presentación de PowerPoint</vt:lpstr>
      <vt:lpstr>Presentación de PowerPoint</vt:lpstr>
      <vt:lpstr>Presentación de PowerPoint</vt:lpstr>
      <vt:lpstr>   Outcome indicators     </vt:lpstr>
      <vt:lpstr>Domains - what matters most  Process indicators</vt:lpstr>
      <vt:lpstr>Domain 4: Responsive curriculum, effective teaching and opportunity to learn (an example)</vt:lpstr>
      <vt:lpstr>Presentación de PowerPoint</vt:lpstr>
      <vt:lpstr>ERO’s external evaluation will</vt:lpstr>
      <vt:lpstr>Presentación de PowerPoint</vt:lpstr>
      <vt:lpstr>Presentación de PowerPoint</vt:lpstr>
      <vt:lpstr>Presentación de PowerPoint</vt:lpstr>
      <vt:lpstr>Deciding the timing of the next review</vt:lpstr>
      <vt:lpstr>Timing of next review -2017 data</vt:lpstr>
      <vt:lpstr>System-level evaluations National evaluation reports (NETs)</vt:lpstr>
      <vt:lpstr>5. Building internal evaluation capability</vt:lpstr>
      <vt:lpstr>Domain 6: Evaluation, inquiry and knowledge building for improvement and innovation</vt:lpstr>
      <vt:lpstr>6. Balancing internal and external evaluation</vt:lpstr>
      <vt:lpstr>Presentación de PowerPoint</vt:lpstr>
      <vt:lpstr>School preparation for external evaluation</vt:lpstr>
      <vt:lpstr>A purposeful interaction</vt:lpstr>
      <vt:lpstr>Impact and quality of ERO’s school external evaluation</vt:lpstr>
      <vt:lpstr>7. Evaluator training and development</vt:lpstr>
      <vt:lpstr>8. Evaluator capabilities</vt:lpstr>
      <vt:lpstr>9. Principles of professional practice</vt:lpstr>
      <vt:lpstr> The integration of internal and external evaluation (an example of one principle of practice) </vt:lpstr>
      <vt:lpstr>Presentación de PowerPoint</vt:lpstr>
      <vt:lpstr>Internal vs External Evaluation</vt:lpstr>
      <vt:lpstr>Presentación de PowerPoint</vt:lpstr>
    </vt:vector>
  </TitlesOfParts>
  <Company>Education Review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Sheridan McKinley</dc:creator>
  <dc:description>Developed by Allfields</dc:description>
  <cp:lastModifiedBy>Nekane</cp:lastModifiedBy>
  <cp:revision>145</cp:revision>
  <cp:lastPrinted>2018-04-18T01:42:56Z</cp:lastPrinted>
  <dcterms:created xsi:type="dcterms:W3CDTF">2016-07-06T20:11:32Z</dcterms:created>
  <dcterms:modified xsi:type="dcterms:W3CDTF">2018-05-06T07:13:00Z</dcterms:modified>
  <cp:category>Created by allfields.co.nz</cp:category>
</cp:coreProperties>
</file>