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797675" cy="9928225"/>
  <p:defaultTextStyle>
    <a:defPPr>
      <a:defRPr lang="eu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59829" autoAdjust="0"/>
  </p:normalViewPr>
  <p:slideViewPr>
    <p:cSldViewPr>
      <p:cViewPr varScale="1">
        <p:scale>
          <a:sx n="64" d="100"/>
          <a:sy n="64" d="100"/>
        </p:scale>
        <p:origin x="-134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E6D1216-FF6E-4B2A-93F7-92226FB58818}" type="datetimeFigureOut">
              <a:rPr lang="en-GB" smtClean="0"/>
              <a:t>05/06/2018</a:t>
            </a:fld>
            <a:endParaRPr lang="en-GB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79768" y="4715907"/>
            <a:ext cx="5438140" cy="446770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GB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83A46D4-7C9A-4E6B-A786-582A6FCE8D0F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060082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12:30 – 13:45</a:t>
            </a:r>
          </a:p>
          <a:p>
            <a:endParaRPr lang="en-GB" dirty="0" smtClean="0"/>
          </a:p>
          <a:p>
            <a:r>
              <a:rPr lang="en-GB" dirty="0" smtClean="0"/>
              <a:t>15’ CADA PREGUNTA</a:t>
            </a:r>
          </a:p>
          <a:p>
            <a:endParaRPr lang="en-GB" dirty="0" smtClean="0"/>
          </a:p>
          <a:p>
            <a:r>
              <a:rPr lang="en-GB" dirty="0" smtClean="0"/>
              <a:t>3’ CADA PONENTE</a:t>
            </a:r>
            <a:endParaRPr lang="en-GB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83A46D4-7C9A-4E6B-A786-582A6FCE8D0F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9377119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Tx/>
              <a:buChar char="-"/>
            </a:pPr>
            <a:r>
              <a:rPr lang="en-GB" b="1" dirty="0" smtClean="0"/>
              <a:t>PONENTEAK: </a:t>
            </a:r>
          </a:p>
          <a:p>
            <a:pPr marL="0" indent="0">
              <a:buFontTx/>
              <a:buNone/>
            </a:pPr>
            <a:endParaRPr lang="en-GB" dirty="0" smtClean="0"/>
          </a:p>
          <a:p>
            <a:pPr marL="0" indent="0">
              <a:buFontTx/>
              <a:buNone/>
            </a:pPr>
            <a:r>
              <a:rPr lang="en-GB" dirty="0" smtClean="0"/>
              <a:t>1- PRÁDAIG MAC FHLANNCHADHA</a:t>
            </a:r>
          </a:p>
          <a:p>
            <a:endParaRPr lang="en-GB" dirty="0" smtClean="0"/>
          </a:p>
          <a:p>
            <a:r>
              <a:rPr lang="en-GB" dirty="0" smtClean="0"/>
              <a:t>2-</a:t>
            </a:r>
            <a:r>
              <a:rPr lang="en-GB" baseline="0" dirty="0" smtClean="0"/>
              <a:t> HELDER GUERREIRO</a:t>
            </a:r>
          </a:p>
          <a:p>
            <a:endParaRPr lang="en-GB" baseline="0" dirty="0" smtClean="0"/>
          </a:p>
          <a:p>
            <a:r>
              <a:rPr lang="en-GB" baseline="0" dirty="0" smtClean="0"/>
              <a:t>3- KRISTIN HOLLO</a:t>
            </a:r>
          </a:p>
          <a:p>
            <a:endParaRPr lang="en-GB" baseline="0" dirty="0" smtClean="0"/>
          </a:p>
          <a:p>
            <a:r>
              <a:rPr lang="en-GB" baseline="0" dirty="0" smtClean="0"/>
              <a:t>4- SANDRA COLLINS</a:t>
            </a:r>
          </a:p>
          <a:p>
            <a:endParaRPr lang="en-GB" baseline="0" dirty="0" smtClean="0"/>
          </a:p>
          <a:p>
            <a:r>
              <a:rPr lang="en-GB" baseline="0" dirty="0" smtClean="0"/>
              <a:t>5- MELANIE EHREN</a:t>
            </a:r>
            <a:endParaRPr lang="en-GB" dirty="0" smtClean="0"/>
          </a:p>
          <a:p>
            <a:endParaRPr lang="en-GB" dirty="0" smtClean="0"/>
          </a:p>
          <a:p>
            <a:pPr marL="171450" indent="-171450">
              <a:buFontTx/>
              <a:buChar char="-"/>
            </a:pPr>
            <a:r>
              <a:rPr lang="en-GB" b="1" dirty="0" smtClean="0"/>
              <a:t>4 GALDERA</a:t>
            </a:r>
          </a:p>
          <a:p>
            <a:pPr marL="171450" indent="-171450">
              <a:buFontTx/>
              <a:buChar char="-"/>
            </a:pPr>
            <a:endParaRPr lang="en-GB" b="1" dirty="0" smtClean="0"/>
          </a:p>
          <a:p>
            <a:pPr marL="171450" indent="-171450">
              <a:buFontTx/>
              <a:buChar char="-"/>
            </a:pPr>
            <a:r>
              <a:rPr lang="en-GB" b="1" dirty="0" smtClean="0"/>
              <a:t>3’ MINUTU ERANTZUN BAKOITZA</a:t>
            </a:r>
          </a:p>
          <a:p>
            <a:pPr marL="171450" indent="-171450">
              <a:buFontTx/>
              <a:buChar char="-"/>
            </a:pPr>
            <a:endParaRPr lang="en-GB" b="1" dirty="0" smtClean="0"/>
          </a:p>
          <a:p>
            <a:pPr marL="171450" indent="-171450">
              <a:buFontTx/>
              <a:buChar char="-"/>
            </a:pPr>
            <a:r>
              <a:rPr lang="en-GB" b="1" dirty="0" smtClean="0"/>
              <a:t>15’ MINUTU GALDERAK EGITEKO</a:t>
            </a:r>
            <a:endParaRPr lang="en-GB" b="1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83A46D4-7C9A-4E6B-A786-582A6FCE8D0F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9136536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b="1" dirty="0" smtClean="0"/>
              <a:t>12.30-12.45</a:t>
            </a:r>
          </a:p>
          <a:p>
            <a:endParaRPr lang="en-GB" dirty="0" smtClean="0"/>
          </a:p>
          <a:p>
            <a:r>
              <a:rPr lang="en-GB" dirty="0" smtClean="0"/>
              <a:t>1- </a:t>
            </a:r>
            <a:r>
              <a:rPr lang="en-GB" dirty="0" smtClean="0"/>
              <a:t>PRÁDAIG MAC FHLANNCHADHA</a:t>
            </a:r>
          </a:p>
          <a:p>
            <a:endParaRPr lang="en-GB" dirty="0" smtClean="0"/>
          </a:p>
          <a:p>
            <a:r>
              <a:rPr lang="en-GB" dirty="0" smtClean="0"/>
              <a:t>2-</a:t>
            </a:r>
            <a:r>
              <a:rPr lang="en-GB" baseline="0" dirty="0" smtClean="0"/>
              <a:t> HELDER GUERREIRO</a:t>
            </a:r>
          </a:p>
          <a:p>
            <a:endParaRPr lang="en-GB" baseline="0" dirty="0" smtClean="0"/>
          </a:p>
          <a:p>
            <a:r>
              <a:rPr lang="en-GB" baseline="0" dirty="0" smtClean="0"/>
              <a:t>3- KRISTIN HOLLO</a:t>
            </a:r>
          </a:p>
          <a:p>
            <a:endParaRPr lang="en-GB" baseline="0" dirty="0" smtClean="0"/>
          </a:p>
          <a:p>
            <a:r>
              <a:rPr lang="en-GB" baseline="0" dirty="0" smtClean="0"/>
              <a:t>4- SANDRA COLLINS</a:t>
            </a:r>
          </a:p>
          <a:p>
            <a:endParaRPr lang="en-GB" baseline="0" dirty="0" smtClean="0"/>
          </a:p>
          <a:p>
            <a:r>
              <a:rPr lang="en-GB" baseline="0" dirty="0" smtClean="0"/>
              <a:t>5- MELANIE EHREN</a:t>
            </a:r>
            <a:endParaRPr lang="en-GB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83A46D4-7C9A-4E6B-A786-582A6FCE8D0F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9071120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b="1" dirty="0" smtClean="0"/>
              <a:t>12.45-13.00</a:t>
            </a:r>
          </a:p>
          <a:p>
            <a:endParaRPr lang="en-GB" dirty="0" smtClean="0"/>
          </a:p>
          <a:p>
            <a:r>
              <a:rPr lang="en-GB" dirty="0" smtClean="0"/>
              <a:t>1- </a:t>
            </a:r>
            <a:r>
              <a:rPr lang="en-GB" dirty="0" smtClean="0"/>
              <a:t>PRÁDAIG MAC FHLANNCHADHA</a:t>
            </a:r>
          </a:p>
          <a:p>
            <a:endParaRPr lang="en-GB" dirty="0" smtClean="0"/>
          </a:p>
          <a:p>
            <a:r>
              <a:rPr lang="en-GB" dirty="0" smtClean="0"/>
              <a:t>2-</a:t>
            </a:r>
            <a:r>
              <a:rPr lang="en-GB" baseline="0" dirty="0" smtClean="0"/>
              <a:t> HELDER GUERREIRO</a:t>
            </a:r>
          </a:p>
          <a:p>
            <a:endParaRPr lang="en-GB" baseline="0" dirty="0" smtClean="0"/>
          </a:p>
          <a:p>
            <a:r>
              <a:rPr lang="en-GB" baseline="0" dirty="0" smtClean="0"/>
              <a:t>3- KRISTIN HOLLO</a:t>
            </a:r>
          </a:p>
          <a:p>
            <a:endParaRPr lang="en-GB" baseline="0" dirty="0" smtClean="0"/>
          </a:p>
          <a:p>
            <a:r>
              <a:rPr lang="en-GB" baseline="0" dirty="0" smtClean="0"/>
              <a:t>4- SANDRA COLLINS</a:t>
            </a:r>
          </a:p>
          <a:p>
            <a:endParaRPr lang="en-GB" baseline="0" dirty="0" smtClean="0"/>
          </a:p>
          <a:p>
            <a:r>
              <a:rPr lang="en-GB" baseline="0" dirty="0" smtClean="0"/>
              <a:t>5- MELANIE EHREN</a:t>
            </a:r>
            <a:endParaRPr lang="en-GB" dirty="0" smtClean="0"/>
          </a:p>
          <a:p>
            <a:endParaRPr lang="en-GB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83A46D4-7C9A-4E6B-A786-582A6FCE8D0F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4683743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b="1" dirty="0" smtClean="0"/>
              <a:t>13.00-13.15</a:t>
            </a:r>
          </a:p>
          <a:p>
            <a:endParaRPr lang="en-GB" dirty="0" smtClean="0"/>
          </a:p>
          <a:p>
            <a:endParaRPr lang="en-GB" dirty="0" smtClean="0"/>
          </a:p>
          <a:p>
            <a:r>
              <a:rPr lang="en-GB" dirty="0" smtClean="0"/>
              <a:t>1- </a:t>
            </a:r>
            <a:r>
              <a:rPr lang="en-GB" dirty="0" smtClean="0"/>
              <a:t>PRÁDAIG MAC FHLANNCHADHA</a:t>
            </a:r>
          </a:p>
          <a:p>
            <a:endParaRPr lang="en-GB" dirty="0" smtClean="0"/>
          </a:p>
          <a:p>
            <a:r>
              <a:rPr lang="en-GB" dirty="0" smtClean="0"/>
              <a:t>2-</a:t>
            </a:r>
            <a:r>
              <a:rPr lang="en-GB" baseline="0" dirty="0" smtClean="0"/>
              <a:t> HELDER GUERREIRO</a:t>
            </a:r>
          </a:p>
          <a:p>
            <a:endParaRPr lang="en-GB" baseline="0" dirty="0" smtClean="0"/>
          </a:p>
          <a:p>
            <a:r>
              <a:rPr lang="en-GB" baseline="0" dirty="0" smtClean="0"/>
              <a:t>3- KRISTIN HOLLO</a:t>
            </a:r>
          </a:p>
          <a:p>
            <a:endParaRPr lang="en-GB" baseline="0" dirty="0" smtClean="0"/>
          </a:p>
          <a:p>
            <a:r>
              <a:rPr lang="en-GB" baseline="0" dirty="0" smtClean="0"/>
              <a:t>4- SANDRA COLLINS</a:t>
            </a:r>
          </a:p>
          <a:p>
            <a:endParaRPr lang="en-GB" baseline="0" dirty="0" smtClean="0"/>
          </a:p>
          <a:p>
            <a:r>
              <a:rPr lang="en-GB" baseline="0" dirty="0" smtClean="0"/>
              <a:t>5- MELANIE EHREN</a:t>
            </a:r>
            <a:endParaRPr lang="en-GB" dirty="0" smtClean="0"/>
          </a:p>
          <a:p>
            <a:endParaRPr lang="en-GB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83A46D4-7C9A-4E6B-A786-582A6FCE8D0F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5418185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b="1" dirty="0" smtClean="0"/>
              <a:t>13.15-13.30</a:t>
            </a:r>
          </a:p>
          <a:p>
            <a:endParaRPr lang="en-GB" dirty="0" smtClean="0"/>
          </a:p>
          <a:p>
            <a:endParaRPr lang="en-GB" dirty="0" smtClean="0"/>
          </a:p>
          <a:p>
            <a:r>
              <a:rPr lang="en-GB" dirty="0" smtClean="0"/>
              <a:t>1- </a:t>
            </a:r>
            <a:r>
              <a:rPr lang="en-GB" dirty="0" smtClean="0"/>
              <a:t>PRÁDAIG MAC FHLANNCHADHA</a:t>
            </a:r>
          </a:p>
          <a:p>
            <a:endParaRPr lang="en-GB" dirty="0" smtClean="0"/>
          </a:p>
          <a:p>
            <a:r>
              <a:rPr lang="en-GB" dirty="0" smtClean="0"/>
              <a:t>2-</a:t>
            </a:r>
            <a:r>
              <a:rPr lang="en-GB" baseline="0" dirty="0" smtClean="0"/>
              <a:t> HELDER GUERREIRO</a:t>
            </a:r>
          </a:p>
          <a:p>
            <a:endParaRPr lang="en-GB" baseline="0" dirty="0" smtClean="0"/>
          </a:p>
          <a:p>
            <a:r>
              <a:rPr lang="en-GB" baseline="0" dirty="0" smtClean="0"/>
              <a:t>3- KRISTIN HOLLO</a:t>
            </a:r>
          </a:p>
          <a:p>
            <a:endParaRPr lang="en-GB" baseline="0" dirty="0" smtClean="0"/>
          </a:p>
          <a:p>
            <a:r>
              <a:rPr lang="en-GB" baseline="0" dirty="0" smtClean="0"/>
              <a:t>4- SANDRA COLLINS</a:t>
            </a:r>
          </a:p>
          <a:p>
            <a:endParaRPr lang="en-GB" baseline="0" dirty="0" smtClean="0"/>
          </a:p>
          <a:p>
            <a:r>
              <a:rPr lang="en-GB" baseline="0" dirty="0" smtClean="0"/>
              <a:t>5- MELANIE EHREN</a:t>
            </a:r>
            <a:endParaRPr lang="en-GB" dirty="0" smtClean="0"/>
          </a:p>
          <a:p>
            <a:endParaRPr lang="en-GB" dirty="0" smtClean="0"/>
          </a:p>
          <a:p>
            <a:endParaRPr lang="en-GB" dirty="0" smtClean="0"/>
          </a:p>
          <a:p>
            <a:r>
              <a:rPr lang="en-GB" b="1" dirty="0" smtClean="0"/>
              <a:t>13.30-13.45 GALDERAK</a:t>
            </a:r>
            <a:endParaRPr lang="en-GB" b="1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83A46D4-7C9A-4E6B-A786-582A6FCE8D0F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906069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GB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GB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2C57AD-A4F8-40E9-B7FC-76CB2611CAB2}" type="datetimeFigureOut">
              <a:rPr lang="en-GB" smtClean="0"/>
              <a:t>05/06/2018</a:t>
            </a:fld>
            <a:endParaRPr lang="en-GB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C1E040-1DB4-4A30-9409-79029CC5CD01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41627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GB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GB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2C57AD-A4F8-40E9-B7FC-76CB2611CAB2}" type="datetimeFigureOut">
              <a:rPr lang="en-GB" smtClean="0"/>
              <a:t>05/06/2018</a:t>
            </a:fld>
            <a:endParaRPr lang="en-GB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C1E040-1DB4-4A30-9409-79029CC5CD01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925004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GB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GB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2C57AD-A4F8-40E9-B7FC-76CB2611CAB2}" type="datetimeFigureOut">
              <a:rPr lang="en-GB" smtClean="0"/>
              <a:t>05/06/2018</a:t>
            </a:fld>
            <a:endParaRPr lang="en-GB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C1E040-1DB4-4A30-9409-79029CC5CD01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71807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GB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GB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2C57AD-A4F8-40E9-B7FC-76CB2611CAB2}" type="datetimeFigureOut">
              <a:rPr lang="en-GB" smtClean="0"/>
              <a:t>05/06/2018</a:t>
            </a:fld>
            <a:endParaRPr lang="en-GB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C1E040-1DB4-4A30-9409-79029CC5CD01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781105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n-GB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2C57AD-A4F8-40E9-B7FC-76CB2611CAB2}" type="datetimeFigureOut">
              <a:rPr lang="en-GB" smtClean="0"/>
              <a:t>05/06/2018</a:t>
            </a:fld>
            <a:endParaRPr lang="en-GB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C1E040-1DB4-4A30-9409-79029CC5CD01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544753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GB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GB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GB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2C57AD-A4F8-40E9-B7FC-76CB2611CAB2}" type="datetimeFigureOut">
              <a:rPr lang="en-GB" smtClean="0"/>
              <a:t>05/06/2018</a:t>
            </a:fld>
            <a:endParaRPr lang="en-GB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C1E040-1DB4-4A30-9409-79029CC5CD01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89942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GB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GB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GB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2C57AD-A4F8-40E9-B7FC-76CB2611CAB2}" type="datetimeFigureOut">
              <a:rPr lang="en-GB" smtClean="0"/>
              <a:t>05/06/2018</a:t>
            </a:fld>
            <a:endParaRPr lang="en-GB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C1E040-1DB4-4A30-9409-79029CC5CD01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201509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GB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2C57AD-A4F8-40E9-B7FC-76CB2611CAB2}" type="datetimeFigureOut">
              <a:rPr lang="en-GB" smtClean="0"/>
              <a:t>05/06/2018</a:t>
            </a:fld>
            <a:endParaRPr lang="en-GB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C1E040-1DB4-4A30-9409-79029CC5CD01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397883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2C57AD-A4F8-40E9-B7FC-76CB2611CAB2}" type="datetimeFigureOut">
              <a:rPr lang="en-GB" smtClean="0"/>
              <a:t>05/06/2018</a:t>
            </a:fld>
            <a:endParaRPr lang="en-GB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C1E040-1DB4-4A30-9409-79029CC5CD01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864489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n-GB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GB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2C57AD-A4F8-40E9-B7FC-76CB2611CAB2}" type="datetimeFigureOut">
              <a:rPr lang="en-GB" smtClean="0"/>
              <a:t>05/06/2018</a:t>
            </a:fld>
            <a:endParaRPr lang="en-GB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C1E040-1DB4-4A30-9409-79029CC5CD01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75937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n-GB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2C57AD-A4F8-40E9-B7FC-76CB2611CAB2}" type="datetimeFigureOut">
              <a:rPr lang="en-GB" smtClean="0"/>
              <a:t>05/06/2018</a:t>
            </a:fld>
            <a:endParaRPr lang="en-GB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C1E040-1DB4-4A30-9409-79029CC5CD01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616690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GB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GB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2C57AD-A4F8-40E9-B7FC-76CB2611CAB2}" type="datetimeFigureOut">
              <a:rPr lang="en-GB" smtClean="0"/>
              <a:t>05/06/2018</a:t>
            </a:fld>
            <a:endParaRPr lang="en-GB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C1E040-1DB4-4A30-9409-79029CC5CD01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100859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u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61146" y="1844824"/>
            <a:ext cx="8229600" cy="2378528"/>
          </a:xfrm>
        </p:spPr>
        <p:txBody>
          <a:bodyPr>
            <a:noAutofit/>
          </a:bodyPr>
          <a:lstStyle/>
          <a:p>
            <a:pPr algn="ctr"/>
            <a:r>
              <a:rPr lang="en-GB" sz="7200" dirty="0" smtClean="0"/>
              <a:t>ACCIÓN EXTERIOR</a:t>
            </a:r>
            <a:br>
              <a:rPr lang="en-GB" sz="7200" dirty="0" smtClean="0"/>
            </a:br>
            <a:r>
              <a:rPr lang="en-GB" sz="7200" dirty="0" smtClean="0"/>
              <a:t>KANPO EKIMENA</a:t>
            </a:r>
            <a:endParaRPr lang="en-GB" sz="7200" dirty="0"/>
          </a:p>
        </p:txBody>
      </p:sp>
      <p:sp>
        <p:nvSpPr>
          <p:cNvPr id="3" name="2 Subtítulo"/>
          <p:cNvSpPr>
            <a:spLocks noGrp="1"/>
          </p:cNvSpPr>
          <p:nvPr>
            <p:ph idx="1"/>
          </p:nvPr>
        </p:nvSpPr>
        <p:spPr>
          <a:xfrm>
            <a:off x="323528" y="4437112"/>
            <a:ext cx="8229600" cy="1205488"/>
          </a:xfrm>
        </p:spPr>
        <p:txBody>
          <a:bodyPr/>
          <a:lstStyle/>
          <a:p>
            <a:pPr marL="0" indent="0" algn="ctr">
              <a:buNone/>
            </a:pPr>
            <a:r>
              <a:rPr lang="en-GB" dirty="0" smtClean="0"/>
              <a:t>INSPECCIÓN DE EDUCACIÓN</a:t>
            </a:r>
          </a:p>
          <a:p>
            <a:pPr marL="0" indent="0" algn="ctr">
              <a:buNone/>
            </a:pPr>
            <a:r>
              <a:rPr lang="en-GB" dirty="0" smtClean="0"/>
              <a:t>HEZKUNTZA IKUSKARITZA</a:t>
            </a:r>
            <a:endParaRPr lang="en-GB" dirty="0"/>
          </a:p>
        </p:txBody>
      </p:sp>
      <p:pic>
        <p:nvPicPr>
          <p:cNvPr id="4" name="3 Imagen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15118" y="0"/>
            <a:ext cx="2009775" cy="885825"/>
          </a:xfrm>
          <a:prstGeom prst="rect">
            <a:avLst/>
          </a:prstGeom>
        </p:spPr>
      </p:pic>
      <p:pic>
        <p:nvPicPr>
          <p:cNvPr id="5" name="Picture 8" descr="LOG AENOR INSP 2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812361" y="5852443"/>
            <a:ext cx="1009682" cy="8117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7" descr="logotipo inspección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29512" y="5755738"/>
            <a:ext cx="1030120" cy="8534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2863454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11560" y="2060848"/>
            <a:ext cx="7851648" cy="1828800"/>
          </a:xfrm>
        </p:spPr>
        <p:txBody>
          <a:bodyPr>
            <a:noAutofit/>
          </a:bodyPr>
          <a:lstStyle/>
          <a:p>
            <a:pPr algn="ctr"/>
            <a:r>
              <a:rPr lang="en-GB" sz="7200" dirty="0" smtClean="0"/>
              <a:t>MAHAI INGURUA</a:t>
            </a:r>
            <a:endParaRPr lang="en-GB" sz="7200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462506" y="4398195"/>
            <a:ext cx="7854696" cy="1752600"/>
          </a:xfrm>
        </p:spPr>
        <p:txBody>
          <a:bodyPr/>
          <a:lstStyle/>
          <a:p>
            <a:pPr algn="ctr"/>
            <a:r>
              <a:rPr lang="en-GB" dirty="0" smtClean="0"/>
              <a:t>INSPECCIÓN DE EDUCACIÓN</a:t>
            </a:r>
          </a:p>
          <a:p>
            <a:pPr algn="ctr"/>
            <a:r>
              <a:rPr lang="en-GB" dirty="0" smtClean="0"/>
              <a:t>HEZKUNTZA IKUSKARITZA</a:t>
            </a:r>
            <a:endParaRPr lang="en-GB" dirty="0"/>
          </a:p>
        </p:txBody>
      </p:sp>
      <p:pic>
        <p:nvPicPr>
          <p:cNvPr id="4" name="3 Imagen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15118" y="0"/>
            <a:ext cx="2009775" cy="885825"/>
          </a:xfrm>
          <a:prstGeom prst="rect">
            <a:avLst/>
          </a:prstGeom>
        </p:spPr>
      </p:pic>
      <p:pic>
        <p:nvPicPr>
          <p:cNvPr id="5" name="Picture 8" descr="LOG AENOR INSP 2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812361" y="5852443"/>
            <a:ext cx="1009682" cy="8117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7" descr="logotipo inspección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29512" y="5755738"/>
            <a:ext cx="1030120" cy="8534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183447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11560" y="980728"/>
            <a:ext cx="7851648" cy="4176464"/>
          </a:xfrm>
        </p:spPr>
        <p:txBody>
          <a:bodyPr>
            <a:noAutofit/>
          </a:bodyPr>
          <a:lstStyle/>
          <a:p>
            <a:r>
              <a:rPr lang="en-GB" sz="2000" i="1" dirty="0"/>
              <a:t>1- </a:t>
            </a:r>
            <a:r>
              <a:rPr lang="en-GB" sz="2000" i="1" dirty="0" err="1"/>
              <a:t>Teniendo</a:t>
            </a:r>
            <a:r>
              <a:rPr lang="en-GB" sz="2000" i="1" dirty="0"/>
              <a:t> </a:t>
            </a:r>
            <a:r>
              <a:rPr lang="en-GB" sz="2000" i="1" dirty="0" err="1"/>
              <a:t>en</a:t>
            </a:r>
            <a:r>
              <a:rPr lang="en-GB" sz="2000" i="1" dirty="0"/>
              <a:t> </a:t>
            </a:r>
            <a:r>
              <a:rPr lang="en-GB" sz="2000" i="1" dirty="0" err="1"/>
              <a:t>cuenta</a:t>
            </a:r>
            <a:r>
              <a:rPr lang="en-GB" sz="2000" i="1" dirty="0"/>
              <a:t> la </a:t>
            </a:r>
            <a:r>
              <a:rPr lang="en-GB" sz="2000" i="1" dirty="0" err="1"/>
              <a:t>experiencia</a:t>
            </a:r>
            <a:r>
              <a:rPr lang="en-GB" sz="2000" i="1" dirty="0"/>
              <a:t> que </a:t>
            </a:r>
            <a:r>
              <a:rPr lang="en-GB" sz="2000" i="1" dirty="0" err="1"/>
              <a:t>tenéis</a:t>
            </a:r>
            <a:r>
              <a:rPr lang="en-GB" sz="2000" i="1" dirty="0"/>
              <a:t> </a:t>
            </a:r>
            <a:r>
              <a:rPr lang="en-GB" sz="2000" i="1" dirty="0" err="1"/>
              <a:t>en</a:t>
            </a:r>
            <a:r>
              <a:rPr lang="en-GB" sz="2000" i="1" dirty="0"/>
              <a:t> </a:t>
            </a:r>
            <a:r>
              <a:rPr lang="en-GB" sz="2000" i="1" dirty="0" err="1"/>
              <a:t>vuestro</a:t>
            </a:r>
            <a:r>
              <a:rPr lang="en-GB" sz="2000" i="1" dirty="0"/>
              <a:t> </a:t>
            </a:r>
            <a:r>
              <a:rPr lang="en-GB" sz="2000" i="1" dirty="0" err="1"/>
              <a:t>contexto</a:t>
            </a:r>
            <a:r>
              <a:rPr lang="en-GB" sz="2000" i="1" dirty="0"/>
              <a:t> </a:t>
            </a:r>
            <a:r>
              <a:rPr lang="en-GB" sz="2000" i="1" dirty="0" err="1"/>
              <a:t>relacionada</a:t>
            </a:r>
            <a:r>
              <a:rPr lang="en-GB" sz="2000" i="1" dirty="0"/>
              <a:t> con la </a:t>
            </a:r>
            <a:r>
              <a:rPr lang="en-GB" sz="2000" i="1" dirty="0" err="1"/>
              <a:t>evaluación</a:t>
            </a:r>
            <a:r>
              <a:rPr lang="en-GB" sz="2000" i="1" dirty="0"/>
              <a:t>, ¿</a:t>
            </a:r>
            <a:r>
              <a:rPr lang="en-GB" sz="2000" i="1" dirty="0" err="1"/>
              <a:t>qué</a:t>
            </a:r>
            <a:r>
              <a:rPr lang="en-GB" sz="2000" i="1" dirty="0"/>
              <a:t> </a:t>
            </a:r>
            <a:r>
              <a:rPr lang="en-GB" sz="2000" i="1" dirty="0" err="1"/>
              <a:t>mensaje</a:t>
            </a:r>
            <a:r>
              <a:rPr lang="en-GB" sz="2000" i="1" dirty="0"/>
              <a:t> le </a:t>
            </a:r>
            <a:r>
              <a:rPr lang="en-GB" sz="2000" i="1" dirty="0" err="1"/>
              <a:t>daríais</a:t>
            </a:r>
            <a:r>
              <a:rPr lang="en-GB" sz="2000" i="1" dirty="0"/>
              <a:t> a </a:t>
            </a:r>
            <a:r>
              <a:rPr lang="en-GB" sz="2000" i="1" dirty="0" err="1"/>
              <a:t>una</a:t>
            </a:r>
            <a:r>
              <a:rPr lang="en-GB" sz="2000" i="1" dirty="0"/>
              <a:t> </a:t>
            </a:r>
            <a:r>
              <a:rPr lang="en-GB" sz="2000" i="1" dirty="0" err="1"/>
              <a:t>escuela</a:t>
            </a:r>
            <a:r>
              <a:rPr lang="en-GB" sz="2000" i="1" dirty="0"/>
              <a:t> que </a:t>
            </a:r>
            <a:r>
              <a:rPr lang="en-GB" sz="2000" i="1" dirty="0" err="1"/>
              <a:t>quisiera</a:t>
            </a:r>
            <a:r>
              <a:rPr lang="en-GB" sz="2000" i="1" dirty="0"/>
              <a:t> </a:t>
            </a:r>
            <a:r>
              <a:rPr lang="en-GB" sz="2000" i="1" dirty="0" err="1"/>
              <a:t>empezar</a:t>
            </a:r>
            <a:r>
              <a:rPr lang="en-GB" sz="2000" i="1" dirty="0"/>
              <a:t> un </a:t>
            </a:r>
            <a:r>
              <a:rPr lang="en-GB" sz="2000" i="1" dirty="0" err="1"/>
              <a:t>sistema</a:t>
            </a:r>
            <a:r>
              <a:rPr lang="en-GB" sz="2000" i="1" dirty="0"/>
              <a:t> de </a:t>
            </a:r>
            <a:r>
              <a:rPr lang="en-GB" sz="2000" i="1" dirty="0" err="1"/>
              <a:t>evaluación</a:t>
            </a:r>
            <a:r>
              <a:rPr lang="en-GB" sz="2000" i="1" dirty="0"/>
              <a:t> </a:t>
            </a:r>
            <a:r>
              <a:rPr lang="en-GB" sz="2000" i="1" dirty="0" err="1"/>
              <a:t>interna</a:t>
            </a:r>
            <a:r>
              <a:rPr lang="en-GB" sz="2000" i="1" dirty="0"/>
              <a:t>? ¿</a:t>
            </a:r>
            <a:r>
              <a:rPr lang="en-GB" sz="2000" i="1" dirty="0" err="1"/>
              <a:t>Por</a:t>
            </a:r>
            <a:r>
              <a:rPr lang="en-GB" sz="2000" i="1" dirty="0"/>
              <a:t> </a:t>
            </a:r>
            <a:r>
              <a:rPr lang="en-GB" sz="2000" i="1" dirty="0" err="1"/>
              <a:t>dónde</a:t>
            </a:r>
            <a:r>
              <a:rPr lang="en-GB" sz="2000" i="1" dirty="0"/>
              <a:t> </a:t>
            </a:r>
            <a:r>
              <a:rPr lang="en-GB" sz="2000" i="1" dirty="0" err="1"/>
              <a:t>deberían</a:t>
            </a:r>
            <a:r>
              <a:rPr lang="en-GB" sz="2000" i="1" dirty="0"/>
              <a:t> </a:t>
            </a:r>
            <a:r>
              <a:rPr lang="en-GB" sz="2000" i="1" dirty="0" err="1"/>
              <a:t>empezar</a:t>
            </a:r>
            <a:r>
              <a:rPr lang="en-GB" sz="2000" i="1" dirty="0"/>
              <a:t>? ¿</a:t>
            </a:r>
            <a:r>
              <a:rPr lang="en-GB" sz="2000" i="1" dirty="0" err="1"/>
              <a:t>Qué</a:t>
            </a:r>
            <a:r>
              <a:rPr lang="en-GB" sz="2000" i="1" dirty="0"/>
              <a:t> </a:t>
            </a:r>
            <a:r>
              <a:rPr lang="en-GB" sz="2000" i="1" dirty="0" err="1"/>
              <a:t>deberían</a:t>
            </a:r>
            <a:r>
              <a:rPr lang="en-GB" sz="2000" i="1" dirty="0"/>
              <a:t> </a:t>
            </a:r>
            <a:r>
              <a:rPr lang="en-GB" sz="2000" i="1" dirty="0" err="1"/>
              <a:t>evitar</a:t>
            </a:r>
            <a:r>
              <a:rPr lang="en-GB" sz="2000" i="1" dirty="0"/>
              <a:t> </a:t>
            </a:r>
            <a:r>
              <a:rPr lang="en-GB" sz="2000" i="1" dirty="0" err="1"/>
              <a:t>hacer</a:t>
            </a:r>
            <a:r>
              <a:rPr lang="en-GB" sz="2000" i="1" dirty="0"/>
              <a:t>?</a:t>
            </a:r>
            <a:r>
              <a:rPr lang="eu-ES" sz="2000" dirty="0"/>
              <a:t/>
            </a:r>
            <a:br>
              <a:rPr lang="eu-ES" sz="2000" dirty="0"/>
            </a:br>
            <a:r>
              <a:rPr lang="eu-ES" sz="2000" dirty="0"/>
              <a:t> </a:t>
            </a:r>
            <a:br>
              <a:rPr lang="eu-ES" sz="2000" dirty="0"/>
            </a:br>
            <a:r>
              <a:rPr lang="es-ES" sz="20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1- </a:t>
            </a:r>
            <a:r>
              <a:rPr lang="es-ES" sz="2000" b="1" dirty="0" err="1">
                <a:solidFill>
                  <a:schemeClr val="tx2">
                    <a:lumMod val="60000"/>
                    <a:lumOff val="40000"/>
                  </a:schemeClr>
                </a:solidFill>
              </a:rPr>
              <a:t>Ebaluazioari</a:t>
            </a:r>
            <a:r>
              <a:rPr lang="es-ES" sz="20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es-ES" sz="2000" b="1" dirty="0" err="1">
                <a:solidFill>
                  <a:schemeClr val="tx2">
                    <a:lumMod val="60000"/>
                    <a:lumOff val="40000"/>
                  </a:schemeClr>
                </a:solidFill>
              </a:rPr>
              <a:t>buruzko</a:t>
            </a:r>
            <a:r>
              <a:rPr lang="es-ES" sz="20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es-ES" sz="2000" b="1" dirty="0" err="1">
                <a:solidFill>
                  <a:schemeClr val="tx2">
                    <a:lumMod val="60000"/>
                    <a:lumOff val="40000"/>
                  </a:schemeClr>
                </a:solidFill>
              </a:rPr>
              <a:t>duzuen</a:t>
            </a:r>
            <a:r>
              <a:rPr lang="es-ES" sz="20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es-ES" sz="2000" b="1" dirty="0" err="1">
                <a:solidFill>
                  <a:schemeClr val="tx2">
                    <a:lumMod val="60000"/>
                    <a:lumOff val="40000"/>
                  </a:schemeClr>
                </a:solidFill>
              </a:rPr>
              <a:t>esperientzia</a:t>
            </a:r>
            <a:r>
              <a:rPr lang="es-ES" sz="20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es-ES" sz="2000" b="1" dirty="0" err="1">
                <a:solidFill>
                  <a:schemeClr val="tx2">
                    <a:lumMod val="60000"/>
                    <a:lumOff val="40000"/>
                  </a:schemeClr>
                </a:solidFill>
              </a:rPr>
              <a:t>kontuan</a:t>
            </a:r>
            <a:r>
              <a:rPr lang="es-ES" sz="20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es-ES" sz="2000" b="1" dirty="0" err="1">
                <a:solidFill>
                  <a:schemeClr val="tx2">
                    <a:lumMod val="60000"/>
                    <a:lumOff val="40000"/>
                  </a:schemeClr>
                </a:solidFill>
              </a:rPr>
              <a:t>hartuz</a:t>
            </a:r>
            <a:r>
              <a:rPr lang="es-ES" sz="20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, </a:t>
            </a:r>
            <a:r>
              <a:rPr lang="es-ES" sz="2000" b="1" dirty="0" err="1">
                <a:solidFill>
                  <a:schemeClr val="tx2">
                    <a:lumMod val="60000"/>
                    <a:lumOff val="40000"/>
                  </a:schemeClr>
                </a:solidFill>
              </a:rPr>
              <a:t>zer</a:t>
            </a:r>
            <a:r>
              <a:rPr lang="es-ES" sz="20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es-ES" sz="2000" b="1" dirty="0" err="1">
                <a:solidFill>
                  <a:schemeClr val="tx2">
                    <a:lumMod val="60000"/>
                    <a:lumOff val="40000"/>
                  </a:schemeClr>
                </a:solidFill>
              </a:rPr>
              <a:t>mezu</a:t>
            </a:r>
            <a:r>
              <a:rPr lang="es-ES" sz="20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es-ES" sz="2000" b="1" dirty="0" err="1">
                <a:solidFill>
                  <a:schemeClr val="tx2">
                    <a:lumMod val="60000"/>
                    <a:lumOff val="40000"/>
                  </a:schemeClr>
                </a:solidFill>
              </a:rPr>
              <a:t>emango</a:t>
            </a:r>
            <a:r>
              <a:rPr lang="es-ES" sz="20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es-ES" sz="2000" b="1" dirty="0" err="1">
                <a:solidFill>
                  <a:schemeClr val="tx2">
                    <a:lumMod val="60000"/>
                    <a:lumOff val="40000"/>
                  </a:schemeClr>
                </a:solidFill>
              </a:rPr>
              <a:t>zeniekete</a:t>
            </a:r>
            <a:r>
              <a:rPr lang="es-ES" sz="20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es-ES" sz="2000" b="1" dirty="0" err="1">
                <a:solidFill>
                  <a:schemeClr val="tx2">
                    <a:lumMod val="60000"/>
                    <a:lumOff val="40000"/>
                  </a:schemeClr>
                </a:solidFill>
              </a:rPr>
              <a:t>ikastetxe</a:t>
            </a:r>
            <a:r>
              <a:rPr lang="es-ES" sz="20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es-ES" sz="2000" b="1" dirty="0" err="1">
                <a:solidFill>
                  <a:schemeClr val="tx2">
                    <a:lumMod val="60000"/>
                    <a:lumOff val="40000"/>
                  </a:schemeClr>
                </a:solidFill>
              </a:rPr>
              <a:t>bati</a:t>
            </a:r>
            <a:r>
              <a:rPr lang="es-ES" sz="20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es-ES" sz="2000" b="1" dirty="0" err="1">
                <a:solidFill>
                  <a:schemeClr val="tx2">
                    <a:lumMod val="60000"/>
                    <a:lumOff val="40000"/>
                  </a:schemeClr>
                </a:solidFill>
              </a:rPr>
              <a:t>barneko</a:t>
            </a:r>
            <a:r>
              <a:rPr lang="es-ES" sz="20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es-ES" sz="2000" b="1" dirty="0" err="1">
                <a:solidFill>
                  <a:schemeClr val="tx2">
                    <a:lumMod val="60000"/>
                    <a:lumOff val="40000"/>
                  </a:schemeClr>
                </a:solidFill>
              </a:rPr>
              <a:t>ebaluazio</a:t>
            </a:r>
            <a:r>
              <a:rPr lang="es-ES" sz="20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es-ES" sz="2000" b="1" dirty="0" err="1">
                <a:solidFill>
                  <a:schemeClr val="tx2">
                    <a:lumMod val="60000"/>
                    <a:lumOff val="40000"/>
                  </a:schemeClr>
                </a:solidFill>
              </a:rPr>
              <a:t>prozedura</a:t>
            </a:r>
            <a:r>
              <a:rPr lang="es-ES" sz="20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es-ES" sz="2000" b="1" dirty="0" err="1">
                <a:solidFill>
                  <a:schemeClr val="tx2">
                    <a:lumMod val="60000"/>
                    <a:lumOff val="40000"/>
                  </a:schemeClr>
                </a:solidFill>
              </a:rPr>
              <a:t>hasteko</a:t>
            </a:r>
            <a:r>
              <a:rPr lang="es-ES" sz="20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? </a:t>
            </a:r>
            <a:r>
              <a:rPr lang="es-ES" sz="2000" b="1" dirty="0" err="1">
                <a:solidFill>
                  <a:schemeClr val="tx2">
                    <a:lumMod val="60000"/>
                    <a:lumOff val="40000"/>
                  </a:schemeClr>
                </a:solidFill>
              </a:rPr>
              <a:t>Nondik</a:t>
            </a:r>
            <a:r>
              <a:rPr lang="es-ES" sz="20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es-ES" sz="2000" b="1" dirty="0" err="1">
                <a:solidFill>
                  <a:schemeClr val="tx2">
                    <a:lumMod val="60000"/>
                    <a:lumOff val="40000"/>
                  </a:schemeClr>
                </a:solidFill>
              </a:rPr>
              <a:t>hasi</a:t>
            </a:r>
            <a:r>
              <a:rPr lang="es-ES" sz="20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? </a:t>
            </a:r>
            <a:r>
              <a:rPr lang="es-ES" sz="2000" b="1" dirty="0" err="1">
                <a:solidFill>
                  <a:schemeClr val="tx2">
                    <a:lumMod val="60000"/>
                    <a:lumOff val="40000"/>
                  </a:schemeClr>
                </a:solidFill>
              </a:rPr>
              <a:t>Zer</a:t>
            </a:r>
            <a:r>
              <a:rPr lang="es-ES" sz="20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es-ES" sz="2000" b="1" dirty="0" err="1">
                <a:solidFill>
                  <a:schemeClr val="tx2">
                    <a:lumMod val="60000"/>
                    <a:lumOff val="40000"/>
                  </a:schemeClr>
                </a:solidFill>
              </a:rPr>
              <a:t>ez</a:t>
            </a:r>
            <a:r>
              <a:rPr lang="es-ES" sz="20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es-ES" sz="2000" b="1" dirty="0" err="1">
                <a:solidFill>
                  <a:schemeClr val="tx2">
                    <a:lumMod val="60000"/>
                    <a:lumOff val="40000"/>
                  </a:schemeClr>
                </a:solidFill>
              </a:rPr>
              <a:t>lukete</a:t>
            </a:r>
            <a:r>
              <a:rPr lang="es-ES" sz="20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es-ES" sz="2000" b="1" dirty="0" err="1">
                <a:solidFill>
                  <a:schemeClr val="tx2">
                    <a:lumMod val="60000"/>
                    <a:lumOff val="40000"/>
                  </a:schemeClr>
                </a:solidFill>
              </a:rPr>
              <a:t>egin</a:t>
            </a:r>
            <a:r>
              <a:rPr lang="es-ES" sz="20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es-ES" sz="2000" b="1" dirty="0" err="1">
                <a:solidFill>
                  <a:schemeClr val="tx2">
                    <a:lumMod val="60000"/>
                    <a:lumOff val="40000"/>
                  </a:schemeClr>
                </a:solidFill>
              </a:rPr>
              <a:t>behar</a:t>
            </a:r>
            <a:r>
              <a:rPr lang="es-ES" sz="20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?</a:t>
            </a:r>
            <a:br>
              <a:rPr lang="es-ES" sz="20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</a:br>
            <a:r>
              <a:rPr lang="es-ES" sz="2000" dirty="0"/>
              <a:t/>
            </a:r>
            <a:br>
              <a:rPr lang="es-ES" sz="2000" dirty="0"/>
            </a:br>
            <a:r>
              <a:rPr lang="eu-ES" sz="2000" dirty="0"/>
              <a:t/>
            </a:r>
            <a:br>
              <a:rPr lang="eu-ES" sz="2000" dirty="0"/>
            </a:br>
            <a:r>
              <a:rPr lang="en-GB" sz="2000" dirty="0"/>
              <a:t>1- Given the experience you have in your context related to evaluation, what advice would you give to a school that wants to start an internal evaluation system? Where should they start from? What should they avoid doing? </a:t>
            </a:r>
          </a:p>
        </p:txBody>
      </p:sp>
      <p:pic>
        <p:nvPicPr>
          <p:cNvPr id="4" name="3 Imagen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15118" y="0"/>
            <a:ext cx="2009775" cy="885825"/>
          </a:xfrm>
          <a:prstGeom prst="rect">
            <a:avLst/>
          </a:prstGeom>
        </p:spPr>
      </p:pic>
      <p:pic>
        <p:nvPicPr>
          <p:cNvPr id="5" name="Picture 8" descr="LOG AENOR INSP 2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812361" y="5852443"/>
            <a:ext cx="1009682" cy="8117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7" descr="logotipo inspección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29512" y="5755738"/>
            <a:ext cx="1030120" cy="8534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1328604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11560" y="980728"/>
            <a:ext cx="7851648" cy="4176464"/>
          </a:xfrm>
        </p:spPr>
        <p:txBody>
          <a:bodyPr>
            <a:noAutofit/>
          </a:bodyPr>
          <a:lstStyle/>
          <a:p>
            <a:r>
              <a:rPr lang="en-GB" sz="2400" i="1" dirty="0"/>
              <a:t>2- ¿</a:t>
            </a:r>
            <a:r>
              <a:rPr lang="en-GB" sz="2400" i="1" dirty="0" err="1"/>
              <a:t>Qué</a:t>
            </a:r>
            <a:r>
              <a:rPr lang="en-GB" sz="2400" i="1" dirty="0"/>
              <a:t> </a:t>
            </a:r>
            <a:r>
              <a:rPr lang="en-GB" sz="2400" i="1" dirty="0" err="1"/>
              <a:t>consejo</a:t>
            </a:r>
            <a:r>
              <a:rPr lang="en-GB" sz="2400" i="1" dirty="0"/>
              <a:t> les </a:t>
            </a:r>
            <a:r>
              <a:rPr lang="en-GB" sz="2400" i="1" dirty="0" err="1"/>
              <a:t>daríais</a:t>
            </a:r>
            <a:r>
              <a:rPr lang="en-GB" sz="2400" i="1" dirty="0"/>
              <a:t> a </a:t>
            </a:r>
            <a:r>
              <a:rPr lang="en-GB" sz="2400" i="1" dirty="0" err="1"/>
              <a:t>los</a:t>
            </a:r>
            <a:r>
              <a:rPr lang="en-GB" sz="2400" i="1" dirty="0"/>
              <a:t> </a:t>
            </a:r>
            <a:r>
              <a:rPr lang="en-GB" sz="2400" i="1" dirty="0" err="1"/>
              <a:t>responsables</a:t>
            </a:r>
            <a:r>
              <a:rPr lang="en-GB" sz="2400" i="1" dirty="0"/>
              <a:t> </a:t>
            </a:r>
            <a:r>
              <a:rPr lang="en-GB" sz="2400" i="1" dirty="0" err="1"/>
              <a:t>políticos</a:t>
            </a:r>
            <a:r>
              <a:rPr lang="en-GB" sz="2400" i="1" dirty="0"/>
              <a:t> o </a:t>
            </a:r>
            <a:r>
              <a:rPr lang="en-GB" sz="2400" i="1" dirty="0" err="1"/>
              <a:t>evaluadores</a:t>
            </a:r>
            <a:r>
              <a:rPr lang="en-GB" sz="2400" i="1" dirty="0"/>
              <a:t> que </a:t>
            </a:r>
            <a:r>
              <a:rPr lang="en-GB" sz="2400" i="1" dirty="0" err="1"/>
              <a:t>desean</a:t>
            </a:r>
            <a:r>
              <a:rPr lang="en-GB" sz="2400" i="1" dirty="0"/>
              <a:t> </a:t>
            </a:r>
            <a:r>
              <a:rPr lang="en-GB" sz="2400" i="1" dirty="0" err="1"/>
              <a:t>empezar</a:t>
            </a:r>
            <a:r>
              <a:rPr lang="en-GB" sz="2400" i="1" dirty="0"/>
              <a:t> un </a:t>
            </a:r>
            <a:r>
              <a:rPr lang="en-GB" sz="2400" i="1" dirty="0" err="1"/>
              <a:t>sistema</a:t>
            </a:r>
            <a:r>
              <a:rPr lang="en-GB" sz="2400" i="1" dirty="0"/>
              <a:t> de </a:t>
            </a:r>
            <a:r>
              <a:rPr lang="en-GB" sz="2400" i="1" dirty="0" err="1"/>
              <a:t>evaluación</a:t>
            </a:r>
            <a:r>
              <a:rPr lang="en-GB" sz="2400" i="1" dirty="0"/>
              <a:t> de </a:t>
            </a:r>
            <a:r>
              <a:rPr lang="en-GB" sz="2400" i="1" dirty="0" err="1"/>
              <a:t>centros</a:t>
            </a:r>
            <a:r>
              <a:rPr lang="en-GB" sz="2400" i="1" dirty="0" smtClean="0"/>
              <a:t>?</a:t>
            </a:r>
            <a:br>
              <a:rPr lang="en-GB" sz="2400" i="1" dirty="0" smtClean="0"/>
            </a:br>
            <a:r>
              <a:rPr lang="eu-ES" sz="2400" dirty="0"/>
              <a:t/>
            </a:r>
            <a:br>
              <a:rPr lang="eu-ES" sz="2400" dirty="0"/>
            </a:br>
            <a:r>
              <a:rPr lang="en-GB" sz="2400" dirty="0"/>
              <a:t> </a:t>
            </a:r>
            <a:r>
              <a:rPr lang="eu-ES" sz="2400" dirty="0"/>
              <a:t/>
            </a:r>
            <a:br>
              <a:rPr lang="eu-ES" sz="2400" dirty="0"/>
            </a:br>
            <a:r>
              <a:rPr lang="en-GB" sz="24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2- </a:t>
            </a:r>
            <a:r>
              <a:rPr lang="en-GB" sz="2400" b="1" dirty="0" err="1">
                <a:solidFill>
                  <a:schemeClr val="tx2">
                    <a:lumMod val="60000"/>
                    <a:lumOff val="40000"/>
                  </a:schemeClr>
                </a:solidFill>
              </a:rPr>
              <a:t>Zer</a:t>
            </a:r>
            <a:r>
              <a:rPr lang="en-GB" sz="24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en-GB" sz="2400" b="1" dirty="0" err="1">
                <a:solidFill>
                  <a:schemeClr val="tx2">
                    <a:lumMod val="60000"/>
                    <a:lumOff val="40000"/>
                  </a:schemeClr>
                </a:solidFill>
              </a:rPr>
              <a:t>aholku</a:t>
            </a:r>
            <a:r>
              <a:rPr lang="en-GB" sz="24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en-GB" sz="2400" b="1" dirty="0" err="1">
                <a:solidFill>
                  <a:schemeClr val="tx2">
                    <a:lumMod val="60000"/>
                    <a:lumOff val="40000"/>
                  </a:schemeClr>
                </a:solidFill>
              </a:rPr>
              <a:t>emango</a:t>
            </a:r>
            <a:r>
              <a:rPr lang="en-GB" sz="24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en-GB" sz="2400" b="1" dirty="0" err="1">
                <a:solidFill>
                  <a:schemeClr val="tx2">
                    <a:lumMod val="60000"/>
                    <a:lumOff val="40000"/>
                  </a:schemeClr>
                </a:solidFill>
              </a:rPr>
              <a:t>zeniekete</a:t>
            </a:r>
            <a:r>
              <a:rPr lang="en-GB" sz="24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en-GB" sz="2400" b="1" dirty="0" err="1">
                <a:solidFill>
                  <a:schemeClr val="tx2">
                    <a:lumMod val="60000"/>
                    <a:lumOff val="40000"/>
                  </a:schemeClr>
                </a:solidFill>
              </a:rPr>
              <a:t>politika</a:t>
            </a:r>
            <a:r>
              <a:rPr lang="en-GB" sz="24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en-GB" sz="2400" b="1" dirty="0" err="1">
                <a:solidFill>
                  <a:schemeClr val="tx2">
                    <a:lumMod val="60000"/>
                    <a:lumOff val="40000"/>
                  </a:schemeClr>
                </a:solidFill>
              </a:rPr>
              <a:t>arduradunei</a:t>
            </a:r>
            <a:r>
              <a:rPr lang="en-GB" sz="24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 eta </a:t>
            </a:r>
            <a:r>
              <a:rPr lang="en-GB" sz="2400" b="1" dirty="0" err="1">
                <a:solidFill>
                  <a:schemeClr val="tx2">
                    <a:lumMod val="60000"/>
                    <a:lumOff val="40000"/>
                  </a:schemeClr>
                </a:solidFill>
              </a:rPr>
              <a:t>ebaluatzaileei</a:t>
            </a:r>
            <a:r>
              <a:rPr lang="en-GB" sz="24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en-GB" sz="2400" b="1" dirty="0" err="1">
                <a:solidFill>
                  <a:schemeClr val="tx2">
                    <a:lumMod val="60000"/>
                    <a:lumOff val="40000"/>
                  </a:schemeClr>
                </a:solidFill>
              </a:rPr>
              <a:t>ikastetxeetako</a:t>
            </a:r>
            <a:r>
              <a:rPr lang="en-GB" sz="24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en-GB" sz="2400" b="1" dirty="0" err="1">
                <a:solidFill>
                  <a:schemeClr val="tx2">
                    <a:lumMod val="60000"/>
                    <a:lumOff val="40000"/>
                  </a:schemeClr>
                </a:solidFill>
              </a:rPr>
              <a:t>ebaluazio</a:t>
            </a:r>
            <a:r>
              <a:rPr lang="en-GB" sz="24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en-GB" sz="2400" b="1" dirty="0" err="1">
                <a:solidFill>
                  <a:schemeClr val="tx2">
                    <a:lumMod val="60000"/>
                    <a:lumOff val="40000"/>
                  </a:schemeClr>
                </a:solidFill>
              </a:rPr>
              <a:t>prozedura</a:t>
            </a:r>
            <a:r>
              <a:rPr lang="en-GB" sz="24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en-GB" sz="2400" b="1" dirty="0" err="1">
                <a:solidFill>
                  <a:schemeClr val="tx2">
                    <a:lumMod val="60000"/>
                    <a:lumOff val="40000"/>
                  </a:schemeClr>
                </a:solidFill>
              </a:rPr>
              <a:t>hasteko</a:t>
            </a:r>
            <a:r>
              <a:rPr lang="en-GB" sz="24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?</a:t>
            </a:r>
            <a:r>
              <a:rPr lang="eu-ES" sz="24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/>
            </a:r>
            <a:br>
              <a:rPr lang="eu-ES" sz="24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</a:br>
            <a:r>
              <a:rPr lang="es-ES" sz="2400" dirty="0"/>
              <a:t> </a:t>
            </a:r>
            <a:r>
              <a:rPr lang="es-ES" sz="2400" dirty="0" smtClean="0"/>
              <a:t/>
            </a:r>
            <a:br>
              <a:rPr lang="es-ES" sz="2400" dirty="0" smtClean="0"/>
            </a:br>
            <a:r>
              <a:rPr lang="eu-ES" sz="2400" dirty="0"/>
              <a:t/>
            </a:r>
            <a:br>
              <a:rPr lang="eu-ES" sz="2400" dirty="0"/>
            </a:br>
            <a:r>
              <a:rPr lang="en-GB" sz="2400" dirty="0"/>
              <a:t>2- What advice would you give to the administrators/evaluators/policy makers who want to start a school evaluation system?</a:t>
            </a:r>
            <a:endParaRPr lang="eu-ES" sz="2400" dirty="0"/>
          </a:p>
        </p:txBody>
      </p:sp>
      <p:pic>
        <p:nvPicPr>
          <p:cNvPr id="4" name="3 Imagen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15118" y="0"/>
            <a:ext cx="2009775" cy="885825"/>
          </a:xfrm>
          <a:prstGeom prst="rect">
            <a:avLst/>
          </a:prstGeom>
        </p:spPr>
      </p:pic>
      <p:pic>
        <p:nvPicPr>
          <p:cNvPr id="5" name="Picture 8" descr="LOG AENOR INSP 2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812361" y="5852443"/>
            <a:ext cx="1009682" cy="8117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7" descr="logotipo inspección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29512" y="5755738"/>
            <a:ext cx="1030120" cy="8534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7948948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11560" y="980728"/>
            <a:ext cx="7851648" cy="4176464"/>
          </a:xfrm>
        </p:spPr>
        <p:txBody>
          <a:bodyPr>
            <a:noAutofit/>
          </a:bodyPr>
          <a:lstStyle/>
          <a:p>
            <a:r>
              <a:rPr lang="en-GB" sz="2000" i="1" dirty="0"/>
              <a:t>3- ¿</a:t>
            </a:r>
            <a:r>
              <a:rPr lang="en-GB" sz="2000" i="1" dirty="0" err="1"/>
              <a:t>En</a:t>
            </a:r>
            <a:r>
              <a:rPr lang="en-GB" sz="2000" i="1" dirty="0"/>
              <a:t> </a:t>
            </a:r>
            <a:r>
              <a:rPr lang="en-GB" sz="2000" i="1" dirty="0" err="1"/>
              <a:t>qué</a:t>
            </a:r>
            <a:r>
              <a:rPr lang="en-GB" sz="2000" i="1" dirty="0"/>
              <a:t> </a:t>
            </a:r>
            <a:r>
              <a:rPr lang="en-GB" sz="2000" i="1" dirty="0" err="1"/>
              <a:t>medida</a:t>
            </a:r>
            <a:r>
              <a:rPr lang="en-GB" sz="2000" i="1" dirty="0"/>
              <a:t> </a:t>
            </a:r>
            <a:r>
              <a:rPr lang="en-GB" sz="2000" i="1" dirty="0" err="1"/>
              <a:t>los</a:t>
            </a:r>
            <a:r>
              <a:rPr lang="en-GB" sz="2000" i="1" dirty="0"/>
              <a:t> </a:t>
            </a:r>
            <a:r>
              <a:rPr lang="en-GB" sz="2000" i="1" dirty="0" err="1"/>
              <a:t>resultados</a:t>
            </a:r>
            <a:r>
              <a:rPr lang="en-GB" sz="2000" i="1" dirty="0"/>
              <a:t> del </a:t>
            </a:r>
            <a:r>
              <a:rPr lang="en-GB" sz="2000" i="1" dirty="0" err="1"/>
              <a:t>alumnado</a:t>
            </a:r>
            <a:r>
              <a:rPr lang="en-GB" sz="2000" i="1" dirty="0"/>
              <a:t> se </a:t>
            </a:r>
            <a:r>
              <a:rPr lang="en-GB" sz="2000" i="1" dirty="0" err="1"/>
              <a:t>deben</a:t>
            </a:r>
            <a:r>
              <a:rPr lang="en-GB" sz="2000" i="1" dirty="0"/>
              <a:t> </a:t>
            </a:r>
            <a:r>
              <a:rPr lang="en-GB" sz="2000" i="1" dirty="0" err="1"/>
              <a:t>tener</a:t>
            </a:r>
            <a:r>
              <a:rPr lang="en-GB" sz="2000" i="1" dirty="0"/>
              <a:t> </a:t>
            </a:r>
            <a:r>
              <a:rPr lang="en-GB" sz="2000" i="1" dirty="0" err="1"/>
              <a:t>en</a:t>
            </a:r>
            <a:r>
              <a:rPr lang="en-GB" sz="2000" i="1" dirty="0"/>
              <a:t> </a:t>
            </a:r>
            <a:r>
              <a:rPr lang="en-GB" sz="2000" i="1" dirty="0" err="1"/>
              <a:t>cuenta</a:t>
            </a:r>
            <a:r>
              <a:rPr lang="en-GB" sz="2000" i="1" dirty="0"/>
              <a:t> </a:t>
            </a:r>
            <a:r>
              <a:rPr lang="en-GB" sz="2000" i="1" dirty="0" err="1"/>
              <a:t>en</a:t>
            </a:r>
            <a:r>
              <a:rPr lang="en-GB" sz="2000" i="1" dirty="0"/>
              <a:t> la </a:t>
            </a:r>
            <a:r>
              <a:rPr lang="en-GB" sz="2000" i="1" dirty="0" err="1"/>
              <a:t>evaluación</a:t>
            </a:r>
            <a:r>
              <a:rPr lang="en-GB" sz="2000" i="1" dirty="0"/>
              <a:t> de un </a:t>
            </a:r>
            <a:r>
              <a:rPr lang="en-GB" sz="2000" i="1" dirty="0" err="1"/>
              <a:t>centro</a:t>
            </a:r>
            <a:r>
              <a:rPr lang="en-GB" sz="2000" i="1" dirty="0" smtClean="0"/>
              <a:t>?</a:t>
            </a:r>
            <a:br>
              <a:rPr lang="en-GB" sz="2000" i="1" dirty="0" smtClean="0"/>
            </a:br>
            <a:r>
              <a:rPr lang="en-GB" sz="2000" i="1" dirty="0"/>
              <a:t/>
            </a:r>
            <a:br>
              <a:rPr lang="en-GB" sz="2000" i="1" dirty="0"/>
            </a:br>
            <a:r>
              <a:rPr lang="eu-ES" sz="2000" dirty="0"/>
              <a:t/>
            </a:r>
            <a:br>
              <a:rPr lang="eu-ES" sz="2000" dirty="0"/>
            </a:br>
            <a:r>
              <a:rPr lang="en-GB" sz="20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3- </a:t>
            </a:r>
            <a:r>
              <a:rPr lang="en-GB" sz="2000" b="1" dirty="0" err="1">
                <a:solidFill>
                  <a:schemeClr val="tx2">
                    <a:lumMod val="60000"/>
                    <a:lumOff val="40000"/>
                  </a:schemeClr>
                </a:solidFill>
              </a:rPr>
              <a:t>Zer</a:t>
            </a:r>
            <a:r>
              <a:rPr lang="en-GB" sz="20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en-GB" sz="2000" b="1" dirty="0" err="1">
                <a:solidFill>
                  <a:schemeClr val="tx2">
                    <a:lumMod val="60000"/>
                    <a:lumOff val="40000"/>
                  </a:schemeClr>
                </a:solidFill>
              </a:rPr>
              <a:t>neurriraino</a:t>
            </a:r>
            <a:r>
              <a:rPr lang="en-GB" sz="20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en-GB" sz="2000" b="1" dirty="0" err="1">
                <a:solidFill>
                  <a:schemeClr val="tx2">
                    <a:lumMod val="60000"/>
                    <a:lumOff val="40000"/>
                  </a:schemeClr>
                </a:solidFill>
              </a:rPr>
              <a:t>ikasleen</a:t>
            </a:r>
            <a:r>
              <a:rPr lang="en-GB" sz="20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en-GB" sz="2000" b="1" dirty="0" err="1">
                <a:solidFill>
                  <a:schemeClr val="tx2">
                    <a:lumMod val="60000"/>
                    <a:lumOff val="40000"/>
                  </a:schemeClr>
                </a:solidFill>
              </a:rPr>
              <a:t>emaitzak</a:t>
            </a:r>
            <a:r>
              <a:rPr lang="en-GB" sz="20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en-GB" sz="2000" b="1" dirty="0" err="1">
                <a:solidFill>
                  <a:schemeClr val="tx2">
                    <a:lumMod val="60000"/>
                    <a:lumOff val="40000"/>
                  </a:schemeClr>
                </a:solidFill>
              </a:rPr>
              <a:t>kontuan</a:t>
            </a:r>
            <a:r>
              <a:rPr lang="en-GB" sz="20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en-GB" sz="2000" b="1" dirty="0" err="1">
                <a:solidFill>
                  <a:schemeClr val="tx2">
                    <a:lumMod val="60000"/>
                    <a:lumOff val="40000"/>
                  </a:schemeClr>
                </a:solidFill>
              </a:rPr>
              <a:t>hartu</a:t>
            </a:r>
            <a:r>
              <a:rPr lang="en-GB" sz="20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en-GB" sz="2000" b="1" dirty="0" err="1">
                <a:solidFill>
                  <a:schemeClr val="tx2">
                    <a:lumMod val="60000"/>
                    <a:lumOff val="40000"/>
                  </a:schemeClr>
                </a:solidFill>
              </a:rPr>
              <a:t>behar</a:t>
            </a:r>
            <a:r>
              <a:rPr lang="en-GB" sz="20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en-GB" sz="2000" b="1" dirty="0" err="1">
                <a:solidFill>
                  <a:schemeClr val="tx2">
                    <a:lumMod val="60000"/>
                    <a:lumOff val="40000"/>
                  </a:schemeClr>
                </a:solidFill>
              </a:rPr>
              <a:t>dira</a:t>
            </a:r>
            <a:r>
              <a:rPr lang="en-GB" sz="20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en-GB" sz="2000" b="1" dirty="0" err="1">
                <a:solidFill>
                  <a:schemeClr val="tx2">
                    <a:lumMod val="60000"/>
                    <a:lumOff val="40000"/>
                  </a:schemeClr>
                </a:solidFill>
              </a:rPr>
              <a:t>ikastetxeko</a:t>
            </a:r>
            <a:r>
              <a:rPr lang="en-GB" sz="20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en-GB" sz="2000" b="1" dirty="0" err="1">
                <a:solidFill>
                  <a:schemeClr val="tx2">
                    <a:lumMod val="60000"/>
                    <a:lumOff val="40000"/>
                  </a:schemeClr>
                </a:solidFill>
              </a:rPr>
              <a:t>ebaluazioan</a:t>
            </a:r>
            <a:r>
              <a:rPr lang="en-GB" sz="20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?</a:t>
            </a:r>
            <a:br>
              <a:rPr lang="en-GB" sz="20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</a:br>
            <a:r>
              <a:rPr lang="en-GB" sz="2000" dirty="0"/>
              <a:t/>
            </a:r>
            <a:br>
              <a:rPr lang="en-GB" sz="2000" dirty="0"/>
            </a:br>
            <a:r>
              <a:rPr lang="eu-ES" sz="2000" dirty="0"/>
              <a:t/>
            </a:r>
            <a:br>
              <a:rPr lang="eu-ES" sz="2000" dirty="0"/>
            </a:br>
            <a:r>
              <a:rPr lang="en-GB" sz="2000" dirty="0"/>
              <a:t>3- To what extent the students learning outcomes must be taken into account when evaluating a school? </a:t>
            </a:r>
          </a:p>
        </p:txBody>
      </p:sp>
      <p:pic>
        <p:nvPicPr>
          <p:cNvPr id="4" name="3 Imagen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15118" y="0"/>
            <a:ext cx="2009775" cy="885825"/>
          </a:xfrm>
          <a:prstGeom prst="rect">
            <a:avLst/>
          </a:prstGeom>
        </p:spPr>
      </p:pic>
      <p:pic>
        <p:nvPicPr>
          <p:cNvPr id="5" name="Picture 8" descr="LOG AENOR INSP 2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812361" y="5852443"/>
            <a:ext cx="1009682" cy="8117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7" descr="logotipo inspección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29512" y="5755738"/>
            <a:ext cx="1030120" cy="8534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7569080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11560" y="980728"/>
            <a:ext cx="7851648" cy="4176464"/>
          </a:xfrm>
        </p:spPr>
        <p:txBody>
          <a:bodyPr>
            <a:noAutofit/>
          </a:bodyPr>
          <a:lstStyle/>
          <a:p>
            <a:r>
              <a:rPr lang="en-GB" sz="2000" i="1" dirty="0"/>
              <a:t>4- ¿</a:t>
            </a:r>
            <a:r>
              <a:rPr lang="en-GB" sz="2000" i="1" dirty="0" err="1"/>
              <a:t>Qué</a:t>
            </a:r>
            <a:r>
              <a:rPr lang="en-GB" sz="2000" i="1" dirty="0"/>
              <a:t> </a:t>
            </a:r>
            <a:r>
              <a:rPr lang="en-GB" sz="2000" i="1" dirty="0" err="1"/>
              <a:t>impacto</a:t>
            </a:r>
            <a:r>
              <a:rPr lang="en-GB" sz="2000" i="1" dirty="0"/>
              <a:t> </a:t>
            </a:r>
            <a:r>
              <a:rPr lang="en-GB" sz="2000" i="1" dirty="0" err="1"/>
              <a:t>tiene</a:t>
            </a:r>
            <a:r>
              <a:rPr lang="en-GB" sz="2000" i="1" dirty="0"/>
              <a:t> la </a:t>
            </a:r>
            <a:r>
              <a:rPr lang="en-GB" sz="2000" i="1" dirty="0" err="1"/>
              <a:t>Inspección</a:t>
            </a:r>
            <a:r>
              <a:rPr lang="en-GB" sz="2000" i="1" dirty="0"/>
              <a:t> de </a:t>
            </a:r>
            <a:r>
              <a:rPr lang="en-GB" sz="2000" i="1" dirty="0" err="1"/>
              <a:t>Educación</a:t>
            </a:r>
            <a:r>
              <a:rPr lang="en-GB" sz="2000" i="1" dirty="0"/>
              <a:t> de </a:t>
            </a:r>
            <a:r>
              <a:rPr lang="en-GB" sz="2000" i="1" dirty="0" err="1"/>
              <a:t>vuestro</a:t>
            </a:r>
            <a:r>
              <a:rPr lang="en-GB" sz="2000" i="1" dirty="0"/>
              <a:t> </a:t>
            </a:r>
            <a:r>
              <a:rPr lang="en-GB" sz="2000" i="1" dirty="0" err="1"/>
              <a:t>país</a:t>
            </a:r>
            <a:r>
              <a:rPr lang="en-GB" sz="2000" i="1" dirty="0"/>
              <a:t> </a:t>
            </a:r>
            <a:r>
              <a:rPr lang="en-GB" sz="2000" i="1" dirty="0" err="1"/>
              <a:t>en</a:t>
            </a:r>
            <a:r>
              <a:rPr lang="en-GB" sz="2000" i="1" dirty="0"/>
              <a:t> el </a:t>
            </a:r>
            <a:r>
              <a:rPr lang="en-GB" sz="2000" i="1" dirty="0" err="1"/>
              <a:t>proceso</a:t>
            </a:r>
            <a:r>
              <a:rPr lang="en-GB" sz="2000" i="1" dirty="0"/>
              <a:t> de </a:t>
            </a:r>
            <a:r>
              <a:rPr lang="en-GB" sz="2000" i="1" dirty="0" err="1"/>
              <a:t>evaluación</a:t>
            </a:r>
            <a:r>
              <a:rPr lang="en-GB" sz="2000" i="1" dirty="0"/>
              <a:t>? ¿Se </a:t>
            </a:r>
            <a:r>
              <a:rPr lang="en-GB" sz="2000" i="1" dirty="0" err="1"/>
              <a:t>evalúa</a:t>
            </a:r>
            <a:r>
              <a:rPr lang="en-GB" sz="2000" i="1" dirty="0"/>
              <a:t> </a:t>
            </a:r>
            <a:r>
              <a:rPr lang="en-GB" sz="2000" i="1" dirty="0" err="1"/>
              <a:t>su</a:t>
            </a:r>
            <a:r>
              <a:rPr lang="en-GB" sz="2000" i="1" dirty="0"/>
              <a:t> </a:t>
            </a:r>
            <a:r>
              <a:rPr lang="en-GB" sz="2000" i="1" dirty="0" err="1"/>
              <a:t>intervención</a:t>
            </a:r>
            <a:r>
              <a:rPr lang="en-GB" sz="2000" i="1" dirty="0"/>
              <a:t>?</a:t>
            </a:r>
            <a:r>
              <a:rPr lang="eu-ES" sz="2000" dirty="0"/>
              <a:t/>
            </a:r>
            <a:br>
              <a:rPr lang="eu-ES" sz="2000" dirty="0"/>
            </a:br>
            <a:r>
              <a:rPr lang="es-ES" sz="2000" dirty="0"/>
              <a:t> </a:t>
            </a:r>
            <a:r>
              <a:rPr lang="es-ES" sz="2000" dirty="0" smtClean="0"/>
              <a:t/>
            </a:r>
            <a:br>
              <a:rPr lang="es-ES" sz="2000" dirty="0" smtClean="0"/>
            </a:br>
            <a:r>
              <a:rPr lang="eu-ES" sz="2000" dirty="0"/>
              <a:t/>
            </a:r>
            <a:br>
              <a:rPr lang="eu-ES" sz="2000" dirty="0"/>
            </a:br>
            <a:r>
              <a:rPr lang="es-ES" sz="20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4- </a:t>
            </a:r>
            <a:r>
              <a:rPr lang="es-ES" sz="2000" b="1" dirty="0" err="1">
                <a:solidFill>
                  <a:schemeClr val="tx2">
                    <a:lumMod val="60000"/>
                    <a:lumOff val="40000"/>
                  </a:schemeClr>
                </a:solidFill>
              </a:rPr>
              <a:t>Zer</a:t>
            </a:r>
            <a:r>
              <a:rPr lang="es-ES" sz="20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es-ES" sz="2000" b="1" dirty="0" err="1">
                <a:solidFill>
                  <a:schemeClr val="tx2">
                    <a:lumMod val="60000"/>
                    <a:lumOff val="40000"/>
                  </a:schemeClr>
                </a:solidFill>
              </a:rPr>
              <a:t>eragina</a:t>
            </a:r>
            <a:r>
              <a:rPr lang="es-ES" sz="20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 du </a:t>
            </a:r>
            <a:r>
              <a:rPr lang="es-ES" sz="2000" b="1" dirty="0" err="1">
                <a:solidFill>
                  <a:schemeClr val="tx2">
                    <a:lumMod val="60000"/>
                    <a:lumOff val="40000"/>
                  </a:schemeClr>
                </a:solidFill>
              </a:rPr>
              <a:t>zuen</a:t>
            </a:r>
            <a:r>
              <a:rPr lang="es-ES" sz="20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es-ES" sz="2000" b="1" dirty="0" err="1">
                <a:solidFill>
                  <a:schemeClr val="tx2">
                    <a:lumMod val="60000"/>
                    <a:lumOff val="40000"/>
                  </a:schemeClr>
                </a:solidFill>
              </a:rPr>
              <a:t>herriaren</a:t>
            </a:r>
            <a:r>
              <a:rPr lang="es-ES" sz="20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 Hezkuntza </a:t>
            </a:r>
            <a:r>
              <a:rPr lang="es-ES" sz="2000" b="1" dirty="0" err="1">
                <a:solidFill>
                  <a:schemeClr val="tx2">
                    <a:lumMod val="60000"/>
                    <a:lumOff val="40000"/>
                  </a:schemeClr>
                </a:solidFill>
              </a:rPr>
              <a:t>Ikurkaritzak</a:t>
            </a:r>
            <a:r>
              <a:rPr lang="es-ES" sz="20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es-ES" sz="2000" b="1" dirty="0" err="1">
                <a:solidFill>
                  <a:schemeClr val="tx2">
                    <a:lumMod val="60000"/>
                    <a:lumOff val="40000"/>
                  </a:schemeClr>
                </a:solidFill>
              </a:rPr>
              <a:t>ebaluazio</a:t>
            </a:r>
            <a:r>
              <a:rPr lang="es-ES" sz="20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es-ES" sz="2000" b="1" dirty="0" err="1">
                <a:solidFill>
                  <a:schemeClr val="tx2">
                    <a:lumMod val="60000"/>
                    <a:lumOff val="40000"/>
                  </a:schemeClr>
                </a:solidFill>
              </a:rPr>
              <a:t>prozeduran</a:t>
            </a:r>
            <a:r>
              <a:rPr lang="es-ES" sz="20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? Bere </a:t>
            </a:r>
            <a:r>
              <a:rPr lang="es-ES" sz="2000" b="1" dirty="0" err="1">
                <a:solidFill>
                  <a:schemeClr val="tx2">
                    <a:lumMod val="60000"/>
                    <a:lumOff val="40000"/>
                  </a:schemeClr>
                </a:solidFill>
              </a:rPr>
              <a:t>esku-hartzea</a:t>
            </a:r>
            <a:r>
              <a:rPr lang="es-ES" sz="20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es-ES" sz="2000" b="1" dirty="0" err="1">
                <a:solidFill>
                  <a:schemeClr val="tx2">
                    <a:lumMod val="60000"/>
                    <a:lumOff val="40000"/>
                  </a:schemeClr>
                </a:solidFill>
              </a:rPr>
              <a:t>evaluatzen</a:t>
            </a:r>
            <a:r>
              <a:rPr lang="es-ES" sz="20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 al da</a:t>
            </a:r>
            <a:r>
              <a:rPr lang="es-ES" sz="20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?</a:t>
            </a:r>
            <a:br>
              <a:rPr lang="es-ES" sz="20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</a:br>
            <a:r>
              <a:rPr lang="es-ES" sz="2000" dirty="0"/>
              <a:t/>
            </a:r>
            <a:br>
              <a:rPr lang="es-ES" sz="2000" dirty="0"/>
            </a:br>
            <a:r>
              <a:rPr lang="eu-ES" sz="2000" dirty="0"/>
              <a:t/>
            </a:r>
            <a:br>
              <a:rPr lang="eu-ES" sz="2000" dirty="0"/>
            </a:br>
            <a:r>
              <a:rPr lang="en-GB" sz="2000" dirty="0"/>
              <a:t>4- In your country what is the impact of the Inspectorate Service on the school evaluation process?  Is there any evaluation of the Inspectorate intervention itself?</a:t>
            </a:r>
            <a:endParaRPr lang="eu-ES" sz="2000" dirty="0"/>
          </a:p>
        </p:txBody>
      </p:sp>
      <p:pic>
        <p:nvPicPr>
          <p:cNvPr id="4" name="3 Imagen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15118" y="0"/>
            <a:ext cx="2009775" cy="885825"/>
          </a:xfrm>
          <a:prstGeom prst="rect">
            <a:avLst/>
          </a:prstGeom>
        </p:spPr>
      </p:pic>
      <p:pic>
        <p:nvPicPr>
          <p:cNvPr id="5" name="Picture 8" descr="LOG AENOR INSP 2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812361" y="5852443"/>
            <a:ext cx="1009682" cy="8117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7" descr="logotipo inspección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29512" y="5755738"/>
            <a:ext cx="1030120" cy="8534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83818533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50</TotalTime>
  <Words>243</Words>
  <Application>Microsoft Office PowerPoint</Application>
  <PresentationFormat>Presentación en pantalla (4:3)</PresentationFormat>
  <Paragraphs>88</Paragraphs>
  <Slides>6</Slides>
  <Notes>6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7" baseType="lpstr">
      <vt:lpstr>Tema de Office</vt:lpstr>
      <vt:lpstr>ACCIÓN EXTERIOR KANPO EKIMENA</vt:lpstr>
      <vt:lpstr>MAHAI INGURUA</vt:lpstr>
      <vt:lpstr>1- Teniendo en cuenta la experiencia que tenéis en vuestro contexto relacionada con la evaluación, ¿qué mensaje le daríais a una escuela que quisiera empezar un sistema de evaluación interna? ¿Por dónde deberían empezar? ¿Qué deberían evitar hacer?   1- Ebaluazioari buruzko duzuen esperientzia kontuan hartuz, zer mezu emango zeniekete ikastetxe bati barneko ebaluazio prozedura hasteko? Nondik hasi? Zer ez lukete egin behar?   1- Given the experience you have in your context related to evaluation, what advice would you give to a school that wants to start an internal evaluation system? Where should they start from? What should they avoid doing? </vt:lpstr>
      <vt:lpstr>2- ¿Qué consejo les daríais a los responsables políticos o evaluadores que desean empezar un sistema de evaluación de centros?    2- Zer aholku emango zeniekete politika arduradunei eta ebaluatzaileei ikastetxeetako ebaluazio prozedura hasteko?    2- What advice would you give to the administrators/evaluators/policy makers who want to start a school evaluation system?</vt:lpstr>
      <vt:lpstr>3- ¿En qué medida los resultados del alumnado se deben tener en cuenta en la evaluación de un centro?   3- Zer neurriraino ikasleen emaitzak kontuan hartu behar dira ikastetxeko ebaluazioan?   3- To what extent the students learning outcomes must be taken into account when evaluating a school? </vt:lpstr>
      <vt:lpstr>4- ¿Qué impacto tiene la Inspección de Educación de vuestro país en el proceso de evaluación? ¿Se evalúa su intervención?    4- Zer eragina du zuen herriaren Hezkuntza Ikurkaritzak ebaluazio prozeduran? Bere esku-hartzea evaluatzen al da?   4- In your country what is the impact of the Inspectorate Service on the school evaluation process?  Is there any evaluation of the Inspectorate intervention itself?</vt:lpstr>
    </vt:vector>
  </TitlesOfParts>
  <Company>EJIE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ACCIÓN EXTERIOR KANPO EKIMENA</dc:title>
  <dc:creator>Aliaga Ugarte, Rosa</dc:creator>
  <cp:lastModifiedBy>Aliaga Ugarte, Rosa</cp:lastModifiedBy>
  <cp:revision>6</cp:revision>
  <cp:lastPrinted>2018-06-05T11:52:39Z</cp:lastPrinted>
  <dcterms:created xsi:type="dcterms:W3CDTF">2018-05-15T15:18:23Z</dcterms:created>
  <dcterms:modified xsi:type="dcterms:W3CDTF">2018-06-05T12:09:36Z</dcterms:modified>
</cp:coreProperties>
</file>