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</p:sldMasterIdLst>
  <p:notesMasterIdLst>
    <p:notesMasterId r:id="rId30"/>
  </p:notesMasterIdLst>
  <p:handoutMasterIdLst>
    <p:handoutMasterId r:id="rId31"/>
  </p:handoutMasterIdLst>
  <p:sldIdLst>
    <p:sldId id="318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3" r:id="rId19"/>
    <p:sldId id="334" r:id="rId20"/>
    <p:sldId id="335" r:id="rId21"/>
    <p:sldId id="336" r:id="rId22"/>
    <p:sldId id="338" r:id="rId23"/>
    <p:sldId id="339" r:id="rId24"/>
    <p:sldId id="340" r:id="rId25"/>
    <p:sldId id="341" r:id="rId26"/>
    <p:sldId id="342" r:id="rId27"/>
    <p:sldId id="343" r:id="rId28"/>
    <p:sldId id="344" r:id="rId29"/>
  </p:sldIdLst>
  <p:sldSz cx="8999538" cy="6840538"/>
  <p:notesSz cx="6797675" cy="9926638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54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ie Kitsing" initials="MK" lastIdx="1" clrIdx="0">
    <p:extLst/>
  </p:cmAuthor>
  <p:cmAuthor id="2" name="Kristin Hollo" initials="KH" lastIdx="3" clrIdx="1">
    <p:extLst/>
  </p:cmAuthor>
  <p:cmAuthor id="3" name="Aivar Ots" initials="AO" lastIdx="1" clrIdx="2">
    <p:extLst/>
  </p:cmAuthor>
  <p:cmAuthor id="4" name="Kristin Hollo" initials="KH [2]" lastIdx="1" clrIdx="3">
    <p:extLst/>
  </p:cmAuthor>
  <p:cmAuthor id="5" name="Elen Ruus" initials="ER" lastIdx="4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1" autoAdjust="0"/>
    <p:restoredTop sz="74108" autoAdjust="0"/>
  </p:normalViewPr>
  <p:slideViewPr>
    <p:cSldViewPr>
      <p:cViewPr>
        <p:scale>
          <a:sx n="59" d="100"/>
          <a:sy n="59" d="100"/>
        </p:scale>
        <p:origin x="-1434" y="-72"/>
      </p:cViewPr>
      <p:guideLst>
        <p:guide orient="horz" pos="2154"/>
        <p:guide pos="28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389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5" dt="2018-05-18T14:29:05.762" idx="1">
    <p:pos x="2076" y="334"/>
    <p:text>miks siin pealkiejaks haldusjärelevalve on?</p:text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1" y="0"/>
            <a:ext cx="2949998" cy="496004"/>
          </a:xfrm>
          <a:prstGeom prst="rect">
            <a:avLst/>
          </a:prstGeom>
          <a:noFill/>
          <a:ln>
            <a:noFill/>
          </a:ln>
        </p:spPr>
        <p:txBody>
          <a:bodyPr vert="horz" wrap="none" lIns="82463" tIns="41227" rIns="82463" bIns="41227" anchor="t" anchorCtr="0" compatLnSpc="0"/>
          <a:lstStyle/>
          <a:p>
            <a:pPr defTabSz="837779" hangingPunct="0"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t-EE" sz="1300">
              <a:solidFill>
                <a:srgbClr val="000000"/>
              </a:solidFill>
              <a:latin typeface="Roboto Condensed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47651" y="0"/>
            <a:ext cx="2949998" cy="496004"/>
          </a:xfrm>
          <a:prstGeom prst="rect">
            <a:avLst/>
          </a:prstGeom>
          <a:noFill/>
          <a:ln>
            <a:noFill/>
          </a:ln>
        </p:spPr>
        <p:txBody>
          <a:bodyPr vert="horz" wrap="none" lIns="82463" tIns="41227" rIns="82463" bIns="41227" anchor="t" anchorCtr="0" compatLnSpc="0"/>
          <a:lstStyle/>
          <a:p>
            <a:pPr algn="r" defTabSz="837779" hangingPunct="0"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t-EE" sz="1300">
              <a:solidFill>
                <a:srgbClr val="000000"/>
              </a:solidFill>
              <a:latin typeface="Roboto Condensed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1" y="9430473"/>
            <a:ext cx="2949998" cy="496004"/>
          </a:xfrm>
          <a:prstGeom prst="rect">
            <a:avLst/>
          </a:prstGeom>
          <a:noFill/>
          <a:ln>
            <a:noFill/>
          </a:ln>
        </p:spPr>
        <p:txBody>
          <a:bodyPr vert="horz" wrap="none" lIns="82463" tIns="41227" rIns="82463" bIns="41227" anchor="b" anchorCtr="0" compatLnSpc="0"/>
          <a:lstStyle/>
          <a:p>
            <a:pPr defTabSz="837779" hangingPunct="0"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t-EE" sz="1300">
              <a:solidFill>
                <a:srgbClr val="000000"/>
              </a:solidFill>
              <a:latin typeface="Roboto Condensed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47651" y="9430473"/>
            <a:ext cx="2949998" cy="496004"/>
          </a:xfrm>
          <a:prstGeom prst="rect">
            <a:avLst/>
          </a:prstGeom>
          <a:noFill/>
          <a:ln>
            <a:noFill/>
          </a:ln>
        </p:spPr>
        <p:txBody>
          <a:bodyPr vert="horz" wrap="none" lIns="82463" tIns="41227" rIns="82463" bIns="41227" anchor="b" anchorCtr="0" compatLnSpc="0"/>
          <a:lstStyle/>
          <a:p>
            <a:pPr algn="r" defTabSz="837779" hangingPunct="0"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DA4CFF4-70A9-4F78-BA7B-8B1830FE0430}" type="slidenum">
              <a:pPr algn="r" defTabSz="837779" hangingPunct="0">
                <a:defRPr sz="14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‹Nº›</a:t>
            </a:fld>
            <a:endParaRPr lang="et-EE" sz="1300">
              <a:solidFill>
                <a:srgbClr val="000000"/>
              </a:solidFill>
              <a:latin typeface="Roboto Condensed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99353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950913" y="754063"/>
            <a:ext cx="4895850" cy="3722687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679795" y="4715071"/>
            <a:ext cx="5438050" cy="446673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et-EE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1" y="0"/>
            <a:ext cx="2949998" cy="4960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837779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t-EE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t-EE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3847651" y="0"/>
            <a:ext cx="2949998" cy="4960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837779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t-EE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t-EE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1" y="9430473"/>
            <a:ext cx="2949998" cy="4960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837779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t-EE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t-EE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47651" y="9430473"/>
            <a:ext cx="2949998" cy="4960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837779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t-EE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5B1A89E1-568D-4AA6-8700-15F03D2571A7}" type="slidenum">
              <a:t>‹Nº›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686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et-EE" sz="20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54063"/>
            <a:ext cx="4897438" cy="3722687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5" y="4715071"/>
            <a:ext cx="5438050" cy="307777"/>
          </a:xfrm>
        </p:spPr>
        <p:txBody>
          <a:bodyPr>
            <a:spAutoFit/>
          </a:bodyPr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675500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54063"/>
            <a:ext cx="4897438" cy="3722687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5" y="4715070"/>
            <a:ext cx="5438050" cy="3933878"/>
          </a:xfrm>
        </p:spPr>
        <p:txBody>
          <a:bodyPr>
            <a:spAutoFit/>
          </a:bodyPr>
          <a:lstStyle/>
          <a:p>
            <a:endParaRPr lang="et-EE" b="0" dirty="0"/>
          </a:p>
        </p:txBody>
      </p:sp>
    </p:spTree>
    <p:extLst>
      <p:ext uri="{BB962C8B-B14F-4D97-AF65-F5344CB8AC3E}">
        <p14:creationId xmlns:p14="http://schemas.microsoft.com/office/powerpoint/2010/main" val="3771197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54063"/>
            <a:ext cx="4897438" cy="3722687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5" y="4715071"/>
            <a:ext cx="5438050" cy="24279404"/>
          </a:xfrm>
        </p:spPr>
        <p:txBody>
          <a:bodyPr>
            <a:spAutoFit/>
          </a:bodyPr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925887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54063"/>
            <a:ext cx="4897438" cy="3722687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5" y="4715071"/>
            <a:ext cx="5438050" cy="7806290"/>
          </a:xfrm>
        </p:spPr>
        <p:txBody>
          <a:bodyPr>
            <a:spAutoFit/>
          </a:bodyPr>
          <a:lstStyle/>
          <a:p>
            <a:endParaRPr lang="et-EE" sz="1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013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5B1A89E1-568D-4AA6-8700-15F03D2571A7}" type="slidenum">
              <a:rPr lang="et-EE" smtClean="0"/>
              <a:t>18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628818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5B1A89E1-568D-4AA6-8700-15F03D2571A7}" type="slidenum">
              <a:rPr lang="et-EE" smtClean="0"/>
              <a:t>19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248009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5B1A89E1-568D-4AA6-8700-15F03D2571A7}" type="slidenum">
              <a:rPr lang="et-EE" smtClean="0"/>
              <a:t>20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329525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5B1A89E1-568D-4AA6-8700-15F03D2571A7}" type="slidenum">
              <a:rPr lang="et-EE" smtClean="0"/>
              <a:t>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83643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950913" y="754063"/>
            <a:ext cx="4895850" cy="3722687"/>
          </a:xfrm>
        </p:spPr>
      </p:sp>
      <p:sp>
        <p:nvSpPr>
          <p:cNvPr id="3" name="Märkmete kohatäid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 txBox="1"/>
          <p:nvPr/>
        </p:nvSpPr>
        <p:spPr>
          <a:xfrm>
            <a:off x="3847648" y="9430472"/>
            <a:ext cx="2950000" cy="49600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837864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876123E-E0CE-4933-BFE7-7395DADC47A1}" type="slidenum">
              <a:t>22</a:t>
            </a:fld>
            <a:endParaRPr lang="et-EE" sz="13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6915982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814388"/>
            <a:ext cx="5268912" cy="400685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2" y="4715067"/>
            <a:ext cx="5438046" cy="738661"/>
          </a:xfrm>
        </p:spPr>
        <p:txBody>
          <a:bodyPr>
            <a:spAutoFit/>
          </a:bodyPr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0326751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950913" y="754063"/>
            <a:ext cx="4895850" cy="3722687"/>
          </a:xfrm>
        </p:spPr>
      </p:sp>
      <p:sp>
        <p:nvSpPr>
          <p:cNvPr id="3" name="Märkmete kohatäid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 txBox="1"/>
          <p:nvPr/>
        </p:nvSpPr>
        <p:spPr>
          <a:xfrm>
            <a:off x="3847648" y="9430472"/>
            <a:ext cx="2950000" cy="49600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837864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B1F74FF-4316-4B36-B3BA-7CFC4DF34CC8}" type="slidenum">
              <a:t>24</a:t>
            </a:fld>
            <a:endParaRPr lang="et-EE" sz="13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715585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949325" y="754063"/>
            <a:ext cx="4897438" cy="3722687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5B1A89E1-568D-4AA6-8700-15F03D2571A7}" type="slidenum">
              <a:rPr lang="et-EE" smtClean="0"/>
              <a:t>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486635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5B1A89E1-568D-4AA6-8700-15F03D2571A7}" type="slidenum">
              <a:rPr lang="et-EE" smtClean="0"/>
              <a:t>25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70958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812800"/>
            <a:ext cx="5272088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t-EE" sz="1200" dirty="0"/>
          </a:p>
        </p:txBody>
      </p:sp>
    </p:spTree>
    <p:extLst>
      <p:ext uri="{BB962C8B-B14F-4D97-AF65-F5344CB8AC3E}">
        <p14:creationId xmlns:p14="http://schemas.microsoft.com/office/powerpoint/2010/main" val="2580529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54063"/>
            <a:ext cx="4897438" cy="3722687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457153" indent="-457153" defTabSz="837779">
              <a:buFontTx/>
              <a:buAutoNum type="arabicParenR"/>
              <a:defRPr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923451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54063"/>
            <a:ext cx="4897438" cy="3722687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904946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54063"/>
            <a:ext cx="4897438" cy="3722687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5" y="4715071"/>
            <a:ext cx="5438050" cy="1292662"/>
          </a:xfrm>
        </p:spPr>
        <p:txBody>
          <a:bodyPr>
            <a:spAutoFit/>
          </a:bodyPr>
          <a:lstStyle/>
          <a:p>
            <a:endParaRPr lang="et-EE" sz="2000" dirty="0"/>
          </a:p>
        </p:txBody>
      </p:sp>
    </p:spTree>
    <p:extLst>
      <p:ext uri="{BB962C8B-B14F-4D97-AF65-F5344CB8AC3E}">
        <p14:creationId xmlns:p14="http://schemas.microsoft.com/office/powerpoint/2010/main" val="775964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54063"/>
            <a:ext cx="4897438" cy="3722687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5" y="4715071"/>
            <a:ext cx="5438050" cy="246221"/>
          </a:xfrm>
        </p:spPr>
        <p:txBody>
          <a:bodyPr>
            <a:spAutoFit/>
          </a:bodyPr>
          <a:lstStyle/>
          <a:p>
            <a:r>
              <a:rPr lang="et-EE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4710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54063"/>
            <a:ext cx="4897438" cy="3722687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95" y="4715071"/>
            <a:ext cx="5438050" cy="307777"/>
          </a:xfrm>
        </p:spPr>
        <p:txBody>
          <a:bodyPr>
            <a:spAutoFit/>
          </a:bodyPr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544624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5B1A89E1-568D-4AA6-8700-15F03D2571A7}" type="slidenum">
              <a:rPr lang="et-EE" smtClean="0"/>
              <a:t>13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74844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arilik paigu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t-EE" smtClean="0"/>
              <a:t>Muutke pealkirja laadi</a:t>
            </a:r>
            <a:endParaRPr lang="et-EE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23884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t-EE" smtClean="0"/>
              <a:t>Muutke pealkirja laadi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20680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veerg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t-EE" smtClean="0"/>
              <a:t>Muutke pealkirja laadi</a:t>
            </a:r>
            <a:endParaRPr lang="et-EE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3564481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462416" y="1768477"/>
            <a:ext cx="3565745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33211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 le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788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752416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/>
          <a:lstStyle/>
          <a:p>
            <a:pPr lvl="0"/>
            <a:endParaRPr lang="et-EE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7524163" cy="45144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 dirty="0"/>
          </a:p>
        </p:txBody>
      </p:sp>
      <p:pic>
        <p:nvPicPr>
          <p:cNvPr id="8" name="Picture 2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8244184" y="0"/>
            <a:ext cx="431029" cy="6839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3523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3" r:id="rId3"/>
    <p:sldLayoutId id="2147483666" r:id="rId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eaLnBrk="1" fontAlgn="auto" hangingPunct="1">
        <a:lnSpc>
          <a:spcPct val="80000"/>
        </a:lnSpc>
        <a:spcBef>
          <a:spcPts val="0"/>
        </a:spcBef>
        <a:spcAft>
          <a:spcPts val="0"/>
        </a:spcAft>
        <a:buSzPct val="45000"/>
        <a:buFont typeface="StarSymbol"/>
        <a:buNone/>
        <a:tabLst/>
        <a:defRPr lang="et-EE" sz="3600" b="0" i="0" u="none" strike="noStrike" kern="1200" cap="none" spc="0" baseline="0">
          <a:solidFill>
            <a:srgbClr val="000000"/>
          </a:solidFill>
          <a:uFillTx/>
          <a:latin typeface="Arial" panose="020B0604020202020204" pitchFamily="34" charset="0"/>
          <a:ea typeface="Microsoft YaHei" pitchFamily="2"/>
          <a:cs typeface="Arial" panose="020B0604020202020204" pitchFamily="34" charset="0"/>
        </a:defRPr>
      </a:lvl1pPr>
    </p:titleStyle>
    <p:bodyStyle>
      <a:lvl1pPr marL="431999" marR="0" lvl="0" indent="-323999" defTabSz="914400" rtl="0" eaLnBrk="1" fontAlgn="auto" hangingPunct="1">
        <a:lnSpc>
          <a:spcPct val="100000"/>
        </a:lnSpc>
        <a:spcBef>
          <a:spcPts val="0"/>
        </a:spcBef>
        <a:spcAft>
          <a:spcPts val="1410"/>
        </a:spcAft>
        <a:buSzPct val="45000"/>
        <a:buFont typeface="StarSymbol"/>
        <a:buChar char="●"/>
        <a:tabLst/>
        <a:defRPr lang="en-US" sz="3200" b="0" i="0" u="none" strike="noStrike" kern="1200" cap="none" spc="0" baseline="0">
          <a:solidFill>
            <a:srgbClr val="000000"/>
          </a:solidFill>
          <a:uFillTx/>
          <a:latin typeface="Arial" panose="020B0604020202020204" pitchFamily="34" charset="0"/>
          <a:ea typeface="Microsoft YaHei" pitchFamily="2"/>
          <a:cs typeface="Arial" panose="020B0604020202020204" pitchFamily="34" charset="0"/>
        </a:defRPr>
      </a:lvl1pPr>
      <a:lvl2pPr marL="863998" marR="0" lvl="1" indent="-323999" defTabSz="914400" rtl="0" eaLnBrk="1" fontAlgn="auto" hangingPunct="1">
        <a:lnSpc>
          <a:spcPct val="100000"/>
        </a:lnSpc>
        <a:spcBef>
          <a:spcPts val="0"/>
        </a:spcBef>
        <a:spcAft>
          <a:spcPts val="1135"/>
        </a:spcAft>
        <a:buSzPct val="75000"/>
        <a:buFont typeface="StarSymbol"/>
        <a:buChar char="–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Arial" panose="020B0604020202020204" pitchFamily="34" charset="0"/>
          <a:ea typeface="Microsoft YaHei" pitchFamily="2"/>
          <a:cs typeface="Arial" panose="020B0604020202020204" pitchFamily="34" charset="0"/>
        </a:defRPr>
      </a:lvl2pPr>
      <a:lvl3pPr marL="1295997" marR="0" lvl="2" indent="-287999" defTabSz="914400" rtl="0" eaLnBrk="1" fontAlgn="auto" hangingPunct="1">
        <a:lnSpc>
          <a:spcPct val="100000"/>
        </a:lnSpc>
        <a:spcBef>
          <a:spcPts val="0"/>
        </a:spcBef>
        <a:spcAft>
          <a:spcPts val="850"/>
        </a:spcAft>
        <a:buSzPct val="45000"/>
        <a:buFont typeface="StarSymbol"/>
        <a:buChar char="●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Arial" panose="020B0604020202020204" pitchFamily="34" charset="0"/>
          <a:ea typeface="Microsoft YaHei" pitchFamily="2"/>
          <a:cs typeface="Arial" panose="020B0604020202020204" pitchFamily="34" charset="0"/>
        </a:defRPr>
      </a:lvl3pPr>
      <a:lvl4pPr marL="1727996" marR="0" lvl="3" indent="-215999" defTabSz="914400" rtl="0" eaLnBrk="1" fontAlgn="auto" hangingPunct="1">
        <a:lnSpc>
          <a:spcPct val="100000"/>
        </a:lnSpc>
        <a:spcBef>
          <a:spcPts val="0"/>
        </a:spcBef>
        <a:spcAft>
          <a:spcPts val="565"/>
        </a:spcAft>
        <a:buSzPct val="75000"/>
        <a:buFont typeface="StarSymbol"/>
        <a:buChar char="–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Arial" panose="020B0604020202020204" pitchFamily="34" charset="0"/>
          <a:ea typeface="Microsoft YaHei" pitchFamily="2"/>
          <a:cs typeface="Arial" panose="020B0604020202020204" pitchFamily="34" charset="0"/>
        </a:defRPr>
      </a:lvl4pPr>
      <a:lvl5pPr marL="2159995" marR="0" lvl="4" indent="-215999" defTabSz="914400" rtl="0" eaLnBrk="1" fontAlgn="auto" hangingPunct="1">
        <a:lnSpc>
          <a:spcPct val="100000"/>
        </a:lnSpc>
        <a:spcBef>
          <a:spcPts val="0"/>
        </a:spcBef>
        <a:spcAft>
          <a:spcPts val="285"/>
        </a:spcAft>
        <a:buSzPct val="45000"/>
        <a:buFont typeface="StarSymbol"/>
        <a:buChar char="●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Arial" panose="020B0604020202020204" pitchFamily="34" charset="0"/>
          <a:ea typeface="Microsoft YaHei" pitchFamily="2"/>
          <a:cs typeface="Arial" panose="020B0604020202020204" pitchFamily="34" charset="0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e/url?sa=i&amp;rct=j&amp;q=&amp;esrc=s&amp;source=images&amp;cd=&amp;cad=rja&amp;uact=8&amp;ved=0ahUKEwj0rsrL8ZfMAhVFzRQKHb4DCocQjRwIBw&amp;url=http://www.schoolsworld.tv/node/3876&amp;bvm=bv.119745492,d.bGg&amp;psig=AFQjCNHkTE6cBZz6p1uc5BEo8FdnOGg_mA&amp;ust=1461058122421599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comments" Target="../comments/comment1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 idx="4294967295"/>
          </p:nvPr>
        </p:nvSpPr>
        <p:spPr>
          <a:xfrm>
            <a:off x="367195" y="1404045"/>
            <a:ext cx="7199313" cy="1800225"/>
          </a:xfrm>
        </p:spPr>
        <p:txBody>
          <a:bodyPr anchor="t">
            <a:noAutofit/>
          </a:bodyPr>
          <a:lstStyle/>
          <a:p>
            <a:r>
              <a:rPr lang="et-EE" b="1" dirty="0">
                <a:solidFill>
                  <a:schemeClr val="tx2"/>
                </a:solidFill>
                <a:latin typeface="Bodoni MT" panose="02070603080606020203" pitchFamily="18" charset="0"/>
              </a:rPr>
              <a:t/>
            </a:r>
            <a:br>
              <a:rPr lang="et-EE" b="1" dirty="0">
                <a:solidFill>
                  <a:schemeClr val="tx2"/>
                </a:solidFill>
                <a:latin typeface="Bodoni MT" panose="02070603080606020203" pitchFamily="18" charset="0"/>
              </a:rPr>
            </a:br>
            <a:r>
              <a:rPr lang="en-US" b="1" dirty="0">
                <a:solidFill>
                  <a:schemeClr val="tx2"/>
                </a:solidFill>
                <a:latin typeface="Bodoni MT" panose="02070603080606020203" pitchFamily="18" charset="0"/>
              </a:rPr>
              <a:t> </a:t>
            </a:r>
            <a:r>
              <a:rPr lang="et-EE" b="1" dirty="0">
                <a:solidFill>
                  <a:schemeClr val="tx2"/>
                </a:solidFill>
                <a:latin typeface="Bodoni MT" panose="02070603080606020203" pitchFamily="18" charset="0"/>
              </a:rPr>
              <a:t/>
            </a:r>
            <a:br>
              <a:rPr lang="et-EE" b="1" dirty="0">
                <a:solidFill>
                  <a:schemeClr val="tx2"/>
                </a:solidFill>
                <a:latin typeface="Bodoni MT" panose="02070603080606020203" pitchFamily="18" charset="0"/>
              </a:rPr>
            </a:br>
            <a:r>
              <a:rPr lang="et-EE" b="1" dirty="0" err="1">
                <a:solidFill>
                  <a:schemeClr val="tx2"/>
                </a:solidFill>
                <a:latin typeface="Bodoni MT" panose="02070603080606020203" pitchFamily="18" charset="0"/>
              </a:rPr>
              <a:t>The</a:t>
            </a:r>
            <a:r>
              <a:rPr lang="et-EE" b="1" dirty="0">
                <a:solidFill>
                  <a:schemeClr val="tx2"/>
                </a:solidFill>
                <a:latin typeface="Bodoni MT" panose="02070603080606020203" pitchFamily="18" charset="0"/>
              </a:rPr>
              <a:t> </a:t>
            </a:r>
            <a:r>
              <a:rPr lang="et-EE" b="1" dirty="0" err="1">
                <a:solidFill>
                  <a:schemeClr val="tx2"/>
                </a:solidFill>
                <a:latin typeface="Bodoni MT" panose="02070603080606020203" pitchFamily="18" charset="0"/>
              </a:rPr>
              <a:t>role</a:t>
            </a:r>
            <a:r>
              <a:rPr lang="et-EE" b="1" dirty="0">
                <a:solidFill>
                  <a:schemeClr val="tx2"/>
                </a:solidFill>
                <a:latin typeface="Bodoni MT" panose="02070603080606020203" pitchFamily="18" charset="0"/>
              </a:rPr>
              <a:t> of </a:t>
            </a:r>
            <a:r>
              <a:rPr lang="et-EE" b="1" dirty="0" err="1">
                <a:solidFill>
                  <a:schemeClr val="tx2"/>
                </a:solidFill>
                <a:latin typeface="Bodoni MT" panose="02070603080606020203" pitchFamily="18" charset="0"/>
              </a:rPr>
              <a:t>internal</a:t>
            </a:r>
            <a:r>
              <a:rPr lang="et-EE" b="1" dirty="0">
                <a:solidFill>
                  <a:schemeClr val="tx2"/>
                </a:solidFill>
                <a:latin typeface="Bodoni MT" panose="02070603080606020203" pitchFamily="18" charset="0"/>
              </a:rPr>
              <a:t> and </a:t>
            </a:r>
            <a:r>
              <a:rPr lang="et-EE" b="1" dirty="0" err="1">
                <a:solidFill>
                  <a:schemeClr val="tx2"/>
                </a:solidFill>
                <a:latin typeface="Bodoni MT" panose="02070603080606020203" pitchFamily="18" charset="0"/>
              </a:rPr>
              <a:t>external</a:t>
            </a:r>
            <a:r>
              <a:rPr lang="et-EE" b="1" dirty="0">
                <a:solidFill>
                  <a:schemeClr val="tx2"/>
                </a:solidFill>
                <a:latin typeface="Bodoni MT" panose="02070603080606020203" pitchFamily="18" charset="0"/>
              </a:rPr>
              <a:t> </a:t>
            </a:r>
            <a:r>
              <a:rPr lang="et-EE" b="1" dirty="0" err="1">
                <a:solidFill>
                  <a:schemeClr val="tx2"/>
                </a:solidFill>
                <a:latin typeface="Bodoni MT" panose="02070603080606020203" pitchFamily="18" charset="0"/>
              </a:rPr>
              <a:t>evaluation</a:t>
            </a:r>
            <a:r>
              <a:rPr lang="et-EE" b="1" dirty="0">
                <a:solidFill>
                  <a:schemeClr val="tx2"/>
                </a:solidFill>
                <a:latin typeface="Bodoni MT" panose="02070603080606020203" pitchFamily="18" charset="0"/>
              </a:rPr>
              <a:t> in </a:t>
            </a:r>
            <a:r>
              <a:rPr lang="et-EE" b="1" dirty="0" err="1">
                <a:solidFill>
                  <a:schemeClr val="tx2"/>
                </a:solidFill>
                <a:latin typeface="Bodoni MT" panose="02070603080606020203" pitchFamily="18" charset="0"/>
              </a:rPr>
              <a:t>an</a:t>
            </a:r>
            <a:r>
              <a:rPr lang="et-EE" b="1" dirty="0">
                <a:solidFill>
                  <a:schemeClr val="tx2"/>
                </a:solidFill>
                <a:latin typeface="Bodoni MT" panose="02070603080606020203" pitchFamily="18" charset="0"/>
              </a:rPr>
              <a:t> </a:t>
            </a:r>
            <a:r>
              <a:rPr lang="et-EE" b="1" dirty="0" err="1">
                <a:solidFill>
                  <a:schemeClr val="tx2"/>
                </a:solidFill>
                <a:latin typeface="Bodoni MT" panose="02070603080606020203" pitchFamily="18" charset="0"/>
              </a:rPr>
              <a:t>autonomous</a:t>
            </a:r>
            <a:r>
              <a:rPr lang="et-EE" b="1" dirty="0">
                <a:solidFill>
                  <a:schemeClr val="tx2"/>
                </a:solidFill>
                <a:latin typeface="Bodoni MT" panose="02070603080606020203" pitchFamily="18" charset="0"/>
              </a:rPr>
              <a:t> </a:t>
            </a:r>
            <a:r>
              <a:rPr lang="et-EE" b="1" dirty="0" err="1">
                <a:solidFill>
                  <a:schemeClr val="tx2"/>
                </a:solidFill>
                <a:latin typeface="Bodoni MT" panose="02070603080606020203" pitchFamily="18" charset="0"/>
              </a:rPr>
              <a:t>system</a:t>
            </a:r>
            <a:r>
              <a:rPr lang="et-EE" b="1" dirty="0">
                <a:solidFill>
                  <a:schemeClr val="tx2"/>
                </a:solidFill>
                <a:latin typeface="Bodoni MT" panose="02070603080606020203" pitchFamily="18" charset="0"/>
              </a:rPr>
              <a:t>. Estonian </a:t>
            </a:r>
            <a:r>
              <a:rPr lang="et-EE" b="1" dirty="0" err="1">
                <a:solidFill>
                  <a:schemeClr val="tx2"/>
                </a:solidFill>
                <a:latin typeface="Bodoni MT" panose="02070603080606020203" pitchFamily="18" charset="0"/>
              </a:rPr>
              <a:t>example</a:t>
            </a:r>
            <a:endParaRPr lang="en-GB" b="1" dirty="0">
              <a:solidFill>
                <a:schemeClr val="tx2"/>
              </a:solidFill>
              <a:latin typeface="Bodoni MT" panose="02070603080606020203" pitchFamily="18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59409" y="4193197"/>
            <a:ext cx="6912197" cy="8392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2800" b="1" dirty="0" smtClean="0">
                <a:solidFill>
                  <a:schemeClr val="tx2"/>
                </a:solidFill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Kristin Hollo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 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External Evaluation Department of the Ministry of Education and Research </a:t>
            </a:r>
          </a:p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t-EE" sz="2000" dirty="0">
              <a:solidFill>
                <a:schemeClr val="tx2"/>
              </a:solidFill>
              <a:latin typeface="Roboto Condensed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Rectangle 8"/>
          <p:cNvSpPr/>
          <p:nvPr/>
        </p:nvSpPr>
        <p:spPr>
          <a:xfrm>
            <a:off x="21755" y="9001"/>
            <a:ext cx="9000000" cy="1799996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t-EE">
              <a:solidFill>
                <a:srgbClr val="FFFFFF"/>
              </a:solidFill>
            </a:endParaRP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95" y="215999"/>
            <a:ext cx="3464999" cy="1386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578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choolsworld.tv/sites/default/files/inspectionL.jpg?133839603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55" y="1764085"/>
            <a:ext cx="7848872" cy="490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123555" y="539949"/>
            <a:ext cx="4321175" cy="1107996"/>
          </a:xfrm>
        </p:spPr>
        <p:txBody>
          <a:bodyPr wrap="square">
            <a:spAutoFit/>
          </a:bodyPr>
          <a:lstStyle/>
          <a:p>
            <a:pPr lvl="0" algn="l">
              <a:spcAft>
                <a:spcPts val="0"/>
              </a:spcAft>
              <a:buNone/>
            </a:pPr>
            <a:r>
              <a:rPr lang="en-GB" sz="3600" b="1" dirty="0" smtClean="0">
                <a:solidFill>
                  <a:schemeClr val="tx2"/>
                </a:solidFill>
                <a:latin typeface="Bodoni MT" panose="02070603080606020203" pitchFamily="18" charset="0"/>
                <a:ea typeface="Roboto Condensed" panose="02000000000000000000" pitchFamily="2" charset="0"/>
              </a:rPr>
              <a:t>Administrative </a:t>
            </a:r>
            <a:r>
              <a:rPr lang="et-EE" sz="3600" b="1" dirty="0" smtClean="0">
                <a:solidFill>
                  <a:schemeClr val="tx2"/>
                </a:solidFill>
                <a:latin typeface="Bodoni MT" panose="02070603080606020203" pitchFamily="18" charset="0"/>
                <a:ea typeface="Roboto Condensed" panose="02000000000000000000" pitchFamily="2" charset="0"/>
              </a:rPr>
              <a:t>S</a:t>
            </a:r>
            <a:r>
              <a:rPr lang="en-GB" sz="3600" b="1" dirty="0" err="1" smtClean="0">
                <a:solidFill>
                  <a:schemeClr val="tx2"/>
                </a:solidFill>
                <a:latin typeface="Bodoni MT" panose="02070603080606020203" pitchFamily="18" charset="0"/>
                <a:ea typeface="Roboto Condensed" panose="02000000000000000000" pitchFamily="2" charset="0"/>
              </a:rPr>
              <a:t>upervision</a:t>
            </a:r>
            <a:r>
              <a:rPr lang="en-GB" sz="3600" b="1" dirty="0" smtClean="0">
                <a:solidFill>
                  <a:schemeClr val="tx2"/>
                </a:solidFill>
                <a:latin typeface="Bodoni MT" panose="02070603080606020203" pitchFamily="18" charset="0"/>
                <a:ea typeface="Roboto Condensed" panose="02000000000000000000" pitchFamily="2" charset="0"/>
              </a:rPr>
              <a:t> </a:t>
            </a:r>
            <a:endParaRPr lang="en-GB" sz="3600" b="1" dirty="0">
              <a:solidFill>
                <a:schemeClr val="tx2"/>
              </a:solidFill>
              <a:latin typeface="Bodoni MT" panose="02070603080606020203" pitchFamily="18" charset="0"/>
              <a:ea typeface="Roboto Condensed" panose="02000000000000000000" pitchFamily="2" charset="0"/>
            </a:endParaRPr>
          </a:p>
        </p:txBody>
      </p:sp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4211737" y="1908101"/>
            <a:ext cx="3622675" cy="3343622"/>
          </a:xfrm>
        </p:spPr>
        <p:txBody>
          <a:bodyPr anchor="t">
            <a:noAutofit/>
          </a:bodyPr>
          <a:lstStyle/>
          <a:p>
            <a:pPr algn="ctr">
              <a:buNone/>
            </a:pPr>
            <a:r>
              <a:rPr lang="et-EE" sz="2800" b="1" dirty="0">
                <a:solidFill>
                  <a:schemeClr val="tx2"/>
                </a:solidFill>
              </a:rPr>
              <a:t/>
            </a:r>
            <a:br>
              <a:rPr lang="et-EE" sz="2800" b="1" dirty="0">
                <a:solidFill>
                  <a:schemeClr val="tx2"/>
                </a:solidFill>
              </a:rPr>
            </a:br>
            <a:r>
              <a:rPr lang="en-US" sz="2800" dirty="0">
                <a:solidFill>
                  <a:schemeClr val="tx2"/>
                </a:solidFill>
              </a:rPr>
              <a:t>The inspection and the management of financial resources of an educational institution </a:t>
            </a:r>
            <a:r>
              <a:rPr lang="en-US" sz="2800" dirty="0" smtClean="0">
                <a:solidFill>
                  <a:schemeClr val="tx2"/>
                </a:solidFill>
              </a:rPr>
              <a:t>are </a:t>
            </a:r>
            <a:r>
              <a:rPr lang="en-US" sz="2800" dirty="0">
                <a:solidFill>
                  <a:schemeClr val="tx2"/>
                </a:solidFill>
              </a:rPr>
              <a:t>exercised by the </a:t>
            </a:r>
            <a:r>
              <a:rPr lang="en-US" sz="2800" dirty="0" smtClean="0">
                <a:solidFill>
                  <a:schemeClr val="tx2"/>
                </a:solidFill>
              </a:rPr>
              <a:t>owner</a:t>
            </a:r>
            <a:r>
              <a:rPr lang="en-US" sz="2800" b="1" dirty="0">
                <a:solidFill>
                  <a:schemeClr val="tx2"/>
                </a:solidFill>
              </a:rPr>
              <a:t/>
            </a:r>
            <a:br>
              <a:rPr lang="en-US" sz="2800" b="1" dirty="0">
                <a:solidFill>
                  <a:schemeClr val="tx2"/>
                </a:solidFill>
              </a:rPr>
            </a:br>
            <a:r>
              <a:rPr lang="et-EE" sz="2800" dirty="0" smtClean="0">
                <a:solidFill>
                  <a:schemeClr val="tx2"/>
                </a:solidFill>
              </a:rPr>
              <a:t/>
            </a:r>
            <a:br>
              <a:rPr lang="et-EE" sz="2800" dirty="0" smtClean="0">
                <a:solidFill>
                  <a:schemeClr val="tx2"/>
                </a:solidFill>
              </a:rPr>
            </a:br>
            <a:r>
              <a:rPr lang="et-EE" sz="2800" dirty="0" smtClean="0">
                <a:solidFill>
                  <a:schemeClr val="tx2"/>
                </a:solidFill>
              </a:rPr>
              <a:t/>
            </a:r>
            <a:br>
              <a:rPr lang="et-EE" sz="2800" dirty="0" smtClean="0">
                <a:solidFill>
                  <a:schemeClr val="tx2"/>
                </a:solidFill>
              </a:rPr>
            </a:br>
            <a:endParaRPr lang="et-EE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78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0" y="466725"/>
            <a:ext cx="7740650" cy="369332"/>
          </a:xfr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  <a:buNone/>
            </a:pPr>
            <a:r>
              <a:rPr lang="en-GB" sz="2400" b="1" dirty="0" smtClean="0">
                <a:solidFill>
                  <a:schemeClr val="tx2"/>
                </a:solidFill>
                <a:ea typeface="Roboto Condensed" panose="02000000000000000000" pitchFamily="2" charset="0"/>
              </a:rPr>
              <a:t>The </a:t>
            </a:r>
            <a:r>
              <a:rPr lang="et-EE" sz="2400" b="1" dirty="0" smtClean="0">
                <a:solidFill>
                  <a:schemeClr val="tx2"/>
                </a:solidFill>
                <a:ea typeface="Roboto Condensed" panose="02000000000000000000" pitchFamily="2" charset="0"/>
              </a:rPr>
              <a:t>R</a:t>
            </a:r>
            <a:r>
              <a:rPr lang="en-GB" sz="2400" b="1" dirty="0" err="1" smtClean="0">
                <a:solidFill>
                  <a:schemeClr val="tx2"/>
                </a:solidFill>
                <a:ea typeface="Roboto Condensed" panose="02000000000000000000" pitchFamily="2" charset="0"/>
              </a:rPr>
              <a:t>esults</a:t>
            </a:r>
            <a:r>
              <a:rPr lang="en-GB" sz="2400" b="1" dirty="0" smtClean="0">
                <a:solidFill>
                  <a:schemeClr val="tx2"/>
                </a:solidFill>
                <a:ea typeface="Roboto Condensed" panose="02000000000000000000" pitchFamily="2" charset="0"/>
              </a:rPr>
              <a:t> of </a:t>
            </a:r>
            <a:r>
              <a:rPr lang="et-EE" sz="2400" b="1" dirty="0" smtClean="0">
                <a:solidFill>
                  <a:schemeClr val="tx2"/>
                </a:solidFill>
                <a:ea typeface="Roboto Condensed" panose="02000000000000000000" pitchFamily="2" charset="0"/>
              </a:rPr>
              <a:t>I</a:t>
            </a:r>
            <a:r>
              <a:rPr lang="en-GB" sz="2400" b="1" dirty="0" err="1" smtClean="0">
                <a:solidFill>
                  <a:schemeClr val="tx2"/>
                </a:solidFill>
                <a:ea typeface="Roboto Condensed" panose="02000000000000000000" pitchFamily="2" charset="0"/>
              </a:rPr>
              <a:t>nspection</a:t>
            </a:r>
            <a:r>
              <a:rPr lang="et-EE" sz="2400" b="1" dirty="0" smtClean="0">
                <a:solidFill>
                  <a:schemeClr val="tx2"/>
                </a:solidFill>
                <a:ea typeface="Roboto Condensed" panose="02000000000000000000" pitchFamily="2" charset="0"/>
              </a:rPr>
              <a:t> </a:t>
            </a:r>
            <a:endParaRPr lang="en-GB" sz="2400" b="1" dirty="0">
              <a:solidFill>
                <a:schemeClr val="tx2"/>
              </a:solidFill>
              <a:ea typeface="Roboto Condensed" panose="02000000000000000000" pitchFamily="2" charset="0"/>
            </a:endParaRPr>
          </a:p>
        </p:txBody>
      </p:sp>
      <p:pic>
        <p:nvPicPr>
          <p:cNvPr id="5" name="Pil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857" y="4788421"/>
            <a:ext cx="2539060" cy="19135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321" y="1404045"/>
            <a:ext cx="70567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results of administrative supervision are set out in a statement</a:t>
            </a:r>
            <a:r>
              <a:rPr lang="et-EE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t-EE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t-EE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t-EE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inspection</a:t>
            </a:r>
            <a:r>
              <a:rPr lang="et-EE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public and the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results of administrative supervision</a:t>
            </a:r>
            <a:r>
              <a:rPr lang="et-EE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published on the website of the 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Ministry.</a:t>
            </a:r>
            <a:endParaRPr lang="et-EE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t-EE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Summaries 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results of inspect</a:t>
            </a:r>
            <a:r>
              <a:rPr lang="et-EE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ions</a:t>
            </a:r>
            <a:r>
              <a:rPr lang="et-EE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published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academic year at the state level. </a:t>
            </a:r>
            <a:r>
              <a:rPr lang="et-EE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t-EE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t-E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281" y="1188132"/>
            <a:ext cx="820891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t-EE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t-EE" sz="3200" b="1" dirty="0" err="1" smtClean="0">
                <a:solidFill>
                  <a:schemeClr val="tx2"/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Our</a:t>
            </a:r>
            <a:r>
              <a:rPr lang="et-EE" sz="3200" b="1" dirty="0" smtClean="0">
                <a:solidFill>
                  <a:schemeClr val="tx2"/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 </a:t>
            </a:r>
            <a:r>
              <a:rPr lang="et-EE" sz="3200" b="1" dirty="0" err="1" smtClean="0">
                <a:solidFill>
                  <a:schemeClr val="tx2"/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challenges</a:t>
            </a:r>
            <a:r>
              <a:rPr lang="et-EE" sz="3200" b="1" dirty="0" smtClean="0">
                <a:solidFill>
                  <a:schemeClr val="tx2"/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t-EE" sz="2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Fear</a:t>
            </a:r>
            <a:endParaRPr lang="et-EE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schools 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not aware of the 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legislation</a:t>
            </a:r>
            <a:r>
              <a:rPr lang="et-EE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t-EE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disappointment</a:t>
            </a:r>
            <a:r>
              <a:rPr lang="et-EE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t-EE" sz="2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anger</a:t>
            </a:r>
            <a:r>
              <a:rPr lang="et-EE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2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towards</a:t>
            </a:r>
            <a:r>
              <a:rPr lang="et-EE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2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inspection</a:t>
            </a:r>
            <a:endParaRPr lang="et-EE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 is a difficult 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endParaRPr lang="et-EE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only highlight the 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shortcomings</a:t>
            </a:r>
            <a:endParaRPr lang="et-EE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t-EE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t-EE" sz="3200" b="1" dirty="0" err="1" smtClean="0">
                <a:solidFill>
                  <a:schemeClr val="tx2"/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What</a:t>
            </a:r>
            <a:r>
              <a:rPr lang="et-EE" sz="3200" b="1" dirty="0" smtClean="0">
                <a:solidFill>
                  <a:schemeClr val="tx2"/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 </a:t>
            </a:r>
            <a:r>
              <a:rPr lang="et-EE" sz="3200" b="1" dirty="0" err="1" smtClean="0">
                <a:solidFill>
                  <a:schemeClr val="tx2"/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have</a:t>
            </a:r>
            <a:r>
              <a:rPr lang="et-EE" sz="3200" b="1" dirty="0" smtClean="0">
                <a:solidFill>
                  <a:schemeClr val="tx2"/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 </a:t>
            </a:r>
            <a:r>
              <a:rPr lang="et-EE" sz="3200" b="1" dirty="0" err="1" smtClean="0">
                <a:solidFill>
                  <a:schemeClr val="tx2"/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we</a:t>
            </a:r>
            <a:r>
              <a:rPr lang="et-EE" sz="3200" b="1" dirty="0" smtClean="0">
                <a:solidFill>
                  <a:schemeClr val="tx2"/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 </a:t>
            </a:r>
            <a:r>
              <a:rPr lang="et-EE" sz="3200" b="1" dirty="0" err="1" smtClean="0">
                <a:solidFill>
                  <a:schemeClr val="tx2"/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have</a:t>
            </a:r>
            <a:r>
              <a:rPr lang="et-EE" sz="3200" b="1" dirty="0" smtClean="0">
                <a:solidFill>
                  <a:schemeClr val="tx2"/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 </a:t>
            </a:r>
            <a:r>
              <a:rPr lang="et-EE" sz="3200" b="1" dirty="0" err="1" smtClean="0">
                <a:solidFill>
                  <a:schemeClr val="tx2"/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done</a:t>
            </a:r>
            <a:r>
              <a:rPr lang="et-EE" sz="3200" b="1" dirty="0" smtClean="0">
                <a:solidFill>
                  <a:schemeClr val="tx2"/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 </a:t>
            </a:r>
            <a:r>
              <a:rPr lang="et-EE" sz="3200" b="1" dirty="0" err="1" smtClean="0">
                <a:solidFill>
                  <a:schemeClr val="tx2"/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or</a:t>
            </a:r>
            <a:r>
              <a:rPr lang="et-EE" sz="3200" b="1" dirty="0" smtClean="0">
                <a:solidFill>
                  <a:schemeClr val="tx2"/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 </a:t>
            </a:r>
            <a:r>
              <a:rPr lang="et-EE" sz="3200" b="1" dirty="0" err="1" smtClean="0">
                <a:solidFill>
                  <a:schemeClr val="tx2"/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decided</a:t>
            </a:r>
            <a:r>
              <a:rPr lang="et-EE" sz="3200" b="1" dirty="0" smtClean="0">
                <a:solidFill>
                  <a:schemeClr val="tx2"/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 </a:t>
            </a:r>
            <a:r>
              <a:rPr lang="et-EE" sz="3200" b="1" dirty="0" err="1" smtClean="0">
                <a:solidFill>
                  <a:schemeClr val="tx2"/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to</a:t>
            </a:r>
            <a:r>
              <a:rPr lang="et-EE" sz="3200" b="1" dirty="0" smtClean="0">
                <a:solidFill>
                  <a:schemeClr val="tx2"/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 </a:t>
            </a:r>
            <a:r>
              <a:rPr lang="et-EE" sz="3200" b="1" dirty="0" err="1" smtClean="0">
                <a:solidFill>
                  <a:schemeClr val="tx2"/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do</a:t>
            </a:r>
            <a:r>
              <a:rPr lang="et-EE" sz="3200" b="1" dirty="0" smtClean="0">
                <a:solidFill>
                  <a:schemeClr val="tx2"/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t-EE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friendly</a:t>
            </a:r>
            <a:r>
              <a:rPr lang="et-EE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t-EE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supportive</a:t>
            </a:r>
            <a:r>
              <a:rPr lang="et-EE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2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attitude</a:t>
            </a:r>
            <a:r>
              <a:rPr lang="et-EE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t-EE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words</a:t>
            </a:r>
            <a:r>
              <a:rPr lang="et-EE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t-EE" sz="2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deeds</a:t>
            </a:r>
            <a:endParaRPr lang="et-EE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opportunity to correct </a:t>
            </a:r>
            <a:r>
              <a:rPr lang="et-EE" sz="2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shortcomings</a:t>
            </a:r>
            <a:r>
              <a:rPr lang="et-EE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drafting a report, if </a:t>
            </a:r>
            <a:r>
              <a:rPr lang="et-EE" sz="2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</a:t>
            </a:r>
            <a:r>
              <a:rPr lang="et-EE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endParaRPr lang="et-EE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Simplified summary of the 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  <a:endParaRPr lang="et-EE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 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</a:t>
            </a:r>
            <a:r>
              <a:rPr lang="et-EE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 </a:t>
            </a:r>
            <a:r>
              <a:rPr lang="et-EE" sz="2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t-EE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2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t-EE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t-EE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t-EE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lt 2" descr="Seotud kujuti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769" y="0"/>
            <a:ext cx="3528392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550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289" y="417117"/>
            <a:ext cx="3461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tx2"/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Development Goals of the Inspection System</a:t>
            </a:r>
            <a:endParaRPr lang="et-EE" sz="3200" b="1" dirty="0" smtClean="0">
              <a:solidFill>
                <a:schemeClr val="tx2"/>
              </a:solidFill>
              <a:latin typeface="Bodoni MT" panose="02070603080606020203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297" y="2471071"/>
            <a:ext cx="742239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et-EE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Risk-based evaluation – inspection must be reasoned and it requires existence of databases.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GB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Greater involvement of the owner as a partner of the external evaluation: acknowledging the role and responsibility of the owner as a conductor of the supervisory control.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GB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attention to the owner and </a:t>
            </a:r>
            <a:r>
              <a:rPr lang="et-EE" sz="2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en-GB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obligations during the inspection.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GB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t-EE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1777" y="417117"/>
            <a:ext cx="33843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Greater impact through effective system</a:t>
            </a:r>
            <a:endParaRPr lang="et-EE" sz="3600" b="1" dirty="0">
              <a:solidFill>
                <a:schemeClr val="tx2"/>
              </a:solidFill>
              <a:latin typeface="Bodoni MT" panose="02070603080606020203" pitchFamily="18" charset="0"/>
              <a:cs typeface="Arial" panose="020B0604020202020204" pitchFamily="34" charset="0"/>
            </a:endParaRPr>
          </a:p>
          <a:p>
            <a:endParaRPr lang="et-EE" dirty="0"/>
          </a:p>
        </p:txBody>
      </p:sp>
      <p:sp>
        <p:nvSpPr>
          <p:cNvPr id="4" name="Vöödiga paremnool 3"/>
          <p:cNvSpPr/>
          <p:nvPr/>
        </p:nvSpPr>
        <p:spPr>
          <a:xfrm>
            <a:off x="3640339" y="1720668"/>
            <a:ext cx="864096" cy="2880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Vöödiga paremnool 6"/>
          <p:cNvSpPr/>
          <p:nvPr/>
        </p:nvSpPr>
        <p:spPr>
          <a:xfrm>
            <a:off x="3640339" y="655152"/>
            <a:ext cx="864096" cy="2880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Vöödiga paremnool 7"/>
          <p:cNvSpPr/>
          <p:nvPr/>
        </p:nvSpPr>
        <p:spPr>
          <a:xfrm>
            <a:off x="3674010" y="1218350"/>
            <a:ext cx="864096" cy="2880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7342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87156" y="2484165"/>
            <a:ext cx="7992888" cy="5112568"/>
          </a:xfrm>
        </p:spPr>
        <p:txBody>
          <a:bodyPr/>
          <a:lstStyle/>
          <a:p>
            <a:r>
              <a:rPr lang="et-EE" sz="2400" dirty="0" smtClean="0">
                <a:solidFill>
                  <a:schemeClr val="tx2"/>
                </a:solidFill>
              </a:rPr>
              <a:t/>
            </a:r>
            <a:br>
              <a:rPr lang="et-EE" sz="2400" dirty="0" smtClean="0">
                <a:solidFill>
                  <a:schemeClr val="tx2"/>
                </a:solidFill>
              </a:rPr>
            </a:br>
            <a:r>
              <a:rPr lang="et-EE" sz="2400" b="1" dirty="0" smtClean="0">
                <a:solidFill>
                  <a:schemeClr val="tx2"/>
                </a:solidFill>
              </a:rPr>
              <a:t>OECD </a:t>
            </a:r>
            <a:r>
              <a:rPr lang="et-EE" sz="2400" b="1" dirty="0" err="1" smtClean="0">
                <a:solidFill>
                  <a:schemeClr val="tx2"/>
                </a:solidFill>
              </a:rPr>
              <a:t>findings</a:t>
            </a:r>
            <a:r>
              <a:rPr lang="et-EE" sz="2400" b="1" dirty="0" smtClean="0">
                <a:solidFill>
                  <a:schemeClr val="tx2"/>
                </a:solidFill>
              </a:rPr>
              <a:t>: </a:t>
            </a:r>
            <a:r>
              <a:rPr lang="et-EE" sz="2400" dirty="0" smtClean="0">
                <a:solidFill>
                  <a:schemeClr val="tx2"/>
                </a:solidFill>
              </a:rPr>
              <a:t/>
            </a:r>
            <a:br>
              <a:rPr lang="et-EE" sz="2400" dirty="0" smtClean="0">
                <a:solidFill>
                  <a:schemeClr val="tx2"/>
                </a:solidFill>
              </a:rPr>
            </a:br>
            <a:r>
              <a:rPr lang="et-EE" sz="2400" dirty="0" smtClean="0">
                <a:solidFill>
                  <a:schemeClr val="tx2"/>
                </a:solidFill>
              </a:rPr>
              <a:t/>
            </a:r>
            <a:br>
              <a:rPr lang="et-EE" sz="2400" dirty="0" smtClean="0">
                <a:solidFill>
                  <a:schemeClr val="tx2"/>
                </a:solidFill>
              </a:rPr>
            </a:br>
            <a:r>
              <a:rPr lang="et-EE" sz="2400" dirty="0" smtClean="0">
                <a:solidFill>
                  <a:schemeClr val="tx2"/>
                </a:solidFill>
              </a:rPr>
              <a:t/>
            </a:r>
            <a:br>
              <a:rPr lang="et-EE" sz="2400" dirty="0" smtClean="0">
                <a:solidFill>
                  <a:schemeClr val="tx2"/>
                </a:solidFill>
              </a:rPr>
            </a:br>
            <a:r>
              <a:rPr lang="et-EE" sz="2400" i="1" dirty="0" smtClean="0">
                <a:solidFill>
                  <a:schemeClr val="tx2"/>
                </a:solidFill>
              </a:rPr>
              <a:t>„</a:t>
            </a:r>
            <a:r>
              <a:rPr lang="en-US" sz="2400" i="1" dirty="0" smtClean="0">
                <a:solidFill>
                  <a:schemeClr val="tx2"/>
                </a:solidFill>
              </a:rPr>
              <a:t>A </a:t>
            </a:r>
            <a:r>
              <a:rPr lang="en-US" sz="2400" i="1" dirty="0">
                <a:solidFill>
                  <a:schemeClr val="tx2"/>
                </a:solidFill>
              </a:rPr>
              <a:t>considerable strength in the Estonian approach is the sustained focus on </a:t>
            </a:r>
            <a:r>
              <a:rPr lang="en-US" sz="2400" i="1" dirty="0" smtClean="0">
                <a:solidFill>
                  <a:schemeClr val="tx2"/>
                </a:solidFill>
              </a:rPr>
              <a:t>the</a:t>
            </a:r>
            <a:r>
              <a:rPr lang="et-EE" sz="2400" i="1" dirty="0" smtClean="0">
                <a:solidFill>
                  <a:schemeClr val="tx2"/>
                </a:solidFill>
              </a:rPr>
              <a:t> </a:t>
            </a:r>
            <a:r>
              <a:rPr lang="en-US" sz="2400" i="1" dirty="0" smtClean="0">
                <a:solidFill>
                  <a:schemeClr val="tx2"/>
                </a:solidFill>
              </a:rPr>
              <a:t>importance </a:t>
            </a:r>
            <a:r>
              <a:rPr lang="en-US" sz="2400" i="1" dirty="0">
                <a:solidFill>
                  <a:schemeClr val="tx2"/>
                </a:solidFill>
              </a:rPr>
              <a:t>of school self-evaluation. This supports the further development </a:t>
            </a:r>
            <a:r>
              <a:rPr lang="en-US" sz="2400" i="1" dirty="0" smtClean="0">
                <a:solidFill>
                  <a:schemeClr val="tx2"/>
                </a:solidFill>
              </a:rPr>
              <a:t>of</a:t>
            </a:r>
            <a:r>
              <a:rPr lang="et-EE" sz="2400" i="1" dirty="0" smtClean="0">
                <a:solidFill>
                  <a:schemeClr val="tx2"/>
                </a:solidFill>
              </a:rPr>
              <a:t> </a:t>
            </a:r>
            <a:r>
              <a:rPr lang="en-US" sz="2400" i="1" dirty="0" smtClean="0">
                <a:solidFill>
                  <a:schemeClr val="tx2"/>
                </a:solidFill>
              </a:rPr>
              <a:t>professionalism </a:t>
            </a:r>
            <a:r>
              <a:rPr lang="en-US" sz="2400" i="1" dirty="0">
                <a:solidFill>
                  <a:schemeClr val="tx2"/>
                </a:solidFill>
              </a:rPr>
              <a:t>and responsibility at the school level and, with effective procedures </a:t>
            </a:r>
            <a:r>
              <a:rPr lang="en-US" sz="2400" i="1" dirty="0" smtClean="0">
                <a:solidFill>
                  <a:schemeClr val="tx2"/>
                </a:solidFill>
              </a:rPr>
              <a:t>in</a:t>
            </a:r>
            <a:r>
              <a:rPr lang="et-EE" sz="2400" i="1" dirty="0" smtClean="0">
                <a:solidFill>
                  <a:schemeClr val="tx2"/>
                </a:solidFill>
              </a:rPr>
              <a:t> </a:t>
            </a:r>
            <a:r>
              <a:rPr lang="en-US" sz="2400" i="1" dirty="0" smtClean="0">
                <a:solidFill>
                  <a:schemeClr val="tx2"/>
                </a:solidFill>
              </a:rPr>
              <a:t>place </a:t>
            </a:r>
            <a:r>
              <a:rPr lang="en-US" sz="2400" i="1" dirty="0">
                <a:solidFill>
                  <a:schemeClr val="tx2"/>
                </a:solidFill>
              </a:rPr>
              <a:t>and an actively engaged school community, underpins a continual evaluation of the</a:t>
            </a:r>
            <a:br>
              <a:rPr lang="en-US" sz="2400" i="1" dirty="0">
                <a:solidFill>
                  <a:schemeClr val="tx2"/>
                </a:solidFill>
              </a:rPr>
            </a:br>
            <a:r>
              <a:rPr lang="en-US" sz="2400" i="1" dirty="0">
                <a:solidFill>
                  <a:schemeClr val="tx2"/>
                </a:solidFill>
              </a:rPr>
              <a:t>effectiveness of the </a:t>
            </a:r>
            <a:r>
              <a:rPr lang="en-US" sz="2400" i="1" dirty="0" err="1">
                <a:solidFill>
                  <a:schemeClr val="tx2"/>
                </a:solidFill>
              </a:rPr>
              <a:t>organisation</a:t>
            </a:r>
            <a:r>
              <a:rPr lang="en-US" sz="2400" i="1" dirty="0">
                <a:solidFill>
                  <a:schemeClr val="tx2"/>
                </a:solidFill>
              </a:rPr>
              <a:t> of </a:t>
            </a:r>
            <a:r>
              <a:rPr lang="en-US" sz="2400" i="1" dirty="0" smtClean="0">
                <a:solidFill>
                  <a:schemeClr val="tx2"/>
                </a:solidFill>
              </a:rPr>
              <a:t>schooling</a:t>
            </a:r>
            <a:r>
              <a:rPr lang="et-EE" sz="2400" i="1" dirty="0" smtClean="0">
                <a:solidFill>
                  <a:schemeClr val="tx2"/>
                </a:solidFill>
              </a:rPr>
              <a:t>“</a:t>
            </a:r>
            <a:r>
              <a:rPr lang="et-EE" sz="2400" dirty="0">
                <a:solidFill>
                  <a:schemeClr val="tx2"/>
                </a:solidFill>
              </a:rPr>
              <a:t/>
            </a:r>
            <a:br>
              <a:rPr lang="et-EE" sz="2400" dirty="0">
                <a:solidFill>
                  <a:schemeClr val="tx2"/>
                </a:solidFill>
              </a:rPr>
            </a:br>
            <a:r>
              <a:rPr lang="et-EE" sz="2400" dirty="0" smtClean="0">
                <a:solidFill>
                  <a:schemeClr val="tx2"/>
                </a:solidFill>
              </a:rPr>
              <a:t/>
            </a:r>
            <a:br>
              <a:rPr lang="et-EE" sz="2400" dirty="0" smtClean="0">
                <a:solidFill>
                  <a:schemeClr val="tx2"/>
                </a:solidFill>
              </a:rPr>
            </a:br>
            <a:endParaRPr lang="et-EE" sz="2400" i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7156" y="395933"/>
            <a:ext cx="7164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600" b="1" dirty="0" err="1">
                <a:solidFill>
                  <a:schemeClr val="tx2"/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Internal</a:t>
            </a:r>
            <a:r>
              <a:rPr lang="et-EE" sz="3600" b="1" dirty="0">
                <a:solidFill>
                  <a:schemeClr val="tx2"/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 </a:t>
            </a:r>
            <a:r>
              <a:rPr lang="et-EE" sz="3600" b="1" dirty="0" err="1">
                <a:solidFill>
                  <a:schemeClr val="tx2"/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E</a:t>
            </a:r>
            <a:r>
              <a:rPr lang="et-EE" sz="3600" b="1" dirty="0" err="1" smtClean="0">
                <a:solidFill>
                  <a:schemeClr val="tx2"/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valuation</a:t>
            </a:r>
            <a:r>
              <a:rPr lang="et-EE" sz="3600" b="1" dirty="0" smtClean="0">
                <a:solidFill>
                  <a:schemeClr val="tx2"/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 </a:t>
            </a:r>
            <a:r>
              <a:rPr lang="et-EE" sz="3600" b="1" dirty="0" err="1">
                <a:solidFill>
                  <a:schemeClr val="tx2"/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M</a:t>
            </a:r>
            <a:r>
              <a:rPr lang="et-EE" sz="3600" b="1" dirty="0" err="1" smtClean="0">
                <a:solidFill>
                  <a:schemeClr val="tx2"/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atters</a:t>
            </a:r>
            <a:r>
              <a:rPr lang="et-EE" sz="3600" b="1" dirty="0" smtClean="0">
                <a:solidFill>
                  <a:schemeClr val="tx2"/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!</a:t>
            </a:r>
            <a:endParaRPr lang="et-EE" sz="3600" b="1" dirty="0">
              <a:solidFill>
                <a:schemeClr val="tx2"/>
              </a:solidFill>
              <a:latin typeface="Bodoni MT" panose="02070603080606020203" pitchFamily="18" charset="0"/>
              <a:cs typeface="Arial" panose="020B0604020202020204" pitchFamily="34" charset="0"/>
            </a:endParaRPr>
          </a:p>
        </p:txBody>
      </p:sp>
      <p:pic>
        <p:nvPicPr>
          <p:cNvPr id="4" name="Pilt 3" descr="https://www.hm.ee/sites/default/files/pictures/uuringud_heade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609" y="1116013"/>
            <a:ext cx="4680520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875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-4767" y="336501"/>
            <a:ext cx="4571777" cy="1107996"/>
          </a:xfr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  <a:buNone/>
            </a:pPr>
            <a:r>
              <a:rPr lang="et-EE" sz="3600" b="1" dirty="0" err="1" smtClean="0">
                <a:solidFill>
                  <a:schemeClr val="tx2"/>
                </a:solidFill>
                <a:latin typeface="Bodoni MT" panose="02070603080606020203" pitchFamily="18" charset="0"/>
                <a:ea typeface="Roboto Condensed" panose="02000000000000000000" pitchFamily="2" charset="0"/>
              </a:rPr>
              <a:t>Procedure</a:t>
            </a:r>
            <a:r>
              <a:rPr lang="et-EE" sz="3600" b="1" dirty="0" smtClean="0">
                <a:solidFill>
                  <a:schemeClr val="tx2"/>
                </a:solidFill>
                <a:latin typeface="Bodoni MT" panose="02070603080606020203" pitchFamily="18" charset="0"/>
                <a:ea typeface="Roboto Condensed" panose="02000000000000000000" pitchFamily="2" charset="0"/>
              </a:rPr>
              <a:t> of I</a:t>
            </a:r>
            <a:r>
              <a:rPr lang="en-GB" sz="3600" b="1" dirty="0" err="1" smtClean="0">
                <a:solidFill>
                  <a:schemeClr val="tx2"/>
                </a:solidFill>
                <a:latin typeface="Bodoni MT" panose="02070603080606020203" pitchFamily="18" charset="0"/>
                <a:ea typeface="Roboto Condensed" panose="02000000000000000000" pitchFamily="2" charset="0"/>
              </a:rPr>
              <a:t>nternal</a:t>
            </a:r>
            <a:r>
              <a:rPr lang="en-GB" sz="3600" b="1" dirty="0" smtClean="0">
                <a:solidFill>
                  <a:schemeClr val="tx2"/>
                </a:solidFill>
                <a:latin typeface="Bodoni MT" panose="02070603080606020203" pitchFamily="18" charset="0"/>
                <a:ea typeface="Roboto Condensed" panose="02000000000000000000" pitchFamily="2" charset="0"/>
              </a:rPr>
              <a:t> </a:t>
            </a:r>
            <a:r>
              <a:rPr lang="et-EE" sz="3600" b="1" dirty="0">
                <a:solidFill>
                  <a:schemeClr val="tx2"/>
                </a:solidFill>
                <a:latin typeface="Bodoni MT" panose="02070603080606020203" pitchFamily="18" charset="0"/>
                <a:ea typeface="Roboto Condensed" panose="02000000000000000000" pitchFamily="2" charset="0"/>
              </a:rPr>
              <a:t>E</a:t>
            </a:r>
            <a:r>
              <a:rPr lang="en-GB" sz="3600" b="1" dirty="0" smtClean="0">
                <a:solidFill>
                  <a:schemeClr val="tx2"/>
                </a:solidFill>
                <a:latin typeface="Bodoni MT" panose="02070603080606020203" pitchFamily="18" charset="0"/>
                <a:ea typeface="Roboto Condensed" panose="02000000000000000000" pitchFamily="2" charset="0"/>
              </a:rPr>
              <a:t>valuation</a:t>
            </a:r>
            <a:r>
              <a:rPr lang="et-EE" sz="3600" b="1" dirty="0" smtClean="0">
                <a:solidFill>
                  <a:schemeClr val="tx2"/>
                </a:solidFill>
                <a:latin typeface="Bodoni MT" panose="02070603080606020203" pitchFamily="18" charset="0"/>
                <a:ea typeface="Roboto Condensed" panose="02000000000000000000" pitchFamily="2" charset="0"/>
              </a:rPr>
              <a:t> </a:t>
            </a:r>
            <a:endParaRPr lang="en-GB" sz="3600" b="1" dirty="0">
              <a:solidFill>
                <a:schemeClr val="tx2"/>
              </a:solidFill>
              <a:latin typeface="Bodoni MT" panose="02070603080606020203" pitchFamily="18" charset="0"/>
              <a:ea typeface="Roboto Condensed" panose="02000000000000000000" pitchFamily="2" charset="0"/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467321" y="1075453"/>
            <a:ext cx="7740003" cy="98488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>
            <a:lvl1pPr marL="431999" marR="0" lvl="0" indent="-323999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1410"/>
              </a:spcAft>
              <a:buSzPct val="45000"/>
              <a:buFont typeface="StarSymbol"/>
              <a:buChar char="●"/>
              <a:tabLst/>
              <a:def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Roboto Condensed" pitchFamily="2"/>
                <a:ea typeface="Microsoft YaHei" pitchFamily="2"/>
                <a:cs typeface="Mangal" pitchFamily="2"/>
              </a:defRPr>
            </a:lvl1pPr>
            <a:lvl2pPr marL="863998" marR="0" lvl="1" indent="-323999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135"/>
              </a:spcAft>
              <a:buSzPct val="75000"/>
              <a:buFont typeface="StarSymbol"/>
              <a:buChar char="–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Roboto Condensed" pitchFamily="2"/>
                <a:ea typeface="Microsoft YaHei" pitchFamily="2"/>
                <a:cs typeface="Mangal" pitchFamily="2"/>
              </a:defRPr>
            </a:lvl2pPr>
            <a:lvl3pPr marL="1295997" marR="0" lvl="2" indent="-287999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Roboto Condensed" pitchFamily="2"/>
                <a:ea typeface="Microsoft YaHei" pitchFamily="2"/>
                <a:cs typeface="Mangal" pitchFamily="2"/>
              </a:defRPr>
            </a:lvl3pPr>
            <a:lvl4pPr marL="1727996" marR="0" lvl="3" indent="-215999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565"/>
              </a:spcAft>
              <a:buSzPct val="75000"/>
              <a:buFont typeface="StarSymbol"/>
              <a:buChar char="–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Roboto Condensed" pitchFamily="2"/>
                <a:ea typeface="Microsoft YaHei" pitchFamily="2"/>
                <a:cs typeface="Mangal" pitchFamily="2"/>
              </a:defRPr>
            </a:lvl4pPr>
            <a:lvl5pPr marL="2159995" marR="0" lvl="4" indent="-215999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285"/>
              </a:spcAft>
              <a:buSzPct val="45000"/>
              <a:buFont typeface="StarSymbol"/>
              <a:buChar char="●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Roboto Condensed" pitchFamily="2"/>
                <a:ea typeface="Microsoft YaHei" pitchFamily="2"/>
                <a:cs typeface="Mangal" pitchFamily="2"/>
              </a:defRPr>
            </a:lvl5pPr>
          </a:lstStyle>
          <a:p>
            <a:pPr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US" dirty="0" smtClean="0">
              <a:solidFill>
                <a:srgbClr val="181716"/>
              </a:solidFill>
              <a:latin typeface="RobotoCondensed-Regular" pitchFamily="32"/>
            </a:endParaRPr>
          </a:p>
          <a:p>
            <a:pPr>
              <a:spcAft>
                <a:spcPts val="0"/>
              </a:spcAft>
              <a:buFont typeface="StarSymbol"/>
              <a:buNone/>
            </a:pPr>
            <a:endParaRPr lang="en-US" dirty="0">
              <a:solidFill>
                <a:srgbClr val="181716"/>
              </a:solidFill>
              <a:latin typeface="RobotoCondensed-Regular" pitchFamily="32"/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-28759" y="1583647"/>
            <a:ext cx="7416824" cy="58477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>
            <a:lvl1pPr marL="431999" marR="0" lvl="0" indent="-323999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1410"/>
              </a:spcAft>
              <a:buSzPct val="45000"/>
              <a:buFont typeface="StarSymbol"/>
              <a:buChar char="●"/>
              <a:tabLst/>
              <a:def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Roboto Condensed" pitchFamily="2"/>
                <a:ea typeface="Microsoft YaHei" pitchFamily="2"/>
                <a:cs typeface="Mangal" pitchFamily="2"/>
              </a:defRPr>
            </a:lvl1pPr>
            <a:lvl2pPr marL="863998" marR="0" lvl="1" indent="-323999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135"/>
              </a:spcAft>
              <a:buSzPct val="75000"/>
              <a:buFont typeface="StarSymbol"/>
              <a:buChar char="–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Roboto Condensed" pitchFamily="2"/>
                <a:ea typeface="Microsoft YaHei" pitchFamily="2"/>
                <a:cs typeface="Mangal" pitchFamily="2"/>
              </a:defRPr>
            </a:lvl2pPr>
            <a:lvl3pPr marL="1295997" marR="0" lvl="2" indent="-287999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Roboto Condensed" pitchFamily="2"/>
                <a:ea typeface="Microsoft YaHei" pitchFamily="2"/>
                <a:cs typeface="Mangal" pitchFamily="2"/>
              </a:defRPr>
            </a:lvl3pPr>
            <a:lvl4pPr marL="1727996" marR="0" lvl="3" indent="-215999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565"/>
              </a:spcAft>
              <a:buSzPct val="75000"/>
              <a:buFont typeface="StarSymbol"/>
              <a:buChar char="–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Roboto Condensed" pitchFamily="2"/>
                <a:ea typeface="Microsoft YaHei" pitchFamily="2"/>
                <a:cs typeface="Mangal" pitchFamily="2"/>
              </a:defRPr>
            </a:lvl4pPr>
            <a:lvl5pPr marL="2159995" marR="0" lvl="4" indent="-215999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285"/>
              </a:spcAft>
              <a:buSzPct val="45000"/>
              <a:buFont typeface="StarSymbol"/>
              <a:buChar char="●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Roboto Condensed" pitchFamily="2"/>
                <a:ea typeface="Microsoft YaHei" pitchFamily="2"/>
                <a:cs typeface="Mangal" pitchFamily="2"/>
              </a:defRPr>
            </a:lvl5pPr>
          </a:lstStyle>
          <a:p>
            <a:pPr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methods for carrying out internal </a:t>
            </a:r>
            <a:endParaRPr lang="et-EE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0">
              <a:spcAft>
                <a:spcPts val="0"/>
              </a:spcAft>
              <a:buNone/>
            </a:pPr>
            <a:r>
              <a:rPr lang="et-EE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are chosen by the </a:t>
            </a:r>
            <a:endParaRPr lang="et-EE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0">
              <a:spcAft>
                <a:spcPts val="0"/>
              </a:spcAft>
              <a:buNone/>
            </a:pPr>
            <a:r>
              <a:rPr lang="et-EE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educational institution.</a:t>
            </a:r>
            <a:endParaRPr lang="et-EE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t-EE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evaluation is an ongoing process aimed at ensuring the conditions supporting the development of students and the consistent development of a school. To that end the strengths and weaknesses of a school are identified and the development plan of the school is drawn up on the basis thereof. Following the goal, teaching and education and management is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analysed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their effectiveness is evaluated in the course of internal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evaluation.The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procedure of internal evaluation is imposed 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headmaster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t-EE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t-EE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procedure for internal evaluation of a school is established by the head of school who submits it to the board of trustees for obtaining its opinion beforehand.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t-EE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GB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lt 7" descr="https://www.hm.ee/sites/default/files/_mg_444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793" y="179909"/>
            <a:ext cx="3748405" cy="2498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924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0" y="339725"/>
            <a:ext cx="7739063" cy="1108075"/>
          </a:xfr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  <a:buNone/>
            </a:pPr>
            <a:r>
              <a:rPr lang="en-GB" sz="3600" b="1" dirty="0" smtClean="0">
                <a:solidFill>
                  <a:schemeClr val="tx2"/>
                </a:solidFill>
                <a:latin typeface="Bodoni MT" panose="02070603080606020203" pitchFamily="18" charset="0"/>
                <a:ea typeface="Roboto Condensed" panose="02000000000000000000" pitchFamily="2" charset="0"/>
              </a:rPr>
              <a:t>Co</a:t>
            </a:r>
            <a:r>
              <a:rPr lang="et-EE" sz="3600" b="1" dirty="0" smtClean="0">
                <a:solidFill>
                  <a:schemeClr val="tx2"/>
                </a:solidFill>
                <a:latin typeface="Bodoni MT" panose="02070603080606020203" pitchFamily="18" charset="0"/>
                <a:ea typeface="Roboto Condensed" panose="02000000000000000000" pitchFamily="2" charset="0"/>
              </a:rPr>
              <a:t>u</a:t>
            </a:r>
            <a:r>
              <a:rPr lang="en-GB" sz="3600" b="1" dirty="0" err="1" smtClean="0">
                <a:solidFill>
                  <a:schemeClr val="tx2"/>
                </a:solidFill>
                <a:latin typeface="Bodoni MT" panose="02070603080606020203" pitchFamily="18" charset="0"/>
                <a:ea typeface="Roboto Condensed" panose="02000000000000000000" pitchFamily="2" charset="0"/>
              </a:rPr>
              <a:t>nselling</a:t>
            </a:r>
            <a:r>
              <a:rPr lang="et-EE" sz="3600" b="1" dirty="0" smtClean="0">
                <a:solidFill>
                  <a:schemeClr val="tx2"/>
                </a:solidFill>
                <a:latin typeface="Bodoni MT" panose="02070603080606020203" pitchFamily="18" charset="0"/>
                <a:ea typeface="Roboto Condensed" panose="02000000000000000000" pitchFamily="2" charset="0"/>
              </a:rPr>
              <a:t> of Educational I</a:t>
            </a:r>
            <a:r>
              <a:rPr lang="en-US" sz="3600" b="1" dirty="0" err="1" smtClean="0">
                <a:solidFill>
                  <a:schemeClr val="tx2"/>
                </a:solidFill>
                <a:latin typeface="Bodoni MT" panose="02070603080606020203" pitchFamily="18" charset="0"/>
                <a:ea typeface="Roboto Condensed" panose="02000000000000000000" pitchFamily="2" charset="0"/>
              </a:rPr>
              <a:t>nstitutions</a:t>
            </a:r>
            <a:r>
              <a:rPr lang="en-US" sz="3600" b="1" dirty="0" smtClean="0">
                <a:solidFill>
                  <a:schemeClr val="tx2"/>
                </a:solidFill>
                <a:latin typeface="Bodoni MT" panose="02070603080606020203" pitchFamily="18" charset="0"/>
                <a:ea typeface="Roboto Condensed" panose="02000000000000000000" pitchFamily="2" charset="0"/>
              </a:rPr>
              <a:t> </a:t>
            </a:r>
            <a:r>
              <a:rPr lang="en-US" sz="3600" b="1" dirty="0">
                <a:solidFill>
                  <a:schemeClr val="tx2"/>
                </a:solidFill>
                <a:latin typeface="Bodoni MT" panose="02070603080606020203" pitchFamily="18" charset="0"/>
                <a:ea typeface="Roboto Condensed" panose="02000000000000000000" pitchFamily="2" charset="0"/>
              </a:rPr>
              <a:t>in </a:t>
            </a:r>
            <a:r>
              <a:rPr lang="et-EE" sz="3600" b="1" dirty="0" smtClean="0">
                <a:solidFill>
                  <a:schemeClr val="tx2"/>
                </a:solidFill>
                <a:latin typeface="Bodoni MT" panose="02070603080606020203" pitchFamily="18" charset="0"/>
                <a:ea typeface="Roboto Condensed" panose="02000000000000000000" pitchFamily="2" charset="0"/>
              </a:rPr>
              <a:t>I</a:t>
            </a:r>
            <a:r>
              <a:rPr lang="en-US" sz="3600" b="1" dirty="0" err="1" smtClean="0">
                <a:solidFill>
                  <a:schemeClr val="tx2"/>
                </a:solidFill>
                <a:latin typeface="Bodoni MT" panose="02070603080606020203" pitchFamily="18" charset="0"/>
                <a:ea typeface="Roboto Condensed" panose="02000000000000000000" pitchFamily="2" charset="0"/>
              </a:rPr>
              <a:t>ssues</a:t>
            </a:r>
            <a:r>
              <a:rPr lang="en-US" sz="3600" b="1" dirty="0" smtClean="0">
                <a:solidFill>
                  <a:schemeClr val="tx2"/>
                </a:solidFill>
                <a:latin typeface="Bodoni MT" panose="02070603080606020203" pitchFamily="18" charset="0"/>
                <a:ea typeface="Roboto Condensed" panose="02000000000000000000" pitchFamily="2" charset="0"/>
              </a:rPr>
              <a:t> </a:t>
            </a:r>
            <a:r>
              <a:rPr lang="en-US" sz="3600" b="1" dirty="0">
                <a:solidFill>
                  <a:schemeClr val="tx2"/>
                </a:solidFill>
                <a:latin typeface="Bodoni MT" panose="02070603080606020203" pitchFamily="18" charset="0"/>
                <a:ea typeface="Roboto Condensed" panose="02000000000000000000" pitchFamily="2" charset="0"/>
              </a:rPr>
              <a:t>of </a:t>
            </a:r>
            <a:r>
              <a:rPr lang="et-EE" sz="3600" b="1" dirty="0" smtClean="0">
                <a:solidFill>
                  <a:schemeClr val="tx2"/>
                </a:solidFill>
                <a:latin typeface="Bodoni MT" panose="02070603080606020203" pitchFamily="18" charset="0"/>
                <a:ea typeface="Roboto Condensed" panose="02000000000000000000" pitchFamily="2" charset="0"/>
              </a:rPr>
              <a:t>I</a:t>
            </a:r>
            <a:r>
              <a:rPr lang="en-US" sz="3600" b="1" dirty="0" err="1" smtClean="0">
                <a:solidFill>
                  <a:schemeClr val="tx2"/>
                </a:solidFill>
                <a:latin typeface="Bodoni MT" panose="02070603080606020203" pitchFamily="18" charset="0"/>
                <a:ea typeface="Roboto Condensed" panose="02000000000000000000" pitchFamily="2" charset="0"/>
              </a:rPr>
              <a:t>nternal</a:t>
            </a:r>
            <a:r>
              <a:rPr lang="en-US" sz="3600" b="1" dirty="0" smtClean="0">
                <a:solidFill>
                  <a:schemeClr val="tx2"/>
                </a:solidFill>
                <a:latin typeface="Bodoni MT" panose="02070603080606020203" pitchFamily="18" charset="0"/>
                <a:ea typeface="Roboto Condensed" panose="02000000000000000000" pitchFamily="2" charset="0"/>
              </a:rPr>
              <a:t> </a:t>
            </a:r>
            <a:r>
              <a:rPr lang="et-EE" sz="3600" b="1" dirty="0" smtClean="0">
                <a:solidFill>
                  <a:schemeClr val="tx2"/>
                </a:solidFill>
                <a:latin typeface="Bodoni MT" panose="02070603080606020203" pitchFamily="18" charset="0"/>
                <a:ea typeface="Roboto Condensed" panose="02000000000000000000" pitchFamily="2" charset="0"/>
              </a:rPr>
              <a:t>E</a:t>
            </a:r>
            <a:r>
              <a:rPr lang="en-US" sz="3600" b="1" dirty="0" smtClean="0">
                <a:solidFill>
                  <a:schemeClr val="tx2"/>
                </a:solidFill>
                <a:latin typeface="Bodoni MT" panose="02070603080606020203" pitchFamily="18" charset="0"/>
                <a:ea typeface="Roboto Condensed" panose="02000000000000000000" pitchFamily="2" charset="0"/>
              </a:rPr>
              <a:t>valuation</a:t>
            </a:r>
            <a:endParaRPr lang="en-GB" sz="3600" b="1" dirty="0">
              <a:solidFill>
                <a:schemeClr val="tx2"/>
              </a:solidFill>
              <a:latin typeface="Bodoni MT" panose="02070603080606020203" pitchFamily="18" charset="0"/>
              <a:ea typeface="Roboto Condensed" panose="02000000000000000000" pitchFamily="2" charset="0"/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13538" y="1836093"/>
            <a:ext cx="5134304" cy="44319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>
            <a:lvl1pPr marL="431999" marR="0" lvl="0" indent="-323999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1410"/>
              </a:spcAft>
              <a:buSzPct val="45000"/>
              <a:buFont typeface="StarSymbol"/>
              <a:buChar char="●"/>
              <a:tabLst/>
              <a:def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Roboto Condensed" pitchFamily="2"/>
                <a:ea typeface="Microsoft YaHei" pitchFamily="2"/>
                <a:cs typeface="Mangal" pitchFamily="2"/>
              </a:defRPr>
            </a:lvl1pPr>
            <a:lvl2pPr marL="863998" marR="0" lvl="1" indent="-323999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135"/>
              </a:spcAft>
              <a:buSzPct val="75000"/>
              <a:buFont typeface="StarSymbol"/>
              <a:buChar char="–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Roboto Condensed" pitchFamily="2"/>
                <a:ea typeface="Microsoft YaHei" pitchFamily="2"/>
                <a:cs typeface="Mangal" pitchFamily="2"/>
              </a:defRPr>
            </a:lvl2pPr>
            <a:lvl3pPr marL="1295997" marR="0" lvl="2" indent="-287999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Roboto Condensed" pitchFamily="2"/>
                <a:ea typeface="Microsoft YaHei" pitchFamily="2"/>
                <a:cs typeface="Mangal" pitchFamily="2"/>
              </a:defRPr>
            </a:lvl3pPr>
            <a:lvl4pPr marL="1727996" marR="0" lvl="3" indent="-215999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565"/>
              </a:spcAft>
              <a:buSzPct val="75000"/>
              <a:buFont typeface="StarSymbol"/>
              <a:buChar char="–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Roboto Condensed" pitchFamily="2"/>
                <a:ea typeface="Microsoft YaHei" pitchFamily="2"/>
                <a:cs typeface="Mangal" pitchFamily="2"/>
              </a:defRPr>
            </a:lvl4pPr>
            <a:lvl5pPr marL="2159995" marR="0" lvl="4" indent="-215999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285"/>
              </a:spcAft>
              <a:buSzPct val="45000"/>
              <a:buFont typeface="StarSymbol"/>
              <a:buChar char="●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Roboto Condensed" pitchFamily="2"/>
                <a:ea typeface="Microsoft YaHei" pitchFamily="2"/>
                <a:cs typeface="Mangal" pitchFamily="2"/>
              </a:defRPr>
            </a:lvl5pPr>
          </a:lstStyle>
          <a:p>
            <a:pPr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t-EE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 2006 to 2009 </a:t>
            </a: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obligatory </a:t>
            </a:r>
            <a:endParaRPr lang="et-EE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GB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t-EE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 2009 to 2013 – optional</a:t>
            </a:r>
            <a:endParaRPr lang="et-EE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GB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2013 </a:t>
            </a: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ministry does not organize counselling</a:t>
            </a:r>
            <a:endPara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lt 2" descr="Orientacion4 - el cousell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865" y="2700189"/>
            <a:ext cx="2479399" cy="245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2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408769" y="343021"/>
            <a:ext cx="7739063" cy="554037"/>
          </a:xfr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  <a:buNone/>
            </a:pPr>
            <a:r>
              <a:rPr lang="en-GB" sz="3600" b="1" dirty="0" smtClean="0">
                <a:solidFill>
                  <a:schemeClr val="tx2"/>
                </a:solidFill>
                <a:latin typeface="Bodoni MT" panose="02070603080606020203" pitchFamily="18" charset="0"/>
                <a:ea typeface="Roboto Condensed" panose="02000000000000000000" pitchFamily="2" charset="0"/>
              </a:rPr>
              <a:t>Internal evaluation</a:t>
            </a:r>
            <a:r>
              <a:rPr lang="et-EE" sz="3600" b="1" dirty="0">
                <a:solidFill>
                  <a:schemeClr val="tx2"/>
                </a:solidFill>
                <a:latin typeface="Bodoni MT" panose="02070603080606020203" pitchFamily="18" charset="0"/>
                <a:ea typeface="Roboto Condensed" panose="02000000000000000000" pitchFamily="2" charset="0"/>
              </a:rPr>
              <a:t> </a:t>
            </a:r>
            <a:r>
              <a:rPr lang="et-EE" sz="3600" b="1" dirty="0" smtClean="0">
                <a:solidFill>
                  <a:schemeClr val="tx2"/>
                </a:solidFill>
                <a:latin typeface="Bodoni MT" panose="02070603080606020203" pitchFamily="18" charset="0"/>
                <a:ea typeface="Roboto Condensed" panose="02000000000000000000" pitchFamily="2" charset="0"/>
              </a:rPr>
              <a:t>&lt; </a:t>
            </a:r>
            <a:r>
              <a:rPr lang="en-GB" sz="3600" b="1" dirty="0" smtClean="0">
                <a:solidFill>
                  <a:schemeClr val="tx2"/>
                </a:solidFill>
                <a:latin typeface="Bodoni MT" panose="02070603080606020203" pitchFamily="18" charset="0"/>
                <a:ea typeface="Roboto Condensed" panose="02000000000000000000" pitchFamily="2" charset="0"/>
              </a:rPr>
              <a:t>inspection</a:t>
            </a:r>
            <a:endParaRPr lang="en-GB" sz="3600" b="1" dirty="0">
              <a:solidFill>
                <a:schemeClr val="tx2"/>
              </a:solidFill>
              <a:latin typeface="Bodoni MT" panose="02070603080606020203" pitchFamily="18" charset="0"/>
              <a:ea typeface="Roboto Condensed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244001" y="0"/>
            <a:ext cx="431029" cy="683999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Placeholder 1"/>
          <p:cNvSpPr txBox="1">
            <a:spLocks/>
          </p:cNvSpPr>
          <p:nvPr/>
        </p:nvSpPr>
        <p:spPr>
          <a:xfrm>
            <a:off x="0" y="1254549"/>
            <a:ext cx="7740003" cy="98488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>
            <a:lvl1pPr marL="431999" marR="0" lvl="0" indent="-323999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1410"/>
              </a:spcAft>
              <a:buSzPct val="45000"/>
              <a:buFont typeface="StarSymbol"/>
              <a:buChar char="●"/>
              <a:tabLst/>
              <a:def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Roboto Condensed" pitchFamily="2"/>
                <a:ea typeface="Microsoft YaHei" pitchFamily="2"/>
                <a:cs typeface="Mangal" pitchFamily="2"/>
              </a:defRPr>
            </a:lvl1pPr>
            <a:lvl2pPr marL="863998" marR="0" lvl="1" indent="-323999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135"/>
              </a:spcAft>
              <a:buSzPct val="75000"/>
              <a:buFont typeface="StarSymbol"/>
              <a:buChar char="–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Roboto Condensed" pitchFamily="2"/>
                <a:ea typeface="Microsoft YaHei" pitchFamily="2"/>
                <a:cs typeface="Mangal" pitchFamily="2"/>
              </a:defRPr>
            </a:lvl2pPr>
            <a:lvl3pPr marL="1295997" marR="0" lvl="2" indent="-287999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Roboto Condensed" pitchFamily="2"/>
                <a:ea typeface="Microsoft YaHei" pitchFamily="2"/>
                <a:cs typeface="Mangal" pitchFamily="2"/>
              </a:defRPr>
            </a:lvl3pPr>
            <a:lvl4pPr marL="1727996" marR="0" lvl="3" indent="-215999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565"/>
              </a:spcAft>
              <a:buSzPct val="75000"/>
              <a:buFont typeface="StarSymbol"/>
              <a:buChar char="–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Roboto Condensed" pitchFamily="2"/>
                <a:ea typeface="Microsoft YaHei" pitchFamily="2"/>
                <a:cs typeface="Mangal" pitchFamily="2"/>
              </a:defRPr>
            </a:lvl4pPr>
            <a:lvl5pPr marL="2159995" marR="0" lvl="4" indent="-215999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285"/>
              </a:spcAft>
              <a:buSzPct val="45000"/>
              <a:buFont typeface="StarSymbol"/>
              <a:buChar char="●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Roboto Condensed" pitchFamily="2"/>
                <a:ea typeface="Microsoft YaHei" pitchFamily="2"/>
                <a:cs typeface="Mangal" pitchFamily="2"/>
              </a:defRPr>
            </a:lvl5pPr>
          </a:lstStyle>
          <a:p>
            <a:pPr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US" dirty="0" smtClean="0">
              <a:solidFill>
                <a:srgbClr val="181716"/>
              </a:solidFill>
              <a:latin typeface="RobotoCondensed-Regular" pitchFamily="32"/>
            </a:endParaRPr>
          </a:p>
          <a:p>
            <a:pPr>
              <a:spcAft>
                <a:spcPts val="0"/>
              </a:spcAft>
              <a:buFont typeface="StarSymbol"/>
              <a:buNone/>
            </a:pPr>
            <a:endParaRPr lang="en-US" dirty="0">
              <a:solidFill>
                <a:srgbClr val="181716"/>
              </a:solidFill>
              <a:latin typeface="RobotoCondensed-Regular" pitchFamily="32"/>
            </a:endParaRPr>
          </a:p>
        </p:txBody>
      </p:sp>
      <p:sp>
        <p:nvSpPr>
          <p:cNvPr id="3" name="Ovaal 2"/>
          <p:cNvSpPr/>
          <p:nvPr/>
        </p:nvSpPr>
        <p:spPr>
          <a:xfrm>
            <a:off x="432291" y="1657809"/>
            <a:ext cx="3374773" cy="19733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Internal evaluation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al 7"/>
          <p:cNvSpPr/>
          <p:nvPr/>
        </p:nvSpPr>
        <p:spPr>
          <a:xfrm>
            <a:off x="4787801" y="1657810"/>
            <a:ext cx="3538588" cy="19733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 plan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al 8"/>
          <p:cNvSpPr/>
          <p:nvPr/>
        </p:nvSpPr>
        <p:spPr>
          <a:xfrm>
            <a:off x="2483545" y="4356373"/>
            <a:ext cx="3672408" cy="21919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Inspection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aremnool 4"/>
          <p:cNvSpPr/>
          <p:nvPr/>
        </p:nvSpPr>
        <p:spPr>
          <a:xfrm>
            <a:off x="3875629" y="2400379"/>
            <a:ext cx="978408" cy="484632"/>
          </a:xfrm>
          <a:prstGeom prst="right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Ülesnool 9"/>
          <p:cNvSpPr/>
          <p:nvPr/>
        </p:nvSpPr>
        <p:spPr>
          <a:xfrm>
            <a:off x="3233084" y="3377964"/>
            <a:ext cx="484632" cy="978408"/>
          </a:xfrm>
          <a:prstGeom prst="up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1" name="Ülesnool 10"/>
          <p:cNvSpPr/>
          <p:nvPr/>
        </p:nvSpPr>
        <p:spPr>
          <a:xfrm>
            <a:off x="5046585" y="3377964"/>
            <a:ext cx="484632" cy="978408"/>
          </a:xfrm>
          <a:prstGeom prst="up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6688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323305" y="323925"/>
            <a:ext cx="7524163" cy="1262155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>
                <a:solidFill>
                  <a:schemeClr val="tx2"/>
                </a:solidFill>
                <a:latin typeface="Bodoni MT" panose="02070603080606020203" pitchFamily="18" charset="0"/>
              </a:rPr>
              <a:t>Internal evaluation is not implemented in all schools in such a way how we saw it and how we wanted</a:t>
            </a:r>
            <a:endParaRPr lang="en-GB" b="1" dirty="0">
              <a:solidFill>
                <a:schemeClr val="tx2"/>
              </a:solidFill>
              <a:latin typeface="Bodoni MT" panose="020706030806060202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269" y="1556302"/>
            <a:ext cx="808017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et-EE" sz="25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5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problem</a:t>
            </a:r>
            <a:r>
              <a:rPr lang="et-EE" sz="25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25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5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administrations and owners do not understand the importance of internal evaluation in ensuring the development of school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5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necessary skills</a:t>
            </a:r>
            <a:endParaRPr lang="et-EE" sz="25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5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Insufficient </a:t>
            </a:r>
            <a:r>
              <a:rPr lang="et-EE" sz="25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en-GB" sz="25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5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5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we intend to improve the situation: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5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of school administrations and owners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t-EE" sz="25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Manuals</a:t>
            </a:r>
            <a:endParaRPr lang="en-GB" sz="25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5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comprehensive information for schools and community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t-EE" sz="25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2043" y="4285993"/>
            <a:ext cx="7691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endParaRPr lang="et-EE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t-EE" sz="2000" dirty="0"/>
          </a:p>
        </p:txBody>
      </p:sp>
    </p:spTree>
    <p:extLst>
      <p:ext uri="{BB962C8B-B14F-4D97-AF65-F5344CB8AC3E}">
        <p14:creationId xmlns:p14="http://schemas.microsoft.com/office/powerpoint/2010/main" val="152438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11337" y="323925"/>
            <a:ext cx="6451310" cy="1520120"/>
          </a:xfrm>
          <a:noFill/>
        </p:spPr>
        <p:txBody>
          <a:bodyPr/>
          <a:lstStyle/>
          <a:p>
            <a:r>
              <a:rPr lang="et-EE" b="1" dirty="0" err="1" smtClean="0">
                <a:solidFill>
                  <a:schemeClr val="tx2"/>
                </a:solidFill>
                <a:latin typeface="Bodoni MT" panose="02070603080606020203" pitchFamily="18" charset="0"/>
              </a:rPr>
              <a:t>What</a:t>
            </a:r>
            <a:r>
              <a:rPr lang="et-EE" b="1" dirty="0" smtClean="0">
                <a:solidFill>
                  <a:schemeClr val="tx2"/>
                </a:solidFill>
                <a:latin typeface="Bodoni MT" panose="02070603080606020203" pitchFamily="18" charset="0"/>
              </a:rPr>
              <a:t> </a:t>
            </a:r>
            <a:r>
              <a:rPr lang="et-EE" b="1" dirty="0" err="1" smtClean="0">
                <a:solidFill>
                  <a:schemeClr val="tx2"/>
                </a:solidFill>
                <a:latin typeface="Bodoni MT" panose="02070603080606020203" pitchFamily="18" charset="0"/>
              </a:rPr>
              <a:t>have</a:t>
            </a:r>
            <a:r>
              <a:rPr lang="et-EE" b="1" dirty="0" smtClean="0">
                <a:solidFill>
                  <a:schemeClr val="tx2"/>
                </a:solidFill>
                <a:latin typeface="Bodoni MT" panose="02070603080606020203" pitchFamily="18" charset="0"/>
              </a:rPr>
              <a:t> </a:t>
            </a:r>
            <a:r>
              <a:rPr lang="et-EE" b="1" dirty="0" err="1" smtClean="0">
                <a:solidFill>
                  <a:schemeClr val="tx2"/>
                </a:solidFill>
                <a:latin typeface="Bodoni MT" panose="02070603080606020203" pitchFamily="18" charset="0"/>
              </a:rPr>
              <a:t>we</a:t>
            </a:r>
            <a:r>
              <a:rPr lang="et-EE" b="1" dirty="0" smtClean="0">
                <a:solidFill>
                  <a:schemeClr val="tx2"/>
                </a:solidFill>
                <a:latin typeface="Bodoni MT" panose="02070603080606020203" pitchFamily="18" charset="0"/>
              </a:rPr>
              <a:t> </a:t>
            </a:r>
            <a:r>
              <a:rPr lang="et-EE" b="1" dirty="0" err="1" smtClean="0">
                <a:solidFill>
                  <a:schemeClr val="tx2"/>
                </a:solidFill>
                <a:latin typeface="Bodoni MT" panose="02070603080606020203" pitchFamily="18" charset="0"/>
              </a:rPr>
              <a:t>done</a:t>
            </a:r>
            <a:r>
              <a:rPr lang="et-EE" b="1" dirty="0" smtClean="0">
                <a:solidFill>
                  <a:schemeClr val="tx2"/>
                </a:solidFill>
                <a:latin typeface="Bodoni MT" panose="02070603080606020203" pitchFamily="18" charset="0"/>
              </a:rPr>
              <a:t> </a:t>
            </a:r>
            <a:r>
              <a:rPr lang="et-EE" b="1" dirty="0" err="1" smtClean="0">
                <a:solidFill>
                  <a:schemeClr val="tx2"/>
                </a:solidFill>
                <a:latin typeface="Bodoni MT" panose="02070603080606020203" pitchFamily="18" charset="0"/>
              </a:rPr>
              <a:t>this</a:t>
            </a:r>
            <a:r>
              <a:rPr lang="et-EE" b="1" dirty="0" smtClean="0">
                <a:solidFill>
                  <a:schemeClr val="tx2"/>
                </a:solidFill>
                <a:latin typeface="Bodoni MT" panose="02070603080606020203" pitchFamily="18" charset="0"/>
              </a:rPr>
              <a:t> </a:t>
            </a:r>
            <a:r>
              <a:rPr lang="et-EE" b="1" dirty="0" err="1" smtClean="0">
                <a:solidFill>
                  <a:schemeClr val="tx2"/>
                </a:solidFill>
                <a:latin typeface="Bodoni MT" panose="02070603080606020203" pitchFamily="18" charset="0"/>
              </a:rPr>
              <a:t>year</a:t>
            </a:r>
            <a:r>
              <a:rPr lang="et-EE" b="1" dirty="0" smtClean="0">
                <a:solidFill>
                  <a:schemeClr val="tx2"/>
                </a:solidFill>
                <a:latin typeface="Bodoni MT" panose="02070603080606020203" pitchFamily="18" charset="0"/>
              </a:rPr>
              <a:t>…</a:t>
            </a:r>
            <a:endParaRPr lang="et-EE" b="1" dirty="0">
              <a:solidFill>
                <a:schemeClr val="tx2"/>
              </a:solidFill>
              <a:latin typeface="Bodoni MT" panose="02070603080606020203" pitchFamily="18" charset="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95313" y="1692077"/>
            <a:ext cx="7524163" cy="4514401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We have prepared various </a:t>
            </a:r>
            <a:r>
              <a:rPr lang="et-EE" sz="2400" b="1" dirty="0" err="1" smtClean="0">
                <a:solidFill>
                  <a:schemeClr val="tx2"/>
                </a:solidFill>
              </a:rPr>
              <a:t>manuals</a:t>
            </a:r>
            <a:endParaRPr lang="et-EE" sz="2400" b="1" dirty="0" smtClean="0">
              <a:solidFill>
                <a:schemeClr val="tx2"/>
              </a:solidFill>
            </a:endParaRPr>
          </a:p>
          <a:p>
            <a:r>
              <a:rPr lang="et-EE" sz="2400" b="1" dirty="0" err="1">
                <a:solidFill>
                  <a:schemeClr val="tx2"/>
                </a:solidFill>
              </a:rPr>
              <a:t>We</a:t>
            </a:r>
            <a:r>
              <a:rPr lang="et-EE" sz="2400" b="1" dirty="0">
                <a:solidFill>
                  <a:schemeClr val="tx2"/>
                </a:solidFill>
              </a:rPr>
              <a:t> </a:t>
            </a:r>
            <a:r>
              <a:rPr lang="et-EE" sz="2400" b="1" dirty="0" err="1">
                <a:solidFill>
                  <a:schemeClr val="tx2"/>
                </a:solidFill>
              </a:rPr>
              <a:t>have</a:t>
            </a:r>
            <a:r>
              <a:rPr lang="et-EE" sz="2400" b="1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organized training days for local government officials</a:t>
            </a:r>
            <a:endParaRPr lang="et-EE" sz="2400" b="1" dirty="0">
              <a:solidFill>
                <a:schemeClr val="tx2"/>
              </a:solidFill>
            </a:endParaRPr>
          </a:p>
          <a:p>
            <a:r>
              <a:rPr lang="et-EE" sz="2400" b="1" dirty="0" err="1" smtClean="0">
                <a:solidFill>
                  <a:schemeClr val="tx2"/>
                </a:solidFill>
              </a:rPr>
              <a:t>This</a:t>
            </a:r>
            <a:r>
              <a:rPr lang="et-EE" sz="2400" b="1" dirty="0" smtClean="0">
                <a:solidFill>
                  <a:schemeClr val="tx2"/>
                </a:solidFill>
              </a:rPr>
              <a:t> </a:t>
            </a:r>
            <a:r>
              <a:rPr lang="et-EE" sz="2400" b="1" dirty="0" err="1" smtClean="0">
                <a:solidFill>
                  <a:schemeClr val="tx2"/>
                </a:solidFill>
              </a:rPr>
              <a:t>year</a:t>
            </a:r>
            <a:r>
              <a:rPr lang="et-EE" sz="2400" b="1" dirty="0" smtClean="0">
                <a:solidFill>
                  <a:schemeClr val="tx2"/>
                </a:solidFill>
              </a:rPr>
              <a:t> </a:t>
            </a:r>
            <a:r>
              <a:rPr lang="et-EE" sz="2400" b="1" dirty="0" err="1" smtClean="0">
                <a:solidFill>
                  <a:schemeClr val="tx2"/>
                </a:solidFill>
              </a:rPr>
              <a:t>the</a:t>
            </a:r>
            <a:r>
              <a:rPr lang="et-EE" sz="2400" b="1" dirty="0" smtClean="0">
                <a:solidFill>
                  <a:schemeClr val="tx2"/>
                </a:solidFill>
              </a:rPr>
              <a:t> </a:t>
            </a:r>
            <a:r>
              <a:rPr lang="et-EE" sz="2400" b="1" dirty="0" err="1" smtClean="0">
                <a:solidFill>
                  <a:schemeClr val="tx2"/>
                </a:solidFill>
              </a:rPr>
              <a:t>theme</a:t>
            </a:r>
            <a:r>
              <a:rPr lang="et-EE" sz="2400" b="1" dirty="0" smtClean="0">
                <a:solidFill>
                  <a:schemeClr val="tx2"/>
                </a:solidFill>
              </a:rPr>
              <a:t> of </a:t>
            </a:r>
            <a:r>
              <a:rPr lang="et-EE" sz="2400" b="1" dirty="0" err="1" smtClean="0">
                <a:solidFill>
                  <a:schemeClr val="tx2"/>
                </a:solidFill>
              </a:rPr>
              <a:t>the</a:t>
            </a:r>
            <a:r>
              <a:rPr lang="et-EE" sz="2400" b="1" dirty="0" smtClean="0">
                <a:solidFill>
                  <a:schemeClr val="tx2"/>
                </a:solidFill>
              </a:rPr>
              <a:t> </a:t>
            </a:r>
            <a:r>
              <a:rPr lang="et-EE" sz="2400" b="1" dirty="0" err="1" smtClean="0">
                <a:solidFill>
                  <a:schemeClr val="tx2"/>
                </a:solidFill>
              </a:rPr>
              <a:t>thematic</a:t>
            </a:r>
            <a:r>
              <a:rPr lang="et-EE" sz="2400" b="1" dirty="0" smtClean="0">
                <a:solidFill>
                  <a:schemeClr val="tx2"/>
                </a:solidFill>
              </a:rPr>
              <a:t> </a:t>
            </a:r>
            <a:r>
              <a:rPr lang="et-EE" sz="2400" b="1" dirty="0" err="1" smtClean="0">
                <a:solidFill>
                  <a:schemeClr val="tx2"/>
                </a:solidFill>
              </a:rPr>
              <a:t>inspection</a:t>
            </a:r>
            <a:r>
              <a:rPr lang="et-EE" sz="2400" b="1" dirty="0" smtClean="0">
                <a:solidFill>
                  <a:schemeClr val="tx2"/>
                </a:solidFill>
              </a:rPr>
              <a:t> </a:t>
            </a:r>
            <a:r>
              <a:rPr lang="et-EE" sz="2400" b="1" dirty="0" err="1" smtClean="0">
                <a:solidFill>
                  <a:schemeClr val="tx2"/>
                </a:solidFill>
              </a:rPr>
              <a:t>is</a:t>
            </a:r>
            <a:r>
              <a:rPr lang="et-EE" sz="2400" b="1" dirty="0" smtClean="0">
                <a:solidFill>
                  <a:schemeClr val="tx2"/>
                </a:solidFill>
              </a:rPr>
              <a:t> „</a:t>
            </a:r>
            <a:r>
              <a:rPr lang="et-EE" sz="2400" b="1" dirty="0" err="1" smtClean="0">
                <a:solidFill>
                  <a:schemeClr val="tx2"/>
                </a:solidFill>
              </a:rPr>
              <a:t>Internal</a:t>
            </a:r>
            <a:r>
              <a:rPr lang="et-EE" sz="2400" b="1" dirty="0" smtClean="0">
                <a:solidFill>
                  <a:schemeClr val="tx2"/>
                </a:solidFill>
              </a:rPr>
              <a:t> </a:t>
            </a:r>
            <a:r>
              <a:rPr lang="et-EE" sz="2400" b="1" dirty="0" err="1" smtClean="0">
                <a:solidFill>
                  <a:schemeClr val="tx2"/>
                </a:solidFill>
              </a:rPr>
              <a:t>evaluation</a:t>
            </a:r>
            <a:r>
              <a:rPr lang="et-EE" sz="2400" b="1" dirty="0" smtClean="0">
                <a:solidFill>
                  <a:schemeClr val="tx2"/>
                </a:solidFill>
              </a:rPr>
              <a:t>“ </a:t>
            </a:r>
          </a:p>
          <a:p>
            <a:r>
              <a:rPr lang="et-EE" sz="2400" b="1" dirty="0" smtClean="0">
                <a:solidFill>
                  <a:schemeClr val="tx2"/>
                </a:solidFill>
              </a:rPr>
              <a:t>I</a:t>
            </a:r>
            <a:r>
              <a:rPr lang="en-US" sz="2400" b="1" dirty="0" err="1" smtClean="0">
                <a:solidFill>
                  <a:schemeClr val="tx2"/>
                </a:solidFill>
              </a:rPr>
              <a:t>nterview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the owner during </a:t>
            </a:r>
            <a:r>
              <a:rPr lang="et-EE" sz="2400" b="1" dirty="0" err="1" smtClean="0">
                <a:solidFill>
                  <a:schemeClr val="tx2"/>
                </a:solidFill>
              </a:rPr>
              <a:t>the</a:t>
            </a:r>
            <a:r>
              <a:rPr lang="et-EE" sz="2400" b="1" dirty="0" smtClean="0">
                <a:solidFill>
                  <a:schemeClr val="tx2"/>
                </a:solidFill>
              </a:rPr>
              <a:t> </a:t>
            </a:r>
            <a:r>
              <a:rPr lang="et-EE" sz="2400" b="1" dirty="0" err="1" smtClean="0">
                <a:solidFill>
                  <a:schemeClr val="tx2"/>
                </a:solidFill>
              </a:rPr>
              <a:t>inspection</a:t>
            </a:r>
            <a:r>
              <a:rPr lang="et-EE" sz="2400" b="1" dirty="0" smtClean="0">
                <a:solidFill>
                  <a:schemeClr val="tx2"/>
                </a:solidFill>
              </a:rPr>
              <a:t> and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t-EE" sz="2400" b="1" dirty="0" err="1" smtClean="0">
                <a:solidFill>
                  <a:schemeClr val="tx2"/>
                </a:solidFill>
              </a:rPr>
              <a:t>introduce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the results of the </a:t>
            </a:r>
            <a:r>
              <a:rPr lang="et-EE" sz="2400" b="1" dirty="0" err="1" smtClean="0">
                <a:solidFill>
                  <a:schemeClr val="tx2"/>
                </a:solidFill>
              </a:rPr>
              <a:t>inspection</a:t>
            </a:r>
            <a:r>
              <a:rPr lang="et-EE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</a:rPr>
              <a:t>to </a:t>
            </a:r>
            <a:r>
              <a:rPr lang="en-US" sz="2400" b="1" dirty="0">
                <a:solidFill>
                  <a:schemeClr val="tx2"/>
                </a:solidFill>
              </a:rPr>
              <a:t>the </a:t>
            </a:r>
            <a:r>
              <a:rPr lang="en-US" sz="2400" b="1" dirty="0" smtClean="0">
                <a:solidFill>
                  <a:schemeClr val="tx2"/>
                </a:solidFill>
              </a:rPr>
              <a:t>owner</a:t>
            </a:r>
            <a:endParaRPr lang="et-EE" sz="2400" b="1" dirty="0" smtClean="0">
              <a:solidFill>
                <a:schemeClr val="tx2"/>
              </a:solidFill>
            </a:endParaRPr>
          </a:p>
          <a:p>
            <a:r>
              <a:rPr lang="et-EE" sz="2400" b="1" dirty="0" smtClean="0">
                <a:solidFill>
                  <a:schemeClr val="tx2"/>
                </a:solidFill>
              </a:rPr>
              <a:t>I</a:t>
            </a:r>
            <a:r>
              <a:rPr lang="en-US" sz="2400" b="1" dirty="0" err="1" smtClean="0">
                <a:solidFill>
                  <a:schemeClr val="tx2"/>
                </a:solidFill>
              </a:rPr>
              <a:t>nform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the owner </a:t>
            </a:r>
            <a:r>
              <a:rPr lang="et-EE" sz="2400" b="1" dirty="0" err="1" smtClean="0">
                <a:solidFill>
                  <a:schemeClr val="tx2"/>
                </a:solidFill>
              </a:rPr>
              <a:t>about</a:t>
            </a:r>
            <a:r>
              <a:rPr lang="et-EE" sz="2400" b="1" dirty="0" smtClean="0">
                <a:solidFill>
                  <a:schemeClr val="tx2"/>
                </a:solidFill>
              </a:rPr>
              <a:t> all</a:t>
            </a:r>
            <a:r>
              <a:rPr lang="en-US" sz="2400" b="1" dirty="0" smtClean="0">
                <a:solidFill>
                  <a:schemeClr val="tx2"/>
                </a:solidFill>
              </a:rPr>
              <a:t> complaints</a:t>
            </a:r>
            <a:r>
              <a:rPr lang="et-EE" sz="2400" b="1" dirty="0" smtClean="0">
                <a:solidFill>
                  <a:schemeClr val="tx2"/>
                </a:solidFill>
              </a:rPr>
              <a:t> </a:t>
            </a:r>
            <a:r>
              <a:rPr lang="et-EE" sz="2400" b="1" dirty="0" err="1" smtClean="0">
                <a:solidFill>
                  <a:schemeClr val="tx2"/>
                </a:solidFill>
              </a:rPr>
              <a:t>about</a:t>
            </a:r>
            <a:r>
              <a:rPr lang="et-EE" sz="2400" b="1" dirty="0" smtClean="0">
                <a:solidFill>
                  <a:schemeClr val="tx2"/>
                </a:solidFill>
              </a:rPr>
              <a:t> </a:t>
            </a:r>
            <a:r>
              <a:rPr lang="et-EE" sz="2400" b="1" dirty="0" err="1" smtClean="0">
                <a:solidFill>
                  <a:schemeClr val="tx2"/>
                </a:solidFill>
              </a:rPr>
              <a:t>the</a:t>
            </a:r>
            <a:r>
              <a:rPr lang="et-EE" sz="2400" b="1" dirty="0" smtClean="0">
                <a:solidFill>
                  <a:schemeClr val="tx2"/>
                </a:solidFill>
              </a:rPr>
              <a:t> </a:t>
            </a:r>
            <a:r>
              <a:rPr lang="et-EE" sz="2400" b="1" dirty="0" err="1" smtClean="0">
                <a:solidFill>
                  <a:schemeClr val="tx2"/>
                </a:solidFill>
              </a:rPr>
              <a:t>school</a:t>
            </a:r>
            <a:endParaRPr lang="et-EE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65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03999" y="395531"/>
            <a:ext cx="7092142" cy="1167946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tx2"/>
                </a:solidFill>
                <a:latin typeface="+mj-lt"/>
              </a:rPr>
              <a:t>Background </a:t>
            </a:r>
            <a:r>
              <a:rPr lang="et-EE" b="1" dirty="0" smtClean="0">
                <a:solidFill>
                  <a:schemeClr val="tx2"/>
                </a:solidFill>
                <a:latin typeface="+mj-lt"/>
              </a:rPr>
              <a:t>I</a:t>
            </a:r>
            <a:r>
              <a:rPr lang="en-GB" b="1" dirty="0" err="1" smtClean="0">
                <a:solidFill>
                  <a:schemeClr val="tx2"/>
                </a:solidFill>
                <a:latin typeface="+mj-lt"/>
              </a:rPr>
              <a:t>nformation</a:t>
            </a:r>
            <a:endParaRPr lang="en-GB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07281" y="1933187"/>
            <a:ext cx="2579191" cy="4583425"/>
          </a:xfrm>
        </p:spPr>
        <p:txBody>
          <a:bodyPr>
            <a:normAutofit fontScale="92500" lnSpcReduction="10000"/>
          </a:bodyPr>
          <a:lstStyle/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chemeClr val="tx2"/>
                </a:solidFill>
              </a:rPr>
              <a:t>1 315 944 citizens</a:t>
            </a: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chemeClr val="tx2"/>
                </a:solidFill>
              </a:rPr>
              <a:t>15 counties</a:t>
            </a: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t-EE" sz="2000" dirty="0" smtClean="0">
                <a:solidFill>
                  <a:schemeClr val="tx2"/>
                </a:solidFill>
              </a:rPr>
              <a:t>79</a:t>
            </a:r>
            <a:r>
              <a:rPr lang="en-GB" sz="2000" dirty="0" smtClean="0">
                <a:solidFill>
                  <a:schemeClr val="tx2"/>
                </a:solidFill>
              </a:rPr>
              <a:t> local governments (</a:t>
            </a:r>
            <a:r>
              <a:rPr lang="et-EE" sz="2000" dirty="0" smtClean="0">
                <a:solidFill>
                  <a:schemeClr val="tx2"/>
                </a:solidFill>
              </a:rPr>
              <a:t>15</a:t>
            </a:r>
            <a:r>
              <a:rPr lang="en-GB" sz="2000" dirty="0" smtClean="0">
                <a:solidFill>
                  <a:schemeClr val="tx2"/>
                </a:solidFill>
              </a:rPr>
              <a:t> towns </a:t>
            </a:r>
            <a:r>
              <a:rPr lang="et-EE" sz="2000" dirty="0" smtClean="0">
                <a:solidFill>
                  <a:schemeClr val="tx2"/>
                </a:solidFill>
              </a:rPr>
              <a:t>and</a:t>
            </a:r>
            <a:r>
              <a:rPr lang="en-GB" sz="2000" dirty="0" smtClean="0">
                <a:solidFill>
                  <a:schemeClr val="tx2"/>
                </a:solidFill>
              </a:rPr>
              <a:t> </a:t>
            </a:r>
            <a:r>
              <a:rPr lang="et-EE" sz="2000" dirty="0" smtClean="0">
                <a:solidFill>
                  <a:schemeClr val="tx2"/>
                </a:solidFill>
              </a:rPr>
              <a:t>64</a:t>
            </a:r>
            <a:r>
              <a:rPr lang="en-GB" sz="2000" dirty="0" smtClean="0">
                <a:solidFill>
                  <a:schemeClr val="tx2"/>
                </a:solidFill>
              </a:rPr>
              <a:t> municipalities)</a:t>
            </a: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chemeClr val="tx2"/>
                </a:solidFill>
              </a:rPr>
              <a:t>In </a:t>
            </a:r>
            <a:r>
              <a:rPr lang="et-EE" sz="2000" dirty="0" err="1" smtClean="0">
                <a:solidFill>
                  <a:schemeClr val="tx2"/>
                </a:solidFill>
              </a:rPr>
              <a:t>many</a:t>
            </a:r>
            <a:r>
              <a:rPr lang="en-GB" sz="2000" dirty="0" smtClean="0">
                <a:solidFill>
                  <a:schemeClr val="tx2"/>
                </a:solidFill>
              </a:rPr>
              <a:t> municipality less than 2000 people </a:t>
            </a: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chemeClr val="tx2"/>
                </a:solidFill>
              </a:rPr>
              <a:t>More than 400 000 people living in Tallinn</a:t>
            </a:r>
          </a:p>
          <a:p>
            <a:pPr marL="108000" indent="0">
              <a:buNone/>
            </a:pPr>
            <a:r>
              <a:rPr lang="et-EE" sz="1800" dirty="0" smtClean="0">
                <a:solidFill>
                  <a:schemeClr val="tx2"/>
                </a:solidFill>
              </a:rPr>
              <a:t> </a:t>
            </a:r>
          </a:p>
          <a:p>
            <a:pPr marL="108000" indent="0">
              <a:buNone/>
            </a:pPr>
            <a:endParaRPr lang="et-EE" sz="1800" dirty="0">
              <a:solidFill>
                <a:schemeClr val="tx2"/>
              </a:solidFill>
            </a:endParaRPr>
          </a:p>
        </p:txBody>
      </p:sp>
      <p:pic>
        <p:nvPicPr>
          <p:cNvPr id="1026" name="Picture 2" descr="http://www.mappery.com/maps/Estonia-counties-Map.mediumthum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219" y="2057659"/>
            <a:ext cx="5348958" cy="363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71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23305" y="2556173"/>
            <a:ext cx="7776864" cy="1296144"/>
          </a:xfrm>
        </p:spPr>
        <p:txBody>
          <a:bodyPr>
            <a:noAutofit/>
          </a:bodyPr>
          <a:lstStyle/>
          <a:p>
            <a:pPr marL="108000" indent="0">
              <a:buNone/>
            </a:pPr>
            <a:r>
              <a:rPr lang="en-GB" sz="2400" dirty="0" smtClean="0">
                <a:solidFill>
                  <a:schemeClr val="tx2"/>
                </a:solidFill>
              </a:rPr>
              <a:t>Official </a:t>
            </a:r>
            <a:r>
              <a:rPr lang="en-GB" sz="2400" i="1" dirty="0" smtClean="0">
                <a:solidFill>
                  <a:schemeClr val="tx2"/>
                </a:solidFill>
              </a:rPr>
              <a:t>school performance indicators </a:t>
            </a:r>
            <a:r>
              <a:rPr lang="en-GB" sz="2400" dirty="0" smtClean="0">
                <a:solidFill>
                  <a:schemeClr val="tx2"/>
                </a:solidFill>
              </a:rPr>
              <a:t>are set by the </a:t>
            </a:r>
            <a:r>
              <a:rPr lang="et-EE" sz="2400" dirty="0" err="1" smtClean="0">
                <a:solidFill>
                  <a:schemeClr val="tx2"/>
                </a:solidFill>
              </a:rPr>
              <a:t>regulation</a:t>
            </a:r>
            <a:r>
              <a:rPr lang="en-GB" sz="2400" dirty="0" smtClean="0">
                <a:solidFill>
                  <a:schemeClr val="tx2"/>
                </a:solidFill>
              </a:rPr>
              <a:t> of the Minister of Education and Research. The new set of indicators were introduced in </a:t>
            </a:r>
            <a:r>
              <a:rPr lang="et-EE" sz="2400" dirty="0" smtClean="0">
                <a:solidFill>
                  <a:schemeClr val="tx2"/>
                </a:solidFill>
              </a:rPr>
              <a:t>2016</a:t>
            </a:r>
            <a:r>
              <a:rPr lang="en-GB" sz="2400" dirty="0" smtClean="0">
                <a:solidFill>
                  <a:schemeClr val="tx2"/>
                </a:solidFill>
              </a:rPr>
              <a:t>.</a:t>
            </a:r>
          </a:p>
          <a:p>
            <a:pPr marL="108000" indent="0">
              <a:buNone/>
            </a:pPr>
            <a:r>
              <a:rPr lang="en-GB" sz="2400" dirty="0" smtClean="0">
                <a:solidFill>
                  <a:schemeClr val="tx2"/>
                </a:solidFill>
              </a:rPr>
              <a:t> 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5" name="Pealkiri 1"/>
          <p:cNvSpPr txBox="1">
            <a:spLocks/>
          </p:cNvSpPr>
          <p:nvPr/>
        </p:nvSpPr>
        <p:spPr>
          <a:xfrm>
            <a:off x="395313" y="899989"/>
            <a:ext cx="7704856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/>
          <a:lstStyle>
            <a:lvl1pPr marL="0" marR="0" lvl="0" indent="0" algn="l" defTabSz="914400" rtl="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None/>
              <a:tabLst/>
              <a:defRPr lang="en-US" sz="3600" b="0" i="0" u="none" strike="noStrike" kern="1200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defRPr>
            </a:lvl1pPr>
          </a:lstStyle>
          <a:p>
            <a:r>
              <a:rPr lang="et-EE" b="1" dirty="0" err="1" smtClean="0">
                <a:solidFill>
                  <a:schemeClr val="tx2"/>
                </a:solidFill>
                <a:latin typeface="Bodoni MT" panose="02070603080606020203" pitchFamily="18" charset="0"/>
              </a:rPr>
              <a:t>Information</a:t>
            </a:r>
            <a:r>
              <a:rPr lang="et-EE" b="1" dirty="0" smtClean="0">
                <a:solidFill>
                  <a:schemeClr val="tx2"/>
                </a:solidFill>
                <a:latin typeface="Bodoni MT" panose="02070603080606020203" pitchFamily="18" charset="0"/>
              </a:rPr>
              <a:t> </a:t>
            </a:r>
            <a:r>
              <a:rPr lang="et-EE" b="1" dirty="0" err="1" smtClean="0">
                <a:solidFill>
                  <a:schemeClr val="tx2"/>
                </a:solidFill>
                <a:latin typeface="Bodoni MT" panose="02070603080606020203" pitchFamily="18" charset="0"/>
              </a:rPr>
              <a:t>for</a:t>
            </a:r>
            <a:r>
              <a:rPr lang="et-EE" b="1" dirty="0" smtClean="0">
                <a:solidFill>
                  <a:schemeClr val="tx2"/>
                </a:solidFill>
                <a:latin typeface="Bodoni MT" panose="02070603080606020203" pitchFamily="18" charset="0"/>
              </a:rPr>
              <a:t> </a:t>
            </a:r>
            <a:r>
              <a:rPr lang="et-EE" b="1" dirty="0" err="1" smtClean="0">
                <a:solidFill>
                  <a:schemeClr val="tx2"/>
                </a:solidFill>
                <a:latin typeface="Bodoni MT" panose="02070603080606020203" pitchFamily="18" charset="0"/>
              </a:rPr>
              <a:t>internal</a:t>
            </a:r>
            <a:r>
              <a:rPr lang="et-EE" b="1" dirty="0" smtClean="0">
                <a:solidFill>
                  <a:schemeClr val="tx2"/>
                </a:solidFill>
                <a:latin typeface="Bodoni MT" panose="02070603080606020203" pitchFamily="18" charset="0"/>
              </a:rPr>
              <a:t> and </a:t>
            </a:r>
            <a:r>
              <a:rPr lang="et-EE" b="1" dirty="0" err="1" smtClean="0">
                <a:solidFill>
                  <a:schemeClr val="tx2"/>
                </a:solidFill>
                <a:latin typeface="Bodoni MT" panose="02070603080606020203" pitchFamily="18" charset="0"/>
              </a:rPr>
              <a:t>external</a:t>
            </a:r>
            <a:r>
              <a:rPr lang="et-EE" b="1" dirty="0" smtClean="0">
                <a:solidFill>
                  <a:schemeClr val="tx2"/>
                </a:solidFill>
                <a:latin typeface="Bodoni MT" panose="02070603080606020203" pitchFamily="18" charset="0"/>
              </a:rPr>
              <a:t> </a:t>
            </a:r>
            <a:r>
              <a:rPr lang="et-EE" b="1" dirty="0" err="1" smtClean="0">
                <a:solidFill>
                  <a:schemeClr val="tx2"/>
                </a:solidFill>
                <a:latin typeface="Bodoni MT" panose="02070603080606020203" pitchFamily="18" charset="0"/>
              </a:rPr>
              <a:t>evaluation</a:t>
            </a:r>
            <a:endParaRPr lang="et-EE" b="1" dirty="0">
              <a:solidFill>
                <a:schemeClr val="tx2"/>
              </a:solidFill>
              <a:latin typeface="Bodoni MT" panose="02070603080606020203" pitchFamily="18" charset="0"/>
            </a:endParaRPr>
          </a:p>
        </p:txBody>
      </p:sp>
      <p:pic>
        <p:nvPicPr>
          <p:cNvPr id="2" name="Pil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33" y="4246346"/>
            <a:ext cx="7186326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02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55353" y="395933"/>
            <a:ext cx="9071643" cy="1262155"/>
          </a:xfrm>
        </p:spPr>
        <p:txBody>
          <a:bodyPr/>
          <a:lstStyle/>
          <a:p>
            <a:pPr>
              <a:buNone/>
            </a:pPr>
            <a:r>
              <a:rPr lang="et-EE" sz="3600" b="1" dirty="0" err="1" smtClean="0">
                <a:solidFill>
                  <a:schemeClr val="tx2"/>
                </a:solidFill>
                <a:latin typeface="Bodoni MT" panose="02070603080606020203" pitchFamily="18" charset="0"/>
              </a:rPr>
              <a:t>Why</a:t>
            </a:r>
            <a:r>
              <a:rPr lang="et-EE" sz="3600" b="1" dirty="0" smtClean="0">
                <a:solidFill>
                  <a:schemeClr val="tx2"/>
                </a:solidFill>
                <a:latin typeface="Bodoni MT" panose="02070603080606020203" pitchFamily="18" charset="0"/>
              </a:rPr>
              <a:t>?</a:t>
            </a:r>
            <a:endParaRPr lang="et-EE" sz="3600" b="1" dirty="0">
              <a:solidFill>
                <a:schemeClr val="tx2"/>
              </a:solidFill>
              <a:latin typeface="Bodoni MT" panose="02070603080606020203" pitchFamily="18" charset="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265804" y="1116013"/>
            <a:ext cx="7618341" cy="5079980"/>
          </a:xfrm>
        </p:spPr>
        <p:txBody>
          <a:bodyPr>
            <a:normAutofit/>
          </a:bodyPr>
          <a:lstStyle/>
          <a:p>
            <a:pPr marL="0" indent="0">
              <a:spcAft>
                <a:spcPts val="1203"/>
              </a:spcAft>
              <a:buNone/>
            </a:pPr>
            <a:endParaRPr lang="et-EE" sz="2400" b="1" dirty="0" smtClean="0">
              <a:solidFill>
                <a:schemeClr val="tx2"/>
              </a:solidFill>
            </a:endParaRPr>
          </a:p>
          <a:p>
            <a:pPr marL="0" indent="0">
              <a:spcAft>
                <a:spcPts val="1203"/>
              </a:spcAft>
              <a:buNone/>
            </a:pPr>
            <a:r>
              <a:rPr lang="et-EE" sz="2400" dirty="0" err="1" smtClean="0">
                <a:solidFill>
                  <a:schemeClr val="tx2"/>
                </a:solidFill>
              </a:rPr>
              <a:t>Accountability</a:t>
            </a:r>
            <a:r>
              <a:rPr lang="et-EE" sz="2400" dirty="0" smtClean="0">
                <a:solidFill>
                  <a:schemeClr val="tx2"/>
                </a:solidFill>
              </a:rPr>
              <a:t> </a:t>
            </a:r>
            <a:r>
              <a:rPr lang="et-EE" sz="2400" dirty="0">
                <a:solidFill>
                  <a:schemeClr val="tx2"/>
                </a:solidFill>
              </a:rPr>
              <a:t>in </a:t>
            </a:r>
            <a:r>
              <a:rPr lang="et-EE" sz="2400" dirty="0" err="1">
                <a:solidFill>
                  <a:schemeClr val="tx2"/>
                </a:solidFill>
              </a:rPr>
              <a:t>the</a:t>
            </a:r>
            <a:r>
              <a:rPr lang="et-EE" sz="2400" dirty="0">
                <a:solidFill>
                  <a:schemeClr val="tx2"/>
                </a:solidFill>
              </a:rPr>
              <a:t> </a:t>
            </a:r>
            <a:r>
              <a:rPr lang="et-EE" sz="2400" dirty="0" err="1">
                <a:solidFill>
                  <a:schemeClr val="tx2"/>
                </a:solidFill>
              </a:rPr>
              <a:t>system</a:t>
            </a:r>
            <a:r>
              <a:rPr lang="et-EE" sz="2400" dirty="0">
                <a:solidFill>
                  <a:schemeClr val="tx2"/>
                </a:solidFill>
              </a:rPr>
              <a:t> </a:t>
            </a:r>
            <a:r>
              <a:rPr lang="et-EE" sz="2400" dirty="0" err="1">
                <a:solidFill>
                  <a:schemeClr val="tx2"/>
                </a:solidFill>
              </a:rPr>
              <a:t>with</a:t>
            </a:r>
            <a:r>
              <a:rPr lang="et-EE" sz="2400" dirty="0">
                <a:solidFill>
                  <a:schemeClr val="tx2"/>
                </a:solidFill>
              </a:rPr>
              <a:t> </a:t>
            </a:r>
            <a:r>
              <a:rPr lang="et-EE" sz="2400" dirty="0" err="1">
                <a:solidFill>
                  <a:schemeClr val="tx2"/>
                </a:solidFill>
              </a:rPr>
              <a:t>high</a:t>
            </a:r>
            <a:r>
              <a:rPr lang="et-EE" sz="2400" dirty="0">
                <a:solidFill>
                  <a:schemeClr val="tx2"/>
                </a:solidFill>
              </a:rPr>
              <a:t> </a:t>
            </a:r>
            <a:r>
              <a:rPr lang="et-EE" sz="2400" dirty="0" err="1" smtClean="0">
                <a:solidFill>
                  <a:schemeClr val="tx2"/>
                </a:solidFill>
              </a:rPr>
              <a:t>autonomy</a:t>
            </a:r>
            <a:endParaRPr lang="et-EE" sz="2400" dirty="0" smtClean="0">
              <a:solidFill>
                <a:schemeClr val="tx2"/>
              </a:solidFill>
            </a:endParaRPr>
          </a:p>
          <a:p>
            <a:pPr marL="0" indent="0">
              <a:spcAft>
                <a:spcPts val="1203"/>
              </a:spcAft>
              <a:buNone/>
            </a:pPr>
            <a:r>
              <a:rPr lang="et-EE" sz="2400" dirty="0" smtClean="0">
                <a:solidFill>
                  <a:schemeClr val="tx2"/>
                </a:solidFill>
              </a:rPr>
              <a:t>„</a:t>
            </a:r>
            <a:r>
              <a:rPr lang="en-US" sz="2400" dirty="0" smtClean="0">
                <a:solidFill>
                  <a:schemeClr val="tx2"/>
                </a:solidFill>
              </a:rPr>
              <a:t>School </a:t>
            </a:r>
            <a:r>
              <a:rPr lang="en-US" sz="2400" dirty="0">
                <a:solidFill>
                  <a:schemeClr val="tx2"/>
                </a:solidFill>
              </a:rPr>
              <a:t>autonomy is related to student performance… particularly when autonomy is combined with </a:t>
            </a:r>
            <a:r>
              <a:rPr lang="en-US" sz="2400" dirty="0" smtClean="0">
                <a:solidFill>
                  <a:schemeClr val="tx2"/>
                </a:solidFill>
              </a:rPr>
              <a:t>accountability</a:t>
            </a:r>
            <a:r>
              <a:rPr lang="et-EE" sz="2400" dirty="0" smtClean="0">
                <a:solidFill>
                  <a:schemeClr val="tx2"/>
                </a:solidFill>
              </a:rPr>
              <a:t>“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(OECD 2011). </a:t>
            </a:r>
          </a:p>
          <a:p>
            <a:pPr marL="0" indent="0">
              <a:spcAft>
                <a:spcPts val="1203"/>
              </a:spcAft>
              <a:buNone/>
            </a:pPr>
            <a:r>
              <a:rPr lang="et-EE" sz="2400" dirty="0" smtClean="0">
                <a:solidFill>
                  <a:schemeClr val="tx2"/>
                </a:solidFill>
              </a:rPr>
              <a:t>1) </a:t>
            </a:r>
            <a:r>
              <a:rPr lang="et-EE" sz="2400" dirty="0" err="1" smtClean="0">
                <a:solidFill>
                  <a:schemeClr val="tx2"/>
                </a:solidFill>
              </a:rPr>
              <a:t>Analysing</a:t>
            </a:r>
            <a:r>
              <a:rPr lang="et-EE" sz="2400" dirty="0" smtClean="0">
                <a:solidFill>
                  <a:schemeClr val="tx2"/>
                </a:solidFill>
              </a:rPr>
              <a:t> </a:t>
            </a:r>
            <a:r>
              <a:rPr lang="et-EE" sz="2400" dirty="0" err="1" smtClean="0">
                <a:solidFill>
                  <a:schemeClr val="tx2"/>
                </a:solidFill>
              </a:rPr>
              <a:t>own</a:t>
            </a:r>
            <a:r>
              <a:rPr lang="et-EE" sz="2400" dirty="0" smtClean="0">
                <a:solidFill>
                  <a:schemeClr val="tx2"/>
                </a:solidFill>
              </a:rPr>
              <a:t> progress and </a:t>
            </a:r>
            <a:r>
              <a:rPr lang="et-EE" sz="2400" dirty="0" err="1" smtClean="0">
                <a:solidFill>
                  <a:schemeClr val="tx2"/>
                </a:solidFill>
              </a:rPr>
              <a:t>learning</a:t>
            </a:r>
            <a:r>
              <a:rPr lang="et-EE" sz="2400" dirty="0" smtClean="0">
                <a:solidFill>
                  <a:schemeClr val="tx2"/>
                </a:solidFill>
              </a:rPr>
              <a:t> </a:t>
            </a:r>
            <a:r>
              <a:rPr lang="et-EE" sz="2400" dirty="0" err="1" smtClean="0">
                <a:solidFill>
                  <a:schemeClr val="tx2"/>
                </a:solidFill>
              </a:rPr>
              <a:t>from</a:t>
            </a:r>
            <a:r>
              <a:rPr lang="et-EE" sz="2400" dirty="0" smtClean="0">
                <a:solidFill>
                  <a:schemeClr val="tx2"/>
                </a:solidFill>
              </a:rPr>
              <a:t> </a:t>
            </a:r>
            <a:r>
              <a:rPr lang="et-EE" sz="2400" dirty="0" err="1" smtClean="0">
                <a:solidFill>
                  <a:schemeClr val="tx2"/>
                </a:solidFill>
              </a:rPr>
              <a:t>others</a:t>
            </a:r>
            <a:r>
              <a:rPr lang="et-EE" sz="2400" dirty="0" smtClean="0">
                <a:solidFill>
                  <a:schemeClr val="tx2"/>
                </a:solidFill>
              </a:rPr>
              <a:t> </a:t>
            </a:r>
            <a:r>
              <a:rPr lang="et-EE" sz="2400" dirty="0" err="1" smtClean="0">
                <a:solidFill>
                  <a:schemeClr val="tx2"/>
                </a:solidFill>
              </a:rPr>
              <a:t>for</a:t>
            </a:r>
            <a:r>
              <a:rPr lang="et-EE" sz="2400" dirty="0" smtClean="0">
                <a:solidFill>
                  <a:schemeClr val="tx2"/>
                </a:solidFill>
              </a:rPr>
              <a:t> </a:t>
            </a:r>
            <a:r>
              <a:rPr lang="et-EE" sz="2400" dirty="0" err="1" smtClean="0">
                <a:solidFill>
                  <a:schemeClr val="tx2"/>
                </a:solidFill>
              </a:rPr>
              <a:t>school</a:t>
            </a:r>
            <a:r>
              <a:rPr lang="et-EE" sz="2400" dirty="0" smtClean="0">
                <a:solidFill>
                  <a:schemeClr val="tx2"/>
                </a:solidFill>
              </a:rPr>
              <a:t> </a:t>
            </a:r>
            <a:r>
              <a:rPr lang="et-EE" sz="2400" dirty="0" err="1" smtClean="0">
                <a:solidFill>
                  <a:schemeClr val="tx2"/>
                </a:solidFill>
              </a:rPr>
              <a:t>leaders</a:t>
            </a:r>
            <a:r>
              <a:rPr lang="et-EE" sz="2400" dirty="0" smtClean="0">
                <a:solidFill>
                  <a:schemeClr val="tx2"/>
                </a:solidFill>
              </a:rPr>
              <a:t> and </a:t>
            </a:r>
            <a:r>
              <a:rPr lang="et-EE" sz="2400" dirty="0" err="1" smtClean="0">
                <a:solidFill>
                  <a:schemeClr val="tx2"/>
                </a:solidFill>
              </a:rPr>
              <a:t>keepers</a:t>
            </a:r>
            <a:endParaRPr lang="et-EE" sz="2400" dirty="0">
              <a:solidFill>
                <a:schemeClr val="tx2"/>
              </a:solidFill>
            </a:endParaRPr>
          </a:p>
          <a:p>
            <a:pPr marL="0" indent="0">
              <a:spcAft>
                <a:spcPts val="1203"/>
              </a:spcAft>
              <a:buNone/>
            </a:pPr>
            <a:r>
              <a:rPr lang="et-EE" sz="2400" dirty="0" smtClean="0">
                <a:solidFill>
                  <a:schemeClr val="tx2"/>
                </a:solidFill>
              </a:rPr>
              <a:t>2) </a:t>
            </a:r>
            <a:r>
              <a:rPr lang="et-EE" sz="2400" dirty="0" err="1" smtClean="0">
                <a:solidFill>
                  <a:schemeClr val="tx2"/>
                </a:solidFill>
              </a:rPr>
              <a:t>Large</a:t>
            </a:r>
            <a:r>
              <a:rPr lang="et-EE" sz="2400" dirty="0" smtClean="0">
                <a:solidFill>
                  <a:schemeClr val="tx2"/>
                </a:solidFill>
              </a:rPr>
              <a:t> </a:t>
            </a:r>
            <a:r>
              <a:rPr lang="et-EE" sz="2400" dirty="0" err="1" smtClean="0">
                <a:solidFill>
                  <a:schemeClr val="tx2"/>
                </a:solidFill>
              </a:rPr>
              <a:t>variety</a:t>
            </a:r>
            <a:r>
              <a:rPr lang="et-EE" sz="2400" dirty="0" smtClean="0">
                <a:solidFill>
                  <a:schemeClr val="tx2"/>
                </a:solidFill>
              </a:rPr>
              <a:t> of </a:t>
            </a:r>
            <a:r>
              <a:rPr lang="et-EE" sz="2400" dirty="0" err="1" smtClean="0">
                <a:solidFill>
                  <a:schemeClr val="tx2"/>
                </a:solidFill>
              </a:rPr>
              <a:t>information</a:t>
            </a:r>
            <a:r>
              <a:rPr lang="et-EE" sz="2400" dirty="0" smtClean="0">
                <a:solidFill>
                  <a:schemeClr val="tx2"/>
                </a:solidFill>
              </a:rPr>
              <a:t> </a:t>
            </a:r>
            <a:r>
              <a:rPr lang="et-EE" sz="2400" dirty="0" err="1" smtClean="0">
                <a:solidFill>
                  <a:schemeClr val="tx2"/>
                </a:solidFill>
              </a:rPr>
              <a:t>for</a:t>
            </a:r>
            <a:r>
              <a:rPr lang="et-EE" sz="2400" dirty="0" smtClean="0">
                <a:solidFill>
                  <a:schemeClr val="tx2"/>
                </a:solidFill>
              </a:rPr>
              <a:t> </a:t>
            </a:r>
            <a:r>
              <a:rPr lang="et-EE" sz="2400" dirty="0" err="1" smtClean="0">
                <a:solidFill>
                  <a:schemeClr val="tx2"/>
                </a:solidFill>
              </a:rPr>
              <a:t>parents</a:t>
            </a:r>
            <a:endParaRPr lang="et-EE" sz="2400" dirty="0" smtClean="0">
              <a:solidFill>
                <a:schemeClr val="tx2"/>
              </a:solidFill>
            </a:endParaRPr>
          </a:p>
          <a:p>
            <a:pPr marL="0" indent="0">
              <a:spcAft>
                <a:spcPts val="1203"/>
              </a:spcAft>
              <a:buNone/>
            </a:pPr>
            <a:r>
              <a:rPr lang="et-EE" sz="2400" dirty="0">
                <a:solidFill>
                  <a:schemeClr val="tx2"/>
                </a:solidFill>
              </a:rPr>
              <a:t>3</a:t>
            </a:r>
            <a:r>
              <a:rPr lang="et-EE" sz="2400" dirty="0" smtClean="0">
                <a:solidFill>
                  <a:schemeClr val="tx2"/>
                </a:solidFill>
              </a:rPr>
              <a:t>) ‘</a:t>
            </a:r>
            <a:r>
              <a:rPr lang="et-EE" sz="2400" dirty="0" err="1" smtClean="0">
                <a:solidFill>
                  <a:schemeClr val="tx2"/>
                </a:solidFill>
              </a:rPr>
              <a:t>Thank</a:t>
            </a:r>
            <a:r>
              <a:rPr lang="et-EE" sz="2400" dirty="0" smtClean="0">
                <a:solidFill>
                  <a:schemeClr val="tx2"/>
                </a:solidFill>
              </a:rPr>
              <a:t> </a:t>
            </a:r>
            <a:r>
              <a:rPr lang="et-EE" sz="2400" dirty="0" err="1" smtClean="0">
                <a:solidFill>
                  <a:schemeClr val="tx2"/>
                </a:solidFill>
              </a:rPr>
              <a:t>you</a:t>
            </a:r>
            <a:r>
              <a:rPr lang="et-EE" sz="2400" dirty="0" smtClean="0">
                <a:solidFill>
                  <a:schemeClr val="tx2"/>
                </a:solidFill>
              </a:rPr>
              <a:t>’ </a:t>
            </a:r>
            <a:r>
              <a:rPr lang="et-EE" sz="2400" dirty="0" err="1" smtClean="0">
                <a:solidFill>
                  <a:schemeClr val="tx2"/>
                </a:solidFill>
              </a:rPr>
              <a:t>for</a:t>
            </a:r>
            <a:r>
              <a:rPr lang="et-EE" sz="2400" dirty="0" smtClean="0">
                <a:solidFill>
                  <a:schemeClr val="tx2"/>
                </a:solidFill>
              </a:rPr>
              <a:t> </a:t>
            </a:r>
            <a:r>
              <a:rPr lang="et-EE" sz="2400" dirty="0" err="1" smtClean="0">
                <a:solidFill>
                  <a:schemeClr val="tx2"/>
                </a:solidFill>
              </a:rPr>
              <a:t>data</a:t>
            </a:r>
            <a:r>
              <a:rPr lang="et-EE" sz="2400" dirty="0" smtClean="0">
                <a:solidFill>
                  <a:schemeClr val="tx2"/>
                </a:solidFill>
              </a:rPr>
              <a:t> </a:t>
            </a:r>
            <a:r>
              <a:rPr lang="et-EE" sz="2400" dirty="0" err="1" smtClean="0">
                <a:solidFill>
                  <a:schemeClr val="tx2"/>
                </a:solidFill>
              </a:rPr>
              <a:t>owners</a:t>
            </a:r>
            <a:r>
              <a:rPr lang="et-EE" sz="2400" dirty="0" smtClean="0">
                <a:solidFill>
                  <a:schemeClr val="tx2"/>
                </a:solidFill>
              </a:rPr>
              <a:t> – </a:t>
            </a:r>
            <a:r>
              <a:rPr lang="et-EE" sz="2400" dirty="0" err="1" smtClean="0">
                <a:solidFill>
                  <a:schemeClr val="tx2"/>
                </a:solidFill>
              </a:rPr>
              <a:t>richer</a:t>
            </a:r>
            <a:r>
              <a:rPr lang="et-EE" sz="2400" dirty="0" smtClean="0">
                <a:solidFill>
                  <a:schemeClr val="tx2"/>
                </a:solidFill>
              </a:rPr>
              <a:t> </a:t>
            </a:r>
            <a:r>
              <a:rPr lang="et-EE" sz="2400" dirty="0" err="1" smtClean="0">
                <a:solidFill>
                  <a:schemeClr val="tx2"/>
                </a:solidFill>
              </a:rPr>
              <a:t>data</a:t>
            </a:r>
            <a:r>
              <a:rPr lang="et-EE" sz="2400" dirty="0" smtClean="0">
                <a:solidFill>
                  <a:schemeClr val="tx2"/>
                </a:solidFill>
              </a:rPr>
              <a:t> </a:t>
            </a:r>
            <a:r>
              <a:rPr lang="et-EE" sz="2400" dirty="0" err="1" smtClean="0">
                <a:solidFill>
                  <a:schemeClr val="tx2"/>
                </a:solidFill>
              </a:rPr>
              <a:t>back</a:t>
            </a:r>
            <a:endParaRPr lang="et-EE" sz="2400" dirty="0" smtClean="0">
              <a:solidFill>
                <a:schemeClr val="tx2"/>
              </a:solidFill>
            </a:endParaRPr>
          </a:p>
          <a:p>
            <a:endParaRPr lang="et-E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63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7524158" cy="454648"/>
          </a:xfrm>
        </p:spPr>
        <p:txBody>
          <a:bodyPr>
            <a:normAutofit fontScale="90000"/>
          </a:bodyPr>
          <a:lstStyle/>
          <a:p>
            <a:pPr lvl="0"/>
            <a:r>
              <a:rPr lang="en-GB" sz="4000" b="1" dirty="0" smtClean="0"/>
              <a:t>School card</a:t>
            </a:r>
            <a:r>
              <a:rPr lang="en-GB" sz="4000" dirty="0" smtClean="0"/>
              <a:t> – </a:t>
            </a:r>
            <a:r>
              <a:rPr lang="en-GB" sz="4000" i="1" dirty="0" smtClean="0">
                <a:solidFill>
                  <a:srgbClr val="7F7F7F"/>
                </a:solidFill>
              </a:rPr>
              <a:t>work version</a:t>
            </a:r>
            <a:endParaRPr lang="en-GB" sz="4000" i="1" dirty="0">
              <a:solidFill>
                <a:srgbClr val="7F7F7F"/>
              </a:solidFill>
            </a:endParaRPr>
          </a:p>
        </p:txBody>
      </p:sp>
      <p:pic>
        <p:nvPicPr>
          <p:cNvPr id="3" name="Pil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1998"/>
            <a:ext cx="8752837" cy="534452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istkülik 5"/>
          <p:cNvSpPr/>
          <p:nvPr/>
        </p:nvSpPr>
        <p:spPr>
          <a:xfrm>
            <a:off x="6876031" y="3924321"/>
            <a:ext cx="1584179" cy="144018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t-EE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665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lt 9" descr="https://www.hm.ee/sites/default/files/_mg_383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9" y="3778338"/>
            <a:ext cx="4377022" cy="30602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350838"/>
            <a:ext cx="8020050" cy="4046537"/>
          </a:xfrm>
        </p:spPr>
        <p:txBody>
          <a:bodyPr/>
          <a:lstStyle/>
          <a:p>
            <a:pPr lvl="0">
              <a:spcAft>
                <a:spcPts val="0"/>
              </a:spcAft>
              <a:buNone/>
            </a:pPr>
            <a:endParaRPr lang="et-EE" sz="4400" dirty="0">
              <a:latin typeface="Cambria" pitchFamily="18"/>
              <a:ea typeface="Cambria Math" pitchFamily="18"/>
              <a:cs typeface="Times New Roman" pitchFamily="18"/>
            </a:endParaRPr>
          </a:p>
          <a:p>
            <a:pPr lvl="0">
              <a:spcAft>
                <a:spcPts val="0"/>
              </a:spcAft>
              <a:buNone/>
            </a:pPr>
            <a:endParaRPr lang="et-EE" sz="4400" dirty="0">
              <a:latin typeface="Cambria" pitchFamily="18"/>
              <a:ea typeface="Cambria Math" pitchFamily="18"/>
              <a:cs typeface="Times New Roman" pitchFamily="1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244184" y="0"/>
            <a:ext cx="431029" cy="683999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313541" y="268077"/>
            <a:ext cx="4968551" cy="175432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1" i="0" u="none" strike="noStrike" kern="1200" cap="none" spc="0" baseline="0" dirty="0" smtClean="0">
                <a:solidFill>
                  <a:schemeClr val="tx2"/>
                </a:solidFill>
                <a:uFillTx/>
                <a:latin typeface="Bodoni MT" panose="02070603080606020203" pitchFamily="18" charset="0"/>
              </a:rPr>
              <a:t>Organization of external</a:t>
            </a:r>
            <a:r>
              <a:rPr lang="en-GB" sz="3600" b="1" i="0" u="none" strike="noStrike" kern="1200" cap="none" spc="0" dirty="0" smtClean="0">
                <a:solidFill>
                  <a:schemeClr val="tx2"/>
                </a:solidFill>
                <a:uFillTx/>
                <a:latin typeface="Bodoni MT" panose="02070603080606020203" pitchFamily="18" charset="0"/>
              </a:rPr>
              <a:t> evaluation of the learning outcomes</a:t>
            </a:r>
            <a:endParaRPr lang="en-GB" sz="3600" b="1" i="0" u="none" strike="noStrike" kern="1200" cap="none" spc="0" baseline="0" dirty="0">
              <a:solidFill>
                <a:schemeClr val="tx2"/>
              </a:solidFill>
              <a:uFillTx/>
              <a:latin typeface="Bodoni MT" panose="02070603080606020203" pitchFamily="18" charset="0"/>
            </a:endParaRPr>
          </a:p>
        </p:txBody>
      </p:sp>
      <p:sp>
        <p:nvSpPr>
          <p:cNvPr id="5" name="Ümarnurkne ristkülik 4"/>
          <p:cNvSpPr/>
          <p:nvPr/>
        </p:nvSpPr>
        <p:spPr>
          <a:xfrm>
            <a:off x="53819" y="810371"/>
            <a:ext cx="3419292" cy="1406584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chemeClr val="accent1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20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et-EE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20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</a:t>
            </a:r>
            <a:r>
              <a:rPr lang="en-GB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tests in 3rd grade: </a:t>
            </a:r>
            <a:r>
              <a:rPr lang="en-GB" sz="2000" b="1" i="0" u="none" strike="noStrike" kern="1200" cap="none" spc="0" baseline="0" dirty="0" smtClean="0">
                <a:solidFill>
                  <a:srgbClr val="FFFFF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Estonian Language</a:t>
            </a:r>
            <a:r>
              <a:rPr lang="et-EE" sz="2000" b="1" i="0" u="none" strike="noStrike" kern="1200" cap="none" spc="0" baseline="0" dirty="0" smtClean="0">
                <a:solidFill>
                  <a:srgbClr val="FFFFF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Mathematics</a:t>
            </a:r>
            <a:endParaRPr lang="en-GB" sz="2000" b="0" i="0" u="none" strike="noStrike" kern="1200" cap="none" spc="0" baseline="0" dirty="0">
              <a:solidFill>
                <a:srgbClr val="FFFFFF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Ümarnurkne ristkülik 7"/>
          <p:cNvSpPr/>
          <p:nvPr/>
        </p:nvSpPr>
        <p:spPr>
          <a:xfrm>
            <a:off x="1763465" y="2159184"/>
            <a:ext cx="3639710" cy="148785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chemeClr val="accent1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20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Naional</a:t>
            </a:r>
            <a:r>
              <a:rPr lang="et-EE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20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</a:t>
            </a:r>
            <a:r>
              <a:rPr lang="et-EE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tests in 6th grade: Estonian Language, Mathematics, </a:t>
            </a:r>
            <a:r>
              <a:rPr lang="en-GB" sz="2000" b="1" i="0" u="none" strike="noStrike" kern="1200" cap="none" spc="0" baseline="0" dirty="0" smtClean="0">
                <a:solidFill>
                  <a:srgbClr val="FFFFF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a secret</a:t>
            </a:r>
            <a:r>
              <a:rPr lang="en-GB" sz="2000" b="1" i="0" u="none" strike="noStrike" kern="1200" cap="none" spc="0" dirty="0" smtClean="0">
                <a:solidFill>
                  <a:srgbClr val="FFFFF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subject</a:t>
            </a:r>
            <a:endParaRPr lang="en-GB" sz="2000" b="0" i="0" u="none" strike="noStrike" kern="1200" cap="none" spc="0" baseline="0" dirty="0">
              <a:solidFill>
                <a:srgbClr val="FFFFFF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Ümarnurkne ristkülik 5"/>
          <p:cNvSpPr/>
          <p:nvPr/>
        </p:nvSpPr>
        <p:spPr>
          <a:xfrm>
            <a:off x="4010025" y="3651564"/>
            <a:ext cx="3391674" cy="151413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chemeClr val="accent1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20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Exit</a:t>
            </a:r>
            <a:r>
              <a:rPr lang="en-GB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examinations in basic schools: Estonian Language, Mathematics, an elective exam</a:t>
            </a:r>
            <a:endParaRPr lang="en-GB" sz="2000" b="0" i="0" u="none" strike="noStrike" kern="1200" cap="none" spc="0" baseline="0" dirty="0">
              <a:solidFill>
                <a:srgbClr val="FFFFFF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Ümarnurkne ristkülik 6"/>
          <p:cNvSpPr/>
          <p:nvPr/>
        </p:nvSpPr>
        <p:spPr>
          <a:xfrm>
            <a:off x="5507880" y="5149646"/>
            <a:ext cx="3491657" cy="151098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chemeClr val="accent1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i="0" u="none" strike="noStrike" kern="1200" cap="none" spc="0" baseline="0" dirty="0" smtClean="0">
                <a:solidFill>
                  <a:srgbClr val="FFFFF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State exams: Estonian</a:t>
            </a:r>
            <a:r>
              <a:rPr lang="en-GB" sz="2000" b="1" i="0" u="none" strike="noStrike" kern="1200" cap="none" spc="0" dirty="0" smtClean="0">
                <a:solidFill>
                  <a:srgbClr val="FFFFF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Language</a:t>
            </a:r>
            <a:r>
              <a:rPr lang="en-GB" sz="2000" b="1" i="0" u="none" strike="noStrike" kern="1200" cap="none" spc="0" baseline="0" dirty="0" smtClean="0">
                <a:solidFill>
                  <a:srgbClr val="FFFFF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, Mathematics, a foreign</a:t>
            </a:r>
            <a:r>
              <a:rPr lang="en-GB" sz="2000" b="1" i="0" u="none" strike="noStrike" kern="1200" cap="none" spc="0" dirty="0" smtClean="0">
                <a:solidFill>
                  <a:srgbClr val="FFFFF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language</a:t>
            </a:r>
            <a:endParaRPr lang="en-GB" sz="2000" b="0" i="0" u="none" strike="noStrike" kern="1200" cap="none" spc="0" baseline="0" dirty="0">
              <a:solidFill>
                <a:srgbClr val="FFFFFF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81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lt 14" descr="https://www.innove.ee/wp-content/uploads/2017/10/aren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299" y="0"/>
            <a:ext cx="4679542" cy="3631380"/>
          </a:xfrm>
          <a:prstGeom prst="rect">
            <a:avLst/>
          </a:prstGeom>
          <a:solidFill>
            <a:schemeClr val="accent1"/>
          </a:solidFill>
          <a:ln w="44450">
            <a:solidFill>
              <a:schemeClr val="accent1"/>
            </a:solidFill>
          </a:ln>
        </p:spPr>
      </p:pic>
      <p:sp>
        <p:nvSpPr>
          <p:cNvPr id="2" name="Pealkiri 1"/>
          <p:cNvSpPr txBox="1">
            <a:spLocks noGrp="1"/>
          </p:cNvSpPr>
          <p:nvPr>
            <p:ph type="title"/>
          </p:nvPr>
        </p:nvSpPr>
        <p:spPr>
          <a:xfrm>
            <a:off x="80359" y="433233"/>
            <a:ext cx="3830018" cy="1070376"/>
          </a:xfrm>
          <a:noFill/>
          <a:ln w="4445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Bodoni MT" panose="02070603080606020203" pitchFamily="18" charset="0"/>
              </a:rPr>
              <a:t/>
            </a:r>
            <a:br>
              <a:rPr lang="en-US" sz="2000" dirty="0" smtClean="0">
                <a:solidFill>
                  <a:schemeClr val="tx2"/>
                </a:solidFill>
                <a:latin typeface="Bodoni MT" panose="02070603080606020203" pitchFamily="18" charset="0"/>
              </a:rPr>
            </a:br>
            <a:r>
              <a:rPr lang="en-US" b="1" dirty="0" smtClean="0">
                <a:solidFill>
                  <a:schemeClr val="tx2"/>
                </a:solidFill>
                <a:latin typeface="Bodoni MT" panose="02070603080606020203" pitchFamily="18" charset="0"/>
              </a:rPr>
              <a:t>Areas in need of renewal</a:t>
            </a:r>
            <a:r>
              <a:rPr lang="et-EE" b="1" dirty="0" smtClean="0">
                <a:solidFill>
                  <a:schemeClr val="tx2"/>
                </a:solidFill>
                <a:latin typeface="Bodoni MT" panose="02070603080606020203" pitchFamily="18" charset="0"/>
              </a:rPr>
              <a:t> till 2020 </a:t>
            </a:r>
            <a:br>
              <a:rPr lang="et-EE" b="1" dirty="0" smtClean="0">
                <a:solidFill>
                  <a:schemeClr val="tx2"/>
                </a:solidFill>
                <a:latin typeface="Bodoni MT" panose="02070603080606020203" pitchFamily="18" charset="0"/>
              </a:rPr>
            </a:br>
            <a:endParaRPr lang="en-US" b="1" dirty="0">
              <a:solidFill>
                <a:schemeClr val="tx2"/>
              </a:solidFill>
              <a:effectLst/>
              <a:latin typeface="Bodoni MT" panose="02070603080606020203" pitchFamily="18" charset="0"/>
            </a:endParaRPr>
          </a:p>
        </p:txBody>
      </p:sp>
      <p:grpSp>
        <p:nvGrpSpPr>
          <p:cNvPr id="3" name="Skemaatiline diagramm 3"/>
          <p:cNvGrpSpPr/>
          <p:nvPr/>
        </p:nvGrpSpPr>
        <p:grpSpPr>
          <a:xfrm>
            <a:off x="0" y="1798415"/>
            <a:ext cx="7229510" cy="4742929"/>
            <a:chOff x="625303" y="1538221"/>
            <a:chExt cx="7229510" cy="4742929"/>
          </a:xfrm>
          <a:solidFill>
            <a:schemeClr val="accent1"/>
          </a:solidFill>
        </p:grpSpPr>
        <p:sp>
          <p:nvSpPr>
            <p:cNvPr id="4" name="Vabakuju 3"/>
            <p:cNvSpPr/>
            <p:nvPr/>
          </p:nvSpPr>
          <p:spPr>
            <a:xfrm>
              <a:off x="3513917" y="3703292"/>
              <a:ext cx="1415893" cy="10479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15897"/>
                <a:gd name="f7" fmla="val 1047948"/>
                <a:gd name="f8" fmla="val 174661"/>
                <a:gd name="f9" fmla="val 78198"/>
                <a:gd name="f10" fmla="val 1241236"/>
                <a:gd name="f11" fmla="val 1337699"/>
                <a:gd name="f12" fmla="val 873287"/>
                <a:gd name="f13" fmla="val 969750"/>
                <a:gd name="f14" fmla="+- 0 0 -90"/>
                <a:gd name="f15" fmla="*/ f3 1 1415897"/>
                <a:gd name="f16" fmla="*/ f4 1 1047948"/>
                <a:gd name="f17" fmla="+- f7 0 f5"/>
                <a:gd name="f18" fmla="+- f6 0 f5"/>
                <a:gd name="f19" fmla="*/ f14 f0 1"/>
                <a:gd name="f20" fmla="*/ f18 1 1415897"/>
                <a:gd name="f21" fmla="*/ f17 1 1047948"/>
                <a:gd name="f22" fmla="*/ 0 f18 1"/>
                <a:gd name="f23" fmla="*/ 174661 f17 1"/>
                <a:gd name="f24" fmla="*/ 174661 f18 1"/>
                <a:gd name="f25" fmla="*/ 0 f17 1"/>
                <a:gd name="f26" fmla="*/ 1241236 f18 1"/>
                <a:gd name="f27" fmla="*/ 1415897 f18 1"/>
                <a:gd name="f28" fmla="*/ 873287 f17 1"/>
                <a:gd name="f29" fmla="*/ 1047948 f17 1"/>
                <a:gd name="f30" fmla="*/ f19 1 f2"/>
                <a:gd name="f31" fmla="*/ f22 1 1415897"/>
                <a:gd name="f32" fmla="*/ f23 1 1047948"/>
                <a:gd name="f33" fmla="*/ f24 1 1415897"/>
                <a:gd name="f34" fmla="*/ f25 1 1047948"/>
                <a:gd name="f35" fmla="*/ f26 1 1415897"/>
                <a:gd name="f36" fmla="*/ f27 1 1415897"/>
                <a:gd name="f37" fmla="*/ f28 1 1047948"/>
                <a:gd name="f38" fmla="*/ f29 1 1047948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415897" h="1047948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grpFill/>
            <a:ln w="44450" cap="flat">
              <a:solidFill>
                <a:schemeClr val="accent1"/>
              </a:solidFill>
              <a:prstDash val="solid"/>
            </a:ln>
            <a:effectLst>
              <a:outerShdw dist="19046" dir="5400000" algn="tl">
                <a:srgbClr val="000000">
                  <a:alpha val="63000"/>
                </a:srgbClr>
              </a:outerShdw>
            </a:effectLst>
          </p:spPr>
          <p:txBody>
            <a:bodyPr vert="horz" wrap="square" lIns="96880" tIns="96880" rIns="96880" bIns="96880" anchor="ctr" anchorCtr="1" compatLnSpc="1">
              <a:noAutofit/>
            </a:bodyPr>
            <a:lstStyle/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000" b="0" i="0" u="none" strike="noStrike" kern="1200" cap="none" spc="0" baseline="0" dirty="0" smtClean="0">
                  <a:solidFill>
                    <a:srgbClr val="FFFFFF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Updates</a:t>
              </a:r>
              <a:endParaRPr lang="en-GB" sz="2000" b="0" i="0" u="none" strike="noStrike" kern="1200" cap="none" spc="0" baseline="0" dirty="0">
                <a:solidFill>
                  <a:srgbClr val="FFFFF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Vabakuju 4"/>
            <p:cNvSpPr/>
            <p:nvPr/>
          </p:nvSpPr>
          <p:spPr>
            <a:xfrm rot="16200004">
              <a:off x="3666990" y="3209626"/>
              <a:ext cx="970617" cy="0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val 970615"/>
                <a:gd name="f5" fmla="abs f0"/>
                <a:gd name="f6" fmla="abs f1"/>
                <a:gd name="f7" fmla="abs f2"/>
                <a:gd name="f8" fmla="*/ f0 1 970615"/>
                <a:gd name="f9" fmla="+- f3 0 f3"/>
                <a:gd name="f10" fmla="+- f4 0 f3"/>
                <a:gd name="f11" fmla="?: f5 f0 1"/>
                <a:gd name="f12" fmla="?: f6 f1 1"/>
                <a:gd name="f13" fmla="?: f7 f2 1"/>
                <a:gd name="f14" fmla="*/ f10 1 970615"/>
                <a:gd name="f15" fmla="*/ f9 1 0"/>
                <a:gd name="f16" fmla="*/ f11 1 970615"/>
                <a:gd name="f17" fmla="*/ f12 1 21600"/>
                <a:gd name="f18" fmla="*/ 21600 f12 1"/>
                <a:gd name="f19" fmla="*/ 0 1 f14"/>
                <a:gd name="f20" fmla="*/ 970615 1 f14"/>
                <a:gd name="f21" fmla="*/ 0 1 f15"/>
                <a:gd name="f22" fmla="min f17 f16"/>
                <a:gd name="f23" fmla="*/ f18 1 f13"/>
                <a:gd name="f24" fmla="*/ f19 f8 1"/>
                <a:gd name="f25" fmla="*/ f20 f8 1"/>
                <a:gd name="f26" fmla="val f23"/>
                <a:gd name="f27" fmla="*/ f3 f22 1"/>
                <a:gd name="f28" fmla="+- f26 0 f3"/>
                <a:gd name="f29" fmla="*/ f28 1 0"/>
                <a:gd name="f30" fmla="*/ f21 f29 1"/>
                <a:gd name="f31" fmla="*/ f30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31" r="f25" b="f31"/>
              <a:pathLst>
                <a:path w="970615">
                  <a:moveTo>
                    <a:pt x="f3" y="f27"/>
                  </a:moveTo>
                  <a:lnTo>
                    <a:pt x="f4" y="f27"/>
                  </a:lnTo>
                </a:path>
              </a:pathLst>
            </a:custGeom>
            <a:grpFill/>
            <a:ln w="44450" cap="flat">
              <a:solidFill>
                <a:schemeClr val="accent1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t-EE" sz="2000" b="0" i="0" u="none" strike="noStrike" kern="1200" cap="none" spc="0" baseline="0">
                <a:solidFill>
                  <a:srgbClr val="000000"/>
                </a:solidFill>
                <a:uFillTx/>
              </a:endParaRPr>
            </a:p>
          </p:txBody>
        </p:sp>
        <p:sp>
          <p:nvSpPr>
            <p:cNvPr id="6" name="Vabakuju 5"/>
            <p:cNvSpPr/>
            <p:nvPr/>
          </p:nvSpPr>
          <p:spPr>
            <a:xfrm>
              <a:off x="2856935" y="1538221"/>
              <a:ext cx="2590723" cy="1224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67145"/>
                <a:gd name="f7" fmla="val 974597"/>
                <a:gd name="f8" fmla="val 162436"/>
                <a:gd name="f9" fmla="val 72725"/>
                <a:gd name="f10" fmla="val 2404709"/>
                <a:gd name="f11" fmla="val 2494420"/>
                <a:gd name="f12" fmla="val 812161"/>
                <a:gd name="f13" fmla="val 901872"/>
                <a:gd name="f14" fmla="+- 0 0 -90"/>
                <a:gd name="f15" fmla="*/ f3 1 2567145"/>
                <a:gd name="f16" fmla="*/ f4 1 974597"/>
                <a:gd name="f17" fmla="+- f7 0 f5"/>
                <a:gd name="f18" fmla="+- f6 0 f5"/>
                <a:gd name="f19" fmla="*/ f14 f0 1"/>
                <a:gd name="f20" fmla="*/ f18 1 2567145"/>
                <a:gd name="f21" fmla="*/ f17 1 974597"/>
                <a:gd name="f22" fmla="*/ 0 f18 1"/>
                <a:gd name="f23" fmla="*/ 162436 f17 1"/>
                <a:gd name="f24" fmla="*/ 162436 f18 1"/>
                <a:gd name="f25" fmla="*/ 0 f17 1"/>
                <a:gd name="f26" fmla="*/ 2404709 f18 1"/>
                <a:gd name="f27" fmla="*/ 2567145 f18 1"/>
                <a:gd name="f28" fmla="*/ 812161 f17 1"/>
                <a:gd name="f29" fmla="*/ 974597 f17 1"/>
                <a:gd name="f30" fmla="*/ f19 1 f2"/>
                <a:gd name="f31" fmla="*/ f22 1 2567145"/>
                <a:gd name="f32" fmla="*/ f23 1 974597"/>
                <a:gd name="f33" fmla="*/ f24 1 2567145"/>
                <a:gd name="f34" fmla="*/ f25 1 974597"/>
                <a:gd name="f35" fmla="*/ f26 1 2567145"/>
                <a:gd name="f36" fmla="*/ f27 1 2567145"/>
                <a:gd name="f37" fmla="*/ f28 1 974597"/>
                <a:gd name="f38" fmla="*/ f29 1 974597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567145" h="974597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grpFill/>
            <a:ln w="44450" cap="flat">
              <a:solidFill>
                <a:schemeClr val="accent1"/>
              </a:solidFill>
              <a:prstDash val="solid"/>
            </a:ln>
            <a:effectLst>
              <a:outerShdw dist="19046" dir="5400000" algn="tl">
                <a:srgbClr val="000000">
                  <a:alpha val="63000"/>
                </a:srgbClr>
              </a:outerShdw>
            </a:effectLst>
          </p:spPr>
          <p:txBody>
            <a:bodyPr vert="horz" wrap="square" lIns="93296" tIns="93296" rIns="93296" bIns="93296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000" b="1" i="0" u="none" strike="noStrike" kern="1200" cap="none" spc="0" baseline="0" dirty="0" smtClean="0">
                  <a:solidFill>
                    <a:srgbClr val="FFFFFF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Redesigned </a:t>
              </a:r>
              <a:r>
                <a:rPr lang="en-GB" sz="2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GB" sz="2000" b="1" i="0" u="none" strike="noStrike" kern="1200" cap="none" spc="0" baseline="0" dirty="0" smtClean="0">
                  <a:solidFill>
                    <a:srgbClr val="FFFFFF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easurement instruments and  analytical options</a:t>
              </a:r>
              <a:endParaRPr lang="en-GB" sz="2000" b="1" i="0" u="none" strike="noStrike" kern="1200" cap="none" spc="0" baseline="0" dirty="0">
                <a:solidFill>
                  <a:srgbClr val="FFFFF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Vabakuju 6"/>
            <p:cNvSpPr/>
            <p:nvPr/>
          </p:nvSpPr>
          <p:spPr>
            <a:xfrm rot="20613658">
              <a:off x="4855675" y="3978344"/>
              <a:ext cx="223863" cy="0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val 223863"/>
                <a:gd name="f5" fmla="abs f0"/>
                <a:gd name="f6" fmla="abs f1"/>
                <a:gd name="f7" fmla="abs f2"/>
                <a:gd name="f8" fmla="*/ f0 1 223863"/>
                <a:gd name="f9" fmla="+- f3 0 f3"/>
                <a:gd name="f10" fmla="+- f4 0 f3"/>
                <a:gd name="f11" fmla="?: f5 f0 1"/>
                <a:gd name="f12" fmla="?: f6 f1 1"/>
                <a:gd name="f13" fmla="?: f7 f2 1"/>
                <a:gd name="f14" fmla="*/ f10 1 223863"/>
                <a:gd name="f15" fmla="*/ f9 1 0"/>
                <a:gd name="f16" fmla="*/ f11 1 223863"/>
                <a:gd name="f17" fmla="*/ f12 1 21600"/>
                <a:gd name="f18" fmla="*/ 21600 f12 1"/>
                <a:gd name="f19" fmla="*/ 0 1 f14"/>
                <a:gd name="f20" fmla="*/ 223863 1 f14"/>
                <a:gd name="f21" fmla="*/ 0 1 f15"/>
                <a:gd name="f22" fmla="min f17 f16"/>
                <a:gd name="f23" fmla="*/ f18 1 f13"/>
                <a:gd name="f24" fmla="*/ f19 f8 1"/>
                <a:gd name="f25" fmla="*/ f20 f8 1"/>
                <a:gd name="f26" fmla="val f23"/>
                <a:gd name="f27" fmla="*/ f3 f22 1"/>
                <a:gd name="f28" fmla="+- f26 0 f3"/>
                <a:gd name="f29" fmla="*/ f28 1 0"/>
                <a:gd name="f30" fmla="*/ f21 f29 1"/>
                <a:gd name="f31" fmla="*/ f30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31" r="f25" b="f31"/>
              <a:pathLst>
                <a:path w="223863">
                  <a:moveTo>
                    <a:pt x="f3" y="f27"/>
                  </a:moveTo>
                  <a:lnTo>
                    <a:pt x="f4" y="f27"/>
                  </a:lnTo>
                </a:path>
              </a:pathLst>
            </a:custGeom>
            <a:grpFill/>
            <a:ln w="44450" cap="flat">
              <a:solidFill>
                <a:schemeClr val="accent1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t-EE" sz="2000" b="0" i="0" u="none" strike="noStrike" kern="1200" cap="none" spc="0" baseline="0">
                <a:solidFill>
                  <a:srgbClr val="000000"/>
                </a:solidFill>
                <a:uFillTx/>
              </a:endParaRPr>
            </a:p>
          </p:txBody>
        </p:sp>
        <p:sp>
          <p:nvSpPr>
            <p:cNvPr id="8" name="Vabakuju 7"/>
            <p:cNvSpPr/>
            <p:nvPr/>
          </p:nvSpPr>
          <p:spPr>
            <a:xfrm>
              <a:off x="5052799" y="3084156"/>
              <a:ext cx="2802014" cy="12333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09184"/>
                <a:gd name="f7" fmla="val 948651"/>
                <a:gd name="f8" fmla="val 158112"/>
                <a:gd name="f9" fmla="val 70789"/>
                <a:gd name="f10" fmla="val 2651072"/>
                <a:gd name="f11" fmla="val 2738395"/>
                <a:gd name="f12" fmla="val 790539"/>
                <a:gd name="f13" fmla="val 877862"/>
                <a:gd name="f14" fmla="+- 0 0 -90"/>
                <a:gd name="f15" fmla="*/ f3 1 2809184"/>
                <a:gd name="f16" fmla="*/ f4 1 948651"/>
                <a:gd name="f17" fmla="+- f7 0 f5"/>
                <a:gd name="f18" fmla="+- f6 0 f5"/>
                <a:gd name="f19" fmla="*/ f14 f0 1"/>
                <a:gd name="f20" fmla="*/ f18 1 2809184"/>
                <a:gd name="f21" fmla="*/ f17 1 948651"/>
                <a:gd name="f22" fmla="*/ 0 f18 1"/>
                <a:gd name="f23" fmla="*/ 158112 f17 1"/>
                <a:gd name="f24" fmla="*/ 158112 f18 1"/>
                <a:gd name="f25" fmla="*/ 0 f17 1"/>
                <a:gd name="f26" fmla="*/ 2651072 f18 1"/>
                <a:gd name="f27" fmla="*/ 2809184 f18 1"/>
                <a:gd name="f28" fmla="*/ 790539 f17 1"/>
                <a:gd name="f29" fmla="*/ 948651 f17 1"/>
                <a:gd name="f30" fmla="*/ f19 1 f2"/>
                <a:gd name="f31" fmla="*/ f22 1 2809184"/>
                <a:gd name="f32" fmla="*/ f23 1 948651"/>
                <a:gd name="f33" fmla="*/ f24 1 2809184"/>
                <a:gd name="f34" fmla="*/ f25 1 948651"/>
                <a:gd name="f35" fmla="*/ f26 1 2809184"/>
                <a:gd name="f36" fmla="*/ f27 1 2809184"/>
                <a:gd name="f37" fmla="*/ f28 1 948651"/>
                <a:gd name="f38" fmla="*/ f29 1 948651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809184" h="948651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grpFill/>
            <a:ln w="44450" cap="flat">
              <a:solidFill>
                <a:schemeClr val="accent1"/>
              </a:solidFill>
              <a:prstDash val="solid"/>
            </a:ln>
            <a:effectLst>
              <a:outerShdw dist="19046" dir="5400000" algn="tl">
                <a:srgbClr val="000000">
                  <a:alpha val="63000"/>
                </a:srgbClr>
              </a:outerShdw>
            </a:effectLst>
          </p:spPr>
          <p:txBody>
            <a:bodyPr vert="horz" wrap="square" lIns="92025" tIns="92025" rIns="92025" bIns="92025" anchor="ctr" anchorCtr="1" compatLnSpc="1">
              <a:noAutofit/>
            </a:bodyPr>
            <a:lstStyle/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t-EE" sz="2000" b="1" dirty="0" err="1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Stakeholder</a:t>
              </a:r>
              <a:r>
                <a:rPr lang="en-GB" sz="2000" b="1" i="0" u="none" strike="noStrike" kern="1200" cap="none" spc="0" baseline="0" dirty="0" smtClean="0">
                  <a:solidFill>
                    <a:srgbClr val="FFFFFF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GB" sz="2000" b="1" i="0" u="none" strike="noStrike" kern="1200" cap="none" spc="0" baseline="0" dirty="0" smtClean="0">
                  <a:solidFill>
                    <a:srgbClr val="FFFFFF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eedback </a:t>
              </a:r>
              <a:endParaRPr lang="en-GB" sz="2000" b="1" i="0" u="none" strike="noStrike" kern="1200" cap="none" spc="0" baseline="0" dirty="0">
                <a:solidFill>
                  <a:srgbClr val="FFFFF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Vabakuju 8"/>
            <p:cNvSpPr/>
            <p:nvPr/>
          </p:nvSpPr>
          <p:spPr>
            <a:xfrm rot="2725893">
              <a:off x="4538815" y="5052520"/>
              <a:ext cx="869256" cy="0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val 869257"/>
                <a:gd name="f5" fmla="abs f0"/>
                <a:gd name="f6" fmla="abs f1"/>
                <a:gd name="f7" fmla="abs f2"/>
                <a:gd name="f8" fmla="*/ f0 1 869257"/>
                <a:gd name="f9" fmla="+- f3 0 f3"/>
                <a:gd name="f10" fmla="+- f4 0 f3"/>
                <a:gd name="f11" fmla="?: f5 f0 1"/>
                <a:gd name="f12" fmla="?: f6 f1 1"/>
                <a:gd name="f13" fmla="?: f7 f2 1"/>
                <a:gd name="f14" fmla="*/ f10 1 869257"/>
                <a:gd name="f15" fmla="*/ f9 1 0"/>
                <a:gd name="f16" fmla="*/ f11 1 869257"/>
                <a:gd name="f17" fmla="*/ f12 1 21600"/>
                <a:gd name="f18" fmla="*/ 21600 f12 1"/>
                <a:gd name="f19" fmla="*/ 0 1 f14"/>
                <a:gd name="f20" fmla="*/ 869257 1 f14"/>
                <a:gd name="f21" fmla="*/ 0 1 f15"/>
                <a:gd name="f22" fmla="min f17 f16"/>
                <a:gd name="f23" fmla="*/ f18 1 f13"/>
                <a:gd name="f24" fmla="*/ f19 f8 1"/>
                <a:gd name="f25" fmla="*/ f20 f8 1"/>
                <a:gd name="f26" fmla="val f23"/>
                <a:gd name="f27" fmla="*/ f3 f22 1"/>
                <a:gd name="f28" fmla="+- f26 0 f3"/>
                <a:gd name="f29" fmla="*/ f28 1 0"/>
                <a:gd name="f30" fmla="*/ f21 f29 1"/>
                <a:gd name="f31" fmla="*/ f30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31" r="f25" b="f31"/>
              <a:pathLst>
                <a:path w="869257">
                  <a:moveTo>
                    <a:pt x="f3" y="f27"/>
                  </a:moveTo>
                  <a:lnTo>
                    <a:pt x="f4" y="f27"/>
                  </a:lnTo>
                </a:path>
              </a:pathLst>
            </a:custGeom>
            <a:grpFill/>
            <a:ln w="44450" cap="flat" cmpd="sng">
              <a:solidFill>
                <a:schemeClr val="accent1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t-EE" sz="2000" b="0" i="0" u="none" strike="noStrike" kern="1200" cap="none" spc="0" baseline="0">
                <a:solidFill>
                  <a:srgbClr val="000000"/>
                </a:solidFill>
                <a:uFillTx/>
              </a:endParaRPr>
            </a:p>
          </p:txBody>
        </p:sp>
        <p:sp>
          <p:nvSpPr>
            <p:cNvPr id="10" name="Vabakuju 9"/>
            <p:cNvSpPr/>
            <p:nvPr/>
          </p:nvSpPr>
          <p:spPr>
            <a:xfrm>
              <a:off x="5074963" y="5332496"/>
              <a:ext cx="2779849" cy="9486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79852"/>
                <a:gd name="f7" fmla="val 948651"/>
                <a:gd name="f8" fmla="val 158112"/>
                <a:gd name="f9" fmla="val 70789"/>
                <a:gd name="f10" fmla="val 2621740"/>
                <a:gd name="f11" fmla="val 2709063"/>
                <a:gd name="f12" fmla="val 790539"/>
                <a:gd name="f13" fmla="val 877862"/>
                <a:gd name="f14" fmla="+- 0 0 -90"/>
                <a:gd name="f15" fmla="*/ f3 1 2779852"/>
                <a:gd name="f16" fmla="*/ f4 1 948651"/>
                <a:gd name="f17" fmla="+- f7 0 f5"/>
                <a:gd name="f18" fmla="+- f6 0 f5"/>
                <a:gd name="f19" fmla="*/ f14 f0 1"/>
                <a:gd name="f20" fmla="*/ f18 1 2779852"/>
                <a:gd name="f21" fmla="*/ f17 1 948651"/>
                <a:gd name="f22" fmla="*/ 0 f18 1"/>
                <a:gd name="f23" fmla="*/ 158112 f17 1"/>
                <a:gd name="f24" fmla="*/ 158112 f18 1"/>
                <a:gd name="f25" fmla="*/ 0 f17 1"/>
                <a:gd name="f26" fmla="*/ 2621740 f18 1"/>
                <a:gd name="f27" fmla="*/ 2779852 f18 1"/>
                <a:gd name="f28" fmla="*/ 790539 f17 1"/>
                <a:gd name="f29" fmla="*/ 948651 f17 1"/>
                <a:gd name="f30" fmla="*/ f19 1 f2"/>
                <a:gd name="f31" fmla="*/ f22 1 2779852"/>
                <a:gd name="f32" fmla="*/ f23 1 948651"/>
                <a:gd name="f33" fmla="*/ f24 1 2779852"/>
                <a:gd name="f34" fmla="*/ f25 1 948651"/>
                <a:gd name="f35" fmla="*/ f26 1 2779852"/>
                <a:gd name="f36" fmla="*/ f27 1 2779852"/>
                <a:gd name="f37" fmla="*/ f28 1 948651"/>
                <a:gd name="f38" fmla="*/ f29 1 948651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779852" h="948651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grpFill/>
            <a:ln w="44450" cap="flat">
              <a:solidFill>
                <a:schemeClr val="accent1"/>
              </a:solidFill>
              <a:prstDash val="solid"/>
            </a:ln>
            <a:effectLst>
              <a:outerShdw dist="19046" dir="5400000" algn="tl">
                <a:srgbClr val="000000">
                  <a:alpha val="63000"/>
                </a:srgbClr>
              </a:outerShdw>
            </a:effectLst>
          </p:spPr>
          <p:txBody>
            <a:bodyPr vert="horz" wrap="square" lIns="92025" tIns="92025" rIns="92025" bIns="92025" anchor="ctr" anchorCtr="1" compatLnSpc="1">
              <a:noAutofit/>
            </a:bodyPr>
            <a:lstStyle/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000" b="1" i="0" u="none" strike="noStrike" kern="1200" cap="none" spc="0" baseline="0" dirty="0" smtClean="0">
                  <a:solidFill>
                    <a:srgbClr val="FFFFFF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New fields of </a:t>
              </a:r>
              <a:r>
                <a:rPr lang="et-EE" sz="2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t-EE" sz="2000" b="1" dirty="0" err="1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assessment</a:t>
              </a:r>
              <a:endParaRPr lang="en-GB" sz="2000" b="1" i="0" u="none" strike="noStrike" kern="1200" cap="none" spc="0" baseline="0" dirty="0">
                <a:solidFill>
                  <a:srgbClr val="FFFFF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Vabakuju 10"/>
            <p:cNvSpPr/>
            <p:nvPr/>
          </p:nvSpPr>
          <p:spPr>
            <a:xfrm rot="8011944">
              <a:off x="2933231" y="5052521"/>
              <a:ext cx="854186" cy="0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val 854190"/>
                <a:gd name="f5" fmla="abs f0"/>
                <a:gd name="f6" fmla="abs f1"/>
                <a:gd name="f7" fmla="abs f2"/>
                <a:gd name="f8" fmla="*/ f0 1 854190"/>
                <a:gd name="f9" fmla="+- f3 0 f3"/>
                <a:gd name="f10" fmla="+- f4 0 f3"/>
                <a:gd name="f11" fmla="?: f5 f0 1"/>
                <a:gd name="f12" fmla="?: f6 f1 1"/>
                <a:gd name="f13" fmla="?: f7 f2 1"/>
                <a:gd name="f14" fmla="*/ f10 1 854190"/>
                <a:gd name="f15" fmla="*/ f9 1 0"/>
                <a:gd name="f16" fmla="*/ f11 1 854190"/>
                <a:gd name="f17" fmla="*/ f12 1 21600"/>
                <a:gd name="f18" fmla="*/ 21600 f12 1"/>
                <a:gd name="f19" fmla="*/ 0 1 f14"/>
                <a:gd name="f20" fmla="*/ 854190 1 f14"/>
                <a:gd name="f21" fmla="*/ 0 1 f15"/>
                <a:gd name="f22" fmla="min f17 f16"/>
                <a:gd name="f23" fmla="*/ f18 1 f13"/>
                <a:gd name="f24" fmla="*/ f19 f8 1"/>
                <a:gd name="f25" fmla="*/ f20 f8 1"/>
                <a:gd name="f26" fmla="val f23"/>
                <a:gd name="f27" fmla="*/ f3 f22 1"/>
                <a:gd name="f28" fmla="+- f26 0 f3"/>
                <a:gd name="f29" fmla="*/ f28 1 0"/>
                <a:gd name="f30" fmla="*/ f21 f29 1"/>
                <a:gd name="f31" fmla="*/ f30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31" r="f25" b="f31"/>
              <a:pathLst>
                <a:path w="854190">
                  <a:moveTo>
                    <a:pt x="f3" y="f27"/>
                  </a:moveTo>
                  <a:lnTo>
                    <a:pt x="f4" y="f27"/>
                  </a:lnTo>
                </a:path>
              </a:pathLst>
            </a:custGeom>
            <a:grpFill/>
            <a:ln w="44450" cap="flat">
              <a:solidFill>
                <a:schemeClr val="accent1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t-EE" sz="2000" b="0" i="0" u="none" strike="noStrike" kern="1200" cap="none" spc="0" baseline="0">
                <a:solidFill>
                  <a:srgbClr val="000000"/>
                </a:solidFill>
                <a:uFillTx/>
              </a:endParaRPr>
            </a:p>
          </p:txBody>
        </p:sp>
        <p:sp>
          <p:nvSpPr>
            <p:cNvPr id="12" name="Vabakuju 11"/>
            <p:cNvSpPr/>
            <p:nvPr/>
          </p:nvSpPr>
          <p:spPr>
            <a:xfrm>
              <a:off x="827998" y="5332497"/>
              <a:ext cx="2616354" cy="9486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16352"/>
                <a:gd name="f7" fmla="val 948651"/>
                <a:gd name="f8" fmla="val 158112"/>
                <a:gd name="f9" fmla="val 70789"/>
                <a:gd name="f10" fmla="val 2458240"/>
                <a:gd name="f11" fmla="val 2545563"/>
                <a:gd name="f12" fmla="val 790539"/>
                <a:gd name="f13" fmla="val 877862"/>
                <a:gd name="f14" fmla="+- 0 0 -90"/>
                <a:gd name="f15" fmla="*/ f3 1 2616352"/>
                <a:gd name="f16" fmla="*/ f4 1 948651"/>
                <a:gd name="f17" fmla="+- f7 0 f5"/>
                <a:gd name="f18" fmla="+- f6 0 f5"/>
                <a:gd name="f19" fmla="*/ f14 f0 1"/>
                <a:gd name="f20" fmla="*/ f18 1 2616352"/>
                <a:gd name="f21" fmla="*/ f17 1 948651"/>
                <a:gd name="f22" fmla="*/ 0 f18 1"/>
                <a:gd name="f23" fmla="*/ 158112 f17 1"/>
                <a:gd name="f24" fmla="*/ 158112 f18 1"/>
                <a:gd name="f25" fmla="*/ 0 f17 1"/>
                <a:gd name="f26" fmla="*/ 2458240 f18 1"/>
                <a:gd name="f27" fmla="*/ 2616352 f18 1"/>
                <a:gd name="f28" fmla="*/ 790539 f17 1"/>
                <a:gd name="f29" fmla="*/ 948651 f17 1"/>
                <a:gd name="f30" fmla="*/ f19 1 f2"/>
                <a:gd name="f31" fmla="*/ f22 1 2616352"/>
                <a:gd name="f32" fmla="*/ f23 1 948651"/>
                <a:gd name="f33" fmla="*/ f24 1 2616352"/>
                <a:gd name="f34" fmla="*/ f25 1 948651"/>
                <a:gd name="f35" fmla="*/ f26 1 2616352"/>
                <a:gd name="f36" fmla="*/ f27 1 2616352"/>
                <a:gd name="f37" fmla="*/ f28 1 948651"/>
                <a:gd name="f38" fmla="*/ f29 1 948651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616352" h="948651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grpFill/>
            <a:ln w="44450" cap="flat">
              <a:solidFill>
                <a:schemeClr val="accent1"/>
              </a:solidFill>
              <a:prstDash val="solid"/>
            </a:ln>
            <a:effectLst>
              <a:outerShdw dist="19046" dir="5400000" algn="tl">
                <a:srgbClr val="000000">
                  <a:alpha val="63000"/>
                </a:srgbClr>
              </a:outerShdw>
            </a:effectLst>
          </p:spPr>
          <p:txBody>
            <a:bodyPr vert="horz" wrap="square" lIns="92025" tIns="92025" rIns="92025" bIns="92025" anchor="ctr" anchorCtr="1" compatLnSpc="1">
              <a:noAutofit/>
            </a:bodyPr>
            <a:lstStyle/>
            <a:p>
              <a:pPr lvl="0" algn="ctr" defTabSz="800100">
                <a:lnSpc>
                  <a:spcPct val="90000"/>
                </a:lnSpc>
                <a:spcAft>
                  <a:spcPts val="8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Implementation of e-assessment </a:t>
              </a:r>
              <a:endParaRPr lang="en-GB" sz="2000" b="1" i="0" u="none" strike="noStrike" kern="1200" cap="none" spc="0" baseline="0" dirty="0">
                <a:solidFill>
                  <a:srgbClr val="FFFFF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Vabakuju 12"/>
            <p:cNvSpPr/>
            <p:nvPr/>
          </p:nvSpPr>
          <p:spPr>
            <a:xfrm rot="11710237">
              <a:off x="3230968" y="4093047"/>
              <a:ext cx="283207" cy="0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val 283204"/>
                <a:gd name="f5" fmla="abs f0"/>
                <a:gd name="f6" fmla="abs f1"/>
                <a:gd name="f7" fmla="abs f2"/>
                <a:gd name="f8" fmla="*/ f0 1 283204"/>
                <a:gd name="f9" fmla="+- f3 0 f3"/>
                <a:gd name="f10" fmla="+- f4 0 f3"/>
                <a:gd name="f11" fmla="?: f5 f0 1"/>
                <a:gd name="f12" fmla="?: f6 f1 1"/>
                <a:gd name="f13" fmla="?: f7 f2 1"/>
                <a:gd name="f14" fmla="*/ f10 1 283204"/>
                <a:gd name="f15" fmla="*/ f9 1 0"/>
                <a:gd name="f16" fmla="*/ f11 1 283204"/>
                <a:gd name="f17" fmla="*/ f12 1 21600"/>
                <a:gd name="f18" fmla="*/ 21600 f12 1"/>
                <a:gd name="f19" fmla="*/ 0 1 f14"/>
                <a:gd name="f20" fmla="*/ 283204 1 f14"/>
                <a:gd name="f21" fmla="*/ 0 1 f15"/>
                <a:gd name="f22" fmla="min f17 f16"/>
                <a:gd name="f23" fmla="*/ f18 1 f13"/>
                <a:gd name="f24" fmla="*/ f19 f8 1"/>
                <a:gd name="f25" fmla="*/ f20 f8 1"/>
                <a:gd name="f26" fmla="val f23"/>
                <a:gd name="f27" fmla="*/ f3 f22 1"/>
                <a:gd name="f28" fmla="+- f26 0 f3"/>
                <a:gd name="f29" fmla="*/ f28 1 0"/>
                <a:gd name="f30" fmla="*/ f21 f29 1"/>
                <a:gd name="f31" fmla="*/ f30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31" r="f25" b="f31"/>
              <a:pathLst>
                <a:path w="283204">
                  <a:moveTo>
                    <a:pt x="f3" y="f27"/>
                  </a:moveTo>
                  <a:lnTo>
                    <a:pt x="f4" y="f27"/>
                  </a:lnTo>
                </a:path>
              </a:pathLst>
            </a:custGeom>
            <a:grpFill/>
            <a:ln w="44450" cap="flat">
              <a:solidFill>
                <a:schemeClr val="accent1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t-EE" sz="2000" b="0" i="0" u="none" strike="noStrike" kern="1200" cap="none" spc="0" baseline="0">
                <a:solidFill>
                  <a:srgbClr val="000000"/>
                </a:solidFill>
                <a:uFillTx/>
              </a:endParaRPr>
            </a:p>
          </p:txBody>
        </p:sp>
        <p:sp>
          <p:nvSpPr>
            <p:cNvPr id="14" name="Vabakuju 13"/>
            <p:cNvSpPr/>
            <p:nvPr/>
          </p:nvSpPr>
          <p:spPr>
            <a:xfrm>
              <a:off x="625303" y="3056945"/>
              <a:ext cx="2624280" cy="15040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71433"/>
                <a:gd name="f7" fmla="val 948651"/>
                <a:gd name="f8" fmla="val 158112"/>
                <a:gd name="f9" fmla="val 70789"/>
                <a:gd name="f10" fmla="val 2413321"/>
                <a:gd name="f11" fmla="val 2500644"/>
                <a:gd name="f12" fmla="val 790539"/>
                <a:gd name="f13" fmla="val 877862"/>
                <a:gd name="f14" fmla="+- 0 0 -90"/>
                <a:gd name="f15" fmla="*/ f3 1 2571433"/>
                <a:gd name="f16" fmla="*/ f4 1 948651"/>
                <a:gd name="f17" fmla="+- f7 0 f5"/>
                <a:gd name="f18" fmla="+- f6 0 f5"/>
                <a:gd name="f19" fmla="*/ f14 f0 1"/>
                <a:gd name="f20" fmla="*/ f18 1 2571433"/>
                <a:gd name="f21" fmla="*/ f17 1 948651"/>
                <a:gd name="f22" fmla="*/ 0 f18 1"/>
                <a:gd name="f23" fmla="*/ 158112 f17 1"/>
                <a:gd name="f24" fmla="*/ 158112 f18 1"/>
                <a:gd name="f25" fmla="*/ 0 f17 1"/>
                <a:gd name="f26" fmla="*/ 2413321 f18 1"/>
                <a:gd name="f27" fmla="*/ 2571433 f18 1"/>
                <a:gd name="f28" fmla="*/ 790539 f17 1"/>
                <a:gd name="f29" fmla="*/ 948651 f17 1"/>
                <a:gd name="f30" fmla="*/ f19 1 f2"/>
                <a:gd name="f31" fmla="*/ f22 1 2571433"/>
                <a:gd name="f32" fmla="*/ f23 1 948651"/>
                <a:gd name="f33" fmla="*/ f24 1 2571433"/>
                <a:gd name="f34" fmla="*/ f25 1 948651"/>
                <a:gd name="f35" fmla="*/ f26 1 2571433"/>
                <a:gd name="f36" fmla="*/ f27 1 2571433"/>
                <a:gd name="f37" fmla="*/ f28 1 948651"/>
                <a:gd name="f38" fmla="*/ f29 1 948651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571433" h="948651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grpFill/>
            <a:ln w="44450" cap="flat">
              <a:solidFill>
                <a:schemeClr val="accent1"/>
              </a:solidFill>
              <a:prstDash val="solid"/>
            </a:ln>
            <a:effectLst>
              <a:outerShdw dist="19046" dir="5400000" algn="tl">
                <a:srgbClr val="000000">
                  <a:alpha val="63000"/>
                </a:srgbClr>
              </a:outerShdw>
            </a:effectLst>
          </p:spPr>
          <p:txBody>
            <a:bodyPr vert="horz" wrap="square" lIns="92025" tIns="92025" rIns="92025" bIns="92025" anchor="ctr" anchorCtr="1" compatLnSpc="1">
              <a:noAutofit/>
            </a:bodyPr>
            <a:lstStyle/>
            <a:p>
              <a:pPr lvl="0" algn="ctr" defTabSz="800100">
                <a:lnSpc>
                  <a:spcPct val="90000"/>
                </a:lnSpc>
                <a:spcAft>
                  <a:spcPts val="8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National surveys to explain the factors affecting learning and teaching </a:t>
              </a:r>
              <a:endParaRPr lang="en-GB" sz="2000" b="1" i="0" u="none" strike="noStrike" kern="1200" cap="none" spc="0" baseline="0" dirty="0">
                <a:solidFill>
                  <a:srgbClr val="FFFFF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84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5.pmo.ee/f/2010/02/17/314502t100h3aa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9563" y="531813"/>
            <a:ext cx="5623400" cy="375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stkülik 4"/>
          <p:cNvSpPr/>
          <p:nvPr/>
        </p:nvSpPr>
        <p:spPr>
          <a:xfrm>
            <a:off x="28895" y="5508501"/>
            <a:ext cx="89995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indent="0" algn="ctr">
              <a:buNone/>
            </a:pPr>
            <a:r>
              <a:rPr lang="et-EE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THANK YOU FOR YOUR ATTENTION</a:t>
            </a:r>
            <a:r>
              <a:rPr lang="et-EE" sz="4800" dirty="0" smtClean="0">
                <a:solidFill>
                  <a:schemeClr val="bg1">
                    <a:lumMod val="8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t-EE" sz="4800" dirty="0">
              <a:solidFill>
                <a:schemeClr val="bg1">
                  <a:lumMod val="8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0696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323305" y="0"/>
            <a:ext cx="7524163" cy="1262155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tx2"/>
                </a:solidFill>
                <a:latin typeface="Bodoni MT" panose="02070603080606020203" pitchFamily="18" charset="0"/>
              </a:rPr>
              <a:t>Background </a:t>
            </a:r>
            <a:r>
              <a:rPr lang="et-EE" b="1" dirty="0" smtClean="0">
                <a:solidFill>
                  <a:schemeClr val="tx2"/>
                </a:solidFill>
                <a:latin typeface="Bodoni MT" panose="02070603080606020203" pitchFamily="18" charset="0"/>
              </a:rPr>
              <a:t>I</a:t>
            </a:r>
            <a:r>
              <a:rPr lang="en-GB" b="1" dirty="0" err="1" smtClean="0">
                <a:solidFill>
                  <a:schemeClr val="tx2"/>
                </a:solidFill>
                <a:latin typeface="Bodoni MT" panose="02070603080606020203" pitchFamily="18" charset="0"/>
              </a:rPr>
              <a:t>nformation</a:t>
            </a:r>
            <a:endParaRPr lang="en-GB" b="1" dirty="0">
              <a:solidFill>
                <a:schemeClr val="tx2"/>
              </a:solidFill>
              <a:latin typeface="Bodoni MT" panose="020706030806060202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289" y="857628"/>
            <a:ext cx="806489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et-EE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201</a:t>
            </a:r>
            <a:r>
              <a:rPr lang="et-EE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/201</a:t>
            </a:r>
            <a:r>
              <a:rPr lang="et-EE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147 894 </a:t>
            </a: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et-EE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schools of general education</a:t>
            </a:r>
            <a:endParaRPr lang="et-EE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t-EE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14 40</a:t>
            </a:r>
            <a:r>
              <a:rPr lang="et-EE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teachers working in schools of general education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t-EE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534 schools of general education in Estonia:</a:t>
            </a:r>
          </a:p>
          <a:p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t-EE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Elementary schools</a:t>
            </a:r>
          </a:p>
          <a:p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t-EE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Basic schools</a:t>
            </a:r>
          </a:p>
          <a:p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t-EE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Schools with upper secondary level</a:t>
            </a:r>
          </a:p>
          <a:p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t-EE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Adult education schools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Ownership forms of s</a:t>
            </a:r>
            <a:r>
              <a:rPr lang="et-EE" sz="2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GB" sz="2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ools</a:t>
            </a:r>
            <a:r>
              <a:rPr lang="et-EE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schools </a:t>
            </a:r>
            <a:r>
              <a:rPr lang="et-EE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en-GB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Municipal schools 4</a:t>
            </a:r>
            <a:r>
              <a:rPr lang="et-EE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endParaRPr lang="en-GB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schools </a:t>
            </a:r>
            <a:r>
              <a:rPr lang="et-EE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  <a:endParaRPr lang="en-GB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t-EE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t-EE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Constitution</a:t>
            </a:r>
            <a:r>
              <a:rPr lang="et-EE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2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states</a:t>
            </a:r>
            <a:r>
              <a:rPr lang="et-EE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2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maintenance of schools is a shared commitment </a:t>
            </a:r>
            <a:r>
              <a:rPr lang="et-EE" sz="2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state and local governments</a:t>
            </a:r>
            <a:endParaRPr lang="en-GB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lt 3" descr="Pildiotsingu aktus koolis tulemu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809" y="3492277"/>
            <a:ext cx="3168352" cy="2232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557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83821" y="33334"/>
            <a:ext cx="7524163" cy="1262155"/>
          </a:xfrm>
        </p:spPr>
        <p:txBody>
          <a:bodyPr/>
          <a:lstStyle/>
          <a:p>
            <a:pPr algn="ctr"/>
            <a:r>
              <a:rPr lang="en-GB" b="1" dirty="0" smtClean="0">
                <a:latin typeface="+mj-lt"/>
              </a:rPr>
              <a:t>Autonomy and </a:t>
            </a:r>
            <a:r>
              <a:rPr lang="et-EE" b="1" dirty="0" smtClean="0">
                <a:latin typeface="+mj-lt"/>
              </a:rPr>
              <a:t>R</a:t>
            </a:r>
            <a:r>
              <a:rPr lang="en-GB" b="1" dirty="0" err="1" smtClean="0">
                <a:latin typeface="+mj-lt"/>
              </a:rPr>
              <a:t>esponsibility</a:t>
            </a:r>
            <a:r>
              <a:rPr lang="en-GB" b="1" dirty="0" smtClean="0">
                <a:latin typeface="+mj-lt"/>
              </a:rPr>
              <a:t>	</a:t>
            </a:r>
            <a:endParaRPr lang="en-GB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533" y="1203873"/>
            <a:ext cx="7108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governance of schooling is highly decentralised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l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89" y="1683271"/>
            <a:ext cx="7928695" cy="515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50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244184" y="0"/>
            <a:ext cx="431029" cy="68399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243936"/>
            <a:ext cx="7740650" cy="905954"/>
          </a:xfr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t-EE" sz="3600" b="1" dirty="0" err="1" smtClean="0">
                <a:solidFill>
                  <a:schemeClr val="tx2"/>
                </a:solidFill>
                <a:latin typeface="Bodoni MT" panose="02070603080606020203" pitchFamily="18" charset="0"/>
                <a:ea typeface="Roboto Condensed" panose="02000000000000000000" pitchFamily="2" charset="0"/>
              </a:rPr>
              <a:t>School</a:t>
            </a:r>
            <a:r>
              <a:rPr lang="et-EE" sz="3600" b="1" dirty="0" smtClean="0">
                <a:solidFill>
                  <a:schemeClr val="tx2"/>
                </a:solidFill>
                <a:latin typeface="Bodoni MT" panose="02070603080606020203" pitchFamily="18" charset="0"/>
                <a:ea typeface="Roboto Condensed" panose="02000000000000000000" pitchFamily="2" charset="0"/>
              </a:rPr>
              <a:t> E</a:t>
            </a:r>
            <a:r>
              <a:rPr lang="en-GB" sz="3600" b="1" dirty="0" smtClean="0">
                <a:solidFill>
                  <a:schemeClr val="tx2"/>
                </a:solidFill>
                <a:latin typeface="Bodoni MT" panose="02070603080606020203" pitchFamily="18" charset="0"/>
                <a:ea typeface="Roboto Condensed" panose="02000000000000000000" pitchFamily="2" charset="0"/>
              </a:rPr>
              <a:t>valuation </a:t>
            </a:r>
            <a:r>
              <a:rPr lang="et-EE" b="1" dirty="0">
                <a:solidFill>
                  <a:schemeClr val="tx2"/>
                </a:solidFill>
                <a:latin typeface="Bodoni MT" panose="02070603080606020203" pitchFamily="18" charset="0"/>
                <a:ea typeface="Roboto Condensed" panose="02000000000000000000" pitchFamily="2" charset="0"/>
              </a:rPr>
              <a:t>S</a:t>
            </a:r>
            <a:r>
              <a:rPr lang="en-GB" sz="3600" b="1" dirty="0" err="1" smtClean="0">
                <a:solidFill>
                  <a:schemeClr val="tx2"/>
                </a:solidFill>
                <a:latin typeface="Bodoni MT" panose="02070603080606020203" pitchFamily="18" charset="0"/>
                <a:ea typeface="Roboto Condensed" panose="02000000000000000000" pitchFamily="2" charset="0"/>
              </a:rPr>
              <a:t>ystem</a:t>
            </a:r>
            <a:r>
              <a:rPr lang="en-GB" sz="3600" b="1" dirty="0">
                <a:solidFill>
                  <a:schemeClr val="tx2"/>
                </a:solidFill>
                <a:latin typeface="Bodoni MT" panose="02070603080606020203" pitchFamily="18" charset="0"/>
                <a:ea typeface="ＭＳ Ｐゴシック"/>
              </a:rPr>
              <a:t/>
            </a:r>
            <a:br>
              <a:rPr lang="en-GB" sz="3600" b="1" dirty="0">
                <a:solidFill>
                  <a:schemeClr val="tx2"/>
                </a:solidFill>
                <a:latin typeface="Bodoni MT" panose="02070603080606020203" pitchFamily="18" charset="0"/>
                <a:ea typeface="ＭＳ Ｐゴシック"/>
              </a:rPr>
            </a:br>
            <a:endParaRPr lang="et-EE" sz="3600" b="1" dirty="0">
              <a:solidFill>
                <a:schemeClr val="tx2"/>
              </a:solidFill>
              <a:latin typeface="Bodoni MT" panose="02070603080606020203" pitchFamily="18" charset="0"/>
            </a:endParaRPr>
          </a:p>
        </p:txBody>
      </p:sp>
      <p:cxnSp>
        <p:nvCxnSpPr>
          <p:cNvPr id="10" name="Sirge noolkonnektor 9"/>
          <p:cNvCxnSpPr/>
          <p:nvPr/>
        </p:nvCxnSpPr>
        <p:spPr>
          <a:xfrm>
            <a:off x="4157267" y="1498018"/>
            <a:ext cx="1134590" cy="44608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irge noolkonnektor 11"/>
          <p:cNvCxnSpPr/>
          <p:nvPr/>
        </p:nvCxnSpPr>
        <p:spPr>
          <a:xfrm flipV="1">
            <a:off x="4043823" y="2842303"/>
            <a:ext cx="1536066" cy="9991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irge noolkonnektor 15"/>
          <p:cNvCxnSpPr/>
          <p:nvPr/>
        </p:nvCxnSpPr>
        <p:spPr>
          <a:xfrm flipH="1" flipV="1">
            <a:off x="7020049" y="3220058"/>
            <a:ext cx="27321" cy="71030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al 33"/>
          <p:cNvSpPr/>
          <p:nvPr/>
        </p:nvSpPr>
        <p:spPr>
          <a:xfrm>
            <a:off x="5291857" y="899990"/>
            <a:ext cx="2735503" cy="22423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School</a:t>
            </a:r>
            <a:endParaRPr lang="et-EE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Internal evaluation</a:t>
            </a:r>
            <a:endParaRPr lang="et-EE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Ümarnurkne ristkülik 3"/>
          <p:cNvSpPr/>
          <p:nvPr/>
        </p:nvSpPr>
        <p:spPr>
          <a:xfrm>
            <a:off x="4341505" y="4079999"/>
            <a:ext cx="3888432" cy="20074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Owner</a:t>
            </a:r>
            <a:endParaRPr lang="et-EE" sz="2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Ministry of Education and Research/Local Authority/a private company)</a:t>
            </a:r>
            <a:endParaRPr lang="et-EE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upervisory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control</a:t>
            </a:r>
            <a:endParaRPr lang="en-GB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Ümarnurkne ristkülik 12"/>
          <p:cNvSpPr/>
          <p:nvPr/>
        </p:nvSpPr>
        <p:spPr>
          <a:xfrm>
            <a:off x="676805" y="4347747"/>
            <a:ext cx="3366838" cy="17085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County Government</a:t>
            </a:r>
            <a:endParaRPr lang="et-EE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inspection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t-EE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Ümarnurkne ristkülik 13"/>
          <p:cNvSpPr/>
          <p:nvPr/>
        </p:nvSpPr>
        <p:spPr>
          <a:xfrm>
            <a:off x="401735" y="1072051"/>
            <a:ext cx="3641908" cy="28735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Estonian Ministry </a:t>
            </a:r>
            <a:r>
              <a:rPr lang="et-EE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Education and Research</a:t>
            </a:r>
            <a:endParaRPr lang="et-EE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Policy, strategy, standards, inspection</a:t>
            </a:r>
            <a:r>
              <a:rPr lang="et-EE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external evaluation of learning outcomes</a:t>
            </a:r>
            <a:endParaRPr lang="et-EE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3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244184" y="0"/>
            <a:ext cx="431029" cy="68399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 idx="4294967295"/>
          </p:nvPr>
        </p:nvSpPr>
        <p:spPr>
          <a:xfrm>
            <a:off x="138702" y="335860"/>
            <a:ext cx="7740650" cy="393954"/>
          </a:xfr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3200" b="1" dirty="0" smtClean="0">
                <a:solidFill>
                  <a:schemeClr val="tx2"/>
                </a:solidFill>
                <a:ea typeface="Roboto Condensed" panose="02000000000000000000" pitchFamily="2" charset="0"/>
              </a:rPr>
              <a:t>Inspection</a:t>
            </a:r>
            <a:endParaRPr lang="en-GB" sz="3200" b="1" dirty="0">
              <a:solidFill>
                <a:schemeClr val="tx2"/>
              </a:solidFill>
              <a:ea typeface="Roboto Condensed" panose="02000000000000000000" pitchFamily="2" charset="0"/>
            </a:endParaRPr>
          </a:p>
        </p:txBody>
      </p:sp>
      <p:sp>
        <p:nvSpPr>
          <p:cNvPr id="4" name="Ristkülik 3"/>
          <p:cNvSpPr/>
          <p:nvPr/>
        </p:nvSpPr>
        <p:spPr>
          <a:xfrm>
            <a:off x="1015921" y="1122576"/>
            <a:ext cx="7041643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Ministry of Education and Research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istkülik 9"/>
          <p:cNvSpPr/>
          <p:nvPr/>
        </p:nvSpPr>
        <p:spPr>
          <a:xfrm>
            <a:off x="118089" y="3412069"/>
            <a:ext cx="3397175" cy="1723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Inspection in individual matters (problems, in case of complaints)</a:t>
            </a:r>
          </a:p>
        </p:txBody>
      </p:sp>
      <p:sp>
        <p:nvSpPr>
          <p:cNvPr id="11" name="Ristkülik 10"/>
          <p:cNvSpPr/>
          <p:nvPr/>
        </p:nvSpPr>
        <p:spPr>
          <a:xfrm>
            <a:off x="4765655" y="3492277"/>
            <a:ext cx="329082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Thematic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llanool 12"/>
          <p:cNvSpPr/>
          <p:nvPr/>
        </p:nvSpPr>
        <p:spPr>
          <a:xfrm>
            <a:off x="2672113" y="2725131"/>
            <a:ext cx="504056" cy="694866"/>
          </a:xfrm>
          <a:prstGeom prst="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llanool 14"/>
          <p:cNvSpPr/>
          <p:nvPr/>
        </p:nvSpPr>
        <p:spPr>
          <a:xfrm>
            <a:off x="5611566" y="2676792"/>
            <a:ext cx="432048" cy="7668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llanool 15"/>
          <p:cNvSpPr/>
          <p:nvPr/>
        </p:nvSpPr>
        <p:spPr>
          <a:xfrm>
            <a:off x="4129808" y="2743275"/>
            <a:ext cx="484632" cy="19011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istkülik 11"/>
          <p:cNvSpPr/>
          <p:nvPr/>
        </p:nvSpPr>
        <p:spPr>
          <a:xfrm>
            <a:off x="3666479" y="4860429"/>
            <a:ext cx="4392489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Licences</a:t>
            </a:r>
            <a:endParaRPr lang="et-EE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activities of an educational institution with a temporary education </a:t>
            </a:r>
            <a:r>
              <a:rPr lang="en-GB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</a:t>
            </a:r>
            <a:r>
              <a:rPr lang="et-EE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03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244184" y="0"/>
            <a:ext cx="431029" cy="68399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 idx="4294967295"/>
          </p:nvPr>
        </p:nvSpPr>
        <p:spPr>
          <a:xfrm>
            <a:off x="227580" y="467941"/>
            <a:ext cx="7739063" cy="787908"/>
          </a:xfr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3200" b="1" dirty="0" smtClean="0">
                <a:solidFill>
                  <a:schemeClr val="tx2"/>
                </a:solidFill>
                <a:ea typeface="Roboto Condensed" pitchFamily="2"/>
              </a:rPr>
              <a:t>Main </a:t>
            </a:r>
            <a:r>
              <a:rPr lang="et-EE" sz="3200" b="1" dirty="0" smtClean="0">
                <a:solidFill>
                  <a:schemeClr val="tx2"/>
                </a:solidFill>
                <a:ea typeface="Roboto Condensed" pitchFamily="2"/>
              </a:rPr>
              <a:t>O</a:t>
            </a:r>
            <a:r>
              <a:rPr lang="en-GB" sz="3200" b="1" dirty="0" err="1" smtClean="0">
                <a:solidFill>
                  <a:schemeClr val="tx2"/>
                </a:solidFill>
                <a:latin typeface="Bodoni MT" panose="02070603080606020203" pitchFamily="18" charset="0"/>
                <a:ea typeface="Roboto Condensed" pitchFamily="2"/>
              </a:rPr>
              <a:t>bjective</a:t>
            </a:r>
            <a:r>
              <a:rPr lang="et-EE" sz="3200" b="1" dirty="0" smtClean="0">
                <a:solidFill>
                  <a:schemeClr val="tx2"/>
                </a:solidFill>
                <a:ea typeface="Roboto Condensed" pitchFamily="2"/>
              </a:rPr>
              <a:t> of </a:t>
            </a:r>
            <a:r>
              <a:rPr lang="et-EE" sz="3200" b="1" dirty="0" err="1" smtClean="0">
                <a:solidFill>
                  <a:schemeClr val="tx2"/>
                </a:solidFill>
                <a:ea typeface="Roboto Condensed" pitchFamily="2"/>
              </a:rPr>
              <a:t>the</a:t>
            </a:r>
            <a:r>
              <a:rPr lang="et-EE" sz="3200" b="1" dirty="0" smtClean="0">
                <a:solidFill>
                  <a:schemeClr val="tx2"/>
                </a:solidFill>
                <a:ea typeface="Roboto Condensed" pitchFamily="2"/>
              </a:rPr>
              <a:t> </a:t>
            </a:r>
            <a:r>
              <a:rPr lang="et-EE" sz="3200" b="1" dirty="0" err="1">
                <a:solidFill>
                  <a:schemeClr val="tx2"/>
                </a:solidFill>
                <a:ea typeface="Roboto Condensed" pitchFamily="2"/>
              </a:rPr>
              <a:t>I</a:t>
            </a:r>
            <a:r>
              <a:rPr lang="et-EE" sz="3200" b="1" dirty="0" err="1" smtClean="0">
                <a:solidFill>
                  <a:schemeClr val="tx2"/>
                </a:solidFill>
                <a:ea typeface="Roboto Condensed" pitchFamily="2"/>
              </a:rPr>
              <a:t>nspection</a:t>
            </a:r>
            <a:r>
              <a:rPr lang="en-GB" sz="3200" b="1" dirty="0" smtClean="0">
                <a:solidFill>
                  <a:schemeClr val="tx2"/>
                </a:solidFill>
                <a:latin typeface="Arial" charset="0"/>
                <a:ea typeface="ＭＳ Ｐゴシック"/>
                <a:cs typeface="ＭＳ Ｐゴシック"/>
              </a:rPr>
              <a:t/>
            </a:r>
            <a:br>
              <a:rPr lang="en-GB" sz="3200" b="1" dirty="0" smtClean="0">
                <a:solidFill>
                  <a:schemeClr val="tx2"/>
                </a:solidFill>
                <a:latin typeface="Arial" charset="0"/>
                <a:ea typeface="ＭＳ Ｐゴシック"/>
                <a:cs typeface="ＭＳ Ｐゴシック"/>
              </a:rPr>
            </a:br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97205" y="1332037"/>
            <a:ext cx="7596188" cy="5143500"/>
          </a:xfrm>
        </p:spPr>
        <p:txBody>
          <a:bodyPr/>
          <a:lstStyle/>
          <a:p>
            <a:pPr marL="108000" lvl="0" indent="0" algn="ctr">
              <a:buClr>
                <a:srgbClr val="0084D1"/>
              </a:buClr>
              <a:buSzPct val="80000"/>
              <a:buNone/>
            </a:pPr>
            <a:r>
              <a:rPr lang="en-GB" dirty="0">
                <a:solidFill>
                  <a:schemeClr val="tx2"/>
                </a:solidFill>
              </a:rPr>
              <a:t>The main objective is to ensure the accessibility of basic and secondary general education, also organisation of education and schooling, its quality and efficiency on equal bases.</a:t>
            </a:r>
            <a:endParaRPr lang="en-GB" dirty="0">
              <a:solidFill>
                <a:schemeClr val="tx2"/>
              </a:solidFill>
              <a:ea typeface="Roboto Condensed" pitchFamily="2"/>
            </a:endParaRPr>
          </a:p>
        </p:txBody>
      </p:sp>
      <p:pic>
        <p:nvPicPr>
          <p:cNvPr id="6" name="Pil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513" y="4050184"/>
            <a:ext cx="3803199" cy="254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07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-2412999" y="0"/>
            <a:ext cx="7740650" cy="12620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b="1" dirty="0" smtClean="0">
                <a:solidFill>
                  <a:schemeClr val="tx2"/>
                </a:solidFill>
                <a:latin typeface="Bodoni MT" panose="02070603080606020203" pitchFamily="18" charset="0"/>
                <a:ea typeface="ＭＳ Ｐゴシック"/>
                <a:cs typeface="ＭＳ Ｐゴシック"/>
              </a:rPr>
              <a:t>Inspection</a:t>
            </a:r>
            <a:br>
              <a:rPr lang="en-GB" b="1" dirty="0" smtClean="0">
                <a:solidFill>
                  <a:schemeClr val="tx2"/>
                </a:solidFill>
                <a:latin typeface="Bodoni MT" panose="02070603080606020203" pitchFamily="18" charset="0"/>
                <a:ea typeface="ＭＳ Ｐゴシック"/>
                <a:cs typeface="ＭＳ Ｐゴシック"/>
              </a:rPr>
            </a:br>
            <a:endParaRPr lang="en-GB" b="1" dirty="0">
              <a:solidFill>
                <a:schemeClr val="tx2"/>
              </a:solidFill>
              <a:latin typeface="Bodoni MT" panose="02070603080606020203" pitchFamily="18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-98607" y="755973"/>
            <a:ext cx="7921625" cy="6191994"/>
          </a:xfrm>
        </p:spPr>
        <p:txBody>
          <a:bodyPr>
            <a:noAutofit/>
          </a:bodyPr>
          <a:lstStyle/>
          <a:p>
            <a:pPr marL="108000" lvl="0" indent="0">
              <a:spcAft>
                <a:spcPts val="0"/>
              </a:spcAft>
              <a:buNone/>
            </a:pPr>
            <a:endParaRPr lang="et-EE" sz="2400" dirty="0">
              <a:solidFill>
                <a:schemeClr val="tx2"/>
              </a:solidFill>
            </a:endParaRPr>
          </a:p>
          <a:p>
            <a:pPr marL="108000" lvl="0" indent="0"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Inspection </a:t>
            </a:r>
            <a:r>
              <a:rPr lang="en-US" sz="2400" dirty="0">
                <a:solidFill>
                  <a:schemeClr val="tx2"/>
                </a:solidFill>
              </a:rPr>
              <a:t>is exercised by the Ministry of Education and </a:t>
            </a:r>
            <a:r>
              <a:rPr lang="en-US" sz="2400" dirty="0" smtClean="0">
                <a:solidFill>
                  <a:schemeClr val="tx2"/>
                </a:solidFill>
              </a:rPr>
              <a:t>Research</a:t>
            </a:r>
            <a:r>
              <a:rPr lang="et-EE" sz="2400" dirty="0" smtClean="0">
                <a:solidFill>
                  <a:schemeClr val="tx2"/>
                </a:solidFill>
              </a:rPr>
              <a:t> (</a:t>
            </a:r>
            <a:r>
              <a:rPr lang="et-EE" sz="2400" dirty="0" err="1" smtClean="0">
                <a:solidFill>
                  <a:schemeClr val="tx2"/>
                </a:solidFill>
              </a:rPr>
              <a:t>since</a:t>
            </a:r>
            <a:r>
              <a:rPr lang="et-EE" sz="2400" dirty="0" smtClean="0">
                <a:solidFill>
                  <a:schemeClr val="tx2"/>
                </a:solidFill>
              </a:rPr>
              <a:t> 2017)</a:t>
            </a:r>
            <a:r>
              <a:rPr lang="en-US" sz="2400" dirty="0" smtClean="0">
                <a:solidFill>
                  <a:schemeClr val="tx2"/>
                </a:solidFill>
              </a:rPr>
              <a:t>.</a:t>
            </a:r>
            <a:endParaRPr lang="et-EE" sz="2400" dirty="0" smtClean="0">
              <a:solidFill>
                <a:schemeClr val="tx2"/>
              </a:solidFill>
            </a:endParaRPr>
          </a:p>
          <a:p>
            <a:pPr>
              <a:buSzPct val="71000"/>
              <a:buFont typeface="Wingdings" panose="05000000000000000000" pitchFamily="2" charset="2"/>
              <a:buChar char="Ø"/>
            </a:pPr>
            <a:r>
              <a:rPr lang="et-EE" sz="2400" dirty="0" smtClean="0">
                <a:solidFill>
                  <a:schemeClr val="tx2"/>
                </a:solidFill>
              </a:rPr>
              <a:t>8 </a:t>
            </a:r>
            <a:r>
              <a:rPr lang="et-EE" sz="2400" dirty="0" err="1" smtClean="0">
                <a:solidFill>
                  <a:schemeClr val="tx2"/>
                </a:solidFill>
              </a:rPr>
              <a:t>inspectors+lowyer</a:t>
            </a:r>
            <a:r>
              <a:rPr lang="et-EE" sz="2400" dirty="0">
                <a:solidFill>
                  <a:schemeClr val="tx2"/>
                </a:solidFill>
              </a:rPr>
              <a:t>+ </a:t>
            </a:r>
            <a:r>
              <a:rPr lang="et-EE" sz="2400" dirty="0" err="1">
                <a:solidFill>
                  <a:schemeClr val="tx2"/>
                </a:solidFill>
              </a:rPr>
              <a:t>team</a:t>
            </a:r>
            <a:r>
              <a:rPr lang="et-EE" sz="2400" dirty="0">
                <a:solidFill>
                  <a:schemeClr val="tx2"/>
                </a:solidFill>
              </a:rPr>
              <a:t> </a:t>
            </a:r>
            <a:r>
              <a:rPr lang="et-EE" sz="2400" dirty="0" err="1">
                <a:solidFill>
                  <a:schemeClr val="tx2"/>
                </a:solidFill>
              </a:rPr>
              <a:t>leader</a:t>
            </a:r>
            <a:r>
              <a:rPr lang="et-EE" sz="2400" dirty="0">
                <a:solidFill>
                  <a:schemeClr val="tx2"/>
                </a:solidFill>
              </a:rPr>
              <a:t> + </a:t>
            </a:r>
            <a:r>
              <a:rPr lang="et-EE" sz="2400" dirty="0" err="1">
                <a:solidFill>
                  <a:schemeClr val="tx2"/>
                </a:solidFill>
              </a:rPr>
              <a:t>an</a:t>
            </a:r>
            <a:r>
              <a:rPr lang="et-EE" sz="2400" dirty="0">
                <a:solidFill>
                  <a:schemeClr val="tx2"/>
                </a:solidFill>
              </a:rPr>
              <a:t> </a:t>
            </a:r>
            <a:r>
              <a:rPr lang="et-EE" sz="2400" dirty="0" err="1">
                <a:solidFill>
                  <a:schemeClr val="tx2"/>
                </a:solidFill>
              </a:rPr>
              <a:t>analyst</a:t>
            </a:r>
            <a:r>
              <a:rPr lang="et-EE" sz="2400" dirty="0">
                <a:solidFill>
                  <a:schemeClr val="tx2"/>
                </a:solidFill>
              </a:rPr>
              <a:t> </a:t>
            </a:r>
            <a:r>
              <a:rPr lang="et-EE" sz="2400" dirty="0" smtClean="0">
                <a:solidFill>
                  <a:schemeClr val="tx2"/>
                </a:solidFill>
              </a:rPr>
              <a:t>in </a:t>
            </a:r>
            <a:r>
              <a:rPr lang="et-EE" sz="2400" dirty="0" err="1" smtClean="0">
                <a:solidFill>
                  <a:schemeClr val="tx2"/>
                </a:solidFill>
              </a:rPr>
              <a:t>the</a:t>
            </a:r>
            <a:r>
              <a:rPr lang="et-EE" sz="2400" dirty="0" smtClean="0">
                <a:solidFill>
                  <a:schemeClr val="tx2"/>
                </a:solidFill>
              </a:rPr>
              <a:t> </a:t>
            </a:r>
            <a:r>
              <a:rPr lang="et-EE" sz="2400" dirty="0" err="1" smtClean="0">
                <a:solidFill>
                  <a:schemeClr val="tx2"/>
                </a:solidFill>
              </a:rPr>
              <a:t>department</a:t>
            </a:r>
            <a:r>
              <a:rPr lang="et-EE" sz="2400" dirty="0" smtClean="0">
                <a:solidFill>
                  <a:schemeClr val="tx2"/>
                </a:solidFill>
              </a:rPr>
              <a:t> of </a:t>
            </a:r>
            <a:r>
              <a:rPr lang="et-EE" sz="2400" dirty="0" err="1" smtClean="0">
                <a:solidFill>
                  <a:schemeClr val="tx2"/>
                </a:solidFill>
              </a:rPr>
              <a:t>the</a:t>
            </a:r>
            <a:r>
              <a:rPr lang="et-EE" sz="2400" dirty="0" smtClean="0">
                <a:solidFill>
                  <a:schemeClr val="tx2"/>
                </a:solidFill>
              </a:rPr>
              <a:t> </a:t>
            </a:r>
            <a:r>
              <a:rPr lang="et-EE" sz="2400" dirty="0" err="1" smtClean="0">
                <a:solidFill>
                  <a:schemeClr val="tx2"/>
                </a:solidFill>
              </a:rPr>
              <a:t>External</a:t>
            </a:r>
            <a:r>
              <a:rPr lang="et-EE" sz="2400" dirty="0" smtClean="0">
                <a:solidFill>
                  <a:schemeClr val="tx2"/>
                </a:solidFill>
              </a:rPr>
              <a:t> </a:t>
            </a:r>
            <a:r>
              <a:rPr lang="et-EE" sz="2400" dirty="0" err="1" smtClean="0">
                <a:solidFill>
                  <a:schemeClr val="tx2"/>
                </a:solidFill>
              </a:rPr>
              <a:t>Evaluation</a:t>
            </a:r>
            <a:endParaRPr lang="et-EE" sz="2400" dirty="0">
              <a:solidFill>
                <a:schemeClr val="tx2"/>
              </a:solidFill>
            </a:endParaRPr>
          </a:p>
          <a:p>
            <a:pPr>
              <a:buSzPct val="71000"/>
              <a:buFont typeface="Wingdings" panose="05000000000000000000" pitchFamily="2" charset="2"/>
              <a:buChar char="Ø"/>
            </a:pPr>
            <a:r>
              <a:rPr lang="et-EE" sz="2400" dirty="0" err="1" smtClean="0">
                <a:solidFill>
                  <a:schemeClr val="tx2"/>
                </a:solidFill>
              </a:rPr>
              <a:t>Besides</a:t>
            </a:r>
            <a:r>
              <a:rPr lang="et-EE" sz="2400" dirty="0" smtClean="0">
                <a:solidFill>
                  <a:schemeClr val="tx2"/>
                </a:solidFill>
              </a:rPr>
              <a:t> </a:t>
            </a:r>
            <a:r>
              <a:rPr lang="et-EE" sz="2400" dirty="0" err="1" smtClean="0">
                <a:solidFill>
                  <a:schemeClr val="tx2"/>
                </a:solidFill>
              </a:rPr>
              <a:t>the</a:t>
            </a:r>
            <a:r>
              <a:rPr lang="et-EE" sz="2400" dirty="0" smtClean="0">
                <a:solidFill>
                  <a:schemeClr val="tx2"/>
                </a:solidFill>
              </a:rPr>
              <a:t> </a:t>
            </a:r>
            <a:r>
              <a:rPr lang="et-EE" sz="2400" dirty="0" err="1" smtClean="0">
                <a:solidFill>
                  <a:schemeClr val="tx2"/>
                </a:solidFill>
              </a:rPr>
              <a:t>inspection</a:t>
            </a:r>
            <a:r>
              <a:rPr lang="et-EE" sz="2400" dirty="0" smtClean="0">
                <a:solidFill>
                  <a:schemeClr val="tx2"/>
                </a:solidFill>
              </a:rPr>
              <a:t> </a:t>
            </a:r>
            <a:r>
              <a:rPr lang="et-EE" sz="2400" dirty="0" err="1" smtClean="0">
                <a:solidFill>
                  <a:schemeClr val="tx2"/>
                </a:solidFill>
              </a:rPr>
              <a:t>they</a:t>
            </a:r>
            <a:r>
              <a:rPr lang="et-EE" sz="2400" dirty="0" smtClean="0">
                <a:solidFill>
                  <a:schemeClr val="tx2"/>
                </a:solidFill>
              </a:rPr>
              <a:t> </a:t>
            </a:r>
            <a:r>
              <a:rPr lang="et-EE" sz="2400" dirty="0" err="1" smtClean="0">
                <a:solidFill>
                  <a:schemeClr val="tx2"/>
                </a:solidFill>
              </a:rPr>
              <a:t>also</a:t>
            </a:r>
            <a:r>
              <a:rPr lang="et-EE" sz="2400" dirty="0" smtClean="0">
                <a:solidFill>
                  <a:schemeClr val="tx2"/>
                </a:solidFill>
              </a:rPr>
              <a:t> solve </a:t>
            </a:r>
            <a:r>
              <a:rPr lang="et-EE" sz="2400" dirty="0" err="1" smtClean="0">
                <a:solidFill>
                  <a:schemeClr val="tx2"/>
                </a:solidFill>
              </a:rPr>
              <a:t>complaints</a:t>
            </a:r>
            <a:r>
              <a:rPr lang="et-EE" sz="2400" dirty="0" smtClean="0">
                <a:solidFill>
                  <a:schemeClr val="tx2"/>
                </a:solidFill>
              </a:rPr>
              <a:t>, </a:t>
            </a:r>
            <a:r>
              <a:rPr lang="en-US" sz="2400" dirty="0">
                <a:solidFill>
                  <a:schemeClr val="tx2"/>
                </a:solidFill>
              </a:rPr>
              <a:t>exchange information between the ministry and the </a:t>
            </a:r>
            <a:r>
              <a:rPr lang="en-US" sz="2400" dirty="0" smtClean="0">
                <a:solidFill>
                  <a:schemeClr val="tx2"/>
                </a:solidFill>
              </a:rPr>
              <a:t>schools</a:t>
            </a:r>
            <a:r>
              <a:rPr lang="et-EE" sz="2400" dirty="0" smtClean="0">
                <a:solidFill>
                  <a:schemeClr val="tx2"/>
                </a:solidFill>
              </a:rPr>
              <a:t>, </a:t>
            </a:r>
            <a:r>
              <a:rPr lang="en-GB" sz="2400" dirty="0">
                <a:solidFill>
                  <a:schemeClr val="tx2"/>
                </a:solidFill>
              </a:rPr>
              <a:t>conduct monitoring</a:t>
            </a:r>
            <a:endParaRPr lang="et-EE" sz="2400" dirty="0" smtClean="0">
              <a:solidFill>
                <a:schemeClr val="tx2"/>
              </a:solidFill>
            </a:endParaRPr>
          </a:p>
          <a:p>
            <a:pPr>
              <a:buSzPct val="71000"/>
              <a:buFont typeface="Wingdings" panose="05000000000000000000" pitchFamily="2" charset="2"/>
              <a:buChar char="Ø"/>
            </a:pPr>
            <a:r>
              <a:rPr lang="et-EE" sz="2400" dirty="0">
                <a:solidFill>
                  <a:schemeClr val="tx2"/>
                </a:solidFill>
              </a:rPr>
              <a:t>No </a:t>
            </a:r>
            <a:r>
              <a:rPr lang="et-EE" sz="2400" dirty="0" err="1">
                <a:solidFill>
                  <a:schemeClr val="tx2"/>
                </a:solidFill>
              </a:rPr>
              <a:t>special</a:t>
            </a:r>
            <a:r>
              <a:rPr lang="et-EE" sz="2400" dirty="0">
                <a:solidFill>
                  <a:schemeClr val="tx2"/>
                </a:solidFill>
              </a:rPr>
              <a:t> </a:t>
            </a:r>
            <a:r>
              <a:rPr lang="et-EE" sz="2400" dirty="0" err="1">
                <a:solidFill>
                  <a:schemeClr val="tx2"/>
                </a:solidFill>
              </a:rPr>
              <a:t>training</a:t>
            </a:r>
            <a:r>
              <a:rPr lang="et-EE" sz="2400" dirty="0">
                <a:solidFill>
                  <a:schemeClr val="tx2"/>
                </a:solidFill>
              </a:rPr>
              <a:t> </a:t>
            </a:r>
            <a:r>
              <a:rPr lang="et-EE" sz="2400" dirty="0" err="1">
                <a:solidFill>
                  <a:schemeClr val="tx2"/>
                </a:solidFill>
              </a:rPr>
              <a:t>for</a:t>
            </a:r>
            <a:r>
              <a:rPr lang="et-EE" sz="2400" dirty="0">
                <a:solidFill>
                  <a:schemeClr val="tx2"/>
                </a:solidFill>
              </a:rPr>
              <a:t> </a:t>
            </a:r>
            <a:r>
              <a:rPr lang="et-EE" sz="2400" dirty="0" err="1" smtClean="0">
                <a:solidFill>
                  <a:schemeClr val="tx2"/>
                </a:solidFill>
              </a:rPr>
              <a:t>evaluators</a:t>
            </a:r>
            <a:r>
              <a:rPr lang="et-EE" sz="2400" dirty="0" smtClean="0">
                <a:solidFill>
                  <a:schemeClr val="tx2"/>
                </a:solidFill>
              </a:rPr>
              <a:t>. Instead of </a:t>
            </a:r>
            <a:r>
              <a:rPr lang="et-EE" sz="2400" dirty="0" err="1" smtClean="0">
                <a:solidFill>
                  <a:schemeClr val="tx2"/>
                </a:solidFill>
              </a:rPr>
              <a:t>that</a:t>
            </a:r>
            <a:r>
              <a:rPr lang="et-EE" sz="2400" dirty="0" smtClean="0">
                <a:solidFill>
                  <a:schemeClr val="tx2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t-EE" sz="2400" dirty="0" err="1" smtClean="0">
                <a:solidFill>
                  <a:schemeClr val="tx2"/>
                </a:solidFill>
              </a:rPr>
              <a:t>Individual</a:t>
            </a:r>
            <a:r>
              <a:rPr lang="et-EE" sz="2400" dirty="0" smtClean="0">
                <a:solidFill>
                  <a:schemeClr val="tx2"/>
                </a:solidFill>
              </a:rPr>
              <a:t> </a:t>
            </a:r>
            <a:r>
              <a:rPr lang="et-EE" sz="2400" dirty="0" err="1" smtClean="0">
                <a:solidFill>
                  <a:schemeClr val="tx2"/>
                </a:solidFill>
              </a:rPr>
              <a:t>approach</a:t>
            </a:r>
            <a:endParaRPr lang="et-EE" sz="2400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t-EE" sz="2400" dirty="0" err="1" smtClean="0">
                <a:solidFill>
                  <a:schemeClr val="tx2"/>
                </a:solidFill>
              </a:rPr>
              <a:t>Learning</a:t>
            </a:r>
            <a:r>
              <a:rPr lang="et-EE" sz="2400" dirty="0" smtClean="0">
                <a:solidFill>
                  <a:schemeClr val="tx2"/>
                </a:solidFill>
              </a:rPr>
              <a:t> </a:t>
            </a:r>
            <a:r>
              <a:rPr lang="et-EE" sz="2400" dirty="0" err="1" smtClean="0">
                <a:solidFill>
                  <a:schemeClr val="tx2"/>
                </a:solidFill>
              </a:rPr>
              <a:t>from</a:t>
            </a:r>
            <a:r>
              <a:rPr lang="et-EE" sz="2400" dirty="0" smtClean="0">
                <a:solidFill>
                  <a:schemeClr val="tx2"/>
                </a:solidFill>
              </a:rPr>
              <a:t> </a:t>
            </a:r>
            <a:r>
              <a:rPr lang="et-EE" sz="2400" dirty="0" err="1" smtClean="0">
                <a:solidFill>
                  <a:schemeClr val="tx2"/>
                </a:solidFill>
              </a:rPr>
              <a:t>experienced</a:t>
            </a:r>
            <a:r>
              <a:rPr lang="et-EE" sz="2400" dirty="0">
                <a:solidFill>
                  <a:schemeClr val="tx2"/>
                </a:solidFill>
              </a:rPr>
              <a:t> </a:t>
            </a:r>
            <a:r>
              <a:rPr lang="et-EE" sz="2400" dirty="0" err="1" smtClean="0">
                <a:solidFill>
                  <a:schemeClr val="tx2"/>
                </a:solidFill>
              </a:rPr>
              <a:t>colleagues</a:t>
            </a:r>
            <a:endParaRPr lang="et-EE" sz="2400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t-EE" sz="2400" dirty="0" err="1" smtClean="0">
                <a:solidFill>
                  <a:schemeClr val="tx2"/>
                </a:solidFill>
              </a:rPr>
              <a:t>Instruction</a:t>
            </a:r>
            <a:r>
              <a:rPr lang="et-EE" sz="2400" dirty="0" smtClean="0">
                <a:solidFill>
                  <a:schemeClr val="tx2"/>
                </a:solidFill>
              </a:rPr>
              <a:t> </a:t>
            </a:r>
            <a:r>
              <a:rPr lang="et-EE" sz="2400" dirty="0" err="1" smtClean="0">
                <a:solidFill>
                  <a:schemeClr val="tx2"/>
                </a:solidFill>
              </a:rPr>
              <a:t>manual</a:t>
            </a:r>
            <a:endParaRPr lang="et-EE" sz="2400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t-EE" sz="2400" dirty="0" err="1" smtClean="0">
                <a:solidFill>
                  <a:schemeClr val="tx2"/>
                </a:solidFill>
              </a:rPr>
              <a:t>Meetings</a:t>
            </a:r>
            <a:r>
              <a:rPr lang="et-EE" sz="2400" dirty="0" smtClean="0">
                <a:solidFill>
                  <a:schemeClr val="tx2"/>
                </a:solidFill>
              </a:rPr>
              <a:t> </a:t>
            </a:r>
            <a:r>
              <a:rPr lang="et-EE" sz="2400" dirty="0" err="1" smtClean="0">
                <a:solidFill>
                  <a:schemeClr val="tx2"/>
                </a:solidFill>
              </a:rPr>
              <a:t>every</a:t>
            </a:r>
            <a:r>
              <a:rPr lang="et-EE" sz="2400" dirty="0" smtClean="0">
                <a:solidFill>
                  <a:schemeClr val="tx2"/>
                </a:solidFill>
              </a:rPr>
              <a:t> </a:t>
            </a:r>
            <a:r>
              <a:rPr lang="et-EE" sz="2400" dirty="0" err="1" smtClean="0">
                <a:solidFill>
                  <a:schemeClr val="tx2"/>
                </a:solidFill>
              </a:rPr>
              <a:t>week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244184" y="0"/>
            <a:ext cx="431029" cy="6839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l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851" y="4651197"/>
            <a:ext cx="2777847" cy="217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50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stkülik 2"/>
          <p:cNvSpPr/>
          <p:nvPr/>
        </p:nvSpPr>
        <p:spPr>
          <a:xfrm>
            <a:off x="395313" y="755973"/>
            <a:ext cx="71287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only inspect education activities.</a:t>
            </a: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GB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 inspect </a:t>
            </a:r>
            <a:r>
              <a:rPr lang="en-GB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lawfulness</a:t>
            </a:r>
            <a:endParaRPr lang="et-EE" sz="28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</a:pPr>
            <a:r>
              <a:rPr lang="et-EE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t-EE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</a:t>
            </a:r>
            <a:r>
              <a:rPr lang="en-US" sz="28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ocus</a:t>
            </a:r>
            <a: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school </a:t>
            </a:r>
            <a: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leadership</a:t>
            </a:r>
            <a:r>
              <a:rPr lang="et-EE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control the work of </a:t>
            </a:r>
            <a: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r>
              <a:rPr lang="et-EE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istkülik 3"/>
          <p:cNvSpPr/>
          <p:nvPr/>
        </p:nvSpPr>
        <p:spPr>
          <a:xfrm>
            <a:off x="4571777" y="4428381"/>
            <a:ext cx="37905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2016/2017 school year: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 thematic inspections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inspections in individual matters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inspections related to education </a:t>
            </a:r>
            <a:r>
              <a:rPr lang="en-GB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licenc</a:t>
            </a:r>
            <a:endParaRPr lang="et-EE" sz="2000" dirty="0">
              <a:solidFill>
                <a:schemeClr val="tx2"/>
              </a:solidFill>
            </a:endParaRPr>
          </a:p>
        </p:txBody>
      </p:sp>
      <p:pic>
        <p:nvPicPr>
          <p:cNvPr id="5" name="Pilt 4" descr="Pildiotsingu meeskonnatÃ¶Ã¶ tulemu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48" y="3636293"/>
            <a:ext cx="3960440" cy="2857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244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Peam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TM_esitlus_varviline_EST.pptx" id="{DA8ED50F-C918-41CF-A08C-A3DC5B066E0B}" vid="{3C9989DC-CF5E-4E83-BB19-C8A09B9206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F5DD59C80553E498E1C3C6494A24EC4" ma:contentTypeVersion="2" ma:contentTypeDescription="Loo uus dokument" ma:contentTypeScope="" ma:versionID="87f1bfba3ba722b58e56ab95aba41352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c116b8ca5dbcc76f2b253cc8702b25d6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Ajastamise alguskuupäev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Ajastamise lõppkuupäev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0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A62BFD-97D8-4758-B342-02572E26AA07}">
  <ds:schemaRefs>
    <ds:schemaRef ds:uri="http://schemas.microsoft.com/sharepoint/v3"/>
    <ds:schemaRef ds:uri="http://schemas.microsoft.com/office/2006/metadata/properties"/>
    <ds:schemaRef ds:uri="http://purl.org/dc/terms/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sharepoint/v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E6BF55E-DE65-4943-830D-DF1DE5BC16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DE0FA4-7670-4D85-985E-77E43098DD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6448</TotalTime>
  <Words>1073</Words>
  <Application>Microsoft Office PowerPoint</Application>
  <PresentationFormat>Personalizado</PresentationFormat>
  <Paragraphs>167</Paragraphs>
  <Slides>25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Peamine</vt:lpstr>
      <vt:lpstr>   The role of internal and external evaluation in an autonomous system. Estonian example</vt:lpstr>
      <vt:lpstr>Background Information</vt:lpstr>
      <vt:lpstr>Background Information</vt:lpstr>
      <vt:lpstr>Autonomy and Responsibility </vt:lpstr>
      <vt:lpstr>School Evaluation System </vt:lpstr>
      <vt:lpstr>Inspection</vt:lpstr>
      <vt:lpstr>Main Objective of the Inspection </vt:lpstr>
      <vt:lpstr>Inspection </vt:lpstr>
      <vt:lpstr>Presentación de PowerPoint</vt:lpstr>
      <vt:lpstr> The inspection and the management of financial resources of an educational institution are exercised by the owner   </vt:lpstr>
      <vt:lpstr>Presentación de PowerPoint</vt:lpstr>
      <vt:lpstr>Presentación de PowerPoint</vt:lpstr>
      <vt:lpstr>Presentación de PowerPoint</vt:lpstr>
      <vt:lpstr> OECD findings:    „A considerable strength in the Estonian approach is the sustained focus on the importance of school self-evaluation. This supports the further development of professionalism and responsibility at the school level and, with effective procedures in place and an actively engaged school community, underpins a continual evaluation of the effectiveness of the organisation of schooling“  </vt:lpstr>
      <vt:lpstr>Presentación de PowerPoint</vt:lpstr>
      <vt:lpstr>Presentación de PowerPoint</vt:lpstr>
      <vt:lpstr>Presentación de PowerPoint</vt:lpstr>
      <vt:lpstr>Internal evaluation is not implemented in all schools in such a way how we saw it and how we wanted</vt:lpstr>
      <vt:lpstr>What have we done this year…</vt:lpstr>
      <vt:lpstr>Presentación de PowerPoint</vt:lpstr>
      <vt:lpstr>Why?</vt:lpstr>
      <vt:lpstr>School card – work version</vt:lpstr>
      <vt:lpstr>Presentación de PowerPoint</vt:lpstr>
      <vt:lpstr> Areas in need of renewal till 2020 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Looking for ways to progress the Estonian education system by PISA</dc:title>
  <dc:creator>Maie Kitsing</dc:creator>
  <cp:lastModifiedBy>Nekane</cp:lastModifiedBy>
  <cp:revision>313</cp:revision>
  <cp:lastPrinted>2018-05-18T11:18:17Z</cp:lastPrinted>
  <dcterms:created xsi:type="dcterms:W3CDTF">2016-08-01T10:46:28Z</dcterms:created>
  <dcterms:modified xsi:type="dcterms:W3CDTF">2018-05-23T15:06:56Z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0x0101002F5DD59C80553E498E1C3C6494A24EC4</vt:lpwstr>
  </property>
</Properties>
</file>