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485" r:id="rId6"/>
    <p:sldId id="486" r:id="rId7"/>
    <p:sldId id="487" r:id="rId8"/>
    <p:sldId id="488" r:id="rId9"/>
    <p:sldId id="492" r:id="rId10"/>
    <p:sldId id="493" r:id="rId11"/>
    <p:sldId id="495" r:id="rId12"/>
    <p:sldId id="461" r:id="rId13"/>
    <p:sldId id="489" r:id="rId14"/>
    <p:sldId id="490" r:id="rId15"/>
    <p:sldId id="462" r:id="rId16"/>
    <p:sldId id="484" r:id="rId17"/>
    <p:sldId id="479" r:id="rId18"/>
    <p:sldId id="491" r:id="rId19"/>
    <p:sldId id="496" r:id="rId20"/>
    <p:sldId id="440" r:id="rId21"/>
    <p:sldId id="443" r:id="rId22"/>
  </p:sldIdLst>
  <p:sldSz cx="9906000" cy="6858000" type="A4"/>
  <p:notesSz cx="6797675" cy="9928225"/>
  <p:defaultTextStyle>
    <a:defPPr>
      <a:defRPr lang="es-ES_tradnl"/>
    </a:defPPr>
    <a:lvl1pPr marL="0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8pPr>
    <a:lvl9pPr marL="3218815" algn="l" defTabSz="804545" rtl="0" eaLnBrk="1" latinLnBrk="0" hangingPunct="1">
      <a:defRPr sz="15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29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m Porres Canals" initials="GP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21A"/>
    <a:srgbClr val="008000"/>
    <a:srgbClr val="339933"/>
    <a:srgbClr val="5DE33D"/>
    <a:srgbClr val="FF9900"/>
    <a:srgbClr val="009900"/>
    <a:srgbClr val="FF6600"/>
    <a:srgbClr val="3333CC"/>
    <a:srgbClr val="CC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0" autoAdjust="0"/>
  </p:normalViewPr>
  <p:slideViewPr>
    <p:cSldViewPr snapToObjects="1" showGuides="1">
      <p:cViewPr varScale="1">
        <p:scale>
          <a:sx n="104" d="100"/>
          <a:sy n="104" d="100"/>
        </p:scale>
        <p:origin x="150" y="102"/>
      </p:cViewPr>
      <p:guideLst>
        <p:guide orient="horz" pos="2376"/>
        <p:guide pos="29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1E5D62A1-1198-4A68-9414-6178046ACE14}" type="datetimeFigureOut">
              <a:rPr lang="es-ES" smtClean="0"/>
              <a:pPr/>
              <a:t>12/02/2020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F8A64D9D-E60B-4D64-BEA5-2DC67AA6EF2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231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66F2BE15-70CB-8642-B296-FE1749120F1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929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adservices.com/pagead/aclk?sa=L&amp;ai=DChcSEwjD6drfosnnAhVQQ9MKHX60DBYYABAAGgJ3Yg&amp;ohost=www.google.com&amp;cid=CAESQOD2SgUk_8ABWInJV3e_Ck1pBzCsJr9b0k5j2tqJ5IhbYnOLFbKJG6MsKMA7CgS4Sp_2TIvQVI-sdnNeggiyZ7k&amp;sig=AOD64_0_V1KNajos35XiAA_kGiM1azWhJQ&amp;q=&amp;ved=2ahUKEwjMgtTfosnnAhWImBQKHeh7BrwQ0Qx6BAgTEAE&amp;adurl=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3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5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8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20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29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hlinkClick r:id="rId3"/>
              </a:rPr>
              <a:t>Net </a:t>
            </a:r>
            <a:r>
              <a:rPr lang="es-ES" b="1" dirty="0" err="1" smtClean="0">
                <a:hlinkClick r:id="rId3"/>
              </a:rPr>
              <a:t>Promoter</a:t>
            </a:r>
            <a:r>
              <a:rPr lang="es-ES" b="1" dirty="0" smtClean="0">
                <a:hlinkClick r:id="rId3"/>
              </a:rPr>
              <a:t> Score (NPS) 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20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3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BE15-70CB-8642-B296-FE1749120F10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BE15-70CB-8642-B296-FE1749120F10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Ikaskuntza eta Zerbitzu Programa (IkZ):</a:t>
            </a:r>
            <a:r>
              <a:rPr lang="es-ES" sz="1800" dirty="0" smtClean="0">
                <a:solidFill>
                  <a:srgbClr val="003399"/>
                </a:solidFill>
              </a:rPr>
              <a:t> </a:t>
            </a: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Gazteen parte-hartzea bultzatzen du formakuntza-ekintzen bidez.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Gaitasun-digitalak hobetzeari begira sorturiko formakuntza-ekintzak.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Eten-digitalean dauden pertsonen inklusioa bermatuz zein IKTen erabilera probetxugarria eta teknologiaren erabilera arduratsua.</a:t>
            </a:r>
            <a:r>
              <a:rPr lang="es-ES" sz="1400" dirty="0" smtClean="0">
                <a:solidFill>
                  <a:srgbClr val="003399"/>
                </a:solidFill>
              </a:rPr>
              <a:t> </a:t>
            </a:r>
          </a:p>
          <a:p>
            <a:pPr marL="714375" lvl="1" indent="-171450" algn="just">
              <a:buFont typeface="Wingdings" panose="05000000000000000000" pitchFamily="2" charset="2"/>
              <a:buChar char="ü"/>
            </a:pPr>
            <a:endParaRPr lang="es-ES" sz="900" dirty="0" smtClean="0">
              <a:solidFill>
                <a:srgbClr val="003399"/>
              </a:solidFill>
            </a:endParaRP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Belaunaldien arteko programa hezigarria eta soziala:</a:t>
            </a:r>
            <a:r>
              <a:rPr lang="es-ES" sz="1800" dirty="0" smtClean="0">
                <a:solidFill>
                  <a:srgbClr val="003399"/>
                </a:solidFill>
              </a:rPr>
              <a:t> </a:t>
            </a: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Gazteek, borondatez, gaitasun-digitalen inguruko tailerrak irakasten dituzte.</a:t>
            </a:r>
            <a:r>
              <a:rPr lang="es-ES" sz="1400" dirty="0" smtClean="0">
                <a:solidFill>
                  <a:srgbClr val="003399"/>
                </a:solidFill>
              </a:rPr>
              <a:t> </a:t>
            </a: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Gazteen inguruko helduei, giro digitalera hurbiltzeko aukera izan ez duten pertsonak, bideratutako programak dira.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Ordenagailu bat nola erabili edo autonomia handiagoz smartphone edo tabletak erabiltzen irakasten diete.</a:t>
            </a:r>
            <a:r>
              <a:rPr lang="es-ES" sz="1400" dirty="0" smtClean="0">
                <a:solidFill>
                  <a:srgbClr val="003399"/>
                </a:solidFill>
              </a:rPr>
              <a:t> </a:t>
            </a:r>
          </a:p>
          <a:p>
            <a:pPr marL="714375" lvl="1" indent="-171450" algn="just">
              <a:buFont typeface="Wingdings" panose="05000000000000000000" pitchFamily="2" charset="2"/>
              <a:buChar char="ü"/>
            </a:pPr>
            <a:endParaRPr lang="es-ES" sz="900" dirty="0" smtClean="0">
              <a:solidFill>
                <a:srgbClr val="003399"/>
              </a:solidFill>
            </a:endParaRP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Prozesuan emandako ohiko beste emaitzak:</a:t>
            </a:r>
            <a:r>
              <a:rPr lang="es-ES" sz="1800" dirty="0" smtClean="0">
                <a:solidFill>
                  <a:srgbClr val="003399"/>
                </a:solidFill>
              </a:rPr>
              <a:t> </a:t>
            </a: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Emaitza akademikoak eta motibazioa / ikasleriaren autoestimua hobetzen du.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828675" lvl="1" indent="-285750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Honek frogatzen du eskolatik kanpoko ikasketa onuragarria dela ikasleriarentzat eta</a:t>
            </a:r>
            <a:r>
              <a:rPr lang="es-ES" sz="1400" dirty="0" smtClean="0">
                <a:solidFill>
                  <a:srgbClr val="003399"/>
                </a:solidFill>
              </a:rPr>
              <a:t> </a:t>
            </a:r>
          </a:p>
          <a:p>
            <a:pPr marL="542925" lvl="1" algn="just">
              <a:spcAft>
                <a:spcPts val="200"/>
              </a:spcAft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askoz gehiago konektatzen dituela inguruko errealitatearen.</a:t>
            </a:r>
            <a:r>
              <a:rPr lang="es-ES" sz="1400" dirty="0" smtClean="0">
                <a:solidFill>
                  <a:srgbClr val="003399"/>
                </a:solidFill>
              </a:rPr>
              <a:t> </a:t>
            </a:r>
          </a:p>
          <a:p>
            <a:pPr marL="542925" lvl="1" algn="just">
              <a:spcAft>
                <a:spcPts val="200"/>
              </a:spcAft>
            </a:pPr>
            <a:endParaRPr lang="es-ES" sz="1400" dirty="0" smtClean="0">
              <a:solidFill>
                <a:srgbClr val="003399"/>
              </a:solidFill>
            </a:endParaRPr>
          </a:p>
          <a:p>
            <a:pPr marL="85725" lvl="0" algn="just">
              <a:spcAft>
                <a:spcPts val="200"/>
              </a:spcAft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KZgunearen helburuak</a:t>
            </a:r>
            <a:endParaRPr lang="es-ES" sz="1400" dirty="0" smtClean="0">
              <a:solidFill>
                <a:srgbClr val="003399"/>
              </a:solidFill>
            </a:endParaRPr>
          </a:p>
          <a:p>
            <a:endParaRPr lang="es-ES_tradnl" dirty="0" smtClean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Teknologia eta honen erabilera arduratsua bultzatzea nerabezaroen artean.</a:t>
            </a:r>
            <a:endParaRPr lang="es-ES" sz="1800" dirty="0" smtClean="0">
              <a:solidFill>
                <a:srgbClr val="003399"/>
              </a:solidFill>
            </a:endParaRPr>
          </a:p>
          <a:p>
            <a:pPr algn="l"/>
            <a:endParaRPr lang="es-ES" sz="1800" dirty="0" smtClean="0">
              <a:solidFill>
                <a:srgbClr val="00339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Nerabezaroen parte-hartzea eta elkartasuna bultzatzea.</a:t>
            </a:r>
            <a:endParaRPr lang="es-ES" sz="1800" dirty="0" smtClean="0">
              <a:solidFill>
                <a:srgbClr val="003399"/>
              </a:solidFill>
            </a:endParaRPr>
          </a:p>
          <a:p>
            <a:pPr algn="l"/>
            <a:endParaRPr lang="es-ES" sz="1100" dirty="0" smtClean="0">
              <a:solidFill>
                <a:srgbClr val="00339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Adinekoei teknologiari buruz irakaste beste kolektibo batzuen bidez.</a:t>
            </a:r>
            <a:endParaRPr lang="es-ES" sz="1800" dirty="0" smtClean="0">
              <a:solidFill>
                <a:srgbClr val="003399"/>
              </a:solidFill>
            </a:endParaRPr>
          </a:p>
          <a:p>
            <a:pPr algn="l"/>
            <a:endParaRPr lang="es-ES" sz="1100" dirty="0" smtClean="0">
              <a:solidFill>
                <a:srgbClr val="003399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Estereotipoak hautsi heldu eta gazteen artean.</a:t>
            </a:r>
            <a:endParaRPr lang="es-ES" sz="1800" dirty="0" smtClean="0">
              <a:solidFill>
                <a:srgbClr val="003399"/>
              </a:solidFill>
            </a:endParaRPr>
          </a:p>
          <a:p>
            <a:pPr algn="l"/>
            <a:endParaRPr lang="es-ES" sz="1100" dirty="0" smtClean="0">
              <a:solidFill>
                <a:srgbClr val="003399"/>
              </a:solidFill>
            </a:endParaRPr>
          </a:p>
          <a:p>
            <a:pPr marL="285750" lvl="1" indent="-285750" algn="l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Gaur egun KZ proiektuaren IKT formakuntza ekintzekin lotura ez duten espazio berriak esploratzea.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2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Aurten saiatu gara ikasketa-zentro ezberdinetako gazteen arteko topaketa egiten, baina zaila izan da ordutegiengatik.</a:t>
            </a:r>
            <a:endParaRPr lang="es-ES" sz="1800" baseline="0" dirty="0" smtClean="0">
              <a:solidFill>
                <a:srgbClr val="003399"/>
              </a:solidFill>
            </a:endParaRP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Bakarrik lortu genuen horietako bat gauzatzea. ¿¿??? Mendebaldea y Sansomendi¿???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0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77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Aurten saiatu gara ikasketa-zentro ezberdinetako gazteen arteko topaketa egiten, baina zaila izan da ordutegiengatik.</a:t>
            </a: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Bakarrik lortu genuen horietako bat gauzatzea. ¿¿??? Mendebaldea y Sansomendi¿???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Aurten saiatu gara ikasketa-zentro ezberdinetako gazteen arteko topaketa egiten, baina zaila izan da ordutegiengatik.</a:t>
            </a: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Bakarrik lortu genuen horietako bat gauzatzea. ¿¿??? Mendebaldea y Sansomendi¿???</a:t>
            </a:r>
            <a:endParaRPr lang="es-ES_tradnl" sz="1800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00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Aurten saiatu gara ikasketa-zentro ezberdinetako gazteen arteko topaketa egiten, baina zaila izan da ordutegiengatik.</a:t>
            </a:r>
          </a:p>
          <a:p>
            <a:pPr marL="371475" indent="-285750" algn="just">
              <a:buFont typeface="Wingdings" panose="05000000000000000000" pitchFamily="2" charset="2"/>
              <a:buChar char="ü"/>
            </a:pPr>
            <a:r>
              <a:rPr lang="eu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Bakarrik lortu genuen horietako bat gauzatzea. ¿¿??? Mendebaldea y Sansomendi¿???</a:t>
            </a:r>
            <a:endParaRPr lang="es-ES_tradnl" sz="1800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8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51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2BE15-70CB-8642-B296-FE1749120F10}" type="slidenum">
              <a:rPr kumimoji="0" lang="es-ES_tradnl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79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1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Marcador de número de diapositiva 3"/>
          <p:cNvSpPr>
            <a:spLocks noGrp="1"/>
          </p:cNvSpPr>
          <p:nvPr userDrawn="1"/>
        </p:nvSpPr>
        <p:spPr>
          <a:xfrm>
            <a:off x="9287511" y="6417312"/>
            <a:ext cx="588645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A0DB2DC-4C9A-4742-B13C-FB6460FD3503}" type="slidenum">
              <a:rPr lang="x-none" altLang="es-ES_tradnl" dirty="0">
                <a:solidFill>
                  <a:srgbClr val="1465A1"/>
                </a:solidFill>
                <a:latin typeface="Trebuchet MS" charset="0"/>
                <a:ea typeface="Trebuchet MS" charset="0"/>
                <a:cs typeface="Trebuchet MS" charset="0"/>
              </a:rPr>
              <a:pPr algn="r"/>
              <a:t>‹Nº›</a:t>
            </a:fld>
            <a:endParaRPr lang="x-none" altLang="es-ES_tradnl" dirty="0">
              <a:solidFill>
                <a:srgbClr val="1465A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59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charset="0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79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879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216697" y="2"/>
            <a:ext cx="6336704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2" y="2492894"/>
            <a:ext cx="423117" cy="3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1340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11340" y="987429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4"/>
            <a:ext cx="222885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4"/>
            <a:ext cx="3343275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3663" y="6417314"/>
            <a:ext cx="2228850" cy="365125"/>
          </a:xfrm>
        </p:spPr>
        <p:txBody>
          <a:bodyPr/>
          <a:lstStyle/>
          <a:p>
            <a:fld id="{524603E0-ABB4-1646-A0BB-B9D5C8E7F8A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TxspilMTW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sRuvn9moTAY&amp;feature=youtu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8410" y="2305290"/>
            <a:ext cx="697103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28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s-ES" sz="4000" dirty="0"/>
              <a:t>IV </a:t>
            </a:r>
            <a:r>
              <a:rPr lang="es-ES" sz="4000" dirty="0" err="1"/>
              <a:t>Heziketa</a:t>
            </a:r>
            <a:r>
              <a:rPr lang="es-ES" sz="4000" dirty="0"/>
              <a:t> </a:t>
            </a:r>
            <a:r>
              <a:rPr lang="es-ES" sz="4000" dirty="0" err="1" smtClean="0"/>
              <a:t>Topaketa</a:t>
            </a:r>
            <a:r>
              <a:rPr lang="es-ES" sz="4000" dirty="0"/>
              <a:t>.</a:t>
            </a:r>
          </a:p>
          <a:p>
            <a:endParaRPr lang="eu-ES" sz="1400" b="1" dirty="0" smtClean="0"/>
          </a:p>
          <a:p>
            <a:r>
              <a:rPr lang="eu-ES" sz="2000" b="1" dirty="0" err="1" smtClean="0"/>
              <a:t>ConectaJoven</a:t>
            </a:r>
            <a:r>
              <a:rPr lang="eu-ES" sz="2000" b="1" dirty="0" smtClean="0"/>
              <a:t>/</a:t>
            </a:r>
            <a:r>
              <a:rPr lang="eu-ES" sz="2000" b="1" dirty="0" err="1" smtClean="0"/>
              <a:t>KZgunea</a:t>
            </a:r>
            <a:r>
              <a:rPr lang="eu-ES" sz="2000" b="1" dirty="0"/>
              <a:t>: </a:t>
            </a:r>
            <a:r>
              <a:rPr lang="eu-ES" sz="2000" b="1" dirty="0" err="1"/>
              <a:t>IKTen</a:t>
            </a:r>
            <a:r>
              <a:rPr lang="eu-ES" sz="2000" b="1" dirty="0"/>
              <a:t> balioa, belaunaldien arteko ikaskuntzaren eragileak</a:t>
            </a:r>
            <a:r>
              <a:rPr lang="eu-ES" sz="2000" dirty="0"/>
              <a:t>. </a:t>
            </a:r>
          </a:p>
          <a:p>
            <a:endParaRPr lang="es-ES" sz="2000" dirty="0"/>
          </a:p>
          <a:p>
            <a:endParaRPr lang="es-ES" dirty="0"/>
          </a:p>
          <a:p>
            <a:r>
              <a:rPr lang="es-ES" dirty="0"/>
              <a:t>	</a:t>
            </a:r>
          </a:p>
          <a:p>
            <a:endParaRPr lang="es-ES" dirty="0"/>
          </a:p>
          <a:p>
            <a:r>
              <a:rPr lang="es-ES" dirty="0"/>
              <a:t>	</a:t>
            </a:r>
          </a:p>
          <a:p>
            <a:endParaRPr lang="x-none" dirty="0"/>
          </a:p>
        </p:txBody>
      </p:sp>
      <p:sp>
        <p:nvSpPr>
          <p:cNvPr id="9" name="CuadroTexto 8"/>
          <p:cNvSpPr txBox="1"/>
          <p:nvPr/>
        </p:nvSpPr>
        <p:spPr>
          <a:xfrm>
            <a:off x="6483986" y="4801235"/>
            <a:ext cx="33591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u-ES" sz="1800" dirty="0" smtClean="0">
                <a:solidFill>
                  <a:srgbClr val="1465A1"/>
                </a:solidFill>
                <a:latin typeface="Trebuchet MS" charset="0"/>
                <a:ea typeface="Trebuchet MS" charset="0"/>
                <a:cs typeface="Trebuchet MS" charset="0"/>
              </a:rPr>
              <a:t>2020ko </a:t>
            </a:r>
            <a:r>
              <a:rPr lang="eu-ES" sz="1800" dirty="0">
                <a:solidFill>
                  <a:srgbClr val="1465A1"/>
                </a:solidFill>
                <a:latin typeface="Trebuchet MS" charset="0"/>
                <a:ea typeface="Trebuchet MS" charset="0"/>
                <a:cs typeface="Trebuchet MS" charset="0"/>
              </a:rPr>
              <a:t>otsailak 14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9489441" y="6468745"/>
            <a:ext cx="35369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188640"/>
            <a:ext cx="11525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772816"/>
            <a:ext cx="7344816" cy="4392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Beraien inguruan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Gazteen </a:t>
            </a:r>
            <a:r>
              <a:rPr kumimoji="0" lang="eu-ES" sz="18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inguruan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kumimoji="0" lang="eu-ES" sz="24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Helduen </a:t>
            </a:r>
            <a:r>
              <a:rPr lang="eu-ES" sz="2400" i="1" dirty="0" smtClean="0">
                <a:solidFill>
                  <a:srgbClr val="003399"/>
                </a:solidFill>
              </a:rPr>
              <a:t>Esperientzia.</a:t>
            </a:r>
            <a:endParaRPr kumimoji="0" lang="eu-ES" sz="2400" b="0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56656" y="1764857"/>
            <a:ext cx="7384523" cy="185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>
              <a:tabLst>
                <a:tab pos="2679065" algn="l"/>
                <a:tab pos="3582670" algn="l"/>
                <a:tab pos="4486275" algn="l"/>
              </a:tabLs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930" algn="ctr">
              <a:lnSpc>
                <a:spcPct val="107000"/>
              </a:lnSpc>
              <a:spcAft>
                <a:spcPts val="800"/>
              </a:spcAft>
              <a:tabLst>
                <a:tab pos="2678113" algn="l"/>
                <a:tab pos="3581400" algn="l"/>
                <a:tab pos="4486275" algn="l"/>
                <a:tab pos="5114925" algn="l"/>
              </a:tabLst>
            </a:pPr>
            <a:r>
              <a:rPr lang="eu-E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u-ES" sz="1100" i="1" u="sng" dirty="0" smtClean="0">
                <a:solidFill>
                  <a:srgbClr val="003399"/>
                </a:solidFill>
              </a:rPr>
              <a:t>Baiezko </a:t>
            </a:r>
            <a:r>
              <a:rPr lang="eu-ES" sz="1100" i="1" u="sng" dirty="0">
                <a:solidFill>
                  <a:srgbClr val="003399"/>
                </a:solidFill>
              </a:rPr>
              <a:t>erantzunen %</a:t>
            </a:r>
            <a:r>
              <a:rPr lang="es-ES" sz="900" dirty="0">
                <a:solidFill>
                  <a:srgbClr val="003399"/>
                </a:solidFill>
              </a:rPr>
              <a:t>	</a:t>
            </a:r>
            <a:endParaRPr lang="es-ES" sz="900" dirty="0" smtClean="0">
              <a:solidFill>
                <a:srgbClr val="003399"/>
              </a:solidFill>
            </a:endParaRPr>
          </a:p>
          <a:p>
            <a:pPr marL="444500" indent="-36988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557838" algn="l"/>
                <a:tab pos="5835650" algn="l"/>
              </a:tabLst>
            </a:pPr>
            <a:r>
              <a:rPr lang="eu-ES" sz="1400" dirty="0" smtClean="0">
                <a:solidFill>
                  <a:srgbClr val="003399"/>
                </a:solidFill>
              </a:rPr>
              <a:t>Kurtso </a:t>
            </a:r>
            <a:r>
              <a:rPr lang="eu-ES" sz="1400" dirty="0">
                <a:solidFill>
                  <a:srgbClr val="003399"/>
                </a:solidFill>
              </a:rPr>
              <a:t>honetan ikasi dudanarekin baliogarriagoa sentitzen naiz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s-ES" sz="1400" dirty="0" smtClean="0">
                <a:solidFill>
                  <a:srgbClr val="003399"/>
                </a:solidFill>
              </a:rPr>
              <a:t>	</a:t>
            </a:r>
            <a:r>
              <a:rPr lang="eu-ES" sz="1400" b="1" dirty="0" smtClean="0">
                <a:solidFill>
                  <a:srgbClr val="37B21A"/>
                </a:solidFill>
              </a:rPr>
              <a:t>%</a:t>
            </a:r>
            <a:r>
              <a:rPr lang="eu-ES" sz="1400" b="1" dirty="0">
                <a:solidFill>
                  <a:srgbClr val="37B21A"/>
                </a:solidFill>
              </a:rPr>
              <a:t>76,92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444500" indent="-36988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835650" algn="l"/>
              </a:tabLst>
            </a:pPr>
            <a:r>
              <a:rPr lang="eu-ES" sz="1400" dirty="0" smtClean="0">
                <a:solidFill>
                  <a:srgbClr val="003399"/>
                </a:solidFill>
              </a:rPr>
              <a:t>Ikasi </a:t>
            </a:r>
            <a:r>
              <a:rPr lang="eu-ES" sz="1400" dirty="0">
                <a:solidFill>
                  <a:srgbClr val="003399"/>
                </a:solidFill>
              </a:rPr>
              <a:t>dudanari esker errazagoa da niretzat </a:t>
            </a:r>
            <a:r>
              <a:rPr lang="eu-ES" sz="1400" dirty="0" err="1">
                <a:solidFill>
                  <a:srgbClr val="003399"/>
                </a:solidFill>
              </a:rPr>
              <a:t>WhatsApp</a:t>
            </a:r>
            <a:r>
              <a:rPr lang="eu-ES" sz="1400" dirty="0">
                <a:solidFill>
                  <a:srgbClr val="003399"/>
                </a:solidFill>
              </a:rPr>
              <a:t> bidez </a:t>
            </a:r>
            <a:r>
              <a:rPr lang="eu-ES" sz="1400" dirty="0" smtClean="0">
                <a:solidFill>
                  <a:srgbClr val="003399"/>
                </a:solidFill>
              </a:rPr>
              <a:t>komunikatzea</a:t>
            </a:r>
            <a:r>
              <a:rPr lang="es-ES" sz="1400" dirty="0" smtClean="0">
                <a:solidFill>
                  <a:srgbClr val="003399"/>
                </a:solidFill>
              </a:rPr>
              <a:t>	</a:t>
            </a:r>
            <a:r>
              <a:rPr lang="eu-ES" sz="1400" b="1" dirty="0">
                <a:solidFill>
                  <a:srgbClr val="37B21A"/>
                </a:solidFill>
              </a:rPr>
              <a:t>%91,21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endParaRPr lang="es-ES" sz="1400" dirty="0" smtClean="0">
              <a:solidFill>
                <a:srgbClr val="003399"/>
              </a:solidFill>
            </a:endParaRPr>
          </a:p>
          <a:p>
            <a:pPr marL="444500" indent="-36988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835650" algn="l"/>
              </a:tabLst>
            </a:pPr>
            <a:r>
              <a:rPr lang="eu-ES" sz="1400" dirty="0" smtClean="0">
                <a:solidFill>
                  <a:srgbClr val="003399"/>
                </a:solidFill>
              </a:rPr>
              <a:t>Kurtso </a:t>
            </a:r>
            <a:r>
              <a:rPr lang="eu-ES" sz="1400" dirty="0">
                <a:solidFill>
                  <a:srgbClr val="003399"/>
                </a:solidFill>
              </a:rPr>
              <a:t>honi esker konturatu naiz oraindik gauza berriak ikasi </a:t>
            </a:r>
            <a:r>
              <a:rPr lang="eu-ES" sz="1400" dirty="0" smtClean="0">
                <a:solidFill>
                  <a:srgbClr val="003399"/>
                </a:solidFill>
              </a:rPr>
              <a:t>ditzakedala</a:t>
            </a:r>
            <a:r>
              <a:rPr lang="es-ES" sz="1400" dirty="0" smtClean="0">
                <a:solidFill>
                  <a:srgbClr val="003399"/>
                </a:solidFill>
              </a:rPr>
              <a:t>	</a:t>
            </a:r>
            <a:r>
              <a:rPr lang="eu-ES" sz="1400" b="1" dirty="0">
                <a:solidFill>
                  <a:srgbClr val="37B21A"/>
                </a:solidFill>
              </a:rPr>
              <a:t>%90,11</a:t>
            </a:r>
          </a:p>
          <a:p>
            <a:pPr marL="444500" indent="-36988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835650" algn="l"/>
              </a:tabLst>
            </a:pPr>
            <a:r>
              <a:rPr lang="eu-ES" sz="1400" b="1" dirty="0">
                <a:solidFill>
                  <a:srgbClr val="003399"/>
                </a:solidFill>
              </a:rPr>
              <a:t>Nire gazteekiko ikuspegia hobetu da 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s-ES" sz="1400" dirty="0" smtClean="0">
                <a:solidFill>
                  <a:srgbClr val="003399"/>
                </a:solidFill>
              </a:rPr>
              <a:t>		</a:t>
            </a:r>
            <a:r>
              <a:rPr lang="eu-ES" sz="1400" b="1" dirty="0">
                <a:solidFill>
                  <a:srgbClr val="37B21A"/>
                </a:solidFill>
              </a:rPr>
              <a:t>%87,91 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71422" y="4077072"/>
            <a:ext cx="7152656" cy="123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>
              <a:tabLst>
                <a:tab pos="4071620" algn="l"/>
                <a:tab pos="4785360" algn="l"/>
                <a:tab pos="5427980" algn="l"/>
                <a:tab pos="5994400" algn="l"/>
              </a:tabLst>
            </a:pPr>
            <a: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lang="eu-ES" sz="1100" i="1" u="sng" dirty="0" smtClean="0">
                <a:solidFill>
                  <a:srgbClr val="003399"/>
                </a:solidFill>
              </a:rPr>
              <a:t>Oso </a:t>
            </a:r>
            <a:r>
              <a:rPr lang="eu-ES" sz="1100" i="1" u="sng" dirty="0">
                <a:solidFill>
                  <a:srgbClr val="003399"/>
                </a:solidFill>
              </a:rPr>
              <a:t>ondo </a:t>
            </a:r>
            <a:r>
              <a:rPr lang="eu-ES" sz="1100" i="1" u="sng" dirty="0" smtClean="0">
                <a:solidFill>
                  <a:srgbClr val="003399"/>
                </a:solidFill>
              </a:rPr>
              <a:t>edo </a:t>
            </a:r>
            <a:r>
              <a:rPr lang="eu-ES" sz="1100" i="1" u="sng" dirty="0">
                <a:solidFill>
                  <a:srgbClr val="003399"/>
                </a:solidFill>
              </a:rPr>
              <a:t>Ondo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</a:p>
          <a:p>
            <a:pPr marL="36068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071620" algn="l"/>
                <a:tab pos="4785360" algn="l"/>
                <a:tab pos="5427980" algn="l"/>
                <a:tab pos="5994400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Gazteen </a:t>
            </a:r>
            <a:r>
              <a:rPr lang="eu-ES" sz="1400" b="1" dirty="0">
                <a:solidFill>
                  <a:srgbClr val="003399"/>
                </a:solidFill>
              </a:rPr>
              <a:t>gaitasuna</a:t>
            </a:r>
            <a:r>
              <a:rPr lang="eu-ES" sz="1400" dirty="0">
                <a:solidFill>
                  <a:srgbClr val="003399"/>
                </a:solidFill>
              </a:rPr>
              <a:t> gaiak </a:t>
            </a:r>
            <a:r>
              <a:rPr lang="eu-ES" sz="1400" b="1" dirty="0">
                <a:solidFill>
                  <a:srgbClr val="003399"/>
                </a:solidFill>
              </a:rPr>
              <a:t>azaltzeko</a:t>
            </a:r>
            <a:r>
              <a:rPr lang="eu-ES" sz="1400" dirty="0">
                <a:solidFill>
                  <a:srgbClr val="003399"/>
                </a:solidFill>
              </a:rPr>
              <a:t> eta zalantzak argitzeko</a:t>
            </a:r>
            <a:r>
              <a:rPr lang="es-ES" sz="1400" dirty="0">
                <a:solidFill>
                  <a:srgbClr val="003399"/>
                </a:solidFill>
              </a:rPr>
              <a:t>		</a:t>
            </a:r>
            <a:r>
              <a:rPr lang="es-ES" sz="1400" b="1" dirty="0">
                <a:solidFill>
                  <a:srgbClr val="37B21A"/>
                </a:solidFill>
              </a:rPr>
              <a:t>%94,50</a:t>
            </a:r>
          </a:p>
          <a:p>
            <a:pPr marL="36068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071620" algn="l"/>
                <a:tab pos="4785360" algn="l"/>
                <a:tab pos="5427980" algn="l"/>
                <a:tab pos="5994400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Gazteen </a:t>
            </a:r>
            <a:r>
              <a:rPr lang="eu-ES" sz="1400" b="1" dirty="0">
                <a:solidFill>
                  <a:srgbClr val="003399"/>
                </a:solidFill>
              </a:rPr>
              <a:t>gaitasuna</a:t>
            </a:r>
            <a:r>
              <a:rPr lang="eu-ES" sz="1400" dirty="0">
                <a:solidFill>
                  <a:srgbClr val="003399"/>
                </a:solidFill>
              </a:rPr>
              <a:t> ikasleak </a:t>
            </a:r>
            <a:r>
              <a:rPr lang="eu-ES" sz="1400" b="1" dirty="0">
                <a:solidFill>
                  <a:srgbClr val="003399"/>
                </a:solidFill>
              </a:rPr>
              <a:t>motibatzeko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s-ES" sz="1400" dirty="0" smtClean="0">
                <a:solidFill>
                  <a:srgbClr val="003399"/>
                </a:solidFill>
              </a:rPr>
              <a:t>	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u-ES" sz="1400" b="1" dirty="0">
                <a:solidFill>
                  <a:srgbClr val="37B21A"/>
                </a:solidFill>
              </a:rPr>
              <a:t>%87,83</a:t>
            </a:r>
            <a:endParaRPr lang="es-ES" sz="1400" b="1" dirty="0">
              <a:solidFill>
                <a:srgbClr val="37B21A"/>
              </a:solidFill>
            </a:endParaRPr>
          </a:p>
          <a:p>
            <a:pPr marL="36068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071620" algn="l"/>
                <a:tab pos="4785360" algn="l"/>
                <a:tab pos="5427980" algn="l"/>
                <a:tab pos="5994400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Irakasleen </a:t>
            </a:r>
            <a:r>
              <a:rPr lang="eu-ES" sz="1400" b="1" dirty="0">
                <a:solidFill>
                  <a:srgbClr val="003399"/>
                </a:solidFill>
              </a:rPr>
              <a:t>joera</a:t>
            </a:r>
            <a:r>
              <a:rPr lang="eu-ES" sz="1400" dirty="0">
                <a:solidFill>
                  <a:srgbClr val="003399"/>
                </a:solidFill>
              </a:rPr>
              <a:t> eta </a:t>
            </a:r>
            <a:r>
              <a:rPr lang="eu-ES" sz="1400" b="1" dirty="0">
                <a:solidFill>
                  <a:srgbClr val="003399"/>
                </a:solidFill>
              </a:rPr>
              <a:t>jokaera</a:t>
            </a:r>
            <a:r>
              <a:rPr lang="eu-ES" sz="1400" dirty="0">
                <a:solidFill>
                  <a:srgbClr val="003399"/>
                </a:solidFill>
              </a:rPr>
              <a:t> ikasleekiko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s-ES" sz="1400" dirty="0" smtClean="0">
                <a:solidFill>
                  <a:srgbClr val="003399"/>
                </a:solidFill>
              </a:rPr>
              <a:t>	</a:t>
            </a:r>
            <a:r>
              <a:rPr lang="es-ES" sz="1400" dirty="0">
                <a:solidFill>
                  <a:srgbClr val="003399"/>
                </a:solidFill>
              </a:rPr>
              <a:t>	</a:t>
            </a:r>
            <a:r>
              <a:rPr lang="es-ES" sz="1400" b="1" dirty="0">
                <a:solidFill>
                  <a:srgbClr val="37B21A"/>
                </a:solidFill>
              </a:rPr>
              <a:t>%92,30</a:t>
            </a:r>
          </a:p>
        </p:txBody>
      </p:sp>
    </p:spTree>
    <p:extLst>
      <p:ext uri="{BB962C8B-B14F-4D97-AF65-F5344CB8AC3E}">
        <p14:creationId xmlns:p14="http://schemas.microsoft.com/office/powerpoint/2010/main" val="1484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844824"/>
            <a:ext cx="7344816" cy="43204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95788" marR="0" lvl="0" indent="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Gai interesgarriak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Etorkizuneko edizioak / Errepikapen-aurkibidea 	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>
                <a:solidFill>
                  <a:srgbClr val="003399"/>
                </a:solidFill>
              </a:rPr>
              <a:t>Helduen Esperientzia.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/>
          </p:nvPr>
        </p:nvGraphicFramePr>
        <p:xfrm>
          <a:off x="3944888" y="2259937"/>
          <a:ext cx="4327633" cy="587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800" b="1" dirty="0">
                          <a:solidFill>
                            <a:srgbClr val="37B21A"/>
                          </a:solidFill>
                          <a:latin typeface="+mn-lt"/>
                          <a:ea typeface="+mn-ea"/>
                          <a:cs typeface="+mn-cs"/>
                        </a:rPr>
                        <a:t>Kurtsoaren batez besteko nota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3600" b="1" dirty="0">
                          <a:solidFill>
                            <a:srgbClr val="37B21A"/>
                          </a:solidFill>
                          <a:latin typeface="+mn-lt"/>
                          <a:ea typeface="+mn-ea"/>
                          <a:cs typeface="+mn-cs"/>
                        </a:rPr>
                        <a:t>8,73</a:t>
                      </a: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/>
          </p:nvPr>
        </p:nvGraphicFramePr>
        <p:xfrm>
          <a:off x="2078431" y="4941168"/>
          <a:ext cx="2952329" cy="64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/>
                        <a:t>Ondo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/>
                        <a:t>Gaizki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/>
                        <a:t>Zuria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800" b="1">
                          <a:solidFill>
                            <a:srgbClr val="37B21A"/>
                          </a:solidFill>
                          <a:latin typeface="+mn-lt"/>
                          <a:ea typeface="+mn-ea"/>
                          <a:cs typeface="+mn-cs"/>
                        </a:rPr>
                        <a:t>%91,00</a:t>
                      </a: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>
                          <a:latin typeface="+mn-lt"/>
                          <a:ea typeface="+mn-ea"/>
                          <a:cs typeface="+mn-cs"/>
                        </a:rPr>
                        <a:t>%2,00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dirty="0"/>
                        <a:t>%7,00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07962"/>
              </p:ext>
            </p:extLst>
          </p:nvPr>
        </p:nvGraphicFramePr>
        <p:xfrm>
          <a:off x="6712704" y="4149080"/>
          <a:ext cx="1696680" cy="16979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9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>
                          <a:solidFill>
                            <a:schemeClr val="bg1"/>
                          </a:solidFill>
                        </a:rPr>
                        <a:t> 1. Smartphone eta tabletak</a:t>
                      </a: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>
                          <a:solidFill>
                            <a:schemeClr val="bg1"/>
                          </a:solidFill>
                        </a:rPr>
                        <a:t> 2. Oinarrizko interneta</a:t>
                      </a: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>
                          <a:solidFill>
                            <a:schemeClr val="bg1"/>
                          </a:solidFill>
                        </a:rPr>
                        <a:t> 3. Sare sozialak</a:t>
                      </a: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>
                          <a:solidFill>
                            <a:schemeClr val="bg1"/>
                          </a:solidFill>
                        </a:rPr>
                        <a:t> 4. Google aplikazioak</a:t>
                      </a: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 dirty="0">
                          <a:solidFill>
                            <a:schemeClr val="bg1"/>
                          </a:solidFill>
                        </a:rPr>
                        <a:t> 5. </a:t>
                      </a:r>
                      <a:r>
                        <a:rPr lang="eu-ES" sz="1100" b="1" u="none" strike="noStrike" dirty="0" smtClean="0">
                          <a:solidFill>
                            <a:schemeClr val="bg1"/>
                          </a:solidFill>
                        </a:rPr>
                        <a:t>Ofimatika</a:t>
                      </a:r>
                      <a:endParaRPr lang="eu-ES" sz="1100" b="1" u="none" strike="noStrike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90">
                <a:tc>
                  <a:txBody>
                    <a:bodyPr/>
                    <a:lstStyle/>
                    <a:p>
                      <a:pPr algn="just" fontAlgn="ctr"/>
                      <a:r>
                        <a:rPr lang="eu-ES" sz="1100" b="1" u="none" strike="noStrike" dirty="0">
                          <a:solidFill>
                            <a:schemeClr val="bg1"/>
                          </a:solidFill>
                        </a:rPr>
                        <a:t> 6. Irudia</a:t>
                      </a:r>
                    </a:p>
                  </a:txBody>
                  <a:tcPr marL="9525" marR="9525" marT="9525" marB="0" anchor="ctr">
                    <a:gradFill>
                      <a:gsLst>
                        <a:gs pos="57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470" y="1957649"/>
            <a:ext cx="1992344" cy="19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700808"/>
            <a:ext cx="7632848" cy="460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sz="15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 smtClean="0">
                <a:solidFill>
                  <a:srgbClr val="003399"/>
                </a:solidFill>
              </a:rPr>
              <a:t>Gazteen </a:t>
            </a:r>
            <a:r>
              <a:rPr lang="eu-ES" sz="2400" i="1" dirty="0">
                <a:solidFill>
                  <a:srgbClr val="003399"/>
                </a:solidFill>
              </a:rPr>
              <a:t>Esperientzia.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s-ES_tradnl" sz="900" i="1" u="sng" dirty="0" smtClean="0">
              <a:solidFill>
                <a:srgbClr val="003399"/>
              </a:solidFill>
            </a:endParaRPr>
          </a:p>
          <a:p>
            <a:pPr algn="l"/>
            <a:r>
              <a:rPr lang="es-ES_tradnl" sz="1800" i="1" u="sng" dirty="0" err="1" smtClean="0">
                <a:solidFill>
                  <a:srgbClr val="003399"/>
                </a:solidFill>
              </a:rPr>
              <a:t>Itxaropenak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>
                <a:solidFill>
                  <a:srgbClr val="003399"/>
                </a:solidFill>
              </a:rPr>
              <a:t>hasieran</a:t>
            </a:r>
            <a:r>
              <a:rPr lang="es-ES_tradnl" sz="1800" i="1" u="sng" dirty="0">
                <a:solidFill>
                  <a:srgbClr val="003399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s-ES" sz="1200" dirty="0">
                <a:solidFill>
                  <a:srgbClr val="003399"/>
                </a:solidFill>
                <a:latin typeface="Calibri"/>
              </a:rPr>
              <a:t> </a:t>
            </a:r>
            <a:endParaRPr lang="es-ES" sz="1200" dirty="0" smtClean="0">
              <a:solidFill>
                <a:srgbClr val="003399"/>
              </a:solidFill>
              <a:latin typeface="Calibri"/>
            </a:endParaRPr>
          </a:p>
          <a:p>
            <a:pPr marL="466725" lvl="0" indent="-285750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u-ES" sz="1400" b="1" dirty="0" smtClean="0">
                <a:solidFill>
                  <a:srgbClr val="003399"/>
                </a:solidFill>
              </a:rPr>
              <a:t>Dibertigarria</a:t>
            </a:r>
            <a:r>
              <a:rPr lang="eu-ES" sz="1400" dirty="0" smtClean="0">
                <a:solidFill>
                  <a:srgbClr val="003399"/>
                </a:solidFill>
              </a:rPr>
              <a:t>, beste pertsona batzuei irakasten eta komunikatzen ikasiko zutela.</a:t>
            </a:r>
            <a:r>
              <a:rPr lang="es-ES_tradnl" sz="1400" dirty="0" smtClean="0">
                <a:solidFill>
                  <a:srgbClr val="003399"/>
                </a:solidFill>
                <a:latin typeface="Calibri"/>
              </a:rPr>
              <a:t>.</a:t>
            </a:r>
            <a:r>
              <a:rPr lang="es-ES" sz="1400" dirty="0" smtClean="0">
                <a:solidFill>
                  <a:srgbClr val="003399"/>
                </a:solidFill>
                <a:latin typeface="Calibri"/>
              </a:rPr>
              <a:t> </a:t>
            </a:r>
          </a:p>
          <a:p>
            <a:pPr marL="446088" indent="-265113" algn="l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s-ES_tradnl" sz="1400" dirty="0" err="1">
                <a:solidFill>
                  <a:srgbClr val="003399"/>
                </a:solidFill>
              </a:rPr>
              <a:t>Batzuek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 smtClean="0">
                <a:solidFill>
                  <a:srgbClr val="003399"/>
                </a:solidFill>
              </a:rPr>
              <a:t>uste</a:t>
            </a:r>
            <a:r>
              <a:rPr lang="es-ES_tradnl" sz="1400" dirty="0" smtClean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zuten</a:t>
            </a:r>
            <a:r>
              <a:rPr lang="es-ES_tradnl" sz="1400" dirty="0">
                <a:solidFill>
                  <a:srgbClr val="003399"/>
                </a:solidFill>
              </a:rPr>
              <a:t>  </a:t>
            </a:r>
            <a:r>
              <a:rPr lang="es-ES_tradnl" sz="1400" b="1" dirty="0" err="1">
                <a:solidFill>
                  <a:srgbClr val="003399"/>
                </a:solidFill>
              </a:rPr>
              <a:t>aukera</a:t>
            </a:r>
            <a:r>
              <a:rPr lang="es-ES_tradnl" sz="1400" b="1" dirty="0">
                <a:solidFill>
                  <a:srgbClr val="003399"/>
                </a:solidFill>
              </a:rPr>
              <a:t> </a:t>
            </a:r>
            <a:r>
              <a:rPr lang="es-ES_tradnl" sz="1400" b="1" dirty="0" err="1">
                <a:solidFill>
                  <a:srgbClr val="003399"/>
                </a:solidFill>
              </a:rPr>
              <a:t>interesgarria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izango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zela</a:t>
            </a:r>
            <a:r>
              <a:rPr lang="es-ES_tradnl" sz="1400" dirty="0">
                <a:solidFill>
                  <a:srgbClr val="003399"/>
                </a:solidFill>
              </a:rPr>
              <a:t>, </a:t>
            </a:r>
            <a:r>
              <a:rPr lang="es-ES_tradnl" sz="1400" dirty="0" err="1">
                <a:solidFill>
                  <a:srgbClr val="003399"/>
                </a:solidFill>
              </a:rPr>
              <a:t>beste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pertsona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batzuei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irakasten</a:t>
            </a:r>
            <a:r>
              <a:rPr lang="es-ES_tradnl" sz="1400" dirty="0">
                <a:solidFill>
                  <a:srgbClr val="003399"/>
                </a:solidFill>
              </a:rPr>
              <a:t> eta </a:t>
            </a:r>
            <a:r>
              <a:rPr lang="es-ES_tradnl" sz="1400" dirty="0" err="1">
                <a:solidFill>
                  <a:srgbClr val="003399"/>
                </a:solidFill>
              </a:rPr>
              <a:t>komunikatzen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ikasiko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zutela</a:t>
            </a:r>
            <a:r>
              <a:rPr lang="es-ES_tradnl" sz="1400" dirty="0">
                <a:solidFill>
                  <a:srgbClr val="003399"/>
                </a:solidFill>
              </a:rPr>
              <a:t>...</a:t>
            </a: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s-ES_tradnl" sz="1400" dirty="0" err="1">
                <a:solidFill>
                  <a:srgbClr val="003399"/>
                </a:solidFill>
              </a:rPr>
              <a:t>Batzuek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uste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zuten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b="1" dirty="0" err="1">
                <a:solidFill>
                  <a:srgbClr val="003399"/>
                </a:solidFill>
              </a:rPr>
              <a:t>zaila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izango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zela</a:t>
            </a:r>
            <a:r>
              <a:rPr lang="es-ES_tradnl" sz="1400" dirty="0">
                <a:solidFill>
                  <a:srgbClr val="003399"/>
                </a:solidFill>
              </a:rPr>
              <a:t>, </a:t>
            </a:r>
            <a:r>
              <a:rPr lang="es-ES_tradnl" sz="1400" b="1" dirty="0" err="1">
                <a:solidFill>
                  <a:srgbClr val="003399"/>
                </a:solidFill>
              </a:rPr>
              <a:t>aspergarria</a:t>
            </a:r>
            <a:r>
              <a:rPr lang="es-ES_tradnl" sz="1400" dirty="0">
                <a:solidFill>
                  <a:srgbClr val="003399"/>
                </a:solidFill>
              </a:rPr>
              <a:t>, </a:t>
            </a:r>
            <a:r>
              <a:rPr lang="es-ES_tradnl" sz="1400" b="1" dirty="0" err="1">
                <a:solidFill>
                  <a:srgbClr val="003399"/>
                </a:solidFill>
              </a:rPr>
              <a:t>txapa</a:t>
            </a:r>
            <a:r>
              <a:rPr lang="es-ES_tradnl" sz="1400" b="1" dirty="0">
                <a:solidFill>
                  <a:srgbClr val="003399"/>
                </a:solidFill>
              </a:rPr>
              <a:t> </a:t>
            </a:r>
            <a:r>
              <a:rPr lang="es-ES_tradnl" sz="1400" b="1" dirty="0" err="1">
                <a:solidFill>
                  <a:srgbClr val="003399"/>
                </a:solidFill>
              </a:rPr>
              <a:t>bat</a:t>
            </a:r>
            <a:r>
              <a:rPr lang="es-ES_tradnl" sz="1400" b="1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izango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zela</a:t>
            </a:r>
            <a:r>
              <a:rPr lang="es-ES_tradnl" sz="1400" dirty="0">
                <a:solidFill>
                  <a:srgbClr val="003399"/>
                </a:solidFill>
              </a:rPr>
              <a:t>.  Hala ere, </a:t>
            </a:r>
            <a:r>
              <a:rPr lang="es-ES_tradnl" sz="1400" dirty="0" err="1">
                <a:solidFill>
                  <a:srgbClr val="003399"/>
                </a:solidFill>
              </a:rPr>
              <a:t>buelta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eman</a:t>
            </a:r>
            <a:r>
              <a:rPr lang="es-ES_tradnl" sz="1400" dirty="0">
                <a:solidFill>
                  <a:srgbClr val="003399"/>
                </a:solidFill>
              </a:rPr>
              <a:t> eta </a:t>
            </a:r>
            <a:r>
              <a:rPr lang="es-ES_tradnl" sz="1400" dirty="0" err="1">
                <a:solidFill>
                  <a:srgbClr val="003399"/>
                </a:solidFill>
              </a:rPr>
              <a:t>azkenik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erakargarria</a:t>
            </a:r>
            <a:r>
              <a:rPr lang="es-ES_tradnl" sz="1400" dirty="0">
                <a:solidFill>
                  <a:srgbClr val="003399"/>
                </a:solidFill>
              </a:rPr>
              <a:t> eta </a:t>
            </a:r>
            <a:r>
              <a:rPr lang="es-ES_tradnl" sz="1400" dirty="0" err="1">
                <a:solidFill>
                  <a:srgbClr val="003399"/>
                </a:solidFill>
              </a:rPr>
              <a:t>aukera</a:t>
            </a:r>
            <a:r>
              <a:rPr lang="es-ES_tradnl" sz="1400" dirty="0">
                <a:solidFill>
                  <a:srgbClr val="003399"/>
                </a:solidFill>
              </a:rPr>
              <a:t> </a:t>
            </a:r>
            <a:r>
              <a:rPr lang="es-ES_tradnl" sz="1400" dirty="0" err="1">
                <a:solidFill>
                  <a:srgbClr val="003399"/>
                </a:solidFill>
              </a:rPr>
              <a:t>berria</a:t>
            </a:r>
            <a:r>
              <a:rPr lang="es-ES_tradnl" sz="1400" dirty="0">
                <a:solidFill>
                  <a:srgbClr val="003399"/>
                </a:solidFill>
              </a:rPr>
              <a:t> izan zen </a:t>
            </a:r>
            <a:r>
              <a:rPr lang="es-ES_tradnl" sz="1400" dirty="0" err="1">
                <a:solidFill>
                  <a:srgbClr val="003399"/>
                </a:solidFill>
              </a:rPr>
              <a:t>beraientzat</a:t>
            </a:r>
            <a:r>
              <a:rPr lang="es-ES_tradnl" sz="1400" dirty="0">
                <a:solidFill>
                  <a:srgbClr val="003399"/>
                </a:solidFill>
              </a:rPr>
              <a:t>.</a:t>
            </a:r>
            <a:endParaRPr lang="es-ES_tradnl" sz="1400" dirty="0" smtClean="0">
              <a:solidFill>
                <a:srgbClr val="003399"/>
              </a:solidFill>
              <a:latin typeface="Calibri"/>
            </a:endParaRPr>
          </a:p>
          <a:p>
            <a:pPr marL="180975" lvl="1" algn="just">
              <a:spcBef>
                <a:spcPts val="300"/>
              </a:spcBef>
            </a:pPr>
            <a:r>
              <a:rPr lang="es-ES_tradnl" sz="1200" dirty="0" smtClean="0">
                <a:solidFill>
                  <a:srgbClr val="003399"/>
                </a:solidFill>
                <a:latin typeface="Calibri"/>
              </a:rPr>
              <a:t> </a:t>
            </a: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_tradnl" sz="1200" dirty="0">
              <a:solidFill>
                <a:srgbClr val="003399"/>
              </a:solidFill>
              <a:latin typeface="Calibri"/>
            </a:endParaRPr>
          </a:p>
          <a:p>
            <a:pPr lvl="0" algn="l">
              <a:defRPr/>
            </a:pPr>
            <a:r>
              <a:rPr lang="es-ES" sz="1800" i="1" u="sng" dirty="0" err="1">
                <a:solidFill>
                  <a:srgbClr val="003399"/>
                </a:solidFill>
              </a:rPr>
              <a:t>Zer</a:t>
            </a:r>
            <a:r>
              <a:rPr lang="es-ES" sz="1800" i="1" u="sng" dirty="0">
                <a:solidFill>
                  <a:srgbClr val="003399"/>
                </a:solidFill>
              </a:rPr>
              <a:t> izan da ?</a:t>
            </a:r>
          </a:p>
          <a:p>
            <a:pPr lvl="0" algn="l">
              <a:defRPr/>
            </a:pPr>
            <a:endParaRPr lang="es-ES" sz="600" b="1" dirty="0">
              <a:solidFill>
                <a:srgbClr val="003399"/>
              </a:solidFill>
            </a:endParaRPr>
          </a:p>
          <a:p>
            <a:pPr marL="444500" lvl="1" indent="-263525" algn="l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Besteak LAGUNTZEA</a:t>
            </a:r>
            <a:r>
              <a:rPr lang="eu-ES" sz="1400" dirty="0">
                <a:solidFill>
                  <a:srgbClr val="003399"/>
                </a:solidFill>
              </a:rPr>
              <a:t>. Adineko jendea laguntzea.</a:t>
            </a:r>
          </a:p>
          <a:p>
            <a:pPr marL="444500" lvl="1" indent="-263525" algn="l">
              <a:buFont typeface="Wingdings" panose="05000000000000000000" pitchFamily="2" charset="2"/>
              <a:buChar char="ü"/>
            </a:pPr>
            <a:r>
              <a:rPr lang="eu-ES" sz="1400" b="1" dirty="0" smtClean="0">
                <a:solidFill>
                  <a:srgbClr val="003399"/>
                </a:solidFill>
              </a:rPr>
              <a:t>IRAKASTEN IKASI. </a:t>
            </a:r>
            <a:r>
              <a:rPr lang="eu-ES" sz="1400" dirty="0">
                <a:solidFill>
                  <a:srgbClr val="003399"/>
                </a:solidFill>
              </a:rPr>
              <a:t>Eta </a:t>
            </a:r>
            <a:r>
              <a:rPr lang="eu-ES" sz="1400" b="1" dirty="0">
                <a:solidFill>
                  <a:srgbClr val="003399"/>
                </a:solidFill>
              </a:rPr>
              <a:t>pazientzia izaten</a:t>
            </a:r>
            <a:r>
              <a:rPr lang="eu-ES" sz="1400" dirty="0">
                <a:solidFill>
                  <a:srgbClr val="003399"/>
                </a:solidFill>
              </a:rPr>
              <a:t>, </a:t>
            </a:r>
            <a:r>
              <a:rPr lang="eu-ES" sz="1400" b="1" dirty="0">
                <a:solidFill>
                  <a:srgbClr val="003399"/>
                </a:solidFill>
              </a:rPr>
              <a:t>entzuten</a:t>
            </a:r>
            <a:r>
              <a:rPr lang="eu-ES" sz="1400" dirty="0">
                <a:solidFill>
                  <a:srgbClr val="003399"/>
                </a:solidFill>
              </a:rPr>
              <a:t>, </a:t>
            </a:r>
            <a:r>
              <a:rPr lang="eu-ES" sz="1400" b="1" dirty="0">
                <a:solidFill>
                  <a:srgbClr val="003399"/>
                </a:solidFill>
              </a:rPr>
              <a:t>komunikatzen</a:t>
            </a:r>
            <a:r>
              <a:rPr lang="eu-ES" sz="1400" dirty="0">
                <a:solidFill>
                  <a:srgbClr val="003399"/>
                </a:solidFill>
              </a:rPr>
              <a:t>, </a:t>
            </a:r>
            <a:r>
              <a:rPr lang="eu-ES" sz="1400" b="1" dirty="0">
                <a:solidFill>
                  <a:srgbClr val="003399"/>
                </a:solidFill>
              </a:rPr>
              <a:t>jendaurrean </a:t>
            </a:r>
            <a:r>
              <a:rPr lang="eu-ES" sz="1400" b="1" dirty="0" err="1">
                <a:solidFill>
                  <a:srgbClr val="003399"/>
                </a:solidFill>
              </a:rPr>
              <a:t>hitzegiten</a:t>
            </a:r>
            <a:r>
              <a:rPr lang="eu-ES" sz="1400" b="1" dirty="0">
                <a:solidFill>
                  <a:srgbClr val="003399"/>
                </a:solidFill>
              </a:rPr>
              <a:t> </a:t>
            </a:r>
            <a:r>
              <a:rPr lang="eu-ES" sz="1400" dirty="0">
                <a:solidFill>
                  <a:srgbClr val="003399"/>
                </a:solidFill>
              </a:rPr>
              <a:t>eta </a:t>
            </a:r>
            <a:r>
              <a:rPr lang="eu-ES" sz="1400" b="1" dirty="0">
                <a:solidFill>
                  <a:srgbClr val="003399"/>
                </a:solidFill>
              </a:rPr>
              <a:t>lotsarik ez izaten.</a:t>
            </a:r>
            <a:r>
              <a:rPr lang="eu-ES" sz="1400" dirty="0">
                <a:solidFill>
                  <a:srgbClr val="003399"/>
                </a:solidFill>
              </a:rPr>
              <a:t>.. </a:t>
            </a:r>
            <a:endParaRPr lang="eu-ES" sz="1400" dirty="0" smtClean="0">
              <a:solidFill>
                <a:srgbClr val="003399"/>
              </a:solidFill>
            </a:endParaRPr>
          </a:p>
          <a:p>
            <a:pPr marL="444500" lvl="0" indent="-263525" algn="l">
              <a:buFont typeface="Wingdings" panose="05000000000000000000" pitchFamily="2" charset="2"/>
              <a:buChar char="ü"/>
            </a:pPr>
            <a:r>
              <a:rPr lang="eu-ES" sz="1400" b="1" dirty="0" err="1">
                <a:solidFill>
                  <a:srgbClr val="003399"/>
                </a:solidFill>
              </a:rPr>
              <a:t>Enpatizatzea</a:t>
            </a:r>
            <a:r>
              <a:rPr lang="eu-ES" sz="1400" dirty="0">
                <a:solidFill>
                  <a:srgbClr val="003399"/>
                </a:solidFill>
              </a:rPr>
              <a:t>. Irakaslearen lekuan jartzea. </a:t>
            </a:r>
          </a:p>
          <a:p>
            <a:pPr marL="444500" indent="-263525" algn="l">
              <a:buFont typeface="Wingdings" panose="05000000000000000000" pitchFamily="2" charset="2"/>
              <a:buChar char="ü"/>
            </a:pPr>
            <a:r>
              <a:rPr lang="eu-ES" sz="1400" b="1" dirty="0" smtClean="0">
                <a:solidFill>
                  <a:srgbClr val="003399"/>
                </a:solidFill>
              </a:rPr>
              <a:t>Erronka</a:t>
            </a:r>
            <a:r>
              <a:rPr lang="eu-ES" sz="1400" dirty="0" smtClean="0">
                <a:solidFill>
                  <a:srgbClr val="003399"/>
                </a:solidFill>
              </a:rPr>
              <a:t> </a:t>
            </a:r>
            <a:r>
              <a:rPr lang="eu-ES" sz="1400" dirty="0">
                <a:solidFill>
                  <a:srgbClr val="003399"/>
                </a:solidFill>
              </a:rPr>
              <a:t>izan da / interesgarria izan da / </a:t>
            </a:r>
            <a:r>
              <a:rPr lang="eu-ES" sz="1400" dirty="0" smtClean="0">
                <a:solidFill>
                  <a:srgbClr val="003399"/>
                </a:solidFill>
              </a:rPr>
              <a:t>“</a:t>
            </a:r>
            <a:r>
              <a:rPr lang="eu-ES" sz="1400" b="1" dirty="0" smtClean="0">
                <a:solidFill>
                  <a:srgbClr val="003399"/>
                </a:solidFill>
              </a:rPr>
              <a:t>baliagarria </a:t>
            </a:r>
            <a:r>
              <a:rPr lang="eu-ES" sz="1400" b="1" dirty="0">
                <a:solidFill>
                  <a:srgbClr val="003399"/>
                </a:solidFill>
              </a:rPr>
              <a:t>sentitu </a:t>
            </a:r>
            <a:r>
              <a:rPr lang="eu-ES" sz="1400" b="1" dirty="0" smtClean="0">
                <a:solidFill>
                  <a:srgbClr val="003399"/>
                </a:solidFill>
              </a:rPr>
              <a:t>naiz”</a:t>
            </a:r>
            <a:r>
              <a:rPr lang="eu-ES" sz="1400" dirty="0" smtClean="0">
                <a:solidFill>
                  <a:srgbClr val="003399"/>
                </a:solidFill>
              </a:rPr>
              <a:t> </a:t>
            </a:r>
            <a:r>
              <a:rPr lang="eu-ES" sz="1400" dirty="0">
                <a:solidFill>
                  <a:srgbClr val="003399"/>
                </a:solidFill>
              </a:rPr>
              <a:t>/ </a:t>
            </a:r>
            <a:r>
              <a:rPr lang="eu-ES" sz="1400" b="1" dirty="0">
                <a:solidFill>
                  <a:srgbClr val="003399"/>
                </a:solidFill>
              </a:rPr>
              <a:t>dibertigarria</a:t>
            </a:r>
            <a:r>
              <a:rPr lang="eu-ES" sz="1400" dirty="0">
                <a:solidFill>
                  <a:srgbClr val="003399"/>
                </a:solidFill>
              </a:rPr>
              <a:t> izan da.</a:t>
            </a:r>
          </a:p>
          <a:p>
            <a:pPr marL="444500" lvl="0" indent="-263525" algn="l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K</a:t>
            </a:r>
            <a:r>
              <a:rPr lang="eu-ES" sz="1400" b="1" dirty="0" smtClean="0">
                <a:solidFill>
                  <a:srgbClr val="003399"/>
                </a:solidFill>
              </a:rPr>
              <a:t>omunikazio </a:t>
            </a:r>
            <a:r>
              <a:rPr lang="eu-ES" sz="1400" b="1" dirty="0">
                <a:solidFill>
                  <a:srgbClr val="003399"/>
                </a:solidFill>
              </a:rPr>
              <a:t>gaitasunak eta gaitasun sozialak </a:t>
            </a:r>
            <a:r>
              <a:rPr lang="eu-ES" sz="1400" b="1" dirty="0" smtClean="0">
                <a:solidFill>
                  <a:srgbClr val="003399"/>
                </a:solidFill>
              </a:rPr>
              <a:t>hobetzen</a:t>
            </a:r>
            <a:r>
              <a:rPr lang="eu-ES" sz="1400" dirty="0" smtClean="0">
                <a:solidFill>
                  <a:srgbClr val="003399"/>
                </a:solidFill>
              </a:rPr>
              <a:t>. </a:t>
            </a:r>
            <a:r>
              <a:rPr lang="eu-ES" sz="1400" b="1" dirty="0">
                <a:solidFill>
                  <a:srgbClr val="003399"/>
                </a:solidFill>
              </a:rPr>
              <a:t>Pertsona bezala hobetu</a:t>
            </a:r>
            <a:r>
              <a:rPr lang="eu-ES" sz="1400" dirty="0">
                <a:solidFill>
                  <a:srgbClr val="003399"/>
                </a:solidFill>
              </a:rPr>
              <a:t>.</a:t>
            </a:r>
            <a:endParaRPr lang="es-ES" sz="1400" dirty="0">
              <a:solidFill>
                <a:srgbClr val="003399"/>
              </a:solidFill>
            </a:endParaRPr>
          </a:p>
          <a:p>
            <a:pPr marL="360363" lvl="0" indent="-184150" algn="l">
              <a:buFont typeface="Wingdings" panose="05000000000000000000" pitchFamily="2" charset="2"/>
              <a:buChar char="ü"/>
            </a:pPr>
            <a:endParaRPr lang="es-ES" sz="1200" dirty="0">
              <a:solidFill>
                <a:srgbClr val="003399"/>
              </a:solidFill>
            </a:endParaRPr>
          </a:p>
          <a:p>
            <a:pPr algn="l"/>
            <a:r>
              <a:rPr lang="es-ES" sz="1100" dirty="0">
                <a:solidFill>
                  <a:srgbClr val="003399"/>
                </a:solidFill>
              </a:rPr>
              <a:t> </a:t>
            </a:r>
          </a:p>
          <a:p>
            <a:pPr algn="l"/>
            <a:endParaRPr lang="es-ES" sz="1000" dirty="0">
              <a:solidFill>
                <a:srgbClr val="003399"/>
              </a:solidFill>
            </a:endParaRPr>
          </a:p>
          <a:p>
            <a:pPr marL="627063" lvl="0" indent="-180975" algn="just">
              <a:defRPr/>
            </a:pPr>
            <a:r>
              <a:rPr lang="es-ES" sz="1400" dirty="0">
                <a:solidFill>
                  <a:srgbClr val="003399"/>
                </a:solidFill>
              </a:rPr>
              <a:t> </a:t>
            </a: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_tradnl" sz="1200" dirty="0" smtClean="0">
              <a:solidFill>
                <a:srgbClr val="003399"/>
              </a:solidFill>
              <a:latin typeface="Calibri"/>
            </a:endParaRP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" sz="1200" dirty="0">
              <a:solidFill>
                <a:srgbClr val="003399"/>
              </a:solidFill>
              <a:latin typeface="Calibri"/>
            </a:endParaRPr>
          </a:p>
          <a:p>
            <a:pPr algn="l"/>
            <a:r>
              <a:rPr lang="es-ES" sz="16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algn="l"/>
            <a:r>
              <a:rPr lang="es-ES" sz="12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algn="l"/>
            <a:r>
              <a:rPr lang="es-ES" sz="12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556792"/>
            <a:ext cx="7632848" cy="460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_tradnl" sz="15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>
                <a:solidFill>
                  <a:srgbClr val="003399"/>
                </a:solidFill>
              </a:rPr>
              <a:t>Gazteen Esperientzia.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_tradnl" sz="1200" dirty="0">
              <a:solidFill>
                <a:srgbClr val="003399"/>
              </a:solidFill>
              <a:latin typeface="Calibri"/>
            </a:endParaRPr>
          </a:p>
          <a:p>
            <a:pPr algn="l"/>
            <a:r>
              <a:rPr lang="eu-ES" sz="1800" i="1" u="sng" dirty="0">
                <a:solidFill>
                  <a:srgbClr val="003399"/>
                </a:solidFill>
              </a:rPr>
              <a:t>Zeintzuk izan ziren gainditu beharreko zailtasunak?</a:t>
            </a:r>
          </a:p>
          <a:p>
            <a:pPr algn="l"/>
            <a:r>
              <a:rPr lang="eu-ES" sz="1400" dirty="0">
                <a:solidFill>
                  <a:srgbClr val="003399"/>
                </a:solidFill>
              </a:rPr>
              <a:t> 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Herabetasuna</a:t>
            </a:r>
            <a:r>
              <a:rPr lang="eu-ES" sz="1400" dirty="0">
                <a:solidFill>
                  <a:srgbClr val="003399"/>
                </a:solidFill>
              </a:rPr>
              <a:t> hasieran batzuengan eragina izan zuen faktorea izan arren, soberan gainditu dute. </a:t>
            </a:r>
            <a:endParaRPr lang="eu-ES" sz="1400" dirty="0" smtClean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3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Pazientzia</a:t>
            </a: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b="1" dirty="0">
                <a:solidFill>
                  <a:srgbClr val="003399"/>
                </a:solidFill>
              </a:rPr>
              <a:t>garrantzi handikoa </a:t>
            </a:r>
            <a:r>
              <a:rPr lang="eu-ES" sz="1400" dirty="0">
                <a:solidFill>
                  <a:srgbClr val="003399"/>
                </a:solidFill>
              </a:rPr>
              <a:t>izan da zerbitzuan, askotan </a:t>
            </a:r>
            <a:r>
              <a:rPr lang="eu-ES" sz="1400" dirty="0" smtClean="0">
                <a:solidFill>
                  <a:srgbClr val="003399"/>
                </a:solidFill>
              </a:rPr>
              <a:t>gauzak </a:t>
            </a:r>
            <a:r>
              <a:rPr lang="eu-ES" sz="1400" dirty="0">
                <a:solidFill>
                  <a:srgbClr val="003399"/>
                </a:solidFill>
              </a:rPr>
              <a:t>behin baino gehiagotan azaldu behar izan </a:t>
            </a:r>
            <a:r>
              <a:rPr lang="eu-ES" sz="1400" dirty="0" smtClean="0">
                <a:solidFill>
                  <a:srgbClr val="003399"/>
                </a:solidFill>
              </a:rPr>
              <a:t>baitituzte </a:t>
            </a:r>
            <a:r>
              <a:rPr lang="eu-ES" sz="1400" dirty="0">
                <a:solidFill>
                  <a:srgbClr val="003399"/>
                </a:solidFill>
              </a:rPr>
              <a:t>eta motelago joan, ikasle bakoitzaren mailara egokituz. </a:t>
            </a:r>
            <a:endParaRPr lang="eu-ES" sz="1400" dirty="0" smtClean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5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Urduritasunak</a:t>
            </a:r>
            <a:r>
              <a:rPr lang="eu-ES" sz="1400" dirty="0">
                <a:solidFill>
                  <a:srgbClr val="003399"/>
                </a:solidFill>
              </a:rPr>
              <a:t> eragin txarra izan du noizbehinka (trabatu dira, barre egin dute, asko mugitzen ziren, etab</a:t>
            </a:r>
            <a:r>
              <a:rPr lang="eu-ES" sz="1400" dirty="0" smtClean="0">
                <a:solidFill>
                  <a:srgbClr val="003399"/>
                </a:solidFill>
              </a:rPr>
              <a:t>.)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4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b="1" dirty="0">
                <a:solidFill>
                  <a:srgbClr val="003399"/>
                </a:solidFill>
              </a:rPr>
              <a:t>Nekea</a:t>
            </a:r>
            <a:r>
              <a:rPr lang="eu-ES" sz="1400" dirty="0">
                <a:solidFill>
                  <a:srgbClr val="003399"/>
                </a:solidFill>
              </a:rPr>
              <a:t> bi helduei behar zuten bezain beste arreta eman ezin izanaren sentsazioagatik</a:t>
            </a:r>
            <a:r>
              <a:rPr lang="eu-ES" sz="1400" dirty="0" smtClean="0">
                <a:solidFill>
                  <a:srgbClr val="003399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500" dirty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dirty="0">
                <a:solidFill>
                  <a:srgbClr val="003399"/>
                </a:solidFill>
              </a:rPr>
              <a:t>Jakintza maila ezberdina helduen artean. </a:t>
            </a:r>
            <a:r>
              <a:rPr lang="eu-ES" sz="1400" dirty="0" smtClean="0">
                <a:solidFill>
                  <a:srgbClr val="003399"/>
                </a:solidFill>
              </a:rPr>
              <a:t>Ikasteko </a:t>
            </a:r>
            <a:r>
              <a:rPr lang="eu-ES" sz="1400" dirty="0">
                <a:solidFill>
                  <a:srgbClr val="003399"/>
                </a:solidFill>
              </a:rPr>
              <a:t>erritmo </a:t>
            </a:r>
            <a:r>
              <a:rPr lang="eu-ES" sz="1400" dirty="0" smtClean="0">
                <a:solidFill>
                  <a:srgbClr val="003399"/>
                </a:solidFill>
              </a:rPr>
              <a:t>ezberdinak izatea </a:t>
            </a:r>
            <a:r>
              <a:rPr lang="eu-ES" sz="1400" dirty="0">
                <a:solidFill>
                  <a:srgbClr val="003399"/>
                </a:solidFill>
              </a:rPr>
              <a:t>zaila izan </a:t>
            </a:r>
            <a:r>
              <a:rPr lang="eu-ES" sz="1400" dirty="0" smtClean="0">
                <a:solidFill>
                  <a:srgbClr val="003399"/>
                </a:solidFill>
              </a:rPr>
              <a:t>zaie </a:t>
            </a:r>
            <a:r>
              <a:rPr lang="eu-ES" sz="1400" dirty="0">
                <a:solidFill>
                  <a:srgbClr val="003399"/>
                </a:solidFill>
              </a:rPr>
              <a:t>kasu batzuetan</a:t>
            </a:r>
            <a:r>
              <a:rPr lang="eu-ES" sz="1400" dirty="0" smtClean="0">
                <a:solidFill>
                  <a:srgbClr val="003399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500" dirty="0" smtClean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dirty="0" smtClean="0">
                <a:solidFill>
                  <a:srgbClr val="003399"/>
                </a:solidFill>
              </a:rPr>
              <a:t>Batzuk </a:t>
            </a:r>
            <a:r>
              <a:rPr lang="eu-ES" sz="1400" dirty="0">
                <a:solidFill>
                  <a:srgbClr val="003399"/>
                </a:solidFill>
              </a:rPr>
              <a:t>material nahikorik gabe geratu dira ikasleek kontzeptuak oso azkar </a:t>
            </a:r>
            <a:r>
              <a:rPr lang="eu-ES" sz="1400" dirty="0" smtClean="0">
                <a:solidFill>
                  <a:srgbClr val="003399"/>
                </a:solidFill>
              </a:rPr>
              <a:t>barneratzen </a:t>
            </a:r>
            <a:r>
              <a:rPr lang="eu-ES" sz="1400" dirty="0">
                <a:solidFill>
                  <a:srgbClr val="003399"/>
                </a:solidFill>
              </a:rPr>
              <a:t>zituztelako zein aurkezpenaren denboraren antolaketa faltagatik</a:t>
            </a:r>
            <a:r>
              <a:rPr lang="eu-ES" sz="1400" dirty="0" smtClean="0">
                <a:solidFill>
                  <a:srgbClr val="003399"/>
                </a:solidFill>
              </a:rPr>
              <a:t>.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endParaRPr lang="eu-ES" sz="300" dirty="0" smtClean="0">
              <a:solidFill>
                <a:srgbClr val="003399"/>
              </a:solidFill>
            </a:endParaRP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u-ES" sz="1400" dirty="0" smtClean="0">
                <a:solidFill>
                  <a:srgbClr val="003399"/>
                </a:solidFill>
              </a:rPr>
              <a:t>Helduak </a:t>
            </a:r>
            <a:r>
              <a:rPr lang="eu-ES" sz="1400" dirty="0">
                <a:solidFill>
                  <a:srgbClr val="003399"/>
                </a:solidFill>
              </a:rPr>
              <a:t>tailerrera ez joatea</a:t>
            </a:r>
            <a:r>
              <a:rPr lang="eu-ES" sz="1400" dirty="0" smtClean="0">
                <a:solidFill>
                  <a:srgbClr val="003399"/>
                </a:solidFill>
              </a:rPr>
              <a:t>. Absentismoa.</a:t>
            </a:r>
            <a:endParaRPr lang="eu-ES" sz="1400" dirty="0">
              <a:solidFill>
                <a:srgbClr val="003399"/>
              </a:solidFill>
            </a:endParaRPr>
          </a:p>
          <a:p>
            <a:pPr algn="l"/>
            <a:endParaRPr lang="es-ES" sz="1000" dirty="0">
              <a:solidFill>
                <a:srgbClr val="003399"/>
              </a:solidFill>
            </a:endParaRPr>
          </a:p>
          <a:p>
            <a:pPr marL="627063" lvl="0" indent="-180975" algn="just">
              <a:defRPr/>
            </a:pPr>
            <a:r>
              <a:rPr lang="es-ES" sz="1400" dirty="0">
                <a:solidFill>
                  <a:srgbClr val="003399"/>
                </a:solidFill>
              </a:rPr>
              <a:t> </a:t>
            </a: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_tradnl" sz="1200" dirty="0" smtClean="0">
              <a:solidFill>
                <a:srgbClr val="003399"/>
              </a:solidFill>
              <a:latin typeface="Calibri"/>
            </a:endParaRPr>
          </a:p>
          <a:p>
            <a:pPr marL="446088" lvl="1" indent="-265113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s-ES" sz="1200" dirty="0">
              <a:solidFill>
                <a:srgbClr val="003399"/>
              </a:solidFill>
              <a:latin typeface="Calibri"/>
            </a:endParaRPr>
          </a:p>
          <a:p>
            <a:pPr algn="l"/>
            <a:r>
              <a:rPr lang="es-ES" sz="16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algn="l"/>
            <a:r>
              <a:rPr lang="es-ES" sz="12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algn="l"/>
            <a:r>
              <a:rPr lang="es-ES" sz="1200" dirty="0">
                <a:solidFill>
                  <a:srgbClr val="003399"/>
                </a:solidFill>
                <a:latin typeface="Calibri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975898" y="1502014"/>
            <a:ext cx="7632848" cy="460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_tradnl" sz="15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>
                <a:solidFill>
                  <a:srgbClr val="003399"/>
                </a:solidFill>
              </a:rPr>
              <a:t>Gazteen Esperientzia.</a:t>
            </a:r>
          </a:p>
          <a:p>
            <a:pPr algn="l"/>
            <a:r>
              <a:rPr lang="es-ES" sz="1200" dirty="0" smtClean="0">
                <a:solidFill>
                  <a:srgbClr val="003399"/>
                </a:solidFill>
                <a:latin typeface="Calibri"/>
              </a:rPr>
              <a:t> </a:t>
            </a:r>
            <a:r>
              <a:rPr lang="es-ES_tradnl" sz="1200" dirty="0" smtClean="0">
                <a:solidFill>
                  <a:srgbClr val="003399"/>
                </a:solidFill>
                <a:latin typeface="Calibri"/>
              </a:rPr>
              <a:t> </a:t>
            </a:r>
          </a:p>
          <a:p>
            <a:pPr algn="l"/>
            <a:r>
              <a:rPr lang="es-ES_tradnl" sz="1800" i="1" u="sng" dirty="0" err="1" smtClean="0">
                <a:solidFill>
                  <a:srgbClr val="003399"/>
                </a:solidFill>
              </a:rPr>
              <a:t>Helduei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buruzko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pertzepzioa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hasieran</a:t>
            </a:r>
            <a:endParaRPr lang="es-ES_tradnl" sz="1800" i="1" u="sng" dirty="0" smtClean="0">
              <a:solidFill>
                <a:srgbClr val="003399"/>
              </a:solidFill>
            </a:endParaRPr>
          </a:p>
          <a:p>
            <a:pPr marL="360363" indent="-266700" algn="just">
              <a:buFont typeface="Wingdings" panose="05000000000000000000" pitchFamily="2" charset="2"/>
              <a:buChar char="ü"/>
            </a:pPr>
            <a:r>
              <a:rPr lang="eu-ES" sz="1600" dirty="0" smtClean="0">
                <a:solidFill>
                  <a:srgbClr val="003399"/>
                </a:solidFill>
              </a:rPr>
              <a:t>Tratuari buruzkoa.</a:t>
            </a:r>
          </a:p>
          <a:p>
            <a:pPr marL="446088" lvl="1" indent="-180975" algn="just">
              <a:buFont typeface="Arial" panose="020B0604020202020204" pitchFamily="34" charset="0"/>
              <a:buChar char="•"/>
            </a:pPr>
            <a:r>
              <a:rPr lang="eu-ES" sz="1100" dirty="0" smtClean="0">
                <a:solidFill>
                  <a:srgbClr val="003399"/>
                </a:solidFill>
              </a:rPr>
              <a:t>Ez zuen adineko jendearen irudi txarra / ezin da orokortu. / kasu batzuetan ezatsegin eta zorrotzat jotzen zituzten.</a:t>
            </a:r>
          </a:p>
          <a:p>
            <a:pPr marL="360363" indent="-274638" algn="just">
              <a:buFont typeface="Wingdings" panose="05000000000000000000" pitchFamily="2" charset="2"/>
              <a:buChar char="ü"/>
            </a:pPr>
            <a:r>
              <a:rPr lang="eu-ES" sz="1600" dirty="0" smtClean="0">
                <a:solidFill>
                  <a:srgbClr val="003399"/>
                </a:solidFill>
              </a:rPr>
              <a:t> Ikasketa-ahalmen eta gaitasunari buruzkoa.</a:t>
            </a:r>
          </a:p>
          <a:p>
            <a:pPr marL="446088" lvl="1" indent="-180975" algn="just">
              <a:buFont typeface="Arial" panose="020B0604020202020204" pitchFamily="34" charset="0"/>
              <a:buChar char="•"/>
            </a:pPr>
            <a:r>
              <a:rPr lang="eu-ES" sz="1050" dirty="0" smtClean="0">
                <a:solidFill>
                  <a:srgbClr val="003399"/>
                </a:solidFill>
              </a:rPr>
              <a:t>Uste zuten </a:t>
            </a:r>
            <a:r>
              <a:rPr lang="eu-ES" sz="1050" b="1" dirty="0" smtClean="0">
                <a:solidFill>
                  <a:srgbClr val="003399"/>
                </a:solidFill>
              </a:rPr>
              <a:t>ez zutela ezer ez jakingo teknologia berrien inguruan</a:t>
            </a:r>
            <a:r>
              <a:rPr lang="eu-ES" sz="1050" dirty="0" smtClean="0">
                <a:solidFill>
                  <a:srgbClr val="003399"/>
                </a:solidFill>
              </a:rPr>
              <a:t>.</a:t>
            </a:r>
          </a:p>
          <a:p>
            <a:pPr marL="446088" lvl="1" indent="-180975" algn="just">
              <a:buFont typeface="Arial" panose="020B0604020202020204" pitchFamily="34" charset="0"/>
              <a:buChar char="•"/>
            </a:pPr>
            <a:r>
              <a:rPr lang="eu-ES" sz="1050" dirty="0" smtClean="0">
                <a:solidFill>
                  <a:srgbClr val="003399"/>
                </a:solidFill>
              </a:rPr>
              <a:t>Uste zuten </a:t>
            </a:r>
            <a:r>
              <a:rPr lang="eu-ES" sz="1050" b="1" dirty="0" smtClean="0">
                <a:solidFill>
                  <a:srgbClr val="003399"/>
                </a:solidFill>
              </a:rPr>
              <a:t>edukiak ulertu eta barneratzea zaila izango zela </a:t>
            </a:r>
            <a:r>
              <a:rPr lang="eu-ES" sz="1050" b="1" dirty="0">
                <a:solidFill>
                  <a:srgbClr val="003399"/>
                </a:solidFill>
              </a:rPr>
              <a:t>adinekoentzat</a:t>
            </a:r>
            <a:r>
              <a:rPr lang="eu-ES" sz="1050" dirty="0">
                <a:solidFill>
                  <a:srgbClr val="003399"/>
                </a:solidFill>
              </a:rPr>
              <a:t>, zailtasun asko zituztela </a:t>
            </a:r>
            <a:r>
              <a:rPr lang="eu-ES" sz="1050" dirty="0" smtClean="0">
                <a:solidFill>
                  <a:srgbClr val="003399"/>
                </a:solidFill>
              </a:rPr>
              <a:t>ikasteko.</a:t>
            </a:r>
          </a:p>
          <a:p>
            <a:pPr marL="446088" lvl="1" indent="-180975" algn="just">
              <a:buFont typeface="Arial" panose="020B0604020202020204" pitchFamily="34" charset="0"/>
              <a:buChar char="•"/>
            </a:pPr>
            <a:r>
              <a:rPr lang="eu-ES" sz="1050" dirty="0" smtClean="0">
                <a:solidFill>
                  <a:srgbClr val="003399"/>
                </a:solidFill>
              </a:rPr>
              <a:t>Gauzak behin baino gehiagotan galdetuko zituzten jendea izango zirela, balitekeela azalpenak ez ulertu eta nahasiko zirela. </a:t>
            </a:r>
          </a:p>
          <a:p>
            <a:pPr marL="446088" lvl="1" algn="just"/>
            <a:endParaRPr lang="es-ES_tradnl" sz="1000" i="1" u="sng" dirty="0" smtClean="0">
              <a:solidFill>
                <a:srgbClr val="003399"/>
              </a:solidFill>
            </a:endParaRPr>
          </a:p>
          <a:p>
            <a:pPr marL="0" lvl="1" algn="l"/>
            <a:r>
              <a:rPr lang="es-ES_tradnl" sz="1800" i="1" u="sng" dirty="0" err="1" smtClean="0">
                <a:solidFill>
                  <a:srgbClr val="003399"/>
                </a:solidFill>
              </a:rPr>
              <a:t>Helduei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buruzko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pertzepzioa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</a:t>
            </a:r>
            <a:r>
              <a:rPr lang="es-ES_tradnl" sz="1800" i="1" u="sng" dirty="0" err="1" smtClean="0">
                <a:solidFill>
                  <a:srgbClr val="003399"/>
                </a:solidFill>
              </a:rPr>
              <a:t>aldatu</a:t>
            </a:r>
            <a:r>
              <a:rPr lang="es-ES_tradnl" sz="1800" i="1" u="sng" dirty="0" smtClean="0">
                <a:solidFill>
                  <a:srgbClr val="003399"/>
                </a:solidFill>
              </a:rPr>
              <a:t> da</a:t>
            </a:r>
          </a:p>
          <a:p>
            <a:pPr marL="0" lvl="1" algn="l"/>
            <a:endParaRPr lang="es-ES_tradnl" sz="600" b="1" i="1" u="sng" dirty="0" smtClean="0">
              <a:solidFill>
                <a:srgbClr val="003399"/>
              </a:solidFill>
              <a:latin typeface="Calibri"/>
            </a:endParaRPr>
          </a:p>
          <a:p>
            <a:pPr lvl="0" algn="l"/>
            <a:r>
              <a:rPr lang="eu-ES" sz="1400" dirty="0" smtClean="0">
                <a:solidFill>
                  <a:srgbClr val="003399"/>
                </a:solidFill>
              </a:rPr>
              <a:t>Hoberako.</a:t>
            </a:r>
            <a:r>
              <a:rPr lang="eu-ES" sz="1200" dirty="0" smtClean="0">
                <a:solidFill>
                  <a:srgbClr val="003399"/>
                </a:solidFill>
              </a:rPr>
              <a:t> </a:t>
            </a:r>
          </a:p>
          <a:p>
            <a:pPr marL="361950" lvl="1" indent="-171450" algn="l">
              <a:buFont typeface="Arial" panose="020B0604020202020204" pitchFamily="34" charset="0"/>
              <a:buChar char="•"/>
            </a:pPr>
            <a:r>
              <a:rPr lang="eu-ES" sz="1200" dirty="0" smtClean="0">
                <a:solidFill>
                  <a:srgbClr val="003399"/>
                </a:solidFill>
              </a:rPr>
              <a:t>Ikusi dute ekimena duten jendea direla, ikasteko gogoekin eta atseginak.</a:t>
            </a:r>
          </a:p>
          <a:p>
            <a:pPr marL="361950" lvl="1" indent="-171450" algn="l">
              <a:buFont typeface="Arial" panose="020B0604020202020204" pitchFamily="34" charset="0"/>
              <a:buChar char="•"/>
            </a:pPr>
            <a:r>
              <a:rPr lang="eu-ES" sz="1200" dirty="0" smtClean="0">
                <a:solidFill>
                  <a:srgbClr val="003399"/>
                </a:solidFill>
              </a:rPr>
              <a:t>Oso gustura egon dira eta helduak oso jatorrak iruditu zaizkie.</a:t>
            </a:r>
          </a:p>
          <a:p>
            <a:pPr marL="361950" lvl="1" indent="-171450" algn="l">
              <a:buFont typeface="Arial" panose="020B0604020202020204" pitchFamily="34" charset="0"/>
              <a:buChar char="•"/>
            </a:pPr>
            <a:r>
              <a:rPr lang="eu-ES" sz="1200" dirty="0" smtClean="0">
                <a:solidFill>
                  <a:srgbClr val="003399"/>
                </a:solidFill>
              </a:rPr>
              <a:t>Konturatu dira jende jatorra eta ez jatorra aurkitu dezaketela, helduak zein gazteak.</a:t>
            </a:r>
          </a:p>
          <a:p>
            <a:pPr marL="361950" lvl="1" indent="-171450" algn="l">
              <a:buFont typeface="Arial" panose="020B0604020202020204" pitchFamily="34" charset="0"/>
              <a:buChar char="•"/>
            </a:pPr>
            <a:r>
              <a:rPr lang="eu-ES" sz="1200" dirty="0" smtClean="0">
                <a:solidFill>
                  <a:srgbClr val="003399"/>
                </a:solidFill>
              </a:rPr>
              <a:t>Konturatu dira ezin dutela adineko jendea aurrez </a:t>
            </a:r>
            <a:r>
              <a:rPr lang="eu-ES" sz="1200" dirty="0">
                <a:solidFill>
                  <a:srgbClr val="003399"/>
                </a:solidFill>
              </a:rPr>
              <a:t>epaitu </a:t>
            </a:r>
            <a:r>
              <a:rPr lang="eu-ES" sz="1200" dirty="0" smtClean="0">
                <a:solidFill>
                  <a:srgbClr val="003399"/>
                </a:solidFill>
              </a:rPr>
              <a:t>eta pentsatu guztiak ezatseginak eta makatzak direnik.</a:t>
            </a:r>
          </a:p>
          <a:p>
            <a:pPr algn="l"/>
            <a:r>
              <a:rPr lang="eu-ES" sz="1200" dirty="0" smtClean="0">
                <a:solidFill>
                  <a:srgbClr val="003399"/>
                </a:solidFill>
              </a:rPr>
              <a:t> </a:t>
            </a:r>
          </a:p>
          <a:p>
            <a:pPr algn="l"/>
            <a:r>
              <a:rPr lang="eu-ES" sz="1200" dirty="0" smtClean="0">
                <a:solidFill>
                  <a:srgbClr val="003399"/>
                </a:solidFill>
              </a:rPr>
              <a:t/>
            </a:r>
            <a:br>
              <a:rPr lang="eu-ES" sz="1200" dirty="0" smtClean="0">
                <a:solidFill>
                  <a:srgbClr val="003399"/>
                </a:solidFill>
              </a:rPr>
            </a:br>
            <a:r>
              <a:rPr lang="eu-ES" sz="1200" dirty="0" smtClean="0">
                <a:solidFill>
                  <a:srgbClr val="003399"/>
                </a:solidFill>
              </a:rPr>
              <a:t> </a:t>
            </a:r>
          </a:p>
          <a:p>
            <a:pPr algn="l"/>
            <a:r>
              <a:rPr lang="eu-ES" sz="1200" dirty="0" smtClean="0">
                <a:solidFill>
                  <a:srgbClr val="003399"/>
                </a:solidFill>
              </a:rPr>
              <a:t/>
            </a:r>
            <a:br>
              <a:rPr lang="eu-ES" sz="1200" dirty="0" smtClean="0">
                <a:solidFill>
                  <a:srgbClr val="003399"/>
                </a:solidFill>
              </a:rPr>
            </a:br>
            <a:endParaRPr lang="es-ES" sz="1200" dirty="0" smtClean="0">
              <a:solidFill>
                <a:srgbClr val="003399"/>
              </a:solidFill>
              <a:latin typeface="Calibri"/>
            </a:endParaRPr>
          </a:p>
          <a:p>
            <a:pPr algn="l"/>
            <a:r>
              <a:rPr lang="es-ES_tradnl" sz="1200" dirty="0" smtClean="0">
                <a:solidFill>
                  <a:srgbClr val="003399"/>
                </a:solidFill>
                <a:latin typeface="Calibri"/>
              </a:rPr>
              <a:t/>
            </a:r>
            <a:br>
              <a:rPr lang="es-ES_tradnl" sz="1200" dirty="0" smtClean="0">
                <a:solidFill>
                  <a:srgbClr val="003399"/>
                </a:solidFill>
                <a:latin typeface="Calibri"/>
              </a:rPr>
            </a:br>
            <a:r>
              <a:rPr lang="es-ES_tradnl" sz="1200" dirty="0" smtClean="0">
                <a:solidFill>
                  <a:srgbClr val="003399"/>
                </a:solidFill>
                <a:latin typeface="Calibri"/>
              </a:rPr>
              <a:t> </a:t>
            </a:r>
            <a:endParaRPr lang="es-ES" sz="1200" dirty="0" smtClean="0">
              <a:solidFill>
                <a:srgbClr val="003399"/>
              </a:solidFill>
              <a:latin typeface="Calibri"/>
            </a:endParaRPr>
          </a:p>
          <a:p>
            <a:pPr algn="l"/>
            <a:r>
              <a:rPr lang="es-ES" sz="1200" dirty="0" smtClean="0">
                <a:solidFill>
                  <a:srgbClr val="003399"/>
                </a:solidFill>
                <a:latin typeface="Calibri"/>
              </a:rPr>
              <a:t/>
            </a:r>
            <a:br>
              <a:rPr lang="es-ES" sz="1200" dirty="0" smtClean="0">
                <a:solidFill>
                  <a:srgbClr val="003399"/>
                </a:solidFill>
                <a:latin typeface="Calibri"/>
              </a:rPr>
            </a:br>
            <a:r>
              <a:rPr lang="es-ES" dirty="0" smtClean="0"/>
              <a:t> </a:t>
            </a:r>
            <a:endParaRPr lang="es-ES" sz="4000" dirty="0" smtClean="0"/>
          </a:p>
          <a:p>
            <a:pPr algn="l"/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20903" y="1628800"/>
            <a:ext cx="7344816" cy="4392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i="1" dirty="0" err="1" smtClean="0">
                <a:solidFill>
                  <a:srgbClr val="003399"/>
                </a:solidFill>
                <a:latin typeface="Calibri"/>
              </a:rPr>
              <a:t>Beraien</a:t>
            </a:r>
            <a:r>
              <a:rPr lang="es-ES" sz="1600" i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600" i="1" dirty="0" err="1" smtClean="0">
                <a:solidFill>
                  <a:srgbClr val="003399"/>
                </a:solidFill>
                <a:latin typeface="Calibri"/>
              </a:rPr>
              <a:t>inguruan</a:t>
            </a:r>
            <a:endParaRPr kumimoji="0" lang="es-E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>
                <a:solidFill>
                  <a:srgbClr val="003399"/>
                </a:solidFill>
              </a:rPr>
              <a:t>Gazteen Esperientzia.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20903" y="1992429"/>
            <a:ext cx="7384523" cy="2621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lvl="0" algn="ctr">
              <a:lnSpc>
                <a:spcPct val="107000"/>
              </a:lnSpc>
              <a:spcAft>
                <a:spcPts val="800"/>
              </a:spcAft>
              <a:tabLst>
                <a:tab pos="2679065" algn="l"/>
                <a:tab pos="3582670" algn="l"/>
                <a:tab pos="4486275" algn="l"/>
              </a:tabLst>
            </a:pPr>
            <a:r>
              <a:rPr kumimoji="0" lang="eu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            </a:t>
            </a:r>
            <a:r>
              <a:rPr lang="es-ES_tradnl" sz="1100" i="1" u="sng" dirty="0" err="1">
                <a:solidFill>
                  <a:srgbClr val="003399"/>
                </a:solidFill>
              </a:rPr>
              <a:t>Gutxi</a:t>
            </a:r>
            <a:r>
              <a:rPr lang="es-ES_tradnl" sz="1100" i="1" u="sng" dirty="0">
                <a:solidFill>
                  <a:srgbClr val="003399"/>
                </a:solidFill>
              </a:rPr>
              <a:t> </a:t>
            </a:r>
            <a:r>
              <a:rPr lang="es-ES_tradnl" sz="1100" i="1" u="sng" dirty="0" err="1">
                <a:solidFill>
                  <a:srgbClr val="003399"/>
                </a:solidFill>
              </a:rPr>
              <a:t>edo</a:t>
            </a:r>
            <a:r>
              <a:rPr lang="es-ES_tradnl" sz="1100" i="1" u="sng" dirty="0">
                <a:solidFill>
                  <a:srgbClr val="003399"/>
                </a:solidFill>
              </a:rPr>
              <a:t> </a:t>
            </a:r>
            <a:r>
              <a:rPr lang="es-ES_tradnl" sz="1100" i="1" u="sng" dirty="0" err="1">
                <a:solidFill>
                  <a:srgbClr val="003399"/>
                </a:solidFill>
              </a:rPr>
              <a:t>bat</a:t>
            </a:r>
            <a:r>
              <a:rPr lang="es-ES_tradnl" sz="1100" i="1" u="sng" dirty="0">
                <a:solidFill>
                  <a:srgbClr val="003399"/>
                </a:solidFill>
              </a:rPr>
              <a:t> ere </a:t>
            </a:r>
            <a:r>
              <a:rPr lang="es-ES_tradnl" sz="1100" i="1" u="sng" dirty="0" err="1" smtClean="0">
                <a:solidFill>
                  <a:srgbClr val="003399"/>
                </a:solidFill>
              </a:rPr>
              <a:t>ez</a:t>
            </a:r>
            <a:endParaRPr lang="es-ES_tradnl" sz="1100" i="1" u="sng" dirty="0">
              <a:solidFill>
                <a:srgbClr val="003399"/>
              </a:solidFill>
            </a:endParaRPr>
          </a:p>
          <a:p>
            <a:pPr marL="361950" lvl="1" indent="-276225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9065" algn="l"/>
                <a:tab pos="3582670" algn="l"/>
                <a:tab pos="4486275" algn="l"/>
              </a:tabLst>
            </a:pPr>
            <a:r>
              <a:rPr lang="es-ES" sz="1200" b="1" dirty="0" err="1" smtClean="0">
                <a:solidFill>
                  <a:srgbClr val="003399"/>
                </a:solidFill>
                <a:latin typeface="Calibri"/>
              </a:rPr>
              <a:t>Kosta</a:t>
            </a:r>
            <a:r>
              <a:rPr lang="es-ES" sz="12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200" b="1" dirty="0" err="1">
                <a:solidFill>
                  <a:srgbClr val="003399"/>
                </a:solidFill>
                <a:latin typeface="Calibri"/>
              </a:rPr>
              <a:t>egin</a:t>
            </a:r>
            <a:r>
              <a:rPr lang="es-ES" sz="1200" b="1" dirty="0">
                <a:solidFill>
                  <a:srgbClr val="003399"/>
                </a:solidFill>
                <a:latin typeface="Calibri"/>
              </a:rPr>
              <a:t> al </a:t>
            </a:r>
            <a:r>
              <a:rPr lang="es-ES" sz="1200" b="1" dirty="0" err="1">
                <a:solidFill>
                  <a:srgbClr val="003399"/>
                </a:solidFill>
                <a:latin typeface="Calibri"/>
              </a:rPr>
              <a:t>zaizu</a:t>
            </a:r>
            <a:r>
              <a:rPr lang="es-ES" sz="1200" b="1" dirty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200" dirty="0" err="1">
                <a:solidFill>
                  <a:srgbClr val="003399"/>
                </a:solidFill>
                <a:latin typeface="Calibri"/>
              </a:rPr>
              <a:t>tailerraren</a:t>
            </a:r>
            <a:r>
              <a:rPr lang="es-ES" sz="1200" dirty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200" dirty="0" err="1">
                <a:solidFill>
                  <a:srgbClr val="003399"/>
                </a:solidFill>
                <a:latin typeface="Calibri"/>
              </a:rPr>
              <a:t>edukia</a:t>
            </a:r>
            <a:r>
              <a:rPr lang="es-ES" sz="1200" dirty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200" dirty="0" err="1" smtClean="0">
                <a:solidFill>
                  <a:srgbClr val="003399"/>
                </a:solidFill>
                <a:latin typeface="Calibri"/>
              </a:rPr>
              <a:t>adinekoei</a:t>
            </a:r>
            <a:r>
              <a:rPr lang="es-ES" sz="1200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s-ES" sz="1200" dirty="0" err="1">
                <a:solidFill>
                  <a:srgbClr val="003399"/>
                </a:solidFill>
                <a:latin typeface="Calibri"/>
              </a:rPr>
              <a:t>azaltzea</a:t>
            </a:r>
            <a:r>
              <a:rPr lang="es-ES" sz="1200" dirty="0" smtClean="0">
                <a:solidFill>
                  <a:srgbClr val="003399"/>
                </a:solidFill>
                <a:latin typeface="Calibri"/>
              </a:rPr>
              <a:t>?	 	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37B21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91,00%</a:t>
            </a:r>
          </a:p>
          <a:p>
            <a:pPr marL="74612" marR="0" lvl="0" indent="0" algn="l" defTabSz="80454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678113" algn="l"/>
                <a:tab pos="3581400" algn="l"/>
                <a:tab pos="4486275" algn="l"/>
                <a:tab pos="5561013" algn="l"/>
                <a:tab pos="6453188" algn="l"/>
              </a:tabLst>
              <a:defRPr/>
            </a:pPr>
            <a:r>
              <a:rPr kumimoji="0" lang="eu-E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          </a:t>
            </a:r>
          </a:p>
          <a:p>
            <a:pPr marL="74612" marR="0" lvl="0" indent="0" algn="l" defTabSz="80454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678113" algn="l"/>
                <a:tab pos="3581400" algn="l"/>
                <a:tab pos="4486275" algn="l"/>
                <a:tab pos="5294313" algn="l"/>
                <a:tab pos="5561013" algn="l"/>
                <a:tab pos="6453188" algn="l"/>
              </a:tabLst>
              <a:defRPr/>
            </a:pPr>
            <a:r>
              <a:rPr lang="eu-ES" sz="12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u-ES" sz="12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u-ES" sz="1100" i="1" u="sng" dirty="0" smtClean="0">
                <a:solidFill>
                  <a:srgbClr val="003399"/>
                </a:solidFill>
                <a:latin typeface="Calibri"/>
              </a:rPr>
              <a:t>Asko edo dezente</a:t>
            </a:r>
            <a:endParaRPr kumimoji="0" lang="es-ES" sz="1100" b="0" i="1" u="sng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lvl="0" indent="-28733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561013" algn="l"/>
                <a:tab pos="6453188" algn="l"/>
              </a:tabLst>
            </a:pPr>
            <a:r>
              <a:rPr kumimoji="0" lang="eu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Esperientzia</a:t>
            </a:r>
            <a:r>
              <a:rPr lang="en-US" sz="1200" dirty="0">
                <a:solidFill>
                  <a:srgbClr val="003399"/>
                </a:solidFill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horrek</a:t>
            </a:r>
            <a:r>
              <a:rPr lang="en-US" sz="1200" dirty="0">
                <a:solidFill>
                  <a:srgbClr val="003399"/>
                </a:solidFill>
              </a:rPr>
              <a:t> </a:t>
            </a:r>
            <a:r>
              <a:rPr lang="en-US" sz="1200" b="1" dirty="0" err="1">
                <a:solidFill>
                  <a:srgbClr val="003399"/>
                </a:solidFill>
              </a:rPr>
              <a:t>ikaskuntza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 err="1">
                <a:solidFill>
                  <a:srgbClr val="003399"/>
                </a:solidFill>
              </a:rPr>
              <a:t>pertsonal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gisa</a:t>
            </a:r>
            <a:r>
              <a:rPr lang="en-US" sz="1200" dirty="0">
                <a:solidFill>
                  <a:srgbClr val="003399"/>
                </a:solidFill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balio</a:t>
            </a:r>
            <a:r>
              <a:rPr lang="en-US" sz="1200" dirty="0">
                <a:solidFill>
                  <a:srgbClr val="003399"/>
                </a:solidFill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izan</a:t>
            </a:r>
            <a:r>
              <a:rPr lang="en-US" sz="1200" dirty="0">
                <a:solidFill>
                  <a:srgbClr val="003399"/>
                </a:solidFill>
              </a:rPr>
              <a:t> al </a:t>
            </a:r>
            <a:r>
              <a:rPr lang="en-US" sz="1200" dirty="0" err="1">
                <a:solidFill>
                  <a:srgbClr val="003399"/>
                </a:solidFill>
              </a:rPr>
              <a:t>dizu</a:t>
            </a:r>
            <a:r>
              <a:rPr lang="en-US" sz="1200" dirty="0">
                <a:solidFill>
                  <a:srgbClr val="003399"/>
                </a:solidFill>
              </a:rPr>
              <a:t>?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7B21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94,00%</a:t>
            </a:r>
          </a:p>
          <a:p>
            <a:pPr marL="361950" lvl="0" indent="-287338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561013" algn="l"/>
                <a:tab pos="6453188" algn="l"/>
              </a:tabLst>
            </a:pPr>
            <a:r>
              <a:rPr lang="en-US" sz="1200" b="1" dirty="0" err="1">
                <a:solidFill>
                  <a:srgbClr val="003399"/>
                </a:solidFill>
              </a:rPr>
              <a:t>Gomendatuko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 err="1">
                <a:solidFill>
                  <a:srgbClr val="003399"/>
                </a:solidFill>
              </a:rPr>
              <a:t>zenieke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 err="1">
                <a:solidFill>
                  <a:srgbClr val="003399"/>
                </a:solidFill>
              </a:rPr>
              <a:t>esperientzia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dirty="0" err="1">
                <a:solidFill>
                  <a:srgbClr val="003399"/>
                </a:solidFill>
              </a:rPr>
              <a:t>ikaskideei</a:t>
            </a:r>
            <a:r>
              <a:rPr lang="en-US" sz="1200" dirty="0">
                <a:solidFill>
                  <a:srgbClr val="003399"/>
                </a:solidFill>
              </a:rPr>
              <a:t>? NPS </a:t>
            </a:r>
            <a:r>
              <a:rPr lang="en-US" sz="1200" dirty="0" smtClean="0">
                <a:solidFill>
                  <a:srgbClr val="003399"/>
                </a:solidFill>
              </a:rPr>
              <a:t>		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B21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98,00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7B21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361950" marR="0" lvl="0" indent="-287338" algn="l" defTabSz="80454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561013" algn="l"/>
                <a:tab pos="6453188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287338" algn="l" defTabSz="80454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678113" algn="l"/>
                <a:tab pos="3581400" algn="l"/>
                <a:tab pos="4486275" algn="l"/>
                <a:tab pos="5561013" algn="l"/>
                <a:tab pos="6453188" algn="l"/>
              </a:tabLst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35250" y="4249517"/>
            <a:ext cx="7152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071620" algn="l"/>
                <a:tab pos="4785360" algn="l"/>
                <a:tab pos="5427980" algn="l"/>
                <a:tab pos="5994400" algn="l"/>
              </a:tabLst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	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10 Tabla">
            <a:extLst>
              <a:ext uri="{FF2B5EF4-FFF2-40B4-BE49-F238E27FC236}">
                <a16:creationId xmlns:a16="http://schemas.microsoft.com/office/drawing/2014/main" id="{BAF25C11-6ED1-4F5F-AFAF-5E854B61E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0174"/>
              </p:ext>
            </p:extLst>
          </p:nvPr>
        </p:nvGraphicFramePr>
        <p:xfrm>
          <a:off x="4397922" y="4873632"/>
          <a:ext cx="3891724" cy="587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800" b="1" dirty="0" smtClean="0">
                          <a:solidFill>
                            <a:srgbClr val="37B21A"/>
                          </a:solidFill>
                          <a:latin typeface="+mn-lt"/>
                          <a:ea typeface="+mn-ea"/>
                          <a:cs typeface="+mn-cs"/>
                        </a:rPr>
                        <a:t>Kurtsoaren batez besteko nota</a:t>
                      </a:r>
                      <a:endParaRPr lang="eu-ES" sz="1800" b="1" dirty="0">
                        <a:solidFill>
                          <a:srgbClr val="37B21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_tradnl" sz="3600" b="1" kern="1200" dirty="0">
                          <a:solidFill>
                            <a:srgbClr val="37B21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9,12</a:t>
                      </a:r>
                      <a:endParaRPr lang="es-ES" sz="3600" b="1" kern="1200" dirty="0">
                        <a:solidFill>
                          <a:srgbClr val="37B21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3BA918D2-2321-4F2B-AFBE-D204873D9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533" y="3995965"/>
            <a:ext cx="1632570" cy="16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556792"/>
            <a:ext cx="7344816" cy="460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Erronkak eta hobetzeko aukerak.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447675" algn="l"/>
              </a:tabLst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 edizio hauetako esperientziarekin hobetzeko puntu </a:t>
            </a:r>
            <a:r>
              <a:rPr kumimoji="0" lang="eu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anitzak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ikusten ditugu: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Nerabe taldeen kide kopurua egokitu saioen garapena optimizatzeko.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Materialean, modulu bakoitzean, oinarrizko eta goi mailako edukiak ezarri tailerrak helduen ezaguera maila ezberdinetara egokitu ahal izateko.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fasearen iraupena egokitu eta formakuntza orduak gutxiagotu.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447675" algn="l"/>
              </a:tabLst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Tailer faserako material gehiagorekin lan egin, eduki gehiago eta iraupen luzeagoa izan dezaten.</a:t>
            </a:r>
          </a:p>
          <a:p>
            <a:pPr marL="3619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 honekin: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000" b="0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0" indent="-1841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Ekimena </a:t>
            </a: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indartu eta finkatu, 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 beste udal eta lurraldeetako </a:t>
            </a:r>
            <a:r>
              <a:rPr kumimoji="0" lang="eu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DBH</a:t>
            </a: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eta </a:t>
            </a:r>
            <a:r>
              <a:rPr kumimoji="0" lang="eu-E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Batxilergo-ko</a:t>
            </a: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beste zentroei proiektuan parte hartzeko aukera eman.</a:t>
            </a:r>
          </a:p>
          <a:p>
            <a:pPr marL="360363" marR="0" lvl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0363" marR="0" lvl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0363" marR="0" lvl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988052" y="1412776"/>
            <a:ext cx="7429444" cy="4787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1400" dirty="0">
              <a:solidFill>
                <a:srgbClr val="003399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/>
            <a:fld id="{524603E0-ABB4-1646-A0BB-B9D5C8E7F8A2}" type="slidenum">
              <a:rPr lang="es-ES_tradnl" smtClean="0"/>
              <a:pPr marL="1790700"/>
              <a:t>17</a:t>
            </a:fld>
            <a:endParaRPr lang="es-ES_tradnl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u-ES" sz="1800" i="1" dirty="0" err="1" smtClean="0">
                <a:solidFill>
                  <a:srgbClr val="003399"/>
                </a:solidFill>
              </a:rPr>
              <a:t>ConectaJoven</a:t>
            </a:r>
            <a:r>
              <a:rPr lang="eu-ES" sz="1800" i="1" dirty="0">
                <a:solidFill>
                  <a:srgbClr val="003399"/>
                </a:solidFill>
              </a:rPr>
              <a:t>. Parte </a:t>
            </a:r>
            <a:r>
              <a:rPr lang="eu-ES" sz="1800" i="1" dirty="0" smtClean="0">
                <a:solidFill>
                  <a:srgbClr val="003399"/>
                </a:solidFill>
              </a:rPr>
              <a:t>hartzaileak.</a:t>
            </a:r>
            <a:endParaRPr lang="eu-ES" sz="1800" i="1" dirty="0">
              <a:solidFill>
                <a:srgbClr val="003399"/>
              </a:solidFill>
            </a:endParaRPr>
          </a:p>
          <a:p>
            <a:pPr algn="l"/>
            <a:endParaRPr lang="es-ES" sz="1800" i="1" dirty="0"/>
          </a:p>
        </p:txBody>
      </p:sp>
      <p:pic>
        <p:nvPicPr>
          <p:cNvPr id="18" name="Imagen 5" descr="Logotipo_del_Gobierno_Vasco.s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71" y="1726127"/>
            <a:ext cx="1599629" cy="1438552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2399424" y="1692210"/>
            <a:ext cx="5398863" cy="3933087"/>
            <a:chOff x="3281363" y="1731391"/>
            <a:chExt cx="5398863" cy="3933087"/>
          </a:xfrm>
        </p:grpSpPr>
        <p:pic>
          <p:nvPicPr>
            <p:cNvPr id="11" name="1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93" y="4902478"/>
              <a:ext cx="4000500" cy="762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" name="5 Grupo"/>
            <p:cNvGrpSpPr/>
            <p:nvPr/>
          </p:nvGrpSpPr>
          <p:grpSpPr>
            <a:xfrm>
              <a:off x="3322693" y="1731391"/>
              <a:ext cx="4795039" cy="1932032"/>
              <a:chOff x="3660108" y="1713519"/>
              <a:chExt cx="4359108" cy="1702544"/>
            </a:xfrm>
          </p:grpSpPr>
          <p:sp>
            <p:nvSpPr>
              <p:cNvPr id="12" name="11 CuadroTexto"/>
              <p:cNvSpPr txBox="1"/>
              <p:nvPr/>
            </p:nvSpPr>
            <p:spPr>
              <a:xfrm>
                <a:off x="3697681" y="2819382"/>
                <a:ext cx="1416630" cy="596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smtClean="0">
                    <a:latin typeface="Trebuchet MS" pitchFamily="34" charset="0"/>
                    <a:cs typeface="Arabic Typesetting" pitchFamily="66" charset="-78"/>
                  </a:rPr>
                  <a:t>Dpto. de Gobernanza Pública y Autogobierno</a:t>
                </a:r>
              </a:p>
              <a:p>
                <a:endParaRPr lang="es-ES" sz="200" dirty="0" smtClean="0">
                  <a:latin typeface="Trebuchet MS" pitchFamily="34" charset="0"/>
                  <a:cs typeface="Arabic Typesetting" pitchFamily="66" charset="-78"/>
                </a:endParaRPr>
              </a:p>
              <a:p>
                <a:r>
                  <a:rPr lang="es-ES" sz="900" i="1" dirty="0" smtClean="0">
                    <a:latin typeface="Trebuchet MS" pitchFamily="34" charset="0"/>
                    <a:cs typeface="Arabic Typesetting" pitchFamily="66" charset="-78"/>
                  </a:rPr>
                  <a:t>Dirección </a:t>
                </a:r>
                <a:r>
                  <a:rPr lang="es-ES" sz="900" i="1" dirty="0">
                    <a:latin typeface="Trebuchet MS" pitchFamily="34" charset="0"/>
                    <a:cs typeface="Arabic Typesetting" pitchFamily="66" charset="-78"/>
                  </a:rPr>
                  <a:t>de Informática y Telecomunicaciones</a:t>
                </a:r>
              </a:p>
            </p:txBody>
          </p:sp>
          <p:pic>
            <p:nvPicPr>
              <p:cNvPr id="13" name="Imagen 5" descr="Logotipo_del_Gobierno_Vasco.sv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0108" y="1713519"/>
                <a:ext cx="1454202" cy="1267680"/>
              </a:xfrm>
              <a:prstGeom prst="rect">
                <a:avLst/>
              </a:prstGeom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6574605" y="2848418"/>
                <a:ext cx="1444611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" dirty="0" smtClean="0">
                    <a:latin typeface="Trebuchet MS" pitchFamily="34" charset="0"/>
                    <a:cs typeface="Arabic Typesetting" pitchFamily="66" charset="-78"/>
                  </a:rPr>
                  <a:t>Dpto. de Educación</a:t>
                </a:r>
              </a:p>
              <a:p>
                <a:endParaRPr lang="es-ES" sz="200" dirty="0" smtClean="0">
                  <a:latin typeface="Trebuchet MS" pitchFamily="34" charset="0"/>
                  <a:cs typeface="Arabic Typesetting" pitchFamily="66" charset="-78"/>
                </a:endParaRPr>
              </a:p>
              <a:p>
                <a:r>
                  <a:rPr lang="es-ES" sz="900" i="1" dirty="0" smtClean="0">
                    <a:latin typeface="Trebuchet MS" pitchFamily="34" charset="0"/>
                    <a:cs typeface="Arabic Typesetting" pitchFamily="66" charset="-78"/>
                  </a:rPr>
                  <a:t>Dirección </a:t>
                </a:r>
                <a:r>
                  <a:rPr lang="es-ES" sz="900" i="1" dirty="0">
                    <a:latin typeface="Trebuchet MS" pitchFamily="34" charset="0"/>
                    <a:cs typeface="Arabic Typesetting" pitchFamily="66" charset="-78"/>
                  </a:rPr>
                  <a:t>de Innovación Educativa</a:t>
                </a: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363" y="3907611"/>
              <a:ext cx="5398863" cy="595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01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/>
            <a:fld id="{524603E0-ABB4-1646-A0BB-B9D5C8E7F8A2}" type="slidenum">
              <a:rPr lang="es-ES_tradnl" smtClean="0"/>
              <a:pPr marL="1790700"/>
              <a:t>18</a:t>
            </a:fld>
            <a:endParaRPr lang="es-ES_tradnl" dirty="0"/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i="1" dirty="0"/>
          </a:p>
        </p:txBody>
      </p:sp>
      <p:sp>
        <p:nvSpPr>
          <p:cNvPr id="3" name="Rectángulo 2"/>
          <p:cNvSpPr/>
          <p:nvPr/>
        </p:nvSpPr>
        <p:spPr>
          <a:xfrm>
            <a:off x="2169053" y="1556792"/>
            <a:ext cx="2759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https://youtu.be/FTxspilMTW0</a:t>
            </a:r>
            <a:endParaRPr lang="es-ES" dirty="0"/>
          </a:p>
        </p:txBody>
      </p:sp>
      <p:pic>
        <p:nvPicPr>
          <p:cNvPr id="12" name="Imagen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36" y="1988840"/>
            <a:ext cx="6152981" cy="41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813671" y="1412690"/>
            <a:ext cx="7735594" cy="4104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KZgunea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Euskadin </a:t>
            </a: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hiritargo-digitala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bultzatzeko sorturiko euskal zentroen sarea da.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 algn="l">
              <a:buFont typeface="Wingdings" panose="05000000000000000000" pitchFamily="2" charset="2"/>
              <a:buChar char=""/>
              <a:defRPr/>
            </a:pP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KZgunea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jaio zen eten digitala gainditzeko helburu nagusitzat edukita eta </a:t>
            </a:r>
            <a:r>
              <a:rPr lang="eu-ES" sz="1800" dirty="0">
                <a:solidFill>
                  <a:srgbClr val="003399"/>
                </a:solidFill>
              </a:rPr>
              <a:t>gizarte digitalki aurreratu </a:t>
            </a:r>
            <a:r>
              <a:rPr kumimoji="0" lang="eu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 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lortzeko.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Teknologia digital berrien zabalkuntza, formakuntza eta esperimentaziorako ezinbesteko azpiegitura da (</a:t>
            </a:r>
            <a:r>
              <a:rPr kumimoji="0" lang="eu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245 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zentro EAE zehar sakabanatuta).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Zerbitzu nagusiak: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Aurrez aurreko formakuntza.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Urrutiko formakuntza.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Hitzaldiak.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Orientazio eta tutoretza teknologia-esparruaren inguruan.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549265" y="6453336"/>
            <a:ext cx="335681" cy="268143"/>
          </a:xfrm>
        </p:spPr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KZgunea</a:t>
            </a:r>
            <a:r>
              <a:rPr kumimoji="0" lang="eu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24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 bere gizartearekiko </a:t>
            </a:r>
            <a:r>
              <a:rPr kumimoji="0" lang="eu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konpromisoa.</a:t>
            </a:r>
            <a:endParaRPr kumimoji="0" lang="eu-ES" sz="2400" b="0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2664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844502" y="1556792"/>
            <a:ext cx="7272808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KZguneak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1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ekimen berriak 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aztertzen ditu honako erronkak gainditzen laguntzeko 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pertsonen gaitasun digitalak hobetzeko eta  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teknologia eta edukien erabilera hiritargoarengan aktibatzeko. </a:t>
            </a: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 da </a:t>
            </a:r>
            <a:r>
              <a:rPr kumimoji="0" lang="eu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ConectaJoven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8675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Ikaskuntza eta Zerbitzu (</a:t>
            </a:r>
            <a:r>
              <a:rPr kumimoji="0" lang="eu-E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IkZ</a:t>
            </a:r>
            <a:r>
              <a:rPr kumimoji="0" lang="eu-ES" sz="1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u-ES" sz="15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programa bat da gazteen parte-hartzea beraien komunitateetan bultzatzea bilatzen duena, oinarrizko gaitasun digital eta </a:t>
            </a:r>
            <a:r>
              <a:rPr kumimoji="0" lang="eu-E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ITKen</a:t>
            </a:r>
            <a:r>
              <a:rPr kumimoji="0" lang="eu-ES" sz="15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erabilera probetxugarria helburu bezala duten formakuntza ekintzen bidez.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9625" marR="0" lvl="1" indent="-28575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5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Belaunaldien arteko Programa </a:t>
            </a:r>
            <a:r>
              <a:rPr kumimoji="0" lang="eu-ES" sz="15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 da, hezigarria eta soziala non, (15-19 urteko gazteek) teknologia tailerrak irakasten dituzten beraien inguruko helduentzat, zailtasunak dituztenak teknologia gailuak erabiltzerakoan eta horrela, eten digitalean dauden pertsonen inklusioa bermatuz.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Ekimen berriak.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4283711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949814" y="1526247"/>
            <a:ext cx="7272808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kumimoji="0" lang="eu-ES" sz="17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Lehenengo fasea (Ikaskuntza):</a:t>
            </a:r>
            <a:r>
              <a:rPr kumimoji="0" lang="eu-ES" sz="17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u-ES" sz="1300" b="1" dirty="0">
                <a:solidFill>
                  <a:srgbClr val="003399"/>
                </a:solidFill>
              </a:rPr>
              <a:t>18 orduko formakuntza </a:t>
            </a:r>
            <a:r>
              <a:rPr lang="eu-ES" sz="1300" b="1" dirty="0" smtClean="0">
                <a:solidFill>
                  <a:srgbClr val="003399"/>
                </a:solidFill>
              </a:rPr>
              <a:t>(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</a:rPr>
              <a:t>4-6 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</a:rPr>
              <a:t>asteko 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</a:rPr>
              <a:t>tartean) 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</a:rPr>
              <a:t>gazteei irakatsiko zaie zein den transmititu beharreko ezaguera eta nola.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20725" lvl="1" indent="-263525" algn="just">
              <a:buFont typeface="Wingdings" panose="05000000000000000000" pitchFamily="2" charset="2"/>
              <a:buChar char="ü"/>
              <a:defRPr/>
            </a:pPr>
            <a:r>
              <a:rPr kumimoji="0" lang="eu-ES" sz="16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‘‘Elkar ezagutzeko garaia’’: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Lehenengo fasearen saioetako bat  tailerra geroago osatuko duten </a:t>
            </a:r>
            <a:r>
              <a:rPr kumimoji="0" lang="eu-ES" sz="1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helduen eta gazteen arteko aldez aurreko topaketan datza</a:t>
            </a:r>
            <a:r>
              <a:rPr kumimoji="0" lang="eu-ES" sz="11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Aldez aurretik taldekideen artean </a:t>
            </a:r>
            <a:r>
              <a:rPr kumimoji="0" lang="eu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izango da.</a:t>
            </a:r>
            <a:endParaRPr kumimoji="0" lang="eu-ES" sz="1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5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7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Bigarren fasea (Zerbitzua):</a:t>
            </a:r>
            <a:r>
              <a:rPr kumimoji="0" lang="eu-ES" sz="1700" b="0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 hilabeteetan zehar 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belaunaldien 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arteko tailerrak irakatsiko dira. </a:t>
            </a:r>
            <a:r>
              <a:rPr kumimoji="0" lang="eu-ES" sz="13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Gazteek helduei irakatsiko diete teknologiaren erabilera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kasu honetan, </a:t>
            </a:r>
            <a:r>
              <a:rPr kumimoji="0" lang="eu-E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whatsapp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u-ES" sz="1300" dirty="0" err="1" smtClean="0">
                <a:solidFill>
                  <a:srgbClr val="003399"/>
                </a:solidFill>
                <a:latin typeface="Calibri"/>
              </a:rPr>
              <a:t>app-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aren erabilera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Tailer hauek </a:t>
            </a:r>
            <a:r>
              <a:rPr kumimoji="0" lang="eu-ES" sz="13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orduko</a:t>
            </a: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iraupena izango dute aste bereko bi egun ezberdinetan sakabanatuta.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3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700" b="1" i="1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Itxiera ekitaldia:</a:t>
            </a: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Behin aurreko bi faseak bukatuta, </a:t>
            </a:r>
            <a:r>
              <a:rPr kumimoji="0" lang="eu-E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espazio berdin batean bilduko dira parte-hartzaile guztiak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heldu eta gazteak, eta </a:t>
            </a:r>
            <a:r>
              <a:rPr kumimoji="0" lang="eu-E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diplomak emango zaizkie </a:t>
            </a:r>
            <a:r>
              <a:rPr kumimoji="0" lang="eu-E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egiaztatuz tailerra irakatsi dutela edo tailerrean parte hartu dutela ikasle gisa.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3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Ekimenaren ezaugarriak.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1424434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/</a:t>
            </a: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KZgunea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: </a:t>
            </a:r>
            <a:r>
              <a:rPr kumimoji="0" lang="eu-E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IKTen</a:t>
            </a:r>
            <a:r>
              <a:rPr kumimoji="0" lang="eu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2144687" y="1590594"/>
            <a:ext cx="7578333" cy="46370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Helduak: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Izena emana: 122</a:t>
            </a:r>
          </a:p>
          <a:p>
            <a:pPr marL="542925" marR="0" lvl="1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Burututa: 95</a:t>
            </a:r>
          </a:p>
          <a:p>
            <a:pPr marL="361950" marR="0" lvl="1" indent="-2762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(*): Inkesta erantzun zuten </a:t>
            </a:r>
            <a:r>
              <a:rPr kumimoji="0" lang="eu-ES" sz="12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</a:t>
            </a:r>
            <a:r>
              <a:rPr kumimoji="0" lang="eu-ES" sz="1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pertsonetatik lorturiko datuak 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Gazteak: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Izena emana: 73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Burututa: 66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86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Parte-hartzaileak </a:t>
            </a:r>
            <a:r>
              <a:rPr kumimoji="0" lang="eu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(bigarren</a:t>
            </a:r>
            <a:r>
              <a:rPr kumimoji="0" lang="eu-ES" sz="1800" b="0" i="1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edizioan</a:t>
            </a:r>
            <a:r>
              <a:rPr kumimoji="0" lang="eu-E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u-ES" sz="1800" b="0" i="1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89329"/>
              </p:ext>
            </p:extLst>
          </p:nvPr>
        </p:nvGraphicFramePr>
        <p:xfrm>
          <a:off x="2648745" y="3933056"/>
          <a:ext cx="6912767" cy="2294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9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i="1" dirty="0">
                          <a:latin typeface="+mn-lt"/>
                        </a:rPr>
                        <a:t>Heziketa-zentroa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i="1" dirty="0">
                          <a:latin typeface="+mn-lt"/>
                        </a:rPr>
                        <a:t>Eskola urtea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b="1" i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Eredu pilotua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i="1" dirty="0">
                          <a:latin typeface="+mn-lt"/>
                        </a:rPr>
                        <a:t>Hasierako ikasle kopurua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 i="1" dirty="0">
                          <a:latin typeface="+mn-lt"/>
                        </a:rPr>
                        <a:t>Amaierako ikasle kopurua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FEDERICO BARAIBAR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BHI</a:t>
                      </a:r>
                      <a:endParaRPr lang="eu-ES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DBH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eu-ES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./</a:t>
                      </a:r>
                      <a:r>
                        <a:rPr lang="eu-ES" sz="14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Batx</a:t>
                      </a:r>
                      <a:r>
                        <a:rPr lang="eu-ES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maila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1590" indent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34988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Eskolaz kanpoko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EKIALDEA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BHI</a:t>
                      </a:r>
                      <a:endParaRPr lang="eu-ES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DC2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DBH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maila)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Eskola orduak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707380"/>
                  </a:ext>
                </a:extLst>
              </a:tr>
              <a:tr h="3001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HERRAN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BHI</a:t>
                      </a:r>
                      <a:endParaRPr lang="eu-ES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DC1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DBH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3. maila)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Eskola orduak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FCO. DE VITORIA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BHI</a:t>
                      </a:r>
                      <a:endParaRPr lang="eu-ES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Osagarria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Eskola orduak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 MENDEBALDEA BHI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DC2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DBH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maila)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Eskola orduak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5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IPI</a:t>
                      </a:r>
                      <a:r>
                        <a:rPr lang="eu-ES" sz="1400" b="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u-ES" sz="1400" b="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SANSOMENDI</a:t>
                      </a:r>
                      <a:endParaRPr lang="eu-ES" sz="1400" b="0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u-ES" sz="1400" dirty="0" err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DBH</a:t>
                      </a: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maila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Mistoa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400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Guztira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u-ES" sz="1400" b="1" dirty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7470" marR="2159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u-ES" sz="110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09575" algn="l"/>
                        </a:tabLst>
                      </a:pPr>
                      <a:r>
                        <a:rPr lang="eu-ES" sz="1600" b="1" dirty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51568"/>
              </p:ext>
            </p:extLst>
          </p:nvPr>
        </p:nvGraphicFramePr>
        <p:xfrm>
          <a:off x="6051946" y="1600692"/>
          <a:ext cx="3509566" cy="1892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3794">
                  <a:extLst>
                    <a:ext uri="{9D8B030D-6E8A-4147-A177-3AD203B41FA5}">
                      <a16:colId xmlns:a16="http://schemas.microsoft.com/office/drawing/2014/main" val="156043515"/>
                    </a:ext>
                  </a:extLst>
                </a:gridCol>
                <a:gridCol w="825772">
                  <a:extLst>
                    <a:ext uri="{9D8B030D-6E8A-4147-A177-3AD203B41FA5}">
                      <a16:colId xmlns:a16="http://schemas.microsoft.com/office/drawing/2014/main" val="28506159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Izen</a:t>
                      </a:r>
                      <a:r>
                        <a:rPr lang="es-ES" sz="14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ematearen</a:t>
                      </a:r>
                      <a:r>
                        <a:rPr lang="es-ES" sz="14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informazio</a:t>
                      </a:r>
                      <a:r>
                        <a:rPr lang="es-ES" sz="1400" b="1" i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iturria</a:t>
                      </a:r>
                      <a:endParaRPr lang="es-ES" sz="1400" b="1" i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Helduen</a:t>
                      </a:r>
                      <a:r>
                        <a:rPr lang="es-ES" sz="1400" b="1" i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400" b="1" i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es-ES" sz="1400" b="1" i="1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kopurua</a:t>
                      </a:r>
                      <a:endParaRPr lang="es-ES" sz="1400" b="1" i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91475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Helduentzako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zentro</a:t>
                      </a:r>
                      <a:r>
                        <a:rPr lang="es-ES" sz="1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soziokulturala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75156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Esperientzia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gelak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196789"/>
                  </a:ext>
                </a:extLst>
              </a:tr>
              <a:tr h="9325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Hirugarren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Adinekoen</a:t>
                      </a:r>
                      <a:r>
                        <a:rPr lang="es-ES" sz="1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Elkartegiak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66124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Zabalkuntza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KZgunetik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5448481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400" b="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Bestelakoak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65589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(*)</a:t>
                      </a:r>
                      <a:r>
                        <a:rPr lang="es-ES" sz="1400" b="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Guztira</a:t>
                      </a:r>
                      <a:r>
                        <a:rPr lang="es-ES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 </a:t>
                      </a:r>
                      <a:endParaRPr lang="es-ES" sz="1400" b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82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411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831338" y="1563668"/>
            <a:ext cx="7298126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Eragile eta elementu anitzeko proiektuak. </a:t>
            </a:r>
          </a:p>
          <a:p>
            <a:pPr marL="446088" marR="0" lvl="1" indent="-4460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Ikastetxeak. Koordinazioa tutoreekin eta ordutegien egokitzapena proiektuaren formakuntza eta jarraipenerako.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Adinekoen kolektiboa. Geureganatze prozesua erakunde publikoen bidez burutzen saiatzen gara, udaletxeak, </a:t>
            </a:r>
            <a:r>
              <a:rPr kumimoji="0" lang="eu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AZS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Aldundia - Hirugarren Adineko Elkartegiak, EHU - Esperientzia gelak eta/edo elkarteekin lan eginda. Kasu batzuetan zaila da gutxiengo kopurua betetzea.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u-ES" sz="1400" dirty="0" smtClean="0">
                <a:solidFill>
                  <a:srgbClr val="003399"/>
                </a:solidFill>
              </a:rPr>
              <a:t>Proiektuko </a:t>
            </a:r>
            <a:r>
              <a:rPr lang="eu-ES" sz="1400" dirty="0">
                <a:solidFill>
                  <a:srgbClr val="003399"/>
                </a:solidFill>
              </a:rPr>
              <a:t>saioak </a:t>
            </a:r>
            <a:r>
              <a:rPr lang="eu-ES" sz="1400" dirty="0" err="1">
                <a:solidFill>
                  <a:srgbClr val="003399"/>
                </a:solidFill>
              </a:rPr>
              <a:t>KZguneetako</a:t>
            </a: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dirty="0" smtClean="0">
                <a:solidFill>
                  <a:srgbClr val="003399"/>
                </a:solidFill>
              </a:rPr>
              <a:t>planifikazioekin </a:t>
            </a:r>
            <a:r>
              <a:rPr lang="eu-ES" sz="1400" dirty="0">
                <a:solidFill>
                  <a:srgbClr val="003399"/>
                </a:solidFill>
              </a:rPr>
              <a:t>eta egunerokoarekin integratzea</a:t>
            </a:r>
            <a:r>
              <a:rPr lang="eu-ES" sz="1400" dirty="0" smtClean="0">
                <a:solidFill>
                  <a:srgbClr val="003399"/>
                </a:solidFill>
              </a:rPr>
              <a:t>. </a:t>
            </a:r>
          </a:p>
          <a:p>
            <a:pPr marL="808038" lvl="1" algn="just"/>
            <a:r>
              <a:rPr lang="eu-ES" sz="1400" dirty="0" smtClean="0">
                <a:solidFill>
                  <a:srgbClr val="003399"/>
                </a:solidFill>
              </a:rPr>
              <a:t>(</a:t>
            </a:r>
            <a:r>
              <a:rPr lang="eu-ES" sz="1400" dirty="0">
                <a:solidFill>
                  <a:srgbClr val="003399"/>
                </a:solidFill>
              </a:rPr>
              <a:t>108 ordu 1. fasean </a:t>
            </a:r>
            <a:r>
              <a:rPr lang="eu-ES" sz="1400" dirty="0" smtClean="0">
                <a:solidFill>
                  <a:srgbClr val="003399"/>
                </a:solidFill>
              </a:rPr>
              <a:t> eta 25 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tailer - 100 </a:t>
            </a: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ordu)</a:t>
            </a:r>
            <a:endParaRPr kumimoji="0" lang="eu-ES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Hezitzaileentzako 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heziketa.</a:t>
            </a: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28675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Prozesuaren zailtasunak.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473153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831338" y="1563668"/>
            <a:ext cx="7298126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1800" b="0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Fasea. </a:t>
            </a:r>
          </a:p>
          <a:p>
            <a:pPr marL="180975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sng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74638" indent="-285750" algn="just">
              <a:buFont typeface="Wingdings" panose="05000000000000000000" pitchFamily="2" charset="2"/>
              <a:buChar char="ü"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Boluntarioei bideratutako proiektuaren jatorria. Gure kasuan, zentro batzuetan klase orduetan eta klase guztiari bideratutakoa. Taldeak ez dira ez apurtzen, ez batzen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446088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2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Honek, </a:t>
            </a:r>
            <a:r>
              <a:rPr kumimoji="0" lang="eu-E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taldearen zenbakia egokitzea eragozten du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esperientziaz jota 9-12 artea, eta kasu batzuetan, dinamiken ezarpena eta garapena zailtzen du. </a:t>
            </a:r>
          </a:p>
          <a:p>
            <a:pPr marL="712788" marR="0" lvl="2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‘‘Behartuta’’ etortzen diren ikasleen</a:t>
            </a:r>
            <a:r>
              <a:rPr kumimoji="0" lang="eu-E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konpromisoa lortzea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Klasetik irtetea formakuntzarako interesgarria izan arren, kasu batzuetan, interes gabezia hasieran ez ditu proiektura erakartzen.</a:t>
            </a: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Saioen ordutegia</a:t>
            </a:r>
            <a:r>
              <a:rPr kumimoji="0" lang="eu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ordutegi-akademikora </a:t>
            </a:r>
            <a:r>
              <a:rPr kumimoji="0" lang="eu-E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egokitu</a:t>
            </a:r>
            <a:r>
              <a:rPr kumimoji="0" lang="eu-E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u-ES" sz="1400" dirty="0">
              <a:solidFill>
                <a:srgbClr val="003399"/>
              </a:solidFill>
              <a:latin typeface="Calibri"/>
            </a:endParaRPr>
          </a:p>
          <a:p>
            <a:pPr marL="255588" indent="-266700" algn="just">
              <a:buFont typeface="Wingdings" panose="05000000000000000000" pitchFamily="2" charset="2"/>
              <a:buChar char="ü"/>
            </a:pPr>
            <a:r>
              <a:rPr lang="eu-ES" sz="1400" dirty="0">
                <a:solidFill>
                  <a:srgbClr val="003399"/>
                </a:solidFill>
                <a:latin typeface="Calibri"/>
              </a:rPr>
              <a:t>Aurten </a:t>
            </a:r>
            <a:r>
              <a:rPr lang="eu-ES" sz="1400" dirty="0">
                <a:solidFill>
                  <a:srgbClr val="003399"/>
                </a:solidFill>
              </a:rPr>
              <a:t>ikastetxe </a:t>
            </a:r>
            <a:r>
              <a:rPr lang="eu-ES" sz="1400" dirty="0" smtClean="0">
                <a:solidFill>
                  <a:srgbClr val="003399"/>
                </a:solidFill>
              </a:rPr>
              <a:t>ezberdinetako </a:t>
            </a:r>
            <a:r>
              <a:rPr lang="eu-ES" sz="1400" dirty="0">
                <a:solidFill>
                  <a:srgbClr val="003399"/>
                </a:solidFill>
                <a:latin typeface="Calibri"/>
              </a:rPr>
              <a:t>neska-mutilen arteko topaketa bat egiten saiatu gara, baina </a:t>
            </a:r>
            <a:r>
              <a:rPr lang="eu-ES" sz="1400" dirty="0">
                <a:solidFill>
                  <a:srgbClr val="003399"/>
                </a:solidFill>
              </a:rPr>
              <a:t>ordutegiak </a:t>
            </a:r>
            <a:r>
              <a:rPr lang="eu-ES" sz="1400" dirty="0" smtClean="0">
                <a:solidFill>
                  <a:srgbClr val="003399"/>
                </a:solidFill>
              </a:rPr>
              <a:t>koordinatzea </a:t>
            </a:r>
            <a:r>
              <a:rPr lang="eu-ES" sz="1400" dirty="0" smtClean="0">
                <a:solidFill>
                  <a:srgbClr val="003399"/>
                </a:solidFill>
                <a:latin typeface="Calibri"/>
              </a:rPr>
              <a:t>zaila </a:t>
            </a:r>
            <a:r>
              <a:rPr lang="eu-ES" sz="1400" dirty="0">
                <a:solidFill>
                  <a:srgbClr val="003399"/>
                </a:solidFill>
                <a:latin typeface="Calibri"/>
              </a:rPr>
              <a:t>izan </a:t>
            </a:r>
            <a:r>
              <a:rPr lang="eu-ES" sz="1400" dirty="0" smtClean="0">
                <a:solidFill>
                  <a:srgbClr val="003399"/>
                </a:solidFill>
                <a:latin typeface="Calibri"/>
              </a:rPr>
              <a:t>da</a:t>
            </a:r>
            <a:r>
              <a:rPr lang="eu-ES" sz="1800" dirty="0" smtClean="0">
                <a:solidFill>
                  <a:srgbClr val="003399"/>
                </a:solidFill>
              </a:rPr>
              <a:t>.</a:t>
            </a:r>
            <a:endParaRPr kumimoji="0" lang="eu-ES" sz="1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Prozesuaren zailtasunak.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685455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2 Subtítulo"/>
          <p:cNvSpPr txBox="1">
            <a:spLocks/>
          </p:cNvSpPr>
          <p:nvPr/>
        </p:nvSpPr>
        <p:spPr>
          <a:xfrm>
            <a:off x="1831338" y="1563668"/>
            <a:ext cx="7298126" cy="3960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1809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3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800" b="0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Fasea.</a:t>
            </a:r>
            <a:r>
              <a:rPr kumimoji="0" lang="eu-ES" sz="1800" b="0" i="1" u="sng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712788" marR="0" lvl="2" indent="-2667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2" indent="-2667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Tailerretara etortzen ez diren helduek tailerraren egitura desorekatzen dute.</a:t>
            </a:r>
          </a:p>
          <a:p>
            <a:pPr marL="712788" marR="0" lvl="2" indent="-2667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1" indent="-2667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u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Ikasleria 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etortzen ez bada ‘‘umezurtz’’ geratzen da ikasle heldua.</a:t>
            </a:r>
          </a:p>
          <a:p>
            <a:pPr marL="712788" marR="0" lvl="1" indent="-2667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lvl="1" indent="-266700" algn="just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eu-ES" sz="1600" dirty="0" smtClean="0">
                <a:solidFill>
                  <a:srgbClr val="003399"/>
                </a:solidFill>
              </a:rPr>
              <a:t>Tailerreko </a:t>
            </a:r>
            <a:r>
              <a:rPr lang="eu-ES" sz="1600" dirty="0">
                <a:solidFill>
                  <a:srgbClr val="003399"/>
                </a:solidFill>
              </a:rPr>
              <a:t>helduen </a:t>
            </a:r>
            <a:r>
              <a:rPr lang="eu-ES" sz="1600" dirty="0" smtClean="0">
                <a:solidFill>
                  <a:srgbClr val="003399"/>
                </a:solidFill>
              </a:rPr>
              <a:t>arteko ezaguera 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maila </a:t>
            </a:r>
            <a:r>
              <a:rPr kumimoji="0" lang="eu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ezberdinak erritmoa </a:t>
            </a:r>
            <a:r>
              <a:rPr kumimoji="0" lang="eu-ES" sz="1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apur dezake.</a:t>
            </a: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12788" marR="0" lvl="1" indent="-266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1475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625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5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585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u-ES" sz="2400" b="0" i="1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Prozesuaren zailtasunak.</a:t>
            </a:r>
          </a:p>
        </p:txBody>
      </p:sp>
      <p:sp>
        <p:nvSpPr>
          <p:cNvPr id="6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u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ConectaJoven/KZgunea: IKTen balioa, belaunaldien arteko ikaskuntzaren eragileak. </a:t>
            </a:r>
          </a:p>
        </p:txBody>
      </p:sp>
    </p:spTree>
    <p:extLst>
      <p:ext uri="{BB962C8B-B14F-4D97-AF65-F5344CB8AC3E}">
        <p14:creationId xmlns:p14="http://schemas.microsoft.com/office/powerpoint/2010/main" val="4253005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/>
        </p:nvSpPr>
        <p:spPr>
          <a:xfrm>
            <a:off x="2196636" y="24132"/>
            <a:ext cx="766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ConectaJoven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/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KZgunea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: </a:t>
            </a:r>
            <a:r>
              <a:rPr lang="eu-ES" sz="1800" dirty="0" err="1">
                <a:solidFill>
                  <a:prstClr val="white"/>
                </a:solidFill>
                <a:latin typeface="Trebuchet MS" pitchFamily="34" charset="0"/>
              </a:rPr>
              <a:t>IKTen</a:t>
            </a:r>
            <a:r>
              <a:rPr lang="eu-ES" sz="1800" dirty="0">
                <a:solidFill>
                  <a:prstClr val="white"/>
                </a:solidFill>
                <a:latin typeface="Trebuchet MS" pitchFamily="34" charset="0"/>
              </a:rPr>
              <a:t> balioa, belaunaldien arteko ikaskuntzaren eragileak. </a:t>
            </a:r>
          </a:p>
        </p:txBody>
      </p:sp>
      <p:sp>
        <p:nvSpPr>
          <p:cNvPr id="53" name="2 Subtítulo"/>
          <p:cNvSpPr txBox="1">
            <a:spLocks/>
          </p:cNvSpPr>
          <p:nvPr/>
        </p:nvSpPr>
        <p:spPr>
          <a:xfrm>
            <a:off x="1856656" y="1556792"/>
            <a:ext cx="7344816" cy="46085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90700" marR="0" lvl="0" indent="0" algn="l" defTabSz="804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603E0-ABB4-1646-A0BB-B9D5C8E7F8A2}" type="slidenum">
              <a:rPr kumimoji="0" lang="es-ES_tradnl" sz="158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1790700" marR="0" lvl="0" indent="0" algn="l" defTabSz="8045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5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1960965" y="903715"/>
            <a:ext cx="7056784" cy="3650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u-ES" sz="2400" i="1" dirty="0">
                <a:solidFill>
                  <a:srgbClr val="003399"/>
                </a:solidFill>
              </a:rPr>
              <a:t>Helduen Esperientzia.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900" b="0" i="1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000" i="1" dirty="0" err="1">
                <a:solidFill>
                  <a:srgbClr val="003399"/>
                </a:solidFill>
              </a:rPr>
              <a:t>Zer</a:t>
            </a:r>
            <a:r>
              <a:rPr lang="es-ES" sz="2000" i="1" dirty="0">
                <a:solidFill>
                  <a:srgbClr val="003399"/>
                </a:solidFill>
              </a:rPr>
              <a:t> izan </a:t>
            </a:r>
            <a:r>
              <a:rPr lang="es-ES" sz="2000" i="1" dirty="0" smtClean="0">
                <a:solidFill>
                  <a:srgbClr val="003399"/>
                </a:solidFill>
              </a:rPr>
              <a:t>da:</a:t>
            </a:r>
            <a:endParaRPr lang="es-ES" sz="2000" i="1" dirty="0">
              <a:solidFill>
                <a:srgbClr val="003399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1100" i="1" dirty="0">
              <a:solidFill>
                <a:srgbClr val="003399"/>
              </a:solidFill>
            </a:endParaRPr>
          </a:p>
          <a:p>
            <a:pPr marL="361950" lvl="0" indent="-171450" algn="just">
              <a:buFont typeface="Wingdings" panose="05000000000000000000" pitchFamily="2" charset="2"/>
              <a:buChar char="ü"/>
              <a:defRPr/>
            </a:pPr>
            <a:r>
              <a:rPr lang="eu-ES" sz="1400" dirty="0" smtClean="0">
                <a:solidFill>
                  <a:srgbClr val="003399"/>
                </a:solidFill>
              </a:rPr>
              <a:t>Pozgarria, berritasuna, aukera, eragingarria. Esperientzi </a:t>
            </a:r>
            <a:r>
              <a:rPr lang="eu-ES" sz="1400" dirty="0">
                <a:solidFill>
                  <a:srgbClr val="003399"/>
                </a:solidFill>
              </a:rPr>
              <a:t>berri eta atsegin bat.</a:t>
            </a:r>
          </a:p>
          <a:p>
            <a:pPr marL="361950" lvl="0" indent="-171450" algn="just">
              <a:buFont typeface="Wingdings" panose="05000000000000000000" pitchFamily="2" charset="2"/>
              <a:buChar char="ü"/>
              <a:defRPr/>
            </a:pPr>
            <a:r>
              <a:rPr lang="eu-ES" sz="1400" dirty="0">
                <a:solidFill>
                  <a:srgbClr val="003399"/>
                </a:solidFill>
              </a:rPr>
              <a:t>Oso positiboa.</a:t>
            </a:r>
          </a:p>
          <a:p>
            <a:pPr marL="361950" lvl="0" indent="-171450" algn="just">
              <a:buFont typeface="Wingdings" panose="05000000000000000000" pitchFamily="2" charset="2"/>
              <a:buChar char="ü"/>
              <a:defRPr/>
            </a:pPr>
            <a:r>
              <a:rPr lang="eu-ES" sz="1400" dirty="0">
                <a:solidFill>
                  <a:srgbClr val="003399"/>
                </a:solidFill>
              </a:rPr>
              <a:t>Gazteak </a:t>
            </a:r>
            <a:r>
              <a:rPr lang="eu-ES" sz="1400" dirty="0" smtClean="0">
                <a:solidFill>
                  <a:srgbClr val="003399"/>
                </a:solidFill>
              </a:rPr>
              <a:t>ezagutzea. Partekatzea. Erlazionatzea</a:t>
            </a:r>
            <a:endParaRPr lang="es-ES" sz="1800" dirty="0">
              <a:solidFill>
                <a:srgbClr val="003399"/>
              </a:solidFill>
              <a:latin typeface="Calibri"/>
            </a:endParaRPr>
          </a:p>
          <a:p>
            <a:pPr algn="l"/>
            <a:endParaRPr lang="es-ES" sz="2000" i="1" dirty="0" smtClean="0">
              <a:solidFill>
                <a:srgbClr val="003399"/>
              </a:solidFill>
            </a:endParaRPr>
          </a:p>
          <a:p>
            <a:pPr algn="l"/>
            <a:r>
              <a:rPr lang="es-ES" sz="2000" i="1" dirty="0" err="1" smtClean="0">
                <a:solidFill>
                  <a:srgbClr val="003399"/>
                </a:solidFill>
              </a:rPr>
              <a:t>Gehien</a:t>
            </a:r>
            <a:r>
              <a:rPr lang="es-ES" sz="2000" i="1" dirty="0" smtClean="0">
                <a:solidFill>
                  <a:srgbClr val="003399"/>
                </a:solidFill>
              </a:rPr>
              <a:t> </a:t>
            </a:r>
            <a:r>
              <a:rPr lang="es-ES" sz="2000" i="1" dirty="0" err="1" smtClean="0">
                <a:solidFill>
                  <a:srgbClr val="003399"/>
                </a:solidFill>
              </a:rPr>
              <a:t>gustuko</a:t>
            </a:r>
            <a:r>
              <a:rPr lang="es-ES" sz="2000" i="1" dirty="0" smtClean="0">
                <a:solidFill>
                  <a:srgbClr val="003399"/>
                </a:solidFill>
              </a:rPr>
              <a:t> izan </a:t>
            </a:r>
            <a:r>
              <a:rPr lang="es-ES" sz="2000" i="1" dirty="0" err="1" smtClean="0">
                <a:solidFill>
                  <a:srgbClr val="003399"/>
                </a:solidFill>
              </a:rPr>
              <a:t>duena</a:t>
            </a:r>
            <a:r>
              <a:rPr lang="es-ES" sz="2000" i="1" dirty="0" smtClean="0">
                <a:solidFill>
                  <a:srgbClr val="003399"/>
                </a:solidFill>
              </a:rPr>
              <a:t>:</a:t>
            </a:r>
            <a:endParaRPr lang="es-ES" sz="2000" i="1" dirty="0">
              <a:solidFill>
                <a:srgbClr val="003399"/>
              </a:solidFill>
            </a:endParaRPr>
          </a:p>
          <a:p>
            <a:pPr algn="l"/>
            <a:endParaRPr lang="es-ES" sz="500" b="1" dirty="0">
              <a:solidFill>
                <a:srgbClr val="003399"/>
              </a:solidFill>
            </a:endParaRPr>
          </a:p>
          <a:p>
            <a:pPr marL="361950" lvl="0" indent="-180975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b="1" dirty="0">
                <a:solidFill>
                  <a:srgbClr val="003399"/>
                </a:solidFill>
              </a:rPr>
              <a:t>Ardura</a:t>
            </a:r>
            <a:r>
              <a:rPr lang="eu-ES" sz="1400" dirty="0">
                <a:solidFill>
                  <a:srgbClr val="003399"/>
                </a:solidFill>
              </a:rPr>
              <a:t>, </a:t>
            </a:r>
            <a:r>
              <a:rPr lang="eu-ES" sz="1400" b="1" dirty="0">
                <a:solidFill>
                  <a:srgbClr val="003399"/>
                </a:solidFill>
              </a:rPr>
              <a:t>tratu ona</a:t>
            </a:r>
            <a:r>
              <a:rPr lang="eu-ES" sz="1400" dirty="0">
                <a:solidFill>
                  <a:srgbClr val="003399"/>
                </a:solidFill>
              </a:rPr>
              <a:t>, gazteen </a:t>
            </a:r>
            <a:r>
              <a:rPr lang="eu-ES" sz="1400" b="1" dirty="0">
                <a:solidFill>
                  <a:srgbClr val="003399"/>
                </a:solidFill>
              </a:rPr>
              <a:t>pazientzia</a:t>
            </a:r>
            <a:r>
              <a:rPr lang="eu-ES" sz="1400" dirty="0">
                <a:solidFill>
                  <a:srgbClr val="003399"/>
                </a:solidFill>
              </a:rPr>
              <a:t> eta </a:t>
            </a:r>
            <a:r>
              <a:rPr lang="eu-ES" sz="1400" b="1" dirty="0">
                <a:solidFill>
                  <a:srgbClr val="003399"/>
                </a:solidFill>
              </a:rPr>
              <a:t>interesa</a:t>
            </a:r>
            <a:r>
              <a:rPr lang="eu-ES" sz="1400" dirty="0">
                <a:solidFill>
                  <a:srgbClr val="003399"/>
                </a:solidFill>
              </a:rPr>
              <a:t>.</a:t>
            </a:r>
          </a:p>
          <a:p>
            <a:pPr marL="361950" indent="-180975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b="1" dirty="0">
                <a:solidFill>
                  <a:srgbClr val="003399"/>
                </a:solidFill>
              </a:rPr>
              <a:t>Azalpen </a:t>
            </a:r>
            <a:r>
              <a:rPr lang="eu-ES" sz="1400" b="1" dirty="0" smtClean="0">
                <a:solidFill>
                  <a:srgbClr val="003399"/>
                </a:solidFill>
              </a:rPr>
              <a:t>argiak</a:t>
            </a:r>
            <a:r>
              <a:rPr lang="eu-ES" sz="1400" dirty="0" smtClean="0">
                <a:solidFill>
                  <a:srgbClr val="003399"/>
                </a:solidFill>
              </a:rPr>
              <a:t>, </a:t>
            </a:r>
            <a:r>
              <a:rPr lang="eu-ES" sz="1400" b="1" dirty="0">
                <a:solidFill>
                  <a:srgbClr val="003399"/>
                </a:solidFill>
              </a:rPr>
              <a:t>arreta pertsonala </a:t>
            </a:r>
            <a:r>
              <a:rPr lang="eu-ES" sz="1400" dirty="0">
                <a:solidFill>
                  <a:srgbClr val="003399"/>
                </a:solidFill>
              </a:rPr>
              <a:t>eta zalantzekin </a:t>
            </a:r>
            <a:r>
              <a:rPr lang="eu-ES" sz="1400" b="1" dirty="0">
                <a:solidFill>
                  <a:srgbClr val="003399"/>
                </a:solidFill>
              </a:rPr>
              <a:t>laguntzeko</a:t>
            </a: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b="1" dirty="0">
                <a:solidFill>
                  <a:srgbClr val="003399"/>
                </a:solidFill>
              </a:rPr>
              <a:t>nahia</a:t>
            </a:r>
            <a:r>
              <a:rPr lang="eu-ES" sz="1400" dirty="0">
                <a:solidFill>
                  <a:srgbClr val="003399"/>
                </a:solidFill>
              </a:rPr>
              <a:t>.</a:t>
            </a:r>
          </a:p>
          <a:p>
            <a:pPr marL="361950" lvl="0" indent="-180975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 </a:t>
            </a:r>
            <a:r>
              <a:rPr lang="eu-ES" sz="1400" b="1" dirty="0">
                <a:solidFill>
                  <a:srgbClr val="003399"/>
                </a:solidFill>
              </a:rPr>
              <a:t>Gazteekin erlazionatzearen alderdi </a:t>
            </a:r>
            <a:r>
              <a:rPr lang="eu-ES" sz="1400" dirty="0">
                <a:solidFill>
                  <a:srgbClr val="003399"/>
                </a:solidFill>
              </a:rPr>
              <a:t>positiboa, giro hona eta hurbiltasuna. </a:t>
            </a:r>
          </a:p>
          <a:p>
            <a:pPr marL="361950" lvl="0" indent="-180975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Teknologia berrien inguruko </a:t>
            </a:r>
            <a:r>
              <a:rPr lang="eu-ES" sz="1400" b="1" dirty="0">
                <a:solidFill>
                  <a:srgbClr val="003399"/>
                </a:solidFill>
              </a:rPr>
              <a:t>ezaguera berriak </a:t>
            </a:r>
            <a:r>
              <a:rPr lang="eu-ES" sz="1400" dirty="0">
                <a:solidFill>
                  <a:srgbClr val="003399"/>
                </a:solidFill>
              </a:rPr>
              <a:t>lortzea. </a:t>
            </a:r>
          </a:p>
          <a:p>
            <a:pPr marL="361950" lvl="0" indent="-180975" algn="l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eu-ES" sz="1400" dirty="0">
                <a:solidFill>
                  <a:srgbClr val="003399"/>
                </a:solidFill>
              </a:rPr>
              <a:t>Gehien azpimarratzen dutena da </a:t>
            </a:r>
            <a:r>
              <a:rPr lang="eu-ES" sz="1400" b="1" dirty="0">
                <a:solidFill>
                  <a:srgbClr val="003399"/>
                </a:solidFill>
              </a:rPr>
              <a:t>gazteekiko harremana</a:t>
            </a:r>
            <a:r>
              <a:rPr lang="eu-ES" sz="1400" dirty="0">
                <a:solidFill>
                  <a:srgbClr val="003399"/>
                </a:solidFill>
              </a:rPr>
              <a:t>, aintzat hartzen baitute</a:t>
            </a:r>
            <a:r>
              <a:rPr lang="eu-ES" sz="1400" b="1" dirty="0">
                <a:solidFill>
                  <a:srgbClr val="003399"/>
                </a:solidFill>
              </a:rPr>
              <a:t> ikasketa prozesua noranzko bikoa </a:t>
            </a:r>
            <a:r>
              <a:rPr lang="eu-ES" sz="1400" dirty="0">
                <a:solidFill>
                  <a:srgbClr val="003399"/>
                </a:solidFill>
              </a:rPr>
              <a:t>dela .</a:t>
            </a:r>
            <a:endParaRPr lang="es-ES" sz="1400" dirty="0">
              <a:solidFill>
                <a:srgbClr val="003399"/>
              </a:solidFill>
            </a:endParaRP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42925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ES" sz="1200" b="0" i="1" u="none" strike="noStrike" kern="1200" cap="none" spc="0" normalizeH="0" baseline="0" noProof="0" dirty="0">
              <a:ln>
                <a:noFill/>
              </a:ln>
              <a:solidFill>
                <a:srgbClr val="37B21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>
        <a:defPPr algn="r">
          <a:defRPr lang="x-none" altLang="es-ES_tradnl" dirty="0">
            <a:solidFill>
              <a:srgbClr val="1465A1"/>
            </a:solidFill>
            <a:latin typeface="Trebuchet MS" charset="0"/>
            <a:ea typeface="Trebuchet MS" charset="0"/>
            <a:cs typeface="Trebuchet MS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4534A7DBBFE4EA8AF4F9036C2EB12" ma:contentTypeVersion="11" ma:contentTypeDescription="Create a new document." ma:contentTypeScope="" ma:versionID="acb4bffa7a8656939c23d9be21a05fbd">
  <xsd:schema xmlns:xsd="http://www.w3.org/2001/XMLSchema" xmlns:xs="http://www.w3.org/2001/XMLSchema" xmlns:p="http://schemas.microsoft.com/office/2006/metadata/properties" xmlns:ns3="6094a9c3-5125-4943-94f2-7539b6f36fc1" xmlns:ns4="9d194d01-8727-4cc1-a503-6579f7172032" targetNamespace="http://schemas.microsoft.com/office/2006/metadata/properties" ma:root="true" ma:fieldsID="28a3393528b0cb6f8f208f49724fdc34" ns3:_="" ns4:_="">
    <xsd:import namespace="6094a9c3-5125-4943-94f2-7539b6f36fc1"/>
    <xsd:import namespace="9d194d01-8727-4cc1-a503-6579f71720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4a9c3-5125-4943-94f2-7539b6f36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94d01-8727-4cc1-a503-6579f7172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714FA-5051-4D73-BC57-05268B8A7E70}">
  <ds:schemaRefs>
    <ds:schemaRef ds:uri="http://schemas.microsoft.com/office/2006/documentManagement/types"/>
    <ds:schemaRef ds:uri="http://schemas.openxmlformats.org/package/2006/metadata/core-properties"/>
    <ds:schemaRef ds:uri="9d194d01-8727-4cc1-a503-6579f717203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094a9c3-5125-4943-94f2-7539b6f36fc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CF6E65-A409-449C-B721-FF3DBA5632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970D9-C8BD-4264-ABE6-AA415E88E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4a9c3-5125-4943-94f2-7539b6f36fc1"/>
    <ds:schemaRef ds:uri="9d194d01-8727-4cc1-a503-6579f7172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6593</TotalTime>
  <Words>2051</Words>
  <Application>Microsoft Office PowerPoint</Application>
  <PresentationFormat>A4 (210 x 297 mm)</PresentationFormat>
  <Paragraphs>441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Arabic Typesetting</vt:lpstr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2018_ConectaJoven_KZGunea-EducaV1 ( revisado UAI)</dc:title>
  <dc:creator>TMA</dc:creator>
  <cp:lastModifiedBy>Maestro Agustín, Toñi</cp:lastModifiedBy>
  <cp:revision>967</cp:revision>
  <cp:lastPrinted>2020-02-11T08:56:01Z</cp:lastPrinted>
  <dcterms:created xsi:type="dcterms:W3CDTF">2017-09-19T07:00:08Z</dcterms:created>
  <dcterms:modified xsi:type="dcterms:W3CDTF">2020-02-12T16:04:31Z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3082-10.1.0.5672</vt:lpwstr>
  </property>
  <property fmtid="{D5CDD505-2E9C-101B-9397-08002B2CF9AE}" pid="3" name="ContentTypeId">
    <vt:lpwstr>0x0101005884534A7DBBFE4EA8AF4F9036C2EB12</vt:lpwstr>
  </property>
</Properties>
</file>