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0" r:id="rId2"/>
    <p:sldId id="260" r:id="rId3"/>
    <p:sldId id="346" r:id="rId4"/>
    <p:sldId id="380" r:id="rId5"/>
    <p:sldId id="280" r:id="rId6"/>
    <p:sldId id="283" r:id="rId7"/>
    <p:sldId id="384" r:id="rId8"/>
    <p:sldId id="385" r:id="rId9"/>
    <p:sldId id="386" r:id="rId10"/>
    <p:sldId id="387" r:id="rId11"/>
    <p:sldId id="389" r:id="rId12"/>
    <p:sldId id="390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264" r:id="rId39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2804" autoAdjust="0"/>
  </p:normalViewPr>
  <p:slideViewPr>
    <p:cSldViewPr>
      <p:cViewPr varScale="1">
        <p:scale>
          <a:sx n="68" d="100"/>
          <a:sy n="68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6397FE68-9BEC-4788-AAD4-1708F6B619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8E67E2-4724-426F-BEB6-A0362B4F72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3532-E120-42E5-9948-4D79A15B3F4B}" type="datetimeFigureOut">
              <a:rPr lang="es-ES" smtClean="0"/>
              <a:t>31/03/2020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76E694-6801-4FCF-9000-08503634A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52BBFE-EAE0-4720-A339-2562BD89D6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85ADB-89BE-41D5-A2D9-80CB231FAA69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01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1EF3-FA76-48A3-A64C-92EE932D02BA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B3EE1-8864-40D3-9EEE-D10C7460B060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31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073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871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93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578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695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75486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48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1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823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531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09610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19228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809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467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29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02485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0238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5626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52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635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4840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3747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>
                <a:solidFill>
                  <a:prstClr val="black"/>
                </a:solidFill>
              </a:rPr>
              <a:pPr/>
              <a:t>36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70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055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B3EE1-8864-40D3-9EEE-D10C7460B060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03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23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57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812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041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75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860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57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18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28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44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84B8A-ED3B-4862-BA9D-6B5DE6583687}" type="datetimeFigureOut">
              <a:rPr lang="es-ES" smtClean="0"/>
              <a:pPr/>
              <a:t>31/03/2020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E15D-C7E8-4541-9586-3AE8B2363517}" type="slidenum">
              <a:rPr lang="es-ES" smtClean="0"/>
              <a:pPr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elankidetza.euskadi.eus/iktetatik-ietetara-ikaskuntzarako-teknologien-inguruko-hurbilketak-eta-esperientziak/x63-content7/e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zkuntza.librezale.eus/" TargetMode="External"/><Relationship Id="rId5" Type="http://schemas.openxmlformats.org/officeDocument/2006/relationships/hyperlink" Target="https://www.elankidetza.euskadi.eus/informacion/heziketa-topaketak/x63-content7/es/" TargetMode="External"/><Relationship Id="rId4" Type="http://schemas.openxmlformats.org/officeDocument/2006/relationships/hyperlink" Target="http://www.elankidetza.euskadi.eus/de-las-tic-a-las-tac-aproximaciones-y-experiencias-en-torno-a-las-tecnologias-para-el-aprendizaje/x63-content7/es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elankidetza.euskadi.eus/iktetatik-ietetara-ikaskuntzarako-teknologien-inguruko-hurbilketak-eta-esperientziak/x63-content7/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stuKoadroa 1"/>
          <p:cNvSpPr txBox="1"/>
          <p:nvPr/>
        </p:nvSpPr>
        <p:spPr>
          <a:xfrm>
            <a:off x="755575" y="1344373"/>
            <a:ext cx="76098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48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</a:p>
          <a:p>
            <a:pPr algn="ctr"/>
            <a:r>
              <a:rPr lang="eu-ES" sz="36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Donostia, 2020ko ostiralaren 14</a:t>
            </a:r>
            <a:endParaRPr lang="eu-ES" sz="3600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3" name="TestuKoadroa 2"/>
          <p:cNvSpPr txBox="1"/>
          <p:nvPr/>
        </p:nvSpPr>
        <p:spPr>
          <a:xfrm>
            <a:off x="755576" y="5733256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IKTetatik </a:t>
            </a:r>
            <a:r>
              <a:rPr lang="eu-ES" sz="24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IETetara</a:t>
            </a:r>
            <a:r>
              <a:rPr lang="eu-E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Segoe UI Black"/>
              </a:rPr>
              <a:t>, ikaskuntzarako teknologien inguruko hurbilketak eta esperientziak</a:t>
            </a:r>
            <a:endParaRPr lang="eu-ES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Segoe UI Black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0" y="332656"/>
            <a:ext cx="7370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32022"/>
            <a:ext cx="3816424" cy="28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5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367802" y="3789040"/>
            <a:ext cx="2454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Egunera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zaitez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Ponte al día 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501008"/>
            <a:ext cx="3456384" cy="2592287"/>
          </a:xfrm>
          <a:prstGeom prst="rect">
            <a:avLst/>
          </a:prstGeom>
        </p:spPr>
      </p:pic>
      <p:pic>
        <p:nvPicPr>
          <p:cNvPr id="6" name="Irudi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5" y="404664"/>
            <a:ext cx="3388525" cy="25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Rectángulo 2"/>
          <p:cNvSpPr/>
          <p:nvPr/>
        </p:nvSpPr>
        <p:spPr>
          <a:xfrm>
            <a:off x="3707904" y="225813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Compartiendo experiencias </a:t>
            </a:r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elkarbanatzen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9" name="2 Rectángulo"/>
          <p:cNvSpPr/>
          <p:nvPr/>
        </p:nvSpPr>
        <p:spPr>
          <a:xfrm>
            <a:off x="3419872" y="620688"/>
            <a:ext cx="5544616" cy="5926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Aft>
                <a:spcPts val="0"/>
              </a:spcAft>
            </a:pPr>
            <a:endParaRPr lang="es-ES" sz="2400" b="1" dirty="0" smtClean="0">
              <a:cs typeface="Times New Roman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u-ES" sz="20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ConectaJoven</a:t>
            </a: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/</a:t>
            </a:r>
            <a:r>
              <a:rPr lang="eu-ES" sz="20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KZgunea</a:t>
            </a: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IKTen balioa, belaunaldien arteko ikaskuntzaren eragileak. </a:t>
            </a:r>
            <a:r>
              <a:rPr lang="eu-ES" dirty="0"/>
              <a:t>Toñi Maestro, </a:t>
            </a:r>
            <a:r>
              <a:rPr lang="eu-ES" dirty="0" err="1"/>
              <a:t>KZgunea</a:t>
            </a:r>
            <a:r>
              <a:rPr lang="eu-ES" dirty="0"/>
              <a:t>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Eskolak konektatzen, eskola-komunitate inklusiboa eta konektatua. </a:t>
            </a:r>
            <a:r>
              <a:rPr lang="eu-ES" dirty="0"/>
              <a:t>Itziar </a:t>
            </a:r>
            <a:r>
              <a:rPr lang="eu-ES" dirty="0" smtClean="0"/>
              <a:t>Kerexeta, </a:t>
            </a:r>
            <a:r>
              <a:rPr lang="eu-ES" dirty="0"/>
              <a:t>airea-</a:t>
            </a:r>
            <a:r>
              <a:rPr lang="eu-ES" dirty="0" err="1"/>
              <a:t>eLEARNING</a:t>
            </a:r>
            <a:r>
              <a:rPr lang="eu-ES" dirty="0"/>
              <a:t>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Gatazkarik gabeko teknologia. </a:t>
            </a:r>
            <a:r>
              <a:rPr lang="eu-ES" dirty="0"/>
              <a:t>Libe </a:t>
            </a:r>
            <a:r>
              <a:rPr lang="eu-ES" dirty="0" err="1"/>
              <a:t>Narvarte</a:t>
            </a:r>
            <a:r>
              <a:rPr lang="eu-ES" dirty="0"/>
              <a:t>, ALBOAN. 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Zonaldeko</a:t>
            </a: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batzordeak. </a:t>
            </a:r>
            <a:r>
              <a:rPr lang="eu-ES" dirty="0" err="1"/>
              <a:t>Enrique</a:t>
            </a:r>
            <a:r>
              <a:rPr lang="eu-ES" dirty="0"/>
              <a:t> Clemente, Berritzegune Gasteiz.</a:t>
            </a:r>
          </a:p>
          <a:p>
            <a:pPr marL="742950" lvl="1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Munduak elkarlotuz/Oxfam </a:t>
            </a:r>
            <a:r>
              <a:rPr lang="eu-ES" sz="2000" b="1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Intermón</a:t>
            </a:r>
            <a:r>
              <a:rPr lang="eu-ES" sz="20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. </a:t>
            </a:r>
            <a:r>
              <a:rPr lang="eu-ES" dirty="0"/>
              <a:t>Arantza Zubizarreta, programan parte hartu duen irakaslea, Laudio Ikastola.</a:t>
            </a:r>
          </a:p>
          <a:p>
            <a:endParaRPr lang="es-ES" dirty="0">
              <a:ea typeface="Times New Roman"/>
              <a:cs typeface="Times New Roman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2352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Experiencias</a:t>
            </a:r>
          </a:p>
        </p:txBody>
      </p:sp>
      <p:pic>
        <p:nvPicPr>
          <p:cNvPr id="13" name="Irudi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2352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Experiencias</a:t>
            </a:r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55" y="133399"/>
            <a:ext cx="2975246" cy="2231434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378" y="2407825"/>
            <a:ext cx="2747797" cy="2060848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610" y="4581129"/>
            <a:ext cx="2864613" cy="2148460"/>
          </a:xfrm>
          <a:prstGeom prst="rect">
            <a:avLst/>
          </a:prstGeom>
        </p:spPr>
      </p:pic>
      <p:pic>
        <p:nvPicPr>
          <p:cNvPr id="17" name="Irudia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4" name="1 CuadroTexto"/>
          <p:cNvSpPr txBox="1"/>
          <p:nvPr/>
        </p:nvSpPr>
        <p:spPr>
          <a:xfrm>
            <a:off x="323528" y="3861048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Esperientziak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Experiencias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5364088" y="5933858"/>
            <a:ext cx="3384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Aurkezpenetara</a:t>
            </a:r>
          </a:p>
          <a:p>
            <a:r>
              <a:rPr lang="es-ES" sz="2800" b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esteka</a:t>
            </a:r>
            <a:endParaRPr lang="es-ES" sz="28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89" y="3084513"/>
            <a:ext cx="3799126" cy="2849345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11" y="293555"/>
            <a:ext cx="3323861" cy="2492896"/>
          </a:xfrm>
          <a:prstGeom prst="rect">
            <a:avLst/>
          </a:prstGeom>
        </p:spPr>
      </p:pic>
      <p:pic>
        <p:nvPicPr>
          <p:cNvPr id="18" name="Irudia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3954318" y="1700808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pic>
        <p:nvPicPr>
          <p:cNvPr id="13" name="Irudi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928774"/>
            <a:ext cx="3990830" cy="299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5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  <p:pic>
        <p:nvPicPr>
          <p:cNvPr id="3" name="Irudi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32" y="275538"/>
            <a:ext cx="3323861" cy="2492896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304" y="2371190"/>
            <a:ext cx="3042594" cy="2281946"/>
          </a:xfrm>
          <a:prstGeom prst="rect">
            <a:avLst/>
          </a:prstGeom>
        </p:spPr>
      </p:pic>
      <p:pic>
        <p:nvPicPr>
          <p:cNvPr id="5" name="Irudia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67" y="4365104"/>
            <a:ext cx="3035112" cy="22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61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488235" y="1390186"/>
            <a:ext cx="54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Nola hobetzen dute </a:t>
            </a:r>
            <a:r>
              <a:rPr lang="eu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IETek</a:t>
            </a:r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ikaskuntza?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Metodologia: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Metodologia aldatzeko ingurunea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Erremintak ditugu, baina ez dugu helbururik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Dinamismoa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Ikasleek beren ikaskuntza propioa metodologia aktiboei lotuta eraikitzeko aukera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Ikaskuntzaren pertsonalizazioa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Ikaskuntza aktiboa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Ikasleen protagonismoa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Motibazioa </a:t>
            </a:r>
            <a:endParaRPr lang="es-ES" sz="1200" dirty="0" smtClean="0"/>
          </a:p>
          <a:p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6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11362" y="1170617"/>
            <a:ext cx="5400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Nola hobetzen dute </a:t>
            </a:r>
            <a:r>
              <a:rPr lang="eu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IETek</a:t>
            </a:r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ikaskuntza?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Artikulazioa beste eragile batzuekin: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Praktikan dauden komunitateak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Gu errealitate desberdinekin eta beste eskualde batzuetako errealitateekin erlazionatzeko erreminta</a:t>
            </a:r>
            <a:endParaRPr lang="es-E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Konpetentziak: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Sorkuntza eta espresioa susta ditzake ikuspegi kritikoa lantzen den bitartean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Askotariko alfabetizazioak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Konpetentzia digitala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Irisgarritasuna: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Informaziorako sarbidea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Ezagutza-gordailuetarako sarbidea </a:t>
            </a:r>
            <a:endParaRPr lang="es-ES" dirty="0" smtClean="0"/>
          </a:p>
          <a:p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5733" y="939784"/>
            <a:ext cx="54531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zailtasun dituzte?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Gaitasunak: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Erritmo-aldeak irakasleen arteko teknologien erabileran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Langile kualifikatuen premia gailuak kudeatzeko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Ezagutzarik ez erremintaren erabileran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Orekarik eza ikasle eta irakasleen artean, etengabeko aldaketa eraginez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Baliabiderik eza etxean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Markoa: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Plan estrategikorik edo ikuspuntu partekatutako planik eza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Araudirik eza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Segurtasuna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Informazioa </a:t>
            </a:r>
            <a:r>
              <a:rPr lang="eu-ES" dirty="0" err="1" smtClean="0"/>
              <a:t>filtratzea</a:t>
            </a:r>
            <a:r>
              <a:rPr lang="eu-ES" dirty="0" smtClean="0"/>
              <a:t>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296" y="-13693"/>
            <a:ext cx="2831584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707904" y="2420888"/>
            <a:ext cx="4978896" cy="1618887"/>
          </a:xfrm>
        </p:spPr>
        <p:txBody>
          <a:bodyPr>
            <a:noAutofit/>
          </a:bodyPr>
          <a:lstStyle/>
          <a:p>
            <a:pPr algn="r"/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Partaideak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topaketan</a:t>
            </a:r>
            <a:r>
              <a:rPr lang="es-ES" sz="2400" b="1" dirty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/>
            </a:r>
            <a:br>
              <a:rPr lang="es-ES" sz="2400" b="1" dirty="0">
                <a:solidFill>
                  <a:srgbClr val="92D05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Las personas que participamos</a:t>
            </a:r>
            <a:b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en el 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IV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</a:t>
            </a:r>
            <a:r>
              <a:rPr lang="es-ES" sz="2400" b="1" dirty="0">
                <a:solidFill>
                  <a:srgbClr val="00B0F0"/>
                </a:solidFill>
              </a:rPr>
              <a:t/>
            </a:r>
            <a:br>
              <a:rPr lang="es-ES" sz="2400" b="1" dirty="0">
                <a:solidFill>
                  <a:srgbClr val="00B0F0"/>
                </a:solidFill>
              </a:rPr>
            </a:b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427615" y="3254111"/>
            <a:ext cx="6885384" cy="322393"/>
          </a:xfrm>
          <a:prstGeom prst="rect">
            <a:avLst/>
          </a:prstGeom>
        </p:spPr>
      </p:pic>
      <p:sp>
        <p:nvSpPr>
          <p:cNvPr id="7" name="TestuKoadroa 6"/>
          <p:cNvSpPr txBox="1"/>
          <p:nvPr/>
        </p:nvSpPr>
        <p:spPr>
          <a:xfrm>
            <a:off x="2628" y="1496345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pic>
        <p:nvPicPr>
          <p:cNvPr id="5" name="Irudi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38" y="2235828"/>
            <a:ext cx="1883701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11362" y="1390186"/>
            <a:ext cx="5596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zailtasun dituzte?</a:t>
            </a:r>
          </a:p>
          <a:p>
            <a:endParaRPr lang="eu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Erresistentziak: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Erosotasun-hesia berrikuntza dela eta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Erresistentzia klaustro-aldaketarekiko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Erabilerak: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Teknologia helmuga bihurtzea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“Mamuak” sor ditzake erabilera desegokia bada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Protagonismo guztia har dezala (ikaskuntzan eta bizitzan)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Hezkuntza-erreminten aukeraketa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9546" y="903576"/>
            <a:ext cx="54006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Nola errazten du konexioa eta artikulazioa beste kolektibo batzuekin?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Euskarria: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Plataformak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Bilerak, ponentziak eta abar garatzeko.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Irisgarritasuna bultzatzen du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Diskurtsoak hezkuntza-premietara egokitzea (ikusizkoa, ahozkoa, testua…)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Baliabideak eta gaitasunak: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Ideiak hartzea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Partekatutako proiektuak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Irakasleen prestakuntza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49546" y="903576"/>
            <a:ext cx="54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Nola errazten du konexioa eta artikulazioa beste kolektibo batzuekin?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Harremanak eta koordinazioa: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Denbora-espazio hesiak hautsiz askoz ere pertsona gehiagorengana iristen gara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Kolektibo guztiak elkar ezagutzea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Lotura sortzea proiektu erkide bat sortzeko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Koordinazioa ikastetxeen eta beste gizarte-eragileen artean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Esperientzia globalen ezagutza eta trukea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Berdinen arteko harremana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Sareak sortzea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Gutxiago ikusiak eta entzunak diren kolektiboei entzutea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481078" y="993164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Nola gaindi ditzakegu zailtasunak? Zer hobetu dezakegu?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Metodologia: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Teknologia erreminta bat dela gogoratzea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Klaustro osoaren parte-hartze aktiboa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err="1" smtClean="0"/>
              <a:t>ApS-a</a:t>
            </a:r>
            <a:r>
              <a:rPr lang="eu-ES" dirty="0" smtClean="0"/>
              <a:t> indartzea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Koherentzia ikastetxean</a:t>
            </a:r>
            <a:endParaRPr lang="es-E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Gaitasunak: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Hesi digitala (alfabetizazioa, aukerak…)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Teknologiarako sarbidea eta erabilera hobetzea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Prestakuntza eta sentsibilizazioa irakasleentzat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1 CuadroTexto"/>
          <p:cNvSpPr txBox="1"/>
          <p:nvPr/>
        </p:nvSpPr>
        <p:spPr>
          <a:xfrm>
            <a:off x="3536318" y="1113829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Nola gaindi ditzakegu zailtasunak? Zer hobetu dezakegu?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b="1" dirty="0" smtClean="0"/>
              <a:t>Gogoeta eta pentsamendu kritikoa: </a:t>
            </a:r>
            <a:endParaRPr lang="es-ES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Arauen inguruko debatea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Mugen gaineko debatea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Kontzientziazioa eta teknologiara hurbiltzeko erraztasunak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Kontsumismoa, indibidualismoa eta erantzukizunik eza lantzea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Eraldaketa sozialaren helburu baterako lotura eta konpromiso politikoa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Hobetzeko marjina dagoela onartzea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pic>
        <p:nvPicPr>
          <p:cNvPr id="9" name="Picture 2" descr="M:\PLANES\ARAR 2017-2020\1.3. Heziketa topaketak\I Heziketa Topaketa metodologías coeducativas\Heziketa Topaketa\Fotos\IMG_16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6" y="4052390"/>
            <a:ext cx="1874836" cy="249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6 CuadroTexto"/>
          <p:cNvSpPr txBox="1"/>
          <p:nvPr/>
        </p:nvSpPr>
        <p:spPr>
          <a:xfrm>
            <a:off x="4932040" y="321297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Ebaluazioa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Evaluación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6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9" name="6 CuadroTexto"/>
          <p:cNvSpPr txBox="1"/>
          <p:nvPr/>
        </p:nvSpPr>
        <p:spPr>
          <a:xfrm>
            <a:off x="3995936" y="502513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Ebaluazioa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Evaluación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63289" y="1937485"/>
            <a:ext cx="57241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Ezagutza berriak: </a:t>
            </a:r>
            <a:r>
              <a:rPr lang="eu-ES" b="1" dirty="0" smtClean="0"/>
              <a:t>7,12</a:t>
            </a:r>
            <a:endParaRPr lang="es-ES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Erremintak: </a:t>
            </a:r>
            <a:r>
              <a:rPr lang="eu-ES" b="1" dirty="0" smtClean="0"/>
              <a:t>6,76</a:t>
            </a:r>
            <a:endParaRPr lang="es-ES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Kontaktuak: </a:t>
            </a:r>
            <a:r>
              <a:rPr lang="eu-ES" b="1" dirty="0" smtClean="0"/>
              <a:t>7</a:t>
            </a:r>
            <a:r>
              <a:rPr lang="eu-ES" sz="2000" b="1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,</a:t>
            </a:r>
            <a:r>
              <a:rPr lang="eu-ES" b="1" dirty="0" smtClean="0"/>
              <a:t>54</a:t>
            </a:r>
            <a:endParaRPr lang="es-ES" b="1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Aurkeztutakoaren erabilgarritasuna/</a:t>
            </a:r>
            <a:r>
              <a:rPr lang="eu-ES" sz="20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erreplikagarritasuna</a:t>
            </a:r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 </a:t>
            </a:r>
            <a:r>
              <a:rPr lang="eu-ES" b="1" dirty="0" smtClean="0"/>
              <a:t>7,16</a:t>
            </a:r>
            <a:endParaRPr lang="es-ES" b="1" dirty="0" smtClean="0"/>
          </a:p>
        </p:txBody>
      </p:sp>
      <p:pic>
        <p:nvPicPr>
          <p:cNvPr id="11" name="Irudi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536318" y="631625"/>
            <a:ext cx="532859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atera da ongi?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Formatua: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Denborak bete dira eta oso entretenigarria izan da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Ponentzien arteko denbora, hizkuntzaren tratamendua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Formatua ona da</a:t>
            </a:r>
            <a:endParaRPr lang="es-E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Edukia: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Esperientziak oso interesgarriak izan dira eta talde-lana hurbilekoa eta aberasgarria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Aurkeztutako ideiak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Hainbat ekimen</a:t>
            </a:r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Antolamendua: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Deialdia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Bertaratze-maila ona, baina </a:t>
            </a:r>
            <a:r>
              <a:rPr lang="eu-ES" dirty="0" err="1" smtClean="0">
                <a:solidFill>
                  <a:prstClr val="black"/>
                </a:solidFill>
              </a:rPr>
              <a:t>GKEEen</a:t>
            </a:r>
            <a:r>
              <a:rPr lang="eu-ES" dirty="0" smtClean="0">
                <a:solidFill>
                  <a:prstClr val="black"/>
                </a:solidFill>
              </a:rPr>
              <a:t> presentzia txikia </a:t>
            </a:r>
            <a:endParaRPr lang="es-ES" dirty="0" smtClean="0">
              <a:solidFill>
                <a:prstClr val="black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Artikulazio-aukerak: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Hainbat eragileren arteko harremana</a:t>
            </a:r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511362" y="548680"/>
            <a:ext cx="552513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prstClr val="black"/>
              </a:solidFill>
            </a:endParaRPr>
          </a:p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hobetu beharko litzateke? 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Edukia: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Bertaratutakoen beste esperientzia batzuk ezagutu ahal izatea, labur bada ere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Hezkuntza-arloko esperientziak LHn barne hartzea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Gelarako erabilgarriak diren esperientziak</a:t>
            </a:r>
            <a:endParaRPr lang="es-E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Parte-hartzea: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err="1" smtClean="0">
                <a:solidFill>
                  <a:prstClr val="black"/>
                </a:solidFill>
              </a:rPr>
              <a:t>Trukegunearen</a:t>
            </a:r>
            <a:r>
              <a:rPr lang="eu-ES" dirty="0" smtClean="0">
                <a:solidFill>
                  <a:prstClr val="black"/>
                </a:solidFill>
              </a:rPr>
              <a:t> iraupena zabaltzea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Bertaratuen artean parte-hartzea eta elkarrekintza gauzatzeko gune gehiago sortzea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Parte-hartzea eztabaidan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Erakunde laguntzaile/parte-hartzaile gehiago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Informazio gehiago izatea bertaratzen diren agente eta erakundeen artean</a:t>
            </a:r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Rectángulo"/>
          <p:cNvSpPr/>
          <p:nvPr/>
        </p:nvSpPr>
        <p:spPr>
          <a:xfrm>
            <a:off x="3443622" y="766535"/>
            <a:ext cx="55455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prstClr val="black"/>
              </a:solidFill>
            </a:endParaRPr>
          </a:p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hobetu beharko litzateke? 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Metodologia/formatua: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Aurkezpenen kopurua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Hurbilketa bat ematea </a:t>
            </a:r>
            <a:r>
              <a:rPr lang="eu-ES" dirty="0" err="1" smtClean="0">
                <a:solidFill>
                  <a:prstClr val="black"/>
                </a:solidFill>
              </a:rPr>
              <a:t>IKTen</a:t>
            </a:r>
            <a:r>
              <a:rPr lang="eu-ES" dirty="0" smtClean="0">
                <a:solidFill>
                  <a:prstClr val="black"/>
                </a:solidFill>
              </a:rPr>
              <a:t> zentzu kritikoari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Proiektu edo esperientzia gehiago, baina azalpenerako denbora gutxiagorekin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Hizkuntza inklusiboaren erabilera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err="1" smtClean="0">
                <a:solidFill>
                  <a:prstClr val="black"/>
                </a:solidFill>
              </a:rPr>
              <a:t>Fokalizazio</a:t>
            </a:r>
            <a:r>
              <a:rPr lang="eu-ES" dirty="0" smtClean="0">
                <a:solidFill>
                  <a:prstClr val="black"/>
                </a:solidFill>
              </a:rPr>
              <a:t> handia dago hezkuntzan eta txikia gizarte-erakundeetan, antolatu egin beharko litzateke </a:t>
            </a:r>
            <a:r>
              <a:rPr lang="eu-ES" dirty="0" err="1" smtClean="0">
                <a:solidFill>
                  <a:prstClr val="black"/>
                </a:solidFill>
              </a:rPr>
              <a:t>hezkuntza-GKEE</a:t>
            </a:r>
            <a:r>
              <a:rPr lang="eu-ES" dirty="0" smtClean="0">
                <a:solidFill>
                  <a:prstClr val="black"/>
                </a:solidFill>
              </a:rPr>
              <a:t> binomioan sinergiak sortzeko 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err="1" smtClean="0">
                <a:solidFill>
                  <a:prstClr val="black"/>
                </a:solidFill>
              </a:rPr>
              <a:t>Tenporalizazioa</a:t>
            </a:r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542502" y="548680"/>
            <a:ext cx="55446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ikasi dut? Zer daramat nirekin?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/>
              <a:t>Lan egiteko moduak: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Prozesuak epe luzera lortzen direla onartzea, eta ez esperientzia puntualekin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Parte-hartzea gai oso garrantzitsua dela eta bultzada handiagoa eman behar zaiola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Irakaskuntza aldatzea beharrezkoa da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Beste ikastetxe batzuetan egiteko moduak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Metodologia azpimarratu behar izatea protagonista ikasleak izan daitezen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Eskola eraldatzen ari da eta laguntza eman behar zaio gizartetik, eta alderantziz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Gazteei hitza ematea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Erresistentziei laguntzarekin, maitasunez eta ahaleginarekin egin behar zaie aurre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Gelan inplementatzen ari diren arazo eta esperientzia batzuk, baita ikasleekin funtzionatzen duen metodologien tipologia ere </a:t>
            </a:r>
            <a:endParaRPr lang="eu-ES" dirty="0"/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5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390941" y="582575"/>
            <a:ext cx="5688411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ikasi dut? Zer daramat nirekin?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Eragileak eta artikulazioa: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Beste gizarte-erakunde batzuk eta beste ikastetxe batzuetako esperientziak ezagutzea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Guk uste baino pertsona gehiago inplikatzen dira proiektu sozialekin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Oso ideia onak trukea eta harremanak sustatzeko teknologia berrien bidez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Pertsona inspiratzaileak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Elkarrekin eraikitzen jarraitu behar dugula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Hurbilketa </a:t>
            </a:r>
            <a:r>
              <a:rPr lang="eu-ES" sz="1700" dirty="0" err="1" smtClean="0"/>
              <a:t>GKEEen</a:t>
            </a:r>
            <a:r>
              <a:rPr lang="eu-ES" sz="1700" dirty="0" smtClean="0"/>
              <a:t> eta ikastetxeen artean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Artikulatzeko aukera gehiago (formala – ez-formala)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Errealitateak/herriak konektatzeko moduak eta ideiak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Zenbait hezkuntza-eragilerekin konektatzea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Gizarteko hainbat sektore norabide berean goazela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Ikaskuntza-prozesuan beste kolektibo batzuekin </a:t>
            </a:r>
            <a:r>
              <a:rPr lang="eu-ES" sz="1700" dirty="0" err="1" smtClean="0"/>
              <a:t>elkarreragiteak</a:t>
            </a:r>
            <a:r>
              <a:rPr lang="eu-ES" sz="1700" dirty="0" smtClean="0"/>
              <a:t> ematen duen aberastasuna </a:t>
            </a:r>
            <a:endParaRPr lang="es-ES" sz="17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1700" dirty="0" smtClean="0"/>
              <a:t>Esperientzien bateratze-lana egitearen premia, besteengandik ikasteko </a:t>
            </a:r>
            <a:endParaRPr lang="es-ES" sz="1700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566415" y="1134663"/>
            <a:ext cx="530788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Zer ikasi dut? Zer daramat nirekin?</a:t>
            </a:r>
          </a:p>
          <a:p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/>
              <a:t>Baliabideak: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err="1" smtClean="0"/>
              <a:t>IKTen</a:t>
            </a:r>
            <a:r>
              <a:rPr lang="eu-ES" dirty="0" smtClean="0"/>
              <a:t> potentzialitate eta aplikazio berriak hezkuntza-arloan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Baliabide erabilgarriak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Erreferentzia gisa ikus daitezkeen esperientziak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Esperientzia batzuen agerikotasun eskasa, esperientzia horien potentzial handia gorabehera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Metodologia berriak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Hezkuntza-sistematik kanpoko esperientziak ezagutzea </a:t>
            </a:r>
            <a:endParaRPr lang="es-E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/>
              <a:t>Beste leku batzuetako esperientziak, hobekuntza-aukerak eta ikaskuntza berriak </a:t>
            </a:r>
            <a:endParaRPr lang="es-ES" dirty="0" smtClean="0"/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6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7 Rectángulo"/>
          <p:cNvSpPr/>
          <p:nvPr/>
        </p:nvSpPr>
        <p:spPr>
          <a:xfrm>
            <a:off x="3577215" y="2089087"/>
            <a:ext cx="55446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Azken sentsazioak</a:t>
            </a:r>
          </a:p>
          <a:p>
            <a:endParaRPr lang="es-ES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Gehiago ikasten da ohiko kolektibotik irtetean</a:t>
            </a:r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Kautela-arreta – datu-lagapena </a:t>
            </a:r>
            <a:r>
              <a:rPr lang="eu-ES" dirty="0" smtClean="0">
                <a:solidFill>
                  <a:prstClr val="black"/>
                </a:solidFill>
                <a:sym typeface="Wingdings"/>
              </a:rPr>
              <a:t></a:t>
            </a:r>
            <a:r>
              <a:rPr lang="eu-ES" dirty="0" smtClean="0">
                <a:solidFill>
                  <a:prstClr val="black"/>
                </a:solidFill>
              </a:rPr>
              <a:t> interes ekonomikoak atzean </a:t>
            </a:r>
            <a:endParaRPr lang="es-ES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Software librea indartzeko premia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Informaziorik eza</a:t>
            </a:r>
            <a:endParaRPr lang="es-ES" dirty="0" smtClean="0">
              <a:solidFill>
                <a:prstClr val="black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dirty="0" smtClean="0">
                <a:solidFill>
                  <a:prstClr val="black"/>
                </a:solidFill>
              </a:rPr>
              <a:t>Prestakuntza</a:t>
            </a:r>
            <a:endParaRPr lang="es-ES" dirty="0" smtClean="0">
              <a:solidFill>
                <a:prstClr val="black"/>
              </a:solidFill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6 CuadroTexto"/>
          <p:cNvSpPr txBox="1"/>
          <p:nvPr/>
        </p:nvSpPr>
        <p:spPr>
          <a:xfrm>
            <a:off x="4932040" y="3212976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Hurrengo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Topaketak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Próximos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Heziketa</a:t>
            </a:r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Topaketak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1 CuadroTexto"/>
          <p:cNvSpPr txBox="1"/>
          <p:nvPr/>
        </p:nvSpPr>
        <p:spPr>
          <a:xfrm>
            <a:off x="3615643" y="918012"/>
            <a:ext cx="552835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Gaiak: </a:t>
            </a:r>
          </a:p>
          <a:p>
            <a:endParaRPr lang="es-ES" sz="20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Proiektu </a:t>
            </a:r>
            <a:r>
              <a:rPr lang="eu-ES" dirty="0" err="1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interdiziplinatuak</a:t>
            </a: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Metodologia aktiboak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Gela-proiektuei buruzko esperientziak </a:t>
            </a:r>
            <a:r>
              <a:rPr lang="eu-ES" dirty="0" err="1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GKEEekin</a:t>
            </a: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 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Bizikidetza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Hiri hezitzaileak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Software librea hezkuntzan</a:t>
            </a:r>
          </a:p>
          <a:p>
            <a:pPr lvl="0"/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r>
              <a:rPr lang="eu-ES" sz="20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Metodologia: </a:t>
            </a:r>
          </a:p>
          <a:p>
            <a:endParaRPr lang="es-ES" sz="20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LH eta unibertsitatea inplikatzea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u-ES" dirty="0" smtClean="0">
                <a:latin typeface="+mj-lt"/>
                <a:ea typeface="Segoe UI Black" panose="020B0A02040204020203" pitchFamily="34" charset="0"/>
                <a:cs typeface="Segoe UI" panose="020B0502040204020203" pitchFamily="34" charset="0"/>
              </a:rPr>
              <a:t>Tailerrak</a:t>
            </a:r>
            <a:endParaRPr lang="es-ES" dirty="0" smtClean="0">
              <a:latin typeface="+mj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rgbClr val="8064A2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rgbClr val="1F497D">
                    <a:lumMod val="40000"/>
                    <a:lumOff val="60000"/>
                  </a:srgb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rgbClr val="1F497D">
                  <a:lumMod val="40000"/>
                  <a:lumOff val="60000"/>
                </a:srgb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rgbClr val="8064A2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13" name="6 CuadroTexto"/>
          <p:cNvSpPr txBox="1"/>
          <p:nvPr/>
        </p:nvSpPr>
        <p:spPr>
          <a:xfrm>
            <a:off x="3923928" y="2592365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rgbClr val="8064A2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Baliabideak</a:t>
            </a:r>
            <a:endParaRPr lang="es-ES" sz="2400" b="1" dirty="0">
              <a:solidFill>
                <a:srgbClr val="8064A2">
                  <a:lumMod val="75000"/>
                </a:srgb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Recursos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7" name="Irudi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04" y="3706326"/>
            <a:ext cx="3155548" cy="23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11" name="2 CuadroTexto"/>
          <p:cNvSpPr txBox="1"/>
          <p:nvPr/>
        </p:nvSpPr>
        <p:spPr>
          <a:xfrm>
            <a:off x="270879" y="370977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Ikasketak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sortzen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Generando aprendizajes</a:t>
            </a:r>
          </a:p>
        </p:txBody>
      </p:sp>
      <p:sp>
        <p:nvSpPr>
          <p:cNvPr id="9" name="2 CuadroTexto"/>
          <p:cNvSpPr txBox="1"/>
          <p:nvPr/>
        </p:nvSpPr>
        <p:spPr>
          <a:xfrm>
            <a:off x="3452710" y="1196752"/>
            <a:ext cx="55536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Aurkezpenetarako esteka Heziketa Topaketa gunean </a:t>
            </a:r>
            <a:r>
              <a:rPr lang="eu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Elankidetza webgunean </a:t>
            </a:r>
            <a:endParaRPr lang="es-ES" sz="24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hlinkClick r:id="rId5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Informazio gehiago software libreari buruz: </a:t>
            </a:r>
            <a:r>
              <a:rPr lang="es-E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6"/>
              </a:rPr>
              <a:t>Hezkuntzan</a:t>
            </a:r>
            <a:r>
              <a:rPr lang="es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6"/>
              </a:rPr>
              <a:t> ere </a:t>
            </a:r>
            <a:r>
              <a:rPr lang="es-E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6"/>
              </a:rPr>
              <a:t>librezale</a:t>
            </a:r>
            <a:r>
              <a:rPr lang="es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6"/>
              </a:rPr>
              <a:t> </a:t>
            </a:r>
            <a:endParaRPr lang="es-ES" sz="2400" dirty="0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u-ES" sz="24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Harremanetarako </a:t>
            </a:r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informazio gehiago</a:t>
            </a:r>
            <a:endParaRPr lang="es-ES" sz="2400" b="1" dirty="0" smtClean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u-ES" sz="24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Elankidetza</a:t>
            </a:r>
            <a:endParaRPr lang="es-ES" sz="2400" dirty="0" err="1" smtClean="0"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2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Harremanetarako pertsona. </a:t>
            </a:r>
            <a:r>
              <a:rPr lang="es-ES" sz="20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Marlen</a:t>
            </a:r>
            <a:r>
              <a:rPr lang="es-ES" sz="2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000" dirty="0" err="1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Eizaguirre</a:t>
            </a:r>
            <a:r>
              <a:rPr lang="es-ES" sz="2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u-ES" sz="2000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Helbide elektronikoa: </a:t>
            </a:r>
            <a:r>
              <a:rPr lang="es-ES" sz="2000" dirty="0" smtClean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m-eizaguirre@elankidetza.eus </a:t>
            </a: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8" y="1390186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3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s-ES" sz="6600" b="1" dirty="0">
              <a:solidFill>
                <a:srgbClr val="92D050"/>
              </a:solidFill>
            </a:endParaRPr>
          </a:p>
          <a:p>
            <a:pPr marL="0" algn="ctr">
              <a:buNone/>
            </a:pPr>
            <a:r>
              <a:rPr lang="es-ES" sz="66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Eskerrik</a:t>
            </a:r>
            <a:r>
              <a:rPr lang="es-ES" sz="6600" b="1" dirty="0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6600" b="1" dirty="0" err="1" smtClean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asko</a:t>
            </a:r>
            <a:r>
              <a:rPr lang="es-ES" sz="66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!!!</a:t>
            </a:r>
          </a:p>
          <a:p>
            <a:pPr marL="0" algn="ctr">
              <a:buNone/>
            </a:pPr>
            <a:r>
              <a:rPr lang="es-ES" sz="6600" b="1" dirty="0">
                <a:solidFill>
                  <a:srgbClr val="7030A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sym typeface="Wingdings" pitchFamily="2" charset="2"/>
              </a:rPr>
              <a:t></a:t>
            </a:r>
            <a:endParaRPr lang="es-ES" sz="2400" b="1" dirty="0">
              <a:solidFill>
                <a:srgbClr val="7030A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60034D-C7D0-4F16-AE39-3EBAEDAF7F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4509119"/>
            <a:ext cx="9144000" cy="322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udi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951887" cy="604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udi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580002" cy="5818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22806" y="13694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3" name="TestuKoadroa 12"/>
          <p:cNvSpPr txBox="1"/>
          <p:nvPr/>
        </p:nvSpPr>
        <p:spPr>
          <a:xfrm>
            <a:off x="595272" y="407707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Segoe UI Black"/>
              </a:rPr>
              <a:t>Egitaraua</a:t>
            </a:r>
          </a:p>
          <a:p>
            <a:r>
              <a:rPr lang="eu-ES" sz="2400" b="1" dirty="0" smtClean="0">
                <a:solidFill>
                  <a:srgbClr val="00B0F0"/>
                </a:solidFill>
                <a:latin typeface="Segoe UI Black"/>
              </a:rPr>
              <a:t>Agenda</a:t>
            </a:r>
            <a:endParaRPr lang="eu-ES" sz="2400" b="1" dirty="0">
              <a:solidFill>
                <a:srgbClr val="00B0F0"/>
              </a:solidFill>
              <a:latin typeface="Segoe UI Black"/>
            </a:endParaRPr>
          </a:p>
        </p:txBody>
      </p:sp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pic>
        <p:nvPicPr>
          <p:cNvPr id="14" name="Irudi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1" y="1586050"/>
            <a:ext cx="1962066" cy="1471549"/>
          </a:xfrm>
          <a:prstGeom prst="rect">
            <a:avLst/>
          </a:prstGeom>
        </p:spPr>
      </p:pic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736967"/>
              </p:ext>
            </p:extLst>
          </p:nvPr>
        </p:nvGraphicFramePr>
        <p:xfrm>
          <a:off x="3391016" y="404666"/>
          <a:ext cx="5717212" cy="5780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5177">
                  <a:extLst>
                    <a:ext uri="{9D8B030D-6E8A-4147-A177-3AD203B41FA5}">
                      <a16:colId xmlns:a16="http://schemas.microsoft.com/office/drawing/2014/main" val="3535667287"/>
                    </a:ext>
                  </a:extLst>
                </a:gridCol>
                <a:gridCol w="1143673">
                  <a:extLst>
                    <a:ext uri="{9D8B030D-6E8A-4147-A177-3AD203B41FA5}">
                      <a16:colId xmlns:a16="http://schemas.microsoft.com/office/drawing/2014/main" val="139639608"/>
                    </a:ext>
                  </a:extLst>
                </a:gridCol>
                <a:gridCol w="3838362">
                  <a:extLst>
                    <a:ext uri="{9D8B030D-6E8A-4147-A177-3AD203B41FA5}">
                      <a16:colId xmlns:a16="http://schemas.microsoft.com/office/drawing/2014/main" val="524035255"/>
                    </a:ext>
                  </a:extLst>
                </a:gridCol>
              </a:tblGrid>
              <a:tr h="2223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Ordutegia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Unea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Edukiak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4033981439"/>
                  </a:ext>
                </a:extLst>
              </a:tr>
              <a:tr h="66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9:30-10:00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Ongietorria eta testuinguruan kokatzea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Garapenerako Lankidetzaren Euskal Agentzia eta Hezkuntza Saila.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3364675484"/>
                  </a:ext>
                </a:extLst>
              </a:tr>
              <a:tr h="6670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10:00-11:00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Egunera zaitez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10-15 minutuko komunikazioak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Sare Hezkuntza Gela. Santi Sesma, Berritzegune nagusia.</a:t>
                      </a:r>
                      <a:endParaRPr lang="es-E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Etorkizuneko gela. Arrate Ugalde, Orokieta Herri Eskola.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1097242959"/>
                  </a:ext>
                </a:extLst>
              </a:tr>
              <a:tr h="2445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11:00-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13:00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Esperientziak elkarbanatzen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15 minutuko aurkezpenak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 </a:t>
                      </a:r>
                      <a:endParaRPr lang="es-ES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Atsedenaldia / kafea (30 minutu)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ConectaJoven/KZgunea: IKTen balioa, belaunaldien arteko ikaskuntzaren eragileak. Toñi Maestro, KZgunea.</a:t>
                      </a:r>
                      <a:endParaRPr lang="es-E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Eskolak konektatzen, eskola-komunitate inklusiboa eta konektatua. Itziar Kerexeta eta Patricia García, airea-eLEARNING.</a:t>
                      </a:r>
                      <a:endParaRPr lang="es-E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Gatazkarik gabeko teknologia. Libe Narvarte, ALBOAN. </a:t>
                      </a:r>
                      <a:endParaRPr lang="es-E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Zonaldeko batzordeak. Enrique Clemente, Berritzegune Gasteiz.</a:t>
                      </a:r>
                      <a:endParaRPr lang="es-ES" sz="11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Munduak elkarlotuz/Oxfam Intermón. Arantza Zubizarreta, programan parte hartu duen irakaslea, Laudio Ikastola.</a:t>
                      </a:r>
                      <a:endParaRPr lang="es-ES" sz="1100">
                        <a:effectLst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3299195338"/>
                  </a:ext>
                </a:extLst>
              </a:tr>
              <a:tr h="44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13:00-13:45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Ikasketak sortzen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789410913"/>
                  </a:ext>
                </a:extLst>
              </a:tr>
              <a:tr h="889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13:45-14:00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Ebaluazioa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Saioaren balorazioa: egitaraua, edukiak, ikasketak edota galderak, taldea.</a:t>
                      </a:r>
                      <a:endParaRPr lang="es-ES" sz="110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>
                          <a:effectLst/>
                        </a:rPr>
                        <a:t>Jarraitzeko proposamenak.</a:t>
                      </a:r>
                      <a:endParaRPr lang="es-ES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3520966190"/>
                  </a:ext>
                </a:extLst>
              </a:tr>
              <a:tr h="4446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14:00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>
                          <a:effectLst/>
                        </a:rPr>
                        <a:t>Agurra eta itxiera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u-ES" sz="1100" dirty="0">
                          <a:effectLst/>
                        </a:rPr>
                        <a:t>Familia-argazkia.</a:t>
                      </a:r>
                      <a:endParaRPr lang="es-ES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u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/>
                </a:tc>
                <a:extLst>
                  <a:ext uri="{0D108BD9-81ED-4DB2-BD59-A6C34878D82A}">
                    <a16:rowId xmlns:a16="http://schemas.microsoft.com/office/drawing/2014/main" val="209724143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22806" y="13694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3" name="TestuKoadroa 12"/>
          <p:cNvSpPr txBox="1"/>
          <p:nvPr/>
        </p:nvSpPr>
        <p:spPr>
          <a:xfrm>
            <a:off x="595271" y="4077072"/>
            <a:ext cx="2088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2400" b="1" dirty="0" smtClean="0">
                <a:solidFill>
                  <a:schemeClr val="accent4">
                    <a:lumMod val="75000"/>
                  </a:schemeClr>
                </a:solidFill>
                <a:latin typeface="Segoe UI Black"/>
              </a:rPr>
              <a:t>Ongi etorria</a:t>
            </a:r>
          </a:p>
          <a:p>
            <a:r>
              <a:rPr lang="eu-ES" sz="2400" b="1" dirty="0" smtClean="0">
                <a:solidFill>
                  <a:srgbClr val="00B0F0"/>
                </a:solidFill>
                <a:latin typeface="Segoe UI Black"/>
              </a:rPr>
              <a:t>Bienvenida</a:t>
            </a:r>
            <a:endParaRPr lang="eu-ES" sz="2400" b="1" dirty="0">
              <a:solidFill>
                <a:srgbClr val="00B0F0"/>
              </a:solidFill>
              <a:latin typeface="Segoe UI Black"/>
            </a:endParaRPr>
          </a:p>
        </p:txBody>
      </p:sp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II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pic>
        <p:nvPicPr>
          <p:cNvPr id="3" name="Irudia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3840427" cy="2880320"/>
          </a:xfrm>
          <a:prstGeom prst="rect">
            <a:avLst/>
          </a:prstGeom>
        </p:spPr>
      </p:pic>
      <p:pic>
        <p:nvPicPr>
          <p:cNvPr id="4" name="Irudi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1" y="1586050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22806" y="13694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4139952" y="3094073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Egunera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zaitez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pPr algn="r"/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Ponte al día </a:t>
            </a:r>
          </a:p>
        </p:txBody>
      </p:sp>
      <p:pic>
        <p:nvPicPr>
          <p:cNvPr id="11" name="Irudia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18" y="1680682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67544" y="11064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Agenda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Egitaraua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sp>
        <p:nvSpPr>
          <p:cNvPr id="10" name="Rectángulo 1"/>
          <p:cNvSpPr/>
          <p:nvPr/>
        </p:nvSpPr>
        <p:spPr>
          <a:xfrm>
            <a:off x="-16174" y="0"/>
            <a:ext cx="3240483" cy="68443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92D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Imagen 2">
            <a:extLst>
              <a:ext uri="{FF2B5EF4-FFF2-40B4-BE49-F238E27FC236}">
                <a16:creationId xmlns:a16="http://schemas.microsoft.com/office/drawing/2014/main" id="{C0DEB34B-EC96-49B7-AA8D-E425B207E6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-340600" y="3240418"/>
            <a:ext cx="6885384" cy="322393"/>
          </a:xfrm>
          <a:prstGeom prst="rect">
            <a:avLst/>
          </a:prstGeom>
        </p:spPr>
      </p:pic>
      <p:sp>
        <p:nvSpPr>
          <p:cNvPr id="15" name="TestuKoadroa 14"/>
          <p:cNvSpPr txBox="1"/>
          <p:nvPr/>
        </p:nvSpPr>
        <p:spPr>
          <a:xfrm>
            <a:off x="127084" y="548680"/>
            <a:ext cx="281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egoe UI Black"/>
              </a:rPr>
              <a:t>IV Heziketa Topaketa</a:t>
            </a:r>
            <a:endParaRPr lang="eu-ES" b="1" dirty="0">
              <a:solidFill>
                <a:schemeClr val="tx2">
                  <a:lumMod val="40000"/>
                  <a:lumOff val="60000"/>
                </a:schemeClr>
              </a:solidFill>
              <a:latin typeface="Segoe UI Black"/>
            </a:endParaRPr>
          </a:p>
        </p:txBody>
      </p:sp>
      <p:sp>
        <p:nvSpPr>
          <p:cNvPr id="8" name="Rectángulo 2"/>
          <p:cNvSpPr/>
          <p:nvPr/>
        </p:nvSpPr>
        <p:spPr>
          <a:xfrm>
            <a:off x="367802" y="3789040"/>
            <a:ext cx="24547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/>
            </a:r>
            <a:br>
              <a:rPr lang="es-E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Egunera</a:t>
            </a:r>
            <a:r>
              <a:rPr lang="es-ES" sz="2400" b="1" dirty="0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s-ES" sz="2400" b="1" dirty="0" err="1">
                <a:solidFill>
                  <a:schemeClr val="accent4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zaitez</a:t>
            </a:r>
            <a:endParaRPr lang="es-ES" sz="2400" b="1" dirty="0">
              <a:solidFill>
                <a:schemeClr val="accent4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  <a:p>
            <a:r>
              <a:rPr lang="es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Ponte al día </a:t>
            </a:r>
          </a:p>
        </p:txBody>
      </p:sp>
      <p:sp>
        <p:nvSpPr>
          <p:cNvPr id="9" name="2 Rectángulo"/>
          <p:cNvSpPr/>
          <p:nvPr/>
        </p:nvSpPr>
        <p:spPr>
          <a:xfrm>
            <a:off x="3661098" y="1480716"/>
            <a:ext cx="5040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u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Sare Hezkuntza Gela. </a:t>
            </a:r>
            <a:r>
              <a:rPr lang="eu-ES" sz="2400" dirty="0"/>
              <a:t>Santi Sesma, Berritzegune </a:t>
            </a:r>
            <a:r>
              <a:rPr lang="eu-ES" sz="2400" dirty="0" smtClean="0"/>
              <a:t>nagusia.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u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u-ES" sz="2400" dirty="0" smtClean="0"/>
          </a:p>
          <a:p>
            <a:endParaRPr lang="eu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u-ES" sz="2400" b="1" dirty="0" smtClean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Etorkizuneko </a:t>
            </a:r>
            <a:r>
              <a:rPr lang="eu-ES" sz="2400" b="1" dirty="0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gela. </a:t>
            </a:r>
            <a:r>
              <a:rPr lang="eu-ES" sz="2400" dirty="0"/>
              <a:t>Arrate Ugalde, Orokieta Herri Eskola.</a:t>
            </a:r>
            <a:endParaRPr lang="es-ES" sz="2400" dirty="0"/>
          </a:p>
          <a:p>
            <a:pPr lvl="0"/>
            <a:endParaRPr lang="es-ES" sz="2000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5652120" y="5834455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Aurkezpenetara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  <a:hlinkClick r:id="rId4"/>
            </a:endParaRPr>
          </a:p>
          <a:p>
            <a:r>
              <a:rPr lang="es-ES" sz="2400" b="1" dirty="0" err="1">
                <a:solidFill>
                  <a:srgbClr val="00B0F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  <a:hlinkClick r:id="rId4"/>
              </a:rPr>
              <a:t>esteka</a:t>
            </a:r>
            <a:endParaRPr lang="es-ES" sz="2400" b="1" dirty="0">
              <a:solidFill>
                <a:srgbClr val="00B0F0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endParaRPr>
          </a:p>
        </p:txBody>
      </p:sp>
      <p:pic>
        <p:nvPicPr>
          <p:cNvPr id="13" name="Irudia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9" y="1561178"/>
            <a:ext cx="1962066" cy="1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7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1429</Words>
  <Application>Microsoft Office PowerPoint</Application>
  <PresentationFormat>Pantailako aurkezpena (4:3)</PresentationFormat>
  <Paragraphs>454</Paragraphs>
  <Slides>38</Slides>
  <Notes>34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7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38</vt:i4>
      </vt:variant>
    </vt:vector>
  </HeadingPairs>
  <TitlesOfParts>
    <vt:vector size="46" baseType="lpstr">
      <vt:lpstr>Arial</vt:lpstr>
      <vt:lpstr>Calibri</vt:lpstr>
      <vt:lpstr>Segoe UI</vt:lpstr>
      <vt:lpstr>Segoe UI Black</vt:lpstr>
      <vt:lpstr>Symbol</vt:lpstr>
      <vt:lpstr>Times New Roman</vt:lpstr>
      <vt:lpstr>Wingdings</vt:lpstr>
      <vt:lpstr>Tema de Office</vt:lpstr>
      <vt:lpstr>PowerPoint aurkezpena</vt:lpstr>
      <vt:lpstr>Partaideak topaketan Las personas que participamos  en el IV Heziketa Topaketa 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  <vt:lpstr>PowerPoint aurkezpena</vt:lpstr>
    </vt:vector>
  </TitlesOfParts>
  <Company>WRF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ENCUENTRO SOBRE DESARROLLO RURAL Y AGRICULTURA SOSTENIBLE</dc:title>
  <dc:creator>WRF</dc:creator>
  <cp:lastModifiedBy>Eizaguirre Marañón, Marlen</cp:lastModifiedBy>
  <cp:revision>419</cp:revision>
  <cp:lastPrinted>2017-08-07T07:52:20Z</cp:lastPrinted>
  <dcterms:created xsi:type="dcterms:W3CDTF">2015-06-09T09:14:19Z</dcterms:created>
  <dcterms:modified xsi:type="dcterms:W3CDTF">2020-03-31T09:06:49Z</dcterms:modified>
</cp:coreProperties>
</file>