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40" r:id="rId2"/>
    <p:sldId id="260" r:id="rId3"/>
    <p:sldId id="346" r:id="rId4"/>
    <p:sldId id="380" r:id="rId5"/>
    <p:sldId id="280" r:id="rId6"/>
    <p:sldId id="283" r:id="rId7"/>
    <p:sldId id="384" r:id="rId8"/>
    <p:sldId id="385" r:id="rId9"/>
    <p:sldId id="386" r:id="rId10"/>
    <p:sldId id="387" r:id="rId11"/>
    <p:sldId id="389" r:id="rId12"/>
    <p:sldId id="390" r:id="rId13"/>
    <p:sldId id="391" r:id="rId14"/>
    <p:sldId id="393" r:id="rId15"/>
    <p:sldId id="394" r:id="rId16"/>
    <p:sldId id="395" r:id="rId17"/>
    <p:sldId id="397" r:id="rId18"/>
    <p:sldId id="423" r:id="rId19"/>
    <p:sldId id="398" r:id="rId20"/>
    <p:sldId id="424" r:id="rId21"/>
    <p:sldId id="399" r:id="rId22"/>
    <p:sldId id="425" r:id="rId23"/>
    <p:sldId id="400" r:id="rId24"/>
    <p:sldId id="426" r:id="rId25"/>
    <p:sldId id="404" r:id="rId26"/>
    <p:sldId id="417" r:id="rId27"/>
    <p:sldId id="403" r:id="rId28"/>
    <p:sldId id="402" r:id="rId29"/>
    <p:sldId id="422" r:id="rId30"/>
    <p:sldId id="406" r:id="rId31"/>
    <p:sldId id="415" r:id="rId32"/>
    <p:sldId id="419" r:id="rId33"/>
    <p:sldId id="420" r:id="rId34"/>
    <p:sldId id="408" r:id="rId35"/>
    <p:sldId id="407" r:id="rId36"/>
    <p:sldId id="416" r:id="rId37"/>
    <p:sldId id="410" r:id="rId38"/>
    <p:sldId id="264" r:id="rId39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2804" autoAdjust="0"/>
  </p:normalViewPr>
  <p:slideViewPr>
    <p:cSldViewPr>
      <p:cViewPr varScale="1">
        <p:scale>
          <a:sx n="68" d="100"/>
          <a:sy n="68" d="100"/>
        </p:scale>
        <p:origin x="145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6397FE68-9BEC-4788-AAD4-1708F6B619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18E67E2-4724-426F-BEB6-A0362B4F72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899" y="0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E3532-E120-42E5-9948-4D79A15B3F4B}" type="datetimeFigureOut">
              <a:rPr lang="es-ES" smtClean="0"/>
              <a:t>27/03/2020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076E694-6801-4FCF-9000-08503634AD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8403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A52BBFE-EAE0-4720-A339-2562BD89D6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899" y="9428403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85ADB-89BE-41D5-A2D9-80CB231FAA69}" type="slidenum">
              <a:rPr lang="es-ES" smtClean="0"/>
              <a:t>‹zk.›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001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D1EF3-FA76-48A3-A64C-92EE932D02BA}" type="datetimeFigureOut">
              <a:rPr lang="es-ES" smtClean="0"/>
              <a:pPr/>
              <a:t>27/03/2020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B3EE1-8864-40D3-9EEE-D10C7460B060}" type="slidenum">
              <a:rPr lang="es-ES" smtClean="0"/>
              <a:pPr/>
              <a:t>‹zk.›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0316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B3EE1-8864-40D3-9EEE-D10C7460B060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5073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B3EE1-8864-40D3-9EEE-D10C7460B060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B3EE1-8864-40D3-9EEE-D10C7460B060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B3EE1-8864-40D3-9EEE-D10C7460B060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B3EE1-8864-40D3-9EEE-D10C7460B060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B3EE1-8864-40D3-9EEE-D10C7460B060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B3EE1-8864-40D3-9EEE-D10C7460B060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2336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B3EE1-8864-40D3-9EEE-D10C7460B060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B3EE1-8864-40D3-9EEE-D10C7460B060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53093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B3EE1-8864-40D3-9EEE-D10C7460B060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B3EE1-8864-40D3-9EEE-D10C7460B060}" type="slidenum">
              <a:rPr lang="es-ES" smtClean="0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4442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positibaren irudiaren leku-mark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harren leku-mar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u-ES" dirty="0"/>
          </a:p>
        </p:txBody>
      </p:sp>
      <p:sp>
        <p:nvSpPr>
          <p:cNvPr id="4" name="Diapositibaren zenbakiaren leku-mark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B3EE1-8864-40D3-9EEE-D10C7460B060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9118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B3EE1-8864-40D3-9EEE-D10C7460B060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B3EE1-8864-40D3-9EEE-D10C7460B060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71453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B3EE1-8864-40D3-9EEE-D10C7460B060}" type="slidenum">
              <a:rPr lang="es-ES" smtClean="0"/>
              <a:pPr/>
              <a:t>25</a:t>
            </a:fld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B3EE1-8864-40D3-9EEE-D10C7460B060}" type="slidenum">
              <a:rPr lang="es-ES" smtClean="0"/>
              <a:pPr/>
              <a:t>26</a:t>
            </a:fld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B3EE1-8864-40D3-9EEE-D10C7460B060}" type="slidenum">
              <a:rPr lang="es-ES" smtClean="0"/>
              <a:pPr/>
              <a:t>27</a:t>
            </a:fld>
            <a:endParaRPr lang="es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B3EE1-8864-40D3-9EEE-D10C7460B060}" type="slidenum">
              <a:rPr lang="es-ES" smtClean="0"/>
              <a:pPr/>
              <a:t>28</a:t>
            </a:fld>
            <a:endParaRPr lang="es-E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B3EE1-8864-40D3-9EEE-D10C7460B060}" type="slidenum">
              <a:rPr lang="es-ES" smtClean="0"/>
              <a:pPr/>
              <a:t>29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58304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B3EE1-8864-40D3-9EEE-D10C7460B060}" type="slidenum">
              <a:rPr lang="es-ES" smtClean="0"/>
              <a:pPr/>
              <a:t>30</a:t>
            </a:fld>
            <a:endParaRPr lang="es-E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B3EE1-8864-40D3-9EEE-D10C7460B060}" type="slidenum">
              <a:rPr lang="es-ES" smtClean="0"/>
              <a:pPr/>
              <a:t>31</a:t>
            </a:fld>
            <a:endParaRPr lang="es-E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B3EE1-8864-40D3-9EEE-D10C7460B060}" type="slidenum">
              <a:rPr lang="es-ES" smtClean="0"/>
              <a:pPr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8626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B3EE1-8864-40D3-9EEE-D10C7460B060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B3EE1-8864-40D3-9EEE-D10C7460B060}" type="slidenum">
              <a:rPr lang="es-ES" smtClean="0"/>
              <a:pPr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40471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B3EE1-8864-40D3-9EEE-D10C7460B060}" type="slidenum">
              <a:rPr lang="es-ES" smtClean="0"/>
              <a:pPr/>
              <a:t>34</a:t>
            </a:fld>
            <a:endParaRPr lang="es-E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B3EE1-8864-40D3-9EEE-D10C7460B060}" type="slidenum">
              <a:rPr lang="es-ES" smtClean="0"/>
              <a:pPr/>
              <a:t>35</a:t>
            </a:fld>
            <a:endParaRPr lang="es-E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B3EE1-8864-40D3-9EEE-D10C7460B060}" type="slidenum">
              <a:rPr lang="es-ES" smtClean="0">
                <a:solidFill>
                  <a:prstClr val="black"/>
                </a:solidFill>
              </a:rPr>
              <a:pPr/>
              <a:t>36</a:t>
            </a:fld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B3EE1-8864-40D3-9EEE-D10C7460B060}" type="slidenum">
              <a:rPr lang="es-ES" smtClean="0"/>
              <a:pPr/>
              <a:t>37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B3EE1-8864-40D3-9EEE-D10C7460B060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B3EE1-8864-40D3-9EEE-D10C7460B060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B3EE1-8864-40D3-9EEE-D10C7460B060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B3EE1-8864-40D3-9EEE-D10C7460B060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B3EE1-8864-40D3-9EEE-D10C7460B060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B3EE1-8864-40D3-9EEE-D10C7460B060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4B8A-ED3B-4862-BA9D-6B5DE6583687}" type="datetimeFigureOut">
              <a:rPr lang="es-ES" smtClean="0"/>
              <a:pPr/>
              <a:t>27/03/2020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EE15D-C7E8-4541-9586-3AE8B2363517}" type="slidenum">
              <a:rPr lang="es-ES" smtClean="0"/>
              <a:pPr/>
              <a:t>‹zk.›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8034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4B8A-ED3B-4862-BA9D-6B5DE6583687}" type="datetimeFigureOut">
              <a:rPr lang="es-ES" smtClean="0"/>
              <a:pPr/>
              <a:t>27/03/2020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EE15D-C7E8-4541-9586-3AE8B2363517}" type="slidenum">
              <a:rPr lang="es-ES" smtClean="0"/>
              <a:pPr/>
              <a:t>‹zk.›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8233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4B8A-ED3B-4862-BA9D-6B5DE6583687}" type="datetimeFigureOut">
              <a:rPr lang="es-ES" smtClean="0"/>
              <a:pPr/>
              <a:t>27/03/2020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EE15D-C7E8-4541-9586-3AE8B2363517}" type="slidenum">
              <a:rPr lang="es-ES" smtClean="0"/>
              <a:pPr/>
              <a:t>‹zk.›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9575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4B8A-ED3B-4862-BA9D-6B5DE6583687}" type="datetimeFigureOut">
              <a:rPr lang="es-ES" smtClean="0"/>
              <a:pPr/>
              <a:t>27/03/2020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EE15D-C7E8-4541-9586-3AE8B2363517}" type="slidenum">
              <a:rPr lang="es-ES" smtClean="0"/>
              <a:pPr/>
              <a:t>‹zk.›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9812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4B8A-ED3B-4862-BA9D-6B5DE6583687}" type="datetimeFigureOut">
              <a:rPr lang="es-ES" smtClean="0"/>
              <a:pPr/>
              <a:t>27/03/2020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EE15D-C7E8-4541-9586-3AE8B2363517}" type="slidenum">
              <a:rPr lang="es-ES" smtClean="0"/>
              <a:pPr/>
              <a:t>‹zk.›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0415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4B8A-ED3B-4862-BA9D-6B5DE6583687}" type="datetimeFigureOut">
              <a:rPr lang="es-ES" smtClean="0"/>
              <a:pPr/>
              <a:t>27/03/2020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EE15D-C7E8-4541-9586-3AE8B2363517}" type="slidenum">
              <a:rPr lang="es-ES" smtClean="0"/>
              <a:pPr/>
              <a:t>‹zk.›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75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4B8A-ED3B-4862-BA9D-6B5DE6583687}" type="datetimeFigureOut">
              <a:rPr lang="es-ES" smtClean="0"/>
              <a:pPr/>
              <a:t>27/03/2020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EE15D-C7E8-4541-9586-3AE8B2363517}" type="slidenum">
              <a:rPr lang="es-ES" smtClean="0"/>
              <a:pPr/>
              <a:t>‹zk.›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8604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4B8A-ED3B-4862-BA9D-6B5DE6583687}" type="datetimeFigureOut">
              <a:rPr lang="es-ES" smtClean="0"/>
              <a:pPr/>
              <a:t>27/03/2020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EE15D-C7E8-4541-9586-3AE8B2363517}" type="slidenum">
              <a:rPr lang="es-ES" smtClean="0"/>
              <a:pPr/>
              <a:t>‹zk.›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857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4B8A-ED3B-4862-BA9D-6B5DE6583687}" type="datetimeFigureOut">
              <a:rPr lang="es-ES" smtClean="0"/>
              <a:pPr/>
              <a:t>27/03/2020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EE15D-C7E8-4541-9586-3AE8B2363517}" type="slidenum">
              <a:rPr lang="es-ES" smtClean="0"/>
              <a:pPr/>
              <a:t>‹zk.›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1182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4B8A-ED3B-4862-BA9D-6B5DE6583687}" type="datetimeFigureOut">
              <a:rPr lang="es-ES" smtClean="0"/>
              <a:pPr/>
              <a:t>27/03/2020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EE15D-C7E8-4541-9586-3AE8B2363517}" type="slidenum">
              <a:rPr lang="es-ES" smtClean="0"/>
              <a:pPr/>
              <a:t>‹zk.›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9282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4B8A-ED3B-4862-BA9D-6B5DE6583687}" type="datetimeFigureOut">
              <a:rPr lang="es-ES" smtClean="0"/>
              <a:pPr/>
              <a:t>27/03/2020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EE15D-C7E8-4541-9586-3AE8B2363517}" type="slidenum">
              <a:rPr lang="es-ES" smtClean="0"/>
              <a:pPr/>
              <a:t>‹zk.›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0440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84B8A-ED3B-4862-BA9D-6B5DE6583687}" type="datetimeFigureOut">
              <a:rPr lang="es-ES" smtClean="0"/>
              <a:pPr/>
              <a:t>27/03/2020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EE15D-C7E8-4541-9586-3AE8B2363517}" type="slidenum">
              <a:rPr lang="es-ES" smtClean="0"/>
              <a:pPr/>
              <a:t>‹zk.›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765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hyperlink" Target="https://www.elankidetza.euskadi.eus/de-las-tic-a-las-tac-aproximaciones-y-experiencias-en-torno-a-las-tecnologias-para-el-aprendizaje/x63-content7/es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s://hezkuntza.librezale.eus/" TargetMode="External"/><Relationship Id="rId4" Type="http://schemas.openxmlformats.org/officeDocument/2006/relationships/hyperlink" Target="https://www.elankidetza.euskadi.eus/informacion/heziketa-topaketak/x63-content7/es/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s://www.elankidetza.euskadi.eus/de-las-tic-a-las-tac-aproximaciones-y-experiencias-en-torno-a-las-tecnologias-para-el-aprendizaje/x63-content7/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stuKoadroa 1"/>
          <p:cNvSpPr txBox="1"/>
          <p:nvPr/>
        </p:nvSpPr>
        <p:spPr>
          <a:xfrm>
            <a:off x="755575" y="1344373"/>
            <a:ext cx="76098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sz="4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Black"/>
              </a:rPr>
              <a:t>IV Heziketa Topaketa</a:t>
            </a:r>
          </a:p>
          <a:p>
            <a:pPr algn="ctr"/>
            <a:r>
              <a:rPr lang="eu-ES" sz="36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Black"/>
              </a:rPr>
              <a:t>Donostia, 14 de </a:t>
            </a:r>
            <a:r>
              <a:rPr lang="eu-ES" sz="36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Black"/>
              </a:rPr>
              <a:t>febrero</a:t>
            </a:r>
            <a:r>
              <a:rPr lang="eu-ES" sz="36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Black"/>
              </a:rPr>
              <a:t> de 2020</a:t>
            </a:r>
            <a:endParaRPr lang="eu-ES" sz="3600" b="1" dirty="0">
              <a:solidFill>
                <a:schemeClr val="tx2">
                  <a:lumMod val="40000"/>
                  <a:lumOff val="60000"/>
                </a:schemeClr>
              </a:solidFill>
              <a:latin typeface="Segoe UI Black"/>
            </a:endParaRPr>
          </a:p>
        </p:txBody>
      </p:sp>
      <p:sp>
        <p:nvSpPr>
          <p:cNvPr id="3" name="TestuKoadroa 2"/>
          <p:cNvSpPr txBox="1"/>
          <p:nvPr/>
        </p:nvSpPr>
        <p:spPr>
          <a:xfrm>
            <a:off x="755576" y="5733256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sz="36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egoe UI Black"/>
              </a:rPr>
              <a:t>Tecnologías</a:t>
            </a:r>
            <a:r>
              <a:rPr lang="eu-ES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egoe UI Black"/>
              </a:rPr>
              <a:t> para el </a:t>
            </a:r>
            <a:r>
              <a:rPr lang="eu-ES" sz="36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egoe UI Black"/>
              </a:rPr>
              <a:t>aprendizaje</a:t>
            </a:r>
            <a:r>
              <a:rPr lang="eu-ES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egoe UI Black"/>
              </a:rPr>
              <a:t> y la </a:t>
            </a:r>
            <a:r>
              <a:rPr lang="eu-ES" sz="36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egoe UI Black"/>
              </a:rPr>
              <a:t>comunicación</a:t>
            </a:r>
            <a:endParaRPr lang="eu-ES" sz="3600" dirty="0" smtClean="0">
              <a:solidFill>
                <a:schemeClr val="accent4">
                  <a:lumMod val="60000"/>
                  <a:lumOff val="40000"/>
                </a:schemeClr>
              </a:solidFill>
              <a:latin typeface="Segoe UI Black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30" y="332656"/>
            <a:ext cx="73707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rudi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732022"/>
            <a:ext cx="3816424" cy="286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5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10648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Agenda</a:t>
            </a:r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Egitaraua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0" name="Rectángulo 1"/>
          <p:cNvSpPr/>
          <p:nvPr/>
        </p:nvSpPr>
        <p:spPr>
          <a:xfrm>
            <a:off x="-16174" y="0"/>
            <a:ext cx="3240483" cy="68443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92D05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Imagen 2">
            <a:extLst>
              <a:ext uri="{FF2B5EF4-FFF2-40B4-BE49-F238E27FC236}">
                <a16:creationId xmlns:a16="http://schemas.microsoft.com/office/drawing/2014/main" id="{C0DEB34B-EC96-49B7-AA8D-E425B207E6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-340600" y="3240418"/>
            <a:ext cx="6885384" cy="322393"/>
          </a:xfrm>
          <a:prstGeom prst="rect">
            <a:avLst/>
          </a:prstGeom>
        </p:spPr>
      </p:pic>
      <p:sp>
        <p:nvSpPr>
          <p:cNvPr id="15" name="TestuKoadroa 14"/>
          <p:cNvSpPr txBox="1"/>
          <p:nvPr/>
        </p:nvSpPr>
        <p:spPr>
          <a:xfrm>
            <a:off x="127084" y="548680"/>
            <a:ext cx="281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Black"/>
              </a:rPr>
              <a:t>IV Heziketa Topaketa</a:t>
            </a:r>
            <a:endParaRPr lang="eu-ES" b="1" dirty="0">
              <a:solidFill>
                <a:schemeClr val="tx2">
                  <a:lumMod val="40000"/>
                  <a:lumOff val="60000"/>
                </a:schemeClr>
              </a:solidFill>
              <a:latin typeface="Segoe UI Black"/>
            </a:endParaRPr>
          </a:p>
        </p:txBody>
      </p:sp>
      <p:sp>
        <p:nvSpPr>
          <p:cNvPr id="8" name="Rectángulo 2"/>
          <p:cNvSpPr/>
          <p:nvPr/>
        </p:nvSpPr>
        <p:spPr>
          <a:xfrm>
            <a:off x="367802" y="3789040"/>
            <a:ext cx="24547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s-E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Egunera</a:t>
            </a:r>
            <a:r>
              <a:rPr lang="es-ES" sz="2400" b="1" dirty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zaitez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Ponte al día </a:t>
            </a:r>
          </a:p>
        </p:txBody>
      </p:sp>
      <p:pic>
        <p:nvPicPr>
          <p:cNvPr id="14" name="Irudia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501008"/>
            <a:ext cx="3456384" cy="2592287"/>
          </a:xfrm>
          <a:prstGeom prst="rect">
            <a:avLst/>
          </a:prstGeom>
        </p:spPr>
      </p:pic>
      <p:pic>
        <p:nvPicPr>
          <p:cNvPr id="6" name="Irudi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885" y="404664"/>
            <a:ext cx="3388525" cy="254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9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10648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Agenda</a:t>
            </a:r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Egitaraua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0" name="Rectángulo 1"/>
          <p:cNvSpPr/>
          <p:nvPr/>
        </p:nvSpPr>
        <p:spPr>
          <a:xfrm>
            <a:off x="-16174" y="0"/>
            <a:ext cx="3240483" cy="68443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92D05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Imagen 2">
            <a:extLst>
              <a:ext uri="{FF2B5EF4-FFF2-40B4-BE49-F238E27FC236}">
                <a16:creationId xmlns:a16="http://schemas.microsoft.com/office/drawing/2014/main" id="{C0DEB34B-EC96-49B7-AA8D-E425B207E6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-340600" y="3240418"/>
            <a:ext cx="6885384" cy="322393"/>
          </a:xfrm>
          <a:prstGeom prst="rect">
            <a:avLst/>
          </a:prstGeom>
        </p:spPr>
      </p:pic>
      <p:sp>
        <p:nvSpPr>
          <p:cNvPr id="15" name="TestuKoadroa 14"/>
          <p:cNvSpPr txBox="1"/>
          <p:nvPr/>
        </p:nvSpPr>
        <p:spPr>
          <a:xfrm>
            <a:off x="127084" y="548680"/>
            <a:ext cx="281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Black"/>
              </a:rPr>
              <a:t>IV Heziketa Topaketa</a:t>
            </a:r>
            <a:endParaRPr lang="eu-ES" b="1" dirty="0">
              <a:solidFill>
                <a:schemeClr val="tx2">
                  <a:lumMod val="40000"/>
                  <a:lumOff val="60000"/>
                </a:schemeClr>
              </a:solidFill>
              <a:latin typeface="Segoe UI Black"/>
            </a:endParaRPr>
          </a:p>
        </p:txBody>
      </p:sp>
      <p:sp>
        <p:nvSpPr>
          <p:cNvPr id="11" name="Rectángulo 2"/>
          <p:cNvSpPr/>
          <p:nvPr/>
        </p:nvSpPr>
        <p:spPr>
          <a:xfrm>
            <a:off x="3707904" y="225813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S" sz="24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Compartiendo experiencias </a:t>
            </a:r>
            <a:r>
              <a:rPr lang="es-E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s-E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Esperientziak</a:t>
            </a:r>
            <a:r>
              <a:rPr lang="es-ES" sz="2400" b="1" dirty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elkarbanatzen</a:t>
            </a:r>
            <a:r>
              <a:rPr lang="es-ES" sz="2400" b="1" dirty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</a:p>
        </p:txBody>
      </p:sp>
      <p:pic>
        <p:nvPicPr>
          <p:cNvPr id="14" name="Irudia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28" y="1390186"/>
            <a:ext cx="1962066" cy="147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1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10648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Agenda</a:t>
            </a:r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Egitaraua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0" name="Rectángulo 1"/>
          <p:cNvSpPr/>
          <p:nvPr/>
        </p:nvSpPr>
        <p:spPr>
          <a:xfrm>
            <a:off x="-16174" y="0"/>
            <a:ext cx="3240483" cy="68443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92D05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Imagen 2">
            <a:extLst>
              <a:ext uri="{FF2B5EF4-FFF2-40B4-BE49-F238E27FC236}">
                <a16:creationId xmlns:a16="http://schemas.microsoft.com/office/drawing/2014/main" id="{C0DEB34B-EC96-49B7-AA8D-E425B207E6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-340600" y="3240418"/>
            <a:ext cx="6885384" cy="322393"/>
          </a:xfrm>
          <a:prstGeom prst="rect">
            <a:avLst/>
          </a:prstGeom>
        </p:spPr>
      </p:pic>
      <p:sp>
        <p:nvSpPr>
          <p:cNvPr id="15" name="TestuKoadroa 14"/>
          <p:cNvSpPr txBox="1"/>
          <p:nvPr/>
        </p:nvSpPr>
        <p:spPr>
          <a:xfrm>
            <a:off x="127084" y="548680"/>
            <a:ext cx="281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Black"/>
              </a:rPr>
              <a:t>IV Heziketa Topaketa</a:t>
            </a:r>
            <a:endParaRPr lang="eu-ES" b="1" dirty="0">
              <a:solidFill>
                <a:schemeClr val="tx2">
                  <a:lumMod val="40000"/>
                  <a:lumOff val="60000"/>
                </a:schemeClr>
              </a:solidFill>
              <a:latin typeface="Segoe UI Black"/>
            </a:endParaRPr>
          </a:p>
        </p:txBody>
      </p:sp>
      <p:sp>
        <p:nvSpPr>
          <p:cNvPr id="9" name="2 Rectángulo"/>
          <p:cNvSpPr/>
          <p:nvPr/>
        </p:nvSpPr>
        <p:spPr>
          <a:xfrm>
            <a:off x="3419872" y="620688"/>
            <a:ext cx="5544616" cy="5926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15000"/>
              </a:lnSpc>
              <a:spcAft>
                <a:spcPts val="0"/>
              </a:spcAft>
            </a:pPr>
            <a:endParaRPr lang="es-ES" sz="2400" b="1" dirty="0" smtClean="0">
              <a:cs typeface="Times New Roman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u-ES" sz="2000" b="1" dirty="0" err="1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ConectaJoven</a:t>
            </a:r>
            <a:r>
              <a:rPr lang="eu-ES" sz="20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/</a:t>
            </a:r>
            <a:r>
              <a:rPr lang="eu-ES" sz="2000" b="1" dirty="0" err="1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KZgunea</a:t>
            </a:r>
            <a:r>
              <a:rPr lang="eu-ES" sz="20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: IKTen balioa, belaunaldien arteko ikaskuntzaren eragileak. </a:t>
            </a:r>
            <a:r>
              <a:rPr lang="eu-ES" dirty="0"/>
              <a:t>Toñi Maestro, </a:t>
            </a:r>
            <a:r>
              <a:rPr lang="eu-ES" dirty="0" err="1"/>
              <a:t>KZgunea</a:t>
            </a:r>
            <a:r>
              <a:rPr lang="eu-ES" dirty="0"/>
              <a:t>.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u-ES" sz="20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Eskolak konektatzen, eskola-komunitate inklusiboa eta konektatua. </a:t>
            </a:r>
            <a:r>
              <a:rPr lang="eu-ES" dirty="0"/>
              <a:t>Itziar </a:t>
            </a:r>
            <a:r>
              <a:rPr lang="eu-ES" dirty="0" smtClean="0"/>
              <a:t>Kerexeta, </a:t>
            </a:r>
            <a:r>
              <a:rPr lang="eu-ES" dirty="0"/>
              <a:t>airea-</a:t>
            </a:r>
            <a:r>
              <a:rPr lang="eu-ES" dirty="0" err="1"/>
              <a:t>eLEARNING</a:t>
            </a:r>
            <a:r>
              <a:rPr lang="eu-ES" dirty="0"/>
              <a:t>.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u-ES" sz="20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Gatazkarik gabeko teknologia. </a:t>
            </a:r>
            <a:r>
              <a:rPr lang="eu-ES" dirty="0"/>
              <a:t>Libe </a:t>
            </a:r>
            <a:r>
              <a:rPr lang="eu-ES" dirty="0" err="1"/>
              <a:t>Narvarte</a:t>
            </a:r>
            <a:r>
              <a:rPr lang="eu-ES" dirty="0"/>
              <a:t>, ALBOAN. 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u-ES" sz="2000" b="1" dirty="0" err="1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Zonaldeko</a:t>
            </a:r>
            <a:r>
              <a:rPr lang="eu-ES" sz="20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batzordeak. </a:t>
            </a:r>
            <a:r>
              <a:rPr lang="eu-ES" dirty="0" err="1"/>
              <a:t>Enrique</a:t>
            </a:r>
            <a:r>
              <a:rPr lang="eu-ES" dirty="0"/>
              <a:t> Clemente, Berritzegune Gasteiz.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u-ES" sz="20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Munduak elkarlotuz/Oxfam </a:t>
            </a:r>
            <a:r>
              <a:rPr lang="eu-ES" sz="2000" b="1" dirty="0" err="1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Intermón</a:t>
            </a:r>
            <a:r>
              <a:rPr lang="eu-ES" sz="20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. </a:t>
            </a:r>
            <a:r>
              <a:rPr lang="eu-ES" dirty="0"/>
              <a:t>Arantza Zubizarreta, programan parte hartu duen irakaslea, Laudio Ikastola.</a:t>
            </a:r>
          </a:p>
          <a:p>
            <a:endParaRPr lang="es-ES" dirty="0">
              <a:ea typeface="Times New Roman"/>
              <a:cs typeface="Times New Roman"/>
            </a:endParaRPr>
          </a:p>
        </p:txBody>
      </p:sp>
      <p:sp>
        <p:nvSpPr>
          <p:cNvPr id="14" name="1 CuadroTexto"/>
          <p:cNvSpPr txBox="1"/>
          <p:nvPr/>
        </p:nvSpPr>
        <p:spPr>
          <a:xfrm>
            <a:off x="323528" y="3861048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Esperientziak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Experiencias</a:t>
            </a:r>
          </a:p>
        </p:txBody>
      </p:sp>
      <p:pic>
        <p:nvPicPr>
          <p:cNvPr id="13" name="Irudia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28" y="1390186"/>
            <a:ext cx="1962066" cy="147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8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10648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Agenda</a:t>
            </a:r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Egitaraua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0" name="Rectángulo 1"/>
          <p:cNvSpPr/>
          <p:nvPr/>
        </p:nvSpPr>
        <p:spPr>
          <a:xfrm>
            <a:off x="-16174" y="0"/>
            <a:ext cx="3240483" cy="68443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92D05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Imagen 2">
            <a:extLst>
              <a:ext uri="{FF2B5EF4-FFF2-40B4-BE49-F238E27FC236}">
                <a16:creationId xmlns:a16="http://schemas.microsoft.com/office/drawing/2014/main" id="{C0DEB34B-EC96-49B7-AA8D-E425B207E6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-340600" y="3240418"/>
            <a:ext cx="6885384" cy="322393"/>
          </a:xfrm>
          <a:prstGeom prst="rect">
            <a:avLst/>
          </a:prstGeom>
        </p:spPr>
      </p:pic>
      <p:sp>
        <p:nvSpPr>
          <p:cNvPr id="15" name="TestuKoadroa 14"/>
          <p:cNvSpPr txBox="1"/>
          <p:nvPr/>
        </p:nvSpPr>
        <p:spPr>
          <a:xfrm>
            <a:off x="127084" y="548680"/>
            <a:ext cx="281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Black"/>
              </a:rPr>
              <a:t>IV Heziketa Topaketa</a:t>
            </a:r>
            <a:endParaRPr lang="eu-ES" b="1" dirty="0">
              <a:solidFill>
                <a:schemeClr val="tx2">
                  <a:lumMod val="40000"/>
                  <a:lumOff val="60000"/>
                </a:schemeClr>
              </a:solidFill>
              <a:latin typeface="Segoe UI Black"/>
            </a:endParaRPr>
          </a:p>
        </p:txBody>
      </p:sp>
      <p:sp>
        <p:nvSpPr>
          <p:cNvPr id="14" name="1 CuadroTexto"/>
          <p:cNvSpPr txBox="1"/>
          <p:nvPr/>
        </p:nvSpPr>
        <p:spPr>
          <a:xfrm>
            <a:off x="323528" y="3861048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Esperientziak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Experiencias</a:t>
            </a:r>
          </a:p>
        </p:txBody>
      </p:sp>
      <p:pic>
        <p:nvPicPr>
          <p:cNvPr id="3" name="Irudia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955" y="133399"/>
            <a:ext cx="2975246" cy="2231434"/>
          </a:xfrm>
          <a:prstGeom prst="rect">
            <a:avLst/>
          </a:prstGeom>
        </p:spPr>
      </p:pic>
      <p:pic>
        <p:nvPicPr>
          <p:cNvPr id="4" name="Irudia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378" y="2407825"/>
            <a:ext cx="2747797" cy="2060848"/>
          </a:xfrm>
          <a:prstGeom prst="rect">
            <a:avLst/>
          </a:prstGeom>
        </p:spPr>
      </p:pic>
      <p:pic>
        <p:nvPicPr>
          <p:cNvPr id="5" name="Irudia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610" y="4581129"/>
            <a:ext cx="2864613" cy="2148460"/>
          </a:xfrm>
          <a:prstGeom prst="rect">
            <a:avLst/>
          </a:prstGeom>
        </p:spPr>
      </p:pic>
      <p:pic>
        <p:nvPicPr>
          <p:cNvPr id="17" name="Irudia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28" y="1390186"/>
            <a:ext cx="1962066" cy="147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8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10648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Agenda</a:t>
            </a:r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Egitaraua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0" name="Rectángulo 1"/>
          <p:cNvSpPr/>
          <p:nvPr/>
        </p:nvSpPr>
        <p:spPr>
          <a:xfrm>
            <a:off x="-16174" y="0"/>
            <a:ext cx="3240483" cy="68443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92D05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Imagen 2">
            <a:extLst>
              <a:ext uri="{FF2B5EF4-FFF2-40B4-BE49-F238E27FC236}">
                <a16:creationId xmlns:a16="http://schemas.microsoft.com/office/drawing/2014/main" id="{C0DEB34B-EC96-49B7-AA8D-E425B207E6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-340600" y="3240418"/>
            <a:ext cx="6885384" cy="322393"/>
          </a:xfrm>
          <a:prstGeom prst="rect">
            <a:avLst/>
          </a:prstGeom>
        </p:spPr>
      </p:pic>
      <p:sp>
        <p:nvSpPr>
          <p:cNvPr id="15" name="TestuKoadroa 14"/>
          <p:cNvSpPr txBox="1"/>
          <p:nvPr/>
        </p:nvSpPr>
        <p:spPr>
          <a:xfrm>
            <a:off x="127084" y="548680"/>
            <a:ext cx="281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Black"/>
              </a:rPr>
              <a:t>IV Heziketa Topaketa</a:t>
            </a:r>
            <a:endParaRPr lang="eu-ES" b="1" dirty="0">
              <a:solidFill>
                <a:schemeClr val="tx2">
                  <a:lumMod val="40000"/>
                  <a:lumOff val="60000"/>
                </a:schemeClr>
              </a:solidFill>
              <a:latin typeface="Segoe UI Black"/>
            </a:endParaRPr>
          </a:p>
        </p:txBody>
      </p:sp>
      <p:sp>
        <p:nvSpPr>
          <p:cNvPr id="14" name="1 CuadroTexto"/>
          <p:cNvSpPr txBox="1"/>
          <p:nvPr/>
        </p:nvSpPr>
        <p:spPr>
          <a:xfrm>
            <a:off x="323528" y="3861048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Esperientziak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Experiencias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7236296" y="5933858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00B0F0"/>
                </a:solidFill>
                <a:hlinkClick r:id="rId4"/>
              </a:rPr>
              <a:t>Link</a:t>
            </a:r>
            <a:endParaRPr lang="es-ES" sz="2800" b="1" dirty="0">
              <a:solidFill>
                <a:srgbClr val="00B0F0"/>
              </a:solidFill>
            </a:endParaRPr>
          </a:p>
        </p:txBody>
      </p:sp>
      <p:pic>
        <p:nvPicPr>
          <p:cNvPr id="3" name="Irudia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389" y="3084513"/>
            <a:ext cx="3799126" cy="2849345"/>
          </a:xfrm>
          <a:prstGeom prst="rect">
            <a:avLst/>
          </a:prstGeom>
        </p:spPr>
      </p:pic>
      <p:pic>
        <p:nvPicPr>
          <p:cNvPr id="5" name="Irudia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911" y="293555"/>
            <a:ext cx="3323861" cy="2492896"/>
          </a:xfrm>
          <a:prstGeom prst="rect">
            <a:avLst/>
          </a:prstGeom>
        </p:spPr>
      </p:pic>
      <p:pic>
        <p:nvPicPr>
          <p:cNvPr id="18" name="Irudia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28" y="1390186"/>
            <a:ext cx="1962066" cy="147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7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10648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Agenda</a:t>
            </a:r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Egitaraua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0" name="Rectángulo 1"/>
          <p:cNvSpPr/>
          <p:nvPr/>
        </p:nvSpPr>
        <p:spPr>
          <a:xfrm>
            <a:off x="-16174" y="0"/>
            <a:ext cx="3240483" cy="68443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92D05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Imagen 2">
            <a:extLst>
              <a:ext uri="{FF2B5EF4-FFF2-40B4-BE49-F238E27FC236}">
                <a16:creationId xmlns:a16="http://schemas.microsoft.com/office/drawing/2014/main" id="{C0DEB34B-EC96-49B7-AA8D-E425B207E6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-340600" y="3240418"/>
            <a:ext cx="6885384" cy="322393"/>
          </a:xfrm>
          <a:prstGeom prst="rect">
            <a:avLst/>
          </a:prstGeom>
        </p:spPr>
      </p:pic>
      <p:sp>
        <p:nvSpPr>
          <p:cNvPr id="15" name="TestuKoadroa 14"/>
          <p:cNvSpPr txBox="1"/>
          <p:nvPr/>
        </p:nvSpPr>
        <p:spPr>
          <a:xfrm>
            <a:off x="127084" y="548680"/>
            <a:ext cx="281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Black"/>
              </a:rPr>
              <a:t>IV Heziketa Topaketa</a:t>
            </a:r>
            <a:endParaRPr lang="eu-ES" b="1" dirty="0">
              <a:solidFill>
                <a:schemeClr val="tx2">
                  <a:lumMod val="40000"/>
                  <a:lumOff val="60000"/>
                </a:schemeClr>
              </a:solidFill>
              <a:latin typeface="Segoe UI Black"/>
            </a:endParaRPr>
          </a:p>
        </p:txBody>
      </p:sp>
      <p:sp>
        <p:nvSpPr>
          <p:cNvPr id="11" name="2 CuadroTexto"/>
          <p:cNvSpPr txBox="1"/>
          <p:nvPr/>
        </p:nvSpPr>
        <p:spPr>
          <a:xfrm>
            <a:off x="3954318" y="1700808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Ikasketak</a:t>
            </a:r>
            <a:r>
              <a:rPr lang="es-ES" sz="2400" b="1" dirty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sortzen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Generando aprendizajes</a:t>
            </a:r>
          </a:p>
        </p:txBody>
      </p:sp>
      <p:pic>
        <p:nvPicPr>
          <p:cNvPr id="13" name="Irudia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28" y="1390186"/>
            <a:ext cx="1962066" cy="1471549"/>
          </a:xfrm>
          <a:prstGeom prst="rect">
            <a:avLst/>
          </a:prstGeom>
        </p:spPr>
      </p:pic>
      <p:pic>
        <p:nvPicPr>
          <p:cNvPr id="3" name="Irudia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928774"/>
            <a:ext cx="3990830" cy="299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5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10648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Agenda</a:t>
            </a:r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Egitaraua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0" name="Rectángulo 1"/>
          <p:cNvSpPr/>
          <p:nvPr/>
        </p:nvSpPr>
        <p:spPr>
          <a:xfrm>
            <a:off x="-16174" y="0"/>
            <a:ext cx="3240483" cy="68443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92D05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Imagen 2">
            <a:extLst>
              <a:ext uri="{FF2B5EF4-FFF2-40B4-BE49-F238E27FC236}">
                <a16:creationId xmlns:a16="http://schemas.microsoft.com/office/drawing/2014/main" id="{C0DEB34B-EC96-49B7-AA8D-E425B207E6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-340600" y="3240418"/>
            <a:ext cx="6885384" cy="322393"/>
          </a:xfrm>
          <a:prstGeom prst="rect">
            <a:avLst/>
          </a:prstGeom>
        </p:spPr>
      </p:pic>
      <p:sp>
        <p:nvSpPr>
          <p:cNvPr id="15" name="TestuKoadroa 14"/>
          <p:cNvSpPr txBox="1"/>
          <p:nvPr/>
        </p:nvSpPr>
        <p:spPr>
          <a:xfrm>
            <a:off x="127084" y="548680"/>
            <a:ext cx="281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Black"/>
              </a:rPr>
              <a:t>IV Heziketa Topaketa</a:t>
            </a:r>
            <a:endParaRPr lang="eu-ES" b="1" dirty="0">
              <a:solidFill>
                <a:schemeClr val="tx2">
                  <a:lumMod val="40000"/>
                  <a:lumOff val="60000"/>
                </a:schemeClr>
              </a:solidFill>
              <a:latin typeface="Segoe UI Black"/>
            </a:endParaRPr>
          </a:p>
        </p:txBody>
      </p:sp>
      <p:sp>
        <p:nvSpPr>
          <p:cNvPr id="11" name="2 CuadroTexto"/>
          <p:cNvSpPr txBox="1"/>
          <p:nvPr/>
        </p:nvSpPr>
        <p:spPr>
          <a:xfrm>
            <a:off x="270879" y="3709774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Ikasketak</a:t>
            </a:r>
            <a:r>
              <a:rPr lang="es-ES" sz="2400" b="1" dirty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sortzen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Generando aprendizajes</a:t>
            </a:r>
          </a:p>
        </p:txBody>
      </p:sp>
      <p:pic>
        <p:nvPicPr>
          <p:cNvPr id="14" name="Irudia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28" y="1390186"/>
            <a:ext cx="1962066" cy="1471549"/>
          </a:xfrm>
          <a:prstGeom prst="rect">
            <a:avLst/>
          </a:prstGeom>
        </p:spPr>
      </p:pic>
      <p:pic>
        <p:nvPicPr>
          <p:cNvPr id="3" name="Irudia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32" y="275538"/>
            <a:ext cx="3323861" cy="2492896"/>
          </a:xfrm>
          <a:prstGeom prst="rect">
            <a:avLst/>
          </a:prstGeom>
        </p:spPr>
      </p:pic>
      <p:pic>
        <p:nvPicPr>
          <p:cNvPr id="4" name="Irudia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04" y="2371190"/>
            <a:ext cx="3042594" cy="2281946"/>
          </a:xfrm>
          <a:prstGeom prst="rect">
            <a:avLst/>
          </a:prstGeom>
        </p:spPr>
      </p:pic>
      <p:pic>
        <p:nvPicPr>
          <p:cNvPr id="5" name="Irudia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667" y="4365104"/>
            <a:ext cx="3035112" cy="227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61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10648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Agenda</a:t>
            </a:r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Egitaraua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0" name="Rectángulo 1"/>
          <p:cNvSpPr/>
          <p:nvPr/>
        </p:nvSpPr>
        <p:spPr>
          <a:xfrm>
            <a:off x="-16174" y="0"/>
            <a:ext cx="3240483" cy="68443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92D05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Imagen 2">
            <a:extLst>
              <a:ext uri="{FF2B5EF4-FFF2-40B4-BE49-F238E27FC236}">
                <a16:creationId xmlns:a16="http://schemas.microsoft.com/office/drawing/2014/main" id="{C0DEB34B-EC96-49B7-AA8D-E425B207E6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-340600" y="3240418"/>
            <a:ext cx="6885384" cy="322393"/>
          </a:xfrm>
          <a:prstGeom prst="rect">
            <a:avLst/>
          </a:prstGeom>
        </p:spPr>
      </p:pic>
      <p:sp>
        <p:nvSpPr>
          <p:cNvPr id="15" name="TestuKoadroa 14"/>
          <p:cNvSpPr txBox="1"/>
          <p:nvPr/>
        </p:nvSpPr>
        <p:spPr>
          <a:xfrm>
            <a:off x="127084" y="548680"/>
            <a:ext cx="281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Black"/>
              </a:rPr>
              <a:t>IV Heziketa Topaketa</a:t>
            </a:r>
            <a:endParaRPr lang="eu-ES" b="1" dirty="0">
              <a:solidFill>
                <a:schemeClr val="tx2">
                  <a:lumMod val="40000"/>
                  <a:lumOff val="60000"/>
                </a:schemeClr>
              </a:solidFill>
              <a:latin typeface="Segoe UI Black"/>
            </a:endParaRPr>
          </a:p>
        </p:txBody>
      </p:sp>
      <p:sp>
        <p:nvSpPr>
          <p:cNvPr id="11" name="2 CuadroTexto"/>
          <p:cNvSpPr txBox="1"/>
          <p:nvPr/>
        </p:nvSpPr>
        <p:spPr>
          <a:xfrm>
            <a:off x="270879" y="3709774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Ikasketak</a:t>
            </a:r>
            <a:r>
              <a:rPr lang="es-ES" sz="2400" b="1" dirty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sortzen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Generando aprendizajes</a:t>
            </a:r>
          </a:p>
        </p:txBody>
      </p:sp>
      <p:sp>
        <p:nvSpPr>
          <p:cNvPr id="13" name="1 CuadroTexto"/>
          <p:cNvSpPr txBox="1"/>
          <p:nvPr/>
        </p:nvSpPr>
        <p:spPr>
          <a:xfrm>
            <a:off x="3547264" y="920716"/>
            <a:ext cx="54006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¿Cómo mejoran las TAC el aprendizaje?</a:t>
            </a:r>
          </a:p>
          <a:p>
            <a:endParaRPr lang="es-ES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Metodología:</a:t>
            </a:r>
            <a:endParaRPr lang="eu-E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smtClean="0"/>
              <a:t>Medio para el </a:t>
            </a:r>
            <a:r>
              <a:rPr lang="es-ES" dirty="0"/>
              <a:t>cambio de metodología</a:t>
            </a:r>
            <a:endParaRPr lang="eu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smtClean="0"/>
              <a:t>Tenemos herramientas</a:t>
            </a:r>
            <a:r>
              <a:rPr lang="es-ES" dirty="0"/>
              <a:t>, pero no el objetivo</a:t>
            </a:r>
            <a:endParaRPr lang="eu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Dinamismo</a:t>
            </a:r>
            <a:endParaRPr lang="eu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Oportunidad para que el alumnado construya su propio aprendizaje unido a metodologías activas</a:t>
            </a:r>
            <a:endParaRPr lang="eu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Personalización del aprendizaje</a:t>
            </a:r>
            <a:endParaRPr lang="eu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Aprendizaje activo</a:t>
            </a:r>
            <a:endParaRPr lang="eu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Protagonismo del alumnado</a:t>
            </a:r>
            <a:endParaRPr lang="eu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Motivación</a:t>
            </a:r>
            <a:endParaRPr lang="eu-ES" dirty="0"/>
          </a:p>
          <a:p>
            <a:endParaRPr lang="es-ES" dirty="0" smtClean="0"/>
          </a:p>
        </p:txBody>
      </p:sp>
      <p:pic>
        <p:nvPicPr>
          <p:cNvPr id="14" name="Irudia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28" y="1390186"/>
            <a:ext cx="1962066" cy="147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66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10648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Agenda</a:t>
            </a:r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Egitaraua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0" name="Rectángulo 1"/>
          <p:cNvSpPr/>
          <p:nvPr/>
        </p:nvSpPr>
        <p:spPr>
          <a:xfrm>
            <a:off x="-16174" y="0"/>
            <a:ext cx="3240483" cy="68443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92D05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Imagen 2">
            <a:extLst>
              <a:ext uri="{FF2B5EF4-FFF2-40B4-BE49-F238E27FC236}">
                <a16:creationId xmlns:a16="http://schemas.microsoft.com/office/drawing/2014/main" id="{C0DEB34B-EC96-49B7-AA8D-E425B207E6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-340600" y="3240418"/>
            <a:ext cx="6885384" cy="322393"/>
          </a:xfrm>
          <a:prstGeom prst="rect">
            <a:avLst/>
          </a:prstGeom>
        </p:spPr>
      </p:pic>
      <p:sp>
        <p:nvSpPr>
          <p:cNvPr id="15" name="TestuKoadroa 14"/>
          <p:cNvSpPr txBox="1"/>
          <p:nvPr/>
        </p:nvSpPr>
        <p:spPr>
          <a:xfrm>
            <a:off x="127084" y="548680"/>
            <a:ext cx="281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Black"/>
              </a:rPr>
              <a:t>IV Heziketa Topaketa</a:t>
            </a:r>
            <a:endParaRPr lang="eu-ES" b="1" dirty="0">
              <a:solidFill>
                <a:schemeClr val="tx2">
                  <a:lumMod val="40000"/>
                  <a:lumOff val="60000"/>
                </a:schemeClr>
              </a:solidFill>
              <a:latin typeface="Segoe UI Black"/>
            </a:endParaRPr>
          </a:p>
        </p:txBody>
      </p:sp>
      <p:sp>
        <p:nvSpPr>
          <p:cNvPr id="11" name="2 CuadroTexto"/>
          <p:cNvSpPr txBox="1"/>
          <p:nvPr/>
        </p:nvSpPr>
        <p:spPr>
          <a:xfrm>
            <a:off x="270879" y="3709774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Ikasketak</a:t>
            </a:r>
            <a:r>
              <a:rPr lang="es-ES" sz="2400" b="1" dirty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sortzen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Generando aprendizajes</a:t>
            </a:r>
          </a:p>
        </p:txBody>
      </p:sp>
      <p:sp>
        <p:nvSpPr>
          <p:cNvPr id="13" name="1 CuadroTexto"/>
          <p:cNvSpPr txBox="1"/>
          <p:nvPr/>
        </p:nvSpPr>
        <p:spPr>
          <a:xfrm>
            <a:off x="3511362" y="790663"/>
            <a:ext cx="5400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¿Cómo mejoran las TAC el aprendizaje?</a:t>
            </a:r>
          </a:p>
          <a:p>
            <a:endParaRPr lang="es-ES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/>
              <a:t>Articulación </a:t>
            </a:r>
            <a:r>
              <a:rPr lang="es-ES" b="1" dirty="0"/>
              <a:t>con otros agentes:</a:t>
            </a:r>
            <a:endParaRPr lang="eu-E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Comunidades </a:t>
            </a:r>
            <a:r>
              <a:rPr lang="es-ES" dirty="0" smtClean="0"/>
              <a:t>en </a:t>
            </a:r>
            <a:r>
              <a:rPr lang="es-ES" dirty="0"/>
              <a:t>práctica</a:t>
            </a:r>
            <a:endParaRPr lang="eu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Herramienta para relacionarnos con realidades diferentes y de otras </a:t>
            </a:r>
            <a:r>
              <a:rPr lang="es-ES" dirty="0" smtClean="0"/>
              <a:t>regiones</a:t>
            </a:r>
          </a:p>
          <a:p>
            <a:pPr lvl="1"/>
            <a:endParaRPr lang="eu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/>
              <a:t>Competencias</a:t>
            </a:r>
            <a:r>
              <a:rPr lang="es-ES" b="1" dirty="0"/>
              <a:t>:</a:t>
            </a:r>
            <a:endParaRPr lang="eu-E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Puede promover la creatividad y la expresión mientras se trabaja la visión crítica</a:t>
            </a:r>
            <a:endParaRPr lang="eu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Alfabetizaciones múltiples</a:t>
            </a:r>
            <a:endParaRPr lang="eu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Competencia </a:t>
            </a:r>
            <a:r>
              <a:rPr lang="es-ES" dirty="0" smtClean="0"/>
              <a:t>digital</a:t>
            </a:r>
          </a:p>
          <a:p>
            <a:pPr lvl="1"/>
            <a:endParaRPr lang="eu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Accesibilidad:</a:t>
            </a:r>
            <a:endParaRPr lang="eu-E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Acceso a información</a:t>
            </a:r>
            <a:endParaRPr lang="eu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Acceso a repositorios de conocimiento</a:t>
            </a:r>
            <a:endParaRPr lang="eu-ES" dirty="0"/>
          </a:p>
          <a:p>
            <a:endParaRPr lang="es-ES" dirty="0" smtClean="0"/>
          </a:p>
        </p:txBody>
      </p:sp>
      <p:pic>
        <p:nvPicPr>
          <p:cNvPr id="14" name="Irudia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28" y="1390186"/>
            <a:ext cx="1962066" cy="147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1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10648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Agenda</a:t>
            </a:r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Egitaraua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0" name="Rectángulo 1"/>
          <p:cNvSpPr/>
          <p:nvPr/>
        </p:nvSpPr>
        <p:spPr>
          <a:xfrm>
            <a:off x="-16174" y="0"/>
            <a:ext cx="3240483" cy="68443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92D05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Imagen 2">
            <a:extLst>
              <a:ext uri="{FF2B5EF4-FFF2-40B4-BE49-F238E27FC236}">
                <a16:creationId xmlns:a16="http://schemas.microsoft.com/office/drawing/2014/main" id="{C0DEB34B-EC96-49B7-AA8D-E425B207E6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-340600" y="3240418"/>
            <a:ext cx="6885384" cy="322393"/>
          </a:xfrm>
          <a:prstGeom prst="rect">
            <a:avLst/>
          </a:prstGeom>
        </p:spPr>
      </p:pic>
      <p:sp>
        <p:nvSpPr>
          <p:cNvPr id="15" name="TestuKoadroa 14"/>
          <p:cNvSpPr txBox="1"/>
          <p:nvPr/>
        </p:nvSpPr>
        <p:spPr>
          <a:xfrm>
            <a:off x="127084" y="548680"/>
            <a:ext cx="281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Black"/>
              </a:rPr>
              <a:t>IV Heziketa Topaketa</a:t>
            </a:r>
            <a:endParaRPr lang="eu-ES" b="1" dirty="0">
              <a:solidFill>
                <a:schemeClr val="tx2">
                  <a:lumMod val="40000"/>
                  <a:lumOff val="60000"/>
                </a:schemeClr>
              </a:solidFill>
              <a:latin typeface="Segoe UI Black"/>
            </a:endParaRPr>
          </a:p>
        </p:txBody>
      </p:sp>
      <p:sp>
        <p:nvSpPr>
          <p:cNvPr id="11" name="2 CuadroTexto"/>
          <p:cNvSpPr txBox="1"/>
          <p:nvPr/>
        </p:nvSpPr>
        <p:spPr>
          <a:xfrm>
            <a:off x="270879" y="3709774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Ikasketak</a:t>
            </a:r>
            <a:r>
              <a:rPr lang="es-ES" sz="2400" b="1" dirty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sortzen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Generando aprendizajes</a:t>
            </a:r>
          </a:p>
        </p:txBody>
      </p:sp>
      <p:sp>
        <p:nvSpPr>
          <p:cNvPr id="13" name="1 CuadroTexto"/>
          <p:cNvSpPr txBox="1"/>
          <p:nvPr/>
        </p:nvSpPr>
        <p:spPr>
          <a:xfrm>
            <a:off x="3547264" y="662402"/>
            <a:ext cx="545312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¿Qué dificultades presentan?</a:t>
            </a:r>
          </a:p>
          <a:p>
            <a:endParaRPr lang="es-ES" sz="20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Capacidades:</a:t>
            </a:r>
            <a:endParaRPr lang="eu-E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Diferencias de ritmos en el empleo de tecnologías entre el profesorado</a:t>
            </a:r>
            <a:endParaRPr lang="eu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Necesidad de personal cualificado para la gestión de los dispositivos</a:t>
            </a:r>
            <a:endParaRPr lang="eu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Falta de conocimiento en el uso de la herramienta</a:t>
            </a:r>
            <a:endParaRPr lang="eu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Falta de equilibrio entre alumnado-profesorado que conlleva el cambio constante</a:t>
            </a:r>
            <a:endParaRPr lang="eu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Falta de recursos en </a:t>
            </a:r>
            <a:r>
              <a:rPr lang="es-ES" dirty="0" smtClean="0"/>
              <a:t>casa</a:t>
            </a:r>
          </a:p>
          <a:p>
            <a:pPr lvl="1"/>
            <a:endParaRPr lang="eu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Marco:</a:t>
            </a:r>
            <a:endParaRPr lang="eu-E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Falta de un plan estratégico o de visión compartida</a:t>
            </a:r>
            <a:endParaRPr lang="eu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Falta de normativa</a:t>
            </a:r>
            <a:endParaRPr lang="eu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Seguridad</a:t>
            </a:r>
            <a:endParaRPr lang="eu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Filtración de información</a:t>
            </a:r>
            <a:endParaRPr lang="eu-ES" dirty="0"/>
          </a:p>
        </p:txBody>
      </p:sp>
      <p:pic>
        <p:nvPicPr>
          <p:cNvPr id="14" name="Irudia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28" y="1390186"/>
            <a:ext cx="1962066" cy="147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7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2296" y="-13693"/>
            <a:ext cx="2831584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92D05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707904" y="2420888"/>
            <a:ext cx="4978896" cy="1618887"/>
          </a:xfrm>
        </p:spPr>
        <p:txBody>
          <a:bodyPr>
            <a:noAutofit/>
          </a:bodyPr>
          <a:lstStyle/>
          <a:p>
            <a:pPr algn="r"/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Partaideak</a:t>
            </a:r>
            <a:r>
              <a:rPr lang="es-ES" sz="2400" b="1" dirty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topaketan</a:t>
            </a:r>
            <a:r>
              <a:rPr lang="es-ES" sz="2400" b="1" dirty="0">
                <a:solidFill>
                  <a:srgbClr val="92D05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/>
            </a:r>
            <a:br>
              <a:rPr lang="es-ES" sz="2400" b="1" dirty="0">
                <a:solidFill>
                  <a:srgbClr val="92D05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es-ES" sz="24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Las personas que participamos</a:t>
            </a:r>
            <a:br>
              <a:rPr lang="es-ES" sz="24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es-ES" sz="24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en el </a:t>
            </a:r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IV </a:t>
            </a:r>
            <a:r>
              <a:rPr lang="es-ES" sz="2400" b="1" dirty="0" err="1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Heziketa</a:t>
            </a:r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2400" b="1" dirty="0" err="1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Topaketa</a:t>
            </a:r>
            <a:r>
              <a:rPr lang="es-ES" sz="2400" b="1" dirty="0">
                <a:solidFill>
                  <a:srgbClr val="00B0F0"/>
                </a:solidFill>
              </a:rPr>
              <a:t/>
            </a:r>
            <a:br>
              <a:rPr lang="es-ES" sz="2400" b="1" dirty="0">
                <a:solidFill>
                  <a:srgbClr val="00B0F0"/>
                </a:solidFill>
              </a:rPr>
            </a:br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0DEB34B-EC96-49B7-AA8D-E425B207E6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-427615" y="3254111"/>
            <a:ext cx="6885384" cy="322393"/>
          </a:xfrm>
          <a:prstGeom prst="rect">
            <a:avLst/>
          </a:prstGeom>
        </p:spPr>
      </p:pic>
      <p:sp>
        <p:nvSpPr>
          <p:cNvPr id="7" name="TestuKoadroa 6"/>
          <p:cNvSpPr txBox="1"/>
          <p:nvPr/>
        </p:nvSpPr>
        <p:spPr>
          <a:xfrm>
            <a:off x="2628" y="1496345"/>
            <a:ext cx="281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Black"/>
              </a:rPr>
              <a:t>IV Heziketa Topaketa</a:t>
            </a:r>
            <a:endParaRPr lang="eu-ES" b="1" dirty="0">
              <a:solidFill>
                <a:schemeClr val="tx2">
                  <a:lumMod val="40000"/>
                  <a:lumOff val="60000"/>
                </a:schemeClr>
              </a:solidFill>
              <a:latin typeface="Segoe UI Black"/>
            </a:endParaRPr>
          </a:p>
        </p:txBody>
      </p:sp>
      <p:pic>
        <p:nvPicPr>
          <p:cNvPr id="5" name="Irudi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38" y="2235828"/>
            <a:ext cx="1883701" cy="1412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10648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Agenda</a:t>
            </a:r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Egitaraua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0" name="Rectángulo 1"/>
          <p:cNvSpPr/>
          <p:nvPr/>
        </p:nvSpPr>
        <p:spPr>
          <a:xfrm>
            <a:off x="-16174" y="0"/>
            <a:ext cx="3240483" cy="68443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92D05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Imagen 2">
            <a:extLst>
              <a:ext uri="{FF2B5EF4-FFF2-40B4-BE49-F238E27FC236}">
                <a16:creationId xmlns:a16="http://schemas.microsoft.com/office/drawing/2014/main" id="{C0DEB34B-EC96-49B7-AA8D-E425B207E6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-340600" y="3240418"/>
            <a:ext cx="6885384" cy="322393"/>
          </a:xfrm>
          <a:prstGeom prst="rect">
            <a:avLst/>
          </a:prstGeom>
        </p:spPr>
      </p:pic>
      <p:sp>
        <p:nvSpPr>
          <p:cNvPr id="15" name="TestuKoadroa 14"/>
          <p:cNvSpPr txBox="1"/>
          <p:nvPr/>
        </p:nvSpPr>
        <p:spPr>
          <a:xfrm>
            <a:off x="127084" y="548680"/>
            <a:ext cx="281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Black"/>
              </a:rPr>
              <a:t>IV Heziketa Topaketa</a:t>
            </a:r>
            <a:endParaRPr lang="eu-ES" b="1" dirty="0">
              <a:solidFill>
                <a:schemeClr val="tx2">
                  <a:lumMod val="40000"/>
                  <a:lumOff val="60000"/>
                </a:schemeClr>
              </a:solidFill>
              <a:latin typeface="Segoe UI Black"/>
            </a:endParaRPr>
          </a:p>
        </p:txBody>
      </p:sp>
      <p:sp>
        <p:nvSpPr>
          <p:cNvPr id="11" name="2 CuadroTexto"/>
          <p:cNvSpPr txBox="1"/>
          <p:nvPr/>
        </p:nvSpPr>
        <p:spPr>
          <a:xfrm>
            <a:off x="270879" y="3709774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Ikasketak</a:t>
            </a:r>
            <a:r>
              <a:rPr lang="es-ES" sz="2400" b="1" dirty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sortzen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Generando aprendizajes</a:t>
            </a:r>
          </a:p>
        </p:txBody>
      </p:sp>
      <p:sp>
        <p:nvSpPr>
          <p:cNvPr id="13" name="1 CuadroTexto"/>
          <p:cNvSpPr txBox="1"/>
          <p:nvPr/>
        </p:nvSpPr>
        <p:spPr>
          <a:xfrm>
            <a:off x="3432676" y="963161"/>
            <a:ext cx="55963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¿Qué dificultades presentan?</a:t>
            </a:r>
          </a:p>
          <a:p>
            <a:endParaRPr lang="es-ES" sz="20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Resistencias:</a:t>
            </a:r>
            <a:endParaRPr lang="eu-E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Barrera comodidad ante la innovación</a:t>
            </a:r>
            <a:endParaRPr lang="eu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Resistencia al cambio del </a:t>
            </a:r>
            <a:r>
              <a:rPr lang="es-ES" dirty="0" smtClean="0"/>
              <a:t>claustro</a:t>
            </a:r>
          </a:p>
          <a:p>
            <a:pPr lvl="1"/>
            <a:endParaRPr lang="eu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Uso:</a:t>
            </a:r>
            <a:endParaRPr lang="eu-E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Que la tecnología se convierta en meta</a:t>
            </a:r>
            <a:endParaRPr lang="eu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Puede crear “fantasmas” si su uso es inadecuado</a:t>
            </a:r>
            <a:endParaRPr lang="eu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Que adquiera todo el protagonismo (en el aprendizaje y en la vida)</a:t>
            </a:r>
            <a:endParaRPr lang="eu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Elección de herramientas educativas</a:t>
            </a:r>
            <a:endParaRPr lang="eu-ES" dirty="0"/>
          </a:p>
        </p:txBody>
      </p:sp>
      <p:pic>
        <p:nvPicPr>
          <p:cNvPr id="14" name="Irudia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28" y="1390186"/>
            <a:ext cx="1962066" cy="147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7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10648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Agenda</a:t>
            </a:r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Egitaraua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0" name="Rectángulo 1"/>
          <p:cNvSpPr/>
          <p:nvPr/>
        </p:nvSpPr>
        <p:spPr>
          <a:xfrm>
            <a:off x="-16174" y="0"/>
            <a:ext cx="3240483" cy="68443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92D05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Imagen 2">
            <a:extLst>
              <a:ext uri="{FF2B5EF4-FFF2-40B4-BE49-F238E27FC236}">
                <a16:creationId xmlns:a16="http://schemas.microsoft.com/office/drawing/2014/main" id="{C0DEB34B-EC96-49B7-AA8D-E425B207E6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-340600" y="3240418"/>
            <a:ext cx="6885384" cy="322393"/>
          </a:xfrm>
          <a:prstGeom prst="rect">
            <a:avLst/>
          </a:prstGeom>
        </p:spPr>
      </p:pic>
      <p:sp>
        <p:nvSpPr>
          <p:cNvPr id="15" name="TestuKoadroa 14"/>
          <p:cNvSpPr txBox="1"/>
          <p:nvPr/>
        </p:nvSpPr>
        <p:spPr>
          <a:xfrm>
            <a:off x="127084" y="548680"/>
            <a:ext cx="281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Black"/>
              </a:rPr>
              <a:t>IV Heziketa Topaketa</a:t>
            </a:r>
            <a:endParaRPr lang="eu-ES" b="1" dirty="0">
              <a:solidFill>
                <a:schemeClr val="tx2">
                  <a:lumMod val="40000"/>
                  <a:lumOff val="60000"/>
                </a:schemeClr>
              </a:solidFill>
              <a:latin typeface="Segoe UI Black"/>
            </a:endParaRPr>
          </a:p>
        </p:txBody>
      </p:sp>
      <p:sp>
        <p:nvSpPr>
          <p:cNvPr id="11" name="2 CuadroTexto"/>
          <p:cNvSpPr txBox="1"/>
          <p:nvPr/>
        </p:nvSpPr>
        <p:spPr>
          <a:xfrm>
            <a:off x="270879" y="3709774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Ikasketak</a:t>
            </a:r>
            <a:r>
              <a:rPr lang="es-ES" sz="2400" b="1" dirty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sortzen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Generando aprendizajes</a:t>
            </a:r>
          </a:p>
        </p:txBody>
      </p:sp>
      <p:sp>
        <p:nvSpPr>
          <p:cNvPr id="13" name="1 CuadroTexto"/>
          <p:cNvSpPr txBox="1"/>
          <p:nvPr/>
        </p:nvSpPr>
        <p:spPr>
          <a:xfrm>
            <a:off x="3549546" y="903576"/>
            <a:ext cx="5400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¿Cómo facilita la conexión y la articulación con otros colectivos?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Soporte:</a:t>
            </a:r>
            <a:endParaRPr lang="eu-E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Plataformas</a:t>
            </a:r>
            <a:endParaRPr lang="eu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Para desarrollar reuniones, ponencias, etc.</a:t>
            </a:r>
            <a:endParaRPr lang="eu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Favorece la accesibilidad</a:t>
            </a:r>
            <a:endParaRPr lang="eu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Adaptación de discursos a necesidades educativas </a:t>
            </a:r>
            <a:r>
              <a:rPr lang="es-ES" dirty="0" smtClean="0"/>
              <a:t>(visual, oral, texto…)</a:t>
            </a:r>
            <a:endParaRPr lang="es-ES" dirty="0" smtClean="0"/>
          </a:p>
          <a:p>
            <a:pPr lvl="1"/>
            <a:endParaRPr lang="eu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Recursos y capacidades:</a:t>
            </a:r>
            <a:endParaRPr lang="eu-E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Coger ideas</a:t>
            </a:r>
            <a:endParaRPr lang="eu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Proyectos compartidos</a:t>
            </a:r>
            <a:endParaRPr lang="eu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Formación profesorado</a:t>
            </a:r>
            <a:endParaRPr lang="eu-ES" dirty="0"/>
          </a:p>
        </p:txBody>
      </p:sp>
      <p:pic>
        <p:nvPicPr>
          <p:cNvPr id="14" name="Irudia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28" y="1390186"/>
            <a:ext cx="1962066" cy="147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7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10648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Agenda</a:t>
            </a:r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Egitaraua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0" name="Rectángulo 1"/>
          <p:cNvSpPr/>
          <p:nvPr/>
        </p:nvSpPr>
        <p:spPr>
          <a:xfrm>
            <a:off x="-16174" y="0"/>
            <a:ext cx="3240483" cy="68443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92D05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Imagen 2">
            <a:extLst>
              <a:ext uri="{FF2B5EF4-FFF2-40B4-BE49-F238E27FC236}">
                <a16:creationId xmlns:a16="http://schemas.microsoft.com/office/drawing/2014/main" id="{C0DEB34B-EC96-49B7-AA8D-E425B207E6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-340600" y="3240418"/>
            <a:ext cx="6885384" cy="322393"/>
          </a:xfrm>
          <a:prstGeom prst="rect">
            <a:avLst/>
          </a:prstGeom>
        </p:spPr>
      </p:pic>
      <p:sp>
        <p:nvSpPr>
          <p:cNvPr id="15" name="TestuKoadroa 14"/>
          <p:cNvSpPr txBox="1"/>
          <p:nvPr/>
        </p:nvSpPr>
        <p:spPr>
          <a:xfrm>
            <a:off x="127084" y="548680"/>
            <a:ext cx="281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Black"/>
              </a:rPr>
              <a:t>IV Heziketa Topaketa</a:t>
            </a:r>
            <a:endParaRPr lang="eu-ES" b="1" dirty="0">
              <a:solidFill>
                <a:schemeClr val="tx2">
                  <a:lumMod val="40000"/>
                  <a:lumOff val="60000"/>
                </a:schemeClr>
              </a:solidFill>
              <a:latin typeface="Segoe UI Black"/>
            </a:endParaRPr>
          </a:p>
        </p:txBody>
      </p:sp>
      <p:sp>
        <p:nvSpPr>
          <p:cNvPr id="11" name="2 CuadroTexto"/>
          <p:cNvSpPr txBox="1"/>
          <p:nvPr/>
        </p:nvSpPr>
        <p:spPr>
          <a:xfrm>
            <a:off x="270879" y="3709774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Ikasketak</a:t>
            </a:r>
            <a:r>
              <a:rPr lang="es-ES" sz="2400" b="1" dirty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sortzen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Generando aprendizajes</a:t>
            </a:r>
          </a:p>
        </p:txBody>
      </p:sp>
      <p:sp>
        <p:nvSpPr>
          <p:cNvPr id="13" name="1 CuadroTexto"/>
          <p:cNvSpPr txBox="1"/>
          <p:nvPr/>
        </p:nvSpPr>
        <p:spPr>
          <a:xfrm>
            <a:off x="3549546" y="903576"/>
            <a:ext cx="5400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¿Cómo facilita la conexión y la articulación con otros colectivos?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Relaciones y coordinación:</a:t>
            </a:r>
            <a:endParaRPr lang="eu-E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Rompiendo barreras tiempo-espacio se llega a muchas más personas</a:t>
            </a:r>
            <a:endParaRPr lang="eu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Conocernos los diferentes colectivos</a:t>
            </a:r>
            <a:endParaRPr lang="eu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Crear lazos para crear proyectos en común</a:t>
            </a:r>
            <a:endParaRPr lang="eu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Coordinación entre centros educativos y otros agentes sociales</a:t>
            </a:r>
            <a:endParaRPr lang="eu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Conocimiento e intercambio de experiencias globales</a:t>
            </a:r>
            <a:endParaRPr lang="eu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Relaciones entre iguales</a:t>
            </a:r>
            <a:endParaRPr lang="eu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Crear redes</a:t>
            </a:r>
            <a:endParaRPr lang="eu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Escuchar a colectivos menos visibles y escuchados</a:t>
            </a:r>
            <a:endParaRPr lang="eu-ES" dirty="0"/>
          </a:p>
        </p:txBody>
      </p:sp>
      <p:pic>
        <p:nvPicPr>
          <p:cNvPr id="14" name="Irudia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28" y="1390186"/>
            <a:ext cx="1962066" cy="147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6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10648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Agenda</a:t>
            </a:r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Egitaraua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0" name="Rectángulo 1"/>
          <p:cNvSpPr/>
          <p:nvPr/>
        </p:nvSpPr>
        <p:spPr>
          <a:xfrm>
            <a:off x="-16174" y="0"/>
            <a:ext cx="3240483" cy="68443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92D05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Imagen 2">
            <a:extLst>
              <a:ext uri="{FF2B5EF4-FFF2-40B4-BE49-F238E27FC236}">
                <a16:creationId xmlns:a16="http://schemas.microsoft.com/office/drawing/2014/main" id="{C0DEB34B-EC96-49B7-AA8D-E425B207E6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-340600" y="3240418"/>
            <a:ext cx="6885384" cy="322393"/>
          </a:xfrm>
          <a:prstGeom prst="rect">
            <a:avLst/>
          </a:prstGeom>
        </p:spPr>
      </p:pic>
      <p:sp>
        <p:nvSpPr>
          <p:cNvPr id="15" name="TestuKoadroa 14"/>
          <p:cNvSpPr txBox="1"/>
          <p:nvPr/>
        </p:nvSpPr>
        <p:spPr>
          <a:xfrm>
            <a:off x="127084" y="548680"/>
            <a:ext cx="281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Black"/>
              </a:rPr>
              <a:t>IV Heziketa Topaketa</a:t>
            </a:r>
            <a:endParaRPr lang="eu-ES" b="1" dirty="0">
              <a:solidFill>
                <a:schemeClr val="tx2">
                  <a:lumMod val="40000"/>
                  <a:lumOff val="60000"/>
                </a:schemeClr>
              </a:solidFill>
              <a:latin typeface="Segoe UI Black"/>
            </a:endParaRPr>
          </a:p>
        </p:txBody>
      </p:sp>
      <p:sp>
        <p:nvSpPr>
          <p:cNvPr id="11" name="2 CuadroTexto"/>
          <p:cNvSpPr txBox="1"/>
          <p:nvPr/>
        </p:nvSpPr>
        <p:spPr>
          <a:xfrm>
            <a:off x="270879" y="3709774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Ikasketak</a:t>
            </a:r>
            <a:r>
              <a:rPr lang="es-ES" sz="2400" b="1" dirty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sortzen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Generando aprendizajes</a:t>
            </a:r>
          </a:p>
        </p:txBody>
      </p:sp>
      <p:sp>
        <p:nvSpPr>
          <p:cNvPr id="13" name="1 CuadroTexto"/>
          <p:cNvSpPr txBox="1"/>
          <p:nvPr/>
        </p:nvSpPr>
        <p:spPr>
          <a:xfrm>
            <a:off x="3481078" y="993164"/>
            <a:ext cx="54006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¿Cómo podemos superar las dificultades? ¿</a:t>
            </a:r>
            <a:r>
              <a:rPr lang="es-ES" sz="24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Q</a:t>
            </a:r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ué podemos mejorar?</a:t>
            </a:r>
          </a:p>
          <a:p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Metodología:</a:t>
            </a:r>
            <a:endParaRPr lang="eu-E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Recordar que la tecnología es una herramienta</a:t>
            </a:r>
            <a:endParaRPr lang="eu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Participación activa de todo el claustro</a:t>
            </a:r>
            <a:endParaRPr lang="eu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Reforzar el </a:t>
            </a:r>
            <a:r>
              <a:rPr lang="es-ES" dirty="0" err="1"/>
              <a:t>ApS</a:t>
            </a:r>
            <a:endParaRPr lang="eu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Coherencia en el </a:t>
            </a:r>
            <a:r>
              <a:rPr lang="es-ES" dirty="0" smtClean="0"/>
              <a:t>centro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Capacidades:</a:t>
            </a:r>
            <a:endParaRPr lang="eu-E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Brecha digital (alfabetización, oportunidades…)</a:t>
            </a:r>
            <a:endParaRPr lang="eu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Mejorar el acceso a la tecnología y su utilización</a:t>
            </a:r>
            <a:endParaRPr lang="eu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Formación y sensibilización para el </a:t>
            </a:r>
            <a:r>
              <a:rPr lang="es-ES" dirty="0" smtClean="0"/>
              <a:t>profesorado</a:t>
            </a:r>
            <a:endParaRPr lang="eu-ES" dirty="0"/>
          </a:p>
        </p:txBody>
      </p:sp>
      <p:pic>
        <p:nvPicPr>
          <p:cNvPr id="14" name="Irudia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28" y="1390186"/>
            <a:ext cx="1962066" cy="147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7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10648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Agenda</a:t>
            </a:r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Egitaraua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0" name="Rectángulo 1"/>
          <p:cNvSpPr/>
          <p:nvPr/>
        </p:nvSpPr>
        <p:spPr>
          <a:xfrm>
            <a:off x="-16174" y="0"/>
            <a:ext cx="3240483" cy="68443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92D05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Imagen 2">
            <a:extLst>
              <a:ext uri="{FF2B5EF4-FFF2-40B4-BE49-F238E27FC236}">
                <a16:creationId xmlns:a16="http://schemas.microsoft.com/office/drawing/2014/main" id="{C0DEB34B-EC96-49B7-AA8D-E425B207E6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-340600" y="3240418"/>
            <a:ext cx="6885384" cy="322393"/>
          </a:xfrm>
          <a:prstGeom prst="rect">
            <a:avLst/>
          </a:prstGeom>
        </p:spPr>
      </p:pic>
      <p:sp>
        <p:nvSpPr>
          <p:cNvPr id="15" name="TestuKoadroa 14"/>
          <p:cNvSpPr txBox="1"/>
          <p:nvPr/>
        </p:nvSpPr>
        <p:spPr>
          <a:xfrm>
            <a:off x="127084" y="548680"/>
            <a:ext cx="281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Black"/>
              </a:rPr>
              <a:t>IV Heziketa Topaketa</a:t>
            </a:r>
            <a:endParaRPr lang="eu-ES" b="1" dirty="0">
              <a:solidFill>
                <a:schemeClr val="tx2">
                  <a:lumMod val="40000"/>
                  <a:lumOff val="60000"/>
                </a:schemeClr>
              </a:solidFill>
              <a:latin typeface="Segoe UI Black"/>
            </a:endParaRPr>
          </a:p>
        </p:txBody>
      </p:sp>
      <p:sp>
        <p:nvSpPr>
          <p:cNvPr id="11" name="2 CuadroTexto"/>
          <p:cNvSpPr txBox="1"/>
          <p:nvPr/>
        </p:nvSpPr>
        <p:spPr>
          <a:xfrm>
            <a:off x="270879" y="3709774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Ikasketak</a:t>
            </a:r>
            <a:r>
              <a:rPr lang="es-ES" sz="2400" b="1" dirty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sortzen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Generando aprendizajes</a:t>
            </a:r>
          </a:p>
        </p:txBody>
      </p:sp>
      <p:sp>
        <p:nvSpPr>
          <p:cNvPr id="13" name="1 CuadroTexto"/>
          <p:cNvSpPr txBox="1"/>
          <p:nvPr/>
        </p:nvSpPr>
        <p:spPr>
          <a:xfrm>
            <a:off x="3536318" y="1113829"/>
            <a:ext cx="54006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¿Cómo podemos superar las dificultades? ¿</a:t>
            </a:r>
            <a:r>
              <a:rPr lang="es-ES" sz="24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Q</a:t>
            </a:r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ué podemos mejorar?</a:t>
            </a:r>
          </a:p>
          <a:p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/>
              <a:t>Reflexión </a:t>
            </a:r>
            <a:r>
              <a:rPr lang="es-ES" b="1" dirty="0"/>
              <a:t>y pensamiento crítico:</a:t>
            </a:r>
            <a:endParaRPr lang="eu-E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Debate en torno a las normas</a:t>
            </a:r>
            <a:endParaRPr lang="eu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Debate sobre los límites</a:t>
            </a:r>
            <a:endParaRPr lang="eu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Concienciación y facilidades de acercamiento a la tecnología</a:t>
            </a:r>
            <a:endParaRPr lang="eu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Trabajar el consumismo, el individualismo y la falta de </a:t>
            </a:r>
            <a:r>
              <a:rPr lang="es-ES" dirty="0" smtClean="0"/>
              <a:t>responsabilidad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La vinculación a un objetivo de la transformación social y compromiso político</a:t>
            </a:r>
            <a:endParaRPr lang="eu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Reconocer que hay margen de mejora</a:t>
            </a:r>
            <a:endParaRPr lang="eu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u-ES" dirty="0"/>
          </a:p>
        </p:txBody>
      </p:sp>
      <p:pic>
        <p:nvPicPr>
          <p:cNvPr id="14" name="Irudia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28" y="1390186"/>
            <a:ext cx="1962066" cy="147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10648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Agenda</a:t>
            </a:r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Egitaraua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0" name="Rectángulo 1"/>
          <p:cNvSpPr/>
          <p:nvPr/>
        </p:nvSpPr>
        <p:spPr>
          <a:xfrm>
            <a:off x="-16174" y="0"/>
            <a:ext cx="3240483" cy="68443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92D05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Imagen 2">
            <a:extLst>
              <a:ext uri="{FF2B5EF4-FFF2-40B4-BE49-F238E27FC236}">
                <a16:creationId xmlns:a16="http://schemas.microsoft.com/office/drawing/2014/main" id="{C0DEB34B-EC96-49B7-AA8D-E425B207E6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-340600" y="3240418"/>
            <a:ext cx="6885384" cy="322393"/>
          </a:xfrm>
          <a:prstGeom prst="rect">
            <a:avLst/>
          </a:prstGeom>
        </p:spPr>
      </p:pic>
      <p:sp>
        <p:nvSpPr>
          <p:cNvPr id="15" name="TestuKoadroa 14"/>
          <p:cNvSpPr txBox="1"/>
          <p:nvPr/>
        </p:nvSpPr>
        <p:spPr>
          <a:xfrm>
            <a:off x="127084" y="548680"/>
            <a:ext cx="281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Black"/>
              </a:rPr>
              <a:t>IV Heziketa Topaketa</a:t>
            </a:r>
            <a:endParaRPr lang="eu-ES" b="1" dirty="0">
              <a:solidFill>
                <a:schemeClr val="tx2">
                  <a:lumMod val="40000"/>
                  <a:lumOff val="60000"/>
                </a:schemeClr>
              </a:solidFill>
              <a:latin typeface="Segoe UI Black"/>
            </a:endParaRPr>
          </a:p>
        </p:txBody>
      </p:sp>
      <p:sp>
        <p:nvSpPr>
          <p:cNvPr id="11" name="2 CuadroTexto"/>
          <p:cNvSpPr txBox="1"/>
          <p:nvPr/>
        </p:nvSpPr>
        <p:spPr>
          <a:xfrm>
            <a:off x="270879" y="3709774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Ikasketak</a:t>
            </a:r>
            <a:r>
              <a:rPr lang="es-ES" sz="2400" b="1" dirty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sortzen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Generando aprendizajes</a:t>
            </a:r>
          </a:p>
        </p:txBody>
      </p:sp>
      <p:pic>
        <p:nvPicPr>
          <p:cNvPr id="9" name="Picture 2" descr="M:\PLANES\ARAR 2017-2020\1.3. Heziketa topaketak\I Heziketa Topaketa metodologías coeducativas\Heziketa Topaketa\Fotos\IMG_16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036" y="4052390"/>
            <a:ext cx="1874836" cy="249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6 CuadroTexto"/>
          <p:cNvSpPr txBox="1"/>
          <p:nvPr/>
        </p:nvSpPr>
        <p:spPr>
          <a:xfrm>
            <a:off x="4932040" y="3212976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Ebaluazioa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Evaluación</a:t>
            </a:r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95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10648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Agenda</a:t>
            </a:r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Egitaraua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0" name="Rectángulo 1"/>
          <p:cNvSpPr/>
          <p:nvPr/>
        </p:nvSpPr>
        <p:spPr>
          <a:xfrm>
            <a:off x="-16174" y="0"/>
            <a:ext cx="3240483" cy="68443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92D05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Imagen 2">
            <a:extLst>
              <a:ext uri="{FF2B5EF4-FFF2-40B4-BE49-F238E27FC236}">
                <a16:creationId xmlns:a16="http://schemas.microsoft.com/office/drawing/2014/main" id="{C0DEB34B-EC96-49B7-AA8D-E425B207E6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-340600" y="3240418"/>
            <a:ext cx="6885384" cy="322393"/>
          </a:xfrm>
          <a:prstGeom prst="rect">
            <a:avLst/>
          </a:prstGeom>
        </p:spPr>
      </p:pic>
      <p:sp>
        <p:nvSpPr>
          <p:cNvPr id="15" name="TestuKoadroa 14"/>
          <p:cNvSpPr txBox="1"/>
          <p:nvPr/>
        </p:nvSpPr>
        <p:spPr>
          <a:xfrm>
            <a:off x="127084" y="548680"/>
            <a:ext cx="281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Black"/>
              </a:rPr>
              <a:t>IV Heziketa Topaketa</a:t>
            </a:r>
            <a:endParaRPr lang="eu-ES" b="1" dirty="0">
              <a:solidFill>
                <a:schemeClr val="tx2">
                  <a:lumMod val="40000"/>
                  <a:lumOff val="60000"/>
                </a:schemeClr>
              </a:solidFill>
              <a:latin typeface="Segoe UI Black"/>
            </a:endParaRPr>
          </a:p>
        </p:txBody>
      </p:sp>
      <p:sp>
        <p:nvSpPr>
          <p:cNvPr id="9" name="6 CuadroTexto"/>
          <p:cNvSpPr txBox="1"/>
          <p:nvPr/>
        </p:nvSpPr>
        <p:spPr>
          <a:xfrm>
            <a:off x="3995936" y="502513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Ebaluazioa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Evaluación</a:t>
            </a:r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263289" y="1937485"/>
            <a:ext cx="57241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Nuevos </a:t>
            </a:r>
            <a:r>
              <a:rPr lang="es-ES" sz="20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conocimientos</a:t>
            </a:r>
            <a:r>
              <a:rPr lang="es-ES" dirty="0" smtClean="0"/>
              <a:t>: </a:t>
            </a:r>
            <a:r>
              <a:rPr lang="es-ES" b="1" dirty="0" smtClean="0"/>
              <a:t>7,12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Herramientas</a:t>
            </a:r>
            <a:r>
              <a:rPr lang="es-ES" dirty="0" smtClean="0"/>
              <a:t>: </a:t>
            </a:r>
            <a:r>
              <a:rPr lang="es-ES" b="1" dirty="0" smtClean="0"/>
              <a:t>6,76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Contactos</a:t>
            </a:r>
            <a:r>
              <a:rPr lang="es-ES" dirty="0" smtClean="0"/>
              <a:t>: </a:t>
            </a:r>
            <a:r>
              <a:rPr lang="es-ES" b="1" dirty="0" smtClean="0"/>
              <a:t>7,54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Utilidad/</a:t>
            </a:r>
            <a:r>
              <a:rPr lang="es-ES" sz="2000" b="1" dirty="0" err="1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replicabilidad</a:t>
            </a:r>
            <a:r>
              <a:rPr lang="es-ES" sz="20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20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de lo presentado</a:t>
            </a:r>
            <a:r>
              <a:rPr lang="es-ES" dirty="0" smtClean="0"/>
              <a:t>: </a:t>
            </a:r>
            <a:r>
              <a:rPr lang="es-ES" b="1" dirty="0" smtClean="0"/>
              <a:t>7,16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Posibilidades de trabajo conjunto fortalecidas</a:t>
            </a:r>
            <a:r>
              <a:rPr lang="es-ES" dirty="0" smtClean="0"/>
              <a:t>: </a:t>
            </a:r>
            <a:r>
              <a:rPr lang="es-ES" b="1" dirty="0" smtClean="0"/>
              <a:t>7</a:t>
            </a:r>
            <a:endParaRPr lang="es-ES" b="1" dirty="0"/>
          </a:p>
        </p:txBody>
      </p:sp>
      <p:pic>
        <p:nvPicPr>
          <p:cNvPr id="11" name="Irudia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28" y="1390186"/>
            <a:ext cx="1962066" cy="147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89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10648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Agenda</a:t>
            </a:r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Egitaraua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0" name="Rectángulo 1"/>
          <p:cNvSpPr/>
          <p:nvPr/>
        </p:nvSpPr>
        <p:spPr>
          <a:xfrm>
            <a:off x="-16174" y="0"/>
            <a:ext cx="3240483" cy="68443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92D05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Imagen 2">
            <a:extLst>
              <a:ext uri="{FF2B5EF4-FFF2-40B4-BE49-F238E27FC236}">
                <a16:creationId xmlns:a16="http://schemas.microsoft.com/office/drawing/2014/main" id="{C0DEB34B-EC96-49B7-AA8D-E425B207E6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-340600" y="3240418"/>
            <a:ext cx="6885384" cy="322393"/>
          </a:xfrm>
          <a:prstGeom prst="rect">
            <a:avLst/>
          </a:prstGeom>
        </p:spPr>
      </p:pic>
      <p:sp>
        <p:nvSpPr>
          <p:cNvPr id="15" name="TestuKoadroa 14"/>
          <p:cNvSpPr txBox="1"/>
          <p:nvPr/>
        </p:nvSpPr>
        <p:spPr>
          <a:xfrm>
            <a:off x="127084" y="548680"/>
            <a:ext cx="281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Black"/>
              </a:rPr>
              <a:t>IV Heziketa Topaketa</a:t>
            </a:r>
            <a:endParaRPr lang="eu-ES" b="1" dirty="0">
              <a:solidFill>
                <a:schemeClr val="tx2">
                  <a:lumMod val="40000"/>
                  <a:lumOff val="60000"/>
                </a:schemeClr>
              </a:solidFill>
              <a:latin typeface="Segoe UI Black"/>
            </a:endParaRPr>
          </a:p>
        </p:txBody>
      </p:sp>
      <p:sp>
        <p:nvSpPr>
          <p:cNvPr id="11" name="2 CuadroTexto"/>
          <p:cNvSpPr txBox="1"/>
          <p:nvPr/>
        </p:nvSpPr>
        <p:spPr>
          <a:xfrm>
            <a:off x="270879" y="3709774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Ikasketak</a:t>
            </a:r>
            <a:r>
              <a:rPr lang="es-ES" sz="2400" b="1" dirty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sortzen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Generando aprendizajes</a:t>
            </a:r>
          </a:p>
        </p:txBody>
      </p:sp>
      <p:sp>
        <p:nvSpPr>
          <p:cNvPr id="9" name="1 Rectángulo"/>
          <p:cNvSpPr/>
          <p:nvPr/>
        </p:nvSpPr>
        <p:spPr>
          <a:xfrm>
            <a:off x="3536318" y="631625"/>
            <a:ext cx="532859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¿Qué ha salido bien?</a:t>
            </a:r>
          </a:p>
          <a:p>
            <a:pPr lvl="0"/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prstClr val="black"/>
                </a:solidFill>
              </a:rPr>
              <a:t>Formato: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prstClr val="black"/>
                </a:solidFill>
              </a:rPr>
              <a:t>Se han cumplido los tiempos y se ha hecho muy ameno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prstClr val="black"/>
                </a:solidFill>
              </a:rPr>
              <a:t>El tiempo entre las ponencias, el tratamiento del idioma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prstClr val="black"/>
                </a:solidFill>
              </a:rPr>
              <a:t>El formato es bueno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prstClr val="black"/>
                </a:solidFill>
              </a:rPr>
              <a:t>Contenido</a:t>
            </a:r>
            <a:r>
              <a:rPr lang="es-ES" dirty="0" smtClean="0">
                <a:solidFill>
                  <a:prstClr val="black"/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prstClr val="black"/>
                </a:solidFill>
              </a:rPr>
              <a:t>Las experiencias han sido muy interesantes y el trabajo en grupo cercano y enriquecedor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prstClr val="black"/>
                </a:solidFill>
              </a:rPr>
              <a:t>Las ideas presentadas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prstClr val="black"/>
                </a:solidFill>
              </a:rPr>
              <a:t>Iniciativas diversas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prstClr val="black"/>
                </a:solidFill>
              </a:rPr>
              <a:t>Organización: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prstClr val="black"/>
                </a:solidFill>
              </a:rPr>
              <a:t>La convocatoria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prstClr val="black"/>
                </a:solidFill>
              </a:rPr>
              <a:t>Asistencia buena, aunque poca presencia de </a:t>
            </a:r>
            <a:r>
              <a:rPr lang="es-ES" dirty="0" err="1" smtClean="0">
                <a:solidFill>
                  <a:prstClr val="black"/>
                </a:solidFill>
              </a:rPr>
              <a:t>ONGDs</a:t>
            </a:r>
            <a:endParaRPr lang="es-ES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prstClr val="black"/>
                </a:solidFill>
              </a:rPr>
              <a:t>Posibilidades de articulación: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prstClr val="black"/>
                </a:solidFill>
              </a:rPr>
              <a:t>La relación entre agentes diversos</a:t>
            </a:r>
          </a:p>
        </p:txBody>
      </p:sp>
      <p:pic>
        <p:nvPicPr>
          <p:cNvPr id="14" name="Irudia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28" y="1390186"/>
            <a:ext cx="1962066" cy="147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95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10648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Agenda</a:t>
            </a:r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Egitaraua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0" name="Rectángulo 1"/>
          <p:cNvSpPr/>
          <p:nvPr/>
        </p:nvSpPr>
        <p:spPr>
          <a:xfrm>
            <a:off x="-16174" y="0"/>
            <a:ext cx="3240483" cy="68443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92D05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Imagen 2">
            <a:extLst>
              <a:ext uri="{FF2B5EF4-FFF2-40B4-BE49-F238E27FC236}">
                <a16:creationId xmlns:a16="http://schemas.microsoft.com/office/drawing/2014/main" id="{C0DEB34B-EC96-49B7-AA8D-E425B207E6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-340600" y="3240418"/>
            <a:ext cx="6885384" cy="322393"/>
          </a:xfrm>
          <a:prstGeom prst="rect">
            <a:avLst/>
          </a:prstGeom>
        </p:spPr>
      </p:pic>
      <p:sp>
        <p:nvSpPr>
          <p:cNvPr id="15" name="TestuKoadroa 14"/>
          <p:cNvSpPr txBox="1"/>
          <p:nvPr/>
        </p:nvSpPr>
        <p:spPr>
          <a:xfrm>
            <a:off x="127084" y="548680"/>
            <a:ext cx="281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Black"/>
              </a:rPr>
              <a:t>IV Heziketa Topaketa</a:t>
            </a:r>
            <a:endParaRPr lang="eu-ES" b="1" dirty="0">
              <a:solidFill>
                <a:schemeClr val="tx2">
                  <a:lumMod val="40000"/>
                  <a:lumOff val="60000"/>
                </a:schemeClr>
              </a:solidFill>
              <a:latin typeface="Segoe UI Black"/>
            </a:endParaRPr>
          </a:p>
        </p:txBody>
      </p:sp>
      <p:sp>
        <p:nvSpPr>
          <p:cNvPr id="11" name="2 CuadroTexto"/>
          <p:cNvSpPr txBox="1"/>
          <p:nvPr/>
        </p:nvSpPr>
        <p:spPr>
          <a:xfrm>
            <a:off x="270879" y="3709774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Ikasketak</a:t>
            </a:r>
            <a:r>
              <a:rPr lang="es-ES" sz="2400" b="1" dirty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sortzen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Generando aprendizajes</a:t>
            </a:r>
          </a:p>
        </p:txBody>
      </p:sp>
      <p:sp>
        <p:nvSpPr>
          <p:cNvPr id="9" name="1 Rectángulo"/>
          <p:cNvSpPr/>
          <p:nvPr/>
        </p:nvSpPr>
        <p:spPr>
          <a:xfrm>
            <a:off x="3511362" y="548680"/>
            <a:ext cx="552513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s-ES" dirty="0">
              <a:solidFill>
                <a:prstClr val="black"/>
              </a:solidFill>
            </a:endParaRPr>
          </a:p>
          <a:p>
            <a:pPr lvl="0"/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¿Qué habría que mejorar?</a:t>
            </a:r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S" dirty="0" smtClean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prstClr val="black"/>
                </a:solidFill>
              </a:rPr>
              <a:t>Contenido: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prstClr val="black"/>
                </a:solidFill>
              </a:rPr>
              <a:t>Poder </a:t>
            </a:r>
            <a:r>
              <a:rPr lang="es-ES" dirty="0">
                <a:solidFill>
                  <a:prstClr val="black"/>
                </a:solidFill>
              </a:rPr>
              <a:t>conocer aunque sea muy brevemente otras experiencias de las personas </a:t>
            </a:r>
            <a:r>
              <a:rPr lang="es-ES" dirty="0" smtClean="0">
                <a:solidFill>
                  <a:prstClr val="black"/>
                </a:solidFill>
              </a:rPr>
              <a:t>asistentes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prstClr val="black"/>
                </a:solidFill>
              </a:rPr>
              <a:t>Incluir experiencias de educación en FP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prstClr val="black"/>
                </a:solidFill>
              </a:rPr>
              <a:t>Experiencias de utilidad para el aula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prstClr val="black"/>
                </a:solidFill>
              </a:rPr>
              <a:t>Participación: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prstClr val="black"/>
                </a:solidFill>
              </a:rPr>
              <a:t>Ampliar la duración del espacio de intercambio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prstClr val="black"/>
                </a:solidFill>
              </a:rPr>
              <a:t>Generar más espacios de participación e interacción entre los </a:t>
            </a:r>
            <a:r>
              <a:rPr lang="es-ES" dirty="0" smtClean="0">
                <a:solidFill>
                  <a:prstClr val="black"/>
                </a:solidFill>
              </a:rPr>
              <a:t>asistentes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prstClr val="black"/>
                </a:solidFill>
              </a:rPr>
              <a:t>La participación en </a:t>
            </a:r>
            <a:r>
              <a:rPr lang="es-ES" dirty="0" smtClean="0">
                <a:solidFill>
                  <a:prstClr val="black"/>
                </a:solidFill>
              </a:rPr>
              <a:t>debate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prstClr val="black"/>
                </a:solidFill>
              </a:rPr>
              <a:t>Más entidades </a:t>
            </a:r>
            <a:r>
              <a:rPr lang="es-ES" dirty="0" smtClean="0">
                <a:solidFill>
                  <a:prstClr val="black"/>
                </a:solidFill>
              </a:rPr>
              <a:t>colaboradoras/participantes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prstClr val="black"/>
                </a:solidFill>
              </a:rPr>
              <a:t>Disponer de mayor información de agentes y entidades que </a:t>
            </a:r>
            <a:r>
              <a:rPr lang="es-ES" dirty="0" smtClean="0">
                <a:solidFill>
                  <a:prstClr val="black"/>
                </a:solidFill>
              </a:rPr>
              <a:t>asisten</a:t>
            </a:r>
          </a:p>
          <a:p>
            <a:pPr lvl="1"/>
            <a:endParaRPr lang="es-ES" dirty="0" smtClean="0">
              <a:solidFill>
                <a:prstClr val="black"/>
              </a:solidFill>
            </a:endParaRPr>
          </a:p>
        </p:txBody>
      </p:sp>
      <p:pic>
        <p:nvPicPr>
          <p:cNvPr id="14" name="Irudia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28" y="1390186"/>
            <a:ext cx="1962066" cy="147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95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10648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Agenda</a:t>
            </a:r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Egitaraua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0" name="Rectángulo 1"/>
          <p:cNvSpPr/>
          <p:nvPr/>
        </p:nvSpPr>
        <p:spPr>
          <a:xfrm>
            <a:off x="-16174" y="0"/>
            <a:ext cx="3240483" cy="68443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92D05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Imagen 2">
            <a:extLst>
              <a:ext uri="{FF2B5EF4-FFF2-40B4-BE49-F238E27FC236}">
                <a16:creationId xmlns:a16="http://schemas.microsoft.com/office/drawing/2014/main" id="{C0DEB34B-EC96-49B7-AA8D-E425B207E6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-340600" y="3240418"/>
            <a:ext cx="6885384" cy="322393"/>
          </a:xfrm>
          <a:prstGeom prst="rect">
            <a:avLst/>
          </a:prstGeom>
        </p:spPr>
      </p:pic>
      <p:sp>
        <p:nvSpPr>
          <p:cNvPr id="15" name="TestuKoadroa 14"/>
          <p:cNvSpPr txBox="1"/>
          <p:nvPr/>
        </p:nvSpPr>
        <p:spPr>
          <a:xfrm>
            <a:off x="127084" y="548680"/>
            <a:ext cx="281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Black"/>
              </a:rPr>
              <a:t>IV Heziketa Topaketa</a:t>
            </a:r>
            <a:endParaRPr lang="eu-ES" b="1" dirty="0">
              <a:solidFill>
                <a:schemeClr val="tx2">
                  <a:lumMod val="40000"/>
                  <a:lumOff val="60000"/>
                </a:schemeClr>
              </a:solidFill>
              <a:latin typeface="Segoe UI Black"/>
            </a:endParaRPr>
          </a:p>
        </p:txBody>
      </p:sp>
      <p:sp>
        <p:nvSpPr>
          <p:cNvPr id="11" name="2 CuadroTexto"/>
          <p:cNvSpPr txBox="1"/>
          <p:nvPr/>
        </p:nvSpPr>
        <p:spPr>
          <a:xfrm>
            <a:off x="270879" y="3709774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Ikasketak</a:t>
            </a:r>
            <a:r>
              <a:rPr lang="es-ES" sz="2400" b="1" dirty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sortzen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Generando aprendizajes</a:t>
            </a:r>
          </a:p>
        </p:txBody>
      </p:sp>
      <p:sp>
        <p:nvSpPr>
          <p:cNvPr id="9" name="1 Rectángulo"/>
          <p:cNvSpPr/>
          <p:nvPr/>
        </p:nvSpPr>
        <p:spPr>
          <a:xfrm>
            <a:off x="3443622" y="766535"/>
            <a:ext cx="5545595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s-ES" dirty="0">
              <a:solidFill>
                <a:prstClr val="black"/>
              </a:solidFill>
            </a:endParaRPr>
          </a:p>
          <a:p>
            <a:pPr lvl="0"/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¿Qué habría que mejorar?</a:t>
            </a:r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S" dirty="0" smtClean="0">
              <a:solidFill>
                <a:prstClr val="black"/>
              </a:solidFill>
            </a:endParaRPr>
          </a:p>
          <a:p>
            <a:pPr lvl="0"/>
            <a:endParaRPr lang="es-ES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prstClr val="black"/>
                </a:solidFill>
              </a:rPr>
              <a:t>Metodología/formato: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prstClr val="black"/>
                </a:solidFill>
              </a:rPr>
              <a:t>La cantidad de presentaciones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prstClr val="black"/>
                </a:solidFill>
              </a:rPr>
              <a:t>Dar una aproximación al sentido crítico de las TIC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prstClr val="black"/>
                </a:solidFill>
              </a:rPr>
              <a:t>Más proyectos o experiencias pero con menos tiempo para la exposición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prstClr val="black"/>
                </a:solidFill>
              </a:rPr>
              <a:t>Uso de un lenguaje inclusivo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prstClr val="black"/>
                </a:solidFill>
              </a:rPr>
              <a:t>Se está focalizando mucho en educación y poco en organizaciones sociales, debería organizarse para crear sinergias en educación-ONGD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prstClr val="black"/>
                </a:solidFill>
              </a:rPr>
              <a:t>Temporalización</a:t>
            </a:r>
          </a:p>
        </p:txBody>
      </p:sp>
      <p:pic>
        <p:nvPicPr>
          <p:cNvPr id="14" name="Irudia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28" y="1390186"/>
            <a:ext cx="1962066" cy="147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43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udi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74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10648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Agenda</a:t>
            </a:r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Egitaraua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0" name="Rectángulo 1"/>
          <p:cNvSpPr/>
          <p:nvPr/>
        </p:nvSpPr>
        <p:spPr>
          <a:xfrm>
            <a:off x="-16174" y="0"/>
            <a:ext cx="3240483" cy="68443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92D05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Imagen 2">
            <a:extLst>
              <a:ext uri="{FF2B5EF4-FFF2-40B4-BE49-F238E27FC236}">
                <a16:creationId xmlns:a16="http://schemas.microsoft.com/office/drawing/2014/main" id="{C0DEB34B-EC96-49B7-AA8D-E425B207E6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-340600" y="3240418"/>
            <a:ext cx="6885384" cy="322393"/>
          </a:xfrm>
          <a:prstGeom prst="rect">
            <a:avLst/>
          </a:prstGeom>
        </p:spPr>
      </p:pic>
      <p:sp>
        <p:nvSpPr>
          <p:cNvPr id="15" name="TestuKoadroa 14"/>
          <p:cNvSpPr txBox="1"/>
          <p:nvPr/>
        </p:nvSpPr>
        <p:spPr>
          <a:xfrm>
            <a:off x="127084" y="548680"/>
            <a:ext cx="281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Black"/>
              </a:rPr>
              <a:t>IV Heziketa Topaketa</a:t>
            </a:r>
            <a:endParaRPr lang="eu-ES" b="1" dirty="0">
              <a:solidFill>
                <a:schemeClr val="tx2">
                  <a:lumMod val="40000"/>
                  <a:lumOff val="60000"/>
                </a:schemeClr>
              </a:solidFill>
              <a:latin typeface="Segoe UI Black"/>
            </a:endParaRPr>
          </a:p>
        </p:txBody>
      </p:sp>
      <p:sp>
        <p:nvSpPr>
          <p:cNvPr id="11" name="2 CuadroTexto"/>
          <p:cNvSpPr txBox="1"/>
          <p:nvPr/>
        </p:nvSpPr>
        <p:spPr>
          <a:xfrm>
            <a:off x="270879" y="3709774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Ikasketak</a:t>
            </a:r>
            <a:r>
              <a:rPr lang="es-ES" sz="2400" b="1" dirty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sortzen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Generando aprendizajes</a:t>
            </a:r>
          </a:p>
        </p:txBody>
      </p:sp>
      <p:sp>
        <p:nvSpPr>
          <p:cNvPr id="13" name="7 Rectángulo"/>
          <p:cNvSpPr/>
          <p:nvPr/>
        </p:nvSpPr>
        <p:spPr>
          <a:xfrm>
            <a:off x="3570537" y="332656"/>
            <a:ext cx="5544616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¿Qué he aprendido? ¿Qué me llevo?</a:t>
            </a:r>
          </a:p>
          <a:p>
            <a:pPr lvl="0"/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Formas de trabajar:</a:t>
            </a:r>
            <a:endParaRPr lang="eu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Reconocer que los procesos se consiguen a largo plazo y no con experiencias puntuales</a:t>
            </a:r>
            <a:endParaRPr lang="eu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Que la participación es una cuestión muy importante y que hay que darle un mayor impulso</a:t>
            </a:r>
            <a:endParaRPr lang="eu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Cambiar la enseñanza es necesario</a:t>
            </a:r>
            <a:endParaRPr lang="eu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Formas de hacer en otros centros</a:t>
            </a:r>
            <a:endParaRPr lang="eu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La necesidad de poner el énfasis en la metodología para que el alumnado sea protagonista</a:t>
            </a:r>
            <a:endParaRPr lang="eu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La escuela se transforma y hay que acompañarla desde la sociedad y viceversa</a:t>
            </a:r>
            <a:endParaRPr lang="eu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Dar la palabra a los y las jóvenes </a:t>
            </a:r>
            <a:endParaRPr lang="eu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Que hay que combatir las resistencias con apoyo, cariño y empeño</a:t>
            </a:r>
            <a:endParaRPr lang="eu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Algunas problemáticas y experiencias que se están implementando en aula, así como la tipología de metodologías que funciona con el alumnado</a:t>
            </a:r>
            <a:endParaRPr lang="eu-ES" dirty="0"/>
          </a:p>
          <a:p>
            <a:pPr lvl="0"/>
            <a:endParaRPr lang="es-ES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S" dirty="0">
              <a:solidFill>
                <a:prstClr val="black"/>
              </a:solidFill>
            </a:endParaRPr>
          </a:p>
        </p:txBody>
      </p:sp>
      <p:pic>
        <p:nvPicPr>
          <p:cNvPr id="14" name="Irudia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28" y="1390186"/>
            <a:ext cx="1962066" cy="147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13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10648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Agenda</a:t>
            </a:r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Egitaraua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0" name="Rectángulo 1"/>
          <p:cNvSpPr/>
          <p:nvPr/>
        </p:nvSpPr>
        <p:spPr>
          <a:xfrm>
            <a:off x="-16174" y="0"/>
            <a:ext cx="3240483" cy="68443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92D05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Imagen 2">
            <a:extLst>
              <a:ext uri="{FF2B5EF4-FFF2-40B4-BE49-F238E27FC236}">
                <a16:creationId xmlns:a16="http://schemas.microsoft.com/office/drawing/2014/main" id="{C0DEB34B-EC96-49B7-AA8D-E425B207E6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-340600" y="3240418"/>
            <a:ext cx="6885384" cy="322393"/>
          </a:xfrm>
          <a:prstGeom prst="rect">
            <a:avLst/>
          </a:prstGeom>
        </p:spPr>
      </p:pic>
      <p:sp>
        <p:nvSpPr>
          <p:cNvPr id="15" name="TestuKoadroa 14"/>
          <p:cNvSpPr txBox="1"/>
          <p:nvPr/>
        </p:nvSpPr>
        <p:spPr>
          <a:xfrm>
            <a:off x="127084" y="548680"/>
            <a:ext cx="281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Black"/>
              </a:rPr>
              <a:t>IV Heziketa Topaketa</a:t>
            </a:r>
            <a:endParaRPr lang="eu-ES" b="1" dirty="0">
              <a:solidFill>
                <a:schemeClr val="tx2">
                  <a:lumMod val="40000"/>
                  <a:lumOff val="60000"/>
                </a:schemeClr>
              </a:solidFill>
              <a:latin typeface="Segoe UI Black"/>
            </a:endParaRPr>
          </a:p>
        </p:txBody>
      </p:sp>
      <p:sp>
        <p:nvSpPr>
          <p:cNvPr id="11" name="2 CuadroTexto"/>
          <p:cNvSpPr txBox="1"/>
          <p:nvPr/>
        </p:nvSpPr>
        <p:spPr>
          <a:xfrm>
            <a:off x="270879" y="3709774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Ikasketak</a:t>
            </a:r>
            <a:r>
              <a:rPr lang="es-ES" sz="2400" b="1" dirty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sortzen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Generando aprendizajes</a:t>
            </a:r>
          </a:p>
        </p:txBody>
      </p:sp>
      <p:sp>
        <p:nvSpPr>
          <p:cNvPr id="13" name="7 Rectángulo"/>
          <p:cNvSpPr/>
          <p:nvPr/>
        </p:nvSpPr>
        <p:spPr>
          <a:xfrm>
            <a:off x="3367567" y="216126"/>
            <a:ext cx="5688411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¿Qué he aprendido? ¿Qué me llevo?</a:t>
            </a:r>
          </a:p>
          <a:p>
            <a:pPr lvl="0"/>
            <a:endParaRPr lang="es-ES" sz="16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700" dirty="0"/>
              <a:t>Agentes y articulación:</a:t>
            </a:r>
            <a:endParaRPr lang="eu-ES" sz="17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700" dirty="0"/>
              <a:t>Conocer a otras entidades </a:t>
            </a:r>
            <a:r>
              <a:rPr lang="es-ES" sz="1700" dirty="0" smtClean="0"/>
              <a:t>sociales y experiencias de otros centros educativos</a:t>
            </a:r>
            <a:endParaRPr lang="eu-ES" sz="17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700" dirty="0" smtClean="0"/>
              <a:t>Más personas de las que nos pensamos se involucran con proyectos sociales</a:t>
            </a:r>
            <a:endParaRPr lang="eu-ES" sz="17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700" dirty="0" smtClean="0"/>
              <a:t>Muy </a:t>
            </a:r>
            <a:r>
              <a:rPr lang="es-ES" sz="1700" dirty="0"/>
              <a:t>buenas ideas para promover el intercambio y las relaciones a través de las nuevas </a:t>
            </a:r>
            <a:r>
              <a:rPr lang="es-ES" sz="1700" dirty="0" smtClean="0"/>
              <a:t>tecnologías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700" dirty="0" smtClean="0"/>
              <a:t>Personas </a:t>
            </a:r>
            <a:r>
              <a:rPr lang="es-ES" sz="1700" dirty="0"/>
              <a:t>inspiradoras</a:t>
            </a:r>
            <a:endParaRPr lang="eu-ES" sz="17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700" dirty="0"/>
              <a:t>Que debemos seguir construyendo </a:t>
            </a:r>
            <a:r>
              <a:rPr lang="es-ES" sz="1700" dirty="0" smtClean="0"/>
              <a:t>de </a:t>
            </a:r>
            <a:r>
              <a:rPr lang="es-ES" sz="1700" dirty="0"/>
              <a:t>manera conjunta</a:t>
            </a:r>
            <a:endParaRPr lang="eu-ES" sz="17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700" dirty="0"/>
              <a:t>Acercamiento entre </a:t>
            </a:r>
            <a:r>
              <a:rPr lang="es-ES" sz="1700" dirty="0" err="1"/>
              <a:t>ONGDs</a:t>
            </a:r>
            <a:r>
              <a:rPr lang="es-ES" sz="1700" dirty="0"/>
              <a:t> y centros educativos</a:t>
            </a:r>
            <a:endParaRPr lang="eu-ES" sz="17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700" dirty="0" smtClean="0"/>
              <a:t>Mayores </a:t>
            </a:r>
            <a:r>
              <a:rPr lang="es-ES" sz="1700" dirty="0"/>
              <a:t>posibilidades de articulación (formal-no formal)</a:t>
            </a:r>
            <a:endParaRPr lang="eu-ES" sz="17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700" dirty="0"/>
              <a:t>Maneras e ideas para interconectar realidades</a:t>
            </a:r>
            <a:r>
              <a:rPr lang="es-ES" sz="1700" dirty="0" smtClean="0"/>
              <a:t>/ pueblos</a:t>
            </a:r>
            <a:endParaRPr lang="eu-ES" sz="17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700" dirty="0"/>
              <a:t>Conectar con varios agentes educativos</a:t>
            </a:r>
            <a:endParaRPr lang="eu-ES" sz="17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700" dirty="0"/>
              <a:t>Que distintos sectores de la sociedad caminamos en la misma dirección</a:t>
            </a:r>
            <a:endParaRPr lang="eu-ES" sz="17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700" dirty="0"/>
              <a:t>La riqueza que proporciona la interacción con otros colectivos en el proceso de aprendizaje</a:t>
            </a:r>
            <a:endParaRPr lang="eu-ES" sz="17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700" dirty="0"/>
              <a:t>La necesidad de poner en común experiencias para aprender de </a:t>
            </a:r>
            <a:r>
              <a:rPr lang="es-ES" sz="1700" dirty="0" smtClean="0"/>
              <a:t>otros</a:t>
            </a:r>
            <a:endParaRPr lang="eu-ES" sz="1700" dirty="0"/>
          </a:p>
        </p:txBody>
      </p:sp>
      <p:pic>
        <p:nvPicPr>
          <p:cNvPr id="14" name="Irudia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28" y="1390186"/>
            <a:ext cx="1962066" cy="147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6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10648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Agenda</a:t>
            </a:r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Egitaraua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0" name="Rectángulo 1"/>
          <p:cNvSpPr/>
          <p:nvPr/>
        </p:nvSpPr>
        <p:spPr>
          <a:xfrm>
            <a:off x="-16174" y="0"/>
            <a:ext cx="3240483" cy="68443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92D05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Imagen 2">
            <a:extLst>
              <a:ext uri="{FF2B5EF4-FFF2-40B4-BE49-F238E27FC236}">
                <a16:creationId xmlns:a16="http://schemas.microsoft.com/office/drawing/2014/main" id="{C0DEB34B-EC96-49B7-AA8D-E425B207E6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-340600" y="3240418"/>
            <a:ext cx="6885384" cy="322393"/>
          </a:xfrm>
          <a:prstGeom prst="rect">
            <a:avLst/>
          </a:prstGeom>
        </p:spPr>
      </p:pic>
      <p:sp>
        <p:nvSpPr>
          <p:cNvPr id="15" name="TestuKoadroa 14"/>
          <p:cNvSpPr txBox="1"/>
          <p:nvPr/>
        </p:nvSpPr>
        <p:spPr>
          <a:xfrm>
            <a:off x="127084" y="548680"/>
            <a:ext cx="281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Black"/>
              </a:rPr>
              <a:t>IV Heziketa Topaketa</a:t>
            </a:r>
            <a:endParaRPr lang="eu-ES" b="1" dirty="0">
              <a:solidFill>
                <a:schemeClr val="tx2">
                  <a:lumMod val="40000"/>
                  <a:lumOff val="60000"/>
                </a:schemeClr>
              </a:solidFill>
              <a:latin typeface="Segoe UI Black"/>
            </a:endParaRPr>
          </a:p>
        </p:txBody>
      </p:sp>
      <p:sp>
        <p:nvSpPr>
          <p:cNvPr id="11" name="2 CuadroTexto"/>
          <p:cNvSpPr txBox="1"/>
          <p:nvPr/>
        </p:nvSpPr>
        <p:spPr>
          <a:xfrm>
            <a:off x="270879" y="3709774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Ikasketak</a:t>
            </a:r>
            <a:r>
              <a:rPr lang="es-ES" sz="2400" b="1" dirty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sortzen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Generando aprendizajes</a:t>
            </a:r>
          </a:p>
        </p:txBody>
      </p:sp>
      <p:sp>
        <p:nvSpPr>
          <p:cNvPr id="13" name="7 Rectángulo"/>
          <p:cNvSpPr/>
          <p:nvPr/>
        </p:nvSpPr>
        <p:spPr>
          <a:xfrm>
            <a:off x="3466467" y="533103"/>
            <a:ext cx="5307885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¿Qué he aprendido? ¿Qué me llevo?</a:t>
            </a:r>
          </a:p>
          <a:p>
            <a:pPr lvl="0"/>
            <a:endParaRPr lang="es-ES" sz="1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Recursos:</a:t>
            </a:r>
            <a:endParaRPr lang="eu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Nuevas potencialidades y aplicaciones de las TAC en la educación</a:t>
            </a:r>
            <a:endParaRPr lang="eu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Recursos útiles</a:t>
            </a:r>
            <a:endParaRPr lang="eu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Experiencias que se pueden ver como referencia</a:t>
            </a:r>
            <a:endParaRPr lang="eu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Escasa visibilidad de algunas experiencias, a pesar de su gran potencial</a:t>
            </a:r>
            <a:endParaRPr lang="eu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Nuevas metodologías</a:t>
            </a:r>
            <a:endParaRPr lang="eu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Conocimiento de experiencias de fuera del sistema educativo</a:t>
            </a:r>
            <a:endParaRPr lang="eu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Experiencias de otros lugares, oportunidades de mejora y nuevos </a:t>
            </a:r>
            <a:r>
              <a:rPr lang="es-ES" dirty="0" smtClean="0"/>
              <a:t>aprendizajes</a:t>
            </a:r>
            <a:endParaRPr lang="eu-ES" dirty="0"/>
          </a:p>
        </p:txBody>
      </p:sp>
      <p:pic>
        <p:nvPicPr>
          <p:cNvPr id="14" name="Irudia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28" y="1390186"/>
            <a:ext cx="1962066" cy="147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10648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Agenda</a:t>
            </a:r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Egitaraua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0" name="Rectángulo 1"/>
          <p:cNvSpPr/>
          <p:nvPr/>
        </p:nvSpPr>
        <p:spPr>
          <a:xfrm>
            <a:off x="-16174" y="0"/>
            <a:ext cx="3240483" cy="68443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92D05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Imagen 2">
            <a:extLst>
              <a:ext uri="{FF2B5EF4-FFF2-40B4-BE49-F238E27FC236}">
                <a16:creationId xmlns:a16="http://schemas.microsoft.com/office/drawing/2014/main" id="{C0DEB34B-EC96-49B7-AA8D-E425B207E6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-340600" y="3240418"/>
            <a:ext cx="6885384" cy="322393"/>
          </a:xfrm>
          <a:prstGeom prst="rect">
            <a:avLst/>
          </a:prstGeom>
        </p:spPr>
      </p:pic>
      <p:sp>
        <p:nvSpPr>
          <p:cNvPr id="15" name="TestuKoadroa 14"/>
          <p:cNvSpPr txBox="1"/>
          <p:nvPr/>
        </p:nvSpPr>
        <p:spPr>
          <a:xfrm>
            <a:off x="127084" y="548680"/>
            <a:ext cx="281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Black"/>
              </a:rPr>
              <a:t>IV Heziketa Topaketa</a:t>
            </a:r>
            <a:endParaRPr lang="eu-ES" b="1" dirty="0">
              <a:solidFill>
                <a:schemeClr val="tx2">
                  <a:lumMod val="40000"/>
                  <a:lumOff val="60000"/>
                </a:schemeClr>
              </a:solidFill>
              <a:latin typeface="Segoe UI Black"/>
            </a:endParaRPr>
          </a:p>
        </p:txBody>
      </p:sp>
      <p:sp>
        <p:nvSpPr>
          <p:cNvPr id="11" name="2 CuadroTexto"/>
          <p:cNvSpPr txBox="1"/>
          <p:nvPr/>
        </p:nvSpPr>
        <p:spPr>
          <a:xfrm>
            <a:off x="270879" y="3709774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Ikasketak</a:t>
            </a:r>
            <a:r>
              <a:rPr lang="es-ES" sz="2400" b="1" dirty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sortzen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Generando aprendizajes</a:t>
            </a:r>
          </a:p>
        </p:txBody>
      </p:sp>
      <p:sp>
        <p:nvSpPr>
          <p:cNvPr id="13" name="7 Rectángulo"/>
          <p:cNvSpPr/>
          <p:nvPr/>
        </p:nvSpPr>
        <p:spPr>
          <a:xfrm>
            <a:off x="3547264" y="733346"/>
            <a:ext cx="55446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Sensaciones finales</a:t>
            </a:r>
          </a:p>
          <a:p>
            <a:pPr lvl="0"/>
            <a:endParaRPr lang="es-ES" sz="1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prstClr val="black"/>
                </a:solidFill>
              </a:rPr>
              <a:t>Se aprende más cuando se sale del colectivo habitual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prstClr val="black"/>
                </a:solidFill>
              </a:rPr>
              <a:t>Importancia de cautela – cesión de datos </a:t>
            </a:r>
            <a:r>
              <a:rPr lang="es-ES" sz="24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</a:t>
            </a:r>
            <a:r>
              <a:rPr lang="es-ES" sz="2400" dirty="0" smtClean="0">
                <a:solidFill>
                  <a:prstClr val="black"/>
                </a:solidFill>
              </a:rPr>
              <a:t> intereses económicos detrás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prstClr val="black"/>
                </a:solidFill>
              </a:rPr>
              <a:t>Necesidad de potenciar el software libre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prstClr val="black"/>
                </a:solidFill>
              </a:rPr>
              <a:t>Falta información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prstClr val="black"/>
                </a:solidFill>
              </a:rPr>
              <a:t>Formación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S" dirty="0" smtClean="0">
              <a:solidFill>
                <a:prstClr val="black"/>
              </a:solidFill>
            </a:endParaRPr>
          </a:p>
        </p:txBody>
      </p:sp>
      <p:pic>
        <p:nvPicPr>
          <p:cNvPr id="14" name="Irudia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28" y="1390186"/>
            <a:ext cx="1962066" cy="147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03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10648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Agenda</a:t>
            </a:r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Egitaraua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0" name="Rectángulo 1"/>
          <p:cNvSpPr/>
          <p:nvPr/>
        </p:nvSpPr>
        <p:spPr>
          <a:xfrm>
            <a:off x="-16174" y="0"/>
            <a:ext cx="3240483" cy="68443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92D05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Imagen 2">
            <a:extLst>
              <a:ext uri="{FF2B5EF4-FFF2-40B4-BE49-F238E27FC236}">
                <a16:creationId xmlns:a16="http://schemas.microsoft.com/office/drawing/2014/main" id="{C0DEB34B-EC96-49B7-AA8D-E425B207E6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-340600" y="3240418"/>
            <a:ext cx="6885384" cy="322393"/>
          </a:xfrm>
          <a:prstGeom prst="rect">
            <a:avLst/>
          </a:prstGeom>
        </p:spPr>
      </p:pic>
      <p:sp>
        <p:nvSpPr>
          <p:cNvPr id="15" name="TestuKoadroa 14"/>
          <p:cNvSpPr txBox="1"/>
          <p:nvPr/>
        </p:nvSpPr>
        <p:spPr>
          <a:xfrm>
            <a:off x="127084" y="548680"/>
            <a:ext cx="281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Black"/>
              </a:rPr>
              <a:t>IV Heziketa Topaketa</a:t>
            </a:r>
            <a:endParaRPr lang="eu-ES" b="1" dirty="0">
              <a:solidFill>
                <a:schemeClr val="tx2">
                  <a:lumMod val="40000"/>
                  <a:lumOff val="60000"/>
                </a:schemeClr>
              </a:solidFill>
              <a:latin typeface="Segoe UI Black"/>
            </a:endParaRPr>
          </a:p>
        </p:txBody>
      </p:sp>
      <p:sp>
        <p:nvSpPr>
          <p:cNvPr id="11" name="2 CuadroTexto"/>
          <p:cNvSpPr txBox="1"/>
          <p:nvPr/>
        </p:nvSpPr>
        <p:spPr>
          <a:xfrm>
            <a:off x="270879" y="3709774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Ikasketak</a:t>
            </a:r>
            <a:r>
              <a:rPr lang="es-ES" sz="2400" b="1" dirty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sortzen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Generando aprendizajes</a:t>
            </a:r>
          </a:p>
        </p:txBody>
      </p:sp>
      <p:sp>
        <p:nvSpPr>
          <p:cNvPr id="9" name="6 CuadroTexto"/>
          <p:cNvSpPr txBox="1"/>
          <p:nvPr/>
        </p:nvSpPr>
        <p:spPr>
          <a:xfrm>
            <a:off x="4932040" y="3212976"/>
            <a:ext cx="388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Hurrengo</a:t>
            </a:r>
            <a:r>
              <a:rPr lang="es-ES" sz="2400" b="1" dirty="0" smtClean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2400" b="1" dirty="0" err="1" smtClean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Heziketa</a:t>
            </a:r>
            <a:r>
              <a:rPr lang="es-ES" sz="2400" b="1" dirty="0" smtClean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2400" b="1" dirty="0" err="1" smtClean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Topaketak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Próximos </a:t>
            </a:r>
            <a:r>
              <a:rPr lang="es-ES" sz="2400" b="1" dirty="0" err="1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Heziketa</a:t>
            </a:r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2400" b="1" dirty="0" err="1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Topaketak</a:t>
            </a:r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14" name="Irudia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28" y="1390186"/>
            <a:ext cx="1962066" cy="147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7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10648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Agenda</a:t>
            </a:r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Egitaraua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0" name="Rectángulo 1"/>
          <p:cNvSpPr/>
          <p:nvPr/>
        </p:nvSpPr>
        <p:spPr>
          <a:xfrm>
            <a:off x="-16174" y="0"/>
            <a:ext cx="3240483" cy="68443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92D05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Imagen 2">
            <a:extLst>
              <a:ext uri="{FF2B5EF4-FFF2-40B4-BE49-F238E27FC236}">
                <a16:creationId xmlns:a16="http://schemas.microsoft.com/office/drawing/2014/main" id="{C0DEB34B-EC96-49B7-AA8D-E425B207E6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-340600" y="3240418"/>
            <a:ext cx="6885384" cy="322393"/>
          </a:xfrm>
          <a:prstGeom prst="rect">
            <a:avLst/>
          </a:prstGeom>
        </p:spPr>
      </p:pic>
      <p:sp>
        <p:nvSpPr>
          <p:cNvPr id="15" name="TestuKoadroa 14"/>
          <p:cNvSpPr txBox="1"/>
          <p:nvPr/>
        </p:nvSpPr>
        <p:spPr>
          <a:xfrm>
            <a:off x="127084" y="548680"/>
            <a:ext cx="281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Black"/>
              </a:rPr>
              <a:t>IV Heziketa Topaketa</a:t>
            </a:r>
            <a:endParaRPr lang="eu-ES" b="1" dirty="0">
              <a:solidFill>
                <a:schemeClr val="tx2">
                  <a:lumMod val="40000"/>
                  <a:lumOff val="60000"/>
                </a:schemeClr>
              </a:solidFill>
              <a:latin typeface="Segoe UI Black"/>
            </a:endParaRPr>
          </a:p>
        </p:txBody>
      </p:sp>
      <p:sp>
        <p:nvSpPr>
          <p:cNvPr id="11" name="2 CuadroTexto"/>
          <p:cNvSpPr txBox="1"/>
          <p:nvPr/>
        </p:nvSpPr>
        <p:spPr>
          <a:xfrm>
            <a:off x="270879" y="3709774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Ikasketak</a:t>
            </a:r>
            <a:r>
              <a:rPr lang="es-ES" sz="2400" b="1" dirty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sortzen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Generando aprendizajes</a:t>
            </a:r>
          </a:p>
        </p:txBody>
      </p:sp>
      <p:sp>
        <p:nvSpPr>
          <p:cNvPr id="9" name="1 CuadroTexto"/>
          <p:cNvSpPr txBox="1"/>
          <p:nvPr/>
        </p:nvSpPr>
        <p:spPr>
          <a:xfrm>
            <a:off x="3615643" y="918012"/>
            <a:ext cx="552835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000" b="1" dirty="0" smtClean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0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Temáticas: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Proyectos </a:t>
            </a:r>
            <a:r>
              <a:rPr lang="es-ES" sz="2000" dirty="0" err="1" smtClean="0"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interdisciplinados</a:t>
            </a:r>
            <a:endParaRPr lang="es-ES" sz="2000" dirty="0" smtClean="0">
              <a:latin typeface="+mj-lt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Metodologías activas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Experiencias sobre proyectos de aula con </a:t>
            </a:r>
            <a:r>
              <a:rPr lang="es-ES" sz="2000" dirty="0" err="1" smtClean="0"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ONGDs</a:t>
            </a:r>
            <a:endParaRPr lang="es-ES" sz="2000" dirty="0" smtClean="0">
              <a:latin typeface="+mj-lt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Convivencia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Ciudades educadoras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Software libre en la educación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0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Metodología: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Involucrar a FP y universidad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Talleres</a:t>
            </a:r>
          </a:p>
        </p:txBody>
      </p:sp>
      <p:pic>
        <p:nvPicPr>
          <p:cNvPr id="14" name="Irudia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28" y="1390186"/>
            <a:ext cx="1962066" cy="147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7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10648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Agenda</a:t>
            </a:r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 err="1">
                <a:solidFill>
                  <a:srgbClr val="8064A2">
                    <a:lumMod val="75000"/>
                  </a:srgb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Egitaraua</a:t>
            </a:r>
            <a:endParaRPr lang="es-ES" sz="2400" b="1" dirty="0">
              <a:solidFill>
                <a:srgbClr val="8064A2">
                  <a:lumMod val="75000"/>
                </a:srgb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0" name="Rectángulo 1"/>
          <p:cNvSpPr/>
          <p:nvPr/>
        </p:nvSpPr>
        <p:spPr>
          <a:xfrm>
            <a:off x="-16174" y="0"/>
            <a:ext cx="3240483" cy="68443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92D05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black"/>
              </a:solidFill>
            </a:endParaRPr>
          </a:p>
        </p:txBody>
      </p:sp>
      <p:pic>
        <p:nvPicPr>
          <p:cNvPr id="12" name="Imagen 2">
            <a:extLst>
              <a:ext uri="{FF2B5EF4-FFF2-40B4-BE49-F238E27FC236}">
                <a16:creationId xmlns:a16="http://schemas.microsoft.com/office/drawing/2014/main" id="{C0DEB34B-EC96-49B7-AA8D-E425B207E6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-340600" y="3240418"/>
            <a:ext cx="6885384" cy="322393"/>
          </a:xfrm>
          <a:prstGeom prst="rect">
            <a:avLst/>
          </a:prstGeom>
        </p:spPr>
      </p:pic>
      <p:sp>
        <p:nvSpPr>
          <p:cNvPr id="15" name="TestuKoadroa 14"/>
          <p:cNvSpPr txBox="1"/>
          <p:nvPr/>
        </p:nvSpPr>
        <p:spPr>
          <a:xfrm>
            <a:off x="127084" y="548680"/>
            <a:ext cx="281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b="1" dirty="0" smtClean="0">
                <a:solidFill>
                  <a:srgbClr val="1F497D">
                    <a:lumMod val="40000"/>
                    <a:lumOff val="60000"/>
                  </a:srgbClr>
                </a:solidFill>
                <a:latin typeface="Segoe UI Black"/>
              </a:rPr>
              <a:t>IV Heziketa Topaketa</a:t>
            </a:r>
            <a:endParaRPr lang="eu-ES" b="1" dirty="0">
              <a:solidFill>
                <a:srgbClr val="1F497D">
                  <a:lumMod val="40000"/>
                  <a:lumOff val="60000"/>
                </a:srgbClr>
              </a:solidFill>
              <a:latin typeface="Segoe UI Black"/>
            </a:endParaRPr>
          </a:p>
        </p:txBody>
      </p:sp>
      <p:sp>
        <p:nvSpPr>
          <p:cNvPr id="11" name="2 CuadroTexto"/>
          <p:cNvSpPr txBox="1"/>
          <p:nvPr/>
        </p:nvSpPr>
        <p:spPr>
          <a:xfrm>
            <a:off x="270879" y="3709774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>
                <a:solidFill>
                  <a:srgbClr val="8064A2">
                    <a:lumMod val="75000"/>
                  </a:srgb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Ikasketak</a:t>
            </a:r>
            <a:r>
              <a:rPr lang="es-ES" sz="2400" b="1" dirty="0">
                <a:solidFill>
                  <a:srgbClr val="8064A2">
                    <a:lumMod val="75000"/>
                  </a:srgb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2400" b="1" dirty="0" err="1">
                <a:solidFill>
                  <a:srgbClr val="8064A2">
                    <a:lumMod val="75000"/>
                  </a:srgb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sortzen</a:t>
            </a:r>
            <a:endParaRPr lang="es-ES" sz="2400" b="1" dirty="0">
              <a:solidFill>
                <a:srgbClr val="8064A2">
                  <a:lumMod val="75000"/>
                </a:srgb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Generando aprendizajes</a:t>
            </a:r>
          </a:p>
        </p:txBody>
      </p:sp>
      <p:sp>
        <p:nvSpPr>
          <p:cNvPr id="13" name="6 CuadroTexto"/>
          <p:cNvSpPr txBox="1"/>
          <p:nvPr/>
        </p:nvSpPr>
        <p:spPr>
          <a:xfrm>
            <a:off x="3923928" y="2592365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>
                <a:solidFill>
                  <a:srgbClr val="8064A2">
                    <a:lumMod val="75000"/>
                  </a:srgb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Baliabideak</a:t>
            </a:r>
            <a:endParaRPr lang="es-ES" sz="2400" b="1" dirty="0">
              <a:solidFill>
                <a:srgbClr val="8064A2">
                  <a:lumMod val="75000"/>
                </a:srgb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Recursos</a:t>
            </a:r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17" name="Irudia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28" y="1390186"/>
            <a:ext cx="1962066" cy="1471549"/>
          </a:xfrm>
          <a:prstGeom prst="rect">
            <a:avLst/>
          </a:prstGeom>
        </p:spPr>
      </p:pic>
      <p:pic>
        <p:nvPicPr>
          <p:cNvPr id="4" name="Irudia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604" y="3706326"/>
            <a:ext cx="3155548" cy="236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1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10648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Agenda</a:t>
            </a:r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Egitaraua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0" name="Rectángulo 1"/>
          <p:cNvSpPr/>
          <p:nvPr/>
        </p:nvSpPr>
        <p:spPr>
          <a:xfrm>
            <a:off x="-16174" y="0"/>
            <a:ext cx="3240483" cy="68443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92D05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Imagen 2">
            <a:extLst>
              <a:ext uri="{FF2B5EF4-FFF2-40B4-BE49-F238E27FC236}">
                <a16:creationId xmlns:a16="http://schemas.microsoft.com/office/drawing/2014/main" id="{C0DEB34B-EC96-49B7-AA8D-E425B207E6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-340600" y="3240418"/>
            <a:ext cx="6885384" cy="322393"/>
          </a:xfrm>
          <a:prstGeom prst="rect">
            <a:avLst/>
          </a:prstGeom>
        </p:spPr>
      </p:pic>
      <p:sp>
        <p:nvSpPr>
          <p:cNvPr id="15" name="TestuKoadroa 14"/>
          <p:cNvSpPr txBox="1"/>
          <p:nvPr/>
        </p:nvSpPr>
        <p:spPr>
          <a:xfrm>
            <a:off x="127084" y="548680"/>
            <a:ext cx="281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Black"/>
              </a:rPr>
              <a:t>IV Heziketa Topaketa</a:t>
            </a:r>
            <a:endParaRPr lang="eu-ES" b="1" dirty="0">
              <a:solidFill>
                <a:schemeClr val="tx2">
                  <a:lumMod val="40000"/>
                  <a:lumOff val="60000"/>
                </a:schemeClr>
              </a:solidFill>
              <a:latin typeface="Segoe UI Black"/>
            </a:endParaRPr>
          </a:p>
        </p:txBody>
      </p:sp>
      <p:sp>
        <p:nvSpPr>
          <p:cNvPr id="11" name="2 CuadroTexto"/>
          <p:cNvSpPr txBox="1"/>
          <p:nvPr/>
        </p:nvSpPr>
        <p:spPr>
          <a:xfrm>
            <a:off x="270879" y="3709774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Ikasketak</a:t>
            </a:r>
            <a:r>
              <a:rPr lang="es-ES" sz="2400" b="1" dirty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sortzen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Generando aprendizajes</a:t>
            </a:r>
          </a:p>
        </p:txBody>
      </p:sp>
      <p:sp>
        <p:nvSpPr>
          <p:cNvPr id="9" name="2 CuadroTexto"/>
          <p:cNvSpPr txBox="1"/>
          <p:nvPr/>
        </p:nvSpPr>
        <p:spPr>
          <a:xfrm>
            <a:off x="3450454" y="918434"/>
            <a:ext cx="55536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Link a las presentaciones en el espacio </a:t>
            </a:r>
            <a:r>
              <a:rPr lang="es-ES" sz="2400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Heziketa</a:t>
            </a:r>
            <a:r>
              <a:rPr lang="es-ES" sz="24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2400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Topaketa</a:t>
            </a:r>
            <a:r>
              <a:rPr lang="es-ES" sz="24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24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en la </a:t>
            </a:r>
            <a:r>
              <a:rPr lang="es-ES" sz="24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hlinkClick r:id="rId4"/>
              </a:rPr>
              <a:t>web </a:t>
            </a:r>
            <a:r>
              <a:rPr lang="es-ES" sz="2400" b="1" dirty="0" err="1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hlinkClick r:id="rId4"/>
              </a:rPr>
              <a:t>Elankidetza</a:t>
            </a:r>
            <a:endParaRPr lang="es-ES" sz="2400" b="1" dirty="0" smtClean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Más información sobre software </a:t>
            </a:r>
            <a:r>
              <a:rPr lang="es-ES" sz="24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libre</a:t>
            </a:r>
            <a:r>
              <a:rPr lang="es-ES" sz="24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: </a:t>
            </a:r>
            <a:r>
              <a:rPr lang="es-ES" sz="24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hlinkClick r:id="rId5"/>
              </a:rPr>
              <a:t>Hezkuntzan ere </a:t>
            </a:r>
            <a:r>
              <a:rPr lang="es-ES" sz="2400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hlinkClick r:id="rId5"/>
              </a:rPr>
              <a:t>librezale</a:t>
            </a:r>
            <a:endParaRPr lang="es-ES" sz="24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Más información </a:t>
            </a:r>
            <a:r>
              <a:rPr lang="es-ES" sz="24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de contacto</a:t>
            </a:r>
          </a:p>
          <a:p>
            <a:r>
              <a:rPr lang="es-ES" sz="24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Elankidetza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Persona de contacto</a:t>
            </a:r>
            <a:r>
              <a:rPr lang="es-ES" sz="2000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: </a:t>
            </a:r>
            <a:r>
              <a:rPr lang="es-ES" sz="20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Marlen Eizaguirre</a:t>
            </a:r>
            <a:endParaRPr lang="es-ES" sz="20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Mail</a:t>
            </a:r>
            <a:r>
              <a:rPr lang="es-ES" sz="2000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: </a:t>
            </a:r>
            <a:r>
              <a:rPr lang="es-ES" sz="2000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m-eizaguirre@elankidetza.eus</a:t>
            </a:r>
            <a:endParaRPr lang="es-ES" sz="2000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14" name="Irudia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28" y="1390186"/>
            <a:ext cx="1962066" cy="147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7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s-ES" sz="6600" b="1" dirty="0">
              <a:solidFill>
                <a:srgbClr val="92D050"/>
              </a:solidFill>
            </a:endParaRPr>
          </a:p>
          <a:p>
            <a:pPr marL="0" algn="ctr">
              <a:buNone/>
            </a:pPr>
            <a:r>
              <a:rPr lang="es-ES" sz="6600" b="1" dirty="0" err="1" smtClean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Eskerrik</a:t>
            </a:r>
            <a:r>
              <a:rPr lang="es-ES" sz="6600" b="1" dirty="0" smtClean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6600" b="1" dirty="0" err="1" smtClean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asko</a:t>
            </a:r>
            <a:r>
              <a:rPr lang="es-ES" sz="6600" b="1" dirty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!!!</a:t>
            </a:r>
          </a:p>
          <a:p>
            <a:pPr marL="0" algn="ctr">
              <a:buNone/>
            </a:pPr>
            <a:r>
              <a:rPr lang="es-ES" sz="6600" b="1" dirty="0">
                <a:solidFill>
                  <a:srgbClr val="7030A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Wingdings" pitchFamily="2" charset="2"/>
              </a:rPr>
              <a:t></a:t>
            </a:r>
            <a:endParaRPr lang="es-ES" sz="2400" b="1" dirty="0">
              <a:solidFill>
                <a:srgbClr val="7030A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E60034D-C7D0-4F16-AE39-3EBAEDAF7F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4509119"/>
            <a:ext cx="9144000" cy="322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rudi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76672"/>
            <a:ext cx="8951887" cy="604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2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udi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548680"/>
            <a:ext cx="8580002" cy="5818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10648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Agenda</a:t>
            </a:r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Egitaraua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0" name="Rectángulo 1"/>
          <p:cNvSpPr/>
          <p:nvPr/>
        </p:nvSpPr>
        <p:spPr>
          <a:xfrm>
            <a:off x="22806" y="13694"/>
            <a:ext cx="3240483" cy="68443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92D05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Imagen 2">
            <a:extLst>
              <a:ext uri="{FF2B5EF4-FFF2-40B4-BE49-F238E27FC236}">
                <a16:creationId xmlns:a16="http://schemas.microsoft.com/office/drawing/2014/main" id="{C0DEB34B-EC96-49B7-AA8D-E425B207E6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-340600" y="3240418"/>
            <a:ext cx="6885384" cy="322393"/>
          </a:xfrm>
          <a:prstGeom prst="rect">
            <a:avLst/>
          </a:prstGeom>
        </p:spPr>
      </p:pic>
      <p:sp>
        <p:nvSpPr>
          <p:cNvPr id="13" name="TestuKoadroa 12"/>
          <p:cNvSpPr txBox="1"/>
          <p:nvPr/>
        </p:nvSpPr>
        <p:spPr>
          <a:xfrm>
            <a:off x="595272" y="4077072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2400" b="1" dirty="0" smtClean="0">
                <a:solidFill>
                  <a:schemeClr val="accent4">
                    <a:lumMod val="75000"/>
                  </a:schemeClr>
                </a:solidFill>
                <a:latin typeface="Segoe UI Black"/>
              </a:rPr>
              <a:t>Egitaraua</a:t>
            </a:r>
          </a:p>
          <a:p>
            <a:r>
              <a:rPr lang="eu-ES" sz="2400" b="1" dirty="0" smtClean="0">
                <a:solidFill>
                  <a:srgbClr val="00B0F0"/>
                </a:solidFill>
                <a:latin typeface="Segoe UI Black"/>
              </a:rPr>
              <a:t>Agenda</a:t>
            </a:r>
            <a:endParaRPr lang="eu-ES" sz="2400" b="1" dirty="0">
              <a:solidFill>
                <a:srgbClr val="00B0F0"/>
              </a:solidFill>
              <a:latin typeface="Segoe UI Black"/>
            </a:endParaRPr>
          </a:p>
        </p:txBody>
      </p:sp>
      <p:sp>
        <p:nvSpPr>
          <p:cNvPr id="15" name="TestuKoadroa 14"/>
          <p:cNvSpPr txBox="1"/>
          <p:nvPr/>
        </p:nvSpPr>
        <p:spPr>
          <a:xfrm>
            <a:off x="127084" y="548680"/>
            <a:ext cx="281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Black"/>
              </a:rPr>
              <a:t>IV Heziketa Topaketa</a:t>
            </a:r>
            <a:endParaRPr lang="eu-ES" b="1" dirty="0">
              <a:solidFill>
                <a:schemeClr val="tx2">
                  <a:lumMod val="40000"/>
                  <a:lumOff val="60000"/>
                </a:schemeClr>
              </a:solidFill>
              <a:latin typeface="Segoe UI Black"/>
            </a:endParaRPr>
          </a:p>
        </p:txBody>
      </p:sp>
      <p:graphicFrame>
        <p:nvGraphicFramePr>
          <p:cNvPr id="5" name="Tau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266926"/>
              </p:ext>
            </p:extLst>
          </p:nvPr>
        </p:nvGraphicFramePr>
        <p:xfrm>
          <a:off x="3639583" y="476672"/>
          <a:ext cx="5132470" cy="59360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9985">
                  <a:extLst>
                    <a:ext uri="{9D8B030D-6E8A-4147-A177-3AD203B41FA5}">
                      <a16:colId xmlns:a16="http://schemas.microsoft.com/office/drawing/2014/main" val="3591259569"/>
                    </a:ext>
                  </a:extLst>
                </a:gridCol>
                <a:gridCol w="1026701">
                  <a:extLst>
                    <a:ext uri="{9D8B030D-6E8A-4147-A177-3AD203B41FA5}">
                      <a16:colId xmlns:a16="http://schemas.microsoft.com/office/drawing/2014/main" val="1677890179"/>
                    </a:ext>
                  </a:extLst>
                </a:gridCol>
                <a:gridCol w="3445784">
                  <a:extLst>
                    <a:ext uri="{9D8B030D-6E8A-4147-A177-3AD203B41FA5}">
                      <a16:colId xmlns:a16="http://schemas.microsoft.com/office/drawing/2014/main" val="3596094033"/>
                    </a:ext>
                  </a:extLst>
                </a:gridCol>
              </a:tblGrid>
              <a:tr h="237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Horario  </a:t>
                      </a:r>
                      <a:endParaRPr lang="eu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01" marR="644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Momento </a:t>
                      </a:r>
                      <a:endParaRPr lang="eu-E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01" marR="644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Contenidos </a:t>
                      </a:r>
                      <a:endParaRPr lang="eu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01" marR="64401" marT="0" marB="0"/>
                </a:tc>
                <a:extLst>
                  <a:ext uri="{0D108BD9-81ED-4DB2-BD59-A6C34878D82A}">
                    <a16:rowId xmlns:a16="http://schemas.microsoft.com/office/drawing/2014/main" val="2021320883"/>
                  </a:ext>
                </a:extLst>
              </a:tr>
              <a:tr h="7123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9:30-10:00 </a:t>
                      </a:r>
                      <a:endParaRPr lang="eu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01" marR="644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Bienvenida y contextualización </a:t>
                      </a:r>
                      <a:endParaRPr lang="eu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01" marR="644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Agencia Vasca de Cooperación para el Desarrollo y Departamento de Educación.</a:t>
                      </a:r>
                      <a:endParaRPr lang="eu-ES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u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01" marR="64401" marT="0" marB="0"/>
                </a:tc>
                <a:extLst>
                  <a:ext uri="{0D108BD9-81ED-4DB2-BD59-A6C34878D82A}">
                    <a16:rowId xmlns:a16="http://schemas.microsoft.com/office/drawing/2014/main" val="1350069538"/>
                  </a:ext>
                </a:extLst>
              </a:tr>
              <a:tr h="7123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10:00-11:00</a:t>
                      </a:r>
                      <a:endParaRPr lang="eu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01" marR="644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Ponte al día Comunicaciones de 10-15 minutos</a:t>
                      </a:r>
                      <a:endParaRPr lang="eu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01" marR="6440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000" dirty="0" err="1">
                          <a:effectLst/>
                        </a:rPr>
                        <a:t>Sare</a:t>
                      </a:r>
                      <a:r>
                        <a:rPr lang="es-ES" sz="1000" dirty="0">
                          <a:effectLst/>
                        </a:rPr>
                        <a:t> </a:t>
                      </a:r>
                      <a:r>
                        <a:rPr lang="es-ES" sz="1000" dirty="0" err="1">
                          <a:effectLst/>
                        </a:rPr>
                        <a:t>Hezkuntza</a:t>
                      </a:r>
                      <a:r>
                        <a:rPr lang="es-ES" sz="1000" dirty="0">
                          <a:effectLst/>
                        </a:rPr>
                        <a:t> </a:t>
                      </a:r>
                      <a:r>
                        <a:rPr lang="es-ES" sz="1000" dirty="0" err="1">
                          <a:effectLst/>
                        </a:rPr>
                        <a:t>Gela</a:t>
                      </a:r>
                      <a:r>
                        <a:rPr lang="es-ES" sz="1000" dirty="0">
                          <a:effectLst/>
                        </a:rPr>
                        <a:t>. Santi Sesma, </a:t>
                      </a:r>
                      <a:r>
                        <a:rPr lang="es-ES" sz="1000" dirty="0" err="1">
                          <a:effectLst/>
                        </a:rPr>
                        <a:t>Berritzegune</a:t>
                      </a:r>
                      <a:r>
                        <a:rPr lang="es-ES" sz="1000" dirty="0">
                          <a:effectLst/>
                        </a:rPr>
                        <a:t> </a:t>
                      </a:r>
                      <a:r>
                        <a:rPr lang="es-ES" sz="1000" dirty="0" err="1">
                          <a:effectLst/>
                        </a:rPr>
                        <a:t>nagusia</a:t>
                      </a:r>
                      <a:r>
                        <a:rPr lang="es-ES" sz="1000" dirty="0">
                          <a:effectLst/>
                        </a:rPr>
                        <a:t>.</a:t>
                      </a:r>
                      <a:endParaRPr lang="eu-ES" sz="1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000" dirty="0">
                          <a:effectLst/>
                        </a:rPr>
                        <a:t>El aula del futuro. Arrate Ugalde, </a:t>
                      </a:r>
                      <a:r>
                        <a:rPr lang="es-ES" sz="1000" dirty="0" err="1">
                          <a:effectLst/>
                        </a:rPr>
                        <a:t>Orokieta</a:t>
                      </a:r>
                      <a:r>
                        <a:rPr lang="es-ES" sz="1000" dirty="0">
                          <a:effectLst/>
                        </a:rPr>
                        <a:t> </a:t>
                      </a:r>
                      <a:r>
                        <a:rPr lang="es-ES" sz="1000" dirty="0" err="1">
                          <a:effectLst/>
                        </a:rPr>
                        <a:t>Herri</a:t>
                      </a:r>
                      <a:r>
                        <a:rPr lang="es-ES" sz="1000" dirty="0">
                          <a:effectLst/>
                        </a:rPr>
                        <a:t> </a:t>
                      </a:r>
                      <a:r>
                        <a:rPr lang="es-ES" sz="1000" dirty="0" err="1">
                          <a:effectLst/>
                        </a:rPr>
                        <a:t>Eskola</a:t>
                      </a:r>
                      <a:r>
                        <a:rPr lang="es-ES" sz="1000" dirty="0">
                          <a:effectLst/>
                        </a:rPr>
                        <a:t>.</a:t>
                      </a:r>
                      <a:endParaRPr lang="eu-E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01" marR="64401" marT="0" marB="0"/>
                </a:tc>
                <a:extLst>
                  <a:ext uri="{0D108BD9-81ED-4DB2-BD59-A6C34878D82A}">
                    <a16:rowId xmlns:a16="http://schemas.microsoft.com/office/drawing/2014/main" val="497025932"/>
                  </a:ext>
                </a:extLst>
              </a:tr>
              <a:tr h="2374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11:00-</a:t>
                      </a:r>
                      <a:endParaRPr lang="eu-ES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13:00  </a:t>
                      </a:r>
                      <a:endParaRPr lang="eu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01" marR="644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Comparte experiencias</a:t>
                      </a:r>
                      <a:endParaRPr lang="eu-ES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u-ES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Presentaciones de 15 minutos </a:t>
                      </a:r>
                      <a:endParaRPr lang="eu-ES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u-ES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Pausa café (30 minutos) </a:t>
                      </a:r>
                      <a:endParaRPr lang="eu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01" marR="6440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000" dirty="0" err="1">
                          <a:effectLst/>
                        </a:rPr>
                        <a:t>ConectaJoven</a:t>
                      </a:r>
                      <a:r>
                        <a:rPr lang="es-ES" sz="1000" dirty="0">
                          <a:effectLst/>
                        </a:rPr>
                        <a:t>/</a:t>
                      </a:r>
                      <a:r>
                        <a:rPr lang="es-ES" sz="1000" dirty="0" err="1">
                          <a:effectLst/>
                        </a:rPr>
                        <a:t>KZgunea</a:t>
                      </a:r>
                      <a:r>
                        <a:rPr lang="es-ES" sz="1000" dirty="0">
                          <a:effectLst/>
                        </a:rPr>
                        <a:t>: el valor de las TIC, motor de aprendizaje intergeneracional. Toñi Maestro, </a:t>
                      </a:r>
                      <a:r>
                        <a:rPr lang="es-ES" sz="1000" dirty="0" err="1">
                          <a:effectLst/>
                        </a:rPr>
                        <a:t>KZgunea</a:t>
                      </a:r>
                      <a:r>
                        <a:rPr lang="es-ES" sz="1000" dirty="0">
                          <a:effectLst/>
                        </a:rPr>
                        <a:t>.</a:t>
                      </a:r>
                      <a:endParaRPr lang="eu-ES" sz="1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000" dirty="0">
                          <a:effectLst/>
                        </a:rPr>
                        <a:t>Conectando escuelas, una comunidad escolar inclusiva y conectada. Itziar </a:t>
                      </a:r>
                      <a:r>
                        <a:rPr lang="es-ES" sz="1000" dirty="0" err="1">
                          <a:effectLst/>
                        </a:rPr>
                        <a:t>Kerexeta</a:t>
                      </a:r>
                      <a:r>
                        <a:rPr lang="es-ES" sz="1000" dirty="0">
                          <a:effectLst/>
                        </a:rPr>
                        <a:t> y Patricia García, airea-</a:t>
                      </a:r>
                      <a:r>
                        <a:rPr lang="es-ES" sz="1000" dirty="0" err="1">
                          <a:effectLst/>
                        </a:rPr>
                        <a:t>eLEARNING</a:t>
                      </a:r>
                      <a:r>
                        <a:rPr lang="es-ES" sz="1000" dirty="0">
                          <a:effectLst/>
                        </a:rPr>
                        <a:t>.</a:t>
                      </a:r>
                      <a:endParaRPr lang="eu-ES" sz="1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000" dirty="0">
                          <a:effectLst/>
                        </a:rPr>
                        <a:t>Educación por una tecnología libre de conflictos. Libe Narvarte, ALBOAN.</a:t>
                      </a:r>
                      <a:endParaRPr lang="eu-ES" sz="1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000" dirty="0" err="1">
                          <a:effectLst/>
                        </a:rPr>
                        <a:t>Zonaldeko</a:t>
                      </a:r>
                      <a:r>
                        <a:rPr lang="es-ES" sz="1000" dirty="0">
                          <a:effectLst/>
                        </a:rPr>
                        <a:t> </a:t>
                      </a:r>
                      <a:r>
                        <a:rPr lang="es-ES" sz="1000" dirty="0" err="1">
                          <a:effectLst/>
                        </a:rPr>
                        <a:t>batzordeak</a:t>
                      </a:r>
                      <a:r>
                        <a:rPr lang="es-ES" sz="1000" dirty="0">
                          <a:effectLst/>
                        </a:rPr>
                        <a:t>. Enrique Clemente, </a:t>
                      </a:r>
                      <a:r>
                        <a:rPr lang="es-ES" sz="1000" dirty="0" err="1">
                          <a:effectLst/>
                        </a:rPr>
                        <a:t>Berritzegune</a:t>
                      </a:r>
                      <a:r>
                        <a:rPr lang="es-ES" sz="1000" dirty="0">
                          <a:effectLst/>
                        </a:rPr>
                        <a:t> Gasteiz.</a:t>
                      </a:r>
                      <a:endParaRPr lang="eu-ES" sz="1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000" dirty="0">
                          <a:effectLst/>
                        </a:rPr>
                        <a:t>Conectando mundos/</a:t>
                      </a:r>
                      <a:r>
                        <a:rPr lang="es-ES" sz="1000" dirty="0" err="1">
                          <a:effectLst/>
                        </a:rPr>
                        <a:t>Oxfam</a:t>
                      </a:r>
                      <a:r>
                        <a:rPr lang="es-ES" sz="1000" dirty="0">
                          <a:effectLst/>
                        </a:rPr>
                        <a:t> </a:t>
                      </a:r>
                      <a:r>
                        <a:rPr lang="es-ES" sz="1000" dirty="0" err="1">
                          <a:effectLst/>
                        </a:rPr>
                        <a:t>Intermón</a:t>
                      </a:r>
                      <a:r>
                        <a:rPr lang="es-ES" sz="1000" dirty="0">
                          <a:effectLst/>
                        </a:rPr>
                        <a:t>. Arantza Zubizarreta, profesora participante del programa, </a:t>
                      </a:r>
                      <a:r>
                        <a:rPr lang="es-ES" sz="1000" dirty="0" err="1">
                          <a:effectLst/>
                        </a:rPr>
                        <a:t>Laudio</a:t>
                      </a:r>
                      <a:r>
                        <a:rPr lang="es-ES" sz="1000" dirty="0">
                          <a:effectLst/>
                        </a:rPr>
                        <a:t> Ikastola.</a:t>
                      </a:r>
                      <a:endParaRPr lang="eu-ES" sz="1000" dirty="0">
                        <a:effectLst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u-E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01" marR="64401" marT="0" marB="0"/>
                </a:tc>
                <a:extLst>
                  <a:ext uri="{0D108BD9-81ED-4DB2-BD59-A6C34878D82A}">
                    <a16:rowId xmlns:a16="http://schemas.microsoft.com/office/drawing/2014/main" val="1225525347"/>
                  </a:ext>
                </a:extLst>
              </a:tr>
              <a:tr h="474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13:00-13:45</a:t>
                      </a:r>
                      <a:endParaRPr lang="eu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01" marR="644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Generamos aprendizajes</a:t>
                      </a:r>
                      <a:endParaRPr lang="eu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01" marR="644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u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01" marR="64401" marT="0" marB="0"/>
                </a:tc>
                <a:extLst>
                  <a:ext uri="{0D108BD9-81ED-4DB2-BD59-A6C34878D82A}">
                    <a16:rowId xmlns:a16="http://schemas.microsoft.com/office/drawing/2014/main" val="1501349511"/>
                  </a:ext>
                </a:extLst>
              </a:tr>
              <a:tr h="949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13:45-14:00</a:t>
                      </a:r>
                      <a:endParaRPr lang="eu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01" marR="644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Evaluación </a:t>
                      </a:r>
                      <a:endParaRPr lang="eu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01" marR="6440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000">
                          <a:effectLst/>
                        </a:rPr>
                        <a:t>Valoración de la sesión: estructura, contenidos, aprendizajes o cuestiones que me llevo, grupo.</a:t>
                      </a:r>
                      <a:endParaRPr lang="eu-ES" sz="10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000">
                          <a:effectLst/>
                        </a:rPr>
                        <a:t>Propuestas para continuar.</a:t>
                      </a:r>
                      <a:endParaRPr lang="eu-ES" sz="100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u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01" marR="64401" marT="0" marB="0"/>
                </a:tc>
                <a:extLst>
                  <a:ext uri="{0D108BD9-81ED-4DB2-BD59-A6C34878D82A}">
                    <a16:rowId xmlns:a16="http://schemas.microsoft.com/office/drawing/2014/main" val="329761162"/>
                  </a:ext>
                </a:extLst>
              </a:tr>
              <a:tr h="474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14:00</a:t>
                      </a:r>
                      <a:endParaRPr lang="eu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01" marR="644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Despedida y cierre </a:t>
                      </a:r>
                      <a:endParaRPr lang="eu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01" marR="6440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000" dirty="0">
                          <a:effectLst/>
                        </a:rPr>
                        <a:t>Foto de familia.</a:t>
                      </a:r>
                      <a:endParaRPr lang="eu-ES" sz="10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u-E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01" marR="64401" marT="0" marB="0"/>
                </a:tc>
                <a:extLst>
                  <a:ext uri="{0D108BD9-81ED-4DB2-BD59-A6C34878D82A}">
                    <a16:rowId xmlns:a16="http://schemas.microsoft.com/office/drawing/2014/main" val="1258461230"/>
                  </a:ext>
                </a:extLst>
              </a:tr>
            </a:tbl>
          </a:graphicData>
        </a:graphic>
      </p:graphicFrame>
      <p:pic>
        <p:nvPicPr>
          <p:cNvPr id="14" name="Irudia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71" y="1586050"/>
            <a:ext cx="1962066" cy="1471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10648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Agenda</a:t>
            </a:r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Egitaraua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0" name="Rectángulo 1"/>
          <p:cNvSpPr/>
          <p:nvPr/>
        </p:nvSpPr>
        <p:spPr>
          <a:xfrm>
            <a:off x="22806" y="13694"/>
            <a:ext cx="3240483" cy="68443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92D05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Imagen 2">
            <a:extLst>
              <a:ext uri="{FF2B5EF4-FFF2-40B4-BE49-F238E27FC236}">
                <a16:creationId xmlns:a16="http://schemas.microsoft.com/office/drawing/2014/main" id="{C0DEB34B-EC96-49B7-AA8D-E425B207E6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-340600" y="3240418"/>
            <a:ext cx="6885384" cy="322393"/>
          </a:xfrm>
          <a:prstGeom prst="rect">
            <a:avLst/>
          </a:prstGeom>
        </p:spPr>
      </p:pic>
      <p:sp>
        <p:nvSpPr>
          <p:cNvPr id="13" name="TestuKoadroa 12"/>
          <p:cNvSpPr txBox="1"/>
          <p:nvPr/>
        </p:nvSpPr>
        <p:spPr>
          <a:xfrm>
            <a:off x="595271" y="4077072"/>
            <a:ext cx="2088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2400" b="1" dirty="0" smtClean="0">
                <a:solidFill>
                  <a:schemeClr val="accent4">
                    <a:lumMod val="75000"/>
                  </a:schemeClr>
                </a:solidFill>
                <a:latin typeface="Segoe UI Black"/>
              </a:rPr>
              <a:t>Ongi etorria</a:t>
            </a:r>
          </a:p>
          <a:p>
            <a:r>
              <a:rPr lang="eu-ES" sz="2400" b="1" dirty="0" smtClean="0">
                <a:solidFill>
                  <a:srgbClr val="00B0F0"/>
                </a:solidFill>
                <a:latin typeface="Segoe UI Black"/>
              </a:rPr>
              <a:t>Bienvenida</a:t>
            </a:r>
            <a:endParaRPr lang="eu-ES" sz="2400" b="1" dirty="0">
              <a:solidFill>
                <a:srgbClr val="00B0F0"/>
              </a:solidFill>
              <a:latin typeface="Segoe UI Black"/>
            </a:endParaRPr>
          </a:p>
        </p:txBody>
      </p:sp>
      <p:sp>
        <p:nvSpPr>
          <p:cNvPr id="15" name="TestuKoadroa 14"/>
          <p:cNvSpPr txBox="1"/>
          <p:nvPr/>
        </p:nvSpPr>
        <p:spPr>
          <a:xfrm>
            <a:off x="127084" y="548680"/>
            <a:ext cx="281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Black"/>
              </a:rPr>
              <a:t>II Heziketa Topaketa</a:t>
            </a:r>
            <a:endParaRPr lang="eu-ES" b="1" dirty="0">
              <a:solidFill>
                <a:schemeClr val="tx2">
                  <a:lumMod val="40000"/>
                  <a:lumOff val="60000"/>
                </a:schemeClr>
              </a:solidFill>
              <a:latin typeface="Segoe UI Black"/>
            </a:endParaRPr>
          </a:p>
        </p:txBody>
      </p:sp>
      <p:pic>
        <p:nvPicPr>
          <p:cNvPr id="3" name="Irudia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00808"/>
            <a:ext cx="3840427" cy="2880320"/>
          </a:xfrm>
          <a:prstGeom prst="rect">
            <a:avLst/>
          </a:prstGeom>
        </p:spPr>
      </p:pic>
      <p:pic>
        <p:nvPicPr>
          <p:cNvPr id="4" name="Irudia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71" y="1586050"/>
            <a:ext cx="1962066" cy="147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3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10648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Agenda</a:t>
            </a:r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Egitaraua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0" name="Rectángulo 1"/>
          <p:cNvSpPr/>
          <p:nvPr/>
        </p:nvSpPr>
        <p:spPr>
          <a:xfrm>
            <a:off x="22806" y="13694"/>
            <a:ext cx="3240483" cy="68443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92D05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Imagen 2">
            <a:extLst>
              <a:ext uri="{FF2B5EF4-FFF2-40B4-BE49-F238E27FC236}">
                <a16:creationId xmlns:a16="http://schemas.microsoft.com/office/drawing/2014/main" id="{C0DEB34B-EC96-49B7-AA8D-E425B207E6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-340600" y="3240418"/>
            <a:ext cx="6885384" cy="322393"/>
          </a:xfrm>
          <a:prstGeom prst="rect">
            <a:avLst/>
          </a:prstGeom>
        </p:spPr>
      </p:pic>
      <p:sp>
        <p:nvSpPr>
          <p:cNvPr id="15" name="TestuKoadroa 14"/>
          <p:cNvSpPr txBox="1"/>
          <p:nvPr/>
        </p:nvSpPr>
        <p:spPr>
          <a:xfrm>
            <a:off x="127084" y="548680"/>
            <a:ext cx="281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Black"/>
              </a:rPr>
              <a:t>IV Heziketa Topaketa</a:t>
            </a:r>
            <a:endParaRPr lang="eu-ES" b="1" dirty="0">
              <a:solidFill>
                <a:schemeClr val="tx2">
                  <a:lumMod val="40000"/>
                  <a:lumOff val="60000"/>
                </a:schemeClr>
              </a:solidFill>
              <a:latin typeface="Segoe UI Black"/>
            </a:endParaRPr>
          </a:p>
        </p:txBody>
      </p:sp>
      <p:sp>
        <p:nvSpPr>
          <p:cNvPr id="8" name="Rectángulo 2"/>
          <p:cNvSpPr/>
          <p:nvPr/>
        </p:nvSpPr>
        <p:spPr>
          <a:xfrm>
            <a:off x="4139952" y="3094073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s-E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Egunera</a:t>
            </a:r>
            <a:r>
              <a:rPr lang="es-ES" sz="2400" b="1" dirty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zaitez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algn="r"/>
            <a:r>
              <a:rPr lang="es-ES" sz="24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Ponte al día </a:t>
            </a:r>
          </a:p>
        </p:txBody>
      </p:sp>
      <p:pic>
        <p:nvPicPr>
          <p:cNvPr id="11" name="Irudia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18" y="1680682"/>
            <a:ext cx="1962066" cy="147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7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10648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Agenda</a:t>
            </a:r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Egitaraua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0" name="Rectángulo 1"/>
          <p:cNvSpPr/>
          <p:nvPr/>
        </p:nvSpPr>
        <p:spPr>
          <a:xfrm>
            <a:off x="-16174" y="0"/>
            <a:ext cx="3240483" cy="68443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92D05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Imagen 2">
            <a:extLst>
              <a:ext uri="{FF2B5EF4-FFF2-40B4-BE49-F238E27FC236}">
                <a16:creationId xmlns:a16="http://schemas.microsoft.com/office/drawing/2014/main" id="{C0DEB34B-EC96-49B7-AA8D-E425B207E6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-340600" y="3240418"/>
            <a:ext cx="6885384" cy="322393"/>
          </a:xfrm>
          <a:prstGeom prst="rect">
            <a:avLst/>
          </a:prstGeom>
        </p:spPr>
      </p:pic>
      <p:sp>
        <p:nvSpPr>
          <p:cNvPr id="15" name="TestuKoadroa 14"/>
          <p:cNvSpPr txBox="1"/>
          <p:nvPr/>
        </p:nvSpPr>
        <p:spPr>
          <a:xfrm>
            <a:off x="127084" y="548680"/>
            <a:ext cx="281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Black"/>
              </a:rPr>
              <a:t>IV Heziketa Topaketa</a:t>
            </a:r>
            <a:endParaRPr lang="eu-ES" b="1" dirty="0">
              <a:solidFill>
                <a:schemeClr val="tx2">
                  <a:lumMod val="40000"/>
                  <a:lumOff val="60000"/>
                </a:schemeClr>
              </a:solidFill>
              <a:latin typeface="Segoe UI Black"/>
            </a:endParaRPr>
          </a:p>
        </p:txBody>
      </p:sp>
      <p:sp>
        <p:nvSpPr>
          <p:cNvPr id="8" name="Rectángulo 2"/>
          <p:cNvSpPr/>
          <p:nvPr/>
        </p:nvSpPr>
        <p:spPr>
          <a:xfrm>
            <a:off x="367802" y="3789040"/>
            <a:ext cx="24547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s-E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Egunera</a:t>
            </a:r>
            <a:r>
              <a:rPr lang="es-ES" sz="2400" b="1" dirty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zaitez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Ponte al día </a:t>
            </a:r>
          </a:p>
        </p:txBody>
      </p:sp>
      <p:sp>
        <p:nvSpPr>
          <p:cNvPr id="9" name="2 Rectángulo"/>
          <p:cNvSpPr/>
          <p:nvPr/>
        </p:nvSpPr>
        <p:spPr>
          <a:xfrm>
            <a:off x="3661098" y="1480716"/>
            <a:ext cx="504056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u-ES" sz="24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Sare Hezkuntza Gela. </a:t>
            </a:r>
            <a:r>
              <a:rPr lang="eu-ES" sz="2400" dirty="0"/>
              <a:t>Santi Sesma, Berritzegune </a:t>
            </a:r>
            <a:r>
              <a:rPr lang="eu-ES" sz="2400" dirty="0" smtClean="0"/>
              <a:t>nagusia.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u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u-ES" sz="2400" dirty="0" smtClean="0"/>
          </a:p>
          <a:p>
            <a:endParaRPr lang="eu-E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u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El </a:t>
            </a:r>
            <a:r>
              <a:rPr lang="eu-ES" sz="2400" b="1" dirty="0" err="1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aula</a:t>
            </a:r>
            <a:r>
              <a:rPr lang="eu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del futuro. </a:t>
            </a:r>
            <a:r>
              <a:rPr lang="eu-ES" sz="2400" dirty="0"/>
              <a:t>Arrate Ugalde, Orokieta Herri Eskola.</a:t>
            </a:r>
            <a:endParaRPr lang="es-ES" sz="2400" dirty="0"/>
          </a:p>
          <a:p>
            <a:pPr lvl="0"/>
            <a:endParaRPr lang="es-ES" sz="2000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5580112" y="5834455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B0F0"/>
                </a:solidFill>
                <a:hlinkClick r:id="rId4"/>
              </a:rPr>
              <a:t>Link experiencias</a:t>
            </a:r>
            <a:endParaRPr lang="es-ES" sz="2400" b="1" dirty="0">
              <a:solidFill>
                <a:srgbClr val="00B0F0"/>
              </a:solidFill>
            </a:endParaRPr>
          </a:p>
        </p:txBody>
      </p:sp>
      <p:pic>
        <p:nvPicPr>
          <p:cNvPr id="13" name="Irudia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09" y="1561178"/>
            <a:ext cx="1962066" cy="147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37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2939</TotalTime>
  <Words>1723</Words>
  <Application>Microsoft Office PowerPoint</Application>
  <PresentationFormat>Pantailako aurkezpena (4:3)</PresentationFormat>
  <Paragraphs>459</Paragraphs>
  <Slides>38</Slides>
  <Notes>34</Notes>
  <HiddenSlides>0</HiddenSlides>
  <MMClips>0</MMClips>
  <ScaleCrop>false</ScaleCrop>
  <HeadingPairs>
    <vt:vector size="6" baseType="variant">
      <vt:variant>
        <vt:lpstr>Erabilitako letra-tipoak</vt:lpstr>
      </vt:variant>
      <vt:variant>
        <vt:i4>7</vt:i4>
      </vt:variant>
      <vt:variant>
        <vt:lpstr>Gaia</vt:lpstr>
      </vt:variant>
      <vt:variant>
        <vt:i4>1</vt:i4>
      </vt:variant>
      <vt:variant>
        <vt:lpstr>Diapositiben tituluak</vt:lpstr>
      </vt:variant>
      <vt:variant>
        <vt:i4>38</vt:i4>
      </vt:variant>
    </vt:vector>
  </HeadingPairs>
  <TitlesOfParts>
    <vt:vector size="46" baseType="lpstr">
      <vt:lpstr>Arial</vt:lpstr>
      <vt:lpstr>Calibri</vt:lpstr>
      <vt:lpstr>Segoe UI</vt:lpstr>
      <vt:lpstr>Segoe UI Black</vt:lpstr>
      <vt:lpstr>Symbol</vt:lpstr>
      <vt:lpstr>Times New Roman</vt:lpstr>
      <vt:lpstr>Wingdings</vt:lpstr>
      <vt:lpstr>Tema de Office</vt:lpstr>
      <vt:lpstr>PowerPoint aurkezpena</vt:lpstr>
      <vt:lpstr>Partaideak topaketan Las personas que participamos  en el IV Heziketa Topaketa 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</vt:vector>
  </TitlesOfParts>
  <Company>WRF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ENCUENTRO SOBRE DESARROLLO RURAL Y AGRICULTURA SOSTENIBLE</dc:title>
  <dc:creator>WRF</dc:creator>
  <cp:lastModifiedBy>Eizaguirre Marañón, Marlen</cp:lastModifiedBy>
  <cp:revision>417</cp:revision>
  <cp:lastPrinted>2017-08-07T07:52:20Z</cp:lastPrinted>
  <dcterms:created xsi:type="dcterms:W3CDTF">2015-06-09T09:14:19Z</dcterms:created>
  <dcterms:modified xsi:type="dcterms:W3CDTF">2020-03-27T12:49:31Z</dcterms:modified>
</cp:coreProperties>
</file>