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58" r:id="rId4"/>
    <p:sldId id="260" r:id="rId5"/>
    <p:sldId id="263" r:id="rId6"/>
    <p:sldId id="264" r:id="rId7"/>
    <p:sldId id="261" r:id="rId8"/>
    <p:sldId id="265" r:id="rId9"/>
    <p:sldId id="268" r:id="rId10"/>
    <p:sldId id="269" r:id="rId11"/>
    <p:sldId id="271" r:id="rId12"/>
    <p:sldId id="272" r:id="rId13"/>
    <p:sldId id="273" r:id="rId14"/>
    <p:sldId id="274" r:id="rId15"/>
    <p:sldId id="275" r:id="rId16"/>
    <p:sldId id="278" r:id="rId17"/>
    <p:sldId id="286" r:id="rId18"/>
    <p:sldId id="280" r:id="rId19"/>
    <p:sldId id="282" r:id="rId20"/>
    <p:sldId id="281" r:id="rId21"/>
    <p:sldId id="283" r:id="rId22"/>
    <p:sldId id="284" r:id="rId23"/>
    <p:sldId id="285" r:id="rId24"/>
    <p:sldId id="277" r:id="rId25"/>
    <p:sldId id="279" r:id="rId26"/>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16B20A"/>
  </p:clrMru>
</p:presentationPr>
</file>

<file path=ppt/tableStyles.xml><?xml version="1.0" encoding="utf-8"?>
<a:tblStyleLst xmlns:a="http://schemas.openxmlformats.org/drawingml/2006/main" def="{5C22544A-7EE6-4342-B048-85BDC9FD1C3A}">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4"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3E0AB-CE16-47A2-B2B7-53D63EEB43A7}" type="datetimeFigureOut">
              <a:rPr lang="es-ES_tradnl" smtClean="0"/>
              <a:pPr/>
              <a:t>17/06/2014</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0CB54-4A1E-4BDD-BB54-90F4A01D9B6A}"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aseline="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ED0CB54-4A1E-4BDD-BB54-90F4A01D9B6A}" type="slidenum">
              <a:rPr lang="es-ES_tradnl" smtClean="0"/>
              <a:pPr/>
              <a:t>20</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ED0CB54-4A1E-4BDD-BB54-90F4A01D9B6A}" type="slidenum">
              <a:rPr lang="es-ES_tradnl" smtClean="0"/>
              <a:pPr/>
              <a:t>21</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ED0CB54-4A1E-4BDD-BB54-90F4A01D9B6A}" type="slidenum">
              <a:rPr lang="es-ES_tradnl" smtClean="0"/>
              <a:pPr/>
              <a:t>22</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ED0CB54-4A1E-4BDD-BB54-90F4A01D9B6A}" type="slidenum">
              <a:rPr lang="es-ES_tradnl" smtClean="0"/>
              <a:pPr/>
              <a:t>23</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9CE5C2-6272-4C95-9A13-4B5F6A6BE20E}" type="datetimeFigureOut">
              <a:rPr lang="es-ES_tradnl" smtClean="0"/>
              <a:pPr/>
              <a:t>17/06/2014</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2E02D0B-7897-4CEC-884E-B785524B882A}"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CE5C2-6272-4C95-9A13-4B5F6A6BE20E}" type="datetimeFigureOut">
              <a:rPr lang="es-ES_tradnl" smtClean="0"/>
              <a:pPr/>
              <a:t>17/06/2014</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02D0B-7897-4CEC-884E-B785524B882A}"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buzzfeed.com/copyranter/violence-against-women-in-fashion-continues-unabated"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cYOAWXeH6QI&amp;authuser=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ortada.jpg"/>
          <p:cNvPicPr>
            <a:picLocks noChangeAspect="1"/>
          </p:cNvPicPr>
          <p:nvPr/>
        </p:nvPicPr>
        <p:blipFill>
          <a:blip r:embed="rId2" cstate="print">
            <a:grayscl/>
          </a:blip>
          <a:srcRect r="11068"/>
          <a:stretch>
            <a:fillRect/>
          </a:stretch>
        </p:blipFill>
        <p:spPr>
          <a:xfrm>
            <a:off x="-1" y="0"/>
            <a:ext cx="9144001" cy="6858000"/>
          </a:xfrm>
          <a:prstGeom prst="rect">
            <a:avLst/>
          </a:prstGeom>
        </p:spPr>
      </p:pic>
      <p:sp>
        <p:nvSpPr>
          <p:cNvPr id="4" name="3 CuadroTexto"/>
          <p:cNvSpPr txBox="1"/>
          <p:nvPr/>
        </p:nvSpPr>
        <p:spPr>
          <a:xfrm>
            <a:off x="0" y="4509120"/>
            <a:ext cx="9144000" cy="1938992"/>
          </a:xfrm>
          <a:prstGeom prst="rect">
            <a:avLst/>
          </a:prstGeom>
          <a:solidFill>
            <a:schemeClr val="tx1"/>
          </a:solidFill>
        </p:spPr>
        <p:txBody>
          <a:bodyPr wrap="square" rtlCol="0">
            <a:spAutoFit/>
          </a:bodyPr>
          <a:lstStyle/>
          <a:p>
            <a:pPr algn="ctr"/>
            <a:r>
              <a:rPr lang="es-ES_tradnl" sz="3600" dirty="0" smtClean="0">
                <a:solidFill>
                  <a:srgbClr val="FFFF00"/>
                </a:solidFill>
              </a:rPr>
              <a:t>Tratamiento informativo y publicitario de la violencia contra las mujeres</a:t>
            </a:r>
            <a:endParaRPr lang="es-ES_tradnl" sz="1000" dirty="0">
              <a:solidFill>
                <a:schemeClr val="tx2">
                  <a:lumMod val="60000"/>
                  <a:lumOff val="40000"/>
                </a:schemeClr>
              </a:solidFill>
            </a:endParaRPr>
          </a:p>
          <a:p>
            <a:pPr algn="ctr"/>
            <a:r>
              <a:rPr lang="es-ES_tradnl" sz="2400" dirty="0">
                <a:solidFill>
                  <a:srgbClr val="FFFF00"/>
                </a:solidFill>
              </a:rPr>
              <a:t>María Pilar </a:t>
            </a:r>
            <a:r>
              <a:rPr lang="es-ES_tradnl" sz="2400" dirty="0" smtClean="0">
                <a:solidFill>
                  <a:srgbClr val="FFFF00"/>
                </a:solidFill>
              </a:rPr>
              <a:t>Rodríguez</a:t>
            </a:r>
          </a:p>
          <a:p>
            <a:pPr algn="ctr"/>
            <a:r>
              <a:rPr lang="es-ES_tradnl" sz="2400" dirty="0" smtClean="0">
                <a:solidFill>
                  <a:srgbClr val="FFFF00"/>
                </a:solidFill>
              </a:rPr>
              <a:t>Universidad de Deusto</a:t>
            </a:r>
            <a:endParaRPr lang="es-ES_tradnl" sz="24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otos.subefotos.com/7eb28ba6922275825d810f118e16e9f7o.jpg"/>
          <p:cNvPicPr>
            <a:picLocks noChangeAspect="1" noChangeArrowheads="1"/>
          </p:cNvPicPr>
          <p:nvPr/>
        </p:nvPicPr>
        <p:blipFill>
          <a:blip r:embed="rId2" cstate="print"/>
          <a:srcRect t="45027" r="9982" b="22700"/>
          <a:stretch>
            <a:fillRect/>
          </a:stretch>
        </p:blipFill>
        <p:spPr bwMode="auto">
          <a:xfrm>
            <a:off x="0" y="0"/>
            <a:ext cx="9144000" cy="2213248"/>
          </a:xfrm>
          <a:prstGeom prst="rect">
            <a:avLst/>
          </a:prstGeom>
          <a:noFill/>
        </p:spPr>
      </p:pic>
      <p:pic>
        <p:nvPicPr>
          <p:cNvPr id="2050" name="Picture 2" descr="http://fotos.subefotos.com/7eb28ba6922275825d810f118e16e9f7o.jpg"/>
          <p:cNvPicPr>
            <a:picLocks noChangeAspect="1" noChangeArrowheads="1"/>
          </p:cNvPicPr>
          <p:nvPr/>
        </p:nvPicPr>
        <p:blipFill>
          <a:blip r:embed="rId2" cstate="print"/>
          <a:srcRect r="9982" b="22700"/>
          <a:stretch>
            <a:fillRect/>
          </a:stretch>
        </p:blipFill>
        <p:spPr bwMode="auto">
          <a:xfrm>
            <a:off x="0" y="1556792"/>
            <a:ext cx="9144000" cy="5301208"/>
          </a:xfrm>
          <a:prstGeom prst="rect">
            <a:avLst/>
          </a:prstGeom>
          <a:noFill/>
        </p:spPr>
      </p:pic>
      <p:sp>
        <p:nvSpPr>
          <p:cNvPr id="2" name="1 Rectángulo"/>
          <p:cNvSpPr/>
          <p:nvPr/>
        </p:nvSpPr>
        <p:spPr>
          <a:xfrm>
            <a:off x="0" y="5085184"/>
            <a:ext cx="9144000" cy="1077218"/>
          </a:xfrm>
          <a:prstGeom prst="rect">
            <a:avLst/>
          </a:prstGeom>
          <a:solidFill>
            <a:schemeClr val="tx1"/>
          </a:solidFill>
        </p:spPr>
        <p:txBody>
          <a:bodyPr wrap="square">
            <a:spAutoFit/>
          </a:bodyPr>
          <a:lstStyle/>
          <a:p>
            <a:endParaRPr lang="es-ES_tradnl" sz="800" dirty="0" smtClean="0">
              <a:solidFill>
                <a:srgbClr val="FFFF00"/>
              </a:solidFill>
            </a:endParaRPr>
          </a:p>
          <a:p>
            <a:r>
              <a:rPr lang="es-ES_tradnl" sz="2400" dirty="0" smtClean="0">
                <a:solidFill>
                  <a:srgbClr val="FFFF00"/>
                </a:solidFill>
              </a:rPr>
              <a:t>El 70% de la población solo tenía conocimiento de la violencia de género a través de los medios de comunicación.</a:t>
            </a:r>
          </a:p>
          <a:p>
            <a:endParaRPr lang="es-ES_tradnl" sz="800" dirty="0">
              <a:solidFill>
                <a:srgbClr val="FFFF00"/>
              </a:solidFill>
            </a:endParaRPr>
          </a:p>
        </p:txBody>
      </p:sp>
      <p:sp>
        <p:nvSpPr>
          <p:cNvPr id="7" name="6 CuadroTexto"/>
          <p:cNvSpPr txBox="1"/>
          <p:nvPr/>
        </p:nvSpPr>
        <p:spPr>
          <a:xfrm>
            <a:off x="0" y="0"/>
            <a:ext cx="9144000" cy="1631216"/>
          </a:xfrm>
          <a:prstGeom prst="rect">
            <a:avLst/>
          </a:prstGeom>
          <a:solidFill>
            <a:schemeClr val="tx1"/>
          </a:solidFill>
        </p:spPr>
        <p:txBody>
          <a:bodyPr wrap="square" rtlCol="0">
            <a:spAutoFit/>
          </a:bodyPr>
          <a:lstStyle/>
          <a:p>
            <a:pPr algn="ctr"/>
            <a:endParaRPr lang="es-ES" sz="1000" dirty="0" smtClean="0">
              <a:solidFill>
                <a:srgbClr val="FFFF00"/>
              </a:solidFill>
              <a:latin typeface="Arial" pitchFamily="34" charset="0"/>
              <a:cs typeface="Arial" pitchFamily="34" charset="0"/>
            </a:endParaRPr>
          </a:p>
          <a:p>
            <a:pPr algn="ctr"/>
            <a:r>
              <a:rPr lang="es-ES" sz="8000" b="1" dirty="0" smtClean="0">
                <a:solidFill>
                  <a:srgbClr val="FFFF00"/>
                </a:solidFill>
                <a:latin typeface="+mj-lt"/>
                <a:cs typeface="Arial" pitchFamily="34" charset="0"/>
              </a:rPr>
              <a:t>Prensa vasca</a:t>
            </a:r>
          </a:p>
          <a:p>
            <a:pPr algn="ctr"/>
            <a:endParaRPr lang="es-ES_tradnl" sz="10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2055812" y="3428206"/>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403648" y="2060848"/>
            <a:ext cx="1828800" cy="18288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r>
              <a:rPr lang="es-ES_tradnl" sz="2000" dirty="0" smtClean="0"/>
              <a:t>¿Cuáles son las principales causas de la violencia de género?</a:t>
            </a:r>
          </a:p>
        </p:txBody>
      </p:sp>
      <p:cxnSp>
        <p:nvCxnSpPr>
          <p:cNvPr id="4" name="Straight Connector 3"/>
          <p:cNvCxnSpPr/>
          <p:nvPr/>
        </p:nvCxnSpPr>
        <p:spPr>
          <a:xfrm rot="5400000">
            <a:off x="306388" y="3428206"/>
            <a:ext cx="6858000" cy="1588"/>
          </a:xfrm>
          <a:prstGeom prst="line">
            <a:avLst/>
          </a:prstGeom>
          <a:ln w="76200">
            <a:gradFill flip="none" rotWithShape="1">
              <a:gsLst>
                <a:gs pos="0">
                  <a:schemeClr val="accent1">
                    <a:tint val="66000"/>
                    <a:satMod val="160000"/>
                    <a:alpha val="0"/>
                  </a:schemeClr>
                </a:gs>
                <a:gs pos="50000">
                  <a:schemeClr val="bg1">
                    <a:lumMod val="75000"/>
                  </a:schemeClr>
                </a:gs>
                <a:gs pos="99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707904" y="2060848"/>
            <a:ext cx="1828800" cy="1828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r>
              <a:rPr lang="es-ES_tradnl" sz="2000" dirty="0" smtClean="0"/>
              <a:t>¿Existe un perfil del maltratador?</a:t>
            </a:r>
          </a:p>
        </p:txBody>
      </p:sp>
      <p:cxnSp>
        <p:nvCxnSpPr>
          <p:cNvPr id="6" name="Straight Connector 5"/>
          <p:cNvCxnSpPr/>
          <p:nvPr/>
        </p:nvCxnSpPr>
        <p:spPr>
          <a:xfrm rot="5400000">
            <a:off x="2669382" y="3428206"/>
            <a:ext cx="6858000" cy="1588"/>
          </a:xfrm>
          <a:prstGeom prst="line">
            <a:avLst/>
          </a:prstGeom>
          <a:ln w="76200">
            <a:gradFill flip="none" rotWithShape="1">
              <a:gsLst>
                <a:gs pos="0">
                  <a:schemeClr val="accent5">
                    <a:lumMod val="60000"/>
                    <a:lumOff val="40000"/>
                    <a:alpha val="0"/>
                  </a:schemeClr>
                </a:gs>
                <a:gs pos="50000">
                  <a:schemeClr val="accent5">
                    <a:lumMod val="60000"/>
                    <a:lumOff val="40000"/>
                  </a:schemeClr>
                </a:gs>
                <a:gs pos="99000">
                  <a:schemeClr val="accent5">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84168" y="2060848"/>
            <a:ext cx="1828800" cy="1828800"/>
          </a:xfrm>
          <a:prstGeom prst="rect">
            <a:avLst/>
          </a:prstGeom>
          <a:solidFill>
            <a:srgbClr val="FF3399"/>
          </a:solidFill>
          <a:ln/>
        </p:spPr>
        <p:style>
          <a:lnRef idx="0">
            <a:schemeClr val="accent5"/>
          </a:lnRef>
          <a:fillRef idx="3">
            <a:schemeClr val="accent5"/>
          </a:fillRef>
          <a:effectRef idx="3">
            <a:schemeClr val="accent5"/>
          </a:effectRef>
          <a:fontRef idx="minor">
            <a:schemeClr val="lt1"/>
          </a:fontRef>
        </p:style>
        <p:txBody>
          <a:bodyPr rtlCol="0" anchor="ctr"/>
          <a:lstStyle/>
          <a:p>
            <a:r>
              <a:rPr lang="es-ES_tradnl" sz="2000" dirty="0" smtClean="0"/>
              <a:t>¿Qué medidas pueden resultar efectivas para paliar este problema?</a:t>
            </a:r>
          </a:p>
        </p:txBody>
      </p:sp>
      <p:sp>
        <p:nvSpPr>
          <p:cNvPr id="9" name="8 CuadroTexto"/>
          <p:cNvSpPr txBox="1"/>
          <p:nvPr/>
        </p:nvSpPr>
        <p:spPr>
          <a:xfrm>
            <a:off x="0" y="0"/>
            <a:ext cx="9144000" cy="1323439"/>
          </a:xfrm>
          <a:prstGeom prst="rect">
            <a:avLst/>
          </a:prstGeom>
          <a:solidFill>
            <a:schemeClr val="tx1"/>
          </a:solidFill>
        </p:spPr>
        <p:txBody>
          <a:bodyPr wrap="square" rtlCol="0">
            <a:spAutoFit/>
          </a:bodyPr>
          <a:lstStyle/>
          <a:p>
            <a:pPr algn="ctr"/>
            <a:r>
              <a:rPr lang="es-ES_tradnl" sz="8000" b="1" dirty="0" smtClean="0">
                <a:solidFill>
                  <a:srgbClr val="00B0F0"/>
                </a:solidFill>
                <a:latin typeface="+mj-lt"/>
                <a:cs typeface="Arial" pitchFamily="34" charset="0"/>
              </a:rPr>
              <a:t>Preguntas</a:t>
            </a:r>
            <a:endParaRPr lang="es-ES_tradnl" sz="8000" b="1" dirty="0">
              <a:solidFill>
                <a:srgbClr val="00B0F0"/>
              </a:solidFill>
              <a:latin typeface="+mj-lt"/>
              <a:cs typeface="Arial" pitchFamily="34" charset="0"/>
            </a:endParaRPr>
          </a:p>
        </p:txBody>
      </p:sp>
      <p:sp>
        <p:nvSpPr>
          <p:cNvPr id="10" name="9 Rectángulo"/>
          <p:cNvSpPr/>
          <p:nvPr/>
        </p:nvSpPr>
        <p:spPr>
          <a:xfrm rot="327885">
            <a:off x="7452084" y="-320136"/>
            <a:ext cx="1565194" cy="3170099"/>
          </a:xfrm>
          <a:prstGeom prst="rect">
            <a:avLst/>
          </a:prstGeom>
          <a:noFill/>
        </p:spPr>
        <p:txBody>
          <a:bodyPr wrap="square" lIns="91440" tIns="45720" rIns="91440" bIns="45720">
            <a:spAutoFit/>
          </a:bodyPr>
          <a:lstStyle/>
          <a:p>
            <a:pPr algn="ctr"/>
            <a:r>
              <a:rPr lang="es-ES" sz="20000" b="1" cap="none" spc="0" dirty="0" smtClean="0">
                <a:ln w="1905"/>
                <a:solidFill>
                  <a:srgbClr val="FFFF00"/>
                </a:solidFill>
                <a:effectLst>
                  <a:innerShdw blurRad="69850" dist="43180" dir="5400000">
                    <a:srgbClr val="000000">
                      <a:alpha val="65000"/>
                    </a:srgbClr>
                  </a:innerShdw>
                </a:effectLst>
              </a:rPr>
              <a:t>?</a:t>
            </a:r>
            <a:endParaRPr lang="es-ES" sz="20000" b="1" cap="none" spc="0" dirty="0">
              <a:ln w="1905"/>
              <a:solidFill>
                <a:srgbClr val="FFFF00"/>
              </a:solidFill>
              <a:effectLst>
                <a:innerShdw blurRad="69850" dist="43180" dir="5400000">
                  <a:srgbClr val="000000">
                    <a:alpha val="65000"/>
                  </a:srgbClr>
                </a:innerShdw>
              </a:effectLst>
            </a:endParaRPr>
          </a:p>
        </p:txBody>
      </p:sp>
      <p:sp>
        <p:nvSpPr>
          <p:cNvPr id="12" name="Rectangle 27"/>
          <p:cNvSpPr/>
          <p:nvPr/>
        </p:nvSpPr>
        <p:spPr>
          <a:xfrm>
            <a:off x="1979712" y="4293096"/>
            <a:ext cx="2304256" cy="1828800"/>
          </a:xfrm>
          <a:prstGeom prst="rect">
            <a:avLst/>
          </a:prstGeom>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s-ES_tradnl" sz="2000" dirty="0" smtClean="0"/>
              <a:t>¿Cuáles resultan contraproducentes?</a:t>
            </a:r>
          </a:p>
        </p:txBody>
      </p:sp>
      <p:sp>
        <p:nvSpPr>
          <p:cNvPr id="13" name="Rectangle 4"/>
          <p:cNvSpPr/>
          <p:nvPr/>
        </p:nvSpPr>
        <p:spPr>
          <a:xfrm>
            <a:off x="5004048" y="4293096"/>
            <a:ext cx="2376264" cy="1828800"/>
          </a:xfrm>
          <a:prstGeom prst="rect">
            <a:avLst/>
          </a:prstGeom>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r>
              <a:rPr lang="es-ES_tradnl" sz="2000" dirty="0" smtClean="0"/>
              <a:t>¿Cómo actúa la mujer víctima de la violencia de género?</a:t>
            </a:r>
            <a:endParaRPr lang="es-ES_tradnl" sz="2000" dirty="0"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30"/>
                                        </p:tgtEl>
                                      </p:cBhvr>
                                      <p:by x="100000" y="25000"/>
                                    </p:animScale>
                                  </p:childTnLst>
                                </p:cTn>
                              </p:par>
                            </p:childTnLst>
                          </p:cTn>
                        </p:par>
                        <p:par>
                          <p:cTn id="11" fill="hold">
                            <p:stCondLst>
                              <p:cond delay="1500"/>
                            </p:stCondLst>
                            <p:childTnLst>
                              <p:par>
                                <p:cTn id="12" presetID="17"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ppt_x</p:attrName>
                                        </p:attrNameLst>
                                      </p:cBhvr>
                                      <p:tavLst>
                                        <p:tav tm="0">
                                          <p:val>
                                            <p:strVal val="#ppt_x-#ppt_w/2"/>
                                          </p:val>
                                        </p:tav>
                                        <p:tav tm="100000">
                                          <p:val>
                                            <p:strVal val="#ppt_x"/>
                                          </p:val>
                                        </p:tav>
                                      </p:tavLst>
                                    </p:anim>
                                    <p:anim calcmode="lin" valueType="num">
                                      <p:cBhvr>
                                        <p:cTn id="15" dur="1000" fill="hold"/>
                                        <p:tgtEl>
                                          <p:spTgt spid="28"/>
                                        </p:tgtEl>
                                        <p:attrNameLst>
                                          <p:attrName>ppt_y</p:attrName>
                                        </p:attrNameLst>
                                      </p:cBhvr>
                                      <p:tavLst>
                                        <p:tav tm="0">
                                          <p:val>
                                            <p:strVal val="#ppt_y"/>
                                          </p:val>
                                        </p:tav>
                                        <p:tav tm="100000">
                                          <p:val>
                                            <p:strVal val="#ppt_y"/>
                                          </p:val>
                                        </p:tav>
                                      </p:tavLst>
                                    </p:anim>
                                    <p:anim calcmode="lin" valueType="num">
                                      <p:cBhvr>
                                        <p:cTn id="16" dur="1000" fill="hold"/>
                                        <p:tgtEl>
                                          <p:spTgt spid="28"/>
                                        </p:tgtEl>
                                        <p:attrNameLst>
                                          <p:attrName>ppt_w</p:attrName>
                                        </p:attrNameLst>
                                      </p:cBhvr>
                                      <p:tavLst>
                                        <p:tav tm="0">
                                          <p:val>
                                            <p:fltVal val="0"/>
                                          </p:val>
                                        </p:tav>
                                        <p:tav tm="100000">
                                          <p:val>
                                            <p:strVal val="#ppt_w"/>
                                          </p:val>
                                        </p:tav>
                                      </p:tavLst>
                                    </p:anim>
                                    <p:anim calcmode="lin" valueType="num">
                                      <p:cBhvr>
                                        <p:cTn id="17" dur="1000" fill="hold"/>
                                        <p:tgtEl>
                                          <p:spTgt spid="28"/>
                                        </p:tgtEl>
                                        <p:attrNameLst>
                                          <p:attrName>ppt_h</p:attrName>
                                        </p:attrNameLst>
                                      </p:cBhvr>
                                      <p:tavLst>
                                        <p:tav tm="0">
                                          <p:val>
                                            <p:strVal val="#ppt_h"/>
                                          </p:val>
                                        </p:tav>
                                        <p:tav tm="100000">
                                          <p:val>
                                            <p:strVal val="#ppt_h"/>
                                          </p:val>
                                        </p:tav>
                                      </p:tavLst>
                                    </p:anim>
                                  </p:childTnLst>
                                </p:cTn>
                              </p:par>
                              <p:par>
                                <p:cTn id="18" presetID="2" presetClass="entr" presetSubtype="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ppt_x"/>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6" presetClass="emph" presetSubtype="0" fill="hold" nodeType="withEffect">
                                  <p:stCondLst>
                                    <p:cond delay="500"/>
                                  </p:stCondLst>
                                  <p:childTnLst>
                                    <p:animScale>
                                      <p:cBhvr>
                                        <p:cTn id="23" dur="1000" fill="hold"/>
                                        <p:tgtEl>
                                          <p:spTgt spid="4"/>
                                        </p:tgtEl>
                                      </p:cBhvr>
                                      <p:by x="100000" y="25000"/>
                                    </p:animScale>
                                  </p:childTnLst>
                                </p:cTn>
                              </p:par>
                            </p:childTnLst>
                          </p:cTn>
                        </p:par>
                        <p:par>
                          <p:cTn id="24" fill="hold">
                            <p:stCondLst>
                              <p:cond delay="3000"/>
                            </p:stCondLst>
                            <p:childTnLst>
                              <p:par>
                                <p:cTn id="25" presetID="17"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ppt_w/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0-#ppt_h/2"/>
                                          </p:val>
                                        </p:tav>
                                        <p:tav tm="100000">
                                          <p:val>
                                            <p:strVal val="#ppt_y"/>
                                          </p:val>
                                        </p:tav>
                                      </p:tavLst>
                                    </p:anim>
                                  </p:childTnLst>
                                </p:cTn>
                              </p:par>
                              <p:par>
                                <p:cTn id="35" presetID="6" presetClass="emph" presetSubtype="0" fill="hold" nodeType="withEffect">
                                  <p:stCondLst>
                                    <p:cond delay="500"/>
                                  </p:stCondLst>
                                  <p:childTnLst>
                                    <p:animScale>
                                      <p:cBhvr>
                                        <p:cTn id="36" dur="1000" fill="hold"/>
                                        <p:tgtEl>
                                          <p:spTgt spid="6"/>
                                        </p:tgtEl>
                                      </p:cBhvr>
                                      <p:by x="100000" y="25000"/>
                                    </p:animScale>
                                  </p:childTnLst>
                                </p:cTn>
                              </p:par>
                            </p:childTnLst>
                          </p:cTn>
                        </p:par>
                        <p:par>
                          <p:cTn id="37" fill="hold">
                            <p:stCondLst>
                              <p:cond delay="4500"/>
                            </p:stCondLst>
                            <p:childTnLst>
                              <p:par>
                                <p:cTn id="38" presetID="17"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ppt_x</p:attrName>
                                        </p:attrNameLst>
                                      </p:cBhvr>
                                      <p:tavLst>
                                        <p:tav tm="0">
                                          <p:val>
                                            <p:strVal val="#ppt_x-#ppt_w/2"/>
                                          </p:val>
                                        </p:tav>
                                        <p:tav tm="100000">
                                          <p:val>
                                            <p:strVal val="#ppt_x"/>
                                          </p:val>
                                        </p:tav>
                                      </p:tavLst>
                                    </p:anim>
                                    <p:anim calcmode="lin" valueType="num">
                                      <p:cBhvr>
                                        <p:cTn id="41" dur="1000" fill="hold"/>
                                        <p:tgtEl>
                                          <p:spTgt spid="7"/>
                                        </p:tgtEl>
                                        <p:attrNameLst>
                                          <p:attrName>ppt_y</p:attrName>
                                        </p:attrNameLst>
                                      </p:cBhvr>
                                      <p:tavLst>
                                        <p:tav tm="0">
                                          <p:val>
                                            <p:strVal val="#ppt_y"/>
                                          </p:val>
                                        </p:tav>
                                        <p:tav tm="100000">
                                          <p:val>
                                            <p:strVal val="#ppt_y"/>
                                          </p:val>
                                        </p:tav>
                                      </p:tavLst>
                                    </p:anim>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childTnLst>
                                </p:cTn>
                              </p:par>
                            </p:childTnLst>
                          </p:cTn>
                        </p:par>
                        <p:par>
                          <p:cTn id="44" fill="hold">
                            <p:stCondLst>
                              <p:cond delay="5500"/>
                            </p:stCondLst>
                            <p:childTnLst>
                              <p:par>
                                <p:cTn id="45" presetID="17"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ppt_x</p:attrName>
                                        </p:attrNameLst>
                                      </p:cBhvr>
                                      <p:tavLst>
                                        <p:tav tm="0">
                                          <p:val>
                                            <p:strVal val="#ppt_x-#ppt_w/2"/>
                                          </p:val>
                                        </p:tav>
                                        <p:tav tm="100000">
                                          <p:val>
                                            <p:strVal val="#ppt_x"/>
                                          </p:val>
                                        </p:tav>
                                      </p:tavLst>
                                    </p:anim>
                                    <p:anim calcmode="lin" valueType="num">
                                      <p:cBhvr>
                                        <p:cTn id="48" dur="1000" fill="hold"/>
                                        <p:tgtEl>
                                          <p:spTgt spid="12"/>
                                        </p:tgtEl>
                                        <p:attrNameLst>
                                          <p:attrName>ppt_y</p:attrName>
                                        </p:attrNameLst>
                                      </p:cBhvr>
                                      <p:tavLst>
                                        <p:tav tm="0">
                                          <p:val>
                                            <p:strVal val="#ppt_y"/>
                                          </p:val>
                                        </p:tav>
                                        <p:tav tm="100000">
                                          <p:val>
                                            <p:strVal val="#ppt_y"/>
                                          </p:val>
                                        </p:tav>
                                      </p:tavLst>
                                    </p:anim>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6500"/>
                            </p:stCondLst>
                            <p:childTnLst>
                              <p:par>
                                <p:cTn id="52" presetID="17" presetClass="entr" presetSubtype="8"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ppt_x</p:attrName>
                                        </p:attrNameLst>
                                      </p:cBhvr>
                                      <p:tavLst>
                                        <p:tav tm="0">
                                          <p:val>
                                            <p:strVal val="#ppt_x-#ppt_w/2"/>
                                          </p:val>
                                        </p:tav>
                                        <p:tav tm="100000">
                                          <p:val>
                                            <p:strVal val="#ppt_x"/>
                                          </p:val>
                                        </p:tav>
                                      </p:tavLst>
                                    </p:anim>
                                    <p:anim calcmode="lin" valueType="num">
                                      <p:cBhvr>
                                        <p:cTn id="55" dur="1000" fill="hold"/>
                                        <p:tgtEl>
                                          <p:spTgt spid="13"/>
                                        </p:tgtEl>
                                        <p:attrNameLst>
                                          <p:attrName>ppt_y</p:attrName>
                                        </p:attrNameLst>
                                      </p:cBhvr>
                                      <p:tavLst>
                                        <p:tav tm="0">
                                          <p:val>
                                            <p:strVal val="#ppt_y"/>
                                          </p:val>
                                        </p:tav>
                                        <p:tav tm="100000">
                                          <p:val>
                                            <p:strVal val="#ppt_y"/>
                                          </p:val>
                                        </p:tav>
                                      </p:tavLst>
                                    </p:anim>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hicas.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2" name="1 CuadroTexto"/>
          <p:cNvSpPr txBox="1"/>
          <p:nvPr/>
        </p:nvSpPr>
        <p:spPr>
          <a:xfrm>
            <a:off x="0" y="0"/>
            <a:ext cx="9144000" cy="1323439"/>
          </a:xfrm>
          <a:prstGeom prst="rect">
            <a:avLst/>
          </a:prstGeom>
          <a:solidFill>
            <a:schemeClr val="tx1"/>
          </a:solidFill>
        </p:spPr>
        <p:txBody>
          <a:bodyPr wrap="square" rtlCol="0">
            <a:spAutoFit/>
          </a:bodyPr>
          <a:lstStyle/>
          <a:p>
            <a:pPr algn="ctr"/>
            <a:r>
              <a:rPr lang="es-ES_tradnl" sz="8000" b="1" dirty="0" smtClean="0">
                <a:solidFill>
                  <a:srgbClr val="FFFF00"/>
                </a:solidFill>
                <a:latin typeface="+mj-lt"/>
                <a:cs typeface="Arial" pitchFamily="34" charset="0"/>
              </a:rPr>
              <a:t>Legislación</a:t>
            </a:r>
            <a:endParaRPr lang="es-ES_tradnl" sz="8000" b="1" dirty="0">
              <a:solidFill>
                <a:srgbClr val="FFFF00"/>
              </a:solidFill>
              <a:latin typeface="+mj-lt"/>
              <a:cs typeface="Arial" pitchFamily="34" charset="0"/>
            </a:endParaRPr>
          </a:p>
        </p:txBody>
      </p:sp>
      <p:sp>
        <p:nvSpPr>
          <p:cNvPr id="4" name="3 CuadroTexto"/>
          <p:cNvSpPr txBox="1"/>
          <p:nvPr/>
        </p:nvSpPr>
        <p:spPr>
          <a:xfrm>
            <a:off x="0" y="4725144"/>
            <a:ext cx="9144000" cy="1754326"/>
          </a:xfrm>
          <a:prstGeom prst="rect">
            <a:avLst/>
          </a:prstGeom>
          <a:solidFill>
            <a:schemeClr val="tx1"/>
          </a:solidFill>
        </p:spPr>
        <p:txBody>
          <a:bodyPr wrap="square" rtlCol="0">
            <a:spAutoFit/>
          </a:bodyPr>
          <a:lstStyle/>
          <a:p>
            <a:r>
              <a:rPr lang="es-ES_tradnl" dirty="0" smtClean="0">
                <a:solidFill>
                  <a:srgbClr val="FFFF00"/>
                </a:solidFill>
              </a:rPr>
              <a:t>la Ley 34/88, de 11 de noviembre, General de Publicidad en su Artículo 3º, declara ilícita la publicidad que</a:t>
            </a:r>
            <a:r>
              <a:rPr lang="es-ES_tradnl" i="1" dirty="0" smtClean="0">
                <a:solidFill>
                  <a:srgbClr val="FFFF00"/>
                </a:solidFill>
              </a:rPr>
              <a:t> “presente a las mujeres de forma vejatoria, bien utilizando particular y directamente su cuerpo o partes del mismo como mero objeto desvinculado del producto que se pretende promocionar, bien su imagen asociada a comportamientos estereotipados que vulneren los fundamentos de nuestro ordenamiento coadyuvando a generar la violencia a que se refiere la L.O.de Medidas de Protección Integral contra la Violencia de Género”.</a:t>
            </a:r>
            <a:endParaRPr lang="es-ES_tradnl"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facua.org/facuainforma/2006/mediamarkt2grande.jpg"/>
          <p:cNvPicPr>
            <a:picLocks noChangeAspect="1" noChangeArrowheads="1"/>
          </p:cNvPicPr>
          <p:nvPr/>
        </p:nvPicPr>
        <p:blipFill>
          <a:blip r:embed="rId2" cstate="print"/>
          <a:srcRect b="9455"/>
          <a:stretch>
            <a:fillRect/>
          </a:stretch>
        </p:blipFill>
        <p:spPr bwMode="auto">
          <a:xfrm>
            <a:off x="0" y="692696"/>
            <a:ext cx="4932040" cy="6165304"/>
          </a:xfrm>
          <a:prstGeom prst="rect">
            <a:avLst/>
          </a:prstGeom>
          <a:noFill/>
        </p:spPr>
      </p:pic>
      <p:pic>
        <p:nvPicPr>
          <p:cNvPr id="28674" name="Picture 2" descr="http://www.facua.org/facuainforma/2006/mediamarkt1grande.jpg"/>
          <p:cNvPicPr>
            <a:picLocks noChangeAspect="1" noChangeArrowheads="1"/>
          </p:cNvPicPr>
          <p:nvPr/>
        </p:nvPicPr>
        <p:blipFill>
          <a:blip r:embed="rId3" cstate="print"/>
          <a:srcRect b="4869"/>
          <a:stretch>
            <a:fillRect/>
          </a:stretch>
        </p:blipFill>
        <p:spPr bwMode="auto">
          <a:xfrm>
            <a:off x="4932040" y="764704"/>
            <a:ext cx="4211960" cy="6093296"/>
          </a:xfrm>
          <a:prstGeom prst="rect">
            <a:avLst/>
          </a:prstGeom>
          <a:noFill/>
        </p:spPr>
      </p:pic>
      <p:sp>
        <p:nvSpPr>
          <p:cNvPr id="2" name="1 CuadroTexto"/>
          <p:cNvSpPr txBox="1"/>
          <p:nvPr/>
        </p:nvSpPr>
        <p:spPr>
          <a:xfrm>
            <a:off x="0" y="4869160"/>
            <a:ext cx="9144000" cy="1723549"/>
          </a:xfrm>
          <a:prstGeom prst="rect">
            <a:avLst/>
          </a:prstGeom>
          <a:solidFill>
            <a:schemeClr val="tx1"/>
          </a:solidFill>
        </p:spPr>
        <p:txBody>
          <a:bodyPr wrap="square" rtlCol="0">
            <a:spAutoFit/>
          </a:bodyPr>
          <a:lstStyle/>
          <a:p>
            <a:endParaRPr lang="es-ES_tradnl" sz="800" dirty="0" smtClean="0">
              <a:solidFill>
                <a:srgbClr val="FFFF00"/>
              </a:solidFill>
            </a:endParaRPr>
          </a:p>
          <a:p>
            <a:r>
              <a:rPr lang="es-ES_tradnl" dirty="0" smtClean="0">
                <a:solidFill>
                  <a:srgbClr val="FFFF00"/>
                </a:solidFill>
              </a:rPr>
              <a:t>La Ley 7/2010, de 31 de marzo, </a:t>
            </a:r>
            <a:r>
              <a:rPr lang="es-ES_tradnl" i="1" dirty="0" smtClean="0">
                <a:solidFill>
                  <a:srgbClr val="FFFF00"/>
                </a:solidFill>
              </a:rPr>
              <a:t>Ley General de la Comunicación Audiovisual</a:t>
            </a:r>
            <a:r>
              <a:rPr lang="es-ES_tradnl" dirty="0" smtClean="0">
                <a:solidFill>
                  <a:srgbClr val="FFFF00"/>
                </a:solidFill>
              </a:rPr>
              <a:t>, en su Artículo 4.2, establece que </a:t>
            </a:r>
            <a:r>
              <a:rPr lang="es-ES_tradnl" i="1" dirty="0" smtClean="0">
                <a:solidFill>
                  <a:srgbClr val="FFFF00"/>
                </a:solidFill>
              </a:rPr>
              <a:t>“la comunicación audiovisual nunca podrá incitar al odio o a la discriminación por razón de género o cualquier circunstancia personal o social y debe ser respetuosa con la dignidad humana y los valores constitucionales, con especial atención a la erradicación de conductas favorecedoras de situaciones de desigualdad de las mujeres“.</a:t>
            </a:r>
          </a:p>
          <a:p>
            <a:endParaRPr lang="es-ES_tradnl" sz="800" dirty="0">
              <a:solidFill>
                <a:srgbClr val="FFFF00"/>
              </a:solidFill>
            </a:endParaRPr>
          </a:p>
        </p:txBody>
      </p:sp>
      <p:sp>
        <p:nvSpPr>
          <p:cNvPr id="3" name="2 CuadroTexto"/>
          <p:cNvSpPr txBox="1"/>
          <p:nvPr/>
        </p:nvSpPr>
        <p:spPr>
          <a:xfrm>
            <a:off x="0" y="0"/>
            <a:ext cx="9144000" cy="1323439"/>
          </a:xfrm>
          <a:prstGeom prst="rect">
            <a:avLst/>
          </a:prstGeom>
          <a:solidFill>
            <a:schemeClr val="tx1"/>
          </a:solidFill>
        </p:spPr>
        <p:txBody>
          <a:bodyPr wrap="square" rtlCol="0">
            <a:spAutoFit/>
          </a:bodyPr>
          <a:lstStyle/>
          <a:p>
            <a:pPr algn="ctr"/>
            <a:r>
              <a:rPr lang="es-ES_tradnl" sz="8000" b="1" dirty="0" smtClean="0">
                <a:solidFill>
                  <a:srgbClr val="FFFF00"/>
                </a:solidFill>
                <a:latin typeface="+mj-lt"/>
                <a:cs typeface="Arial" pitchFamily="34" charset="0"/>
              </a:rPr>
              <a:t>Legislación</a:t>
            </a:r>
            <a:endParaRPr lang="es-ES_tradnl" sz="8000" b="1" dirty="0">
              <a:solidFill>
                <a:srgbClr val="FFFF00"/>
              </a:solidFill>
              <a:latin typeface="+mj-l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antena3.com/clipping/2009/05/11/00099/30.jpg"/>
          <p:cNvPicPr>
            <a:picLocks noChangeAspect="1" noChangeArrowheads="1"/>
          </p:cNvPicPr>
          <p:nvPr/>
        </p:nvPicPr>
        <p:blipFill>
          <a:blip r:embed="rId2" cstate="print">
            <a:grayscl/>
            <a:lum contrast="40000"/>
          </a:blip>
          <a:srcRect l="11602" r="16555"/>
          <a:stretch>
            <a:fillRect/>
          </a:stretch>
        </p:blipFill>
        <p:spPr bwMode="auto">
          <a:xfrm>
            <a:off x="0" y="0"/>
            <a:ext cx="9144000" cy="6858000"/>
          </a:xfrm>
          <a:prstGeom prst="rect">
            <a:avLst/>
          </a:prstGeom>
          <a:noFill/>
        </p:spPr>
      </p:pic>
      <p:sp>
        <p:nvSpPr>
          <p:cNvPr id="4" name="3 CuadroTexto"/>
          <p:cNvSpPr txBox="1"/>
          <p:nvPr/>
        </p:nvSpPr>
        <p:spPr>
          <a:xfrm>
            <a:off x="6804248" y="4725144"/>
            <a:ext cx="2160240" cy="1754326"/>
          </a:xfrm>
          <a:prstGeom prst="rect">
            <a:avLst/>
          </a:prstGeom>
          <a:noFill/>
        </p:spPr>
        <p:txBody>
          <a:bodyPr wrap="square" rtlCol="0">
            <a:spAutoFit/>
          </a:bodyPr>
          <a:lstStyle/>
          <a:p>
            <a:r>
              <a:rPr lang="es-ES_tradnl" dirty="0" smtClean="0"/>
              <a:t>Asesinato de Ana Orantes tras denunciar malos tratos en Canal Sur (1997)</a:t>
            </a:r>
            <a:br>
              <a:rPr lang="es-ES_tradnl" dirty="0" smtClean="0"/>
            </a:br>
            <a:endParaRPr lang="es-ES_trad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fenix951.com.ar/nuevo_2013/imagenes/2038_1373028266.jpg"/>
          <p:cNvPicPr>
            <a:picLocks noChangeAspect="1" noChangeArrowheads="1"/>
          </p:cNvPicPr>
          <p:nvPr/>
        </p:nvPicPr>
        <p:blipFill>
          <a:blip r:embed="rId2" cstate="print">
            <a:lum contrast="10000"/>
          </a:blip>
          <a:srcRect t="17081"/>
          <a:stretch>
            <a:fillRect/>
          </a:stretch>
        </p:blipFill>
        <p:spPr bwMode="auto">
          <a:xfrm>
            <a:off x="0" y="-37894"/>
            <a:ext cx="9144000" cy="6895894"/>
          </a:xfrm>
          <a:prstGeom prst="rect">
            <a:avLst/>
          </a:prstGeom>
          <a:noFill/>
        </p:spPr>
      </p:pic>
      <p:sp>
        <p:nvSpPr>
          <p:cNvPr id="2" name="1 CuadroTexto"/>
          <p:cNvSpPr txBox="1"/>
          <p:nvPr/>
        </p:nvSpPr>
        <p:spPr>
          <a:xfrm>
            <a:off x="0" y="2276872"/>
            <a:ext cx="9144000" cy="2185214"/>
          </a:xfrm>
          <a:prstGeom prst="rect">
            <a:avLst/>
          </a:prstGeom>
          <a:solidFill>
            <a:schemeClr val="tx1"/>
          </a:solidFill>
        </p:spPr>
        <p:txBody>
          <a:bodyPr wrap="square" rtlCol="0">
            <a:spAutoFit/>
          </a:bodyPr>
          <a:lstStyle/>
          <a:p>
            <a:endParaRPr lang="es-ES_tradnl" sz="800" dirty="0" smtClean="0">
              <a:solidFill>
                <a:srgbClr val="FFFF00"/>
              </a:solidFill>
            </a:endParaRPr>
          </a:p>
          <a:p>
            <a:r>
              <a:rPr lang="es-ES_tradnl" sz="2400" dirty="0" smtClean="0">
                <a:solidFill>
                  <a:srgbClr val="FFFF00"/>
                </a:solidFill>
              </a:rPr>
              <a:t>La Agencia de Derechos Fundamentales de la UE (FRA) realizó una encuesta entre 42.000 mujeres de los 28 países de la Unión Europea (UE). Un tercio de las europeas entre 18 y 74 años (unas 62 millones) ha sufrido algún tipo de abuso físico, una de cada diez ha sido agredida sexualmente y una de cada 20 ha sido violada alguna vez en su vida.</a:t>
            </a:r>
          </a:p>
          <a:p>
            <a:endParaRPr lang="es-ES_tradnl" sz="8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2055812" y="3428206"/>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95536" y="1844824"/>
            <a:ext cx="2592288" cy="1944216"/>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_tradnl" sz="1400" dirty="0" smtClean="0"/>
              <a:t> Las noticias no deben nunca representar a las víctimas de la violencia masculina como responsables de la agresión ni ofrecer cualquier indicio, por mínimo que sea, acerca de qué ha hecho la mujer para provocar o causar la violencia.</a:t>
            </a:r>
            <a:endParaRPr lang="es-ES_tradnl" sz="1400" dirty="0" smtClean="0">
              <a:latin typeface="Arial" pitchFamily="34" charset="0"/>
              <a:cs typeface="Arial" pitchFamily="34" charset="0"/>
            </a:endParaRPr>
          </a:p>
        </p:txBody>
      </p:sp>
      <p:cxnSp>
        <p:nvCxnSpPr>
          <p:cNvPr id="4" name="Straight Connector 3"/>
          <p:cNvCxnSpPr/>
          <p:nvPr/>
        </p:nvCxnSpPr>
        <p:spPr>
          <a:xfrm rot="5400000">
            <a:off x="306388" y="3428206"/>
            <a:ext cx="6858000" cy="1588"/>
          </a:xfrm>
          <a:prstGeom prst="line">
            <a:avLst/>
          </a:prstGeom>
          <a:ln w="76200">
            <a:gradFill flip="none" rotWithShape="1">
              <a:gsLst>
                <a:gs pos="0">
                  <a:schemeClr val="accent1">
                    <a:tint val="66000"/>
                    <a:satMod val="160000"/>
                    <a:alpha val="0"/>
                  </a:schemeClr>
                </a:gs>
                <a:gs pos="50000">
                  <a:schemeClr val="bg1">
                    <a:lumMod val="75000"/>
                  </a:schemeClr>
                </a:gs>
                <a:gs pos="99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75856" y="1844824"/>
            <a:ext cx="2592288" cy="194421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lvl="0"/>
            <a:r>
              <a:rPr lang="es-ES_tradnl" sz="1400" dirty="0" smtClean="0"/>
              <a:t> Los medios de comunicación se centran en ocasiones en las descripciones exhaustivas de las víctimas, sea mediante identificación de su nombre, profesión, nacionalidad o mediante imágenes.</a:t>
            </a:r>
            <a:endParaRPr lang="es-ES_tradnl" sz="1400" dirty="0"/>
          </a:p>
        </p:txBody>
      </p:sp>
      <p:cxnSp>
        <p:nvCxnSpPr>
          <p:cNvPr id="6" name="Straight Connector 5"/>
          <p:cNvCxnSpPr/>
          <p:nvPr/>
        </p:nvCxnSpPr>
        <p:spPr>
          <a:xfrm rot="5400000">
            <a:off x="2669382" y="3428206"/>
            <a:ext cx="6858000" cy="1588"/>
          </a:xfrm>
          <a:prstGeom prst="line">
            <a:avLst/>
          </a:prstGeom>
          <a:ln w="76200">
            <a:gradFill flip="none" rotWithShape="1">
              <a:gsLst>
                <a:gs pos="0">
                  <a:schemeClr val="accent5">
                    <a:lumMod val="60000"/>
                    <a:lumOff val="40000"/>
                    <a:alpha val="0"/>
                  </a:schemeClr>
                </a:gs>
                <a:gs pos="50000">
                  <a:schemeClr val="accent5">
                    <a:lumMod val="60000"/>
                    <a:lumOff val="40000"/>
                  </a:schemeClr>
                </a:gs>
                <a:gs pos="99000">
                  <a:schemeClr val="accent5">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00192" y="1844824"/>
            <a:ext cx="2520280" cy="1944216"/>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r>
              <a:rPr lang="es-ES_tradnl" sz="1400" dirty="0" smtClean="0"/>
              <a:t>No puede admitirse ningún tipo de excusa al agresor porque “estaba obsesionado” o estaba enamorado o celoso.</a:t>
            </a:r>
          </a:p>
        </p:txBody>
      </p:sp>
      <p:sp>
        <p:nvSpPr>
          <p:cNvPr id="14" name="Rectangle 27"/>
          <p:cNvSpPr/>
          <p:nvPr/>
        </p:nvSpPr>
        <p:spPr>
          <a:xfrm>
            <a:off x="683568" y="4149080"/>
            <a:ext cx="3528392" cy="1944216"/>
          </a:xfrm>
          <a:prstGeom prst="rect">
            <a:avLst/>
          </a:prstGeom>
          <a:solidFill>
            <a:srgbClr val="990033"/>
          </a:solidFill>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_tradnl" sz="1400" dirty="0" smtClean="0"/>
              <a:t>Cuando representa al agresor como un loco o un psicópata mientras ignora la naturaleza estructural de la violencia contra las mujeres. No deben recogerse opiniones de personas conocidas del agresor que lo describan como “un buen chico” o expresiones semejantes. </a:t>
            </a:r>
          </a:p>
        </p:txBody>
      </p:sp>
      <p:sp>
        <p:nvSpPr>
          <p:cNvPr id="15" name="Rectangle 4"/>
          <p:cNvSpPr/>
          <p:nvPr/>
        </p:nvSpPr>
        <p:spPr>
          <a:xfrm>
            <a:off x="4572000" y="4149080"/>
            <a:ext cx="3528392" cy="1944216"/>
          </a:xfrm>
          <a:prstGeom prst="rect">
            <a:avLst/>
          </a:prstGeom>
          <a:solidFill>
            <a:srgbClr val="7030A0"/>
          </a:solidFill>
          <a:ln/>
        </p:spPr>
        <p:style>
          <a:lnRef idx="0">
            <a:schemeClr val="accent3"/>
          </a:lnRef>
          <a:fillRef idx="3">
            <a:schemeClr val="accent3"/>
          </a:fillRef>
          <a:effectRef idx="3">
            <a:schemeClr val="accent3"/>
          </a:effectRef>
          <a:fontRef idx="minor">
            <a:schemeClr val="lt1"/>
          </a:fontRef>
        </p:style>
        <p:txBody>
          <a:bodyPr rtlCol="0" anchor="ctr"/>
          <a:lstStyle/>
          <a:p>
            <a:pPr lvl="0"/>
            <a:r>
              <a:rPr lang="es-ES_tradnl" sz="1400" dirty="0" smtClean="0"/>
              <a:t> Deben omitirse descripciones morbosas, imágenes truculentas,  titulares con tópicos, y nunca se deben usar las reconstrucciones con imágenes violentas. No se puede convertir la violencia de género en espectáculo. El sensacionalismo no enriquece la información; más bien la degrada porque transmite tópicos y estereotipos.</a:t>
            </a:r>
            <a:endParaRPr lang="es-ES_tradnl" sz="1400" dirty="0"/>
          </a:p>
        </p:txBody>
      </p:sp>
      <p:sp>
        <p:nvSpPr>
          <p:cNvPr id="17" name="16 CuadroTexto"/>
          <p:cNvSpPr txBox="1"/>
          <p:nvPr/>
        </p:nvSpPr>
        <p:spPr>
          <a:xfrm>
            <a:off x="0" y="0"/>
            <a:ext cx="9144000" cy="1323439"/>
          </a:xfrm>
          <a:prstGeom prst="rect">
            <a:avLst/>
          </a:prstGeom>
          <a:solidFill>
            <a:schemeClr val="tx1"/>
          </a:solidFill>
        </p:spPr>
        <p:txBody>
          <a:bodyPr wrap="square" rtlCol="0">
            <a:spAutoFit/>
          </a:bodyPr>
          <a:lstStyle/>
          <a:p>
            <a:pPr algn="ctr"/>
            <a:r>
              <a:rPr lang="es-ES_tradnl" sz="4000" b="1" dirty="0" smtClean="0">
                <a:solidFill>
                  <a:srgbClr val="FFFF00"/>
                </a:solidFill>
              </a:rPr>
              <a:t>Errores en el tratamiento informativo de la violencia de género</a:t>
            </a:r>
            <a:endParaRPr lang="es-ES_tradnl" sz="4000" dirty="0" smtClean="0">
              <a:solidFill>
                <a:srgbClr val="FFFF00"/>
              </a:solidFill>
            </a:endParaRPr>
          </a:p>
        </p:txBody>
      </p:sp>
      <p:pic>
        <p:nvPicPr>
          <p:cNvPr id="13" name="Picture 2" descr="http://www.manisaatabeykizyurdu.com/images/close.png"/>
          <p:cNvPicPr>
            <a:picLocks noChangeAspect="1" noChangeArrowheads="1"/>
          </p:cNvPicPr>
          <p:nvPr/>
        </p:nvPicPr>
        <p:blipFill>
          <a:blip r:embed="rId3" cstate="print"/>
          <a:srcRect/>
          <a:stretch>
            <a:fillRect/>
          </a:stretch>
        </p:blipFill>
        <p:spPr bwMode="auto">
          <a:xfrm>
            <a:off x="7308304" y="620688"/>
            <a:ext cx="1152128" cy="115212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30"/>
                                        </p:tgtEl>
                                      </p:cBhvr>
                                      <p:by x="100000" y="25000"/>
                                    </p:animScale>
                                  </p:childTnLst>
                                </p:cTn>
                              </p:par>
                            </p:childTnLst>
                          </p:cTn>
                        </p:par>
                        <p:par>
                          <p:cTn id="11" fill="hold">
                            <p:stCondLst>
                              <p:cond delay="1500"/>
                            </p:stCondLst>
                            <p:childTnLst>
                              <p:par>
                                <p:cTn id="12" presetID="17"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ppt_x</p:attrName>
                                        </p:attrNameLst>
                                      </p:cBhvr>
                                      <p:tavLst>
                                        <p:tav tm="0">
                                          <p:val>
                                            <p:strVal val="#ppt_x-#ppt_w/2"/>
                                          </p:val>
                                        </p:tav>
                                        <p:tav tm="100000">
                                          <p:val>
                                            <p:strVal val="#ppt_x"/>
                                          </p:val>
                                        </p:tav>
                                      </p:tavLst>
                                    </p:anim>
                                    <p:anim calcmode="lin" valueType="num">
                                      <p:cBhvr>
                                        <p:cTn id="15" dur="1000" fill="hold"/>
                                        <p:tgtEl>
                                          <p:spTgt spid="28"/>
                                        </p:tgtEl>
                                        <p:attrNameLst>
                                          <p:attrName>ppt_y</p:attrName>
                                        </p:attrNameLst>
                                      </p:cBhvr>
                                      <p:tavLst>
                                        <p:tav tm="0">
                                          <p:val>
                                            <p:strVal val="#ppt_y"/>
                                          </p:val>
                                        </p:tav>
                                        <p:tav tm="100000">
                                          <p:val>
                                            <p:strVal val="#ppt_y"/>
                                          </p:val>
                                        </p:tav>
                                      </p:tavLst>
                                    </p:anim>
                                    <p:anim calcmode="lin" valueType="num">
                                      <p:cBhvr>
                                        <p:cTn id="16" dur="1000" fill="hold"/>
                                        <p:tgtEl>
                                          <p:spTgt spid="28"/>
                                        </p:tgtEl>
                                        <p:attrNameLst>
                                          <p:attrName>ppt_w</p:attrName>
                                        </p:attrNameLst>
                                      </p:cBhvr>
                                      <p:tavLst>
                                        <p:tav tm="0">
                                          <p:val>
                                            <p:fltVal val="0"/>
                                          </p:val>
                                        </p:tav>
                                        <p:tav tm="100000">
                                          <p:val>
                                            <p:strVal val="#ppt_w"/>
                                          </p:val>
                                        </p:tav>
                                      </p:tavLst>
                                    </p:anim>
                                    <p:anim calcmode="lin" valueType="num">
                                      <p:cBhvr>
                                        <p:cTn id="17" dur="1000" fill="hold"/>
                                        <p:tgtEl>
                                          <p:spTgt spid="28"/>
                                        </p:tgtEl>
                                        <p:attrNameLst>
                                          <p:attrName>ppt_h</p:attrName>
                                        </p:attrNameLst>
                                      </p:cBhvr>
                                      <p:tavLst>
                                        <p:tav tm="0">
                                          <p:val>
                                            <p:strVal val="#ppt_h"/>
                                          </p:val>
                                        </p:tav>
                                        <p:tav tm="100000">
                                          <p:val>
                                            <p:strVal val="#ppt_h"/>
                                          </p:val>
                                        </p:tav>
                                      </p:tavLst>
                                    </p:anim>
                                  </p:childTnLst>
                                </p:cTn>
                              </p:par>
                              <p:par>
                                <p:cTn id="18" presetID="2" presetClass="entr" presetSubtype="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ppt_x"/>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6" presetClass="emph" presetSubtype="0" fill="hold" nodeType="withEffect">
                                  <p:stCondLst>
                                    <p:cond delay="500"/>
                                  </p:stCondLst>
                                  <p:childTnLst>
                                    <p:animScale>
                                      <p:cBhvr>
                                        <p:cTn id="23" dur="1000" fill="hold"/>
                                        <p:tgtEl>
                                          <p:spTgt spid="4"/>
                                        </p:tgtEl>
                                      </p:cBhvr>
                                      <p:by x="100000" y="25000"/>
                                    </p:animScale>
                                  </p:childTnLst>
                                </p:cTn>
                              </p:par>
                            </p:childTnLst>
                          </p:cTn>
                        </p:par>
                        <p:par>
                          <p:cTn id="24" fill="hold">
                            <p:stCondLst>
                              <p:cond delay="3000"/>
                            </p:stCondLst>
                            <p:childTnLst>
                              <p:par>
                                <p:cTn id="25" presetID="17"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ppt_w/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0-#ppt_h/2"/>
                                          </p:val>
                                        </p:tav>
                                        <p:tav tm="100000">
                                          <p:val>
                                            <p:strVal val="#ppt_y"/>
                                          </p:val>
                                        </p:tav>
                                      </p:tavLst>
                                    </p:anim>
                                  </p:childTnLst>
                                </p:cTn>
                              </p:par>
                              <p:par>
                                <p:cTn id="35" presetID="6" presetClass="emph" presetSubtype="0" fill="hold" nodeType="withEffect">
                                  <p:stCondLst>
                                    <p:cond delay="500"/>
                                  </p:stCondLst>
                                  <p:childTnLst>
                                    <p:animScale>
                                      <p:cBhvr>
                                        <p:cTn id="36" dur="1000" fill="hold"/>
                                        <p:tgtEl>
                                          <p:spTgt spid="6"/>
                                        </p:tgtEl>
                                      </p:cBhvr>
                                      <p:by x="100000" y="25000"/>
                                    </p:animScale>
                                  </p:childTnLst>
                                </p:cTn>
                              </p:par>
                            </p:childTnLst>
                          </p:cTn>
                        </p:par>
                        <p:par>
                          <p:cTn id="37" fill="hold">
                            <p:stCondLst>
                              <p:cond delay="4500"/>
                            </p:stCondLst>
                            <p:childTnLst>
                              <p:par>
                                <p:cTn id="38" presetID="17"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ppt_x</p:attrName>
                                        </p:attrNameLst>
                                      </p:cBhvr>
                                      <p:tavLst>
                                        <p:tav tm="0">
                                          <p:val>
                                            <p:strVal val="#ppt_x-#ppt_w/2"/>
                                          </p:val>
                                        </p:tav>
                                        <p:tav tm="100000">
                                          <p:val>
                                            <p:strVal val="#ppt_x"/>
                                          </p:val>
                                        </p:tav>
                                      </p:tavLst>
                                    </p:anim>
                                    <p:anim calcmode="lin" valueType="num">
                                      <p:cBhvr>
                                        <p:cTn id="41" dur="1000" fill="hold"/>
                                        <p:tgtEl>
                                          <p:spTgt spid="7"/>
                                        </p:tgtEl>
                                        <p:attrNameLst>
                                          <p:attrName>ppt_y</p:attrName>
                                        </p:attrNameLst>
                                      </p:cBhvr>
                                      <p:tavLst>
                                        <p:tav tm="0">
                                          <p:val>
                                            <p:strVal val="#ppt_y"/>
                                          </p:val>
                                        </p:tav>
                                        <p:tav tm="100000">
                                          <p:val>
                                            <p:strVal val="#ppt_y"/>
                                          </p:val>
                                        </p:tav>
                                      </p:tavLst>
                                    </p:anim>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childTnLst>
                                </p:cTn>
                              </p:par>
                            </p:childTnLst>
                          </p:cTn>
                        </p:par>
                        <p:par>
                          <p:cTn id="44" fill="hold">
                            <p:stCondLst>
                              <p:cond delay="5500"/>
                            </p:stCondLst>
                            <p:childTnLst>
                              <p:par>
                                <p:cTn id="45" presetID="17"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ppt_x</p:attrName>
                                        </p:attrNameLst>
                                      </p:cBhvr>
                                      <p:tavLst>
                                        <p:tav tm="0">
                                          <p:val>
                                            <p:strVal val="#ppt_x-#ppt_w/2"/>
                                          </p:val>
                                        </p:tav>
                                        <p:tav tm="100000">
                                          <p:val>
                                            <p:strVal val="#ppt_x"/>
                                          </p:val>
                                        </p:tav>
                                      </p:tavLst>
                                    </p:anim>
                                    <p:anim calcmode="lin" valueType="num">
                                      <p:cBhvr>
                                        <p:cTn id="48" dur="1000" fill="hold"/>
                                        <p:tgtEl>
                                          <p:spTgt spid="14"/>
                                        </p:tgtEl>
                                        <p:attrNameLst>
                                          <p:attrName>ppt_y</p:attrName>
                                        </p:attrNameLst>
                                      </p:cBhvr>
                                      <p:tavLst>
                                        <p:tav tm="0">
                                          <p:val>
                                            <p:strVal val="#ppt_y"/>
                                          </p:val>
                                        </p:tav>
                                        <p:tav tm="100000">
                                          <p:val>
                                            <p:strVal val="#ppt_y"/>
                                          </p:val>
                                        </p:tav>
                                      </p:tavLst>
                                    </p:anim>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childTnLst>
                                </p:cTn>
                              </p:par>
                            </p:childTnLst>
                          </p:cTn>
                        </p:par>
                        <p:par>
                          <p:cTn id="51" fill="hold">
                            <p:stCondLst>
                              <p:cond delay="6500"/>
                            </p:stCondLst>
                            <p:childTnLst>
                              <p:par>
                                <p:cTn id="52" presetID="17"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ppt_x</p:attrName>
                                        </p:attrNameLst>
                                      </p:cBhvr>
                                      <p:tavLst>
                                        <p:tav tm="0">
                                          <p:val>
                                            <p:strVal val="#ppt_x-#ppt_w/2"/>
                                          </p:val>
                                        </p:tav>
                                        <p:tav tm="100000">
                                          <p:val>
                                            <p:strVal val="#ppt_x"/>
                                          </p:val>
                                        </p:tav>
                                      </p:tavLst>
                                    </p:anim>
                                    <p:anim calcmode="lin" valueType="num">
                                      <p:cBhvr>
                                        <p:cTn id="55" dur="1000" fill="hold"/>
                                        <p:tgtEl>
                                          <p:spTgt spid="15"/>
                                        </p:tgtEl>
                                        <p:attrNameLst>
                                          <p:attrName>ppt_y</p:attrName>
                                        </p:attrNameLst>
                                      </p:cBhvr>
                                      <p:tavLst>
                                        <p:tav tm="0">
                                          <p:val>
                                            <p:strVal val="#ppt_y"/>
                                          </p:val>
                                        </p:tav>
                                        <p:tav tm="100000">
                                          <p:val>
                                            <p:strVal val="#ppt_y"/>
                                          </p:val>
                                        </p:tav>
                                      </p:tavLst>
                                    </p:anim>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7"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elsolonline.com/archivos/imagenes/2014/05/home1_3861236-240.jpg"/>
          <p:cNvPicPr>
            <a:picLocks noChangeAspect="1" noChangeArrowheads="1"/>
          </p:cNvPicPr>
          <p:nvPr/>
        </p:nvPicPr>
        <p:blipFill>
          <a:blip r:embed="rId2">
            <a:lum bright="-40000"/>
          </a:blip>
          <a:srcRect/>
          <a:stretch>
            <a:fillRect/>
          </a:stretch>
        </p:blipFill>
        <p:spPr bwMode="auto">
          <a:xfrm>
            <a:off x="0" y="1285860"/>
            <a:ext cx="9144000" cy="5557840"/>
          </a:xfrm>
          <a:prstGeom prst="rect">
            <a:avLst/>
          </a:prstGeom>
          <a:noFill/>
        </p:spPr>
      </p:pic>
      <p:sp>
        <p:nvSpPr>
          <p:cNvPr id="2" name="1 CuadroTexto"/>
          <p:cNvSpPr txBox="1"/>
          <p:nvPr/>
        </p:nvSpPr>
        <p:spPr>
          <a:xfrm>
            <a:off x="0" y="0"/>
            <a:ext cx="9144000" cy="1323439"/>
          </a:xfrm>
          <a:prstGeom prst="rect">
            <a:avLst/>
          </a:prstGeom>
          <a:solidFill>
            <a:schemeClr val="tx1"/>
          </a:solidFill>
        </p:spPr>
        <p:txBody>
          <a:bodyPr wrap="square" rtlCol="0">
            <a:spAutoFit/>
          </a:bodyPr>
          <a:lstStyle/>
          <a:p>
            <a:pPr algn="ctr"/>
            <a:r>
              <a:rPr lang="es-ES_tradnl" sz="8000" b="1" dirty="0" smtClean="0">
                <a:solidFill>
                  <a:srgbClr val="FFFF00"/>
                </a:solidFill>
                <a:latin typeface="+mj-lt"/>
                <a:cs typeface="Arial" pitchFamily="34" charset="0"/>
              </a:rPr>
              <a:t>Recomendaciones</a:t>
            </a:r>
            <a:endParaRPr lang="es-ES_tradnl" sz="8000" b="1" dirty="0">
              <a:solidFill>
                <a:srgbClr val="FFFF00"/>
              </a:solidFill>
              <a:latin typeface="+mj-lt"/>
              <a:cs typeface="Arial" pitchFamily="34" charset="0"/>
            </a:endParaRPr>
          </a:p>
        </p:txBody>
      </p:sp>
      <p:sp>
        <p:nvSpPr>
          <p:cNvPr id="3" name="2 Rectángulo"/>
          <p:cNvSpPr/>
          <p:nvPr/>
        </p:nvSpPr>
        <p:spPr>
          <a:xfrm>
            <a:off x="0" y="2285992"/>
            <a:ext cx="9144000" cy="3139321"/>
          </a:xfrm>
          <a:prstGeom prst="rect">
            <a:avLst/>
          </a:prstGeom>
        </p:spPr>
        <p:txBody>
          <a:bodyPr wrap="square">
            <a:spAutoFit/>
          </a:bodyPr>
          <a:lstStyle/>
          <a:p>
            <a:r>
              <a:rPr lang="es-ES" sz="2200" b="1" dirty="0" smtClean="0">
                <a:solidFill>
                  <a:srgbClr val="FFFF00"/>
                </a:solidFill>
              </a:rPr>
              <a:t>1.    Ampliar el campo de representación de las mujeres con imágenes positivas que reflejen la realidad.</a:t>
            </a:r>
          </a:p>
          <a:p>
            <a:r>
              <a:rPr lang="es-ES" sz="2200" b="1" dirty="0" smtClean="0">
                <a:solidFill>
                  <a:srgbClr val="FFFF00"/>
                </a:solidFill>
              </a:rPr>
              <a:t>2.    Buscar la especialización y promover la reflexión en las redacciones y en los equipos de los medios de comunicación.</a:t>
            </a:r>
          </a:p>
          <a:p>
            <a:r>
              <a:rPr lang="es-ES" sz="2200" b="1" dirty="0" smtClean="0">
                <a:solidFill>
                  <a:srgbClr val="FFFF00"/>
                </a:solidFill>
              </a:rPr>
              <a:t>3.    Evitar la generalización y el efecto </a:t>
            </a:r>
            <a:r>
              <a:rPr lang="es-ES" sz="2200" b="1" i="1" dirty="0" err="1" smtClean="0">
                <a:solidFill>
                  <a:srgbClr val="FFFF00"/>
                </a:solidFill>
              </a:rPr>
              <a:t>narcotizante</a:t>
            </a:r>
            <a:r>
              <a:rPr lang="es-ES" sz="2200" b="1" dirty="0" smtClean="0">
                <a:solidFill>
                  <a:srgbClr val="FFFF00"/>
                </a:solidFill>
              </a:rPr>
              <a:t> (“un caso más” “otro caso”) en las noticias.</a:t>
            </a:r>
          </a:p>
          <a:p>
            <a:r>
              <a:rPr lang="es-ES" sz="2200" b="1" dirty="0" smtClean="0">
                <a:solidFill>
                  <a:srgbClr val="FFFF00"/>
                </a:solidFill>
              </a:rPr>
              <a:t>4.    Extender la reflexión en editoriales y artículos de opinión no solo en momentos puntuales y asociados a un crimen inmediato.</a:t>
            </a:r>
          </a:p>
          <a:p>
            <a:r>
              <a:rPr lang="es-ES" sz="2200" b="1" dirty="0" smtClean="0">
                <a:solidFill>
                  <a:srgbClr val="FFFF00"/>
                </a:solidFill>
              </a:rPr>
              <a:t>5.    Evitar el sensacionalismo, el dramatismo y el morbo.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lsolonline.com/archivos/imagenes/2014/05/home1_3861236-240.jpg"/>
          <p:cNvPicPr>
            <a:picLocks noChangeAspect="1" noChangeArrowheads="1"/>
          </p:cNvPicPr>
          <p:nvPr/>
        </p:nvPicPr>
        <p:blipFill>
          <a:blip r:embed="rId2">
            <a:lum bright="-40000"/>
          </a:blip>
          <a:srcRect/>
          <a:stretch>
            <a:fillRect/>
          </a:stretch>
        </p:blipFill>
        <p:spPr bwMode="auto">
          <a:xfrm>
            <a:off x="0" y="1285860"/>
            <a:ext cx="9144000" cy="5557840"/>
          </a:xfrm>
          <a:prstGeom prst="rect">
            <a:avLst/>
          </a:prstGeom>
          <a:noFill/>
        </p:spPr>
      </p:pic>
      <p:sp>
        <p:nvSpPr>
          <p:cNvPr id="2" name="1 CuadroTexto"/>
          <p:cNvSpPr txBox="1"/>
          <p:nvPr/>
        </p:nvSpPr>
        <p:spPr>
          <a:xfrm>
            <a:off x="0" y="0"/>
            <a:ext cx="9144000" cy="1323439"/>
          </a:xfrm>
          <a:prstGeom prst="rect">
            <a:avLst/>
          </a:prstGeom>
          <a:solidFill>
            <a:schemeClr val="tx1"/>
          </a:solidFill>
        </p:spPr>
        <p:txBody>
          <a:bodyPr wrap="square" rtlCol="0">
            <a:spAutoFit/>
          </a:bodyPr>
          <a:lstStyle/>
          <a:p>
            <a:pPr algn="ctr"/>
            <a:r>
              <a:rPr lang="es-ES_tradnl" sz="8000" b="1" dirty="0" smtClean="0">
                <a:solidFill>
                  <a:srgbClr val="FFFF00"/>
                </a:solidFill>
                <a:latin typeface="+mj-lt"/>
                <a:cs typeface="Arial" pitchFamily="34" charset="0"/>
              </a:rPr>
              <a:t>Recomendaciones</a:t>
            </a:r>
            <a:endParaRPr lang="es-ES_tradnl" sz="8000" b="1" dirty="0">
              <a:solidFill>
                <a:srgbClr val="FFFF00"/>
              </a:solidFill>
              <a:latin typeface="+mj-lt"/>
              <a:cs typeface="Arial" pitchFamily="34" charset="0"/>
            </a:endParaRPr>
          </a:p>
        </p:txBody>
      </p:sp>
      <p:sp>
        <p:nvSpPr>
          <p:cNvPr id="3" name="2 Rectángulo"/>
          <p:cNvSpPr/>
          <p:nvPr/>
        </p:nvSpPr>
        <p:spPr>
          <a:xfrm>
            <a:off x="0" y="1857364"/>
            <a:ext cx="9144000" cy="4493538"/>
          </a:xfrm>
          <a:prstGeom prst="rect">
            <a:avLst/>
          </a:prstGeom>
        </p:spPr>
        <p:txBody>
          <a:bodyPr wrap="square">
            <a:spAutoFit/>
          </a:bodyPr>
          <a:lstStyle/>
          <a:p>
            <a:r>
              <a:rPr lang="es-ES" sz="2200" dirty="0" smtClean="0">
                <a:solidFill>
                  <a:srgbClr val="FFFF00"/>
                </a:solidFill>
              </a:rPr>
              <a:t>6.    Buscar un lenguaje informativo que se aleje de los tópicos y los lugares comunes.</a:t>
            </a:r>
          </a:p>
          <a:p>
            <a:r>
              <a:rPr lang="es-ES" sz="2200" dirty="0" smtClean="0">
                <a:solidFill>
                  <a:srgbClr val="FFFF00"/>
                </a:solidFill>
              </a:rPr>
              <a:t>7.    Buscar las fuentes adecuadas y evitar los testimonios que valoren positivamente al agresor.</a:t>
            </a:r>
          </a:p>
          <a:p>
            <a:r>
              <a:rPr lang="es-ES" sz="2200" dirty="0" smtClean="0">
                <a:solidFill>
                  <a:srgbClr val="FFFF00"/>
                </a:solidFill>
              </a:rPr>
              <a:t>8.    Evitar cualquier atisbo de criminalización de las víctimas.</a:t>
            </a:r>
          </a:p>
          <a:p>
            <a:r>
              <a:rPr lang="es-ES" sz="2200" dirty="0" smtClean="0">
                <a:solidFill>
                  <a:srgbClr val="FFFF00"/>
                </a:solidFill>
              </a:rPr>
              <a:t>9.    Evitar datos que se dirigen hacia aspectos colaterales no directamente relevantes.</a:t>
            </a:r>
          </a:p>
          <a:p>
            <a:r>
              <a:rPr lang="es-ES" sz="2200" dirty="0" smtClean="0">
                <a:solidFill>
                  <a:srgbClr val="FFFF00"/>
                </a:solidFill>
              </a:rPr>
              <a:t>10. Tener en cuenta que una gran parte de la sociedad solo tiene conocimiento de la violencia de género a través del tratamiento informativo. Buscar el modo de que los medios contribuyan a que esa información contribuya a crear una sociedad más responsable en la que hombres y mujeres se involucren en la tarea de contribuir a su desaparición. </a:t>
            </a:r>
            <a:br>
              <a:rPr lang="es-ES" sz="2200" dirty="0" smtClean="0">
                <a:solidFill>
                  <a:srgbClr val="FFFF00"/>
                </a:solidFill>
              </a:rPr>
            </a:br>
            <a:endParaRPr lang="es-ES" sz="22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fotos.subefotos.com/7eb28ba6922275825d810f118e16e9f7o.jpg"/>
          <p:cNvPicPr>
            <a:picLocks noChangeAspect="1" noChangeArrowheads="1"/>
          </p:cNvPicPr>
          <p:nvPr/>
        </p:nvPicPr>
        <p:blipFill>
          <a:blip r:embed="rId2"/>
          <a:srcRect/>
          <a:stretch>
            <a:fillRect/>
          </a:stretch>
        </p:blipFill>
        <p:spPr bwMode="auto">
          <a:xfrm>
            <a:off x="-142908" y="0"/>
            <a:ext cx="9180714" cy="6858001"/>
          </a:xfrm>
          <a:prstGeom prst="rect">
            <a:avLst/>
          </a:prstGeom>
          <a:noFill/>
        </p:spPr>
      </p:pic>
      <p:pic>
        <p:nvPicPr>
          <p:cNvPr id="1030" name="Picture 6" descr="https://palabrademujer.files.wordpress.com/2010/04/ciudadccs-exigieron-detener-violencia-de-genero3.jpg"/>
          <p:cNvPicPr>
            <a:picLocks noChangeAspect="1" noChangeArrowheads="1"/>
          </p:cNvPicPr>
          <p:nvPr/>
        </p:nvPicPr>
        <p:blipFill>
          <a:blip r:embed="rId3"/>
          <a:srcRect/>
          <a:stretch>
            <a:fillRect/>
          </a:stretch>
        </p:blipFill>
        <p:spPr bwMode="auto">
          <a:xfrm>
            <a:off x="1857356" y="1857364"/>
            <a:ext cx="7134225" cy="4610100"/>
          </a:xfrm>
          <a:prstGeom prst="rect">
            <a:avLst/>
          </a:prstGeom>
          <a:noFill/>
        </p:spPr>
      </p:pic>
      <p:pic>
        <p:nvPicPr>
          <p:cNvPr id="1026" name="Picture 2" descr="http://amecopress.net/local/cache-vignettes/L362xH267/ABC_Orante-35491.jpg"/>
          <p:cNvPicPr>
            <a:picLocks noChangeAspect="1" noChangeArrowheads="1"/>
          </p:cNvPicPr>
          <p:nvPr/>
        </p:nvPicPr>
        <p:blipFill>
          <a:blip r:embed="rId4"/>
          <a:srcRect/>
          <a:stretch>
            <a:fillRect/>
          </a:stretch>
        </p:blipFill>
        <p:spPr bwMode="auto">
          <a:xfrm>
            <a:off x="0" y="3000372"/>
            <a:ext cx="4842801" cy="3571900"/>
          </a:xfrm>
          <a:prstGeom prst="rect">
            <a:avLst/>
          </a:prstGeom>
          <a:noFill/>
        </p:spPr>
      </p:pic>
      <p:pic>
        <p:nvPicPr>
          <p:cNvPr id="1028" name="Picture 4" descr="http://www.guerraeterna.com/archives/elpais_machismo.jpg"/>
          <p:cNvPicPr>
            <a:picLocks noChangeAspect="1" noChangeArrowheads="1"/>
          </p:cNvPicPr>
          <p:nvPr/>
        </p:nvPicPr>
        <p:blipFill>
          <a:blip r:embed="rId5"/>
          <a:srcRect/>
          <a:stretch>
            <a:fillRect/>
          </a:stretch>
        </p:blipFill>
        <p:spPr bwMode="auto">
          <a:xfrm>
            <a:off x="0" y="285728"/>
            <a:ext cx="8096210" cy="2000240"/>
          </a:xfrm>
          <a:prstGeom prst="rect">
            <a:avLst/>
          </a:prstGeom>
          <a:noFill/>
        </p:spPr>
      </p:pic>
      <p:sp>
        <p:nvSpPr>
          <p:cNvPr id="6" name="5 Rectángulo"/>
          <p:cNvSpPr/>
          <p:nvPr/>
        </p:nvSpPr>
        <p:spPr>
          <a:xfrm>
            <a:off x="-142908" y="3429000"/>
            <a:ext cx="9286908" cy="2123658"/>
          </a:xfrm>
          <a:prstGeom prst="rect">
            <a:avLst/>
          </a:prstGeom>
          <a:solidFill>
            <a:schemeClr val="tx1"/>
          </a:solidFill>
        </p:spPr>
        <p:txBody>
          <a:bodyPr wrap="square">
            <a:spAutoFit/>
          </a:bodyPr>
          <a:lstStyle/>
          <a:p>
            <a:pPr algn="ctr"/>
            <a:r>
              <a:rPr lang="es-ES" sz="4400" b="1" dirty="0" smtClean="0">
                <a:solidFill>
                  <a:srgbClr val="FFFF00"/>
                </a:solidFill>
              </a:rPr>
              <a:t>Algunas indicaciones sobre cómo influir y mejorar el discurso público sobre violencia de género:</a:t>
            </a:r>
            <a:endParaRPr lang="es-ES" sz="4400" b="1" dirty="0">
              <a:solidFill>
                <a:srgbClr val="FFFF00"/>
              </a:solidFill>
            </a:endParaRPr>
          </a:p>
        </p:txBody>
      </p:sp>
      <p:sp>
        <p:nvSpPr>
          <p:cNvPr id="7" name="6 CuadroTexto"/>
          <p:cNvSpPr txBox="1"/>
          <p:nvPr/>
        </p:nvSpPr>
        <p:spPr>
          <a:xfrm>
            <a:off x="-142908" y="6000768"/>
            <a:ext cx="9286908" cy="369332"/>
          </a:xfrm>
          <a:prstGeom prst="rect">
            <a:avLst/>
          </a:prstGeom>
          <a:solidFill>
            <a:schemeClr val="tx1"/>
          </a:solidFill>
        </p:spPr>
        <p:txBody>
          <a:bodyPr wrap="square" rtlCol="0">
            <a:spAutoFit/>
          </a:bodyPr>
          <a:lstStyle/>
          <a:p>
            <a:pPr algn="ctr"/>
            <a:r>
              <a:rPr lang="es-ES" b="1" i="1" dirty="0" smtClean="0">
                <a:solidFill>
                  <a:srgbClr val="FFFF00"/>
                </a:solidFill>
              </a:rPr>
              <a:t>Guía para la comunicación de la violencia de género. Fuerzas y cuerpos de seguridad</a:t>
            </a:r>
            <a:endParaRPr lang="es-ES"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CuadroTexto"/>
          <p:cNvSpPr txBox="1"/>
          <p:nvPr/>
        </p:nvSpPr>
        <p:spPr>
          <a:xfrm>
            <a:off x="971600" y="3717032"/>
            <a:ext cx="3672408" cy="830997"/>
          </a:xfrm>
          <a:prstGeom prst="rect">
            <a:avLst/>
          </a:prstGeom>
          <a:noFill/>
        </p:spPr>
        <p:txBody>
          <a:bodyPr wrap="square" rtlCol="0">
            <a:spAutoFit/>
          </a:bodyPr>
          <a:lstStyle/>
          <a:p>
            <a:r>
              <a:rPr lang="es-ES_tradnl" sz="4800" b="1" dirty="0" smtClean="0">
                <a:solidFill>
                  <a:schemeClr val="bg1">
                    <a:lumMod val="50000"/>
                  </a:schemeClr>
                </a:solidFill>
              </a:rPr>
              <a:t>intrafamiliar</a:t>
            </a:r>
            <a:endParaRPr lang="es-ES_tradnl" sz="4800" b="1" dirty="0">
              <a:solidFill>
                <a:schemeClr val="bg1">
                  <a:lumMod val="50000"/>
                </a:schemeClr>
              </a:solidFill>
            </a:endParaRPr>
          </a:p>
        </p:txBody>
      </p:sp>
      <p:sp>
        <p:nvSpPr>
          <p:cNvPr id="6" name="5 CuadroTexto"/>
          <p:cNvSpPr txBox="1"/>
          <p:nvPr/>
        </p:nvSpPr>
        <p:spPr>
          <a:xfrm>
            <a:off x="5004048" y="2276872"/>
            <a:ext cx="3456384" cy="923330"/>
          </a:xfrm>
          <a:prstGeom prst="rect">
            <a:avLst/>
          </a:prstGeom>
          <a:noFill/>
        </p:spPr>
        <p:txBody>
          <a:bodyPr wrap="square" rtlCol="0">
            <a:spAutoFit/>
          </a:bodyPr>
          <a:lstStyle/>
          <a:p>
            <a:r>
              <a:rPr lang="es-ES_tradnl" sz="5400" b="1" dirty="0" smtClean="0">
                <a:solidFill>
                  <a:srgbClr val="FFFF00"/>
                </a:solidFill>
              </a:rPr>
              <a:t>violencia</a:t>
            </a:r>
            <a:endParaRPr lang="es-ES_tradnl" sz="5400" b="1" dirty="0">
              <a:solidFill>
                <a:srgbClr val="FFFF00"/>
              </a:solidFill>
            </a:endParaRPr>
          </a:p>
        </p:txBody>
      </p:sp>
      <p:sp>
        <p:nvSpPr>
          <p:cNvPr id="7" name="6 CuadroTexto"/>
          <p:cNvSpPr txBox="1"/>
          <p:nvPr/>
        </p:nvSpPr>
        <p:spPr>
          <a:xfrm>
            <a:off x="4644008" y="4509120"/>
            <a:ext cx="3096344" cy="1107996"/>
          </a:xfrm>
          <a:prstGeom prst="rect">
            <a:avLst/>
          </a:prstGeom>
          <a:noFill/>
        </p:spPr>
        <p:txBody>
          <a:bodyPr wrap="square" rtlCol="0">
            <a:spAutoFit/>
          </a:bodyPr>
          <a:lstStyle/>
          <a:p>
            <a:r>
              <a:rPr lang="es-ES_tradnl" sz="6600" b="1" dirty="0" smtClean="0">
                <a:solidFill>
                  <a:schemeClr val="bg1">
                    <a:lumMod val="50000"/>
                  </a:schemeClr>
                </a:solidFill>
              </a:rPr>
              <a:t>sexista</a:t>
            </a:r>
            <a:endParaRPr lang="es-ES_tradnl" sz="6600" b="1" dirty="0">
              <a:solidFill>
                <a:schemeClr val="bg1">
                  <a:lumMod val="50000"/>
                </a:schemeClr>
              </a:solidFill>
            </a:endParaRPr>
          </a:p>
        </p:txBody>
      </p:sp>
      <p:sp>
        <p:nvSpPr>
          <p:cNvPr id="8" name="7 CuadroTexto"/>
          <p:cNvSpPr txBox="1"/>
          <p:nvPr/>
        </p:nvSpPr>
        <p:spPr>
          <a:xfrm>
            <a:off x="611560" y="2132856"/>
            <a:ext cx="4716016" cy="1323439"/>
          </a:xfrm>
          <a:prstGeom prst="rect">
            <a:avLst/>
          </a:prstGeom>
          <a:noFill/>
        </p:spPr>
        <p:txBody>
          <a:bodyPr wrap="square" rtlCol="0">
            <a:spAutoFit/>
          </a:bodyPr>
          <a:lstStyle/>
          <a:p>
            <a:r>
              <a:rPr lang="es-ES_tradnl" sz="8000" b="1" dirty="0" smtClean="0">
                <a:solidFill>
                  <a:schemeClr val="bg1">
                    <a:lumMod val="50000"/>
                  </a:schemeClr>
                </a:solidFill>
              </a:rPr>
              <a:t>de género</a:t>
            </a:r>
            <a:endParaRPr lang="es-ES_tradnl" sz="8000" b="1" dirty="0">
              <a:solidFill>
                <a:schemeClr val="bg1">
                  <a:lumMod val="50000"/>
                </a:schemeClr>
              </a:solidFill>
            </a:endParaRPr>
          </a:p>
        </p:txBody>
      </p:sp>
      <p:sp>
        <p:nvSpPr>
          <p:cNvPr id="9" name="8 CuadroTexto"/>
          <p:cNvSpPr txBox="1"/>
          <p:nvPr/>
        </p:nvSpPr>
        <p:spPr>
          <a:xfrm>
            <a:off x="1619672" y="3212976"/>
            <a:ext cx="2664296" cy="707886"/>
          </a:xfrm>
          <a:prstGeom prst="rect">
            <a:avLst/>
          </a:prstGeom>
          <a:noFill/>
        </p:spPr>
        <p:txBody>
          <a:bodyPr wrap="square" rtlCol="0">
            <a:spAutoFit/>
          </a:bodyPr>
          <a:lstStyle/>
          <a:p>
            <a:r>
              <a:rPr lang="es-ES_tradnl" sz="4000" b="1" dirty="0" smtClean="0">
                <a:solidFill>
                  <a:schemeClr val="bg1">
                    <a:lumMod val="50000"/>
                  </a:schemeClr>
                </a:solidFill>
              </a:rPr>
              <a:t>familiar</a:t>
            </a:r>
            <a:endParaRPr lang="es-ES_tradnl" sz="4000" b="1" dirty="0">
              <a:solidFill>
                <a:schemeClr val="bg1">
                  <a:lumMod val="50000"/>
                </a:schemeClr>
              </a:solidFill>
            </a:endParaRPr>
          </a:p>
        </p:txBody>
      </p:sp>
      <p:sp>
        <p:nvSpPr>
          <p:cNvPr id="11" name="10 CuadroTexto"/>
          <p:cNvSpPr txBox="1"/>
          <p:nvPr/>
        </p:nvSpPr>
        <p:spPr>
          <a:xfrm>
            <a:off x="1979712" y="1772816"/>
            <a:ext cx="6696744" cy="830997"/>
          </a:xfrm>
          <a:prstGeom prst="rect">
            <a:avLst/>
          </a:prstGeom>
          <a:noFill/>
        </p:spPr>
        <p:txBody>
          <a:bodyPr wrap="square" rtlCol="0">
            <a:spAutoFit/>
          </a:bodyPr>
          <a:lstStyle/>
          <a:p>
            <a:r>
              <a:rPr lang="es-ES_tradnl" sz="4800" b="1" dirty="0" smtClean="0">
                <a:solidFill>
                  <a:schemeClr val="bg1">
                    <a:lumMod val="50000"/>
                  </a:schemeClr>
                </a:solidFill>
              </a:rPr>
              <a:t>contra las mujeres</a:t>
            </a:r>
            <a:endParaRPr lang="es-ES_tradnl" sz="4800" b="1" dirty="0">
              <a:solidFill>
                <a:schemeClr val="bg1">
                  <a:lumMod val="50000"/>
                </a:schemeClr>
              </a:solidFill>
            </a:endParaRPr>
          </a:p>
        </p:txBody>
      </p:sp>
      <p:sp>
        <p:nvSpPr>
          <p:cNvPr id="12" name="11 CuadroTexto"/>
          <p:cNvSpPr txBox="1"/>
          <p:nvPr/>
        </p:nvSpPr>
        <p:spPr>
          <a:xfrm>
            <a:off x="3995936" y="2852936"/>
            <a:ext cx="4464496" cy="1200329"/>
          </a:xfrm>
          <a:prstGeom prst="rect">
            <a:avLst/>
          </a:prstGeom>
          <a:noFill/>
        </p:spPr>
        <p:txBody>
          <a:bodyPr wrap="square" rtlCol="0">
            <a:spAutoFit/>
          </a:bodyPr>
          <a:lstStyle/>
          <a:p>
            <a:r>
              <a:rPr lang="es-ES_tradnl" sz="7200" b="1" dirty="0" smtClean="0">
                <a:solidFill>
                  <a:schemeClr val="bg1">
                    <a:lumMod val="50000"/>
                  </a:schemeClr>
                </a:solidFill>
              </a:rPr>
              <a:t>doméstica</a:t>
            </a:r>
            <a:endParaRPr lang="es-ES_tradnl" sz="7200" b="1" dirty="0">
              <a:solidFill>
                <a:schemeClr val="bg1">
                  <a:lumMod val="50000"/>
                </a:schemeClr>
              </a:solidFill>
            </a:endParaRPr>
          </a:p>
        </p:txBody>
      </p:sp>
      <p:sp>
        <p:nvSpPr>
          <p:cNvPr id="14" name="13 CuadroTexto"/>
          <p:cNvSpPr txBox="1"/>
          <p:nvPr/>
        </p:nvSpPr>
        <p:spPr>
          <a:xfrm>
            <a:off x="1187624" y="4221088"/>
            <a:ext cx="3816424" cy="1107996"/>
          </a:xfrm>
          <a:prstGeom prst="rect">
            <a:avLst/>
          </a:prstGeom>
          <a:noFill/>
        </p:spPr>
        <p:txBody>
          <a:bodyPr wrap="square" rtlCol="0">
            <a:spAutoFit/>
          </a:bodyPr>
          <a:lstStyle/>
          <a:p>
            <a:r>
              <a:rPr lang="es-ES_tradnl" sz="6600" b="1" dirty="0" smtClean="0">
                <a:solidFill>
                  <a:schemeClr val="bg1">
                    <a:lumMod val="50000"/>
                  </a:schemeClr>
                </a:solidFill>
              </a:rPr>
              <a:t>machista</a:t>
            </a:r>
            <a:endParaRPr lang="es-ES_tradnl" sz="6600" b="1" dirty="0">
              <a:solidFill>
                <a:schemeClr val="bg1">
                  <a:lumMod val="50000"/>
                </a:schemeClr>
              </a:solidFill>
            </a:endParaRPr>
          </a:p>
        </p:txBody>
      </p:sp>
      <p:sp>
        <p:nvSpPr>
          <p:cNvPr id="15" name="14 CuadroTexto"/>
          <p:cNvSpPr txBox="1"/>
          <p:nvPr/>
        </p:nvSpPr>
        <p:spPr>
          <a:xfrm>
            <a:off x="4355976" y="3573016"/>
            <a:ext cx="4392488" cy="1446550"/>
          </a:xfrm>
          <a:prstGeom prst="rect">
            <a:avLst/>
          </a:prstGeom>
          <a:noFill/>
        </p:spPr>
        <p:txBody>
          <a:bodyPr wrap="square" rtlCol="0">
            <a:spAutoFit/>
          </a:bodyPr>
          <a:lstStyle/>
          <a:p>
            <a:r>
              <a:rPr lang="es-ES_tradnl" sz="8800" b="1" dirty="0" smtClean="0">
                <a:solidFill>
                  <a:srgbClr val="FFFF00"/>
                </a:solidFill>
              </a:rPr>
              <a:t>violencia</a:t>
            </a:r>
            <a:endParaRPr lang="es-ES_tradnl" sz="8800" b="1" dirty="0">
              <a:solidFill>
                <a:srgbClr val="FFFF00"/>
              </a:solidFill>
            </a:endParaRPr>
          </a:p>
        </p:txBody>
      </p:sp>
      <p:sp>
        <p:nvSpPr>
          <p:cNvPr id="16" name="15 CuadroTexto"/>
          <p:cNvSpPr txBox="1"/>
          <p:nvPr/>
        </p:nvSpPr>
        <p:spPr>
          <a:xfrm>
            <a:off x="2483768" y="1412776"/>
            <a:ext cx="3312368" cy="584775"/>
          </a:xfrm>
          <a:prstGeom prst="rect">
            <a:avLst/>
          </a:prstGeom>
          <a:noFill/>
        </p:spPr>
        <p:txBody>
          <a:bodyPr wrap="square" rtlCol="0">
            <a:spAutoFit/>
          </a:bodyPr>
          <a:lstStyle/>
          <a:p>
            <a:r>
              <a:rPr lang="es-ES_tradnl" sz="3200" b="1" dirty="0" smtClean="0">
                <a:solidFill>
                  <a:srgbClr val="FFFF00"/>
                </a:solidFill>
              </a:rPr>
              <a:t>violencia</a:t>
            </a:r>
            <a:endParaRPr lang="es-ES_tradnl" sz="3200" b="1" dirty="0">
              <a:solidFill>
                <a:srgbClr val="FFFF00"/>
              </a:solidFill>
            </a:endParaRPr>
          </a:p>
        </p:txBody>
      </p:sp>
      <p:sp>
        <p:nvSpPr>
          <p:cNvPr id="17" name="16 CuadroTexto"/>
          <p:cNvSpPr txBox="1"/>
          <p:nvPr/>
        </p:nvSpPr>
        <p:spPr>
          <a:xfrm>
            <a:off x="2699792" y="5013176"/>
            <a:ext cx="2664296" cy="707886"/>
          </a:xfrm>
          <a:prstGeom prst="rect">
            <a:avLst/>
          </a:prstGeom>
          <a:noFill/>
        </p:spPr>
        <p:txBody>
          <a:bodyPr wrap="square" rtlCol="0">
            <a:spAutoFit/>
          </a:bodyPr>
          <a:lstStyle/>
          <a:p>
            <a:r>
              <a:rPr lang="es-ES_tradnl" sz="4000" b="1" dirty="0" smtClean="0">
                <a:solidFill>
                  <a:srgbClr val="FFFF00"/>
                </a:solidFill>
              </a:rPr>
              <a:t>violencia</a:t>
            </a:r>
            <a:endParaRPr lang="es-ES_tradnl" sz="4000" b="1" dirty="0">
              <a:solidFill>
                <a:srgbClr val="FFFF00"/>
              </a:solidFill>
            </a:endParaRPr>
          </a:p>
        </p:txBody>
      </p:sp>
      <p:sp>
        <p:nvSpPr>
          <p:cNvPr id="13" name="12 CuadroTexto"/>
          <p:cNvSpPr txBox="1"/>
          <p:nvPr/>
        </p:nvSpPr>
        <p:spPr>
          <a:xfrm>
            <a:off x="4283968" y="1412776"/>
            <a:ext cx="2664296" cy="707886"/>
          </a:xfrm>
          <a:prstGeom prst="rect">
            <a:avLst/>
          </a:prstGeom>
          <a:noFill/>
        </p:spPr>
        <p:txBody>
          <a:bodyPr wrap="square" rtlCol="0">
            <a:spAutoFit/>
          </a:bodyPr>
          <a:lstStyle/>
          <a:p>
            <a:r>
              <a:rPr lang="es-ES_tradnl" sz="4000" b="1" dirty="0" smtClean="0">
                <a:solidFill>
                  <a:schemeClr val="bg1">
                    <a:lumMod val="50000"/>
                  </a:schemeClr>
                </a:solidFill>
              </a:rPr>
              <a:t>masculina</a:t>
            </a:r>
            <a:endParaRPr lang="es-ES_tradnl" sz="40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a:solidFill>
            <a:schemeClr val="tx1"/>
          </a:solidFill>
        </p:spPr>
        <p:txBody>
          <a:bodyPr wrap="square">
            <a:spAutoFit/>
          </a:bodyPr>
          <a:lstStyle/>
          <a:p>
            <a:pPr algn="ctr"/>
            <a:r>
              <a:rPr lang="es-ES" sz="5400" b="1" dirty="0" smtClean="0">
                <a:solidFill>
                  <a:srgbClr val="FFFF00"/>
                </a:solidFill>
              </a:rPr>
              <a:t>Identificación y nominalización de los implicados</a:t>
            </a:r>
            <a:endParaRPr lang="es-ES" sz="5400" b="1" dirty="0">
              <a:solidFill>
                <a:srgbClr val="FFFF00"/>
              </a:solidFill>
            </a:endParaRPr>
          </a:p>
        </p:txBody>
      </p:sp>
      <p:graphicFrame>
        <p:nvGraphicFramePr>
          <p:cNvPr id="5" name="4 Tabla"/>
          <p:cNvGraphicFramePr>
            <a:graphicFrameLocks noGrp="1"/>
          </p:cNvGraphicFramePr>
          <p:nvPr/>
        </p:nvGraphicFramePr>
        <p:xfrm>
          <a:off x="642910" y="2571744"/>
          <a:ext cx="7858180" cy="1072761"/>
        </p:xfrm>
        <a:graphic>
          <a:graphicData uri="http://schemas.openxmlformats.org/drawingml/2006/table">
            <a:tbl>
              <a:tblPr firstRow="1" bandRow="1">
                <a:tableStyleId>{5C22544A-7EE6-4342-B048-85BDC9FD1C3A}</a:tableStyleId>
              </a:tblPr>
              <a:tblGrid>
                <a:gridCol w="3929090"/>
                <a:gridCol w="3929090"/>
              </a:tblGrid>
              <a:tr h="432681">
                <a:tc>
                  <a:txBody>
                    <a:bodyPr/>
                    <a:lstStyle/>
                    <a:p>
                      <a:pPr algn="ctr"/>
                      <a:r>
                        <a:rPr lang="es-ES_tradnl" b="0" dirty="0" smtClean="0"/>
                        <a:t>EJEMPLO (ERRÓNEO)</a:t>
                      </a:r>
                      <a:endParaRPr lang="es-ES" b="0" dirty="0"/>
                    </a:p>
                  </a:txBody>
                  <a:tcPr>
                    <a:solidFill>
                      <a:schemeClr val="tx1"/>
                    </a:solidFill>
                  </a:tcPr>
                </a:tc>
                <a:tc>
                  <a:txBody>
                    <a:bodyPr/>
                    <a:lstStyle/>
                    <a:p>
                      <a:pPr algn="ctr"/>
                      <a:r>
                        <a:rPr lang="es-ES_tradnl" dirty="0" smtClean="0"/>
                        <a:t>ALTERNATIVA (CORRECTA)</a:t>
                      </a:r>
                      <a:endParaRPr lang="es-ES" dirty="0"/>
                    </a:p>
                  </a:txBody>
                  <a:tcPr>
                    <a:solidFill>
                      <a:srgbClr val="92D050"/>
                    </a:solidFill>
                  </a:tcPr>
                </a:tc>
              </a:tr>
              <a:tr h="363733">
                <a:tc>
                  <a:txBody>
                    <a:bodyPr/>
                    <a:lstStyle/>
                    <a:p>
                      <a:r>
                        <a:rPr lang="pt-BR" sz="1800" b="0" i="0" kern="1200" dirty="0" smtClean="0">
                          <a:solidFill>
                            <a:schemeClr val="dk1"/>
                          </a:solidFill>
                          <a:latin typeface="+mn-lt"/>
                          <a:ea typeface="+mn-ea"/>
                          <a:cs typeface="+mn-cs"/>
                        </a:rPr>
                        <a:t> </a:t>
                      </a:r>
                      <a:r>
                        <a:rPr lang="pt-BR" sz="1800" b="0" i="0" kern="1200" dirty="0" err="1" smtClean="0">
                          <a:solidFill>
                            <a:schemeClr val="dk1"/>
                          </a:solidFill>
                          <a:latin typeface="+mn-lt"/>
                          <a:ea typeface="+mn-ea"/>
                          <a:cs typeface="+mn-cs"/>
                        </a:rPr>
                        <a:t>Novio</a:t>
                      </a:r>
                      <a:r>
                        <a:rPr lang="pt-BR" sz="1800" b="0" i="0" kern="1200" dirty="0" smtClean="0">
                          <a:solidFill>
                            <a:schemeClr val="dk1"/>
                          </a:solidFill>
                          <a:latin typeface="+mn-lt"/>
                          <a:ea typeface="+mn-ea"/>
                          <a:cs typeface="+mn-cs"/>
                        </a:rPr>
                        <a:t>, ex </a:t>
                      </a:r>
                      <a:r>
                        <a:rPr lang="pt-BR" sz="1800" b="0" i="0" kern="1200" dirty="0" err="1" smtClean="0">
                          <a:solidFill>
                            <a:schemeClr val="dk1"/>
                          </a:solidFill>
                          <a:latin typeface="+mn-lt"/>
                          <a:ea typeface="+mn-ea"/>
                          <a:cs typeface="+mn-cs"/>
                        </a:rPr>
                        <a:t>novio</a:t>
                      </a:r>
                      <a:r>
                        <a:rPr lang="pt-BR" sz="1800" b="0" i="0" kern="1200" dirty="0" smtClean="0">
                          <a:solidFill>
                            <a:schemeClr val="dk1"/>
                          </a:solidFill>
                          <a:latin typeface="+mn-lt"/>
                          <a:ea typeface="+mn-ea"/>
                          <a:cs typeface="+mn-cs"/>
                        </a:rPr>
                        <a:t>, marido, ex marido</a:t>
                      </a:r>
                      <a:endParaRPr lang="es-ES" dirty="0"/>
                    </a:p>
                  </a:txBody>
                  <a:tcPr>
                    <a:solidFill>
                      <a:schemeClr val="bg1">
                        <a:lumMod val="95000"/>
                      </a:schemeClr>
                    </a:solidFill>
                  </a:tcPr>
                </a:tc>
                <a:tc>
                  <a:txBody>
                    <a:bodyPr/>
                    <a:lstStyle/>
                    <a:p>
                      <a:r>
                        <a:rPr lang="es-ES" sz="1800" b="0" i="0" kern="1200" dirty="0" smtClean="0">
                          <a:solidFill>
                            <a:schemeClr val="dk1"/>
                          </a:solidFill>
                          <a:latin typeface="+mn-lt"/>
                          <a:ea typeface="+mn-ea"/>
                          <a:cs typeface="+mn-cs"/>
                        </a:rPr>
                        <a:t>Agresor, homicida. (El hombre es sujeto de la noticia por la agresión cometida)</a:t>
                      </a:r>
                      <a:endParaRPr lang="es-ES" dirty="0"/>
                    </a:p>
                  </a:txBody>
                  <a:tcPr>
                    <a:solidFill>
                      <a:schemeClr val="bg1">
                        <a:lumMod val="95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923330"/>
          </a:xfrm>
          <a:prstGeom prst="rect">
            <a:avLst/>
          </a:prstGeom>
          <a:solidFill>
            <a:schemeClr val="tx1"/>
          </a:solidFill>
        </p:spPr>
        <p:txBody>
          <a:bodyPr wrap="square">
            <a:spAutoFit/>
          </a:bodyPr>
          <a:lstStyle/>
          <a:p>
            <a:pPr algn="ctr"/>
            <a:r>
              <a:rPr lang="es-ES_tradnl" sz="5400" b="1" dirty="0" smtClean="0">
                <a:solidFill>
                  <a:srgbClr val="FFFF00"/>
                </a:solidFill>
              </a:rPr>
              <a:t>Detalles de la agresión</a:t>
            </a:r>
            <a:endParaRPr lang="es-ES" sz="5400" b="1" dirty="0">
              <a:solidFill>
                <a:srgbClr val="FFFF00"/>
              </a:solidFill>
            </a:endParaRPr>
          </a:p>
        </p:txBody>
      </p:sp>
      <p:graphicFrame>
        <p:nvGraphicFramePr>
          <p:cNvPr id="5" name="4 Tabla"/>
          <p:cNvGraphicFramePr>
            <a:graphicFrameLocks noGrp="1"/>
          </p:cNvGraphicFramePr>
          <p:nvPr/>
        </p:nvGraphicFramePr>
        <p:xfrm>
          <a:off x="642910" y="2571744"/>
          <a:ext cx="7858180" cy="2718681"/>
        </p:xfrm>
        <a:graphic>
          <a:graphicData uri="http://schemas.openxmlformats.org/drawingml/2006/table">
            <a:tbl>
              <a:tblPr firstRow="1" bandRow="1">
                <a:tableStyleId>{5C22544A-7EE6-4342-B048-85BDC9FD1C3A}</a:tableStyleId>
              </a:tblPr>
              <a:tblGrid>
                <a:gridCol w="3929090"/>
                <a:gridCol w="3929090"/>
              </a:tblGrid>
              <a:tr h="432681">
                <a:tc>
                  <a:txBody>
                    <a:bodyPr/>
                    <a:lstStyle/>
                    <a:p>
                      <a:pPr algn="ctr"/>
                      <a:r>
                        <a:rPr lang="es-ES_tradnl" b="0" dirty="0" smtClean="0"/>
                        <a:t>EJEMPLO (ERRÓNEO)</a:t>
                      </a:r>
                      <a:endParaRPr lang="es-ES" b="0" dirty="0"/>
                    </a:p>
                  </a:txBody>
                  <a:tcPr>
                    <a:solidFill>
                      <a:schemeClr val="tx1"/>
                    </a:solidFill>
                  </a:tcPr>
                </a:tc>
                <a:tc>
                  <a:txBody>
                    <a:bodyPr/>
                    <a:lstStyle/>
                    <a:p>
                      <a:pPr algn="ctr"/>
                      <a:r>
                        <a:rPr lang="es-ES_tradnl" dirty="0" smtClean="0"/>
                        <a:t>ALTERNATIVA (CORRECTA)</a:t>
                      </a:r>
                      <a:endParaRPr lang="es-ES" dirty="0"/>
                    </a:p>
                  </a:txBody>
                  <a:tcPr>
                    <a:solidFill>
                      <a:srgbClr val="92D050"/>
                    </a:solidFill>
                  </a:tcPr>
                </a:tc>
              </a:tr>
              <a:tr h="363733">
                <a:tc>
                  <a:txBody>
                    <a:bodyPr/>
                    <a:lstStyle/>
                    <a:p>
                      <a:r>
                        <a:rPr lang="es-ES" sz="1800" b="0" i="0" kern="1200" dirty="0" smtClean="0">
                          <a:solidFill>
                            <a:schemeClr val="dk1"/>
                          </a:solidFill>
                          <a:latin typeface="+mn-lt"/>
                          <a:ea typeface="+mn-ea"/>
                          <a:cs typeface="+mn-cs"/>
                        </a:rPr>
                        <a:t>Manolo tomó un bloque de cemento rectangular, de 20 centímetros de largo y 10 centímetros de alto, y comenzó a golpear en la cabeza de la mujer.</a:t>
                      </a:r>
                      <a:endParaRPr lang="es-ES" dirty="0"/>
                    </a:p>
                  </a:txBody>
                  <a:tcPr>
                    <a:solidFill>
                      <a:schemeClr val="bg1">
                        <a:lumMod val="95000"/>
                      </a:schemeClr>
                    </a:solidFill>
                  </a:tcPr>
                </a:tc>
                <a:tc>
                  <a:txBody>
                    <a:bodyPr/>
                    <a:lstStyle/>
                    <a:p>
                      <a:r>
                        <a:rPr lang="es-ES" sz="1800" b="0" i="0" kern="1200" dirty="0" smtClean="0">
                          <a:solidFill>
                            <a:schemeClr val="dk1"/>
                          </a:solidFill>
                          <a:latin typeface="+mn-lt"/>
                          <a:ea typeface="+mn-ea"/>
                          <a:cs typeface="+mn-cs"/>
                        </a:rPr>
                        <a:t>El agresor acabó con la vida de la víctima golpeándola repetidas veces.</a:t>
                      </a:r>
                    </a:p>
                    <a:p>
                      <a:r>
                        <a:rPr lang="es-ES" sz="1800" b="0" i="0" kern="1200" dirty="0" smtClean="0">
                          <a:solidFill>
                            <a:schemeClr val="dk1"/>
                          </a:solidFill>
                          <a:latin typeface="+mn-lt"/>
                          <a:ea typeface="+mn-ea"/>
                          <a:cs typeface="+mn-cs"/>
                        </a:rPr>
                        <a:t>(No es necesario identificar en detalle el arma homicida ni dar descripciones forenses sobre la muerte o el </a:t>
                      </a:r>
                      <a:r>
                        <a:rPr lang="es-ES" sz="1800" b="0" i="1" kern="1200" dirty="0" smtClean="0">
                          <a:solidFill>
                            <a:schemeClr val="dk1"/>
                          </a:solidFill>
                          <a:latin typeface="+mn-lt"/>
                          <a:ea typeface="+mn-ea"/>
                          <a:cs typeface="+mn-cs"/>
                        </a:rPr>
                        <a:t>modus operandi</a:t>
                      </a:r>
                      <a:r>
                        <a:rPr lang="es-ES" sz="1800" b="0" i="0" kern="1200" dirty="0" smtClean="0">
                          <a:solidFill>
                            <a:schemeClr val="dk1"/>
                          </a:solidFill>
                          <a:latin typeface="+mn-lt"/>
                          <a:ea typeface="+mn-ea"/>
                          <a:cs typeface="+mn-cs"/>
                        </a:rPr>
                        <a:t>. Con indicar el motivo del fallecimiento y el tipo de agresión es suficiente).</a:t>
                      </a:r>
                      <a:endParaRPr lang="es-ES" sz="1800" b="0" i="0" kern="1200" dirty="0">
                        <a:solidFill>
                          <a:schemeClr val="dk1"/>
                        </a:solidFill>
                        <a:latin typeface="+mn-lt"/>
                        <a:ea typeface="+mn-ea"/>
                        <a:cs typeface="+mn-cs"/>
                      </a:endParaRPr>
                    </a:p>
                  </a:txBody>
                  <a:tcPr>
                    <a:solidFill>
                      <a:schemeClr val="bg1">
                        <a:lumMod val="95000"/>
                      </a:schemeClr>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923330"/>
          </a:xfrm>
          <a:prstGeom prst="rect">
            <a:avLst/>
          </a:prstGeom>
          <a:solidFill>
            <a:schemeClr val="tx1"/>
          </a:solidFill>
        </p:spPr>
        <p:txBody>
          <a:bodyPr wrap="square">
            <a:spAutoFit/>
          </a:bodyPr>
          <a:lstStyle/>
          <a:p>
            <a:pPr algn="ctr"/>
            <a:r>
              <a:rPr lang="es-ES_tradnl" sz="5400" b="1" dirty="0" smtClean="0">
                <a:solidFill>
                  <a:srgbClr val="FFFF00"/>
                </a:solidFill>
              </a:rPr>
              <a:t>Datos relevantes</a:t>
            </a:r>
            <a:endParaRPr lang="es-ES" sz="5400" b="1" dirty="0">
              <a:solidFill>
                <a:srgbClr val="FFFF00"/>
              </a:solidFill>
            </a:endParaRPr>
          </a:p>
        </p:txBody>
      </p:sp>
      <p:graphicFrame>
        <p:nvGraphicFramePr>
          <p:cNvPr id="5" name="4 Tabla"/>
          <p:cNvGraphicFramePr>
            <a:graphicFrameLocks noGrp="1"/>
          </p:cNvGraphicFramePr>
          <p:nvPr/>
        </p:nvGraphicFramePr>
        <p:xfrm>
          <a:off x="714348" y="1121799"/>
          <a:ext cx="7858180" cy="5492361"/>
        </p:xfrm>
        <a:graphic>
          <a:graphicData uri="http://schemas.openxmlformats.org/drawingml/2006/table">
            <a:tbl>
              <a:tblPr firstRow="1" bandRow="1">
                <a:tableStyleId>{5C22544A-7EE6-4342-B048-85BDC9FD1C3A}</a:tableStyleId>
              </a:tblPr>
              <a:tblGrid>
                <a:gridCol w="3929090"/>
                <a:gridCol w="3929090"/>
              </a:tblGrid>
              <a:tr h="432681">
                <a:tc>
                  <a:txBody>
                    <a:bodyPr/>
                    <a:lstStyle/>
                    <a:p>
                      <a:pPr algn="ctr"/>
                      <a:r>
                        <a:rPr lang="es-ES_tradnl" b="0" dirty="0" smtClean="0"/>
                        <a:t>EJEMPLO (ERRÓNEO)</a:t>
                      </a:r>
                      <a:endParaRPr lang="es-ES" b="0" dirty="0"/>
                    </a:p>
                  </a:txBody>
                  <a:tcPr>
                    <a:solidFill>
                      <a:schemeClr val="tx1"/>
                    </a:solidFill>
                  </a:tcPr>
                </a:tc>
                <a:tc>
                  <a:txBody>
                    <a:bodyPr/>
                    <a:lstStyle/>
                    <a:p>
                      <a:pPr algn="ctr"/>
                      <a:r>
                        <a:rPr lang="es-ES_tradnl" dirty="0" smtClean="0"/>
                        <a:t>ALTERNATIVA (CORRECTA)</a:t>
                      </a:r>
                      <a:endParaRPr lang="es-ES" dirty="0"/>
                    </a:p>
                  </a:txBody>
                  <a:tcPr>
                    <a:solidFill>
                      <a:srgbClr val="92D050"/>
                    </a:solidFill>
                  </a:tcPr>
                </a:tc>
              </a:tr>
              <a:tr h="363733">
                <a:tc>
                  <a:txBody>
                    <a:bodyPr/>
                    <a:lstStyle/>
                    <a:p>
                      <a:r>
                        <a:rPr lang="es-ES" sz="1600" b="0" i="0" kern="1200" dirty="0" smtClean="0">
                          <a:solidFill>
                            <a:schemeClr val="dk1"/>
                          </a:solidFill>
                          <a:latin typeface="+mn-lt"/>
                          <a:ea typeface="+mn-ea"/>
                          <a:cs typeface="+mn-cs"/>
                        </a:rPr>
                        <a:t>La muerte del matrimonio ha causado honda conmoción en El Puerto de Santa María, ya que ambos eran muy conocidos y no había trascendido ningún tipo de conflicto o disputa entre ellos. No existían denuncias ni tampoco antecedentes penales. En cambio, se trataba de una pareja que disfrutaba de buen nivel económico.</a:t>
                      </a:r>
                      <a:endParaRPr lang="es-ES" sz="1600" dirty="0"/>
                    </a:p>
                  </a:txBody>
                  <a:tcPr>
                    <a:solidFill>
                      <a:schemeClr val="bg1">
                        <a:lumMod val="95000"/>
                      </a:schemeClr>
                    </a:solidFill>
                  </a:tcPr>
                </a:tc>
                <a:tc>
                  <a:txBody>
                    <a:bodyPr/>
                    <a:lstStyle/>
                    <a:p>
                      <a:r>
                        <a:rPr lang="es-ES" sz="1600" b="0" i="0" kern="1200" dirty="0" smtClean="0">
                          <a:solidFill>
                            <a:schemeClr val="dk1"/>
                          </a:solidFill>
                          <a:latin typeface="+mn-lt"/>
                          <a:ea typeface="+mn-ea"/>
                          <a:cs typeface="+mn-cs"/>
                        </a:rPr>
                        <a:t>No existían denuncias, antecedentes penales o datos sobre agresiones anteriores.</a:t>
                      </a:r>
                      <a:endParaRPr lang="es-ES" sz="1600" b="0" i="0" kern="1200" dirty="0">
                        <a:solidFill>
                          <a:schemeClr val="dk1"/>
                        </a:solidFill>
                        <a:latin typeface="+mn-lt"/>
                        <a:ea typeface="+mn-ea"/>
                        <a:cs typeface="+mn-cs"/>
                      </a:endParaRPr>
                    </a:p>
                  </a:txBody>
                  <a:tcPr>
                    <a:solidFill>
                      <a:schemeClr val="bg1">
                        <a:lumMod val="95000"/>
                      </a:schemeClr>
                    </a:solidFill>
                  </a:tcPr>
                </a:tc>
              </a:tr>
              <a:tr h="363733">
                <a:tc>
                  <a:txBody>
                    <a:bodyPr/>
                    <a:lstStyle/>
                    <a:p>
                      <a:r>
                        <a:rPr lang="es-ES" sz="1600" b="0" i="0" kern="1200" dirty="0" smtClean="0">
                          <a:solidFill>
                            <a:schemeClr val="dk1"/>
                          </a:solidFill>
                          <a:latin typeface="+mn-lt"/>
                          <a:ea typeface="+mn-ea"/>
                          <a:cs typeface="+mn-cs"/>
                        </a:rPr>
                        <a:t>Hubo bofetadas, empujones, insultos... pero ella nunca denunció nada. “No sirves para nada”, “eres una piltrafa”, “eres una mierda”, “tonta”, “inútil”, </a:t>
                      </a:r>
                      <a:r>
                        <a:rPr lang="es-ES" sz="1600" b="0" i="0" kern="1200" baseline="0" dirty="0" smtClean="0">
                          <a:solidFill>
                            <a:schemeClr val="dk1"/>
                          </a:solidFill>
                          <a:latin typeface="+mn-lt"/>
                          <a:ea typeface="+mn-ea"/>
                          <a:cs typeface="+mn-cs"/>
                        </a:rPr>
                        <a:t> </a:t>
                      </a:r>
                      <a:r>
                        <a:rPr lang="es-ES" sz="1600" b="0" i="0" kern="1200" dirty="0" smtClean="0">
                          <a:solidFill>
                            <a:schemeClr val="dk1"/>
                          </a:solidFill>
                          <a:latin typeface="+mn-lt"/>
                          <a:ea typeface="+mn-ea"/>
                          <a:cs typeface="+mn-cs"/>
                        </a:rPr>
                        <a:t>y otros insultos se convirtieron en la música de fondo de las palizas que recibía habitualmente.</a:t>
                      </a:r>
                      <a:endParaRPr lang="es-ES" sz="1600" dirty="0"/>
                    </a:p>
                  </a:txBody>
                  <a:tcPr>
                    <a:solidFill>
                      <a:schemeClr val="bg1">
                        <a:lumMod val="95000"/>
                      </a:schemeClr>
                    </a:solidFill>
                  </a:tcPr>
                </a:tc>
                <a:tc>
                  <a:txBody>
                    <a:bodyPr/>
                    <a:lstStyle/>
                    <a:p>
                      <a:r>
                        <a:rPr lang="es-ES" sz="1600" b="0" i="0" kern="1200" dirty="0" smtClean="0">
                          <a:solidFill>
                            <a:schemeClr val="dk1"/>
                          </a:solidFill>
                          <a:latin typeface="+mn-lt"/>
                          <a:ea typeface="+mn-ea"/>
                          <a:cs typeface="+mn-cs"/>
                        </a:rPr>
                        <a:t>Existían antecedentes de malos tratos en la pareja. El agresor la insultaba y amenazaba habitualmente.</a:t>
                      </a:r>
                    </a:p>
                    <a:p>
                      <a:r>
                        <a:rPr lang="es-ES" sz="1600" b="0" i="0" kern="1200" dirty="0" smtClean="0">
                          <a:solidFill>
                            <a:schemeClr val="dk1"/>
                          </a:solidFill>
                          <a:latin typeface="+mn-lt"/>
                          <a:ea typeface="+mn-ea"/>
                          <a:cs typeface="+mn-cs"/>
                        </a:rPr>
                        <a:t>(La nacionalidad no es un dato relevante ni en el victimario ni en la víctima como tampoco lo son las condiciones socioeconómicas de los implicados. No se maltrata más por ser rico, o pobre, ni por ser francés que tunecino. No es conveniente tampoco reproducir (supone una doble humillación) amenazas ni insultos que se conozcan por las diligencias efectuadas).</a:t>
                      </a:r>
                    </a:p>
                  </a:txBody>
                  <a:tcPr>
                    <a:solidFill>
                      <a:schemeClr val="bg1">
                        <a:lumMod val="95000"/>
                      </a:schemeClr>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923330"/>
          </a:xfrm>
          <a:prstGeom prst="rect">
            <a:avLst/>
          </a:prstGeom>
          <a:solidFill>
            <a:schemeClr val="tx1"/>
          </a:solidFill>
        </p:spPr>
        <p:txBody>
          <a:bodyPr wrap="square">
            <a:spAutoFit/>
          </a:bodyPr>
          <a:lstStyle/>
          <a:p>
            <a:pPr algn="ctr"/>
            <a:r>
              <a:rPr lang="es-ES_tradnl" sz="5400" b="1" dirty="0" smtClean="0">
                <a:solidFill>
                  <a:srgbClr val="FFFF00"/>
                </a:solidFill>
              </a:rPr>
              <a:t>Valoraciones y adjetivos</a:t>
            </a:r>
            <a:endParaRPr lang="es-ES" sz="5400" b="1" dirty="0">
              <a:solidFill>
                <a:srgbClr val="FFFF00"/>
              </a:solidFill>
            </a:endParaRPr>
          </a:p>
        </p:txBody>
      </p:sp>
      <p:graphicFrame>
        <p:nvGraphicFramePr>
          <p:cNvPr id="5" name="4 Tabla"/>
          <p:cNvGraphicFramePr>
            <a:graphicFrameLocks noGrp="1"/>
          </p:cNvGraphicFramePr>
          <p:nvPr/>
        </p:nvGraphicFramePr>
        <p:xfrm>
          <a:off x="714348" y="1121799"/>
          <a:ext cx="8001056" cy="4364601"/>
        </p:xfrm>
        <a:graphic>
          <a:graphicData uri="http://schemas.openxmlformats.org/drawingml/2006/table">
            <a:tbl>
              <a:tblPr firstRow="1" bandRow="1">
                <a:tableStyleId>{5C22544A-7EE6-4342-B048-85BDC9FD1C3A}</a:tableStyleId>
              </a:tblPr>
              <a:tblGrid>
                <a:gridCol w="4000528"/>
                <a:gridCol w="4000528"/>
              </a:tblGrid>
              <a:tr h="432681">
                <a:tc>
                  <a:txBody>
                    <a:bodyPr/>
                    <a:lstStyle/>
                    <a:p>
                      <a:pPr algn="ctr"/>
                      <a:r>
                        <a:rPr lang="es-ES_tradnl" b="0" dirty="0" smtClean="0"/>
                        <a:t>EJEMPLO (ERRÓNEO)</a:t>
                      </a:r>
                      <a:endParaRPr lang="es-ES" b="0" dirty="0"/>
                    </a:p>
                  </a:txBody>
                  <a:tcPr>
                    <a:solidFill>
                      <a:schemeClr val="tx1"/>
                    </a:solidFill>
                  </a:tcPr>
                </a:tc>
                <a:tc>
                  <a:txBody>
                    <a:bodyPr/>
                    <a:lstStyle/>
                    <a:p>
                      <a:pPr algn="ctr"/>
                      <a:r>
                        <a:rPr lang="es-ES_tradnl" dirty="0" smtClean="0"/>
                        <a:t>ALTERNATIVA (CORRECTA)</a:t>
                      </a:r>
                      <a:endParaRPr lang="es-ES" dirty="0"/>
                    </a:p>
                  </a:txBody>
                  <a:tcPr>
                    <a:solidFill>
                      <a:srgbClr val="92D050"/>
                    </a:solidFill>
                  </a:tcPr>
                </a:tc>
              </a:tr>
              <a:tr h="363733">
                <a:tc>
                  <a:txBody>
                    <a:bodyPr/>
                    <a:lstStyle/>
                    <a:p>
                      <a:r>
                        <a:rPr lang="es-ES" sz="1800" b="0" i="0" kern="1200" dirty="0" smtClean="0">
                          <a:solidFill>
                            <a:schemeClr val="dk1"/>
                          </a:solidFill>
                          <a:latin typeface="+mn-lt"/>
                          <a:ea typeface="+mn-ea"/>
                          <a:cs typeface="+mn-cs"/>
                        </a:rPr>
                        <a:t>Los vecinos aún no se explican el porqué del brutal crimen.</a:t>
                      </a:r>
                      <a:endParaRPr lang="es-ES" sz="1600" dirty="0"/>
                    </a:p>
                  </a:txBody>
                  <a:tcPr>
                    <a:solidFill>
                      <a:schemeClr val="bg1">
                        <a:lumMod val="95000"/>
                      </a:schemeClr>
                    </a:solidFill>
                  </a:tcPr>
                </a:tc>
                <a:tc>
                  <a:txBody>
                    <a:bodyPr/>
                    <a:lstStyle/>
                    <a:p>
                      <a:r>
                        <a:rPr lang="es-ES" sz="1800" b="0" i="0" kern="1200" dirty="0" smtClean="0">
                          <a:solidFill>
                            <a:schemeClr val="dk1"/>
                          </a:solidFill>
                          <a:latin typeface="+mn-lt"/>
                          <a:ea typeface="+mn-ea"/>
                          <a:cs typeface="+mn-cs"/>
                        </a:rPr>
                        <a:t>Los vecinos no encuentran explicación al crimen. (Las agresiones no deben calificarse de más o menos brutales; todas son deleznables y deben ser condenadas sin existir gradación (más allá de lo que se estime en los procesos judiciales). Por otro lado, las agresiones nunca son “simplemente” por nada. Hay que evitar el uso de cualquier calificativo en la divulgación de información. No obstante, es necesario añadir que este dato es comunicativamente superfluo e innecesario ya que nunca existe una explicación).</a:t>
                      </a:r>
                      <a:endParaRPr lang="es-ES" sz="1600" b="0" i="0" kern="1200" dirty="0">
                        <a:solidFill>
                          <a:schemeClr val="dk1"/>
                        </a:solidFill>
                        <a:latin typeface="+mn-lt"/>
                        <a:ea typeface="+mn-ea"/>
                        <a:cs typeface="+mn-cs"/>
                      </a:endParaRPr>
                    </a:p>
                  </a:txBody>
                  <a:tcPr>
                    <a:solidFill>
                      <a:schemeClr val="bg1">
                        <a:lumMod val="95000"/>
                      </a:schemeClr>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8" name="Picture 4" descr="http://p1.trrsf.com/image/fget/cf/619/464/images.terra.com/2014/04/28/14668sisley.jpg">
            <a:hlinkClick r:id="rId2"/>
          </p:cNvPr>
          <p:cNvPicPr>
            <a:picLocks noChangeAspect="1" noChangeArrowheads="1"/>
          </p:cNvPicPr>
          <p:nvPr/>
        </p:nvPicPr>
        <p:blipFill>
          <a:blip r:embed="rId3" cstate="print"/>
          <a:srcRect/>
          <a:stretch>
            <a:fillRect/>
          </a:stretch>
        </p:blipFill>
        <p:spPr bwMode="auto">
          <a:xfrm>
            <a:off x="10666" y="0"/>
            <a:ext cx="9133334" cy="6858000"/>
          </a:xfrm>
          <a:prstGeom prst="rect">
            <a:avLst/>
          </a:prstGeom>
          <a:noFill/>
        </p:spPr>
      </p:pic>
      <p:sp>
        <p:nvSpPr>
          <p:cNvPr id="4" name="3 CuadroTexto"/>
          <p:cNvSpPr txBox="1"/>
          <p:nvPr/>
        </p:nvSpPr>
        <p:spPr>
          <a:xfrm>
            <a:off x="4283968" y="3140968"/>
            <a:ext cx="4860032" cy="400110"/>
          </a:xfrm>
          <a:prstGeom prst="rect">
            <a:avLst/>
          </a:prstGeom>
          <a:solidFill>
            <a:schemeClr val="tx1"/>
          </a:solidFill>
        </p:spPr>
        <p:txBody>
          <a:bodyPr wrap="square" rtlCol="0">
            <a:spAutoFit/>
          </a:bodyPr>
          <a:lstStyle/>
          <a:p>
            <a:pPr algn="ctr"/>
            <a:r>
              <a:rPr lang="es-ES_tradnl" sz="2000" b="1" dirty="0" smtClean="0">
                <a:solidFill>
                  <a:srgbClr val="FFFF00"/>
                </a:solidFill>
              </a:rPr>
              <a:t>Publicidad y violencia contra las mujeres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orrejoncillotodonoticias.com/wp-content/uploads/Oficina-Igualdad-Violencia-de-Genero2.jpg"/>
          <p:cNvPicPr>
            <a:picLocks noChangeAspect="1" noChangeArrowheads="1"/>
          </p:cNvPicPr>
          <p:nvPr/>
        </p:nvPicPr>
        <p:blipFill>
          <a:blip r:embed="rId2" cstate="print"/>
          <a:srcRect b="17320"/>
          <a:stretch>
            <a:fillRect/>
          </a:stretch>
        </p:blipFill>
        <p:spPr bwMode="auto">
          <a:xfrm>
            <a:off x="3707904" y="0"/>
            <a:ext cx="4572000" cy="4725144"/>
          </a:xfrm>
          <a:prstGeom prst="rect">
            <a:avLst/>
          </a:prstGeom>
          <a:noFill/>
        </p:spPr>
      </p:pic>
      <p:sp>
        <p:nvSpPr>
          <p:cNvPr id="3" name="2 CuadroTexto"/>
          <p:cNvSpPr txBox="1"/>
          <p:nvPr/>
        </p:nvSpPr>
        <p:spPr>
          <a:xfrm>
            <a:off x="0" y="4509120"/>
            <a:ext cx="9144000" cy="1661993"/>
          </a:xfrm>
          <a:prstGeom prst="rect">
            <a:avLst/>
          </a:prstGeom>
          <a:solidFill>
            <a:schemeClr val="bg1"/>
          </a:solidFill>
        </p:spPr>
        <p:txBody>
          <a:bodyPr wrap="square" rtlCol="0">
            <a:spAutoFit/>
          </a:bodyPr>
          <a:lstStyle/>
          <a:p>
            <a:pPr algn="ctr"/>
            <a:r>
              <a:rPr lang="es-ES_tradnl" sz="4400" b="1" dirty="0" smtClean="0">
                <a:solidFill>
                  <a:srgbClr val="7030A0"/>
                </a:solidFill>
                <a:latin typeface="Arial" pitchFamily="34" charset="0"/>
                <a:cs typeface="Arial" pitchFamily="34" charset="0"/>
              </a:rPr>
              <a:t>Gracias por su atención</a:t>
            </a:r>
            <a:endParaRPr lang="es-ES_tradnl" sz="1200" b="1" dirty="0" smtClean="0">
              <a:solidFill>
                <a:srgbClr val="7030A0"/>
              </a:solidFill>
              <a:latin typeface="Arial" pitchFamily="34" charset="0"/>
              <a:cs typeface="Arial" pitchFamily="34" charset="0"/>
            </a:endParaRPr>
          </a:p>
          <a:p>
            <a:pPr algn="ctr"/>
            <a:endParaRPr lang="es-ES_tradnl" sz="1000" dirty="0">
              <a:solidFill>
                <a:srgbClr val="7030A0"/>
              </a:solidFill>
            </a:endParaRPr>
          </a:p>
          <a:p>
            <a:pPr algn="ctr"/>
            <a:r>
              <a:rPr lang="es-ES_tradnl" sz="2400" dirty="0">
                <a:solidFill>
                  <a:srgbClr val="7030A0"/>
                </a:solidFill>
              </a:rPr>
              <a:t>María Pilar </a:t>
            </a:r>
            <a:r>
              <a:rPr lang="es-ES_tradnl" sz="2400" dirty="0" smtClean="0">
                <a:solidFill>
                  <a:srgbClr val="7030A0"/>
                </a:solidFill>
              </a:rPr>
              <a:t>Rodríguez</a:t>
            </a:r>
          </a:p>
          <a:p>
            <a:pPr algn="ctr"/>
            <a:r>
              <a:rPr lang="es-ES_tradnl" sz="2400" dirty="0" smtClean="0">
                <a:solidFill>
                  <a:srgbClr val="7030A0"/>
                </a:solidFill>
              </a:rPr>
              <a:t>Universidad de Deusto</a:t>
            </a:r>
            <a:endParaRPr lang="es-ES_tradnl" sz="2400" dirty="0">
              <a:solidFill>
                <a:srgbClr val="7030A0"/>
              </a:solidFill>
            </a:endParaRPr>
          </a:p>
        </p:txBody>
      </p:sp>
      <p:pic>
        <p:nvPicPr>
          <p:cNvPr id="4" name="3 Imagen" descr="88x31.png"/>
          <p:cNvPicPr>
            <a:picLocks noChangeAspect="1"/>
          </p:cNvPicPr>
          <p:nvPr/>
        </p:nvPicPr>
        <p:blipFill>
          <a:blip r:embed="rId3" cstate="print"/>
          <a:stretch>
            <a:fillRect/>
          </a:stretch>
        </p:blipFill>
        <p:spPr>
          <a:xfrm>
            <a:off x="4067944" y="6309320"/>
            <a:ext cx="1117459" cy="39365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3 Imagen" descr="toy.jpg"/>
          <p:cNvPicPr>
            <a:picLocks noChangeAspect="1"/>
          </p:cNvPicPr>
          <p:nvPr/>
        </p:nvPicPr>
        <p:blipFill>
          <a:blip r:embed="rId2" cstate="print"/>
          <a:stretch>
            <a:fillRect/>
          </a:stretch>
        </p:blipFill>
        <p:spPr>
          <a:xfrm>
            <a:off x="4535488" y="260648"/>
            <a:ext cx="4429000" cy="6408712"/>
          </a:xfrm>
          <a:prstGeom prst="rect">
            <a:avLst/>
          </a:prstGeom>
        </p:spPr>
      </p:pic>
      <p:sp>
        <p:nvSpPr>
          <p:cNvPr id="2" name="1 Rectángulo"/>
          <p:cNvSpPr/>
          <p:nvPr/>
        </p:nvSpPr>
        <p:spPr>
          <a:xfrm>
            <a:off x="323528" y="1772816"/>
            <a:ext cx="4067944" cy="4708981"/>
          </a:xfrm>
          <a:prstGeom prst="rect">
            <a:avLst/>
          </a:prstGeom>
          <a:solidFill>
            <a:schemeClr val="tx1"/>
          </a:solidFill>
        </p:spPr>
        <p:txBody>
          <a:bodyPr wrap="square">
            <a:spAutoFit/>
          </a:bodyPr>
          <a:lstStyle/>
          <a:p>
            <a:r>
              <a:rPr lang="es-ES_tradnl" sz="2000" dirty="0">
                <a:solidFill>
                  <a:srgbClr val="FFFF00"/>
                </a:solidFill>
              </a:rPr>
              <a:t>El término </a:t>
            </a:r>
            <a:r>
              <a:rPr lang="es-ES_tradnl" sz="2000" dirty="0" smtClean="0">
                <a:solidFill>
                  <a:srgbClr val="FFFF00"/>
                </a:solidFill>
              </a:rPr>
              <a:t>va </a:t>
            </a:r>
            <a:r>
              <a:rPr lang="es-ES_tradnl" sz="2000" dirty="0">
                <a:solidFill>
                  <a:srgbClr val="FFFF00"/>
                </a:solidFill>
              </a:rPr>
              <a:t>más allá de la mera diferenciación biológica y hace referencia a las construcciones culturales, a la creación social de ideas acerca de lo que es apropiado y conveniente para los hombres y para las mujeres. </a:t>
            </a:r>
            <a:endParaRPr lang="es-ES_tradnl" sz="2000" dirty="0" smtClean="0">
              <a:solidFill>
                <a:srgbClr val="FFFF00"/>
              </a:solidFill>
            </a:endParaRPr>
          </a:p>
          <a:p>
            <a:endParaRPr lang="es-ES_tradnl" sz="2000" dirty="0" smtClean="0">
              <a:solidFill>
                <a:srgbClr val="FFFF00"/>
              </a:solidFill>
            </a:endParaRPr>
          </a:p>
          <a:p>
            <a:r>
              <a:rPr lang="es-ES_tradnl" sz="2000" dirty="0" smtClean="0">
                <a:solidFill>
                  <a:srgbClr val="FFFF00"/>
                </a:solidFill>
              </a:rPr>
              <a:t>Desde </a:t>
            </a:r>
            <a:r>
              <a:rPr lang="es-ES_tradnl" sz="2000" dirty="0">
                <a:solidFill>
                  <a:srgbClr val="FFFF00"/>
                </a:solidFill>
              </a:rPr>
              <a:t>el momento en que nacemos existen una serie de códigos que van desde el lenguaje oral y gestual, hasta el vestido y la enseñanza de destrezas físicas e intelectuales que se incorporan al desarrollo del niño y de la niña de manera diferente.</a:t>
            </a:r>
          </a:p>
        </p:txBody>
      </p:sp>
      <p:sp>
        <p:nvSpPr>
          <p:cNvPr id="3" name="2 CuadroTexto"/>
          <p:cNvSpPr txBox="1"/>
          <p:nvPr/>
        </p:nvSpPr>
        <p:spPr>
          <a:xfrm>
            <a:off x="0" y="260648"/>
            <a:ext cx="4427984" cy="1631216"/>
          </a:xfrm>
          <a:prstGeom prst="rect">
            <a:avLst/>
          </a:prstGeom>
          <a:solidFill>
            <a:schemeClr val="tx1"/>
          </a:solidFill>
        </p:spPr>
        <p:txBody>
          <a:bodyPr wrap="square" rtlCol="0">
            <a:spAutoFit/>
          </a:bodyPr>
          <a:lstStyle/>
          <a:p>
            <a:pPr algn="ctr"/>
            <a:endParaRPr lang="es-ES" sz="1000" b="1" dirty="0" smtClean="0">
              <a:solidFill>
                <a:srgbClr val="FFFF00"/>
              </a:solidFill>
              <a:latin typeface="Arial" pitchFamily="34" charset="0"/>
              <a:cs typeface="Arial" pitchFamily="34" charset="0"/>
            </a:endParaRPr>
          </a:p>
          <a:p>
            <a:pPr algn="ctr"/>
            <a:r>
              <a:rPr lang="es-ES" sz="8000" b="1" dirty="0" smtClean="0">
                <a:solidFill>
                  <a:srgbClr val="FFFF00"/>
                </a:solidFill>
                <a:latin typeface="+mj-lt"/>
                <a:cs typeface="Arial" pitchFamily="34" charset="0"/>
              </a:rPr>
              <a:t>Género</a:t>
            </a:r>
          </a:p>
          <a:p>
            <a:pPr algn="ctr"/>
            <a:endParaRPr lang="es-ES_tradnl" sz="10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ujerespuestosdirectivos.jpg"/>
          <p:cNvPicPr>
            <a:picLocks noChangeAspect="1"/>
          </p:cNvPicPr>
          <p:nvPr/>
        </p:nvPicPr>
        <p:blipFill>
          <a:blip r:embed="rId2" cstate="print"/>
          <a:srcRect r="5952"/>
          <a:stretch>
            <a:fillRect/>
          </a:stretch>
        </p:blipFill>
        <p:spPr>
          <a:xfrm>
            <a:off x="0" y="0"/>
            <a:ext cx="9144000" cy="6858000"/>
          </a:xfrm>
          <a:prstGeom prst="rect">
            <a:avLst/>
          </a:prstGeom>
        </p:spPr>
      </p:pic>
      <p:sp>
        <p:nvSpPr>
          <p:cNvPr id="2" name="1 Rectángulo"/>
          <p:cNvSpPr/>
          <p:nvPr/>
        </p:nvSpPr>
        <p:spPr>
          <a:xfrm>
            <a:off x="0" y="5085184"/>
            <a:ext cx="9144000" cy="1446550"/>
          </a:xfrm>
          <a:prstGeom prst="rect">
            <a:avLst/>
          </a:prstGeom>
          <a:solidFill>
            <a:schemeClr val="tx1"/>
          </a:solidFill>
        </p:spPr>
        <p:txBody>
          <a:bodyPr wrap="square">
            <a:spAutoFit/>
          </a:bodyPr>
          <a:lstStyle/>
          <a:p>
            <a:endParaRPr lang="es-ES_tradnl" sz="800" dirty="0" smtClean="0">
              <a:solidFill>
                <a:srgbClr val="FFFF00"/>
              </a:solidFill>
            </a:endParaRPr>
          </a:p>
          <a:p>
            <a:r>
              <a:rPr lang="es-ES_tradnl" sz="2400" dirty="0" smtClean="0">
                <a:solidFill>
                  <a:srgbClr val="FFFF00"/>
                </a:solidFill>
              </a:rPr>
              <a:t>Conjunto </a:t>
            </a:r>
            <a:r>
              <a:rPr lang="es-ES_tradnl" sz="2400" dirty="0">
                <a:solidFill>
                  <a:srgbClr val="FFFF00"/>
                </a:solidFill>
              </a:rPr>
              <a:t>de creencias, rasgos  personales, actitudes, sentimientos, valores, conductas y actividades que diferencian a hombres y mujeres a través de un proceso de construcción </a:t>
            </a:r>
            <a:r>
              <a:rPr lang="es-ES_tradnl" sz="2400" dirty="0" smtClean="0">
                <a:solidFill>
                  <a:srgbClr val="FFFF00"/>
                </a:solidFill>
              </a:rPr>
              <a:t>social. </a:t>
            </a:r>
            <a:endParaRPr lang="es-ES_tradnl" sz="2400" dirty="0">
              <a:solidFill>
                <a:srgbClr val="FFFF00"/>
              </a:solidFill>
            </a:endParaRPr>
          </a:p>
          <a:p>
            <a:endParaRPr lang="es-ES_tradnl" sz="800" dirty="0">
              <a:solidFill>
                <a:srgbClr val="FFFF00"/>
              </a:solidFill>
            </a:endParaRPr>
          </a:p>
        </p:txBody>
      </p:sp>
      <p:sp>
        <p:nvSpPr>
          <p:cNvPr id="3" name="2 CuadroTexto"/>
          <p:cNvSpPr txBox="1"/>
          <p:nvPr/>
        </p:nvSpPr>
        <p:spPr>
          <a:xfrm>
            <a:off x="0" y="0"/>
            <a:ext cx="9144000" cy="1631216"/>
          </a:xfrm>
          <a:prstGeom prst="rect">
            <a:avLst/>
          </a:prstGeom>
          <a:solidFill>
            <a:schemeClr val="tx1"/>
          </a:solidFill>
        </p:spPr>
        <p:txBody>
          <a:bodyPr wrap="square" rtlCol="0">
            <a:spAutoFit/>
          </a:bodyPr>
          <a:lstStyle/>
          <a:p>
            <a:pPr algn="ctr"/>
            <a:endParaRPr lang="es-ES" sz="1000" b="1" dirty="0" smtClean="0">
              <a:solidFill>
                <a:srgbClr val="FFFF00"/>
              </a:solidFill>
              <a:latin typeface="Arial" pitchFamily="34" charset="0"/>
              <a:cs typeface="Arial" pitchFamily="34" charset="0"/>
            </a:endParaRPr>
          </a:p>
          <a:p>
            <a:pPr algn="ctr"/>
            <a:r>
              <a:rPr lang="es-ES" sz="8000" b="1" dirty="0" smtClean="0">
                <a:solidFill>
                  <a:srgbClr val="FFFF00"/>
                </a:solidFill>
                <a:latin typeface="+mj-lt"/>
                <a:cs typeface="Arial" pitchFamily="34" charset="0"/>
              </a:rPr>
              <a:t>Concepto</a:t>
            </a:r>
          </a:p>
          <a:p>
            <a:pPr algn="ctr"/>
            <a:endParaRPr lang="es-ES_tradnl" sz="10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2" name="Picture 4" descr="http://laoriental.com.uy/blog/wp-content/uploads/5335040_std1.jpg"/>
          <p:cNvPicPr>
            <a:picLocks noChangeAspect="1" noChangeArrowheads="1"/>
          </p:cNvPicPr>
          <p:nvPr/>
        </p:nvPicPr>
        <p:blipFill>
          <a:blip r:embed="rId2" cstate="print"/>
          <a:srcRect/>
          <a:stretch>
            <a:fillRect/>
          </a:stretch>
        </p:blipFill>
        <p:spPr bwMode="auto">
          <a:xfrm>
            <a:off x="0" y="478092"/>
            <a:ext cx="9144000" cy="6379908"/>
          </a:xfrm>
          <a:prstGeom prst="rect">
            <a:avLst/>
          </a:prstGeom>
          <a:noFill/>
        </p:spPr>
      </p:pic>
      <p:sp>
        <p:nvSpPr>
          <p:cNvPr id="2" name="1 Rectángulo"/>
          <p:cNvSpPr/>
          <p:nvPr/>
        </p:nvSpPr>
        <p:spPr>
          <a:xfrm>
            <a:off x="0" y="5085184"/>
            <a:ext cx="9144000" cy="1354217"/>
          </a:xfrm>
          <a:prstGeom prst="rect">
            <a:avLst/>
          </a:prstGeom>
          <a:solidFill>
            <a:schemeClr val="tx1"/>
          </a:solidFill>
        </p:spPr>
        <p:txBody>
          <a:bodyPr wrap="square">
            <a:spAutoFit/>
          </a:bodyPr>
          <a:lstStyle/>
          <a:p>
            <a:endParaRPr lang="es-ES_tradnl" sz="800" dirty="0" smtClean="0">
              <a:solidFill>
                <a:srgbClr val="FFFF00"/>
              </a:solidFill>
            </a:endParaRPr>
          </a:p>
          <a:p>
            <a:r>
              <a:rPr lang="es-ES_tradnl" sz="2200" dirty="0" smtClean="0">
                <a:solidFill>
                  <a:srgbClr val="FFFF00"/>
                </a:solidFill>
              </a:rPr>
              <a:t>Es un proceso </a:t>
            </a:r>
            <a:r>
              <a:rPr lang="es-ES_tradnl" sz="2200" dirty="0">
                <a:solidFill>
                  <a:srgbClr val="FFFF00"/>
                </a:solidFill>
              </a:rPr>
              <a:t>histórico que se desarrolla a diferentes niveles tales como el estado, el mercado de trabajo, las escuelas, los medios de comunicación, la ley, la familia y a través de las relaciones interpersonales. </a:t>
            </a:r>
            <a:endParaRPr lang="es-ES_tradnl" sz="2200" dirty="0" smtClean="0">
              <a:solidFill>
                <a:srgbClr val="FFFF00"/>
              </a:solidFill>
            </a:endParaRPr>
          </a:p>
          <a:p>
            <a:endParaRPr lang="es-ES_tradnl" sz="800" dirty="0">
              <a:solidFill>
                <a:srgbClr val="FFFF00"/>
              </a:solidFill>
            </a:endParaRPr>
          </a:p>
        </p:txBody>
      </p:sp>
      <p:sp>
        <p:nvSpPr>
          <p:cNvPr id="3" name="2 CuadroTexto"/>
          <p:cNvSpPr txBox="1"/>
          <p:nvPr/>
        </p:nvSpPr>
        <p:spPr>
          <a:xfrm>
            <a:off x="0" y="0"/>
            <a:ext cx="9144000" cy="1631216"/>
          </a:xfrm>
          <a:prstGeom prst="rect">
            <a:avLst/>
          </a:prstGeom>
          <a:solidFill>
            <a:schemeClr val="tx1"/>
          </a:solidFill>
        </p:spPr>
        <p:txBody>
          <a:bodyPr wrap="square" rtlCol="0">
            <a:spAutoFit/>
          </a:bodyPr>
          <a:lstStyle/>
          <a:p>
            <a:pPr algn="ctr"/>
            <a:endParaRPr lang="es-ES" sz="1000" dirty="0" smtClean="0">
              <a:solidFill>
                <a:srgbClr val="FFFF00"/>
              </a:solidFill>
              <a:latin typeface="Arial" pitchFamily="34" charset="0"/>
              <a:cs typeface="Arial" pitchFamily="34" charset="0"/>
            </a:endParaRPr>
          </a:p>
          <a:p>
            <a:pPr algn="ctr"/>
            <a:r>
              <a:rPr lang="es-ES" sz="8000" b="1" dirty="0" smtClean="0">
                <a:solidFill>
                  <a:srgbClr val="FFFF00"/>
                </a:solidFill>
                <a:latin typeface="+mj-lt"/>
                <a:cs typeface="Arial" pitchFamily="34" charset="0"/>
              </a:rPr>
              <a:t>Características</a:t>
            </a:r>
          </a:p>
          <a:p>
            <a:pPr algn="ctr"/>
            <a:endParaRPr lang="es-ES_tradnl" sz="10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oYcZR2pWo7c/UbYBfbgj_JI/AAAAAAAAACU/glRKoAEf-jw/s1600/enanitos2.jpg"/>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p:spPr>
      </p:pic>
      <p:sp>
        <p:nvSpPr>
          <p:cNvPr id="2" name="1 Rectángulo"/>
          <p:cNvSpPr/>
          <p:nvPr/>
        </p:nvSpPr>
        <p:spPr>
          <a:xfrm>
            <a:off x="0" y="5085184"/>
            <a:ext cx="9144000" cy="1446550"/>
          </a:xfrm>
          <a:prstGeom prst="rect">
            <a:avLst/>
          </a:prstGeom>
          <a:solidFill>
            <a:schemeClr val="tx1"/>
          </a:solidFill>
        </p:spPr>
        <p:txBody>
          <a:bodyPr wrap="square">
            <a:spAutoFit/>
          </a:bodyPr>
          <a:lstStyle/>
          <a:p>
            <a:endParaRPr lang="es-ES_tradnl" sz="800" dirty="0" smtClean="0">
              <a:solidFill>
                <a:srgbClr val="FFFF00"/>
              </a:solidFill>
            </a:endParaRPr>
          </a:p>
          <a:p>
            <a:r>
              <a:rPr lang="es-ES_tradnl" sz="2400" dirty="0" smtClean="0">
                <a:solidFill>
                  <a:srgbClr val="FFFF00"/>
                </a:solidFill>
              </a:rPr>
              <a:t>Supone </a:t>
            </a:r>
            <a:r>
              <a:rPr lang="es-ES_tradnl" sz="2400" dirty="0">
                <a:solidFill>
                  <a:srgbClr val="FFFF00"/>
                </a:solidFill>
              </a:rPr>
              <a:t>la jerarquización de estos rasgos y actividades de tal modo que a los que se definen como masculinos se les atribuye mayor </a:t>
            </a:r>
            <a:r>
              <a:rPr lang="es-ES_tradnl" sz="2400" dirty="0" smtClean="0">
                <a:solidFill>
                  <a:srgbClr val="FFFF00"/>
                </a:solidFill>
              </a:rPr>
              <a:t>valor. </a:t>
            </a:r>
            <a:r>
              <a:rPr lang="es-ES_tradnl" sz="2400" dirty="0">
                <a:solidFill>
                  <a:srgbClr val="FFFF00"/>
                </a:solidFill>
              </a:rPr>
              <a:t>(Lourdes </a:t>
            </a:r>
            <a:r>
              <a:rPr lang="es-ES_tradnl" sz="2400" dirty="0" err="1">
                <a:solidFill>
                  <a:srgbClr val="FFFF00"/>
                </a:solidFill>
              </a:rPr>
              <a:t>Benería</a:t>
            </a:r>
            <a:r>
              <a:rPr lang="es-ES_tradnl" sz="2400" dirty="0">
                <a:solidFill>
                  <a:srgbClr val="FFFF00"/>
                </a:solidFill>
              </a:rPr>
              <a:t>, 1987:46</a:t>
            </a:r>
            <a:r>
              <a:rPr lang="es-ES_tradnl" sz="2400" dirty="0" smtClean="0">
                <a:solidFill>
                  <a:srgbClr val="FFFF00"/>
                </a:solidFill>
              </a:rPr>
              <a:t>)</a:t>
            </a:r>
          </a:p>
          <a:p>
            <a:endParaRPr lang="es-ES_tradnl" sz="800" dirty="0">
              <a:solidFill>
                <a:srgbClr val="FFFF00"/>
              </a:solidFill>
            </a:endParaRPr>
          </a:p>
        </p:txBody>
      </p:sp>
      <p:sp>
        <p:nvSpPr>
          <p:cNvPr id="6" name="5 CuadroTexto"/>
          <p:cNvSpPr txBox="1"/>
          <p:nvPr/>
        </p:nvSpPr>
        <p:spPr>
          <a:xfrm>
            <a:off x="0" y="0"/>
            <a:ext cx="9144000" cy="1631216"/>
          </a:xfrm>
          <a:prstGeom prst="rect">
            <a:avLst/>
          </a:prstGeom>
          <a:solidFill>
            <a:schemeClr val="tx1"/>
          </a:solidFill>
        </p:spPr>
        <p:txBody>
          <a:bodyPr wrap="square" rtlCol="0">
            <a:spAutoFit/>
          </a:bodyPr>
          <a:lstStyle/>
          <a:p>
            <a:pPr algn="ctr"/>
            <a:endParaRPr lang="es-ES" sz="1000" dirty="0" smtClean="0">
              <a:solidFill>
                <a:srgbClr val="FFFF00"/>
              </a:solidFill>
              <a:latin typeface="Arial" pitchFamily="34" charset="0"/>
              <a:cs typeface="Arial" pitchFamily="34" charset="0"/>
            </a:endParaRPr>
          </a:p>
          <a:p>
            <a:pPr algn="ctr"/>
            <a:r>
              <a:rPr lang="es-ES" sz="8000" b="1" dirty="0" smtClean="0">
                <a:solidFill>
                  <a:srgbClr val="FFFF00"/>
                </a:solidFill>
                <a:latin typeface="+mj-lt"/>
                <a:cs typeface="Arial" pitchFamily="34" charset="0"/>
              </a:rPr>
              <a:t>Características</a:t>
            </a:r>
          </a:p>
          <a:p>
            <a:pPr algn="ctr"/>
            <a:endParaRPr lang="es-ES_tradnl" sz="10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2" name="11 Grupo"/>
          <p:cNvGrpSpPr/>
          <p:nvPr/>
        </p:nvGrpSpPr>
        <p:grpSpPr>
          <a:xfrm>
            <a:off x="0" y="2540000"/>
            <a:ext cx="7704856" cy="4318000"/>
            <a:chOff x="1619672" y="2170000"/>
            <a:chExt cx="7704856" cy="4318000"/>
          </a:xfrm>
        </p:grpSpPr>
        <p:pic>
          <p:nvPicPr>
            <p:cNvPr id="9" name="8 Imagen" descr="Rajoy con empresarios en La Moncloa.jpg"/>
            <p:cNvPicPr>
              <a:picLocks noChangeAspect="1"/>
            </p:cNvPicPr>
            <p:nvPr/>
          </p:nvPicPr>
          <p:blipFill>
            <a:blip r:embed="rId2" cstate="print"/>
            <a:stretch>
              <a:fillRect/>
            </a:stretch>
          </p:blipFill>
          <p:spPr>
            <a:xfrm>
              <a:off x="1619672" y="2170000"/>
              <a:ext cx="7632700" cy="4318000"/>
            </a:xfrm>
            <a:prstGeom prst="rect">
              <a:avLst/>
            </a:prstGeom>
          </p:spPr>
        </p:pic>
        <p:sp>
          <p:nvSpPr>
            <p:cNvPr id="11" name="10 CuadroTexto"/>
            <p:cNvSpPr txBox="1"/>
            <p:nvPr/>
          </p:nvSpPr>
          <p:spPr>
            <a:xfrm>
              <a:off x="1619672" y="5733256"/>
              <a:ext cx="7704856" cy="369332"/>
            </a:xfrm>
            <a:prstGeom prst="rect">
              <a:avLst/>
            </a:prstGeom>
            <a:solidFill>
              <a:schemeClr val="tx1"/>
            </a:solidFill>
          </p:spPr>
          <p:txBody>
            <a:bodyPr wrap="square" rtlCol="0">
              <a:spAutoFit/>
            </a:bodyPr>
            <a:lstStyle/>
            <a:p>
              <a:pPr algn="ctr"/>
              <a:r>
                <a:rPr lang="es-ES_tradnl" b="1" dirty="0" smtClean="0">
                  <a:solidFill>
                    <a:srgbClr val="FFFF00"/>
                  </a:solidFill>
                </a:rPr>
                <a:t>Presidente del gobierno con empresarios en Moncloa</a:t>
              </a:r>
              <a:endParaRPr lang="es-ES_tradnl" b="1" dirty="0">
                <a:solidFill>
                  <a:srgbClr val="FFFF00"/>
                </a:solidFill>
              </a:endParaRPr>
            </a:p>
          </p:txBody>
        </p:sp>
      </p:grpSp>
      <p:grpSp>
        <p:nvGrpSpPr>
          <p:cNvPr id="14" name="13 Grupo"/>
          <p:cNvGrpSpPr/>
          <p:nvPr/>
        </p:nvGrpSpPr>
        <p:grpSpPr>
          <a:xfrm>
            <a:off x="539552" y="548680"/>
            <a:ext cx="6444208" cy="3933056"/>
            <a:chOff x="0" y="1268760"/>
            <a:chExt cx="6134100" cy="3448050"/>
          </a:xfrm>
        </p:grpSpPr>
        <p:pic>
          <p:nvPicPr>
            <p:cNvPr id="8" name="7 Imagen" descr="Rajoy con empresarios catalanes.jpg"/>
            <p:cNvPicPr>
              <a:picLocks noChangeAspect="1"/>
            </p:cNvPicPr>
            <p:nvPr/>
          </p:nvPicPr>
          <p:blipFill>
            <a:blip r:embed="rId3" cstate="print"/>
            <a:stretch>
              <a:fillRect/>
            </a:stretch>
          </p:blipFill>
          <p:spPr>
            <a:xfrm>
              <a:off x="0" y="1268760"/>
              <a:ext cx="6134100" cy="3448050"/>
            </a:xfrm>
            <a:prstGeom prst="rect">
              <a:avLst/>
            </a:prstGeom>
          </p:spPr>
        </p:pic>
        <p:sp>
          <p:nvSpPr>
            <p:cNvPr id="13" name="12 CuadroTexto"/>
            <p:cNvSpPr txBox="1"/>
            <p:nvPr/>
          </p:nvSpPr>
          <p:spPr>
            <a:xfrm>
              <a:off x="0" y="3861048"/>
              <a:ext cx="6134100" cy="328207"/>
            </a:xfrm>
            <a:prstGeom prst="rect">
              <a:avLst/>
            </a:prstGeom>
            <a:solidFill>
              <a:schemeClr val="tx1"/>
            </a:solidFill>
          </p:spPr>
          <p:txBody>
            <a:bodyPr wrap="square" rtlCol="0">
              <a:spAutoFit/>
            </a:bodyPr>
            <a:lstStyle/>
            <a:p>
              <a:pPr algn="ctr"/>
              <a:r>
                <a:rPr lang="es-ES_tradnl" b="1" dirty="0" smtClean="0">
                  <a:solidFill>
                    <a:srgbClr val="FFFF00"/>
                  </a:solidFill>
                </a:rPr>
                <a:t>Presidente del gobierno con empresarios catalanes</a:t>
              </a:r>
              <a:endParaRPr lang="es-ES_tradnl" b="1" dirty="0">
                <a:solidFill>
                  <a:srgbClr val="FFFF00"/>
                </a:solidFill>
              </a:endParaRPr>
            </a:p>
          </p:txBody>
        </p:sp>
      </p:grpSp>
      <p:grpSp>
        <p:nvGrpSpPr>
          <p:cNvPr id="17" name="16 Grupo"/>
          <p:cNvGrpSpPr/>
          <p:nvPr/>
        </p:nvGrpSpPr>
        <p:grpSpPr>
          <a:xfrm>
            <a:off x="3923928" y="2780928"/>
            <a:ext cx="5220072" cy="3384376"/>
            <a:chOff x="2987824" y="0"/>
            <a:chExt cx="6156176" cy="3448050"/>
          </a:xfrm>
        </p:grpSpPr>
        <p:pic>
          <p:nvPicPr>
            <p:cNvPr id="15" name="14 Imagen" descr="Rajoy con empresarios vascos.jpg"/>
            <p:cNvPicPr>
              <a:picLocks noChangeAspect="1"/>
            </p:cNvPicPr>
            <p:nvPr/>
          </p:nvPicPr>
          <p:blipFill>
            <a:blip r:embed="rId4" cstate="print"/>
            <a:stretch>
              <a:fillRect/>
            </a:stretch>
          </p:blipFill>
          <p:spPr>
            <a:xfrm>
              <a:off x="3009900" y="0"/>
              <a:ext cx="6134100" cy="3448050"/>
            </a:xfrm>
            <a:prstGeom prst="rect">
              <a:avLst/>
            </a:prstGeom>
          </p:spPr>
        </p:pic>
        <p:sp>
          <p:nvSpPr>
            <p:cNvPr id="16" name="15 CuadroTexto"/>
            <p:cNvSpPr txBox="1"/>
            <p:nvPr/>
          </p:nvSpPr>
          <p:spPr>
            <a:xfrm>
              <a:off x="2987824" y="2492896"/>
              <a:ext cx="6156176" cy="369332"/>
            </a:xfrm>
            <a:prstGeom prst="rect">
              <a:avLst/>
            </a:prstGeom>
            <a:solidFill>
              <a:schemeClr val="tx1"/>
            </a:solidFill>
          </p:spPr>
          <p:txBody>
            <a:bodyPr wrap="square" rtlCol="0">
              <a:spAutoFit/>
            </a:bodyPr>
            <a:lstStyle/>
            <a:p>
              <a:pPr algn="ctr"/>
              <a:r>
                <a:rPr lang="es-ES_tradnl" b="1" dirty="0" smtClean="0">
                  <a:solidFill>
                    <a:srgbClr val="FFFF00"/>
                  </a:solidFill>
                </a:rPr>
                <a:t>Presidente del gobierno con empresarios vascos</a:t>
              </a:r>
              <a:endParaRPr lang="es-ES_tradnl" b="1" dirty="0">
                <a:solidFill>
                  <a:srgbClr val="FFFF00"/>
                </a:solidFill>
              </a:endParaRPr>
            </a:p>
          </p:txBody>
        </p:sp>
      </p:grpSp>
      <p:grpSp>
        <p:nvGrpSpPr>
          <p:cNvPr id="20" name="19 Grupo"/>
          <p:cNvGrpSpPr/>
          <p:nvPr/>
        </p:nvGrpSpPr>
        <p:grpSpPr>
          <a:xfrm>
            <a:off x="2339752" y="692696"/>
            <a:ext cx="5940152" cy="3861048"/>
            <a:chOff x="4788024" y="0"/>
            <a:chExt cx="4355976" cy="2493421"/>
          </a:xfrm>
        </p:grpSpPr>
        <p:pic>
          <p:nvPicPr>
            <p:cNvPr id="18" name="17 Imagen" descr="Apertura Colegio Mayor.jpg"/>
            <p:cNvPicPr>
              <a:picLocks noChangeAspect="1"/>
            </p:cNvPicPr>
            <p:nvPr/>
          </p:nvPicPr>
          <p:blipFill>
            <a:blip r:embed="rId5" cstate="print"/>
            <a:stretch>
              <a:fillRect/>
            </a:stretch>
          </p:blipFill>
          <p:spPr>
            <a:xfrm>
              <a:off x="4788024" y="0"/>
              <a:ext cx="4355976" cy="2493421"/>
            </a:xfrm>
            <a:prstGeom prst="rect">
              <a:avLst/>
            </a:prstGeom>
          </p:spPr>
        </p:pic>
        <p:sp>
          <p:nvSpPr>
            <p:cNvPr id="19" name="18 CuadroTexto"/>
            <p:cNvSpPr txBox="1"/>
            <p:nvPr/>
          </p:nvSpPr>
          <p:spPr>
            <a:xfrm>
              <a:off x="4788024" y="1916832"/>
              <a:ext cx="4355976" cy="369332"/>
            </a:xfrm>
            <a:prstGeom prst="rect">
              <a:avLst/>
            </a:prstGeom>
            <a:solidFill>
              <a:schemeClr val="tx1"/>
            </a:solidFill>
          </p:spPr>
          <p:txBody>
            <a:bodyPr wrap="square" rtlCol="0">
              <a:spAutoFit/>
            </a:bodyPr>
            <a:lstStyle/>
            <a:p>
              <a:pPr algn="ctr"/>
              <a:r>
                <a:rPr lang="es-ES_tradnl" b="1" dirty="0" smtClean="0">
                  <a:solidFill>
                    <a:srgbClr val="FFFF00"/>
                  </a:solidFill>
                </a:rPr>
                <a:t>Apertura Colegio Mayor</a:t>
              </a:r>
              <a:endParaRPr lang="es-ES_tradnl" b="1" dirty="0">
                <a:solidFill>
                  <a:srgbClr val="FFFF00"/>
                </a:solidFill>
              </a:endParaRPr>
            </a:p>
          </p:txBody>
        </p:sp>
      </p:grpSp>
      <p:grpSp>
        <p:nvGrpSpPr>
          <p:cNvPr id="23" name="22 Grupo"/>
          <p:cNvGrpSpPr/>
          <p:nvPr/>
        </p:nvGrpSpPr>
        <p:grpSpPr>
          <a:xfrm>
            <a:off x="1259632" y="2996952"/>
            <a:ext cx="5400600" cy="3528392"/>
            <a:chOff x="-1" y="2996952"/>
            <a:chExt cx="4121907" cy="2736304"/>
          </a:xfrm>
        </p:grpSpPr>
        <p:pic>
          <p:nvPicPr>
            <p:cNvPr id="21" name="20 Imagen" descr="Apertura curso Universidad Católica de Valencia.jpg"/>
            <p:cNvPicPr>
              <a:picLocks noChangeAspect="1"/>
            </p:cNvPicPr>
            <p:nvPr/>
          </p:nvPicPr>
          <p:blipFill>
            <a:blip r:embed="rId6" cstate="print"/>
            <a:stretch>
              <a:fillRect/>
            </a:stretch>
          </p:blipFill>
          <p:spPr>
            <a:xfrm>
              <a:off x="-1" y="2996952"/>
              <a:ext cx="4121907" cy="2736304"/>
            </a:xfrm>
            <a:prstGeom prst="rect">
              <a:avLst/>
            </a:prstGeom>
          </p:spPr>
        </p:pic>
        <p:sp>
          <p:nvSpPr>
            <p:cNvPr id="22" name="21 CuadroTexto"/>
            <p:cNvSpPr txBox="1"/>
            <p:nvPr/>
          </p:nvSpPr>
          <p:spPr>
            <a:xfrm>
              <a:off x="0" y="5013176"/>
              <a:ext cx="4067944" cy="369332"/>
            </a:xfrm>
            <a:prstGeom prst="rect">
              <a:avLst/>
            </a:prstGeom>
            <a:solidFill>
              <a:schemeClr val="tx1"/>
            </a:solidFill>
          </p:spPr>
          <p:txBody>
            <a:bodyPr wrap="square" rtlCol="0">
              <a:spAutoFit/>
            </a:bodyPr>
            <a:lstStyle/>
            <a:p>
              <a:pPr algn="ctr"/>
              <a:r>
                <a:rPr lang="es-ES_tradnl" b="1" dirty="0" smtClean="0">
                  <a:solidFill>
                    <a:srgbClr val="FFFF00"/>
                  </a:solidFill>
                </a:rPr>
                <a:t>Inicio curso UCV</a:t>
              </a:r>
              <a:endParaRPr lang="es-ES_tradnl" b="1" dirty="0">
                <a:solidFill>
                  <a:srgbClr val="FFFF00"/>
                </a:solidFill>
              </a:endParaRPr>
            </a:p>
          </p:txBody>
        </p:sp>
      </p:grpSp>
      <p:grpSp>
        <p:nvGrpSpPr>
          <p:cNvPr id="26" name="25 Grupo"/>
          <p:cNvGrpSpPr/>
          <p:nvPr/>
        </p:nvGrpSpPr>
        <p:grpSpPr>
          <a:xfrm>
            <a:off x="2915816" y="548680"/>
            <a:ext cx="6228184" cy="3744416"/>
            <a:chOff x="3834222" y="548680"/>
            <a:chExt cx="5309778" cy="3168352"/>
          </a:xfrm>
        </p:grpSpPr>
        <p:pic>
          <p:nvPicPr>
            <p:cNvPr id="24" name="23 Imagen" descr="Inauguración Madrid Business School.jpg"/>
            <p:cNvPicPr>
              <a:picLocks noChangeAspect="1"/>
            </p:cNvPicPr>
            <p:nvPr/>
          </p:nvPicPr>
          <p:blipFill>
            <a:blip r:embed="rId7" cstate="print"/>
            <a:stretch>
              <a:fillRect/>
            </a:stretch>
          </p:blipFill>
          <p:spPr>
            <a:xfrm>
              <a:off x="3834222" y="548680"/>
              <a:ext cx="4871460" cy="3168352"/>
            </a:xfrm>
            <a:prstGeom prst="rect">
              <a:avLst/>
            </a:prstGeom>
          </p:spPr>
        </p:pic>
        <p:sp>
          <p:nvSpPr>
            <p:cNvPr id="25" name="24 CuadroTexto"/>
            <p:cNvSpPr txBox="1"/>
            <p:nvPr/>
          </p:nvSpPr>
          <p:spPr>
            <a:xfrm>
              <a:off x="3851920" y="3068960"/>
              <a:ext cx="5292080" cy="369332"/>
            </a:xfrm>
            <a:prstGeom prst="rect">
              <a:avLst/>
            </a:prstGeom>
            <a:solidFill>
              <a:schemeClr val="tx1"/>
            </a:solidFill>
          </p:spPr>
          <p:txBody>
            <a:bodyPr wrap="square" rtlCol="0">
              <a:spAutoFit/>
            </a:bodyPr>
            <a:lstStyle/>
            <a:p>
              <a:pPr algn="ctr"/>
              <a:r>
                <a:rPr lang="es-ES_tradnl" b="1" dirty="0" smtClean="0">
                  <a:solidFill>
                    <a:srgbClr val="FFFF00"/>
                  </a:solidFill>
                </a:rPr>
                <a:t>Inauguración en Madrid de la Deusto Business </a:t>
              </a:r>
              <a:r>
                <a:rPr lang="es-ES_tradnl" b="1" dirty="0" err="1" smtClean="0">
                  <a:solidFill>
                    <a:srgbClr val="FFFF00"/>
                  </a:solidFill>
                </a:rPr>
                <a:t>School</a:t>
              </a:r>
              <a:endParaRPr lang="es-ES_tradnl" b="1" dirty="0">
                <a:solidFill>
                  <a:srgbClr val="FFFF00"/>
                </a:solidFill>
              </a:endParaRPr>
            </a:p>
          </p:txBody>
        </p:sp>
      </p:grpSp>
      <p:grpSp>
        <p:nvGrpSpPr>
          <p:cNvPr id="29" name="28 Grupo"/>
          <p:cNvGrpSpPr/>
          <p:nvPr/>
        </p:nvGrpSpPr>
        <p:grpSpPr>
          <a:xfrm>
            <a:off x="1619673" y="1196752"/>
            <a:ext cx="7524328" cy="4270399"/>
            <a:chOff x="2240663" y="1772816"/>
            <a:chExt cx="6903337" cy="3694335"/>
          </a:xfrm>
        </p:grpSpPr>
        <p:pic>
          <p:nvPicPr>
            <p:cNvPr id="27" name="26 Imagen" descr="Asociación de Cirugía Plástica.JPG"/>
            <p:cNvPicPr>
              <a:picLocks noChangeAspect="1"/>
            </p:cNvPicPr>
            <p:nvPr/>
          </p:nvPicPr>
          <p:blipFill>
            <a:blip r:embed="rId8" cstate="print"/>
            <a:stretch>
              <a:fillRect/>
            </a:stretch>
          </p:blipFill>
          <p:spPr>
            <a:xfrm>
              <a:off x="2240663" y="1772816"/>
              <a:ext cx="6903337" cy="3694335"/>
            </a:xfrm>
            <a:prstGeom prst="rect">
              <a:avLst/>
            </a:prstGeom>
          </p:spPr>
        </p:pic>
        <p:sp>
          <p:nvSpPr>
            <p:cNvPr id="28" name="27 CuadroTexto"/>
            <p:cNvSpPr txBox="1"/>
            <p:nvPr/>
          </p:nvSpPr>
          <p:spPr>
            <a:xfrm>
              <a:off x="2267744" y="4653136"/>
              <a:ext cx="6876256" cy="369332"/>
            </a:xfrm>
            <a:prstGeom prst="rect">
              <a:avLst/>
            </a:prstGeom>
            <a:solidFill>
              <a:schemeClr val="tx1"/>
            </a:solidFill>
          </p:spPr>
          <p:txBody>
            <a:bodyPr wrap="square" rtlCol="0">
              <a:spAutoFit/>
            </a:bodyPr>
            <a:lstStyle/>
            <a:p>
              <a:pPr algn="ctr"/>
              <a:r>
                <a:rPr lang="es-ES_tradnl" b="1" dirty="0" smtClean="0">
                  <a:solidFill>
                    <a:srgbClr val="FFFF00"/>
                  </a:solidFill>
                </a:rPr>
                <a:t>Asociación de Cirugía Plástica</a:t>
              </a:r>
              <a:endParaRPr lang="es-ES_tradnl" b="1" dirty="0">
                <a:solidFill>
                  <a:srgbClr val="FFFF00"/>
                </a:solidFill>
              </a:endParaRPr>
            </a:p>
          </p:txBody>
        </p:sp>
      </p:grpSp>
      <p:grpSp>
        <p:nvGrpSpPr>
          <p:cNvPr id="32" name="31 Grupo"/>
          <p:cNvGrpSpPr/>
          <p:nvPr/>
        </p:nvGrpSpPr>
        <p:grpSpPr>
          <a:xfrm>
            <a:off x="539552" y="332656"/>
            <a:ext cx="7344816" cy="2343150"/>
            <a:chOff x="1187624" y="908720"/>
            <a:chExt cx="7344816" cy="2343150"/>
          </a:xfrm>
        </p:grpSpPr>
        <p:pic>
          <p:nvPicPr>
            <p:cNvPr id="30" name="29 Imagen" descr="Asociación de Deportistas Españoles.jpg"/>
            <p:cNvPicPr>
              <a:picLocks noChangeAspect="1"/>
            </p:cNvPicPr>
            <p:nvPr/>
          </p:nvPicPr>
          <p:blipFill>
            <a:blip r:embed="rId9" cstate="print"/>
            <a:stretch>
              <a:fillRect/>
            </a:stretch>
          </p:blipFill>
          <p:spPr>
            <a:xfrm>
              <a:off x="1187624" y="908720"/>
              <a:ext cx="7315200" cy="2343150"/>
            </a:xfrm>
            <a:prstGeom prst="rect">
              <a:avLst/>
            </a:prstGeom>
          </p:spPr>
        </p:pic>
        <p:sp>
          <p:nvSpPr>
            <p:cNvPr id="31" name="30 CuadroTexto"/>
            <p:cNvSpPr txBox="1"/>
            <p:nvPr/>
          </p:nvSpPr>
          <p:spPr>
            <a:xfrm>
              <a:off x="1187624" y="2780928"/>
              <a:ext cx="7344816" cy="369332"/>
            </a:xfrm>
            <a:prstGeom prst="rect">
              <a:avLst/>
            </a:prstGeom>
            <a:solidFill>
              <a:schemeClr val="tx1"/>
            </a:solidFill>
          </p:spPr>
          <p:txBody>
            <a:bodyPr wrap="square" rtlCol="0">
              <a:spAutoFit/>
            </a:bodyPr>
            <a:lstStyle/>
            <a:p>
              <a:pPr algn="ctr"/>
              <a:r>
                <a:rPr lang="es-ES_tradnl" b="1" dirty="0" smtClean="0">
                  <a:solidFill>
                    <a:srgbClr val="FFFF00"/>
                  </a:solidFill>
                </a:rPr>
                <a:t>Asociación de Deportistas Españoles</a:t>
              </a:r>
              <a:endParaRPr lang="es-ES_tradnl" b="1" dirty="0">
                <a:solidFill>
                  <a:srgbClr val="FFFF00"/>
                </a:solidFill>
              </a:endParaRPr>
            </a:p>
          </p:txBody>
        </p:sp>
      </p:grpSp>
      <p:grpSp>
        <p:nvGrpSpPr>
          <p:cNvPr id="35" name="34 Grupo"/>
          <p:cNvGrpSpPr/>
          <p:nvPr/>
        </p:nvGrpSpPr>
        <p:grpSpPr>
          <a:xfrm>
            <a:off x="3059832" y="3501008"/>
            <a:ext cx="5723543" cy="3096343"/>
            <a:chOff x="3059832" y="3501008"/>
            <a:chExt cx="5723543" cy="3096343"/>
          </a:xfrm>
        </p:grpSpPr>
        <p:pic>
          <p:nvPicPr>
            <p:cNvPr id="33" name="32 Imagen" descr="Asociación de Editores.jpg"/>
            <p:cNvPicPr>
              <a:picLocks noChangeAspect="1"/>
            </p:cNvPicPr>
            <p:nvPr/>
          </p:nvPicPr>
          <p:blipFill>
            <a:blip r:embed="rId10" cstate="print"/>
            <a:stretch>
              <a:fillRect/>
            </a:stretch>
          </p:blipFill>
          <p:spPr>
            <a:xfrm>
              <a:off x="3059832" y="3501008"/>
              <a:ext cx="5723543" cy="3096343"/>
            </a:xfrm>
            <a:prstGeom prst="rect">
              <a:avLst/>
            </a:prstGeom>
          </p:spPr>
        </p:pic>
        <p:sp>
          <p:nvSpPr>
            <p:cNvPr id="34" name="33 CuadroTexto"/>
            <p:cNvSpPr txBox="1"/>
            <p:nvPr/>
          </p:nvSpPr>
          <p:spPr>
            <a:xfrm>
              <a:off x="3059832" y="5877272"/>
              <a:ext cx="5688632" cy="369332"/>
            </a:xfrm>
            <a:prstGeom prst="rect">
              <a:avLst/>
            </a:prstGeom>
            <a:solidFill>
              <a:schemeClr val="tx1"/>
            </a:solidFill>
          </p:spPr>
          <p:txBody>
            <a:bodyPr wrap="square" rtlCol="0">
              <a:spAutoFit/>
            </a:bodyPr>
            <a:lstStyle/>
            <a:p>
              <a:pPr algn="ctr"/>
              <a:r>
                <a:rPr lang="es-ES_tradnl" b="1" dirty="0" smtClean="0">
                  <a:solidFill>
                    <a:srgbClr val="FFFF00"/>
                  </a:solidFill>
                </a:rPr>
                <a:t>Asociación de Editores</a:t>
              </a:r>
              <a:endParaRPr lang="es-ES_tradnl" b="1"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3000"/>
                                        <p:tgtEl>
                                          <p:spTgt spid="14"/>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3000"/>
                                        <p:tgtEl>
                                          <p:spTgt spid="1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3000"/>
                                        <p:tgtEl>
                                          <p:spTgt spid="20"/>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3000"/>
                                        <p:tgtEl>
                                          <p:spTgt spid="23"/>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3000"/>
                                        <p:tgtEl>
                                          <p:spTgt spid="26"/>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3000"/>
                                        <p:tgtEl>
                                          <p:spTgt spid="29"/>
                                        </p:tgtEl>
                                      </p:cBhvr>
                                    </p:animEffect>
                                  </p:childTnLst>
                                </p:cTn>
                              </p:par>
                            </p:childTnLst>
                          </p:cTn>
                        </p:par>
                        <p:par>
                          <p:cTn id="32" fill="hold">
                            <p:stCondLst>
                              <p:cond delay="210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3000"/>
                                        <p:tgtEl>
                                          <p:spTgt spid="32"/>
                                        </p:tgtEl>
                                      </p:cBhvr>
                                    </p:animEffect>
                                  </p:childTnLst>
                                </p:cTn>
                              </p:par>
                            </p:childTnLst>
                          </p:cTn>
                        </p:par>
                        <p:par>
                          <p:cTn id="36" fill="hold">
                            <p:stCondLst>
                              <p:cond delay="24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3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l="21303" t="17344" r="22247" b="25563"/>
          <a:stretch>
            <a:fillRect/>
          </a:stretch>
        </p:blipFill>
        <p:spPr bwMode="auto">
          <a:xfrm>
            <a:off x="755576" y="1484784"/>
            <a:ext cx="7344816"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2055812" y="3428206"/>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95536" y="1844824"/>
            <a:ext cx="2592288" cy="18288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_tradnl" sz="1400" dirty="0" smtClean="0"/>
              <a:t>Es natural que los hombres tengan poder sobre las mujeres.</a:t>
            </a:r>
            <a:endParaRPr lang="es-ES_tradnl" sz="1400" dirty="0" smtClean="0">
              <a:latin typeface="Arial" pitchFamily="34" charset="0"/>
              <a:cs typeface="Arial" pitchFamily="34" charset="0"/>
            </a:endParaRPr>
          </a:p>
        </p:txBody>
      </p:sp>
      <p:cxnSp>
        <p:nvCxnSpPr>
          <p:cNvPr id="4" name="Straight Connector 3"/>
          <p:cNvCxnSpPr/>
          <p:nvPr/>
        </p:nvCxnSpPr>
        <p:spPr>
          <a:xfrm rot="5400000">
            <a:off x="306388" y="3428206"/>
            <a:ext cx="6858000" cy="1588"/>
          </a:xfrm>
          <a:prstGeom prst="line">
            <a:avLst/>
          </a:prstGeom>
          <a:ln w="76200">
            <a:gradFill flip="none" rotWithShape="1">
              <a:gsLst>
                <a:gs pos="0">
                  <a:schemeClr val="accent1">
                    <a:tint val="66000"/>
                    <a:satMod val="160000"/>
                    <a:alpha val="0"/>
                  </a:schemeClr>
                </a:gs>
                <a:gs pos="50000">
                  <a:schemeClr val="bg1">
                    <a:lumMod val="75000"/>
                  </a:schemeClr>
                </a:gs>
                <a:gs pos="99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75856" y="1844824"/>
            <a:ext cx="2592288" cy="1828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lvl="0"/>
            <a:r>
              <a:rPr lang="es-ES_tradnl" sz="1400" dirty="0" smtClean="0"/>
              <a:t>El cabeza de familia debe hacerse cargo, acumular todo el poder, tomar las decisiones y ser responsable  de establecer las acciones y comportamientos de quienes viven en el hogar.</a:t>
            </a:r>
            <a:endParaRPr lang="es-ES_tradnl" sz="1400" dirty="0"/>
          </a:p>
        </p:txBody>
      </p:sp>
      <p:cxnSp>
        <p:nvCxnSpPr>
          <p:cNvPr id="6" name="Straight Connector 5"/>
          <p:cNvCxnSpPr/>
          <p:nvPr/>
        </p:nvCxnSpPr>
        <p:spPr>
          <a:xfrm rot="5400000">
            <a:off x="2669382" y="3428206"/>
            <a:ext cx="6858000" cy="1588"/>
          </a:xfrm>
          <a:prstGeom prst="line">
            <a:avLst/>
          </a:prstGeom>
          <a:ln w="76200">
            <a:gradFill flip="none" rotWithShape="1">
              <a:gsLst>
                <a:gs pos="0">
                  <a:schemeClr val="accent5">
                    <a:lumMod val="60000"/>
                    <a:lumOff val="40000"/>
                    <a:alpha val="0"/>
                  </a:schemeClr>
                </a:gs>
                <a:gs pos="50000">
                  <a:schemeClr val="accent5">
                    <a:lumMod val="60000"/>
                    <a:lumOff val="40000"/>
                  </a:schemeClr>
                </a:gs>
                <a:gs pos="99000">
                  <a:schemeClr val="accent5">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00192" y="1844824"/>
            <a:ext cx="2520280" cy="18288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r>
              <a:rPr lang="es-ES_tradnl" sz="1400" dirty="0" smtClean="0"/>
              <a:t>La masculinidad se define por características de poder: fuerza, independencia, control, poder y dominio.</a:t>
            </a:r>
          </a:p>
        </p:txBody>
      </p:sp>
      <p:sp>
        <p:nvSpPr>
          <p:cNvPr id="14" name="Rectangle 27"/>
          <p:cNvSpPr/>
          <p:nvPr/>
        </p:nvSpPr>
        <p:spPr>
          <a:xfrm>
            <a:off x="395536" y="4149080"/>
            <a:ext cx="2592288" cy="1828800"/>
          </a:xfrm>
          <a:prstGeom prst="rect">
            <a:avLst/>
          </a:prstGeom>
          <a:solidFill>
            <a:srgbClr val="990033"/>
          </a:solidFill>
          <a:ln/>
        </p:spPr>
        <p:style>
          <a:lnRef idx="0">
            <a:schemeClr val="accent1"/>
          </a:lnRef>
          <a:fillRef idx="3">
            <a:schemeClr val="accent1"/>
          </a:fillRef>
          <a:effectRef idx="3">
            <a:schemeClr val="accent1"/>
          </a:effectRef>
          <a:fontRef idx="minor">
            <a:schemeClr val="lt1"/>
          </a:fontRef>
        </p:style>
        <p:txBody>
          <a:bodyPr rtlCol="0" anchor="ctr"/>
          <a:lstStyle/>
          <a:p>
            <a:pPr lvl="0" algn="ctr"/>
            <a:r>
              <a:rPr lang="es-ES_tradnl" sz="1400" dirty="0" smtClean="0"/>
              <a:t>Las mujeres plantean una amenaza al poder masculino de manera que necesitan ser controladas. La feminidad se define como fragilidad, pasividad, dependencia, falta de poder y subordinación.</a:t>
            </a:r>
          </a:p>
        </p:txBody>
      </p:sp>
      <p:sp>
        <p:nvSpPr>
          <p:cNvPr id="15" name="Rectangle 4"/>
          <p:cNvSpPr/>
          <p:nvPr/>
        </p:nvSpPr>
        <p:spPr>
          <a:xfrm>
            <a:off x="3275856" y="4149080"/>
            <a:ext cx="2592288" cy="1828800"/>
          </a:xfrm>
          <a:prstGeom prst="rect">
            <a:avLst/>
          </a:prstGeom>
          <a:solidFill>
            <a:srgbClr val="7030A0"/>
          </a:solidFill>
          <a:ln/>
        </p:spPr>
        <p:style>
          <a:lnRef idx="0">
            <a:schemeClr val="accent3"/>
          </a:lnRef>
          <a:fillRef idx="3">
            <a:schemeClr val="accent3"/>
          </a:fillRef>
          <a:effectRef idx="3">
            <a:schemeClr val="accent3"/>
          </a:effectRef>
          <a:fontRef idx="minor">
            <a:schemeClr val="lt1"/>
          </a:fontRef>
        </p:style>
        <p:txBody>
          <a:bodyPr rtlCol="0" anchor="ctr"/>
          <a:lstStyle/>
          <a:p>
            <a:pPr lvl="0"/>
            <a:r>
              <a:rPr lang="es-ES_tradnl" sz="1400" dirty="0" smtClean="0"/>
              <a:t>La sexualidad femenina es una amenaza particular para el poder masculino de manera que debe estar bajo el control de los hombres, específicamente el padre y/o el esposo.</a:t>
            </a:r>
            <a:endParaRPr lang="es-ES_tradnl" sz="1400" dirty="0"/>
          </a:p>
        </p:txBody>
      </p:sp>
      <p:sp>
        <p:nvSpPr>
          <p:cNvPr id="16" name="Rectangle 6"/>
          <p:cNvSpPr/>
          <p:nvPr/>
        </p:nvSpPr>
        <p:spPr>
          <a:xfrm>
            <a:off x="6300192" y="4149080"/>
            <a:ext cx="2592288" cy="1828800"/>
          </a:xfrm>
          <a:prstGeom prst="rect">
            <a:avLst/>
          </a:prstGeom>
          <a:solidFill>
            <a:srgbClr val="FF3399"/>
          </a:solidFill>
          <a:ln/>
        </p:spPr>
        <p:style>
          <a:lnRef idx="0">
            <a:schemeClr val="accent5"/>
          </a:lnRef>
          <a:fillRef idx="3">
            <a:schemeClr val="accent5"/>
          </a:fillRef>
          <a:effectRef idx="3">
            <a:schemeClr val="accent5"/>
          </a:effectRef>
          <a:fontRef idx="minor">
            <a:schemeClr val="lt1"/>
          </a:fontRef>
        </p:style>
        <p:txBody>
          <a:bodyPr rtlCol="0" anchor="ctr"/>
          <a:lstStyle/>
          <a:p>
            <a:pPr lvl="0"/>
            <a:r>
              <a:rPr lang="es-ES_tradnl" sz="1400" dirty="0" smtClean="0"/>
              <a:t>El acoso sexual, la violación, la violencia física y otras tácticas de inducción de miedo son medios legítimos y efectivos para reforzar los derechos masculinos y para controlar a las mujeres.</a:t>
            </a:r>
            <a:endParaRPr lang="es-ES_tradnl" sz="1400" dirty="0"/>
          </a:p>
        </p:txBody>
      </p:sp>
      <p:sp>
        <p:nvSpPr>
          <p:cNvPr id="17" name="16 CuadroTexto"/>
          <p:cNvSpPr txBox="1"/>
          <p:nvPr/>
        </p:nvSpPr>
        <p:spPr>
          <a:xfrm>
            <a:off x="0" y="0"/>
            <a:ext cx="9144000" cy="1323439"/>
          </a:xfrm>
          <a:prstGeom prst="rect">
            <a:avLst/>
          </a:prstGeom>
          <a:solidFill>
            <a:schemeClr val="tx1"/>
          </a:solidFill>
        </p:spPr>
        <p:txBody>
          <a:bodyPr wrap="square" rtlCol="0">
            <a:spAutoFit/>
          </a:bodyPr>
          <a:lstStyle/>
          <a:p>
            <a:pPr algn="ctr"/>
            <a:r>
              <a:rPr lang="es-ES_tradnl" sz="4000" b="1" dirty="0" smtClean="0">
                <a:solidFill>
                  <a:srgbClr val="FFFF00"/>
                </a:solidFill>
              </a:rPr>
              <a:t>Valores patriarcales relacionados con la violencia masculina contra las mujeres</a:t>
            </a:r>
          </a:p>
        </p:txBody>
      </p:sp>
      <p:sp>
        <p:nvSpPr>
          <p:cNvPr id="18" name="17 Rectángulo"/>
          <p:cNvSpPr/>
          <p:nvPr/>
        </p:nvSpPr>
        <p:spPr>
          <a:xfrm>
            <a:off x="0" y="6093296"/>
            <a:ext cx="9144000" cy="288031"/>
          </a:xfrm>
          <a:prstGeom prst="rect">
            <a:avLst/>
          </a:prstGeom>
        </p:spPr>
        <p:txBody>
          <a:bodyPr wrap="square">
            <a:spAutoFit/>
          </a:bodyPr>
          <a:lstStyle/>
          <a:p>
            <a:pPr algn="ctr"/>
            <a:r>
              <a:rPr lang="es-ES_tradnl" sz="1200" b="1" dirty="0" smtClean="0">
                <a:solidFill>
                  <a:srgbClr val="0070C0"/>
                </a:solidFill>
              </a:rPr>
              <a:t>Elaboración: Pilar López Díez “La representación de violencia masculina contra las mujeres en los medios de comunicación”</a:t>
            </a:r>
            <a:endParaRPr lang="es-ES_tradnl" sz="1200"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30"/>
                                        </p:tgtEl>
                                      </p:cBhvr>
                                      <p:by x="100000" y="25000"/>
                                    </p:animScale>
                                  </p:childTnLst>
                                </p:cTn>
                              </p:par>
                            </p:childTnLst>
                          </p:cTn>
                        </p:par>
                        <p:par>
                          <p:cTn id="11" fill="hold">
                            <p:stCondLst>
                              <p:cond delay="1500"/>
                            </p:stCondLst>
                            <p:childTnLst>
                              <p:par>
                                <p:cTn id="12" presetID="17"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ppt_x</p:attrName>
                                        </p:attrNameLst>
                                      </p:cBhvr>
                                      <p:tavLst>
                                        <p:tav tm="0">
                                          <p:val>
                                            <p:strVal val="#ppt_x-#ppt_w/2"/>
                                          </p:val>
                                        </p:tav>
                                        <p:tav tm="100000">
                                          <p:val>
                                            <p:strVal val="#ppt_x"/>
                                          </p:val>
                                        </p:tav>
                                      </p:tavLst>
                                    </p:anim>
                                    <p:anim calcmode="lin" valueType="num">
                                      <p:cBhvr>
                                        <p:cTn id="15" dur="1000" fill="hold"/>
                                        <p:tgtEl>
                                          <p:spTgt spid="28"/>
                                        </p:tgtEl>
                                        <p:attrNameLst>
                                          <p:attrName>ppt_y</p:attrName>
                                        </p:attrNameLst>
                                      </p:cBhvr>
                                      <p:tavLst>
                                        <p:tav tm="0">
                                          <p:val>
                                            <p:strVal val="#ppt_y"/>
                                          </p:val>
                                        </p:tav>
                                        <p:tav tm="100000">
                                          <p:val>
                                            <p:strVal val="#ppt_y"/>
                                          </p:val>
                                        </p:tav>
                                      </p:tavLst>
                                    </p:anim>
                                    <p:anim calcmode="lin" valueType="num">
                                      <p:cBhvr>
                                        <p:cTn id="16" dur="1000" fill="hold"/>
                                        <p:tgtEl>
                                          <p:spTgt spid="28"/>
                                        </p:tgtEl>
                                        <p:attrNameLst>
                                          <p:attrName>ppt_w</p:attrName>
                                        </p:attrNameLst>
                                      </p:cBhvr>
                                      <p:tavLst>
                                        <p:tav tm="0">
                                          <p:val>
                                            <p:fltVal val="0"/>
                                          </p:val>
                                        </p:tav>
                                        <p:tav tm="100000">
                                          <p:val>
                                            <p:strVal val="#ppt_w"/>
                                          </p:val>
                                        </p:tav>
                                      </p:tavLst>
                                    </p:anim>
                                    <p:anim calcmode="lin" valueType="num">
                                      <p:cBhvr>
                                        <p:cTn id="17" dur="1000" fill="hold"/>
                                        <p:tgtEl>
                                          <p:spTgt spid="28"/>
                                        </p:tgtEl>
                                        <p:attrNameLst>
                                          <p:attrName>ppt_h</p:attrName>
                                        </p:attrNameLst>
                                      </p:cBhvr>
                                      <p:tavLst>
                                        <p:tav tm="0">
                                          <p:val>
                                            <p:strVal val="#ppt_h"/>
                                          </p:val>
                                        </p:tav>
                                        <p:tav tm="100000">
                                          <p:val>
                                            <p:strVal val="#ppt_h"/>
                                          </p:val>
                                        </p:tav>
                                      </p:tavLst>
                                    </p:anim>
                                  </p:childTnLst>
                                </p:cTn>
                              </p:par>
                              <p:par>
                                <p:cTn id="18" presetID="2" presetClass="entr" presetSubtype="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ppt_x"/>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6" presetClass="emph" presetSubtype="0" fill="hold" nodeType="withEffect">
                                  <p:stCondLst>
                                    <p:cond delay="500"/>
                                  </p:stCondLst>
                                  <p:childTnLst>
                                    <p:animScale>
                                      <p:cBhvr>
                                        <p:cTn id="23" dur="1000" fill="hold"/>
                                        <p:tgtEl>
                                          <p:spTgt spid="4"/>
                                        </p:tgtEl>
                                      </p:cBhvr>
                                      <p:by x="100000" y="25000"/>
                                    </p:animScale>
                                  </p:childTnLst>
                                </p:cTn>
                              </p:par>
                            </p:childTnLst>
                          </p:cTn>
                        </p:par>
                        <p:par>
                          <p:cTn id="24" fill="hold">
                            <p:stCondLst>
                              <p:cond delay="3000"/>
                            </p:stCondLst>
                            <p:childTnLst>
                              <p:par>
                                <p:cTn id="25" presetID="17"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ppt_w/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0-#ppt_h/2"/>
                                          </p:val>
                                        </p:tav>
                                        <p:tav tm="100000">
                                          <p:val>
                                            <p:strVal val="#ppt_y"/>
                                          </p:val>
                                        </p:tav>
                                      </p:tavLst>
                                    </p:anim>
                                  </p:childTnLst>
                                </p:cTn>
                              </p:par>
                              <p:par>
                                <p:cTn id="35" presetID="6" presetClass="emph" presetSubtype="0" fill="hold" nodeType="withEffect">
                                  <p:stCondLst>
                                    <p:cond delay="500"/>
                                  </p:stCondLst>
                                  <p:childTnLst>
                                    <p:animScale>
                                      <p:cBhvr>
                                        <p:cTn id="36" dur="1000" fill="hold"/>
                                        <p:tgtEl>
                                          <p:spTgt spid="6"/>
                                        </p:tgtEl>
                                      </p:cBhvr>
                                      <p:by x="100000" y="25000"/>
                                    </p:animScale>
                                  </p:childTnLst>
                                </p:cTn>
                              </p:par>
                            </p:childTnLst>
                          </p:cTn>
                        </p:par>
                        <p:par>
                          <p:cTn id="37" fill="hold">
                            <p:stCondLst>
                              <p:cond delay="4500"/>
                            </p:stCondLst>
                            <p:childTnLst>
                              <p:par>
                                <p:cTn id="38" presetID="17"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ppt_x</p:attrName>
                                        </p:attrNameLst>
                                      </p:cBhvr>
                                      <p:tavLst>
                                        <p:tav tm="0">
                                          <p:val>
                                            <p:strVal val="#ppt_x-#ppt_w/2"/>
                                          </p:val>
                                        </p:tav>
                                        <p:tav tm="100000">
                                          <p:val>
                                            <p:strVal val="#ppt_x"/>
                                          </p:val>
                                        </p:tav>
                                      </p:tavLst>
                                    </p:anim>
                                    <p:anim calcmode="lin" valueType="num">
                                      <p:cBhvr>
                                        <p:cTn id="41" dur="1000" fill="hold"/>
                                        <p:tgtEl>
                                          <p:spTgt spid="7"/>
                                        </p:tgtEl>
                                        <p:attrNameLst>
                                          <p:attrName>ppt_y</p:attrName>
                                        </p:attrNameLst>
                                      </p:cBhvr>
                                      <p:tavLst>
                                        <p:tav tm="0">
                                          <p:val>
                                            <p:strVal val="#ppt_y"/>
                                          </p:val>
                                        </p:tav>
                                        <p:tav tm="100000">
                                          <p:val>
                                            <p:strVal val="#ppt_y"/>
                                          </p:val>
                                        </p:tav>
                                      </p:tavLst>
                                    </p:anim>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childTnLst>
                                </p:cTn>
                              </p:par>
                            </p:childTnLst>
                          </p:cTn>
                        </p:par>
                        <p:par>
                          <p:cTn id="44" fill="hold">
                            <p:stCondLst>
                              <p:cond delay="5500"/>
                            </p:stCondLst>
                            <p:childTnLst>
                              <p:par>
                                <p:cTn id="45" presetID="17"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ppt_x</p:attrName>
                                        </p:attrNameLst>
                                      </p:cBhvr>
                                      <p:tavLst>
                                        <p:tav tm="0">
                                          <p:val>
                                            <p:strVal val="#ppt_x-#ppt_w/2"/>
                                          </p:val>
                                        </p:tav>
                                        <p:tav tm="100000">
                                          <p:val>
                                            <p:strVal val="#ppt_x"/>
                                          </p:val>
                                        </p:tav>
                                      </p:tavLst>
                                    </p:anim>
                                    <p:anim calcmode="lin" valueType="num">
                                      <p:cBhvr>
                                        <p:cTn id="48" dur="1000" fill="hold"/>
                                        <p:tgtEl>
                                          <p:spTgt spid="14"/>
                                        </p:tgtEl>
                                        <p:attrNameLst>
                                          <p:attrName>ppt_y</p:attrName>
                                        </p:attrNameLst>
                                      </p:cBhvr>
                                      <p:tavLst>
                                        <p:tav tm="0">
                                          <p:val>
                                            <p:strVal val="#ppt_y"/>
                                          </p:val>
                                        </p:tav>
                                        <p:tav tm="100000">
                                          <p:val>
                                            <p:strVal val="#ppt_y"/>
                                          </p:val>
                                        </p:tav>
                                      </p:tavLst>
                                    </p:anim>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childTnLst>
                                </p:cTn>
                              </p:par>
                            </p:childTnLst>
                          </p:cTn>
                        </p:par>
                        <p:par>
                          <p:cTn id="51" fill="hold">
                            <p:stCondLst>
                              <p:cond delay="6500"/>
                            </p:stCondLst>
                            <p:childTnLst>
                              <p:par>
                                <p:cTn id="52" presetID="17"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ppt_x</p:attrName>
                                        </p:attrNameLst>
                                      </p:cBhvr>
                                      <p:tavLst>
                                        <p:tav tm="0">
                                          <p:val>
                                            <p:strVal val="#ppt_x-#ppt_w/2"/>
                                          </p:val>
                                        </p:tav>
                                        <p:tav tm="100000">
                                          <p:val>
                                            <p:strVal val="#ppt_x"/>
                                          </p:val>
                                        </p:tav>
                                      </p:tavLst>
                                    </p:anim>
                                    <p:anim calcmode="lin" valueType="num">
                                      <p:cBhvr>
                                        <p:cTn id="55" dur="1000" fill="hold"/>
                                        <p:tgtEl>
                                          <p:spTgt spid="15"/>
                                        </p:tgtEl>
                                        <p:attrNameLst>
                                          <p:attrName>ppt_y</p:attrName>
                                        </p:attrNameLst>
                                      </p:cBhvr>
                                      <p:tavLst>
                                        <p:tav tm="0">
                                          <p:val>
                                            <p:strVal val="#ppt_y"/>
                                          </p:val>
                                        </p:tav>
                                        <p:tav tm="100000">
                                          <p:val>
                                            <p:strVal val="#ppt_y"/>
                                          </p:val>
                                        </p:tav>
                                      </p:tavLst>
                                    </p:anim>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strVal val="#ppt_h"/>
                                          </p:val>
                                        </p:tav>
                                        <p:tav tm="100000">
                                          <p:val>
                                            <p:strVal val="#ppt_h"/>
                                          </p:val>
                                        </p:tav>
                                      </p:tavLst>
                                    </p:anim>
                                  </p:childTnLst>
                                </p:cTn>
                              </p:par>
                            </p:childTnLst>
                          </p:cTn>
                        </p:par>
                        <p:par>
                          <p:cTn id="58" fill="hold">
                            <p:stCondLst>
                              <p:cond delay="7500"/>
                            </p:stCondLst>
                            <p:childTnLst>
                              <p:par>
                                <p:cTn id="59" presetID="17"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ppt_x</p:attrName>
                                        </p:attrNameLst>
                                      </p:cBhvr>
                                      <p:tavLst>
                                        <p:tav tm="0">
                                          <p:val>
                                            <p:strVal val="#ppt_x-#ppt_w/2"/>
                                          </p:val>
                                        </p:tav>
                                        <p:tav tm="100000">
                                          <p:val>
                                            <p:strVal val="#ppt_x"/>
                                          </p:val>
                                        </p:tav>
                                      </p:tavLst>
                                    </p:anim>
                                    <p:anim calcmode="lin" valueType="num">
                                      <p:cBhvr>
                                        <p:cTn id="62" dur="1000" fill="hold"/>
                                        <p:tgtEl>
                                          <p:spTgt spid="16"/>
                                        </p:tgtEl>
                                        <p:attrNameLst>
                                          <p:attrName>ppt_y</p:attrName>
                                        </p:attrNameLst>
                                      </p:cBhvr>
                                      <p:tavLst>
                                        <p:tav tm="0">
                                          <p:val>
                                            <p:strVal val="#ppt_y"/>
                                          </p:val>
                                        </p:tav>
                                        <p:tav tm="100000">
                                          <p:val>
                                            <p:strVal val="#ppt_y"/>
                                          </p:val>
                                        </p:tav>
                                      </p:tavLst>
                                    </p:anim>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7" grpId="0" animBg="1"/>
      <p:bldP spid="14" grpId="0" animBg="1"/>
      <p:bldP spid="15" grpId="0" animBg="1"/>
      <p:bldP spid="1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1097</Words>
  <Application>Microsoft Office PowerPoint</Application>
  <PresentationFormat>Presentación en pantalla (4:3)</PresentationFormat>
  <Paragraphs>121</Paragraphs>
  <Slides>25</Slides>
  <Notes>7</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Josu Mendivil</dc:creator>
  <cp:lastModifiedBy>usuario</cp:lastModifiedBy>
  <cp:revision>81</cp:revision>
  <dcterms:created xsi:type="dcterms:W3CDTF">2014-06-12T14:11:52Z</dcterms:created>
  <dcterms:modified xsi:type="dcterms:W3CDTF">2014-06-17T10:32:34Z</dcterms:modified>
</cp:coreProperties>
</file>