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8" r:id="rId5"/>
    <p:sldId id="261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993"/>
    <a:srgbClr val="008000"/>
    <a:srgbClr val="9900FF"/>
    <a:srgbClr val="8303BD"/>
    <a:srgbClr val="0C065A"/>
    <a:srgbClr val="30015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69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582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81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1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561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81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957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7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101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1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67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CCF9-DEDF-40FF-B821-9495089364FD}" type="datetimeFigureOut">
              <a:rPr lang="ca-ES" smtClean="0"/>
              <a:t>09/06/2014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0392-10AB-4A64-A1D4-09ADCEE0B3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71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369809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</a:rPr>
              <a:t>Protagonismo de los medios de comunicación con enfoque de género como impulsores del cambio de valores hacia la igualdad de mujeres y hombres</a:t>
            </a:r>
            <a:r>
              <a:rPr lang="es-ES" sz="2800" b="1" dirty="0" smtClean="0">
                <a:solidFill>
                  <a:schemeClr val="accent2"/>
                </a:solidFill>
              </a:rPr>
              <a:t/>
            </a:r>
            <a:br>
              <a:rPr lang="es-ES" sz="2800" b="1" dirty="0" smtClean="0">
                <a:solidFill>
                  <a:schemeClr val="accent2"/>
                </a:solidFill>
              </a:rPr>
            </a:br>
            <a:r>
              <a:rPr lang="es-ES" sz="2800" b="1" dirty="0" smtClean="0">
                <a:solidFill>
                  <a:schemeClr val="accent2"/>
                </a:solidFill>
              </a:rPr>
              <a:t/>
            </a:r>
            <a:br>
              <a:rPr lang="es-ES" sz="2800" b="1" dirty="0" smtClean="0">
                <a:solidFill>
                  <a:schemeClr val="accent2"/>
                </a:solidFill>
              </a:rPr>
            </a:br>
            <a:r>
              <a:rPr lang="es-ES" sz="2400" dirty="0" smtClean="0"/>
              <a:t>Elvira </a:t>
            </a:r>
            <a:r>
              <a:rPr lang="es-ES" sz="2400" dirty="0" err="1" smtClean="0"/>
              <a:t>Altés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Universidad Autónoma de Barcelona</a:t>
            </a:r>
            <a:endParaRPr lang="ca-ES" sz="24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352928" cy="2304256"/>
          </a:xfrm>
        </p:spPr>
        <p:txBody>
          <a:bodyPr>
            <a:normAutofit/>
          </a:bodyPr>
          <a:lstStyle/>
          <a:p>
            <a:pPr algn="l"/>
            <a:endParaRPr lang="es-ES" b="1" i="0" u="none" strike="noStrike" baseline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-CondensedBold"/>
            </a:endParaRPr>
          </a:p>
          <a:p>
            <a:pPr algn="l"/>
            <a:r>
              <a:rPr lang="es-ES" b="1" i="0" u="none" strike="noStrike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-CondensedBold"/>
              </a:rPr>
              <a:t>Comunicación social, </a:t>
            </a:r>
          </a:p>
          <a:p>
            <a:pPr algn="l"/>
            <a:r>
              <a:rPr lang="es-ES" b="1" i="0" u="none" strike="noStrike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-CondensedBold"/>
              </a:rPr>
              <a:t>género y cambio de valores</a:t>
            </a:r>
          </a:p>
          <a:p>
            <a:pPr algn="l"/>
            <a:endParaRPr lang="ca-E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7780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2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408712" cy="85010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Interacción profesional con el medio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7030A0"/>
                </a:solidFill>
              </a:rPr>
              <a:t>Medios generalistas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Es más fácil introducir temas y fuentes, pero más difícil aportar enfoques y lenguaje distinto del estilo del medio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La cultura periodística contempla la perspectiva de género como ideológica y choca con la supuesta objetividad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No existe formación  específica en perspectiva de género para </a:t>
            </a:r>
            <a:r>
              <a:rPr lang="es-ES" sz="2800" dirty="0">
                <a:solidFill>
                  <a:srgbClr val="002060"/>
                </a:solidFill>
              </a:rPr>
              <a:t>periodistas </a:t>
            </a:r>
            <a:endParaRPr lang="es-E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2800" dirty="0" smtClean="0">
                <a:solidFill>
                  <a:srgbClr val="002060"/>
                </a:solidFill>
              </a:rPr>
              <a:t>La predisposición de responsables y empresas hacia el periodismo con perspectiva de género  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7"/>
            <a:ext cx="2173497" cy="19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762872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Medios femeninos 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40058"/>
            <a:ext cx="3391024" cy="3816424"/>
          </a:xfrm>
        </p:spPr>
      </p:pic>
      <p:sp>
        <p:nvSpPr>
          <p:cNvPr id="5" name="QuadreDeText 4"/>
          <p:cNvSpPr txBox="1"/>
          <p:nvPr/>
        </p:nvSpPr>
        <p:spPr>
          <a:xfrm>
            <a:off x="251521" y="692696"/>
            <a:ext cx="50405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>
                <a:solidFill>
                  <a:schemeClr val="tx2"/>
                </a:solidFill>
              </a:rPr>
              <a:t>Facilidad para introducir temas de interés para las mujeres: divorcio, salud, relaciones, pioneras, </a:t>
            </a:r>
          </a:p>
          <a:p>
            <a:r>
              <a:rPr lang="es-ES" sz="2100" dirty="0" smtClean="0">
                <a:solidFill>
                  <a:schemeClr val="tx2"/>
                </a:solidFill>
              </a:rPr>
              <a:t>Actualmente las revistas femeninas se han convertido en un soporte para la publicidad</a:t>
            </a:r>
            <a:endParaRPr lang="es-ES" sz="2100" dirty="0">
              <a:solidFill>
                <a:schemeClr val="tx2"/>
              </a:solidFill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3960199" y="4474966"/>
            <a:ext cx="5040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Cambios substanciales: señalar la específica </a:t>
            </a:r>
          </a:p>
          <a:p>
            <a:r>
              <a:rPr lang="es-ES" sz="2000" dirty="0">
                <a:solidFill>
                  <a:schemeClr val="tx2"/>
                </a:solidFill>
              </a:rPr>
              <a:t>p</a:t>
            </a:r>
            <a:r>
              <a:rPr lang="es-ES" sz="2000" dirty="0" smtClean="0">
                <a:solidFill>
                  <a:schemeClr val="tx2"/>
                </a:solidFill>
              </a:rPr>
              <a:t>roblemática de las mujeres, en los derechos, las relaciones, el acceso al mundo laboral, 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dar visibilidad a las mujeres 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El problema es que se dirige a una audiencia previamente convencida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139952" y="3933056"/>
            <a:ext cx="300601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900" b="1" dirty="0" smtClean="0">
                <a:solidFill>
                  <a:srgbClr val="FF0000"/>
                </a:solidFill>
              </a:rPr>
              <a:t>Medios feministas</a:t>
            </a:r>
            <a:endParaRPr lang="es-ES" sz="2900" b="1" dirty="0">
              <a:solidFill>
                <a:srgbClr val="FF000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59" y="332656"/>
            <a:ext cx="317751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¿Cómo conseguir que los medios transmitan sus contenidos con perspectiva de género?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rgbClr val="008000"/>
                </a:solidFill>
              </a:rPr>
              <a:t>Introducir</a:t>
            </a:r>
            <a:r>
              <a:rPr lang="es-ES" sz="2600" dirty="0" smtClean="0"/>
              <a:t> en la cultura periodística el abordaje de género como una más de las prácticas periodísticas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600" b="1" dirty="0" err="1" smtClean="0">
                <a:solidFill>
                  <a:srgbClr val="008000"/>
                </a:solidFill>
              </a:rPr>
              <a:t>Transversalizar</a:t>
            </a:r>
            <a:r>
              <a:rPr lang="es-ES" sz="2600" dirty="0" smtClean="0">
                <a:solidFill>
                  <a:srgbClr val="9900FF"/>
                </a:solidFill>
              </a:rPr>
              <a:t> </a:t>
            </a:r>
            <a:r>
              <a:rPr lang="es-ES" sz="2600" dirty="0" smtClean="0"/>
              <a:t>a todos los ámbitos temáticos la perspectiva de género (¿a quién y cómo le afecta la información?)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rgbClr val="008000"/>
                </a:solidFill>
              </a:rPr>
              <a:t>Cuestionar</a:t>
            </a:r>
            <a:r>
              <a:rPr lang="es-ES" sz="2600" dirty="0" smtClean="0"/>
              <a:t> los valores legitimadores, como la </a:t>
            </a:r>
            <a:r>
              <a:rPr lang="es-ES" sz="2600" dirty="0" smtClean="0"/>
              <a:t>objetividad (coartada </a:t>
            </a:r>
            <a:r>
              <a:rPr lang="es-ES" sz="2600" dirty="0" smtClean="0"/>
              <a:t>de la mirada </a:t>
            </a:r>
            <a:r>
              <a:rPr lang="es-ES" sz="2600" dirty="0" smtClean="0"/>
              <a:t>androcéntrica); </a:t>
            </a:r>
            <a:r>
              <a:rPr lang="es-ES" sz="2600" dirty="0" smtClean="0"/>
              <a:t>la jerarquía entre público y privado; </a:t>
            </a:r>
            <a:r>
              <a:rPr lang="es-ES" sz="2600" dirty="0" err="1" smtClean="0"/>
              <a:t>deconstruir</a:t>
            </a:r>
            <a:r>
              <a:rPr lang="es-ES" sz="2600" dirty="0" smtClean="0"/>
              <a:t> lo masculino como universal;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rgbClr val="008000"/>
                </a:solidFill>
              </a:rPr>
              <a:t>Revisar</a:t>
            </a:r>
            <a:r>
              <a:rPr lang="es-ES" sz="2600" b="1" dirty="0" smtClean="0">
                <a:solidFill>
                  <a:schemeClr val="tx2"/>
                </a:solidFill>
              </a:rPr>
              <a:t> </a:t>
            </a:r>
            <a:r>
              <a:rPr lang="es-E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valores noticia: como el núcleo violencia/conflicto; los estereotipos femeninos y masculinos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rgbClr val="008000"/>
                </a:solidFill>
              </a:rPr>
              <a:t>Establecer</a:t>
            </a:r>
            <a:r>
              <a:rPr lang="es-E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un compromiso de la empresa y profesionales con una información que promueva el derecho a la igualdad y el respeto a la diferencia</a:t>
            </a:r>
            <a:endParaRPr lang="es-ES" sz="2600" b="1" dirty="0" smtClean="0">
              <a:solidFill>
                <a:srgbClr val="30015F"/>
              </a:solidFill>
            </a:endParaRPr>
          </a:p>
          <a:p>
            <a:endParaRPr lang="es-E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82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La perspectiva de género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8303BD"/>
                </a:solidFill>
              </a:rPr>
              <a:t>Ante una información debemos preguntarnos: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 quién afecta la noticia? Lo hace de modo distinto si se es mujer o se es hombre?  Son significativas las diferencias? </a:t>
            </a:r>
          </a:p>
          <a:p>
            <a:r>
              <a:rPr lang="es-ES" dirty="0" smtClean="0">
                <a:solidFill>
                  <a:srgbClr val="8303BD"/>
                </a:solidFill>
              </a:rPr>
              <a:t>Para calibrar las diferencias debemos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Pedir datos desagregados por sexos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Ampliar las fuentes con especialistas en género</a:t>
            </a:r>
          </a:p>
          <a:p>
            <a:r>
              <a:rPr lang="es-ES" dirty="0" smtClean="0">
                <a:solidFill>
                  <a:srgbClr val="8303BD"/>
                </a:solidFill>
              </a:rPr>
              <a:t>Buenas prácticas periodísticas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Usar un lenguaje no sexista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Ampliar ámbitos temáticos y escenarios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Dar visibilidad a nuevas protagonistas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76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610744" cy="100811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¿Cómo actuar?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1"/>
            <a:ext cx="4466931" cy="3456383"/>
          </a:xfrm>
        </p:spPr>
      </p:pic>
      <p:sp>
        <p:nvSpPr>
          <p:cNvPr id="6" name="QuadreDeText 5"/>
          <p:cNvSpPr txBox="1"/>
          <p:nvPr/>
        </p:nvSpPr>
        <p:spPr>
          <a:xfrm>
            <a:off x="179511" y="1124744"/>
            <a:ext cx="417646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1D0993"/>
                </a:solidFill>
              </a:rPr>
              <a:t>Para superar la crisis del periodismo las empresas deben llevar a cabo cambios substanciales en la cultura periodística:</a:t>
            </a:r>
          </a:p>
          <a:p>
            <a:r>
              <a:rPr lang="es-ES" sz="2200" u="sng" dirty="0" smtClean="0">
                <a:solidFill>
                  <a:srgbClr val="C00000"/>
                </a:solidFill>
              </a:rPr>
              <a:t>Prácticas profesionales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Introducir puntos de vista plurales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Aplicar la perspectiva de género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Ampliar la mirada hacia escenarios que no sean las cúpulas del poder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" sz="2200" u="sng" dirty="0" smtClean="0">
                <a:solidFill>
                  <a:srgbClr val="C00000"/>
                </a:solidFill>
              </a:rPr>
              <a:t>Audiencia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No sólo tener en cuenta el </a:t>
            </a:r>
            <a:r>
              <a:rPr lang="es-ES" sz="2000" i="1" dirty="0" smtClean="0">
                <a:solidFill>
                  <a:schemeClr val="tx2"/>
                </a:solidFill>
              </a:rPr>
              <a:t>share</a:t>
            </a:r>
            <a:r>
              <a:rPr lang="es-ES" sz="2000" dirty="0" smtClean="0">
                <a:solidFill>
                  <a:schemeClr val="tx2"/>
                </a:solidFill>
              </a:rPr>
              <a:t> y/o lo más leído (la comunicación va de mucha gente a mucha gente)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Mantener abiertos los canales de las redes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Ofrecer verificación y contraste a las informaciones  que circulan </a:t>
            </a:r>
          </a:p>
          <a:p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4355976" y="4365104"/>
            <a:ext cx="4680520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200" u="sng" dirty="0" smtClean="0">
                <a:solidFill>
                  <a:srgbClr val="C00000"/>
                </a:solidFill>
              </a:rPr>
              <a:t>Desde la ciudadanía y las instituciones 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Debemos seguir reclamando una comunicación más justa y democrática que visibilice a las mujeres y su contribución a la sociedad tanto en el ámbito privado como en el público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9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608512" cy="18002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V</a:t>
            </a:r>
            <a:r>
              <a:rPr lang="es-ES" sz="3200" b="1" dirty="0" smtClean="0">
                <a:solidFill>
                  <a:srgbClr val="C00000"/>
                </a:solidFill>
              </a:rPr>
              <a:t>alores periodísticos para alcanzar la igualdad entre mujeres y hombres?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499992" y="2420888"/>
            <a:ext cx="4464496" cy="41353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Responsabilidad social</a:t>
            </a:r>
          </a:p>
          <a:p>
            <a:pPr lvl="0"/>
            <a:r>
              <a:rPr lang="es-ES" dirty="0" smtClean="0">
                <a:solidFill>
                  <a:srgbClr val="002060"/>
                </a:solidFill>
              </a:rPr>
              <a:t>Pluralidad informativa</a:t>
            </a:r>
          </a:p>
          <a:p>
            <a:pPr lvl="0"/>
            <a:r>
              <a:rPr lang="es-ES" dirty="0" smtClean="0">
                <a:solidFill>
                  <a:srgbClr val="002060"/>
                </a:solidFill>
              </a:rPr>
              <a:t>Ecuanimidad</a:t>
            </a:r>
          </a:p>
          <a:p>
            <a:pPr lvl="0"/>
            <a:r>
              <a:rPr lang="es-ES" dirty="0" smtClean="0">
                <a:solidFill>
                  <a:srgbClr val="002060"/>
                </a:solidFill>
              </a:rPr>
              <a:t>Construcción de un relato más cercano a la realidad</a:t>
            </a:r>
          </a:p>
          <a:p>
            <a:pPr lvl="0"/>
            <a:r>
              <a:rPr lang="es-ES" dirty="0" smtClean="0">
                <a:solidFill>
                  <a:srgbClr val="002060"/>
                </a:solidFill>
              </a:rPr>
              <a:t>Ampliación de ámbitos temáticos, escenarios y protagonistas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2" y="836712"/>
            <a:ext cx="4020080" cy="58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7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763688" y="3501008"/>
            <a:ext cx="5832648" cy="3240360"/>
          </a:xfrm>
        </p:spPr>
        <p:txBody>
          <a:bodyPr>
            <a:normAutofit fontScale="92500" lnSpcReduction="20000"/>
          </a:bodyPr>
          <a:lstStyle/>
          <a:p>
            <a:r>
              <a:rPr lang="es-ES" sz="2700" dirty="0">
                <a:solidFill>
                  <a:srgbClr val="0070C0"/>
                </a:solidFill>
              </a:rPr>
              <a:t>Porqué es de </a:t>
            </a:r>
            <a:r>
              <a:rPr lang="es-ES" sz="2700" dirty="0" smtClean="0">
                <a:solidFill>
                  <a:srgbClr val="0070C0"/>
                </a:solidFill>
              </a:rPr>
              <a:t>justicia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Por una demanda social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Por intereses comerciales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Para legitimar la actividad periodística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Para incrementar audiencia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Para renovar contenidos </a:t>
            </a:r>
          </a:p>
          <a:p>
            <a:r>
              <a:rPr lang="es-ES" sz="2700" dirty="0" smtClean="0">
                <a:solidFill>
                  <a:srgbClr val="0070C0"/>
                </a:solidFill>
              </a:rPr>
              <a:t>Como cuestionamiento de las prácticas periodísticas y consiguiente reflexión </a:t>
            </a:r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80920" cy="2420888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29614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3200" b="1" dirty="0">
                <a:solidFill>
                  <a:srgbClr val="C00000"/>
                </a:solidFill>
              </a:rPr>
              <a:t>¿Por qué </a:t>
            </a:r>
            <a:r>
              <a:rPr lang="es-ES" sz="3200" b="1" dirty="0" smtClean="0">
                <a:solidFill>
                  <a:srgbClr val="C00000"/>
                </a:solidFill>
              </a:rPr>
              <a:t>profesionales y empresas deben </a:t>
            </a:r>
            <a:r>
              <a:rPr lang="es-ES" sz="3200" b="1" dirty="0">
                <a:solidFill>
                  <a:srgbClr val="C00000"/>
                </a:solidFill>
              </a:rPr>
              <a:t>adoptar e impulsar estos valores</a:t>
            </a:r>
            <a:r>
              <a:rPr lang="es-ES" sz="3200" b="1" dirty="0" smtClean="0">
                <a:solidFill>
                  <a:srgbClr val="C00000"/>
                </a:solidFill>
              </a:rPr>
              <a:t>?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36504" cy="4525963"/>
          </a:xfr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Tres discursos periodísticos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625" y="1700808"/>
            <a:ext cx="4743431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2800" dirty="0">
                <a:solidFill>
                  <a:srgbClr val="7030A0"/>
                </a:solidFill>
              </a:rPr>
              <a:t>Medios de información </a:t>
            </a:r>
            <a:endParaRPr lang="es-ES" sz="2800" dirty="0" smtClean="0">
              <a:solidFill>
                <a:srgbClr val="7030A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s-ES" sz="2800" dirty="0" smtClean="0">
                <a:solidFill>
                  <a:srgbClr val="7030A0"/>
                </a:solidFill>
              </a:rPr>
              <a:t>general</a:t>
            </a:r>
            <a:endParaRPr lang="es-ES" sz="2800" dirty="0">
              <a:solidFill>
                <a:srgbClr val="7030A0"/>
              </a:solidFill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iscurso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de lo público</a:t>
            </a:r>
          </a:p>
          <a:p>
            <a:pPr lvl="0">
              <a:spcBef>
                <a:spcPct val="20000"/>
              </a:spcBef>
            </a:pPr>
            <a:r>
              <a:rPr lang="es-ES" sz="2800" dirty="0">
                <a:solidFill>
                  <a:srgbClr val="7030A0"/>
                </a:solidFill>
              </a:rPr>
              <a:t>Medios de información femenina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Discurso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de lo privado</a:t>
            </a:r>
          </a:p>
          <a:p>
            <a:pPr lvl="0">
              <a:spcBef>
                <a:spcPct val="20000"/>
              </a:spcBef>
            </a:pPr>
            <a:r>
              <a:rPr lang="es-ES" sz="2800" dirty="0">
                <a:solidFill>
                  <a:srgbClr val="7030A0"/>
                </a:solidFill>
              </a:rPr>
              <a:t>Medios de información feminista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Discurso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de lo colectivo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9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Prensa de información general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139952" y="1628026"/>
            <a:ext cx="4546848" cy="4795750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Intereses comerciales en el siglo XIX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Intereses ideológicos y políticos en el XX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Legitimación a través de criterios de objetividad e independencia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Mirada androcéntrica: enfoque, escenarios, protagonistas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7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4" y="180225"/>
            <a:ext cx="259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i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" y="1152663"/>
            <a:ext cx="3303588" cy="469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3" y="2318500"/>
            <a:ext cx="3708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ortada 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6896"/>
            <a:ext cx="3671888" cy="50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rtada 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" y="3692379"/>
            <a:ext cx="3671888" cy="50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portada 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6" y="3342144"/>
            <a:ext cx="3671888" cy="50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1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0" y="846004"/>
            <a:ext cx="4413176" cy="165981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a-ES" sz="3100" dirty="0" smtClean="0">
                <a:solidFill>
                  <a:srgbClr val="C00000"/>
                </a:solidFill>
              </a:rPr>
              <a:t/>
            </a:r>
            <a:br>
              <a:rPr lang="ca-ES" sz="3100" dirty="0" smtClean="0">
                <a:solidFill>
                  <a:srgbClr val="C00000"/>
                </a:solidFill>
              </a:rPr>
            </a:br>
            <a:r>
              <a:rPr lang="es-ES" sz="2800" dirty="0" smtClean="0">
                <a:solidFill>
                  <a:srgbClr val="002060"/>
                </a:solidFill>
              </a:rPr>
              <a:t>La primera publicación </a:t>
            </a:r>
            <a:br>
              <a:rPr lang="es-ES" sz="2800" dirty="0" smtClean="0">
                <a:solidFill>
                  <a:srgbClr val="002060"/>
                </a:solidFill>
              </a:rPr>
            </a:br>
            <a:r>
              <a:rPr lang="es-ES" sz="2800" dirty="0" smtClean="0">
                <a:solidFill>
                  <a:srgbClr val="002060"/>
                </a:solidFill>
              </a:rPr>
              <a:t>dirigida a las mujeres, </a:t>
            </a:r>
            <a:br>
              <a:rPr lang="es-ES" sz="2800" dirty="0" smtClean="0">
                <a:solidFill>
                  <a:srgbClr val="002060"/>
                </a:solidFill>
              </a:rPr>
            </a:br>
            <a:r>
              <a:rPr lang="es-ES" sz="2800" dirty="0" smtClean="0">
                <a:solidFill>
                  <a:srgbClr val="002060"/>
                </a:solidFill>
              </a:rPr>
              <a:t>‘Lady Mercury’, </a:t>
            </a:r>
            <a:br>
              <a:rPr lang="es-ES" sz="2800" dirty="0" smtClean="0">
                <a:solidFill>
                  <a:srgbClr val="002060"/>
                </a:solidFill>
              </a:rPr>
            </a:br>
            <a:r>
              <a:rPr lang="es-ES" sz="2800" dirty="0" smtClean="0">
                <a:solidFill>
                  <a:srgbClr val="002060"/>
                </a:solidFill>
              </a:rPr>
              <a:t>data de 1693</a:t>
            </a:r>
            <a:r>
              <a:rPr lang="es-ES" sz="2700" dirty="0" smtClean="0">
                <a:solidFill>
                  <a:srgbClr val="002060"/>
                </a:solidFill>
              </a:rPr>
              <a:t/>
            </a:r>
            <a:br>
              <a:rPr lang="es-ES" sz="2700" dirty="0" smtClean="0">
                <a:solidFill>
                  <a:srgbClr val="002060"/>
                </a:solidFill>
              </a:rPr>
            </a:br>
            <a:endParaRPr lang="es-ES" sz="2700" dirty="0">
              <a:solidFill>
                <a:srgbClr val="00206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32803" y="4653136"/>
            <a:ext cx="4330824" cy="206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500" dirty="0" smtClean="0">
                <a:solidFill>
                  <a:srgbClr val="0070C0"/>
                </a:solidFill>
              </a:rPr>
              <a:t>`</a:t>
            </a:r>
            <a:r>
              <a:rPr lang="ca-ES" sz="2500" dirty="0" err="1" smtClean="0">
                <a:solidFill>
                  <a:srgbClr val="0070C0"/>
                </a:solidFill>
              </a:rPr>
              <a:t>Female</a:t>
            </a:r>
            <a:r>
              <a:rPr lang="ca-ES" sz="2500" dirty="0" smtClean="0">
                <a:solidFill>
                  <a:srgbClr val="0070C0"/>
                </a:solidFill>
              </a:rPr>
              <a:t> </a:t>
            </a:r>
            <a:r>
              <a:rPr lang="ca-ES" sz="2500" dirty="0" err="1" smtClean="0">
                <a:solidFill>
                  <a:srgbClr val="0070C0"/>
                </a:solidFill>
              </a:rPr>
              <a:t>Tatler</a:t>
            </a:r>
            <a:r>
              <a:rPr lang="ca-ES" sz="2500" dirty="0" smtClean="0">
                <a:solidFill>
                  <a:srgbClr val="0070C0"/>
                </a:solidFill>
              </a:rPr>
              <a:t>’ </a:t>
            </a:r>
            <a:r>
              <a:rPr lang="ca-ES" sz="2500" dirty="0" err="1" smtClean="0">
                <a:solidFill>
                  <a:srgbClr val="0070C0"/>
                </a:solidFill>
              </a:rPr>
              <a:t>aparece</a:t>
            </a:r>
            <a:r>
              <a:rPr lang="ca-ES" sz="2500" dirty="0" smtClean="0">
                <a:solidFill>
                  <a:srgbClr val="0070C0"/>
                </a:solidFill>
              </a:rPr>
              <a:t> el 1709, dirigida por una </a:t>
            </a:r>
            <a:r>
              <a:rPr lang="ca-ES" sz="2500" dirty="0" err="1" smtClean="0">
                <a:solidFill>
                  <a:srgbClr val="0070C0"/>
                </a:solidFill>
              </a:rPr>
              <a:t>mujer</a:t>
            </a:r>
            <a:r>
              <a:rPr lang="ca-ES" sz="2500" dirty="0" smtClean="0">
                <a:solidFill>
                  <a:srgbClr val="0070C0"/>
                </a:solidFill>
              </a:rPr>
              <a:t>, </a:t>
            </a:r>
            <a:r>
              <a:rPr lang="ca-ES" sz="2500" dirty="0" smtClean="0">
                <a:solidFill>
                  <a:srgbClr val="0070C0"/>
                </a:solidFill>
              </a:rPr>
              <a:t>        Mary </a:t>
            </a:r>
            <a:r>
              <a:rPr lang="ca-ES" sz="2500" dirty="0" smtClean="0">
                <a:solidFill>
                  <a:srgbClr val="0070C0"/>
                </a:solidFill>
              </a:rPr>
              <a:t>de la Rivière </a:t>
            </a:r>
            <a:r>
              <a:rPr lang="ca-ES" sz="2500" dirty="0" err="1" smtClean="0">
                <a:solidFill>
                  <a:srgbClr val="0070C0"/>
                </a:solidFill>
              </a:rPr>
              <a:t>Manley</a:t>
            </a:r>
            <a:r>
              <a:rPr lang="ca-ES" sz="2500" dirty="0" smtClean="0">
                <a:solidFill>
                  <a:srgbClr val="0070C0"/>
                </a:solidFill>
              </a:rPr>
              <a:t>,  </a:t>
            </a:r>
            <a:r>
              <a:rPr lang="ca-ES" sz="2500" dirty="0" smtClean="0">
                <a:solidFill>
                  <a:srgbClr val="0070C0"/>
                </a:solidFill>
              </a:rPr>
              <a:t>   </a:t>
            </a:r>
            <a:r>
              <a:rPr lang="ca-ES" sz="2500" dirty="0" err="1" smtClean="0">
                <a:solidFill>
                  <a:srgbClr val="0070C0"/>
                </a:solidFill>
              </a:rPr>
              <a:t>bajo</a:t>
            </a:r>
            <a:r>
              <a:rPr lang="ca-ES" sz="2500" dirty="0" smtClean="0">
                <a:solidFill>
                  <a:srgbClr val="0070C0"/>
                </a:solidFill>
              </a:rPr>
              <a:t> </a:t>
            </a:r>
            <a:r>
              <a:rPr lang="ca-ES" sz="2500" dirty="0" err="1" smtClean="0">
                <a:solidFill>
                  <a:srgbClr val="0070C0"/>
                </a:solidFill>
              </a:rPr>
              <a:t>pseudónimo</a:t>
            </a:r>
            <a:r>
              <a:rPr lang="ca-ES" sz="2500" dirty="0" smtClean="0">
                <a:solidFill>
                  <a:srgbClr val="0070C0"/>
                </a:solidFill>
              </a:rPr>
              <a:t> de                           </a:t>
            </a:r>
            <a:r>
              <a:rPr lang="ca-ES" sz="2500" dirty="0" err="1" smtClean="0">
                <a:solidFill>
                  <a:srgbClr val="0070C0"/>
                </a:solidFill>
              </a:rPr>
              <a:t>Mrs</a:t>
            </a:r>
            <a:r>
              <a:rPr lang="ca-ES" sz="2500" dirty="0" smtClean="0">
                <a:solidFill>
                  <a:srgbClr val="0070C0"/>
                </a:solidFill>
              </a:rPr>
              <a:t>. </a:t>
            </a:r>
            <a:r>
              <a:rPr lang="ca-ES" sz="2500" dirty="0" err="1" smtClean="0">
                <a:solidFill>
                  <a:srgbClr val="0070C0"/>
                </a:solidFill>
              </a:rPr>
              <a:t>Crackenthorpe</a:t>
            </a:r>
            <a:endParaRPr lang="ca-ES" sz="2500" dirty="0">
              <a:solidFill>
                <a:srgbClr val="0070C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05820"/>
            <a:ext cx="3102864" cy="415061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8" y="1196752"/>
            <a:ext cx="4104456" cy="3168352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323528" y="188640"/>
            <a:ext cx="829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de la prensa femenina (i feminista?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4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4" y="548680"/>
            <a:ext cx="4230624" cy="4464496"/>
          </a:xfrm>
          <a:prstGeom prst="rect">
            <a:avLst/>
          </a:prstGeom>
        </p:spPr>
      </p:pic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384376" cy="4525963"/>
          </a:xfr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4536504" cy="648072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Prensa femenina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395536" y="5085184"/>
            <a:ext cx="8551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</a:rPr>
              <a:t>Mantiene las temáticas vigentes desde el siglo XVIII: belleza, moda, hogar, amor, a partir del siglo XX: sexo y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</a:rPr>
              <a:t>Se dirigen a las mujeres como individuos aislados, como consumidoras, no como ciudadanas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1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321529"/>
            <a:ext cx="4176464" cy="4741987"/>
          </a:xfr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529"/>
            <a:ext cx="3707904" cy="432048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627784" y="0"/>
            <a:ext cx="2880320" cy="1340768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Prensa feminista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331912" y="4642009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 smtClean="0">
                <a:solidFill>
                  <a:srgbClr val="7030A0"/>
                </a:solidFill>
              </a:rPr>
              <a:t>Distintos objetivos, según cada momento histórico, el voto, los derechos, la discriminación y la opresión, agresiones (las mujeres como víctimas), el divorcio, el aborto, el cuerpo, igual salario, conciliación</a:t>
            </a:r>
            <a:r>
              <a:rPr lang="es-ES" sz="2300" b="1" dirty="0" smtClean="0">
                <a:solidFill>
                  <a:srgbClr val="7030A0"/>
                </a:solidFill>
              </a:rPr>
              <a:t>, diversidad, opción sexual, movimientos </a:t>
            </a:r>
            <a:r>
              <a:rPr lang="es-ES" sz="2300" b="1" dirty="0" err="1" smtClean="0">
                <a:solidFill>
                  <a:srgbClr val="7030A0"/>
                </a:solidFill>
              </a:rPr>
              <a:t>trans</a:t>
            </a:r>
            <a:endParaRPr lang="es-ES" sz="2300" b="1" dirty="0" smtClean="0">
              <a:solidFill>
                <a:srgbClr val="7030A0"/>
              </a:solidFill>
            </a:endParaRPr>
          </a:p>
          <a:p>
            <a:r>
              <a:rPr lang="es-ES" sz="2300" b="1" dirty="0" smtClean="0">
                <a:solidFill>
                  <a:srgbClr val="7030A0"/>
                </a:solidFill>
              </a:rPr>
              <a:t>Se dirige a las mujeres como colectivo con un discurso crítico que reclama igualdad de oportunidades y respeto a las diferencias</a:t>
            </a:r>
            <a:endParaRPr lang="es-ES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544616" cy="5092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Trayectoria profesional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3168352" cy="2520280"/>
          </a:xfrm>
        </p:spPr>
      </p:pic>
      <p:sp>
        <p:nvSpPr>
          <p:cNvPr id="5" name="QuadreDeText 4"/>
          <p:cNvSpPr txBox="1"/>
          <p:nvPr/>
        </p:nvSpPr>
        <p:spPr>
          <a:xfrm>
            <a:off x="3347864" y="908720"/>
            <a:ext cx="5796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RNE-R4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1983-1985 Emisión semanal </a:t>
            </a:r>
            <a:r>
              <a:rPr lang="es-ES" sz="2000" i="1" dirty="0" smtClean="0">
                <a:solidFill>
                  <a:srgbClr val="002060"/>
                </a:solidFill>
              </a:rPr>
              <a:t>Les dones </a:t>
            </a:r>
            <a:r>
              <a:rPr lang="es-ES" sz="2000" dirty="0" smtClean="0">
                <a:solidFill>
                  <a:srgbClr val="002060"/>
                </a:solidFill>
              </a:rPr>
              <a:t>75 programas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1984-1990  Magazín diario  temática socio cultural 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	   Monográfico </a:t>
            </a:r>
            <a:r>
              <a:rPr lang="es-ES" sz="2000" i="1" dirty="0" smtClean="0">
                <a:solidFill>
                  <a:srgbClr val="002060"/>
                </a:solidFill>
              </a:rPr>
              <a:t>Elles també hi eren </a:t>
            </a:r>
            <a:r>
              <a:rPr lang="es-ES" sz="2000" dirty="0" smtClean="0">
                <a:solidFill>
                  <a:srgbClr val="002060"/>
                </a:solidFill>
              </a:rPr>
              <a:t>(biografías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07504" y="2764572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1991-2000  Colaboraciones en prensa de información general, </a:t>
            </a:r>
            <a:r>
              <a:rPr lang="es-ES" sz="2000" i="1" dirty="0" smtClean="0">
                <a:solidFill>
                  <a:srgbClr val="002060"/>
                </a:solidFill>
              </a:rPr>
              <a:t>La Vanguardia, </a:t>
            </a:r>
            <a:r>
              <a:rPr lang="es-ES" sz="2000" i="1" dirty="0" err="1" smtClean="0">
                <a:solidFill>
                  <a:srgbClr val="002060"/>
                </a:solidFill>
              </a:rPr>
              <a:t>Avui</a:t>
            </a:r>
            <a:r>
              <a:rPr lang="es-ES" sz="2000" i="1" dirty="0" smtClean="0">
                <a:solidFill>
                  <a:srgbClr val="002060"/>
                </a:solidFill>
              </a:rPr>
              <a:t>, Le monde </a:t>
            </a:r>
            <a:r>
              <a:rPr lang="es-ES" sz="2000" i="1" dirty="0" err="1" smtClean="0">
                <a:solidFill>
                  <a:srgbClr val="002060"/>
                </a:solidFill>
              </a:rPr>
              <a:t>Diplomatique</a:t>
            </a:r>
            <a:endParaRPr lang="es-ES" sz="2000" i="1" dirty="0" smtClean="0">
              <a:solidFill>
                <a:srgbClr val="002060"/>
              </a:solidFill>
            </a:endParaRPr>
          </a:p>
          <a:p>
            <a:r>
              <a:rPr lang="es-ES" sz="2000" dirty="0" smtClean="0">
                <a:solidFill>
                  <a:srgbClr val="002060"/>
                </a:solidFill>
              </a:rPr>
              <a:t>Revistas femeninas: </a:t>
            </a:r>
            <a:r>
              <a:rPr lang="es-ES" sz="2000" i="1" dirty="0" smtClean="0">
                <a:solidFill>
                  <a:srgbClr val="002060"/>
                </a:solidFill>
              </a:rPr>
              <a:t>Clara, Marie Claire, </a:t>
            </a:r>
            <a:r>
              <a:rPr lang="es-ES" sz="2000" i="1" dirty="0" err="1" smtClean="0">
                <a:solidFill>
                  <a:srgbClr val="002060"/>
                </a:solidFill>
              </a:rPr>
              <a:t>Woman</a:t>
            </a:r>
            <a:endParaRPr lang="es-ES" sz="2000" i="1" dirty="0" smtClean="0">
              <a:solidFill>
                <a:srgbClr val="002060"/>
              </a:solidFill>
            </a:endParaRPr>
          </a:p>
          <a:p>
            <a:r>
              <a:rPr lang="es-ES" sz="2000" dirty="0" smtClean="0">
                <a:solidFill>
                  <a:srgbClr val="002060"/>
                </a:solidFill>
              </a:rPr>
              <a:t>Colaboraciones  en Meridiana, </a:t>
            </a:r>
            <a:r>
              <a:rPr lang="es-ES" sz="2000" dirty="0" err="1" smtClean="0">
                <a:solidFill>
                  <a:srgbClr val="002060"/>
                </a:solidFill>
              </a:rPr>
              <a:t>Emakunde</a:t>
            </a:r>
            <a:endParaRPr lang="es-ES" sz="2000" dirty="0" smtClean="0">
              <a:solidFill>
                <a:srgbClr val="002060"/>
              </a:solidFill>
            </a:endParaRPr>
          </a:p>
          <a:p>
            <a:r>
              <a:rPr lang="es-ES" sz="2000" dirty="0" smtClean="0">
                <a:solidFill>
                  <a:srgbClr val="002060"/>
                </a:solidFill>
              </a:rPr>
              <a:t>Coordinadora del </a:t>
            </a:r>
            <a:r>
              <a:rPr lang="es-ES" sz="2000" i="1" dirty="0" smtClean="0">
                <a:solidFill>
                  <a:srgbClr val="002060"/>
                </a:solidFill>
              </a:rPr>
              <a:t>Full </a:t>
            </a:r>
            <a:r>
              <a:rPr lang="es-ES" sz="2000" i="1" dirty="0" err="1" smtClean="0">
                <a:solidFill>
                  <a:srgbClr val="002060"/>
                </a:solidFill>
              </a:rPr>
              <a:t>Informatiu</a:t>
            </a:r>
            <a:r>
              <a:rPr lang="es-ES" sz="2000" i="1" dirty="0" smtClean="0">
                <a:solidFill>
                  <a:srgbClr val="002060"/>
                </a:solidFill>
              </a:rPr>
              <a:t>,</a:t>
            </a:r>
            <a:r>
              <a:rPr lang="es-ES" sz="2000" dirty="0" smtClean="0">
                <a:solidFill>
                  <a:srgbClr val="002060"/>
                </a:solidFill>
              </a:rPr>
              <a:t> de </a:t>
            </a:r>
            <a:r>
              <a:rPr lang="es-ES" sz="2000" dirty="0" err="1" smtClean="0">
                <a:solidFill>
                  <a:srgbClr val="002060"/>
                </a:solidFill>
              </a:rPr>
              <a:t>l’Associació</a:t>
            </a:r>
            <a:r>
              <a:rPr lang="es-ES" sz="2000" dirty="0" smtClean="0">
                <a:solidFill>
                  <a:srgbClr val="002060"/>
                </a:solidFill>
              </a:rPr>
              <a:t> de Dones </a:t>
            </a:r>
            <a:r>
              <a:rPr lang="es-ES" sz="2000" dirty="0" err="1" smtClean="0">
                <a:solidFill>
                  <a:srgbClr val="002060"/>
                </a:solidFill>
              </a:rPr>
              <a:t>Periodistes</a:t>
            </a:r>
            <a:r>
              <a:rPr lang="es-ES" sz="2000" dirty="0" smtClean="0">
                <a:solidFill>
                  <a:srgbClr val="002060"/>
                </a:solidFill>
              </a:rPr>
              <a:t> de Catalunya (ADPC)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2000-2009 Directora de la revista </a:t>
            </a:r>
            <a:r>
              <a:rPr lang="es-ES" sz="2000" i="1" dirty="0" smtClean="0">
                <a:solidFill>
                  <a:srgbClr val="002060"/>
                </a:solidFill>
              </a:rPr>
              <a:t>Dones, </a:t>
            </a:r>
            <a:r>
              <a:rPr lang="es-ES" sz="2000" dirty="0" smtClean="0">
                <a:solidFill>
                  <a:srgbClr val="002060"/>
                </a:solidFill>
              </a:rPr>
              <a:t>de ADPC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2004-2010 Jefa de edición de la revista </a:t>
            </a:r>
            <a:r>
              <a:rPr lang="es-ES" sz="2000" i="1" dirty="0" smtClean="0">
                <a:solidFill>
                  <a:srgbClr val="002060"/>
                </a:solidFill>
              </a:rPr>
              <a:t>Campus de </a:t>
            </a:r>
            <a:r>
              <a:rPr lang="es-ES" sz="2000" i="1" dirty="0" err="1" smtClean="0">
                <a:solidFill>
                  <a:srgbClr val="002060"/>
                </a:solidFill>
              </a:rPr>
              <a:t>l’Autónoma</a:t>
            </a:r>
            <a:r>
              <a:rPr lang="es-ES" sz="2000" i="1" dirty="0" smtClean="0">
                <a:solidFill>
                  <a:srgbClr val="002060"/>
                </a:solidFill>
              </a:rPr>
              <a:t> </a:t>
            </a:r>
            <a:r>
              <a:rPr lang="es-ES" sz="2000" dirty="0" smtClean="0">
                <a:solidFill>
                  <a:srgbClr val="002060"/>
                </a:solidFill>
              </a:rPr>
              <a:t> (11.000 ejemplares de tirada)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2000-2010 Participación en tertulias radiofónicas y televisivas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420888"/>
            <a:ext cx="35283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01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859</Words>
  <Application>Microsoft Office PowerPoint</Application>
  <PresentationFormat>Presentació en pantalla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5" baseType="lpstr">
      <vt:lpstr>Tema de l'Office</vt:lpstr>
      <vt:lpstr>Protagonismo de los medios de comunicación con enfoque de género como impulsores del cambio de valores hacia la igualdad de mujeres y hombres  Elvira Altés Universidad Autónoma de Barcelona</vt:lpstr>
      <vt:lpstr>Valores periodísticos para alcanzar la igualdad entre mujeres y hombres?</vt:lpstr>
      <vt:lpstr>¿Por qué profesionales y empresas deben adoptar e impulsar estos valores?</vt:lpstr>
      <vt:lpstr>Tres discursos periodísticos</vt:lpstr>
      <vt:lpstr>Prensa de información general</vt:lpstr>
      <vt:lpstr> La primera publicación  dirigida a las mujeres,  ‘Lady Mercury’,  data de 1693 </vt:lpstr>
      <vt:lpstr>Prensa femenina</vt:lpstr>
      <vt:lpstr>Prensa feminista</vt:lpstr>
      <vt:lpstr>Trayectoria profesional</vt:lpstr>
      <vt:lpstr>Interacción profesional con el medio</vt:lpstr>
      <vt:lpstr>Medios femeninos </vt:lpstr>
      <vt:lpstr>¿Cómo conseguir que los medios transmitan sus contenidos con perspectiva de género?</vt:lpstr>
      <vt:lpstr>La perspectiva de género</vt:lpstr>
      <vt:lpstr>¿Cómo actuar?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Protagonismo de los medios de comunicación con enfoque de género como impulsores del cambio de valores hacia la igualdad de mujeres y hombres  Elvira Altés Rufias Universidad Autónoma de Barcelona</dc:title>
  <dc:creator>Usuario</dc:creator>
  <cp:lastModifiedBy>Usuario</cp:lastModifiedBy>
  <cp:revision>35</cp:revision>
  <dcterms:created xsi:type="dcterms:W3CDTF">2014-06-05T11:26:07Z</dcterms:created>
  <dcterms:modified xsi:type="dcterms:W3CDTF">2014-06-09T15:31:02Z</dcterms:modified>
</cp:coreProperties>
</file>