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388" r:id="rId6"/>
    <p:sldId id="262" r:id="rId7"/>
    <p:sldId id="263" r:id="rId8"/>
    <p:sldId id="264" r:id="rId9"/>
    <p:sldId id="265" r:id="rId10"/>
    <p:sldId id="266" r:id="rId11"/>
    <p:sldId id="267" r:id="rId12"/>
    <p:sldId id="260" r:id="rId13"/>
    <p:sldId id="26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37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7" r:id="rId46"/>
    <p:sldId id="308" r:id="rId47"/>
    <p:sldId id="309" r:id="rId48"/>
    <p:sldId id="310" r:id="rId49"/>
    <p:sldId id="311" r:id="rId50"/>
    <p:sldId id="382" r:id="rId51"/>
    <p:sldId id="385" r:id="rId52"/>
    <p:sldId id="383" r:id="rId53"/>
    <p:sldId id="384" r:id="rId54"/>
    <p:sldId id="386" r:id="rId55"/>
    <p:sldId id="387" r:id="rId56"/>
    <p:sldId id="312" r:id="rId57"/>
    <p:sldId id="313" r:id="rId58"/>
    <p:sldId id="314" r:id="rId59"/>
    <p:sldId id="315" r:id="rId60"/>
    <p:sldId id="316" r:id="rId61"/>
    <p:sldId id="380" r:id="rId62"/>
    <p:sldId id="317" r:id="rId63"/>
    <p:sldId id="318" r:id="rId64"/>
    <p:sldId id="381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8" r:id="rId94"/>
    <p:sldId id="349" r:id="rId95"/>
    <p:sldId id="350" r:id="rId96"/>
    <p:sldId id="351" r:id="rId97"/>
    <p:sldId id="353" r:id="rId98"/>
    <p:sldId id="354" r:id="rId99"/>
    <p:sldId id="355" r:id="rId100"/>
    <p:sldId id="356" r:id="rId101"/>
    <p:sldId id="357" r:id="rId102"/>
    <p:sldId id="358" r:id="rId103"/>
    <p:sldId id="361" r:id="rId104"/>
    <p:sldId id="368" r:id="rId105"/>
    <p:sldId id="369" r:id="rId106"/>
    <p:sldId id="378" r:id="rId107"/>
  </p:sldIdLst>
  <p:sldSz cx="9144000" cy="5143500" type="screen16x9"/>
  <p:notesSz cx="7559675" cy="10691813"/>
  <p:embeddedFontLst>
    <p:embeddedFont>
      <p:font typeface="Inter" panose="020B0604020202020204" charset="0"/>
      <p:regular r:id="rId109"/>
      <p:bold r:id="rId110"/>
      <p:italic r:id="rId111"/>
      <p:boldItalic r:id="rId112"/>
    </p:embeddedFont>
    <p:embeddedFont>
      <p:font typeface="Inter ExtraLight" panose="020B0604020202020204" charset="0"/>
      <p:regular r:id="rId113"/>
      <p:bold r:id="rId114"/>
    </p:embeddedFont>
    <p:embeddedFont>
      <p:font typeface="Inter Light" panose="020B0604020202020204" charset="0"/>
      <p:regular r:id="rId115"/>
      <p:bold r:id="rId116"/>
    </p:embeddedFont>
    <p:embeddedFont>
      <p:font typeface="Inter Medium" panose="020B0604020202020204" charset="0"/>
      <p:regular r:id="rId117"/>
      <p:bold r:id="rId1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416" autoAdjust="0"/>
  </p:normalViewPr>
  <p:slideViewPr>
    <p:cSldViewPr snapToGrid="0">
      <p:cViewPr varScale="1">
        <p:scale>
          <a:sx n="112" d="100"/>
          <a:sy n="112" d="100"/>
        </p:scale>
        <p:origin x="72" y="300"/>
      </p:cViewPr>
      <p:guideLst/>
    </p:cSldViewPr>
  </p:slideViewPr>
  <p:outlineViewPr>
    <p:cViewPr>
      <p:scale>
        <a:sx n="33" d="100"/>
        <a:sy n="33" d="100"/>
      </p:scale>
      <p:origin x="0" y="-12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F4855-7367-44E8-AE7D-34CF0BAB0A0B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73246-8FF8-4DC3-ADCD-65C3E0D656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87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246-8FF8-4DC3-ADCD-65C3E0D65626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42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246-8FF8-4DC3-ADCD-65C3E0D65626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28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5440" cy="567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994920" cy="3411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2500" lnSpcReduction="9999"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1752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049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049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049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832280" y="1152360"/>
            <a:ext cx="3994920" cy="3411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2500" lnSpcReduction="9999"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1752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049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049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049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19D041D-26AB-4319-BC76-D1330EF4ED80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5440" cy="567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5440" cy="3411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175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175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175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1A17296-0EA4-40E0-8345-87F7409FA26C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15440" cy="8366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85000" lnSpcReduction="9999"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3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30" name="PlaceHolder 2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E0A4432-FA27-4EEF-AB7E-77253EBFFE24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5440" cy="567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4F6F1D-6B5B-4303-96F1-A2BB7D5D5CF8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11760" y="555480"/>
            <a:ext cx="2802960" cy="750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0000" lnSpcReduction="19999"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11760" y="1389600"/>
            <a:ext cx="2802960" cy="3174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32500" lnSpcReduction="19999"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0492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049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049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049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049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D183620-4547-43EE-A45E-977CC4C99308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0320" y="450000"/>
            <a:ext cx="6362640" cy="40856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4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A88B392-76B7-4FAB-A6DF-3DA7979AE1BB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6;p9"/>
          <p:cNvSpPr/>
          <p:nvPr/>
        </p:nvSpPr>
        <p:spPr>
          <a:xfrm>
            <a:off x="4572000" y="0"/>
            <a:ext cx="4566960" cy="5138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65680" y="1233000"/>
            <a:ext cx="4040280" cy="1477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7500" lnSpcReduction="19999"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4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39560" y="723960"/>
            <a:ext cx="3831840" cy="3690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85000" lnSpcReduction="19999"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175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175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175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sldNum" idx="5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76D01B9-EA8F-4437-82C3-F723E2BC2269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body"/>
          </p:nvPr>
        </p:nvSpPr>
        <p:spPr>
          <a:xfrm>
            <a:off x="311760" y="4230720"/>
            <a:ext cx="5993640" cy="60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25000" lnSpcReduction="19999"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175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175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175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sldNum" idx="6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69EE59D-F0D1-48B8-A8F7-FF4B41FBC2DE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5440" cy="2047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>
            <a:lvl1pPr indent="0" algn="l">
              <a:lnSpc>
                <a:spcPct val="100000"/>
              </a:lnSpc>
              <a:buNone/>
              <a:tabLst>
                <a:tab pos="0" algn="l"/>
              </a:tabLst>
              <a:defRPr lang="es-ES" sz="5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5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del texto de título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7657F85-955D-4B9D-B59E-DF88CA7B8829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4560" cy="297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864000" lvl="1" indent="-32400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296000" lvl="2" indent="-28800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728000" lvl="3" indent="-21600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160000" lvl="4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592000" lvl="5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024000" lvl="6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 hasCustomPrompt="1"/>
          </p:nvPr>
        </p:nvSpPr>
        <p:spPr>
          <a:xfrm>
            <a:off x="311760" y="1106280"/>
            <a:ext cx="8515440" cy="1958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lnSpcReduction="9999"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2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xx%</a:t>
            </a:r>
            <a:endParaRPr lang="es-ES" sz="1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15440" cy="12956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40000" lnSpcReduction="19999"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Pulse para editar el formato de texto del esquema</a:t>
            </a:r>
          </a:p>
          <a:p>
            <a:pPr marL="914400" lvl="1" indent="-31752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Segundo nivel del esquema</a:t>
            </a:r>
          </a:p>
          <a:p>
            <a:pPr marL="1371600" lvl="2" indent="-31752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Tercer nivel del esquema</a:t>
            </a:r>
          </a:p>
          <a:p>
            <a:pPr marL="1828800" lvl="3" indent="-31752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Cuarto nivel del esquema</a:t>
            </a:r>
          </a:p>
          <a:p>
            <a:pPr marL="2286000" lvl="4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nivel del esquema</a:t>
            </a:r>
          </a:p>
          <a:p>
            <a:pPr marL="2743200" lvl="5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Sexto nivel del esquema</a:t>
            </a:r>
          </a:p>
          <a:p>
            <a:pPr marL="3200400" lvl="6" indent="-31752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Séptimo nivel del esquema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DCB1B2E-0717-4621-996A-F19C88CFFF32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3600" cy="38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14B2845-04A6-400B-94C3-52269CE18730}" type="slidenum">
              <a:rPr lang="es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‹Nº›</a:t>
            </a:fld>
            <a:endParaRPr lang="es-ES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19080" y="1285200"/>
            <a:ext cx="3972240" cy="1036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5200" b="0" u="none" strike="noStrike" dirty="0">
                <a:solidFill>
                  <a:srgbClr val="FFFFFF"/>
                </a:solidFill>
                <a:effectLst/>
                <a:uFillTx/>
                <a:latin typeface="Inter ExtraLight"/>
                <a:ea typeface="Inter ExtraLight"/>
              </a:rPr>
              <a:t>Absys 2.4</a:t>
            </a:r>
            <a:endParaRPr lang="es-ES" sz="5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ubTitle"/>
          </p:nvPr>
        </p:nvSpPr>
        <p:spPr>
          <a:xfrm>
            <a:off x="4572000" y="2259360"/>
            <a:ext cx="3776400" cy="889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2500" lnSpcReduction="19999"/>
          </a:bodyPr>
          <a:lstStyle/>
          <a:p>
            <a:pPr indent="0" algn="l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pos="0" algn="l"/>
              </a:tabLst>
            </a:pPr>
            <a:r>
              <a:rPr lang="es" sz="1800" b="0" u="none" strike="noStrike">
                <a:solidFill>
                  <a:schemeClr val="lt2"/>
                </a:solidFill>
                <a:effectLst/>
                <a:uFillTx/>
                <a:latin typeface="Inter SemiBold"/>
                <a:ea typeface="Inter SemiBold"/>
              </a:rPr>
              <a:t>Presentación de novedades</a:t>
            </a:r>
            <a:endParaRPr lang="es-E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pos="0" algn="l"/>
              </a:tabLst>
            </a:pPr>
            <a:r>
              <a:rPr lang="es" sz="1800" b="0" u="none" strike="noStrike">
                <a:solidFill>
                  <a:schemeClr val="lt2"/>
                </a:solidFill>
                <a:effectLst/>
                <a:uFillTx/>
                <a:latin typeface="Inter SemiBold"/>
                <a:ea typeface="Inter SemiBold"/>
              </a:rPr>
              <a:t>Red de Lectura Pública de Euskadi (RLPE)</a:t>
            </a:r>
            <a:endParaRPr lang="es-E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subTitle"/>
          </p:nvPr>
        </p:nvSpPr>
        <p:spPr>
          <a:xfrm>
            <a:off x="4572000" y="3366720"/>
            <a:ext cx="3776400" cy="601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47500" lnSpcReduction="20000"/>
          </a:bodyPr>
          <a:lstStyle/>
          <a:p>
            <a:pPr indent="0" algn="l">
              <a:lnSpc>
                <a:spcPct val="15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es" sz="1200" b="0" u="none" strike="noStrike" dirty="0">
                <a:solidFill>
                  <a:schemeClr val="lt2"/>
                </a:solidFill>
                <a:effectLst/>
                <a:uFillTx/>
                <a:latin typeface="Inter Light"/>
                <a:ea typeface="Inter Light"/>
              </a:rPr>
              <a:t>Soledad Domínguez Hernández</a:t>
            </a:r>
            <a:endParaRPr lang="es-ES" sz="12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5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es" sz="1200" b="0" u="none" strike="noStrike" dirty="0">
                <a:solidFill>
                  <a:schemeClr val="lt2"/>
                </a:solidFill>
                <a:effectLst/>
                <a:uFillTx/>
                <a:latin typeface="Inter Light"/>
                <a:ea typeface="Inter Light"/>
              </a:rPr>
              <a:t>Vitoria, 20 mayo, 2026</a:t>
            </a:r>
            <a:endParaRPr lang="es-ES" sz="12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34" name="Google Shape;57;p13"/>
          <p:cNvCxnSpPr/>
          <p:nvPr/>
        </p:nvCxnSpPr>
        <p:spPr>
          <a:xfrm>
            <a:off x="4197240" y="1562040"/>
            <a:ext cx="5040" cy="2301120"/>
          </a:xfrm>
          <a:prstGeom prst="straightConnector1">
            <a:avLst/>
          </a:prstGeom>
          <a:ln w="28575">
            <a:solidFill>
              <a:srgbClr val="FFFFFF"/>
            </a:solidFill>
            <a:round/>
          </a:ln>
        </p:spPr>
      </p:cxnSp>
      <p:pic>
        <p:nvPicPr>
          <p:cNvPr id="35" name="Google Shape;58;p13"/>
          <p:cNvPicPr/>
          <p:nvPr/>
        </p:nvPicPr>
        <p:blipFill>
          <a:blip r:embed="rId2"/>
          <a:stretch/>
        </p:blipFill>
        <p:spPr>
          <a:xfrm>
            <a:off x="776160" y="1963800"/>
            <a:ext cx="2821320" cy="1074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104;p 80"/>
          <p:cNvSpPr/>
          <p:nvPr/>
        </p:nvSpPr>
        <p:spPr>
          <a:xfrm>
            <a:off x="360000" y="1063800"/>
            <a:ext cx="827820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proporciona información de la fecha y hora de la última vez que un usuario se conectó de forma correcta al interfaz.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8" name="Google Shape;106;p 70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Google Shape;81;p 90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Ú</a:t>
            </a: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ltima conexión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Imagen 89"/>
          <p:cNvPicPr/>
          <p:nvPr/>
        </p:nvPicPr>
        <p:blipFill>
          <a:blip r:embed="rId3"/>
          <a:stretch/>
        </p:blipFill>
        <p:spPr>
          <a:xfrm>
            <a:off x="1327320" y="1692000"/>
            <a:ext cx="6036480" cy="3192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3265200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7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title"/>
          </p:nvPr>
        </p:nvSpPr>
        <p:spPr>
          <a:xfrm>
            <a:off x="4484520" y="1146240"/>
            <a:ext cx="434304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Series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6" name="Google Shape;74;p 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7" name="Google Shape;75;p 6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7.1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Colecciones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0" name="Google Shape;83;p 3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1" name="Google Shape;84;p 31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2" name="Google Shape;81;p 81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104;p 33"/>
          <p:cNvSpPr/>
          <p:nvPr/>
        </p:nvSpPr>
        <p:spPr>
          <a:xfrm>
            <a:off x="358200" y="720000"/>
            <a:ext cx="8457480" cy="81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Si al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parametrizar las colecciones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decidio dar de alta ejemplares en el momento en que se recibe un nuevo número de una revista, se pueden utilizar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variables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para almacenar en el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identificador de volumen del ejemplar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información del nº de serie al que está asociado.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4" name="Google Shape;105;p 19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5" name="Google Shape;106;p 2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6" name="Google Shape;81;p 32"/>
          <p:cNvSpPr/>
          <p:nvPr/>
        </p:nvSpPr>
        <p:spPr>
          <a:xfrm>
            <a:off x="332279" y="388917"/>
            <a:ext cx="7432939" cy="2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Identificador de volumen del ejemplar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7" name="Rectángulo 666"/>
          <p:cNvSpPr/>
          <p:nvPr/>
        </p:nvSpPr>
        <p:spPr>
          <a:xfrm>
            <a:off x="358200" y="1556640"/>
            <a:ext cx="8455680" cy="3299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8" name="Imagen 667"/>
          <p:cNvPicPr/>
          <p:nvPr/>
        </p:nvPicPr>
        <p:blipFill>
          <a:blip r:embed="rId3"/>
          <a:stretch/>
        </p:blipFill>
        <p:spPr>
          <a:xfrm>
            <a:off x="467172" y="1572840"/>
            <a:ext cx="3343625" cy="993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9" name="Imagen 668"/>
          <p:cNvPicPr/>
          <p:nvPr/>
        </p:nvPicPr>
        <p:blipFill>
          <a:blip r:embed="rId4"/>
          <a:stretch/>
        </p:blipFill>
        <p:spPr>
          <a:xfrm>
            <a:off x="3231517" y="2657026"/>
            <a:ext cx="5471697" cy="216337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0" name="Google Shape;104;p 34"/>
          <p:cNvSpPr/>
          <p:nvPr/>
        </p:nvSpPr>
        <p:spPr>
          <a:xfrm>
            <a:off x="3900240" y="1872165"/>
            <a:ext cx="4735440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Parametrización de ejemplares en números de series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1" name="Google Shape;104;p 35"/>
          <p:cNvSpPr/>
          <p:nvPr/>
        </p:nvSpPr>
        <p:spPr>
          <a:xfrm>
            <a:off x="720000" y="3528720"/>
            <a:ext cx="2698920" cy="36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Ejemplares de números recibidos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2789535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 dirty="0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8</a:t>
            </a:r>
            <a:endParaRPr lang="es-ES" sz="6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title"/>
          </p:nvPr>
        </p:nvSpPr>
        <p:spPr>
          <a:xfrm>
            <a:off x="3874655" y="1146240"/>
            <a:ext cx="4952905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 dirty="0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AbsysNET Opac</a:t>
            </a:r>
            <a:endParaRPr lang="es-ES" sz="6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85" name="Google Shape;74;p 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6" name="Google Shape;75;p 7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8.1</a:t>
            </a:r>
            <a:endParaRPr lang="es-ES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Opiniones de las personas lectoras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0" name="Google Shape;83;p 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1" name="Google Shape;84;p 9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2" name="Google Shape;81;p 40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104;p 86"/>
          <p:cNvSpPr/>
          <p:nvPr/>
        </p:nvSpPr>
        <p:spPr>
          <a:xfrm>
            <a:off x="332280" y="957240"/>
            <a:ext cx="8455680" cy="5927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Las opiniones (valoraciones, críticas, reseñas sobre títulos del catálogo) se ordenan por fecha de alta en modo descendente (de más reciente a más antigua).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4" name="Google Shape;106;p 7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5" name="Google Shape;81;p 96"/>
          <p:cNvSpPr/>
          <p:nvPr/>
        </p:nvSpPr>
        <p:spPr>
          <a:xfrm>
            <a:off x="332280" y="576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Opiniones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6" name="Rectángulo 735"/>
          <p:cNvSpPr/>
          <p:nvPr/>
        </p:nvSpPr>
        <p:spPr>
          <a:xfrm>
            <a:off x="361080" y="1620000"/>
            <a:ext cx="8455680" cy="3058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7" name="Imagen 736"/>
          <p:cNvPicPr/>
          <p:nvPr/>
        </p:nvPicPr>
        <p:blipFill>
          <a:blip r:embed="rId3"/>
          <a:srcRect b="5711"/>
          <a:stretch/>
        </p:blipFill>
        <p:spPr>
          <a:xfrm>
            <a:off x="972000" y="1702800"/>
            <a:ext cx="7363800" cy="279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8" name="Flecha: a la derecha 737"/>
          <p:cNvSpPr/>
          <p:nvPr/>
        </p:nvSpPr>
        <p:spPr>
          <a:xfrm>
            <a:off x="1622160" y="1946160"/>
            <a:ext cx="536040" cy="176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186;p28"/>
          <p:cNvSpPr/>
          <p:nvPr/>
        </p:nvSpPr>
        <p:spPr>
          <a:xfrm>
            <a:off x="1205280" y="1304640"/>
            <a:ext cx="6538320" cy="110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Gracias</a:t>
            </a:r>
            <a:endParaRPr lang="es-ES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5" name="Google Shape;187;p28"/>
          <p:cNvSpPr/>
          <p:nvPr/>
        </p:nvSpPr>
        <p:spPr>
          <a:xfrm>
            <a:off x="1205280" y="2175840"/>
            <a:ext cx="6538320" cy="64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3000" b="0" u="none" strike="noStrike">
                <a:solidFill>
                  <a:srgbClr val="FFFFFF"/>
                </a:solidFill>
                <a:effectLst/>
                <a:uFillTx/>
                <a:latin typeface="Inter ExtraLight"/>
                <a:ea typeface="Inter ExtraLight"/>
              </a:rPr>
              <a:t>por vuestra atención</a:t>
            </a:r>
            <a:endParaRPr lang="es-ES" sz="3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86" name="Google Shape;188;p28"/>
          <p:cNvPicPr/>
          <p:nvPr/>
        </p:nvPicPr>
        <p:blipFill>
          <a:blip r:embed="rId2"/>
          <a:stretch/>
        </p:blipFill>
        <p:spPr>
          <a:xfrm>
            <a:off x="3613680" y="3232080"/>
            <a:ext cx="1720800" cy="917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104;p 1"/>
          <p:cNvSpPr/>
          <p:nvPr/>
        </p:nvSpPr>
        <p:spPr>
          <a:xfrm>
            <a:off x="360000" y="1207800"/>
            <a:ext cx="79153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Aceptación para poder gestionar sus datos conforme al RGPD.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2" name="Google Shape;106;p 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Google Shape;81;p 3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Personas lectoras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1260000" y="1872000"/>
            <a:ext cx="6115320" cy="2155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5" name="Imagen 94"/>
          <p:cNvPicPr/>
          <p:nvPr/>
        </p:nvPicPr>
        <p:blipFill>
          <a:blip r:embed="rId3"/>
          <a:stretch/>
        </p:blipFill>
        <p:spPr>
          <a:xfrm>
            <a:off x="1440000" y="2288160"/>
            <a:ext cx="5755320" cy="1235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Google Shape;104;p 2"/>
          <p:cNvSpPr/>
          <p:nvPr/>
        </p:nvSpPr>
        <p:spPr>
          <a:xfrm>
            <a:off x="288000" y="4286520"/>
            <a:ext cx="8351640" cy="5862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88200" rIns="90000" bIns="88200" anchor="t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Por defecto, siguiendo las indicaciones de la Delegada de Protección de Datos, todas las personas lectoras existentes tienen marcada la aceptación, con la misma fecha que la del alta.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856960" y="887040"/>
            <a:ext cx="76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1.2</a:t>
            </a:r>
            <a:endParaRPr lang="es-ES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Escritorio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" name="Google Shape;83;p 2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" name="Google Shape;84;p 26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4;p19"/>
          <p:cNvSpPr/>
          <p:nvPr/>
        </p:nvSpPr>
        <p:spPr>
          <a:xfrm>
            <a:off x="360000" y="1171800"/>
            <a:ext cx="827748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Si el bibliotecario tiene activado el permiso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Notificaciones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, en el escritorio recibirá de forma automática avisos relacionados con las siguientes notificaciones: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Google Shape;105;p19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" name="Google Shape;106;p1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Google Shape;81;p 2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Notas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3960000" y="1982160"/>
            <a:ext cx="4497480" cy="2515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542160" y="1980000"/>
            <a:ext cx="2875320" cy="2515320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602194" y="2022728"/>
            <a:ext cx="269532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Nuevas desideratas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Nuevos comentarios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Nuevas peticiones de préstamo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Préstamos caducados hoy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Lectores a punto de caducar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Lectores que caducan hoy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" name="Imagen 59"/>
          <p:cNvPicPr/>
          <p:nvPr/>
        </p:nvPicPr>
        <p:blipFill>
          <a:blip r:embed="rId3"/>
          <a:stretch/>
        </p:blipFill>
        <p:spPr>
          <a:xfrm>
            <a:off x="4130640" y="2160000"/>
            <a:ext cx="4146840" cy="2129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612880" y="115488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2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title"/>
          </p:nvPr>
        </p:nvSpPr>
        <p:spPr>
          <a:xfrm>
            <a:off x="3608280" y="1125360"/>
            <a:ext cx="556704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Administración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" name="Google Shape;74;p 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Google Shape;75;p 1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856960" y="887040"/>
            <a:ext cx="76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2.1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Permisos de usuario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3" name="Google Shape;83;p 1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" name="Google Shape;84;p 17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6;p 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Google Shape;81;p 10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Nueva ubicación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360000" y="1008000"/>
            <a:ext cx="8277120" cy="3849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8" name="Imagen 107"/>
          <p:cNvPicPr/>
          <p:nvPr/>
        </p:nvPicPr>
        <p:blipFill>
          <a:blip r:embed="rId3"/>
          <a:stretch/>
        </p:blipFill>
        <p:spPr>
          <a:xfrm>
            <a:off x="1255680" y="1152000"/>
            <a:ext cx="7242480" cy="3571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Flecha: a la derecha 108"/>
          <p:cNvSpPr/>
          <p:nvPr/>
        </p:nvSpPr>
        <p:spPr>
          <a:xfrm>
            <a:off x="433440" y="2989440"/>
            <a:ext cx="78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06;p 4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Google Shape;81;p 60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Nuevos permisos de Catálogo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Rectángulo 111"/>
          <p:cNvSpPr/>
          <p:nvPr/>
        </p:nvSpPr>
        <p:spPr>
          <a:xfrm>
            <a:off x="360000" y="1980000"/>
            <a:ext cx="8277120" cy="2698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Google Shape;104;p 56"/>
          <p:cNvSpPr/>
          <p:nvPr/>
        </p:nvSpPr>
        <p:spPr>
          <a:xfrm>
            <a:off x="338860" y="921960"/>
            <a:ext cx="8344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just">
              <a:lnSpc>
                <a:spcPct val="100000"/>
              </a:lnSpc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Hay disponilbles 2 nuevos permisos: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27180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Transferir títulos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Transferir autoridades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4" name="Imagen 113"/>
          <p:cNvPicPr/>
          <p:nvPr/>
        </p:nvPicPr>
        <p:blipFill>
          <a:blip r:embed="rId3"/>
          <a:stretch/>
        </p:blipFill>
        <p:spPr>
          <a:xfrm>
            <a:off x="504000" y="2266920"/>
            <a:ext cx="8011080" cy="208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Flecha: hacia la izquierda 114"/>
          <p:cNvSpPr/>
          <p:nvPr/>
        </p:nvSpPr>
        <p:spPr>
          <a:xfrm>
            <a:off x="6481080" y="2916000"/>
            <a:ext cx="717120" cy="17712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06;p 4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Google Shape;81;p 59"/>
          <p:cNvSpPr/>
          <p:nvPr/>
        </p:nvSpPr>
        <p:spPr>
          <a:xfrm>
            <a:off x="332280" y="540000"/>
            <a:ext cx="740772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Nuevos permisos para la </a:t>
            </a: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Gestión de protección de datos </a:t>
            </a: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de las personas lectoras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Rectángulo 117"/>
          <p:cNvSpPr/>
          <p:nvPr/>
        </p:nvSpPr>
        <p:spPr>
          <a:xfrm>
            <a:off x="360000" y="2340000"/>
            <a:ext cx="8277120" cy="2157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Google Shape;104;p 52"/>
          <p:cNvSpPr/>
          <p:nvPr/>
        </p:nvSpPr>
        <p:spPr>
          <a:xfrm>
            <a:off x="343478" y="921960"/>
            <a:ext cx="8344440" cy="10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just">
              <a:lnSpc>
                <a:spcPct val="100000"/>
              </a:lnSpc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han añadido los siguientes permisos relacionados con la RGPD: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Aceptación RGPD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Eliminación de lectores y sus relaciones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Exportación de datos de lector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0" name="Imagen 119"/>
          <p:cNvPicPr/>
          <p:nvPr/>
        </p:nvPicPr>
        <p:blipFill>
          <a:blip r:embed="rId3"/>
          <a:stretch/>
        </p:blipFill>
        <p:spPr>
          <a:xfrm>
            <a:off x="705600" y="2635200"/>
            <a:ext cx="7917120" cy="156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Flecha: a la derecha 120"/>
          <p:cNvSpPr/>
          <p:nvPr/>
        </p:nvSpPr>
        <p:spPr>
          <a:xfrm>
            <a:off x="792000" y="3781440"/>
            <a:ext cx="53712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06;p 7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Google Shape;81;p 95"/>
          <p:cNvSpPr/>
          <p:nvPr/>
        </p:nvSpPr>
        <p:spPr>
          <a:xfrm>
            <a:off x="332280" y="560781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dirty="0">
                <a:solidFill>
                  <a:srgbClr val="004F9F"/>
                </a:solidFill>
                <a:latin typeface="Inter"/>
                <a:ea typeface="Inter"/>
              </a:rPr>
              <a:t>Nuevo p</a:t>
            </a: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ermiso para gestión de portadas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Rectángulo 123"/>
          <p:cNvSpPr/>
          <p:nvPr/>
        </p:nvSpPr>
        <p:spPr>
          <a:xfrm>
            <a:off x="396944" y="1800000"/>
            <a:ext cx="8277120" cy="2157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Google Shape;104;p 85"/>
          <p:cNvSpPr/>
          <p:nvPr/>
        </p:nvSpPr>
        <p:spPr>
          <a:xfrm>
            <a:off x="352714" y="942741"/>
            <a:ext cx="83444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just">
              <a:lnSpc>
                <a:spcPct val="100000"/>
              </a:lnSpc>
              <a:tabLst>
                <a:tab pos="27180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Permisos de usuarios: se añade el permiso para la gestión de portadas a los usuarios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NO administradores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6" name="Imagen 125"/>
          <p:cNvPicPr/>
          <p:nvPr/>
        </p:nvPicPr>
        <p:blipFill>
          <a:blip r:embed="rId3"/>
          <a:stretch/>
        </p:blipFill>
        <p:spPr>
          <a:xfrm>
            <a:off x="402506" y="2249640"/>
            <a:ext cx="7737120" cy="11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Flecha: hacia la izquierda 126"/>
          <p:cNvSpPr/>
          <p:nvPr/>
        </p:nvSpPr>
        <p:spPr>
          <a:xfrm>
            <a:off x="2700000" y="3060000"/>
            <a:ext cx="717120" cy="17712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Google Shape;104;p 85">
            <a:extLst>
              <a:ext uri="{FF2B5EF4-FFF2-40B4-BE49-F238E27FC236}">
                <a16:creationId xmlns:a16="http://schemas.microsoft.com/office/drawing/2014/main" id="{4000FC35-B1C7-B7A5-A1F2-404CB34D05A1}"/>
              </a:ext>
            </a:extLst>
          </p:cNvPr>
          <p:cNvSpPr/>
          <p:nvPr/>
        </p:nvSpPr>
        <p:spPr>
          <a:xfrm>
            <a:off x="320388" y="4238100"/>
            <a:ext cx="8344440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just">
              <a:lnSpc>
                <a:spcPct val="100000"/>
              </a:lnSpc>
              <a:tabLst>
                <a:tab pos="271800" algn="l"/>
              </a:tabLst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permiso es válido tanto si te trabaja en CATA como si se añaden imágenes en AUTO.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653360" y="924120"/>
            <a:ext cx="397224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48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Índice</a:t>
            </a:r>
            <a:endParaRPr lang="es-ES" sz="4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title"/>
          </p:nvPr>
        </p:nvSpPr>
        <p:spPr>
          <a:xfrm>
            <a:off x="5291280" y="2027880"/>
            <a:ext cx="3972240" cy="3016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marL="360000"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1. Introducción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2. Administración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3. Catálogo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4. Lectores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5. Circulación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6. Adquisiciones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7. Series</a:t>
            </a: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8. </a:t>
            </a:r>
            <a:r>
              <a:rPr lang="es" sz="1200" dirty="0">
                <a:solidFill>
                  <a:srgbClr val="004F9F"/>
                </a:solidFill>
                <a:latin typeface="Inter Medium"/>
                <a:ea typeface="Inter Medium"/>
              </a:rPr>
              <a:t>AbsysNet </a:t>
            </a: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Opac</a:t>
            </a:r>
            <a:br>
              <a:rPr sz="1200" dirty="0"/>
            </a:br>
            <a:br>
              <a:rPr sz="1200" dirty="0"/>
            </a:br>
            <a:br>
              <a:rPr sz="1200" dirty="0"/>
            </a:br>
            <a:r>
              <a:rPr lang="es" sz="1200" b="0" u="none" strike="noStrike" dirty="0">
                <a:solidFill>
                  <a:srgbClr val="004F9F"/>
                </a:solidFill>
                <a:effectLst/>
                <a:uFillTx/>
                <a:latin typeface="Inter Medium"/>
                <a:ea typeface="Inter Medium"/>
              </a:rPr>
              <a:t>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" name="Google Shape;65;p1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Google Shape;66;p14"/>
          <p:cNvPicPr/>
          <p:nvPr/>
        </p:nvPicPr>
        <p:blipFill>
          <a:blip r:embed="rId3"/>
          <a:srcRect l="42336" t="31657" b="2064"/>
          <a:stretch/>
        </p:blipFill>
        <p:spPr>
          <a:xfrm>
            <a:off x="-19080" y="-38160"/>
            <a:ext cx="4505040" cy="5176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06;p 6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Google Shape;81;p 83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Usuarios. </a:t>
            </a: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Fecha de caducidad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Rectángulo 129"/>
          <p:cNvSpPr/>
          <p:nvPr/>
        </p:nvSpPr>
        <p:spPr>
          <a:xfrm>
            <a:off x="360000" y="1440000"/>
            <a:ext cx="8277120" cy="3238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Google Shape;104;p 74"/>
          <p:cNvSpPr/>
          <p:nvPr/>
        </p:nvSpPr>
        <p:spPr>
          <a:xfrm>
            <a:off x="292680" y="921960"/>
            <a:ext cx="83444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just">
              <a:lnSpc>
                <a:spcPct val="100000"/>
              </a:lnSpc>
              <a:tabLst>
                <a:tab pos="27180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añade la información de la </a:t>
            </a: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caducidad</a:t>
            </a: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de los usuarios cuando se visualización en forma de tabla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Flecha: hacia la izquierda 131"/>
          <p:cNvSpPr/>
          <p:nvPr/>
        </p:nvSpPr>
        <p:spPr>
          <a:xfrm>
            <a:off x="5760000" y="1620000"/>
            <a:ext cx="717120" cy="17712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3" name="Imagen 132"/>
          <p:cNvPicPr/>
          <p:nvPr/>
        </p:nvPicPr>
        <p:blipFill>
          <a:blip r:embed="rId3"/>
          <a:stretch/>
        </p:blipFill>
        <p:spPr>
          <a:xfrm>
            <a:off x="468000" y="1543320"/>
            <a:ext cx="5280480" cy="303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3265200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3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title"/>
          </p:nvPr>
        </p:nvSpPr>
        <p:spPr>
          <a:xfrm>
            <a:off x="4484520" y="1146240"/>
            <a:ext cx="434304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Catálogo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8" name="Google Shape;74;p 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oogle Shape;75;p 2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2856960" y="887040"/>
            <a:ext cx="91980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3.1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Búsquedas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2" name="Google Shape;83;p 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Google Shape;84;p 6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04;p 15"/>
          <p:cNvSpPr/>
          <p:nvPr/>
        </p:nvSpPr>
        <p:spPr>
          <a:xfrm>
            <a:off x="288000" y="919800"/>
            <a:ext cx="83476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Campos de selección específicos dependiendo de si la base de datos es bibliográfica o de autoridades 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5" name="Google Shape;106;p 1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Google Shape;81;p 13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Búsqueda </a:t>
            </a:r>
            <a:r>
              <a:rPr lang="es" sz="1400" b="1" i="1" dirty="0">
                <a:solidFill>
                  <a:srgbClr val="004F9F"/>
                </a:solidFill>
                <a:latin typeface="Inter"/>
                <a:ea typeface="Inter"/>
              </a:rPr>
              <a:t>A</a:t>
            </a: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sistida</a:t>
            </a:r>
            <a:endParaRPr lang="es-ES" sz="14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Rectángulo 186"/>
          <p:cNvSpPr/>
          <p:nvPr/>
        </p:nvSpPr>
        <p:spPr>
          <a:xfrm>
            <a:off x="360000" y="1440000"/>
            <a:ext cx="8276040" cy="179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Rectángulo 187"/>
          <p:cNvSpPr/>
          <p:nvPr/>
        </p:nvSpPr>
        <p:spPr>
          <a:xfrm>
            <a:off x="360000" y="3492000"/>
            <a:ext cx="8276040" cy="125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Google Shape;104;p 18"/>
          <p:cNvSpPr/>
          <p:nvPr/>
        </p:nvSpPr>
        <p:spPr>
          <a:xfrm>
            <a:off x="360000" y="1362600"/>
            <a:ext cx="82760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CATA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Google Shape;104;p 19"/>
          <p:cNvSpPr/>
          <p:nvPr/>
        </p:nvSpPr>
        <p:spPr>
          <a:xfrm>
            <a:off x="360000" y="3420000"/>
            <a:ext cx="82760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AUTO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1" name="Imagen 190"/>
          <p:cNvPicPr/>
          <p:nvPr/>
        </p:nvPicPr>
        <p:blipFill>
          <a:blip r:embed="rId3"/>
          <a:stretch/>
        </p:blipFill>
        <p:spPr>
          <a:xfrm>
            <a:off x="1440000" y="1680480"/>
            <a:ext cx="5894640" cy="137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Imagen 191"/>
          <p:cNvPicPr/>
          <p:nvPr/>
        </p:nvPicPr>
        <p:blipFill>
          <a:blip r:embed="rId4"/>
          <a:stretch/>
        </p:blipFill>
        <p:spPr>
          <a:xfrm>
            <a:off x="1440000" y="3709800"/>
            <a:ext cx="5936040" cy="812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04;p 16"/>
          <p:cNvSpPr/>
          <p:nvPr/>
        </p:nvSpPr>
        <p:spPr>
          <a:xfrm>
            <a:off x="311935" y="919800"/>
            <a:ext cx="8347680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añadido búsqueda por rangos en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signatura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y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signatura suplementaria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4" name="Google Shape;106;p 5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Google Shape;81;p 68"/>
          <p:cNvSpPr/>
          <p:nvPr/>
        </p:nvSpPr>
        <p:spPr>
          <a:xfrm>
            <a:off x="332280" y="540000"/>
            <a:ext cx="5423400" cy="3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Búsqueda de </a:t>
            </a: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Ejemplares</a:t>
            </a:r>
            <a:endParaRPr lang="es-ES" sz="14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Rectángulo 195"/>
          <p:cNvSpPr/>
          <p:nvPr/>
        </p:nvSpPr>
        <p:spPr>
          <a:xfrm>
            <a:off x="360000" y="1440000"/>
            <a:ext cx="8276040" cy="305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0FC6B0-5C56-BAED-AD76-587C1C7E8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81" y="1540458"/>
            <a:ext cx="5146492" cy="2866497"/>
          </a:xfrm>
          <a:prstGeom prst="rect">
            <a:avLst/>
          </a:prstGeom>
        </p:spPr>
      </p:pic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8542B400-09F1-FC5D-0804-1E0F97F10EE8}"/>
              </a:ext>
            </a:extLst>
          </p:cNvPr>
          <p:cNvSpPr/>
          <p:nvPr/>
        </p:nvSpPr>
        <p:spPr>
          <a:xfrm>
            <a:off x="6442297" y="2278655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2700000" y="887040"/>
            <a:ext cx="92088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3.2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Catalogación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1" name="Google Shape;83;p 2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2" name="Google Shape;84;p 23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106;p 1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Google Shape;81;p 14"/>
          <p:cNvSpPr/>
          <p:nvPr/>
        </p:nvSpPr>
        <p:spPr>
          <a:xfrm>
            <a:off x="332280" y="501704"/>
            <a:ext cx="8125920" cy="3902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Mensaje de cancelación de catalogación: </a:t>
            </a: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¿Desea salir sin grabar?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Rectángulo 204"/>
          <p:cNvSpPr/>
          <p:nvPr/>
        </p:nvSpPr>
        <p:spPr>
          <a:xfrm>
            <a:off x="332280" y="2358584"/>
            <a:ext cx="3955680" cy="269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Rectángulo 205"/>
          <p:cNvSpPr/>
          <p:nvPr/>
        </p:nvSpPr>
        <p:spPr>
          <a:xfrm>
            <a:off x="4755960" y="2358584"/>
            <a:ext cx="3956040" cy="269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Rectángulo 206"/>
          <p:cNvSpPr/>
          <p:nvPr/>
        </p:nvSpPr>
        <p:spPr>
          <a:xfrm>
            <a:off x="322064" y="2057855"/>
            <a:ext cx="3958200" cy="275545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dirty="0">
                <a:solidFill>
                  <a:srgbClr val="000000"/>
                </a:solidFill>
                <a:latin typeface="Inter"/>
                <a:ea typeface="Inter"/>
              </a:rPr>
              <a:t>     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Antes, cancelación de catalogación: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Rectángulo 207"/>
          <p:cNvSpPr/>
          <p:nvPr/>
        </p:nvSpPr>
        <p:spPr>
          <a:xfrm>
            <a:off x="4753800" y="2072217"/>
            <a:ext cx="3958200" cy="275545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  Ahora, cancelación de catalogación: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Google Shape;104;p 17"/>
          <p:cNvSpPr/>
          <p:nvPr/>
        </p:nvSpPr>
        <p:spPr>
          <a:xfrm>
            <a:off x="332280" y="864722"/>
            <a:ext cx="8750128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han homogeneizado los mensajes: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cancelación del proceso de catalogación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y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cierre de la ventana de catalogación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0" name="Imagen 209"/>
          <p:cNvPicPr/>
          <p:nvPr/>
        </p:nvPicPr>
        <p:blipFill>
          <a:blip r:embed="rId3"/>
          <a:srcRect l="18279" t="9874" r="2277"/>
          <a:stretch/>
        </p:blipFill>
        <p:spPr>
          <a:xfrm>
            <a:off x="421380" y="2465864"/>
            <a:ext cx="3777480" cy="248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1" name="Imagen 210"/>
          <p:cNvPicPr/>
          <p:nvPr/>
        </p:nvPicPr>
        <p:blipFill>
          <a:blip r:embed="rId4"/>
          <a:srcRect l="16054" t="301" r="4681" b="10362"/>
          <a:stretch>
            <a:fillRect/>
          </a:stretch>
        </p:blipFill>
        <p:spPr>
          <a:xfrm>
            <a:off x="4868640" y="2435434"/>
            <a:ext cx="3734380" cy="250826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B96A282-10C2-D555-A8D3-50EBE24093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8"/>
          <a:stretch>
            <a:fillRect/>
          </a:stretch>
        </p:blipFill>
        <p:spPr>
          <a:xfrm>
            <a:off x="2020288" y="1412204"/>
            <a:ext cx="4950207" cy="4539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C37E49-BDE1-3C12-5D36-F9B4DB7C4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75" y="2062643"/>
            <a:ext cx="233907" cy="2624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3297AB-F21E-1064-BBFF-6E5E89670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40" y="2077004"/>
            <a:ext cx="233907" cy="2624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106;p 5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3" name="Google Shape;81;p 67"/>
          <p:cNvSpPr/>
          <p:nvPr/>
        </p:nvSpPr>
        <p:spPr>
          <a:xfrm>
            <a:off x="332280" y="540000"/>
            <a:ext cx="812592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Mensaje de cierre de la ventana de catalogación: </a:t>
            </a: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¿Desea salir sin grabar?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Rectángulo 213"/>
          <p:cNvSpPr/>
          <p:nvPr/>
        </p:nvSpPr>
        <p:spPr>
          <a:xfrm>
            <a:off x="360360" y="1656000"/>
            <a:ext cx="3955680" cy="269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Rectángulo 214"/>
          <p:cNvSpPr/>
          <p:nvPr/>
        </p:nvSpPr>
        <p:spPr>
          <a:xfrm>
            <a:off x="4824000" y="1656000"/>
            <a:ext cx="3956040" cy="269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Rectángulo 215"/>
          <p:cNvSpPr/>
          <p:nvPr/>
        </p:nvSpPr>
        <p:spPr>
          <a:xfrm>
            <a:off x="396000" y="1224000"/>
            <a:ext cx="3922200" cy="275545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 Antes, cierre ventana de catalogación: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Rectángulo 216"/>
          <p:cNvSpPr/>
          <p:nvPr/>
        </p:nvSpPr>
        <p:spPr>
          <a:xfrm>
            <a:off x="4844520" y="1224000"/>
            <a:ext cx="3647160" cy="275545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 Ahora, cierre ventana de catalogación: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8" name="Imagen 217"/>
          <p:cNvPicPr/>
          <p:nvPr/>
        </p:nvPicPr>
        <p:blipFill>
          <a:blip r:embed="rId3"/>
          <a:srcRect l="19672" t="8330"/>
          <a:stretch/>
        </p:blipFill>
        <p:spPr>
          <a:xfrm>
            <a:off x="612000" y="1800000"/>
            <a:ext cx="3471120" cy="2337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9" name="Imagen 218"/>
          <p:cNvPicPr/>
          <p:nvPr/>
        </p:nvPicPr>
        <p:blipFill>
          <a:blip r:embed="rId4"/>
          <a:srcRect l="19169" t="4847" r="6754" b="9598"/>
          <a:stretch>
            <a:fillRect/>
          </a:stretch>
        </p:blipFill>
        <p:spPr>
          <a:xfrm>
            <a:off x="5063400" y="1824480"/>
            <a:ext cx="3515683" cy="2313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671C09-4C7C-11D6-2E8E-D8AAE89A7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12" y="1236991"/>
            <a:ext cx="239508" cy="2501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A81C6D-CF56-D435-BE86-834ECC629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38" y="1235160"/>
            <a:ext cx="239508" cy="2501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106;p 5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1" name="Google Shape;81;p 66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Tabla título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" name="Rectángulo 221"/>
          <p:cNvSpPr/>
          <p:nvPr/>
        </p:nvSpPr>
        <p:spPr>
          <a:xfrm>
            <a:off x="360360" y="2376000"/>
            <a:ext cx="3955680" cy="143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Rectángulo 222"/>
          <p:cNvSpPr/>
          <p:nvPr/>
        </p:nvSpPr>
        <p:spPr>
          <a:xfrm>
            <a:off x="4824000" y="2381040"/>
            <a:ext cx="3956040" cy="14310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4" name="Rectángulo 223"/>
          <p:cNvSpPr/>
          <p:nvPr/>
        </p:nvSpPr>
        <p:spPr>
          <a:xfrm>
            <a:off x="540000" y="2592000"/>
            <a:ext cx="359568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Antes: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Rectángulo 224"/>
          <p:cNvSpPr/>
          <p:nvPr/>
        </p:nvSpPr>
        <p:spPr>
          <a:xfrm>
            <a:off x="4916520" y="2596320"/>
            <a:ext cx="36471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Ahora: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6" name="Rectángulo 225"/>
          <p:cNvSpPr/>
          <p:nvPr/>
        </p:nvSpPr>
        <p:spPr>
          <a:xfrm>
            <a:off x="5364000" y="3025440"/>
            <a:ext cx="3093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almacena la </a:t>
            </a:r>
            <a:r>
              <a:rPr lang="es" sz="1200" b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primera entrada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Rectángulo 226"/>
          <p:cNvSpPr/>
          <p:nvPr/>
        </p:nvSpPr>
        <p:spPr>
          <a:xfrm>
            <a:off x="1008360" y="3061800"/>
            <a:ext cx="27676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almacenaba la última entrada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Google Shape;104;p 62"/>
          <p:cNvSpPr/>
          <p:nvPr/>
        </p:nvSpPr>
        <p:spPr>
          <a:xfrm>
            <a:off x="360360" y="920160"/>
            <a:ext cx="8347680" cy="144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Campos repetibles: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T260 o T264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T020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T080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Google Shape;104;p 63"/>
          <p:cNvSpPr/>
          <p:nvPr/>
        </p:nvSpPr>
        <p:spPr>
          <a:xfrm>
            <a:off x="360720" y="4160520"/>
            <a:ext cx="8347680" cy="81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Tiene especial interés en búsquedas y consulta por índices en el catálogo.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BF95-14DE-6533-58F7-250EA71F7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106;p 51">
            <a:extLst>
              <a:ext uri="{FF2B5EF4-FFF2-40B4-BE49-F238E27FC236}">
                <a16:creationId xmlns:a16="http://schemas.microsoft.com/office/drawing/2014/main" id="{9F2052A8-2CBD-DBFB-EEBF-346B00E1A8C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1" name="Google Shape;81;p 66">
            <a:extLst>
              <a:ext uri="{FF2B5EF4-FFF2-40B4-BE49-F238E27FC236}">
                <a16:creationId xmlns:a16="http://schemas.microsoft.com/office/drawing/2014/main" id="{9D7E53B9-B049-3CDA-F358-DE20827E0D80}"/>
              </a:ext>
            </a:extLst>
          </p:cNvPr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Validación de fecha de publicación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Rectángulo 224">
            <a:extLst>
              <a:ext uri="{FF2B5EF4-FFF2-40B4-BE49-F238E27FC236}">
                <a16:creationId xmlns:a16="http://schemas.microsoft.com/office/drawing/2014/main" id="{4117D768-CCDB-5D59-A4B9-7B565ED6BAB9}"/>
              </a:ext>
            </a:extLst>
          </p:cNvPr>
          <p:cNvSpPr/>
          <p:nvPr/>
        </p:nvSpPr>
        <p:spPr>
          <a:xfrm>
            <a:off x="4916520" y="2596320"/>
            <a:ext cx="364716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Google Shape;104;p 62">
            <a:extLst>
              <a:ext uri="{FF2B5EF4-FFF2-40B4-BE49-F238E27FC236}">
                <a16:creationId xmlns:a16="http://schemas.microsoft.com/office/drawing/2014/main" id="{8B322B54-B7FD-B14D-BFFD-1B6C4E161E1E}"/>
              </a:ext>
            </a:extLst>
          </p:cNvPr>
          <p:cNvSpPr/>
          <p:nvPr/>
        </p:nvSpPr>
        <p:spPr>
          <a:xfrm>
            <a:off x="381000" y="892452"/>
            <a:ext cx="8182680" cy="380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La validación de la fecha de publicación en el </a:t>
            </a:r>
            <a:r>
              <a:rPr lang="es-ES" sz="1200" b="1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T008</a:t>
            </a: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se hace contra el campo </a:t>
            </a:r>
            <a:r>
              <a:rPr lang="es" sz="1200" b="1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T260</a:t>
            </a:r>
            <a:endParaRPr lang="es-ES" sz="1200" b="1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B9FF765-8CCF-1CF5-C5C5-1CDF2A20D434}"/>
              </a:ext>
            </a:extLst>
          </p:cNvPr>
          <p:cNvSpPr/>
          <p:nvPr/>
        </p:nvSpPr>
        <p:spPr>
          <a:xfrm>
            <a:off x="446022" y="2655172"/>
            <a:ext cx="8117657" cy="2238442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30FD023-6D90-7433-FDAC-AF94698F8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53" y="1316389"/>
            <a:ext cx="5466034" cy="1240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3A570D-6D1E-5CBE-BFFC-10774EB8C3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601"/>
          <a:stretch>
            <a:fillRect/>
          </a:stretch>
        </p:blipFill>
        <p:spPr>
          <a:xfrm>
            <a:off x="725988" y="2797292"/>
            <a:ext cx="4212485" cy="75597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D82930C-0625-CB19-007F-EF1AD9330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08" y="3790914"/>
            <a:ext cx="4227644" cy="95876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A81ED98-DB12-3E85-F3E0-E509CC770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980" y="3032407"/>
            <a:ext cx="2860963" cy="158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4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013200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1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4268520" y="1146240"/>
            <a:ext cx="472968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Introducción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" name="Google Shape;74;p1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" name="Google Shape;75;p15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2856960" y="887040"/>
            <a:ext cx="91980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3.3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Ejemplares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2" name="Google Shape;83;p 2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" name="Google Shape;84;p 25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104;p 21"/>
          <p:cNvSpPr/>
          <p:nvPr/>
        </p:nvSpPr>
        <p:spPr>
          <a:xfrm>
            <a:off x="355680" y="882720"/>
            <a:ext cx="84247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No se permite cambiar la situación de un ejemplar a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Expurgado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cuando está prestado, en petición o reservado.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Google Shape;105;p 10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6" name="Google Shape;106;p 1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7" name="Google Shape;81;p 16"/>
          <p:cNvSpPr/>
          <p:nvPr/>
        </p:nvSpPr>
        <p:spPr>
          <a:xfrm>
            <a:off x="360000" y="540000"/>
            <a:ext cx="7556040" cy="35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Situación de ejemplar </a:t>
            </a: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Expurgado</a:t>
            </a: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8" name="Rectángulo 237"/>
          <p:cNvSpPr/>
          <p:nvPr/>
        </p:nvSpPr>
        <p:spPr>
          <a:xfrm>
            <a:off x="360000" y="1450440"/>
            <a:ext cx="8456040" cy="35136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9" name="Flecha: hacia arriba 238"/>
          <p:cNvSpPr/>
          <p:nvPr/>
        </p:nvSpPr>
        <p:spPr>
          <a:xfrm>
            <a:off x="2727818" y="2151975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345FAF-5C8E-E15E-5D6A-0745115E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546" y="2795915"/>
            <a:ext cx="4492987" cy="19493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7F46D2-90CB-0BC4-9296-DA9D4776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74" y="1864894"/>
            <a:ext cx="8416800" cy="274076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B72A1459-3D4A-E3B2-FF41-2131F7F8C07D}"/>
              </a:ext>
            </a:extLst>
          </p:cNvPr>
          <p:cNvSpPr/>
          <p:nvPr/>
        </p:nvSpPr>
        <p:spPr>
          <a:xfrm>
            <a:off x="4210019" y="2960241"/>
            <a:ext cx="716040" cy="176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104;p 14"/>
          <p:cNvSpPr/>
          <p:nvPr/>
        </p:nvSpPr>
        <p:spPr>
          <a:xfrm>
            <a:off x="344160" y="1380600"/>
            <a:ext cx="2335680" cy="288648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Campo </a:t>
            </a:r>
            <a:r>
              <a:rPr lang="es" sz="1200" b="1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Nº de registro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•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puede filtrar por rangos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</a:t>
            </a:r>
            <a:r>
              <a:rPr lang="es" sz="1200" b="1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Destino de ejempares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se han añadido los campos: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• Signatura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Signatura suplementaria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Google Shape;105;p 8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5" name="Google Shape;106;p 1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6" name="Rectángulo 245"/>
          <p:cNvSpPr/>
          <p:nvPr/>
        </p:nvSpPr>
        <p:spPr>
          <a:xfrm>
            <a:off x="2844720" y="1391400"/>
            <a:ext cx="5935680" cy="287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Flecha: a la derecha 246"/>
          <p:cNvSpPr/>
          <p:nvPr/>
        </p:nvSpPr>
        <p:spPr>
          <a:xfrm>
            <a:off x="2880000" y="3075492"/>
            <a:ext cx="78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48" name="Tabla 247"/>
          <p:cNvGraphicFramePr/>
          <p:nvPr>
            <p:extLst>
              <p:ext uri="{D42A27DB-BD31-4B8C-83A1-F6EECF244321}">
                <p14:modId xmlns:p14="http://schemas.microsoft.com/office/powerpoint/2010/main" val="3984920009"/>
              </p:ext>
            </p:extLst>
          </p:nvPr>
        </p:nvGraphicFramePr>
        <p:xfrm>
          <a:off x="409320" y="666360"/>
          <a:ext cx="8371080" cy="512280"/>
        </p:xfrm>
        <a:graphic>
          <a:graphicData uri="http://schemas.openxmlformats.org/drawingml/2006/table">
            <a:tbl>
              <a:tblPr/>
              <a:tblGrid>
                <a:gridCol w="83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22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40"/>
                        </a:spcBef>
                        <a:spcAft>
                          <a:spcPts val="340"/>
                        </a:spcAft>
                        <a:tabLst>
                          <a:tab pos="154080" algn="l"/>
                        </a:tabLst>
                      </a:pPr>
                      <a:r>
                        <a:rPr lang="es-ES" sz="1400" b="1" u="none" strike="noStrike" dirty="0">
                          <a:solidFill>
                            <a:srgbClr val="1C4586"/>
                          </a:solidFill>
                          <a:effectLst/>
                          <a:uFillTx/>
                          <a:latin typeface="Inter"/>
                        </a:rPr>
                        <a:t>Traslado de fondos</a:t>
                      </a:r>
                      <a:endParaRPr lang="es-ES" sz="14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59200" indent="-129600" algn="just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0" algn="l"/>
                        </a:tabLst>
                      </a:pPr>
                      <a:endParaRPr lang="es-ES" sz="9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FFFFFF"/>
                      </a:solidFill>
                      <a:prstDash val="solid"/>
                    </a:lnL>
                    <a:lnR w="7200">
                      <a:solidFill>
                        <a:srgbClr val="FFFFFF"/>
                      </a:solidFill>
                      <a:prstDash val="solid"/>
                    </a:lnR>
                    <a:lnT w="7200">
                      <a:solidFill>
                        <a:srgbClr val="FFFFFF"/>
                      </a:solidFill>
                      <a:prstDash val="solid"/>
                    </a:lnT>
                    <a:lnB w="720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9" name="Imagen 248"/>
          <p:cNvPicPr/>
          <p:nvPr/>
        </p:nvPicPr>
        <p:blipFill>
          <a:blip r:embed="rId3"/>
          <a:stretch/>
        </p:blipFill>
        <p:spPr>
          <a:xfrm>
            <a:off x="3667680" y="1575720"/>
            <a:ext cx="4828320" cy="249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0" name="Flecha: a la derecha 249"/>
          <p:cNvSpPr/>
          <p:nvPr/>
        </p:nvSpPr>
        <p:spPr>
          <a:xfrm>
            <a:off x="2880000" y="2298316"/>
            <a:ext cx="78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104;p 20"/>
          <p:cNvSpPr/>
          <p:nvPr/>
        </p:nvSpPr>
        <p:spPr>
          <a:xfrm>
            <a:off x="355680" y="846720"/>
            <a:ext cx="7915320" cy="5927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Desde un título secundario no se permite borrar ejemplares.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Sólo se puede realizar la eliminación del ejemplar asignado secundariamente desde el título principal.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Google Shape;105;p 9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3" name="Google Shape;106;p 1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4" name="Google Shape;81;p 15"/>
          <p:cNvSpPr/>
          <p:nvPr/>
        </p:nvSpPr>
        <p:spPr>
          <a:xfrm>
            <a:off x="130203" y="460406"/>
            <a:ext cx="7453093" cy="35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Ejemplar asignado secundariamente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Rectángulo 254"/>
          <p:cNvSpPr/>
          <p:nvPr/>
        </p:nvSpPr>
        <p:spPr>
          <a:xfrm>
            <a:off x="360000" y="1548000"/>
            <a:ext cx="8456040" cy="341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6" name="Imagen 255"/>
          <p:cNvPicPr/>
          <p:nvPr/>
        </p:nvPicPr>
        <p:blipFill>
          <a:blip r:embed="rId3"/>
          <a:stretch/>
        </p:blipFill>
        <p:spPr>
          <a:xfrm>
            <a:off x="540000" y="1638545"/>
            <a:ext cx="3947040" cy="1897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7" name="Imagen 256"/>
          <p:cNvPicPr/>
          <p:nvPr/>
        </p:nvPicPr>
        <p:blipFill>
          <a:blip r:embed="rId4"/>
          <a:stretch/>
        </p:blipFill>
        <p:spPr>
          <a:xfrm>
            <a:off x="4680000" y="2961360"/>
            <a:ext cx="3956040" cy="193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Flecha: hacia abajo 257"/>
          <p:cNvSpPr/>
          <p:nvPr/>
        </p:nvSpPr>
        <p:spPr>
          <a:xfrm>
            <a:off x="7453800" y="2502000"/>
            <a:ext cx="176040" cy="53604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Flecha: hacia arriba 258"/>
          <p:cNvSpPr/>
          <p:nvPr/>
        </p:nvSpPr>
        <p:spPr>
          <a:xfrm>
            <a:off x="1620000" y="3355278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2856960" y="887040"/>
            <a:ext cx="91980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3.4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Consultas estadísticas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2" name="Google Shape;83;p 2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3" name="Google Shape;84;p 24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104;p 38"/>
          <p:cNvSpPr/>
          <p:nvPr/>
        </p:nvSpPr>
        <p:spPr>
          <a:xfrm>
            <a:off x="355680" y="882720"/>
            <a:ext cx="84247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Es posible realizar búsquedas restringiendo por el modelo de opac utilizado.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Google Shape;105;p 22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6" name="Google Shape;106;p 2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7" name="Google Shape;81;p 35"/>
          <p:cNvSpPr/>
          <p:nvPr/>
        </p:nvSpPr>
        <p:spPr>
          <a:xfrm>
            <a:off x="360000" y="540000"/>
            <a:ext cx="7556040" cy="35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Recuentos mensuales OPAC</a:t>
            </a: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8" name="Rectángulo 267"/>
          <p:cNvSpPr/>
          <p:nvPr/>
        </p:nvSpPr>
        <p:spPr>
          <a:xfrm>
            <a:off x="360000" y="1583999"/>
            <a:ext cx="8542080" cy="2828673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0" name="Imagen 269"/>
          <p:cNvPicPr/>
          <p:nvPr/>
        </p:nvPicPr>
        <p:blipFill>
          <a:blip r:embed="rId3"/>
          <a:stretch/>
        </p:blipFill>
        <p:spPr>
          <a:xfrm>
            <a:off x="1546448" y="1793526"/>
            <a:ext cx="6285600" cy="1433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Google Shape;104;p 38">
            <a:extLst>
              <a:ext uri="{FF2B5EF4-FFF2-40B4-BE49-F238E27FC236}">
                <a16:creationId xmlns:a16="http://schemas.microsoft.com/office/drawing/2014/main" id="{29640057-6012-4F8D-6058-4F83924C0A8B}"/>
              </a:ext>
            </a:extLst>
          </p:cNvPr>
          <p:cNvSpPr/>
          <p:nvPr/>
        </p:nvSpPr>
        <p:spPr>
          <a:xfrm>
            <a:off x="355680" y="3840327"/>
            <a:ext cx="8542080" cy="3790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2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		01		 	          02 				03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18C97A-A334-AFD8-37AD-FB26E7C25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34" y="3387826"/>
            <a:ext cx="2084028" cy="509854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83ED93A6-686C-3C9C-7BE6-58651F7726AC}"/>
              </a:ext>
            </a:extLst>
          </p:cNvPr>
          <p:cNvSpPr/>
          <p:nvPr/>
        </p:nvSpPr>
        <p:spPr>
          <a:xfrm>
            <a:off x="1579419" y="2858980"/>
            <a:ext cx="643402" cy="176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436A68-9768-3718-1C9B-09EA8D0CC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793" y="3413030"/>
            <a:ext cx="2106414" cy="4972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48D745-76D5-A2BF-FD6E-5609EA1BF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630" y="3395160"/>
            <a:ext cx="2084028" cy="50070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2700000" y="887040"/>
            <a:ext cx="92088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3.5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Autoridades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3" name="Google Shape;83;p 2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4" name="Google Shape;84;p 27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104;p 51"/>
          <p:cNvSpPr/>
          <p:nvPr/>
        </p:nvSpPr>
        <p:spPr>
          <a:xfrm>
            <a:off x="332280" y="919800"/>
            <a:ext cx="834768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Absys permite asociar a las autoridades una imagen como principal para visualizar de forma automática cuando se muestra la autoridad desde AbsysNet o, cuando existe, desde el OPAC de Autoridades.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6" name="Google Shape;106;p 4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7" name="Google Shape;81;p 56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Asociar imágenes a los registros de autoridad</a:t>
            </a:r>
            <a:r>
              <a:rPr lang="es" sz="1400" b="1" u="none" strike="noStrike" dirty="0">
                <a:solidFill>
                  <a:srgbClr val="FF0000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8" name="Rectángulo 277"/>
          <p:cNvSpPr/>
          <p:nvPr/>
        </p:nvSpPr>
        <p:spPr>
          <a:xfrm>
            <a:off x="360000" y="1599015"/>
            <a:ext cx="8277480" cy="269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9" name="Imagen 278"/>
          <p:cNvPicPr/>
          <p:nvPr/>
        </p:nvPicPr>
        <p:blipFill>
          <a:blip r:embed="rId3"/>
          <a:stretch/>
        </p:blipFill>
        <p:spPr>
          <a:xfrm>
            <a:off x="1224000" y="1772088"/>
            <a:ext cx="6324480" cy="233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Google Shape;104;p 51">
            <a:extLst>
              <a:ext uri="{FF2B5EF4-FFF2-40B4-BE49-F238E27FC236}">
                <a16:creationId xmlns:a16="http://schemas.microsoft.com/office/drawing/2014/main" id="{F2096EE7-651D-AE67-EC7F-292F8CE6B73A}"/>
              </a:ext>
            </a:extLst>
          </p:cNvPr>
          <p:cNvSpPr/>
          <p:nvPr/>
        </p:nvSpPr>
        <p:spPr>
          <a:xfrm>
            <a:off x="332281" y="4404231"/>
            <a:ext cx="8347680" cy="5927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Pueden añadir imágenes los usuarios bibliotecarios con permiso para actualizar catálogo o para subir imágenes, tanto en CATA como en AUTO.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104;p 61"/>
          <p:cNvSpPr/>
          <p:nvPr/>
        </p:nvSpPr>
        <p:spPr>
          <a:xfrm>
            <a:off x="288000" y="919800"/>
            <a:ext cx="8347680" cy="81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Es posible hacer la captura parcial de una autoridad para cumplimentar un campo con conversión dinámica de subcampos, con el fin de poder rellenar el T240 ($a ....) y T243 ($a ....) a partir de encabezamientos de autor título en T1XX ($t ...).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1" name="Google Shape;106;p 50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2" name="Google Shape;81;p 65"/>
          <p:cNvSpPr/>
          <p:nvPr/>
        </p:nvSpPr>
        <p:spPr>
          <a:xfrm>
            <a:off x="332280" y="54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Captura parcial de una autoridad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3" name="Rectángulo 282"/>
          <p:cNvSpPr/>
          <p:nvPr/>
        </p:nvSpPr>
        <p:spPr>
          <a:xfrm>
            <a:off x="360000" y="1800000"/>
            <a:ext cx="3955680" cy="287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4" name="Rectángulo 283"/>
          <p:cNvSpPr/>
          <p:nvPr/>
        </p:nvSpPr>
        <p:spPr>
          <a:xfrm>
            <a:off x="4680000" y="1805040"/>
            <a:ext cx="4135680" cy="28706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Rectángulo 284"/>
          <p:cNvSpPr/>
          <p:nvPr/>
        </p:nvSpPr>
        <p:spPr>
          <a:xfrm>
            <a:off x="540000" y="1980000"/>
            <a:ext cx="3595680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Como indica BNE en su perfil RDA: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los </a:t>
            </a:r>
            <a:r>
              <a:rPr lang="es" sz="1200" b="1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títulos preferidos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de obras no anónimas (antes conocidos como títulos uniformes) completados en los campos T240 y T243 de los registros bibliográficos, no tienen que tomarse del T130 de autoridades (</a:t>
            </a:r>
            <a:r>
              <a:rPr lang="es-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Título uniforme)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, sino del T1XX$t (normalmente del T100).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6" name="Rectángulo 285"/>
          <p:cNvSpPr/>
          <p:nvPr/>
        </p:nvSpPr>
        <p:spPr>
          <a:xfrm>
            <a:off x="4988520" y="1984320"/>
            <a:ext cx="364716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De esta forma, una vez definida adecuadamente esta opción en el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fichero de configuración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, se puede capturar sólo una parte de una autoridad.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	&lt;bibliographic datafield="T240" ind1="-" ind2="-" sourceSubfields="tnpk" destinationSubfields="anpk" /&gt;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            &lt;bibliographic datafield="T243" ind1="-" ind2="-" sourceSubfields="tnpkl" destinationSubfields="anpkl" /&gt;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106;p 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8" name="Google Shape;81;p 11"/>
          <p:cNvSpPr/>
          <p:nvPr/>
        </p:nvSpPr>
        <p:spPr>
          <a:xfrm>
            <a:off x="332280" y="360000"/>
            <a:ext cx="5423400" cy="5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Ejemplo de captura parcial de una autoridad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9" name="Rectángulo 288"/>
          <p:cNvSpPr/>
          <p:nvPr/>
        </p:nvSpPr>
        <p:spPr>
          <a:xfrm>
            <a:off x="360000" y="1188000"/>
            <a:ext cx="8455680" cy="53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0" name="Imagen 289"/>
          <p:cNvPicPr/>
          <p:nvPr/>
        </p:nvPicPr>
        <p:blipFill>
          <a:blip r:embed="rId3"/>
          <a:stretch/>
        </p:blipFill>
        <p:spPr>
          <a:xfrm>
            <a:off x="900000" y="1271880"/>
            <a:ext cx="7375680" cy="36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1" name="Rectángulo 290"/>
          <p:cNvSpPr/>
          <p:nvPr/>
        </p:nvSpPr>
        <p:spPr>
          <a:xfrm>
            <a:off x="360000" y="2448000"/>
            <a:ext cx="8455680" cy="1471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2" name="Imagen 291"/>
          <p:cNvPicPr/>
          <p:nvPr/>
        </p:nvPicPr>
        <p:blipFill>
          <a:blip r:embed="rId4"/>
          <a:stretch/>
        </p:blipFill>
        <p:spPr>
          <a:xfrm>
            <a:off x="900000" y="2520000"/>
            <a:ext cx="7608240" cy="132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3" name="Google Shape;104;p 12"/>
          <p:cNvSpPr/>
          <p:nvPr/>
        </p:nvSpPr>
        <p:spPr>
          <a:xfrm>
            <a:off x="288000" y="1764000"/>
            <a:ext cx="834768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Si queremos capturar sólo el $k para un campo T240, no es necesario crear otra autoridad, se captura la ya existente y sólo se guarda la parte correspondiente al $k.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4" name="Rectángulo 293"/>
          <p:cNvSpPr/>
          <p:nvPr/>
        </p:nvSpPr>
        <p:spPr>
          <a:xfrm>
            <a:off x="360000" y="4392000"/>
            <a:ext cx="8455680" cy="53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Google Shape;104;p 10"/>
          <p:cNvSpPr/>
          <p:nvPr/>
        </p:nvSpPr>
        <p:spPr>
          <a:xfrm>
            <a:off x="288000" y="740520"/>
            <a:ext cx="834768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el caso de las autoridades de autor-título: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6" name="Google Shape;104;p 13"/>
          <p:cNvSpPr/>
          <p:nvPr/>
        </p:nvSpPr>
        <p:spPr>
          <a:xfrm>
            <a:off x="288000" y="3960000"/>
            <a:ext cx="834768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ambos casos el ZZ de la autoridad es el mismo: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7" name="Imagen 296"/>
          <p:cNvPicPr/>
          <p:nvPr/>
        </p:nvPicPr>
        <p:blipFill>
          <a:blip r:embed="rId5"/>
          <a:stretch/>
        </p:blipFill>
        <p:spPr>
          <a:xfrm>
            <a:off x="4140000" y="4481640"/>
            <a:ext cx="967680" cy="356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04;p 59"/>
          <p:cNvSpPr/>
          <p:nvPr/>
        </p:nvSpPr>
        <p:spPr>
          <a:xfrm>
            <a:off x="363600" y="1499301"/>
            <a:ext cx="2869127" cy="805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marL="360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Más seguridad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Más accesible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Más eficiencia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Google Shape;105;p 29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" name="Google Shape;106;p 4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Google Shape;81;p 63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Nueva versión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" name="Imagen 47"/>
          <p:cNvPicPr/>
          <p:nvPr/>
        </p:nvPicPr>
        <p:blipFill>
          <a:blip r:embed="rId3"/>
          <a:stretch/>
        </p:blipFill>
        <p:spPr>
          <a:xfrm>
            <a:off x="3267767" y="1338550"/>
            <a:ext cx="3957480" cy="1560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3265200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4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title"/>
          </p:nvPr>
        </p:nvSpPr>
        <p:spPr>
          <a:xfrm>
            <a:off x="4484520" y="1146240"/>
            <a:ext cx="434304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Personas lectoras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0" name="Google Shape;74;p 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1" name="Google Shape;75;p 3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2676960" y="887040"/>
            <a:ext cx="91980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4.1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title"/>
          </p:nvPr>
        </p:nvSpPr>
        <p:spPr>
          <a:xfrm>
            <a:off x="360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Gestión de personas lectoras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4" name="Google Shape;83;p 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5" name="Google Shape;84;p 7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104;p 40"/>
          <p:cNvSpPr/>
          <p:nvPr/>
        </p:nvSpPr>
        <p:spPr>
          <a:xfrm>
            <a:off x="360000" y="1315800"/>
            <a:ext cx="79153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campo </a:t>
            </a: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Alias</a:t>
            </a: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es modificable.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7" name="Google Shape;105;p 6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8" name="Google Shape;106;p 3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9" name="Google Shape;81;p 38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Campo </a:t>
            </a: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Alias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0" name="Rectángulo 309"/>
          <p:cNvSpPr/>
          <p:nvPr/>
        </p:nvSpPr>
        <p:spPr>
          <a:xfrm>
            <a:off x="2880000" y="1800000"/>
            <a:ext cx="5935680" cy="287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1" name="Imagen 310"/>
          <p:cNvPicPr/>
          <p:nvPr/>
        </p:nvPicPr>
        <p:blipFill>
          <a:blip r:embed="rId3"/>
          <a:stretch/>
        </p:blipFill>
        <p:spPr>
          <a:xfrm>
            <a:off x="3216240" y="2135520"/>
            <a:ext cx="5272200" cy="218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2" name="Flecha: a la derecha 311"/>
          <p:cNvSpPr/>
          <p:nvPr/>
        </p:nvSpPr>
        <p:spPr>
          <a:xfrm>
            <a:off x="2844000" y="2628000"/>
            <a:ext cx="78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104;p 64"/>
          <p:cNvSpPr/>
          <p:nvPr/>
        </p:nvSpPr>
        <p:spPr>
          <a:xfrm>
            <a:off x="360000" y="1063800"/>
            <a:ext cx="8277840" cy="39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Cuando se añade un lector se muestra un mensaje informativo indicando que otro lector tiene el mismo DNI.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Google Shape;105;p 32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5" name="Google Shape;106;p 5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6" name="Google Shape;81;p 69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DNI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7" name="Rectángulo 316"/>
          <p:cNvSpPr/>
          <p:nvPr/>
        </p:nvSpPr>
        <p:spPr>
          <a:xfrm>
            <a:off x="432000" y="1692000"/>
            <a:ext cx="8205840" cy="2985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8" name="Imagen 317"/>
          <p:cNvPicPr/>
          <p:nvPr/>
        </p:nvPicPr>
        <p:blipFill>
          <a:blip r:embed="rId3"/>
          <a:stretch/>
        </p:blipFill>
        <p:spPr>
          <a:xfrm>
            <a:off x="2618280" y="1836000"/>
            <a:ext cx="3823560" cy="2697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104;p 77"/>
          <p:cNvSpPr/>
          <p:nvPr/>
        </p:nvSpPr>
        <p:spPr>
          <a:xfrm>
            <a:off x="360000" y="1135800"/>
            <a:ext cx="79153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No pueden añadir: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7" name="Google Shape;105;p 42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8" name="Google Shape;106;p 6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9" name="Google Shape;81;p 87"/>
          <p:cNvSpPr/>
          <p:nvPr/>
        </p:nvSpPr>
        <p:spPr>
          <a:xfrm>
            <a:off x="332280" y="720000"/>
            <a:ext cx="830592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Personas lectoras caducadas</a:t>
            </a: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0" name="Rectángulo 329"/>
          <p:cNvSpPr/>
          <p:nvPr/>
        </p:nvSpPr>
        <p:spPr>
          <a:xfrm>
            <a:off x="396000" y="1603080"/>
            <a:ext cx="6477120" cy="323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1" name="Imagen 330"/>
          <p:cNvPicPr/>
          <p:nvPr/>
        </p:nvPicPr>
        <p:blipFill>
          <a:blip r:embed="rId3"/>
          <a:stretch/>
        </p:blipFill>
        <p:spPr>
          <a:xfrm>
            <a:off x="540000" y="1828440"/>
            <a:ext cx="6189120" cy="2884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2" name="Flecha: hacia la izquierda 331"/>
          <p:cNvSpPr/>
          <p:nvPr/>
        </p:nvSpPr>
        <p:spPr>
          <a:xfrm>
            <a:off x="5940000" y="3962520"/>
            <a:ext cx="536040" cy="174600"/>
          </a:xfrm>
          <a:prstGeom prst="leftArrow">
            <a:avLst>
              <a:gd name="adj1" fmla="val 50000"/>
              <a:gd name="adj2" fmla="val 7560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560" rIns="90000" bIns="4356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Rectángulo 332"/>
          <p:cNvSpPr/>
          <p:nvPr/>
        </p:nvSpPr>
        <p:spPr>
          <a:xfrm>
            <a:off x="6949440" y="3240000"/>
            <a:ext cx="1975680" cy="1579320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4" name="Rectángulo 333"/>
          <p:cNvSpPr/>
          <p:nvPr/>
        </p:nvSpPr>
        <p:spPr>
          <a:xfrm>
            <a:off x="7020000" y="3312000"/>
            <a:ext cx="154296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DSI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Desideratas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• Enlaces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104;p 22"/>
          <p:cNvSpPr/>
          <p:nvPr/>
        </p:nvSpPr>
        <p:spPr>
          <a:xfrm>
            <a:off x="360000" y="1099800"/>
            <a:ext cx="79153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la validación del correo electrónico se comprueba si la dirección tiene espacios en blanco.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6" name="Google Shape;105;p 11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7" name="Google Shape;106;p 1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8" name="Google Shape;81;p 17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E-mail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9" name="Rectángulo 338"/>
          <p:cNvSpPr/>
          <p:nvPr/>
        </p:nvSpPr>
        <p:spPr>
          <a:xfrm>
            <a:off x="427680" y="1620000"/>
            <a:ext cx="8352360" cy="323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0" name="Imagen 339"/>
          <p:cNvPicPr/>
          <p:nvPr/>
        </p:nvPicPr>
        <p:blipFill>
          <a:blip r:embed="rId3"/>
          <a:stretch/>
        </p:blipFill>
        <p:spPr>
          <a:xfrm>
            <a:off x="972000" y="1843920"/>
            <a:ext cx="7302240" cy="28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104;p 25"/>
          <p:cNvSpPr/>
          <p:nvPr/>
        </p:nvSpPr>
        <p:spPr>
          <a:xfrm>
            <a:off x="360000" y="1099800"/>
            <a:ext cx="842040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No se permite añadir o modificar un lector si el campo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Utilizar e-mail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está seleccionado y no existe correo electrónico asociado.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2" name="Google Shape;105;p 31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3" name="Google Shape;106;p 1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4" name="Google Shape;81;p 19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E-mail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5" name="Rectángulo 344"/>
          <p:cNvSpPr/>
          <p:nvPr/>
        </p:nvSpPr>
        <p:spPr>
          <a:xfrm>
            <a:off x="428040" y="1800000"/>
            <a:ext cx="8352360" cy="305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6" name="Imagen 345"/>
          <p:cNvPicPr/>
          <p:nvPr/>
        </p:nvPicPr>
        <p:blipFill>
          <a:blip r:embed="rId3"/>
          <a:stretch/>
        </p:blipFill>
        <p:spPr>
          <a:xfrm>
            <a:off x="2784600" y="2700000"/>
            <a:ext cx="3153240" cy="2157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7" name="Imagen 346"/>
          <p:cNvPicPr/>
          <p:nvPr/>
        </p:nvPicPr>
        <p:blipFill>
          <a:blip r:embed="rId4"/>
          <a:stretch/>
        </p:blipFill>
        <p:spPr>
          <a:xfrm>
            <a:off x="468000" y="2032920"/>
            <a:ext cx="8181000" cy="304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104;p 23"/>
          <p:cNvSpPr/>
          <p:nvPr/>
        </p:nvSpPr>
        <p:spPr>
          <a:xfrm>
            <a:off x="360000" y="1099800"/>
            <a:ext cx="79153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campo fecha de última conexión es buscable.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9" name="Google Shape;105;p 12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0" name="Google Shape;106;p 1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1" name="Google Shape;81;p 18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Fecha última conexión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2" name="Rectángulo 351"/>
          <p:cNvSpPr/>
          <p:nvPr/>
        </p:nvSpPr>
        <p:spPr>
          <a:xfrm>
            <a:off x="427680" y="1620000"/>
            <a:ext cx="8388360" cy="179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3" name="Imagen 352"/>
          <p:cNvPicPr/>
          <p:nvPr/>
        </p:nvPicPr>
        <p:blipFill>
          <a:blip r:embed="rId3"/>
          <a:stretch/>
        </p:blipFill>
        <p:spPr>
          <a:xfrm>
            <a:off x="684000" y="1861560"/>
            <a:ext cx="7916040" cy="1338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4" name="Flecha: hacia la izquierda 353"/>
          <p:cNvSpPr/>
          <p:nvPr/>
        </p:nvSpPr>
        <p:spPr>
          <a:xfrm>
            <a:off x="7848000" y="2125440"/>
            <a:ext cx="536040" cy="174600"/>
          </a:xfrm>
          <a:prstGeom prst="leftArrow">
            <a:avLst>
              <a:gd name="adj1" fmla="val 50000"/>
              <a:gd name="adj2" fmla="val 7560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560" rIns="90000" bIns="4356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5" name="Google Shape;104;p 24"/>
          <p:cNvSpPr/>
          <p:nvPr/>
        </p:nvSpPr>
        <p:spPr>
          <a:xfrm>
            <a:off x="360000" y="3548160"/>
            <a:ext cx="7915320" cy="12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actualiza al autentificarse: 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	 </a:t>
            </a:r>
            <a:r>
              <a:rPr lang="es" sz="1200" b="0" u="none" strike="noStrike">
                <a:solidFill>
                  <a:srgbClr val="0A4A91"/>
                </a:solidFill>
                <a:effectLst/>
                <a:uFillTx/>
                <a:latin typeface="Inter"/>
                <a:ea typeface="Inter"/>
              </a:rPr>
              <a:t>•</a:t>
            </a: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vía eBiblio: por medio de la utilidad </a:t>
            </a: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doauth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    	 </a:t>
            </a:r>
            <a:r>
              <a:rPr lang="es" sz="1200" b="0" u="none" strike="noStrike">
                <a:solidFill>
                  <a:srgbClr val="0A4A91"/>
                </a:solidFill>
                <a:effectLst/>
                <a:uFillTx/>
                <a:latin typeface="Inter"/>
                <a:ea typeface="Inter"/>
              </a:rPr>
              <a:t>•</a:t>
            </a: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otros recursos: vía API 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104;p 41"/>
          <p:cNvSpPr/>
          <p:nvPr/>
        </p:nvSpPr>
        <p:spPr>
          <a:xfrm>
            <a:off x="360000" y="1063800"/>
            <a:ext cx="845604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han añadido las cartas de antes de finalización de préstamos.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7" name="Google Shape;106;p 3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8" name="Google Shape;81;p 39"/>
          <p:cNvSpPr/>
          <p:nvPr/>
        </p:nvSpPr>
        <p:spPr>
          <a:xfrm>
            <a:off x="332280" y="720000"/>
            <a:ext cx="830376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Recuentos mensuales de cartas enviadas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9" name="Rectángulo 358"/>
          <p:cNvSpPr/>
          <p:nvPr/>
        </p:nvSpPr>
        <p:spPr>
          <a:xfrm>
            <a:off x="427680" y="1584000"/>
            <a:ext cx="8388360" cy="287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0" name="Imagen 359"/>
          <p:cNvPicPr/>
          <p:nvPr/>
        </p:nvPicPr>
        <p:blipFill>
          <a:blip r:embed="rId3"/>
          <a:stretch/>
        </p:blipFill>
        <p:spPr>
          <a:xfrm>
            <a:off x="659520" y="1805760"/>
            <a:ext cx="7904520" cy="2402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1" name="Flecha: hacia arriba 360"/>
          <p:cNvSpPr/>
          <p:nvPr/>
        </p:nvSpPr>
        <p:spPr>
          <a:xfrm>
            <a:off x="7668000" y="306000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104;p 26"/>
          <p:cNvSpPr/>
          <p:nvPr/>
        </p:nvSpPr>
        <p:spPr>
          <a:xfrm>
            <a:off x="1168602" y="1115460"/>
            <a:ext cx="7643118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	Las desideratas se visualizan ordenadas por fecha de creación de forma descendente (de más recientes a más antiguas).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3" name="Google Shape;106;p 1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4" name="Google Shape;81;p 20"/>
          <p:cNvSpPr/>
          <p:nvPr/>
        </p:nvSpPr>
        <p:spPr>
          <a:xfrm>
            <a:off x="332280" y="720000"/>
            <a:ext cx="830376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Personas lectoras: </a:t>
            </a: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Relaciones 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5" name="Rectángulo 364"/>
          <p:cNvSpPr/>
          <p:nvPr/>
        </p:nvSpPr>
        <p:spPr>
          <a:xfrm>
            <a:off x="427680" y="1872000"/>
            <a:ext cx="8388360" cy="287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6" name="Flecha: hacia arriba 365"/>
          <p:cNvSpPr/>
          <p:nvPr/>
        </p:nvSpPr>
        <p:spPr>
          <a:xfrm>
            <a:off x="6336000" y="349200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7" name="Imagen 366"/>
          <p:cNvPicPr/>
          <p:nvPr/>
        </p:nvPicPr>
        <p:blipFill>
          <a:blip r:embed="rId3"/>
          <a:stretch/>
        </p:blipFill>
        <p:spPr>
          <a:xfrm>
            <a:off x="540000" y="2063520"/>
            <a:ext cx="8096040" cy="140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3C42475-05BF-8C8D-CE8E-2EE6D2B7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80" y="1107867"/>
            <a:ext cx="568106" cy="5481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FE023-100D-F0E4-883B-1D37F63E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05;p 29">
            <a:extLst>
              <a:ext uri="{FF2B5EF4-FFF2-40B4-BE49-F238E27FC236}">
                <a16:creationId xmlns:a16="http://schemas.microsoft.com/office/drawing/2014/main" id="{E1463647-6F7A-2192-9D31-189861884226}"/>
              </a:ext>
            </a:extLst>
          </p:cNvPr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" name="Google Shape;106;p 48">
            <a:extLst>
              <a:ext uri="{FF2B5EF4-FFF2-40B4-BE49-F238E27FC236}">
                <a16:creationId xmlns:a16="http://schemas.microsoft.com/office/drawing/2014/main" id="{04486A42-3ACA-0656-A1F9-9AF6E9CB65F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Google Shape;81;p 63">
            <a:extLst>
              <a:ext uri="{FF2B5EF4-FFF2-40B4-BE49-F238E27FC236}">
                <a16:creationId xmlns:a16="http://schemas.microsoft.com/office/drawing/2014/main" id="{B4D9BC02-92F7-38F7-5A92-149F68E12E6D}"/>
              </a:ext>
            </a:extLst>
          </p:cNvPr>
          <p:cNvSpPr/>
          <p:nvPr/>
        </p:nvSpPr>
        <p:spPr>
          <a:xfrm>
            <a:off x="332279" y="720000"/>
            <a:ext cx="7458593" cy="429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Pantalla de acceso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E69967-4422-E512-49E9-4E11A8261A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5" t="1596" r="1870" b="1266"/>
          <a:stretch>
            <a:fillRect/>
          </a:stretch>
        </p:blipFill>
        <p:spPr>
          <a:xfrm>
            <a:off x="2807855" y="1052945"/>
            <a:ext cx="3061854" cy="387927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4CB5F4C-6790-1A0D-E043-9812A1236655}"/>
              </a:ext>
            </a:extLst>
          </p:cNvPr>
          <p:cNvSpPr/>
          <p:nvPr/>
        </p:nvSpPr>
        <p:spPr>
          <a:xfrm>
            <a:off x="4211782" y="2068945"/>
            <a:ext cx="600363" cy="1464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322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BA19E-E212-0FFD-486F-FEB645304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>
            <a:extLst>
              <a:ext uri="{FF2B5EF4-FFF2-40B4-BE49-F238E27FC236}">
                <a16:creationId xmlns:a16="http://schemas.microsoft.com/office/drawing/2014/main" id="{B09B74CC-63AF-7220-AF52-8C4337C0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471" y="798552"/>
            <a:ext cx="1045289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4.2</a:t>
            </a:r>
            <a:endParaRPr lang="es-ES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3" name="PlaceHolder 2">
            <a:extLst>
              <a:ext uri="{FF2B5EF4-FFF2-40B4-BE49-F238E27FC236}">
                <a16:creationId xmlns:a16="http://schemas.microsoft.com/office/drawing/2014/main" id="{EDCB9DBB-3591-4192-BE11-97386914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897" y="864246"/>
            <a:ext cx="5788742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dirty="0">
                <a:solidFill>
                  <a:srgbClr val="004F9F"/>
                </a:solidFill>
                <a:latin typeface="Inter ExtraLight"/>
                <a:ea typeface="Inter ExtraLight"/>
              </a:rPr>
              <a:t>Información </a:t>
            </a:r>
            <a:r>
              <a:rPr lang="es" sz="32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de personas lectoras</a:t>
            </a:r>
            <a:endParaRPr lang="es-ES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4" name="Google Shape;83;p 7">
            <a:extLst>
              <a:ext uri="{FF2B5EF4-FFF2-40B4-BE49-F238E27FC236}">
                <a16:creationId xmlns:a16="http://schemas.microsoft.com/office/drawing/2014/main" id="{44F203F1-B47B-04A2-40E2-669275AAE2F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5" name="Google Shape;84;p 7">
            <a:extLst>
              <a:ext uri="{FF2B5EF4-FFF2-40B4-BE49-F238E27FC236}">
                <a16:creationId xmlns:a16="http://schemas.microsoft.com/office/drawing/2014/main" id="{AC32141A-56A4-7F49-202D-2D75C1583CCA}"/>
              </a:ext>
            </a:extLst>
          </p:cNvPr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5418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9A44-C46F-9D5D-6A93-D8D7DF712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106;p 32">
            <a:extLst>
              <a:ext uri="{FF2B5EF4-FFF2-40B4-BE49-F238E27FC236}">
                <a16:creationId xmlns:a16="http://schemas.microsoft.com/office/drawing/2014/main" id="{0F9BA42D-17DD-A1AA-3EAA-1499549700A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8" name="Google Shape;81;p 39">
            <a:extLst>
              <a:ext uri="{FF2B5EF4-FFF2-40B4-BE49-F238E27FC236}">
                <a16:creationId xmlns:a16="http://schemas.microsoft.com/office/drawing/2014/main" id="{6F3B3BB6-A8C2-4775-F947-396904795BD3}"/>
              </a:ext>
            </a:extLst>
          </p:cNvPr>
          <p:cNvSpPr/>
          <p:nvPr/>
        </p:nvSpPr>
        <p:spPr>
          <a:xfrm>
            <a:off x="332280" y="720000"/>
            <a:ext cx="8388360" cy="4082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Gestión de personas lectoras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Google Shape;104;p 41">
            <a:extLst>
              <a:ext uri="{FF2B5EF4-FFF2-40B4-BE49-F238E27FC236}">
                <a16:creationId xmlns:a16="http://schemas.microsoft.com/office/drawing/2014/main" id="{E48F309C-2731-CC35-1197-F00DE3B4FD05}"/>
              </a:ext>
            </a:extLst>
          </p:cNvPr>
          <p:cNvSpPr/>
          <p:nvPr/>
        </p:nvSpPr>
        <p:spPr>
          <a:xfrm>
            <a:off x="360000" y="1063800"/>
            <a:ext cx="8456040" cy="3808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Eliminar persona lectoras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96130D-E58E-4EF0-419B-28435E4C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303" y="1547702"/>
            <a:ext cx="5449529" cy="3326552"/>
          </a:xfrm>
          <a:prstGeom prst="rect">
            <a:avLst/>
          </a:prstGeom>
        </p:spPr>
      </p:pic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AAF6BD71-5604-9896-B3C2-E72ECBACB7B1}"/>
              </a:ext>
            </a:extLst>
          </p:cNvPr>
          <p:cNvSpPr/>
          <p:nvPr/>
        </p:nvSpPr>
        <p:spPr>
          <a:xfrm>
            <a:off x="2808406" y="2013587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058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BD8E-A9F8-C85A-D41C-6D5CD79D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106;p 32">
            <a:extLst>
              <a:ext uri="{FF2B5EF4-FFF2-40B4-BE49-F238E27FC236}">
                <a16:creationId xmlns:a16="http://schemas.microsoft.com/office/drawing/2014/main" id="{F971FB41-14A4-85D1-B821-5A0E49B184B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8" name="Google Shape;81;p 39">
            <a:extLst>
              <a:ext uri="{FF2B5EF4-FFF2-40B4-BE49-F238E27FC236}">
                <a16:creationId xmlns:a16="http://schemas.microsoft.com/office/drawing/2014/main" id="{A6F97456-FA76-3150-EA32-6606B3C3E681}"/>
              </a:ext>
            </a:extLst>
          </p:cNvPr>
          <p:cNvSpPr/>
          <p:nvPr/>
        </p:nvSpPr>
        <p:spPr>
          <a:xfrm>
            <a:off x="332280" y="720000"/>
            <a:ext cx="8388360" cy="4082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Información de personas lectoras</a:t>
            </a:r>
            <a:endParaRPr lang="es-ES" sz="1400" b="0" u="none" strike="noStrike" dirty="0">
              <a:solidFill>
                <a:srgbClr val="004F9F"/>
              </a:solidFill>
              <a:effectLst/>
              <a:uFillTx/>
              <a:latin typeface="Arial"/>
            </a:endParaRPr>
          </a:p>
        </p:txBody>
      </p:sp>
      <p:sp>
        <p:nvSpPr>
          <p:cNvPr id="2" name="Google Shape;104;p 41">
            <a:extLst>
              <a:ext uri="{FF2B5EF4-FFF2-40B4-BE49-F238E27FC236}">
                <a16:creationId xmlns:a16="http://schemas.microsoft.com/office/drawing/2014/main" id="{197C9990-68F2-9642-ED3C-8B1002F666BE}"/>
              </a:ext>
            </a:extLst>
          </p:cNvPr>
          <p:cNvSpPr/>
          <p:nvPr/>
        </p:nvSpPr>
        <p:spPr>
          <a:xfrm>
            <a:off x="360000" y="1063800"/>
            <a:ext cx="8456040" cy="3808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Eliminar persona lectoras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97894F0-3463-61EC-BFC0-B1D81BF7F52D}"/>
              </a:ext>
            </a:extLst>
          </p:cNvPr>
          <p:cNvSpPr/>
          <p:nvPr/>
        </p:nvSpPr>
        <p:spPr>
          <a:xfrm>
            <a:off x="360000" y="1627025"/>
            <a:ext cx="8388360" cy="287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51B79C7-C936-DCA4-FEC5-701C8796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299" y="1788410"/>
            <a:ext cx="3015681" cy="2444664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B69A9609-E93A-E636-E8BF-C42C7E072AC1}"/>
              </a:ext>
            </a:extLst>
          </p:cNvPr>
          <p:cNvSpPr/>
          <p:nvPr/>
        </p:nvSpPr>
        <p:spPr>
          <a:xfrm>
            <a:off x="2002006" y="4057034"/>
            <a:ext cx="716040" cy="176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373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3C9F-C0EA-11F5-C9E9-AC4A1DD27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104;p 41">
            <a:extLst>
              <a:ext uri="{FF2B5EF4-FFF2-40B4-BE49-F238E27FC236}">
                <a16:creationId xmlns:a16="http://schemas.microsoft.com/office/drawing/2014/main" id="{781813AF-7B31-344A-7B0C-7EA1E0117D34}"/>
              </a:ext>
            </a:extLst>
          </p:cNvPr>
          <p:cNvSpPr/>
          <p:nvPr/>
        </p:nvSpPr>
        <p:spPr>
          <a:xfrm>
            <a:off x="360000" y="1030678"/>
            <a:ext cx="8456040" cy="5931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" sz="1200" dirty="0">
                <a:solidFill>
                  <a:srgbClr val="000000"/>
                </a:solidFill>
                <a:latin typeface="Inter"/>
                <a:ea typeface="Inter"/>
              </a:rPr>
              <a:t>Exportar datos de personas lectoras</a:t>
            </a:r>
            <a:endParaRPr lang="es" sz="1200" b="0" u="none" strike="noStrike" dirty="0">
              <a:solidFill>
                <a:srgbClr val="000000"/>
              </a:solidFill>
              <a:effectLst/>
              <a:uFillTx/>
              <a:latin typeface="Inter"/>
              <a:ea typeface="Inter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Eliminar datos estadísticos asociados a personas lectoras</a:t>
            </a:r>
          </a:p>
        </p:txBody>
      </p:sp>
      <p:pic>
        <p:nvPicPr>
          <p:cNvPr id="357" name="Google Shape;106;p 32">
            <a:extLst>
              <a:ext uri="{FF2B5EF4-FFF2-40B4-BE49-F238E27FC236}">
                <a16:creationId xmlns:a16="http://schemas.microsoft.com/office/drawing/2014/main" id="{0818E4DB-A8D9-9023-A37E-EDF11282ABD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8" name="Google Shape;81;p 39">
            <a:extLst>
              <a:ext uri="{FF2B5EF4-FFF2-40B4-BE49-F238E27FC236}">
                <a16:creationId xmlns:a16="http://schemas.microsoft.com/office/drawing/2014/main" id="{D8805928-B07F-4BBB-69C4-668C1FC03724}"/>
              </a:ext>
            </a:extLst>
          </p:cNvPr>
          <p:cNvSpPr/>
          <p:nvPr/>
        </p:nvSpPr>
        <p:spPr>
          <a:xfrm>
            <a:off x="332280" y="657769"/>
            <a:ext cx="8388360" cy="4189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dirty="0">
                <a:solidFill>
                  <a:srgbClr val="004F9F"/>
                </a:solidFill>
                <a:latin typeface="Inter" panose="020B0604020202020204" charset="0"/>
                <a:ea typeface="Inter" panose="020B0604020202020204" charset="0"/>
              </a:rPr>
              <a:t>Gestión de datos</a:t>
            </a:r>
            <a:endParaRPr lang="es-ES" sz="1400" b="1" dirty="0">
              <a:solidFill>
                <a:srgbClr val="004F9F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359" name="Rectángulo 358">
            <a:extLst>
              <a:ext uri="{FF2B5EF4-FFF2-40B4-BE49-F238E27FC236}">
                <a16:creationId xmlns:a16="http://schemas.microsoft.com/office/drawing/2014/main" id="{AE6BED68-BB3A-EB74-7B41-8C0E2CAA7CA0}"/>
              </a:ext>
            </a:extLst>
          </p:cNvPr>
          <p:cNvSpPr/>
          <p:nvPr/>
        </p:nvSpPr>
        <p:spPr>
          <a:xfrm>
            <a:off x="567812" y="1717824"/>
            <a:ext cx="8098827" cy="3068028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24BA68-2A39-1F50-BC09-ED4E98FB4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342" y="1801506"/>
            <a:ext cx="6454073" cy="2900664"/>
          </a:xfrm>
          <a:prstGeom prst="rect">
            <a:avLst/>
          </a:prstGeom>
        </p:spPr>
      </p:pic>
      <p:sp>
        <p:nvSpPr>
          <p:cNvPr id="4" name="Flecha: hacia arriba 3">
            <a:extLst>
              <a:ext uri="{FF2B5EF4-FFF2-40B4-BE49-F238E27FC236}">
                <a16:creationId xmlns:a16="http://schemas.microsoft.com/office/drawing/2014/main" id="{48011EB5-BC30-FEA0-AEE3-626A1C384629}"/>
              </a:ext>
            </a:extLst>
          </p:cNvPr>
          <p:cNvSpPr/>
          <p:nvPr/>
        </p:nvSpPr>
        <p:spPr>
          <a:xfrm>
            <a:off x="2051593" y="2117692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C7AB2C-57F0-369A-63BD-A8860B455606}"/>
              </a:ext>
            </a:extLst>
          </p:cNvPr>
          <p:cNvSpPr/>
          <p:nvPr/>
        </p:nvSpPr>
        <p:spPr>
          <a:xfrm>
            <a:off x="3716594" y="2385712"/>
            <a:ext cx="1238864" cy="62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059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5BDD0-5754-96FE-014C-ADED90281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106;p 32">
            <a:extLst>
              <a:ext uri="{FF2B5EF4-FFF2-40B4-BE49-F238E27FC236}">
                <a16:creationId xmlns:a16="http://schemas.microsoft.com/office/drawing/2014/main" id="{3CB85692-31DB-2370-8261-6B4D3612129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9" name="Rectángulo 358">
            <a:extLst>
              <a:ext uri="{FF2B5EF4-FFF2-40B4-BE49-F238E27FC236}">
                <a16:creationId xmlns:a16="http://schemas.microsoft.com/office/drawing/2014/main" id="{D3E49A8C-B154-7B10-7B88-08B7874635FB}"/>
              </a:ext>
            </a:extLst>
          </p:cNvPr>
          <p:cNvSpPr/>
          <p:nvPr/>
        </p:nvSpPr>
        <p:spPr>
          <a:xfrm>
            <a:off x="567811" y="1784192"/>
            <a:ext cx="8098827" cy="3068028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0A5F76-7801-5A11-DAC6-304B67A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62" y="2456721"/>
            <a:ext cx="7625924" cy="14806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E876E09-74BF-EF05-34E2-3D0D9B1630DA}"/>
              </a:ext>
            </a:extLst>
          </p:cNvPr>
          <p:cNvSpPr txBox="1"/>
          <p:nvPr/>
        </p:nvSpPr>
        <p:spPr>
          <a:xfrm>
            <a:off x="463279" y="669154"/>
            <a:ext cx="8203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400" b="1" dirty="0">
                <a:solidFill>
                  <a:srgbClr val="004F9F"/>
                </a:solidFill>
                <a:latin typeface="Inter" panose="020B0604020202020204" charset="0"/>
                <a:ea typeface="Inter" panose="020B0604020202020204" charset="0"/>
              </a:rPr>
              <a:t>Exportar los datos de una persona lectora y sus relaciones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9E066A-B33D-28DC-B41E-DFF627A2D52A}"/>
              </a:ext>
            </a:extLst>
          </p:cNvPr>
          <p:cNvSpPr txBox="1"/>
          <p:nvPr/>
        </p:nvSpPr>
        <p:spPr>
          <a:xfrm>
            <a:off x="1264920" y="1174662"/>
            <a:ext cx="7401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Inter" panose="020B0604020202020204" charset="0"/>
                <a:ea typeface="Inter" panose="020B0604020202020204" charset="0"/>
              </a:rPr>
              <a:t>Al hacer clic en el botón se generar un fichero .zip que contiene ficheros .</a:t>
            </a:r>
            <a:r>
              <a:rPr lang="es-ES" sz="1200" dirty="0" err="1">
                <a:latin typeface="Inter" panose="020B0604020202020204" charset="0"/>
                <a:ea typeface="Inter" panose="020B0604020202020204" charset="0"/>
              </a:rPr>
              <a:t>csv</a:t>
            </a:r>
            <a:r>
              <a:rPr lang="es-ES" sz="1200" dirty="0">
                <a:latin typeface="Inter" panose="020B0604020202020204" charset="0"/>
                <a:ea typeface="Inter" panose="020B0604020202020204" charset="0"/>
              </a:rPr>
              <a:t> con la información específica de cada relación asociada al lector.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B9CC2A-A7AD-3578-B7EA-75E99730C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91" y="1055422"/>
            <a:ext cx="617504" cy="60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20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6A7C9-E477-4E60-AB4A-0DE83FF9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106;p 32">
            <a:extLst>
              <a:ext uri="{FF2B5EF4-FFF2-40B4-BE49-F238E27FC236}">
                <a16:creationId xmlns:a16="http://schemas.microsoft.com/office/drawing/2014/main" id="{FD4E6E5F-87D4-8401-4333-F6095332709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9" name="Rectángulo 358">
            <a:extLst>
              <a:ext uri="{FF2B5EF4-FFF2-40B4-BE49-F238E27FC236}">
                <a16:creationId xmlns:a16="http://schemas.microsoft.com/office/drawing/2014/main" id="{6E59B93D-573B-3D86-BEBA-D1731A233AA0}"/>
              </a:ext>
            </a:extLst>
          </p:cNvPr>
          <p:cNvSpPr/>
          <p:nvPr/>
        </p:nvSpPr>
        <p:spPr>
          <a:xfrm>
            <a:off x="515544" y="1621167"/>
            <a:ext cx="8098827" cy="3322533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0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s-ES" sz="10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0518145-A769-450E-AAE3-E90A30D2183D}"/>
              </a:ext>
            </a:extLst>
          </p:cNvPr>
          <p:cNvSpPr txBox="1"/>
          <p:nvPr/>
        </p:nvSpPr>
        <p:spPr>
          <a:xfrm>
            <a:off x="463279" y="679404"/>
            <a:ext cx="820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dirty="0">
                <a:solidFill>
                  <a:srgbClr val="004F9F"/>
                </a:solidFill>
                <a:latin typeface="Inter" panose="020B0604020202020204" charset="0"/>
                <a:ea typeface="Inter" panose="020B0604020202020204" charset="0"/>
              </a:rPr>
              <a:t>Eliminar</a:t>
            </a:r>
            <a:r>
              <a:rPr lang="es-ES" sz="1800" dirty="0">
                <a:solidFill>
                  <a:srgbClr val="004F9F"/>
                </a:solidFill>
                <a:latin typeface="Inter" panose="020B0604020202020204" charset="0"/>
                <a:ea typeface="Inter" panose="020B0604020202020204" charset="0"/>
              </a:rPr>
              <a:t> los datos de una persona lectora y sus relaciones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B59B85-0DFD-9470-A315-624586977979}"/>
              </a:ext>
            </a:extLst>
          </p:cNvPr>
          <p:cNvSpPr txBox="1"/>
          <p:nvPr/>
        </p:nvSpPr>
        <p:spPr>
          <a:xfrm>
            <a:off x="924914" y="1135620"/>
            <a:ext cx="7752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Inter" panose="020B0604020202020204" charset="0"/>
                <a:ea typeface="Inter" panose="020B0604020202020204" charset="0"/>
              </a:rPr>
              <a:t>Al hacer clic en este botón se elimina la persona lectora y sus relaciones.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A8701E-5805-403F-86D3-AAB97CD9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8" y="959184"/>
            <a:ext cx="417025" cy="47262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7C968C7-5D5F-ED5C-C5BA-418116CA3FC4}"/>
              </a:ext>
            </a:extLst>
          </p:cNvPr>
          <p:cNvSpPr/>
          <p:nvPr/>
        </p:nvSpPr>
        <p:spPr>
          <a:xfrm>
            <a:off x="748335" y="1874284"/>
            <a:ext cx="3734327" cy="2491536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Se elimina las siguientes relaciones:</a:t>
            </a:r>
          </a:p>
          <a:p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-  Reservas</a:t>
            </a:r>
          </a:p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-  Desideratas</a:t>
            </a:r>
          </a:p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-  DSI</a:t>
            </a:r>
          </a:p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-  Listas de distribución</a:t>
            </a:r>
          </a:p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-  Sugerencias</a:t>
            </a:r>
          </a:p>
          <a:p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-  Opiniones</a:t>
            </a:r>
          </a:p>
          <a:p>
            <a:pPr marL="171450" indent="-171450">
              <a:buFontTx/>
              <a:buChar char="-"/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Enlaces</a:t>
            </a:r>
          </a:p>
          <a:p>
            <a:pPr marL="171450" indent="-171450">
              <a:buFontTx/>
              <a:buChar char="-"/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Objetos multimedia</a:t>
            </a:r>
          </a:p>
          <a:p>
            <a:pPr marL="171450" indent="-171450">
              <a:buFontTx/>
              <a:buChar char="-"/>
            </a:pPr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Cartas</a:t>
            </a:r>
          </a:p>
          <a:p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Inter" panose="020B0604020202020204" charset="0"/>
              <a:ea typeface="Inter" panose="020B0604020202020204" charset="0"/>
            </a:endParaRPr>
          </a:p>
          <a:p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6ADAF5E-5903-5FBD-359B-D067EF1F57B7}"/>
              </a:ext>
            </a:extLst>
          </p:cNvPr>
          <p:cNvSpPr/>
          <p:nvPr/>
        </p:nvSpPr>
        <p:spPr>
          <a:xfrm>
            <a:off x="4650830" y="1878274"/>
            <a:ext cx="3734327" cy="2491536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Para evitar la pérdida de datos estadísticos, no se eliminan las siguientes relaciones:</a:t>
            </a:r>
          </a:p>
          <a:p>
            <a:endParaRPr lang="es-ES" sz="12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-  Histórico de préstamos</a:t>
            </a:r>
          </a:p>
          <a:p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-  Histórico de reservas</a:t>
            </a:r>
          </a:p>
          <a:p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-  Histórico de reservas de recursos</a:t>
            </a:r>
          </a:p>
          <a:p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-  Etiquetas sociales</a:t>
            </a:r>
          </a:p>
          <a:p>
            <a:pPr marL="171450" indent="-171450">
              <a:buFontTx/>
              <a:buChar char="-"/>
            </a:pPr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Partidas</a:t>
            </a:r>
          </a:p>
          <a:p>
            <a:pPr marL="171450" indent="-171450">
              <a:buFontTx/>
              <a:buChar char="-"/>
            </a:pPr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Propuestas de compra</a:t>
            </a:r>
          </a:p>
          <a:p>
            <a:pPr marL="171450" indent="-171450">
              <a:buFontTx/>
              <a:buChar char="-"/>
            </a:pPr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Desideratas</a:t>
            </a:r>
          </a:p>
          <a:p>
            <a:endParaRPr lang="es-ES" sz="1200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r>
              <a:rPr lang="es-ES" sz="12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En estos casos, las transacciones se anonimizan y ya no existe asociación con un lector.</a:t>
            </a:r>
          </a:p>
        </p:txBody>
      </p:sp>
    </p:spTree>
    <p:extLst>
      <p:ext uri="{BB962C8B-B14F-4D97-AF65-F5344CB8AC3E}">
        <p14:creationId xmlns:p14="http://schemas.microsoft.com/office/powerpoint/2010/main" val="2273924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3265200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 dirty="0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5</a:t>
            </a:r>
            <a:endParaRPr lang="es-ES" sz="6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title"/>
          </p:nvPr>
        </p:nvSpPr>
        <p:spPr>
          <a:xfrm>
            <a:off x="4484520" y="1146240"/>
            <a:ext cx="434304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Circulación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0" name="Google Shape;74;p 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1" name="Google Shape;75;p 4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5.1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Préstamo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4" name="Google Shape;83;p 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5" name="Google Shape;84;p 5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6" name="Google Shape;81;p 29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104;p 4"/>
          <p:cNvSpPr/>
          <p:nvPr/>
        </p:nvSpPr>
        <p:spPr>
          <a:xfrm>
            <a:off x="360000" y="945720"/>
            <a:ext cx="829656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añadido la fecha hasta la que está suspendido un lector.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8" name="Google Shape;105;p 2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9" name="Google Shape;106;p 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0" name="Google Shape;81;p 5"/>
          <p:cNvSpPr/>
          <p:nvPr/>
        </p:nvSpPr>
        <p:spPr>
          <a:xfrm>
            <a:off x="332280" y="576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Mensajes informativos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1" name="Rectángulo 380"/>
          <p:cNvSpPr/>
          <p:nvPr/>
        </p:nvSpPr>
        <p:spPr>
          <a:xfrm>
            <a:off x="360000" y="1548000"/>
            <a:ext cx="8456040" cy="2768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2" name="Imagen 381"/>
          <p:cNvPicPr/>
          <p:nvPr/>
        </p:nvPicPr>
        <p:blipFill>
          <a:blip r:embed="rId3"/>
          <a:stretch/>
        </p:blipFill>
        <p:spPr>
          <a:xfrm>
            <a:off x="2880000" y="1872000"/>
            <a:ext cx="3152880" cy="2092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104;p 65"/>
          <p:cNvSpPr/>
          <p:nvPr/>
        </p:nvSpPr>
        <p:spPr>
          <a:xfrm>
            <a:off x="320316" y="901980"/>
            <a:ext cx="8491404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añadido un mensaje informando del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código de barras de la persona lectora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que tiene en préstamo un ejemplar que se intenta prestar a otra.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4" name="Google Shape;105;p 33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5" name="Google Shape;106;p 5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6" name="Google Shape;81;p 70"/>
          <p:cNvSpPr/>
          <p:nvPr/>
        </p:nvSpPr>
        <p:spPr>
          <a:xfrm>
            <a:off x="332280" y="576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Mensajes informativos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7" name="Rectángulo 386"/>
          <p:cNvSpPr/>
          <p:nvPr/>
        </p:nvSpPr>
        <p:spPr>
          <a:xfrm>
            <a:off x="360000" y="1548000"/>
            <a:ext cx="8456040" cy="2768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8" name="Imagen 387"/>
          <p:cNvPicPr/>
          <p:nvPr/>
        </p:nvPicPr>
        <p:blipFill>
          <a:blip r:embed="rId3"/>
          <a:srcRect l="1976" t="3888" r="2290" b="5441"/>
          <a:stretch>
            <a:fillRect/>
          </a:stretch>
        </p:blipFill>
        <p:spPr>
          <a:xfrm>
            <a:off x="2763982" y="1830960"/>
            <a:ext cx="3345873" cy="216607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2F408BE-457D-8C99-E71A-B62EAE250BF0}"/>
              </a:ext>
            </a:extLst>
          </p:cNvPr>
          <p:cNvSpPr/>
          <p:nvPr/>
        </p:nvSpPr>
        <p:spPr>
          <a:xfrm>
            <a:off x="5036381" y="3020871"/>
            <a:ext cx="555343" cy="1101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FAAB964-B38E-E1E2-1D15-871A3C44A914}"/>
              </a:ext>
            </a:extLst>
          </p:cNvPr>
          <p:cNvSpPr/>
          <p:nvPr/>
        </p:nvSpPr>
        <p:spPr>
          <a:xfrm>
            <a:off x="3379130" y="3130982"/>
            <a:ext cx="728490" cy="101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856960" y="887040"/>
            <a:ext cx="76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1.1</a:t>
            </a:r>
            <a:endParaRPr lang="es-ES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title"/>
          </p:nvPr>
        </p:nvSpPr>
        <p:spPr>
          <a:xfrm>
            <a:off x="3932280" y="2112840"/>
            <a:ext cx="434304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Usuarios bibliotecarios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Implantación de opciones relacionadas con el RGPD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" name="Google Shape;83;p1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Google Shape;84;p16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Google Shape;81;p 1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Personas lectoras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104;p 31"/>
          <p:cNvSpPr/>
          <p:nvPr/>
        </p:nvSpPr>
        <p:spPr>
          <a:xfrm>
            <a:off x="284568" y="925200"/>
            <a:ext cx="863640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Cuando un lector tiene préstamos pendientes de devolver que ya han caducado, al visualizarlos o al ser devueltos muestran la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Feha devolución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en rojo.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0" name="Google Shape;105;p 16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91" name="Google Shape;106;p 2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2" name="Google Shape;81;p 30"/>
          <p:cNvSpPr/>
          <p:nvPr/>
        </p:nvSpPr>
        <p:spPr>
          <a:xfrm>
            <a:off x="332280" y="504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Préstamos con fecha de devolución sobrepasada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3" name="Rectángulo 392"/>
          <p:cNvSpPr/>
          <p:nvPr/>
        </p:nvSpPr>
        <p:spPr>
          <a:xfrm>
            <a:off x="360000" y="1548000"/>
            <a:ext cx="8456040" cy="3488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94" name="Imagen 393"/>
          <p:cNvPicPr/>
          <p:nvPr/>
        </p:nvPicPr>
        <p:blipFill>
          <a:blip r:embed="rId3"/>
          <a:stretch/>
        </p:blipFill>
        <p:spPr>
          <a:xfrm>
            <a:off x="1066500" y="1984338"/>
            <a:ext cx="7043040" cy="249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5" name="Flecha: hacia arriba 394"/>
          <p:cNvSpPr/>
          <p:nvPr/>
        </p:nvSpPr>
        <p:spPr>
          <a:xfrm>
            <a:off x="7117385" y="4018361"/>
            <a:ext cx="176040" cy="3560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FA8A31E-F0C0-BC9E-DB9C-79821C14E227}"/>
              </a:ext>
            </a:extLst>
          </p:cNvPr>
          <p:cNvSpPr/>
          <p:nvPr/>
        </p:nvSpPr>
        <p:spPr>
          <a:xfrm>
            <a:off x="2345844" y="2494250"/>
            <a:ext cx="1627728" cy="966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9CA9-7C09-11C2-1CAB-258FFE85D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104;p 31">
            <a:extLst>
              <a:ext uri="{FF2B5EF4-FFF2-40B4-BE49-F238E27FC236}">
                <a16:creationId xmlns:a16="http://schemas.microsoft.com/office/drawing/2014/main" id="{441FD479-6595-DF19-D8E5-97FA5396713D}"/>
              </a:ext>
            </a:extLst>
          </p:cNvPr>
          <p:cNvSpPr/>
          <p:nvPr/>
        </p:nvSpPr>
        <p:spPr>
          <a:xfrm>
            <a:off x="898454" y="937473"/>
            <a:ext cx="8165805" cy="380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permite asociar una nota a un préstamo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0" name="Google Shape;105;p 16">
            <a:extLst>
              <a:ext uri="{FF2B5EF4-FFF2-40B4-BE49-F238E27FC236}">
                <a16:creationId xmlns:a16="http://schemas.microsoft.com/office/drawing/2014/main" id="{AE914CCF-CB03-7024-37BB-9B9A4692865A}"/>
              </a:ext>
            </a:extLst>
          </p:cNvPr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91" name="Google Shape;106;p 24">
            <a:extLst>
              <a:ext uri="{FF2B5EF4-FFF2-40B4-BE49-F238E27FC236}">
                <a16:creationId xmlns:a16="http://schemas.microsoft.com/office/drawing/2014/main" id="{AD2193A6-9881-62C9-D0CE-18AFD78E576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2" name="Google Shape;81;p 30">
            <a:extLst>
              <a:ext uri="{FF2B5EF4-FFF2-40B4-BE49-F238E27FC236}">
                <a16:creationId xmlns:a16="http://schemas.microsoft.com/office/drawing/2014/main" id="{87DB9042-DD3C-5109-0932-9D86A7062BBD}"/>
              </a:ext>
            </a:extLst>
          </p:cNvPr>
          <p:cNvSpPr/>
          <p:nvPr/>
        </p:nvSpPr>
        <p:spPr>
          <a:xfrm>
            <a:off x="332280" y="504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Nota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3" name="Rectángulo 392">
            <a:extLst>
              <a:ext uri="{FF2B5EF4-FFF2-40B4-BE49-F238E27FC236}">
                <a16:creationId xmlns:a16="http://schemas.microsoft.com/office/drawing/2014/main" id="{4CA15A47-A76E-3888-A1C2-83851359D66D}"/>
              </a:ext>
            </a:extLst>
          </p:cNvPr>
          <p:cNvSpPr/>
          <p:nvPr/>
        </p:nvSpPr>
        <p:spPr>
          <a:xfrm>
            <a:off x="360000" y="1548000"/>
            <a:ext cx="8456040" cy="3488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5" name="Flecha: hacia arriba 394">
            <a:extLst>
              <a:ext uri="{FF2B5EF4-FFF2-40B4-BE49-F238E27FC236}">
                <a16:creationId xmlns:a16="http://schemas.microsoft.com/office/drawing/2014/main" id="{1DC79216-F9C2-93F7-0C6D-8C5889D5225B}"/>
              </a:ext>
            </a:extLst>
          </p:cNvPr>
          <p:cNvSpPr/>
          <p:nvPr/>
        </p:nvSpPr>
        <p:spPr>
          <a:xfrm>
            <a:off x="7117385" y="4018361"/>
            <a:ext cx="176040" cy="3560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9177A8-D268-E16A-F646-1CCB87206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84" y="1726825"/>
            <a:ext cx="7781505" cy="31116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A2C2067-EA21-CE26-5725-26E3C0068B0D}"/>
              </a:ext>
            </a:extLst>
          </p:cNvPr>
          <p:cNvSpPr/>
          <p:nvPr/>
        </p:nvSpPr>
        <p:spPr>
          <a:xfrm>
            <a:off x="2561277" y="2061730"/>
            <a:ext cx="1590243" cy="95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767AED-0EC6-1541-559F-4FF3FCBD1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49" y="862376"/>
            <a:ext cx="362010" cy="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51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104;p 39"/>
          <p:cNvSpPr/>
          <p:nvPr/>
        </p:nvSpPr>
        <p:spPr>
          <a:xfrm>
            <a:off x="898451" y="900000"/>
            <a:ext cx="8077276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puede renovar préstamos en una sucursal diferente a la sucursal del préstamo si en la política está activada la opción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Renovación Web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7" name="Google Shape;105;p 23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98" name="Google Shape;106;p 30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9" name="Google Shape;81;p 23"/>
          <p:cNvSpPr/>
          <p:nvPr/>
        </p:nvSpPr>
        <p:spPr>
          <a:xfrm>
            <a:off x="332280" y="504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Ver préstamos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0" name="Rectángulo 399"/>
          <p:cNvSpPr/>
          <p:nvPr/>
        </p:nvSpPr>
        <p:spPr>
          <a:xfrm>
            <a:off x="360000" y="1548000"/>
            <a:ext cx="8456040" cy="3488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1" name="Imagen 400"/>
          <p:cNvPicPr/>
          <p:nvPr/>
        </p:nvPicPr>
        <p:blipFill>
          <a:blip r:embed="rId3"/>
          <a:stretch/>
        </p:blipFill>
        <p:spPr>
          <a:xfrm>
            <a:off x="1044000" y="1672200"/>
            <a:ext cx="7043040" cy="249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2" name="Flecha: hacia arriba 401"/>
          <p:cNvSpPr/>
          <p:nvPr/>
        </p:nvSpPr>
        <p:spPr>
          <a:xfrm>
            <a:off x="1260000" y="3672000"/>
            <a:ext cx="176040" cy="3560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3" name="Imagen 402"/>
          <p:cNvPicPr/>
          <p:nvPr/>
        </p:nvPicPr>
        <p:blipFill>
          <a:blip r:embed="rId4"/>
          <a:stretch/>
        </p:blipFill>
        <p:spPr>
          <a:xfrm>
            <a:off x="1046880" y="4320000"/>
            <a:ext cx="4038480" cy="572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4" name="Imagen 403"/>
          <p:cNvPicPr/>
          <p:nvPr/>
        </p:nvPicPr>
        <p:blipFill>
          <a:blip r:embed="rId5"/>
          <a:stretch/>
        </p:blipFill>
        <p:spPr>
          <a:xfrm>
            <a:off x="6109368" y="4434120"/>
            <a:ext cx="1976040" cy="31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51022B-8228-62D2-240E-5D4C2EDA8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32" y="916602"/>
            <a:ext cx="466790" cy="51442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122A32-F6B8-7DF1-48D3-7753190FB489}"/>
              </a:ext>
            </a:extLst>
          </p:cNvPr>
          <p:cNvSpPr/>
          <p:nvPr/>
        </p:nvSpPr>
        <p:spPr>
          <a:xfrm flipV="1">
            <a:off x="2369780" y="2177752"/>
            <a:ext cx="1560704" cy="96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104;p 78"/>
          <p:cNvSpPr/>
          <p:nvPr/>
        </p:nvSpPr>
        <p:spPr>
          <a:xfrm>
            <a:off x="1187245" y="899999"/>
            <a:ext cx="7479395" cy="5927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	</a:t>
            </a: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incluido una imagen identificativa de ejemplares reservados en la visualización de los préstamos de un lector desde la ventana </a:t>
            </a:r>
            <a:r>
              <a:rPr lang="es-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Préstamos.</a:t>
            </a:r>
            <a:endParaRPr lang="es-ES" sz="12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6" name="Google Shape;105;p 43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7" name="Google Shape;106;p 6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8" name="Google Shape;81;p 88"/>
          <p:cNvSpPr/>
          <p:nvPr/>
        </p:nvSpPr>
        <p:spPr>
          <a:xfrm>
            <a:off x="332280" y="504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Préstamos. Ejemplares reservado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9" name="Rectángulo 408"/>
          <p:cNvSpPr/>
          <p:nvPr/>
        </p:nvSpPr>
        <p:spPr>
          <a:xfrm>
            <a:off x="402415" y="1759819"/>
            <a:ext cx="8264225" cy="2879681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A93BF4-3154-5FD4-5C06-D69EF0B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74" y="2388254"/>
            <a:ext cx="7276084" cy="16842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3EE8AC-E262-84BB-A8EC-E6768491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78" y="912172"/>
            <a:ext cx="495369" cy="59063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F6AB7-E8BE-2AEC-0CC4-358F4F60C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104;p 78">
            <a:extLst>
              <a:ext uri="{FF2B5EF4-FFF2-40B4-BE49-F238E27FC236}">
                <a16:creationId xmlns:a16="http://schemas.microsoft.com/office/drawing/2014/main" id="{4C4E3AA3-7937-73D8-922B-38E87CB1BE45}"/>
              </a:ext>
            </a:extLst>
          </p:cNvPr>
          <p:cNvSpPr/>
          <p:nvPr/>
        </p:nvSpPr>
        <p:spPr>
          <a:xfrm>
            <a:off x="1054509" y="900000"/>
            <a:ext cx="7916747" cy="5927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	En las relaciones de una persona lectora, los préstamos activos se visualizan ordenados por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devolución ascendente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6" name="Google Shape;105;p 43">
            <a:extLst>
              <a:ext uri="{FF2B5EF4-FFF2-40B4-BE49-F238E27FC236}">
                <a16:creationId xmlns:a16="http://schemas.microsoft.com/office/drawing/2014/main" id="{680DA15A-CC63-3106-6410-040A26F02164}"/>
              </a:ext>
            </a:extLst>
          </p:cNvPr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7" name="Google Shape;106;p 68">
            <a:extLst>
              <a:ext uri="{FF2B5EF4-FFF2-40B4-BE49-F238E27FC236}">
                <a16:creationId xmlns:a16="http://schemas.microsoft.com/office/drawing/2014/main" id="{4C8E0D8E-8ACB-4E17-A055-3C5F83E9AE7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8" name="Google Shape;81;p 88">
            <a:extLst>
              <a:ext uri="{FF2B5EF4-FFF2-40B4-BE49-F238E27FC236}">
                <a16:creationId xmlns:a16="http://schemas.microsoft.com/office/drawing/2014/main" id="{8392FDB8-BD30-0E20-1080-3B5BFBA44DD6}"/>
              </a:ext>
            </a:extLst>
          </p:cNvPr>
          <p:cNvSpPr/>
          <p:nvPr/>
        </p:nvSpPr>
        <p:spPr>
          <a:xfrm>
            <a:off x="332280" y="504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Relaciones. Préstamos activos</a:t>
            </a: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9" name="Rectángulo 408">
            <a:extLst>
              <a:ext uri="{FF2B5EF4-FFF2-40B4-BE49-F238E27FC236}">
                <a16:creationId xmlns:a16="http://schemas.microsoft.com/office/drawing/2014/main" id="{2F77DC04-6F62-3A8A-0E6D-C7BDBD5177E0}"/>
              </a:ext>
            </a:extLst>
          </p:cNvPr>
          <p:cNvSpPr/>
          <p:nvPr/>
        </p:nvSpPr>
        <p:spPr>
          <a:xfrm>
            <a:off x="362160" y="1572282"/>
            <a:ext cx="8304480" cy="23055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0" name="Imagen 409">
            <a:extLst>
              <a:ext uri="{FF2B5EF4-FFF2-40B4-BE49-F238E27FC236}">
                <a16:creationId xmlns:a16="http://schemas.microsoft.com/office/drawing/2014/main" id="{9F35DBC1-2D7E-F266-E160-2B1986BF300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8713" y="2542681"/>
            <a:ext cx="7903800" cy="88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002F0F-5A23-6364-0FE1-F091F3F30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" y="899999"/>
            <a:ext cx="610226" cy="592791"/>
          </a:xfrm>
          <a:prstGeom prst="rect">
            <a:avLst/>
          </a:prstGeom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92A75849-8A60-6C06-E4C2-66A7C6E98D3F}"/>
              </a:ext>
            </a:extLst>
          </p:cNvPr>
          <p:cNvSpPr/>
          <p:nvPr/>
        </p:nvSpPr>
        <p:spPr>
          <a:xfrm>
            <a:off x="7822432" y="1845671"/>
            <a:ext cx="176040" cy="53604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250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5.2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Préstamo histórico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4" name="Google Shape;83;p 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5" name="Google Shape;84;p 3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6" name="Google Shape;81;p 25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104;p 6"/>
          <p:cNvSpPr/>
          <p:nvPr/>
        </p:nvSpPr>
        <p:spPr>
          <a:xfrm>
            <a:off x="297234" y="1089000"/>
            <a:ext cx="8160246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lector puede activar / desactivar el histórico para sus datos en el Opac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9" name="Google Shape;106;p 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0" name="Google Shape;81;p 7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Préstamo histórico en el Opac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1" name="Rectángulo 420"/>
          <p:cNvSpPr/>
          <p:nvPr/>
        </p:nvSpPr>
        <p:spPr>
          <a:xfrm>
            <a:off x="332280" y="1644445"/>
            <a:ext cx="8125200" cy="3393035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2" name="Imagen 421"/>
          <p:cNvPicPr/>
          <p:nvPr/>
        </p:nvPicPr>
        <p:blipFill>
          <a:blip r:embed="rId3"/>
          <a:stretch/>
        </p:blipFill>
        <p:spPr>
          <a:xfrm>
            <a:off x="2987874" y="2988000"/>
            <a:ext cx="5403240" cy="1977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3" name="Imagen 422"/>
          <p:cNvPicPr/>
          <p:nvPr/>
        </p:nvPicPr>
        <p:blipFill>
          <a:blip r:embed="rId4"/>
          <a:stretch/>
        </p:blipFill>
        <p:spPr>
          <a:xfrm>
            <a:off x="389496" y="1712792"/>
            <a:ext cx="5937480" cy="834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104;p 5"/>
          <p:cNvSpPr/>
          <p:nvPr/>
        </p:nvSpPr>
        <p:spPr>
          <a:xfrm>
            <a:off x="108000" y="1099800"/>
            <a:ext cx="76273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</a:t>
            </a: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Préstamo histórico</a:t>
            </a: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 de una persona lectora identificada en el Opac se visualiza de esta forma: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5" name="Google Shape;105;p 3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6" name="Google Shape;106;p 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7" name="Google Shape;81;p 6"/>
          <p:cNvSpPr/>
          <p:nvPr/>
        </p:nvSpPr>
        <p:spPr>
          <a:xfrm>
            <a:off x="332280" y="720000"/>
            <a:ext cx="61448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Visualización del Préstamo histórico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8" name="Imagen 427"/>
          <p:cNvPicPr/>
          <p:nvPr/>
        </p:nvPicPr>
        <p:blipFill>
          <a:blip r:embed="rId3"/>
          <a:stretch/>
        </p:blipFill>
        <p:spPr>
          <a:xfrm>
            <a:off x="2122920" y="1637640"/>
            <a:ext cx="4246920" cy="3038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104;p 28"/>
          <p:cNvSpPr/>
          <p:nvPr/>
        </p:nvSpPr>
        <p:spPr>
          <a:xfrm>
            <a:off x="360000" y="1080000"/>
            <a:ext cx="8116560" cy="7940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dato de la persona lectora no se visualiza en el histórico de préstamos y reservas.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  <a:tabLst>
                <a:tab pos="24336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Los bibliotecarios no pueden visualizar el histórico de las personas lectoras.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0" name="Google Shape;105;p 13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1" name="Google Shape;106;p 2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2" name="Google Shape;81;p 22"/>
          <p:cNvSpPr/>
          <p:nvPr/>
        </p:nvSpPr>
        <p:spPr>
          <a:xfrm>
            <a:off x="332280" y="720000"/>
            <a:ext cx="596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Préstamo histórico en el interfaz profesional  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3" name="Rectángulo 432"/>
          <p:cNvSpPr/>
          <p:nvPr/>
        </p:nvSpPr>
        <p:spPr>
          <a:xfrm>
            <a:off x="380880" y="2052000"/>
            <a:ext cx="8095680" cy="2803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Flecha: hacia arriba 1">
            <a:extLst>
              <a:ext uri="{FF2B5EF4-FFF2-40B4-BE49-F238E27FC236}">
                <a16:creationId xmlns:a16="http://schemas.microsoft.com/office/drawing/2014/main" id="{6FAE0D62-8099-FAD9-FF54-52B5FF0A5879}"/>
              </a:ext>
            </a:extLst>
          </p:cNvPr>
          <p:cNvSpPr/>
          <p:nvPr/>
        </p:nvSpPr>
        <p:spPr>
          <a:xfrm>
            <a:off x="1522228" y="320346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ACE6D7-62BC-EC76-0C6B-9402C10BB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88" y="3222544"/>
            <a:ext cx="3723599" cy="1603023"/>
          </a:xfrm>
          <a:prstGeom prst="rect">
            <a:avLst/>
          </a:prstGeom>
        </p:spPr>
      </p:pic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8E6AF7BE-C998-4D80-0E10-83A379D672A0}"/>
              </a:ext>
            </a:extLst>
          </p:cNvPr>
          <p:cNvSpPr/>
          <p:nvPr/>
        </p:nvSpPr>
        <p:spPr>
          <a:xfrm>
            <a:off x="6154578" y="3294720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Flecha: hacia la izquierda 10">
            <a:extLst>
              <a:ext uri="{FF2B5EF4-FFF2-40B4-BE49-F238E27FC236}">
                <a16:creationId xmlns:a16="http://schemas.microsoft.com/office/drawing/2014/main" id="{47BFCA93-E692-497B-96DA-32DBA25D707C}"/>
              </a:ext>
            </a:extLst>
          </p:cNvPr>
          <p:cNvSpPr/>
          <p:nvPr/>
        </p:nvSpPr>
        <p:spPr>
          <a:xfrm>
            <a:off x="5474686" y="4492820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F7DF9E2-F30D-8EB8-4F00-71343B755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052000"/>
            <a:ext cx="4273456" cy="1088765"/>
          </a:xfrm>
          <a:prstGeom prst="rect">
            <a:avLst/>
          </a:prstGeom>
        </p:spPr>
      </p:pic>
      <p:sp>
        <p:nvSpPr>
          <p:cNvPr id="14" name="Flecha: hacia la izquierda 13">
            <a:extLst>
              <a:ext uri="{FF2B5EF4-FFF2-40B4-BE49-F238E27FC236}">
                <a16:creationId xmlns:a16="http://schemas.microsoft.com/office/drawing/2014/main" id="{8E4A7834-905B-7C4E-A9D3-35DABA9D5342}"/>
              </a:ext>
            </a:extLst>
          </p:cNvPr>
          <p:cNvSpPr/>
          <p:nvPr/>
        </p:nvSpPr>
        <p:spPr>
          <a:xfrm>
            <a:off x="3287687" y="2234064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5.3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 dirty="0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Reservas </a:t>
            </a:r>
            <a:endParaRPr lang="es-ES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8" name="Google Shape;83;p 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9" name="Google Shape;84;p 2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0" name="Google Shape;81;p 26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104;p 60"/>
          <p:cNvSpPr/>
          <p:nvPr/>
        </p:nvSpPr>
        <p:spPr>
          <a:xfrm>
            <a:off x="360000" y="1315800"/>
            <a:ext cx="79153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Posibilidad de visualizar la contraseña introducida (también al cambiar la contraseña):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Google Shape;105;p 30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9" name="Google Shape;106;p 4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Google Shape;81;p 64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Usuarios bibliotecarios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1" name="Imagen 70"/>
          <p:cNvPicPr/>
          <p:nvPr/>
        </p:nvPicPr>
        <p:blipFill>
          <a:blip r:embed="rId3"/>
          <a:stretch/>
        </p:blipFill>
        <p:spPr>
          <a:xfrm>
            <a:off x="715320" y="1819150"/>
            <a:ext cx="2340000" cy="29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Flecha: hacia la izquierda 71"/>
          <p:cNvSpPr/>
          <p:nvPr/>
        </p:nvSpPr>
        <p:spPr>
          <a:xfrm>
            <a:off x="2885940" y="3477638"/>
            <a:ext cx="717480" cy="177120"/>
          </a:xfrm>
          <a:prstGeom prst="leftArrow">
            <a:avLst>
              <a:gd name="adj1" fmla="val 50000"/>
              <a:gd name="adj2" fmla="val 7560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5DE96D-40DC-FCEF-831D-75DB4130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616" y="2362320"/>
            <a:ext cx="3475944" cy="188540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104;p 30"/>
          <p:cNvSpPr/>
          <p:nvPr/>
        </p:nvSpPr>
        <p:spPr>
          <a:xfrm>
            <a:off x="360000" y="1099800"/>
            <a:ext cx="7807320" cy="57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añadido en campo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Notas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2" name="Google Shape;105;p 15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3" name="Google Shape;106;p 2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4" name="Google Shape;81;p 28"/>
          <p:cNvSpPr/>
          <p:nvPr/>
        </p:nvSpPr>
        <p:spPr>
          <a:xfrm>
            <a:off x="332280" y="720000"/>
            <a:ext cx="8124120" cy="3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Detalles de la reserva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5" name="Rectángulo 444"/>
          <p:cNvSpPr/>
          <p:nvPr/>
        </p:nvSpPr>
        <p:spPr>
          <a:xfrm>
            <a:off x="360000" y="2052000"/>
            <a:ext cx="8096400" cy="2264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6" name="Imagen 445"/>
          <p:cNvPicPr/>
          <p:nvPr/>
        </p:nvPicPr>
        <p:blipFill>
          <a:blip r:embed="rId3"/>
          <a:stretch/>
        </p:blipFill>
        <p:spPr>
          <a:xfrm>
            <a:off x="720000" y="2355480"/>
            <a:ext cx="7376400" cy="1592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DE921AF-27B0-090E-F2C6-A5A04D5BE3A9}"/>
              </a:ext>
            </a:extLst>
          </p:cNvPr>
          <p:cNvSpPr/>
          <p:nvPr/>
        </p:nvSpPr>
        <p:spPr>
          <a:xfrm>
            <a:off x="1264631" y="3610694"/>
            <a:ext cx="60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104;p 83"/>
          <p:cNvSpPr/>
          <p:nvPr/>
        </p:nvSpPr>
        <p:spPr>
          <a:xfrm>
            <a:off x="360000" y="1099800"/>
            <a:ext cx="780732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contabilizan las reservas de forma independiente si el identificador de volumen no es coincidente.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8" name="Google Shape;105;p 47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9" name="Google Shape;106;p 73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0" name="Google Shape;81;p 93"/>
          <p:cNvSpPr/>
          <p:nvPr/>
        </p:nvSpPr>
        <p:spPr>
          <a:xfrm>
            <a:off x="332280" y="720000"/>
            <a:ext cx="8214410" cy="41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Detalles de la reserva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1" name="Imagen 450"/>
          <p:cNvPicPr/>
          <p:nvPr/>
        </p:nvPicPr>
        <p:blipFill>
          <a:blip r:embed="rId3"/>
          <a:stretch/>
        </p:blipFill>
        <p:spPr>
          <a:xfrm>
            <a:off x="360000" y="1620000"/>
            <a:ext cx="8083800" cy="315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2" name="Flecha: a la derecha 451"/>
          <p:cNvSpPr/>
          <p:nvPr/>
        </p:nvSpPr>
        <p:spPr>
          <a:xfrm>
            <a:off x="468000" y="4248000"/>
            <a:ext cx="60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3" name="Flecha: a la derecha 452"/>
          <p:cNvSpPr/>
          <p:nvPr/>
        </p:nvSpPr>
        <p:spPr>
          <a:xfrm>
            <a:off x="468360" y="4428360"/>
            <a:ext cx="60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104;p 66"/>
          <p:cNvSpPr/>
          <p:nvPr/>
        </p:nvSpPr>
        <p:spPr>
          <a:xfrm>
            <a:off x="324000" y="1099800"/>
            <a:ext cx="791532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campo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activación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se completa para el lector que tiene hecha la reserva activa del dejemplar.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5" name="Google Shape;105;p 34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6" name="Google Shape;106;p 5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7" name="Google Shape;81;p 71"/>
          <p:cNvSpPr/>
          <p:nvPr/>
        </p:nvSpPr>
        <p:spPr>
          <a:xfrm>
            <a:off x="332280" y="720000"/>
            <a:ext cx="8184914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Fecha de activación de la reserva. </a:t>
            </a: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Activa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8" name="Rectángulo 457"/>
          <p:cNvSpPr/>
          <p:nvPr/>
        </p:nvSpPr>
        <p:spPr>
          <a:xfrm>
            <a:off x="360000" y="1764000"/>
            <a:ext cx="8277840" cy="2336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9" name="Imagen 458"/>
          <p:cNvPicPr/>
          <p:nvPr/>
        </p:nvPicPr>
        <p:blipFill>
          <a:blip r:embed="rId3"/>
          <a:stretch/>
        </p:blipFill>
        <p:spPr>
          <a:xfrm>
            <a:off x="540000" y="1907640"/>
            <a:ext cx="7917840" cy="197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0" name="Flecha: hacia arriba 459"/>
          <p:cNvSpPr/>
          <p:nvPr/>
        </p:nvSpPr>
        <p:spPr>
          <a:xfrm>
            <a:off x="6373800" y="396180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9DFFFA-9F90-0F03-74FF-60F76F8A309E}"/>
              </a:ext>
            </a:extLst>
          </p:cNvPr>
          <p:cNvSpPr/>
          <p:nvPr/>
        </p:nvSpPr>
        <p:spPr>
          <a:xfrm>
            <a:off x="4031020" y="3748563"/>
            <a:ext cx="411719" cy="95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E399E-3140-09DC-0F43-D25085B3081A}"/>
              </a:ext>
            </a:extLst>
          </p:cNvPr>
          <p:cNvSpPr/>
          <p:nvPr/>
        </p:nvSpPr>
        <p:spPr>
          <a:xfrm>
            <a:off x="1277447" y="3748563"/>
            <a:ext cx="411719" cy="95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104;p 67"/>
          <p:cNvSpPr/>
          <p:nvPr/>
        </p:nvSpPr>
        <p:spPr>
          <a:xfrm>
            <a:off x="360000" y="1224000"/>
            <a:ext cx="830664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campo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activación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se vacía cuando un ejemplar reservado se presta a un lector diferente al que tiene la reserva activa.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2" name="Google Shape;105;p 35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3" name="Google Shape;106;p 5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4" name="Google Shape;81;p 72"/>
          <p:cNvSpPr/>
          <p:nvPr/>
        </p:nvSpPr>
        <p:spPr>
          <a:xfrm>
            <a:off x="332279" y="720000"/>
            <a:ext cx="8277839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Fecha de activación de la reserva. </a:t>
            </a: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Desactivada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5" name="Rectángulo 464"/>
          <p:cNvSpPr/>
          <p:nvPr/>
        </p:nvSpPr>
        <p:spPr>
          <a:xfrm>
            <a:off x="360000" y="1836000"/>
            <a:ext cx="8277840" cy="26978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6" name="Imagen 465"/>
          <p:cNvPicPr/>
          <p:nvPr/>
        </p:nvPicPr>
        <p:blipFill>
          <a:blip r:embed="rId3"/>
          <a:stretch/>
        </p:blipFill>
        <p:spPr>
          <a:xfrm>
            <a:off x="1590840" y="2066760"/>
            <a:ext cx="5427000" cy="2179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7" name="Flecha: hacia arriba 466"/>
          <p:cNvSpPr/>
          <p:nvPr/>
        </p:nvSpPr>
        <p:spPr>
          <a:xfrm>
            <a:off x="5688000" y="338400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3C92C2B-F8E6-4D0D-1421-A252AFD277A3}"/>
              </a:ext>
            </a:extLst>
          </p:cNvPr>
          <p:cNvSpPr/>
          <p:nvPr/>
        </p:nvSpPr>
        <p:spPr>
          <a:xfrm>
            <a:off x="2082534" y="3288252"/>
            <a:ext cx="411719" cy="95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6C50F95-DBED-9EBE-2698-B5C69E20FF8D}"/>
              </a:ext>
            </a:extLst>
          </p:cNvPr>
          <p:cNvSpPr/>
          <p:nvPr/>
        </p:nvSpPr>
        <p:spPr>
          <a:xfrm>
            <a:off x="3609726" y="3273891"/>
            <a:ext cx="631941" cy="95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104;p 45"/>
          <p:cNvSpPr/>
          <p:nvPr/>
        </p:nvSpPr>
        <p:spPr>
          <a:xfrm>
            <a:off x="909084" y="1099800"/>
            <a:ext cx="7330236" cy="380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las relaciones es posible visualizar el nº de reservas que tiene un ejemplar.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9" name="Google Shape;105;p 26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0" name="Google Shape;106;p 3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1" name="Google Shape;81;p 47"/>
          <p:cNvSpPr/>
          <p:nvPr/>
        </p:nvSpPr>
        <p:spPr>
          <a:xfrm>
            <a:off x="332280" y="720000"/>
            <a:ext cx="7546446" cy="4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Reservas de un ejemplar. Relaciones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2" name="Rectángulo 471"/>
          <p:cNvSpPr/>
          <p:nvPr/>
        </p:nvSpPr>
        <p:spPr>
          <a:xfrm>
            <a:off x="360000" y="1620000"/>
            <a:ext cx="8277120" cy="3237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3" name="Imagen 472"/>
          <p:cNvPicPr/>
          <p:nvPr/>
        </p:nvPicPr>
        <p:blipFill>
          <a:blip r:embed="rId3"/>
          <a:stretch/>
        </p:blipFill>
        <p:spPr>
          <a:xfrm>
            <a:off x="428040" y="1800000"/>
            <a:ext cx="8172720" cy="252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4" name="Flecha: hacia la izquierda 473"/>
          <p:cNvSpPr/>
          <p:nvPr/>
        </p:nvSpPr>
        <p:spPr>
          <a:xfrm>
            <a:off x="1728000" y="2160000"/>
            <a:ext cx="536040" cy="174600"/>
          </a:xfrm>
          <a:prstGeom prst="leftArrow">
            <a:avLst>
              <a:gd name="adj1" fmla="val 50000"/>
              <a:gd name="adj2" fmla="val 7560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560" rIns="90000" bIns="4356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3D6C2E-8610-4CD3-7C33-9385CEBA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52" y="1037615"/>
            <a:ext cx="385351" cy="45902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104;p 46"/>
          <p:cNvSpPr/>
          <p:nvPr/>
        </p:nvSpPr>
        <p:spPr>
          <a:xfrm>
            <a:off x="324000" y="1099800"/>
            <a:ext cx="7915320" cy="57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el opac es posible visualizar el nº de reservas que tiene un ejemplar.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6" name="Google Shape;105;p 27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7" name="Google Shape;106;p 3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8" name="Google Shape;81;p 48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Consulta de reservas. Opac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9" name="Rectángulo 478"/>
          <p:cNvSpPr/>
          <p:nvPr/>
        </p:nvSpPr>
        <p:spPr>
          <a:xfrm>
            <a:off x="360000" y="1620000"/>
            <a:ext cx="8277120" cy="2157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0" name="Imagen 479"/>
          <p:cNvPicPr/>
          <p:nvPr/>
        </p:nvPicPr>
        <p:blipFill>
          <a:blip r:embed="rId3"/>
          <a:stretch/>
        </p:blipFill>
        <p:spPr>
          <a:xfrm>
            <a:off x="720000" y="2041560"/>
            <a:ext cx="7557120" cy="1081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1" name="Flecha: hacia arriba 480"/>
          <p:cNvSpPr/>
          <p:nvPr/>
        </p:nvSpPr>
        <p:spPr>
          <a:xfrm>
            <a:off x="6841080" y="316908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104;p 47"/>
          <p:cNvSpPr/>
          <p:nvPr/>
        </p:nvSpPr>
        <p:spPr>
          <a:xfrm>
            <a:off x="324000" y="1099800"/>
            <a:ext cx="7915320" cy="5816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el interfaz también es visible el nº de reservas que tiene un ejemplar.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3" name="Google Shape;105;p 28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4" name="Google Shape;106;p 3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5" name="Google Shape;81;p 49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Consulta de reservas / Añadir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6" name="Rectángulo 485"/>
          <p:cNvSpPr/>
          <p:nvPr/>
        </p:nvSpPr>
        <p:spPr>
          <a:xfrm>
            <a:off x="360000" y="1620000"/>
            <a:ext cx="8277120" cy="2157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7" name="Flecha: hacia arriba 486"/>
          <p:cNvSpPr/>
          <p:nvPr/>
        </p:nvSpPr>
        <p:spPr>
          <a:xfrm>
            <a:off x="7849080" y="3025080"/>
            <a:ext cx="176040" cy="53604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8" name="Imagen 487"/>
          <p:cNvPicPr/>
          <p:nvPr/>
        </p:nvPicPr>
        <p:blipFill>
          <a:blip r:embed="rId3"/>
          <a:stretch/>
        </p:blipFill>
        <p:spPr>
          <a:xfrm>
            <a:off x="648000" y="2340000"/>
            <a:ext cx="7737120" cy="628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104;p 88"/>
          <p:cNvSpPr/>
          <p:nvPr/>
        </p:nvSpPr>
        <p:spPr>
          <a:xfrm>
            <a:off x="288000" y="1027800"/>
            <a:ext cx="762732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 cambiado la posición dentro del árbol jerárquico de la opción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Listado de préstamo con reservas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 Ahora depende de la opción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Circulación / Consulta de reservas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0" name="Google Shape;105;p 49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1" name="Google Shape;106;p 7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2" name="Google Shape;81;p 36"/>
          <p:cNvSpPr/>
          <p:nvPr/>
        </p:nvSpPr>
        <p:spPr>
          <a:xfrm>
            <a:off x="332280" y="720000"/>
            <a:ext cx="8095680" cy="41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Listado de préstamos con reservas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3" name="Rectángulo 492"/>
          <p:cNvSpPr/>
          <p:nvPr/>
        </p:nvSpPr>
        <p:spPr>
          <a:xfrm>
            <a:off x="360360" y="1980000"/>
            <a:ext cx="8095680" cy="28760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4" name="Imagen 493"/>
          <p:cNvPicPr/>
          <p:nvPr/>
        </p:nvPicPr>
        <p:blipFill>
          <a:blip r:embed="rId3"/>
          <a:stretch/>
        </p:blipFill>
        <p:spPr>
          <a:xfrm>
            <a:off x="1209240" y="2052360"/>
            <a:ext cx="1490400" cy="274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5" name="Flecha: a la derecha 494"/>
          <p:cNvSpPr/>
          <p:nvPr/>
        </p:nvSpPr>
        <p:spPr>
          <a:xfrm>
            <a:off x="421200" y="3780000"/>
            <a:ext cx="78768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6" name="Imagen 495"/>
          <p:cNvPicPr/>
          <p:nvPr/>
        </p:nvPicPr>
        <p:blipFill>
          <a:blip r:embed="rId4"/>
          <a:stretch/>
        </p:blipFill>
        <p:spPr>
          <a:xfrm>
            <a:off x="2808000" y="2700000"/>
            <a:ext cx="5576040" cy="1213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5.4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Peticiones de préstamo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9" name="Google Shape;83;p 2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0" name="Google Shape;84;p 28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1" name="Google Shape;81;p 73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104;p 68"/>
          <p:cNvSpPr/>
          <p:nvPr/>
        </p:nvSpPr>
        <p:spPr>
          <a:xfrm>
            <a:off x="324000" y="1099800"/>
            <a:ext cx="3454200" cy="14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han añadido los siguientes campos: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creación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Límite de recogida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i="1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devolución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24336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3" name="Google Shape;105;p 36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4" name="Google Shape;106;p 5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5" name="Google Shape;81;p 75"/>
          <p:cNvSpPr/>
          <p:nvPr/>
        </p:nvSpPr>
        <p:spPr>
          <a:xfrm>
            <a:off x="332280" y="720000"/>
            <a:ext cx="3803400" cy="46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Nuevos campos en las peticiones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6" name="Rectángulo 505"/>
          <p:cNvSpPr/>
          <p:nvPr/>
        </p:nvSpPr>
        <p:spPr>
          <a:xfrm>
            <a:off x="3600000" y="1116000"/>
            <a:ext cx="5038200" cy="3706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7" name="Imagen 506"/>
          <p:cNvPicPr/>
          <p:nvPr/>
        </p:nvPicPr>
        <p:blipFill>
          <a:blip r:embed="rId3"/>
          <a:stretch/>
        </p:blipFill>
        <p:spPr>
          <a:xfrm>
            <a:off x="3790800" y="1332000"/>
            <a:ext cx="4667400" cy="3221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8" name="Flecha: a la derecha 507"/>
          <p:cNvSpPr/>
          <p:nvPr/>
        </p:nvSpPr>
        <p:spPr>
          <a:xfrm>
            <a:off x="3597840" y="3744000"/>
            <a:ext cx="71820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9" name="Flecha: hacia arriba 508"/>
          <p:cNvSpPr/>
          <p:nvPr/>
        </p:nvSpPr>
        <p:spPr>
          <a:xfrm>
            <a:off x="6588000" y="4125600"/>
            <a:ext cx="176040" cy="6246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0" name="Flecha: hacia abajo 509"/>
          <p:cNvSpPr/>
          <p:nvPr/>
        </p:nvSpPr>
        <p:spPr>
          <a:xfrm>
            <a:off x="6554160" y="3206160"/>
            <a:ext cx="176040" cy="53604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5;p 45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4" name="Google Shape;106;p 7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Google Shape;81;p 91"/>
          <p:cNvSpPr/>
          <p:nvPr/>
        </p:nvSpPr>
        <p:spPr>
          <a:xfrm>
            <a:off x="360000" y="772560"/>
            <a:ext cx="82782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Política de contraseñas para los usuarios bibliotecarios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240000" y="1440000"/>
            <a:ext cx="5219640" cy="2803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7" name="Imagen 76"/>
          <p:cNvPicPr/>
          <p:nvPr/>
        </p:nvPicPr>
        <p:blipFill>
          <a:blip r:embed="rId3"/>
          <a:stretch/>
        </p:blipFill>
        <p:spPr>
          <a:xfrm>
            <a:off x="3614400" y="1800000"/>
            <a:ext cx="4485240" cy="187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Rectángulo 77"/>
          <p:cNvSpPr/>
          <p:nvPr/>
        </p:nvSpPr>
        <p:spPr>
          <a:xfrm>
            <a:off x="362160" y="1424995"/>
            <a:ext cx="2697480" cy="2860868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Debe contener 8 caracteres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Obligatoria 1 mayúscula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Obligatorio 1 número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Obligatorio un carácter especial ($%&amp;()?!+*[]#{}"/)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Obligatorio cambiarla después del primer acceso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Expira a los 365 día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104;p 3"/>
          <p:cNvSpPr/>
          <p:nvPr/>
        </p:nvSpPr>
        <p:spPr>
          <a:xfrm>
            <a:off x="360000" y="1099800"/>
            <a:ext cx="8494200" cy="81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permite que un lector pueda realizar peticiones de ejemplares de un mismo título cuando tengan diferente identificador de volumen.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2" name="Google Shape;105;p 1"/>
          <p:cNvSpPr/>
          <p:nvPr/>
        </p:nvSpPr>
        <p:spPr>
          <a:xfrm>
            <a:off x="4151520" y="662040"/>
            <a:ext cx="44866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3" name="Google Shape;106;p 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4" name="Google Shape;81;p 4"/>
          <p:cNvSpPr/>
          <p:nvPr/>
        </p:nvSpPr>
        <p:spPr>
          <a:xfrm>
            <a:off x="332280" y="720000"/>
            <a:ext cx="3803400" cy="46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Peticiones sobre un título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5" name="Imagen 514"/>
          <p:cNvPicPr/>
          <p:nvPr/>
        </p:nvPicPr>
        <p:blipFill>
          <a:blip r:embed="rId3"/>
          <a:stretch/>
        </p:blipFill>
        <p:spPr>
          <a:xfrm>
            <a:off x="1562400" y="1748880"/>
            <a:ext cx="5743800" cy="310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6" name="Flecha: hacia arriba 515"/>
          <p:cNvSpPr/>
          <p:nvPr/>
        </p:nvSpPr>
        <p:spPr>
          <a:xfrm>
            <a:off x="5580000" y="2880000"/>
            <a:ext cx="176040" cy="6246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104;p 82"/>
          <p:cNvSpPr/>
          <p:nvPr/>
        </p:nvSpPr>
        <p:spPr>
          <a:xfrm>
            <a:off x="324000" y="1099800"/>
            <a:ext cx="813420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han actualizado los contadores.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8" name="Google Shape;105;p 46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9" name="Google Shape;106;p 7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0" name="Google Shape;81;p 92"/>
          <p:cNvSpPr/>
          <p:nvPr/>
        </p:nvSpPr>
        <p:spPr>
          <a:xfrm>
            <a:off x="332280" y="720000"/>
            <a:ext cx="3803400" cy="46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Contadores de peticiones de préstamo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1" name="Rectángulo 520"/>
          <p:cNvSpPr/>
          <p:nvPr/>
        </p:nvSpPr>
        <p:spPr>
          <a:xfrm>
            <a:off x="360000" y="1620000"/>
            <a:ext cx="8278200" cy="3199320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2" name="Rectángulo 521"/>
          <p:cNvSpPr/>
          <p:nvPr/>
        </p:nvSpPr>
        <p:spPr>
          <a:xfrm>
            <a:off x="504000" y="1656000"/>
            <a:ext cx="7954200" cy="31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0000">
              <a:lnSpc>
                <a:spcPct val="100000"/>
              </a:lnSpc>
              <a:spcAft>
                <a:spcPts val="283"/>
              </a:spcAft>
            </a:pP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00000"/>
              </a:lnSpc>
              <a:spcAft>
                <a:spcPts val="283"/>
              </a:spcAft>
            </a:pPr>
            <a:r>
              <a:rPr lang="es-ES" sz="900" b="0" u="none" strike="noStrike">
                <a:solidFill>
                  <a:srgbClr val="3465A4"/>
                </a:solidFill>
                <a:effectLst/>
                <a:uFillTx/>
                <a:latin typeface="Inter"/>
              </a:rPr>
              <a:t>1. Préstamos de ejemplares procedentes de una petición</a:t>
            </a: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20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Cuando se presta un ejemplar procedente de una petición: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se suma 1 al contador de préstamo del lector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no se actualiza el contador de peticiones del lector 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s-ES" sz="900" b="0" u="none" strike="noStrike">
                <a:solidFill>
                  <a:srgbClr val="3465A4"/>
                </a:solidFill>
                <a:effectLst/>
                <a:uFillTx/>
                <a:latin typeface="Inter"/>
              </a:rPr>
              <a:t>2</a:t>
            </a: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. </a:t>
            </a:r>
            <a:r>
              <a:rPr lang="es-ES" sz="900" b="0" u="none" strike="noStrike">
                <a:solidFill>
                  <a:srgbClr val="3465A4"/>
                </a:solidFill>
                <a:effectLst/>
                <a:uFillTx/>
                <a:latin typeface="Inter"/>
              </a:rPr>
              <a:t>Devoluciones de ejemplares procedentes de una petición</a:t>
            </a: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20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Cuando se devuelve un ejemplar que proviene de una petición: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se resta 1 al contador de préstamo del lector 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se resta 1 al contador de peticiones del lector 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s-ES" sz="900" b="0" u="none" strike="noStrike">
                <a:solidFill>
                  <a:srgbClr val="3465A4"/>
                </a:solidFill>
                <a:effectLst/>
                <a:uFillTx/>
                <a:latin typeface="Inter"/>
              </a:rPr>
              <a:t>3. Finalización de peticiones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20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Cuando se finaliza una petición se resta 1 al contador de peticiones del lector si la petición tiene alguno de los siguientes estados: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R – Petición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B – Proceso de búsqueda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T – Tránsito a destino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80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9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 E - Recibido </a:t>
            </a:r>
            <a:endParaRPr lang="es-E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5.5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Tablas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5" name="Google Shape;83;p 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6" name="Google Shape;84;p 4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7" name="Google Shape;81;p 27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104;p 29"/>
          <p:cNvSpPr/>
          <p:nvPr/>
        </p:nvSpPr>
        <p:spPr>
          <a:xfrm>
            <a:off x="252000" y="1099800"/>
            <a:ext cx="791532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4320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Guarda información sobre si los préstamos a domicilio o en sala </a:t>
            </a:r>
            <a:r>
              <a:rPr lang="es-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provienen o no de una petición</a:t>
            </a:r>
            <a:endParaRPr lang="es-ES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9" name="Google Shape;105;p 14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0" name="Google Shape;106;p 2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1" name="Google Shape;81;p 24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Tabla de préstamo 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2" name="Rectángulo 531"/>
          <p:cNvSpPr/>
          <p:nvPr/>
        </p:nvSpPr>
        <p:spPr>
          <a:xfrm>
            <a:off x="315540" y="1746229"/>
            <a:ext cx="37440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Tablas de préstamo histórico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3" name="Rectángulo 532"/>
          <p:cNvSpPr/>
          <p:nvPr/>
        </p:nvSpPr>
        <p:spPr>
          <a:xfrm>
            <a:off x="504000" y="2229589"/>
            <a:ext cx="72255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Guarda el dato de la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persona lectora </a:t>
            </a:r>
            <a:endParaRPr lang="es-ES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Inter"/>
              </a:rPr>
              <a:t>Guarda la </a:t>
            </a:r>
            <a:r>
              <a:rPr lang="es-ES" sz="12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Inter"/>
              </a:rPr>
              <a:t>política de préstamo </a:t>
            </a: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Inter"/>
              </a:rPr>
              <a:t>aplicada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Inter"/>
              </a:rPr>
              <a:t>Guarda información sobre si los préstamos a domicilio o en sala </a:t>
            </a:r>
            <a:r>
              <a:rPr lang="es-ES" sz="12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Inter"/>
              </a:rPr>
              <a:t>provienen o no de una petición</a:t>
            </a:r>
            <a:endParaRPr lang="es-ES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4" name="Rectángulo 533"/>
          <p:cNvSpPr/>
          <p:nvPr/>
        </p:nvSpPr>
        <p:spPr>
          <a:xfrm>
            <a:off x="398206" y="3266977"/>
            <a:ext cx="3590414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4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Tablas de reservas</a:t>
            </a:r>
            <a:endParaRPr lang="es-E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5" name="Rectángulo 534"/>
          <p:cNvSpPr/>
          <p:nvPr/>
        </p:nvSpPr>
        <p:spPr>
          <a:xfrm>
            <a:off x="518760" y="3675078"/>
            <a:ext cx="333756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Guarda el dato de la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persona lectora</a:t>
            </a:r>
            <a:endParaRPr lang="es-ES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5.6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Notificaciones de circulación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8" name="Google Shape;83;p 2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9" name="Google Shape;84;p 29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0" name="Google Shape;81;p 74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104;p 7"/>
          <p:cNvSpPr/>
          <p:nvPr/>
        </p:nvSpPr>
        <p:spPr>
          <a:xfrm>
            <a:off x="252000" y="1224000"/>
            <a:ext cx="323568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just">
              <a:lnSpc>
                <a:spcPct val="100000"/>
              </a:lnSpc>
              <a:tabLst>
                <a:tab pos="24336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las cartas generadas se almacena la información de la biblioteca remitente. 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2" name="Google Shape;105;p 5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3" name="Google Shape;106;p 6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4" name="Google Shape;81;p 8"/>
          <p:cNvSpPr/>
          <p:nvPr/>
        </p:nvSpPr>
        <p:spPr>
          <a:xfrm>
            <a:off x="332280" y="720000"/>
            <a:ext cx="272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Cartas de circulación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5" name="Rectángulo 544"/>
          <p:cNvSpPr/>
          <p:nvPr/>
        </p:nvSpPr>
        <p:spPr>
          <a:xfrm>
            <a:off x="3816000" y="1260000"/>
            <a:ext cx="5035680" cy="359568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6" name="Imagen 545"/>
          <p:cNvPicPr/>
          <p:nvPr/>
        </p:nvPicPr>
        <p:blipFill>
          <a:blip r:embed="rId3"/>
          <a:stretch/>
        </p:blipFill>
        <p:spPr>
          <a:xfrm>
            <a:off x="4586400" y="1455840"/>
            <a:ext cx="3515760" cy="3219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A4A91"/>
            </a:gs>
            <a:gs pos="100000">
              <a:srgbClr val="06B7E6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2725200" y="1146240"/>
            <a:ext cx="1123920" cy="76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 anchorCtr="1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6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title"/>
          </p:nvPr>
        </p:nvSpPr>
        <p:spPr>
          <a:xfrm>
            <a:off x="3780000" y="1146240"/>
            <a:ext cx="5215320" cy="192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90000"/>
              </a:lnSpc>
              <a:buNone/>
              <a:tabLst>
                <a:tab pos="0" algn="l"/>
              </a:tabLst>
            </a:pPr>
            <a:r>
              <a:rPr lang="es" sz="6000" b="0" u="none" strike="noStrike">
                <a:solidFill>
                  <a:schemeClr val="lt1"/>
                </a:solidFill>
                <a:effectLst/>
                <a:uFillTx/>
                <a:latin typeface="Inter ExtraLight"/>
                <a:ea typeface="Inter ExtraLight"/>
              </a:rPr>
              <a:t>Adquisiciones</a:t>
            </a:r>
            <a:endParaRPr lang="es-E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9" name="Google Shape;74;p 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0" name="Google Shape;75;p 5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6.1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Pedidos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3" name="Google Shape;83;p 10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4" name="Google Shape;84;p 10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5" name="Google Shape;81;p 42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104;p 32"/>
          <p:cNvSpPr/>
          <p:nvPr/>
        </p:nvSpPr>
        <p:spPr>
          <a:xfrm>
            <a:off x="435656" y="1116000"/>
            <a:ext cx="8380023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Absys avisa de que un título que se está añadiendo a un pedido ya está asociado a otro sólo cuando todavía no haya sido tramitado.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7" name="Google Shape;105;p 17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8" name="Google Shape;106;p 25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9" name="Google Shape;81;p 31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Mensaje informativo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0" name="Rectángulo 559"/>
          <p:cNvSpPr/>
          <p:nvPr/>
        </p:nvSpPr>
        <p:spPr>
          <a:xfrm>
            <a:off x="360720" y="1800000"/>
            <a:ext cx="8455680" cy="3083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1" name="Imagen 560"/>
          <p:cNvPicPr/>
          <p:nvPr/>
        </p:nvPicPr>
        <p:blipFill>
          <a:blip r:embed="rId3"/>
          <a:srcRect l="3913" t="6762" r="4581"/>
          <a:stretch/>
        </p:blipFill>
        <p:spPr>
          <a:xfrm>
            <a:off x="2736000" y="2160000"/>
            <a:ext cx="3596040" cy="2477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104;p 70"/>
          <p:cNvSpPr/>
          <p:nvPr/>
        </p:nvSpPr>
        <p:spPr>
          <a:xfrm>
            <a:off x="360000" y="1008000"/>
            <a:ext cx="84582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 la hora de enviar cartas de notificación de pedido se actualizan para eliminar los detalles que ya estén recibidos, facturados o cancelados.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3" name="Google Shape;105;p 38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4" name="Google Shape;106;p 60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5" name="Google Shape;81;p 77"/>
          <p:cNvSpPr/>
          <p:nvPr/>
        </p:nvSpPr>
        <p:spPr>
          <a:xfrm>
            <a:off x="332280" y="612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Carta de pedido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6" name="Rectángulo 565"/>
          <p:cNvSpPr/>
          <p:nvPr/>
        </p:nvSpPr>
        <p:spPr>
          <a:xfrm>
            <a:off x="360720" y="1557000"/>
            <a:ext cx="8455680" cy="3326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7" name="Imagen 566"/>
          <p:cNvPicPr/>
          <p:nvPr/>
        </p:nvPicPr>
        <p:blipFill>
          <a:blip r:embed="rId3"/>
          <a:srcRect b="38823"/>
          <a:stretch/>
        </p:blipFill>
        <p:spPr>
          <a:xfrm>
            <a:off x="432000" y="1600200"/>
            <a:ext cx="8278200" cy="86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8" name="Imagen 567"/>
          <p:cNvPicPr/>
          <p:nvPr/>
        </p:nvPicPr>
        <p:blipFill>
          <a:blip r:embed="rId4"/>
          <a:stretch/>
        </p:blipFill>
        <p:spPr>
          <a:xfrm>
            <a:off x="3134520" y="2520000"/>
            <a:ext cx="2914200" cy="225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9" name="Flecha: a la derecha 568"/>
          <p:cNvSpPr/>
          <p:nvPr/>
        </p:nvSpPr>
        <p:spPr>
          <a:xfrm>
            <a:off x="2520000" y="3134520"/>
            <a:ext cx="71820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0" name="Flecha: a la derecha 569"/>
          <p:cNvSpPr/>
          <p:nvPr/>
        </p:nvSpPr>
        <p:spPr>
          <a:xfrm>
            <a:off x="2520000" y="3530880"/>
            <a:ext cx="71820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1" name="Flecha: a la derecha 570"/>
          <p:cNvSpPr/>
          <p:nvPr/>
        </p:nvSpPr>
        <p:spPr>
          <a:xfrm>
            <a:off x="2520000" y="3962880"/>
            <a:ext cx="718200" cy="175680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05;p 50"/>
          <p:cNvSpPr/>
          <p:nvPr/>
        </p:nvSpPr>
        <p:spPr>
          <a:xfrm>
            <a:off x="4151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0" name="Google Shape;106;p 7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" name="Google Shape;81;p 37"/>
          <p:cNvSpPr/>
          <p:nvPr/>
        </p:nvSpPr>
        <p:spPr>
          <a:xfrm>
            <a:off x="360000" y="772560"/>
            <a:ext cx="82782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Doble factor de autenticación 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Google Shape;104;p 89"/>
          <p:cNvSpPr/>
          <p:nvPr/>
        </p:nvSpPr>
        <p:spPr>
          <a:xfrm>
            <a:off x="324000" y="1172520"/>
            <a:ext cx="7915320" cy="102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Por defecto se tiene que entrar con </a:t>
            </a:r>
            <a:r>
              <a:rPr lang="es" sz="1200" b="1" u="none" strike="noStrike" dirty="0">
                <a:solidFill>
                  <a:srgbClr val="27357E"/>
                </a:solidFill>
                <a:effectLst/>
                <a:uFillTx/>
                <a:latin typeface="Inter"/>
                <a:ea typeface="Inter"/>
              </a:rPr>
              <a:t>Izenpe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El sistema prevé </a:t>
            </a:r>
            <a:r>
              <a:rPr lang="es" sz="1200" b="1" u="none" strike="noStrike" dirty="0">
                <a:solidFill>
                  <a:srgbClr val="27357E"/>
                </a:solidFill>
                <a:effectLst/>
                <a:uFillTx/>
                <a:latin typeface="Inter"/>
                <a:ea typeface="Inter"/>
              </a:rPr>
              <a:t>doble autenticación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que, de momento, no se ha implementado.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Google Shape;104;p 90"/>
          <p:cNvSpPr/>
          <p:nvPr/>
        </p:nvSpPr>
        <p:spPr>
          <a:xfrm>
            <a:off x="324000" y="4232880"/>
            <a:ext cx="813564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Para la doble autenticación es necesario que todos los usuarios bibliotecarios tengan </a:t>
            </a:r>
            <a:r>
              <a:rPr lang="es" sz="1200" b="1" u="none" strike="noStrike" dirty="0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correo electrónico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asociado. En ese caso aplicaría la política de contraseñas.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540000" y="2090730"/>
            <a:ext cx="7919640" cy="2083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5" name="Imagen 84"/>
          <p:cNvPicPr/>
          <p:nvPr/>
        </p:nvPicPr>
        <p:blipFill>
          <a:blip r:embed="rId3"/>
          <a:stretch/>
        </p:blipFill>
        <p:spPr>
          <a:xfrm>
            <a:off x="3636000" y="2162730"/>
            <a:ext cx="1799640" cy="1953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104;p 69"/>
          <p:cNvSpPr/>
          <p:nvPr/>
        </p:nvSpPr>
        <p:spPr>
          <a:xfrm>
            <a:off x="108000" y="1116000"/>
            <a:ext cx="870768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añade el campo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caducidad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al dar de alta ejemplares cuando se recibe el detalle de un pedido.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3" name="Google Shape;105;p 37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4" name="Google Shape;106;p 59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5" name="Google Shape;81;p 76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Recepción de pedido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6" name="Rectángulo 575"/>
          <p:cNvSpPr/>
          <p:nvPr/>
        </p:nvSpPr>
        <p:spPr>
          <a:xfrm>
            <a:off x="360720" y="1800000"/>
            <a:ext cx="8455680" cy="3083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7" name="Imagen 576"/>
          <p:cNvPicPr/>
          <p:nvPr/>
        </p:nvPicPr>
        <p:blipFill>
          <a:blip r:embed="rId3"/>
          <a:stretch/>
        </p:blipFill>
        <p:spPr>
          <a:xfrm>
            <a:off x="394560" y="2094120"/>
            <a:ext cx="4463640" cy="964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8" name="Imagen 577"/>
          <p:cNvPicPr/>
          <p:nvPr/>
        </p:nvPicPr>
        <p:blipFill>
          <a:blip r:embed="rId4"/>
          <a:stretch/>
        </p:blipFill>
        <p:spPr>
          <a:xfrm>
            <a:off x="396000" y="3600000"/>
            <a:ext cx="4462200" cy="1026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9" name="Imagen 578"/>
          <p:cNvPicPr/>
          <p:nvPr/>
        </p:nvPicPr>
        <p:blipFill>
          <a:blip r:embed="rId5"/>
          <a:stretch/>
        </p:blipFill>
        <p:spPr>
          <a:xfrm>
            <a:off x="5004000" y="1864080"/>
            <a:ext cx="3778200" cy="298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0" name="Flecha: hacia arriba 579"/>
          <p:cNvSpPr/>
          <p:nvPr/>
        </p:nvSpPr>
        <p:spPr>
          <a:xfrm>
            <a:off x="5400000" y="3153600"/>
            <a:ext cx="176040" cy="6246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104;p 84"/>
          <p:cNvSpPr/>
          <p:nvPr/>
        </p:nvSpPr>
        <p:spPr>
          <a:xfrm>
            <a:off x="360000" y="972000"/>
            <a:ext cx="8455680" cy="60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Cuando se recibe un título que pertenece a ADQT al pasar a CATA, se cambia automáticamente su FEIN por la fecha del día en que se ha realizado la transacción.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2" name="Google Shape;105;p 48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83" name="Google Shape;106;p 7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4" name="Google Shape;81;p 94"/>
          <p:cNvSpPr/>
          <p:nvPr/>
        </p:nvSpPr>
        <p:spPr>
          <a:xfrm>
            <a:off x="332280" y="576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FEIN: Fecha de ingreso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5" name="Rectángulo 584"/>
          <p:cNvSpPr/>
          <p:nvPr/>
        </p:nvSpPr>
        <p:spPr>
          <a:xfrm>
            <a:off x="362520" y="1620000"/>
            <a:ext cx="8455680" cy="3083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86" name="Imagen 585"/>
          <p:cNvPicPr/>
          <p:nvPr/>
        </p:nvPicPr>
        <p:blipFill>
          <a:blip r:embed="rId3"/>
          <a:stretch/>
        </p:blipFill>
        <p:spPr>
          <a:xfrm>
            <a:off x="540000" y="1728000"/>
            <a:ext cx="8098200" cy="749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7" name="Rectángulo 586"/>
          <p:cNvSpPr/>
          <p:nvPr/>
        </p:nvSpPr>
        <p:spPr>
          <a:xfrm>
            <a:off x="5652000" y="2664000"/>
            <a:ext cx="2986200" cy="242280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000" b="0" u="none" strike="noStrike">
                <a:solidFill>
                  <a:srgbClr val="000000"/>
                </a:solidFill>
                <a:effectLst/>
                <a:uFillTx/>
                <a:latin typeface="Inter"/>
              </a:rPr>
              <a:t>CATA</a:t>
            </a:r>
            <a:endParaRPr lang="es-E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88" name="Imagen 587"/>
          <p:cNvPicPr/>
          <p:nvPr/>
        </p:nvPicPr>
        <p:blipFill>
          <a:blip r:embed="rId4"/>
          <a:stretch/>
        </p:blipFill>
        <p:spPr>
          <a:xfrm>
            <a:off x="540000" y="2988000"/>
            <a:ext cx="3238200" cy="16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9" name="Imagen 588"/>
          <p:cNvPicPr/>
          <p:nvPr/>
        </p:nvPicPr>
        <p:blipFill>
          <a:blip r:embed="rId5"/>
          <a:stretch/>
        </p:blipFill>
        <p:spPr>
          <a:xfrm>
            <a:off x="5671800" y="3024000"/>
            <a:ext cx="2966400" cy="1618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0" name="Rectángulo 589"/>
          <p:cNvSpPr/>
          <p:nvPr/>
        </p:nvSpPr>
        <p:spPr>
          <a:xfrm>
            <a:off x="540000" y="2659320"/>
            <a:ext cx="3238200" cy="242280"/>
          </a:xfrm>
          <a:prstGeom prst="rect">
            <a:avLst/>
          </a:prstGeom>
          <a:solidFill>
            <a:srgbClr val="FFFFFF"/>
          </a:solidFill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ADQT</a:t>
            </a:r>
          </a:p>
        </p:txBody>
      </p:sp>
      <p:sp>
        <p:nvSpPr>
          <p:cNvPr id="591" name="Flecha: hacia la izquierda 590"/>
          <p:cNvSpPr/>
          <p:nvPr/>
        </p:nvSpPr>
        <p:spPr>
          <a:xfrm>
            <a:off x="1333440" y="3061440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2" name="Flecha: hacia la izquierda 591"/>
          <p:cNvSpPr/>
          <p:nvPr/>
        </p:nvSpPr>
        <p:spPr>
          <a:xfrm>
            <a:off x="6428880" y="3097440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6.2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Desideratas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95" name="Google Shape;83;p 1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6" name="Google Shape;84;p 11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7" name="Google Shape;81;p 43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104;p 43"/>
          <p:cNvSpPr/>
          <p:nvPr/>
        </p:nvSpPr>
        <p:spPr>
          <a:xfrm>
            <a:off x="108000" y="972000"/>
            <a:ext cx="870768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216000" indent="-21600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es" sz="1200" b="0" u="none" strike="noStrike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Las desideratas se ordenan, en modo descendente, por fecha de cambio de estado.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4" name="Google Shape;105;p 24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5" name="Google Shape;106;p 34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6" name="Google Shape;81;p 45"/>
          <p:cNvSpPr/>
          <p:nvPr/>
        </p:nvSpPr>
        <p:spPr>
          <a:xfrm>
            <a:off x="332280" y="576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Ordenación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7" name="Rectángulo 606"/>
          <p:cNvSpPr/>
          <p:nvPr/>
        </p:nvSpPr>
        <p:spPr>
          <a:xfrm>
            <a:off x="360720" y="1800000"/>
            <a:ext cx="8455680" cy="3083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8" name="Imagen 607"/>
          <p:cNvPicPr/>
          <p:nvPr/>
        </p:nvPicPr>
        <p:blipFill>
          <a:blip r:embed="rId3"/>
          <a:stretch/>
        </p:blipFill>
        <p:spPr>
          <a:xfrm>
            <a:off x="1080000" y="1893240"/>
            <a:ext cx="6837120" cy="2925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9" name="Flecha: hacia abajo 608"/>
          <p:cNvSpPr/>
          <p:nvPr/>
        </p:nvSpPr>
        <p:spPr>
          <a:xfrm>
            <a:off x="4896360" y="1440360"/>
            <a:ext cx="176040" cy="4284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6.3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Propuestas de compra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2" name="Google Shape;83;p 30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3" name="Google Shape;84;p 30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4" name="Google Shape;81;p 78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104;p 71"/>
          <p:cNvSpPr/>
          <p:nvPr/>
        </p:nvSpPr>
        <p:spPr>
          <a:xfrm>
            <a:off x="360720" y="1075680"/>
            <a:ext cx="870768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Se han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 panose="020B0604020202020204" charset="0"/>
                <a:ea typeface="Inter" panose="020B0604020202020204" charset="0"/>
              </a:rPr>
              <a:t>añadido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</a:t>
            </a:r>
            <a:r>
              <a:rPr lang="es" sz="1200" dirty="0">
                <a:solidFill>
                  <a:srgbClr val="000000"/>
                </a:solidFill>
                <a:latin typeface="Inter"/>
                <a:ea typeface="Inter"/>
              </a:rPr>
              <a:t>los 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campos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Sucursal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y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Fecha de creación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en las propuestas de compra.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6" name="Google Shape;105;p 39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7" name="Google Shape;106;p 61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8" name="Google Shape;81;p 79"/>
          <p:cNvSpPr/>
          <p:nvPr/>
        </p:nvSpPr>
        <p:spPr>
          <a:xfrm>
            <a:off x="332280" y="684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Fecha de creación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9" name="Rectángulo 618"/>
          <p:cNvSpPr/>
          <p:nvPr/>
        </p:nvSpPr>
        <p:spPr>
          <a:xfrm>
            <a:off x="360720" y="1800000"/>
            <a:ext cx="8455680" cy="3083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20" name="Imagen 619"/>
          <p:cNvPicPr/>
          <p:nvPr/>
        </p:nvPicPr>
        <p:blipFill>
          <a:blip r:embed="rId3"/>
          <a:stretch/>
        </p:blipFill>
        <p:spPr>
          <a:xfrm>
            <a:off x="648000" y="2458800"/>
            <a:ext cx="7918200" cy="168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1" name="Flecha: a la derecha 620"/>
          <p:cNvSpPr/>
          <p:nvPr/>
        </p:nvSpPr>
        <p:spPr>
          <a:xfrm>
            <a:off x="1368000" y="3124200"/>
            <a:ext cx="654764" cy="136865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F2D66F71-26FE-33EE-71F5-A7ABF86031E6}"/>
              </a:ext>
            </a:extLst>
          </p:cNvPr>
          <p:cNvSpPr/>
          <p:nvPr/>
        </p:nvSpPr>
        <p:spPr>
          <a:xfrm>
            <a:off x="1652013" y="2978727"/>
            <a:ext cx="654764" cy="136865"/>
          </a:xfrm>
          <a:prstGeom prst="rightArrow">
            <a:avLst>
              <a:gd name="adj1" fmla="val 50000"/>
              <a:gd name="adj2" fmla="val 11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3920" rIns="90000" bIns="4392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104;p 72"/>
          <p:cNvSpPr/>
          <p:nvPr/>
        </p:nvSpPr>
        <p:spPr>
          <a:xfrm>
            <a:off x="332280" y="1065240"/>
            <a:ext cx="870768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Es posible buscar por rangos en el campo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Nº de propuesta de compra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.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3" name="Google Shape;105;p 40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24" name="Google Shape;106;p 6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5" name="Google Shape;81;p 80"/>
          <p:cNvSpPr/>
          <p:nvPr/>
        </p:nvSpPr>
        <p:spPr>
          <a:xfrm>
            <a:off x="332280" y="684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Búsqueda por rangos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6" name="Rectángulo 625"/>
          <p:cNvSpPr/>
          <p:nvPr/>
        </p:nvSpPr>
        <p:spPr>
          <a:xfrm>
            <a:off x="360720" y="1800000"/>
            <a:ext cx="8455680" cy="3083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27" name="Imagen 626"/>
          <p:cNvPicPr/>
          <p:nvPr/>
        </p:nvPicPr>
        <p:blipFill>
          <a:blip r:embed="rId3"/>
          <a:stretch/>
        </p:blipFill>
        <p:spPr>
          <a:xfrm>
            <a:off x="576000" y="2268000"/>
            <a:ext cx="7998480" cy="1950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8" name="Flecha: hacia la izquierda 627"/>
          <p:cNvSpPr/>
          <p:nvPr/>
        </p:nvSpPr>
        <p:spPr>
          <a:xfrm>
            <a:off x="3673440" y="2557440"/>
            <a:ext cx="716760" cy="17676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2880000" y="887040"/>
            <a:ext cx="896400" cy="108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6.4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title"/>
          </p:nvPr>
        </p:nvSpPr>
        <p:spPr>
          <a:xfrm>
            <a:off x="3780000" y="945360"/>
            <a:ext cx="5215320" cy="1209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l">
              <a:lnSpc>
                <a:spcPct val="80000"/>
              </a:lnSpc>
              <a:buNone/>
              <a:tabLst>
                <a:tab pos="0" algn="l"/>
              </a:tabLst>
            </a:pPr>
            <a:r>
              <a:rPr lang="es" sz="3200" b="0" u="none" strike="noStrike">
                <a:solidFill>
                  <a:srgbClr val="004F9F"/>
                </a:solidFill>
                <a:effectLst/>
                <a:uFillTx/>
                <a:latin typeface="Inter ExtraLight"/>
                <a:ea typeface="Inter ExtraLight"/>
              </a:rPr>
              <a:t>Facturas </a:t>
            </a: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37" name="Google Shape;83;p 12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8" name="Google Shape;84;p 12"/>
          <p:cNvPicPr/>
          <p:nvPr/>
        </p:nvPicPr>
        <p:blipFill>
          <a:blip r:embed="rId3"/>
          <a:srcRect l="43305"/>
          <a:stretch/>
        </p:blipFill>
        <p:spPr>
          <a:xfrm>
            <a:off x="-12240" y="0"/>
            <a:ext cx="2912760" cy="513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9" name="Google Shape;81;p 44"/>
          <p:cNvSpPr/>
          <p:nvPr/>
        </p:nvSpPr>
        <p:spPr>
          <a:xfrm>
            <a:off x="3932280" y="2880360"/>
            <a:ext cx="434304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endParaRPr lang="es-ES" sz="1800" b="0" u="none" strike="noStrike">
              <a:solidFill>
                <a:srgbClr val="F10D0C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104;p 36"/>
          <p:cNvSpPr/>
          <p:nvPr/>
        </p:nvSpPr>
        <p:spPr>
          <a:xfrm>
            <a:off x="790524" y="1101240"/>
            <a:ext cx="8277156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Imagen identificativa de que un concepto incluido en una factura tiene una nota asociada.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1" name="Google Shape;105;p 20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2" name="Google Shape;106;p 27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3" name="Google Shape;81;p 33"/>
          <p:cNvSpPr/>
          <p:nvPr/>
        </p:nvSpPr>
        <p:spPr>
          <a:xfrm>
            <a:off x="332280" y="720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Facturas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4" name="Rectángulo 643"/>
          <p:cNvSpPr/>
          <p:nvPr/>
        </p:nvSpPr>
        <p:spPr>
          <a:xfrm>
            <a:off x="360720" y="1800000"/>
            <a:ext cx="8455680" cy="2156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5" name="Imagen 644"/>
          <p:cNvPicPr/>
          <p:nvPr/>
        </p:nvPicPr>
        <p:blipFill>
          <a:blip r:embed="rId3"/>
          <a:stretch/>
        </p:blipFill>
        <p:spPr>
          <a:xfrm>
            <a:off x="360000" y="1948680"/>
            <a:ext cx="8456400" cy="138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6" name="Flecha: hacia arriba 645"/>
          <p:cNvSpPr/>
          <p:nvPr/>
        </p:nvSpPr>
        <p:spPr>
          <a:xfrm>
            <a:off x="5328000" y="3348000"/>
            <a:ext cx="176400" cy="428400"/>
          </a:xfrm>
          <a:prstGeom prst="upArrow">
            <a:avLst>
              <a:gd name="adj1" fmla="val 50000"/>
              <a:gd name="adj2" fmla="val 60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138FF9-9E73-8CB0-D7CD-F12468F44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10" y="1101240"/>
            <a:ext cx="244183" cy="307737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104;p 37"/>
          <p:cNvSpPr/>
          <p:nvPr/>
        </p:nvSpPr>
        <p:spPr>
          <a:xfrm>
            <a:off x="325056" y="936000"/>
            <a:ext cx="870768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En la visualización en forma de tabla de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pedidos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y </a:t>
            </a:r>
            <a:r>
              <a:rPr lang="es" sz="1200" b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facturas</a:t>
            </a:r>
            <a:r>
              <a:rPr lang="es" sz="1200" b="0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 se ha añadido el nombre del </a:t>
            </a:r>
            <a:r>
              <a:rPr lang="es" sz="1200" b="0" i="1" u="none" strike="noStrike" dirty="0">
                <a:solidFill>
                  <a:srgbClr val="000000"/>
                </a:solidFill>
                <a:effectLst/>
                <a:uFillTx/>
                <a:latin typeface="Inter"/>
                <a:ea typeface="Inter"/>
              </a:rPr>
              <a:t>Proveedor </a:t>
            </a:r>
            <a:endParaRPr lang="es-E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8" name="Google Shape;105;p 21"/>
          <p:cNvSpPr/>
          <p:nvPr/>
        </p:nvSpPr>
        <p:spPr>
          <a:xfrm>
            <a:off x="4043520" y="662040"/>
            <a:ext cx="4628880" cy="14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9" name="Google Shape;106;p 28"/>
          <p:cNvPicPr/>
          <p:nvPr/>
        </p:nvPicPr>
        <p:blipFill>
          <a:blip r:embed="rId2"/>
          <a:stretch/>
        </p:blipFill>
        <p:spPr>
          <a:xfrm>
            <a:off x="7729560" y="199800"/>
            <a:ext cx="937080" cy="3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0" name="Google Shape;81;p 34"/>
          <p:cNvSpPr/>
          <p:nvPr/>
        </p:nvSpPr>
        <p:spPr>
          <a:xfrm>
            <a:off x="332280" y="576000"/>
            <a:ext cx="38034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1" i="1" u="none" strike="noStrike">
                <a:solidFill>
                  <a:srgbClr val="004F9F"/>
                </a:solidFill>
                <a:effectLst/>
                <a:uFillTx/>
                <a:latin typeface="Inter"/>
                <a:ea typeface="Inter"/>
              </a:rPr>
              <a:t>Proveedor</a:t>
            </a:r>
            <a:endParaRPr lang="es-E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1" name="Rectángulo 650"/>
          <p:cNvSpPr/>
          <p:nvPr/>
        </p:nvSpPr>
        <p:spPr>
          <a:xfrm>
            <a:off x="216720" y="1440360"/>
            <a:ext cx="8455680" cy="34164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2" name="Imagen 651"/>
          <p:cNvPicPr/>
          <p:nvPr/>
        </p:nvPicPr>
        <p:blipFill>
          <a:blip r:embed="rId3"/>
          <a:stretch/>
        </p:blipFill>
        <p:spPr>
          <a:xfrm>
            <a:off x="972000" y="1868400"/>
            <a:ext cx="6836760" cy="294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3" name="Flecha: hacia abajo 652"/>
          <p:cNvSpPr/>
          <p:nvPr/>
        </p:nvSpPr>
        <p:spPr>
          <a:xfrm>
            <a:off x="4752000" y="1440360"/>
            <a:ext cx="176040" cy="4284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2426</Words>
  <Application>Microsoft Office PowerPoint</Application>
  <PresentationFormat>Presentación en pantalla (16:9)</PresentationFormat>
  <Paragraphs>379</Paragraphs>
  <Slides>106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106</vt:i4>
      </vt:variant>
    </vt:vector>
  </HeadingPairs>
  <TitlesOfParts>
    <vt:vector size="117" baseType="lpstr">
      <vt:lpstr>Inter ExtraLight</vt:lpstr>
      <vt:lpstr>Symbol</vt:lpstr>
      <vt:lpstr>Times New Roman</vt:lpstr>
      <vt:lpstr>Inter SemiBold</vt:lpstr>
      <vt:lpstr>Wingdings</vt:lpstr>
      <vt:lpstr>Inter Light</vt:lpstr>
      <vt:lpstr>Inter</vt:lpstr>
      <vt:lpstr>Arial</vt:lpstr>
      <vt:lpstr>Aptos</vt:lpstr>
      <vt:lpstr>Inter Medium</vt:lpstr>
      <vt:lpstr>Simple Light</vt:lpstr>
      <vt:lpstr>Absys 2.4</vt:lpstr>
      <vt:lpstr>Índice</vt:lpstr>
      <vt:lpstr>1</vt:lpstr>
      <vt:lpstr>Presentación de PowerPoint</vt:lpstr>
      <vt:lpstr>Presentación de PowerPoint</vt:lpstr>
      <vt:lpstr>1.1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1.2</vt:lpstr>
      <vt:lpstr>Presentación de PowerPoint</vt:lpstr>
      <vt:lpstr>2</vt:lpstr>
      <vt:lpstr>2.1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</vt:lpstr>
      <vt:lpstr>3.1</vt:lpstr>
      <vt:lpstr>Presentación de PowerPoint</vt:lpstr>
      <vt:lpstr>Presentación de PowerPoint</vt:lpstr>
      <vt:lpstr>3.2</vt:lpstr>
      <vt:lpstr>Presentación de PowerPoint</vt:lpstr>
      <vt:lpstr>Presentación de PowerPoint</vt:lpstr>
      <vt:lpstr>Presentación de PowerPoint</vt:lpstr>
      <vt:lpstr>Presentación de PowerPoint</vt:lpstr>
      <vt:lpstr>3.3</vt:lpstr>
      <vt:lpstr>Presentación de PowerPoint</vt:lpstr>
      <vt:lpstr>Presentación de PowerPoint</vt:lpstr>
      <vt:lpstr>Presentación de PowerPoint</vt:lpstr>
      <vt:lpstr>3.4</vt:lpstr>
      <vt:lpstr>Presentación de PowerPoint</vt:lpstr>
      <vt:lpstr>3.5</vt:lpstr>
      <vt:lpstr>Presentación de PowerPoint</vt:lpstr>
      <vt:lpstr>Presentación de PowerPoint</vt:lpstr>
      <vt:lpstr>Presentación de PowerPoint</vt:lpstr>
      <vt:lpstr>4</vt:lpstr>
      <vt:lpstr>4.1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</vt:lpstr>
      <vt:lpstr>5.1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5.2</vt:lpstr>
      <vt:lpstr>Presentación de PowerPoint</vt:lpstr>
      <vt:lpstr>Presentación de PowerPoint</vt:lpstr>
      <vt:lpstr>Presentación de PowerPoint</vt:lpstr>
      <vt:lpstr>5.3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5.4</vt:lpstr>
      <vt:lpstr>Presentación de PowerPoint</vt:lpstr>
      <vt:lpstr>Presentación de PowerPoint</vt:lpstr>
      <vt:lpstr>Presentación de PowerPoint</vt:lpstr>
      <vt:lpstr>5.5</vt:lpstr>
      <vt:lpstr>Presentación de PowerPoint</vt:lpstr>
      <vt:lpstr>5.6</vt:lpstr>
      <vt:lpstr>Presentación de PowerPoint</vt:lpstr>
      <vt:lpstr>6</vt:lpstr>
      <vt:lpstr>6.1</vt:lpstr>
      <vt:lpstr>Presentación de PowerPoint</vt:lpstr>
      <vt:lpstr>Presentación de PowerPoint</vt:lpstr>
      <vt:lpstr>Presentación de PowerPoint</vt:lpstr>
      <vt:lpstr>Presentación de PowerPoint</vt:lpstr>
      <vt:lpstr>6.2</vt:lpstr>
      <vt:lpstr>Presentación de PowerPoint</vt:lpstr>
      <vt:lpstr>6.3</vt:lpstr>
      <vt:lpstr>Presentación de PowerPoint</vt:lpstr>
      <vt:lpstr>Presentación de PowerPoint</vt:lpstr>
      <vt:lpstr>6.4</vt:lpstr>
      <vt:lpstr>Presentación de PowerPoint</vt:lpstr>
      <vt:lpstr>Presentación de PowerPoint</vt:lpstr>
      <vt:lpstr>7</vt:lpstr>
      <vt:lpstr>7.1</vt:lpstr>
      <vt:lpstr>Presentación de PowerPoint</vt:lpstr>
      <vt:lpstr>8</vt:lpstr>
      <vt:lpstr>8.1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Soledad Dominguez</cp:lastModifiedBy>
  <cp:revision>51</cp:revision>
  <dcterms:modified xsi:type="dcterms:W3CDTF">2026-05-05T12:25:36Z</dcterms:modified>
  <dc:language>es-ES</dc:language>
</cp:coreProperties>
</file>