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1176" r:id="rId3"/>
    <p:sldId id="1177" r:id="rId4"/>
    <p:sldId id="1178" r:id="rId5"/>
    <p:sldId id="1179" r:id="rId6"/>
    <p:sldId id="1180" r:id="rId7"/>
    <p:sldId id="1181" r:id="rId8"/>
    <p:sldId id="1182" r:id="rId9"/>
    <p:sldId id="1183" r:id="rId10"/>
    <p:sldId id="1184" r:id="rId11"/>
    <p:sldId id="1185" r:id="rId12"/>
    <p:sldId id="118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82401-27AF-4820-33E4-21EEA2B9D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4DA9CC-169B-0AE4-77EF-3704D60DB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22B4A5-AF69-40A1-BC12-E4F29B86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284AC1-95F9-4572-A37A-D77822C1B160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52F74-E569-E8B7-6DF4-C9ABCE50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FCBD57-F0C7-DECD-D490-AAE8BCD1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758473"/>
            <a:ext cx="635976" cy="365125"/>
          </a:xfrm>
          <a:prstGeom prst="rect">
            <a:avLst/>
          </a:prstGeom>
        </p:spPr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203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715DA-8285-7148-2095-C86A5289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5125A8-8035-0DDC-1F38-6849D307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6FED7A-DB04-9EE9-57DD-0D90421B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284AC1-95F9-4572-A37A-D77822C1B160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A4623C-19D1-1990-2F2B-2FFA13B8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CD4D7-2799-AC96-92CF-75E2C4B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758473"/>
            <a:ext cx="635976" cy="365125"/>
          </a:xfrm>
          <a:prstGeom prst="rect">
            <a:avLst/>
          </a:prstGeom>
        </p:spPr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94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CD4D7-2799-AC96-92CF-75E2C4B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10FBB93-5FE7-6339-FF36-C18F11C28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b="71111"/>
          <a:stretch/>
        </p:blipFill>
        <p:spPr>
          <a:xfrm>
            <a:off x="9259410" y="1"/>
            <a:ext cx="2932590" cy="574008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3E0C7C9-F622-1F71-B3AE-0CF214301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85" r="83536" b="1"/>
          <a:stretch/>
        </p:blipFill>
        <p:spPr>
          <a:xfrm>
            <a:off x="0" y="0"/>
            <a:ext cx="455413" cy="1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FCBD57-F0C7-DECD-D490-AAE8BCD1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105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CD4D7-2799-AC96-92CF-75E2C4B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10FBB93-5FE7-6339-FF36-C18F11C28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b="71111"/>
          <a:stretch/>
        </p:blipFill>
        <p:spPr>
          <a:xfrm>
            <a:off x="9259410" y="1"/>
            <a:ext cx="2932590" cy="574008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3E0C7C9-F622-1F71-B3AE-0CF214301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85" r="83536" b="1"/>
          <a:stretch/>
        </p:blipFill>
        <p:spPr>
          <a:xfrm>
            <a:off x="0" y="0"/>
            <a:ext cx="455413" cy="1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7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82401-27AF-4820-33E4-21EEA2B9D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4DA9CC-169B-0AE4-77EF-3704D60DB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22B4A5-AF69-40A1-BC12-E4F29B86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284AC1-95F9-4572-A37A-D77822C1B160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52F74-E569-E8B7-6DF4-C9ABCE50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FCBD57-F0C7-DECD-D490-AAE8BCD1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758473"/>
            <a:ext cx="635976" cy="365125"/>
          </a:xfrm>
          <a:prstGeom prst="rect">
            <a:avLst/>
          </a:prstGeom>
        </p:spPr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779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1" descr="Imagen 1"/>
          <p:cNvPicPr>
            <a:picLocks noChangeAspect="1"/>
          </p:cNvPicPr>
          <p:nvPr/>
        </p:nvPicPr>
        <p:blipFill>
          <a:blip r:embed="rId2"/>
          <a:srcRect l="6" t="185" r="83536"/>
          <a:stretch>
            <a:fillRect/>
          </a:stretch>
        </p:blipFill>
        <p:spPr>
          <a:xfrm>
            <a:off x="-1" y="0"/>
            <a:ext cx="696169" cy="237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n 2" descr="Imagen 2"/>
          <p:cNvPicPr>
            <a:picLocks noChangeAspect="1"/>
          </p:cNvPicPr>
          <p:nvPr/>
        </p:nvPicPr>
        <p:blipFill>
          <a:blip r:embed="rId3"/>
          <a:srcRect l="16979" b="71111"/>
          <a:stretch>
            <a:fillRect/>
          </a:stretch>
        </p:blipFill>
        <p:spPr>
          <a:xfrm>
            <a:off x="9524999" y="-1"/>
            <a:ext cx="2667002" cy="5220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7749BD0F-F4AB-6A51-7566-A96942EE788A}"/>
              </a:ext>
            </a:extLst>
          </p:cNvPr>
          <p:cNvSpPr txBox="1"/>
          <p:nvPr userDrawn="1"/>
        </p:nvSpPr>
        <p:spPr>
          <a:xfrm>
            <a:off x="952500" y="143963"/>
            <a:ext cx="8445499" cy="523220"/>
          </a:xfrm>
          <a:prstGeom prst="rect">
            <a:avLst/>
          </a:prstGeom>
          <a:solidFill>
            <a:srgbClr val="0049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ELKARRIZKETA-MAHAIA</a:t>
            </a: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MESA DE DEBATE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2B7EA8C-9AE6-2D67-CBCE-B08FFA95714C}"/>
              </a:ext>
            </a:extLst>
          </p:cNvPr>
          <p:cNvCxnSpPr/>
          <p:nvPr userDrawn="1"/>
        </p:nvCxnSpPr>
        <p:spPr>
          <a:xfrm>
            <a:off x="-8791" y="607548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407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A2E5287-7BA2-EE8C-16A0-BF4994F065F8}"/>
              </a:ext>
            </a:extLst>
          </p:cNvPr>
          <p:cNvCxnSpPr/>
          <p:nvPr userDrawn="1"/>
        </p:nvCxnSpPr>
        <p:spPr>
          <a:xfrm>
            <a:off x="3489" y="607548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8620ED-E7E3-1A32-A0B4-A3AC91FC0E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85" r="83536" b="1"/>
          <a:stretch/>
        </p:blipFill>
        <p:spPr>
          <a:xfrm>
            <a:off x="0" y="0"/>
            <a:ext cx="696167" cy="2374900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DFE9944-4250-ECB5-6E97-2251E3676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b="71111"/>
          <a:stretch/>
        </p:blipFill>
        <p:spPr>
          <a:xfrm>
            <a:off x="9525000" y="0"/>
            <a:ext cx="2667000" cy="5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6F4033F-6337-2058-8C51-C6387DEEC7CA}"/>
              </a:ext>
            </a:extLst>
          </p:cNvPr>
          <p:cNvSpPr/>
          <p:nvPr userDrawn="1"/>
        </p:nvSpPr>
        <p:spPr>
          <a:xfrm>
            <a:off x="0" y="5669573"/>
            <a:ext cx="12192000" cy="378802"/>
          </a:xfrm>
          <a:prstGeom prst="rect">
            <a:avLst/>
          </a:prstGeom>
          <a:solidFill>
            <a:srgbClr val="F7E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D9216F-10AB-0D2B-986D-3180CD22F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4492" y="5669573"/>
            <a:ext cx="635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A03A50-717C-43B0-993F-EE6931855E1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9881711-DAFC-FBBD-3ADD-F53DF20D5B6E}"/>
              </a:ext>
            </a:extLst>
          </p:cNvPr>
          <p:cNvSpPr/>
          <p:nvPr userDrawn="1"/>
        </p:nvSpPr>
        <p:spPr>
          <a:xfrm>
            <a:off x="0" y="0"/>
            <a:ext cx="12192000" cy="568171"/>
          </a:xfrm>
          <a:prstGeom prst="rect">
            <a:avLst/>
          </a:prstGeom>
          <a:solidFill>
            <a:srgbClr val="0049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F692372-F076-0242-CD39-04037E26CD75}"/>
              </a:ext>
            </a:extLst>
          </p:cNvPr>
          <p:cNvCxnSpPr/>
          <p:nvPr userDrawn="1"/>
        </p:nvCxnSpPr>
        <p:spPr>
          <a:xfrm>
            <a:off x="-8791" y="607548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58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x_Imagen 6" descr="x_Imagen 6"/>
          <p:cNvPicPr>
            <a:picLocks noChangeAspect="1"/>
          </p:cNvPicPr>
          <p:nvPr/>
        </p:nvPicPr>
        <p:blipFill>
          <a:blip r:embed="rId2"/>
          <a:srcRect b="52527"/>
          <a:stretch>
            <a:fillRect/>
          </a:stretch>
        </p:blipFill>
        <p:spPr>
          <a:xfrm>
            <a:off x="3744536" y="190686"/>
            <a:ext cx="4224875" cy="1013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n 15" descr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612" y="5116048"/>
            <a:ext cx="1420116" cy="68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54 Imagen" descr="54 Imagen"/>
          <p:cNvPicPr>
            <a:picLocks noChangeAspect="1"/>
          </p:cNvPicPr>
          <p:nvPr/>
        </p:nvPicPr>
        <p:blipFill>
          <a:blip r:embed="rId4"/>
          <a:srcRect l="13547" t="18483" r="15899" b="20138"/>
          <a:stretch>
            <a:fillRect/>
          </a:stretch>
        </p:blipFill>
        <p:spPr>
          <a:xfrm>
            <a:off x="4714299" y="4917475"/>
            <a:ext cx="1242001" cy="9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CuadroTexto 17"/>
          <p:cNvSpPr txBox="1"/>
          <p:nvPr/>
        </p:nvSpPr>
        <p:spPr>
          <a:xfrm>
            <a:off x="1612900" y="1706619"/>
            <a:ext cx="4492850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Irisgarritasuna: erabateko herritartasunerantz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CuadroTexto 18"/>
          <p:cNvSpPr txBox="1"/>
          <p:nvPr/>
        </p:nvSpPr>
        <p:spPr>
          <a:xfrm>
            <a:off x="1831523" y="3487056"/>
            <a:ext cx="9458961" cy="11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Aitor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Bedialauneta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Arrate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idente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EDEKA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EDEKAko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presidentea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Conector recto 20"/>
          <p:cNvSpPr/>
          <p:nvPr/>
        </p:nvSpPr>
        <p:spPr>
          <a:xfrm>
            <a:off x="1830614" y="4093028"/>
            <a:ext cx="7670801" cy="0"/>
          </a:xfrm>
          <a:prstGeom prst="line">
            <a:avLst/>
          </a:prstGeom>
          <a:ln>
            <a:solidFill>
              <a:srgbClr val="0070C0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2" name="Rectángulo 23"/>
          <p:cNvSpPr/>
          <p:nvPr/>
        </p:nvSpPr>
        <p:spPr>
          <a:xfrm>
            <a:off x="1612900" y="1498600"/>
            <a:ext cx="9677400" cy="3213100"/>
          </a:xfrm>
          <a:prstGeom prst="rect">
            <a:avLst/>
          </a:prstGeom>
          <a:ln w="19050">
            <a:solidFill>
              <a:srgbClr val="0070C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3" name="Picture 2" descr="Picture 2"/>
          <p:cNvPicPr>
            <a:picLocks noChangeAspect="1"/>
          </p:cNvPicPr>
          <p:nvPr/>
        </p:nvPicPr>
        <p:blipFill>
          <a:blip r:embed="rId5"/>
          <a:srcRect l="9085" t="15808" r="7561" b="13676"/>
          <a:stretch>
            <a:fillRect/>
          </a:stretch>
        </p:blipFill>
        <p:spPr>
          <a:xfrm>
            <a:off x="602922" y="5150551"/>
            <a:ext cx="1581265" cy="75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n 1" descr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277" y="4933674"/>
            <a:ext cx="1048751" cy="104875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uadroTexto 17"/>
          <p:cNvSpPr txBox="1"/>
          <p:nvPr/>
        </p:nvSpPr>
        <p:spPr>
          <a:xfrm>
            <a:off x="7570129" y="1750689"/>
            <a:ext cx="372017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Accesibilidad: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hacia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ciudadanía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plena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adroTexto 6"/>
          <p:cNvSpPr txBox="1"/>
          <p:nvPr/>
        </p:nvSpPr>
        <p:spPr>
          <a:xfrm>
            <a:off x="6713203" y="1605829"/>
            <a:ext cx="4973609" cy="3411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Promover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normativa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cumplimiento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Fomentar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el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conocimiento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la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innovación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Formación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sensibilización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social.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Fortalecer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el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diálogo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colaboración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con las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entidades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la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discapacidad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apuesta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país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generación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empleo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cohesión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social,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igualdad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oportunidades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49" name="CuadroTexto 7"/>
          <p:cNvSpPr txBox="1"/>
          <p:nvPr/>
        </p:nvSpPr>
        <p:spPr>
          <a:xfrm>
            <a:off x="640676" y="1605829"/>
            <a:ext cx="4973608" cy="3883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Araudia sustatzea eta betetzea.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Ezagutza eta berrikuntza bultzatzea.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Gizarte-prestakuntza eta -sentsibilizazioa.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Desgaitasunaren erakundeekin elkarrizketa eta lankidetza indartzea.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Irisgarritasuna herri-apustu gisa ikustea: enpleguaren sorrera, gizarte-kohesioa, aukera-berdintasuna…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974672" y="1298811"/>
            <a:ext cx="17755" cy="4045546"/>
          </a:xfrm>
          <a:prstGeom prst="line">
            <a:avLst/>
          </a:prstGeom>
          <a:noFill/>
          <a:ln w="1905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uadroTexto 1"/>
          <p:cNvSpPr txBox="1"/>
          <p:nvPr/>
        </p:nvSpPr>
        <p:spPr>
          <a:xfrm>
            <a:off x="589229" y="10791"/>
            <a:ext cx="834925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 </a:t>
            </a:r>
            <a:r>
              <a:rPr kumimoji="0" lang="eu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Gizarte gisa dugun erronka: irisgarritasuna txertatuko duen aldaketa kulturala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Reto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sociedad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un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cambio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cultural   </a:t>
            </a:r>
          </a:p>
        </p:txBody>
      </p:sp>
      <p:sp>
        <p:nvSpPr>
          <p:cNvPr id="2" name="Marcador de número de diapositiva 9">
            <a:extLst>
              <a:ext uri="{FF2B5EF4-FFF2-40B4-BE49-F238E27FC236}">
                <a16:creationId xmlns:a16="http://schemas.microsoft.com/office/drawing/2014/main" id="{1B9155DA-569A-16B4-A359-C6D660E0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072796-8F38-B35D-90D0-4860C86D1BC9}"/>
              </a:ext>
            </a:extLst>
          </p:cNvPr>
          <p:cNvSpPr txBox="1"/>
          <p:nvPr/>
        </p:nvSpPr>
        <p:spPr>
          <a:xfrm>
            <a:off x="148472" y="5707006"/>
            <a:ext cx="851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Irisgarritasuna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erabateko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herritartasunerantz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| Accesibilidad: hacia una ciudadanía plena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9F28CC-1302-D48A-1E67-0CF5F72AAFA0}"/>
              </a:ext>
            </a:extLst>
          </p:cNvPr>
          <p:cNvSpPr txBox="1"/>
          <p:nvPr/>
        </p:nvSpPr>
        <p:spPr>
          <a:xfrm>
            <a:off x="9029700" y="5707006"/>
            <a:ext cx="261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Aitor Bedialauneta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05" y="960589"/>
            <a:ext cx="3170649" cy="400959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CuadroTexto 1"/>
          <p:cNvSpPr txBox="1"/>
          <p:nvPr/>
        </p:nvSpPr>
        <p:spPr>
          <a:xfrm>
            <a:off x="695761" y="8718"/>
            <a:ext cx="870569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Zu ere irisgarria izan zaitezke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Tú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también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puedes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ser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accesible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CuadroTexto 6"/>
          <p:cNvSpPr txBox="1"/>
          <p:nvPr/>
        </p:nvSpPr>
        <p:spPr>
          <a:xfrm>
            <a:off x="7558454" y="1694781"/>
            <a:ext cx="4417136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requiere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del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compromiso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todos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agentes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de la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sociedad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000">
                <a:latin typeface="Arial"/>
                <a:ea typeface="Arial"/>
                <a:cs typeface="Arial"/>
                <a:sym typeface="Arial"/>
              </a:defRPr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también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hacemos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las personas.</a:t>
            </a:r>
          </a:p>
        </p:txBody>
      </p:sp>
      <p:sp>
        <p:nvSpPr>
          <p:cNvPr id="155" name="CuadroTexto 1"/>
          <p:cNvSpPr txBox="1"/>
          <p:nvPr/>
        </p:nvSpPr>
        <p:spPr>
          <a:xfrm>
            <a:off x="311655" y="3974799"/>
            <a:ext cx="3430373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Enpatia</a:t>
            </a:r>
            <a:r>
              <a:rPr kumimoji="0" lang="eu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tratu ona eta aniztasunarekiko errespetua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CuadroTexto 1"/>
          <p:cNvSpPr txBox="1"/>
          <p:nvPr/>
        </p:nvSpPr>
        <p:spPr>
          <a:xfrm>
            <a:off x="7875198" y="4302854"/>
            <a:ext cx="3604437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Empatía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buen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trato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respeto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la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diversidad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CuadroTexto 7"/>
          <p:cNvSpPr txBox="1"/>
          <p:nvPr/>
        </p:nvSpPr>
        <p:spPr>
          <a:xfrm>
            <a:off x="248136" y="1694781"/>
            <a:ext cx="3982796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Irisgarritasunak eragile guztien eta gizartearen konpromisoa eskatzen du.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000">
                <a:latin typeface="Arial"/>
                <a:ea typeface="Arial"/>
                <a:cs typeface="Arial"/>
                <a:sym typeface="Arial"/>
              </a:defRPr>
            </a:pPr>
            <a:endParaRPr kumimoji="0" lang="eu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Irisgarritasuna pertsonok ere egiten dugu.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000">
                <a:latin typeface="Arial"/>
                <a:ea typeface="Arial"/>
                <a:cs typeface="Arial"/>
                <a:sym typeface="Arial"/>
              </a:defRPr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CuadroTexto 9"/>
          <p:cNvSpPr txBox="1"/>
          <p:nvPr/>
        </p:nvSpPr>
        <p:spPr>
          <a:xfrm>
            <a:off x="4477997" y="4599039"/>
            <a:ext cx="317009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Koloretako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lau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piezako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puzzlea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Puzle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cuatro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piezas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colores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Marcador de número de diapositiva 9">
            <a:extLst>
              <a:ext uri="{FF2B5EF4-FFF2-40B4-BE49-F238E27FC236}">
                <a16:creationId xmlns:a16="http://schemas.microsoft.com/office/drawing/2014/main" id="{A37EE959-A144-BF44-D3F9-6327536B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FCFF75-A98B-5507-C393-0A1585089491}"/>
              </a:ext>
            </a:extLst>
          </p:cNvPr>
          <p:cNvSpPr txBox="1"/>
          <p:nvPr/>
        </p:nvSpPr>
        <p:spPr>
          <a:xfrm>
            <a:off x="148472" y="5707006"/>
            <a:ext cx="851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Irisgarritasuna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erabateko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herritartasunerantz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| Accesibilidad: hacia una ciudadanía plena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C10F6E8-EF9E-3ED1-FC1B-D03FB4EFE1AC}"/>
              </a:ext>
            </a:extLst>
          </p:cNvPr>
          <p:cNvSpPr txBox="1"/>
          <p:nvPr/>
        </p:nvSpPr>
        <p:spPr>
          <a:xfrm>
            <a:off x="9029700" y="5707006"/>
            <a:ext cx="261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Aitor Bedialauneta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adroTexto 3"/>
          <p:cNvSpPr txBox="1"/>
          <p:nvPr/>
        </p:nvSpPr>
        <p:spPr>
          <a:xfrm>
            <a:off x="562597" y="0"/>
            <a:ext cx="300819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Aurkibide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Índice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CuadroTexto 1"/>
          <p:cNvSpPr txBox="1"/>
          <p:nvPr/>
        </p:nvSpPr>
        <p:spPr>
          <a:xfrm>
            <a:off x="7018898" y="1361553"/>
            <a:ext cx="4548633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Presentación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EDEKA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Hacia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ciudadanía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plena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plena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ciudanía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exige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física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sensorial y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cognitiva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Nuestra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participación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clave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construcción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municipios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accesibles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Reto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sociedad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un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cambio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cultural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que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incorpore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Tú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también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puedes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accesible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CuadroTexto 7"/>
          <p:cNvSpPr txBox="1"/>
          <p:nvPr/>
        </p:nvSpPr>
        <p:spPr>
          <a:xfrm>
            <a:off x="919791" y="1298811"/>
            <a:ext cx="4548632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EDEKAren</a:t>
            </a: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aurkezpena.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Erabateko herritartasunerantz.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Erabateko herritartasunak irisgarritasun fisikoa, sentsoriala eta kognitiboa eskatzen du.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Gure parte-hartzea: funtsezkoa udalerri </a:t>
            </a:r>
            <a:r>
              <a:rPr kumimoji="0" lang="eu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irisgarriak</a:t>
            </a: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eraikitzeko.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Gizarte gisa dugun erronka: irisgarritasuna txertatuko duen aldaketa kulturala.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Zu ere </a:t>
            </a:r>
            <a:r>
              <a:rPr kumimoji="0" lang="eu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irisgarria</a:t>
            </a: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izan zaitezke.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</a:t>
            </a:r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5974672" y="1298811"/>
            <a:ext cx="17755" cy="4045546"/>
          </a:xfrm>
          <a:prstGeom prst="line">
            <a:avLst/>
          </a:prstGeom>
          <a:noFill/>
          <a:ln w="1905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93F5CE64-4F5B-C1D4-EB1B-CDB1BD0D99A3}"/>
              </a:ext>
            </a:extLst>
          </p:cNvPr>
          <p:cNvSpPr txBox="1"/>
          <p:nvPr/>
        </p:nvSpPr>
        <p:spPr>
          <a:xfrm>
            <a:off x="148472" y="5707006"/>
            <a:ext cx="851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Irisgarritasuna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erabateko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herritartasunerantz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| Accesibilidad: hacia una ciudadanía plena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1BD0E2-C1BE-17CD-710B-4CA3D5946FFC}"/>
              </a:ext>
            </a:extLst>
          </p:cNvPr>
          <p:cNvSpPr txBox="1"/>
          <p:nvPr/>
        </p:nvSpPr>
        <p:spPr>
          <a:xfrm>
            <a:off x="9029700" y="5707006"/>
            <a:ext cx="261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Aitor Bedialauneta </a:t>
            </a:r>
          </a:p>
        </p:txBody>
      </p:sp>
      <p:sp>
        <p:nvSpPr>
          <p:cNvPr id="6" name="Marcador de número de diapositiva 9">
            <a:extLst>
              <a:ext uri="{FF2B5EF4-FFF2-40B4-BE49-F238E27FC236}">
                <a16:creationId xmlns:a16="http://schemas.microsoft.com/office/drawing/2014/main" id="{DCDB1975-07F0-292B-7C08-BB2758B2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n 17" descr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535" y="549729"/>
            <a:ext cx="3476931" cy="1158979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CuadroTexto 1"/>
          <p:cNvSpPr txBox="1"/>
          <p:nvPr/>
        </p:nvSpPr>
        <p:spPr>
          <a:xfrm>
            <a:off x="296267" y="8878"/>
            <a:ext cx="858140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</a:t>
            </a:r>
            <a:r>
              <a:rPr kumimoji="0" lang="eu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EDEKAren</a:t>
            </a:r>
            <a:r>
              <a:rPr kumimoji="0" lang="eu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aurkezpena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Presentación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EDEKA</a:t>
            </a:r>
          </a:p>
        </p:txBody>
      </p:sp>
      <p:sp>
        <p:nvSpPr>
          <p:cNvPr id="92" name="CuadroTexto 4"/>
          <p:cNvSpPr txBox="1"/>
          <p:nvPr/>
        </p:nvSpPr>
        <p:spPr>
          <a:xfrm>
            <a:off x="601100" y="1367294"/>
            <a:ext cx="5027343" cy="447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49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Desgaitasuna duten Pertsonen Ordezkarien Euskal Koordinakundea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497C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Xedea: Desgaitasuna duten pertsonen eta haien senideen bizi-kalitatea hobetzea, haien beharrak ezagutaraziz, interes eta eskubide komunak defendatuz, haien duintasunaren alde lan eginez, sentsibilitate eta kontzientzia soziala sortuz eta euskal administrazio publikoen aurrean solaskide izanez.</a:t>
            </a:r>
            <a:b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CuadroTexto 20"/>
          <p:cNvSpPr txBox="1"/>
          <p:nvPr/>
        </p:nvSpPr>
        <p:spPr>
          <a:xfrm>
            <a:off x="6604985" y="1367294"/>
            <a:ext cx="5086685" cy="406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49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Coordinadora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Vasca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Representantes de Personas con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Discapacidad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49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Misión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Mejorar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calidad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vida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las personas con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discapacidad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familiares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dando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conocer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necesidades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defendiendo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intereses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derechos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comunes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trabajando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por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dignidad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generando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sensibilidad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conciencia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social, y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siendo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interlocutor ante las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administraciones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públicas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vascas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5974672" y="1298811"/>
            <a:ext cx="17755" cy="4045546"/>
          </a:xfrm>
          <a:prstGeom prst="line">
            <a:avLst/>
          </a:prstGeom>
          <a:noFill/>
          <a:ln w="1905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número de diapositiva 9">
            <a:extLst>
              <a:ext uri="{FF2B5EF4-FFF2-40B4-BE49-F238E27FC236}">
                <a16:creationId xmlns:a16="http://schemas.microsoft.com/office/drawing/2014/main" id="{0C77BD5E-7ECD-B037-B736-DE0A4EB9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53764F-6982-825A-3520-507D4562ED31}"/>
              </a:ext>
            </a:extLst>
          </p:cNvPr>
          <p:cNvSpPr txBox="1"/>
          <p:nvPr/>
        </p:nvSpPr>
        <p:spPr>
          <a:xfrm>
            <a:off x="148472" y="5707006"/>
            <a:ext cx="851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Irisgarritasuna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erabateko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herritartasunerantz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| Accesibilidad: hacia una ciudadanía plena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C8A048-BA5C-2949-3B8C-A592DF3D010B}"/>
              </a:ext>
            </a:extLst>
          </p:cNvPr>
          <p:cNvSpPr txBox="1"/>
          <p:nvPr/>
        </p:nvSpPr>
        <p:spPr>
          <a:xfrm>
            <a:off x="9029700" y="5707006"/>
            <a:ext cx="261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Aitor Bedialauneta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adroTexto 6"/>
          <p:cNvSpPr txBox="1"/>
          <p:nvPr/>
        </p:nvSpPr>
        <p:spPr>
          <a:xfrm>
            <a:off x="2669076" y="4989961"/>
            <a:ext cx="5188278" cy="41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Logotipos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las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entidades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que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forman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parte de EDEKA</a:t>
            </a:r>
          </a:p>
        </p:txBody>
      </p:sp>
      <p:sp>
        <p:nvSpPr>
          <p:cNvPr id="99" name="CuadroTexto 21"/>
          <p:cNvSpPr txBox="1"/>
          <p:nvPr/>
        </p:nvSpPr>
        <p:spPr>
          <a:xfrm>
            <a:off x="2888992" y="4577253"/>
            <a:ext cx="4261742" cy="785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EDEKA osatzen duten erakundeen logotipoak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0" name="Imagen 25" descr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250" y="2380775"/>
            <a:ext cx="2438215" cy="984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n 26" descr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75" y="2299084"/>
            <a:ext cx="2360311" cy="922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n 27" descr="Imagen 27"/>
          <p:cNvPicPr>
            <a:picLocks noChangeAspect="1"/>
          </p:cNvPicPr>
          <p:nvPr/>
        </p:nvPicPr>
        <p:blipFill>
          <a:blip r:embed="rId4"/>
          <a:srcRect t="4476"/>
          <a:stretch>
            <a:fillRect/>
          </a:stretch>
        </p:blipFill>
        <p:spPr>
          <a:xfrm>
            <a:off x="7150734" y="2209015"/>
            <a:ext cx="1926752" cy="1029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n 28" descr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711" y="3697204"/>
            <a:ext cx="2077293" cy="775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n 29" descr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3775" y="3601934"/>
            <a:ext cx="2024877" cy="783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n 30" descr="Imagen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804" y="1126949"/>
            <a:ext cx="2377695" cy="921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n 31" descr="Imagen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610" y="1126949"/>
            <a:ext cx="2143211" cy="863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n 32" descr="Imagen 32"/>
          <p:cNvPicPr>
            <a:picLocks noChangeAspect="1"/>
          </p:cNvPicPr>
          <p:nvPr/>
        </p:nvPicPr>
        <p:blipFill>
          <a:blip r:embed="rId9"/>
          <a:srcRect l="5755"/>
          <a:stretch>
            <a:fillRect/>
          </a:stretch>
        </p:blipFill>
        <p:spPr>
          <a:xfrm>
            <a:off x="7319057" y="1041859"/>
            <a:ext cx="2507507" cy="85349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ctángulo 1"/>
          <p:cNvSpPr txBox="1"/>
          <p:nvPr/>
        </p:nvSpPr>
        <p:spPr>
          <a:xfrm>
            <a:off x="7364777" y="3646487"/>
            <a:ext cx="407720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www.edeka.es</a:t>
            </a:r>
          </a:p>
        </p:txBody>
      </p:sp>
      <p:sp>
        <p:nvSpPr>
          <p:cNvPr id="15" name="CuadroTexto 1"/>
          <p:cNvSpPr txBox="1"/>
          <p:nvPr/>
        </p:nvSpPr>
        <p:spPr>
          <a:xfrm>
            <a:off x="296267" y="8878"/>
            <a:ext cx="858140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</a:t>
            </a:r>
            <a:r>
              <a:rPr kumimoji="0" lang="eu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EDEKAren</a:t>
            </a:r>
            <a:r>
              <a:rPr kumimoji="0" lang="eu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aurkezpena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Presentación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EDEKA</a:t>
            </a:r>
          </a:p>
        </p:txBody>
      </p:sp>
      <p:sp>
        <p:nvSpPr>
          <p:cNvPr id="2" name="Marcador de número de diapositiva 9">
            <a:extLst>
              <a:ext uri="{FF2B5EF4-FFF2-40B4-BE49-F238E27FC236}">
                <a16:creationId xmlns:a16="http://schemas.microsoft.com/office/drawing/2014/main" id="{4CC7B570-E385-C884-85B9-35C36E24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0CDCBC-8127-A357-7EA6-5ECB9E81840B}"/>
              </a:ext>
            </a:extLst>
          </p:cNvPr>
          <p:cNvSpPr txBox="1"/>
          <p:nvPr/>
        </p:nvSpPr>
        <p:spPr>
          <a:xfrm>
            <a:off x="148472" y="5707006"/>
            <a:ext cx="851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Irisgarritasuna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erabateko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herritartasunerantz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| Accesibilidad: hacia una ciudadanía plena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F0215-3BEC-D785-5F83-1B9EF066E3A3}"/>
              </a:ext>
            </a:extLst>
          </p:cNvPr>
          <p:cNvSpPr txBox="1"/>
          <p:nvPr/>
        </p:nvSpPr>
        <p:spPr>
          <a:xfrm>
            <a:off x="9029700" y="5707006"/>
            <a:ext cx="261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Aitor Bedialauneta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adroTexto 1"/>
          <p:cNvSpPr txBox="1"/>
          <p:nvPr/>
        </p:nvSpPr>
        <p:spPr>
          <a:xfrm>
            <a:off x="585496" y="0"/>
            <a:ext cx="918881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</a:t>
            </a:r>
            <a:r>
              <a:rPr kumimoji="0" lang="eu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Erabateko herritartasunerantz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Hacia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una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ciudadanía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plena</a:t>
            </a:r>
          </a:p>
        </p:txBody>
      </p:sp>
      <p:sp>
        <p:nvSpPr>
          <p:cNvPr id="113" name="CuadroTexto 8"/>
          <p:cNvSpPr txBox="1"/>
          <p:nvPr/>
        </p:nvSpPr>
        <p:spPr>
          <a:xfrm>
            <a:off x="6932025" y="1190337"/>
            <a:ext cx="5114973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permite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que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todas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las personas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podamos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participar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acceder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utilizar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plenamente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entornos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físicos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sociales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digitales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Garantiza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igualdad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oportunidades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la inclusión y el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respeto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la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dignidad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todas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las personas.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Tiene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calidad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vida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114" name="Rectángulo 12"/>
          <p:cNvSpPr txBox="1"/>
          <p:nvPr/>
        </p:nvSpPr>
        <p:spPr>
          <a:xfrm>
            <a:off x="6999791" y="4179599"/>
            <a:ext cx="5047207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040C28"/>
                </a:solidFill>
                <a:latin typeface="Google Sans"/>
                <a:ea typeface="Google Sans"/>
                <a:cs typeface="Google Sans"/>
                <a:sym typeface="Google Sans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Google Sans"/>
                <a:sym typeface="Google Sans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Google Sans"/>
                <a:sym typeface="Google Sans"/>
              </a:rPr>
              <a:t>1 de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Google Sans"/>
                <a:sym typeface="Google Sans"/>
              </a:rPr>
              <a:t>cada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Google Sans"/>
                <a:sym typeface="Google Sans"/>
              </a:rPr>
              <a:t> 6 personas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Google Sans"/>
                <a:sym typeface="Google Sans"/>
              </a:rPr>
              <a:t>tenemos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Google Sans"/>
                <a:sym typeface="Google Sans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Google Sans"/>
                <a:sym typeface="Google Sans"/>
              </a:rPr>
              <a:t>discapacidad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Google Sans"/>
                <a:sym typeface="Google Sans"/>
              </a:rPr>
              <a:t> (OMS)</a:t>
            </a:r>
          </a:p>
        </p:txBody>
      </p:sp>
      <p:sp>
        <p:nvSpPr>
          <p:cNvPr id="116" name="Rectángulo 17"/>
          <p:cNvSpPr txBox="1"/>
          <p:nvPr/>
        </p:nvSpPr>
        <p:spPr>
          <a:xfrm>
            <a:off x="105666" y="4179599"/>
            <a:ext cx="504720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040C28"/>
                </a:solidFill>
                <a:latin typeface="Google Sans"/>
                <a:ea typeface="Google Sans"/>
                <a:cs typeface="Google Sans"/>
                <a:sym typeface="Google Sans"/>
              </a:defRPr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kumimoji="0" lang="eu-ES" sz="2800" b="1" i="0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 6 pertsonatik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497C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040C28"/>
                </a:solidFill>
                <a:latin typeface="Google Sans"/>
                <a:ea typeface="Google Sans"/>
                <a:cs typeface="Google Sans"/>
                <a:sym typeface="Google Sans"/>
              </a:defRPr>
            </a:pPr>
            <a:r>
              <a:rPr kumimoji="0" lang="eu-ES" sz="2800" b="1" i="0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Google Sans"/>
                <a:ea typeface="Google Sans"/>
                <a:cs typeface="Google Sans"/>
                <a:sym typeface="Google Sans"/>
              </a:rPr>
              <a:t>1ek desgaitasuna dugu (OME)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497C"/>
              </a:solidFill>
              <a:effectLst/>
              <a:uLnTx/>
              <a:uFillTx/>
              <a:latin typeface="Google Sans"/>
              <a:ea typeface="Google Sans"/>
              <a:cs typeface="Google Sans"/>
              <a:sym typeface="Google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040C28"/>
                </a:solidFill>
                <a:latin typeface="Google Sans"/>
                <a:ea typeface="Google Sans"/>
                <a:cs typeface="Google Sans"/>
                <a:sym typeface="Google Sans"/>
              </a:defRPr>
            </a:pP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497C"/>
              </a:solidFill>
              <a:effectLst/>
              <a:uLnTx/>
              <a:uFillTx/>
              <a:latin typeface="Google Sans"/>
              <a:sym typeface="Google 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5496" y="1190337"/>
            <a:ext cx="48669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Irisgarritasunak pertsona guztiok ingurune fisiko, sozial eta digitaletan bete-betean parte hartzeko, sartzeko eta erabiltzeko aukera ematen du.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Aukera-berdintasuna, inklusioa eta pertsona guztien duintasunaren aurreko errespetua bermatzen ditu.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Eragina du bizi-kalitatean.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5974672" y="1298811"/>
            <a:ext cx="17755" cy="4045546"/>
          </a:xfrm>
          <a:prstGeom prst="line">
            <a:avLst/>
          </a:prstGeom>
          <a:noFill/>
          <a:ln w="1905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A4465CE4-C678-BF1E-33B1-E874DA4C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86576F-3375-52EF-0890-40E8D11BB34B}"/>
              </a:ext>
            </a:extLst>
          </p:cNvPr>
          <p:cNvSpPr txBox="1"/>
          <p:nvPr/>
        </p:nvSpPr>
        <p:spPr>
          <a:xfrm>
            <a:off x="148472" y="5707006"/>
            <a:ext cx="851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Irisgarritasuna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erabateko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herritartasunerantz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| Accesibilidad: hacia una ciudadanía plena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B8FD93-3BB6-43E7-88C6-244ED82F6519}"/>
              </a:ext>
            </a:extLst>
          </p:cNvPr>
          <p:cNvSpPr txBox="1"/>
          <p:nvPr/>
        </p:nvSpPr>
        <p:spPr>
          <a:xfrm>
            <a:off x="9029700" y="5707006"/>
            <a:ext cx="261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Aitor Bedialauneta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adroTexto 1"/>
          <p:cNvSpPr txBox="1"/>
          <p:nvPr/>
        </p:nvSpPr>
        <p:spPr>
          <a:xfrm>
            <a:off x="577399" y="0"/>
            <a:ext cx="8530538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</a:t>
            </a:r>
            <a:r>
              <a:rPr kumimoji="0" lang="eu-ES" sz="15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Erabateko herritartasunak irisgarritasun fisikoa, sentsoriala eta kognitiboa eskatzen du</a:t>
            </a:r>
            <a:endParaRPr kumimoji="0" lang="es-ES" sz="15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sz="15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</a:t>
            </a:r>
            <a:r>
              <a:rPr kumimoji="0" sz="15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ciudadanía</a:t>
            </a:r>
            <a:r>
              <a:rPr kumimoji="0" sz="15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plena </a:t>
            </a:r>
            <a:r>
              <a:rPr kumimoji="0" sz="15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exige</a:t>
            </a:r>
            <a:r>
              <a:rPr kumimoji="0" sz="15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5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15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5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física</a:t>
            </a:r>
            <a:r>
              <a:rPr kumimoji="0" sz="15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sensorial y </a:t>
            </a:r>
            <a:r>
              <a:rPr kumimoji="0" sz="15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cognitiva</a:t>
            </a:r>
            <a:endParaRPr kumimoji="0" sz="15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CuadroTexto 10"/>
          <p:cNvSpPr txBox="1"/>
          <p:nvPr/>
        </p:nvSpPr>
        <p:spPr>
          <a:xfrm>
            <a:off x="6927788" y="1265972"/>
            <a:ext cx="4843782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 derecho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llave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da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acceso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otros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derechos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Convención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la ONU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sobre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derechos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 las personas con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discapacidad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(Art. 9)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ODS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ODS1: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Ciudades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comunidades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sostenibles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ODS16: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Sociedades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justas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pacíficas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inclusivas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Euskadi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Consejo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vasco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para la Accesibilidad-ISEK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Estrategia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vasca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primer Plan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" name="CuadroTexto 15"/>
          <p:cNvSpPr txBox="1"/>
          <p:nvPr/>
        </p:nvSpPr>
        <p:spPr>
          <a:xfrm>
            <a:off x="772750" y="1228973"/>
            <a:ext cx="4771553" cy="438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Eskubide giltza: beste eskubide batzuetarako sarbidea ematen du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Desgaitasuna duten pertsonen eskubideei buruzko NBEren Konbentzioa (9. art.)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GJHetan</a:t>
            </a:r>
            <a:r>
              <a:rPr kumimoji="0" lang="eu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GJH: Hiri eta komunitate jasangarriak.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16. GJH: Gizarte justuak, baketsuak eta inklusiboak.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Euskadin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Irisgarritasunerako Euskal Kontseilua-ISEK.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Euskal estrategia eta lehen plana.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Arial"/>
                <a:ea typeface="Arial"/>
                <a:cs typeface="Arial"/>
                <a:sym typeface="Arial"/>
              </a:defRPr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974672" y="1298811"/>
            <a:ext cx="17755" cy="4045546"/>
          </a:xfrm>
          <a:prstGeom prst="line">
            <a:avLst/>
          </a:prstGeom>
          <a:noFill/>
          <a:ln w="1905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número de diapositiva 9">
            <a:extLst>
              <a:ext uri="{FF2B5EF4-FFF2-40B4-BE49-F238E27FC236}">
                <a16:creationId xmlns:a16="http://schemas.microsoft.com/office/drawing/2014/main" id="{FE126282-CD95-4A29-9F1A-CADB999F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A6E7A7-E05B-BBBF-870E-84B030E44B44}"/>
              </a:ext>
            </a:extLst>
          </p:cNvPr>
          <p:cNvSpPr txBox="1"/>
          <p:nvPr/>
        </p:nvSpPr>
        <p:spPr>
          <a:xfrm>
            <a:off x="148472" y="5707006"/>
            <a:ext cx="851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Irisgarritasuna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erabateko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herritartasunerantz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| Accesibilidad: hacia una ciudadanía plena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95B69A-01C0-0D65-8293-0E4F1AB96A97}"/>
              </a:ext>
            </a:extLst>
          </p:cNvPr>
          <p:cNvSpPr txBox="1"/>
          <p:nvPr/>
        </p:nvSpPr>
        <p:spPr>
          <a:xfrm>
            <a:off x="9029700" y="5707006"/>
            <a:ext cx="261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Aitor Bedialauneta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ángulo"/>
          <p:cNvSpPr/>
          <p:nvPr/>
        </p:nvSpPr>
        <p:spPr>
          <a:xfrm>
            <a:off x="2654281" y="1039430"/>
            <a:ext cx="7069331" cy="2993244"/>
          </a:xfrm>
          <a:prstGeom prst="rect">
            <a:avLst/>
          </a:prstGeom>
          <a:solidFill>
            <a:schemeClr val="accent1">
              <a:satOff val="-41823"/>
              <a:lumOff val="35196"/>
            </a:schemeClr>
          </a:solidFill>
          <a:ln w="190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6" name="Rectángulo 11"/>
          <p:cNvSpPr txBox="1"/>
          <p:nvPr/>
        </p:nvSpPr>
        <p:spPr>
          <a:xfrm>
            <a:off x="110609" y="2062323"/>
            <a:ext cx="2433513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Irisgarritasun fisikoa, sentsoriala eta kognitiboa politiken erdigunean egon behar dira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CuadroTexto 10"/>
          <p:cNvSpPr txBox="1"/>
          <p:nvPr/>
        </p:nvSpPr>
        <p:spPr>
          <a:xfrm>
            <a:off x="2544122" y="5001836"/>
            <a:ext cx="631839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Ejemplos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Braille,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Lengua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signos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rampa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b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bucle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magnético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Lectura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Fácil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comunicador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pavimento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podotáctil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28" name="Imagen 5" descr="Imagen 5"/>
          <p:cNvPicPr>
            <a:picLocks noChangeAspect="1"/>
          </p:cNvPicPr>
          <p:nvPr/>
        </p:nvPicPr>
        <p:blipFill>
          <a:blip r:embed="rId2"/>
          <a:srcRect l="72665" t="6938" r="3374" b="50839"/>
          <a:stretch>
            <a:fillRect/>
          </a:stretch>
        </p:blipFill>
        <p:spPr>
          <a:xfrm>
            <a:off x="2921872" y="1137597"/>
            <a:ext cx="1455443" cy="141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144" y="1154394"/>
            <a:ext cx="1469807" cy="1371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n 5" descr="Imagen 5"/>
          <p:cNvPicPr>
            <a:picLocks noChangeAspect="1"/>
          </p:cNvPicPr>
          <p:nvPr/>
        </p:nvPicPr>
        <p:blipFill>
          <a:blip r:embed="rId2"/>
          <a:srcRect l="40659" t="7321" r="28580" b="50456"/>
          <a:stretch>
            <a:fillRect/>
          </a:stretch>
        </p:blipFill>
        <p:spPr>
          <a:xfrm>
            <a:off x="5966780" y="1154394"/>
            <a:ext cx="1806566" cy="1371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n 5" descr="Imagen 5"/>
          <p:cNvPicPr>
            <a:picLocks noChangeAspect="1"/>
          </p:cNvPicPr>
          <p:nvPr/>
        </p:nvPicPr>
        <p:blipFill>
          <a:blip r:embed="rId2"/>
          <a:srcRect l="73301" t="48316" r="2738" b="9461"/>
          <a:stretch>
            <a:fillRect/>
          </a:stretch>
        </p:blipFill>
        <p:spPr>
          <a:xfrm>
            <a:off x="3296602" y="2610040"/>
            <a:ext cx="1455444" cy="141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n 5" descr="Imagen 5"/>
          <p:cNvPicPr>
            <a:picLocks noChangeAspect="1"/>
          </p:cNvPicPr>
          <p:nvPr/>
        </p:nvPicPr>
        <p:blipFill>
          <a:blip r:embed="rId2"/>
          <a:srcRect l="34190" t="51381" r="29867" b="6396"/>
          <a:stretch>
            <a:fillRect/>
          </a:stretch>
        </p:blipFill>
        <p:spPr>
          <a:xfrm>
            <a:off x="6426014" y="2593483"/>
            <a:ext cx="2183269" cy="141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n 5" descr="Imagen 5"/>
          <p:cNvPicPr>
            <a:picLocks noChangeAspect="1"/>
          </p:cNvPicPr>
          <p:nvPr/>
        </p:nvPicPr>
        <p:blipFill>
          <a:blip r:embed="rId2"/>
          <a:srcRect l="10566" t="6555" r="65473" b="51222"/>
          <a:stretch>
            <a:fillRect/>
          </a:stretch>
        </p:blipFill>
        <p:spPr>
          <a:xfrm>
            <a:off x="4874099" y="2576788"/>
            <a:ext cx="1455444" cy="141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n 5" descr="Imagen 5"/>
          <p:cNvPicPr>
            <a:picLocks noChangeAspect="1"/>
          </p:cNvPicPr>
          <p:nvPr/>
        </p:nvPicPr>
        <p:blipFill>
          <a:blip r:embed="rId2"/>
          <a:srcRect l="6963" t="51764" r="69076" b="6013"/>
          <a:stretch>
            <a:fillRect/>
          </a:stretch>
        </p:blipFill>
        <p:spPr>
          <a:xfrm>
            <a:off x="7895399" y="1164577"/>
            <a:ext cx="1427767" cy="139182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ángulo 11"/>
          <p:cNvSpPr txBox="1"/>
          <p:nvPr/>
        </p:nvSpPr>
        <p:spPr>
          <a:xfrm>
            <a:off x="9892360" y="1853325"/>
            <a:ext cx="2299640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física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sensorial y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cognitiva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debe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estar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el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las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políticas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44122" y="4186036"/>
            <a:ext cx="741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Irisgarritasunaren adibideak: Braille, Zeinuen hizkuntza, arrapala, begizta magnetikoa, Irakurketa Erraza, komunikatzaile eta zoladura </a:t>
            </a:r>
            <a:r>
              <a:rPr kumimoji="0" lang="eu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podotaktila</a:t>
            </a: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"/>
          <p:cNvSpPr txBox="1"/>
          <p:nvPr/>
        </p:nvSpPr>
        <p:spPr>
          <a:xfrm>
            <a:off x="577399" y="0"/>
            <a:ext cx="826764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</a:t>
            </a:r>
            <a:r>
              <a:rPr kumimoji="0" lang="eu-E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Erabateko herritartasunak irisgarritasun fisikoa, sentsoriala eta kognitiboa eskatzen du</a:t>
            </a:r>
            <a:endParaRPr kumimoji="0" lang="es-E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</a:t>
            </a:r>
            <a:r>
              <a:rPr kumimoji="0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ciudadanía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plena </a:t>
            </a:r>
            <a:r>
              <a:rPr kumimoji="0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exige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física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sensorial y </a:t>
            </a:r>
            <a:r>
              <a:rPr kumimoji="0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cognitiva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0EBA9F0E-4861-5C68-BE6A-EFEE236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2E204B-4A14-297B-4EAC-512B1A2CF18D}"/>
              </a:ext>
            </a:extLst>
          </p:cNvPr>
          <p:cNvSpPr txBox="1"/>
          <p:nvPr/>
        </p:nvSpPr>
        <p:spPr>
          <a:xfrm>
            <a:off x="148472" y="5707006"/>
            <a:ext cx="851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Irisgarritasuna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erabateko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herritartasunerantz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| Accesibilidad: hacia una ciudadanía plena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D7D786-C771-1AF7-8EFE-4F8512DFDF0F}"/>
              </a:ext>
            </a:extLst>
          </p:cNvPr>
          <p:cNvSpPr txBox="1"/>
          <p:nvPr/>
        </p:nvSpPr>
        <p:spPr>
          <a:xfrm>
            <a:off x="9029700" y="5707006"/>
            <a:ext cx="261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Aitor Bedialauneta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adroTexto 1"/>
          <p:cNvSpPr txBox="1"/>
          <p:nvPr/>
        </p:nvSpPr>
        <p:spPr>
          <a:xfrm>
            <a:off x="562599" y="0"/>
            <a:ext cx="895293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14350" indent="-514350">
              <a:buSzPct val="100000"/>
              <a:buAutoNum type="arabicPeriod" startAt="4"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u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  Gure parte-hartzea: funtsezkoa udalerri irisgarriak eraikitzeko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Nuestra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participación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clave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construcción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municipios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accesibles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CuadroTexto 11"/>
          <p:cNvSpPr txBox="1"/>
          <p:nvPr/>
        </p:nvSpPr>
        <p:spPr>
          <a:xfrm>
            <a:off x="6421467" y="1057000"/>
            <a:ext cx="5444552" cy="5084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Conocemos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nuestras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necesidades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Contribuimos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mirada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global y transversal. Los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entornos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accesibles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implican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procesos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documentos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servicios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dispositivos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web, apps… y personas.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Cuando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participamos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podemos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cambiar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las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cosas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mejorar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nuestra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vida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la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otras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personas.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Cuestión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clave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Planes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integrales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universal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entidades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la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Comunidad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Autónoma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del País Vasco.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Recoge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que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deben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considerarse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las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necesidades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la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opinión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diferentes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grupos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interés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de la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ciudadanía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conjunto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400">
                <a:solidFill>
                  <a:srgbClr val="00497C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497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/>
                <a:ea typeface="Arial"/>
                <a:cs typeface="Arial"/>
                <a:sym typeface="Arial"/>
              </a:defRPr>
            </a:pPr>
            <a:b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497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CuadroTexto 5"/>
          <p:cNvSpPr txBox="1"/>
          <p:nvPr/>
        </p:nvSpPr>
        <p:spPr>
          <a:xfrm>
            <a:off x="666022" y="1057000"/>
            <a:ext cx="5326405" cy="549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Gure beharrak ezagutzen ditugu.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Ikuspegi globalean eta zeharkakoan laguntzen dugu. Ingurune </a:t>
            </a:r>
            <a:r>
              <a:rPr kumimoji="0" lang="eu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irisgarriek</a:t>
            </a: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prozesuak, dokumentuak, zerbitzuak, gailuak, webgunea, aplikazioak… eta pertsonak inplikatzen dituzte.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Parte hartzen dugunean gauzak alda ditzakegu, gure eta beste pertsona batzuen bizitza hobetu.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Funtsezko gaia Euskal Autonomia Erkidegoko erakundeen irisgarritasun unibertsaleko plan integraletan. Interes-taldeen eta, oro har, herritarren beharrak eta iritzia kontuan hartu behar direla jasotzen du.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400">
                <a:solidFill>
                  <a:srgbClr val="00497C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497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/>
                <a:ea typeface="Arial"/>
                <a:cs typeface="Arial"/>
                <a:sym typeface="Arial"/>
              </a:defRPr>
            </a:pPr>
            <a:b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497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6078245" y="1108311"/>
            <a:ext cx="17755" cy="4045546"/>
          </a:xfrm>
          <a:prstGeom prst="line">
            <a:avLst/>
          </a:prstGeom>
          <a:noFill/>
          <a:ln w="1905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número de diapositiva 9">
            <a:extLst>
              <a:ext uri="{FF2B5EF4-FFF2-40B4-BE49-F238E27FC236}">
                <a16:creationId xmlns:a16="http://schemas.microsoft.com/office/drawing/2014/main" id="{78A72FFC-0590-7C9B-F771-A2C00E32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8715B7-F817-EB74-9F03-568F38ED7E1E}"/>
              </a:ext>
            </a:extLst>
          </p:cNvPr>
          <p:cNvSpPr txBox="1"/>
          <p:nvPr/>
        </p:nvSpPr>
        <p:spPr>
          <a:xfrm>
            <a:off x="148472" y="5707006"/>
            <a:ext cx="851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Irisgarritasuna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erabateko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herritartasunerantz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| Accesibilidad: hacia una ciudadanía plena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882737-E902-50BA-67EB-1592387B9988}"/>
              </a:ext>
            </a:extLst>
          </p:cNvPr>
          <p:cNvSpPr txBox="1"/>
          <p:nvPr/>
        </p:nvSpPr>
        <p:spPr>
          <a:xfrm>
            <a:off x="9029700" y="5707006"/>
            <a:ext cx="261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Aitor Bedialauneta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adroTexto 1"/>
          <p:cNvSpPr txBox="1"/>
          <p:nvPr/>
        </p:nvSpPr>
        <p:spPr>
          <a:xfrm>
            <a:off x="589229" y="10791"/>
            <a:ext cx="834925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 </a:t>
            </a:r>
            <a:r>
              <a:rPr kumimoji="0" lang="eu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Gizarte gisa dugun erronka: irisgarritasuna txertatuko duen aldaketa kulturala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Reto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sociedad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un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cambio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cultural   </a:t>
            </a:r>
          </a:p>
        </p:txBody>
      </p:sp>
      <p:sp>
        <p:nvSpPr>
          <p:cNvPr id="143" name="CuadroTexto 6"/>
          <p:cNvSpPr txBox="1"/>
          <p:nvPr/>
        </p:nvSpPr>
        <p:spPr>
          <a:xfrm>
            <a:off x="6180397" y="1232588"/>
            <a:ext cx="5306753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180975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Reconocer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valorar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contribución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la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sociedad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las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personas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con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discapacidad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sin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olvidar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las personas con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más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necesidades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apoyo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0975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Construir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verdadera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universal, que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integre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la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física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la sensorial y la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cognitiva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0975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Dar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visibilidad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la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accesibilidad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asumir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que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condición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indispensable para la inclusión, derechos  y plena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ciudanía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las personas con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discapacidad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0975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Tomar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conciencia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que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debe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contemplarse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todos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ámbitos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144" name="CuadroTexto 8"/>
          <p:cNvSpPr txBox="1"/>
          <p:nvPr/>
        </p:nvSpPr>
        <p:spPr>
          <a:xfrm>
            <a:off x="589229" y="1232588"/>
            <a:ext cx="5160038" cy="429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Desgaitasunen bat duten pertsonek gizarteari egiten dioten ekarpena aitortzea eta balioestea, laguntza-premia gehien dituzten pertsonak ahaztu gabe.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endParaRPr kumimoji="0" lang="eu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Irisgarritasun fisikoa, sentsoriala eta kognitiboa integratuko dituen benetako irisgarritasun unibertsala eraikitzea.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endParaRPr kumimoji="0" lang="eu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Irisgarritasuna ikusaraztea eta desgaitasuna duten pertsonen inklusiorako, eskubideetarako eta erabateko herritartasunerako ezinbesteko baldintza dela onartzea.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endParaRPr kumimoji="0" lang="eu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Esparru guztietan kontuan hartu behar dela jabetzea.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600">
                <a:latin typeface="Arial"/>
                <a:ea typeface="Arial"/>
                <a:cs typeface="Arial"/>
                <a:sym typeface="Arial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955955" y="1232588"/>
            <a:ext cx="17755" cy="4176000"/>
          </a:xfrm>
          <a:prstGeom prst="line">
            <a:avLst/>
          </a:prstGeom>
          <a:noFill/>
          <a:ln w="1905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número de diapositiva 9">
            <a:extLst>
              <a:ext uri="{FF2B5EF4-FFF2-40B4-BE49-F238E27FC236}">
                <a16:creationId xmlns:a16="http://schemas.microsoft.com/office/drawing/2014/main" id="{96A965BE-9B15-4E79-4F87-DB6BA847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6AA17E-7F72-63DE-3F3F-76D64AAB7FB1}"/>
              </a:ext>
            </a:extLst>
          </p:cNvPr>
          <p:cNvSpPr txBox="1"/>
          <p:nvPr/>
        </p:nvSpPr>
        <p:spPr>
          <a:xfrm>
            <a:off x="148472" y="5697481"/>
            <a:ext cx="851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Irisgarritasuna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erabateko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herritartasunerantz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| Accesibilidad: hacia una ciudadanía plena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175B13-6DC0-9572-20E6-E76F9E610FC3}"/>
              </a:ext>
            </a:extLst>
          </p:cNvPr>
          <p:cNvSpPr txBox="1"/>
          <p:nvPr/>
        </p:nvSpPr>
        <p:spPr>
          <a:xfrm>
            <a:off x="9029700" y="5697481"/>
            <a:ext cx="261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Aitor Bedialauneta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FA2883C01E36418C8879A6633896CA" ma:contentTypeVersion="13" ma:contentTypeDescription="Crear nuevo documento." ma:contentTypeScope="" ma:versionID="8ec38476cf0e580a3b4eac42c8e0b904">
  <xsd:schema xmlns:xsd="http://www.w3.org/2001/XMLSchema" xmlns:xs="http://www.w3.org/2001/XMLSchema" xmlns:p="http://schemas.microsoft.com/office/2006/metadata/properties" xmlns:ns2="0984dab1-444c-44bc-9454-2415aa6fa0b5" xmlns:ns3="3a7ec4bd-1201-4e7a-83e3-78985d1bfc0f" targetNamespace="http://schemas.microsoft.com/office/2006/metadata/properties" ma:root="true" ma:fieldsID="207375d7bc9791477bf2aa170a1ba911" ns2:_="" ns3:_="">
    <xsd:import namespace="0984dab1-444c-44bc-9454-2415aa6fa0b5"/>
    <xsd:import namespace="3a7ec4bd-1201-4e7a-83e3-78985d1bf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4dab1-444c-44bc-9454-2415aa6fa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ec4bd-1201-4e7a-83e3-78985d1bfc0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2a4e4a2-b8e1-4231-a5c8-7babbde74676}" ma:internalName="TaxCatchAll" ma:showField="CatchAllData" ma:web="3a7ec4bd-1201-4e7a-83e3-78985d1bf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84dab1-444c-44bc-9454-2415aa6fa0b5">
      <Terms xmlns="http://schemas.microsoft.com/office/infopath/2007/PartnerControls"/>
    </lcf76f155ced4ddcb4097134ff3c332f>
    <TaxCatchAll xmlns="3a7ec4bd-1201-4e7a-83e3-78985d1bfc0f" xsi:nil="true"/>
  </documentManagement>
</p:properties>
</file>

<file path=customXml/itemProps1.xml><?xml version="1.0" encoding="utf-8"?>
<ds:datastoreItem xmlns:ds="http://schemas.openxmlformats.org/officeDocument/2006/customXml" ds:itemID="{64871A55-7490-46B3-A1ED-69738567387D}"/>
</file>

<file path=customXml/itemProps2.xml><?xml version="1.0" encoding="utf-8"?>
<ds:datastoreItem xmlns:ds="http://schemas.openxmlformats.org/officeDocument/2006/customXml" ds:itemID="{EA8235A0-D0E9-41DE-9577-8CABDA3D4CB9}"/>
</file>

<file path=customXml/itemProps3.xml><?xml version="1.0" encoding="utf-8"?>
<ds:datastoreItem xmlns:ds="http://schemas.openxmlformats.org/officeDocument/2006/customXml" ds:itemID="{4E4BC5E1-44D3-42FF-864C-C585683068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Panorámica</PresentationFormat>
  <Paragraphs>163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Arial</vt:lpstr>
      <vt:lpstr>Google Sans</vt:lpstr>
      <vt:lpstr>Wingdings</vt:lpstr>
      <vt:lpstr>2_Tema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Ane Odriozola</dc:creator>
  <cp:lastModifiedBy>Ane Odriozola</cp:lastModifiedBy>
  <cp:revision>1</cp:revision>
  <dcterms:created xsi:type="dcterms:W3CDTF">2024-11-05T10:03:23Z</dcterms:created>
  <dcterms:modified xsi:type="dcterms:W3CDTF">2024-11-05T10:03:53Z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0x010100D7FA2883C01E36418C8879A6633896CA</vt:lpwstr>
  </property>
</Properties>
</file>