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notesMasterIdLst>
    <p:notesMasterId r:id="rId15"/>
  </p:notesMasterIdLst>
  <p:sldIdLst>
    <p:sldId id="409" r:id="rId3"/>
    <p:sldId id="2690" r:id="rId4"/>
    <p:sldId id="529" r:id="rId5"/>
    <p:sldId id="2145705753" r:id="rId6"/>
    <p:sldId id="2691" r:id="rId7"/>
    <p:sldId id="2145705750" r:id="rId8"/>
    <p:sldId id="2661" r:id="rId9"/>
    <p:sldId id="2145705751" r:id="rId10"/>
    <p:sldId id="2681" r:id="rId11"/>
    <p:sldId id="2652" r:id="rId12"/>
    <p:sldId id="2656" r:id="rId13"/>
    <p:sldId id="21457057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34788C-BBFD-9349-586A-E7DA303F59E9}" name="Sarah Marioni" initials="SM" userId="S::smarioni@oxfam.org.uk::524bd1f7-cc31-4831-9ea0-7e63fbfc3e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A6"/>
    <a:srgbClr val="BEE34C"/>
    <a:srgbClr val="7F7F7F"/>
    <a:srgbClr val="61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5" autoAdjust="0"/>
    <p:restoredTop sz="91363" autoAdjust="0"/>
  </p:normalViewPr>
  <p:slideViewPr>
    <p:cSldViewPr snapToGrid="0">
      <p:cViewPr varScale="1">
        <p:scale>
          <a:sx n="77" d="100"/>
          <a:sy n="77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14EE0-A08E-4CAF-A0BA-C5249B831C38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FC6A-1EBA-4F4D-8992-1E5137AC57D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3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Yeasmin</a:t>
            </a:r>
            <a:r>
              <a:rPr lang="en-GB" dirty="0"/>
              <a:t> (left) is learning to make dresses in Bangladesh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DFC6A-1EBA-4F4D-8992-1E5137AC57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0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65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ED0C8-3A11-4142-A5C0-D6D5446D573F}" type="slidenum">
              <a:rPr kumimoji="0" lang="id-ID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65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d-ID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9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65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ED0C8-3A11-4142-A5C0-D6D5446D573F}" type="slidenum">
              <a:rPr kumimoji="0" lang="id-ID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65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d-ID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0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65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ED0C8-3A11-4142-A5C0-D6D5446D573F}" type="slidenum">
              <a:rPr kumimoji="0" lang="id-ID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65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d-ID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3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65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A6AF9-43EA-49FB-B35E-BC2479BC573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65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65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ED0C8-3A11-4142-A5C0-D6D5446D573F}" type="slidenum">
              <a:rPr kumimoji="0" lang="id-ID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565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d-ID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4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1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dirty="0">
                <a:latin typeface="Oxfam TSTAR PRO" panose="02000806030000020004" pitchFamily="2" charset="0"/>
              </a:rPr>
              <a:t>Oxfam s role: </a:t>
            </a:r>
          </a:p>
          <a:p>
            <a:r>
              <a:rPr lang="en-GB" sz="1000" b="1" dirty="0">
                <a:latin typeface="Oxfam TSTAR PRO" panose="02000806030000020004" pitchFamily="2" charset="0"/>
              </a:rPr>
              <a:t>Strategy: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the partner who leads with its in-country knowledge and expertise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responsible for driving the delivery of impact performance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expert in impact management, measurement and reporting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committed to leveraging its work to influence systemic change </a:t>
            </a:r>
          </a:p>
          <a:p>
            <a:endParaRPr lang="en-GB" sz="1000" b="1" dirty="0">
              <a:latin typeface="Oxfam TSTAR PRO" panose="02000806030000020004" pitchFamily="2" charset="0"/>
            </a:endParaRPr>
          </a:p>
          <a:p>
            <a:r>
              <a:rPr lang="en-GB" sz="1000" b="1" dirty="0">
                <a:latin typeface="Oxfam TSTAR PRO" panose="02000806030000020004" pitchFamily="2" charset="0"/>
              </a:rPr>
              <a:t>Execution: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Partner with local enterprises and lead on the relationship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Co-ordinate packages of appropriate local technical assistance</a:t>
            </a:r>
            <a:endParaRPr lang="en-GB" sz="1000" i="1" dirty="0">
              <a:highlight>
                <a:srgbClr val="FFFF00"/>
              </a:highlight>
              <a:latin typeface="Oxfam TSTAR PRO" panose="02000806030000020004" pitchFamily="2" charset="0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Deploy grants, guarantee bank credit facilities, make outcome payments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Develop and promote an evidence base to drive changes in country policies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GB" sz="1000" dirty="0">
              <a:latin typeface="Oxfam TSTAR PRO" panose="02000806030000020004" pitchFamily="2" charset="0"/>
            </a:endParaRPr>
          </a:p>
          <a:p>
            <a:r>
              <a:rPr lang="en-GB" sz="1000" dirty="0">
                <a:latin typeface="Oxfam TSTAR PRO" panose="02000806030000020004" pitchFamily="2" charset="0"/>
              </a:rPr>
              <a:t>IM role: </a:t>
            </a:r>
          </a:p>
          <a:p>
            <a:r>
              <a:rPr lang="en-GB" sz="1000" b="1" dirty="0">
                <a:latin typeface="Oxfam TSTAR PRO" panose="02000806030000020004" pitchFamily="2" charset="0"/>
              </a:rPr>
              <a:t>Strategy: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the partner who leads decision making on financial risk management including country and sector diversification strategy, interest rate and FX risk management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responsible for driving the delivery of financial performance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Be expert in designing and maintaining the financial monitoring dashboard </a:t>
            </a:r>
          </a:p>
          <a:p>
            <a:endParaRPr lang="en-GB" sz="1000" dirty="0">
              <a:latin typeface="Oxfam TSTAR PRO" panose="02000806030000020004" pitchFamily="2" charset="0"/>
            </a:endParaRPr>
          </a:p>
          <a:p>
            <a:r>
              <a:rPr lang="en-GB" sz="1000" b="1" dirty="0">
                <a:latin typeface="Oxfam TSTAR PRO" panose="02000806030000020004" pitchFamily="2" charset="0"/>
              </a:rPr>
              <a:t>Execution: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Lead financial due diligence for debt allocation</a:t>
            </a:r>
            <a:endParaRPr lang="en-GB" sz="1000" i="1" dirty="0">
              <a:highlight>
                <a:srgbClr val="FFFF00"/>
              </a:highlight>
              <a:latin typeface="Oxfam TSTAR PRO" panose="02000806030000020004" pitchFamily="2" charset="0"/>
            </a:endParaRP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Structure deals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Ensure regulatory, legal and tax compliance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Lead on providing support to enterprises on areas including strategy, financial management, growth management, marketing and product development, and ESG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GB" sz="1000" dirty="0">
                <a:latin typeface="Oxfam TSTAR PRO" panose="02000806030000020004" pitchFamily="2" charset="0"/>
              </a:rPr>
              <a:t>Bring in own expertise in new sectors as the programme expands</a:t>
            </a:r>
          </a:p>
          <a:p>
            <a:r>
              <a:rPr lang="en-GB" sz="1000" dirty="0">
                <a:latin typeface="Oxfam TSTAR PRO" panose="02000806030000020004" pitchFamily="2" charset="0"/>
              </a:rPr>
              <a:t> </a:t>
            </a:r>
          </a:p>
          <a:p>
            <a:endParaRPr lang="en-US" dirty="0">
              <a:latin typeface="Oxfam TSTAR PRO" panose="0200080603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65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ED0C8-3A11-4142-A5C0-D6D5446D573F}" type="slidenum">
              <a:rPr kumimoji="0" lang="id-ID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65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d-ID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6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DFC6A-1EBA-4F4D-8992-1E5137AC57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8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4240" y="5001074"/>
            <a:ext cx="7392811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9726" y="3950761"/>
            <a:ext cx="7444389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350" y="5822906"/>
            <a:ext cx="7392701" cy="461433"/>
          </a:xfrm>
        </p:spPr>
        <p:txBody>
          <a:bodyPr wrap="none"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096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0" y="3236979"/>
            <a:ext cx="6654288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67113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0" y="2762468"/>
            <a:ext cx="6637440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843281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906205" y="1035051"/>
            <a:ext cx="4560000" cy="498051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3236979"/>
            <a:ext cx="6224652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216228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0" y="2762468"/>
            <a:ext cx="6207803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7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482845" y="1035051"/>
            <a:ext cx="4982400" cy="4980517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3236979"/>
            <a:ext cx="5808388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216228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1" y="2762468"/>
            <a:ext cx="5808388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8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098117" y="0"/>
            <a:ext cx="6093883" cy="6858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2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3236979"/>
            <a:ext cx="5406457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540645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1" y="2762468"/>
            <a:ext cx="5406457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3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8B8380-0559-7743-81DA-EF7F7C489456}"/>
              </a:ext>
            </a:extLst>
          </p:cNvPr>
          <p:cNvCxnSpPr/>
          <p:nvPr userDrawn="1"/>
        </p:nvCxnSpPr>
        <p:spPr>
          <a:xfrm>
            <a:off x="6728885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3883" cy="6858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56049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591172" y="3236979"/>
            <a:ext cx="5118541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591171" y="1414347"/>
            <a:ext cx="5110116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591171" y="2762468"/>
            <a:ext cx="5110116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38CDA4-A5D4-074A-94D8-9F08295CEB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12082C51-1E84-F540-A667-E66A540658C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D36A4-C463-3741-88DC-C5054ACD3CFC}"/>
              </a:ext>
            </a:extLst>
          </p:cNvPr>
          <p:cNvCxnSpPr/>
          <p:nvPr userDrawn="1"/>
        </p:nvCxnSpPr>
        <p:spPr>
          <a:xfrm>
            <a:off x="7308851" y="2156884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3883" cy="6858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7140117" y="2090687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7165632" y="2950776"/>
            <a:ext cx="4451413" cy="564322"/>
          </a:xfrm>
        </p:spPr>
        <p:txBody>
          <a:bodyPr>
            <a:spAutoFit/>
          </a:bodyPr>
          <a:lstStyle>
            <a:lvl1pPr marL="0" indent="0">
              <a:buNone/>
              <a:defRPr sz="3067" b="1" baseline="0">
                <a:solidFill>
                  <a:srgbClr val="60A534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Larger support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F964-30CA-E64B-AEAA-3ED69AF2F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FB52F71-538C-E847-9397-E097B92EFDD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6096000" y="0"/>
            <a:ext cx="609811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2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2470274"/>
            <a:ext cx="5406457" cy="297454"/>
          </a:xfrm>
        </p:spPr>
        <p:txBody>
          <a:bodyPr>
            <a:spAutoFit/>
          </a:bodyPr>
          <a:lstStyle>
            <a:lvl1pPr marL="0" indent="0">
              <a:buNone/>
              <a:defRPr sz="1333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540645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93039" y="1001350"/>
            <a:ext cx="5096671" cy="519107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6098117" cy="68580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6728885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56049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591172" y="2470274"/>
            <a:ext cx="5118541" cy="297454"/>
          </a:xfrm>
        </p:spPr>
        <p:txBody>
          <a:bodyPr>
            <a:spAutoFit/>
          </a:bodyPr>
          <a:lstStyle>
            <a:lvl1pPr marL="0" indent="0">
              <a:buNone/>
              <a:defRPr sz="1333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591171" y="1414347"/>
            <a:ext cx="5110116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9215" y="1001350"/>
            <a:ext cx="5096671" cy="519107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0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6096000" y="0"/>
            <a:ext cx="6098117" cy="68580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760134" y="2512484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2" y="2447339"/>
            <a:ext cx="6098117" cy="844810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2" y="3178002"/>
            <a:ext cx="6098117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93039" y="1001350"/>
            <a:ext cx="5096671" cy="5191071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2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918" y="2968284"/>
            <a:ext cx="10653183" cy="669451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933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918" y="4704000"/>
            <a:ext cx="10653183" cy="73660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21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‹Nº›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43551" y="700618"/>
            <a:ext cx="1117600" cy="874183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98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4240" y="3095812"/>
            <a:ext cx="7392811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99726" y="2046393"/>
            <a:ext cx="7444389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350" y="4224409"/>
            <a:ext cx="7392701" cy="461433"/>
          </a:xfrm>
        </p:spPr>
        <p:txBody>
          <a:bodyPr wrap="none"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39443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439905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095152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095152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8954984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954984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35040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35040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15096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15096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059848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679791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299735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0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22607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095152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095152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8954984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954984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35040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35040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1509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1509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40660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58713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176765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0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836471" y="2197712"/>
            <a:ext cx="1680000" cy="16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60901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60901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847473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47473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502081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502081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5246380" y="2197712"/>
            <a:ext cx="1680000" cy="16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8698711" y="2197712"/>
            <a:ext cx="1680000" cy="16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7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793984" y="2915075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793984" y="2443617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14917" y="2443617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814917" y="5044984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814917" y="3744301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793984" y="4212533"/>
            <a:ext cx="3546993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793984" y="3741076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793984" y="5516333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793984" y="5044876"/>
            <a:ext cx="3538569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7701674" y="2915075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7701674" y="2443617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6722608" y="2443617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6722608" y="5044984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6722608" y="3744301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7701674" y="4212533"/>
            <a:ext cx="3546993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7701674" y="3741076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7701674" y="5516333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7701674" y="5044876"/>
            <a:ext cx="3538569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2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1"/>
            <a:ext cx="12194117" cy="3839633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2499785" y="5480051"/>
            <a:ext cx="7200900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467434" y="3428118"/>
            <a:ext cx="3279851" cy="7923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00734" y="5735787"/>
            <a:ext cx="2049927" cy="350527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3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650807" y="5735787"/>
            <a:ext cx="2049927" cy="350527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3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621264" y="4906712"/>
            <a:ext cx="508240" cy="38699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9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6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6100233" y="3073400"/>
            <a:ext cx="0" cy="384386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5598501" y="4181399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7480122" y="3396315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814918" y="4425024"/>
            <a:ext cx="399218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814918" y="3953567"/>
            <a:ext cx="399218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814918" y="2309991"/>
            <a:ext cx="10560831" cy="611676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24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5706501" y="4289399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19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00233" y="-129117"/>
            <a:ext cx="0" cy="698711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5598501" y="4181400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5706501" y="4289400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98501" y="1505108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06501" y="1613108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480122" y="1744764"/>
            <a:ext cx="399218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0122" y="1273307"/>
            <a:ext cx="3992185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480122" y="3396315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29038" y="720022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4918" y="4425024"/>
            <a:ext cx="399218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4918" y="3953567"/>
            <a:ext cx="399218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2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00233" y="78318"/>
            <a:ext cx="0" cy="4489449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5598501" y="2446765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814918" y="2700305"/>
            <a:ext cx="399218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814918" y="2228848"/>
            <a:ext cx="399218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5706501" y="2554765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4918" y="4728569"/>
            <a:ext cx="10560831" cy="611676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24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480122" y="1651768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01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1016000" y="1380067"/>
            <a:ext cx="6675967" cy="57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85111" y="2421159"/>
            <a:ext cx="4937760" cy="30697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34417" y="3245736"/>
            <a:ext cx="474535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534417" y="2774279"/>
            <a:ext cx="4745355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10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6656918" y="1380067"/>
            <a:ext cx="6675967" cy="57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6924" y="2421159"/>
            <a:ext cx="4937760" cy="30697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405" y="3245736"/>
            <a:ext cx="474535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003405" y="2774279"/>
            <a:ext cx="474535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5726300"/>
            <a:ext cx="2789767" cy="391628"/>
          </a:xfrm>
          <a:prstGeom prst="rect">
            <a:avLst/>
          </a:prstGeom>
          <a:noFill/>
          <a:ln>
            <a:noFill/>
          </a:ln>
        </p:spPr>
        <p:txBody>
          <a:bodyPr lIns="0" tIns="144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www.oxfam.co.uk</a:t>
            </a: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41" y="4291187"/>
            <a:ext cx="4286249" cy="20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5815" y="2420046"/>
            <a:ext cx="10672284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99725" y="1372897"/>
            <a:ext cx="10753647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40" y="4224405"/>
            <a:ext cx="7392811" cy="307776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31202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7618"/>
            <a:ext cx="5803900" cy="61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34417" y="3245736"/>
            <a:ext cx="474535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534417" y="2774279"/>
            <a:ext cx="4745355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957399" y="2673196"/>
            <a:ext cx="1599183" cy="2656847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1067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07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709085" y="1198034"/>
            <a:ext cx="2425700" cy="513503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 sz="2400" dirty="0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9144001" y="1198034"/>
            <a:ext cx="2427817" cy="513503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 sz="2400" dirty="0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61130" y="3245736"/>
            <a:ext cx="4745355" cy="488651"/>
          </a:xfrm>
        </p:spPr>
        <p:txBody>
          <a:bodyPr lIns="144000" tIns="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761130" y="2774279"/>
            <a:ext cx="4745355" cy="384000"/>
          </a:xfrm>
        </p:spPr>
        <p:txBody>
          <a:bodyPr wrap="none" lIns="144000" tIns="36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1572" y="2157892"/>
            <a:ext cx="1960776" cy="3158765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333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78579" y="2157892"/>
            <a:ext cx="1960776" cy="3158765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333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60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99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3" orient="horz" pos="302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48000" y="-48000"/>
            <a:ext cx="12288000" cy="696000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51" y="6381101"/>
            <a:ext cx="10055936" cy="479617"/>
          </a:xfrm>
        </p:spPr>
        <p:txBody>
          <a:bodyPr wrap="none" lIns="0" tIns="0" rIns="144000" bIns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576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6" y="6433594"/>
            <a:ext cx="10277291" cy="309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6707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7" y="6433595"/>
            <a:ext cx="7162800" cy="309554"/>
          </a:xfrm>
          <a:prstGeom prst="rect">
            <a:avLst/>
          </a:prstGeom>
          <a:noFill/>
          <a:ln>
            <a:noFill/>
          </a:ln>
        </p:spPr>
        <p:txBody>
          <a:bodyPr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924093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7" y="6433595"/>
            <a:ext cx="7162800" cy="309554"/>
          </a:xfrm>
          <a:prstGeom prst="rect">
            <a:avLst/>
          </a:prstGeom>
          <a:noFill/>
          <a:ln>
            <a:noFill/>
          </a:ln>
        </p:spPr>
        <p:txBody>
          <a:bodyPr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64552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7" y="6433595"/>
            <a:ext cx="7162800" cy="309554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68771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6433595"/>
            <a:ext cx="9510769" cy="309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1320555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6433595"/>
            <a:ext cx="9839015" cy="309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208776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85" y="4220634"/>
            <a:ext cx="5065183" cy="24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7434295" y="4293304"/>
            <a:ext cx="4311651" cy="2074333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5726300"/>
            <a:ext cx="2789767" cy="391628"/>
          </a:xfrm>
          <a:prstGeom prst="rect">
            <a:avLst/>
          </a:prstGeom>
          <a:noFill/>
          <a:ln>
            <a:noFill/>
          </a:ln>
        </p:spPr>
        <p:txBody>
          <a:bodyPr lIns="0" tIns="144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5815" y="2420046"/>
            <a:ext cx="10672284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799725" y="1372897"/>
            <a:ext cx="10687425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40" y="4251497"/>
            <a:ext cx="7392811" cy="307776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5775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28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C7E2-7AA4-4C98-A1EF-3958AF29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3685"/>
            <a:ext cx="6578825" cy="844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AC262-CC78-43DC-905B-B105BA23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9F225-DA02-4F32-9CC6-42BD5C20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39B81-B893-4EF6-A271-D76CD10E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21B9-A4F9-4704-A5D5-8289F68F726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91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83685"/>
            <a:ext cx="6578825" cy="844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80C-3399-4B22-B884-3C59249156C8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893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4240" y="5001074"/>
            <a:ext cx="7392811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9726" y="3950761"/>
            <a:ext cx="7444389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350" y="5822906"/>
            <a:ext cx="7392701" cy="461433"/>
          </a:xfrm>
        </p:spPr>
        <p:txBody>
          <a:bodyPr wrap="none"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08470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4240" y="3095812"/>
            <a:ext cx="7392811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99726" y="2046393"/>
            <a:ext cx="7444389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350" y="4224409"/>
            <a:ext cx="7392701" cy="461433"/>
          </a:xfrm>
        </p:spPr>
        <p:txBody>
          <a:bodyPr wrap="none"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51637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5726300"/>
            <a:ext cx="2789767" cy="391628"/>
          </a:xfrm>
          <a:prstGeom prst="rect">
            <a:avLst/>
          </a:prstGeom>
          <a:noFill/>
          <a:ln>
            <a:noFill/>
          </a:ln>
        </p:spPr>
        <p:txBody>
          <a:bodyPr lIns="0" tIns="144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www.oxfam.co.uk</a:t>
            </a: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41" y="4291187"/>
            <a:ext cx="4286249" cy="206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5815" y="2420046"/>
            <a:ext cx="10672284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99725" y="1372897"/>
            <a:ext cx="10753647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40" y="4224405"/>
            <a:ext cx="7392811" cy="307776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2971941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85" y="4220634"/>
            <a:ext cx="5065183" cy="24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7434295" y="4293304"/>
            <a:ext cx="4311651" cy="2074333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5726300"/>
            <a:ext cx="2789767" cy="391628"/>
          </a:xfrm>
          <a:prstGeom prst="rect">
            <a:avLst/>
          </a:prstGeom>
          <a:noFill/>
          <a:ln>
            <a:noFill/>
          </a:ln>
        </p:spPr>
        <p:txBody>
          <a:bodyPr lIns="0" tIns="144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5815" y="2420046"/>
            <a:ext cx="10672284" cy="41036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799725" y="1372897"/>
            <a:ext cx="10687425" cy="956773"/>
          </a:xfrm>
        </p:spPr>
        <p:txBody>
          <a:bodyPr wrap="square" lIns="0" tIns="108000" anchor="b" anchorCtr="0"/>
          <a:lstStyle>
            <a:lvl1pPr>
              <a:defRPr sz="48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40" y="4251497"/>
            <a:ext cx="7392811" cy="307776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00388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01287" y="5332092"/>
            <a:ext cx="2149227" cy="1033992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7D10DF-282D-7743-AC23-574DDFB4CD77}"/>
              </a:ext>
            </a:extLst>
          </p:cNvPr>
          <p:cNvCxnSpPr/>
          <p:nvPr userDrawn="1"/>
        </p:nvCxnSpPr>
        <p:spPr>
          <a:xfrm>
            <a:off x="5799667" y="2518833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2453949"/>
            <a:ext cx="10653183" cy="844810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8" y="3184611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9" name="Group 66">
            <a:extLst>
              <a:ext uri="{FF2B5EF4-FFF2-40B4-BE49-F238E27FC236}">
                <a16:creationId xmlns:a16="http://schemas.microsoft.com/office/drawing/2014/main" id="{FBD07192-3B1E-B340-924A-0AB5FBB8542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01439" y="5325257"/>
            <a:ext cx="2149227" cy="1033992"/>
            <a:chOff x="97" y="2121"/>
            <a:chExt cx="914" cy="440"/>
          </a:xfrm>
        </p:grpSpPr>
        <p:sp>
          <p:nvSpPr>
            <p:cNvPr id="10" name="AutoShape 65">
              <a:extLst>
                <a:ext uri="{FF2B5EF4-FFF2-40B4-BE49-F238E27FC236}">
                  <a16:creationId xmlns:a16="http://schemas.microsoft.com/office/drawing/2014/main" id="{4E97699D-46E9-1E4F-B587-A3DF8CC21C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51552060-7B02-DA47-964C-1009FF70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6EFC92D1-0027-DA45-BD98-DBCD9EE5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C6546EDB-4F96-A743-A8A3-EEFCAEA02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27C99207-5CF0-D044-9AFF-822D139F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21250238-774A-8743-8143-B145FCAF1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56110394-3F1C-5B45-8636-0EAEAD8B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21AA77D6-D539-5B47-8347-9D8B5F6C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A1A3BB23-E053-4544-AEA3-41A59B48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0D1DC60F-91FC-A041-ABFB-FD030648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0" name="Rectangle 76">
              <a:extLst>
                <a:ext uri="{FF2B5EF4-FFF2-40B4-BE49-F238E27FC236}">
                  <a16:creationId xmlns:a16="http://schemas.microsoft.com/office/drawing/2014/main" id="{85279FD8-6A54-8844-AE54-4CE55998B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1" name="Freeform 77">
              <a:extLst>
                <a:ext uri="{FF2B5EF4-FFF2-40B4-BE49-F238E27FC236}">
                  <a16:creationId xmlns:a16="http://schemas.microsoft.com/office/drawing/2014/main" id="{0C8EA6B7-6EF9-D44E-BC06-B44192DE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341A3E66-1333-ED4F-990C-6C49C05E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D1E2A1C2-C984-C648-A641-D1EE39AE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5" name="Rectangle 80">
              <a:extLst>
                <a:ext uri="{FF2B5EF4-FFF2-40B4-BE49-F238E27FC236}">
                  <a16:creationId xmlns:a16="http://schemas.microsoft.com/office/drawing/2014/main" id="{D0EB9184-2EA8-5546-A037-611A6EEB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786B5FD0-3BEB-8F44-8A88-60A753BB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EAD759A3-0A5E-5E46-A8EA-E45C770F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Freeform 83">
              <a:extLst>
                <a:ext uri="{FF2B5EF4-FFF2-40B4-BE49-F238E27FC236}">
                  <a16:creationId xmlns:a16="http://schemas.microsoft.com/office/drawing/2014/main" id="{BFCBF1C5-B89A-D94B-B949-7083870C4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4DF91D5D-A728-6947-9F87-616D1CC26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389E060C-D959-EF4A-A2DB-22AB8CE8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08CC195B-2A00-5044-A8A4-9718D760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3" name="Freeform 87">
              <a:extLst>
                <a:ext uri="{FF2B5EF4-FFF2-40B4-BE49-F238E27FC236}">
                  <a16:creationId xmlns:a16="http://schemas.microsoft.com/office/drawing/2014/main" id="{B89E5ECF-4B70-D24D-A4CD-D9D0257CB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ACBCEC8A-79FB-2344-9A63-6C042542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256EDA62-2FA5-0E40-A40B-F499F9D7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7B6AD75A-FD16-1E47-AC2E-89D142A8A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9" name="Freeform 93">
              <a:extLst>
                <a:ext uri="{FF2B5EF4-FFF2-40B4-BE49-F238E27FC236}">
                  <a16:creationId xmlns:a16="http://schemas.microsoft.com/office/drawing/2014/main" id="{4482C379-E4D6-2D48-B5BD-11EF10835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86E9930F-800D-A040-8765-5FF6BB15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F3321455-EE8E-124F-9C09-28E7D90F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224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D1D4B0-8328-9D45-A984-B7A302274480}"/>
              </a:ext>
            </a:extLst>
          </p:cNvPr>
          <p:cNvCxnSpPr/>
          <p:nvPr userDrawn="1"/>
        </p:nvCxnSpPr>
        <p:spPr>
          <a:xfrm>
            <a:off x="5799667" y="2518833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2453949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8" y="3184611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8" name="Group 66">
            <a:extLst>
              <a:ext uri="{FF2B5EF4-FFF2-40B4-BE49-F238E27FC236}">
                <a16:creationId xmlns:a16="http://schemas.microsoft.com/office/drawing/2014/main" id="{98C80C0D-1768-FE43-B8D6-E8E2CFB9AF3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01287" y="5332092"/>
            <a:ext cx="2149227" cy="1033992"/>
            <a:chOff x="97" y="2121"/>
            <a:chExt cx="914" cy="440"/>
          </a:xfrm>
        </p:grpSpPr>
        <p:sp>
          <p:nvSpPr>
            <p:cNvPr id="9" name="AutoShape 65">
              <a:extLst>
                <a:ext uri="{FF2B5EF4-FFF2-40B4-BE49-F238E27FC236}">
                  <a16:creationId xmlns:a16="http://schemas.microsoft.com/office/drawing/2014/main" id="{8809FFC2-7903-2746-9A91-F39A7E1FAF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0" name="Rectangle 67">
              <a:extLst>
                <a:ext uri="{FF2B5EF4-FFF2-40B4-BE49-F238E27FC236}">
                  <a16:creationId xmlns:a16="http://schemas.microsoft.com/office/drawing/2014/main" id="{EAD42124-F33A-E447-A15A-F914E20E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5688A0E0-1233-5D43-AF7F-470E1191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749C9B58-DA22-0346-80A2-3B561B50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Freeform 70">
              <a:extLst>
                <a:ext uri="{FF2B5EF4-FFF2-40B4-BE49-F238E27FC236}">
                  <a16:creationId xmlns:a16="http://schemas.microsoft.com/office/drawing/2014/main" id="{21064E67-F00F-064C-88F5-94D1ACBBE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id="{019C6E39-CF53-1941-AA49-1862CEAD6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Freeform 72">
              <a:extLst>
                <a:ext uri="{FF2B5EF4-FFF2-40B4-BE49-F238E27FC236}">
                  <a16:creationId xmlns:a16="http://schemas.microsoft.com/office/drawing/2014/main" id="{7153C91B-8EB0-1344-A4C0-28EDF760B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E4752E34-9AAD-3246-AE9A-F6FA997F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D8261D2C-4319-574F-93E1-36EA2A9B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95BB88C4-A4FA-944D-9EAF-296A0089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9" name="Rectangle 76">
              <a:extLst>
                <a:ext uri="{FF2B5EF4-FFF2-40B4-BE49-F238E27FC236}">
                  <a16:creationId xmlns:a16="http://schemas.microsoft.com/office/drawing/2014/main" id="{FB0FC61D-E81C-3C44-96B6-55E8FC2AF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0" name="Freeform 77">
              <a:extLst>
                <a:ext uri="{FF2B5EF4-FFF2-40B4-BE49-F238E27FC236}">
                  <a16:creationId xmlns:a16="http://schemas.microsoft.com/office/drawing/2014/main" id="{CCFB790E-0ED2-6C40-975D-002D9ABD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180C2533-E43E-BD4B-BE99-71C627D1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100DE09B-D1EC-1C45-AAE1-674C9182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3" name="Rectangle 80">
              <a:extLst>
                <a:ext uri="{FF2B5EF4-FFF2-40B4-BE49-F238E27FC236}">
                  <a16:creationId xmlns:a16="http://schemas.microsoft.com/office/drawing/2014/main" id="{7EFAB409-D9B0-014D-AFDA-D566CB44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BE89EEC6-39E2-F046-9CC0-578B1FA8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6" name="Freeform 82">
              <a:extLst>
                <a:ext uri="{FF2B5EF4-FFF2-40B4-BE49-F238E27FC236}">
                  <a16:creationId xmlns:a16="http://schemas.microsoft.com/office/drawing/2014/main" id="{B21EA92D-D610-CD47-8D01-6C09B9F69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Freeform 83">
              <a:extLst>
                <a:ext uri="{FF2B5EF4-FFF2-40B4-BE49-F238E27FC236}">
                  <a16:creationId xmlns:a16="http://schemas.microsoft.com/office/drawing/2014/main" id="{1A9D50AC-BCBE-8546-AE29-93B3FDF41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6D085FE4-C56C-354F-9AA4-9E1CCB9FD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3EAECCF2-2C1E-2B4C-8959-B7298D14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B6787AC6-802A-8240-8BFC-14FE9F3B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66A7D719-6067-684D-9315-651525EF4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9210E346-60BF-6C4D-A7BB-65847776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73F0D441-5C32-7E45-AF3B-E0865D653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70B059B7-844D-E54F-9315-6B59D30D7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F1651890-5B4D-1749-BAAA-3105CCA3F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ADBA94B8-16AE-BB4F-9EE7-CF717D41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D2AE3D12-1F1B-E843-BA8B-85A6780C2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1692B051-886A-2342-A3F0-6DA2F787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C25C79F8-0627-4C40-84C1-0A935346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215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814918" y="3236979"/>
            <a:ext cx="10653183" cy="338554"/>
          </a:xfrm>
        </p:spPr>
        <p:txBody>
          <a:bodyPr>
            <a:spAutoFit/>
          </a:bodyPr>
          <a:lstStyle>
            <a:lvl1pPr marL="0" indent="0" algn="ctr">
              <a:buNone/>
              <a:defRPr sz="1600" b="0" baseline="0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814917" y="2762468"/>
            <a:ext cx="10653183" cy="464331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6E1C7-FE47-4A48-A48D-752F3C73E7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8280A5-5490-5843-8AB7-9E72B2B952B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0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01287" y="5332092"/>
            <a:ext cx="2149227" cy="1033992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7D10DF-282D-7743-AC23-574DDFB4CD77}"/>
              </a:ext>
            </a:extLst>
          </p:cNvPr>
          <p:cNvCxnSpPr/>
          <p:nvPr userDrawn="1"/>
        </p:nvCxnSpPr>
        <p:spPr>
          <a:xfrm>
            <a:off x="5799667" y="2518833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2453949"/>
            <a:ext cx="10653183" cy="844810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8" y="3184611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9" name="Group 66">
            <a:extLst>
              <a:ext uri="{FF2B5EF4-FFF2-40B4-BE49-F238E27FC236}">
                <a16:creationId xmlns:a16="http://schemas.microsoft.com/office/drawing/2014/main" id="{FBD07192-3B1E-B340-924A-0AB5FBB8542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01439" y="5325257"/>
            <a:ext cx="2149227" cy="1033992"/>
            <a:chOff x="97" y="2121"/>
            <a:chExt cx="914" cy="440"/>
          </a:xfrm>
        </p:grpSpPr>
        <p:sp>
          <p:nvSpPr>
            <p:cNvPr id="10" name="AutoShape 65">
              <a:extLst>
                <a:ext uri="{FF2B5EF4-FFF2-40B4-BE49-F238E27FC236}">
                  <a16:creationId xmlns:a16="http://schemas.microsoft.com/office/drawing/2014/main" id="{4E97699D-46E9-1E4F-B587-A3DF8CC21C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51552060-7B02-DA47-964C-1009FF70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6EFC92D1-0027-DA45-BD98-DBCD9EE5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C6546EDB-4F96-A743-A8A3-EEFCAEA02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27C99207-5CF0-D044-9AFF-822D139F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21250238-774A-8743-8143-B145FCAF1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56110394-3F1C-5B45-8636-0EAEAD8B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21AA77D6-D539-5B47-8347-9D8B5F6C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A1A3BB23-E053-4544-AEA3-41A59B48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0D1DC60F-91FC-A041-ABFB-FD030648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0" name="Rectangle 76">
              <a:extLst>
                <a:ext uri="{FF2B5EF4-FFF2-40B4-BE49-F238E27FC236}">
                  <a16:creationId xmlns:a16="http://schemas.microsoft.com/office/drawing/2014/main" id="{85279FD8-6A54-8844-AE54-4CE55998B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1" name="Freeform 77">
              <a:extLst>
                <a:ext uri="{FF2B5EF4-FFF2-40B4-BE49-F238E27FC236}">
                  <a16:creationId xmlns:a16="http://schemas.microsoft.com/office/drawing/2014/main" id="{0C8EA6B7-6EF9-D44E-BC06-B44192DE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341A3E66-1333-ED4F-990C-6C49C05E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D1E2A1C2-C984-C648-A641-D1EE39AE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5" name="Rectangle 80">
              <a:extLst>
                <a:ext uri="{FF2B5EF4-FFF2-40B4-BE49-F238E27FC236}">
                  <a16:creationId xmlns:a16="http://schemas.microsoft.com/office/drawing/2014/main" id="{D0EB9184-2EA8-5546-A037-611A6EEB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786B5FD0-3BEB-8F44-8A88-60A753BB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EAD759A3-0A5E-5E46-A8EA-E45C770F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Freeform 83">
              <a:extLst>
                <a:ext uri="{FF2B5EF4-FFF2-40B4-BE49-F238E27FC236}">
                  <a16:creationId xmlns:a16="http://schemas.microsoft.com/office/drawing/2014/main" id="{BFCBF1C5-B89A-D94B-B949-7083870C4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4DF91D5D-A728-6947-9F87-616D1CC26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389E060C-D959-EF4A-A2DB-22AB8CE8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08CC195B-2A00-5044-A8A4-9718D760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3" name="Freeform 87">
              <a:extLst>
                <a:ext uri="{FF2B5EF4-FFF2-40B4-BE49-F238E27FC236}">
                  <a16:creationId xmlns:a16="http://schemas.microsoft.com/office/drawing/2014/main" id="{B89E5ECF-4B70-D24D-A4CD-D9D0257CB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ACBCEC8A-79FB-2344-9A63-6C042542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256EDA62-2FA5-0E40-A40B-F499F9D7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7B6AD75A-FD16-1E47-AC2E-89D142A8A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9" name="Freeform 93">
              <a:extLst>
                <a:ext uri="{FF2B5EF4-FFF2-40B4-BE49-F238E27FC236}">
                  <a16:creationId xmlns:a16="http://schemas.microsoft.com/office/drawing/2014/main" id="{4482C379-E4D6-2D48-B5BD-11EF10835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86E9930F-800D-A040-8765-5FF6BB15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F3321455-EE8E-124F-9C09-28E7D90F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377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A440A5-F417-1645-932B-2C3FF6D013F5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814918" y="3236979"/>
            <a:ext cx="10653183" cy="338554"/>
          </a:xfrm>
        </p:spPr>
        <p:txBody>
          <a:bodyPr>
            <a:sp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814917" y="2762468"/>
            <a:ext cx="10653183" cy="464331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AFC09-4B10-6047-87E2-91EEE762DE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904C97E-23EB-7D41-9DE8-8E2C4579A1F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49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0" y="3236979"/>
            <a:ext cx="6654288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67113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0" y="2762468"/>
            <a:ext cx="6637440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27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0" y="3236979"/>
            <a:ext cx="6654288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67113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0" y="2762468"/>
            <a:ext cx="6637440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843281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04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906205" y="1035051"/>
            <a:ext cx="4560000" cy="498051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3236979"/>
            <a:ext cx="6224652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216228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0" y="2762468"/>
            <a:ext cx="6207803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32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482845" y="1035051"/>
            <a:ext cx="4982400" cy="4980517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3236979"/>
            <a:ext cx="5808388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216228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1" y="2762468"/>
            <a:ext cx="5808388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8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098117" y="0"/>
            <a:ext cx="6093883" cy="6858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2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3236979"/>
            <a:ext cx="5406457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540645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1" y="2762468"/>
            <a:ext cx="5406457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60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8B8380-0559-7743-81DA-EF7F7C489456}"/>
              </a:ext>
            </a:extLst>
          </p:cNvPr>
          <p:cNvCxnSpPr/>
          <p:nvPr userDrawn="1"/>
        </p:nvCxnSpPr>
        <p:spPr>
          <a:xfrm>
            <a:off x="6728885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3883" cy="6858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56049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591172" y="3236979"/>
            <a:ext cx="5118541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591171" y="1414347"/>
            <a:ext cx="5110116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591171" y="2762468"/>
            <a:ext cx="5110116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38CDA4-A5D4-074A-94D8-9F08295CEB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12082C51-1E84-F540-A667-E66A540658C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5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D36A4-C463-3741-88DC-C5054ACD3CFC}"/>
              </a:ext>
            </a:extLst>
          </p:cNvPr>
          <p:cNvCxnSpPr/>
          <p:nvPr userDrawn="1"/>
        </p:nvCxnSpPr>
        <p:spPr>
          <a:xfrm>
            <a:off x="7308851" y="2156884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6093883" cy="6858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7140117" y="2090687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7165632" y="2950776"/>
            <a:ext cx="4451413" cy="564322"/>
          </a:xfrm>
        </p:spPr>
        <p:txBody>
          <a:bodyPr>
            <a:spAutoFit/>
          </a:bodyPr>
          <a:lstStyle>
            <a:lvl1pPr marL="0" indent="0">
              <a:buNone/>
              <a:defRPr sz="3067" b="1" baseline="0">
                <a:solidFill>
                  <a:srgbClr val="60A534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Larger support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F964-30CA-E64B-AEAA-3ED69AF2F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FB52F71-538C-E847-9397-E097B92EFDD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23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6096000" y="0"/>
            <a:ext cx="609811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2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1" y="2470274"/>
            <a:ext cx="5406457" cy="297454"/>
          </a:xfrm>
        </p:spPr>
        <p:txBody>
          <a:bodyPr>
            <a:spAutoFit/>
          </a:bodyPr>
          <a:lstStyle>
            <a:lvl1pPr marL="0" indent="0">
              <a:buNone/>
              <a:defRPr sz="1333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540645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93039" y="1001350"/>
            <a:ext cx="5096671" cy="519107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6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6098117" cy="68580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6728885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560493" y="683685"/>
            <a:ext cx="2269953" cy="84481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591172" y="2470274"/>
            <a:ext cx="5118541" cy="297454"/>
          </a:xfrm>
        </p:spPr>
        <p:txBody>
          <a:bodyPr>
            <a:spAutoFit/>
          </a:bodyPr>
          <a:lstStyle>
            <a:lvl1pPr marL="0" indent="0">
              <a:buNone/>
              <a:defRPr sz="1333" b="0" baseline="0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591171" y="1414347"/>
            <a:ext cx="5110116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99215" y="1001350"/>
            <a:ext cx="5096671" cy="519107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9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D1D4B0-8328-9D45-A984-B7A302274480}"/>
              </a:ext>
            </a:extLst>
          </p:cNvPr>
          <p:cNvCxnSpPr/>
          <p:nvPr userDrawn="1"/>
        </p:nvCxnSpPr>
        <p:spPr>
          <a:xfrm>
            <a:off x="5799667" y="2518833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2453949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8" y="3184611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8" name="Group 66">
            <a:extLst>
              <a:ext uri="{FF2B5EF4-FFF2-40B4-BE49-F238E27FC236}">
                <a16:creationId xmlns:a16="http://schemas.microsoft.com/office/drawing/2014/main" id="{98C80C0D-1768-FE43-B8D6-E8E2CFB9AF3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01287" y="5332092"/>
            <a:ext cx="2149227" cy="1033992"/>
            <a:chOff x="97" y="2121"/>
            <a:chExt cx="914" cy="440"/>
          </a:xfrm>
        </p:grpSpPr>
        <p:sp>
          <p:nvSpPr>
            <p:cNvPr id="9" name="AutoShape 65">
              <a:extLst>
                <a:ext uri="{FF2B5EF4-FFF2-40B4-BE49-F238E27FC236}">
                  <a16:creationId xmlns:a16="http://schemas.microsoft.com/office/drawing/2014/main" id="{8809FFC2-7903-2746-9A91-F39A7E1FAF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0" name="Rectangle 67">
              <a:extLst>
                <a:ext uri="{FF2B5EF4-FFF2-40B4-BE49-F238E27FC236}">
                  <a16:creationId xmlns:a16="http://schemas.microsoft.com/office/drawing/2014/main" id="{EAD42124-F33A-E447-A15A-F914E20E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5688A0E0-1233-5D43-AF7F-470E1191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749C9B58-DA22-0346-80A2-3B561B50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Freeform 70">
              <a:extLst>
                <a:ext uri="{FF2B5EF4-FFF2-40B4-BE49-F238E27FC236}">
                  <a16:creationId xmlns:a16="http://schemas.microsoft.com/office/drawing/2014/main" id="{21064E67-F00F-064C-88F5-94D1ACBBE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4" name="Freeform 71">
              <a:extLst>
                <a:ext uri="{FF2B5EF4-FFF2-40B4-BE49-F238E27FC236}">
                  <a16:creationId xmlns:a16="http://schemas.microsoft.com/office/drawing/2014/main" id="{019C6E39-CF53-1941-AA49-1862CEAD6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Freeform 72">
              <a:extLst>
                <a:ext uri="{FF2B5EF4-FFF2-40B4-BE49-F238E27FC236}">
                  <a16:creationId xmlns:a16="http://schemas.microsoft.com/office/drawing/2014/main" id="{7153C91B-8EB0-1344-A4C0-28EDF760B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E4752E34-9AAD-3246-AE9A-F6FA997F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D8261D2C-4319-574F-93E1-36EA2A9B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95BB88C4-A4FA-944D-9EAF-296A0089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19" name="Rectangle 76">
              <a:extLst>
                <a:ext uri="{FF2B5EF4-FFF2-40B4-BE49-F238E27FC236}">
                  <a16:creationId xmlns:a16="http://schemas.microsoft.com/office/drawing/2014/main" id="{FB0FC61D-E81C-3C44-96B6-55E8FC2AF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0" name="Freeform 77">
              <a:extLst>
                <a:ext uri="{FF2B5EF4-FFF2-40B4-BE49-F238E27FC236}">
                  <a16:creationId xmlns:a16="http://schemas.microsoft.com/office/drawing/2014/main" id="{CCFB790E-0ED2-6C40-975D-002D9ABD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180C2533-E43E-BD4B-BE99-71C627D1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100DE09B-D1EC-1C45-AAE1-674C9182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3" name="Rectangle 80">
              <a:extLst>
                <a:ext uri="{FF2B5EF4-FFF2-40B4-BE49-F238E27FC236}">
                  <a16:creationId xmlns:a16="http://schemas.microsoft.com/office/drawing/2014/main" id="{7EFAB409-D9B0-014D-AFDA-D566CB44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400" dirty="0">
                <a:cs typeface="+mn-cs"/>
              </a:endParaRPr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BE89EEC6-39E2-F046-9CC0-578B1FA8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6" name="Freeform 82">
              <a:extLst>
                <a:ext uri="{FF2B5EF4-FFF2-40B4-BE49-F238E27FC236}">
                  <a16:creationId xmlns:a16="http://schemas.microsoft.com/office/drawing/2014/main" id="{B21EA92D-D610-CD47-8D01-6C09B9F69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7" name="Freeform 83">
              <a:extLst>
                <a:ext uri="{FF2B5EF4-FFF2-40B4-BE49-F238E27FC236}">
                  <a16:creationId xmlns:a16="http://schemas.microsoft.com/office/drawing/2014/main" id="{1A9D50AC-BCBE-8546-AE29-93B3FDF41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6D085FE4-C56C-354F-9AA4-9E1CCB9FD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3EAECCF2-2C1E-2B4C-8959-B7298D14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B6787AC6-802A-8240-8BFC-14FE9F3B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66A7D719-6067-684D-9315-651525EF4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9210E346-60BF-6C4D-A7BB-65847776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73F0D441-5C32-7E45-AF3B-E0865D653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70B059B7-844D-E54F-9315-6B59D30D7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F1651890-5B4D-1749-BAAA-3105CCA3F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ADBA94B8-16AE-BB4F-9EE7-CF717D41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D2AE3D12-1F1B-E843-BA8B-85A6780C2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1692B051-886A-2342-A3F0-6DA2F787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C25C79F8-0627-4C40-84C1-0A935346F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600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6096000" y="0"/>
            <a:ext cx="6098117" cy="68580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760134" y="2512484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2" y="2447339"/>
            <a:ext cx="6098117" cy="844810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2" y="3178002"/>
            <a:ext cx="6098117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/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93039" y="1001350"/>
            <a:ext cx="5096671" cy="5191071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99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918" y="2968284"/>
            <a:ext cx="10653183" cy="669451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933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918" y="4704000"/>
            <a:ext cx="10653183" cy="73660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21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‹Nº›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43551" y="700618"/>
            <a:ext cx="1117600" cy="874183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997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439905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095152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095152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8954984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954984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35040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35040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15096" y="4332082"/>
            <a:ext cx="2130480" cy="1715029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15096" y="3776025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059848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679791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299735" y="2278228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93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22607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095152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095152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8954984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954984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35040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35040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1509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1509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40660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58713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9176765" y="2197712"/>
            <a:ext cx="1680000" cy="1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58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836471" y="2197712"/>
            <a:ext cx="1680000" cy="16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60901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60901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847473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47473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5020816" y="4525864"/>
            <a:ext cx="2130480" cy="1479120"/>
          </a:xfrm>
        </p:spPr>
        <p:txBody>
          <a:bodyPr lIns="0" tIns="3600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5020816" y="3969808"/>
            <a:ext cx="2130480" cy="546033"/>
          </a:xfrm>
        </p:spPr>
        <p:txBody>
          <a:bodyPr lIns="0" tIns="108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5246380" y="2197712"/>
            <a:ext cx="1680000" cy="16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8698711" y="2197712"/>
            <a:ext cx="1680000" cy="16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06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793984" y="2915075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793984" y="2443617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14917" y="2443617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814917" y="5044984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814917" y="3744301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793984" y="4212533"/>
            <a:ext cx="3546993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793984" y="3741076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793984" y="5516333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793984" y="5044876"/>
            <a:ext cx="3538569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7701674" y="2915075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7701674" y="2443617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6722608" y="2443617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6722608" y="5044984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6722608" y="3744301"/>
            <a:ext cx="960000" cy="9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7701674" y="4212533"/>
            <a:ext cx="3546993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7701674" y="3741076"/>
            <a:ext cx="3546993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7701674" y="5516333"/>
            <a:ext cx="353014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7701674" y="5044876"/>
            <a:ext cx="3538569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95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1"/>
            <a:ext cx="12194117" cy="3839633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2499785" y="5480051"/>
            <a:ext cx="7200900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467434" y="3428118"/>
            <a:ext cx="3279851" cy="7923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00734" y="5735787"/>
            <a:ext cx="2049927" cy="350527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3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650807" y="5735787"/>
            <a:ext cx="2049927" cy="350527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3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621264" y="4906712"/>
            <a:ext cx="508240" cy="38699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9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89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6100233" y="3073400"/>
            <a:ext cx="0" cy="384386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5598501" y="4181399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7480122" y="3396315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814918" y="4425024"/>
            <a:ext cx="399218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814918" y="3953567"/>
            <a:ext cx="399218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814918" y="2309991"/>
            <a:ext cx="10560831" cy="611676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24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5706501" y="4289399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14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00233" y="-129117"/>
            <a:ext cx="0" cy="698711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5598501" y="4181400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5706501" y="4289400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98501" y="1505108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06501" y="1613108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480122" y="1744764"/>
            <a:ext cx="399218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0122" y="1273307"/>
            <a:ext cx="3992185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480122" y="3396315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29038" y="720022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4918" y="4425024"/>
            <a:ext cx="399218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4918" y="3953567"/>
            <a:ext cx="399218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19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00233" y="78318"/>
            <a:ext cx="0" cy="4489449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5598501" y="2446765"/>
            <a:ext cx="1008000" cy="100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814918" y="2700305"/>
            <a:ext cx="399218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814918" y="2228848"/>
            <a:ext cx="399218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5706501" y="2554765"/>
            <a:ext cx="792000" cy="792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333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4918" y="4728569"/>
            <a:ext cx="10560831" cy="611676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24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480122" y="1651768"/>
            <a:ext cx="3987977" cy="2608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814918" y="3236979"/>
            <a:ext cx="10653183" cy="338554"/>
          </a:xfrm>
        </p:spPr>
        <p:txBody>
          <a:bodyPr>
            <a:spAutoFit/>
          </a:bodyPr>
          <a:lstStyle>
            <a:lvl1pPr marL="0" indent="0" algn="ctr">
              <a:buNone/>
              <a:defRPr sz="1600" b="0" baseline="0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814917" y="2762468"/>
            <a:ext cx="10653183" cy="464331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6E1C7-FE47-4A48-A48D-752F3C73E7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8280A5-5490-5843-8AB7-9E72B2B952B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3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1016000" y="1380067"/>
            <a:ext cx="6675967" cy="57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85111" y="2421159"/>
            <a:ext cx="4937760" cy="30697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34417" y="3245736"/>
            <a:ext cx="474535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534417" y="2774279"/>
            <a:ext cx="4745355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44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6656918" y="1380067"/>
            <a:ext cx="6675967" cy="57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6924" y="2421159"/>
            <a:ext cx="4937760" cy="30697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405" y="3245736"/>
            <a:ext cx="4745355" cy="488651"/>
          </a:xfrm>
        </p:spPr>
        <p:txBody>
          <a:bodyPr lIns="144000" tIns="0" rIns="0" bIns="0"/>
          <a:lstStyle>
            <a:lvl1pPr marL="0" indent="0" algn="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003405" y="2774279"/>
            <a:ext cx="4745355" cy="384000"/>
          </a:xfrm>
        </p:spPr>
        <p:txBody>
          <a:bodyPr wrap="none" lIns="144000" tIns="36000" rIns="0" bIns="0"/>
          <a:lstStyle>
            <a:lvl1pPr marL="0" indent="0" algn="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0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7618"/>
            <a:ext cx="5803900" cy="61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34417" y="3245736"/>
            <a:ext cx="4745355" cy="488651"/>
          </a:xfrm>
        </p:spPr>
        <p:txBody>
          <a:bodyPr lIns="144000" tIns="0" rIns="0" bIns="0"/>
          <a:lstStyle>
            <a:lvl1pPr marL="0" indent="0" algn="l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534417" y="2774279"/>
            <a:ext cx="4745355" cy="384000"/>
          </a:xfrm>
        </p:spPr>
        <p:txBody>
          <a:bodyPr wrap="none" lIns="144000" tIns="36000" rIns="0" bIns="0"/>
          <a:lstStyle>
            <a:lvl1pPr marL="0" indent="0" algn="l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957399" y="2673196"/>
            <a:ext cx="1599183" cy="2656847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1067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59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709085" y="1198034"/>
            <a:ext cx="2425700" cy="513503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 sz="2400" dirty="0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9144001" y="1198034"/>
            <a:ext cx="2427817" cy="513503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 sz="2400" dirty="0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61130" y="3245736"/>
            <a:ext cx="4745355" cy="488651"/>
          </a:xfrm>
        </p:spPr>
        <p:txBody>
          <a:bodyPr lIns="144000" tIns="0" rIns="0" bIns="0"/>
          <a:lstStyle>
            <a:lvl1pPr marL="0" indent="0" algn="ctr">
              <a:buNone/>
              <a:defRPr sz="1333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761130" y="2774279"/>
            <a:ext cx="4745355" cy="384000"/>
          </a:xfrm>
        </p:spPr>
        <p:txBody>
          <a:bodyPr wrap="none" lIns="144000" tIns="36000" rIns="0" bIns="0"/>
          <a:lstStyle>
            <a:lvl1pPr marL="0" indent="0" algn="ctr">
              <a:buNone/>
              <a:defRPr sz="1333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1572" y="2157892"/>
            <a:ext cx="1960776" cy="3158765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333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78579" y="2157892"/>
            <a:ext cx="1960776" cy="3158765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333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87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3" orient="horz" pos="302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48000" y="-48000"/>
            <a:ext cx="12288000" cy="696000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51" y="6381101"/>
            <a:ext cx="10055936" cy="479617"/>
          </a:xfrm>
        </p:spPr>
        <p:txBody>
          <a:bodyPr wrap="none" lIns="0" tIns="0" rIns="144000" bIns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015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6" y="6433594"/>
            <a:ext cx="10277291" cy="309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58277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7" y="6433595"/>
            <a:ext cx="7162800" cy="309554"/>
          </a:xfrm>
          <a:prstGeom prst="rect">
            <a:avLst/>
          </a:prstGeom>
          <a:noFill/>
          <a:ln>
            <a:noFill/>
          </a:ln>
        </p:spPr>
        <p:txBody>
          <a:bodyPr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214725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7" y="6433595"/>
            <a:ext cx="7162800" cy="309554"/>
          </a:xfrm>
          <a:prstGeom prst="rect">
            <a:avLst/>
          </a:prstGeom>
          <a:noFill/>
          <a:ln>
            <a:noFill/>
          </a:ln>
        </p:spPr>
        <p:txBody>
          <a:bodyPr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126282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7" y="6433595"/>
            <a:ext cx="7162800" cy="309554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44318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A440A5-F417-1645-932B-2C3FF6D013F5}"/>
              </a:ext>
            </a:extLst>
          </p:cNvPr>
          <p:cNvCxnSpPr/>
          <p:nvPr userDrawn="1"/>
        </p:nvCxnSpPr>
        <p:spPr>
          <a:xfrm>
            <a:off x="5799667" y="749300"/>
            <a:ext cx="579967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814918" y="683685"/>
            <a:ext cx="10653183" cy="844810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814918" y="3236979"/>
            <a:ext cx="10653183" cy="338554"/>
          </a:xfrm>
        </p:spPr>
        <p:txBody>
          <a:bodyPr>
            <a:sp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814918" y="1414347"/>
            <a:ext cx="10653183" cy="505432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814917" y="2762468"/>
            <a:ext cx="10653183" cy="464331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AFC09-4B10-6047-87E2-91EEE762DE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904C97E-23EB-7D41-9DE8-8E2C4579A1F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81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6433595"/>
            <a:ext cx="9510769" cy="309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6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3486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00" y="-264000"/>
            <a:ext cx="13167360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8" y="6433595"/>
            <a:ext cx="9839015" cy="309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240000" bIns="144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1302604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024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C7E2-7AA4-4C98-A1EF-3958AF29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3685"/>
            <a:ext cx="6578825" cy="844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AC262-CC78-43DC-905B-B105BA23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9F225-DA02-4F32-9CC6-42BD5C20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39B81-B893-4EF6-A271-D76CD10E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21B9-A4F9-4704-A5D5-8289F68F726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42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83685"/>
            <a:ext cx="6578825" cy="8448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9600-2AE7-416D-AE52-AC741BC363A0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80C-3399-4B22-B884-3C59249156C8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829734" y="749300"/>
            <a:ext cx="5799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60983" y="683685"/>
            <a:ext cx="226995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91660" y="3236979"/>
            <a:ext cx="6654288" cy="338554"/>
          </a:xfrm>
        </p:spPr>
        <p:txBody>
          <a:bodyPr>
            <a:spAutoFit/>
          </a:bodyPr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91661" y="1414347"/>
            <a:ext cx="6671137" cy="505432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311992" indent="0">
              <a:buNone/>
              <a:defRPr/>
            </a:lvl2pPr>
            <a:lvl3pPr marL="575986" indent="0">
              <a:buNone/>
              <a:defRPr/>
            </a:lvl3pPr>
            <a:lvl4pPr marL="815980" indent="0">
              <a:buNone/>
              <a:defRPr/>
            </a:lvl4pPr>
            <a:lvl5pPr marL="1007975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91660" y="2762468"/>
            <a:ext cx="6637440" cy="464331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8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DB8F-E8C6-C547-8D96-4B529201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84" y="6397245"/>
            <a:ext cx="484797" cy="46075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fld id="{34366D82-D1B8-B54A-BE19-AEAD0488AF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60400" y="683685"/>
            <a:ext cx="2269953" cy="8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8867" y="2264834"/>
            <a:ext cx="10783619" cy="39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87859" indent="-287859" algn="l" defTabSz="60958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8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9002" indent="-287859" algn="l" defTabSz="60958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14897" indent="-239178" algn="l" defTabSz="60958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4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7508" indent="-190495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33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98003" indent="-190495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33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302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327">
          <p15:clr>
            <a:srgbClr val="F26B43"/>
          </p15:clr>
        </p15:guide>
        <p15:guide id="6" orient="horz" pos="2867">
          <p15:clr>
            <a:srgbClr val="F26B43"/>
          </p15:clr>
        </p15:guide>
        <p15:guide id="7" orient="horz" pos="1575">
          <p15:clr>
            <a:srgbClr val="F26B43"/>
          </p15:clr>
        </p15:guide>
        <p15:guide id="8" pos="31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DB8F-E8C6-C547-8D96-4B529201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84" y="6397245"/>
            <a:ext cx="484797" cy="46075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fld id="{34366D82-D1B8-B54A-BE19-AEAD0488AF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60400" y="683685"/>
            <a:ext cx="2269953" cy="8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8867" y="2264834"/>
            <a:ext cx="10783619" cy="39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</p:sldLayoutIdLst>
  <p:hf hdr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87859" indent="-287859" algn="l" defTabSz="60958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8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9002" indent="-287859" algn="l" defTabSz="60958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14897" indent="-239178" algn="l" defTabSz="60958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4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7508" indent="-190495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33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98003" indent="-190495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33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302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327">
          <p15:clr>
            <a:srgbClr val="F26B43"/>
          </p15:clr>
        </p15:guide>
        <p15:guide id="6" orient="horz" pos="2867">
          <p15:clr>
            <a:srgbClr val="F26B43"/>
          </p15:clr>
        </p15:guide>
        <p15:guide id="7" orient="horz" pos="1575">
          <p15:clr>
            <a:srgbClr val="F26B43"/>
          </p15:clr>
        </p15:guide>
        <p15:guide id="8" pos="31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CD2F382-F917-4443-8589-F83FB180B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b="7438"/>
          <a:stretch/>
        </p:blipFill>
        <p:spPr>
          <a:xfrm>
            <a:off x="0" y="0"/>
            <a:ext cx="12192000" cy="69264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225" y="451936"/>
            <a:ext cx="9015185" cy="4049928"/>
          </a:xfrm>
        </p:spPr>
        <p:txBody>
          <a:bodyPr/>
          <a:lstStyle/>
          <a:p>
            <a:r>
              <a:rPr lang="en-GB" sz="5300" dirty="0">
                <a:latin typeface="Oxfam TSTAR PRO Headline" panose="02000806030000020004" pitchFamily="2" charset="0"/>
                <a:ea typeface="ＭＳ Ｐゴシック"/>
                <a:cs typeface="Calibri"/>
              </a:rPr>
              <a:t>Oxfam </a:t>
            </a:r>
            <a:br>
              <a:rPr lang="en-GB" sz="5300" dirty="0">
                <a:latin typeface="Oxfam TSTAR PRO Headline" panose="02000806030000020004" pitchFamily="2" charset="0"/>
                <a:ea typeface="ＭＳ Ｐゴシック"/>
                <a:cs typeface="Calibri"/>
              </a:rPr>
            </a:br>
            <a:r>
              <a:rPr lang="en-GB" sz="5300" dirty="0">
                <a:latin typeface="Oxfam TSTAR PRO Headline" panose="02000806030000020004" pitchFamily="2" charset="0"/>
                <a:ea typeface="ＭＳ Ｐゴシック"/>
                <a:cs typeface="Calibri"/>
              </a:rPr>
              <a:t>impact investment programme</a:t>
            </a:r>
            <a:r>
              <a:rPr lang="en-GB" sz="5300" dirty="0">
                <a:latin typeface="Oxfam TSTAR PRO Headline" panose="02000806030000020004" pitchFamily="2" charset="0"/>
                <a:cs typeface="Calibri" panose="020F0502020204030204" pitchFamily="34" charset="0"/>
              </a:rPr>
              <a:t/>
            </a:r>
            <a:br>
              <a:rPr lang="en-GB" sz="5300" dirty="0">
                <a:latin typeface="Oxfam TSTAR PRO Headline" panose="02000806030000020004" pitchFamily="2" charset="0"/>
                <a:cs typeface="Calibri" panose="020F0502020204030204" pitchFamily="34" charset="0"/>
              </a:rPr>
            </a:br>
            <a:r>
              <a:rPr lang="en-GB" sz="5300" dirty="0">
                <a:latin typeface="Oxfam TSTAR PRO Headline" panose="02000806030000020004" pitchFamily="2" charset="0"/>
                <a:cs typeface="Calibri" panose="020F0502020204030204" pitchFamily="34" charset="0"/>
              </a:rPr>
              <a:t/>
            </a:r>
            <a:br>
              <a:rPr lang="en-GB" sz="5300" dirty="0">
                <a:latin typeface="Oxfam TSTAR PRO Headline" panose="02000806030000020004" pitchFamily="2" charset="0"/>
                <a:cs typeface="Calibri" panose="020F0502020204030204" pitchFamily="34" charset="0"/>
              </a:rPr>
            </a:br>
            <a:r>
              <a:rPr lang="en-GB" sz="3700" dirty="0">
                <a:solidFill>
                  <a:schemeClr val="accent6"/>
                </a:solidFill>
                <a:latin typeface="Oxfam TSTAR PRO Headline" panose="02000806030000020004" pitchFamily="2" charset="0"/>
                <a:ea typeface="ＭＳ Ｐゴシック"/>
                <a:cs typeface="Calibri"/>
              </a:rPr>
              <a:t>Investing in Women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E5D850-22B2-42FD-A9DC-FA78201215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634" y="448317"/>
            <a:ext cx="1312217" cy="145801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75961" y="6452876"/>
            <a:ext cx="12118099" cy="34887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67" i="1" dirty="0">
              <a:solidFill>
                <a:prstClr val="white">
                  <a:lumMod val="75000"/>
                </a:prst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85C38-7C5E-4EA5-8848-ED38BE9458CC}"/>
              </a:ext>
            </a:extLst>
          </p:cNvPr>
          <p:cNvSpPr txBox="1"/>
          <p:nvPr/>
        </p:nvSpPr>
        <p:spPr>
          <a:xfrm>
            <a:off x="10637273" y="6654742"/>
            <a:ext cx="1257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@Fabeha Monir/Oxfam</a:t>
            </a:r>
          </a:p>
        </p:txBody>
      </p:sp>
    </p:spTree>
    <p:extLst>
      <p:ext uri="{BB962C8B-B14F-4D97-AF65-F5344CB8AC3E}">
        <p14:creationId xmlns:p14="http://schemas.microsoft.com/office/powerpoint/2010/main" val="270349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5597-F3FE-48C4-A436-8F19F749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83" y="683685"/>
            <a:ext cx="6007130" cy="844810"/>
          </a:xfrm>
        </p:spPr>
        <p:txBody>
          <a:bodyPr/>
          <a:lstStyle/>
          <a:p>
            <a:pPr algn="l"/>
            <a:r>
              <a:rPr lang="en-GB" noProof="0" dirty="0">
                <a:latin typeface="Oxfam TSTAR PRO Headline" panose="02000806030000020004" pitchFamily="2" charset="0"/>
                <a:cs typeface="Calibri" panose="020F0502020204030204" pitchFamily="34" charset="0"/>
              </a:rPr>
              <a:t>An innovative partnership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66C0-AF66-4D3B-96A6-6DEAC88BFF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3904C97E-23EB-7D41-9DE8-8E2C4579A1F6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61A534"/>
              </a:solidFill>
              <a:ea typeface="ＭＳ Ｐゴシック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44016" y="1510933"/>
            <a:ext cx="4812627" cy="47749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493932" y="1399319"/>
            <a:ext cx="4812627" cy="47749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0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93" y="2478790"/>
            <a:ext cx="2727003" cy="110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2887" y="2074570"/>
            <a:ext cx="2988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</a:rPr>
              <a:t>IMPACT MANAGEMENT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90606" y="2074570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</a:rPr>
              <a:t>FUND MANAGEMENT </a:t>
            </a:r>
          </a:p>
        </p:txBody>
      </p:sp>
      <p:sp>
        <p:nvSpPr>
          <p:cNvPr id="45" name="CuadroTexto 40"/>
          <p:cNvSpPr txBox="1"/>
          <p:nvPr/>
        </p:nvSpPr>
        <p:spPr>
          <a:xfrm>
            <a:off x="6332196" y="3786817"/>
            <a:ext cx="3499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 charset="0"/>
              </a:rPr>
              <a:t>Role: Sourcing of enterprises, deployment of Technical Assistance, credit guarantees and impact management </a:t>
            </a:r>
          </a:p>
        </p:txBody>
      </p:sp>
      <p:sp>
        <p:nvSpPr>
          <p:cNvPr id="46" name="CuadroTexto 40"/>
          <p:cNvSpPr txBox="1"/>
          <p:nvPr/>
        </p:nvSpPr>
        <p:spPr>
          <a:xfrm>
            <a:off x="2106700" y="3858057"/>
            <a:ext cx="3087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 charset="0"/>
              </a:rPr>
              <a:t>Role: Deploy of investment capital in the form of strategic debt, risk and portfolio management.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7ACEA-9B22-D074-0D61-7EFBF3A8C497}"/>
              </a:ext>
            </a:extLst>
          </p:cNvPr>
          <p:cNvSpPr txBox="1"/>
          <p:nvPr/>
        </p:nvSpPr>
        <p:spPr>
          <a:xfrm>
            <a:off x="6021805" y="5520650"/>
            <a:ext cx="4386705" cy="1107996"/>
          </a:xfrm>
          <a:prstGeom prst="rect">
            <a:avLst/>
          </a:prstGeom>
          <a:solidFill>
            <a:srgbClr val="7F7F7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Oxfam has a long acted as catalyst for new ways of reducing poverty. In 1991 we were a first-mover investor in Café Direct, a improving the lives of &gt;1mn Fair Trade Coffee farmers. In 1998, we invested in the Micro Finance Fund which empowers MFIs in fragile contexts. In 2010 we were a first-mover in the START Network which catalysed ~$8mn in public funds.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FC98E-6A4D-45F0-8B66-C83CC060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06701" y="2830882"/>
            <a:ext cx="27253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Gestora de Fondos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60983" y="683685"/>
            <a:ext cx="1941338" cy="844810"/>
          </a:xfrm>
        </p:spPr>
        <p:txBody>
          <a:bodyPr/>
          <a:lstStyle/>
          <a:p>
            <a:r>
              <a:rPr lang="en-GB" noProof="0" dirty="0">
                <a:latin typeface="Oxfam TSTAR PRO Headline" panose="02000806030000020004" pitchFamily="2" charset="0"/>
                <a:cs typeface="Calibri" panose="020F0502020204030204" pitchFamily="34" charset="0"/>
              </a:rPr>
              <a:t>Pipeline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8E7FB-476D-E045-8350-E7EE8F1253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17792" y="6394141"/>
            <a:ext cx="1680633" cy="359833"/>
          </a:xfrm>
        </p:spPr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6C5356-F35D-C941-BD75-B6B85782CB36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61A534"/>
              </a:solidFill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317" y="1815497"/>
            <a:ext cx="10640484" cy="6617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50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A solid pipeline already exists; grants and early-stage investments are already being made, to enable disbursement of loans upon launch of the investment vehicle. </a:t>
            </a:r>
            <a:endParaRPr lang="fr-FR" sz="1850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631"/>
              </p:ext>
            </p:extLst>
          </p:nvPr>
        </p:nvGraphicFramePr>
        <p:xfrm>
          <a:off x="2246647" y="2702984"/>
          <a:ext cx="7827819" cy="331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273">
                  <a:extLst>
                    <a:ext uri="{9D8B030D-6E8A-4147-A177-3AD203B41FA5}">
                      <a16:colId xmlns:a16="http://schemas.microsoft.com/office/drawing/2014/main" val="736516052"/>
                    </a:ext>
                  </a:extLst>
                </a:gridCol>
                <a:gridCol w="2609273">
                  <a:extLst>
                    <a:ext uri="{9D8B030D-6E8A-4147-A177-3AD203B41FA5}">
                      <a16:colId xmlns:a16="http://schemas.microsoft.com/office/drawing/2014/main" val="1635430730"/>
                    </a:ext>
                  </a:extLst>
                </a:gridCol>
                <a:gridCol w="2609273">
                  <a:extLst>
                    <a:ext uri="{9D8B030D-6E8A-4147-A177-3AD203B41FA5}">
                      <a16:colId xmlns:a16="http://schemas.microsoft.com/office/drawing/2014/main" val="2711222017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Countries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50" b="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#</a:t>
                      </a:r>
                      <a:r>
                        <a:rPr lang="es-ES" sz="1850" b="0" baseline="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 of enterprises </a:t>
                      </a:r>
                      <a:endParaRPr lang="fr-FR" sz="1850" b="0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50" b="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Debt volume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0975798"/>
                  </a:ext>
                </a:extLst>
              </a:tr>
              <a:tr h="472715">
                <a:tc>
                  <a:txBody>
                    <a:bodyPr/>
                    <a:lstStyle/>
                    <a:p>
                      <a:r>
                        <a:rPr lang="es-ES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Bangladesh</a:t>
                      </a:r>
                      <a:r>
                        <a:rPr lang="es-ES" sz="1850" b="1" baseline="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850" b="1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$1,850K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755326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fr-FR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Cambodia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$900k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4193504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ES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Bolivia </a:t>
                      </a:r>
                      <a:endParaRPr lang="fr-FR" sz="1850" b="1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$750k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62439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ES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Nepal</a:t>
                      </a:r>
                      <a:endParaRPr lang="fr-FR" sz="1850" b="1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$300k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7507348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ES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Burkina</a:t>
                      </a:r>
                      <a:r>
                        <a:rPr lang="es-ES" sz="1850" b="1" baseline="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 Faso </a:t>
                      </a:r>
                      <a:endParaRPr lang="fr-FR" sz="1850" b="1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$200k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82199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ES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Senegal </a:t>
                      </a:r>
                      <a:endParaRPr lang="fr-FR" sz="1850" b="1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$150k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6964876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ES" sz="1850" b="1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TOTAL </a:t>
                      </a:r>
                      <a:endParaRPr lang="fr-FR" sz="1850" b="1" dirty="0">
                        <a:latin typeface="Oxfam TSTAR PRO Light" panose="02000806030000020004" pitchFamily="2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xfam TSTAR PRO Light" panose="02000806030000020004" pitchFamily="2" charset="0"/>
                          <a:cs typeface="Calibri" panose="020F0502020204030204" pitchFamily="34" charset="0"/>
                        </a:rPr>
                        <a:t>$3,850k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830452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5998989-C9B1-4FBB-9779-D846C786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FC7B-C343-4EB3-9E69-534D232E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83" y="683685"/>
            <a:ext cx="2928788" cy="844810"/>
          </a:xfrm>
        </p:spPr>
        <p:txBody>
          <a:bodyPr/>
          <a:lstStyle/>
          <a:p>
            <a:r>
              <a:rPr lang="en-GB" dirty="0">
                <a:latin typeface="Oxfam TSTAR PRO Headline" panose="02000806030000020004" pitchFamily="2" charset="0"/>
              </a:rPr>
              <a:t>Case Studies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C0C9D-5103-BDB0-B4A0-E6CF8957E6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6ED8B9-F590-B740-AAAE-4CE31CB50A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D3D576D-C052-75C1-2D15-7479ED1B7EBB}"/>
              </a:ext>
            </a:extLst>
          </p:cNvPr>
          <p:cNvSpPr txBox="1"/>
          <p:nvPr/>
        </p:nvSpPr>
        <p:spPr>
          <a:xfrm>
            <a:off x="590178" y="1540726"/>
            <a:ext cx="5364456" cy="5142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61A534"/>
                </a:solidFill>
                <a:latin typeface="Oxfam TSTAR PRO" panose="02000806030000020004" pitchFamily="2" charset="0"/>
                <a:cs typeface="Calibri"/>
              </a:rPr>
              <a:t>Ethiopia Enterprise </a:t>
            </a:r>
            <a:r>
              <a:rPr lang="en-GB" b="1" dirty="0">
                <a:solidFill>
                  <a:srgbClr val="61A534"/>
                </a:solidFill>
                <a:latin typeface="Oxfam TSTAR PRO" panose="02000806030000020004" pitchFamily="2" charset="0"/>
                <a:cs typeface="Calibri"/>
              </a:rPr>
              <a:t>profile</a:t>
            </a:r>
            <a:r>
              <a:rPr lang="es-ES" b="1" dirty="0">
                <a:solidFill>
                  <a:srgbClr val="61A534"/>
                </a:solidFill>
                <a:latin typeface="Oxfam TSTAR PRO" panose="02000806030000020004" pitchFamily="2" charset="0"/>
                <a:cs typeface="Calibri"/>
              </a:rPr>
              <a:t>  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Oxfam TSTAR PRO" panose="02000806030000020004" pitchFamily="2" charset="0"/>
                <a:cs typeface="Calibri"/>
              </a:rPr>
              <a:t>Mela for Her is a social enterprise that aims to transform women and girls’ lives across Ethiopia. It provides access to affordable and eco-friendly menstrual products and menstrual health education.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Oxfam TSTAR PRO" panose="02000806030000020004" pitchFamily="2" charset="0"/>
              <a:cs typeface="Calibri"/>
            </a:endParaRPr>
          </a:p>
          <a:p>
            <a:r>
              <a:rPr lang="en-GB" b="1" dirty="0">
                <a:solidFill>
                  <a:srgbClr val="61A534"/>
                </a:solidFill>
                <a:latin typeface="Oxfam TSTAR PRO" panose="02000806030000020004" pitchFamily="2" charset="0"/>
                <a:cs typeface="Calibri"/>
              </a:rPr>
              <a:t>Investment</a:t>
            </a:r>
          </a:p>
          <a:p>
            <a:r>
              <a:rPr lang="en-GB" b="1" dirty="0">
                <a:latin typeface="Oxfam TSTAR PRO" panose="02000806030000020004" pitchFamily="2" charset="0"/>
                <a:cs typeface="Calibri"/>
              </a:rPr>
              <a:t> $40,000 loan to expand production facilities, $35,000 in technical assistance </a:t>
            </a:r>
            <a:r>
              <a:rPr lang="en-GB" dirty="0">
                <a:latin typeface="Oxfam TSTAR PRO" panose="02000806030000020004" pitchFamily="2" charset="0"/>
                <a:cs typeface="Calibri"/>
              </a:rPr>
              <a:t>to improve marketing, facilitate international mentorship for </a:t>
            </a:r>
          </a:p>
          <a:p>
            <a:r>
              <a:rPr lang="en-GB" dirty="0">
                <a:latin typeface="Oxfam TSTAR PRO" panose="02000806030000020004" pitchFamily="2" charset="0"/>
                <a:cs typeface="Calibri"/>
              </a:rPr>
              <a:t>business managers &amp; training women sales agents.</a:t>
            </a:r>
            <a:endParaRPr lang="en-US" dirty="0">
              <a:latin typeface="Oxfam TSTAR PRO" panose="02000806030000020004" pitchFamily="2" charset="0"/>
              <a:ea typeface="+mn-lt"/>
              <a:cs typeface="+mn-lt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endParaRPr lang="en-GB" dirty="0">
              <a:latin typeface="Oxfam TSTAR PRO" panose="02000806030000020004" pitchFamily="2" charset="0"/>
              <a:ea typeface="+mn-lt"/>
              <a:cs typeface="+mn-lt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GB" b="1" dirty="0">
                <a:solidFill>
                  <a:srgbClr val="61A534"/>
                </a:solidFill>
                <a:latin typeface="Oxfam TSTAR PRO" panose="02000806030000020004" pitchFamily="2" charset="0"/>
                <a:cs typeface="Calibri"/>
              </a:rPr>
              <a:t>Impact </a:t>
            </a:r>
            <a:endParaRPr lang="en-US" dirty="0">
              <a:latin typeface="Oxfam TSTAR PRO" panose="02000806030000020004" pitchFamily="2" charset="0"/>
              <a:ea typeface="+mn-lt"/>
              <a:cs typeface="+mn-lt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en-GB" dirty="0">
                <a:latin typeface="Oxfam TSTAR PRO" panose="02000806030000020004" pitchFamily="2" charset="0"/>
                <a:cs typeface="Calibri"/>
              </a:rPr>
              <a:t>Over the next three years they will hire 130 young women in production and sales, 30 production, 100 sales and increase production from 10,000 pads/month to 50,000 pads/month. This will enable them to reach 100,000 women.</a:t>
            </a:r>
            <a:endParaRPr lang="en-GB" dirty="0">
              <a:latin typeface="Oxfam TSTAR PRO" panose="02000806030000020004" pitchFamily="2" charset="0"/>
              <a:cs typeface="Arial"/>
            </a:endParaRPr>
          </a:p>
        </p:txBody>
      </p:sp>
      <p:sp>
        <p:nvSpPr>
          <p:cNvPr id="8" name="ZoneTexte 8">
            <a:extLst>
              <a:ext uri="{FF2B5EF4-FFF2-40B4-BE49-F238E27FC236}">
                <a16:creationId xmlns:a16="http://schemas.microsoft.com/office/drawing/2014/main" id="{0ADF95BF-ABD5-1FD4-A6F4-8F9127B1449D}"/>
              </a:ext>
            </a:extLst>
          </p:cNvPr>
          <p:cNvSpPr txBox="1"/>
          <p:nvPr/>
        </p:nvSpPr>
        <p:spPr>
          <a:xfrm>
            <a:off x="6237368" y="1530502"/>
            <a:ext cx="5364456" cy="52475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61A534"/>
                </a:solidFill>
                <a:latin typeface="Oxfam TSTAR PRO Light" panose="02000806030000020004" pitchFamily="2" charset="0"/>
                <a:ea typeface="ＭＳ Ｐゴシック" charset="0"/>
              </a:rPr>
              <a:t>Bolivia Enterprise profile  </a:t>
            </a:r>
            <a:endParaRPr lang="fr-FR" b="1" dirty="0">
              <a:solidFill>
                <a:srgbClr val="61A534"/>
              </a:solidFill>
              <a:latin typeface="Oxfam TSTAR PRO Light" panose="02000806030000020004" pitchFamily="2" charset="0"/>
              <a:ea typeface="ＭＳ Ｐゴシック" charset="0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APROMAM</a:t>
            </a:r>
            <a:r>
              <a:rPr lang="en-US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 produces and exports organic peanuts from more than 190 small local farmers, offering them better prices, resources and technical assistance.</a:t>
            </a:r>
            <a:r>
              <a:rPr lang="en-GB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 </a:t>
            </a:r>
            <a:endParaRPr lang="en-GB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  <a:cs typeface="Calibri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61A534"/>
                </a:solidFill>
                <a:latin typeface="Oxfam TSTAR PRO Light" panose="02000806030000020004" pitchFamily="2" charset="0"/>
                <a:ea typeface="ＭＳ Ｐゴシック" charset="0"/>
              </a:rPr>
              <a:t>Investment</a:t>
            </a: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</a:rPr>
              <a:t>$120,000 credit guarantee to finance working capital and equipment </a:t>
            </a:r>
            <a:r>
              <a:rPr lang="es-ES" b="1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</a:rPr>
              <a:t>+ $50,000 </a:t>
            </a:r>
            <a:r>
              <a:rPr lang="en-GB" b="1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</a:rPr>
              <a:t>technical assistance </a:t>
            </a:r>
            <a:r>
              <a:rPr lang="en-US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to strengthen the company, increase number of organic contract farmers and increase farmer income. </a:t>
            </a:r>
            <a:endParaRPr lang="en-US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  <a:cs typeface="Calibri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61A534"/>
                </a:solidFill>
                <a:latin typeface="Oxfam TSTAR PRO Light" panose="02000806030000020004" pitchFamily="2" charset="0"/>
                <a:ea typeface="ＭＳ Ｐゴシック" charset="0"/>
              </a:rPr>
              <a:t>Impact </a:t>
            </a:r>
            <a:endParaRPr lang="en-GB" b="1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</a:endParaRPr>
          </a:p>
          <a:p>
            <a:pPr marL="901065" lvl="1" indent="-380365" defTabSz="60746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</a:rPr>
              <a:t>Revenues    </a:t>
            </a:r>
            <a:r>
              <a:rPr lang="en-GB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</a:rPr>
              <a:t>$210,000  </a:t>
            </a:r>
            <a:endParaRPr lang="en-GB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  <a:cs typeface="Calibri" charset="0"/>
            </a:endParaRPr>
          </a:p>
          <a:p>
            <a:pPr marL="901677" lvl="1" indent="-380990" defTabSz="60746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 charset="0"/>
              </a:rPr>
              <a:t>Workforce  </a:t>
            </a:r>
            <a:r>
              <a:rPr lang="en-GB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 charset="0"/>
              </a:rPr>
              <a:t>20 jobs created and sustained </a:t>
            </a:r>
          </a:p>
          <a:p>
            <a:pPr marL="901065" lvl="1" indent="-380365" defTabSz="60746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Women      </a:t>
            </a:r>
            <a:r>
              <a:rPr lang="en-GB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142 women directly benefiting through the supply chain</a:t>
            </a:r>
            <a:endParaRPr lang="en-GB" dirty="0">
              <a:solidFill>
                <a:srgbClr val="000000"/>
              </a:solidFill>
              <a:latin typeface="Oxfam TSTAR PRO Light" panose="02000806030000020004" pitchFamily="2" charset="0"/>
              <a:ea typeface="ＭＳ Ｐゴシック" charset="0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2FE2F-E0A2-4E14-8B71-611D73B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93643" y="680845"/>
            <a:ext cx="2794136" cy="844810"/>
          </a:xfrm>
        </p:spPr>
        <p:txBody>
          <a:bodyPr/>
          <a:lstStyle/>
          <a:p>
            <a:r>
              <a:rPr lang="en-GB" dirty="0">
                <a:latin typeface="Oxfam TSTAR PRO Headline" panose="02000806030000020004" pitchFamily="2" charset="0"/>
                <a:cs typeface="Calibri" panose="020F0502020204030204" pitchFamily="34" charset="0"/>
              </a:rPr>
              <a:t>B</a:t>
            </a:r>
            <a:r>
              <a:rPr lang="en-GB" noProof="0" dirty="0">
                <a:latin typeface="Oxfam TSTAR PRO Headline" panose="02000806030000020004" pitchFamily="2" charset="0"/>
                <a:cs typeface="Calibri" panose="020F0502020204030204" pitchFamily="34" charset="0"/>
              </a:rPr>
              <a:t>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42F6-BB2E-476D-B235-1BFF3E1D66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06355" y="6382043"/>
            <a:ext cx="484797" cy="460756"/>
          </a:xfrm>
        </p:spPr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2F6ED8B9-F590-B740-AAAE-4CE31CB50AF1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61A534"/>
              </a:solidFill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35C8-91FB-4A25-ADA2-7F18599F44B2}"/>
              </a:ext>
            </a:extLst>
          </p:cNvPr>
          <p:cNvSpPr txBox="1"/>
          <p:nvPr/>
        </p:nvSpPr>
        <p:spPr>
          <a:xfrm>
            <a:off x="689738" y="1528742"/>
            <a:ext cx="5409960" cy="496289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 eaLnBrk="0" fontAlgn="base" hangingPunct="0">
              <a:spcAft>
                <a:spcPct val="0"/>
              </a:spcAft>
              <a:buClr>
                <a:srgbClr val="61A534"/>
              </a:buClr>
              <a:buSzPct val="115000"/>
            </a:pP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Oxfam is moving its enterprise programmes from a venture philanthropy model towards an impact investing model. </a:t>
            </a:r>
            <a:endParaRPr lang="en-GB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Calibri"/>
            </a:endParaRPr>
          </a:p>
          <a:p>
            <a:pPr defTabSz="609585">
              <a:spcAft>
                <a:spcPct val="0"/>
              </a:spcAft>
            </a:pPr>
            <a:endParaRPr lang="en-GB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/>
              <a:cs typeface="Calibri"/>
            </a:endParaRPr>
          </a:p>
          <a:p>
            <a:pPr defTabSz="609585">
              <a:spcAft>
                <a:spcPct val="0"/>
              </a:spcAft>
            </a:pP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We aim to:</a:t>
            </a:r>
            <a:endParaRPr lang="en-GB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Calibri"/>
            </a:endParaRPr>
          </a:p>
          <a:p>
            <a:pPr marL="380365" indent="-380365" defTabSz="60746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Arial"/>
              </a:rPr>
              <a:t>Support the development of financially underserved small and medium enterprises with a particular focus on women’s economic justice.</a:t>
            </a:r>
          </a:p>
          <a:p>
            <a:pPr marL="380365" indent="-380365" defTabSz="60746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Arial" charset="0"/>
            </a:endParaRPr>
          </a:p>
          <a:p>
            <a:pPr marL="380365" indent="-380365" defTabSz="60746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Arial"/>
              </a:rPr>
              <a:t>Increase </a:t>
            </a:r>
            <a:r>
              <a:rPr lang="en-US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Arial"/>
              </a:rPr>
              <a:t>Oxfam’s social impact by accessing new philanthropic and impact investment capital which is aligned with our impact goals.</a:t>
            </a:r>
          </a:p>
          <a:p>
            <a:pPr defTabSz="607469" fontAlgn="base">
              <a:spcBef>
                <a:spcPct val="0"/>
              </a:spcBef>
              <a:spcAft>
                <a:spcPct val="0"/>
              </a:spcAft>
            </a:pPr>
            <a:endParaRPr lang="en-US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Arial" charset="0"/>
            </a:endParaRPr>
          </a:p>
          <a:p>
            <a:pPr marL="380365" indent="-380365" defTabSz="60746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Arial"/>
              </a:rPr>
              <a:t>Bring Oxfam’s deep understanding of creating impact for women to the impact investing sector.</a:t>
            </a:r>
          </a:p>
        </p:txBody>
      </p:sp>
      <p:pic>
        <p:nvPicPr>
          <p:cNvPr id="5" name="Picture 4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8C0D5205-D796-4197-A80D-851E03C8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39" y="1103250"/>
            <a:ext cx="4442797" cy="5250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13388-38B0-4D96-A12F-38972D497F8B}"/>
              </a:ext>
            </a:extLst>
          </p:cNvPr>
          <p:cNvSpPr txBox="1"/>
          <p:nvPr/>
        </p:nvSpPr>
        <p:spPr>
          <a:xfrm>
            <a:off x="9886058" y="6167701"/>
            <a:ext cx="12586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©Elizabeth Stevens/Oxfam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70C34-7E54-4474-8B61-8F934D7A05D3}"/>
              </a:ext>
            </a:extLst>
          </p:cNvPr>
          <p:cNvSpPr txBox="1"/>
          <p:nvPr/>
        </p:nvSpPr>
        <p:spPr>
          <a:xfrm>
            <a:off x="6712806" y="6382043"/>
            <a:ext cx="459989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 err="1"/>
              <a:t>Bimala</a:t>
            </a:r>
            <a:r>
              <a:rPr lang="en-GB" sz="800" dirty="0"/>
              <a:t> Devi Bhatta holds garlic grown by members of her community’s women’s group in Nepal </a:t>
            </a:r>
            <a:endParaRPr lang="en-GB" sz="800" dirty="0">
              <a:latin typeface="Oxfam TSTAR PRO Light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250B7-3971-41D5-BD0A-A3819589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313" y="15766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7">
            <a:extLst>
              <a:ext uri="{FF2B5EF4-FFF2-40B4-BE49-F238E27FC236}">
                <a16:creationId xmlns:a16="http://schemas.microsoft.com/office/drawing/2014/main" id="{9589F448-A39C-4680-A8B8-E3271C538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2137" t="34342" r="43057" b="28930"/>
          <a:stretch/>
        </p:blipFill>
        <p:spPr>
          <a:xfrm>
            <a:off x="9301702" y="4810267"/>
            <a:ext cx="1185128" cy="6493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84" y="683685"/>
            <a:ext cx="8839059" cy="844810"/>
          </a:xfrm>
        </p:spPr>
        <p:txBody>
          <a:bodyPr/>
          <a:lstStyle/>
          <a:p>
            <a:r>
              <a:rPr lang="en-GB" dirty="0">
                <a:latin typeface="Oxfam TSTAR PRO Headline" panose="02000806030000020004" pitchFamily="2" charset="0"/>
                <a:cs typeface="Calibri" panose="020F0502020204030204" pitchFamily="34" charset="0"/>
                <a:sym typeface="Calibri"/>
              </a:rPr>
              <a:t>Oxfam’s track record in SME Investment</a:t>
            </a:r>
            <a:endParaRPr lang="en-GB" dirty="0">
              <a:latin typeface="Oxfam TSTAR PRO Headline" panose="020008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2F6ED8B9-F590-B740-AAAE-4CE31CB50AF1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61A534"/>
              </a:solidFill>
              <a:ea typeface="ＭＳ Ｐゴシック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C92BA41-77C9-41F4-AEAA-F03DB4F7A262}"/>
              </a:ext>
            </a:extLst>
          </p:cNvPr>
          <p:cNvSpPr/>
          <p:nvPr/>
        </p:nvSpPr>
        <p:spPr>
          <a:xfrm>
            <a:off x="476068" y="2173473"/>
            <a:ext cx="5545069" cy="3539430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13-year experience </a:t>
            </a: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of origination, investment and value creation in SMEs through Oxfam’s EDP &amp; ECV   programmes. Total budget:  €11 million</a:t>
            </a: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  <a:sym typeface="Calibri"/>
              </a:rPr>
              <a:t>Proven model of catalytic support for enterprises </a:t>
            </a:r>
            <a:r>
              <a:rPr lang="en-US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  <a:sym typeface="Calibri"/>
              </a:rPr>
              <a:t>in developing markets. </a:t>
            </a:r>
            <a:r>
              <a:rPr lang="en-US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</a:rPr>
              <a:t>Every £1 invested the programme has generated over £3 in increased profits for enterprises, wages and income for producers. </a:t>
            </a: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50" i="1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</a:endParaRPr>
          </a:p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Strong t</a:t>
            </a:r>
            <a:r>
              <a:rPr lang="en-U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rack record of guaranteeing loans with low historic default rates. </a:t>
            </a:r>
            <a:endParaRPr lang="es-ES" sz="1850" b="1" i="1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413251" y="1770734"/>
            <a:ext cx="4756870" cy="6617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Calibri"/>
              </a:rPr>
              <a:t>To-date supported 44 impact enterprises in 9 countries:</a:t>
            </a:r>
          </a:p>
        </p:txBody>
      </p:sp>
      <p:pic>
        <p:nvPicPr>
          <p:cNvPr id="3" name="Graphic 3" descr="Female Profile with solid fill">
            <a:extLst>
              <a:ext uri="{FF2B5EF4-FFF2-40B4-BE49-F238E27FC236}">
                <a16:creationId xmlns:a16="http://schemas.microsoft.com/office/drawing/2014/main" id="{16D1EDF6-425B-71EE-CFE0-5875D4703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0818" y="4544169"/>
            <a:ext cx="854554" cy="854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E0DD2E-41E8-F3E2-0BA5-77BEBA56318D}"/>
              </a:ext>
            </a:extLst>
          </p:cNvPr>
          <p:cNvSpPr txBox="1"/>
          <p:nvPr/>
        </p:nvSpPr>
        <p:spPr>
          <a:xfrm>
            <a:off x="7599127" y="4494392"/>
            <a:ext cx="14942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latin typeface="Oxfam Headline" panose="020B0604030201010201" pitchFamily="34" charset="0"/>
              </a:rPr>
              <a:t>18,500 </a:t>
            </a:r>
          </a:p>
          <a:p>
            <a:pPr algn="l"/>
            <a:r>
              <a:rPr lang="en-GB" sz="1400" dirty="0">
                <a:solidFill>
                  <a:srgbClr val="7F7F7F"/>
                </a:solidFill>
                <a:latin typeface="Oxfam Global Headline" panose="020B0604030201010201" pitchFamily="34" charset="0"/>
              </a:rPr>
              <a:t>ADDITIONAL WOMEN IN WORKFORCE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B9B15-7433-4DF3-AFB4-A0A8ADD5E51A}"/>
              </a:ext>
            </a:extLst>
          </p:cNvPr>
          <p:cNvSpPr txBox="1"/>
          <p:nvPr/>
        </p:nvSpPr>
        <p:spPr>
          <a:xfrm>
            <a:off x="10351986" y="4657867"/>
            <a:ext cx="14942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latin typeface="Oxfam Headline" panose="020B0604030201010201" pitchFamily="34" charset="0"/>
              </a:rPr>
              <a:t>21% </a:t>
            </a:r>
          </a:p>
          <a:p>
            <a:pPr algn="l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xfam Headline" panose="020B0604030201010201" pitchFamily="34" charset="0"/>
              </a:rPr>
              <a:t>Increase in income for employees</a:t>
            </a:r>
            <a:endParaRPr lang="en-GB" sz="1400" dirty="0">
              <a:latin typeface="Oxfam Headline" panose="020B0604030201010201" pitchFamily="34" charset="0"/>
            </a:endParaRPr>
          </a:p>
        </p:txBody>
      </p:sp>
      <p:pic>
        <p:nvPicPr>
          <p:cNvPr id="12" name="Imagen 29">
            <a:extLst>
              <a:ext uri="{FF2B5EF4-FFF2-40B4-BE49-F238E27FC236}">
                <a16:creationId xmlns:a16="http://schemas.microsoft.com/office/drawing/2014/main" id="{B0B9AA25-6173-4F09-8ECE-2948AA3A3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8187" t="23556" r="10281" b="27742"/>
          <a:stretch/>
        </p:blipFill>
        <p:spPr>
          <a:xfrm>
            <a:off x="6703958" y="2607506"/>
            <a:ext cx="895169" cy="7183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B4A4E9-0A53-47CF-B155-22480B5842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37" r="81617"/>
          <a:stretch/>
        </p:blipFill>
        <p:spPr>
          <a:xfrm>
            <a:off x="6500646" y="3468899"/>
            <a:ext cx="1054726" cy="996547"/>
          </a:xfrm>
          <a:prstGeom prst="rect">
            <a:avLst/>
          </a:prstGeom>
        </p:spPr>
      </p:pic>
      <p:pic>
        <p:nvPicPr>
          <p:cNvPr id="15" name="Imagen 30">
            <a:extLst>
              <a:ext uri="{FF2B5EF4-FFF2-40B4-BE49-F238E27FC236}">
                <a16:creationId xmlns:a16="http://schemas.microsoft.com/office/drawing/2014/main" id="{BD28482D-E5A2-4370-861A-9A93E8395A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rgbClr val="FF1D3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l="6688" t="22929" r="82198" b="47433"/>
          <a:stretch/>
        </p:blipFill>
        <p:spPr>
          <a:xfrm>
            <a:off x="9245527" y="2585531"/>
            <a:ext cx="924651" cy="674794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5C55A748-592F-40CE-82F6-8B2B72CA8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83" t="17836" r="28191" b="-1"/>
          <a:stretch/>
        </p:blipFill>
        <p:spPr>
          <a:xfrm>
            <a:off x="9306542" y="3420345"/>
            <a:ext cx="993711" cy="835449"/>
          </a:xfrm>
          <a:prstGeom prst="rect">
            <a:avLst/>
          </a:prstGeom>
        </p:spPr>
      </p:pic>
      <p:sp>
        <p:nvSpPr>
          <p:cNvPr id="17" name="CuadroTexto 14">
            <a:extLst>
              <a:ext uri="{FF2B5EF4-FFF2-40B4-BE49-F238E27FC236}">
                <a16:creationId xmlns:a16="http://schemas.microsoft.com/office/drawing/2014/main" id="{F9E6B6C8-D561-46A7-B81A-57A4817A1BA4}"/>
              </a:ext>
            </a:extLst>
          </p:cNvPr>
          <p:cNvSpPr txBox="1"/>
          <p:nvPr/>
        </p:nvSpPr>
        <p:spPr>
          <a:xfrm>
            <a:off x="7555423" y="2711659"/>
            <a:ext cx="132920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Oxfam Global Headline" panose="020B0604030201010201" pitchFamily="34" charset="0"/>
              </a:rPr>
              <a:t>55K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Oxfam Global Headline" panose="020B0604030201010201" pitchFamily="34" charset="0"/>
              </a:rPr>
              <a:t> </a:t>
            </a:r>
          </a:p>
          <a:p>
            <a:r>
              <a:rPr lang="en-GB" sz="1400" dirty="0">
                <a:solidFill>
                  <a:srgbClr val="7F7F7F"/>
                </a:solidFill>
                <a:latin typeface="Oxfam Global Headline" panose="020B0604030201010201" pitchFamily="34" charset="0"/>
              </a:rPr>
              <a:t>Farmers reached </a:t>
            </a: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68FA70AF-8B81-436F-837B-E764B8494084}"/>
              </a:ext>
            </a:extLst>
          </p:cNvPr>
          <p:cNvSpPr txBox="1"/>
          <p:nvPr/>
        </p:nvSpPr>
        <p:spPr>
          <a:xfrm>
            <a:off x="10351986" y="2674693"/>
            <a:ext cx="128801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Oxfam Global Headline" panose="020B0604030201010201" pitchFamily="34" charset="0"/>
              </a:rPr>
              <a:t>1500</a:t>
            </a:r>
          </a:p>
          <a:p>
            <a:r>
              <a:rPr lang="en-GB" sz="1400" dirty="0">
                <a:solidFill>
                  <a:srgbClr val="7F7F7F"/>
                </a:solidFill>
                <a:latin typeface="Oxfam Global Headline" panose="020B0604030201010201" pitchFamily="34" charset="0"/>
              </a:rPr>
              <a:t>JOBS Supported</a:t>
            </a:r>
          </a:p>
        </p:txBody>
      </p:sp>
      <p:sp>
        <p:nvSpPr>
          <p:cNvPr id="19" name="CuadroTexto 17">
            <a:extLst>
              <a:ext uri="{FF2B5EF4-FFF2-40B4-BE49-F238E27FC236}">
                <a16:creationId xmlns:a16="http://schemas.microsoft.com/office/drawing/2014/main" id="{83113DA3-DC63-4D23-9B3A-8958835DB5F3}"/>
              </a:ext>
            </a:extLst>
          </p:cNvPr>
          <p:cNvSpPr txBox="1"/>
          <p:nvPr/>
        </p:nvSpPr>
        <p:spPr>
          <a:xfrm>
            <a:off x="7599127" y="3490118"/>
            <a:ext cx="1644577" cy="9541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56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xfam Global Headline" panose="020B0604030201010201" pitchFamily="34" charset="0"/>
                <a:ea typeface="ＭＳ Ｐゴシック" charset="0"/>
              </a:rPr>
              <a:t>49% </a:t>
            </a:r>
          </a:p>
          <a:p>
            <a:pPr marL="0" marR="0" lvl="0" indent="0" defTabSz="4556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Oxfam Global Headline" panose="020B0604030201010201" pitchFamily="34" charset="0"/>
                <a:ea typeface="ＭＳ Ｐゴシック" charset="0"/>
              </a:rPr>
              <a:t>WOMEN PARTICIPATION</a:t>
            </a:r>
          </a:p>
          <a:p>
            <a:pPr marL="0" marR="0" lvl="0" indent="0" defTabSz="4556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50000"/>
                </a:srgbClr>
              </a:solidFill>
              <a:effectLst/>
              <a:uLnTx/>
              <a:uFillTx/>
              <a:latin typeface="Oxfam Global Headline" panose="020B0604030201010201" pitchFamily="34" charset="0"/>
              <a:ea typeface="ＭＳ Ｐゴシック" charset="0"/>
            </a:endParaRPr>
          </a:p>
        </p:txBody>
      </p:sp>
      <p:sp>
        <p:nvSpPr>
          <p:cNvPr id="21" name="CuadroTexto 22">
            <a:extLst>
              <a:ext uri="{FF2B5EF4-FFF2-40B4-BE49-F238E27FC236}">
                <a16:creationId xmlns:a16="http://schemas.microsoft.com/office/drawing/2014/main" id="{391AA632-BB5B-412B-8A79-2D29403B46A5}"/>
              </a:ext>
            </a:extLst>
          </p:cNvPr>
          <p:cNvSpPr txBox="1"/>
          <p:nvPr/>
        </p:nvSpPr>
        <p:spPr>
          <a:xfrm>
            <a:off x="10363091" y="3573856"/>
            <a:ext cx="1459620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56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xfam Global Headline" panose="020B0604030201010201" pitchFamily="34" charset="0"/>
                <a:ea typeface="ＭＳ Ｐゴシック" charset="0"/>
              </a:rPr>
              <a:t>48% </a:t>
            </a:r>
          </a:p>
          <a:p>
            <a:pPr marL="0" marR="0" lvl="0" indent="0" defTabSz="4556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Oxfam Global Headline" panose="020B0604030201010201" pitchFamily="34" charset="0"/>
                <a:ea typeface="ＭＳ Ｐゴシック" charset="0"/>
              </a:rPr>
              <a:t>WOMEN in LEADERSHIP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F97B14-B4D7-49B7-9E23-FEDECF861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2840-B46B-4F0F-B79A-9907E063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83" y="683685"/>
            <a:ext cx="5527255" cy="844810"/>
          </a:xfrm>
        </p:spPr>
        <p:txBody>
          <a:bodyPr/>
          <a:lstStyle/>
          <a:p>
            <a:r>
              <a:rPr lang="en-GB" dirty="0"/>
              <a:t>The Spectrum of Capital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9D805-6225-4E9C-BA85-A3F0B311B6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902AE-69C7-4AEA-9825-D779D9714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8A24B-94DF-486A-B9A5-134F93F8C7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11954-0169-4C1F-90B6-E6FC987B561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ED8B9-F590-B740-AAAE-4CE31CB50AF1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61A53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61A53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E5052-1D6E-43B0-A85A-98946049A3F5}"/>
              </a:ext>
            </a:extLst>
          </p:cNvPr>
          <p:cNvPicPr/>
          <p:nvPr/>
        </p:nvPicPr>
        <p:blipFill rotWithShape="1">
          <a:blip r:embed="rId2"/>
          <a:srcRect l="10187" t="21818" r="12001" b="7915"/>
          <a:stretch/>
        </p:blipFill>
        <p:spPr bwMode="auto">
          <a:xfrm>
            <a:off x="660983" y="1414347"/>
            <a:ext cx="9363075" cy="5410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16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redondeado 44"/>
          <p:cNvSpPr/>
          <p:nvPr/>
        </p:nvSpPr>
        <p:spPr>
          <a:xfrm>
            <a:off x="6405927" y="1621520"/>
            <a:ext cx="5602020" cy="35334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759" y="681238"/>
            <a:ext cx="5310850" cy="844810"/>
          </a:xfrm>
        </p:spPr>
        <p:txBody>
          <a:bodyPr/>
          <a:lstStyle/>
          <a:p>
            <a:r>
              <a:rPr lang="en-GB" noProof="0" dirty="0">
                <a:latin typeface="Oxfam TSTAR PRO Headline" panose="02000806030000020004" pitchFamily="2" charset="0"/>
                <a:ea typeface="ＭＳ Ｐゴシック"/>
                <a:cs typeface="Calibri"/>
              </a:rPr>
              <a:t>Overview</a:t>
            </a:r>
            <a:r>
              <a:rPr lang="en-GB" dirty="0">
                <a:latin typeface="Oxfam TSTAR PRO Headline" panose="02000806030000020004" pitchFamily="2" charset="0"/>
                <a:ea typeface="ＭＳ Ｐゴシック"/>
                <a:cs typeface="Calibri"/>
              </a:rPr>
              <a:t> of next phase</a:t>
            </a:r>
            <a:endParaRPr lang="en-GB" noProof="0" dirty="0">
              <a:latin typeface="Oxfam TSTAR PRO Headline" panose="020008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8"/>
          </p:nvPr>
        </p:nvSpPr>
        <p:spPr>
          <a:xfrm>
            <a:off x="11454588" y="6375744"/>
            <a:ext cx="484797" cy="460756"/>
          </a:xfrm>
        </p:spPr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2F6ED8B9-F590-B740-AAAE-4CE31CB50AF1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61A534"/>
              </a:solidFill>
              <a:ea typeface="ＭＳ Ｐゴシック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b="23983"/>
          <a:stretch/>
        </p:blipFill>
        <p:spPr>
          <a:xfrm>
            <a:off x="6869134" y="1364518"/>
            <a:ext cx="4553876" cy="2457503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6867808" y="4745173"/>
            <a:ext cx="1355253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Honduras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867808" y="3817063"/>
            <a:ext cx="1355253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b="1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Bolivia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867808" y="4279648"/>
            <a:ext cx="1355253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Colombia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526826" y="1160347"/>
            <a:ext cx="1672649" cy="40780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Global </a:t>
            </a: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</a:rPr>
              <a:t>scope </a:t>
            </a:r>
            <a:endParaRPr lang="es-ES" sz="1850" b="1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526826" y="3814579"/>
            <a:ext cx="1355253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b="1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Burkina Faso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530243" y="4284495"/>
            <a:ext cx="1355253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Senegal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8530243" y="4775833"/>
            <a:ext cx="1355253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Ethiopia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0085772" y="3807655"/>
            <a:ext cx="1368816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b="1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Bangladesh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0085772" y="4772535"/>
            <a:ext cx="1368816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Nepal 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10085772" y="4285449"/>
            <a:ext cx="1368816" cy="3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67" b="1" dirty="0">
                <a:solidFill>
                  <a:srgbClr val="000000">
                    <a:lumMod val="65000"/>
                    <a:lumOff val="35000"/>
                  </a:srgbClr>
                </a:solidFill>
                <a:latin typeface="Oxfam TSTAR PRO" panose="02000806030000020004" pitchFamily="2" charset="0"/>
              </a:rPr>
              <a:t>Cambodia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474293" y="2897260"/>
            <a:ext cx="5602020" cy="1100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Loans &amp; technical assistance for impact enterprises from the missing-middle </a:t>
            </a:r>
            <a:endParaRPr lang="en-GB" sz="1850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ＭＳ Ｐゴシック" charset="0"/>
            </a:endParaRPr>
          </a:p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Ticket </a:t>
            </a: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size</a:t>
            </a:r>
            <a:r>
              <a:rPr lang="es-E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: $150-500K </a:t>
            </a:r>
            <a:endParaRPr lang="es-ES" sz="1850" b="1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474291" y="4222450"/>
            <a:ext cx="5602020" cy="9275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Focus </a:t>
            </a: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on Women’s Economic Justice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474291" y="1636267"/>
            <a:ext cx="5602020" cy="1100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High </a:t>
            </a: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impact blended finance vehicle</a:t>
            </a:r>
          </a:p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/>
                <a:cs typeface="ＭＳ Ｐゴシック" charset="0"/>
              </a:rPr>
              <a:t>$50 m over 10 years   </a:t>
            </a:r>
            <a:endParaRPr lang="en-GB" sz="1850" b="1" dirty="0">
              <a:solidFill>
                <a:srgbClr val="000000"/>
              </a:solidFill>
              <a:latin typeface="Oxfam TSTAR PRO" panose="0200080603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2429679" y="-2809495"/>
            <a:ext cx="6711405" cy="505432"/>
          </a:xfrm>
        </p:spPr>
        <p:txBody>
          <a:bodyPr/>
          <a:lstStyle/>
          <a:p>
            <a:r>
              <a:rPr lang="en-GB" noProof="0" dirty="0"/>
              <a:t>;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531542" y="5440366"/>
            <a:ext cx="774877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607469">
              <a:spcBef>
                <a:spcPct val="0"/>
              </a:spcBef>
              <a:spcAft>
                <a:spcPct val="0"/>
              </a:spcAft>
            </a:pP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</a:rPr>
              <a:t>$7m</a:t>
            </a: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 </a:t>
            </a:r>
            <a:r>
              <a:rPr lang="en-GB" sz="1850" b="1" dirty="0">
                <a:solidFill>
                  <a:srgbClr val="000000"/>
                </a:solidFill>
                <a:latin typeface="Oxfam TSTAR PRO" panose="02000806030000020004" pitchFamily="2" charset="0"/>
              </a:rPr>
              <a:t>pilot phase</a:t>
            </a: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: </a:t>
            </a:r>
            <a:r>
              <a:rPr lang="es-ES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$4</a:t>
            </a: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m investment vehicle</a:t>
            </a:r>
            <a:r>
              <a:rPr lang="es-ES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 </a:t>
            </a: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linked to a $3m grant facility</a:t>
            </a:r>
            <a:endParaRPr lang="en-US" sz="1850" dirty="0">
              <a:latin typeface="Oxfam TSTAR PRO" panose="02000806030000020004" pitchFamily="2" charset="0"/>
            </a:endParaRPr>
          </a:p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0" dirty="0">
                <a:solidFill>
                  <a:srgbClr val="000000"/>
                </a:solidFill>
                <a:latin typeface="Oxfam TSTAR PRO" panose="02000806030000020004" pitchFamily="2" charset="0"/>
              </a:rPr>
              <a:t>Support 35 enterprises in 2-3 years, across 4 countries</a:t>
            </a:r>
            <a:endParaRPr lang="fr-FR" sz="1850" dirty="0">
              <a:solidFill>
                <a:srgbClr val="000000"/>
              </a:solidFill>
              <a:latin typeface="Oxfam TSTAR PRO" panose="020008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2976D-6FBE-CC51-BDC0-2970EA73A529}"/>
              </a:ext>
            </a:extLst>
          </p:cNvPr>
          <p:cNvSpPr txBox="1"/>
          <p:nvPr/>
        </p:nvSpPr>
        <p:spPr>
          <a:xfrm>
            <a:off x="2906889" y="6011334"/>
            <a:ext cx="629355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53D915-213C-47C5-A0AC-854BCED5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B7F3-4EB9-40E2-980C-DCE674E3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84" y="683685"/>
            <a:ext cx="2859858" cy="844810"/>
          </a:xfrm>
        </p:spPr>
        <p:txBody>
          <a:bodyPr/>
          <a:lstStyle/>
          <a:p>
            <a:r>
              <a:rPr lang="en-GB" dirty="0">
                <a:latin typeface="Oxfam TSTAR PRO Headline" panose="02000806030000020004" pitchFamily="2" charset="0"/>
              </a:rPr>
              <a:t>Opportunity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C99F6-AF09-486A-944E-72D506E240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6706" y="1522405"/>
            <a:ext cx="9855926" cy="1416964"/>
          </a:xfrm>
        </p:spPr>
        <p:txBody>
          <a:bodyPr/>
          <a:lstStyle/>
          <a:p>
            <a:r>
              <a:rPr lang="en-GB" sz="1850" dirty="0">
                <a:latin typeface="Oxfam TSTAR PRO Light" panose="02000806030000020004" pitchFamily="2" charset="0"/>
                <a:ea typeface="ＭＳ Ｐゴシック"/>
                <a:cs typeface="Calibri"/>
              </a:rPr>
              <a:t>We are now seeking partners to co-create a brighter future for women entrepreneurs. </a:t>
            </a:r>
            <a:r>
              <a:rPr lang="en-GB" sz="1850" dirty="0">
                <a:solidFill>
                  <a:srgbClr val="000000"/>
                </a:solidFill>
                <a:latin typeface="Oxfam TSTAR PRO Light" panose="02000806030000020004" pitchFamily="2" charset="0"/>
                <a:ea typeface="ＭＳ Ｐゴシック"/>
                <a:cs typeface="Calibri"/>
              </a:rPr>
              <a:t>We want value-aligned partners who are excited by the prospect of supporting a growing pipeline of businesses with a high impact on women. We are currently seeking:</a:t>
            </a:r>
            <a:endParaRPr lang="en-US" dirty="0">
              <a:latin typeface="Oxfam TSTAR PRO Light" panose="02000806030000020004" pitchFamily="2" charset="0"/>
            </a:endParaRPr>
          </a:p>
          <a:p>
            <a:endParaRPr lang="en-GB" dirty="0">
              <a:latin typeface="Oxfam TSTAR PRO Light" panose="0200080603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3465-3B7F-464E-84C8-B8BEDF0BEA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2F6ED8B9-F590-B740-AAAE-4CE31CB50AF1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srgbClr val="61A534"/>
              </a:solidFill>
              <a:ea typeface="ＭＳ Ｐゴシック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289B7F-B8C8-4D2E-9FB4-05FF68F90D02}"/>
              </a:ext>
            </a:extLst>
          </p:cNvPr>
          <p:cNvSpPr/>
          <p:nvPr/>
        </p:nvSpPr>
        <p:spPr>
          <a:xfrm>
            <a:off x="2226642" y="3115072"/>
            <a:ext cx="7599746" cy="1607120"/>
          </a:xfrm>
          <a:prstGeom prst="roundRect">
            <a:avLst/>
          </a:prstGeom>
          <a:solidFill>
            <a:srgbClr val="61A534"/>
          </a:solidFill>
          <a:ln>
            <a:noFill/>
          </a:ln>
          <a:effectLst>
            <a:outerShdw blurRad="40005" dist="22860" dir="5400000" algn="ctr" rotWithShape="0">
              <a:schemeClr val="tx1">
                <a:alpha val="35000"/>
              </a:schemeClr>
            </a:outerShd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marL="285750" indent="-285750" defTabSz="60745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Oxfam TSTAR PRO" panose="02000806030000020004" pitchFamily="2" charset="0"/>
                <a:cs typeface="Calibri"/>
              </a:rPr>
              <a:t>GRANTS                                      $3m  </a:t>
            </a:r>
            <a:endParaRPr lang="en-US" sz="2400" b="1" dirty="0">
              <a:solidFill>
                <a:schemeClr val="bg1"/>
              </a:solidFill>
              <a:latin typeface="Oxfam TSTAR PRO" panose="02000806030000020004" pitchFamily="2" charset="0"/>
              <a:cs typeface="Calibri" panose="020F0502020204030204" pitchFamily="34" charset="0"/>
            </a:endParaRPr>
          </a:p>
          <a:p>
            <a:pPr defTabSz="607454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Oxfam TSTAR PRO" panose="02000806030000020004" pitchFamily="2" charset="0"/>
                <a:cs typeface="Calibri"/>
              </a:rPr>
              <a:t>	for Technical Assistance and Impact Management </a:t>
            </a:r>
          </a:p>
          <a:p>
            <a:pPr marL="285750" indent="-285750" defTabSz="607454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Oxfam TSTAR PRO" panose="02000806030000020004" pitchFamily="2" charset="0"/>
                <a:cs typeface="Calibri"/>
              </a:rPr>
              <a:t>FIRST LOSS GUARANTEE            $0.5m</a:t>
            </a:r>
          </a:p>
          <a:p>
            <a:pPr marL="285750" indent="-285750" defTabSz="607454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Oxfam TSTAR PRO" panose="02000806030000020004" pitchFamily="2" charset="0"/>
                <a:cs typeface="Calibri"/>
              </a:rPr>
              <a:t>DEBT INVESTMENTS                   $3.5m</a:t>
            </a:r>
            <a:endParaRPr lang="en-US" sz="2400" dirty="0">
              <a:solidFill>
                <a:schemeClr val="bg1"/>
              </a:solidFill>
              <a:latin typeface="Oxfam TSTAR PRO" panose="02000806030000020004" pitchFamily="2" charset="0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370E55-CAD7-4D20-B0CA-24BF7357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7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0984" y="683685"/>
            <a:ext cx="8524871" cy="844810"/>
          </a:xfrm>
        </p:spPr>
        <p:txBody>
          <a:bodyPr/>
          <a:lstStyle/>
          <a:p>
            <a:r>
              <a:rPr lang="en-GB" noProof="0" dirty="0">
                <a:latin typeface="Oxfam TSTAR PRO Headline" panose="02000806030000020004" pitchFamily="2" charset="0"/>
                <a:cs typeface="Calibri" panose="020F0502020204030204" pitchFamily="34" charset="0"/>
              </a:rPr>
              <a:t>A high impact blended finance vehicle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DD637-EFC2-43FC-A4D5-2B43C7B815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886018" y="6397245"/>
            <a:ext cx="484797" cy="460756"/>
          </a:xfrm>
        </p:spPr>
        <p:txBody>
          <a:bodyPr/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fld id="{3904C97E-23EB-7D41-9DE8-8E2C4579A1F6}" type="slidenum">
              <a:rPr lang="en-US">
                <a:solidFill>
                  <a:srgbClr val="61A534"/>
                </a:solidFill>
                <a:ea typeface="ＭＳ Ｐゴシック" charset="0"/>
              </a:rPr>
              <a:pPr defTabSz="607469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61A534"/>
              </a:solidFill>
              <a:ea typeface="ＭＳ Ｐゴシック" charset="0"/>
            </a:endParaRPr>
          </a:p>
        </p:txBody>
      </p:sp>
      <p:graphicFrame>
        <p:nvGraphicFramePr>
          <p:cNvPr id="7" name="Table 15">
            <a:extLst>
              <a:ext uri="{FF2B5EF4-FFF2-40B4-BE49-F238E27FC236}">
                <a16:creationId xmlns:a16="http://schemas.microsoft.com/office/drawing/2014/main" id="{D14A94FB-DEB8-408A-8B0C-A4EC2D959569}"/>
              </a:ext>
            </a:extLst>
          </p:cNvPr>
          <p:cNvGraphicFramePr>
            <a:graphicFrameLocks noGrp="1"/>
          </p:cNvGraphicFramePr>
          <p:nvPr/>
        </p:nvGraphicFramePr>
        <p:xfrm>
          <a:off x="2126455" y="1625432"/>
          <a:ext cx="8169212" cy="448557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029820">
                  <a:extLst>
                    <a:ext uri="{9D8B030D-6E8A-4147-A177-3AD203B41FA5}">
                      <a16:colId xmlns:a16="http://schemas.microsoft.com/office/drawing/2014/main" val="4146871387"/>
                    </a:ext>
                  </a:extLst>
                </a:gridCol>
                <a:gridCol w="1843147">
                  <a:extLst>
                    <a:ext uri="{9D8B030D-6E8A-4147-A177-3AD203B41FA5}">
                      <a16:colId xmlns:a16="http://schemas.microsoft.com/office/drawing/2014/main" val="598062441"/>
                    </a:ext>
                  </a:extLst>
                </a:gridCol>
                <a:gridCol w="1873073">
                  <a:extLst>
                    <a:ext uri="{9D8B030D-6E8A-4147-A177-3AD203B41FA5}">
                      <a16:colId xmlns:a16="http://schemas.microsoft.com/office/drawing/2014/main" val="459903560"/>
                    </a:ext>
                  </a:extLst>
                </a:gridCol>
                <a:gridCol w="2114269">
                  <a:extLst>
                    <a:ext uri="{9D8B030D-6E8A-4147-A177-3AD203B41FA5}">
                      <a16:colId xmlns:a16="http://schemas.microsoft.com/office/drawing/2014/main" val="3628551050"/>
                    </a:ext>
                  </a:extLst>
                </a:gridCol>
                <a:gridCol w="308903">
                  <a:extLst>
                    <a:ext uri="{9D8B030D-6E8A-4147-A177-3AD203B41FA5}">
                      <a16:colId xmlns:a16="http://schemas.microsoft.com/office/drawing/2014/main" val="245946139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all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</a:t>
                      </a:r>
                    </a:p>
                  </a:txBody>
                  <a:tcPr marL="121920" marR="121920" marT="60960" marB="609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all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</a:p>
                  </a:txBody>
                  <a:tcPr marL="121920" marR="121920" marT="60960" marB="609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all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Enterprises</a:t>
                      </a:r>
                    </a:p>
                  </a:txBody>
                  <a:tcPr marL="121920" marR="121920" marT="60960" marB="609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all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&amp; return</a:t>
                      </a:r>
                    </a:p>
                  </a:txBody>
                  <a:tcPr marL="121920" marR="121920" marT="60960" marB="609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380881"/>
                  </a:ext>
                </a:extLst>
              </a:tr>
              <a:tr h="407409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49586E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49586E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49586E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97222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74A8E20-F12E-411B-AD20-02F1053CFD09}"/>
              </a:ext>
            </a:extLst>
          </p:cNvPr>
          <p:cNvSpPr/>
          <p:nvPr/>
        </p:nvSpPr>
        <p:spPr>
          <a:xfrm>
            <a:off x="6375129" y="2198201"/>
            <a:ext cx="1276311" cy="3596842"/>
          </a:xfrm>
          <a:prstGeom prst="rect">
            <a:avLst/>
          </a:prstGeom>
          <a:solidFill>
            <a:srgbClr val="BEE3A6"/>
          </a:solidFill>
          <a:ln w="952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chemeClr val="tx1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35 enterprises</a:t>
            </a:r>
          </a:p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chemeClr val="tx1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Sectors including agriculture, e-commerce, handicrafts, technology &amp; waste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98E6F2-7CD5-4AFE-8ECA-FCD2927F15F3}"/>
              </a:ext>
            </a:extLst>
          </p:cNvPr>
          <p:cNvSpPr/>
          <p:nvPr/>
        </p:nvSpPr>
        <p:spPr>
          <a:xfrm>
            <a:off x="2504162" y="4061283"/>
            <a:ext cx="1276311" cy="1733759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Oxfam TSTAR PRO" panose="02000806030000020004" pitchFamily="2" charset="0"/>
              </a:rPr>
              <a:t>$4m Investment</a:t>
            </a:r>
          </a:p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Oxfam TSTAR PRO" panose="02000806030000020004" pitchFamily="2" charset="0"/>
              </a:rPr>
              <a:t>vehicle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80D99D-EDB1-4DD6-BE74-AA87E254A3A0}"/>
              </a:ext>
            </a:extLst>
          </p:cNvPr>
          <p:cNvSpPr/>
          <p:nvPr/>
        </p:nvSpPr>
        <p:spPr>
          <a:xfrm>
            <a:off x="2512255" y="2198201"/>
            <a:ext cx="1276311" cy="1753444"/>
          </a:xfrm>
          <a:prstGeom prst="rect">
            <a:avLst/>
          </a:prstGeom>
          <a:pattFill prst="wdDn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Oxfam TSTAR PRO" panose="02000806030000020004" pitchFamily="2" charset="0"/>
              </a:rPr>
              <a:t>$3m Grant</a:t>
            </a:r>
          </a:p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Oxfam TSTAR PRO" panose="02000806030000020004" pitchFamily="2" charset="0"/>
              </a:rPr>
              <a:t>facility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B87F3-65B0-45A5-BB73-3D99CE166504}"/>
              </a:ext>
            </a:extLst>
          </p:cNvPr>
          <p:cNvSpPr/>
          <p:nvPr/>
        </p:nvSpPr>
        <p:spPr>
          <a:xfrm>
            <a:off x="4216558" y="2199007"/>
            <a:ext cx="1788244" cy="1789093"/>
          </a:xfrm>
          <a:prstGeom prst="rect">
            <a:avLst/>
          </a:prstGeom>
          <a:solidFill>
            <a:srgbClr val="BEE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chemeClr val="tx1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Enables access for underserved enterprises</a:t>
            </a:r>
          </a:p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chemeClr val="tx1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Delivering grants, Technical Assistance, and credit guarantees.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7AD0B-5CD1-4F25-87B8-3461FC33A924}"/>
              </a:ext>
            </a:extLst>
          </p:cNvPr>
          <p:cNvSpPr/>
          <p:nvPr/>
        </p:nvSpPr>
        <p:spPr>
          <a:xfrm>
            <a:off x="4207699" y="4139348"/>
            <a:ext cx="1788244" cy="1660955"/>
          </a:xfrm>
          <a:prstGeom prst="rect">
            <a:avLst/>
          </a:prstGeom>
          <a:solidFill>
            <a:srgbClr val="438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prstClr val="white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Scale the programme</a:t>
            </a:r>
            <a:r>
              <a:rPr lang="en-US" sz="1333" dirty="0">
                <a:solidFill>
                  <a:prstClr val="white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:</a:t>
            </a:r>
          </a:p>
          <a:p>
            <a:pPr algn="ctr" defTabSz="607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prstClr val="white"/>
                </a:solidFill>
                <a:latin typeface="Oxfam TSTAR PRO" panose="02000806030000020004" pitchFamily="2" charset="0"/>
                <a:cs typeface="Calibri" panose="020F0502020204030204" pitchFamily="34" charset="0"/>
              </a:rPr>
              <a:t>Deploying investment capital in the form of strategic debt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FC6CD-0EC5-4D6C-AD5A-631F7FB3F2CF}"/>
              </a:ext>
            </a:extLst>
          </p:cNvPr>
          <p:cNvSpPr txBox="1"/>
          <p:nvPr/>
        </p:nvSpPr>
        <p:spPr>
          <a:xfrm>
            <a:off x="4280245" y="6037099"/>
            <a:ext cx="36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</a:rPr>
              <a:t>2 year pilot in 4 countries</a:t>
            </a:r>
          </a:p>
        </p:txBody>
      </p:sp>
      <p:pic>
        <p:nvPicPr>
          <p:cNvPr id="5" name="Image 22" descr="Icon&#10;&#10;Description automatically generated">
            <a:extLst>
              <a:ext uri="{FF2B5EF4-FFF2-40B4-BE49-F238E27FC236}">
                <a16:creationId xmlns:a16="http://schemas.microsoft.com/office/drawing/2014/main" id="{B4159090-5A3F-975E-7FA8-D37A40C2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03" y="2597844"/>
            <a:ext cx="1165120" cy="9453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44F7E1-A3D0-4FF3-812F-83F804E8ED84}"/>
              </a:ext>
            </a:extLst>
          </p:cNvPr>
          <p:cNvSpPr/>
          <p:nvPr/>
        </p:nvSpPr>
        <p:spPr>
          <a:xfrm>
            <a:off x="8021767" y="2182195"/>
            <a:ext cx="1993288" cy="3596842"/>
          </a:xfrm>
          <a:prstGeom prst="rect">
            <a:avLst/>
          </a:prstGeom>
          <a:solidFill>
            <a:srgbClr val="43831A"/>
          </a:solidFill>
          <a:ln w="98425">
            <a:solidFill>
              <a:srgbClr val="BEE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Improving incomes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20,000+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 women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xfam TSTAR PRO" panose="02000806030000020004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Bringing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500+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women in leadership positions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xfam TSTAR PRO" panose="02000806030000020004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xfam TSTAR PRO" panose="02000806030000020004" pitchFamily="2" charset="0"/>
                <a:ea typeface="Roboto" panose="02000000000000000000" pitchFamily="2" charset="0"/>
                <a:cs typeface="Calibri" panose="020F0502020204030204" pitchFamily="34" charset="0"/>
              </a:rPr>
              <a:t>Capital preservation for investors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8B2B70-B65E-44BA-9DD5-6D5A9AC11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73855" y="4427856"/>
            <a:ext cx="17496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Gestora de Fondos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983" y="683685"/>
            <a:ext cx="4509349" cy="844810"/>
          </a:xfrm>
        </p:spPr>
        <p:txBody>
          <a:bodyPr/>
          <a:lstStyle/>
          <a:p>
            <a:r>
              <a:rPr lang="en-GB" noProof="0" dirty="0">
                <a:latin typeface="Oxfam TSTAR PRO Headline" panose="02000806030000020004" pitchFamily="2" charset="0"/>
                <a:cs typeface="Calibri" panose="020F0502020204030204" pitchFamily="34" charset="0"/>
              </a:rPr>
              <a:t>Target enterprises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0983" y="1312928"/>
            <a:ext cx="9610725" cy="69775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7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ea typeface="ＭＳ Ｐゴシック"/>
              </a:rPr>
              <a:t>We are sector agnostic, investing in enterprises led by women and enterprises that primarily support women delivering impact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/>
              </a:rPr>
              <a:t> on women’s economic justice.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5642" y="3208282"/>
            <a:ext cx="48330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ea typeface="ＭＳ Ｐゴシック" charset="0"/>
              </a:rPr>
              <a:t>Within the context of climate change: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71949" y="2010683"/>
            <a:ext cx="2449374" cy="950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Women leadership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350470" y="2010683"/>
            <a:ext cx="2449374" cy="91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Decent work for women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910810" y="1993725"/>
            <a:ext cx="2449374" cy="91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Women in </a:t>
            </a:r>
          </a:p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value chains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544391" y="2026567"/>
            <a:ext cx="2449374" cy="9189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Transformational products/services for women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350470" y="3625228"/>
            <a:ext cx="2449373" cy="11404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Adaptation to climate change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5910810" y="3625228"/>
            <a:ext cx="2449374" cy="11404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cs typeface="Calibri" panose="020F0502020204030204" pitchFamily="34" charset="0"/>
              </a:rPr>
              <a:t>Climate change Mitigation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975" y="5304990"/>
            <a:ext cx="1221146" cy="12444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381" y="5337654"/>
            <a:ext cx="1221257" cy="11863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697" y="5334232"/>
            <a:ext cx="1257075" cy="11859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032" y="5334232"/>
            <a:ext cx="1221146" cy="1185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D2A39-5AED-4A69-8A78-3128C5A1E7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6ED8B9-F590-B740-AAAE-4CE31CB50A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B63646-072A-4B66-95D7-32A4C4813FAF}"/>
              </a:ext>
            </a:extLst>
          </p:cNvPr>
          <p:cNvSpPr txBox="1"/>
          <p:nvPr/>
        </p:nvSpPr>
        <p:spPr>
          <a:xfrm>
            <a:off x="10551890" y="5653228"/>
            <a:ext cx="1257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@Fabeha Monir/Oxfam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092B97CF-2BFF-4FFD-B194-5DB4A1798D03}"/>
              </a:ext>
            </a:extLst>
          </p:cNvPr>
          <p:cNvSpPr txBox="1"/>
          <p:nvPr/>
        </p:nvSpPr>
        <p:spPr>
          <a:xfrm>
            <a:off x="771949" y="4852672"/>
            <a:ext cx="68061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74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67" b="1" dirty="0">
                <a:solidFill>
                  <a:srgbClr val="000000"/>
                </a:solidFill>
                <a:latin typeface="Oxfam TSTAR PRO" panose="02000806030000020004" pitchFamily="2" charset="0"/>
                <a:ea typeface="ＭＳ Ｐゴシック" charset="0"/>
              </a:rPr>
              <a:t>Supporting the delivery of the Sustainable Development Goals</a:t>
            </a: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xfam TSTAR PRO" panose="02000806030000020004" pitchFamily="2" charset="0"/>
                <a:ea typeface="ＭＳ Ｐゴシック" charset="0"/>
              </a:rPr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DFCEF33-A9F2-49C4-8E9A-C4D4E00EC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983" y="683685"/>
            <a:ext cx="6238988" cy="844810"/>
          </a:xfrm>
        </p:spPr>
        <p:txBody>
          <a:bodyPr/>
          <a:lstStyle/>
          <a:p>
            <a:r>
              <a:rPr lang="en-GB" noProof="0" dirty="0">
                <a:latin typeface="Oxfam TSTAR PRO Headline" panose="02000806030000020004" pitchFamily="2" charset="0"/>
                <a:cs typeface="Calibri" panose="020F0502020204030204" pitchFamily="34" charset="0"/>
              </a:rPr>
              <a:t>Enterprise mix and support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6ED8B9-F590-B740-AAAE-4CE31CB50A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76" y="5170747"/>
            <a:ext cx="1496992" cy="11883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2400" b="1" dirty="0">
                <a:latin typeface="Oxfam TSTAR PRO Headline" panose="02000806030000020004" pitchFamily="2" charset="0"/>
                <a:cs typeface="Calibri" panose="020F0502020204030204" pitchFamily="34" charset="0"/>
              </a:rPr>
              <a:t>MODEL</a:t>
            </a:r>
            <a:endParaRPr lang="fr-FR" sz="2400" b="1" dirty="0">
              <a:latin typeface="Oxfam TSTAR PRO Headline" panose="020008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76" y="3778792"/>
            <a:ext cx="1496992" cy="119910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2400" b="1" dirty="0">
                <a:latin typeface="Oxfam TSTAR PRO Headline" panose="02000806030000020004" pitchFamily="2" charset="0"/>
                <a:cs typeface="Calibri" panose="020F0502020204030204" pitchFamily="34" charset="0"/>
              </a:rPr>
              <a:t>BUILD</a:t>
            </a:r>
            <a:endParaRPr lang="fr-FR" sz="2400" b="1" dirty="0">
              <a:latin typeface="Oxfam TSTAR PRO Headline" panose="020008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5963" y="2326627"/>
            <a:ext cx="1496992" cy="11883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2400" b="1" dirty="0">
                <a:latin typeface="Oxfam TSTAR PRO Headline" panose="02000806030000020004" pitchFamily="2" charset="0"/>
                <a:cs typeface="Calibri" panose="020F0502020204030204" pitchFamily="34" charset="0"/>
              </a:rPr>
              <a:t>SCALE</a:t>
            </a:r>
            <a:endParaRPr lang="fr-FR" sz="2400" b="1" dirty="0">
              <a:latin typeface="Oxfam TSTAR PRO Headline" panose="020008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893070" y="2509042"/>
            <a:ext cx="1683261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50" b="1" dirty="0">
                <a:latin typeface="Oxfam TSTAR PRO" panose="02000806030000020004" pitchFamily="2" charset="0"/>
              </a:rPr>
              <a:t>Investment</a:t>
            </a:r>
            <a:r>
              <a:rPr lang="es-ES" sz="1850" b="1" dirty="0">
                <a:latin typeface="Oxfam TSTAR PRO" panose="02000806030000020004" pitchFamily="2" charset="0"/>
              </a:rPr>
              <a:t> to </a:t>
            </a:r>
            <a:r>
              <a:rPr lang="en-GB" sz="1850" b="1" dirty="0">
                <a:latin typeface="Oxfam TSTAR PRO" panose="02000806030000020004" pitchFamily="2" charset="0"/>
              </a:rPr>
              <a:t>scale</a:t>
            </a:r>
            <a:r>
              <a:rPr lang="es-ES" sz="1850" b="1" dirty="0">
                <a:latin typeface="Oxfam TSTAR PRO" panose="02000806030000020004" pitchFamily="2" charset="0"/>
              </a:rPr>
              <a:t> </a:t>
            </a:r>
            <a:endParaRPr lang="fr-FR" sz="1850" b="1" dirty="0">
              <a:latin typeface="Oxfam TSTAR PRO" panose="02000806030000020004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893070" y="3934692"/>
            <a:ext cx="1683261" cy="9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50" b="1" dirty="0">
                <a:latin typeface="Oxfam TSTAR PRO" panose="02000806030000020004" pitchFamily="2" charset="0"/>
              </a:rPr>
              <a:t>Business and impact sustainability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893070" y="5483679"/>
            <a:ext cx="1683261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50" b="1" dirty="0">
                <a:latin typeface="Oxfam TSTAR PRO" panose="02000806030000020004" pitchFamily="2" charset="0"/>
              </a:rPr>
              <a:t>Investment </a:t>
            </a:r>
          </a:p>
          <a:p>
            <a:pPr algn="ctr"/>
            <a:r>
              <a:rPr lang="en-GB" sz="1850" b="1" dirty="0">
                <a:latin typeface="Oxfam TSTAR PRO" panose="02000806030000020004" pitchFamily="2" charset="0"/>
              </a:rPr>
              <a:t>readiness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480798" y="2447588"/>
            <a:ext cx="2762491" cy="946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850" b="1" dirty="0">
                <a:latin typeface="Oxfam TSTAR PRO" panose="02000806030000020004" pitchFamily="2" charset="0"/>
              </a:rPr>
              <a:t>$300K-500K loan </a:t>
            </a:r>
          </a:p>
          <a:p>
            <a:r>
              <a:rPr lang="en-GB" sz="1850" b="1" dirty="0">
                <a:latin typeface="Oxfam TSTAR PRO" panose="02000806030000020004" pitchFamily="2" charset="0"/>
              </a:rPr>
              <a:t>+ technical assistance</a:t>
            </a:r>
          </a:p>
          <a:p>
            <a:r>
              <a:rPr lang="en-GB" sz="1850" i="1" dirty="0">
                <a:latin typeface="Oxfam TSTAR PRO" panose="02000806030000020004" pitchFamily="2" charset="0"/>
              </a:rPr>
              <a:t>Term 4-5 years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0798" y="3934692"/>
            <a:ext cx="2762491" cy="946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850" b="1" dirty="0">
                <a:latin typeface="Oxfam TSTAR PRO" panose="02000806030000020004" pitchFamily="2" charset="0"/>
              </a:rPr>
              <a:t>$150K-300K loan</a:t>
            </a:r>
          </a:p>
          <a:p>
            <a:r>
              <a:rPr lang="en-GB" sz="1850" b="1" dirty="0">
                <a:latin typeface="Oxfam TSTAR PRO" panose="02000806030000020004" pitchFamily="2" charset="0"/>
              </a:rPr>
              <a:t>+ technical assistance</a:t>
            </a:r>
          </a:p>
          <a:p>
            <a:r>
              <a:rPr lang="en-GB" sz="1850" i="1" dirty="0">
                <a:latin typeface="Oxfam TSTAR PRO" panose="02000806030000020004" pitchFamily="2" charset="0"/>
              </a:rPr>
              <a:t>Term 4-5 years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80798" y="5314047"/>
            <a:ext cx="2772188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50" b="1" dirty="0">
                <a:latin typeface="Oxfam TSTAR PRO" panose="02000806030000020004" pitchFamily="2" charset="0"/>
              </a:rPr>
              <a:t>$30K-150k credit guarantee + technical assistance</a:t>
            </a:r>
          </a:p>
          <a:p>
            <a:r>
              <a:rPr lang="en-GB" sz="1850" i="1" dirty="0">
                <a:latin typeface="Oxfam TSTAR PRO" panose="02000806030000020004" pitchFamily="2" charset="0"/>
              </a:rPr>
              <a:t>Term 6-12 months  </a:t>
            </a:r>
          </a:p>
        </p:txBody>
      </p:sp>
      <p:sp>
        <p:nvSpPr>
          <p:cNvPr id="27" name="Chevron 11"/>
          <p:cNvSpPr/>
          <p:nvPr/>
        </p:nvSpPr>
        <p:spPr>
          <a:xfrm rot="16200000">
            <a:off x="1618536" y="5317107"/>
            <a:ext cx="577319" cy="647666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5181CF36-854C-446E-A171-7DA58E02070B}"/>
              </a:ext>
            </a:extLst>
          </p:cNvPr>
          <p:cNvSpPr txBox="1"/>
          <p:nvPr/>
        </p:nvSpPr>
        <p:spPr>
          <a:xfrm>
            <a:off x="4977374" y="1956678"/>
            <a:ext cx="176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xfam TSTAR PRO" panose="02000806030000020004" pitchFamily="2" charset="0"/>
              </a:rPr>
              <a:t>Support package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5181CF36-854C-446E-A171-7DA58E02070B}"/>
              </a:ext>
            </a:extLst>
          </p:cNvPr>
          <p:cNvSpPr txBox="1"/>
          <p:nvPr/>
        </p:nvSpPr>
        <p:spPr>
          <a:xfrm>
            <a:off x="1176307" y="1932855"/>
            <a:ext cx="2109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xfam TSTAR PRO" panose="02000806030000020004" pitchFamily="2" charset="0"/>
              </a:rPr>
              <a:t>3 stage approach 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5181CF36-854C-446E-A171-7DA58E02070B}"/>
              </a:ext>
            </a:extLst>
          </p:cNvPr>
          <p:cNvSpPr txBox="1"/>
          <p:nvPr/>
        </p:nvSpPr>
        <p:spPr>
          <a:xfrm>
            <a:off x="9197805" y="1932855"/>
            <a:ext cx="1073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xfam TSTAR PRO" panose="02000806030000020004" pitchFamily="2" charset="0"/>
              </a:rPr>
              <a:t>Objective</a:t>
            </a:r>
          </a:p>
        </p:txBody>
      </p:sp>
      <p:sp>
        <p:nvSpPr>
          <p:cNvPr id="33" name="Chevron 11">
            <a:extLst>
              <a:ext uri="{FF2B5EF4-FFF2-40B4-BE49-F238E27FC236}">
                <a16:creationId xmlns:a16="http://schemas.microsoft.com/office/drawing/2014/main" id="{3BFFB917-A17C-486B-A833-4194DBC89F31}"/>
              </a:ext>
            </a:extLst>
          </p:cNvPr>
          <p:cNvSpPr/>
          <p:nvPr/>
        </p:nvSpPr>
        <p:spPr>
          <a:xfrm rot="16200000">
            <a:off x="1618535" y="3958493"/>
            <a:ext cx="577319" cy="647666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Chevron 11">
            <a:extLst>
              <a:ext uri="{FF2B5EF4-FFF2-40B4-BE49-F238E27FC236}">
                <a16:creationId xmlns:a16="http://schemas.microsoft.com/office/drawing/2014/main" id="{DAC27CF2-55AD-43C6-87FD-EBA0A2B4CED3}"/>
              </a:ext>
            </a:extLst>
          </p:cNvPr>
          <p:cNvSpPr/>
          <p:nvPr/>
        </p:nvSpPr>
        <p:spPr>
          <a:xfrm rot="16200000">
            <a:off x="1618536" y="2473868"/>
            <a:ext cx="577319" cy="647666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Chevron 11">
            <a:extLst>
              <a:ext uri="{FF2B5EF4-FFF2-40B4-BE49-F238E27FC236}">
                <a16:creationId xmlns:a16="http://schemas.microsoft.com/office/drawing/2014/main" id="{AC10B4A0-F024-41C0-BB9C-26506B620BD8}"/>
              </a:ext>
            </a:extLst>
          </p:cNvPr>
          <p:cNvSpPr/>
          <p:nvPr/>
        </p:nvSpPr>
        <p:spPr>
          <a:xfrm>
            <a:off x="3540044" y="2503821"/>
            <a:ext cx="577319" cy="647666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Chevron 11">
            <a:extLst>
              <a:ext uri="{FF2B5EF4-FFF2-40B4-BE49-F238E27FC236}">
                <a16:creationId xmlns:a16="http://schemas.microsoft.com/office/drawing/2014/main" id="{E7DBCD8C-BCE2-47E6-B422-1F7614245EDD}"/>
              </a:ext>
            </a:extLst>
          </p:cNvPr>
          <p:cNvSpPr/>
          <p:nvPr/>
        </p:nvSpPr>
        <p:spPr>
          <a:xfrm>
            <a:off x="3540044" y="4019020"/>
            <a:ext cx="577319" cy="647666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Chevron 11">
            <a:extLst>
              <a:ext uri="{FF2B5EF4-FFF2-40B4-BE49-F238E27FC236}">
                <a16:creationId xmlns:a16="http://schemas.microsoft.com/office/drawing/2014/main" id="{4EA7AAB3-4D86-4D5A-8638-6FA70263992E}"/>
              </a:ext>
            </a:extLst>
          </p:cNvPr>
          <p:cNvSpPr/>
          <p:nvPr/>
        </p:nvSpPr>
        <p:spPr>
          <a:xfrm>
            <a:off x="3540044" y="5605767"/>
            <a:ext cx="577319" cy="647666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Chevron 11">
            <a:extLst>
              <a:ext uri="{FF2B5EF4-FFF2-40B4-BE49-F238E27FC236}">
                <a16:creationId xmlns:a16="http://schemas.microsoft.com/office/drawing/2014/main" id="{0071B570-87C7-4AB2-924B-58237CC368FF}"/>
              </a:ext>
            </a:extLst>
          </p:cNvPr>
          <p:cNvSpPr/>
          <p:nvPr/>
        </p:nvSpPr>
        <p:spPr>
          <a:xfrm>
            <a:off x="7780461" y="5605767"/>
            <a:ext cx="577319" cy="647666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Chevron 11">
            <a:extLst>
              <a:ext uri="{FF2B5EF4-FFF2-40B4-BE49-F238E27FC236}">
                <a16:creationId xmlns:a16="http://schemas.microsoft.com/office/drawing/2014/main" id="{D73D080A-7EC6-4DE6-BA9B-32332AB3F386}"/>
              </a:ext>
            </a:extLst>
          </p:cNvPr>
          <p:cNvSpPr/>
          <p:nvPr/>
        </p:nvSpPr>
        <p:spPr>
          <a:xfrm>
            <a:off x="7780461" y="4019020"/>
            <a:ext cx="577319" cy="647666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Chevron 11">
            <a:extLst>
              <a:ext uri="{FF2B5EF4-FFF2-40B4-BE49-F238E27FC236}">
                <a16:creationId xmlns:a16="http://schemas.microsoft.com/office/drawing/2014/main" id="{65A91821-E1B9-4AC4-99D8-216AF4218695}"/>
              </a:ext>
            </a:extLst>
          </p:cNvPr>
          <p:cNvSpPr/>
          <p:nvPr/>
        </p:nvSpPr>
        <p:spPr>
          <a:xfrm>
            <a:off x="7779520" y="2500809"/>
            <a:ext cx="577319" cy="647666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3C89DBF-A0D4-4DB7-B8CE-46A51B0F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062" y="134803"/>
            <a:ext cx="810839" cy="813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02C85-92DB-4559-A22D-85C643ABF97F}"/>
              </a:ext>
            </a:extLst>
          </p:cNvPr>
          <p:cNvSpPr txBox="1"/>
          <p:nvPr/>
        </p:nvSpPr>
        <p:spPr>
          <a:xfrm>
            <a:off x="660983" y="1448794"/>
            <a:ext cx="1102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Oxfam TSTAR PRO" panose="02000806030000020004" pitchFamily="2" charset="0"/>
              </a:rPr>
              <a:t>Oxfam teams in each country source enterprises supporting b</a:t>
            </a:r>
            <a:r>
              <a:rPr lang="en-HK" sz="1200" kern="1200" baseline="0" dirty="0">
                <a:solidFill>
                  <a:schemeClr val="tx1"/>
                </a:solidFill>
                <a:effectLst/>
                <a:latin typeface="Oxfam TSTAR PRO" panose="0200080603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business planning, conducting gender diagnostic, developing  impact and gender strategy for each business and  carrying out data collection incl. Sex disaggregated data prior to each enterprise entering the each stage.</a:t>
            </a:r>
            <a:endParaRPr lang="en-HK" sz="1200" baseline="0" dirty="0">
              <a:solidFill>
                <a:schemeClr val="tx1"/>
              </a:solidFill>
              <a:effectLst/>
              <a:latin typeface="Oxfam TSTAR PRO" panose="02000806030000020004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39442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1306</Words>
  <Application>Microsoft Office PowerPoint</Application>
  <PresentationFormat>Panorámica</PresentationFormat>
  <Paragraphs>212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7" baseType="lpstr">
      <vt:lpstr>ＭＳ Ｐゴシック</vt:lpstr>
      <vt:lpstr>Andale Mono</vt:lpstr>
      <vt:lpstr>Arial</vt:lpstr>
      <vt:lpstr>Arial Black</vt:lpstr>
      <vt:lpstr>Calibri</vt:lpstr>
      <vt:lpstr>Lucida Grande</vt:lpstr>
      <vt:lpstr>Oxfam Global Headline</vt:lpstr>
      <vt:lpstr>Oxfam Headline</vt:lpstr>
      <vt:lpstr>Oxfam TSTAR PRO</vt:lpstr>
      <vt:lpstr>Oxfam TSTAR PRO Headline</vt:lpstr>
      <vt:lpstr>Oxfam TSTAR PRO Light</vt:lpstr>
      <vt:lpstr>Roboto</vt:lpstr>
      <vt:lpstr>Times New Roman</vt:lpstr>
      <vt:lpstr>Oxfam</vt:lpstr>
      <vt:lpstr>1_Oxfam</vt:lpstr>
      <vt:lpstr>Oxfam  impact investment programme  Investing in Women</vt:lpstr>
      <vt:lpstr>Background</vt:lpstr>
      <vt:lpstr>Oxfam’s track record in SME Investment</vt:lpstr>
      <vt:lpstr>The Spectrum of Capital</vt:lpstr>
      <vt:lpstr>Overview of next phase</vt:lpstr>
      <vt:lpstr>Opportunity</vt:lpstr>
      <vt:lpstr>A high impact blended finance vehicle </vt:lpstr>
      <vt:lpstr>Target enterprises </vt:lpstr>
      <vt:lpstr>Enterprise mix and support </vt:lpstr>
      <vt:lpstr>An innovative partnership </vt:lpstr>
      <vt:lpstr>Pipeline</vt:lpstr>
      <vt:lpstr>Case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Oxfam’s new impact investment programme  Investing in Women</dc:title>
  <dc:creator>Edward Thomas</dc:creator>
  <cp:lastModifiedBy>Josep Ferrer</cp:lastModifiedBy>
  <cp:revision>256</cp:revision>
  <dcterms:created xsi:type="dcterms:W3CDTF">2023-01-05T14:40:15Z</dcterms:created>
  <dcterms:modified xsi:type="dcterms:W3CDTF">2023-02-07T11:41:56Z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-1874946849</vt:i4>
  </property>
  <property fmtid="{D5CDD505-2E9C-101B-9397-08002B2CF9AE}" pid="3" name="_NewReviewCycle">
    <vt:lpwstr/>
  </property>
  <property fmtid="{D5CDD505-2E9C-101B-9397-08002B2CF9AE}" pid="4" name="_EmailSubject">
    <vt:lpwstr>Presentacions per a Acte G.Vasc</vt:lpwstr>
  </property>
  <property fmtid="{D5CDD505-2E9C-101B-9397-08002B2CF9AE}" pid="5" name="_AuthorEmail">
    <vt:lpwstr>josep.ferrer@oxfam.org</vt:lpwstr>
  </property>
  <property fmtid="{D5CDD505-2E9C-101B-9397-08002B2CF9AE}" pid="6" name="_AuthorEmailDisplayName">
    <vt:lpwstr>Josep Ferrer</vt:lpwstr>
  </property>
</Properties>
</file>