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7"/>
  </p:notesMasterIdLst>
  <p:handoutMasterIdLst>
    <p:handoutMasterId r:id="rId38"/>
  </p:handoutMasterIdLst>
  <p:sldIdLst>
    <p:sldId id="256" r:id="rId2"/>
    <p:sldId id="411" r:id="rId3"/>
    <p:sldId id="412" r:id="rId4"/>
    <p:sldId id="397" r:id="rId5"/>
    <p:sldId id="398" r:id="rId6"/>
    <p:sldId id="413" r:id="rId7"/>
    <p:sldId id="399" r:id="rId8"/>
    <p:sldId id="400" r:id="rId9"/>
    <p:sldId id="401" r:id="rId10"/>
    <p:sldId id="374" r:id="rId11"/>
    <p:sldId id="361" r:id="rId12"/>
    <p:sldId id="362" r:id="rId13"/>
    <p:sldId id="367" r:id="rId14"/>
    <p:sldId id="382" r:id="rId15"/>
    <p:sldId id="428" r:id="rId16"/>
    <p:sldId id="414" r:id="rId17"/>
    <p:sldId id="403" r:id="rId18"/>
    <p:sldId id="395" r:id="rId19"/>
    <p:sldId id="384" r:id="rId20"/>
    <p:sldId id="385" r:id="rId21"/>
    <p:sldId id="386" r:id="rId22"/>
    <p:sldId id="404" r:id="rId23"/>
    <p:sldId id="415" r:id="rId24"/>
    <p:sldId id="416" r:id="rId25"/>
    <p:sldId id="417" r:id="rId26"/>
    <p:sldId id="418" r:id="rId27"/>
    <p:sldId id="419" r:id="rId28"/>
    <p:sldId id="420" r:id="rId29"/>
    <p:sldId id="421" r:id="rId30"/>
    <p:sldId id="422" r:id="rId31"/>
    <p:sldId id="423" r:id="rId32"/>
    <p:sldId id="427" r:id="rId33"/>
    <p:sldId id="424" r:id="rId34"/>
    <p:sldId id="426" r:id="rId35"/>
    <p:sldId id="355" r:id="rId36"/>
  </p:sldIdLst>
  <p:sldSz cx="9144000" cy="6858000" type="screen4x3"/>
  <p:notesSz cx="6797675" cy="9926638"/>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rivet" initials="k"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D3409"/>
    <a:srgbClr val="A50021"/>
    <a:srgbClr val="B1CA62"/>
    <a:srgbClr val="95C551"/>
    <a:srgbClr val="000099"/>
    <a:srgbClr val="FF66FF"/>
    <a:srgbClr val="F99E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테마 스타일 1 - 강조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DF18680-E054-41AD-8BC1-D1AEF772440D}" styleName="보통 스타일 2 - 강조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보통 스타일 3 - 강조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C2FFA5D-87B4-456A-9821-1D502468CF0F}" styleName="테마 스타일 1 - 강조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33" autoAdjust="0"/>
    <p:restoredTop sz="94660"/>
  </p:normalViewPr>
  <p:slideViewPr>
    <p:cSldViewPr>
      <p:cViewPr>
        <p:scale>
          <a:sx n="45" d="100"/>
          <a:sy n="45" d="100"/>
        </p:scale>
        <p:origin x="-720" y="-18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F:\2013&#45380;%20&#44284;&#51228;\BEAR\130331-Korea%20education%20stat.xls" TargetMode="Externa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oleObject" Target="file:///D:\2014&#45380;%20&#44284;&#51228;\FTA%20&#51064;&#51116;%20&#54252;&#47100;\140512-(&#44608;&#49688;&#51652;)%20FTA-HRD2014%20&#49436;&#47200;%20&#44033;&#51333;%20&#51088;&#47308;.xlsx" TargetMode="External"/></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5.xml.rels><?xml version="1.0" encoding="UTF-8" standalone="yes"?>
<Relationships xmlns="http://schemas.openxmlformats.org/package/2006/relationships"><Relationship Id="rId1" Type="http://schemas.openxmlformats.org/officeDocument/2006/relationships/oleObject" Target="file:///C:\Users\User\Desktop\140330-OECD%20labor%20productivity.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013720697700258E-2"/>
          <c:y val="3.5288428790243728E-2"/>
          <c:w val="0.9221037112084387"/>
          <c:h val="0.85272297703520961"/>
        </c:manualLayout>
      </c:layout>
      <c:lineChart>
        <c:grouping val="standard"/>
        <c:varyColors val="0"/>
        <c:ser>
          <c:idx val="0"/>
          <c:order val="0"/>
          <c:tx>
            <c:strRef>
              <c:f>Sheet1!$C$2</c:f>
              <c:strCache>
                <c:ptCount val="1"/>
                <c:pt idx="0">
                  <c:v>Net enrolment rate. Primary. Total</c:v>
                </c:pt>
              </c:strCache>
            </c:strRef>
          </c:tx>
          <c:spPr>
            <a:ln>
              <a:solidFill>
                <a:schemeClr val="accent2">
                  <a:lumMod val="60000"/>
                  <a:lumOff val="40000"/>
                </a:schemeClr>
              </a:solidFill>
            </a:ln>
          </c:spPr>
          <c:marker>
            <c:symbol val="none"/>
          </c:marker>
          <c:cat>
            <c:strRef>
              <c:f>Sheet1!$D$1:$AQ$1</c:f>
              <c:strCache>
                <c:ptCount val="40"/>
                <c:pt idx="0">
                  <c:v>1971</c:v>
                </c:pt>
                <c:pt idx="1">
                  <c:v>1972</c:v>
                </c:pt>
                <c:pt idx="2">
                  <c:v>1973</c:v>
                </c:pt>
                <c:pt idx="3">
                  <c:v>1974</c:v>
                </c:pt>
                <c:pt idx="4">
                  <c:v>1975</c:v>
                </c:pt>
                <c:pt idx="5">
                  <c:v>1976</c:v>
                </c:pt>
                <c:pt idx="6">
                  <c:v>1977</c:v>
                </c:pt>
                <c:pt idx="7">
                  <c:v>1978</c:v>
                </c:pt>
                <c:pt idx="8">
                  <c:v>1979</c:v>
                </c:pt>
                <c:pt idx="9">
                  <c:v>1980</c:v>
                </c:pt>
                <c:pt idx="10">
                  <c:v>1981</c:v>
                </c:pt>
                <c:pt idx="11">
                  <c:v>1982</c:v>
                </c:pt>
                <c:pt idx="12">
                  <c:v>1983</c:v>
                </c:pt>
                <c:pt idx="13">
                  <c:v>1984</c:v>
                </c:pt>
                <c:pt idx="14">
                  <c:v>1985</c:v>
                </c:pt>
                <c:pt idx="15">
                  <c:v>1986</c:v>
                </c:pt>
                <c:pt idx="16">
                  <c:v>1987</c:v>
                </c:pt>
                <c:pt idx="17">
                  <c:v>1988</c:v>
                </c:pt>
                <c:pt idx="18">
                  <c:v>1989</c:v>
                </c:pt>
                <c:pt idx="19">
                  <c:v>1990</c:v>
                </c:pt>
                <c:pt idx="20">
                  <c:v>1991</c:v>
                </c:pt>
                <c:pt idx="21">
                  <c:v>1992</c:v>
                </c:pt>
                <c:pt idx="22">
                  <c:v>1993</c:v>
                </c:pt>
                <c:pt idx="23">
                  <c:v>1994</c:v>
                </c:pt>
                <c:pt idx="24">
                  <c:v>1995</c:v>
                </c:pt>
                <c:pt idx="25">
                  <c:v>1996</c:v>
                </c:pt>
                <c:pt idx="26">
                  <c:v>1997</c:v>
                </c:pt>
                <c:pt idx="27">
                  <c:v>1998</c:v>
                </c:pt>
                <c:pt idx="28">
                  <c:v>1999</c:v>
                </c:pt>
                <c:pt idx="29">
                  <c:v>2000</c:v>
                </c:pt>
                <c:pt idx="30">
                  <c:v>2001</c:v>
                </c:pt>
                <c:pt idx="31">
                  <c:v>2002</c:v>
                </c:pt>
                <c:pt idx="32">
                  <c:v>2003</c:v>
                </c:pt>
                <c:pt idx="33">
                  <c:v>2004</c:v>
                </c:pt>
                <c:pt idx="34">
                  <c:v>2005</c:v>
                </c:pt>
                <c:pt idx="35">
                  <c:v>2006</c:v>
                </c:pt>
                <c:pt idx="36">
                  <c:v>2007</c:v>
                </c:pt>
                <c:pt idx="37">
                  <c:v>2008</c:v>
                </c:pt>
                <c:pt idx="38">
                  <c:v>2009</c:v>
                </c:pt>
                <c:pt idx="39">
                  <c:v>2010</c:v>
                </c:pt>
              </c:strCache>
            </c:strRef>
          </c:cat>
          <c:val>
            <c:numRef>
              <c:f>Sheet1!$D$2:$AQ$2</c:f>
              <c:numCache>
                <c:formatCode>General</c:formatCode>
                <c:ptCount val="40"/>
                <c:pt idx="0">
                  <c:v>96.540570000000002</c:v>
                </c:pt>
                <c:pt idx="1">
                  <c:v>98.202020000000005</c:v>
                </c:pt>
                <c:pt idx="2">
                  <c:v>97.216989999999996</c:v>
                </c:pt>
                <c:pt idx="3">
                  <c:v>96.465280000000007</c:v>
                </c:pt>
                <c:pt idx="4">
                  <c:v>96.378059999999948</c:v>
                </c:pt>
                <c:pt idx="5">
                  <c:v>97.420969999999997</c:v>
                </c:pt>
                <c:pt idx="6">
                  <c:v>96.643630000000002</c:v>
                </c:pt>
                <c:pt idx="7">
                  <c:v>97.105879999999885</c:v>
                </c:pt>
                <c:pt idx="8">
                  <c:v>98.845129999999997</c:v>
                </c:pt>
                <c:pt idx="9">
                  <c:v>99.87106</c:v>
                </c:pt>
                <c:pt idx="10">
                  <c:v>99.942480000000003</c:v>
                </c:pt>
                <c:pt idx="11">
                  <c:v>99.857709999999983</c:v>
                </c:pt>
                <c:pt idx="12">
                  <c:v>99.812560000000005</c:v>
                </c:pt>
                <c:pt idx="13">
                  <c:v>99.182369999999949</c:v>
                </c:pt>
                <c:pt idx="14">
                  <c:v>98.509990000000002</c:v>
                </c:pt>
                <c:pt idx="15">
                  <c:v>98.523349999999979</c:v>
                </c:pt>
                <c:pt idx="16">
                  <c:v>99.606520000000003</c:v>
                </c:pt>
                <c:pt idx="17">
                  <c:v>99.585719999999981</c:v>
                </c:pt>
                <c:pt idx="18">
                  <c:v>99.490150000000114</c:v>
                </c:pt>
                <c:pt idx="19">
                  <c:v>99.374679999999998</c:v>
                </c:pt>
                <c:pt idx="20">
                  <c:v>99.398960000000002</c:v>
                </c:pt>
                <c:pt idx="21">
                  <c:v>99.337069999999997</c:v>
                </c:pt>
                <c:pt idx="22">
                  <c:v>99.249049999999997</c:v>
                </c:pt>
                <c:pt idx="23">
                  <c:v>99.082610000000003</c:v>
                </c:pt>
                <c:pt idx="24">
                  <c:v>98.797489999999996</c:v>
                </c:pt>
                <c:pt idx="25">
                  <c:v>98.80453</c:v>
                </c:pt>
                <c:pt idx="26">
                  <c:v>98.94756000000018</c:v>
                </c:pt>
                <c:pt idx="27">
                  <c:v>98.522979999999919</c:v>
                </c:pt>
                <c:pt idx="28">
                  <c:v>99.192260000000005</c:v>
                </c:pt>
                <c:pt idx="29">
                  <c:v>99.585920000000002</c:v>
                </c:pt>
                <c:pt idx="30">
                  <c:v>99.436139999999995</c:v>
                </c:pt>
                <c:pt idx="31">
                  <c:v>99.132329999999982</c:v>
                </c:pt>
                <c:pt idx="32">
                  <c:v>99.561850000000007</c:v>
                </c:pt>
                <c:pt idx="33">
                  <c:v>99.173799999999886</c:v>
                </c:pt>
                <c:pt idx="34">
                  <c:v>99.077449999999999</c:v>
                </c:pt>
                <c:pt idx="35">
                  <c:v>99.103319999999982</c:v>
                </c:pt>
                <c:pt idx="36">
                  <c:v>99.152659999999983</c:v>
                </c:pt>
                <c:pt idx="37">
                  <c:v>99.169899999999998</c:v>
                </c:pt>
                <c:pt idx="38">
                  <c:v>99.284719999999993</c:v>
                </c:pt>
                <c:pt idx="39">
                  <c:v>98.57438999999998</c:v>
                </c:pt>
              </c:numCache>
            </c:numRef>
          </c:val>
          <c:smooth val="0"/>
        </c:ser>
        <c:ser>
          <c:idx val="1"/>
          <c:order val="1"/>
          <c:tx>
            <c:strRef>
              <c:f>Sheet1!$C$3</c:f>
              <c:strCache>
                <c:ptCount val="1"/>
                <c:pt idx="0">
                  <c:v>Gross enrolment ratio. Secondary. All programmes. Total</c:v>
                </c:pt>
              </c:strCache>
            </c:strRef>
          </c:tx>
          <c:marker>
            <c:symbol val="none"/>
          </c:marker>
          <c:cat>
            <c:strRef>
              <c:f>Sheet1!$D$1:$AQ$1</c:f>
              <c:strCache>
                <c:ptCount val="40"/>
                <c:pt idx="0">
                  <c:v>1971</c:v>
                </c:pt>
                <c:pt idx="1">
                  <c:v>1972</c:v>
                </c:pt>
                <c:pt idx="2">
                  <c:v>1973</c:v>
                </c:pt>
                <c:pt idx="3">
                  <c:v>1974</c:v>
                </c:pt>
                <c:pt idx="4">
                  <c:v>1975</c:v>
                </c:pt>
                <c:pt idx="5">
                  <c:v>1976</c:v>
                </c:pt>
                <c:pt idx="6">
                  <c:v>1977</c:v>
                </c:pt>
                <c:pt idx="7">
                  <c:v>1978</c:v>
                </c:pt>
                <c:pt idx="8">
                  <c:v>1979</c:v>
                </c:pt>
                <c:pt idx="9">
                  <c:v>1980</c:v>
                </c:pt>
                <c:pt idx="10">
                  <c:v>1981</c:v>
                </c:pt>
                <c:pt idx="11">
                  <c:v>1982</c:v>
                </c:pt>
                <c:pt idx="12">
                  <c:v>1983</c:v>
                </c:pt>
                <c:pt idx="13">
                  <c:v>1984</c:v>
                </c:pt>
                <c:pt idx="14">
                  <c:v>1985</c:v>
                </c:pt>
                <c:pt idx="15">
                  <c:v>1986</c:v>
                </c:pt>
                <c:pt idx="16">
                  <c:v>1987</c:v>
                </c:pt>
                <c:pt idx="17">
                  <c:v>1988</c:v>
                </c:pt>
                <c:pt idx="18">
                  <c:v>1989</c:v>
                </c:pt>
                <c:pt idx="19">
                  <c:v>1990</c:v>
                </c:pt>
                <c:pt idx="20">
                  <c:v>1991</c:v>
                </c:pt>
                <c:pt idx="21">
                  <c:v>1992</c:v>
                </c:pt>
                <c:pt idx="22">
                  <c:v>1993</c:v>
                </c:pt>
                <c:pt idx="23">
                  <c:v>1994</c:v>
                </c:pt>
                <c:pt idx="24">
                  <c:v>1995</c:v>
                </c:pt>
                <c:pt idx="25">
                  <c:v>1996</c:v>
                </c:pt>
                <c:pt idx="26">
                  <c:v>1997</c:v>
                </c:pt>
                <c:pt idx="27">
                  <c:v>1998</c:v>
                </c:pt>
                <c:pt idx="28">
                  <c:v>1999</c:v>
                </c:pt>
                <c:pt idx="29">
                  <c:v>2000</c:v>
                </c:pt>
                <c:pt idx="30">
                  <c:v>2001</c:v>
                </c:pt>
                <c:pt idx="31">
                  <c:v>2002</c:v>
                </c:pt>
                <c:pt idx="32">
                  <c:v>2003</c:v>
                </c:pt>
                <c:pt idx="33">
                  <c:v>2004</c:v>
                </c:pt>
                <c:pt idx="34">
                  <c:v>2005</c:v>
                </c:pt>
                <c:pt idx="35">
                  <c:v>2006</c:v>
                </c:pt>
                <c:pt idx="36">
                  <c:v>2007</c:v>
                </c:pt>
                <c:pt idx="37">
                  <c:v>2008</c:v>
                </c:pt>
                <c:pt idx="38">
                  <c:v>2009</c:v>
                </c:pt>
                <c:pt idx="39">
                  <c:v>2010</c:v>
                </c:pt>
              </c:strCache>
            </c:strRef>
          </c:cat>
          <c:val>
            <c:numRef>
              <c:f>Sheet1!$D$3:$AQ$3</c:f>
              <c:numCache>
                <c:formatCode>General</c:formatCode>
                <c:ptCount val="40"/>
                <c:pt idx="0">
                  <c:v>39.715230000000012</c:v>
                </c:pt>
                <c:pt idx="1">
                  <c:v>43.301849999999995</c:v>
                </c:pt>
                <c:pt idx="2">
                  <c:v>46.578950000000013</c:v>
                </c:pt>
                <c:pt idx="3">
                  <c:v>50.546510000000012</c:v>
                </c:pt>
                <c:pt idx="4">
                  <c:v>54.392730000000057</c:v>
                </c:pt>
                <c:pt idx="5">
                  <c:v>58.697250000000011</c:v>
                </c:pt>
                <c:pt idx="6">
                  <c:v>62.969440000000006</c:v>
                </c:pt>
                <c:pt idx="7">
                  <c:v>66.612879999999919</c:v>
                </c:pt>
                <c:pt idx="8">
                  <c:v>70.84308</c:v>
                </c:pt>
                <c:pt idx="9">
                  <c:v>76.810620000000114</c:v>
                </c:pt>
                <c:pt idx="10">
                  <c:v>81.79213</c:v>
                </c:pt>
                <c:pt idx="11">
                  <c:v>82.465700000000012</c:v>
                </c:pt>
                <c:pt idx="12">
                  <c:v>84.241490000000027</c:v>
                </c:pt>
                <c:pt idx="13">
                  <c:v>88.608159999999998</c:v>
                </c:pt>
                <c:pt idx="14">
                  <c:v>90.506439999999998</c:v>
                </c:pt>
                <c:pt idx="15">
                  <c:v>91.98563</c:v>
                </c:pt>
                <c:pt idx="16">
                  <c:v>93.804339999999982</c:v>
                </c:pt>
                <c:pt idx="17">
                  <c:v>92.12036999999998</c:v>
                </c:pt>
                <c:pt idx="18">
                  <c:v>92.462339999999998</c:v>
                </c:pt>
                <c:pt idx="19">
                  <c:v>92.59581</c:v>
                </c:pt>
                <c:pt idx="20">
                  <c:v>92.298109999999994</c:v>
                </c:pt>
                <c:pt idx="21">
                  <c:v>92.385499999999979</c:v>
                </c:pt>
                <c:pt idx="22">
                  <c:v>94.924870000000013</c:v>
                </c:pt>
                <c:pt idx="23">
                  <c:v>99.006439999999998</c:v>
                </c:pt>
                <c:pt idx="24">
                  <c:v>101.27246</c:v>
                </c:pt>
                <c:pt idx="25">
                  <c:v>103.72403</c:v>
                </c:pt>
                <c:pt idx="26">
                  <c:v>104.47275999999998</c:v>
                </c:pt>
                <c:pt idx="27">
                  <c:v>100.33893999999998</c:v>
                </c:pt>
                <c:pt idx="28">
                  <c:v>99.513339999999999</c:v>
                </c:pt>
                <c:pt idx="29">
                  <c:v>98.890910000000005</c:v>
                </c:pt>
                <c:pt idx="30">
                  <c:v>97.755279999999999</c:v>
                </c:pt>
                <c:pt idx="31">
                  <c:v>97.188279999999978</c:v>
                </c:pt>
                <c:pt idx="32">
                  <c:v>97.319220000000129</c:v>
                </c:pt>
                <c:pt idx="33">
                  <c:v>97.528629999999993</c:v>
                </c:pt>
                <c:pt idx="34">
                  <c:v>97.516390000000001</c:v>
                </c:pt>
                <c:pt idx="35">
                  <c:v>96.802639999999982</c:v>
                </c:pt>
                <c:pt idx="36">
                  <c:v>96.235339999999979</c:v>
                </c:pt>
                <c:pt idx="37">
                  <c:v>96.422269999999997</c:v>
                </c:pt>
                <c:pt idx="38">
                  <c:v>97.051150000000007</c:v>
                </c:pt>
                <c:pt idx="39">
                  <c:v>97.080529999999996</c:v>
                </c:pt>
              </c:numCache>
            </c:numRef>
          </c:val>
          <c:smooth val="0"/>
        </c:ser>
        <c:ser>
          <c:idx val="2"/>
          <c:order val="2"/>
          <c:tx>
            <c:strRef>
              <c:f>Sheet1!$C$4</c:f>
              <c:strCache>
                <c:ptCount val="1"/>
                <c:pt idx="0">
                  <c:v>Gross enrolment ratio. Tertiary (ISCED 5 and 6). Total</c:v>
                </c:pt>
              </c:strCache>
            </c:strRef>
          </c:tx>
          <c:spPr>
            <a:ln>
              <a:solidFill>
                <a:srgbClr val="FF0000"/>
              </a:solidFill>
            </a:ln>
          </c:spPr>
          <c:marker>
            <c:symbol val="none"/>
          </c:marker>
          <c:cat>
            <c:strRef>
              <c:f>Sheet1!$D$1:$AQ$1</c:f>
              <c:strCache>
                <c:ptCount val="40"/>
                <c:pt idx="0">
                  <c:v>1971</c:v>
                </c:pt>
                <c:pt idx="1">
                  <c:v>1972</c:v>
                </c:pt>
                <c:pt idx="2">
                  <c:v>1973</c:v>
                </c:pt>
                <c:pt idx="3">
                  <c:v>1974</c:v>
                </c:pt>
                <c:pt idx="4">
                  <c:v>1975</c:v>
                </c:pt>
                <c:pt idx="5">
                  <c:v>1976</c:v>
                </c:pt>
                <c:pt idx="6">
                  <c:v>1977</c:v>
                </c:pt>
                <c:pt idx="7">
                  <c:v>1978</c:v>
                </c:pt>
                <c:pt idx="8">
                  <c:v>1979</c:v>
                </c:pt>
                <c:pt idx="9">
                  <c:v>1980</c:v>
                </c:pt>
                <c:pt idx="10">
                  <c:v>1981</c:v>
                </c:pt>
                <c:pt idx="11">
                  <c:v>1982</c:v>
                </c:pt>
                <c:pt idx="12">
                  <c:v>1983</c:v>
                </c:pt>
                <c:pt idx="13">
                  <c:v>1984</c:v>
                </c:pt>
                <c:pt idx="14">
                  <c:v>1985</c:v>
                </c:pt>
                <c:pt idx="15">
                  <c:v>1986</c:v>
                </c:pt>
                <c:pt idx="16">
                  <c:v>1987</c:v>
                </c:pt>
                <c:pt idx="17">
                  <c:v>1988</c:v>
                </c:pt>
                <c:pt idx="18">
                  <c:v>1989</c:v>
                </c:pt>
                <c:pt idx="19">
                  <c:v>1990</c:v>
                </c:pt>
                <c:pt idx="20">
                  <c:v>1991</c:v>
                </c:pt>
                <c:pt idx="21">
                  <c:v>1992</c:v>
                </c:pt>
                <c:pt idx="22">
                  <c:v>1993</c:v>
                </c:pt>
                <c:pt idx="23">
                  <c:v>1994</c:v>
                </c:pt>
                <c:pt idx="24">
                  <c:v>1995</c:v>
                </c:pt>
                <c:pt idx="25">
                  <c:v>1996</c:v>
                </c:pt>
                <c:pt idx="26">
                  <c:v>1997</c:v>
                </c:pt>
                <c:pt idx="27">
                  <c:v>1998</c:v>
                </c:pt>
                <c:pt idx="28">
                  <c:v>1999</c:v>
                </c:pt>
                <c:pt idx="29">
                  <c:v>2000</c:v>
                </c:pt>
                <c:pt idx="30">
                  <c:v>2001</c:v>
                </c:pt>
                <c:pt idx="31">
                  <c:v>2002</c:v>
                </c:pt>
                <c:pt idx="32">
                  <c:v>2003</c:v>
                </c:pt>
                <c:pt idx="33">
                  <c:v>2004</c:v>
                </c:pt>
                <c:pt idx="34">
                  <c:v>2005</c:v>
                </c:pt>
                <c:pt idx="35">
                  <c:v>2006</c:v>
                </c:pt>
                <c:pt idx="36">
                  <c:v>2007</c:v>
                </c:pt>
                <c:pt idx="37">
                  <c:v>2008</c:v>
                </c:pt>
                <c:pt idx="38">
                  <c:v>2009</c:v>
                </c:pt>
                <c:pt idx="39">
                  <c:v>2010</c:v>
                </c:pt>
              </c:strCache>
            </c:strRef>
          </c:cat>
          <c:val>
            <c:numRef>
              <c:f>Sheet1!$D$4:$AQ$4</c:f>
              <c:numCache>
                <c:formatCode>General</c:formatCode>
                <c:ptCount val="40"/>
                <c:pt idx="0">
                  <c:v>7.2502700000000004</c:v>
                </c:pt>
                <c:pt idx="1">
                  <c:v>7.3464799999999997</c:v>
                </c:pt>
                <c:pt idx="2">
                  <c:v>7.4084599999999998</c:v>
                </c:pt>
                <c:pt idx="3">
                  <c:v>7.5397600000000091</c:v>
                </c:pt>
                <c:pt idx="4">
                  <c:v>7.7333600000000091</c:v>
                </c:pt>
                <c:pt idx="5">
                  <c:v>8.4932200000000009</c:v>
                </c:pt>
                <c:pt idx="6">
                  <c:v>8.7595700000000001</c:v>
                </c:pt>
                <c:pt idx="7">
                  <c:v>9.4277000000000015</c:v>
                </c:pt>
                <c:pt idx="8">
                  <c:v>10.624829999999999</c:v>
                </c:pt>
                <c:pt idx="9">
                  <c:v>12.83304</c:v>
                </c:pt>
                <c:pt idx="10">
                  <c:v>15.346080000000002</c:v>
                </c:pt>
                <c:pt idx="11">
                  <c:v>19.626670000000001</c:v>
                </c:pt>
                <c:pt idx="12">
                  <c:v>24.254880000000028</c:v>
                </c:pt>
                <c:pt idx="13">
                  <c:v>28.299539999999954</c:v>
                </c:pt>
                <c:pt idx="14">
                  <c:v>31.57495000000004</c:v>
                </c:pt>
                <c:pt idx="15">
                  <c:v>34.083560000000006</c:v>
                </c:pt>
                <c:pt idx="16">
                  <c:v>35.225200000000065</c:v>
                </c:pt>
                <c:pt idx="17">
                  <c:v>35.676410000000011</c:v>
                </c:pt>
                <c:pt idx="18">
                  <c:v>35.894489999999998</c:v>
                </c:pt>
                <c:pt idx="19">
                  <c:v>36.846380000000003</c:v>
                </c:pt>
                <c:pt idx="20">
                  <c:v>37.90155</c:v>
                </c:pt>
                <c:pt idx="21">
                  <c:v>39.467260000000003</c:v>
                </c:pt>
                <c:pt idx="22">
                  <c:v>43.261540000000011</c:v>
                </c:pt>
                <c:pt idx="23">
                  <c:v>44.941409999999998</c:v>
                </c:pt>
                <c:pt idx="24">
                  <c:v>48.914079999999998</c:v>
                </c:pt>
                <c:pt idx="25">
                  <c:v>54.878310000000013</c:v>
                </c:pt>
                <c:pt idx="26">
                  <c:v>64.629149999999981</c:v>
                </c:pt>
                <c:pt idx="27">
                  <c:v>68.269610000000114</c:v>
                </c:pt>
                <c:pt idx="28">
                  <c:v>74.238299999999995</c:v>
                </c:pt>
                <c:pt idx="29">
                  <c:v>78.844070000000002</c:v>
                </c:pt>
                <c:pt idx="30">
                  <c:v>82.732730000000004</c:v>
                </c:pt>
                <c:pt idx="31">
                  <c:v>85.721080000000001</c:v>
                </c:pt>
                <c:pt idx="32">
                  <c:v>87.709639999999993</c:v>
                </c:pt>
                <c:pt idx="33">
                  <c:v>90.208489999999998</c:v>
                </c:pt>
                <c:pt idx="34">
                  <c:v>93.486459999999994</c:v>
                </c:pt>
                <c:pt idx="35">
                  <c:v>97.777240000000006</c:v>
                </c:pt>
                <c:pt idx="36">
                  <c:v>101.80415000000002</c:v>
                </c:pt>
                <c:pt idx="37">
                  <c:v>103.55866</c:v>
                </c:pt>
                <c:pt idx="38">
                  <c:v>103.87251999999998</c:v>
                </c:pt>
                <c:pt idx="39">
                  <c:v>103.11111000000002</c:v>
                </c:pt>
              </c:numCache>
            </c:numRef>
          </c:val>
          <c:smooth val="0"/>
        </c:ser>
        <c:dLbls>
          <c:showLegendKey val="0"/>
          <c:showVal val="0"/>
          <c:showCatName val="0"/>
          <c:showSerName val="0"/>
          <c:showPercent val="0"/>
          <c:showBubbleSize val="0"/>
        </c:dLbls>
        <c:marker val="1"/>
        <c:smooth val="0"/>
        <c:axId val="91544576"/>
        <c:axId val="97256192"/>
      </c:lineChart>
      <c:catAx>
        <c:axId val="91544576"/>
        <c:scaling>
          <c:orientation val="minMax"/>
        </c:scaling>
        <c:delete val="0"/>
        <c:axPos val="b"/>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s-ES"/>
          </a:p>
        </c:txPr>
        <c:crossAx val="97256192"/>
        <c:crosses val="autoZero"/>
        <c:auto val="1"/>
        <c:lblAlgn val="ctr"/>
        <c:lblOffset val="100"/>
        <c:noMultiLvlLbl val="0"/>
      </c:catAx>
      <c:valAx>
        <c:axId val="97256192"/>
        <c:scaling>
          <c:orientation val="minMax"/>
        </c:scaling>
        <c:delete val="0"/>
        <c:axPos val="l"/>
        <c:majorGridlines>
          <c:spPr>
            <a:ln>
              <a:prstDash val="dash"/>
            </a:ln>
          </c:spPr>
        </c:majorGridlines>
        <c:numFmt formatCode="General"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s-ES"/>
          </a:p>
        </c:txPr>
        <c:crossAx val="91544576"/>
        <c:crosses val="autoZero"/>
        <c:crossBetween val="between"/>
      </c:valAx>
    </c:plotArea>
    <c:legend>
      <c:legendPos val="r"/>
      <c:layout>
        <c:manualLayout>
          <c:xMode val="edge"/>
          <c:yMode val="edge"/>
          <c:x val="0.40811798689034567"/>
          <c:y val="0.24326349895548957"/>
          <c:w val="0.56981156018342505"/>
          <c:h val="0.59215551641803077"/>
        </c:manualLayout>
      </c:layout>
      <c:overlay val="0"/>
      <c:txPr>
        <a:bodyPr/>
        <a:lstStyle/>
        <a:p>
          <a:pPr>
            <a:defRPr sz="1300" b="0" i="0" u="none" strike="noStrike" baseline="0">
              <a:solidFill>
                <a:srgbClr val="000000"/>
              </a:solidFill>
              <a:latin typeface="Calibri"/>
              <a:ea typeface="Calibri"/>
              <a:cs typeface="Calibri"/>
            </a:defRPr>
          </a:pPr>
          <a:endParaRPr lang="es-ES"/>
        </a:p>
      </c:txPr>
    </c:legend>
    <c:plotVisOnly val="1"/>
    <c:dispBlanksAs val="gap"/>
    <c:showDLblsOverMax val="0"/>
  </c:chart>
  <c:txPr>
    <a:bodyPr/>
    <a:lstStyle/>
    <a:p>
      <a:pPr>
        <a:defRPr sz="1000" b="0" i="0" u="none" strike="noStrike" baseline="0">
          <a:solidFill>
            <a:srgbClr val="000000"/>
          </a:solidFill>
          <a:latin typeface="Calibri"/>
          <a:ea typeface="Calibri"/>
          <a:cs typeface="Calibri"/>
        </a:defRPr>
      </a:pPr>
      <a:endParaRPr lang="es-E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1941065607324867E-2"/>
          <c:y val="7.2391367289156433E-2"/>
          <c:w val="0.65899734864294368"/>
          <c:h val="0.75403658852720057"/>
        </c:manualLayout>
      </c:layout>
      <c:lineChart>
        <c:grouping val="standard"/>
        <c:varyColors val="0"/>
        <c:ser>
          <c:idx val="0"/>
          <c:order val="0"/>
          <c:tx>
            <c:strRef>
              <c:f>Sheet1!$B$1</c:f>
              <c:strCache>
                <c:ptCount val="1"/>
                <c:pt idx="0">
                  <c:v>Large company</c:v>
                </c:pt>
              </c:strCache>
            </c:strRef>
          </c:tx>
          <c:dLbls>
            <c:txPr>
              <a:bodyPr/>
              <a:lstStyle/>
              <a:p>
                <a:pPr>
                  <a:defRPr sz="1200"/>
                </a:pPr>
                <a:endParaRPr lang="es-ES"/>
              </a:p>
            </c:txPr>
            <c:dLblPos val="t"/>
            <c:showLegendKey val="0"/>
            <c:showVal val="1"/>
            <c:showCatName val="0"/>
            <c:showSerName val="0"/>
            <c:showPercent val="0"/>
            <c:showBubbleSize val="0"/>
            <c:showLeaderLines val="0"/>
          </c:dLbls>
          <c:cat>
            <c:numRef>
              <c:f>Sheet1!$A$2:$A$9</c:f>
              <c:numCache>
                <c:formatCode>General</c:formatCode>
                <c:ptCount val="8"/>
                <c:pt idx="0">
                  <c:v>2005</c:v>
                </c:pt>
                <c:pt idx="1">
                  <c:v>2006</c:v>
                </c:pt>
                <c:pt idx="2">
                  <c:v>2007</c:v>
                </c:pt>
                <c:pt idx="3">
                  <c:v>2008</c:v>
                </c:pt>
                <c:pt idx="4">
                  <c:v>2009</c:v>
                </c:pt>
                <c:pt idx="5">
                  <c:v>2010</c:v>
                </c:pt>
                <c:pt idx="6">
                  <c:v>2011</c:v>
                </c:pt>
                <c:pt idx="7">
                  <c:v>2012</c:v>
                </c:pt>
              </c:numCache>
            </c:numRef>
          </c:cat>
          <c:val>
            <c:numRef>
              <c:f>Sheet1!$B$2:$B$9</c:f>
              <c:numCache>
                <c:formatCode>0.0_ </c:formatCode>
                <c:ptCount val="8"/>
                <c:pt idx="0">
                  <c:v>100</c:v>
                </c:pt>
                <c:pt idx="1">
                  <c:v>109.1</c:v>
                </c:pt>
                <c:pt idx="2">
                  <c:v>118.1</c:v>
                </c:pt>
                <c:pt idx="3">
                  <c:v>123.5</c:v>
                </c:pt>
                <c:pt idx="4">
                  <c:v>125.8</c:v>
                </c:pt>
                <c:pt idx="5">
                  <c:v>148</c:v>
                </c:pt>
                <c:pt idx="6">
                  <c:v>159.9</c:v>
                </c:pt>
                <c:pt idx="7">
                  <c:v>164.9</c:v>
                </c:pt>
              </c:numCache>
            </c:numRef>
          </c:val>
          <c:smooth val="0"/>
        </c:ser>
        <c:ser>
          <c:idx val="1"/>
          <c:order val="1"/>
          <c:tx>
            <c:strRef>
              <c:f>Sheet1!$C$1</c:f>
              <c:strCache>
                <c:ptCount val="1"/>
                <c:pt idx="0">
                  <c:v>Small and medium company</c:v>
                </c:pt>
              </c:strCache>
            </c:strRef>
          </c:tx>
          <c:spPr>
            <a:ln>
              <a:solidFill>
                <a:srgbClr val="A50021"/>
              </a:solidFill>
            </a:ln>
          </c:spPr>
          <c:marker>
            <c:spPr>
              <a:solidFill>
                <a:srgbClr val="A50021"/>
              </a:solidFill>
              <a:ln>
                <a:solidFill>
                  <a:srgbClr val="A50021"/>
                </a:solidFill>
              </a:ln>
            </c:spPr>
          </c:marker>
          <c:dLbls>
            <c:dLbl>
              <c:idx val="0"/>
              <c:layout>
                <c:manualLayout>
                  <c:x val="-4.0824303835521693E-2"/>
                  <c:y val="4.6572660908047417E-2"/>
                </c:manualLayout>
              </c:layout>
              <c:dLblPos val="r"/>
              <c:showLegendKey val="0"/>
              <c:showVal val="1"/>
              <c:showCatName val="0"/>
              <c:showSerName val="0"/>
              <c:showPercent val="0"/>
              <c:showBubbleSize val="0"/>
            </c:dLbl>
            <c:dLbl>
              <c:idx val="1"/>
              <c:layout>
                <c:manualLayout>
                  <c:x val="-3.6216291871709286E-2"/>
                  <c:y val="5.0247021164315092E-2"/>
                </c:manualLayout>
              </c:layout>
              <c:dLblPos val="r"/>
              <c:showLegendKey val="0"/>
              <c:showVal val="1"/>
              <c:showCatName val="0"/>
              <c:showSerName val="0"/>
              <c:showPercent val="0"/>
              <c:showBubbleSize val="0"/>
            </c:dLbl>
            <c:dLbl>
              <c:idx val="2"/>
              <c:layout>
                <c:manualLayout>
                  <c:x val="-3.7344434496384971E-2"/>
                  <c:y val="5.0247021164315092E-2"/>
                </c:manualLayout>
              </c:layout>
              <c:dLblPos val="r"/>
              <c:showLegendKey val="0"/>
              <c:showVal val="1"/>
              <c:showCatName val="0"/>
              <c:showSerName val="0"/>
              <c:showPercent val="0"/>
              <c:showBubbleSize val="0"/>
            </c:dLbl>
            <c:dLbl>
              <c:idx val="3"/>
              <c:layout>
                <c:manualLayout>
                  <c:x val="-3.1729181507065676E-2"/>
                  <c:y val="5.3921381420582885E-2"/>
                </c:manualLayout>
              </c:layout>
              <c:dLblPos val="r"/>
              <c:showLegendKey val="0"/>
              <c:showVal val="1"/>
              <c:showCatName val="0"/>
              <c:showSerName val="0"/>
              <c:showPercent val="0"/>
              <c:showBubbleSize val="0"/>
            </c:dLbl>
            <c:txPr>
              <a:bodyPr/>
              <a:lstStyle/>
              <a:p>
                <a:pPr>
                  <a:defRPr sz="1200"/>
                </a:pPr>
                <a:endParaRPr lang="es-ES"/>
              </a:p>
            </c:txPr>
            <c:dLblPos val="t"/>
            <c:showLegendKey val="0"/>
            <c:showVal val="1"/>
            <c:showCatName val="0"/>
            <c:showSerName val="0"/>
            <c:showPercent val="0"/>
            <c:showBubbleSize val="0"/>
            <c:showLeaderLines val="0"/>
          </c:dLbls>
          <c:cat>
            <c:numRef>
              <c:f>Sheet1!$A$2:$A$9</c:f>
              <c:numCache>
                <c:formatCode>General</c:formatCode>
                <c:ptCount val="8"/>
                <c:pt idx="0">
                  <c:v>2005</c:v>
                </c:pt>
                <c:pt idx="1">
                  <c:v>2006</c:v>
                </c:pt>
                <c:pt idx="2">
                  <c:v>2007</c:v>
                </c:pt>
                <c:pt idx="3">
                  <c:v>2008</c:v>
                </c:pt>
                <c:pt idx="4">
                  <c:v>2009</c:v>
                </c:pt>
                <c:pt idx="5">
                  <c:v>2010</c:v>
                </c:pt>
                <c:pt idx="6">
                  <c:v>2011</c:v>
                </c:pt>
                <c:pt idx="7">
                  <c:v>2012</c:v>
                </c:pt>
              </c:numCache>
            </c:numRef>
          </c:cat>
          <c:val>
            <c:numRef>
              <c:f>Sheet1!$C$2:$C$9</c:f>
              <c:numCache>
                <c:formatCode>0.0_ </c:formatCode>
                <c:ptCount val="8"/>
                <c:pt idx="0">
                  <c:v>100</c:v>
                </c:pt>
                <c:pt idx="1">
                  <c:v>107.7</c:v>
                </c:pt>
                <c:pt idx="2">
                  <c:v>112.7</c:v>
                </c:pt>
                <c:pt idx="3">
                  <c:v>113.1</c:v>
                </c:pt>
                <c:pt idx="4">
                  <c:v>107.2</c:v>
                </c:pt>
                <c:pt idx="5">
                  <c:v>122.8</c:v>
                </c:pt>
                <c:pt idx="6">
                  <c:v>128.1</c:v>
                </c:pt>
                <c:pt idx="7">
                  <c:v>125.8</c:v>
                </c:pt>
              </c:numCache>
            </c:numRef>
          </c:val>
          <c:smooth val="0"/>
        </c:ser>
        <c:dLbls>
          <c:showLegendKey val="0"/>
          <c:showVal val="1"/>
          <c:showCatName val="0"/>
          <c:showSerName val="0"/>
          <c:showPercent val="0"/>
          <c:showBubbleSize val="0"/>
        </c:dLbls>
        <c:marker val="1"/>
        <c:smooth val="0"/>
        <c:axId val="97306496"/>
        <c:axId val="97308032"/>
      </c:lineChart>
      <c:catAx>
        <c:axId val="97306496"/>
        <c:scaling>
          <c:orientation val="minMax"/>
        </c:scaling>
        <c:delete val="0"/>
        <c:axPos val="b"/>
        <c:numFmt formatCode="General" sourceLinked="1"/>
        <c:majorTickMark val="out"/>
        <c:minorTickMark val="none"/>
        <c:tickLblPos val="nextTo"/>
        <c:txPr>
          <a:bodyPr/>
          <a:lstStyle/>
          <a:p>
            <a:pPr>
              <a:defRPr sz="1400"/>
            </a:pPr>
            <a:endParaRPr lang="es-ES"/>
          </a:p>
        </c:txPr>
        <c:crossAx val="97308032"/>
        <c:crosses val="autoZero"/>
        <c:auto val="1"/>
        <c:lblAlgn val="ctr"/>
        <c:lblOffset val="100"/>
        <c:noMultiLvlLbl val="0"/>
      </c:catAx>
      <c:valAx>
        <c:axId val="97308032"/>
        <c:scaling>
          <c:orientation val="minMax"/>
          <c:max val="180"/>
          <c:min val="80"/>
        </c:scaling>
        <c:delete val="0"/>
        <c:axPos val="l"/>
        <c:majorGridlines>
          <c:spPr>
            <a:ln>
              <a:prstDash val="dash"/>
            </a:ln>
          </c:spPr>
        </c:majorGridlines>
        <c:numFmt formatCode="General" sourceLinked="0"/>
        <c:majorTickMark val="out"/>
        <c:minorTickMark val="none"/>
        <c:tickLblPos val="nextTo"/>
        <c:txPr>
          <a:bodyPr/>
          <a:lstStyle/>
          <a:p>
            <a:pPr>
              <a:defRPr sz="1400"/>
            </a:pPr>
            <a:endParaRPr lang="es-ES"/>
          </a:p>
        </c:txPr>
        <c:crossAx val="97306496"/>
        <c:crosses val="autoZero"/>
        <c:crossBetween val="between"/>
      </c:valAx>
    </c:plotArea>
    <c:legend>
      <c:legendPos val="r"/>
      <c:layout>
        <c:manualLayout>
          <c:xMode val="edge"/>
          <c:yMode val="edge"/>
          <c:x val="0.74461470511991068"/>
          <c:y val="0.15401866122619381"/>
          <c:w val="0.25199365103223825"/>
          <c:h val="0.66662584628644039"/>
        </c:manualLayout>
      </c:layout>
      <c:overlay val="0"/>
      <c:txPr>
        <a:bodyPr/>
        <a:lstStyle/>
        <a:p>
          <a:pPr>
            <a:defRPr sz="1400"/>
          </a:pPr>
          <a:endParaRPr lang="es-ES"/>
        </a:p>
      </c:txPr>
    </c:legend>
    <c:plotVisOnly val="1"/>
    <c:dispBlanksAs val="gap"/>
    <c:showDLblsOverMax val="0"/>
  </c:chart>
  <c:txPr>
    <a:bodyPr/>
    <a:lstStyle/>
    <a:p>
      <a:pPr>
        <a:defRPr sz="1800"/>
      </a:pPr>
      <a:endParaRPr lang="es-E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3.199026426712015E-2"/>
          <c:y val="1.2753437168316343E-2"/>
          <c:w val="0.94851409182859303"/>
          <c:h val="0.92444268917795913"/>
        </c:manualLayout>
      </c:layout>
      <c:lineChart>
        <c:grouping val="standard"/>
        <c:varyColors val="0"/>
        <c:ser>
          <c:idx val="0"/>
          <c:order val="0"/>
          <c:tx>
            <c:strRef>
              <c:f>대기업.중소기업임금비율!$H$49</c:f>
              <c:strCache>
                <c:ptCount val="1"/>
                <c:pt idx="0">
                  <c:v>Whole industry</c:v>
                </c:pt>
              </c:strCache>
            </c:strRef>
          </c:tx>
          <c:cat>
            <c:strRef>
              <c:f>대기업.중소기업임금비율!$G$50:$G$56</c:f>
              <c:strCache>
                <c:ptCount val="7"/>
                <c:pt idx="0">
                  <c:v>2008</c:v>
                </c:pt>
                <c:pt idx="1">
                  <c:v>2009</c:v>
                </c:pt>
                <c:pt idx="2">
                  <c:v>2010</c:v>
                </c:pt>
                <c:pt idx="3">
                  <c:v>2011</c:v>
                </c:pt>
                <c:pt idx="4">
                  <c:v>2012</c:v>
                </c:pt>
                <c:pt idx="5">
                  <c:v>2013</c:v>
                </c:pt>
                <c:pt idx="6">
                  <c:v>2014</c:v>
                </c:pt>
              </c:strCache>
            </c:strRef>
          </c:cat>
          <c:val>
            <c:numRef>
              <c:f>대기업.중소기업임금비율!$H$50:$H$56</c:f>
              <c:numCache>
                <c:formatCode>General</c:formatCode>
                <c:ptCount val="7"/>
                <c:pt idx="0">
                  <c:v>1.583172349431724</c:v>
                </c:pt>
                <c:pt idx="1">
                  <c:v>1.6942133276796627</c:v>
                </c:pt>
                <c:pt idx="2">
                  <c:v>1.6669559120832795</c:v>
                </c:pt>
                <c:pt idx="3">
                  <c:v>1.7654017756805758</c:v>
                </c:pt>
                <c:pt idx="4">
                  <c:v>1.8731576161980812</c:v>
                </c:pt>
                <c:pt idx="5">
                  <c:v>1.7973439205750894</c:v>
                </c:pt>
                <c:pt idx="6">
                  <c:v>2.0746571414657322</c:v>
                </c:pt>
              </c:numCache>
            </c:numRef>
          </c:val>
          <c:smooth val="0"/>
        </c:ser>
        <c:ser>
          <c:idx val="1"/>
          <c:order val="1"/>
          <c:tx>
            <c:strRef>
              <c:f>대기업.중소기업임금비율!$I$49</c:f>
              <c:strCache>
                <c:ptCount val="1"/>
                <c:pt idx="0">
                  <c:v>Manufacturing</c:v>
                </c:pt>
              </c:strCache>
            </c:strRef>
          </c:tx>
          <c:spPr>
            <a:ln>
              <a:solidFill>
                <a:srgbClr val="BD3409"/>
              </a:solidFill>
            </a:ln>
          </c:spPr>
          <c:marker>
            <c:spPr>
              <a:solidFill>
                <a:srgbClr val="C00000"/>
              </a:solidFill>
            </c:spPr>
          </c:marker>
          <c:cat>
            <c:strRef>
              <c:f>대기업.중소기업임금비율!$G$50:$G$56</c:f>
              <c:strCache>
                <c:ptCount val="7"/>
                <c:pt idx="0">
                  <c:v>2008</c:v>
                </c:pt>
                <c:pt idx="1">
                  <c:v>2009</c:v>
                </c:pt>
                <c:pt idx="2">
                  <c:v>2010</c:v>
                </c:pt>
                <c:pt idx="3">
                  <c:v>2011</c:v>
                </c:pt>
                <c:pt idx="4">
                  <c:v>2012</c:v>
                </c:pt>
                <c:pt idx="5">
                  <c:v>2013</c:v>
                </c:pt>
                <c:pt idx="6">
                  <c:v>2014</c:v>
                </c:pt>
              </c:strCache>
            </c:strRef>
          </c:cat>
          <c:val>
            <c:numRef>
              <c:f>대기업.중소기업임금비율!$I$50:$I$56</c:f>
              <c:numCache>
                <c:formatCode>General</c:formatCode>
                <c:ptCount val="7"/>
                <c:pt idx="0">
                  <c:v>1.6805134431884794</c:v>
                </c:pt>
                <c:pt idx="1">
                  <c:v>1.8881691424789699</c:v>
                </c:pt>
                <c:pt idx="2">
                  <c:v>1.9338082937355825</c:v>
                </c:pt>
                <c:pt idx="3">
                  <c:v>2.1578651792117243</c:v>
                </c:pt>
                <c:pt idx="4">
                  <c:v>2.5210671061801584</c:v>
                </c:pt>
                <c:pt idx="5">
                  <c:v>2.451540099728923</c:v>
                </c:pt>
                <c:pt idx="6">
                  <c:v>3.0398517748231777</c:v>
                </c:pt>
              </c:numCache>
            </c:numRef>
          </c:val>
          <c:smooth val="0"/>
        </c:ser>
        <c:dLbls>
          <c:showLegendKey val="0"/>
          <c:showVal val="0"/>
          <c:showCatName val="0"/>
          <c:showSerName val="0"/>
          <c:showPercent val="0"/>
          <c:showBubbleSize val="0"/>
        </c:dLbls>
        <c:marker val="1"/>
        <c:smooth val="0"/>
        <c:axId val="97605504"/>
        <c:axId val="97607680"/>
      </c:lineChart>
      <c:catAx>
        <c:axId val="97605504"/>
        <c:scaling>
          <c:orientation val="minMax"/>
        </c:scaling>
        <c:delete val="0"/>
        <c:axPos val="b"/>
        <c:majorTickMark val="out"/>
        <c:minorTickMark val="none"/>
        <c:tickLblPos val="nextTo"/>
        <c:crossAx val="97607680"/>
        <c:crosses val="autoZero"/>
        <c:auto val="1"/>
        <c:lblAlgn val="ctr"/>
        <c:lblOffset val="100"/>
        <c:noMultiLvlLbl val="0"/>
      </c:catAx>
      <c:valAx>
        <c:axId val="97607680"/>
        <c:scaling>
          <c:orientation val="minMax"/>
          <c:min val="1"/>
        </c:scaling>
        <c:delete val="0"/>
        <c:axPos val="l"/>
        <c:majorGridlines>
          <c:spPr>
            <a:ln>
              <a:prstDash val="dash"/>
            </a:ln>
          </c:spPr>
        </c:majorGridlines>
        <c:numFmt formatCode="General" sourceLinked="1"/>
        <c:majorTickMark val="out"/>
        <c:minorTickMark val="none"/>
        <c:tickLblPos val="nextTo"/>
        <c:crossAx val="97605504"/>
        <c:crosses val="autoZero"/>
        <c:crossBetween val="between"/>
      </c:valAx>
    </c:plotArea>
    <c:legend>
      <c:legendPos val="r"/>
      <c:layout>
        <c:manualLayout>
          <c:xMode val="edge"/>
          <c:yMode val="edge"/>
          <c:x val="0.11936481327756242"/>
          <c:y val="5.6775520614782082E-2"/>
          <c:w val="0.7346099393665867"/>
          <c:h val="0.11528908416228537"/>
        </c:manualLayout>
      </c:layout>
      <c:overlay val="0"/>
    </c:legend>
    <c:plotVisOnly val="1"/>
    <c:dispBlanksAs val="gap"/>
    <c:showDLblsOverMax val="0"/>
  </c:chart>
  <c:txPr>
    <a:bodyPr/>
    <a:lstStyle/>
    <a:p>
      <a:pPr>
        <a:defRPr sz="1800" baseline="0"/>
      </a:pPr>
      <a:endParaRPr lang="es-E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tx>
            <c:strRef>
              <c:f>Sheet1!$B$1</c:f>
              <c:strCache>
                <c:ptCount val="1"/>
                <c:pt idx="0">
                  <c:v>Korea(2009)</c:v>
                </c:pt>
              </c:strCache>
            </c:strRef>
          </c:tx>
          <c:invertIfNegative val="0"/>
          <c:dLbls>
            <c:txPr>
              <a:bodyPr/>
              <a:lstStyle/>
              <a:p>
                <a:pPr>
                  <a:defRPr sz="1100"/>
                </a:pPr>
                <a:endParaRPr lang="es-ES"/>
              </a:p>
            </c:txPr>
            <c:dLblPos val="outEnd"/>
            <c:showLegendKey val="0"/>
            <c:showVal val="1"/>
            <c:showCatName val="0"/>
            <c:showSerName val="0"/>
            <c:showPercent val="0"/>
            <c:showBubbleSize val="0"/>
            <c:showLeaderLines val="0"/>
          </c:dLbls>
          <c:cat>
            <c:strRef>
              <c:f>Sheet1!$A$2:$A$5</c:f>
              <c:strCache>
                <c:ptCount val="4"/>
                <c:pt idx="0">
                  <c:v>10~19</c:v>
                </c:pt>
                <c:pt idx="1">
                  <c:v>20~99</c:v>
                </c:pt>
                <c:pt idx="2">
                  <c:v>100~499</c:v>
                </c:pt>
                <c:pt idx="3">
                  <c:v>500+</c:v>
                </c:pt>
              </c:strCache>
            </c:strRef>
          </c:cat>
          <c:val>
            <c:numRef>
              <c:f>Sheet1!$B$2:$B$5</c:f>
              <c:numCache>
                <c:formatCode>0.0_);[Red]\(0.0\)</c:formatCode>
                <c:ptCount val="4"/>
                <c:pt idx="0">
                  <c:v>41.3</c:v>
                </c:pt>
                <c:pt idx="1">
                  <c:v>48.9</c:v>
                </c:pt>
                <c:pt idx="2">
                  <c:v>63</c:v>
                </c:pt>
                <c:pt idx="3" formatCode="0_);[Red]\(0\)">
                  <c:v>100</c:v>
                </c:pt>
              </c:numCache>
            </c:numRef>
          </c:val>
        </c:ser>
        <c:ser>
          <c:idx val="1"/>
          <c:order val="1"/>
          <c:tx>
            <c:strRef>
              <c:f>Sheet1!$C$1</c:f>
              <c:strCache>
                <c:ptCount val="1"/>
                <c:pt idx="0">
                  <c:v>Japan(2007)</c:v>
                </c:pt>
              </c:strCache>
            </c:strRef>
          </c:tx>
          <c:invertIfNegative val="0"/>
          <c:dLbls>
            <c:txPr>
              <a:bodyPr/>
              <a:lstStyle/>
              <a:p>
                <a:pPr>
                  <a:defRPr sz="1100"/>
                </a:pPr>
                <a:endParaRPr lang="es-ES"/>
              </a:p>
            </c:txPr>
            <c:dLblPos val="outEnd"/>
            <c:showLegendKey val="0"/>
            <c:showVal val="1"/>
            <c:showCatName val="0"/>
            <c:showSerName val="0"/>
            <c:showPercent val="0"/>
            <c:showBubbleSize val="0"/>
            <c:showLeaderLines val="0"/>
          </c:dLbls>
          <c:cat>
            <c:strRef>
              <c:f>Sheet1!$A$2:$A$5</c:f>
              <c:strCache>
                <c:ptCount val="4"/>
                <c:pt idx="0">
                  <c:v>10~19</c:v>
                </c:pt>
                <c:pt idx="1">
                  <c:v>20~99</c:v>
                </c:pt>
                <c:pt idx="2">
                  <c:v>100~499</c:v>
                </c:pt>
                <c:pt idx="3">
                  <c:v>500+</c:v>
                </c:pt>
              </c:strCache>
            </c:strRef>
          </c:cat>
          <c:val>
            <c:numRef>
              <c:f>Sheet1!$C$2:$C$5</c:f>
              <c:numCache>
                <c:formatCode>0.0_);[Red]\(0.0\)</c:formatCode>
                <c:ptCount val="4"/>
                <c:pt idx="0">
                  <c:v>50.5</c:v>
                </c:pt>
                <c:pt idx="1">
                  <c:v>59.7</c:v>
                </c:pt>
                <c:pt idx="2">
                  <c:v>72.900000000000006</c:v>
                </c:pt>
                <c:pt idx="3" formatCode="0_);[Red]\(0\)">
                  <c:v>100</c:v>
                </c:pt>
              </c:numCache>
            </c:numRef>
          </c:val>
        </c:ser>
        <c:ser>
          <c:idx val="2"/>
          <c:order val="2"/>
          <c:tx>
            <c:strRef>
              <c:f>Sheet1!$D$1</c:f>
              <c:strCache>
                <c:ptCount val="1"/>
                <c:pt idx="0">
                  <c:v>The United States(2007)</c:v>
                </c:pt>
              </c:strCache>
            </c:strRef>
          </c:tx>
          <c:invertIfNegative val="0"/>
          <c:dLbls>
            <c:txPr>
              <a:bodyPr/>
              <a:lstStyle/>
              <a:p>
                <a:pPr>
                  <a:defRPr sz="1100"/>
                </a:pPr>
                <a:endParaRPr lang="es-ES"/>
              </a:p>
            </c:txPr>
            <c:dLblPos val="outEnd"/>
            <c:showLegendKey val="0"/>
            <c:showVal val="1"/>
            <c:showCatName val="0"/>
            <c:showSerName val="0"/>
            <c:showPercent val="0"/>
            <c:showBubbleSize val="0"/>
            <c:showLeaderLines val="0"/>
          </c:dLbls>
          <c:cat>
            <c:strRef>
              <c:f>Sheet1!$A$2:$A$5</c:f>
              <c:strCache>
                <c:ptCount val="4"/>
                <c:pt idx="0">
                  <c:v>10~19</c:v>
                </c:pt>
                <c:pt idx="1">
                  <c:v>20~99</c:v>
                </c:pt>
                <c:pt idx="2">
                  <c:v>100~499</c:v>
                </c:pt>
                <c:pt idx="3">
                  <c:v>500+</c:v>
                </c:pt>
              </c:strCache>
            </c:strRef>
          </c:cat>
          <c:val>
            <c:numRef>
              <c:f>Sheet1!$D$2:$D$5</c:f>
              <c:numCache>
                <c:formatCode>0.0_);[Red]\(0.0\)</c:formatCode>
                <c:ptCount val="4"/>
                <c:pt idx="0">
                  <c:v>68.599999999999994</c:v>
                </c:pt>
                <c:pt idx="1">
                  <c:v>76</c:v>
                </c:pt>
                <c:pt idx="2">
                  <c:v>80.400000000000006</c:v>
                </c:pt>
                <c:pt idx="3" formatCode="0_);[Red]\(0\)">
                  <c:v>100</c:v>
                </c:pt>
              </c:numCache>
            </c:numRef>
          </c:val>
        </c:ser>
        <c:dLbls>
          <c:showLegendKey val="0"/>
          <c:showVal val="1"/>
          <c:showCatName val="0"/>
          <c:showSerName val="0"/>
          <c:showPercent val="0"/>
          <c:showBubbleSize val="0"/>
        </c:dLbls>
        <c:gapWidth val="150"/>
        <c:axId val="97920128"/>
        <c:axId val="97921664"/>
      </c:barChart>
      <c:catAx>
        <c:axId val="97920128"/>
        <c:scaling>
          <c:orientation val="minMax"/>
        </c:scaling>
        <c:delete val="0"/>
        <c:axPos val="b"/>
        <c:majorTickMark val="out"/>
        <c:minorTickMark val="none"/>
        <c:tickLblPos val="nextTo"/>
        <c:crossAx val="97921664"/>
        <c:crosses val="autoZero"/>
        <c:auto val="1"/>
        <c:lblAlgn val="ctr"/>
        <c:lblOffset val="100"/>
        <c:noMultiLvlLbl val="0"/>
      </c:catAx>
      <c:valAx>
        <c:axId val="97921664"/>
        <c:scaling>
          <c:orientation val="minMax"/>
        </c:scaling>
        <c:delete val="0"/>
        <c:axPos val="l"/>
        <c:majorGridlines/>
        <c:numFmt formatCode="0.0_);[Red]\(0.0\)" sourceLinked="1"/>
        <c:majorTickMark val="out"/>
        <c:minorTickMark val="none"/>
        <c:tickLblPos val="nextTo"/>
        <c:crossAx val="97920128"/>
        <c:crosses val="autoZero"/>
        <c:crossBetween val="between"/>
      </c:valAx>
    </c:plotArea>
    <c:legend>
      <c:legendPos val="r"/>
      <c:layout>
        <c:manualLayout>
          <c:xMode val="edge"/>
          <c:yMode val="edge"/>
          <c:x val="0.68479740844929549"/>
          <c:y val="0.251745152618576"/>
          <c:w val="0.31350944281204518"/>
          <c:h val="0.44355468482415744"/>
        </c:manualLayout>
      </c:layout>
      <c:overlay val="0"/>
      <c:txPr>
        <a:bodyPr/>
        <a:lstStyle/>
        <a:p>
          <a:pPr>
            <a:defRPr sz="1400"/>
          </a:pPr>
          <a:endParaRPr lang="es-ES"/>
        </a:p>
      </c:txPr>
    </c:legend>
    <c:plotVisOnly val="1"/>
    <c:dispBlanksAs val="gap"/>
    <c:showDLblsOverMax val="0"/>
  </c:chart>
  <c:txPr>
    <a:bodyPr/>
    <a:lstStyle/>
    <a:p>
      <a:pPr>
        <a:defRPr sz="1800"/>
      </a:pPr>
      <a:endParaRPr lang="es-E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invertIfNegative val="0"/>
          <c:dPt>
            <c:idx val="6"/>
            <c:invertIfNegative val="0"/>
            <c:bubble3D val="0"/>
            <c:spPr>
              <a:solidFill>
                <a:srgbClr val="FF0000"/>
              </a:solidFill>
            </c:spPr>
          </c:dPt>
          <c:cat>
            <c:strRef>
              <c:f>'level chart'!$A$1:$A$37</c:f>
              <c:strCache>
                <c:ptCount val="37"/>
                <c:pt idx="0">
                  <c:v>Mexico</c:v>
                </c:pt>
                <c:pt idx="1">
                  <c:v>Russian Federation</c:v>
                </c:pt>
                <c:pt idx="2">
                  <c:v>Chile</c:v>
                </c:pt>
                <c:pt idx="3">
                  <c:v>Estonia</c:v>
                </c:pt>
                <c:pt idx="4">
                  <c:v>Poland</c:v>
                </c:pt>
                <c:pt idx="5">
                  <c:v>Hungary</c:v>
                </c:pt>
                <c:pt idx="6">
                  <c:v>Korea</c:v>
                </c:pt>
                <c:pt idx="7">
                  <c:v>Turkey</c:v>
                </c:pt>
                <c:pt idx="8">
                  <c:v>Czech Republic</c:v>
                </c:pt>
                <c:pt idx="9">
                  <c:v>Portugal</c:v>
                </c:pt>
                <c:pt idx="10">
                  <c:v>Greece</c:v>
                </c:pt>
                <c:pt idx="11">
                  <c:v>Slovak Republic</c:v>
                </c:pt>
                <c:pt idx="12">
                  <c:v>New Zealand</c:v>
                </c:pt>
                <c:pt idx="13">
                  <c:v>Slovenia</c:v>
                </c:pt>
                <c:pt idx="14">
                  <c:v>Japan</c:v>
                </c:pt>
                <c:pt idx="15">
                  <c:v>Iceland</c:v>
                </c:pt>
                <c:pt idx="16">
                  <c:v>Italy</c:v>
                </c:pt>
                <c:pt idx="17">
                  <c:v>OECD Total</c:v>
                </c:pt>
                <c:pt idx="18">
                  <c:v>Canada</c:v>
                </c:pt>
                <c:pt idx="19">
                  <c:v>United Kingdom</c:v>
                </c:pt>
                <c:pt idx="20">
                  <c:v>Finland</c:v>
                </c:pt>
                <c:pt idx="21">
                  <c:v>Spain</c:v>
                </c:pt>
                <c:pt idx="22">
                  <c:v>Euro area</c:v>
                </c:pt>
                <c:pt idx="23">
                  <c:v>Australia</c:v>
                </c:pt>
                <c:pt idx="24">
                  <c:v>Austria</c:v>
                </c:pt>
                <c:pt idx="25">
                  <c:v>Sweden</c:v>
                </c:pt>
                <c:pt idx="26">
                  <c:v>Switzerland</c:v>
                </c:pt>
                <c:pt idx="27">
                  <c:v>G7 countries</c:v>
                </c:pt>
                <c:pt idx="28">
                  <c:v>Germany</c:v>
                </c:pt>
                <c:pt idx="29">
                  <c:v>Denmark</c:v>
                </c:pt>
                <c:pt idx="30">
                  <c:v>France</c:v>
                </c:pt>
                <c:pt idx="31">
                  <c:v>Netherlands</c:v>
                </c:pt>
                <c:pt idx="32">
                  <c:v>Belgium</c:v>
                </c:pt>
                <c:pt idx="33">
                  <c:v>United States</c:v>
                </c:pt>
                <c:pt idx="34">
                  <c:v>Ireland</c:v>
                </c:pt>
                <c:pt idx="35">
                  <c:v>Luxembourg</c:v>
                </c:pt>
                <c:pt idx="36">
                  <c:v>Norway</c:v>
                </c:pt>
              </c:strCache>
            </c:strRef>
          </c:cat>
          <c:val>
            <c:numRef>
              <c:f>'level chart'!$B$1:$B$37</c:f>
              <c:numCache>
                <c:formatCode>General</c:formatCode>
                <c:ptCount val="37"/>
                <c:pt idx="0">
                  <c:v>19.2</c:v>
                </c:pt>
                <c:pt idx="1">
                  <c:v>24</c:v>
                </c:pt>
                <c:pt idx="2">
                  <c:v>27.2</c:v>
                </c:pt>
                <c:pt idx="3">
                  <c:v>27.8</c:v>
                </c:pt>
                <c:pt idx="4">
                  <c:v>28.1</c:v>
                </c:pt>
                <c:pt idx="5">
                  <c:v>28.3</c:v>
                </c:pt>
                <c:pt idx="6">
                  <c:v>28.9</c:v>
                </c:pt>
                <c:pt idx="7">
                  <c:v>28.9</c:v>
                </c:pt>
                <c:pt idx="8">
                  <c:v>31</c:v>
                </c:pt>
                <c:pt idx="9">
                  <c:v>34</c:v>
                </c:pt>
                <c:pt idx="10">
                  <c:v>34.5</c:v>
                </c:pt>
                <c:pt idx="11">
                  <c:v>34.700000000000003</c:v>
                </c:pt>
                <c:pt idx="12">
                  <c:v>37.800000000000004</c:v>
                </c:pt>
                <c:pt idx="13">
                  <c:v>39.200000000000003</c:v>
                </c:pt>
                <c:pt idx="14">
                  <c:v>40.1</c:v>
                </c:pt>
                <c:pt idx="15">
                  <c:v>41.7</c:v>
                </c:pt>
                <c:pt idx="16">
                  <c:v>46.7</c:v>
                </c:pt>
                <c:pt idx="17">
                  <c:v>46.7</c:v>
                </c:pt>
                <c:pt idx="18">
                  <c:v>47.3</c:v>
                </c:pt>
                <c:pt idx="19">
                  <c:v>48.5</c:v>
                </c:pt>
                <c:pt idx="20">
                  <c:v>49</c:v>
                </c:pt>
                <c:pt idx="21">
                  <c:v>50</c:v>
                </c:pt>
                <c:pt idx="22">
                  <c:v>52.9</c:v>
                </c:pt>
                <c:pt idx="23">
                  <c:v>53</c:v>
                </c:pt>
                <c:pt idx="24">
                  <c:v>53.7</c:v>
                </c:pt>
                <c:pt idx="25">
                  <c:v>54.7</c:v>
                </c:pt>
                <c:pt idx="26">
                  <c:v>55.1</c:v>
                </c:pt>
                <c:pt idx="27">
                  <c:v>55.2</c:v>
                </c:pt>
                <c:pt idx="28">
                  <c:v>58.3</c:v>
                </c:pt>
                <c:pt idx="29">
                  <c:v>59.5</c:v>
                </c:pt>
                <c:pt idx="30">
                  <c:v>59.5</c:v>
                </c:pt>
                <c:pt idx="31">
                  <c:v>60.2</c:v>
                </c:pt>
                <c:pt idx="32">
                  <c:v>61.8</c:v>
                </c:pt>
                <c:pt idx="33">
                  <c:v>64.099999999999994</c:v>
                </c:pt>
                <c:pt idx="34">
                  <c:v>71.2</c:v>
                </c:pt>
                <c:pt idx="35">
                  <c:v>82.1</c:v>
                </c:pt>
                <c:pt idx="36">
                  <c:v>86.6</c:v>
                </c:pt>
              </c:numCache>
            </c:numRef>
          </c:val>
        </c:ser>
        <c:dLbls>
          <c:showLegendKey val="0"/>
          <c:showVal val="0"/>
          <c:showCatName val="0"/>
          <c:showSerName val="0"/>
          <c:showPercent val="0"/>
          <c:showBubbleSize val="0"/>
        </c:dLbls>
        <c:gapWidth val="150"/>
        <c:axId val="105889792"/>
        <c:axId val="105891328"/>
      </c:barChart>
      <c:catAx>
        <c:axId val="105889792"/>
        <c:scaling>
          <c:orientation val="minMax"/>
        </c:scaling>
        <c:delete val="0"/>
        <c:axPos val="l"/>
        <c:majorTickMark val="out"/>
        <c:minorTickMark val="none"/>
        <c:tickLblPos val="nextTo"/>
        <c:crossAx val="105891328"/>
        <c:crosses val="autoZero"/>
        <c:auto val="1"/>
        <c:lblAlgn val="ctr"/>
        <c:lblOffset val="100"/>
        <c:noMultiLvlLbl val="0"/>
      </c:catAx>
      <c:valAx>
        <c:axId val="105891328"/>
        <c:scaling>
          <c:orientation val="minMax"/>
        </c:scaling>
        <c:delete val="0"/>
        <c:axPos val="b"/>
        <c:majorGridlines>
          <c:spPr>
            <a:ln>
              <a:prstDash val="dash"/>
            </a:ln>
          </c:spPr>
        </c:majorGridlines>
        <c:numFmt formatCode="General" sourceLinked="1"/>
        <c:majorTickMark val="out"/>
        <c:minorTickMark val="none"/>
        <c:tickLblPos val="nextTo"/>
        <c:crossAx val="105889792"/>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D292E7A3-DEDA-40BB-ABD2-87826482827F}" type="datetimeFigureOut">
              <a:rPr lang="ko-KR" altLang="en-US" smtClean="0"/>
              <a:pPr/>
              <a:t>2014-05-29</a:t>
            </a:fld>
            <a:endParaRPr lang="ko-KR" altLang="en-US"/>
          </a:p>
        </p:txBody>
      </p:sp>
      <p:sp>
        <p:nvSpPr>
          <p:cNvPr id="4" name="바닥글 개체 틀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ko-KR" altLang="en-US"/>
          </a:p>
        </p:txBody>
      </p:sp>
      <p:sp>
        <p:nvSpPr>
          <p:cNvPr id="5" name="슬라이드 번호 개체 틀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70ED98F-D274-4AA2-B6B3-E163F1831686}" type="slidenum">
              <a:rPr lang="ko-KR" altLang="en-US" smtClean="0"/>
              <a:pPr/>
              <a:t>‹Nº›</a:t>
            </a:fld>
            <a:endParaRPr lang="ko-KR" altLang="en-US"/>
          </a:p>
        </p:txBody>
      </p:sp>
    </p:spTree>
    <p:extLst>
      <p:ext uri="{BB962C8B-B14F-4D97-AF65-F5344CB8AC3E}">
        <p14:creationId xmlns:p14="http://schemas.microsoft.com/office/powerpoint/2010/main" val="325737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666585D4-69F5-4E96-AADC-F9FFB3A30BEE}" type="datetimeFigureOut">
              <a:rPr lang="ko-KR" altLang="en-US" smtClean="0"/>
              <a:pPr/>
              <a:t>2014-05-29</a:t>
            </a:fld>
            <a:endParaRPr lang="ko-KR" altLang="en-US"/>
          </a:p>
        </p:txBody>
      </p:sp>
      <p:sp>
        <p:nvSpPr>
          <p:cNvPr id="4" name="슬라이드 이미지 개체 틀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8E1826AF-5618-41A4-AB5A-934BB514A51F}" type="slidenum">
              <a:rPr lang="ko-KR" altLang="en-US" smtClean="0"/>
              <a:pPr/>
              <a:t>‹Nº›</a:t>
            </a:fld>
            <a:endParaRPr lang="ko-KR" altLang="en-US"/>
          </a:p>
        </p:txBody>
      </p:sp>
    </p:spTree>
    <p:extLst>
      <p:ext uri="{BB962C8B-B14F-4D97-AF65-F5344CB8AC3E}">
        <p14:creationId xmlns:p14="http://schemas.microsoft.com/office/powerpoint/2010/main" val="2468376118"/>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ko-KR" altLang="en-US" smtClean="0"/>
              <a:t>마스터 제목 스타일 편집</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ko-KR" altLang="en-US" smtClean="0"/>
              <a:t>마스터 부제목 스타일 편집</a:t>
            </a:r>
            <a:endParaRPr kumimoji="0" lang="en-US"/>
          </a:p>
        </p:txBody>
      </p:sp>
      <p:sp>
        <p:nvSpPr>
          <p:cNvPr id="30" name="Date Placeholder 29"/>
          <p:cNvSpPr>
            <a:spLocks noGrp="1"/>
          </p:cNvSpPr>
          <p:nvPr>
            <p:ph type="dt" sz="half" idx="10"/>
          </p:nvPr>
        </p:nvSpPr>
        <p:spPr/>
        <p:txBody>
          <a:bodyPr/>
          <a:lstStyle/>
          <a:p>
            <a:fld id="{85E91F30-0D7D-497C-A12A-C6120BCF7579}" type="datetimeFigureOut">
              <a:rPr lang="ko-KR" altLang="en-US" smtClean="0"/>
              <a:pPr/>
              <a:t>2014-05-29</a:t>
            </a:fld>
            <a:endParaRPr lang="ko-KR" altLang="en-US"/>
          </a:p>
        </p:txBody>
      </p:sp>
      <p:sp>
        <p:nvSpPr>
          <p:cNvPr id="19" name="Footer Placeholder 18"/>
          <p:cNvSpPr>
            <a:spLocks noGrp="1"/>
          </p:cNvSpPr>
          <p:nvPr>
            <p:ph type="ftr" sz="quarter" idx="11"/>
          </p:nvPr>
        </p:nvSpPr>
        <p:spPr/>
        <p:txBody>
          <a:bodyPr/>
          <a:lstStyle/>
          <a:p>
            <a:endParaRPr lang="ko-KR" altLang="en-US"/>
          </a:p>
        </p:txBody>
      </p:sp>
      <p:sp>
        <p:nvSpPr>
          <p:cNvPr id="27" name="Slide Number Placeholder 26"/>
          <p:cNvSpPr>
            <a:spLocks noGrp="1"/>
          </p:cNvSpPr>
          <p:nvPr>
            <p:ph type="sldNum" sz="quarter" idx="12"/>
          </p:nvPr>
        </p:nvSpPr>
        <p:spPr/>
        <p:txBody>
          <a:bodyPr/>
          <a:lstStyle/>
          <a:p>
            <a:fld id="{E5E69544-530F-4306-A98B-163850B0A80E}" type="slidenum">
              <a:rPr lang="ko-KR" altLang="en-US" smtClean="0"/>
              <a:pPr/>
              <a:t>‹Nº›</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ko-KR" altLang="en-US" smtClean="0"/>
              <a:t>마스터 제목 스타일 편집</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Date Placeholder 3"/>
          <p:cNvSpPr>
            <a:spLocks noGrp="1"/>
          </p:cNvSpPr>
          <p:nvPr>
            <p:ph type="dt" sz="half" idx="10"/>
          </p:nvPr>
        </p:nvSpPr>
        <p:spPr/>
        <p:txBody>
          <a:bodyPr/>
          <a:lstStyle/>
          <a:p>
            <a:fld id="{85E91F30-0D7D-497C-A12A-C6120BCF7579}" type="datetimeFigureOut">
              <a:rPr lang="ko-KR" altLang="en-US" smtClean="0"/>
              <a:pPr/>
              <a:t>2014-05-29</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E5E69544-530F-4306-A98B-163850B0A80E}" type="slidenum">
              <a:rPr lang="ko-KR" altLang="en-US" smtClean="0"/>
              <a:pPr/>
              <a:t>‹Nº›</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ko-KR" altLang="en-US" smtClean="0"/>
              <a:t>마스터 제목 스타일 편집</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Date Placeholder 3"/>
          <p:cNvSpPr>
            <a:spLocks noGrp="1"/>
          </p:cNvSpPr>
          <p:nvPr>
            <p:ph type="dt" sz="half" idx="10"/>
          </p:nvPr>
        </p:nvSpPr>
        <p:spPr/>
        <p:txBody>
          <a:bodyPr/>
          <a:lstStyle/>
          <a:p>
            <a:fld id="{85E91F30-0D7D-497C-A12A-C6120BCF7579}" type="datetimeFigureOut">
              <a:rPr lang="ko-KR" altLang="en-US" smtClean="0"/>
              <a:pPr/>
              <a:t>2014-05-29</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E5E69544-530F-4306-A98B-163850B0A80E}" type="slidenum">
              <a:rPr lang="ko-KR" altLang="en-US" smtClean="0"/>
              <a:pPr/>
              <a:t>‹Nº›</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ko-KR" altLang="en-US" dirty="0" smtClean="0"/>
              <a:t>마스터 제목 스타일 편집</a:t>
            </a:r>
            <a:endParaRPr kumimoji="0" lang="en-US" dirty="0"/>
          </a:p>
        </p:txBody>
      </p:sp>
      <p:sp>
        <p:nvSpPr>
          <p:cNvPr id="3" name="Content Placeholder 2"/>
          <p:cNvSpPr>
            <a:spLocks noGrp="1"/>
          </p:cNvSpPr>
          <p:nvPr>
            <p:ph idx="1"/>
          </p:nvPr>
        </p:nvSpPr>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Date Placeholder 3"/>
          <p:cNvSpPr>
            <a:spLocks noGrp="1"/>
          </p:cNvSpPr>
          <p:nvPr>
            <p:ph type="dt" sz="half" idx="10"/>
          </p:nvPr>
        </p:nvSpPr>
        <p:spPr/>
        <p:txBody>
          <a:bodyPr/>
          <a:lstStyle/>
          <a:p>
            <a:fld id="{85E91F30-0D7D-497C-A12A-C6120BCF7579}" type="datetimeFigureOut">
              <a:rPr lang="ko-KR" altLang="en-US" smtClean="0"/>
              <a:pPr/>
              <a:t>2014-05-29</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E5E69544-530F-4306-A98B-163850B0A80E}" type="slidenum">
              <a:rPr lang="ko-KR" altLang="en-US" smtClean="0"/>
              <a:pPr/>
              <a:t>‹Nº›</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ko-KR" altLang="en-US" smtClean="0"/>
              <a:t>마스터 제목 스타일 편집</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ko-KR" altLang="en-US" smtClean="0"/>
              <a:t>마스터 텍스트 스타일을 편집합니다</a:t>
            </a:r>
          </a:p>
        </p:txBody>
      </p:sp>
      <p:sp>
        <p:nvSpPr>
          <p:cNvPr id="4" name="Date Placeholder 3"/>
          <p:cNvSpPr>
            <a:spLocks noGrp="1"/>
          </p:cNvSpPr>
          <p:nvPr>
            <p:ph type="dt" sz="half" idx="10"/>
          </p:nvPr>
        </p:nvSpPr>
        <p:spPr/>
        <p:txBody>
          <a:bodyPr/>
          <a:lstStyle/>
          <a:p>
            <a:fld id="{85E91F30-0D7D-497C-A12A-C6120BCF7579}" type="datetimeFigureOut">
              <a:rPr lang="ko-KR" altLang="en-US" smtClean="0"/>
              <a:pPr/>
              <a:t>2014-05-29</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E5E69544-530F-4306-A98B-163850B0A80E}" type="slidenum">
              <a:rPr lang="ko-KR" altLang="en-US" smtClean="0"/>
              <a:pPr/>
              <a:t>‹Nº›</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ko-KR" altLang="en-US" smtClean="0"/>
              <a:t>마스터 제목 스타일 편집</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Date Placeholder 4"/>
          <p:cNvSpPr>
            <a:spLocks noGrp="1"/>
          </p:cNvSpPr>
          <p:nvPr>
            <p:ph type="dt" sz="half" idx="10"/>
          </p:nvPr>
        </p:nvSpPr>
        <p:spPr/>
        <p:txBody>
          <a:bodyPr/>
          <a:lstStyle/>
          <a:p>
            <a:fld id="{85E91F30-0D7D-497C-A12A-C6120BCF7579}" type="datetimeFigureOut">
              <a:rPr lang="ko-KR" altLang="en-US" smtClean="0"/>
              <a:pPr/>
              <a:t>2014-05-29</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E5E69544-530F-4306-A98B-163850B0A80E}" type="slidenum">
              <a:rPr lang="ko-KR" altLang="en-US" smtClean="0"/>
              <a:pPr/>
              <a:t>‹Nº›</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ko-KR" altLang="en-US" smtClean="0"/>
              <a:t>마스터 제목 스타일 편집</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ko-KR" altLang="en-US" smtClean="0"/>
              <a:t>마스터 텍스트 스타일을 편집합니다</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ko-KR" altLang="en-US" smtClean="0"/>
              <a:t>마스터 텍스트 스타일을 편집합니다</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7" name="Date Placeholder 6"/>
          <p:cNvSpPr>
            <a:spLocks noGrp="1"/>
          </p:cNvSpPr>
          <p:nvPr>
            <p:ph type="dt" sz="half" idx="10"/>
          </p:nvPr>
        </p:nvSpPr>
        <p:spPr/>
        <p:txBody>
          <a:bodyPr/>
          <a:lstStyle/>
          <a:p>
            <a:fld id="{85E91F30-0D7D-497C-A12A-C6120BCF7579}" type="datetimeFigureOut">
              <a:rPr lang="ko-KR" altLang="en-US" smtClean="0"/>
              <a:pPr/>
              <a:t>2014-05-29</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E5E69544-530F-4306-A98B-163850B0A80E}" type="slidenum">
              <a:rPr lang="ko-KR" altLang="en-US" smtClean="0"/>
              <a:pPr/>
              <a:t>‹Nº›</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ko-KR" altLang="en-US" smtClean="0"/>
              <a:t>마스터 제목 스타일 편집</a:t>
            </a:r>
            <a:endParaRPr kumimoji="0" lang="en-US"/>
          </a:p>
        </p:txBody>
      </p:sp>
      <p:sp>
        <p:nvSpPr>
          <p:cNvPr id="3" name="Date Placeholder 2"/>
          <p:cNvSpPr>
            <a:spLocks noGrp="1"/>
          </p:cNvSpPr>
          <p:nvPr>
            <p:ph type="dt" sz="half" idx="10"/>
          </p:nvPr>
        </p:nvSpPr>
        <p:spPr/>
        <p:txBody>
          <a:bodyPr/>
          <a:lstStyle/>
          <a:p>
            <a:fld id="{85E91F30-0D7D-497C-A12A-C6120BCF7579}" type="datetimeFigureOut">
              <a:rPr lang="ko-KR" altLang="en-US" smtClean="0"/>
              <a:pPr/>
              <a:t>2014-05-29</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E5E69544-530F-4306-A98B-163850B0A80E}" type="slidenum">
              <a:rPr lang="ko-KR" altLang="en-US" smtClean="0"/>
              <a:pPr/>
              <a:t>‹Nº›</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E91F30-0D7D-497C-A12A-C6120BCF7579}" type="datetimeFigureOut">
              <a:rPr lang="ko-KR" altLang="en-US" smtClean="0"/>
              <a:pPr/>
              <a:t>2014-05-29</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E5E69544-530F-4306-A98B-163850B0A80E}" type="slidenum">
              <a:rPr lang="ko-KR" altLang="en-US" smtClean="0"/>
              <a:pPr/>
              <a:t>‹Nº›</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ko-KR" altLang="en-US" smtClean="0"/>
              <a:t>마스터 제목 스타일 편집</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ko-KR" altLang="en-US" smtClean="0"/>
              <a:t>마스터 텍스트 스타일을 편집합니다</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5" name="Date Placeholder 4"/>
          <p:cNvSpPr>
            <a:spLocks noGrp="1"/>
          </p:cNvSpPr>
          <p:nvPr>
            <p:ph type="dt" sz="half" idx="10"/>
          </p:nvPr>
        </p:nvSpPr>
        <p:spPr/>
        <p:txBody>
          <a:bodyPr/>
          <a:lstStyle/>
          <a:p>
            <a:fld id="{85E91F30-0D7D-497C-A12A-C6120BCF7579}" type="datetimeFigureOut">
              <a:rPr lang="ko-KR" altLang="en-US" smtClean="0"/>
              <a:pPr/>
              <a:t>2014-05-29</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E5E69544-530F-4306-A98B-163850B0A80E}" type="slidenum">
              <a:rPr lang="ko-KR" altLang="en-US" smtClean="0"/>
              <a:pPr/>
              <a:t>‹Nº›</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캡션 있는 그림">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ko-KR" altLang="en-US" smtClean="0"/>
              <a:t>마스터 제목 스타일 편집</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ko-KR" altLang="en-US" smtClean="0"/>
              <a:t>마스터 텍스트 스타일을 편집합니다</a:t>
            </a:r>
          </a:p>
        </p:txBody>
      </p:sp>
      <p:sp>
        <p:nvSpPr>
          <p:cNvPr id="5" name="Date Placeholder 4"/>
          <p:cNvSpPr>
            <a:spLocks noGrp="1"/>
          </p:cNvSpPr>
          <p:nvPr>
            <p:ph type="dt" sz="half" idx="10"/>
          </p:nvPr>
        </p:nvSpPr>
        <p:spPr/>
        <p:txBody>
          <a:bodyPr/>
          <a:lstStyle/>
          <a:p>
            <a:fld id="{85E91F30-0D7D-497C-A12A-C6120BCF7579}" type="datetimeFigureOut">
              <a:rPr lang="ko-KR" altLang="en-US" smtClean="0"/>
              <a:pPr/>
              <a:t>2014-05-29</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a:xfrm>
            <a:off x="8077200" y="6356350"/>
            <a:ext cx="609600" cy="365125"/>
          </a:xfrm>
        </p:spPr>
        <p:txBody>
          <a:bodyPr/>
          <a:lstStyle/>
          <a:p>
            <a:fld id="{E5E69544-530F-4306-A98B-163850B0A80E}" type="slidenum">
              <a:rPr lang="ko-KR" altLang="en-US" smtClean="0"/>
              <a:pPr/>
              <a:t>‹Nº›</a:t>
            </a:fld>
            <a:endParaRPr lang="ko-KR" alt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ko-KR" altLang="en-US" smtClean="0"/>
              <a:t>그림을 추가하려면 아이콘을 클릭하십시오</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ko-KR" altLang="en-US" dirty="0" smtClean="0"/>
              <a:t>마스터 제목 스타일 편집</a:t>
            </a:r>
            <a:endParaRPr kumimoji="0" lang="en-US" dirty="0"/>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ko-KR" altLang="en-US" smtClean="0"/>
              <a:t>마스터 텍스트 스타일을 편집합니다</a:t>
            </a:r>
          </a:p>
          <a:p>
            <a:pPr lvl="1" eaLnBrk="1" latinLnBrk="0" hangingPunct="1"/>
            <a:r>
              <a:rPr kumimoji="0" lang="ko-KR" altLang="en-US" smtClean="0"/>
              <a:t>둘째 수준</a:t>
            </a:r>
          </a:p>
          <a:p>
            <a:pPr lvl="2" eaLnBrk="1" latinLnBrk="0" hangingPunct="1"/>
            <a:r>
              <a:rPr kumimoji="0" lang="ko-KR" altLang="en-US" smtClean="0"/>
              <a:t>셋째 수준</a:t>
            </a:r>
          </a:p>
          <a:p>
            <a:pPr lvl="3" eaLnBrk="1" latinLnBrk="0" hangingPunct="1"/>
            <a:r>
              <a:rPr kumimoji="0" lang="ko-KR" altLang="en-US" smtClean="0"/>
              <a:t>넷째 수준</a:t>
            </a:r>
          </a:p>
          <a:p>
            <a:pPr lvl="4" eaLnBrk="1" latinLnBrk="0" hangingPunct="1"/>
            <a:r>
              <a:rPr kumimoji="0" lang="ko-KR" altLang="en-US" smtClean="0"/>
              <a:t>다섯째 수준</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EAB0777-4C60-462E-A92C-CDAFD498799C}" type="datetimeFigureOut">
              <a:rPr lang="en-US" smtClean="0"/>
              <a:pPr/>
              <a:t>5/29/2014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5E69544-530F-4306-A98B-163850B0A80E}" type="slidenum">
              <a:rPr lang="ko-KR" altLang="en-US" smtClean="0"/>
              <a:pPr/>
              <a:t>‹Nº›</a:t>
            </a:fld>
            <a:endParaRPr lang="ko-KR" alt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1"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1"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1"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1"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1"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1"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1"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1"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1"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1"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ctrTitle"/>
          </p:nvPr>
        </p:nvSpPr>
        <p:spPr>
          <a:xfrm>
            <a:off x="683568" y="1916832"/>
            <a:ext cx="7772400" cy="1470025"/>
          </a:xfrm>
        </p:spPr>
        <p:txBody>
          <a:bodyPr>
            <a:normAutofit fontScale="90000"/>
          </a:bodyPr>
          <a:lstStyle/>
          <a:p>
            <a:pPr algn="ctr"/>
            <a:r>
              <a:rPr lang="en-US" altLang="ko-KR" sz="4000" dirty="0">
                <a:effectLst/>
                <a:latin typeface="+mn-lt"/>
              </a:rPr>
              <a:t>How to strengthen the </a:t>
            </a:r>
            <a:r>
              <a:rPr lang="en-US" altLang="ko-KR" sz="4000" dirty="0" smtClean="0">
                <a:effectLst/>
                <a:latin typeface="+mn-lt"/>
              </a:rPr>
              <a:t>linkage </a:t>
            </a:r>
            <a:r>
              <a:rPr lang="en-US" altLang="ko-KR" sz="4000" dirty="0">
                <a:effectLst/>
                <a:latin typeface="+mn-lt"/>
              </a:rPr>
              <a:t>between skills development and skills utilization? </a:t>
            </a:r>
            <a:r>
              <a:rPr lang="en-US" altLang="ko-KR" sz="4000" dirty="0" smtClean="0">
                <a:effectLst/>
                <a:latin typeface="+mn-lt"/>
              </a:rPr>
              <a:t/>
            </a:r>
            <a:br>
              <a:rPr lang="en-US" altLang="ko-KR" sz="4000" dirty="0" smtClean="0">
                <a:effectLst/>
                <a:latin typeface="+mn-lt"/>
              </a:rPr>
            </a:br>
            <a:r>
              <a:rPr lang="en-US" altLang="ko-KR" sz="4000" dirty="0" smtClean="0">
                <a:effectLst/>
                <a:latin typeface="+mn-lt"/>
              </a:rPr>
              <a:t>Experiences </a:t>
            </a:r>
            <a:r>
              <a:rPr lang="en-US" altLang="ko-KR" sz="4000" dirty="0">
                <a:effectLst/>
                <a:latin typeface="+mn-lt"/>
              </a:rPr>
              <a:t>of South Korea</a:t>
            </a:r>
            <a:endParaRPr lang="ko-KR" altLang="ko-KR" sz="4000" dirty="0">
              <a:effectLst/>
              <a:latin typeface="+mn-lt"/>
            </a:endParaRPr>
          </a:p>
        </p:txBody>
      </p:sp>
      <p:sp>
        <p:nvSpPr>
          <p:cNvPr id="3" name="부제목 2"/>
          <p:cNvSpPr>
            <a:spLocks noGrp="1"/>
          </p:cNvSpPr>
          <p:nvPr>
            <p:ph type="subTitle" idx="1"/>
          </p:nvPr>
        </p:nvSpPr>
        <p:spPr>
          <a:xfrm>
            <a:off x="467544" y="4005064"/>
            <a:ext cx="8136904" cy="1752600"/>
          </a:xfrm>
        </p:spPr>
        <p:txBody>
          <a:bodyPr>
            <a:normAutofit fontScale="77500" lnSpcReduction="20000"/>
          </a:bodyPr>
          <a:lstStyle/>
          <a:p>
            <a:pPr algn="ctr"/>
            <a:r>
              <a:rPr lang="en-US" altLang="ko-KR" b="1" dirty="0" smtClean="0">
                <a:latin typeface="Constantia" pitchFamily="18" charset="0"/>
              </a:rPr>
              <a:t>Youngsup Choi</a:t>
            </a:r>
          </a:p>
          <a:p>
            <a:pPr algn="ctr"/>
            <a:endParaRPr lang="en-US" altLang="ko-KR" b="1" dirty="0">
              <a:latin typeface="Constantia" pitchFamily="18" charset="0"/>
            </a:endParaRPr>
          </a:p>
          <a:p>
            <a:pPr algn="ctr"/>
            <a:r>
              <a:rPr lang="en-US" altLang="ko-KR" b="1" dirty="0" smtClean="0">
                <a:latin typeface="Constantia" pitchFamily="18" charset="0"/>
              </a:rPr>
              <a:t>29 May 2014</a:t>
            </a:r>
          </a:p>
          <a:p>
            <a:pPr algn="ctr"/>
            <a:endParaRPr lang="en-US" altLang="ko-KR" b="1" dirty="0">
              <a:latin typeface="Constantia" pitchFamily="18" charset="0"/>
            </a:endParaRPr>
          </a:p>
          <a:p>
            <a:pPr algn="ctr"/>
            <a:r>
              <a:rPr lang="en-US" altLang="ko-KR" b="1" dirty="0" smtClean="0">
                <a:latin typeface="Constantia" pitchFamily="18" charset="0"/>
              </a:rPr>
              <a:t>Korea Research Institute for Vocational Education and Training</a:t>
            </a:r>
            <a:endParaRPr lang="ko-KR" altLang="en-US" b="1" dirty="0">
              <a:latin typeface="Constantia" pitchFamily="18" charset="0"/>
            </a:endParaRPr>
          </a:p>
        </p:txBody>
      </p:sp>
    </p:spTree>
    <p:extLst>
      <p:ext uri="{BB962C8B-B14F-4D97-AF65-F5344CB8AC3E}">
        <p14:creationId xmlns:p14="http://schemas.microsoft.com/office/powerpoint/2010/main" val="19806236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제목 1"/>
          <p:cNvSpPr>
            <a:spLocks noGrp="1"/>
          </p:cNvSpPr>
          <p:nvPr>
            <p:ph type="title"/>
          </p:nvPr>
        </p:nvSpPr>
        <p:spPr>
          <a:xfrm>
            <a:off x="756456" y="836712"/>
            <a:ext cx="7920000" cy="540000"/>
          </a:xfrm>
        </p:spPr>
        <p:txBody>
          <a:bodyPr>
            <a:normAutofit/>
          </a:bodyPr>
          <a:lstStyle/>
          <a:p>
            <a:r>
              <a:rPr lang="en-US" altLang="ko-KR" sz="3100" b="1" dirty="0" smtClean="0">
                <a:solidFill>
                  <a:srgbClr val="0070C0"/>
                </a:solidFill>
                <a:latin typeface="Constantia" pitchFamily="18" charset="0"/>
                <a:cs typeface="Calibri" pitchFamily="34" charset="0"/>
              </a:rPr>
              <a:t>Polarization between large and small…</a:t>
            </a:r>
            <a:endParaRPr lang="ko-KR" altLang="en-US" sz="2000" dirty="0" smtClean="0">
              <a:solidFill>
                <a:srgbClr val="0070C0"/>
              </a:solidFill>
              <a:latin typeface="Constantia" pitchFamily="18" charset="0"/>
              <a:cs typeface="Calibri" pitchFamily="34" charset="0"/>
            </a:endParaRPr>
          </a:p>
        </p:txBody>
      </p:sp>
      <p:sp>
        <p:nvSpPr>
          <p:cNvPr id="3" name="내용 개체 틀 2"/>
          <p:cNvSpPr>
            <a:spLocks noGrp="1"/>
          </p:cNvSpPr>
          <p:nvPr>
            <p:ph idx="1"/>
          </p:nvPr>
        </p:nvSpPr>
        <p:spPr>
          <a:xfrm>
            <a:off x="457200" y="1600200"/>
            <a:ext cx="8147050" cy="4062413"/>
          </a:xfrm>
        </p:spPr>
        <p:txBody>
          <a:bodyPr/>
          <a:lstStyle/>
          <a:p>
            <a:pPr marL="0" indent="0">
              <a:buFontTx/>
              <a:buNone/>
              <a:defRPr/>
            </a:pPr>
            <a:endParaRPr lang="ko-KR" altLang="ko-KR" dirty="0">
              <a:latin typeface="Calibri" pitchFamily="34" charset="0"/>
              <a:cs typeface="Calibri" pitchFamily="34" charset="0"/>
            </a:endParaRPr>
          </a:p>
          <a:p>
            <a:pPr>
              <a:defRPr/>
            </a:pPr>
            <a:endParaRPr lang="ko-KR" altLang="en-US" dirty="0">
              <a:latin typeface="Calibri" pitchFamily="34" charset="0"/>
              <a:cs typeface="Calibri" pitchFamily="34" charset="0"/>
            </a:endParaRPr>
          </a:p>
        </p:txBody>
      </p:sp>
      <p:sp>
        <p:nvSpPr>
          <p:cNvPr id="4198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7" name="TextBox 26"/>
          <p:cNvSpPr txBox="1"/>
          <p:nvPr/>
        </p:nvSpPr>
        <p:spPr>
          <a:xfrm>
            <a:off x="-11112" y="1547500"/>
            <a:ext cx="9144000" cy="369332"/>
          </a:xfrm>
          <a:prstGeom prst="rect">
            <a:avLst/>
          </a:prstGeom>
          <a:noFill/>
        </p:spPr>
        <p:txBody>
          <a:bodyPr wrap="square" rtlCol="0">
            <a:spAutoFit/>
          </a:bodyPr>
          <a:lstStyle/>
          <a:p>
            <a:pPr algn="ctr"/>
            <a:r>
              <a:rPr lang="en-US" altLang="ko-KR" dirty="0" smtClean="0">
                <a:latin typeface="Constantia" pitchFamily="18" charset="0"/>
              </a:rPr>
              <a:t>&lt; Changes in production index of Large company and  SMEs &gt;</a:t>
            </a:r>
            <a:endParaRPr lang="ko-KR" altLang="en-US" dirty="0">
              <a:latin typeface="Constantia" pitchFamily="18" charset="0"/>
            </a:endParaRPr>
          </a:p>
        </p:txBody>
      </p:sp>
      <p:graphicFrame>
        <p:nvGraphicFramePr>
          <p:cNvPr id="20" name="차트 19"/>
          <p:cNvGraphicFramePr/>
          <p:nvPr>
            <p:extLst>
              <p:ext uri="{D42A27DB-BD31-4B8C-83A1-F6EECF244321}">
                <p14:modId xmlns:p14="http://schemas.microsoft.com/office/powerpoint/2010/main" val="750939066"/>
              </p:ext>
            </p:extLst>
          </p:nvPr>
        </p:nvGraphicFramePr>
        <p:xfrm>
          <a:off x="697851" y="2065040"/>
          <a:ext cx="7992888" cy="2742932"/>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p:cNvSpPr txBox="1"/>
          <p:nvPr/>
        </p:nvSpPr>
        <p:spPr>
          <a:xfrm>
            <a:off x="-11144" y="4807972"/>
            <a:ext cx="9144032" cy="369332"/>
          </a:xfrm>
          <a:prstGeom prst="rect">
            <a:avLst/>
          </a:prstGeom>
          <a:noFill/>
        </p:spPr>
        <p:txBody>
          <a:bodyPr wrap="square" rtlCol="0">
            <a:spAutoFit/>
          </a:bodyPr>
          <a:lstStyle/>
          <a:p>
            <a:pPr algn="ctr" fontAlgn="ctr"/>
            <a:r>
              <a:rPr lang="en-US" altLang="ko-KR" dirty="0" smtClean="0">
                <a:latin typeface="Constantia" pitchFamily="18" charset="0"/>
              </a:rPr>
              <a:t>&lt;The ratio of operating profit to the net sales (%) &gt;</a:t>
            </a:r>
            <a:endParaRPr lang="ko-KR" altLang="en-US" dirty="0">
              <a:latin typeface="Constantia" pitchFamily="18" charset="0"/>
            </a:endParaRPr>
          </a:p>
        </p:txBody>
      </p:sp>
      <p:sp>
        <p:nvSpPr>
          <p:cNvPr id="9" name="TextBox 8"/>
          <p:cNvSpPr txBox="1"/>
          <p:nvPr/>
        </p:nvSpPr>
        <p:spPr>
          <a:xfrm>
            <a:off x="5530900" y="6214814"/>
            <a:ext cx="3159839" cy="246221"/>
          </a:xfrm>
          <a:prstGeom prst="rect">
            <a:avLst/>
          </a:prstGeom>
          <a:noFill/>
        </p:spPr>
        <p:txBody>
          <a:bodyPr wrap="none" rtlCol="0">
            <a:spAutoFit/>
          </a:bodyPr>
          <a:lstStyle/>
          <a:p>
            <a:pPr algn="r">
              <a:buFont typeface="Arial" pitchFamily="34" charset="0"/>
              <a:buChar char="•"/>
            </a:pPr>
            <a:r>
              <a:rPr lang="en-US" altLang="ko-KR" sz="1000" dirty="0" smtClean="0">
                <a:latin typeface="Constantia" pitchFamily="18" charset="0"/>
              </a:rPr>
              <a:t>Source : Korea Chamber of Commerce and Industry</a:t>
            </a:r>
          </a:p>
        </p:txBody>
      </p:sp>
      <p:graphicFrame>
        <p:nvGraphicFramePr>
          <p:cNvPr id="11" name="표 10"/>
          <p:cNvGraphicFramePr>
            <a:graphicFrameLocks noGrp="1"/>
          </p:cNvGraphicFramePr>
          <p:nvPr>
            <p:extLst>
              <p:ext uri="{D42A27DB-BD31-4B8C-83A1-F6EECF244321}">
                <p14:modId xmlns:p14="http://schemas.microsoft.com/office/powerpoint/2010/main" val="3193141060"/>
              </p:ext>
            </p:extLst>
          </p:nvPr>
        </p:nvGraphicFramePr>
        <p:xfrm>
          <a:off x="608956" y="5157191"/>
          <a:ext cx="7923484" cy="1008113"/>
        </p:xfrm>
        <a:graphic>
          <a:graphicData uri="http://schemas.openxmlformats.org/drawingml/2006/table">
            <a:tbl>
              <a:tblPr>
                <a:tableStyleId>{35758FB7-9AC5-4552-8A53-C91805E547FA}</a:tableStyleId>
              </a:tblPr>
              <a:tblGrid>
                <a:gridCol w="3580332"/>
                <a:gridCol w="1085788"/>
                <a:gridCol w="1085788"/>
                <a:gridCol w="1085788"/>
                <a:gridCol w="1085788"/>
              </a:tblGrid>
              <a:tr h="298585">
                <a:tc>
                  <a:txBody>
                    <a:bodyPr/>
                    <a:lstStyle/>
                    <a:p>
                      <a:pPr algn="ctr" fontAlgn="ctr"/>
                      <a:r>
                        <a:rPr lang="ko-KR" altLang="en-US" sz="1400" u="none" strike="noStrike" dirty="0">
                          <a:effectLst/>
                        </a:rPr>
                        <a:t>　</a:t>
                      </a:r>
                      <a:endParaRPr lang="ko-KR" altLang="en-US" sz="1400" b="0" i="0" u="none" strike="noStrike" dirty="0">
                        <a:solidFill>
                          <a:srgbClr val="000000"/>
                        </a:solidFill>
                        <a:effectLst/>
                        <a:latin typeface="Arial"/>
                      </a:endParaRPr>
                    </a:p>
                  </a:txBody>
                  <a:tcPr marL="8919" marR="8919" marT="8919" marB="0" anchor="ctr"/>
                </a:tc>
                <a:tc>
                  <a:txBody>
                    <a:bodyPr/>
                    <a:lstStyle/>
                    <a:p>
                      <a:pPr algn="ctr" rtl="0" fontAlgn="ctr"/>
                      <a:r>
                        <a:rPr lang="en-US" altLang="ko-KR" sz="1400" u="none" strike="noStrike" dirty="0" smtClean="0">
                          <a:effectLst/>
                        </a:rPr>
                        <a:t>2008</a:t>
                      </a:r>
                      <a:endParaRPr lang="en-US" altLang="ko-KR" sz="1400" b="1" i="0" u="none" strike="noStrike" dirty="0">
                        <a:solidFill>
                          <a:srgbClr val="000000"/>
                        </a:solidFill>
                        <a:effectLst/>
                        <a:latin typeface="Constantia" pitchFamily="18" charset="0"/>
                      </a:endParaRPr>
                    </a:p>
                  </a:txBody>
                  <a:tcPr marL="8919" marR="8919" marT="8919" marB="0" anchor="ctr"/>
                </a:tc>
                <a:tc>
                  <a:txBody>
                    <a:bodyPr/>
                    <a:lstStyle/>
                    <a:p>
                      <a:pPr algn="ctr" rtl="0" fontAlgn="ctr"/>
                      <a:r>
                        <a:rPr lang="en-US" altLang="ko-KR" sz="1400" u="none" strike="noStrike" dirty="0" smtClean="0">
                          <a:effectLst/>
                        </a:rPr>
                        <a:t>2009</a:t>
                      </a:r>
                      <a:endParaRPr lang="en-US" altLang="ko-KR" sz="1400" b="1" i="0" u="none" strike="noStrike" dirty="0">
                        <a:solidFill>
                          <a:srgbClr val="000000"/>
                        </a:solidFill>
                        <a:effectLst/>
                        <a:latin typeface="Constantia" pitchFamily="18" charset="0"/>
                      </a:endParaRPr>
                    </a:p>
                  </a:txBody>
                  <a:tcPr marL="8919" marR="8919" marT="8919" marB="0" anchor="ctr"/>
                </a:tc>
                <a:tc>
                  <a:txBody>
                    <a:bodyPr/>
                    <a:lstStyle/>
                    <a:p>
                      <a:pPr algn="ctr" rtl="0" fontAlgn="ctr"/>
                      <a:r>
                        <a:rPr lang="en-US" altLang="ko-KR" sz="1400" u="none" strike="noStrike" dirty="0" smtClean="0">
                          <a:effectLst/>
                        </a:rPr>
                        <a:t>2010</a:t>
                      </a:r>
                      <a:endParaRPr lang="en-US" altLang="ko-KR" sz="1400" b="1" i="0" u="none" strike="noStrike" dirty="0">
                        <a:solidFill>
                          <a:srgbClr val="000000"/>
                        </a:solidFill>
                        <a:effectLst/>
                        <a:latin typeface="Constantia" pitchFamily="18" charset="0"/>
                      </a:endParaRPr>
                    </a:p>
                  </a:txBody>
                  <a:tcPr marL="8919" marR="8919" marT="8919" marB="0" anchor="ctr"/>
                </a:tc>
                <a:tc>
                  <a:txBody>
                    <a:bodyPr/>
                    <a:lstStyle/>
                    <a:p>
                      <a:pPr algn="ctr" rtl="0" fontAlgn="ctr"/>
                      <a:r>
                        <a:rPr lang="en-US" altLang="ko-KR" sz="1400" u="none" strike="noStrike" dirty="0" smtClean="0">
                          <a:effectLst/>
                        </a:rPr>
                        <a:t>2011</a:t>
                      </a:r>
                      <a:endParaRPr lang="en-US" altLang="ko-KR" sz="1400" b="1" i="0" u="none" strike="noStrike" dirty="0">
                        <a:solidFill>
                          <a:srgbClr val="000000"/>
                        </a:solidFill>
                        <a:effectLst/>
                        <a:latin typeface="Constantia" pitchFamily="18" charset="0"/>
                      </a:endParaRPr>
                    </a:p>
                  </a:txBody>
                  <a:tcPr marL="8919" marR="8919" marT="8919" marB="0" anchor="ctr"/>
                </a:tc>
              </a:tr>
              <a:tr h="404075">
                <a:tc>
                  <a:txBody>
                    <a:bodyPr/>
                    <a:lstStyle/>
                    <a:p>
                      <a:pPr algn="ctr" rtl="0" fontAlgn="ctr"/>
                      <a:r>
                        <a:rPr lang="en-US" sz="1400" b="1" i="0" u="none" strike="noStrike" dirty="0" smtClean="0">
                          <a:solidFill>
                            <a:srgbClr val="000000"/>
                          </a:solidFill>
                          <a:effectLst/>
                          <a:latin typeface="Constantia" pitchFamily="18" charset="0"/>
                        </a:rPr>
                        <a:t>Large company</a:t>
                      </a:r>
                      <a:endParaRPr lang="en-US" sz="1400" b="1" i="0" u="none" strike="noStrike" dirty="0">
                        <a:solidFill>
                          <a:srgbClr val="000000"/>
                        </a:solidFill>
                        <a:effectLst/>
                        <a:latin typeface="Constantia" pitchFamily="18" charset="0"/>
                      </a:endParaRPr>
                    </a:p>
                  </a:txBody>
                  <a:tcPr marL="8919" marR="8919" marT="8919" marB="0" anchor="ctr"/>
                </a:tc>
                <a:tc>
                  <a:txBody>
                    <a:bodyPr/>
                    <a:lstStyle/>
                    <a:p>
                      <a:pPr algn="ctr"/>
                      <a:r>
                        <a:rPr lang="en-US" altLang="ko-KR" sz="1400" dirty="0" smtClean="0"/>
                        <a:t>5.8%</a:t>
                      </a:r>
                      <a:endParaRPr lang="ko-KR" altLang="en-US" sz="1400" dirty="0"/>
                    </a:p>
                  </a:txBody>
                  <a:tcPr marL="8919" marR="8919" marT="8919" marB="0" anchor="ctr"/>
                </a:tc>
                <a:tc>
                  <a:txBody>
                    <a:bodyPr/>
                    <a:lstStyle/>
                    <a:p>
                      <a:pPr algn="ctr"/>
                      <a:r>
                        <a:rPr kumimoji="0" lang="en-US" altLang="ko-KR" sz="1400" kern="1200" dirty="0" smtClean="0">
                          <a:solidFill>
                            <a:schemeClr val="dk1"/>
                          </a:solidFill>
                          <a:latin typeface="+mn-lt"/>
                          <a:ea typeface="+mn-ea"/>
                          <a:cs typeface="+mn-cs"/>
                        </a:rPr>
                        <a:t>5.4</a:t>
                      </a:r>
                      <a:r>
                        <a:rPr lang="en-US" altLang="ko-KR" sz="1400" dirty="0" smtClean="0"/>
                        <a:t>%</a:t>
                      </a:r>
                      <a:endParaRPr kumimoji="0" lang="ko-KR" altLang="en-US" sz="1400" kern="1200" dirty="0" smtClean="0">
                        <a:solidFill>
                          <a:schemeClr val="dk1"/>
                        </a:solidFill>
                        <a:latin typeface="+mn-lt"/>
                        <a:ea typeface="+mn-ea"/>
                        <a:cs typeface="+mn-cs"/>
                      </a:endParaRPr>
                    </a:p>
                  </a:txBody>
                  <a:tcPr marL="8919" marR="8919" marT="8919" marB="0" anchor="ctr"/>
                </a:tc>
                <a:tc>
                  <a:txBody>
                    <a:bodyPr/>
                    <a:lstStyle/>
                    <a:p>
                      <a:pPr algn="ctr"/>
                      <a:r>
                        <a:rPr kumimoji="0" lang="en-US" altLang="ko-KR" sz="1400" kern="1200" dirty="0" smtClean="0">
                          <a:solidFill>
                            <a:schemeClr val="dk1"/>
                          </a:solidFill>
                          <a:latin typeface="+mn-lt"/>
                          <a:ea typeface="+mn-ea"/>
                          <a:cs typeface="+mn-cs"/>
                        </a:rPr>
                        <a:t>6.5</a:t>
                      </a:r>
                      <a:r>
                        <a:rPr lang="en-US" altLang="ko-KR" sz="1400" dirty="0" smtClean="0"/>
                        <a:t>%</a:t>
                      </a:r>
                      <a:endParaRPr kumimoji="0" lang="ko-KR" altLang="en-US" sz="1400" kern="1200" dirty="0" smtClean="0">
                        <a:solidFill>
                          <a:schemeClr val="dk1"/>
                        </a:solidFill>
                        <a:latin typeface="+mn-lt"/>
                        <a:ea typeface="+mn-ea"/>
                        <a:cs typeface="+mn-cs"/>
                      </a:endParaRPr>
                    </a:p>
                  </a:txBody>
                  <a:tcPr marL="8919" marR="8919" marT="8919" marB="0" anchor="ctr"/>
                </a:tc>
                <a:tc>
                  <a:txBody>
                    <a:bodyPr/>
                    <a:lstStyle/>
                    <a:p>
                      <a:pPr algn="ctr"/>
                      <a:r>
                        <a:rPr kumimoji="0" lang="en-US" altLang="ko-KR" sz="1400" kern="1200" dirty="0" smtClean="0">
                          <a:solidFill>
                            <a:schemeClr val="dk1"/>
                          </a:solidFill>
                          <a:latin typeface="+mn-lt"/>
                          <a:ea typeface="+mn-ea"/>
                          <a:cs typeface="+mn-cs"/>
                        </a:rPr>
                        <a:t>5.3</a:t>
                      </a:r>
                      <a:r>
                        <a:rPr lang="en-US" altLang="ko-KR" sz="1400" dirty="0" smtClean="0"/>
                        <a:t>%</a:t>
                      </a:r>
                      <a:endParaRPr kumimoji="0" lang="ko-KR" altLang="en-US" sz="1400" kern="1200" dirty="0" smtClean="0">
                        <a:solidFill>
                          <a:schemeClr val="dk1"/>
                        </a:solidFill>
                        <a:latin typeface="+mn-lt"/>
                        <a:ea typeface="+mn-ea"/>
                        <a:cs typeface="+mn-cs"/>
                      </a:endParaRPr>
                    </a:p>
                  </a:txBody>
                  <a:tcPr marL="8919" marR="8919" marT="8919" marB="0" anchor="ctr"/>
                </a:tc>
              </a:tr>
              <a:tr h="305453">
                <a:tc>
                  <a:txBody>
                    <a:bodyPr/>
                    <a:lstStyle/>
                    <a:p>
                      <a:pPr algn="ctr">
                        <a:lnSpc>
                          <a:spcPct val="80000"/>
                        </a:lnSpc>
                      </a:pPr>
                      <a:r>
                        <a:rPr kumimoji="0" lang="en-US" altLang="ko-KR" sz="1400" b="1" i="0" u="none" strike="noStrike" kern="1200" dirty="0" smtClean="0">
                          <a:solidFill>
                            <a:srgbClr val="000000"/>
                          </a:solidFill>
                          <a:effectLst/>
                          <a:latin typeface="Constantia" pitchFamily="18" charset="0"/>
                          <a:ea typeface="+mn-ea"/>
                          <a:cs typeface="+mn-cs"/>
                        </a:rPr>
                        <a:t>SMEs</a:t>
                      </a:r>
                      <a:endParaRPr kumimoji="0" lang="ko-KR" altLang="en-US" sz="1400" b="1" i="0" u="none" strike="noStrike" kern="1200" dirty="0">
                        <a:solidFill>
                          <a:srgbClr val="000000"/>
                        </a:solidFill>
                        <a:effectLst/>
                        <a:latin typeface="Constantia" pitchFamily="18" charset="0"/>
                        <a:ea typeface="+mn-ea"/>
                        <a:cs typeface="+mn-cs"/>
                      </a:endParaRPr>
                    </a:p>
                  </a:txBody>
                  <a:tcPr marL="8919" marR="8919" marT="8919" marB="0" anchor="ctr"/>
                </a:tc>
                <a:tc>
                  <a:txBody>
                    <a:bodyPr/>
                    <a:lstStyle/>
                    <a:p>
                      <a:pPr algn="ctr"/>
                      <a:r>
                        <a:rPr lang="en-US" altLang="ko-KR" sz="1400" dirty="0" smtClean="0"/>
                        <a:t>4.1%</a:t>
                      </a:r>
                      <a:endParaRPr lang="ko-KR" altLang="en-US" sz="1400" dirty="0"/>
                    </a:p>
                  </a:txBody>
                  <a:tcPr marL="8919" marR="8919" marT="8919" marB="0" anchor="ctr"/>
                </a:tc>
                <a:tc>
                  <a:txBody>
                    <a:bodyPr/>
                    <a:lstStyle/>
                    <a:p>
                      <a:pPr algn="ctr"/>
                      <a:r>
                        <a:rPr kumimoji="0" lang="en-US" altLang="ko-KR" sz="1400" kern="1200" dirty="0" smtClean="0">
                          <a:solidFill>
                            <a:schemeClr val="dk1"/>
                          </a:solidFill>
                          <a:latin typeface="+mn-lt"/>
                          <a:ea typeface="+mn-ea"/>
                          <a:cs typeface="+mn-cs"/>
                        </a:rPr>
                        <a:t>3.3</a:t>
                      </a:r>
                      <a:r>
                        <a:rPr lang="en-US" altLang="ko-KR" sz="1400" dirty="0" smtClean="0"/>
                        <a:t>%</a:t>
                      </a:r>
                      <a:endParaRPr kumimoji="0" lang="ko-KR" altLang="en-US" sz="1400" kern="1200" dirty="0" smtClean="0">
                        <a:solidFill>
                          <a:schemeClr val="dk1"/>
                        </a:solidFill>
                        <a:latin typeface="+mn-lt"/>
                        <a:ea typeface="+mn-ea"/>
                        <a:cs typeface="+mn-cs"/>
                      </a:endParaRPr>
                    </a:p>
                  </a:txBody>
                  <a:tcPr marL="8919" marR="8919" marT="8919" marB="0" anchor="ctr"/>
                </a:tc>
                <a:tc>
                  <a:txBody>
                    <a:bodyPr/>
                    <a:lstStyle/>
                    <a:p>
                      <a:pPr algn="ctr"/>
                      <a:r>
                        <a:rPr kumimoji="0" lang="en-US" altLang="ko-KR" sz="1400" kern="1200" dirty="0" smtClean="0">
                          <a:solidFill>
                            <a:schemeClr val="dk1"/>
                          </a:solidFill>
                          <a:latin typeface="+mn-lt"/>
                          <a:ea typeface="+mn-ea"/>
                          <a:cs typeface="+mn-cs"/>
                        </a:rPr>
                        <a:t>3.3</a:t>
                      </a:r>
                      <a:r>
                        <a:rPr lang="en-US" altLang="ko-KR" sz="1400" dirty="0" smtClean="0"/>
                        <a:t>%</a:t>
                      </a:r>
                      <a:endParaRPr kumimoji="0" lang="ko-KR" altLang="en-US" sz="1400" kern="1200" dirty="0" smtClean="0">
                        <a:solidFill>
                          <a:schemeClr val="dk1"/>
                        </a:solidFill>
                        <a:latin typeface="+mn-lt"/>
                        <a:ea typeface="+mn-ea"/>
                        <a:cs typeface="+mn-cs"/>
                      </a:endParaRPr>
                    </a:p>
                  </a:txBody>
                  <a:tcPr marL="8919" marR="8919" marT="8919" marB="0" anchor="ctr"/>
                </a:tc>
                <a:tc>
                  <a:txBody>
                    <a:bodyPr/>
                    <a:lstStyle/>
                    <a:p>
                      <a:pPr algn="ctr"/>
                      <a:r>
                        <a:rPr kumimoji="0" lang="en-US" altLang="ko-KR" sz="1400" kern="1200" dirty="0" smtClean="0">
                          <a:solidFill>
                            <a:schemeClr val="dk1"/>
                          </a:solidFill>
                          <a:latin typeface="+mn-lt"/>
                          <a:ea typeface="+mn-ea"/>
                          <a:cs typeface="+mn-cs"/>
                        </a:rPr>
                        <a:t>3.1</a:t>
                      </a:r>
                      <a:r>
                        <a:rPr lang="en-US" altLang="ko-KR" sz="1400" dirty="0" smtClean="0"/>
                        <a:t>%</a:t>
                      </a:r>
                      <a:endParaRPr kumimoji="0" lang="ko-KR" altLang="en-US" sz="1400" kern="1200" dirty="0" smtClean="0">
                        <a:solidFill>
                          <a:schemeClr val="dk1"/>
                        </a:solidFill>
                        <a:latin typeface="+mn-lt"/>
                        <a:ea typeface="+mn-ea"/>
                        <a:cs typeface="+mn-cs"/>
                      </a:endParaRPr>
                    </a:p>
                  </a:txBody>
                  <a:tcPr marL="8919" marR="8919" marT="8919" marB="0" anchor="ctr"/>
                </a:tc>
              </a:tr>
            </a:tbl>
          </a:graphicData>
        </a:graphic>
      </p:graphicFrame>
    </p:spTree>
    <p:extLst>
      <p:ext uri="{BB962C8B-B14F-4D97-AF65-F5344CB8AC3E}">
        <p14:creationId xmlns:p14="http://schemas.microsoft.com/office/powerpoint/2010/main" val="36634759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제목 1"/>
          <p:cNvSpPr>
            <a:spLocks noGrp="1"/>
          </p:cNvSpPr>
          <p:nvPr>
            <p:ph type="title"/>
          </p:nvPr>
        </p:nvSpPr>
        <p:spPr>
          <a:xfrm>
            <a:off x="684008" y="1124744"/>
            <a:ext cx="7920000" cy="540000"/>
          </a:xfrm>
        </p:spPr>
        <p:txBody>
          <a:bodyPr>
            <a:normAutofit/>
          </a:bodyPr>
          <a:lstStyle/>
          <a:p>
            <a:r>
              <a:rPr lang="en-US" altLang="ko-KR" sz="3100" b="1" dirty="0" smtClean="0">
                <a:solidFill>
                  <a:srgbClr val="0070C0"/>
                </a:solidFill>
                <a:latin typeface="Constantia" pitchFamily="18" charset="0"/>
                <a:cs typeface="Calibri" pitchFamily="34" charset="0"/>
              </a:rPr>
              <a:t>Wage differential increased </a:t>
            </a:r>
            <a:endParaRPr lang="ko-KR" altLang="en-US" sz="3100" b="1" dirty="0">
              <a:solidFill>
                <a:srgbClr val="0070C0"/>
              </a:solidFill>
              <a:latin typeface="Constantia" pitchFamily="18" charset="0"/>
              <a:cs typeface="Calibri" pitchFamily="34" charset="0"/>
            </a:endParaRPr>
          </a:p>
        </p:txBody>
      </p:sp>
      <p:sp>
        <p:nvSpPr>
          <p:cNvPr id="3" name="내용 개체 틀 2"/>
          <p:cNvSpPr>
            <a:spLocks noGrp="1"/>
          </p:cNvSpPr>
          <p:nvPr>
            <p:ph idx="1"/>
          </p:nvPr>
        </p:nvSpPr>
        <p:spPr>
          <a:xfrm>
            <a:off x="498475" y="1815819"/>
            <a:ext cx="8147050" cy="4062413"/>
          </a:xfrm>
        </p:spPr>
        <p:txBody>
          <a:bodyPr/>
          <a:lstStyle/>
          <a:p>
            <a:pPr>
              <a:buFont typeface="Arial" panose="020B0604020202020204" pitchFamily="34" charset="0"/>
              <a:buChar char="•"/>
              <a:defRPr/>
            </a:pPr>
            <a:r>
              <a:rPr lang="en-US" altLang="ko-KR" sz="2000" dirty="0"/>
              <a:t>Difference of wage level between large companies and SMEs has been continuously increasing  </a:t>
            </a:r>
            <a:endParaRPr lang="ko-KR" altLang="ko-KR" sz="2000" dirty="0"/>
          </a:p>
          <a:p>
            <a:pPr>
              <a:defRPr/>
            </a:pPr>
            <a:endParaRPr lang="ko-KR" altLang="en-US" dirty="0">
              <a:latin typeface="Calibri" pitchFamily="34" charset="0"/>
              <a:cs typeface="Calibri" pitchFamily="34" charset="0"/>
            </a:endParaRPr>
          </a:p>
        </p:txBody>
      </p:sp>
      <p:sp>
        <p:nvSpPr>
          <p:cNvPr id="2" name="TextBox 1"/>
          <p:cNvSpPr txBox="1"/>
          <p:nvPr/>
        </p:nvSpPr>
        <p:spPr>
          <a:xfrm>
            <a:off x="12824" y="2622287"/>
            <a:ext cx="9144000" cy="369332"/>
          </a:xfrm>
          <a:prstGeom prst="rect">
            <a:avLst/>
          </a:prstGeom>
          <a:noFill/>
        </p:spPr>
        <p:txBody>
          <a:bodyPr wrap="square" rtlCol="0">
            <a:spAutoFit/>
          </a:bodyPr>
          <a:lstStyle/>
          <a:p>
            <a:pPr algn="ctr"/>
            <a:r>
              <a:rPr lang="en-US" altLang="ko-KR" dirty="0" smtClean="0">
                <a:latin typeface="Constantia" pitchFamily="18" charset="0"/>
              </a:rPr>
              <a:t>&lt; Relative wage level of large companies compared to SMEs &gt;</a:t>
            </a:r>
            <a:endParaRPr lang="ko-KR" altLang="en-US" dirty="0">
              <a:latin typeface="Constantia" pitchFamily="18" charset="0"/>
            </a:endParaRPr>
          </a:p>
        </p:txBody>
      </p:sp>
      <p:sp>
        <p:nvSpPr>
          <p:cNvPr id="4198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0" name="TextBox 19"/>
          <p:cNvSpPr txBox="1"/>
          <p:nvPr/>
        </p:nvSpPr>
        <p:spPr>
          <a:xfrm>
            <a:off x="6027464" y="5878232"/>
            <a:ext cx="2129109" cy="246221"/>
          </a:xfrm>
          <a:prstGeom prst="rect">
            <a:avLst/>
          </a:prstGeom>
          <a:noFill/>
        </p:spPr>
        <p:txBody>
          <a:bodyPr wrap="none" rtlCol="0">
            <a:spAutoFit/>
          </a:bodyPr>
          <a:lstStyle/>
          <a:p>
            <a:pPr>
              <a:buFont typeface="Arial" pitchFamily="34" charset="0"/>
              <a:buChar char="•"/>
            </a:pPr>
            <a:r>
              <a:rPr lang="en-US" altLang="ko-KR" sz="1000" dirty="0" smtClean="0">
                <a:latin typeface="Constantia" pitchFamily="18" charset="0"/>
              </a:rPr>
              <a:t>Source : National Statistical Office</a:t>
            </a:r>
          </a:p>
        </p:txBody>
      </p:sp>
      <p:sp>
        <p:nvSpPr>
          <p:cNvPr id="9" name="TextBox 8"/>
          <p:cNvSpPr txBox="1"/>
          <p:nvPr/>
        </p:nvSpPr>
        <p:spPr>
          <a:xfrm>
            <a:off x="5955729" y="2991619"/>
            <a:ext cx="2126993" cy="276999"/>
          </a:xfrm>
          <a:prstGeom prst="rect">
            <a:avLst/>
          </a:prstGeom>
          <a:noFill/>
        </p:spPr>
        <p:txBody>
          <a:bodyPr wrap="none" rtlCol="0">
            <a:spAutoFit/>
          </a:bodyPr>
          <a:lstStyle/>
          <a:p>
            <a:pPr algn="r"/>
            <a:r>
              <a:rPr lang="en-US" altLang="ko-KR" sz="1200" dirty="0" smtClean="0"/>
              <a:t>(Unit: Wage level of SMEs =1)</a:t>
            </a:r>
            <a:endParaRPr lang="ko-KR" altLang="en-US" sz="1200" dirty="0"/>
          </a:p>
        </p:txBody>
      </p:sp>
      <p:graphicFrame>
        <p:nvGraphicFramePr>
          <p:cNvPr id="10" name="차트 9"/>
          <p:cNvGraphicFramePr>
            <a:graphicFrameLocks noGrp="1"/>
          </p:cNvGraphicFramePr>
          <p:nvPr>
            <p:extLst>
              <p:ext uri="{D42A27DB-BD31-4B8C-83A1-F6EECF244321}">
                <p14:modId xmlns:p14="http://schemas.microsoft.com/office/powerpoint/2010/main" val="1643451094"/>
              </p:ext>
            </p:extLst>
          </p:nvPr>
        </p:nvGraphicFramePr>
        <p:xfrm>
          <a:off x="388341" y="3221254"/>
          <a:ext cx="7776864" cy="264132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634759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제목 1"/>
          <p:cNvSpPr>
            <a:spLocks noGrp="1"/>
          </p:cNvSpPr>
          <p:nvPr>
            <p:ph type="title"/>
          </p:nvPr>
        </p:nvSpPr>
        <p:spPr>
          <a:xfrm>
            <a:off x="612000" y="908720"/>
            <a:ext cx="7920000" cy="540000"/>
          </a:xfrm>
        </p:spPr>
        <p:txBody>
          <a:bodyPr>
            <a:normAutofit/>
          </a:bodyPr>
          <a:lstStyle/>
          <a:p>
            <a:r>
              <a:rPr lang="en-US" altLang="ko-KR" sz="3100" b="1" dirty="0" smtClean="0">
                <a:solidFill>
                  <a:srgbClr val="0070C0"/>
                </a:solidFill>
                <a:latin typeface="Constantia" pitchFamily="18" charset="0"/>
                <a:cs typeface="Calibri" pitchFamily="34" charset="0"/>
              </a:rPr>
              <a:t>Bigger wage differential in Korea</a:t>
            </a:r>
            <a:endParaRPr lang="ko-KR" altLang="en-US" sz="2000" dirty="0" smtClean="0">
              <a:solidFill>
                <a:srgbClr val="0070C0"/>
              </a:solidFill>
              <a:latin typeface="Constantia" pitchFamily="18" charset="0"/>
              <a:cs typeface="Calibri" pitchFamily="34" charset="0"/>
            </a:endParaRPr>
          </a:p>
        </p:txBody>
      </p:sp>
      <p:sp>
        <p:nvSpPr>
          <p:cNvPr id="3" name="내용 개체 틀 2"/>
          <p:cNvSpPr>
            <a:spLocks noGrp="1"/>
          </p:cNvSpPr>
          <p:nvPr>
            <p:ph idx="1"/>
          </p:nvPr>
        </p:nvSpPr>
        <p:spPr>
          <a:xfrm>
            <a:off x="457200" y="1600200"/>
            <a:ext cx="8147050" cy="4062413"/>
          </a:xfrm>
        </p:spPr>
        <p:txBody>
          <a:bodyPr/>
          <a:lstStyle/>
          <a:p>
            <a:pPr>
              <a:buFont typeface="Arial" panose="020B0604020202020204" pitchFamily="34" charset="0"/>
              <a:buChar char="•"/>
              <a:defRPr/>
            </a:pPr>
            <a:r>
              <a:rPr lang="en-US" altLang="ko-KR" sz="2000" dirty="0"/>
              <a:t>Wage differential in Korea is greater than in other countries, e.g., </a:t>
            </a:r>
            <a:r>
              <a:rPr lang="en-US" altLang="ko-KR" sz="2000" dirty="0" smtClean="0"/>
              <a:t>Japan and </a:t>
            </a:r>
            <a:r>
              <a:rPr lang="en-US" altLang="ko-KR" sz="2000" dirty="0"/>
              <a:t>the U.S. </a:t>
            </a:r>
            <a:endParaRPr lang="ko-KR" altLang="ko-KR" sz="2000" dirty="0"/>
          </a:p>
          <a:p>
            <a:pPr>
              <a:defRPr/>
            </a:pPr>
            <a:endParaRPr lang="ko-KR" altLang="en-US" dirty="0">
              <a:latin typeface="Calibri" pitchFamily="34" charset="0"/>
              <a:cs typeface="Calibri" pitchFamily="34" charset="0"/>
            </a:endParaRPr>
          </a:p>
        </p:txBody>
      </p:sp>
      <p:sp>
        <p:nvSpPr>
          <p:cNvPr id="4198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56324"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21" name="TextBox 20"/>
          <p:cNvSpPr txBox="1"/>
          <p:nvPr/>
        </p:nvSpPr>
        <p:spPr>
          <a:xfrm>
            <a:off x="0" y="2491390"/>
            <a:ext cx="9144000" cy="369332"/>
          </a:xfrm>
          <a:prstGeom prst="rect">
            <a:avLst/>
          </a:prstGeom>
          <a:noFill/>
        </p:spPr>
        <p:txBody>
          <a:bodyPr wrap="square" rtlCol="0">
            <a:spAutoFit/>
          </a:bodyPr>
          <a:lstStyle/>
          <a:p>
            <a:pPr algn="ctr"/>
            <a:r>
              <a:rPr lang="en-US" altLang="ko-KR" dirty="0" smtClean="0">
                <a:latin typeface="Constantia" pitchFamily="18" charset="0"/>
              </a:rPr>
              <a:t>&lt;</a:t>
            </a:r>
            <a:r>
              <a:rPr lang="en-US" dirty="0" smtClean="0">
                <a:solidFill>
                  <a:srgbClr val="000000"/>
                </a:solidFill>
                <a:latin typeface="Constantia" pitchFamily="18" charset="0"/>
              </a:rPr>
              <a:t> Relative wage level by the size of company in Korea, Japan and the United States</a:t>
            </a:r>
            <a:endParaRPr lang="ko-KR" altLang="en-US" dirty="0">
              <a:latin typeface="Constantia" pitchFamily="18" charset="0"/>
            </a:endParaRPr>
          </a:p>
        </p:txBody>
      </p:sp>
      <p:sp>
        <p:nvSpPr>
          <p:cNvPr id="22" name="TextBox 21"/>
          <p:cNvSpPr txBox="1"/>
          <p:nvPr/>
        </p:nvSpPr>
        <p:spPr>
          <a:xfrm>
            <a:off x="5320883" y="5972625"/>
            <a:ext cx="3600400" cy="246221"/>
          </a:xfrm>
          <a:prstGeom prst="rect">
            <a:avLst/>
          </a:prstGeom>
          <a:noFill/>
        </p:spPr>
        <p:txBody>
          <a:bodyPr wrap="square" rtlCol="0">
            <a:spAutoFit/>
          </a:bodyPr>
          <a:lstStyle/>
          <a:p>
            <a:pPr>
              <a:buFont typeface="Arial" pitchFamily="34" charset="0"/>
              <a:buChar char="•"/>
            </a:pPr>
            <a:r>
              <a:rPr lang="en-US" altLang="ko-KR" sz="1000" dirty="0" smtClean="0">
                <a:latin typeface="Constantia" pitchFamily="18" charset="0"/>
              </a:rPr>
              <a:t>Source : Cho, 2012. </a:t>
            </a:r>
          </a:p>
        </p:txBody>
      </p:sp>
      <p:grpSp>
        <p:nvGrpSpPr>
          <p:cNvPr id="14" name="그룹 13"/>
          <p:cNvGrpSpPr/>
          <p:nvPr/>
        </p:nvGrpSpPr>
        <p:grpSpPr>
          <a:xfrm>
            <a:off x="1259632" y="2860722"/>
            <a:ext cx="6984776" cy="3150277"/>
            <a:chOff x="857224" y="2366955"/>
            <a:chExt cx="7500990" cy="3490937"/>
          </a:xfrm>
        </p:grpSpPr>
        <p:graphicFrame>
          <p:nvGraphicFramePr>
            <p:cNvPr id="11" name="차트 10"/>
            <p:cNvGraphicFramePr/>
            <p:nvPr/>
          </p:nvGraphicFramePr>
          <p:xfrm>
            <a:off x="857224" y="2500306"/>
            <a:ext cx="7500990" cy="3357586"/>
          </p:xfrm>
          <a:graphic>
            <a:graphicData uri="http://schemas.openxmlformats.org/drawingml/2006/chart">
              <c:chart xmlns:c="http://schemas.openxmlformats.org/drawingml/2006/chart" xmlns:r="http://schemas.openxmlformats.org/officeDocument/2006/relationships" r:id="rId2"/>
            </a:graphicData>
          </a:graphic>
        </p:graphicFrame>
        <p:sp>
          <p:nvSpPr>
            <p:cNvPr id="12" name="TextBox 11"/>
            <p:cNvSpPr txBox="1"/>
            <p:nvPr/>
          </p:nvSpPr>
          <p:spPr>
            <a:xfrm>
              <a:off x="1500166" y="2366955"/>
              <a:ext cx="571504" cy="307777"/>
            </a:xfrm>
            <a:prstGeom prst="rect">
              <a:avLst/>
            </a:prstGeom>
            <a:noFill/>
          </p:spPr>
          <p:txBody>
            <a:bodyPr wrap="square" rtlCol="0">
              <a:spAutoFit/>
            </a:bodyPr>
            <a:lstStyle/>
            <a:p>
              <a:r>
                <a:rPr lang="en-US" altLang="ko-KR" sz="1400" dirty="0" smtClean="0"/>
                <a:t>(%)</a:t>
              </a:r>
              <a:endParaRPr lang="ko-KR" altLang="en-US" sz="1400" dirty="0"/>
            </a:p>
          </p:txBody>
        </p:sp>
        <p:sp>
          <p:nvSpPr>
            <p:cNvPr id="13" name="TextBox 12"/>
            <p:cNvSpPr txBox="1"/>
            <p:nvPr/>
          </p:nvSpPr>
          <p:spPr>
            <a:xfrm>
              <a:off x="5651671" y="5458919"/>
              <a:ext cx="1500198" cy="307777"/>
            </a:xfrm>
            <a:prstGeom prst="rect">
              <a:avLst/>
            </a:prstGeom>
            <a:noFill/>
          </p:spPr>
          <p:txBody>
            <a:bodyPr wrap="square" rtlCol="0">
              <a:spAutoFit/>
            </a:bodyPr>
            <a:lstStyle/>
            <a:p>
              <a:r>
                <a:rPr lang="en-US" altLang="ko-KR" sz="1400" dirty="0" smtClean="0"/>
                <a:t>(person)</a:t>
              </a:r>
              <a:endParaRPr lang="ko-KR" altLang="en-US" sz="1400" dirty="0"/>
            </a:p>
          </p:txBody>
        </p:sp>
      </p:grpSp>
    </p:spTree>
    <p:extLst>
      <p:ext uri="{BB962C8B-B14F-4D97-AF65-F5344CB8AC3E}">
        <p14:creationId xmlns:p14="http://schemas.microsoft.com/office/powerpoint/2010/main" val="36634759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683568" y="836712"/>
            <a:ext cx="8229600" cy="792088"/>
          </a:xfrm>
        </p:spPr>
        <p:txBody>
          <a:bodyPr>
            <a:normAutofit fontScale="90000"/>
          </a:bodyPr>
          <a:lstStyle/>
          <a:p>
            <a:r>
              <a:rPr lang="en-US" altLang="ko-KR" sz="2800" b="1" dirty="0" smtClean="0">
                <a:solidFill>
                  <a:srgbClr val="0070C0"/>
                </a:solidFill>
                <a:latin typeface="Constantia" pitchFamily="18" charset="0"/>
              </a:rPr>
              <a:t>Mismatch in the labor market: </a:t>
            </a:r>
            <a:br>
              <a:rPr lang="en-US" altLang="ko-KR" sz="2800" b="1" dirty="0" smtClean="0">
                <a:solidFill>
                  <a:srgbClr val="0070C0"/>
                </a:solidFill>
                <a:latin typeface="Constantia" pitchFamily="18" charset="0"/>
              </a:rPr>
            </a:br>
            <a:r>
              <a:rPr lang="en-US" altLang="ko-KR" sz="2800" b="1" dirty="0" smtClean="0">
                <a:solidFill>
                  <a:srgbClr val="0070C0"/>
                </a:solidFill>
                <a:latin typeface="Constantia" pitchFamily="18" charset="0"/>
              </a:rPr>
              <a:t>Difficulty for SMES in recruiting talent </a:t>
            </a:r>
            <a:endParaRPr lang="ko-KR" altLang="en-US" sz="2800" b="1" dirty="0">
              <a:solidFill>
                <a:srgbClr val="0070C0"/>
              </a:solidFill>
              <a:latin typeface="Constantia" pitchFamily="18" charset="0"/>
            </a:endParaRPr>
          </a:p>
        </p:txBody>
      </p:sp>
      <p:graphicFrame>
        <p:nvGraphicFramePr>
          <p:cNvPr id="4" name="표 3"/>
          <p:cNvGraphicFramePr>
            <a:graphicFrameLocks noGrp="1"/>
          </p:cNvGraphicFramePr>
          <p:nvPr>
            <p:extLst>
              <p:ext uri="{D42A27DB-BD31-4B8C-83A1-F6EECF244321}">
                <p14:modId xmlns:p14="http://schemas.microsoft.com/office/powerpoint/2010/main" val="3040355613"/>
              </p:ext>
            </p:extLst>
          </p:nvPr>
        </p:nvGraphicFramePr>
        <p:xfrm>
          <a:off x="573088" y="3006258"/>
          <a:ext cx="7743329" cy="1422842"/>
        </p:xfrm>
        <a:graphic>
          <a:graphicData uri="http://schemas.openxmlformats.org/drawingml/2006/table">
            <a:tbl>
              <a:tblPr>
                <a:tableStyleId>{35758FB7-9AC5-4552-8A53-C91805E547FA}</a:tableStyleId>
              </a:tblPr>
              <a:tblGrid>
                <a:gridCol w="1968274"/>
                <a:gridCol w="1155011"/>
                <a:gridCol w="1155011"/>
                <a:gridCol w="1155011"/>
                <a:gridCol w="1155011"/>
                <a:gridCol w="1155011"/>
              </a:tblGrid>
              <a:tr h="309007">
                <a:tc>
                  <a:txBody>
                    <a:bodyPr/>
                    <a:lstStyle/>
                    <a:p>
                      <a:pPr algn="ctr" fontAlgn="ctr"/>
                      <a:endParaRPr lang="ko-KR" altLang="en-US" sz="1400" b="0" i="0" u="none" strike="noStrike" dirty="0">
                        <a:solidFill>
                          <a:srgbClr val="000000"/>
                        </a:solidFill>
                        <a:effectLst/>
                        <a:latin typeface="+mn-lt"/>
                      </a:endParaRPr>
                    </a:p>
                  </a:txBody>
                  <a:tcPr marL="8984" marR="8984" marT="8984" marB="0" anchor="ct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400" b="1" dirty="0" smtClean="0">
                          <a:latin typeface="+mn-lt"/>
                        </a:rPr>
                        <a:t>10-29 </a:t>
                      </a:r>
                      <a:r>
                        <a:rPr lang="en-US" altLang="ko-KR" sz="1400" b="1" dirty="0" smtClean="0"/>
                        <a:t>employees</a:t>
                      </a:r>
                      <a:endParaRPr lang="ko-KR" altLang="en-US" sz="1400" b="1" dirty="0" smtClean="0"/>
                    </a:p>
                  </a:txBody>
                  <a:tcPr marL="8984" marR="8984" marT="8984" marB="0" anchor="ctr"/>
                </a:tc>
                <a:tc>
                  <a:txBody>
                    <a:bodyPr/>
                    <a:lstStyle/>
                    <a:p>
                      <a:pPr algn="ctr"/>
                      <a:r>
                        <a:rPr lang="en-US" altLang="ko-KR" sz="1400" b="1" dirty="0" smtClean="0">
                          <a:latin typeface="+mn-lt"/>
                        </a:rPr>
                        <a:t>30-99 employees</a:t>
                      </a:r>
                      <a:endParaRPr lang="ko-KR" altLang="en-US" sz="1400" b="1" dirty="0">
                        <a:latin typeface="+mn-lt"/>
                      </a:endParaRPr>
                    </a:p>
                  </a:txBody>
                  <a:tcPr marL="8984" marR="8984" marT="8984" marB="0" anchor="ctr"/>
                </a:tc>
                <a:tc>
                  <a:txBody>
                    <a:bodyPr/>
                    <a:lstStyle/>
                    <a:p>
                      <a:pPr algn="ctr"/>
                      <a:r>
                        <a:rPr lang="en-US" altLang="ko-KR" sz="1400" b="1" dirty="0" smtClean="0">
                          <a:latin typeface="+mn-lt"/>
                        </a:rPr>
                        <a:t>100-299 employees</a:t>
                      </a:r>
                      <a:endParaRPr lang="ko-KR" altLang="en-US" sz="1400" b="1" dirty="0">
                        <a:latin typeface="+mn-lt"/>
                      </a:endParaRPr>
                    </a:p>
                  </a:txBody>
                  <a:tcPr marL="8984" marR="8984" marT="8984" marB="0" anchor="ctr"/>
                </a:tc>
                <a:tc>
                  <a:txBody>
                    <a:bodyPr/>
                    <a:lstStyle/>
                    <a:p>
                      <a:pPr algn="ctr"/>
                      <a:r>
                        <a:rPr lang="en-US" altLang="ko-KR" sz="1400" b="1" dirty="0" smtClean="0">
                          <a:latin typeface="+mn-lt"/>
                        </a:rPr>
                        <a:t>300-499 employees</a:t>
                      </a:r>
                      <a:endParaRPr lang="ko-KR" altLang="en-US" sz="1400" b="1" dirty="0">
                        <a:latin typeface="+mn-lt"/>
                      </a:endParaRPr>
                    </a:p>
                  </a:txBody>
                  <a:tcPr marL="8984" marR="8984" marT="8984" marB="0" anchor="ctr"/>
                </a:tc>
                <a:tc>
                  <a:txBody>
                    <a:bodyPr/>
                    <a:lstStyle/>
                    <a:p>
                      <a:pPr algn="ctr"/>
                      <a:r>
                        <a:rPr lang="en-US" altLang="ko-KR" sz="1400" b="1" dirty="0" smtClean="0">
                          <a:latin typeface="+mn-lt"/>
                        </a:rPr>
                        <a:t>Over</a:t>
                      </a:r>
                      <a:r>
                        <a:rPr lang="en-US" altLang="ko-KR" sz="1400" b="1" baseline="0" dirty="0" smtClean="0">
                          <a:latin typeface="+mn-lt"/>
                        </a:rPr>
                        <a:t> </a:t>
                      </a:r>
                      <a:r>
                        <a:rPr lang="en-US" altLang="ko-KR" sz="1400" b="1" dirty="0" smtClean="0">
                          <a:latin typeface="+mn-lt"/>
                        </a:rPr>
                        <a:t>500 employees</a:t>
                      </a:r>
                      <a:endParaRPr lang="ko-KR" altLang="en-US" sz="1400" b="1" dirty="0">
                        <a:latin typeface="+mn-lt"/>
                      </a:endParaRPr>
                    </a:p>
                  </a:txBody>
                  <a:tcPr marL="8984" marR="8984" marT="8984" marB="0" anchor="ctr"/>
                </a:tc>
              </a:tr>
              <a:tr h="329046">
                <a:tc>
                  <a:txBody>
                    <a:bodyPr/>
                    <a:lstStyle/>
                    <a:p>
                      <a:pPr algn="ctr" fontAlgn="ctr"/>
                      <a:r>
                        <a:rPr lang="en-US" sz="1400" b="1" u="none" strike="noStrike" dirty="0">
                          <a:effectLst/>
                          <a:latin typeface="+mn-lt"/>
                        </a:rPr>
                        <a:t>Total</a:t>
                      </a:r>
                      <a:endParaRPr lang="en-US" sz="1400" b="1" i="0" u="none" strike="noStrike" dirty="0">
                        <a:solidFill>
                          <a:srgbClr val="000000"/>
                        </a:solidFill>
                        <a:effectLst/>
                        <a:latin typeface="+mn-lt"/>
                      </a:endParaRPr>
                    </a:p>
                  </a:txBody>
                  <a:tcPr marL="8984" marR="8984" marT="8984" marB="0" anchor="ctr"/>
                </a:tc>
                <a:tc>
                  <a:txBody>
                    <a:bodyPr/>
                    <a:lstStyle/>
                    <a:p>
                      <a:pPr algn="ctr"/>
                      <a:r>
                        <a:rPr lang="en-US" altLang="ko-KR" dirty="0" smtClean="0">
                          <a:latin typeface="+mn-lt"/>
                        </a:rPr>
                        <a:t>6.9</a:t>
                      </a:r>
                      <a:endParaRPr lang="ko-KR" altLang="en-US" dirty="0">
                        <a:latin typeface="+mn-lt"/>
                      </a:endParaRPr>
                    </a:p>
                  </a:txBody>
                  <a:tcPr marL="8984" marR="8984" marT="8984" marB="0" anchor="ctr"/>
                </a:tc>
                <a:tc>
                  <a:txBody>
                    <a:bodyPr/>
                    <a:lstStyle/>
                    <a:p>
                      <a:pPr algn="ctr"/>
                      <a:r>
                        <a:rPr lang="en-US" altLang="ko-KR" dirty="0" smtClean="0">
                          <a:latin typeface="+mn-lt"/>
                        </a:rPr>
                        <a:t>4.6</a:t>
                      </a:r>
                      <a:endParaRPr lang="ko-KR" altLang="en-US" dirty="0">
                        <a:latin typeface="+mn-lt"/>
                      </a:endParaRPr>
                    </a:p>
                  </a:txBody>
                  <a:tcPr marL="8984" marR="8984" marT="8984" marB="0" anchor="ctr"/>
                </a:tc>
                <a:tc>
                  <a:txBody>
                    <a:bodyPr/>
                    <a:lstStyle/>
                    <a:p>
                      <a:pPr algn="ctr"/>
                      <a:r>
                        <a:rPr lang="en-US" altLang="ko-KR" dirty="0" smtClean="0">
                          <a:latin typeface="+mn-lt"/>
                        </a:rPr>
                        <a:t>3.8</a:t>
                      </a:r>
                      <a:endParaRPr lang="ko-KR" altLang="en-US" dirty="0">
                        <a:latin typeface="+mn-lt"/>
                      </a:endParaRPr>
                    </a:p>
                  </a:txBody>
                  <a:tcPr marL="8984" marR="8984" marT="8984" marB="0" anchor="ctr"/>
                </a:tc>
                <a:tc>
                  <a:txBody>
                    <a:bodyPr/>
                    <a:lstStyle/>
                    <a:p>
                      <a:pPr algn="ctr"/>
                      <a:r>
                        <a:rPr lang="en-US" altLang="ko-KR" dirty="0" smtClean="0">
                          <a:latin typeface="+mn-lt"/>
                        </a:rPr>
                        <a:t>1.9</a:t>
                      </a:r>
                      <a:endParaRPr lang="ko-KR" altLang="en-US" dirty="0">
                        <a:latin typeface="+mn-lt"/>
                      </a:endParaRPr>
                    </a:p>
                  </a:txBody>
                  <a:tcPr marL="8984" marR="8984" marT="8984" marB="0" anchor="ctr"/>
                </a:tc>
                <a:tc>
                  <a:txBody>
                    <a:bodyPr/>
                    <a:lstStyle/>
                    <a:p>
                      <a:pPr algn="ctr"/>
                      <a:r>
                        <a:rPr lang="en-US" altLang="ko-KR" dirty="0" smtClean="0">
                          <a:latin typeface="+mn-lt"/>
                        </a:rPr>
                        <a:t>1.0</a:t>
                      </a:r>
                      <a:endParaRPr lang="ko-KR" altLang="en-US" dirty="0">
                        <a:latin typeface="+mn-lt"/>
                      </a:endParaRPr>
                    </a:p>
                  </a:txBody>
                  <a:tcPr marL="8984" marR="8984" marT="8984" marB="0" anchor="ctr"/>
                </a:tc>
              </a:tr>
              <a:tr h="329046">
                <a:tc>
                  <a:txBody>
                    <a:bodyPr/>
                    <a:lstStyle/>
                    <a:p>
                      <a:pPr algn="ctr" fontAlgn="ctr"/>
                      <a:r>
                        <a:rPr lang="en-US" altLang="ko-KR" sz="1400" b="1" u="none" strike="noStrike" dirty="0" smtClean="0">
                          <a:effectLst/>
                          <a:latin typeface="+mn-lt"/>
                        </a:rPr>
                        <a:t>Master’s degree</a:t>
                      </a:r>
                      <a:endParaRPr lang="en-US" altLang="ko-KR" sz="1400" b="1" i="0" u="none" strike="noStrike" dirty="0">
                        <a:solidFill>
                          <a:srgbClr val="000000"/>
                        </a:solidFill>
                        <a:effectLst/>
                        <a:latin typeface="+mn-lt"/>
                      </a:endParaRPr>
                    </a:p>
                  </a:txBody>
                  <a:tcPr marL="8984" marR="8984" marT="8984" marB="0" anchor="ctr"/>
                </a:tc>
                <a:tc>
                  <a:txBody>
                    <a:bodyPr/>
                    <a:lstStyle/>
                    <a:p>
                      <a:pPr algn="ctr"/>
                      <a:r>
                        <a:rPr lang="en-US" altLang="ko-KR" dirty="0" smtClean="0">
                          <a:solidFill>
                            <a:schemeClr val="tx1"/>
                          </a:solidFill>
                          <a:latin typeface="+mn-lt"/>
                        </a:rPr>
                        <a:t>10.0</a:t>
                      </a:r>
                      <a:endParaRPr lang="ko-KR" altLang="en-US" dirty="0">
                        <a:solidFill>
                          <a:schemeClr val="tx1"/>
                        </a:solidFill>
                        <a:latin typeface="+mn-lt"/>
                      </a:endParaRPr>
                    </a:p>
                  </a:txBody>
                  <a:tcPr marL="8984" marR="8984" marT="8984" marB="0" anchor="ctr"/>
                </a:tc>
                <a:tc>
                  <a:txBody>
                    <a:bodyPr/>
                    <a:lstStyle/>
                    <a:p>
                      <a:pPr algn="ctr"/>
                      <a:r>
                        <a:rPr lang="en-US" altLang="ko-KR" dirty="0" smtClean="0">
                          <a:solidFill>
                            <a:schemeClr val="tx1"/>
                          </a:solidFill>
                          <a:latin typeface="+mn-lt"/>
                        </a:rPr>
                        <a:t>4.0</a:t>
                      </a:r>
                      <a:endParaRPr lang="ko-KR" altLang="en-US" dirty="0">
                        <a:solidFill>
                          <a:schemeClr val="tx1"/>
                        </a:solidFill>
                        <a:latin typeface="+mn-lt"/>
                      </a:endParaRPr>
                    </a:p>
                  </a:txBody>
                  <a:tcPr marL="8984" marR="8984" marT="8984" marB="0" anchor="ctr"/>
                </a:tc>
                <a:tc>
                  <a:txBody>
                    <a:bodyPr/>
                    <a:lstStyle/>
                    <a:p>
                      <a:pPr algn="ctr"/>
                      <a:r>
                        <a:rPr lang="en-US" altLang="ko-KR" dirty="0" smtClean="0">
                          <a:solidFill>
                            <a:schemeClr val="tx1"/>
                          </a:solidFill>
                          <a:latin typeface="+mn-lt"/>
                        </a:rPr>
                        <a:t>4.0</a:t>
                      </a:r>
                      <a:endParaRPr lang="ko-KR" altLang="en-US" dirty="0">
                        <a:solidFill>
                          <a:schemeClr val="tx1"/>
                        </a:solidFill>
                        <a:latin typeface="+mn-lt"/>
                      </a:endParaRPr>
                    </a:p>
                  </a:txBody>
                  <a:tcPr marL="8984" marR="8984" marT="8984" marB="0" anchor="ctr"/>
                </a:tc>
                <a:tc>
                  <a:txBody>
                    <a:bodyPr/>
                    <a:lstStyle/>
                    <a:p>
                      <a:pPr algn="ctr"/>
                      <a:r>
                        <a:rPr lang="en-US" altLang="ko-KR" dirty="0" smtClean="0">
                          <a:solidFill>
                            <a:schemeClr val="tx1"/>
                          </a:solidFill>
                          <a:latin typeface="+mn-lt"/>
                        </a:rPr>
                        <a:t>1.7</a:t>
                      </a:r>
                      <a:endParaRPr lang="ko-KR" altLang="en-US" dirty="0">
                        <a:solidFill>
                          <a:schemeClr val="tx1"/>
                        </a:solidFill>
                        <a:latin typeface="+mn-lt"/>
                      </a:endParaRPr>
                    </a:p>
                  </a:txBody>
                  <a:tcPr marL="8984" marR="8984" marT="8984" marB="0" anchor="ctr"/>
                </a:tc>
                <a:tc>
                  <a:txBody>
                    <a:bodyPr/>
                    <a:lstStyle/>
                    <a:p>
                      <a:pPr algn="ctr"/>
                      <a:r>
                        <a:rPr lang="en-US" altLang="ko-KR" dirty="0" smtClean="0">
                          <a:solidFill>
                            <a:schemeClr val="tx1"/>
                          </a:solidFill>
                          <a:latin typeface="+mn-lt"/>
                        </a:rPr>
                        <a:t>0.7</a:t>
                      </a:r>
                      <a:endParaRPr lang="ko-KR" altLang="en-US" dirty="0">
                        <a:solidFill>
                          <a:schemeClr val="tx1"/>
                        </a:solidFill>
                        <a:latin typeface="+mn-lt"/>
                      </a:endParaRPr>
                    </a:p>
                  </a:txBody>
                  <a:tcPr marL="8984" marR="8984" marT="8984" marB="0" anchor="ctr"/>
                </a:tc>
              </a:tr>
              <a:tr h="329046">
                <a:tc>
                  <a:txBody>
                    <a:bodyPr/>
                    <a:lstStyle/>
                    <a:p>
                      <a:pPr algn="ctr" fontAlgn="ctr"/>
                      <a:r>
                        <a:rPr lang="en-US" sz="1400" b="1" u="none" strike="noStrike" dirty="0" smtClean="0">
                          <a:effectLst/>
                          <a:latin typeface="+mn-lt"/>
                        </a:rPr>
                        <a:t>Doctor’s degree</a:t>
                      </a:r>
                      <a:endParaRPr lang="en-US" sz="1400" b="1" i="0" u="none" strike="noStrike" dirty="0">
                        <a:solidFill>
                          <a:srgbClr val="000000"/>
                        </a:solidFill>
                        <a:effectLst/>
                        <a:latin typeface="+mn-lt"/>
                      </a:endParaRPr>
                    </a:p>
                  </a:txBody>
                  <a:tcPr marL="8984" marR="8984" marT="8984" marB="0" anchor="ctr"/>
                </a:tc>
                <a:tc>
                  <a:txBody>
                    <a:bodyPr/>
                    <a:lstStyle/>
                    <a:p>
                      <a:pPr algn="ctr"/>
                      <a:r>
                        <a:rPr lang="en-US" altLang="ko-KR" dirty="0" smtClean="0">
                          <a:solidFill>
                            <a:schemeClr val="tx1"/>
                          </a:solidFill>
                          <a:latin typeface="+mn-lt"/>
                        </a:rPr>
                        <a:t>7.6</a:t>
                      </a:r>
                      <a:endParaRPr lang="ko-KR" altLang="en-US" dirty="0">
                        <a:solidFill>
                          <a:schemeClr val="tx1"/>
                        </a:solidFill>
                        <a:latin typeface="+mn-lt"/>
                      </a:endParaRPr>
                    </a:p>
                  </a:txBody>
                  <a:tcPr marL="8984" marR="8984" marT="8984" marB="0" anchor="ctr"/>
                </a:tc>
                <a:tc>
                  <a:txBody>
                    <a:bodyPr/>
                    <a:lstStyle/>
                    <a:p>
                      <a:pPr algn="ctr"/>
                      <a:r>
                        <a:rPr lang="en-US" altLang="ko-KR" dirty="0" smtClean="0">
                          <a:solidFill>
                            <a:schemeClr val="tx1"/>
                          </a:solidFill>
                          <a:latin typeface="+mn-lt"/>
                        </a:rPr>
                        <a:t>1.7</a:t>
                      </a:r>
                      <a:endParaRPr lang="ko-KR" altLang="en-US" dirty="0">
                        <a:solidFill>
                          <a:schemeClr val="tx1"/>
                        </a:solidFill>
                        <a:latin typeface="+mn-lt"/>
                      </a:endParaRPr>
                    </a:p>
                  </a:txBody>
                  <a:tcPr marL="8984" marR="8984" marT="8984" marB="0" anchor="ctr"/>
                </a:tc>
                <a:tc>
                  <a:txBody>
                    <a:bodyPr/>
                    <a:lstStyle/>
                    <a:p>
                      <a:pPr algn="ctr"/>
                      <a:r>
                        <a:rPr lang="en-US" altLang="ko-KR" dirty="0" smtClean="0">
                          <a:solidFill>
                            <a:schemeClr val="tx1"/>
                          </a:solidFill>
                          <a:latin typeface="+mn-lt"/>
                        </a:rPr>
                        <a:t>4.4</a:t>
                      </a:r>
                      <a:endParaRPr lang="ko-KR" altLang="en-US" dirty="0">
                        <a:solidFill>
                          <a:schemeClr val="tx1"/>
                        </a:solidFill>
                        <a:latin typeface="+mn-lt"/>
                      </a:endParaRPr>
                    </a:p>
                  </a:txBody>
                  <a:tcPr marL="8984" marR="8984" marT="8984" marB="0" anchor="ctr"/>
                </a:tc>
                <a:tc>
                  <a:txBody>
                    <a:bodyPr/>
                    <a:lstStyle/>
                    <a:p>
                      <a:pPr algn="ctr"/>
                      <a:r>
                        <a:rPr lang="en-US" altLang="ko-KR" dirty="0" smtClean="0">
                          <a:solidFill>
                            <a:schemeClr val="tx1"/>
                          </a:solidFill>
                          <a:latin typeface="+mn-lt"/>
                        </a:rPr>
                        <a:t>1.6</a:t>
                      </a:r>
                      <a:endParaRPr lang="ko-KR" altLang="en-US" dirty="0">
                        <a:solidFill>
                          <a:schemeClr val="tx1"/>
                        </a:solidFill>
                        <a:latin typeface="+mn-lt"/>
                      </a:endParaRPr>
                    </a:p>
                  </a:txBody>
                  <a:tcPr marL="8984" marR="8984" marT="8984" marB="0" anchor="ctr"/>
                </a:tc>
                <a:tc>
                  <a:txBody>
                    <a:bodyPr/>
                    <a:lstStyle/>
                    <a:p>
                      <a:pPr algn="ctr"/>
                      <a:r>
                        <a:rPr lang="en-US" altLang="ko-KR" dirty="0" smtClean="0">
                          <a:solidFill>
                            <a:schemeClr val="tx1"/>
                          </a:solidFill>
                          <a:latin typeface="+mn-lt"/>
                        </a:rPr>
                        <a:t>0.7</a:t>
                      </a:r>
                      <a:endParaRPr lang="ko-KR" altLang="en-US" dirty="0">
                        <a:solidFill>
                          <a:schemeClr val="tx1"/>
                        </a:solidFill>
                        <a:latin typeface="+mn-lt"/>
                      </a:endParaRPr>
                    </a:p>
                  </a:txBody>
                  <a:tcPr marL="8984" marR="8984" marT="8984" marB="0" anchor="ctr"/>
                </a:tc>
              </a:tr>
            </a:tbl>
          </a:graphicData>
        </a:graphic>
      </p:graphicFrame>
      <p:sp>
        <p:nvSpPr>
          <p:cNvPr id="5" name="TextBox 4"/>
          <p:cNvSpPr txBox="1"/>
          <p:nvPr/>
        </p:nvSpPr>
        <p:spPr>
          <a:xfrm>
            <a:off x="-12452" y="2646542"/>
            <a:ext cx="9144000" cy="369332"/>
          </a:xfrm>
          <a:prstGeom prst="rect">
            <a:avLst/>
          </a:prstGeom>
          <a:noFill/>
        </p:spPr>
        <p:txBody>
          <a:bodyPr wrap="square" rtlCol="0">
            <a:spAutoFit/>
          </a:bodyPr>
          <a:lstStyle/>
          <a:p>
            <a:pPr algn="ctr"/>
            <a:r>
              <a:rPr lang="en-US" altLang="ko-KR" dirty="0" smtClean="0">
                <a:latin typeface="Constantia" pitchFamily="18" charset="0"/>
              </a:rPr>
              <a:t>&lt; Vacancy rate of technicians and engineers (%)&gt; </a:t>
            </a:r>
            <a:endParaRPr lang="ko-KR" altLang="en-US" dirty="0">
              <a:latin typeface="Constantia" pitchFamily="18" charset="0"/>
            </a:endParaRPr>
          </a:p>
        </p:txBody>
      </p:sp>
      <p:sp>
        <p:nvSpPr>
          <p:cNvPr id="6" name="TextBox 5"/>
          <p:cNvSpPr txBox="1"/>
          <p:nvPr/>
        </p:nvSpPr>
        <p:spPr>
          <a:xfrm>
            <a:off x="573088" y="1844824"/>
            <a:ext cx="8136904" cy="646331"/>
          </a:xfrm>
          <a:prstGeom prst="rect">
            <a:avLst/>
          </a:prstGeom>
          <a:noFill/>
        </p:spPr>
        <p:txBody>
          <a:bodyPr wrap="square" rtlCol="0">
            <a:spAutoFit/>
          </a:bodyPr>
          <a:lstStyle/>
          <a:p>
            <a:pPr marL="355600" indent="-355600">
              <a:buFont typeface="Arial" pitchFamily="34" charset="0"/>
              <a:buChar char="•"/>
            </a:pPr>
            <a:r>
              <a:rPr lang="en-US" altLang="ko-KR" dirty="0" smtClean="0">
                <a:latin typeface="Constantia" pitchFamily="18" charset="0"/>
              </a:rPr>
              <a:t>SMEs have difficulty in securing required workers as exemplified by the higher vacancy rates and shorter average tenure in SMEs</a:t>
            </a:r>
            <a:endParaRPr lang="en-US" altLang="ko-KR" sz="800" dirty="0" smtClean="0">
              <a:latin typeface="Constantia" pitchFamily="18" charset="0"/>
            </a:endParaRPr>
          </a:p>
        </p:txBody>
      </p:sp>
      <p:graphicFrame>
        <p:nvGraphicFramePr>
          <p:cNvPr id="8" name="표 7"/>
          <p:cNvGraphicFramePr>
            <a:graphicFrameLocks noGrp="1"/>
          </p:cNvGraphicFramePr>
          <p:nvPr>
            <p:extLst>
              <p:ext uri="{D42A27DB-BD31-4B8C-83A1-F6EECF244321}">
                <p14:modId xmlns:p14="http://schemas.microsoft.com/office/powerpoint/2010/main" val="1619996279"/>
              </p:ext>
            </p:extLst>
          </p:nvPr>
        </p:nvGraphicFramePr>
        <p:xfrm>
          <a:off x="621408" y="4936872"/>
          <a:ext cx="7695010" cy="1300440"/>
        </p:xfrm>
        <a:graphic>
          <a:graphicData uri="http://schemas.openxmlformats.org/drawingml/2006/table">
            <a:tbl>
              <a:tblPr>
                <a:tableStyleId>{35758FB7-9AC5-4552-8A53-C91805E547FA}</a:tableStyleId>
              </a:tblPr>
              <a:tblGrid>
                <a:gridCol w="2404690"/>
                <a:gridCol w="881720"/>
                <a:gridCol w="881720"/>
                <a:gridCol w="881720"/>
                <a:gridCol w="881720"/>
                <a:gridCol w="881720"/>
                <a:gridCol w="881720"/>
              </a:tblGrid>
              <a:tr h="402905">
                <a:tc>
                  <a:txBody>
                    <a:bodyPr/>
                    <a:lstStyle/>
                    <a:p>
                      <a:pPr algn="ctr" fontAlgn="ctr"/>
                      <a:endParaRPr lang="ko-KR" altLang="en-US" sz="1400" b="0" i="0" u="none" strike="noStrike" dirty="0">
                        <a:solidFill>
                          <a:srgbClr val="000000"/>
                        </a:solidFill>
                        <a:effectLst/>
                        <a:latin typeface="+mn-lt"/>
                      </a:endParaRPr>
                    </a:p>
                  </a:txBody>
                  <a:tcPr marL="8984" marR="8984" marT="8984" marB="0" anchor="ct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400" b="1" dirty="0" smtClean="0">
                          <a:latin typeface="+mn-lt"/>
                        </a:rPr>
                        <a:t>1-4</a:t>
                      </a:r>
                      <a:r>
                        <a:rPr lang="en-US" altLang="ko-KR" sz="1400" b="1" baseline="0" dirty="0" smtClean="0">
                          <a:latin typeface="+mn-lt"/>
                        </a:rPr>
                        <a:t>   </a:t>
                      </a:r>
                      <a:r>
                        <a:rPr lang="en-US" altLang="ko-KR" sz="1400" b="1" dirty="0" smtClean="0"/>
                        <a:t>persons</a:t>
                      </a:r>
                      <a:endParaRPr lang="ko-KR" altLang="en-US" sz="1400" b="1" dirty="0" smtClean="0"/>
                    </a:p>
                  </a:txBody>
                  <a:tcPr marL="8984" marR="8984" marT="8984" marB="0" anchor="ctr"/>
                </a:tc>
                <a:tc>
                  <a:txBody>
                    <a:bodyPr/>
                    <a:lstStyle/>
                    <a:p>
                      <a:pPr algn="ctr"/>
                      <a:r>
                        <a:rPr lang="en-US" altLang="ko-KR" sz="1400" b="1" dirty="0" smtClean="0">
                          <a:latin typeface="+mn-lt"/>
                        </a:rPr>
                        <a:t>4-9   </a:t>
                      </a:r>
                      <a:r>
                        <a:rPr lang="en-US" altLang="ko-KR" sz="1400" b="1" dirty="0" smtClean="0"/>
                        <a:t>persons</a:t>
                      </a:r>
                      <a:endParaRPr lang="ko-KR" altLang="en-US" sz="1400" b="1" dirty="0">
                        <a:latin typeface="+mn-lt"/>
                      </a:endParaRPr>
                    </a:p>
                  </a:txBody>
                  <a:tcPr marL="8984" marR="8984" marT="8984" marB="0" anchor="ctr"/>
                </a:tc>
                <a:tc>
                  <a:txBody>
                    <a:bodyPr/>
                    <a:lstStyle/>
                    <a:p>
                      <a:pPr algn="ctr"/>
                      <a:r>
                        <a:rPr lang="en-US" altLang="ko-KR" sz="1400" b="1" dirty="0" smtClean="0">
                          <a:latin typeface="+mn-lt"/>
                        </a:rPr>
                        <a:t>10-29 </a:t>
                      </a:r>
                      <a:r>
                        <a:rPr lang="en-US" altLang="ko-KR" sz="1400" b="1" dirty="0" smtClean="0"/>
                        <a:t>persons</a:t>
                      </a:r>
                      <a:endParaRPr lang="ko-KR" altLang="en-US" sz="1400" b="1" dirty="0">
                        <a:latin typeface="+mn-lt"/>
                      </a:endParaRPr>
                    </a:p>
                  </a:txBody>
                  <a:tcPr marL="8984" marR="8984" marT="8984" marB="0" anchor="ctr"/>
                </a:tc>
                <a:tc>
                  <a:txBody>
                    <a:bodyPr/>
                    <a:lstStyle/>
                    <a:p>
                      <a:pPr algn="ctr"/>
                      <a:r>
                        <a:rPr lang="en-US" altLang="ko-KR" sz="1400" b="1" dirty="0" smtClean="0">
                          <a:latin typeface="+mn-lt"/>
                        </a:rPr>
                        <a:t>30-99 </a:t>
                      </a:r>
                      <a:r>
                        <a:rPr lang="en-US" altLang="ko-KR" sz="1400" b="1" dirty="0" smtClean="0"/>
                        <a:t>persons</a:t>
                      </a:r>
                      <a:endParaRPr lang="ko-KR" altLang="en-US" sz="1400" b="1" dirty="0">
                        <a:latin typeface="+mn-lt"/>
                      </a:endParaRPr>
                    </a:p>
                  </a:txBody>
                  <a:tcPr marL="8984" marR="8984" marT="8984" marB="0" anchor="ctr"/>
                </a:tc>
                <a:tc>
                  <a:txBody>
                    <a:bodyPr/>
                    <a:lstStyle/>
                    <a:p>
                      <a:pPr marL="0" marR="0" indent="0" algn="ctr" defTabSz="914400" rtl="0" eaLnBrk="1" fontAlgn="auto" latinLnBrk="1" hangingPunct="1">
                        <a:lnSpc>
                          <a:spcPct val="100000"/>
                        </a:lnSpc>
                        <a:spcBef>
                          <a:spcPts val="0"/>
                        </a:spcBef>
                        <a:spcAft>
                          <a:spcPts val="0"/>
                        </a:spcAft>
                        <a:buClrTx/>
                        <a:buSzTx/>
                        <a:buFontTx/>
                        <a:buNone/>
                        <a:tabLst/>
                        <a:defRPr/>
                      </a:pPr>
                      <a:r>
                        <a:rPr lang="en-US" altLang="ko-KR" sz="1400" b="1" dirty="0" smtClean="0">
                          <a:latin typeface="+mn-lt"/>
                        </a:rPr>
                        <a:t>100-299 </a:t>
                      </a:r>
                      <a:r>
                        <a:rPr lang="en-US" altLang="ko-KR" sz="1400" b="1" dirty="0" smtClean="0"/>
                        <a:t>persons</a:t>
                      </a:r>
                      <a:endParaRPr lang="ko-KR" altLang="en-US" sz="1400" b="1" dirty="0" smtClean="0">
                        <a:latin typeface="+mn-lt"/>
                      </a:endParaRPr>
                    </a:p>
                  </a:txBody>
                  <a:tcPr marL="8984" marR="8984" marT="8984" marB="0" anchor="ctr"/>
                </a:tc>
                <a:tc>
                  <a:txBody>
                    <a:bodyPr/>
                    <a:lstStyle/>
                    <a:p>
                      <a:pPr algn="ctr"/>
                      <a:r>
                        <a:rPr lang="en-US" altLang="ko-KR" sz="1400" b="1" dirty="0" smtClean="0">
                          <a:latin typeface="+mn-lt"/>
                        </a:rPr>
                        <a:t>Over</a:t>
                      </a:r>
                      <a:r>
                        <a:rPr lang="en-US" altLang="ko-KR" sz="1400" b="1" baseline="0" dirty="0" smtClean="0">
                          <a:latin typeface="+mn-lt"/>
                        </a:rPr>
                        <a:t> 3</a:t>
                      </a:r>
                      <a:r>
                        <a:rPr lang="en-US" altLang="ko-KR" sz="1400" b="1" dirty="0" smtClean="0">
                          <a:latin typeface="+mn-lt"/>
                        </a:rPr>
                        <a:t>00 </a:t>
                      </a:r>
                      <a:r>
                        <a:rPr lang="en-US" altLang="ko-KR" sz="1400" b="1" dirty="0" smtClean="0"/>
                        <a:t>persons</a:t>
                      </a:r>
                      <a:endParaRPr lang="ko-KR" altLang="en-US" sz="1400" b="1" dirty="0">
                        <a:latin typeface="+mn-lt"/>
                      </a:endParaRPr>
                    </a:p>
                  </a:txBody>
                  <a:tcPr marL="8984" marR="8984" marT="8984" marB="0" anchor="ctr"/>
                </a:tc>
              </a:tr>
              <a:tr h="429032">
                <a:tc>
                  <a:txBody>
                    <a:bodyPr/>
                    <a:lstStyle/>
                    <a:p>
                      <a:pPr algn="ctr" fontAlgn="ctr"/>
                      <a:r>
                        <a:rPr kumimoji="0" lang="en-US" altLang="ko-KR" sz="1400" b="1" u="none" strike="noStrike" kern="1200" dirty="0" smtClean="0">
                          <a:solidFill>
                            <a:schemeClr val="dk1"/>
                          </a:solidFill>
                          <a:effectLst/>
                          <a:latin typeface="+mn-lt"/>
                          <a:ea typeface="+mn-ea"/>
                          <a:cs typeface="+mn-cs"/>
                        </a:rPr>
                        <a:t>Science and engineering personnel</a:t>
                      </a:r>
                      <a:endParaRPr kumimoji="0" lang="en-US" altLang="ko-KR" sz="1400" b="1" u="none" strike="noStrike" kern="1200" dirty="0">
                        <a:solidFill>
                          <a:schemeClr val="dk1"/>
                        </a:solidFill>
                        <a:effectLst/>
                        <a:latin typeface="+mn-lt"/>
                        <a:ea typeface="+mn-ea"/>
                        <a:cs typeface="+mn-cs"/>
                      </a:endParaRPr>
                    </a:p>
                  </a:txBody>
                  <a:tcPr marL="8984" marR="8984" marT="8984" marB="0" anchor="ctr"/>
                </a:tc>
                <a:tc>
                  <a:txBody>
                    <a:bodyPr/>
                    <a:lstStyle/>
                    <a:p>
                      <a:pPr algn="ctr"/>
                      <a:r>
                        <a:rPr lang="en-US" altLang="ko-KR" sz="1800" dirty="0" smtClean="0"/>
                        <a:t>4.18</a:t>
                      </a:r>
                      <a:endParaRPr lang="ko-KR" altLang="en-US" sz="1800" dirty="0"/>
                    </a:p>
                  </a:txBody>
                  <a:tcPr marL="8984" marR="8984" marT="8984" marB="0" anchor="ctr"/>
                </a:tc>
                <a:tc>
                  <a:txBody>
                    <a:bodyPr/>
                    <a:lstStyle/>
                    <a:p>
                      <a:pPr algn="ctr"/>
                      <a:r>
                        <a:rPr lang="en-US" altLang="ko-KR" sz="1800" dirty="0" smtClean="0"/>
                        <a:t>3.78</a:t>
                      </a:r>
                      <a:endParaRPr lang="ko-KR" altLang="en-US" sz="1800" dirty="0"/>
                    </a:p>
                  </a:txBody>
                  <a:tcPr marL="8984" marR="8984" marT="8984" marB="0" anchor="ctr"/>
                </a:tc>
                <a:tc>
                  <a:txBody>
                    <a:bodyPr/>
                    <a:lstStyle/>
                    <a:p>
                      <a:pPr algn="ctr"/>
                      <a:r>
                        <a:rPr lang="en-US" altLang="ko-KR" sz="1800" dirty="0" smtClean="0"/>
                        <a:t>5.58</a:t>
                      </a:r>
                      <a:endParaRPr lang="ko-KR" altLang="en-US" sz="1800" dirty="0"/>
                    </a:p>
                  </a:txBody>
                  <a:tcPr marL="8984" marR="8984" marT="8984" marB="0" anchor="ctr"/>
                </a:tc>
                <a:tc>
                  <a:txBody>
                    <a:bodyPr/>
                    <a:lstStyle/>
                    <a:p>
                      <a:pPr algn="ctr"/>
                      <a:r>
                        <a:rPr lang="en-US" altLang="ko-KR" sz="1800" dirty="0" smtClean="0"/>
                        <a:t>8.24</a:t>
                      </a:r>
                      <a:endParaRPr lang="ko-KR" altLang="en-US" sz="1800" dirty="0"/>
                    </a:p>
                  </a:txBody>
                  <a:tcPr marL="8984" marR="8984" marT="8984" marB="0" anchor="ctr"/>
                </a:tc>
                <a:tc>
                  <a:txBody>
                    <a:bodyPr/>
                    <a:lstStyle/>
                    <a:p>
                      <a:pPr algn="ctr"/>
                      <a:r>
                        <a:rPr lang="en-US" altLang="ko-KR" sz="1800" dirty="0" smtClean="0"/>
                        <a:t>7.05</a:t>
                      </a:r>
                      <a:endParaRPr lang="ko-KR" altLang="en-US" sz="1800" dirty="0"/>
                    </a:p>
                  </a:txBody>
                  <a:tcPr marL="8984" marR="8984" marT="8984" marB="0" anchor="ctr"/>
                </a:tc>
                <a:tc>
                  <a:txBody>
                    <a:bodyPr/>
                    <a:lstStyle/>
                    <a:p>
                      <a:pPr algn="ctr"/>
                      <a:r>
                        <a:rPr lang="en-US" altLang="ko-KR" sz="1800" dirty="0" smtClean="0"/>
                        <a:t>8.77</a:t>
                      </a:r>
                      <a:endParaRPr lang="ko-KR" altLang="en-US" sz="1800" dirty="0"/>
                    </a:p>
                  </a:txBody>
                  <a:tcPr marL="8984" marR="8984" marT="8984" marB="0" anchor="ctr"/>
                </a:tc>
              </a:tr>
              <a:tr h="429032">
                <a:tc>
                  <a:txBody>
                    <a:bodyPr/>
                    <a:lstStyle/>
                    <a:p>
                      <a:pPr algn="ctr" fontAlgn="ctr"/>
                      <a:r>
                        <a:rPr lang="en-US" altLang="ko-KR" sz="1400" b="1" u="none" strike="noStrike" dirty="0" smtClean="0">
                          <a:effectLst/>
                          <a:latin typeface="+mn-lt"/>
                        </a:rPr>
                        <a:t>Other occupations</a:t>
                      </a:r>
                      <a:endParaRPr lang="en-US" altLang="ko-KR" sz="1400" b="1" i="0" u="none" strike="noStrike" dirty="0">
                        <a:solidFill>
                          <a:srgbClr val="000000"/>
                        </a:solidFill>
                        <a:effectLst/>
                        <a:latin typeface="+mn-lt"/>
                      </a:endParaRPr>
                    </a:p>
                  </a:txBody>
                  <a:tcPr marL="8984" marR="8984" marT="8984" marB="0" anchor="ctr"/>
                </a:tc>
                <a:tc>
                  <a:txBody>
                    <a:bodyPr/>
                    <a:lstStyle/>
                    <a:p>
                      <a:pPr algn="ctr"/>
                      <a:r>
                        <a:rPr lang="en-US" altLang="ko-KR" sz="1800" dirty="0" smtClean="0"/>
                        <a:t>1.99</a:t>
                      </a:r>
                      <a:endParaRPr lang="ko-KR" altLang="en-US" sz="1800" dirty="0"/>
                    </a:p>
                  </a:txBody>
                  <a:tcPr marL="8984" marR="8984" marT="8984" marB="0" anchor="ctr"/>
                </a:tc>
                <a:tc>
                  <a:txBody>
                    <a:bodyPr/>
                    <a:lstStyle/>
                    <a:p>
                      <a:pPr algn="ctr"/>
                      <a:r>
                        <a:rPr lang="en-US" altLang="ko-KR" sz="1800" dirty="0" smtClean="0"/>
                        <a:t>2.77</a:t>
                      </a:r>
                      <a:endParaRPr lang="ko-KR" altLang="en-US" sz="1800" dirty="0"/>
                    </a:p>
                  </a:txBody>
                  <a:tcPr marL="8984" marR="8984" marT="8984" marB="0" anchor="ctr"/>
                </a:tc>
                <a:tc>
                  <a:txBody>
                    <a:bodyPr/>
                    <a:lstStyle/>
                    <a:p>
                      <a:pPr algn="ctr"/>
                      <a:r>
                        <a:rPr lang="en-US" altLang="ko-KR" sz="1800" dirty="0" smtClean="0"/>
                        <a:t>4.21</a:t>
                      </a:r>
                      <a:endParaRPr lang="ko-KR" altLang="en-US" sz="1800" dirty="0"/>
                    </a:p>
                  </a:txBody>
                  <a:tcPr marL="8984" marR="8984" marT="8984" marB="0" anchor="ctr"/>
                </a:tc>
                <a:tc>
                  <a:txBody>
                    <a:bodyPr/>
                    <a:lstStyle/>
                    <a:p>
                      <a:pPr algn="ctr"/>
                      <a:r>
                        <a:rPr lang="en-US" altLang="ko-KR" sz="1800" dirty="0" smtClean="0"/>
                        <a:t>5.65</a:t>
                      </a:r>
                      <a:endParaRPr lang="ko-KR" altLang="en-US" sz="1800" dirty="0"/>
                    </a:p>
                  </a:txBody>
                  <a:tcPr marL="8984" marR="8984" marT="8984" marB="0" anchor="ctr"/>
                </a:tc>
                <a:tc>
                  <a:txBody>
                    <a:bodyPr/>
                    <a:lstStyle/>
                    <a:p>
                      <a:pPr algn="ctr"/>
                      <a:r>
                        <a:rPr lang="en-US" altLang="ko-KR" sz="1800" dirty="0" smtClean="0"/>
                        <a:t>7.07</a:t>
                      </a:r>
                      <a:endParaRPr lang="ko-KR" altLang="en-US" sz="1800" dirty="0"/>
                    </a:p>
                  </a:txBody>
                  <a:tcPr marL="8984" marR="8984" marT="8984" marB="0" anchor="ctr"/>
                </a:tc>
                <a:tc>
                  <a:txBody>
                    <a:bodyPr/>
                    <a:lstStyle/>
                    <a:p>
                      <a:pPr algn="ctr"/>
                      <a:r>
                        <a:rPr lang="en-US" altLang="ko-KR" sz="1800" dirty="0" smtClean="0"/>
                        <a:t>10.64</a:t>
                      </a:r>
                      <a:endParaRPr lang="ko-KR" altLang="en-US" sz="1800" dirty="0"/>
                    </a:p>
                  </a:txBody>
                  <a:tcPr marL="8984" marR="8984" marT="8984" marB="0" anchor="ctr"/>
                </a:tc>
              </a:tr>
            </a:tbl>
          </a:graphicData>
        </a:graphic>
      </p:graphicFrame>
      <p:sp>
        <p:nvSpPr>
          <p:cNvPr id="9" name="TextBox 8"/>
          <p:cNvSpPr txBox="1"/>
          <p:nvPr/>
        </p:nvSpPr>
        <p:spPr>
          <a:xfrm>
            <a:off x="1043608" y="4518144"/>
            <a:ext cx="6912768" cy="369332"/>
          </a:xfrm>
          <a:prstGeom prst="rect">
            <a:avLst/>
          </a:prstGeom>
          <a:noFill/>
        </p:spPr>
        <p:txBody>
          <a:bodyPr wrap="square" rtlCol="0">
            <a:spAutoFit/>
          </a:bodyPr>
          <a:lstStyle/>
          <a:p>
            <a:pPr algn="ctr"/>
            <a:r>
              <a:rPr lang="en-US" altLang="ko-KR" dirty="0" smtClean="0">
                <a:latin typeface="Constantia" pitchFamily="18" charset="0"/>
              </a:rPr>
              <a:t>&lt; Average tenure of workers (years)&gt;</a:t>
            </a:r>
            <a:endParaRPr lang="ko-KR" altLang="en-US" dirty="0">
              <a:latin typeface="Constantia" pitchFamily="18" charset="0"/>
            </a:endParaRPr>
          </a:p>
        </p:txBody>
      </p:sp>
      <p:sp>
        <p:nvSpPr>
          <p:cNvPr id="10" name="TextBox 9"/>
          <p:cNvSpPr txBox="1"/>
          <p:nvPr/>
        </p:nvSpPr>
        <p:spPr>
          <a:xfrm>
            <a:off x="5076056" y="6379655"/>
            <a:ext cx="3895618" cy="246221"/>
          </a:xfrm>
          <a:prstGeom prst="rect">
            <a:avLst/>
          </a:prstGeom>
          <a:noFill/>
        </p:spPr>
        <p:txBody>
          <a:bodyPr wrap="none" rtlCol="0">
            <a:spAutoFit/>
          </a:bodyPr>
          <a:lstStyle/>
          <a:p>
            <a:pPr algn="r">
              <a:buFont typeface="Arial" pitchFamily="34" charset="0"/>
              <a:buChar char="•"/>
            </a:pPr>
            <a:r>
              <a:rPr lang="en-US" altLang="ko-KR" sz="1000" dirty="0" smtClean="0">
                <a:latin typeface="Constantia" pitchFamily="18" charset="0"/>
              </a:rPr>
              <a:t>Source : Korea Institute for Industrial Economics and Trade (2011)</a:t>
            </a:r>
          </a:p>
        </p:txBody>
      </p:sp>
    </p:spTree>
    <p:extLst>
      <p:ext uri="{BB962C8B-B14F-4D97-AF65-F5344CB8AC3E}">
        <p14:creationId xmlns:p14="http://schemas.microsoft.com/office/powerpoint/2010/main" val="19088430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l="3419" t="3610" r="2564" b="4328"/>
          <a:stretch>
            <a:fillRect/>
          </a:stretch>
        </p:blipFill>
        <p:spPr bwMode="auto">
          <a:xfrm>
            <a:off x="611560" y="3356991"/>
            <a:ext cx="8208912" cy="30030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503548" y="2907256"/>
            <a:ext cx="7704856" cy="369332"/>
          </a:xfrm>
          <a:prstGeom prst="rect">
            <a:avLst/>
          </a:prstGeom>
          <a:noFill/>
        </p:spPr>
        <p:txBody>
          <a:bodyPr wrap="square" rtlCol="0">
            <a:spAutoFit/>
          </a:bodyPr>
          <a:lstStyle/>
          <a:p>
            <a:pPr algn="ctr"/>
            <a:r>
              <a:rPr lang="en-US" altLang="ko-KR" dirty="0" smtClean="0"/>
              <a:t>&lt; Share </a:t>
            </a:r>
            <a:r>
              <a:rPr lang="en-US" altLang="ko-KR" dirty="0"/>
              <a:t>of youth </a:t>
            </a:r>
            <a:r>
              <a:rPr lang="en-US" altLang="ko-KR" dirty="0" smtClean="0"/>
              <a:t>NEET in OECD countries (2011, </a:t>
            </a:r>
            <a:r>
              <a:rPr lang="en-US" altLang="ko-KR" sz="1600" dirty="0" smtClean="0"/>
              <a:t>%, 15-29 </a:t>
            </a:r>
            <a:r>
              <a:rPr lang="en-US" altLang="ko-KR" sz="1600" dirty="0"/>
              <a:t>year-olds</a:t>
            </a:r>
            <a:r>
              <a:rPr lang="en-US" altLang="ko-KR" sz="1600" dirty="0" smtClean="0"/>
              <a:t>)&gt;</a:t>
            </a:r>
            <a:endParaRPr lang="ko-KR" altLang="en-US" dirty="0"/>
          </a:p>
        </p:txBody>
      </p:sp>
      <p:sp>
        <p:nvSpPr>
          <p:cNvPr id="5" name="제목 1"/>
          <p:cNvSpPr>
            <a:spLocks noGrp="1"/>
          </p:cNvSpPr>
          <p:nvPr>
            <p:ph type="title"/>
          </p:nvPr>
        </p:nvSpPr>
        <p:spPr>
          <a:xfrm>
            <a:off x="756016" y="1068072"/>
            <a:ext cx="7920000" cy="540000"/>
          </a:xfrm>
        </p:spPr>
        <p:txBody>
          <a:bodyPr>
            <a:normAutofit fontScale="90000"/>
          </a:bodyPr>
          <a:lstStyle/>
          <a:p>
            <a:r>
              <a:rPr lang="en-US" altLang="ko-KR" sz="3100" b="1" dirty="0">
                <a:solidFill>
                  <a:srgbClr val="0070C0"/>
                </a:solidFill>
                <a:latin typeface="Constantia" pitchFamily="18" charset="0"/>
                <a:cs typeface="Calibri" pitchFamily="34" charset="0"/>
              </a:rPr>
              <a:t>Mismatch in the labor market: </a:t>
            </a:r>
            <a:br>
              <a:rPr lang="en-US" altLang="ko-KR" sz="3100" b="1" dirty="0">
                <a:solidFill>
                  <a:srgbClr val="0070C0"/>
                </a:solidFill>
                <a:latin typeface="Constantia" pitchFamily="18" charset="0"/>
                <a:cs typeface="Calibri" pitchFamily="34" charset="0"/>
              </a:rPr>
            </a:br>
            <a:r>
              <a:rPr lang="en-US" altLang="ko-KR" sz="3100" b="1" dirty="0">
                <a:solidFill>
                  <a:srgbClr val="0070C0"/>
                </a:solidFill>
                <a:latin typeface="Constantia" pitchFamily="18" charset="0"/>
                <a:cs typeface="Calibri" pitchFamily="34" charset="0"/>
              </a:rPr>
              <a:t>Underutilization of youths</a:t>
            </a:r>
            <a:endParaRPr lang="ko-KR" altLang="en-US" sz="2000" dirty="0" smtClean="0">
              <a:solidFill>
                <a:srgbClr val="0070C0"/>
              </a:solidFill>
              <a:latin typeface="Constantia" pitchFamily="18" charset="0"/>
              <a:cs typeface="Calibri" pitchFamily="34" charset="0"/>
            </a:endParaRPr>
          </a:p>
        </p:txBody>
      </p:sp>
      <p:sp>
        <p:nvSpPr>
          <p:cNvPr id="6" name="TextBox 5"/>
          <p:cNvSpPr txBox="1"/>
          <p:nvPr/>
        </p:nvSpPr>
        <p:spPr>
          <a:xfrm>
            <a:off x="6342428" y="6379655"/>
            <a:ext cx="2629246" cy="246221"/>
          </a:xfrm>
          <a:prstGeom prst="rect">
            <a:avLst/>
          </a:prstGeom>
          <a:noFill/>
        </p:spPr>
        <p:txBody>
          <a:bodyPr wrap="none" rtlCol="0">
            <a:spAutoFit/>
          </a:bodyPr>
          <a:lstStyle/>
          <a:p>
            <a:pPr algn="r">
              <a:buFont typeface="Arial" pitchFamily="34" charset="0"/>
              <a:buChar char="•"/>
            </a:pPr>
            <a:r>
              <a:rPr lang="en-US" altLang="ko-KR" sz="1000" dirty="0" smtClean="0">
                <a:latin typeface="Constantia" pitchFamily="18" charset="0"/>
              </a:rPr>
              <a:t>Source : OECD, Education at a Glance  2013</a:t>
            </a:r>
          </a:p>
        </p:txBody>
      </p:sp>
      <p:sp>
        <p:nvSpPr>
          <p:cNvPr id="2" name="TextBox 1"/>
          <p:cNvSpPr txBox="1"/>
          <p:nvPr/>
        </p:nvSpPr>
        <p:spPr>
          <a:xfrm>
            <a:off x="640904" y="1608072"/>
            <a:ext cx="7891536" cy="1200329"/>
          </a:xfrm>
          <a:prstGeom prst="rect">
            <a:avLst/>
          </a:prstGeom>
          <a:noFill/>
        </p:spPr>
        <p:txBody>
          <a:bodyPr wrap="square" rtlCol="0">
            <a:spAutoFit/>
          </a:bodyPr>
          <a:lstStyle/>
          <a:p>
            <a:pPr marL="285750" indent="-285750">
              <a:buFont typeface="Arial" panose="020B0604020202020204" pitchFamily="34" charset="0"/>
              <a:buChar char="•"/>
            </a:pPr>
            <a:r>
              <a:rPr lang="en-US" altLang="ko-KR" dirty="0" smtClean="0"/>
              <a:t>While general education has greatly expanded, the share </a:t>
            </a:r>
            <a:r>
              <a:rPr lang="en-US" altLang="ko-KR" dirty="0"/>
              <a:t>of NEETs </a:t>
            </a:r>
            <a:r>
              <a:rPr lang="en-US" altLang="ko-KR" dirty="0" smtClean="0"/>
              <a:t>with </a:t>
            </a:r>
            <a:r>
              <a:rPr lang="en-US" altLang="ko-KR" dirty="0"/>
              <a:t>a tertiary education is about double the OECD average (24% </a:t>
            </a:r>
            <a:r>
              <a:rPr lang="en-US" altLang="ko-KR" dirty="0" smtClean="0"/>
              <a:t>vs.</a:t>
            </a:r>
            <a:r>
              <a:rPr lang="en-US" altLang="ko-KR" i="1" dirty="0" smtClean="0"/>
              <a:t> </a:t>
            </a:r>
            <a:r>
              <a:rPr lang="en-US" altLang="ko-KR" dirty="0"/>
              <a:t>13</a:t>
            </a:r>
            <a:r>
              <a:rPr lang="en-US" altLang="ko-KR" dirty="0" smtClean="0"/>
              <a:t>%)</a:t>
            </a:r>
          </a:p>
          <a:p>
            <a:pPr marL="285750" indent="-285750">
              <a:buFont typeface="Arial" panose="020B0604020202020204" pitchFamily="34" charset="0"/>
              <a:buChar char="•"/>
            </a:pPr>
            <a:r>
              <a:rPr lang="en-US" altLang="ko-KR" dirty="0" smtClean="0"/>
              <a:t>The share among </a:t>
            </a:r>
            <a:r>
              <a:rPr lang="en-US" altLang="ko-KR" dirty="0"/>
              <a:t>all youth is </a:t>
            </a:r>
            <a:r>
              <a:rPr lang="en-US" altLang="ko-KR" dirty="0" smtClean="0"/>
              <a:t>slightly higher than average      Implying the excess supply of general/tertiary education to the demand from industry</a:t>
            </a:r>
            <a:endParaRPr lang="ko-KR" altLang="en-US" dirty="0"/>
          </a:p>
        </p:txBody>
      </p:sp>
      <p:sp>
        <p:nvSpPr>
          <p:cNvPr id="3" name="오른쪽 화살표 2"/>
          <p:cNvSpPr/>
          <p:nvPr/>
        </p:nvSpPr>
        <p:spPr>
          <a:xfrm>
            <a:off x="6660232" y="2348880"/>
            <a:ext cx="144016"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11960840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76258" y="1334373"/>
            <a:ext cx="8172205" cy="1169551"/>
          </a:xfrm>
          <a:prstGeom prst="rect">
            <a:avLst/>
          </a:prstGeom>
          <a:noFill/>
        </p:spPr>
        <p:txBody>
          <a:bodyPr wrap="square" rtlCol="0">
            <a:spAutoFit/>
          </a:bodyPr>
          <a:lstStyle/>
          <a:p>
            <a:pPr indent="357188">
              <a:buFont typeface="Wingdings" pitchFamily="2" charset="2"/>
              <a:buChar char="l"/>
            </a:pPr>
            <a:endParaRPr lang="en-US" altLang="ko-KR" sz="1600" dirty="0" smtClean="0">
              <a:latin typeface="Constantia" pitchFamily="18" charset="0"/>
            </a:endParaRPr>
          </a:p>
          <a:p>
            <a:pPr marL="361950" indent="-361950">
              <a:buFont typeface="Arial" pitchFamily="34" charset="0"/>
              <a:buChar char="•"/>
            </a:pPr>
            <a:r>
              <a:rPr lang="en-US" altLang="ko-KR" dirty="0" smtClean="0">
                <a:latin typeface="Constantia" pitchFamily="18" charset="0"/>
              </a:rPr>
              <a:t>A vicious circle between the difficulty of securing talented workers, worsening competitiveness and reluctance of youths with university degrees to take jobs of SMEs</a:t>
            </a:r>
            <a:endParaRPr lang="en-US" altLang="ko-KR" sz="600" dirty="0" smtClean="0">
              <a:latin typeface="Constantia" pitchFamily="18" charset="0"/>
            </a:endParaRPr>
          </a:p>
        </p:txBody>
      </p:sp>
      <p:grpSp>
        <p:nvGrpSpPr>
          <p:cNvPr id="61" name="그룹 60"/>
          <p:cNvGrpSpPr/>
          <p:nvPr/>
        </p:nvGrpSpPr>
        <p:grpSpPr>
          <a:xfrm>
            <a:off x="485292" y="2493270"/>
            <a:ext cx="8064896" cy="3888432"/>
            <a:chOff x="1060862" y="2312936"/>
            <a:chExt cx="7010955" cy="2412208"/>
          </a:xfrm>
        </p:grpSpPr>
        <p:grpSp>
          <p:nvGrpSpPr>
            <p:cNvPr id="35" name="그룹 34"/>
            <p:cNvGrpSpPr/>
            <p:nvPr/>
          </p:nvGrpSpPr>
          <p:grpSpPr>
            <a:xfrm>
              <a:off x="3221102" y="2312936"/>
              <a:ext cx="2700000" cy="540000"/>
              <a:chOff x="0" y="425514"/>
              <a:chExt cx="1050031" cy="1453227"/>
            </a:xfrm>
          </p:grpSpPr>
          <p:sp>
            <p:nvSpPr>
              <p:cNvPr id="36" name="모서리가 둥근 직사각형 35"/>
              <p:cNvSpPr/>
              <p:nvPr/>
            </p:nvSpPr>
            <p:spPr>
              <a:xfrm>
                <a:off x="0" y="425514"/>
                <a:ext cx="1050031" cy="1453227"/>
              </a:xfrm>
              <a:prstGeom prst="roundRect">
                <a:avLst>
                  <a:gd name="adj" fmla="val 10000"/>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37" name="모서리가 둥근 직사각형 4"/>
              <p:cNvSpPr/>
              <p:nvPr/>
            </p:nvSpPr>
            <p:spPr>
              <a:xfrm>
                <a:off x="30754" y="456268"/>
                <a:ext cx="988523" cy="13917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1910" tIns="41910" rIns="41910" bIns="41910" numCol="1" spcCol="1270" anchor="ctr" anchorCtr="0">
                <a:noAutofit/>
              </a:bodyPr>
              <a:lstStyle/>
              <a:p>
                <a:pPr lvl="0" algn="ctr" defTabSz="488950" latinLnBrk="1">
                  <a:lnSpc>
                    <a:spcPct val="90000"/>
                  </a:lnSpc>
                  <a:spcBef>
                    <a:spcPct val="0"/>
                  </a:spcBef>
                  <a:spcAft>
                    <a:spcPct val="35000"/>
                  </a:spcAft>
                </a:pPr>
                <a:r>
                  <a:rPr lang="en-US" altLang="ko-KR" sz="1400" dirty="0" smtClean="0">
                    <a:latin typeface="Constantia" pitchFamily="18" charset="0"/>
                  </a:rPr>
                  <a:t>D</a:t>
                </a:r>
                <a:r>
                  <a:rPr lang="en-US" altLang="ko-KR" sz="1400" kern="1200" dirty="0" smtClean="0">
                    <a:latin typeface="Constantia" pitchFamily="18" charset="0"/>
                  </a:rPr>
                  <a:t>ifficulty of recruitment and </a:t>
                </a:r>
              </a:p>
              <a:p>
                <a:pPr lvl="0" algn="ctr" defTabSz="488950" latinLnBrk="1">
                  <a:lnSpc>
                    <a:spcPct val="90000"/>
                  </a:lnSpc>
                  <a:spcBef>
                    <a:spcPct val="0"/>
                  </a:spcBef>
                  <a:spcAft>
                    <a:spcPct val="35000"/>
                  </a:spcAft>
                </a:pPr>
                <a:r>
                  <a:rPr lang="en-US" altLang="ko-KR" sz="1400" kern="1200" dirty="0" smtClean="0">
                    <a:latin typeface="Constantia" pitchFamily="18" charset="0"/>
                  </a:rPr>
                  <a:t>high labor turnover in SMEs</a:t>
                </a:r>
                <a:endParaRPr lang="ko-KR" altLang="en-US" sz="1400" kern="1200" dirty="0"/>
              </a:p>
            </p:txBody>
          </p:sp>
        </p:grpSp>
        <p:grpSp>
          <p:nvGrpSpPr>
            <p:cNvPr id="38" name="그룹 37"/>
            <p:cNvGrpSpPr/>
            <p:nvPr/>
          </p:nvGrpSpPr>
          <p:grpSpPr>
            <a:xfrm>
              <a:off x="5371817" y="2919022"/>
              <a:ext cx="2700000" cy="634944"/>
              <a:chOff x="1470044" y="526463"/>
              <a:chExt cx="1050031" cy="1708737"/>
            </a:xfrm>
          </p:grpSpPr>
          <p:sp>
            <p:nvSpPr>
              <p:cNvPr id="39" name="모서리가 둥근 직사각형 38"/>
              <p:cNvSpPr/>
              <p:nvPr/>
            </p:nvSpPr>
            <p:spPr>
              <a:xfrm>
                <a:off x="1470044" y="526463"/>
                <a:ext cx="1050031" cy="1708737"/>
              </a:xfrm>
              <a:prstGeom prst="roundRect">
                <a:avLst>
                  <a:gd name="adj" fmla="val 10000"/>
                </a:avLst>
              </a:prstGeom>
            </p:spPr>
            <p:style>
              <a:lnRef idx="2">
                <a:schemeClr val="lt1">
                  <a:hueOff val="0"/>
                  <a:satOff val="0"/>
                  <a:lumOff val="0"/>
                  <a:alphaOff val="0"/>
                </a:schemeClr>
              </a:lnRef>
              <a:fillRef idx="1">
                <a:schemeClr val="accent5">
                  <a:hueOff val="-367427"/>
                  <a:satOff val="54"/>
                  <a:lumOff val="-1294"/>
                  <a:alphaOff val="0"/>
                </a:schemeClr>
              </a:fillRef>
              <a:effectRef idx="0">
                <a:schemeClr val="accent5">
                  <a:hueOff val="-367427"/>
                  <a:satOff val="54"/>
                  <a:lumOff val="-1294"/>
                  <a:alphaOff val="0"/>
                </a:schemeClr>
              </a:effectRef>
              <a:fontRef idx="minor">
                <a:schemeClr val="lt1"/>
              </a:fontRef>
            </p:style>
          </p:sp>
          <p:sp>
            <p:nvSpPr>
              <p:cNvPr id="40" name="모서리가 둥근 직사각형 4"/>
              <p:cNvSpPr/>
              <p:nvPr/>
            </p:nvSpPr>
            <p:spPr>
              <a:xfrm>
                <a:off x="1486150" y="557215"/>
                <a:ext cx="1019277" cy="163641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1910" tIns="41910" rIns="41910" bIns="41910" numCol="1" spcCol="1270" anchor="ctr" anchorCtr="0">
                <a:noAutofit/>
              </a:bodyPr>
              <a:lstStyle/>
              <a:p>
                <a:pPr algn="ctr"/>
                <a:r>
                  <a:rPr lang="en-US" altLang="ko-KR" sz="1400" dirty="0" smtClean="0">
                    <a:latin typeface="Constantia" pitchFamily="18" charset="0"/>
                  </a:rPr>
                  <a:t>Little investment to training, </a:t>
                </a:r>
              </a:p>
              <a:p>
                <a:pPr algn="ctr"/>
                <a:r>
                  <a:rPr lang="en-US" altLang="ko-KR" sz="1400" dirty="0" smtClean="0">
                    <a:latin typeface="Constantia" pitchFamily="18" charset="0"/>
                  </a:rPr>
                  <a:t>Longer working hours</a:t>
                </a:r>
                <a:endParaRPr lang="en-US" altLang="ko-KR" sz="1400" dirty="0">
                  <a:latin typeface="Constantia" pitchFamily="18" charset="0"/>
                </a:endParaRPr>
              </a:p>
            </p:txBody>
          </p:sp>
        </p:grpSp>
        <p:grpSp>
          <p:nvGrpSpPr>
            <p:cNvPr id="41" name="그룹 40"/>
            <p:cNvGrpSpPr/>
            <p:nvPr/>
          </p:nvGrpSpPr>
          <p:grpSpPr>
            <a:xfrm>
              <a:off x="5371817" y="3618605"/>
              <a:ext cx="2700000" cy="540000"/>
              <a:chOff x="2940089" y="425514"/>
              <a:chExt cx="1050031" cy="1453227"/>
            </a:xfrm>
          </p:grpSpPr>
          <p:sp>
            <p:nvSpPr>
              <p:cNvPr id="42" name="모서리가 둥근 직사각형 41"/>
              <p:cNvSpPr/>
              <p:nvPr/>
            </p:nvSpPr>
            <p:spPr>
              <a:xfrm>
                <a:off x="2940089" y="425514"/>
                <a:ext cx="1050031" cy="1453227"/>
              </a:xfrm>
              <a:prstGeom prst="roundRect">
                <a:avLst>
                  <a:gd name="adj" fmla="val 10000"/>
                </a:avLst>
              </a:prstGeom>
            </p:spPr>
            <p:style>
              <a:lnRef idx="2">
                <a:schemeClr val="lt1">
                  <a:hueOff val="0"/>
                  <a:satOff val="0"/>
                  <a:lumOff val="0"/>
                  <a:alphaOff val="0"/>
                </a:schemeClr>
              </a:lnRef>
              <a:fillRef idx="1">
                <a:schemeClr val="accent5">
                  <a:hueOff val="-734855"/>
                  <a:satOff val="108"/>
                  <a:lumOff val="-2588"/>
                  <a:alphaOff val="0"/>
                </a:schemeClr>
              </a:fillRef>
              <a:effectRef idx="0">
                <a:schemeClr val="accent5">
                  <a:hueOff val="-734855"/>
                  <a:satOff val="108"/>
                  <a:lumOff val="-2588"/>
                  <a:alphaOff val="0"/>
                </a:schemeClr>
              </a:effectRef>
              <a:fontRef idx="minor">
                <a:schemeClr val="lt1"/>
              </a:fontRef>
            </p:style>
          </p:sp>
          <p:sp>
            <p:nvSpPr>
              <p:cNvPr id="43" name="모서리가 둥근 직사각형 4"/>
              <p:cNvSpPr/>
              <p:nvPr/>
            </p:nvSpPr>
            <p:spPr>
              <a:xfrm>
                <a:off x="2970843" y="456268"/>
                <a:ext cx="988523" cy="13917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1910" tIns="41910" rIns="41910" bIns="41910" numCol="1" spcCol="1270" anchor="ctr" anchorCtr="0">
                <a:noAutofit/>
              </a:bodyPr>
              <a:lstStyle/>
              <a:p>
                <a:pPr lvl="0" algn="ctr" defTabSz="488950" latinLnBrk="1">
                  <a:lnSpc>
                    <a:spcPct val="90000"/>
                  </a:lnSpc>
                  <a:spcBef>
                    <a:spcPct val="0"/>
                  </a:spcBef>
                  <a:spcAft>
                    <a:spcPct val="35000"/>
                  </a:spcAft>
                </a:pPr>
                <a:r>
                  <a:rPr lang="en-US" altLang="ko-KR" sz="1400" dirty="0" smtClean="0">
                    <a:latin typeface="Constantia" pitchFamily="18" charset="0"/>
                  </a:rPr>
                  <a:t>Adherence </a:t>
                </a:r>
                <a:r>
                  <a:rPr lang="en-US" altLang="ko-KR" sz="1400" dirty="0">
                    <a:latin typeface="Constantia" pitchFamily="18" charset="0"/>
                  </a:rPr>
                  <a:t>to</a:t>
                </a:r>
                <a:r>
                  <a:rPr lang="ko-KR" altLang="en-US" sz="1400" dirty="0">
                    <a:latin typeface="Constantia" pitchFamily="18" charset="0"/>
                  </a:rPr>
                  <a:t> </a:t>
                </a:r>
                <a:r>
                  <a:rPr lang="en-US" altLang="ko-KR" sz="1400" dirty="0">
                    <a:latin typeface="Constantia" pitchFamily="18" charset="0"/>
                  </a:rPr>
                  <a:t>the </a:t>
                </a:r>
                <a:r>
                  <a:rPr lang="en-US" altLang="ko-KR" sz="1400" dirty="0" smtClean="0">
                    <a:latin typeface="Constantia" pitchFamily="18" charset="0"/>
                  </a:rPr>
                  <a:t>cost-competition </a:t>
                </a:r>
                <a:endParaRPr lang="ko-KR" altLang="en-US" sz="1400" dirty="0">
                  <a:latin typeface="Constantia" pitchFamily="18" charset="0"/>
                </a:endParaRPr>
              </a:p>
            </p:txBody>
          </p:sp>
        </p:grpSp>
        <p:grpSp>
          <p:nvGrpSpPr>
            <p:cNvPr id="44" name="그룹 43"/>
            <p:cNvGrpSpPr/>
            <p:nvPr/>
          </p:nvGrpSpPr>
          <p:grpSpPr>
            <a:xfrm>
              <a:off x="3221102" y="4185144"/>
              <a:ext cx="2700000" cy="540000"/>
              <a:chOff x="4410134" y="425514"/>
              <a:chExt cx="1050031" cy="1453227"/>
            </a:xfrm>
          </p:grpSpPr>
          <p:sp>
            <p:nvSpPr>
              <p:cNvPr id="45" name="모서리가 둥근 직사각형 44"/>
              <p:cNvSpPr/>
              <p:nvPr/>
            </p:nvSpPr>
            <p:spPr>
              <a:xfrm>
                <a:off x="4410134" y="425514"/>
                <a:ext cx="1050031" cy="1453227"/>
              </a:xfrm>
              <a:prstGeom prst="roundRect">
                <a:avLst>
                  <a:gd name="adj" fmla="val 10000"/>
                </a:avLst>
              </a:prstGeom>
            </p:spPr>
            <p:style>
              <a:lnRef idx="2">
                <a:schemeClr val="lt1">
                  <a:hueOff val="0"/>
                  <a:satOff val="0"/>
                  <a:lumOff val="0"/>
                  <a:alphaOff val="0"/>
                </a:schemeClr>
              </a:lnRef>
              <a:fillRef idx="1">
                <a:schemeClr val="accent5">
                  <a:hueOff val="-1102282"/>
                  <a:satOff val="162"/>
                  <a:lumOff val="-3883"/>
                  <a:alphaOff val="0"/>
                </a:schemeClr>
              </a:fillRef>
              <a:effectRef idx="0">
                <a:schemeClr val="accent5">
                  <a:hueOff val="-1102282"/>
                  <a:satOff val="162"/>
                  <a:lumOff val="-3883"/>
                  <a:alphaOff val="0"/>
                </a:schemeClr>
              </a:effectRef>
              <a:fontRef idx="minor">
                <a:schemeClr val="lt1"/>
              </a:fontRef>
            </p:style>
          </p:sp>
          <p:sp>
            <p:nvSpPr>
              <p:cNvPr id="46" name="모서리가 둥근 직사각형 4"/>
              <p:cNvSpPr/>
              <p:nvPr/>
            </p:nvSpPr>
            <p:spPr>
              <a:xfrm>
                <a:off x="4440888" y="456268"/>
                <a:ext cx="988523" cy="13917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1910" tIns="41910" rIns="41910" bIns="41910" numCol="1" spcCol="1270" anchor="ctr" anchorCtr="0">
                <a:noAutofit/>
              </a:bodyPr>
              <a:lstStyle/>
              <a:p>
                <a:pPr lvl="0" algn="ctr" defTabSz="488950" latinLnBrk="1">
                  <a:lnSpc>
                    <a:spcPct val="90000"/>
                  </a:lnSpc>
                  <a:spcBef>
                    <a:spcPct val="0"/>
                  </a:spcBef>
                  <a:spcAft>
                    <a:spcPct val="35000"/>
                  </a:spcAft>
                </a:pPr>
                <a:r>
                  <a:rPr lang="en-US" altLang="ko-KR" sz="1400" dirty="0" smtClean="0">
                    <a:latin typeface="Constantia" pitchFamily="18" charset="0"/>
                  </a:rPr>
                  <a:t>Reduced competitiveness </a:t>
                </a:r>
                <a:r>
                  <a:rPr lang="en-US" altLang="ko-KR" sz="1400" dirty="0">
                    <a:latin typeface="Constantia" pitchFamily="18" charset="0"/>
                  </a:rPr>
                  <a:t>of </a:t>
                </a:r>
              </a:p>
              <a:p>
                <a:pPr lvl="0" algn="ctr" defTabSz="488950" latinLnBrk="1">
                  <a:lnSpc>
                    <a:spcPct val="90000"/>
                  </a:lnSpc>
                  <a:spcBef>
                    <a:spcPct val="0"/>
                  </a:spcBef>
                  <a:spcAft>
                    <a:spcPct val="35000"/>
                  </a:spcAft>
                </a:pPr>
                <a:r>
                  <a:rPr lang="en-US" altLang="ko-KR" sz="1400" dirty="0" smtClean="0">
                    <a:latin typeface="Constantia" pitchFamily="18" charset="0"/>
                  </a:rPr>
                  <a:t>SMEs </a:t>
                </a:r>
                <a:endParaRPr lang="ko-KR" altLang="en-US" sz="1400" dirty="0">
                  <a:latin typeface="Constantia" pitchFamily="18" charset="0"/>
                </a:endParaRPr>
              </a:p>
            </p:txBody>
          </p:sp>
        </p:grpSp>
        <p:grpSp>
          <p:nvGrpSpPr>
            <p:cNvPr id="47" name="그룹 46"/>
            <p:cNvGrpSpPr/>
            <p:nvPr/>
          </p:nvGrpSpPr>
          <p:grpSpPr>
            <a:xfrm>
              <a:off x="1073930" y="3607177"/>
              <a:ext cx="2700000" cy="540000"/>
              <a:chOff x="5885261" y="394759"/>
              <a:chExt cx="1050031" cy="1453228"/>
            </a:xfrm>
          </p:grpSpPr>
          <p:sp>
            <p:nvSpPr>
              <p:cNvPr id="48" name="모서리가 둥근 직사각형 47"/>
              <p:cNvSpPr/>
              <p:nvPr/>
            </p:nvSpPr>
            <p:spPr>
              <a:xfrm>
                <a:off x="5885261" y="394759"/>
                <a:ext cx="1050031" cy="1453227"/>
              </a:xfrm>
              <a:prstGeom prst="roundRect">
                <a:avLst>
                  <a:gd name="adj" fmla="val 10000"/>
                </a:avLst>
              </a:prstGeom>
            </p:spPr>
            <p:style>
              <a:lnRef idx="2">
                <a:schemeClr val="lt1">
                  <a:hueOff val="0"/>
                  <a:satOff val="0"/>
                  <a:lumOff val="0"/>
                  <a:alphaOff val="0"/>
                </a:schemeClr>
              </a:lnRef>
              <a:fillRef idx="1">
                <a:schemeClr val="accent5">
                  <a:hueOff val="-1469710"/>
                  <a:satOff val="216"/>
                  <a:lumOff val="-5177"/>
                  <a:alphaOff val="0"/>
                </a:schemeClr>
              </a:fillRef>
              <a:effectRef idx="0">
                <a:schemeClr val="accent5">
                  <a:hueOff val="-1469710"/>
                  <a:satOff val="216"/>
                  <a:lumOff val="-5177"/>
                  <a:alphaOff val="0"/>
                </a:schemeClr>
              </a:effectRef>
              <a:fontRef idx="minor">
                <a:schemeClr val="lt1"/>
              </a:fontRef>
            </p:style>
          </p:sp>
          <p:sp>
            <p:nvSpPr>
              <p:cNvPr id="49" name="모서리가 둥근 직사각형 4"/>
              <p:cNvSpPr/>
              <p:nvPr/>
            </p:nvSpPr>
            <p:spPr>
              <a:xfrm>
                <a:off x="5910933" y="456268"/>
                <a:ext cx="988523" cy="13917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1910" tIns="41910" rIns="41910" bIns="41910" numCol="1" spcCol="1270" anchor="ctr" anchorCtr="0">
                <a:noAutofit/>
              </a:bodyPr>
              <a:lstStyle/>
              <a:p>
                <a:pPr lvl="0" algn="ctr" defTabSz="488950" latinLnBrk="1">
                  <a:lnSpc>
                    <a:spcPct val="90000"/>
                  </a:lnSpc>
                  <a:spcBef>
                    <a:spcPct val="0"/>
                  </a:spcBef>
                  <a:spcAft>
                    <a:spcPct val="35000"/>
                  </a:spcAft>
                </a:pPr>
                <a:r>
                  <a:rPr lang="en-US" altLang="ko-KR" sz="1400" dirty="0" smtClean="0">
                    <a:latin typeface="Constantia" pitchFamily="18" charset="0"/>
                  </a:rPr>
                  <a:t>Widening wage gap </a:t>
                </a:r>
              </a:p>
              <a:p>
                <a:pPr lvl="0" algn="ctr" defTabSz="488950" latinLnBrk="1">
                  <a:lnSpc>
                    <a:spcPct val="90000"/>
                  </a:lnSpc>
                  <a:spcBef>
                    <a:spcPct val="0"/>
                  </a:spcBef>
                  <a:spcAft>
                    <a:spcPct val="35000"/>
                  </a:spcAft>
                </a:pPr>
                <a:r>
                  <a:rPr lang="en-US" altLang="ko-KR" sz="1400" dirty="0" smtClean="0">
                    <a:latin typeface="Constantia" pitchFamily="18" charset="0"/>
                  </a:rPr>
                  <a:t>between large and SMEs </a:t>
                </a:r>
                <a:endParaRPr lang="ko-KR" altLang="en-US" sz="1400" dirty="0">
                  <a:latin typeface="Constantia" pitchFamily="18" charset="0"/>
                </a:endParaRPr>
              </a:p>
            </p:txBody>
          </p:sp>
        </p:grpSp>
        <p:grpSp>
          <p:nvGrpSpPr>
            <p:cNvPr id="50" name="그룹 49"/>
            <p:cNvGrpSpPr/>
            <p:nvPr/>
          </p:nvGrpSpPr>
          <p:grpSpPr>
            <a:xfrm>
              <a:off x="1060862" y="2881511"/>
              <a:ext cx="2700000" cy="540000"/>
              <a:chOff x="7350223" y="425514"/>
              <a:chExt cx="1050031" cy="1453227"/>
            </a:xfrm>
          </p:grpSpPr>
          <p:sp>
            <p:nvSpPr>
              <p:cNvPr id="51" name="모서리가 둥근 직사각형 50"/>
              <p:cNvSpPr/>
              <p:nvPr/>
            </p:nvSpPr>
            <p:spPr>
              <a:xfrm>
                <a:off x="7350223" y="425514"/>
                <a:ext cx="1050031" cy="1453227"/>
              </a:xfrm>
              <a:prstGeom prst="roundRect">
                <a:avLst>
                  <a:gd name="adj" fmla="val 10000"/>
                </a:avLst>
              </a:prstGeom>
            </p:spPr>
            <p:style>
              <a:lnRef idx="2">
                <a:schemeClr val="lt1">
                  <a:hueOff val="0"/>
                  <a:satOff val="0"/>
                  <a:lumOff val="0"/>
                  <a:alphaOff val="0"/>
                </a:schemeClr>
              </a:lnRef>
              <a:fillRef idx="1">
                <a:schemeClr val="accent5">
                  <a:hueOff val="-1837137"/>
                  <a:satOff val="270"/>
                  <a:lumOff val="-6471"/>
                  <a:alphaOff val="0"/>
                </a:schemeClr>
              </a:fillRef>
              <a:effectRef idx="0">
                <a:schemeClr val="accent5">
                  <a:hueOff val="-1837137"/>
                  <a:satOff val="270"/>
                  <a:lumOff val="-6471"/>
                  <a:alphaOff val="0"/>
                </a:schemeClr>
              </a:effectRef>
              <a:fontRef idx="minor">
                <a:schemeClr val="lt1"/>
              </a:fontRef>
            </p:style>
          </p:sp>
          <p:sp>
            <p:nvSpPr>
              <p:cNvPr id="52" name="모서리가 둥근 직사각형 4"/>
              <p:cNvSpPr/>
              <p:nvPr/>
            </p:nvSpPr>
            <p:spPr>
              <a:xfrm>
                <a:off x="7380977" y="456268"/>
                <a:ext cx="988523" cy="13917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altLang="ko-KR" sz="1400" dirty="0">
                    <a:latin typeface="Constantia" pitchFamily="18" charset="0"/>
                  </a:rPr>
                  <a:t>Job seeker’s avoidance of </a:t>
                </a:r>
                <a:r>
                  <a:rPr lang="en-US" altLang="ko-KR" sz="1400" dirty="0" smtClean="0">
                    <a:latin typeface="Constantia" pitchFamily="18" charset="0"/>
                  </a:rPr>
                  <a:t> SMEs </a:t>
                </a:r>
              </a:p>
              <a:p>
                <a:pPr lvl="0" algn="ctr" defTabSz="488950">
                  <a:lnSpc>
                    <a:spcPct val="90000"/>
                  </a:lnSpc>
                  <a:spcBef>
                    <a:spcPct val="0"/>
                  </a:spcBef>
                  <a:spcAft>
                    <a:spcPct val="35000"/>
                  </a:spcAft>
                </a:pPr>
                <a:r>
                  <a:rPr lang="en-US" altLang="ko-KR" sz="1400" dirty="0" smtClean="0">
                    <a:latin typeface="Constantia" pitchFamily="18" charset="0"/>
                  </a:rPr>
                  <a:t>Increase of NEETs</a:t>
                </a:r>
                <a:endParaRPr lang="ko-KR" altLang="en-US" sz="1400" dirty="0">
                  <a:latin typeface="Constantia" pitchFamily="18" charset="0"/>
                </a:endParaRPr>
              </a:p>
            </p:txBody>
          </p:sp>
        </p:grpSp>
        <p:sp>
          <p:nvSpPr>
            <p:cNvPr id="54" name="오른쪽 화살표 53"/>
            <p:cNvSpPr/>
            <p:nvPr/>
          </p:nvSpPr>
          <p:spPr>
            <a:xfrm rot="2736940">
              <a:off x="5951661" y="2589975"/>
              <a:ext cx="461986" cy="237430"/>
            </a:xfrm>
            <a:prstGeom prst="right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5" name="오른쪽 화살표 54"/>
            <p:cNvSpPr/>
            <p:nvPr/>
          </p:nvSpPr>
          <p:spPr>
            <a:xfrm rot="18863060" flipV="1">
              <a:off x="2777696" y="2558109"/>
              <a:ext cx="461986" cy="237430"/>
            </a:xfrm>
            <a:prstGeom prst="right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6" name="오른쪽 화살표 55"/>
            <p:cNvSpPr/>
            <p:nvPr/>
          </p:nvSpPr>
          <p:spPr>
            <a:xfrm rot="18863060" flipH="1">
              <a:off x="5913561" y="4278485"/>
              <a:ext cx="461986" cy="237430"/>
            </a:xfrm>
            <a:prstGeom prst="right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7" name="오른쪽 화살표 56"/>
            <p:cNvSpPr/>
            <p:nvPr/>
          </p:nvSpPr>
          <p:spPr>
            <a:xfrm rot="2736940" flipH="1" flipV="1">
              <a:off x="2739596" y="4246619"/>
              <a:ext cx="461986" cy="237430"/>
            </a:xfrm>
            <a:prstGeom prst="right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8" name="오른쪽 화살표 57"/>
            <p:cNvSpPr/>
            <p:nvPr/>
          </p:nvSpPr>
          <p:spPr>
            <a:xfrm rot="5400000">
              <a:off x="6466513" y="3471227"/>
              <a:ext cx="216025" cy="237430"/>
            </a:xfrm>
            <a:prstGeom prst="right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59" name="오른쪽 화살표 58"/>
            <p:cNvSpPr/>
            <p:nvPr/>
          </p:nvSpPr>
          <p:spPr>
            <a:xfrm rot="16200000" flipV="1">
              <a:off x="2624510" y="3397151"/>
              <a:ext cx="220216" cy="237430"/>
            </a:xfrm>
            <a:prstGeom prst="rightArrow">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32" name="제목 1"/>
          <p:cNvSpPr>
            <a:spLocks noGrp="1"/>
          </p:cNvSpPr>
          <p:nvPr>
            <p:ph type="title"/>
          </p:nvPr>
        </p:nvSpPr>
        <p:spPr>
          <a:xfrm>
            <a:off x="683568" y="836712"/>
            <a:ext cx="8229600" cy="489277"/>
          </a:xfrm>
        </p:spPr>
        <p:txBody>
          <a:bodyPr>
            <a:normAutofit/>
          </a:bodyPr>
          <a:lstStyle/>
          <a:p>
            <a:r>
              <a:rPr lang="en-US" altLang="ko-KR" sz="2800" b="1" dirty="0" smtClean="0">
                <a:solidFill>
                  <a:srgbClr val="0070C0"/>
                </a:solidFill>
                <a:latin typeface="Constantia" pitchFamily="18" charset="0"/>
              </a:rPr>
              <a:t>Vicious cycle in the labor market appeared</a:t>
            </a:r>
            <a:endParaRPr lang="ko-KR" altLang="en-US" sz="2800" b="1" dirty="0">
              <a:solidFill>
                <a:srgbClr val="0070C0"/>
              </a:solidFill>
              <a:latin typeface="Constantia" pitchFamily="18" charset="0"/>
            </a:endParaRPr>
          </a:p>
        </p:txBody>
      </p:sp>
    </p:spTree>
    <p:extLst>
      <p:ext uri="{BB962C8B-B14F-4D97-AF65-F5344CB8AC3E}">
        <p14:creationId xmlns:p14="http://schemas.microsoft.com/office/powerpoint/2010/main" val="9520106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467544" y="2780928"/>
            <a:ext cx="8229600" cy="1565528"/>
          </a:xfrm>
        </p:spPr>
        <p:txBody>
          <a:bodyPr>
            <a:normAutofit/>
          </a:bodyPr>
          <a:lstStyle/>
          <a:p>
            <a:pPr marL="723900" indent="-723900" algn="ctr">
              <a:buClrTx/>
              <a:buFont typeface="+mj-lt"/>
              <a:buAutoNum type="romanUcPeriod" startAt="3"/>
            </a:pPr>
            <a:r>
              <a:rPr lang="en-US" altLang="ko-KR" sz="3200" dirty="0" smtClean="0">
                <a:latin typeface="Elephant" pitchFamily="18" charset="0"/>
              </a:rPr>
              <a:t>   How to restore the virtuous cycle of skills system?</a:t>
            </a:r>
          </a:p>
        </p:txBody>
      </p:sp>
    </p:spTree>
    <p:extLst>
      <p:ext uri="{BB962C8B-B14F-4D97-AF65-F5344CB8AC3E}">
        <p14:creationId xmlns:p14="http://schemas.microsoft.com/office/powerpoint/2010/main" val="41841298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662880" y="269776"/>
            <a:ext cx="8229600" cy="1143000"/>
          </a:xfrm>
        </p:spPr>
        <p:txBody>
          <a:bodyPr>
            <a:normAutofit/>
          </a:bodyPr>
          <a:lstStyle/>
          <a:p>
            <a:r>
              <a:rPr lang="en-US" altLang="ko-KR" sz="3100" b="1" dirty="0" smtClean="0">
                <a:solidFill>
                  <a:srgbClr val="0070C0"/>
                </a:solidFill>
                <a:latin typeface="Constantia" pitchFamily="18" charset="0"/>
                <a:cs typeface="Calibri" pitchFamily="34" charset="0"/>
              </a:rPr>
              <a:t>How to restore virtuous cycle?</a:t>
            </a:r>
            <a:endParaRPr lang="ko-KR" altLang="en-US" sz="3100" b="1" dirty="0">
              <a:solidFill>
                <a:srgbClr val="0070C0"/>
              </a:solidFill>
              <a:latin typeface="Constantia" pitchFamily="18" charset="0"/>
              <a:cs typeface="Calibri" pitchFamily="34" charset="0"/>
            </a:endParaRPr>
          </a:p>
        </p:txBody>
      </p:sp>
      <p:sp>
        <p:nvSpPr>
          <p:cNvPr id="3" name="내용 개체 틀 2"/>
          <p:cNvSpPr>
            <a:spLocks noGrp="1"/>
          </p:cNvSpPr>
          <p:nvPr>
            <p:ph idx="1"/>
          </p:nvPr>
        </p:nvSpPr>
        <p:spPr>
          <a:xfrm>
            <a:off x="683568" y="1700808"/>
            <a:ext cx="8136904" cy="4389120"/>
          </a:xfrm>
        </p:spPr>
        <p:txBody>
          <a:bodyPr>
            <a:noAutofit/>
          </a:bodyPr>
          <a:lstStyle/>
          <a:p>
            <a:pPr marL="355600" indent="-355600">
              <a:buClrTx/>
              <a:buFont typeface="Arial" pitchFamily="34" charset="0"/>
              <a:buChar char="•"/>
            </a:pPr>
            <a:r>
              <a:rPr lang="en-US" altLang="ko-KR" sz="2000" dirty="0" smtClean="0"/>
              <a:t>Changes in skills development to improve</a:t>
            </a:r>
            <a:r>
              <a:rPr lang="ko-KR" altLang="en-US" sz="2000" dirty="0" smtClean="0"/>
              <a:t> </a:t>
            </a:r>
            <a:r>
              <a:rPr lang="en-US" altLang="ko-KR" sz="2000" dirty="0" smtClean="0"/>
              <a:t>the relevance of VET</a:t>
            </a:r>
            <a:endParaRPr lang="en-US" altLang="ko-KR" sz="1100" dirty="0" smtClean="0"/>
          </a:p>
          <a:p>
            <a:pPr marL="723900" indent="-355600">
              <a:buClrTx/>
              <a:buFont typeface="Wingdings" pitchFamily="2" charset="2"/>
              <a:buChar char="ü"/>
            </a:pPr>
            <a:r>
              <a:rPr lang="en-US" altLang="ko-KR" sz="1800" dirty="0" smtClean="0"/>
              <a:t>Rehabilitation of secondary vocational education</a:t>
            </a:r>
          </a:p>
          <a:p>
            <a:pPr marL="723900" indent="-355600">
              <a:buClrTx/>
              <a:buFont typeface="Wingdings" pitchFamily="2" charset="2"/>
              <a:buChar char="ü"/>
            </a:pPr>
            <a:r>
              <a:rPr lang="en-US" altLang="ko-KR" sz="1800" dirty="0" smtClean="0"/>
              <a:t>Reform of tertiary vocational education</a:t>
            </a:r>
          </a:p>
          <a:p>
            <a:pPr marL="723900" indent="-355600">
              <a:buClrTx/>
              <a:buFont typeface="Wingdings" pitchFamily="2" charset="2"/>
              <a:buChar char="ü"/>
            </a:pPr>
            <a:r>
              <a:rPr lang="en-US" altLang="ko-KR" sz="1800" dirty="0" smtClean="0"/>
              <a:t>Improved relevance of vocational training through strengthened role of industry</a:t>
            </a:r>
          </a:p>
          <a:p>
            <a:pPr marL="355600" indent="-355600">
              <a:buClrTx/>
              <a:buFont typeface="Arial" pitchFamily="34" charset="0"/>
              <a:buChar char="•"/>
            </a:pPr>
            <a:endParaRPr lang="en-US" altLang="ko-KR" sz="1200" dirty="0"/>
          </a:p>
          <a:p>
            <a:pPr marL="355600" indent="-355600">
              <a:buClrTx/>
              <a:buFont typeface="Arial" pitchFamily="34" charset="0"/>
              <a:buChar char="•"/>
            </a:pPr>
            <a:r>
              <a:rPr lang="en-US" altLang="ko-KR" sz="2000" dirty="0" smtClean="0"/>
              <a:t>Changes in skills utilization to alleviate the labor market polarization</a:t>
            </a:r>
          </a:p>
          <a:p>
            <a:pPr marL="723900" indent="-368300">
              <a:buClrTx/>
              <a:buFont typeface="Wingdings" panose="05000000000000000000" pitchFamily="2" charset="2"/>
              <a:buChar char="ü"/>
            </a:pPr>
            <a:r>
              <a:rPr lang="en-US" altLang="ko-KR" sz="1800" dirty="0"/>
              <a:t>Balanced </a:t>
            </a:r>
            <a:r>
              <a:rPr lang="en-US" altLang="ko-KR" sz="1800" dirty="0" smtClean="0"/>
              <a:t>development and co-prosperity of </a:t>
            </a:r>
            <a:r>
              <a:rPr lang="en-US" altLang="ko-KR" sz="1800" dirty="0"/>
              <a:t>large and </a:t>
            </a:r>
            <a:r>
              <a:rPr lang="en-US" altLang="ko-KR" sz="1800" dirty="0" smtClean="0"/>
              <a:t>SMEs: </a:t>
            </a:r>
            <a:r>
              <a:rPr lang="en-US" altLang="ko-KR" sz="1800" dirty="0"/>
              <a:t>National Commission of Company </a:t>
            </a:r>
            <a:r>
              <a:rPr lang="en-US" altLang="ko-KR" sz="1800" dirty="0" smtClean="0"/>
              <a:t>Partnership (2010)</a:t>
            </a:r>
          </a:p>
          <a:p>
            <a:pPr marL="723900" indent="-368300">
              <a:buClrTx/>
              <a:buFont typeface="Wingdings" panose="05000000000000000000" pitchFamily="2" charset="2"/>
              <a:buChar char="ü"/>
            </a:pPr>
            <a:r>
              <a:rPr lang="en-US" altLang="ko-KR" sz="1800" dirty="0" smtClean="0"/>
              <a:t>Improvement of working conditions of SMEs: Special subsidy to SME workers, subsidy for workplace improvement, etc. </a:t>
            </a:r>
            <a:endParaRPr lang="en-US" altLang="ko-KR" sz="1800" dirty="0"/>
          </a:p>
          <a:p>
            <a:pPr marL="723900" indent="-368300">
              <a:buClrTx/>
              <a:buFont typeface="Wingdings" panose="05000000000000000000" pitchFamily="2" charset="2"/>
              <a:buChar char="ü"/>
            </a:pPr>
            <a:r>
              <a:rPr lang="en-US" altLang="ko-KR" sz="1800" dirty="0"/>
              <a:t>Regulation on the excessive use of numerical flexibility such as irregular workers, sub-contractors, etc. </a:t>
            </a:r>
            <a:endParaRPr lang="ko-KR" altLang="en-US" sz="1800" dirty="0"/>
          </a:p>
        </p:txBody>
      </p:sp>
    </p:spTree>
    <p:extLst>
      <p:ext uri="{BB962C8B-B14F-4D97-AF65-F5344CB8AC3E}">
        <p14:creationId xmlns:p14="http://schemas.microsoft.com/office/powerpoint/2010/main" val="19211401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684000" y="872776"/>
            <a:ext cx="7920000" cy="540000"/>
          </a:xfrm>
        </p:spPr>
        <p:txBody>
          <a:bodyPr anchor="ctr">
            <a:normAutofit/>
          </a:bodyPr>
          <a:lstStyle/>
          <a:p>
            <a:r>
              <a:rPr lang="en-US" altLang="ko-KR" sz="3200" b="1" dirty="0" smtClean="0">
                <a:solidFill>
                  <a:srgbClr val="0070C0"/>
                </a:solidFill>
                <a:latin typeface="Constantia" pitchFamily="18" charset="0"/>
              </a:rPr>
              <a:t>Rehabilitation of secondary </a:t>
            </a:r>
            <a:r>
              <a:rPr lang="en-US" altLang="ko-KR" sz="3200" b="1" dirty="0">
                <a:solidFill>
                  <a:srgbClr val="0070C0"/>
                </a:solidFill>
                <a:latin typeface="Constantia" pitchFamily="18" charset="0"/>
              </a:rPr>
              <a:t>VE</a:t>
            </a:r>
            <a:endParaRPr lang="ko-KR" altLang="en-US" sz="3200" b="1" dirty="0">
              <a:solidFill>
                <a:srgbClr val="0070C0"/>
              </a:solidFill>
              <a:latin typeface="Constantia" pitchFamily="18" charset="0"/>
            </a:endParaRPr>
          </a:p>
        </p:txBody>
      </p:sp>
      <p:sp>
        <p:nvSpPr>
          <p:cNvPr id="4" name="직사각형 6"/>
          <p:cNvSpPr>
            <a:spLocks noChangeArrowheads="1"/>
          </p:cNvSpPr>
          <p:nvPr/>
        </p:nvSpPr>
        <p:spPr bwMode="auto">
          <a:xfrm>
            <a:off x="324025" y="1573858"/>
            <a:ext cx="8352928" cy="49552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85750" indent="-285750" eaLnBrk="0" hangingPunct="0">
              <a:spcBef>
                <a:spcPct val="20000"/>
              </a:spcBef>
              <a:buChar char="•"/>
              <a:defRPr kumimoji="1" sz="3200">
                <a:solidFill>
                  <a:schemeClr val="tx1"/>
                </a:solidFill>
                <a:latin typeface="굴림" charset="-127"/>
                <a:ea typeface="굴림" charset="-127"/>
              </a:defRPr>
            </a:lvl1pPr>
            <a:lvl2pPr marL="742950" indent="-285750" eaLnBrk="0" hangingPunct="0">
              <a:spcBef>
                <a:spcPct val="20000"/>
              </a:spcBef>
              <a:buChar char="–"/>
              <a:defRPr kumimoji="1" sz="2800">
                <a:solidFill>
                  <a:schemeClr val="tx1"/>
                </a:solidFill>
                <a:latin typeface="굴림" charset="-127"/>
                <a:ea typeface="굴림" charset="-127"/>
              </a:defRPr>
            </a:lvl2pPr>
            <a:lvl3pPr marL="1143000" indent="-228600" eaLnBrk="0" hangingPunct="0">
              <a:spcBef>
                <a:spcPct val="20000"/>
              </a:spcBef>
              <a:buChar char="•"/>
              <a:defRPr kumimoji="1" sz="2400">
                <a:solidFill>
                  <a:schemeClr val="tx1"/>
                </a:solidFill>
                <a:latin typeface="굴림" charset="-127"/>
                <a:ea typeface="굴림" charset="-127"/>
              </a:defRPr>
            </a:lvl3pPr>
            <a:lvl4pPr marL="1600200" indent="-228600" eaLnBrk="0" hangingPunct="0">
              <a:spcBef>
                <a:spcPct val="20000"/>
              </a:spcBef>
              <a:buChar char="–"/>
              <a:defRPr kumimoji="1" sz="2000">
                <a:solidFill>
                  <a:schemeClr val="tx1"/>
                </a:solidFill>
                <a:latin typeface="굴림" charset="-127"/>
                <a:ea typeface="굴림" charset="-127"/>
              </a:defRPr>
            </a:lvl4pPr>
            <a:lvl5pPr marL="2057400" indent="-228600" eaLnBrk="0" hangingPunct="0">
              <a:spcBef>
                <a:spcPct val="20000"/>
              </a:spcBef>
              <a:buChar char="»"/>
              <a:defRPr kumimoji="1" sz="2000">
                <a:solidFill>
                  <a:schemeClr val="tx1"/>
                </a:solidFill>
                <a:latin typeface="굴림" charset="-127"/>
                <a:ea typeface="굴림" charset="-127"/>
              </a:defRPr>
            </a:lvl5pPr>
            <a:lvl6pPr marL="2514600" indent="-228600" eaLnBrk="0" fontAlgn="base" hangingPunct="0">
              <a:spcBef>
                <a:spcPct val="20000"/>
              </a:spcBef>
              <a:spcAft>
                <a:spcPct val="0"/>
              </a:spcAft>
              <a:buChar char="»"/>
              <a:defRPr kumimoji="1" sz="2000">
                <a:solidFill>
                  <a:schemeClr val="tx1"/>
                </a:solidFill>
                <a:latin typeface="굴림" charset="-127"/>
                <a:ea typeface="굴림" charset="-127"/>
              </a:defRPr>
            </a:lvl6pPr>
            <a:lvl7pPr marL="2971800" indent="-228600" eaLnBrk="0" fontAlgn="base" hangingPunct="0">
              <a:spcBef>
                <a:spcPct val="20000"/>
              </a:spcBef>
              <a:spcAft>
                <a:spcPct val="0"/>
              </a:spcAft>
              <a:buChar char="»"/>
              <a:defRPr kumimoji="1" sz="2000">
                <a:solidFill>
                  <a:schemeClr val="tx1"/>
                </a:solidFill>
                <a:latin typeface="굴림" charset="-127"/>
                <a:ea typeface="굴림" charset="-127"/>
              </a:defRPr>
            </a:lvl7pPr>
            <a:lvl8pPr marL="3429000" indent="-228600" eaLnBrk="0" fontAlgn="base" hangingPunct="0">
              <a:spcBef>
                <a:spcPct val="20000"/>
              </a:spcBef>
              <a:spcAft>
                <a:spcPct val="0"/>
              </a:spcAft>
              <a:buChar char="»"/>
              <a:defRPr kumimoji="1" sz="2000">
                <a:solidFill>
                  <a:schemeClr val="tx1"/>
                </a:solidFill>
                <a:latin typeface="굴림" charset="-127"/>
                <a:ea typeface="굴림" charset="-127"/>
              </a:defRPr>
            </a:lvl8pPr>
            <a:lvl9pPr marL="3886200" indent="-228600" eaLnBrk="0" fontAlgn="base" hangingPunct="0">
              <a:spcBef>
                <a:spcPct val="20000"/>
              </a:spcBef>
              <a:spcAft>
                <a:spcPct val="0"/>
              </a:spcAft>
              <a:buChar char="»"/>
              <a:defRPr kumimoji="1" sz="2000">
                <a:solidFill>
                  <a:schemeClr val="tx1"/>
                </a:solidFill>
                <a:latin typeface="굴림" charset="-127"/>
                <a:ea typeface="굴림" charset="-127"/>
              </a:defRPr>
            </a:lvl9pPr>
          </a:lstStyle>
          <a:p>
            <a:pPr marL="355600" indent="-355600" eaLnBrk="1" hangingPunct="1">
              <a:spcBef>
                <a:spcPct val="0"/>
              </a:spcBef>
            </a:pPr>
            <a:r>
              <a:rPr lang="en-US" altLang="ko-KR" sz="1800" dirty="0" smtClean="0">
                <a:latin typeface="Constantia" pitchFamily="18" charset="0"/>
                <a:ea typeface="+mn-ea"/>
              </a:rPr>
              <a:t>A </a:t>
            </a:r>
            <a:r>
              <a:rPr lang="en-US" altLang="ko-KR" sz="1800" dirty="0">
                <a:latin typeface="Constantia" pitchFamily="18" charset="0"/>
                <a:ea typeface="+mn-ea"/>
              </a:rPr>
              <a:t>priority issue of the Ministry of Education during the former administration (2008~2013)</a:t>
            </a:r>
          </a:p>
          <a:p>
            <a:pPr marL="355600" indent="-355600" eaLnBrk="1" hangingPunct="1">
              <a:spcBef>
                <a:spcPct val="0"/>
              </a:spcBef>
            </a:pPr>
            <a:endParaRPr lang="en-US" altLang="ko-KR" sz="800" dirty="0">
              <a:latin typeface="Constantia" pitchFamily="18" charset="0"/>
              <a:ea typeface="+mn-ea"/>
            </a:endParaRPr>
          </a:p>
          <a:p>
            <a:pPr marL="355600" indent="-355600" eaLnBrk="1" hangingPunct="1">
              <a:spcBef>
                <a:spcPct val="0"/>
              </a:spcBef>
            </a:pPr>
            <a:r>
              <a:rPr lang="en-US" altLang="ko-KR" sz="1800" dirty="0" smtClean="0">
                <a:latin typeface="Constantia" pitchFamily="18" charset="0"/>
                <a:ea typeface="+mn-ea"/>
              </a:rPr>
              <a:t>Increased investment: USD 15 mil. (2010</a:t>
            </a:r>
            <a:r>
              <a:rPr lang="en-US" altLang="ko-KR" sz="1800" dirty="0">
                <a:latin typeface="Constantia" pitchFamily="18" charset="0"/>
                <a:ea typeface="+mn-ea"/>
              </a:rPr>
              <a:t>), </a:t>
            </a:r>
            <a:r>
              <a:rPr lang="en-US" altLang="ko-KR" sz="1800" dirty="0" smtClean="0">
                <a:latin typeface="Constantia" pitchFamily="18" charset="0"/>
                <a:ea typeface="+mn-ea"/>
              </a:rPr>
              <a:t>53 mil. (2011</a:t>
            </a:r>
            <a:r>
              <a:rPr lang="en-US" altLang="ko-KR" sz="1800" dirty="0">
                <a:latin typeface="Constantia" pitchFamily="18" charset="0"/>
                <a:ea typeface="+mn-ea"/>
              </a:rPr>
              <a:t>), </a:t>
            </a:r>
            <a:r>
              <a:rPr lang="en-US" altLang="ko-KR" sz="1800" dirty="0" smtClean="0">
                <a:latin typeface="Constantia" pitchFamily="18" charset="0"/>
                <a:ea typeface="+mn-ea"/>
              </a:rPr>
              <a:t>60 mil. (2012, 2013)</a:t>
            </a:r>
            <a:endParaRPr lang="en-US" altLang="ko-KR" sz="1800" dirty="0">
              <a:latin typeface="Constantia" pitchFamily="18" charset="0"/>
              <a:ea typeface="+mn-ea"/>
            </a:endParaRPr>
          </a:p>
          <a:p>
            <a:pPr marL="355600" indent="-355600" eaLnBrk="1" hangingPunct="1">
              <a:spcBef>
                <a:spcPct val="0"/>
              </a:spcBef>
            </a:pPr>
            <a:endParaRPr lang="en-US" altLang="ko-KR" sz="800" dirty="0">
              <a:latin typeface="Constantia" pitchFamily="18" charset="0"/>
              <a:ea typeface="+mn-ea"/>
            </a:endParaRPr>
          </a:p>
          <a:p>
            <a:pPr marL="355600" indent="-355600"/>
            <a:r>
              <a:rPr lang="en-US" altLang="ko-KR" sz="1800" dirty="0" smtClean="0">
                <a:latin typeface="Constantia" pitchFamily="18" charset="0"/>
                <a:ea typeface="+mn-ea"/>
              </a:rPr>
              <a:t>Main directions: </a:t>
            </a:r>
            <a:endParaRPr lang="en-US" altLang="ko-KR" sz="1800" dirty="0">
              <a:latin typeface="Constantia" pitchFamily="18" charset="0"/>
              <a:ea typeface="+mn-ea"/>
            </a:endParaRPr>
          </a:p>
          <a:p>
            <a:pPr marL="723900" indent="-355600">
              <a:buFont typeface="Wingdings" panose="05000000000000000000" pitchFamily="2" charset="2"/>
              <a:buChar char="ü"/>
            </a:pPr>
            <a:r>
              <a:rPr lang="en-US" altLang="ko-KR" sz="1800" dirty="0" smtClean="0">
                <a:latin typeface="Constantia" pitchFamily="18" charset="0"/>
                <a:ea typeface="+mn-ea"/>
              </a:rPr>
              <a:t>Introduction of highly specialized VE schools: Meister high schools</a:t>
            </a:r>
            <a:endParaRPr lang="ko-KR" altLang="ko-KR" sz="1800" dirty="0">
              <a:latin typeface="Constantia" pitchFamily="18" charset="0"/>
              <a:ea typeface="+mn-ea"/>
            </a:endParaRPr>
          </a:p>
          <a:p>
            <a:pPr marL="723900" indent="-355600">
              <a:buFont typeface="Wingdings" panose="05000000000000000000" pitchFamily="2" charset="2"/>
              <a:buChar char="ü"/>
            </a:pPr>
            <a:r>
              <a:rPr lang="en-US" altLang="ko-KR" sz="1800" dirty="0" smtClean="0">
                <a:latin typeface="Constantia" pitchFamily="18" charset="0"/>
              </a:rPr>
              <a:t>Strengthened cooperation with local industry</a:t>
            </a:r>
            <a:endParaRPr lang="en-US" altLang="ko-KR" sz="1800" dirty="0" smtClean="0">
              <a:latin typeface="Constantia" pitchFamily="18" charset="0"/>
              <a:ea typeface="+mn-ea"/>
            </a:endParaRPr>
          </a:p>
          <a:p>
            <a:pPr marL="723900" indent="-355600">
              <a:buFont typeface="Wingdings" panose="05000000000000000000" pitchFamily="2" charset="2"/>
              <a:buChar char="ü"/>
            </a:pPr>
            <a:r>
              <a:rPr lang="en-US" altLang="ko-KR" sz="1800" dirty="0">
                <a:latin typeface="Constantia" pitchFamily="18" charset="0"/>
              </a:rPr>
              <a:t>Introduction of competency-based curriculum</a:t>
            </a:r>
          </a:p>
          <a:p>
            <a:pPr marL="723900" indent="-355600">
              <a:buFont typeface="Wingdings" panose="05000000000000000000" pitchFamily="2" charset="2"/>
              <a:buChar char="ü"/>
            </a:pPr>
            <a:r>
              <a:rPr lang="en-US" altLang="ko-KR" sz="1800" dirty="0" smtClean="0">
                <a:latin typeface="Constantia" pitchFamily="18" charset="0"/>
                <a:ea typeface="+mn-ea"/>
              </a:rPr>
              <a:t>Extended </a:t>
            </a:r>
            <a:r>
              <a:rPr lang="en-US" altLang="ko-KR" sz="1800" dirty="0">
                <a:latin typeface="Constantia" pitchFamily="18" charset="0"/>
                <a:ea typeface="+mn-ea"/>
              </a:rPr>
              <a:t>use of qualified industry </a:t>
            </a:r>
            <a:r>
              <a:rPr lang="en-US" altLang="ko-KR" sz="1800" dirty="0" smtClean="0">
                <a:latin typeface="Constantia" pitchFamily="18" charset="0"/>
                <a:ea typeface="+mn-ea"/>
              </a:rPr>
              <a:t>instructors</a:t>
            </a:r>
            <a:endParaRPr lang="ko-KR" altLang="ko-KR" sz="1800" dirty="0">
              <a:latin typeface="Constantia" pitchFamily="18" charset="0"/>
              <a:ea typeface="+mn-ea"/>
            </a:endParaRPr>
          </a:p>
          <a:p>
            <a:pPr marL="723900" indent="-355600">
              <a:buFont typeface="Wingdings" panose="05000000000000000000" pitchFamily="2" charset="2"/>
              <a:buChar char="ü"/>
            </a:pPr>
            <a:r>
              <a:rPr lang="en-US" altLang="ko-KR" sz="1800" dirty="0">
                <a:latin typeface="Constantia" pitchFamily="18" charset="0"/>
                <a:ea typeface="+mn-ea"/>
              </a:rPr>
              <a:t>Improvement of workplace training </a:t>
            </a:r>
            <a:endParaRPr lang="en-US" altLang="ko-KR" sz="1800" dirty="0" smtClean="0">
              <a:latin typeface="Constantia" pitchFamily="18" charset="0"/>
              <a:ea typeface="+mn-ea"/>
            </a:endParaRPr>
          </a:p>
          <a:p>
            <a:pPr marL="355600" indent="-355600">
              <a:buFont typeface="Wingdings" panose="05000000000000000000" pitchFamily="2" charset="2"/>
              <a:buChar char="ü"/>
            </a:pPr>
            <a:endParaRPr lang="en-US" altLang="ko-KR" sz="800" dirty="0" smtClean="0">
              <a:latin typeface="Constantia" pitchFamily="18" charset="0"/>
              <a:ea typeface="+mn-ea"/>
            </a:endParaRPr>
          </a:p>
          <a:p>
            <a:pPr marL="355600" indent="-355600">
              <a:buFont typeface="Arial" panose="020B0604020202020204" pitchFamily="34" charset="0"/>
              <a:buChar char="•"/>
            </a:pPr>
            <a:r>
              <a:rPr lang="en-US" altLang="ko-KR" sz="1800" dirty="0" smtClean="0">
                <a:latin typeface="Constantia" pitchFamily="18" charset="0"/>
                <a:ea typeface="+mn-ea"/>
              </a:rPr>
              <a:t>Once completed, 691 </a:t>
            </a:r>
            <a:r>
              <a:rPr lang="en-US" altLang="ko-KR" sz="1800" dirty="0">
                <a:latin typeface="Constantia" pitchFamily="18" charset="0"/>
                <a:ea typeface="+mn-ea"/>
              </a:rPr>
              <a:t>vocational high-schools </a:t>
            </a:r>
            <a:r>
              <a:rPr lang="en-US" altLang="ko-KR" sz="1800" dirty="0" smtClean="0">
                <a:latin typeface="Constantia" pitchFamily="18" charset="0"/>
                <a:ea typeface="+mn-ea"/>
              </a:rPr>
              <a:t>as </a:t>
            </a:r>
            <a:r>
              <a:rPr lang="en-US" altLang="ko-KR" sz="1800" dirty="0">
                <a:latin typeface="Constantia" pitchFamily="18" charset="0"/>
                <a:ea typeface="+mn-ea"/>
              </a:rPr>
              <a:t>of </a:t>
            </a:r>
            <a:r>
              <a:rPr lang="en-US" altLang="ko-KR" sz="1800" dirty="0" smtClean="0">
                <a:latin typeface="Constantia" pitchFamily="18" charset="0"/>
                <a:ea typeface="+mn-ea"/>
              </a:rPr>
              <a:t>2010 will be restructured into </a:t>
            </a:r>
            <a:r>
              <a:rPr lang="en-US" altLang="ko-KR" sz="1800" dirty="0">
                <a:latin typeface="Constantia" pitchFamily="18" charset="0"/>
                <a:ea typeface="+mn-ea"/>
              </a:rPr>
              <a:t>more skills-driven </a:t>
            </a:r>
            <a:r>
              <a:rPr lang="en-US" altLang="ko-KR" sz="1800" dirty="0" smtClean="0">
                <a:latin typeface="Constantia" pitchFamily="18" charset="0"/>
                <a:ea typeface="+mn-ea"/>
              </a:rPr>
              <a:t>schools, 50 </a:t>
            </a:r>
            <a:r>
              <a:rPr lang="en-US" altLang="ko-KR" sz="1800" dirty="0">
                <a:latin typeface="Constantia" pitchFamily="18" charset="0"/>
                <a:ea typeface="+mn-ea"/>
              </a:rPr>
              <a:t>Meister high schools, 350 </a:t>
            </a:r>
            <a:r>
              <a:rPr lang="en-US" altLang="ko-KR" sz="1800" dirty="0" err="1" smtClean="0">
                <a:latin typeface="Constantia" pitchFamily="18" charset="0"/>
                <a:ea typeface="+mn-ea"/>
              </a:rPr>
              <a:t>specialised</a:t>
            </a:r>
            <a:r>
              <a:rPr lang="en-US" altLang="ko-KR" sz="1800" dirty="0" smtClean="0">
                <a:latin typeface="Constantia" pitchFamily="18" charset="0"/>
                <a:ea typeface="+mn-ea"/>
              </a:rPr>
              <a:t> </a:t>
            </a:r>
            <a:r>
              <a:rPr lang="en-US" altLang="ko-KR" sz="1800" dirty="0">
                <a:latin typeface="Constantia" pitchFamily="18" charset="0"/>
                <a:ea typeface="+mn-ea"/>
              </a:rPr>
              <a:t>vocational high-schools, and </a:t>
            </a:r>
            <a:r>
              <a:rPr lang="en-US" altLang="ko-KR" sz="1800" dirty="0" smtClean="0">
                <a:latin typeface="Constantia" pitchFamily="18" charset="0"/>
                <a:ea typeface="+mn-ea"/>
              </a:rPr>
              <a:t>remaining schools to general or comprehensive high-schools by </a:t>
            </a:r>
            <a:r>
              <a:rPr lang="en-US" altLang="ko-KR" sz="1800" dirty="0" smtClean="0">
                <a:latin typeface="Constantia" pitchFamily="18" charset="0"/>
              </a:rPr>
              <a:t>2015</a:t>
            </a:r>
          </a:p>
          <a:p>
            <a:pPr marL="355600" indent="-355600">
              <a:buFont typeface="Arial" panose="020B0604020202020204" pitchFamily="34" charset="0"/>
              <a:buChar char="•"/>
            </a:pPr>
            <a:endParaRPr lang="en-US" altLang="ko-KR" sz="800" dirty="0" smtClean="0">
              <a:latin typeface="Constantia" pitchFamily="18" charset="0"/>
            </a:endParaRPr>
          </a:p>
          <a:p>
            <a:pPr marL="355600" indent="-355600">
              <a:buFont typeface="Arial" panose="020B0604020202020204" pitchFamily="34" charset="0"/>
              <a:buChar char="•"/>
            </a:pPr>
            <a:r>
              <a:rPr lang="en-US" altLang="ko-KR" sz="1800" dirty="0" smtClean="0">
                <a:latin typeface="Constantia" pitchFamily="18" charset="0"/>
                <a:ea typeface="+mn-ea"/>
              </a:rPr>
              <a:t>As of 2014, 42 Meister high schools with </a:t>
            </a:r>
            <a:r>
              <a:rPr lang="en-US" altLang="ko-KR" sz="1800" dirty="0" smtClean="0">
                <a:latin typeface="Constantia" pitchFamily="18" charset="0"/>
              </a:rPr>
              <a:t>90</a:t>
            </a:r>
            <a:r>
              <a:rPr lang="en-US" altLang="ko-KR" sz="1800" dirty="0">
                <a:latin typeface="Constantia" pitchFamily="18" charset="0"/>
              </a:rPr>
              <a:t>% employment </a:t>
            </a:r>
            <a:r>
              <a:rPr lang="en-US" altLang="ko-KR" sz="1800" dirty="0" smtClean="0">
                <a:latin typeface="Constantia" pitchFamily="18" charset="0"/>
              </a:rPr>
              <a:t>rate </a:t>
            </a:r>
            <a:r>
              <a:rPr lang="en-US" altLang="ko-KR" sz="1800" dirty="0">
                <a:latin typeface="Constantia" pitchFamily="18" charset="0"/>
              </a:rPr>
              <a:t>(</a:t>
            </a:r>
            <a:r>
              <a:rPr lang="en-US" altLang="ko-KR" sz="1800" dirty="0" err="1">
                <a:latin typeface="Constantia" pitchFamily="18" charset="0"/>
              </a:rPr>
              <a:t>MoE</a:t>
            </a:r>
            <a:r>
              <a:rPr lang="en-US" altLang="ko-KR" sz="1800" dirty="0">
                <a:latin typeface="Constantia" pitchFamily="18" charset="0"/>
              </a:rPr>
              <a:t>, 2013). </a:t>
            </a:r>
            <a:endParaRPr lang="ko-KR" altLang="en-US" sz="1800" dirty="0">
              <a:latin typeface="Constantia" pitchFamily="18" charset="0"/>
              <a:ea typeface="+mn-ea"/>
            </a:endParaRPr>
          </a:p>
        </p:txBody>
      </p:sp>
    </p:spTree>
    <p:extLst>
      <p:ext uri="{BB962C8B-B14F-4D97-AF65-F5344CB8AC3E}">
        <p14:creationId xmlns:p14="http://schemas.microsoft.com/office/powerpoint/2010/main" val="151351930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683568" y="836712"/>
            <a:ext cx="8584257" cy="576064"/>
          </a:xfrm>
        </p:spPr>
        <p:txBody>
          <a:bodyPr>
            <a:noAutofit/>
          </a:bodyPr>
          <a:lstStyle/>
          <a:p>
            <a:r>
              <a:rPr lang="en-US" altLang="ko-KR" sz="3200" b="1" dirty="0">
                <a:solidFill>
                  <a:srgbClr val="0070C0"/>
                </a:solidFill>
                <a:latin typeface="Constantia" pitchFamily="18" charset="0"/>
              </a:rPr>
              <a:t>Reform of Tertiary vocational education </a:t>
            </a:r>
            <a:endParaRPr lang="ko-KR" altLang="en-US" sz="3200" b="1" dirty="0">
              <a:solidFill>
                <a:srgbClr val="0070C0"/>
              </a:solidFill>
              <a:latin typeface="Constantia" pitchFamily="18" charset="0"/>
            </a:endParaRPr>
          </a:p>
        </p:txBody>
      </p:sp>
      <p:sp>
        <p:nvSpPr>
          <p:cNvPr id="3" name="내용 개체 틀 2"/>
          <p:cNvSpPr>
            <a:spLocks noGrp="1"/>
          </p:cNvSpPr>
          <p:nvPr>
            <p:ph idx="1"/>
          </p:nvPr>
        </p:nvSpPr>
        <p:spPr>
          <a:xfrm>
            <a:off x="323528" y="1772816"/>
            <a:ext cx="8424936" cy="4176464"/>
          </a:xfrm>
        </p:spPr>
        <p:txBody>
          <a:bodyPr>
            <a:noAutofit/>
          </a:bodyPr>
          <a:lstStyle/>
          <a:p>
            <a:pPr marL="355600" indent="-355600">
              <a:buClrTx/>
              <a:buFont typeface="Arial" pitchFamily="34" charset="0"/>
              <a:buChar char="•"/>
            </a:pPr>
            <a:r>
              <a:rPr kumimoji="1" lang="en-US" altLang="ko-KR" sz="2000" dirty="0" smtClean="0">
                <a:latin typeface="Constantia" pitchFamily="18" charset="0"/>
              </a:rPr>
              <a:t>Measures for Fostering Junior Colleges 2013 aims to raise employment rates of junior college graduates to 80% by 2017 from 60% in 2013</a:t>
            </a:r>
          </a:p>
          <a:p>
            <a:pPr lvl="1">
              <a:buClrTx/>
              <a:buNone/>
            </a:pPr>
            <a:endParaRPr kumimoji="1" lang="en-US" altLang="ko-KR" sz="1400" dirty="0" smtClean="0">
              <a:latin typeface="Constantia" pitchFamily="18" charset="0"/>
            </a:endParaRPr>
          </a:p>
          <a:p>
            <a:pPr marL="723900" lvl="1" indent="-368300">
              <a:buClrTx/>
              <a:buNone/>
            </a:pPr>
            <a:r>
              <a:rPr kumimoji="1" lang="en-US" altLang="ko-KR" sz="1800" dirty="0" smtClean="0">
                <a:latin typeface="Constantia" pitchFamily="18" charset="0"/>
              </a:rPr>
              <a:t>(</a:t>
            </a:r>
            <a:r>
              <a:rPr kumimoji="1" lang="en-US" altLang="ko-KR" sz="1800" dirty="0" err="1" smtClean="0">
                <a:latin typeface="Constantia" pitchFamily="18" charset="0"/>
              </a:rPr>
              <a:t>i</a:t>
            </a:r>
            <a:r>
              <a:rPr kumimoji="1" lang="en-US" altLang="ko-KR" sz="1800" dirty="0" smtClean="0">
                <a:latin typeface="Constantia" pitchFamily="18" charset="0"/>
              </a:rPr>
              <a:t>) fostering </a:t>
            </a:r>
            <a:r>
              <a:rPr kumimoji="1" lang="en-US" altLang="ko-KR" sz="1800" dirty="0" err="1" smtClean="0">
                <a:latin typeface="Constantia" pitchFamily="18" charset="0"/>
              </a:rPr>
              <a:t>specialised</a:t>
            </a:r>
            <a:r>
              <a:rPr kumimoji="1" lang="en-US" altLang="ko-KR" sz="1800" dirty="0" smtClean="0">
                <a:latin typeface="Constantia" pitchFamily="18" charset="0"/>
              </a:rPr>
              <a:t> junior colleges (100 out of 139 junior colleges by 2017 according to the needs from local industry), </a:t>
            </a:r>
          </a:p>
          <a:p>
            <a:pPr marL="723900" lvl="1" indent="-368300">
              <a:buClrTx/>
              <a:buNone/>
            </a:pPr>
            <a:endParaRPr kumimoji="1" lang="en-US" altLang="ko-KR" sz="1400" dirty="0" smtClean="0">
              <a:latin typeface="Constantia" pitchFamily="18" charset="0"/>
            </a:endParaRPr>
          </a:p>
          <a:p>
            <a:pPr marL="723900" lvl="1" indent="-368300">
              <a:buClrTx/>
              <a:buNone/>
            </a:pPr>
            <a:r>
              <a:rPr kumimoji="1" lang="en-US" altLang="ko-KR" sz="1800" dirty="0" smtClean="0">
                <a:latin typeface="Constantia" pitchFamily="18" charset="0"/>
              </a:rPr>
              <a:t>(ii) fostering skilled craftsman through establishing graduate schools of industrial technology master course, </a:t>
            </a:r>
          </a:p>
          <a:p>
            <a:pPr marL="723900" lvl="1" indent="-368300">
              <a:buClrTx/>
              <a:buNone/>
            </a:pPr>
            <a:endParaRPr kumimoji="1" lang="en-US" altLang="ko-KR" sz="1400" dirty="0" smtClean="0">
              <a:latin typeface="Constantia" pitchFamily="18" charset="0"/>
            </a:endParaRPr>
          </a:p>
          <a:p>
            <a:pPr marL="723900" lvl="1" indent="-368300">
              <a:buClrTx/>
              <a:buNone/>
            </a:pPr>
            <a:r>
              <a:rPr kumimoji="1" lang="en-US" altLang="ko-KR" sz="1800" dirty="0" smtClean="0">
                <a:latin typeface="Constantia" pitchFamily="18" charset="0"/>
              </a:rPr>
              <a:t>(iii) converting 16 junior colleges into National Competency Standards (NCS)-based Lifelong Vocational Education Advancement Colleges by 2015, </a:t>
            </a:r>
          </a:p>
          <a:p>
            <a:pPr marL="723900" lvl="1" indent="-368300">
              <a:buClrTx/>
              <a:buNone/>
            </a:pPr>
            <a:endParaRPr kumimoji="1" lang="en-US" altLang="ko-KR" sz="1400" dirty="0" smtClean="0">
              <a:latin typeface="Constantia" pitchFamily="18" charset="0"/>
            </a:endParaRPr>
          </a:p>
          <a:p>
            <a:pPr marL="723900" lvl="1" indent="-368300">
              <a:buClrTx/>
              <a:buNone/>
            </a:pPr>
            <a:r>
              <a:rPr kumimoji="1" lang="en-US" altLang="ko-KR" sz="1800" dirty="0" smtClean="0">
                <a:latin typeface="Constantia" pitchFamily="18" charset="0"/>
              </a:rPr>
              <a:t>(iv) assisting employment and learning experience in companies abroad for college students.</a:t>
            </a:r>
            <a:endParaRPr kumimoji="1" lang="ko-KR" altLang="en-US" sz="1800" dirty="0" smtClean="0">
              <a:latin typeface="Constantia" pitchFamily="18" charset="0"/>
            </a:endParaRPr>
          </a:p>
        </p:txBody>
      </p:sp>
    </p:spTree>
    <p:extLst>
      <p:ext uri="{BB962C8B-B14F-4D97-AF65-F5344CB8AC3E}">
        <p14:creationId xmlns:p14="http://schemas.microsoft.com/office/powerpoint/2010/main" val="27794893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755576" y="1484784"/>
            <a:ext cx="7848872" cy="4032448"/>
          </a:xfrm>
        </p:spPr>
        <p:txBody>
          <a:bodyPr>
            <a:noAutofit/>
          </a:bodyPr>
          <a:lstStyle/>
          <a:p>
            <a:pPr marL="723900" indent="-723900">
              <a:buClrTx/>
              <a:buFont typeface="+mj-lt"/>
              <a:buAutoNum type="romanUcPeriod"/>
            </a:pPr>
            <a:r>
              <a:rPr lang="en-US" altLang="ko-KR" dirty="0" smtClean="0">
                <a:latin typeface="Elephant" pitchFamily="18" charset="0"/>
              </a:rPr>
              <a:t>Quick look at Korea’s youth labor market</a:t>
            </a:r>
          </a:p>
          <a:p>
            <a:pPr marL="723900" indent="-723900">
              <a:buClrTx/>
              <a:buFont typeface="+mj-lt"/>
              <a:buAutoNum type="romanUcPeriod"/>
            </a:pPr>
            <a:endParaRPr lang="en-US" altLang="ko-KR" sz="1050" dirty="0" smtClean="0">
              <a:latin typeface="Elephant" pitchFamily="18" charset="0"/>
            </a:endParaRPr>
          </a:p>
          <a:p>
            <a:pPr marL="723900" indent="-723900">
              <a:buClrTx/>
              <a:buFont typeface="+mj-lt"/>
              <a:buAutoNum type="romanUcPeriod"/>
            </a:pPr>
            <a:r>
              <a:rPr lang="en-US" altLang="ko-KR" sz="2800" dirty="0">
                <a:latin typeface="Elephant" pitchFamily="18" charset="0"/>
              </a:rPr>
              <a:t>Achievements and challenges of Korean skills </a:t>
            </a:r>
            <a:r>
              <a:rPr lang="en-US" altLang="ko-KR" sz="2800" dirty="0" smtClean="0">
                <a:latin typeface="Elephant" pitchFamily="18" charset="0"/>
              </a:rPr>
              <a:t>system</a:t>
            </a:r>
          </a:p>
          <a:p>
            <a:pPr marL="723900" indent="-723900">
              <a:buClrTx/>
              <a:buFont typeface="+mj-lt"/>
              <a:buAutoNum type="romanUcPeriod"/>
            </a:pPr>
            <a:endParaRPr lang="en-US" altLang="ko-KR" sz="1050" dirty="0" smtClean="0">
              <a:latin typeface="Elephant" pitchFamily="18" charset="0"/>
            </a:endParaRPr>
          </a:p>
          <a:p>
            <a:pPr marL="723900" indent="-723900">
              <a:buClrTx/>
              <a:buFont typeface="+mj-lt"/>
              <a:buAutoNum type="romanUcPeriod"/>
            </a:pPr>
            <a:r>
              <a:rPr lang="en-US" altLang="ko-KR" dirty="0" smtClean="0">
                <a:latin typeface="Elephant" pitchFamily="18" charset="0"/>
              </a:rPr>
              <a:t>How to restore virtuous cycle of skills system?</a:t>
            </a:r>
          </a:p>
          <a:p>
            <a:pPr marL="723900" indent="-723900">
              <a:buClrTx/>
              <a:buFont typeface="+mj-lt"/>
              <a:buAutoNum type="romanUcPeriod"/>
            </a:pPr>
            <a:endParaRPr lang="en-US" altLang="ko-KR" sz="1050" dirty="0" smtClean="0">
              <a:latin typeface="Elephant" pitchFamily="18" charset="0"/>
            </a:endParaRPr>
          </a:p>
          <a:p>
            <a:pPr marL="723900" indent="-723900">
              <a:buClrTx/>
              <a:buFont typeface="+mj-lt"/>
              <a:buAutoNum type="romanUcPeriod" startAt="4"/>
            </a:pPr>
            <a:r>
              <a:rPr lang="en-US" altLang="ko-KR" dirty="0">
                <a:latin typeface="Elephant" pitchFamily="18" charset="0"/>
              </a:rPr>
              <a:t>Cases of skills training for strengthening SME  </a:t>
            </a:r>
            <a:r>
              <a:rPr lang="en-US" altLang="ko-KR" dirty="0" smtClean="0">
                <a:latin typeface="Elephant" pitchFamily="18" charset="0"/>
              </a:rPr>
              <a:t>competitiveness</a:t>
            </a:r>
          </a:p>
          <a:p>
            <a:pPr marL="723900" indent="-723900">
              <a:buClrTx/>
              <a:buFont typeface="+mj-lt"/>
              <a:buAutoNum type="romanUcPeriod" startAt="4"/>
            </a:pPr>
            <a:endParaRPr lang="en-US" altLang="ko-KR" sz="1050" dirty="0">
              <a:latin typeface="Elephant" pitchFamily="18" charset="0"/>
            </a:endParaRPr>
          </a:p>
          <a:p>
            <a:pPr marL="723900" indent="-723900">
              <a:buClrTx/>
              <a:buFont typeface="+mj-lt"/>
              <a:buAutoNum type="romanUcPeriod" startAt="4"/>
            </a:pPr>
            <a:r>
              <a:rPr lang="en-US" altLang="ko-KR" sz="2800" dirty="0" smtClean="0">
                <a:latin typeface="Elephant" pitchFamily="18" charset="0"/>
              </a:rPr>
              <a:t>Final </a:t>
            </a:r>
            <a:r>
              <a:rPr lang="en-US" altLang="ko-KR" sz="2800" dirty="0">
                <a:latin typeface="Elephant" pitchFamily="18" charset="0"/>
              </a:rPr>
              <a:t>words</a:t>
            </a:r>
          </a:p>
          <a:p>
            <a:pPr marL="723900" indent="-723900">
              <a:buClrTx/>
              <a:buFont typeface="+mj-lt"/>
              <a:buAutoNum type="romanUcPeriod"/>
            </a:pPr>
            <a:endParaRPr lang="en-US" altLang="ko-KR" sz="2800" dirty="0">
              <a:latin typeface="Elephant" pitchFamily="18" charset="0"/>
            </a:endParaRPr>
          </a:p>
          <a:p>
            <a:pPr marL="723900" indent="-723900">
              <a:buClrTx/>
              <a:buFont typeface="+mj-lt"/>
              <a:buAutoNum type="romanUcPeriod"/>
            </a:pPr>
            <a:endParaRPr lang="en-US" altLang="ko-KR" dirty="0" smtClean="0">
              <a:latin typeface="Elephant" pitchFamily="18" charset="0"/>
            </a:endParaRPr>
          </a:p>
        </p:txBody>
      </p:sp>
      <p:sp>
        <p:nvSpPr>
          <p:cNvPr id="4" name="제목 1"/>
          <p:cNvSpPr>
            <a:spLocks noGrp="1"/>
          </p:cNvSpPr>
          <p:nvPr>
            <p:ph type="title"/>
          </p:nvPr>
        </p:nvSpPr>
        <p:spPr>
          <a:xfrm>
            <a:off x="827584" y="836712"/>
            <a:ext cx="8229600" cy="506320"/>
          </a:xfrm>
        </p:spPr>
        <p:txBody>
          <a:bodyPr>
            <a:noAutofit/>
          </a:bodyPr>
          <a:lstStyle/>
          <a:p>
            <a:r>
              <a:rPr lang="en-US" altLang="ko-KR" sz="3600" b="1" dirty="0" smtClean="0">
                <a:solidFill>
                  <a:srgbClr val="0070C0"/>
                </a:solidFill>
                <a:latin typeface="Constantia" pitchFamily="18" charset="0"/>
              </a:rPr>
              <a:t>Contents</a:t>
            </a:r>
            <a:endParaRPr lang="ko-KR" altLang="en-US" sz="3600" b="1" dirty="0">
              <a:solidFill>
                <a:srgbClr val="0070C0"/>
              </a:solidFill>
              <a:latin typeface="Constantia" pitchFamily="18" charset="0"/>
            </a:endParaRPr>
          </a:p>
        </p:txBody>
      </p:sp>
    </p:spTree>
    <p:extLst>
      <p:ext uri="{BB962C8B-B14F-4D97-AF65-F5344CB8AC3E}">
        <p14:creationId xmlns:p14="http://schemas.microsoft.com/office/powerpoint/2010/main" val="25720485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734888" y="629816"/>
            <a:ext cx="8013576" cy="1143000"/>
          </a:xfrm>
        </p:spPr>
        <p:txBody>
          <a:bodyPr>
            <a:normAutofit/>
          </a:bodyPr>
          <a:lstStyle/>
          <a:p>
            <a:r>
              <a:rPr lang="en-US" altLang="ko-KR" sz="2800" b="1" dirty="0">
                <a:solidFill>
                  <a:srgbClr val="0070C0"/>
                </a:solidFill>
                <a:latin typeface="Constantia" pitchFamily="18" charset="0"/>
                <a:cs typeface="Calibri" pitchFamily="34" charset="0"/>
              </a:rPr>
              <a:t>Establishment of competency-based skills </a:t>
            </a:r>
            <a:r>
              <a:rPr lang="en-US" altLang="ko-KR" sz="2800" b="1" dirty="0" smtClean="0">
                <a:solidFill>
                  <a:srgbClr val="0070C0"/>
                </a:solidFill>
                <a:latin typeface="Constantia" pitchFamily="18" charset="0"/>
                <a:cs typeface="Calibri" pitchFamily="34" charset="0"/>
              </a:rPr>
              <a:t>development system</a:t>
            </a:r>
            <a:endParaRPr lang="ko-KR" altLang="en-US" sz="2800" b="1" dirty="0">
              <a:solidFill>
                <a:srgbClr val="0070C0"/>
              </a:solidFill>
              <a:latin typeface="Constantia" pitchFamily="18" charset="0"/>
              <a:cs typeface="Calibri" pitchFamily="34" charset="0"/>
            </a:endParaRPr>
          </a:p>
        </p:txBody>
      </p:sp>
      <p:sp>
        <p:nvSpPr>
          <p:cNvPr id="3" name="내용 개체 틀 2"/>
          <p:cNvSpPr>
            <a:spLocks noGrp="1"/>
          </p:cNvSpPr>
          <p:nvPr>
            <p:ph idx="1"/>
          </p:nvPr>
        </p:nvSpPr>
        <p:spPr>
          <a:xfrm>
            <a:off x="352103" y="1992208"/>
            <a:ext cx="8435280" cy="4389120"/>
          </a:xfrm>
        </p:spPr>
        <p:txBody>
          <a:bodyPr>
            <a:noAutofit/>
          </a:bodyPr>
          <a:lstStyle/>
          <a:p>
            <a:pPr marL="355600" indent="-355600">
              <a:buClrTx/>
              <a:buFont typeface="Arial" pitchFamily="34" charset="0"/>
              <a:buChar char="•"/>
            </a:pPr>
            <a:r>
              <a:rPr kumimoji="1" lang="en-US" altLang="ko-KR" sz="1800" dirty="0" smtClean="0">
                <a:latin typeface="Constantia" pitchFamily="18" charset="0"/>
              </a:rPr>
              <a:t>Development of National </a:t>
            </a:r>
            <a:r>
              <a:rPr kumimoji="1" lang="en-US" altLang="ko-KR" sz="1800" dirty="0">
                <a:latin typeface="Constantia" pitchFamily="18" charset="0"/>
              </a:rPr>
              <a:t>Competency Standards (NCS</a:t>
            </a:r>
            <a:r>
              <a:rPr kumimoji="1" lang="en-US" altLang="ko-KR" sz="1800" dirty="0" smtClean="0">
                <a:latin typeface="Constantia" pitchFamily="18" charset="0"/>
              </a:rPr>
              <a:t>):  </a:t>
            </a:r>
            <a:r>
              <a:rPr kumimoji="1" lang="en-US" altLang="ko-KR" sz="1800" dirty="0">
                <a:latin typeface="Constantia" pitchFamily="18" charset="0"/>
              </a:rPr>
              <a:t>a key administration priority </a:t>
            </a:r>
            <a:r>
              <a:rPr kumimoji="1" lang="en-US" altLang="ko-KR" sz="1800" dirty="0" smtClean="0">
                <a:latin typeface="Constantia" pitchFamily="18" charset="0"/>
              </a:rPr>
              <a:t>by investing USD </a:t>
            </a:r>
            <a:r>
              <a:rPr kumimoji="1" lang="en-US" altLang="ko-KR" sz="1800" dirty="0">
                <a:latin typeface="Constantia" pitchFamily="18" charset="0"/>
              </a:rPr>
              <a:t>200 </a:t>
            </a:r>
            <a:r>
              <a:rPr kumimoji="1" lang="en-US" altLang="ko-KR" sz="1800" dirty="0" smtClean="0">
                <a:latin typeface="Constantia" pitchFamily="18" charset="0"/>
              </a:rPr>
              <a:t>million until 2017. </a:t>
            </a:r>
          </a:p>
          <a:p>
            <a:pPr marL="355600" indent="-355600">
              <a:buClrTx/>
              <a:buFont typeface="Arial" pitchFamily="34" charset="0"/>
              <a:buChar char="•"/>
            </a:pPr>
            <a:endParaRPr kumimoji="1" lang="en-US" altLang="ko-KR" sz="800" dirty="0" smtClean="0">
              <a:latin typeface="Constantia" pitchFamily="18" charset="0"/>
            </a:endParaRPr>
          </a:p>
          <a:p>
            <a:pPr marL="355600" indent="-355600">
              <a:buClrTx/>
              <a:buFont typeface="Arial" pitchFamily="34" charset="0"/>
              <a:buChar char="•"/>
            </a:pPr>
            <a:r>
              <a:rPr kumimoji="1" lang="en-US" altLang="ko-KR" sz="1800" dirty="0" smtClean="0">
                <a:latin typeface="Constantia" pitchFamily="18" charset="0"/>
              </a:rPr>
              <a:t>Integration of previous fragmented </a:t>
            </a:r>
            <a:r>
              <a:rPr kumimoji="1" lang="en-US" altLang="ko-KR" sz="1800" dirty="0">
                <a:latin typeface="Constantia" pitchFamily="18" charset="0"/>
              </a:rPr>
              <a:t>efforts </a:t>
            </a:r>
            <a:r>
              <a:rPr kumimoji="1" lang="en-US" altLang="ko-KR" sz="1800" dirty="0" smtClean="0">
                <a:latin typeface="Constantia" pitchFamily="18" charset="0"/>
              </a:rPr>
              <a:t>and significant scaling up of the government investment</a:t>
            </a:r>
          </a:p>
          <a:p>
            <a:pPr marL="723900" indent="-355600">
              <a:buClrTx/>
              <a:buFont typeface="Wingdings" pitchFamily="2" charset="2"/>
              <a:buChar char="ü"/>
            </a:pPr>
            <a:r>
              <a:rPr kumimoji="1" lang="en-US" altLang="ko-KR" sz="1600" dirty="0" smtClean="0">
                <a:latin typeface="Constantia" pitchFamily="18" charset="0"/>
              </a:rPr>
              <a:t>Since 2002, </a:t>
            </a:r>
            <a:r>
              <a:rPr kumimoji="1" lang="en-US" altLang="ko-KR" sz="1600" dirty="0" err="1" smtClean="0">
                <a:latin typeface="Constantia" pitchFamily="18" charset="0"/>
              </a:rPr>
              <a:t>MoL</a:t>
            </a:r>
            <a:r>
              <a:rPr kumimoji="1" lang="en-US" altLang="ko-KR" sz="1600" dirty="0" smtClean="0">
                <a:latin typeface="Constantia" pitchFamily="18" charset="0"/>
              </a:rPr>
              <a:t> </a:t>
            </a:r>
            <a:r>
              <a:rPr kumimoji="1" lang="en-US" altLang="ko-KR" sz="1600" dirty="0">
                <a:latin typeface="Constantia" pitchFamily="18" charset="0"/>
              </a:rPr>
              <a:t>attempted to devise National </a:t>
            </a:r>
            <a:r>
              <a:rPr kumimoji="1" lang="en-US" altLang="ko-KR" sz="1600" dirty="0" smtClean="0">
                <a:latin typeface="Constantia" pitchFamily="18" charset="0"/>
              </a:rPr>
              <a:t>Occupational Standard </a:t>
            </a:r>
            <a:r>
              <a:rPr kumimoji="1" lang="en-US" altLang="ko-KR" sz="1600" dirty="0">
                <a:latin typeface="Constantia" pitchFamily="18" charset="0"/>
              </a:rPr>
              <a:t>(NOS), and </a:t>
            </a:r>
            <a:r>
              <a:rPr kumimoji="1" lang="en-US" altLang="ko-KR" sz="1600" dirty="0" err="1" smtClean="0">
                <a:latin typeface="Constantia" pitchFamily="18" charset="0"/>
              </a:rPr>
              <a:t>MoE</a:t>
            </a:r>
            <a:r>
              <a:rPr kumimoji="1" lang="en-US" altLang="ko-KR" sz="1600" dirty="0" smtClean="0">
                <a:latin typeface="Constantia" pitchFamily="18" charset="0"/>
              </a:rPr>
              <a:t> </a:t>
            </a:r>
            <a:r>
              <a:rPr kumimoji="1" lang="en-US" altLang="ko-KR" sz="1600" dirty="0">
                <a:latin typeface="Constantia" pitchFamily="18" charset="0"/>
              </a:rPr>
              <a:t>then attempted to construct Korea Skills Standard (KSS</a:t>
            </a:r>
            <a:r>
              <a:rPr kumimoji="1" lang="en-US" altLang="ko-KR" sz="1600" dirty="0" smtClean="0">
                <a:latin typeface="Constantia" pitchFamily="18" charset="0"/>
              </a:rPr>
              <a:t>).</a:t>
            </a:r>
          </a:p>
          <a:p>
            <a:pPr marL="355600" indent="-355600">
              <a:buClrTx/>
              <a:buFont typeface="Arial" pitchFamily="34" charset="0"/>
              <a:buChar char="•"/>
            </a:pPr>
            <a:endParaRPr kumimoji="1" lang="en-US" altLang="ko-KR" sz="800" dirty="0">
              <a:latin typeface="Constantia" pitchFamily="18" charset="0"/>
            </a:endParaRPr>
          </a:p>
          <a:p>
            <a:pPr marL="355600" indent="-355600">
              <a:buClrTx/>
              <a:buFont typeface="Arial" pitchFamily="34" charset="0"/>
              <a:buChar char="•"/>
            </a:pPr>
            <a:r>
              <a:rPr kumimoji="1" lang="en-US" altLang="ko-KR" sz="1800" dirty="0" smtClean="0">
                <a:latin typeface="Constantia" pitchFamily="18" charset="0"/>
              </a:rPr>
              <a:t>Strong emphasis on inter-ministerial </a:t>
            </a:r>
            <a:r>
              <a:rPr kumimoji="1" lang="en-US" altLang="ko-KR" sz="1800" dirty="0">
                <a:latin typeface="Constantia" pitchFamily="18" charset="0"/>
              </a:rPr>
              <a:t>collaboration </a:t>
            </a:r>
            <a:r>
              <a:rPr kumimoji="1" lang="en-US" altLang="ko-KR" sz="1800" dirty="0" smtClean="0">
                <a:latin typeface="Constantia" pitchFamily="18" charset="0"/>
              </a:rPr>
              <a:t>not only between MOE and MOL, but also all the concerned ministries</a:t>
            </a:r>
          </a:p>
          <a:p>
            <a:pPr marL="355600" indent="-355600">
              <a:buClrTx/>
              <a:buFont typeface="Arial" pitchFamily="34" charset="0"/>
              <a:buChar char="•"/>
            </a:pPr>
            <a:endParaRPr kumimoji="1" lang="en-US" altLang="ko-KR" sz="800" dirty="0">
              <a:latin typeface="Constantia" pitchFamily="18" charset="0"/>
            </a:endParaRPr>
          </a:p>
          <a:p>
            <a:pPr marL="355600" indent="-355600">
              <a:buClrTx/>
              <a:buFont typeface="Arial" pitchFamily="34" charset="0"/>
              <a:buChar char="•"/>
            </a:pPr>
            <a:r>
              <a:rPr kumimoji="1" lang="en-US" altLang="ko-KR" sz="1800" dirty="0" smtClean="0">
                <a:latin typeface="Constantia" pitchFamily="18" charset="0"/>
              </a:rPr>
              <a:t>The development of NCS itself and learning packages based on NCS are scheduled to be completed by the end of 2014</a:t>
            </a:r>
          </a:p>
          <a:p>
            <a:pPr marL="355600" indent="-355600">
              <a:buClrTx/>
              <a:buFont typeface="Arial" pitchFamily="34" charset="0"/>
              <a:buChar char="•"/>
            </a:pPr>
            <a:endParaRPr kumimoji="1" lang="en-US" altLang="ko-KR" sz="800" dirty="0" smtClean="0">
              <a:latin typeface="Constantia" pitchFamily="18" charset="0"/>
            </a:endParaRPr>
          </a:p>
          <a:p>
            <a:pPr marL="355600" indent="-355600">
              <a:buClrTx/>
              <a:buFont typeface="Arial" pitchFamily="34" charset="0"/>
              <a:buChar char="•"/>
            </a:pPr>
            <a:r>
              <a:rPr kumimoji="1" lang="en-US" altLang="ko-KR" sz="1800" dirty="0" smtClean="0">
                <a:latin typeface="Constantia" pitchFamily="18" charset="0"/>
              </a:rPr>
              <a:t>The </a:t>
            </a:r>
            <a:r>
              <a:rPr kumimoji="1" lang="en-US" altLang="ko-KR" sz="1800" dirty="0">
                <a:latin typeface="Constantia" pitchFamily="18" charset="0"/>
              </a:rPr>
              <a:t>establishment of a new </a:t>
            </a:r>
            <a:r>
              <a:rPr kumimoji="1" lang="en-US" altLang="ko-KR" sz="1800" dirty="0" smtClean="0">
                <a:latin typeface="Constantia" pitchFamily="18" charset="0"/>
              </a:rPr>
              <a:t>National Qualification Framework </a:t>
            </a:r>
            <a:r>
              <a:rPr kumimoji="1" lang="en-US" altLang="ko-KR" sz="1800" dirty="0">
                <a:latin typeface="Constantia" pitchFamily="18" charset="0"/>
              </a:rPr>
              <a:t>(NQF) based on the NCS will </a:t>
            </a:r>
            <a:r>
              <a:rPr kumimoji="1" lang="en-US" altLang="ko-KR" sz="1800" dirty="0" smtClean="0">
                <a:latin typeface="Constantia" pitchFamily="18" charset="0"/>
              </a:rPr>
              <a:t>be completed by 2017. </a:t>
            </a:r>
          </a:p>
        </p:txBody>
      </p:sp>
    </p:spTree>
    <p:extLst>
      <p:ext uri="{BB962C8B-B14F-4D97-AF65-F5344CB8AC3E}">
        <p14:creationId xmlns:p14="http://schemas.microsoft.com/office/powerpoint/2010/main" val="36743819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755576" y="980728"/>
            <a:ext cx="7992888" cy="708688"/>
          </a:xfrm>
        </p:spPr>
        <p:txBody>
          <a:bodyPr>
            <a:noAutofit/>
          </a:bodyPr>
          <a:lstStyle/>
          <a:p>
            <a:r>
              <a:rPr lang="en-US" altLang="ko-KR" sz="2800" b="1" dirty="0" smtClean="0">
                <a:solidFill>
                  <a:srgbClr val="0070C0"/>
                </a:solidFill>
                <a:latin typeface="Constantia" pitchFamily="18" charset="0"/>
                <a:cs typeface="Calibri" pitchFamily="34" charset="0"/>
              </a:rPr>
              <a:t>Introduction</a:t>
            </a:r>
            <a:r>
              <a:rPr lang="ko-KR" altLang="en-US" sz="2800" b="1" dirty="0" smtClean="0">
                <a:solidFill>
                  <a:srgbClr val="0070C0"/>
                </a:solidFill>
                <a:latin typeface="Constantia" pitchFamily="18" charset="0"/>
                <a:cs typeface="Calibri" pitchFamily="34" charset="0"/>
              </a:rPr>
              <a:t> </a:t>
            </a:r>
            <a:r>
              <a:rPr lang="en-US" altLang="ko-KR" sz="2800" b="1" dirty="0" smtClean="0">
                <a:solidFill>
                  <a:srgbClr val="0070C0"/>
                </a:solidFill>
                <a:latin typeface="Constantia" pitchFamily="18" charset="0"/>
                <a:cs typeface="Calibri" pitchFamily="34" charset="0"/>
              </a:rPr>
              <a:t>of </a:t>
            </a:r>
            <a:br>
              <a:rPr lang="en-US" altLang="ko-KR" sz="2800" b="1" dirty="0" smtClean="0">
                <a:solidFill>
                  <a:srgbClr val="0070C0"/>
                </a:solidFill>
                <a:latin typeface="Constantia" pitchFamily="18" charset="0"/>
                <a:cs typeface="Calibri" pitchFamily="34" charset="0"/>
              </a:rPr>
            </a:br>
            <a:r>
              <a:rPr lang="en-US" altLang="ko-KR" sz="2800" b="1" dirty="0" smtClean="0">
                <a:solidFill>
                  <a:srgbClr val="0070C0"/>
                </a:solidFill>
                <a:latin typeface="Constantia" pitchFamily="18" charset="0"/>
                <a:cs typeface="Calibri" pitchFamily="34" charset="0"/>
              </a:rPr>
              <a:t>Korean-type work-study program</a:t>
            </a:r>
            <a:endParaRPr lang="ko-KR" altLang="en-US" sz="2800" b="1" dirty="0">
              <a:solidFill>
                <a:srgbClr val="0070C0"/>
              </a:solidFill>
              <a:latin typeface="Constantia" pitchFamily="18" charset="0"/>
              <a:cs typeface="Calibri" pitchFamily="34" charset="0"/>
            </a:endParaRPr>
          </a:p>
        </p:txBody>
      </p:sp>
      <p:sp>
        <p:nvSpPr>
          <p:cNvPr id="3" name="내용 개체 틀 2"/>
          <p:cNvSpPr>
            <a:spLocks noGrp="1"/>
          </p:cNvSpPr>
          <p:nvPr>
            <p:ph idx="1"/>
          </p:nvPr>
        </p:nvSpPr>
        <p:spPr>
          <a:xfrm>
            <a:off x="336228" y="1848192"/>
            <a:ext cx="8496944" cy="4389120"/>
          </a:xfrm>
        </p:spPr>
        <p:txBody>
          <a:bodyPr>
            <a:noAutofit/>
          </a:bodyPr>
          <a:lstStyle/>
          <a:p>
            <a:pPr marL="355600" indent="-355600">
              <a:buClrTx/>
              <a:buFont typeface="Arial" pitchFamily="34" charset="0"/>
              <a:buChar char="•"/>
            </a:pPr>
            <a:r>
              <a:rPr kumimoji="1" lang="en-US" altLang="ko-KR" sz="1800" dirty="0" smtClean="0">
                <a:latin typeface="Constantia" pitchFamily="18" charset="0"/>
              </a:rPr>
              <a:t>Announced in September 2013, as a </a:t>
            </a:r>
            <a:r>
              <a:rPr kumimoji="1" lang="en-US" altLang="ko-KR" sz="1800" dirty="0">
                <a:latin typeface="Constantia" pitchFamily="18" charset="0"/>
              </a:rPr>
              <a:t>work-based learning </a:t>
            </a:r>
            <a:r>
              <a:rPr kumimoji="1" lang="en-US" altLang="ko-KR" sz="1800" dirty="0" smtClean="0">
                <a:latin typeface="Constantia" pitchFamily="18" charset="0"/>
              </a:rPr>
              <a:t>model for youths benchmarking Germany’s apprenticeship program  </a:t>
            </a:r>
          </a:p>
          <a:p>
            <a:pPr marL="355600" indent="-355600">
              <a:buClrTx/>
              <a:buFont typeface="Arial" pitchFamily="34" charset="0"/>
              <a:buChar char="•"/>
            </a:pPr>
            <a:endParaRPr kumimoji="1" lang="en-US" altLang="ko-KR" sz="800" dirty="0">
              <a:latin typeface="Constantia" pitchFamily="18" charset="0"/>
            </a:endParaRPr>
          </a:p>
          <a:p>
            <a:pPr marL="355600" indent="-355600">
              <a:buClrTx/>
              <a:buFont typeface="Arial" pitchFamily="34" charset="0"/>
              <a:buChar char="•"/>
            </a:pPr>
            <a:r>
              <a:rPr kumimoji="1" lang="en-US" altLang="ko-KR" sz="1800" dirty="0" smtClean="0">
                <a:latin typeface="Constantia" pitchFamily="18" charset="0"/>
              </a:rPr>
              <a:t>By providing alternative professional career pathway, expected to alleviate the overemphasis </a:t>
            </a:r>
            <a:r>
              <a:rPr kumimoji="1" lang="en-US" altLang="ko-KR" sz="1800" dirty="0">
                <a:latin typeface="Constantia" pitchFamily="18" charset="0"/>
              </a:rPr>
              <a:t>on academic </a:t>
            </a:r>
            <a:r>
              <a:rPr kumimoji="1" lang="en-US" altLang="ko-KR" sz="1800" dirty="0" smtClean="0">
                <a:latin typeface="Constantia" pitchFamily="18" charset="0"/>
              </a:rPr>
              <a:t>degrees</a:t>
            </a:r>
            <a:endParaRPr kumimoji="1" lang="ko-KR" altLang="en-US" sz="1800" dirty="0">
              <a:latin typeface="Constantia" pitchFamily="18" charset="0"/>
            </a:endParaRPr>
          </a:p>
          <a:p>
            <a:pPr marL="355600" indent="-355600">
              <a:buClrTx/>
              <a:buFont typeface="Arial" pitchFamily="34" charset="0"/>
              <a:buChar char="•"/>
            </a:pPr>
            <a:endParaRPr kumimoji="1" lang="en-US" altLang="ko-KR" sz="800" dirty="0" smtClean="0">
              <a:latin typeface="Constantia" pitchFamily="18" charset="0"/>
            </a:endParaRPr>
          </a:p>
          <a:p>
            <a:pPr marL="355600" indent="-355600">
              <a:buClrTx/>
              <a:buFont typeface="Arial" pitchFamily="34" charset="0"/>
              <a:buChar char="•"/>
            </a:pPr>
            <a:r>
              <a:rPr kumimoji="1" lang="en-US" altLang="ko-KR" sz="1800" dirty="0" smtClean="0">
                <a:latin typeface="Constantia" pitchFamily="18" charset="0"/>
              </a:rPr>
              <a:t>50% of practical learning through structured OJT </a:t>
            </a:r>
            <a:r>
              <a:rPr kumimoji="1" lang="en-US" altLang="ko-KR" sz="1800" dirty="0" smtClean="0">
                <a:latin typeface="Constantia" pitchFamily="18" charset="0"/>
              </a:rPr>
              <a:t>and </a:t>
            </a:r>
            <a:r>
              <a:rPr kumimoji="1" lang="en-US" altLang="ko-KR" sz="1800" dirty="0" smtClean="0">
                <a:latin typeface="Constantia" pitchFamily="18" charset="0"/>
              </a:rPr>
              <a:t>50% of theoretical learning </a:t>
            </a:r>
            <a:r>
              <a:rPr kumimoji="1" lang="en-US" altLang="ko-KR" sz="1800" dirty="0" smtClean="0">
                <a:latin typeface="Constantia" pitchFamily="18" charset="0"/>
              </a:rPr>
              <a:t> </a:t>
            </a:r>
            <a:endParaRPr kumimoji="1" lang="en-US" altLang="ko-KR" sz="1800" dirty="0" smtClean="0">
              <a:latin typeface="Constantia" pitchFamily="18" charset="0"/>
            </a:endParaRPr>
          </a:p>
          <a:p>
            <a:pPr marL="355600" indent="-355600">
              <a:buClrTx/>
              <a:buFont typeface="Arial" pitchFamily="34" charset="0"/>
              <a:buChar char="•"/>
            </a:pPr>
            <a:endParaRPr kumimoji="1" lang="en-US" altLang="ko-KR" sz="800" dirty="0" smtClean="0">
              <a:latin typeface="Constantia" pitchFamily="18" charset="0"/>
            </a:endParaRPr>
          </a:p>
          <a:p>
            <a:pPr marL="355600" indent="-355600">
              <a:buClrTx/>
              <a:buFont typeface="Arial" pitchFamily="34" charset="0"/>
              <a:buChar char="•"/>
            </a:pPr>
            <a:r>
              <a:rPr kumimoji="1" lang="en-US" altLang="ko-KR" sz="1800" dirty="0" smtClean="0">
                <a:latin typeface="Constantia" pitchFamily="18" charset="0"/>
              </a:rPr>
              <a:t>Once completed, program participants will get technical qualification </a:t>
            </a:r>
            <a:r>
              <a:rPr kumimoji="1" lang="en-US" altLang="ko-KR" sz="1800" dirty="0">
                <a:latin typeface="Constantia" pitchFamily="18" charset="0"/>
              </a:rPr>
              <a:t>or degree </a:t>
            </a:r>
            <a:r>
              <a:rPr kumimoji="1" lang="en-US" altLang="ko-KR" sz="1800" dirty="0" smtClean="0">
                <a:latin typeface="Constantia" pitchFamily="18" charset="0"/>
              </a:rPr>
              <a:t>awarded by industry </a:t>
            </a:r>
            <a:r>
              <a:rPr kumimoji="1" lang="en-US" altLang="ko-KR" sz="1800" dirty="0">
                <a:latin typeface="Constantia" pitchFamily="18" charset="0"/>
              </a:rPr>
              <a:t>through the recognition of work-based </a:t>
            </a:r>
            <a:r>
              <a:rPr kumimoji="1" lang="en-US" altLang="ko-KR" sz="1800" dirty="0" smtClean="0">
                <a:latin typeface="Constantia" pitchFamily="18" charset="0"/>
              </a:rPr>
              <a:t>learning</a:t>
            </a:r>
            <a:endParaRPr kumimoji="1" lang="en-US" altLang="ko-KR" sz="1800" dirty="0">
              <a:latin typeface="Constantia" pitchFamily="18" charset="0"/>
            </a:endParaRPr>
          </a:p>
          <a:p>
            <a:pPr marL="355600" indent="-355600">
              <a:buClrTx/>
              <a:buFont typeface="Arial" pitchFamily="34" charset="0"/>
              <a:buChar char="•"/>
            </a:pPr>
            <a:endParaRPr kumimoji="1" lang="en-US" altLang="ko-KR" sz="800" dirty="0" smtClean="0">
              <a:latin typeface="Constantia" pitchFamily="18" charset="0"/>
            </a:endParaRPr>
          </a:p>
          <a:p>
            <a:pPr marL="355600" indent="-355600">
              <a:buClrTx/>
              <a:buFont typeface="Arial" pitchFamily="34" charset="0"/>
              <a:buChar char="•"/>
            </a:pPr>
            <a:r>
              <a:rPr kumimoji="1" lang="en-US" altLang="ko-KR" sz="1800" dirty="0" smtClean="0">
                <a:latin typeface="Constantia" pitchFamily="18" charset="0"/>
              </a:rPr>
              <a:t>If successful, new dual program will reach  10,000 </a:t>
            </a:r>
            <a:r>
              <a:rPr kumimoji="1" lang="en-US" altLang="ko-KR" sz="1800" dirty="0">
                <a:latin typeface="Constantia" pitchFamily="18" charset="0"/>
              </a:rPr>
              <a:t>companies to create 70,000 apprentice </a:t>
            </a:r>
            <a:r>
              <a:rPr kumimoji="1" lang="en-US" altLang="ko-KR" sz="1800" dirty="0" smtClean="0">
                <a:latin typeface="Constantia" pitchFamily="18" charset="0"/>
              </a:rPr>
              <a:t>jobs by </a:t>
            </a:r>
            <a:r>
              <a:rPr kumimoji="1" lang="en-US" altLang="ko-KR" sz="1800" dirty="0">
                <a:latin typeface="Constantia" pitchFamily="18" charset="0"/>
              </a:rPr>
              <a:t>2017, by </a:t>
            </a:r>
            <a:r>
              <a:rPr kumimoji="1" lang="en-US" altLang="ko-KR" sz="1800" dirty="0" smtClean="0">
                <a:latin typeface="Constantia" pitchFamily="18" charset="0"/>
              </a:rPr>
              <a:t>providing; </a:t>
            </a:r>
          </a:p>
          <a:p>
            <a:pPr marL="723900" indent="-368300">
              <a:buClrTx/>
              <a:buFont typeface="Wingdings" panose="05000000000000000000" pitchFamily="2" charset="2"/>
              <a:buChar char="ü"/>
            </a:pPr>
            <a:r>
              <a:rPr kumimoji="1" lang="en-US" altLang="ko-KR" sz="1600" dirty="0" smtClean="0">
                <a:latin typeface="Constantia" pitchFamily="18" charset="0"/>
              </a:rPr>
              <a:t>Firms with </a:t>
            </a:r>
            <a:r>
              <a:rPr kumimoji="1" lang="en-US" altLang="ko-KR" sz="1600" dirty="0">
                <a:latin typeface="Constantia" pitchFamily="18" charset="0"/>
              </a:rPr>
              <a:t>assistance for developing tailored </a:t>
            </a:r>
            <a:r>
              <a:rPr kumimoji="1" lang="en-US" altLang="ko-KR" sz="1600" dirty="0" err="1" smtClean="0">
                <a:latin typeface="Constantia" pitchFamily="18" charset="0"/>
              </a:rPr>
              <a:t>programmes</a:t>
            </a:r>
            <a:r>
              <a:rPr kumimoji="1" lang="en-US" altLang="ko-KR" sz="1600" dirty="0" smtClean="0">
                <a:latin typeface="Constantia" pitchFamily="18" charset="0"/>
              </a:rPr>
              <a:t> and training subsidies </a:t>
            </a:r>
          </a:p>
          <a:p>
            <a:pPr marL="723900" indent="-368300">
              <a:buClrTx/>
              <a:buFont typeface="Wingdings" panose="05000000000000000000" pitchFamily="2" charset="2"/>
              <a:buChar char="ü"/>
            </a:pPr>
            <a:r>
              <a:rPr kumimoji="1" lang="en-US" altLang="ko-KR" sz="1600" dirty="0" smtClean="0">
                <a:latin typeface="Constantia" pitchFamily="18" charset="0"/>
              </a:rPr>
              <a:t>Apprentices </a:t>
            </a:r>
            <a:r>
              <a:rPr kumimoji="1" lang="en-US" altLang="ko-KR" sz="1600" dirty="0">
                <a:latin typeface="Constantia" pitchFamily="18" charset="0"/>
              </a:rPr>
              <a:t>with scholarships and other </a:t>
            </a:r>
            <a:r>
              <a:rPr kumimoji="1" lang="en-US" altLang="ko-KR" sz="1600" dirty="0" smtClean="0">
                <a:latin typeface="Constantia" pitchFamily="18" charset="0"/>
              </a:rPr>
              <a:t>incentives</a:t>
            </a:r>
            <a:r>
              <a:rPr kumimoji="1" lang="en-US" altLang="ko-KR" sz="1400" dirty="0" smtClean="0">
                <a:latin typeface="Constantia" pitchFamily="18" charset="0"/>
              </a:rPr>
              <a:t> </a:t>
            </a:r>
            <a:endParaRPr kumimoji="1" lang="en-US" altLang="ko-KR" sz="1600" dirty="0">
              <a:latin typeface="Constantia" pitchFamily="18" charset="0"/>
            </a:endParaRPr>
          </a:p>
        </p:txBody>
      </p:sp>
    </p:spTree>
    <p:extLst>
      <p:ext uri="{BB962C8B-B14F-4D97-AF65-F5344CB8AC3E}">
        <p14:creationId xmlns:p14="http://schemas.microsoft.com/office/powerpoint/2010/main" val="359434679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675580" y="273348"/>
            <a:ext cx="8229600" cy="1143000"/>
          </a:xfrm>
        </p:spPr>
        <p:txBody>
          <a:bodyPr>
            <a:normAutofit/>
          </a:bodyPr>
          <a:lstStyle/>
          <a:p>
            <a:r>
              <a:rPr lang="en-US" altLang="ko-KR" sz="2800" b="1" dirty="0" smtClean="0">
                <a:solidFill>
                  <a:srgbClr val="0070C0"/>
                </a:solidFill>
                <a:latin typeface="Constantia" pitchFamily="18" charset="0"/>
                <a:cs typeface="Calibri" pitchFamily="34" charset="0"/>
              </a:rPr>
              <a:t>The role of industry strengthened</a:t>
            </a:r>
            <a:endParaRPr lang="ko-KR" altLang="en-US" sz="2800" b="1" dirty="0">
              <a:solidFill>
                <a:srgbClr val="0070C0"/>
              </a:solidFill>
              <a:latin typeface="Constantia" pitchFamily="18" charset="0"/>
              <a:cs typeface="Calibri" pitchFamily="34" charset="0"/>
            </a:endParaRPr>
          </a:p>
        </p:txBody>
      </p:sp>
      <p:sp>
        <p:nvSpPr>
          <p:cNvPr id="3" name="내용 개체 틀 2"/>
          <p:cNvSpPr>
            <a:spLocks noGrp="1"/>
          </p:cNvSpPr>
          <p:nvPr>
            <p:ph idx="1"/>
          </p:nvPr>
        </p:nvSpPr>
        <p:spPr>
          <a:xfrm>
            <a:off x="683568" y="1700808"/>
            <a:ext cx="7931224" cy="4389120"/>
          </a:xfrm>
        </p:spPr>
        <p:txBody>
          <a:bodyPr>
            <a:noAutofit/>
          </a:bodyPr>
          <a:lstStyle/>
          <a:p>
            <a:pPr marL="355600" indent="-355600">
              <a:buClrTx/>
              <a:buFont typeface="Arial" pitchFamily="34" charset="0"/>
              <a:buChar char="•"/>
            </a:pPr>
            <a:r>
              <a:rPr kumimoji="1" lang="en-US" altLang="ko-KR" sz="1800" dirty="0">
                <a:latin typeface="Constantia" pitchFamily="18" charset="0"/>
              </a:rPr>
              <a:t>Traditionally, individualized cooperation has been pursued in a way that individual company and individual school cooperate for VET program design and </a:t>
            </a:r>
            <a:r>
              <a:rPr kumimoji="1" lang="en-US" altLang="ko-KR" sz="1800" dirty="0" smtClean="0">
                <a:latin typeface="Constantia" pitchFamily="18" charset="0"/>
              </a:rPr>
              <a:t>implementation</a:t>
            </a:r>
          </a:p>
          <a:p>
            <a:pPr marL="355600" indent="-355600">
              <a:buClrTx/>
              <a:buFont typeface="Arial" pitchFamily="34" charset="0"/>
              <a:buChar char="•"/>
            </a:pPr>
            <a:endParaRPr kumimoji="1" lang="en-US" altLang="ko-KR" sz="700" dirty="0">
              <a:latin typeface="Constantia" pitchFamily="18" charset="0"/>
            </a:endParaRPr>
          </a:p>
          <a:p>
            <a:pPr marL="355600" indent="-355600">
              <a:buClrTx/>
              <a:buFont typeface="Arial" pitchFamily="34" charset="0"/>
              <a:buChar char="•"/>
            </a:pPr>
            <a:r>
              <a:rPr kumimoji="1" lang="en-US" altLang="ko-KR" sz="1800" dirty="0">
                <a:latin typeface="Constantia" pitchFamily="18" charset="0"/>
              </a:rPr>
              <a:t>To overcome the instability of individual cooperation, more emphasis are </a:t>
            </a:r>
            <a:r>
              <a:rPr kumimoji="1" lang="en-US" altLang="ko-KR" sz="1800" dirty="0" smtClean="0">
                <a:latin typeface="Constantia" pitchFamily="18" charset="0"/>
              </a:rPr>
              <a:t>being put </a:t>
            </a:r>
            <a:r>
              <a:rPr kumimoji="1" lang="en-US" altLang="ko-KR" sz="1800" dirty="0">
                <a:latin typeface="Constantia" pitchFamily="18" charset="0"/>
              </a:rPr>
              <a:t>on the collective cooperation between industry and </a:t>
            </a:r>
            <a:r>
              <a:rPr kumimoji="1" lang="en-US" altLang="ko-KR" sz="1800" dirty="0" smtClean="0">
                <a:latin typeface="Constantia" pitchFamily="18" charset="0"/>
              </a:rPr>
              <a:t>schools</a:t>
            </a:r>
          </a:p>
          <a:p>
            <a:pPr marL="355600" indent="-355600">
              <a:buClrTx/>
              <a:buFont typeface="Arial" pitchFamily="34" charset="0"/>
              <a:buChar char="•"/>
            </a:pPr>
            <a:endParaRPr kumimoji="1" lang="en-US" altLang="ko-KR" sz="800" dirty="0">
              <a:latin typeface="Constantia" pitchFamily="18" charset="0"/>
            </a:endParaRPr>
          </a:p>
          <a:p>
            <a:pPr marL="355600" indent="-355600">
              <a:buClrTx/>
              <a:buFont typeface="Arial" pitchFamily="34" charset="0"/>
              <a:buChar char="•"/>
            </a:pPr>
            <a:r>
              <a:rPr kumimoji="1" lang="en-US" altLang="ko-KR" sz="1800" dirty="0">
                <a:latin typeface="Constantia" pitchFamily="18" charset="0"/>
              </a:rPr>
              <a:t>Regional dimension: 14 Regional HR committees established with representatives from industry, local governments and VET sector</a:t>
            </a:r>
          </a:p>
          <a:p>
            <a:pPr marL="723900" indent="-368300">
              <a:buClrTx/>
              <a:buFont typeface="Wingdings" panose="05000000000000000000" pitchFamily="2" charset="2"/>
              <a:buChar char="ü"/>
            </a:pPr>
            <a:r>
              <a:rPr kumimoji="1" lang="en-US" altLang="ko-KR" sz="1800" dirty="0" smtClean="0">
                <a:latin typeface="Constantia" pitchFamily="18" charset="0"/>
              </a:rPr>
              <a:t>Started in 2013, still at an embryonic stage</a:t>
            </a:r>
          </a:p>
          <a:p>
            <a:pPr marL="723900" indent="-368300">
              <a:buClrTx/>
              <a:buFont typeface="Wingdings" panose="05000000000000000000" pitchFamily="2" charset="2"/>
              <a:buChar char="ü"/>
            </a:pPr>
            <a:r>
              <a:rPr kumimoji="1" lang="en-US" altLang="ko-KR" sz="1800" dirty="0" smtClean="0">
                <a:latin typeface="Constantia" pitchFamily="18" charset="0"/>
              </a:rPr>
              <a:t>Expected to play a key role in identifying regional skills needs and ultimately, in allocating financial resources to VET programs in each  region</a:t>
            </a:r>
          </a:p>
          <a:p>
            <a:pPr marL="723900" indent="-368300">
              <a:buClrTx/>
              <a:buFont typeface="Wingdings" panose="05000000000000000000" pitchFamily="2" charset="2"/>
              <a:buChar char="ü"/>
            </a:pPr>
            <a:endParaRPr kumimoji="1" lang="en-US" altLang="ko-KR" sz="800" dirty="0" smtClean="0">
              <a:latin typeface="Constantia" pitchFamily="18" charset="0"/>
            </a:endParaRPr>
          </a:p>
          <a:p>
            <a:pPr marL="355600" indent="-355600">
              <a:buClrTx/>
              <a:buFont typeface="Arial" pitchFamily="34" charset="0"/>
              <a:buChar char="•"/>
            </a:pPr>
            <a:r>
              <a:rPr kumimoji="1" lang="en-US" altLang="ko-KR" sz="1800" dirty="0" err="1">
                <a:latin typeface="Constantia" pitchFamily="18" charset="0"/>
              </a:rPr>
              <a:t>Sectoral</a:t>
            </a:r>
            <a:r>
              <a:rPr kumimoji="1" lang="en-US" altLang="ko-KR" sz="1800" dirty="0">
                <a:latin typeface="Constantia" pitchFamily="18" charset="0"/>
              </a:rPr>
              <a:t> dimension: Joint plan of </a:t>
            </a:r>
            <a:r>
              <a:rPr kumimoji="1" lang="en-US" altLang="ko-KR" sz="1800" dirty="0" err="1">
                <a:latin typeface="Constantia" pitchFamily="18" charset="0"/>
              </a:rPr>
              <a:t>MoE</a:t>
            </a:r>
            <a:r>
              <a:rPr kumimoji="1" lang="en-US" altLang="ko-KR" sz="1800" dirty="0">
                <a:latin typeface="Constantia" pitchFamily="18" charset="0"/>
              </a:rPr>
              <a:t>, </a:t>
            </a:r>
            <a:r>
              <a:rPr kumimoji="1" lang="en-US" altLang="ko-KR" sz="1800" dirty="0" err="1">
                <a:latin typeface="Constantia" pitchFamily="18" charset="0"/>
              </a:rPr>
              <a:t>MoL</a:t>
            </a:r>
            <a:r>
              <a:rPr kumimoji="1" lang="en-US" altLang="ko-KR" sz="1800" dirty="0">
                <a:latin typeface="Constantia" pitchFamily="18" charset="0"/>
              </a:rPr>
              <a:t> and </a:t>
            </a:r>
            <a:r>
              <a:rPr kumimoji="1" lang="en-US" altLang="ko-KR" sz="1800" dirty="0" err="1">
                <a:latin typeface="Constantia" pitchFamily="18" charset="0"/>
              </a:rPr>
              <a:t>MoTIE</a:t>
            </a:r>
            <a:r>
              <a:rPr kumimoji="1" lang="en-US" altLang="ko-KR" sz="1800" dirty="0">
                <a:latin typeface="Constantia" pitchFamily="18" charset="0"/>
              </a:rPr>
              <a:t> on </a:t>
            </a:r>
            <a:r>
              <a:rPr kumimoji="1" lang="en-US" altLang="ko-KR" sz="1800" dirty="0" err="1">
                <a:latin typeface="Constantia" pitchFamily="18" charset="0"/>
              </a:rPr>
              <a:t>sectoral</a:t>
            </a:r>
            <a:r>
              <a:rPr kumimoji="1" lang="en-US" altLang="ko-KR" sz="1800" dirty="0">
                <a:latin typeface="Constantia" pitchFamily="18" charset="0"/>
              </a:rPr>
              <a:t> bodies for sector-specific demands </a:t>
            </a:r>
            <a:r>
              <a:rPr kumimoji="1" lang="en-US" altLang="ko-KR" sz="1800" dirty="0" smtClean="0">
                <a:latin typeface="Constantia" pitchFamily="18" charset="0"/>
              </a:rPr>
              <a:t>is under </a:t>
            </a:r>
            <a:r>
              <a:rPr kumimoji="1" lang="en-US" altLang="ko-KR" sz="1800" dirty="0">
                <a:latin typeface="Constantia" pitchFamily="18" charset="0"/>
              </a:rPr>
              <a:t>development </a:t>
            </a:r>
            <a:endParaRPr kumimoji="1" lang="ko-KR" altLang="en-US" sz="1800" dirty="0">
              <a:latin typeface="Constantia" pitchFamily="18" charset="0"/>
            </a:endParaRPr>
          </a:p>
        </p:txBody>
      </p:sp>
    </p:spTree>
    <p:extLst>
      <p:ext uri="{BB962C8B-B14F-4D97-AF65-F5344CB8AC3E}">
        <p14:creationId xmlns:p14="http://schemas.microsoft.com/office/powerpoint/2010/main" val="35533897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827584" y="2348880"/>
            <a:ext cx="7704856" cy="1938992"/>
          </a:xfrm>
          <a:prstGeom prst="rect">
            <a:avLst/>
          </a:prstGeom>
        </p:spPr>
        <p:txBody>
          <a:bodyPr wrap="square">
            <a:spAutoFit/>
          </a:bodyPr>
          <a:lstStyle/>
          <a:p>
            <a:pPr marL="1073150" indent="-1073150">
              <a:buClrTx/>
              <a:buFont typeface="+mj-lt"/>
              <a:buAutoNum type="romanUcPeriod" startAt="4"/>
            </a:pPr>
            <a:r>
              <a:rPr lang="en-US" altLang="ko-KR" sz="4000" dirty="0" smtClean="0">
                <a:latin typeface="Elephant" pitchFamily="18" charset="0"/>
              </a:rPr>
              <a:t>Cases </a:t>
            </a:r>
            <a:r>
              <a:rPr lang="en-US" altLang="ko-KR" sz="4000" dirty="0">
                <a:latin typeface="Elephant" pitchFamily="18" charset="0"/>
              </a:rPr>
              <a:t>of </a:t>
            </a:r>
            <a:r>
              <a:rPr lang="en-US" altLang="ko-KR" sz="4000" dirty="0" smtClean="0">
                <a:latin typeface="Elephant" pitchFamily="18" charset="0"/>
              </a:rPr>
              <a:t>skills training for </a:t>
            </a:r>
            <a:r>
              <a:rPr lang="en-US" altLang="ko-KR" sz="4000" dirty="0">
                <a:latin typeface="Elephant" pitchFamily="18" charset="0"/>
              </a:rPr>
              <a:t>strengthening </a:t>
            </a:r>
            <a:r>
              <a:rPr lang="en-US" altLang="ko-KR" sz="4000" dirty="0" smtClean="0">
                <a:latin typeface="Elephant" pitchFamily="18" charset="0"/>
              </a:rPr>
              <a:t>SME   competitiveness</a:t>
            </a:r>
            <a:endParaRPr lang="en-US" altLang="ko-KR" sz="4000" dirty="0">
              <a:latin typeface="Elephant" pitchFamily="18" charset="0"/>
            </a:endParaRPr>
          </a:p>
        </p:txBody>
      </p:sp>
    </p:spTree>
    <p:extLst>
      <p:ext uri="{BB962C8B-B14F-4D97-AF65-F5344CB8AC3E}">
        <p14:creationId xmlns:p14="http://schemas.microsoft.com/office/powerpoint/2010/main" val="30192408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683568" y="908720"/>
            <a:ext cx="8229600" cy="540000"/>
          </a:xfrm>
        </p:spPr>
        <p:txBody>
          <a:bodyPr anchor="t">
            <a:normAutofit fontScale="90000"/>
          </a:bodyPr>
          <a:lstStyle/>
          <a:p>
            <a:r>
              <a:rPr lang="en-US" altLang="ko-KR" sz="2800" b="1" dirty="0" smtClean="0">
                <a:solidFill>
                  <a:srgbClr val="0070C0"/>
                </a:solidFill>
                <a:latin typeface="Constantia" pitchFamily="18" charset="0"/>
              </a:rPr>
              <a:t>Special programs for skills training in SMEs:</a:t>
            </a:r>
            <a:br>
              <a:rPr lang="en-US" altLang="ko-KR" sz="2800" b="1" dirty="0" smtClean="0">
                <a:solidFill>
                  <a:srgbClr val="0070C0"/>
                </a:solidFill>
                <a:latin typeface="Constantia" pitchFamily="18" charset="0"/>
              </a:rPr>
            </a:br>
            <a:r>
              <a:rPr lang="en-US" altLang="ko-KR" sz="3100" b="1" dirty="0" smtClean="0">
                <a:solidFill>
                  <a:srgbClr val="002060"/>
                </a:solidFill>
                <a:latin typeface="Constantia" pitchFamily="18" charset="0"/>
              </a:rPr>
              <a:t>SME HRD (training) </a:t>
            </a:r>
            <a:r>
              <a:rPr lang="en-US" altLang="ko-KR" sz="3100" b="1" dirty="0">
                <a:solidFill>
                  <a:srgbClr val="002060"/>
                </a:solidFill>
                <a:latin typeface="Constantia" pitchFamily="18" charset="0"/>
              </a:rPr>
              <a:t>consortium</a:t>
            </a:r>
          </a:p>
        </p:txBody>
      </p:sp>
      <p:sp>
        <p:nvSpPr>
          <p:cNvPr id="3" name="내용 개체 틀 2"/>
          <p:cNvSpPr>
            <a:spLocks noGrp="1"/>
          </p:cNvSpPr>
          <p:nvPr>
            <p:ph idx="1"/>
          </p:nvPr>
        </p:nvSpPr>
        <p:spPr>
          <a:xfrm>
            <a:off x="467544" y="1844824"/>
            <a:ext cx="8229600" cy="3629000"/>
          </a:xfrm>
        </p:spPr>
        <p:txBody>
          <a:bodyPr>
            <a:noAutofit/>
          </a:bodyPr>
          <a:lstStyle/>
          <a:p>
            <a:pPr marL="355600" indent="-355600">
              <a:buClrTx/>
              <a:buFont typeface="Arial" panose="020B0604020202020204" pitchFamily="34" charset="0"/>
              <a:buChar char="•"/>
            </a:pPr>
            <a:r>
              <a:rPr lang="en-US" altLang="ko-KR" sz="1800" dirty="0" smtClean="0">
                <a:latin typeface="Constantia" pitchFamily="18" charset="0"/>
              </a:rPr>
              <a:t>Without improving the competitiveness of SMEs, no possibility of addressing current labor market mismatch</a:t>
            </a:r>
          </a:p>
          <a:p>
            <a:pPr marL="0" indent="0">
              <a:buClrTx/>
              <a:buNone/>
            </a:pPr>
            <a:r>
              <a:rPr lang="en-US" altLang="ko-KR" sz="1800" dirty="0" smtClean="0">
                <a:latin typeface="Constantia" pitchFamily="18" charset="0"/>
              </a:rPr>
              <a:t>               Implementation of special programs for skills training for SME workers</a:t>
            </a:r>
          </a:p>
          <a:p>
            <a:pPr marL="355600" indent="-355600">
              <a:buClrTx/>
              <a:buFont typeface="Arial" panose="020B0604020202020204" pitchFamily="34" charset="0"/>
              <a:buChar char="•"/>
            </a:pPr>
            <a:endParaRPr lang="en-US" altLang="ko-KR" sz="1200" dirty="0" smtClean="0">
              <a:latin typeface="Constantia" pitchFamily="18" charset="0"/>
            </a:endParaRPr>
          </a:p>
          <a:p>
            <a:pPr marL="355600" indent="-355600">
              <a:buClrTx/>
              <a:buFont typeface="Arial" panose="020B0604020202020204" pitchFamily="34" charset="0"/>
              <a:buChar char="•"/>
            </a:pPr>
            <a:r>
              <a:rPr lang="en-US" altLang="ko-KR" sz="1800" dirty="0" smtClean="0">
                <a:latin typeface="Constantia" pitchFamily="18" charset="0"/>
              </a:rPr>
              <a:t>Background of SME HRD consortium</a:t>
            </a:r>
          </a:p>
          <a:p>
            <a:pPr marL="723900" indent="-368300">
              <a:buClrTx/>
              <a:buFont typeface="Wingdings" panose="05000000000000000000" pitchFamily="2" charset="2"/>
              <a:buChar char="ü"/>
            </a:pPr>
            <a:r>
              <a:rPr lang="en-US" altLang="ko-KR" sz="1800" dirty="0" smtClean="0">
                <a:latin typeface="Constantia" pitchFamily="18" charset="0"/>
              </a:rPr>
              <a:t>Difficulty of SMEs on identifying training needs and developing suitable training plans </a:t>
            </a:r>
          </a:p>
          <a:p>
            <a:pPr marL="723900" indent="-266700">
              <a:buClrTx/>
              <a:buNone/>
            </a:pPr>
            <a:r>
              <a:rPr lang="en-US" altLang="ko-KR" sz="1800" dirty="0" smtClean="0">
                <a:latin typeface="맑은 고딕"/>
                <a:ea typeface="맑은 고딕"/>
              </a:rPr>
              <a:t>⇒ </a:t>
            </a:r>
            <a:r>
              <a:rPr lang="en-US" altLang="ko-KR" sz="1800" dirty="0" smtClean="0">
                <a:latin typeface="Constantia" pitchFamily="18" charset="0"/>
              </a:rPr>
              <a:t>Limited effectiveness of employer-led training of SMEs</a:t>
            </a:r>
          </a:p>
          <a:p>
            <a:pPr marL="712788" indent="-355600">
              <a:buClrTx/>
              <a:buFont typeface="Wingdings" pitchFamily="2" charset="2"/>
              <a:buChar char="ü"/>
            </a:pPr>
            <a:r>
              <a:rPr lang="en-US" altLang="ko-KR" sz="1800" dirty="0" smtClean="0">
                <a:latin typeface="Constantia" pitchFamily="18" charset="0"/>
              </a:rPr>
              <a:t>Limited information on employers’ needs hinders training providers from preparing industry-oriented training programs</a:t>
            </a:r>
          </a:p>
          <a:p>
            <a:pPr marL="355600" indent="-355600">
              <a:buClrTx/>
              <a:buFont typeface="Wingdings" pitchFamily="2" charset="2"/>
              <a:buChar char="ü"/>
            </a:pPr>
            <a:endParaRPr lang="en-US" altLang="ko-KR" sz="800" dirty="0" smtClean="0">
              <a:latin typeface="Constantia" pitchFamily="18" charset="0"/>
            </a:endParaRPr>
          </a:p>
          <a:p>
            <a:pPr marL="355600" indent="-355600">
              <a:buClrTx/>
              <a:buFont typeface="Wingdings" pitchFamily="2" charset="2"/>
              <a:buChar char="ü"/>
            </a:pPr>
            <a:r>
              <a:rPr lang="en-US" altLang="ko-KR" sz="1800" dirty="0" smtClean="0">
                <a:latin typeface="Constantia" pitchFamily="18" charset="0"/>
              </a:rPr>
              <a:t>Introduced </a:t>
            </a:r>
            <a:r>
              <a:rPr lang="en-US" altLang="ko-KR" sz="1800" dirty="0">
                <a:latin typeface="Constantia" pitchFamily="18" charset="0"/>
              </a:rPr>
              <a:t>in 2001 to train and supply </a:t>
            </a:r>
            <a:r>
              <a:rPr lang="en-US" altLang="ko-KR" sz="1800" dirty="0" smtClean="0">
                <a:latin typeface="Constantia" pitchFamily="18" charset="0"/>
              </a:rPr>
              <a:t>a talented </a:t>
            </a:r>
            <a:r>
              <a:rPr lang="en-US" altLang="ko-KR" sz="1800" dirty="0">
                <a:latin typeface="Constantia" pitchFamily="18" charset="0"/>
              </a:rPr>
              <a:t>workforce (initial training) for SMEs suffering from shortages of </a:t>
            </a:r>
            <a:r>
              <a:rPr lang="en-US" altLang="ko-KR" sz="1800" dirty="0" smtClean="0">
                <a:latin typeface="Constantia" pitchFamily="18" charset="0"/>
              </a:rPr>
              <a:t>production workers</a:t>
            </a:r>
            <a:r>
              <a:rPr lang="en-US" altLang="ko-KR" sz="1800" dirty="0">
                <a:latin typeface="Constantia" pitchFamily="18" charset="0"/>
              </a:rPr>
              <a:t>, and to promote the skills development of incumbent workers (upgrade training</a:t>
            </a:r>
            <a:r>
              <a:rPr lang="en-US" altLang="ko-KR" sz="1800" dirty="0" smtClean="0">
                <a:latin typeface="Constantia" pitchFamily="18" charset="0"/>
              </a:rPr>
              <a:t>).</a:t>
            </a:r>
            <a:endParaRPr lang="ko-KR" altLang="en-US" sz="1800" dirty="0">
              <a:latin typeface="Constantia" pitchFamily="18" charset="0"/>
            </a:endParaRPr>
          </a:p>
        </p:txBody>
      </p:sp>
      <p:sp>
        <p:nvSpPr>
          <p:cNvPr id="4" name="오른쪽 화살표 3"/>
          <p:cNvSpPr/>
          <p:nvPr/>
        </p:nvSpPr>
        <p:spPr>
          <a:xfrm>
            <a:off x="971600" y="2625936"/>
            <a:ext cx="288032" cy="720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dirty="0" smtClean="0"/>
              <a:t> </a:t>
            </a:r>
            <a:endParaRPr lang="ko-KR" altLang="en-US" dirty="0"/>
          </a:p>
        </p:txBody>
      </p:sp>
    </p:spTree>
    <p:extLst>
      <p:ext uri="{BB962C8B-B14F-4D97-AF65-F5344CB8AC3E}">
        <p14:creationId xmlns:p14="http://schemas.microsoft.com/office/powerpoint/2010/main" val="6797951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684000" y="756000"/>
            <a:ext cx="7920000" cy="540000"/>
          </a:xfrm>
        </p:spPr>
        <p:txBody>
          <a:bodyPr anchor="ctr">
            <a:normAutofit/>
          </a:bodyPr>
          <a:lstStyle/>
          <a:p>
            <a:r>
              <a:rPr lang="en-US" altLang="ko-KR" sz="2800" b="1" dirty="0" smtClean="0">
                <a:solidFill>
                  <a:srgbClr val="0070C0"/>
                </a:solidFill>
                <a:latin typeface="Constantia" pitchFamily="18" charset="0"/>
              </a:rPr>
              <a:t>Features of HRD consortium</a:t>
            </a:r>
            <a:endParaRPr lang="ko-KR" altLang="en-US" sz="2800" b="1" dirty="0">
              <a:solidFill>
                <a:srgbClr val="0070C0"/>
              </a:solidFill>
              <a:latin typeface="Constantia" pitchFamily="18" charset="0"/>
            </a:endParaRPr>
          </a:p>
        </p:txBody>
      </p:sp>
      <p:sp>
        <p:nvSpPr>
          <p:cNvPr id="4" name="TextBox 3"/>
          <p:cNvSpPr txBox="1"/>
          <p:nvPr/>
        </p:nvSpPr>
        <p:spPr>
          <a:xfrm>
            <a:off x="467544" y="1412776"/>
            <a:ext cx="8208912" cy="2554545"/>
          </a:xfrm>
          <a:prstGeom prst="rect">
            <a:avLst/>
          </a:prstGeom>
          <a:noFill/>
        </p:spPr>
        <p:txBody>
          <a:bodyPr wrap="square" rtlCol="0">
            <a:spAutoFit/>
          </a:bodyPr>
          <a:lstStyle/>
          <a:p>
            <a:pPr marL="355600" indent="-355600">
              <a:buFont typeface="Arial" pitchFamily="34" charset="0"/>
              <a:buChar char="•"/>
            </a:pPr>
            <a:r>
              <a:rPr lang="en-US" altLang="ko-KR" dirty="0" smtClean="0">
                <a:latin typeface="Constantia" pitchFamily="18" charset="0"/>
              </a:rPr>
              <a:t>Explicit contract between training providers and partner companies: To establish sustained cooperation between training providers and SMEs on the provision of employer-led training</a:t>
            </a:r>
          </a:p>
          <a:p>
            <a:pPr marL="355600" indent="-355600"/>
            <a:endParaRPr lang="en-US" altLang="ko-KR" sz="800" dirty="0" smtClean="0">
              <a:latin typeface="Constantia" pitchFamily="18" charset="0"/>
            </a:endParaRPr>
          </a:p>
          <a:p>
            <a:pPr marL="355600" indent="-355600">
              <a:buFont typeface="Arial" pitchFamily="34" charset="0"/>
              <a:buChar char="•"/>
            </a:pPr>
            <a:r>
              <a:rPr lang="en-US" altLang="ko-KR" dirty="0" smtClean="0">
                <a:latin typeface="Constantia" pitchFamily="18" charset="0"/>
              </a:rPr>
              <a:t>Training providers: In-house training center of large companies, public/private providers, colleges and universities</a:t>
            </a:r>
          </a:p>
          <a:p>
            <a:pPr marL="355600" indent="-355600"/>
            <a:endParaRPr lang="en-US" altLang="ko-KR" sz="800" dirty="0" smtClean="0">
              <a:latin typeface="Constantia" pitchFamily="18" charset="0"/>
            </a:endParaRPr>
          </a:p>
          <a:p>
            <a:pPr marL="355600" indent="-355600">
              <a:buFont typeface="Arial" pitchFamily="34" charset="0"/>
              <a:buChar char="•"/>
            </a:pPr>
            <a:r>
              <a:rPr lang="en-US" altLang="ko-KR" dirty="0" smtClean="0">
                <a:latin typeface="Constantia" pitchFamily="18" charset="0"/>
              </a:rPr>
              <a:t>Design and delivery of IVT for potential employees and CVT for current workforces using information acquired through close dialogue between providers and consortium participating companies </a:t>
            </a:r>
          </a:p>
        </p:txBody>
      </p:sp>
      <p:graphicFrame>
        <p:nvGraphicFramePr>
          <p:cNvPr id="5" name="표 4"/>
          <p:cNvGraphicFramePr>
            <a:graphicFrameLocks noGrp="1"/>
          </p:cNvGraphicFramePr>
          <p:nvPr>
            <p:extLst>
              <p:ext uri="{D42A27DB-BD31-4B8C-83A1-F6EECF244321}">
                <p14:modId xmlns:p14="http://schemas.microsoft.com/office/powerpoint/2010/main" val="1972643654"/>
              </p:ext>
            </p:extLst>
          </p:nvPr>
        </p:nvGraphicFramePr>
        <p:xfrm>
          <a:off x="446858" y="4509120"/>
          <a:ext cx="8229598" cy="1440160"/>
        </p:xfrm>
        <a:graphic>
          <a:graphicData uri="http://schemas.openxmlformats.org/drawingml/2006/table">
            <a:tbl>
              <a:tblPr>
                <a:tableStyleId>{35758FB7-9AC5-4552-8A53-C91805E547FA}</a:tableStyleId>
              </a:tblPr>
              <a:tblGrid>
                <a:gridCol w="2449852"/>
                <a:gridCol w="642194"/>
                <a:gridCol w="642194"/>
                <a:gridCol w="642194"/>
                <a:gridCol w="642194"/>
                <a:gridCol w="642194"/>
                <a:gridCol w="642194"/>
                <a:gridCol w="642194"/>
                <a:gridCol w="642194"/>
                <a:gridCol w="642194"/>
              </a:tblGrid>
              <a:tr h="482138">
                <a:tc>
                  <a:txBody>
                    <a:bodyPr/>
                    <a:lstStyle/>
                    <a:p>
                      <a:pPr algn="ctr" fontAlgn="ctr"/>
                      <a:r>
                        <a:rPr lang="ko-KR" altLang="en-US" sz="1400" u="none" strike="noStrike" dirty="0">
                          <a:effectLst/>
                        </a:rPr>
                        <a:t>　</a:t>
                      </a:r>
                      <a:endParaRPr lang="ko-KR" altLang="en-US" sz="1400" b="0" i="0" u="none" strike="noStrike" dirty="0">
                        <a:solidFill>
                          <a:srgbClr val="000000"/>
                        </a:solidFill>
                        <a:effectLst/>
                        <a:latin typeface="Arial"/>
                      </a:endParaRPr>
                    </a:p>
                  </a:txBody>
                  <a:tcPr marL="8919" marR="8919" marT="8919" marB="0" anchor="ctr"/>
                </a:tc>
                <a:tc>
                  <a:txBody>
                    <a:bodyPr/>
                    <a:lstStyle/>
                    <a:p>
                      <a:pPr algn="ctr" rtl="0" fontAlgn="ctr"/>
                      <a:r>
                        <a:rPr lang="en-US" altLang="ko-KR" sz="1400" u="none" strike="noStrike" dirty="0" smtClean="0">
                          <a:effectLst/>
                        </a:rPr>
                        <a:t>2004</a:t>
                      </a:r>
                      <a:endParaRPr lang="en-US" altLang="ko-KR" sz="1400" b="1" i="0" u="none" strike="noStrike" dirty="0">
                        <a:solidFill>
                          <a:srgbClr val="000000"/>
                        </a:solidFill>
                        <a:effectLst/>
                        <a:latin typeface="Constantia" pitchFamily="18" charset="0"/>
                      </a:endParaRPr>
                    </a:p>
                  </a:txBody>
                  <a:tcPr marL="8919" marR="8919" marT="8919" marB="0" anchor="ctr"/>
                </a:tc>
                <a:tc>
                  <a:txBody>
                    <a:bodyPr/>
                    <a:lstStyle/>
                    <a:p>
                      <a:pPr algn="ctr" rtl="0" fontAlgn="ctr"/>
                      <a:r>
                        <a:rPr lang="en-US" altLang="ko-KR" sz="1400" u="none" strike="noStrike" dirty="0" smtClean="0">
                          <a:effectLst/>
                        </a:rPr>
                        <a:t>2005</a:t>
                      </a:r>
                      <a:endParaRPr lang="en-US" altLang="ko-KR" sz="1400" b="1" i="0" u="none" strike="noStrike" dirty="0">
                        <a:solidFill>
                          <a:srgbClr val="000000"/>
                        </a:solidFill>
                        <a:effectLst/>
                        <a:latin typeface="Constantia" pitchFamily="18" charset="0"/>
                      </a:endParaRPr>
                    </a:p>
                  </a:txBody>
                  <a:tcPr marL="8919" marR="8919" marT="8919" marB="0" anchor="ctr"/>
                </a:tc>
                <a:tc>
                  <a:txBody>
                    <a:bodyPr/>
                    <a:lstStyle/>
                    <a:p>
                      <a:pPr algn="ctr" rtl="0" fontAlgn="ctr"/>
                      <a:r>
                        <a:rPr lang="en-US" altLang="ko-KR" sz="1400" u="none" strike="noStrike" dirty="0" smtClean="0">
                          <a:effectLst/>
                        </a:rPr>
                        <a:t>2006</a:t>
                      </a:r>
                      <a:endParaRPr lang="en-US" altLang="ko-KR" sz="1400" b="1" i="0" u="none" strike="noStrike" dirty="0">
                        <a:solidFill>
                          <a:srgbClr val="000000"/>
                        </a:solidFill>
                        <a:effectLst/>
                        <a:latin typeface="Constantia" pitchFamily="18" charset="0"/>
                      </a:endParaRPr>
                    </a:p>
                  </a:txBody>
                  <a:tcPr marL="8919" marR="8919" marT="8919" marB="0" anchor="ctr"/>
                </a:tc>
                <a:tc>
                  <a:txBody>
                    <a:bodyPr/>
                    <a:lstStyle/>
                    <a:p>
                      <a:pPr algn="ctr" rtl="0" fontAlgn="ctr"/>
                      <a:r>
                        <a:rPr lang="en-US" altLang="ko-KR" sz="1400" u="none" strike="noStrike" dirty="0" smtClean="0">
                          <a:effectLst/>
                        </a:rPr>
                        <a:t>2007</a:t>
                      </a:r>
                      <a:endParaRPr lang="en-US" altLang="ko-KR" sz="1400" b="1" i="0" u="none" strike="noStrike" dirty="0">
                        <a:solidFill>
                          <a:srgbClr val="000000"/>
                        </a:solidFill>
                        <a:effectLst/>
                        <a:latin typeface="Constantia" pitchFamily="18" charset="0"/>
                      </a:endParaRPr>
                    </a:p>
                  </a:txBody>
                  <a:tcPr marL="8919" marR="8919" marT="8919" marB="0" anchor="ctr"/>
                </a:tc>
                <a:tc>
                  <a:txBody>
                    <a:bodyPr/>
                    <a:lstStyle/>
                    <a:p>
                      <a:pPr algn="ctr" rtl="0" fontAlgn="ctr"/>
                      <a:r>
                        <a:rPr lang="en-US" altLang="ko-KR" sz="1400" u="none" strike="noStrike" dirty="0" smtClean="0">
                          <a:effectLst/>
                        </a:rPr>
                        <a:t>2008</a:t>
                      </a:r>
                      <a:endParaRPr lang="en-US" altLang="ko-KR" sz="1400" b="1" i="0" u="none" strike="noStrike" dirty="0">
                        <a:solidFill>
                          <a:srgbClr val="000000"/>
                        </a:solidFill>
                        <a:effectLst/>
                        <a:latin typeface="Constantia" pitchFamily="18" charset="0"/>
                      </a:endParaRPr>
                    </a:p>
                  </a:txBody>
                  <a:tcPr marL="8919" marR="8919" marT="8919" marB="0" anchor="ctr"/>
                </a:tc>
                <a:tc>
                  <a:txBody>
                    <a:bodyPr/>
                    <a:lstStyle/>
                    <a:p>
                      <a:pPr algn="ctr" rtl="0" fontAlgn="ctr"/>
                      <a:r>
                        <a:rPr lang="en-US" altLang="ko-KR" sz="1400" u="none" strike="noStrike" dirty="0" smtClean="0">
                          <a:effectLst/>
                        </a:rPr>
                        <a:t>2009</a:t>
                      </a:r>
                      <a:endParaRPr lang="en-US" altLang="ko-KR" sz="1400" b="1" i="0" u="none" strike="noStrike" dirty="0">
                        <a:solidFill>
                          <a:srgbClr val="000000"/>
                        </a:solidFill>
                        <a:effectLst/>
                        <a:latin typeface="Constantia" pitchFamily="18" charset="0"/>
                      </a:endParaRPr>
                    </a:p>
                  </a:txBody>
                  <a:tcPr marL="8919" marR="8919" marT="8919" marB="0" anchor="ctr"/>
                </a:tc>
                <a:tc>
                  <a:txBody>
                    <a:bodyPr/>
                    <a:lstStyle/>
                    <a:p>
                      <a:pPr algn="ctr" rtl="0" fontAlgn="ctr"/>
                      <a:r>
                        <a:rPr lang="en-US" altLang="ko-KR" sz="1400" u="none" strike="noStrike" dirty="0" smtClean="0">
                          <a:effectLst/>
                        </a:rPr>
                        <a:t>2010</a:t>
                      </a:r>
                      <a:endParaRPr lang="en-US" altLang="ko-KR" sz="1400" b="1" i="0" u="none" strike="noStrike" dirty="0">
                        <a:solidFill>
                          <a:srgbClr val="000000"/>
                        </a:solidFill>
                        <a:effectLst/>
                        <a:latin typeface="Constantia" pitchFamily="18" charset="0"/>
                      </a:endParaRPr>
                    </a:p>
                  </a:txBody>
                  <a:tcPr marL="8919" marR="8919" marT="8919" marB="0" anchor="ctr"/>
                </a:tc>
                <a:tc>
                  <a:txBody>
                    <a:bodyPr/>
                    <a:lstStyle/>
                    <a:p>
                      <a:pPr algn="ctr" rtl="0" fontAlgn="ctr"/>
                      <a:r>
                        <a:rPr lang="en-US" altLang="ko-KR" sz="1400" u="none" strike="noStrike" dirty="0" smtClean="0">
                          <a:effectLst/>
                        </a:rPr>
                        <a:t>2011</a:t>
                      </a:r>
                      <a:endParaRPr lang="en-US" altLang="ko-KR" sz="1400" b="1" i="0" u="none" strike="noStrike" dirty="0">
                        <a:solidFill>
                          <a:srgbClr val="000000"/>
                        </a:solidFill>
                        <a:effectLst/>
                        <a:latin typeface="Constantia" pitchFamily="18" charset="0"/>
                      </a:endParaRPr>
                    </a:p>
                  </a:txBody>
                  <a:tcPr marL="8919" marR="8919" marT="8919" marB="0" anchor="ctr"/>
                </a:tc>
                <a:tc>
                  <a:txBody>
                    <a:bodyPr/>
                    <a:lstStyle/>
                    <a:p>
                      <a:pPr algn="ctr" rtl="0" fontAlgn="ctr"/>
                      <a:r>
                        <a:rPr lang="en-US" altLang="ko-KR" sz="1400" u="none" strike="noStrike" dirty="0" smtClean="0">
                          <a:effectLst/>
                        </a:rPr>
                        <a:t>2012</a:t>
                      </a:r>
                      <a:endParaRPr lang="en-US" altLang="ko-KR" sz="1400" b="1" i="0" u="none" strike="noStrike" dirty="0">
                        <a:solidFill>
                          <a:srgbClr val="000000"/>
                        </a:solidFill>
                        <a:effectLst/>
                        <a:latin typeface="Constantia" pitchFamily="18" charset="0"/>
                      </a:endParaRPr>
                    </a:p>
                  </a:txBody>
                  <a:tcPr marL="8919" marR="8919" marT="8919" marB="0" anchor="ctr"/>
                </a:tc>
              </a:tr>
              <a:tr h="290218">
                <a:tc>
                  <a:txBody>
                    <a:bodyPr/>
                    <a:lstStyle/>
                    <a:p>
                      <a:pPr algn="ctr" rtl="0" fontAlgn="ctr"/>
                      <a:r>
                        <a:rPr lang="en-US" sz="1400" b="1" u="none" strike="noStrike" dirty="0">
                          <a:effectLst/>
                        </a:rPr>
                        <a:t>No. of consortium</a:t>
                      </a:r>
                      <a:endParaRPr lang="en-US" sz="1400" b="1" i="0" u="none" strike="noStrike" dirty="0">
                        <a:solidFill>
                          <a:srgbClr val="000000"/>
                        </a:solidFill>
                        <a:effectLst/>
                        <a:latin typeface="Constantia" pitchFamily="18" charset="0"/>
                      </a:endParaRPr>
                    </a:p>
                  </a:txBody>
                  <a:tcPr marL="8919" marR="8919" marT="8919" marB="0" anchor="ctr"/>
                </a:tc>
                <a:tc>
                  <a:txBody>
                    <a:bodyPr/>
                    <a:lstStyle/>
                    <a:p>
                      <a:pPr algn="ctr" rtl="0" fontAlgn="ctr"/>
                      <a:r>
                        <a:rPr lang="en-US" altLang="ko-KR" sz="1400" u="none" strike="noStrike" dirty="0">
                          <a:effectLst/>
                        </a:rPr>
                        <a:t>30</a:t>
                      </a:r>
                      <a:endParaRPr lang="en-US" altLang="ko-KR" sz="1400" b="0" i="0" u="none" strike="noStrike" dirty="0">
                        <a:solidFill>
                          <a:srgbClr val="000000"/>
                        </a:solidFill>
                        <a:effectLst/>
                        <a:latin typeface="맑은 고딕"/>
                      </a:endParaRPr>
                    </a:p>
                  </a:txBody>
                  <a:tcPr marL="8919" marR="8919" marT="8919" marB="0" anchor="ctr"/>
                </a:tc>
                <a:tc>
                  <a:txBody>
                    <a:bodyPr/>
                    <a:lstStyle/>
                    <a:p>
                      <a:pPr algn="ctr" rtl="0" fontAlgn="ctr"/>
                      <a:r>
                        <a:rPr lang="en-US" altLang="ko-KR" sz="1400" u="none" strike="noStrike" dirty="0">
                          <a:effectLst/>
                        </a:rPr>
                        <a:t>47</a:t>
                      </a:r>
                      <a:endParaRPr lang="en-US" altLang="ko-KR" sz="1400" b="0" i="0" u="none" strike="noStrike" dirty="0">
                        <a:solidFill>
                          <a:srgbClr val="000000"/>
                        </a:solidFill>
                        <a:effectLst/>
                        <a:latin typeface="맑은 고딕"/>
                      </a:endParaRPr>
                    </a:p>
                  </a:txBody>
                  <a:tcPr marL="8919" marR="8919" marT="8919" marB="0" anchor="ctr"/>
                </a:tc>
                <a:tc>
                  <a:txBody>
                    <a:bodyPr/>
                    <a:lstStyle/>
                    <a:p>
                      <a:pPr algn="ctr" rtl="0" fontAlgn="ctr"/>
                      <a:r>
                        <a:rPr lang="en-US" altLang="ko-KR" sz="1400" u="none" strike="noStrike" dirty="0">
                          <a:effectLst/>
                        </a:rPr>
                        <a:t>57</a:t>
                      </a:r>
                      <a:endParaRPr lang="en-US" altLang="ko-KR" sz="1400" b="0" i="0" u="none" strike="noStrike" dirty="0">
                        <a:solidFill>
                          <a:srgbClr val="000000"/>
                        </a:solidFill>
                        <a:effectLst/>
                        <a:latin typeface="맑은 고딕"/>
                      </a:endParaRPr>
                    </a:p>
                  </a:txBody>
                  <a:tcPr marL="8919" marR="8919" marT="8919" marB="0" anchor="ctr"/>
                </a:tc>
                <a:tc>
                  <a:txBody>
                    <a:bodyPr/>
                    <a:lstStyle/>
                    <a:p>
                      <a:pPr algn="ctr" rtl="0" fontAlgn="ctr"/>
                      <a:r>
                        <a:rPr lang="en-US" altLang="ko-KR" sz="1400" u="none" strike="noStrike" dirty="0">
                          <a:effectLst/>
                        </a:rPr>
                        <a:t>70</a:t>
                      </a:r>
                      <a:endParaRPr lang="en-US" altLang="ko-KR" sz="1400" b="0" i="0" u="none" strike="noStrike" dirty="0">
                        <a:solidFill>
                          <a:srgbClr val="000000"/>
                        </a:solidFill>
                        <a:effectLst/>
                        <a:latin typeface="맑은 고딕"/>
                      </a:endParaRPr>
                    </a:p>
                  </a:txBody>
                  <a:tcPr marL="8919" marR="8919" marT="8919" marB="0" anchor="ctr"/>
                </a:tc>
                <a:tc>
                  <a:txBody>
                    <a:bodyPr/>
                    <a:lstStyle/>
                    <a:p>
                      <a:pPr algn="ctr" rtl="0" fontAlgn="ctr"/>
                      <a:r>
                        <a:rPr lang="en-US" altLang="ko-KR" sz="1400" u="none" strike="noStrike" dirty="0">
                          <a:effectLst/>
                        </a:rPr>
                        <a:t>83</a:t>
                      </a:r>
                      <a:endParaRPr lang="en-US" altLang="ko-KR" sz="1400" b="0" i="0" u="none" strike="noStrike" dirty="0">
                        <a:solidFill>
                          <a:srgbClr val="000000"/>
                        </a:solidFill>
                        <a:effectLst/>
                        <a:latin typeface="맑은 고딕"/>
                      </a:endParaRPr>
                    </a:p>
                  </a:txBody>
                  <a:tcPr marL="8919" marR="8919" marT="8919" marB="0" anchor="ctr"/>
                </a:tc>
                <a:tc>
                  <a:txBody>
                    <a:bodyPr/>
                    <a:lstStyle/>
                    <a:p>
                      <a:pPr algn="ctr" rtl="0" fontAlgn="ctr"/>
                      <a:r>
                        <a:rPr lang="en-US" altLang="ko-KR" sz="1400" u="none" strike="noStrike" dirty="0">
                          <a:effectLst/>
                        </a:rPr>
                        <a:t>96</a:t>
                      </a:r>
                      <a:endParaRPr lang="en-US" altLang="ko-KR" sz="1400" b="0" i="0" u="none" strike="noStrike" dirty="0">
                        <a:solidFill>
                          <a:srgbClr val="000000"/>
                        </a:solidFill>
                        <a:effectLst/>
                        <a:latin typeface="맑은 고딕"/>
                      </a:endParaRPr>
                    </a:p>
                  </a:txBody>
                  <a:tcPr marL="8919" marR="8919" marT="8919" marB="0" anchor="ctr"/>
                </a:tc>
                <a:tc>
                  <a:txBody>
                    <a:bodyPr/>
                    <a:lstStyle/>
                    <a:p>
                      <a:pPr algn="ctr" rtl="0" fontAlgn="ctr"/>
                      <a:r>
                        <a:rPr lang="en-US" altLang="ko-KR" sz="1400" u="none" strike="noStrike" dirty="0">
                          <a:effectLst/>
                        </a:rPr>
                        <a:t>102</a:t>
                      </a:r>
                      <a:endParaRPr lang="en-US" altLang="ko-KR" sz="1400" b="0" i="0" u="none" strike="noStrike" dirty="0">
                        <a:solidFill>
                          <a:srgbClr val="000000"/>
                        </a:solidFill>
                        <a:effectLst/>
                        <a:latin typeface="맑은 고딕"/>
                      </a:endParaRPr>
                    </a:p>
                  </a:txBody>
                  <a:tcPr marL="8919" marR="8919" marT="8919" marB="0" anchor="ctr"/>
                </a:tc>
                <a:tc>
                  <a:txBody>
                    <a:bodyPr/>
                    <a:lstStyle/>
                    <a:p>
                      <a:pPr algn="ctr" rtl="0" fontAlgn="ctr"/>
                      <a:r>
                        <a:rPr lang="en-US" altLang="ko-KR" sz="1400" u="none" strike="noStrike" dirty="0">
                          <a:effectLst/>
                        </a:rPr>
                        <a:t>134</a:t>
                      </a:r>
                      <a:endParaRPr lang="en-US" altLang="ko-KR" sz="1400" b="0" i="0" u="none" strike="noStrike" dirty="0">
                        <a:solidFill>
                          <a:srgbClr val="000000"/>
                        </a:solidFill>
                        <a:effectLst/>
                        <a:latin typeface="맑은 고딕"/>
                      </a:endParaRPr>
                    </a:p>
                  </a:txBody>
                  <a:tcPr marL="8919" marR="8919" marT="8919" marB="0" anchor="ctr"/>
                </a:tc>
                <a:tc>
                  <a:txBody>
                    <a:bodyPr/>
                    <a:lstStyle/>
                    <a:p>
                      <a:pPr algn="ctr" rtl="0" fontAlgn="ctr"/>
                      <a:r>
                        <a:rPr lang="en-US" altLang="ko-KR" sz="1400" u="none" strike="noStrike">
                          <a:effectLst/>
                        </a:rPr>
                        <a:t>158</a:t>
                      </a:r>
                      <a:endParaRPr lang="en-US" altLang="ko-KR" sz="1400" b="0" i="0" u="none" strike="noStrike">
                        <a:solidFill>
                          <a:srgbClr val="000000"/>
                        </a:solidFill>
                        <a:effectLst/>
                        <a:latin typeface="맑은 고딕"/>
                      </a:endParaRPr>
                    </a:p>
                  </a:txBody>
                  <a:tcPr marL="8919" marR="8919" marT="8919" marB="0" anchor="ctr"/>
                </a:tc>
              </a:tr>
              <a:tr h="290218">
                <a:tc>
                  <a:txBody>
                    <a:bodyPr/>
                    <a:lstStyle/>
                    <a:p>
                      <a:pPr algn="ctr" rtl="0" fontAlgn="ctr"/>
                      <a:r>
                        <a:rPr lang="en-US" sz="1400" b="1" u="none" strike="noStrike" dirty="0">
                          <a:effectLst/>
                        </a:rPr>
                        <a:t>No. of trainees</a:t>
                      </a:r>
                      <a:endParaRPr lang="en-US" sz="1400" b="1" i="0" u="none" strike="noStrike" dirty="0">
                        <a:solidFill>
                          <a:srgbClr val="000000"/>
                        </a:solidFill>
                        <a:effectLst/>
                        <a:latin typeface="Constantia" pitchFamily="18" charset="0"/>
                      </a:endParaRPr>
                    </a:p>
                  </a:txBody>
                  <a:tcPr marL="8919" marR="8919" marT="8919" marB="0" anchor="ctr"/>
                </a:tc>
                <a:tc>
                  <a:txBody>
                    <a:bodyPr/>
                    <a:lstStyle/>
                    <a:p>
                      <a:pPr algn="ctr" rtl="0" fontAlgn="ctr"/>
                      <a:r>
                        <a:rPr lang="en-US" altLang="ko-KR" sz="1400" u="none" strike="noStrike" dirty="0">
                          <a:effectLst/>
                        </a:rPr>
                        <a:t>38,333</a:t>
                      </a:r>
                      <a:endParaRPr lang="en-US" altLang="ko-KR" sz="1400" b="0" i="0" u="none" strike="noStrike" dirty="0">
                        <a:solidFill>
                          <a:srgbClr val="000000"/>
                        </a:solidFill>
                        <a:effectLst/>
                        <a:latin typeface="맑은 고딕"/>
                      </a:endParaRPr>
                    </a:p>
                  </a:txBody>
                  <a:tcPr marL="8919" marR="8919" marT="8919" marB="0" anchor="ctr"/>
                </a:tc>
                <a:tc>
                  <a:txBody>
                    <a:bodyPr/>
                    <a:lstStyle/>
                    <a:p>
                      <a:pPr algn="ctr" rtl="0" fontAlgn="ctr"/>
                      <a:r>
                        <a:rPr lang="en-US" altLang="ko-KR" sz="1400" u="none" strike="noStrike">
                          <a:effectLst/>
                        </a:rPr>
                        <a:t>70,991</a:t>
                      </a:r>
                      <a:endParaRPr lang="en-US" altLang="ko-KR" sz="1400" b="0" i="0" u="none" strike="noStrike">
                        <a:solidFill>
                          <a:srgbClr val="000000"/>
                        </a:solidFill>
                        <a:effectLst/>
                        <a:latin typeface="맑은 고딕"/>
                      </a:endParaRPr>
                    </a:p>
                  </a:txBody>
                  <a:tcPr marL="8919" marR="8919" marT="8919" marB="0" anchor="ctr"/>
                </a:tc>
                <a:tc>
                  <a:txBody>
                    <a:bodyPr/>
                    <a:lstStyle/>
                    <a:p>
                      <a:pPr algn="ctr" rtl="0" fontAlgn="ctr"/>
                      <a:r>
                        <a:rPr lang="en-US" altLang="ko-KR" sz="1400" u="none" strike="noStrike" dirty="0">
                          <a:effectLst/>
                        </a:rPr>
                        <a:t>143,287</a:t>
                      </a:r>
                      <a:endParaRPr lang="en-US" altLang="ko-KR" sz="1400" b="0" i="0" u="none" strike="noStrike" dirty="0">
                        <a:solidFill>
                          <a:srgbClr val="000000"/>
                        </a:solidFill>
                        <a:effectLst/>
                        <a:latin typeface="맑은 고딕"/>
                      </a:endParaRPr>
                    </a:p>
                  </a:txBody>
                  <a:tcPr marL="8919" marR="8919" marT="8919" marB="0" anchor="ctr"/>
                </a:tc>
                <a:tc>
                  <a:txBody>
                    <a:bodyPr/>
                    <a:lstStyle/>
                    <a:p>
                      <a:pPr algn="ctr" rtl="0" fontAlgn="ctr"/>
                      <a:r>
                        <a:rPr lang="en-US" altLang="ko-KR" sz="1400" u="none" strike="noStrike" dirty="0">
                          <a:effectLst/>
                        </a:rPr>
                        <a:t>295,337</a:t>
                      </a:r>
                      <a:endParaRPr lang="en-US" altLang="ko-KR" sz="1400" b="0" i="0" u="none" strike="noStrike" dirty="0">
                        <a:solidFill>
                          <a:srgbClr val="000000"/>
                        </a:solidFill>
                        <a:effectLst/>
                        <a:latin typeface="맑은 고딕"/>
                      </a:endParaRPr>
                    </a:p>
                  </a:txBody>
                  <a:tcPr marL="8919" marR="8919" marT="8919" marB="0" anchor="ctr"/>
                </a:tc>
                <a:tc>
                  <a:txBody>
                    <a:bodyPr/>
                    <a:lstStyle/>
                    <a:p>
                      <a:pPr algn="ctr" rtl="0" fontAlgn="ctr"/>
                      <a:r>
                        <a:rPr lang="en-US" altLang="ko-KR" sz="1400" u="none" strike="noStrike" dirty="0">
                          <a:effectLst/>
                        </a:rPr>
                        <a:t>281,058</a:t>
                      </a:r>
                      <a:endParaRPr lang="en-US" altLang="ko-KR" sz="1400" b="0" i="0" u="none" strike="noStrike" dirty="0">
                        <a:solidFill>
                          <a:srgbClr val="000000"/>
                        </a:solidFill>
                        <a:effectLst/>
                        <a:latin typeface="맑은 고딕"/>
                      </a:endParaRPr>
                    </a:p>
                  </a:txBody>
                  <a:tcPr marL="8919" marR="8919" marT="8919" marB="0" anchor="ctr"/>
                </a:tc>
                <a:tc>
                  <a:txBody>
                    <a:bodyPr/>
                    <a:lstStyle/>
                    <a:p>
                      <a:pPr algn="ctr" rtl="0" fontAlgn="ctr"/>
                      <a:r>
                        <a:rPr lang="en-US" altLang="ko-KR" sz="1400" u="none" strike="noStrike" dirty="0">
                          <a:effectLst/>
                        </a:rPr>
                        <a:t>230,573</a:t>
                      </a:r>
                      <a:endParaRPr lang="en-US" altLang="ko-KR" sz="1400" b="0" i="0" u="none" strike="noStrike" dirty="0">
                        <a:solidFill>
                          <a:srgbClr val="000000"/>
                        </a:solidFill>
                        <a:effectLst/>
                        <a:latin typeface="맑은 고딕"/>
                      </a:endParaRPr>
                    </a:p>
                  </a:txBody>
                  <a:tcPr marL="8919" marR="8919" marT="8919" marB="0" anchor="ctr"/>
                </a:tc>
                <a:tc>
                  <a:txBody>
                    <a:bodyPr/>
                    <a:lstStyle/>
                    <a:p>
                      <a:pPr algn="ctr" rtl="0" fontAlgn="ctr"/>
                      <a:r>
                        <a:rPr lang="en-US" altLang="ko-KR" sz="1400" u="none" strike="noStrike">
                          <a:effectLst/>
                        </a:rPr>
                        <a:t>230,982</a:t>
                      </a:r>
                      <a:endParaRPr lang="en-US" altLang="ko-KR" sz="1400" b="0" i="0" u="none" strike="noStrike">
                        <a:solidFill>
                          <a:srgbClr val="000000"/>
                        </a:solidFill>
                        <a:effectLst/>
                        <a:latin typeface="맑은 고딕"/>
                      </a:endParaRPr>
                    </a:p>
                  </a:txBody>
                  <a:tcPr marL="8919" marR="8919" marT="8919" marB="0" anchor="ctr"/>
                </a:tc>
                <a:tc>
                  <a:txBody>
                    <a:bodyPr/>
                    <a:lstStyle/>
                    <a:p>
                      <a:pPr algn="ctr" rtl="0" fontAlgn="ctr"/>
                      <a:r>
                        <a:rPr lang="en-US" altLang="ko-KR" sz="1400" u="none" strike="noStrike" dirty="0">
                          <a:effectLst/>
                        </a:rPr>
                        <a:t>251,895</a:t>
                      </a:r>
                      <a:endParaRPr lang="en-US" altLang="ko-KR" sz="1400" b="0" i="0" u="none" strike="noStrike" dirty="0">
                        <a:solidFill>
                          <a:srgbClr val="000000"/>
                        </a:solidFill>
                        <a:effectLst/>
                        <a:latin typeface="맑은 고딕"/>
                      </a:endParaRPr>
                    </a:p>
                  </a:txBody>
                  <a:tcPr marL="8919" marR="8919" marT="8919" marB="0" anchor="ctr"/>
                </a:tc>
                <a:tc>
                  <a:txBody>
                    <a:bodyPr/>
                    <a:lstStyle/>
                    <a:p>
                      <a:pPr algn="ctr" rtl="0" fontAlgn="ctr"/>
                      <a:r>
                        <a:rPr lang="en-US" altLang="ko-KR" sz="1400" u="none" strike="noStrike" dirty="0">
                          <a:effectLst/>
                        </a:rPr>
                        <a:t>271,673</a:t>
                      </a:r>
                      <a:endParaRPr lang="en-US" altLang="ko-KR" sz="1400" b="0" i="0" u="none" strike="noStrike" dirty="0">
                        <a:solidFill>
                          <a:srgbClr val="000000"/>
                        </a:solidFill>
                        <a:effectLst/>
                        <a:latin typeface="맑은 고딕"/>
                      </a:endParaRPr>
                    </a:p>
                  </a:txBody>
                  <a:tcPr marL="8919" marR="8919" marT="8919" marB="0" anchor="ctr"/>
                </a:tc>
              </a:tr>
              <a:tr h="377586">
                <a:tc>
                  <a:txBody>
                    <a:bodyPr/>
                    <a:lstStyle/>
                    <a:p>
                      <a:pPr algn="ctr" rtl="0" fontAlgn="ctr"/>
                      <a:r>
                        <a:rPr lang="en-US" sz="1400" b="1" u="none" strike="noStrike" dirty="0">
                          <a:effectLst/>
                        </a:rPr>
                        <a:t>No. of partner companies</a:t>
                      </a:r>
                      <a:endParaRPr lang="en-US" sz="1400" b="1" i="0" u="none" strike="noStrike" dirty="0">
                        <a:solidFill>
                          <a:srgbClr val="000000"/>
                        </a:solidFill>
                        <a:effectLst/>
                        <a:latin typeface="Constantia" pitchFamily="18" charset="0"/>
                      </a:endParaRPr>
                    </a:p>
                  </a:txBody>
                  <a:tcPr marL="8919" marR="8919" marT="8919" marB="0" anchor="ctr"/>
                </a:tc>
                <a:tc>
                  <a:txBody>
                    <a:bodyPr/>
                    <a:lstStyle/>
                    <a:p>
                      <a:pPr algn="ctr" rtl="0" fontAlgn="ctr"/>
                      <a:r>
                        <a:rPr lang="en-US" altLang="ko-KR" sz="1400" u="none" strike="noStrike" dirty="0">
                          <a:effectLst/>
                        </a:rPr>
                        <a:t>14,861</a:t>
                      </a:r>
                      <a:endParaRPr lang="en-US" altLang="ko-KR" sz="1400" b="0" i="0" u="none" strike="noStrike" dirty="0">
                        <a:solidFill>
                          <a:srgbClr val="000000"/>
                        </a:solidFill>
                        <a:effectLst/>
                        <a:latin typeface="맑은 고딕"/>
                      </a:endParaRPr>
                    </a:p>
                  </a:txBody>
                  <a:tcPr marL="8919" marR="8919" marT="8919" marB="0" anchor="ctr"/>
                </a:tc>
                <a:tc>
                  <a:txBody>
                    <a:bodyPr/>
                    <a:lstStyle/>
                    <a:p>
                      <a:pPr algn="ctr" rtl="0" fontAlgn="ctr"/>
                      <a:r>
                        <a:rPr lang="en-US" altLang="ko-KR" sz="1400" u="none" strike="noStrike">
                          <a:effectLst/>
                        </a:rPr>
                        <a:t>33,181</a:t>
                      </a:r>
                      <a:endParaRPr lang="en-US" altLang="ko-KR" sz="1400" b="0" i="0" u="none" strike="noStrike">
                        <a:solidFill>
                          <a:srgbClr val="000000"/>
                        </a:solidFill>
                        <a:effectLst/>
                        <a:latin typeface="맑은 고딕"/>
                      </a:endParaRPr>
                    </a:p>
                  </a:txBody>
                  <a:tcPr marL="8919" marR="8919" marT="8919" marB="0" anchor="ctr"/>
                </a:tc>
                <a:tc>
                  <a:txBody>
                    <a:bodyPr/>
                    <a:lstStyle/>
                    <a:p>
                      <a:pPr algn="ctr" rtl="0" fontAlgn="ctr"/>
                      <a:r>
                        <a:rPr lang="en-US" altLang="ko-KR" sz="1400" u="none" strike="noStrike">
                          <a:effectLst/>
                        </a:rPr>
                        <a:t>63,026</a:t>
                      </a:r>
                      <a:endParaRPr lang="en-US" altLang="ko-KR" sz="1400" b="0" i="0" u="none" strike="noStrike">
                        <a:solidFill>
                          <a:srgbClr val="000000"/>
                        </a:solidFill>
                        <a:effectLst/>
                        <a:latin typeface="맑은 고딕"/>
                      </a:endParaRPr>
                    </a:p>
                  </a:txBody>
                  <a:tcPr marL="8919" marR="8919" marT="8919" marB="0" anchor="ctr"/>
                </a:tc>
                <a:tc>
                  <a:txBody>
                    <a:bodyPr/>
                    <a:lstStyle/>
                    <a:p>
                      <a:pPr algn="ctr" rtl="0" fontAlgn="ctr"/>
                      <a:r>
                        <a:rPr lang="en-US" altLang="ko-KR" sz="1400" u="none" strike="noStrike" dirty="0">
                          <a:effectLst/>
                        </a:rPr>
                        <a:t>134,533</a:t>
                      </a:r>
                      <a:endParaRPr lang="en-US" altLang="ko-KR" sz="1400" b="0" i="0" u="none" strike="noStrike" dirty="0">
                        <a:solidFill>
                          <a:srgbClr val="000000"/>
                        </a:solidFill>
                        <a:effectLst/>
                        <a:latin typeface="맑은 고딕"/>
                      </a:endParaRPr>
                    </a:p>
                  </a:txBody>
                  <a:tcPr marL="8919" marR="8919" marT="8919" marB="0" anchor="ctr"/>
                </a:tc>
                <a:tc>
                  <a:txBody>
                    <a:bodyPr/>
                    <a:lstStyle/>
                    <a:p>
                      <a:pPr algn="ctr" rtl="0" fontAlgn="ctr"/>
                      <a:r>
                        <a:rPr lang="en-US" altLang="ko-KR" sz="1400" u="none" strike="noStrike" dirty="0">
                          <a:effectLst/>
                        </a:rPr>
                        <a:t>121,874</a:t>
                      </a:r>
                      <a:endParaRPr lang="en-US" altLang="ko-KR" sz="1400" b="0" i="0" u="none" strike="noStrike" dirty="0">
                        <a:solidFill>
                          <a:srgbClr val="000000"/>
                        </a:solidFill>
                        <a:effectLst/>
                        <a:latin typeface="맑은 고딕"/>
                      </a:endParaRPr>
                    </a:p>
                  </a:txBody>
                  <a:tcPr marL="8919" marR="8919" marT="8919" marB="0" anchor="ctr"/>
                </a:tc>
                <a:tc>
                  <a:txBody>
                    <a:bodyPr/>
                    <a:lstStyle/>
                    <a:p>
                      <a:pPr algn="ctr" rtl="0" fontAlgn="ctr"/>
                      <a:r>
                        <a:rPr lang="en-US" altLang="ko-KR" sz="1400" u="none" strike="noStrike" dirty="0">
                          <a:effectLst/>
                        </a:rPr>
                        <a:t>110,907</a:t>
                      </a:r>
                      <a:endParaRPr lang="en-US" altLang="ko-KR" sz="1400" b="0" i="0" u="none" strike="noStrike" dirty="0">
                        <a:solidFill>
                          <a:srgbClr val="000000"/>
                        </a:solidFill>
                        <a:effectLst/>
                        <a:latin typeface="맑은 고딕"/>
                      </a:endParaRPr>
                    </a:p>
                  </a:txBody>
                  <a:tcPr marL="8919" marR="8919" marT="8919" marB="0" anchor="ctr"/>
                </a:tc>
                <a:tc>
                  <a:txBody>
                    <a:bodyPr/>
                    <a:lstStyle/>
                    <a:p>
                      <a:pPr algn="ctr" rtl="0" fontAlgn="ctr"/>
                      <a:r>
                        <a:rPr lang="en-US" altLang="ko-KR" sz="1400" u="none" strike="noStrike" dirty="0">
                          <a:effectLst/>
                        </a:rPr>
                        <a:t>105,778</a:t>
                      </a:r>
                      <a:endParaRPr lang="en-US" altLang="ko-KR" sz="1400" b="0" i="0" u="none" strike="noStrike" dirty="0">
                        <a:solidFill>
                          <a:srgbClr val="000000"/>
                        </a:solidFill>
                        <a:effectLst/>
                        <a:latin typeface="맑은 고딕"/>
                      </a:endParaRPr>
                    </a:p>
                  </a:txBody>
                  <a:tcPr marL="8919" marR="8919" marT="8919" marB="0" anchor="ctr"/>
                </a:tc>
                <a:tc>
                  <a:txBody>
                    <a:bodyPr/>
                    <a:lstStyle/>
                    <a:p>
                      <a:pPr algn="ctr" rtl="0" fontAlgn="ctr"/>
                      <a:r>
                        <a:rPr lang="en-US" altLang="ko-KR" sz="1400" u="none" strike="noStrike" dirty="0">
                          <a:effectLst/>
                        </a:rPr>
                        <a:t>120,950</a:t>
                      </a:r>
                      <a:endParaRPr lang="en-US" altLang="ko-KR" sz="1400" b="0" i="0" u="none" strike="noStrike" dirty="0">
                        <a:solidFill>
                          <a:srgbClr val="000000"/>
                        </a:solidFill>
                        <a:effectLst/>
                        <a:latin typeface="맑은 고딕"/>
                      </a:endParaRPr>
                    </a:p>
                  </a:txBody>
                  <a:tcPr marL="8919" marR="8919" marT="8919" marB="0" anchor="ctr"/>
                </a:tc>
                <a:tc>
                  <a:txBody>
                    <a:bodyPr/>
                    <a:lstStyle/>
                    <a:p>
                      <a:pPr algn="ctr" rtl="0" fontAlgn="ctr"/>
                      <a:r>
                        <a:rPr lang="en-US" altLang="ko-KR" sz="1400" u="none" strike="noStrike" dirty="0">
                          <a:effectLst/>
                        </a:rPr>
                        <a:t>114,771</a:t>
                      </a:r>
                      <a:endParaRPr lang="en-US" altLang="ko-KR" sz="1400" b="0" i="0" u="none" strike="noStrike" dirty="0">
                        <a:solidFill>
                          <a:srgbClr val="000000"/>
                        </a:solidFill>
                        <a:effectLst/>
                        <a:latin typeface="맑은 고딕"/>
                      </a:endParaRPr>
                    </a:p>
                  </a:txBody>
                  <a:tcPr marL="8919" marR="8919" marT="8919" marB="0" anchor="ctr"/>
                </a:tc>
              </a:tr>
            </a:tbl>
          </a:graphicData>
        </a:graphic>
      </p:graphicFrame>
      <p:sp>
        <p:nvSpPr>
          <p:cNvPr id="6" name="TextBox 5"/>
          <p:cNvSpPr txBox="1"/>
          <p:nvPr/>
        </p:nvSpPr>
        <p:spPr>
          <a:xfrm>
            <a:off x="467544" y="4144982"/>
            <a:ext cx="7704856" cy="338554"/>
          </a:xfrm>
          <a:prstGeom prst="rect">
            <a:avLst/>
          </a:prstGeom>
          <a:noFill/>
        </p:spPr>
        <p:txBody>
          <a:bodyPr wrap="square" rtlCol="0">
            <a:spAutoFit/>
          </a:bodyPr>
          <a:lstStyle/>
          <a:p>
            <a:pPr algn="ctr"/>
            <a:r>
              <a:rPr lang="en-US" altLang="ko-KR" sz="1600" dirty="0" smtClean="0">
                <a:latin typeface="Constantia" pitchFamily="18" charset="0"/>
              </a:rPr>
              <a:t>&lt;Key figures of HRD consortium&gt; </a:t>
            </a:r>
            <a:endParaRPr lang="ko-KR" altLang="en-US" sz="1600" dirty="0">
              <a:latin typeface="Constantia" pitchFamily="18" charset="0"/>
            </a:endParaRPr>
          </a:p>
        </p:txBody>
      </p:sp>
    </p:spTree>
    <p:extLst>
      <p:ext uri="{BB962C8B-B14F-4D97-AF65-F5344CB8AC3E}">
        <p14:creationId xmlns:p14="http://schemas.microsoft.com/office/powerpoint/2010/main" val="373267527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684000" y="756000"/>
            <a:ext cx="7920000" cy="540000"/>
          </a:xfrm>
        </p:spPr>
        <p:txBody>
          <a:bodyPr anchor="ctr">
            <a:normAutofit/>
          </a:bodyPr>
          <a:lstStyle/>
          <a:p>
            <a:r>
              <a:rPr lang="en-US" altLang="ko-KR" sz="2800" b="1" dirty="0" smtClean="0">
                <a:solidFill>
                  <a:srgbClr val="0070C0"/>
                </a:solidFill>
                <a:latin typeface="Constantia" pitchFamily="18" charset="0"/>
              </a:rPr>
              <a:t>Example A: SW consortium </a:t>
            </a:r>
            <a:endParaRPr lang="ko-KR" altLang="en-US" sz="2800" b="1" dirty="0">
              <a:solidFill>
                <a:srgbClr val="0070C0"/>
              </a:solidFill>
              <a:latin typeface="Constantia" pitchFamily="18" charset="0"/>
            </a:endParaRPr>
          </a:p>
        </p:txBody>
      </p:sp>
      <p:sp>
        <p:nvSpPr>
          <p:cNvPr id="3" name="내용 개체 틀 2"/>
          <p:cNvSpPr>
            <a:spLocks noGrp="1"/>
          </p:cNvSpPr>
          <p:nvPr>
            <p:ph idx="1"/>
          </p:nvPr>
        </p:nvSpPr>
        <p:spPr>
          <a:xfrm>
            <a:off x="467544" y="1556792"/>
            <a:ext cx="8229600" cy="4389120"/>
          </a:xfrm>
        </p:spPr>
        <p:txBody>
          <a:bodyPr>
            <a:normAutofit fontScale="92500" lnSpcReduction="10000"/>
          </a:bodyPr>
          <a:lstStyle/>
          <a:p>
            <a:pPr>
              <a:buClrTx/>
              <a:buFont typeface="Arial" pitchFamily="34" charset="0"/>
              <a:buChar char="•"/>
            </a:pPr>
            <a:r>
              <a:rPr lang="en-US" altLang="ko-KR" sz="1800" dirty="0" smtClean="0">
                <a:latin typeface="Constantia" pitchFamily="18" charset="0"/>
              </a:rPr>
              <a:t>Organized by a leading SW company (Company A) to mitigate the skills shortage of business partner companies  </a:t>
            </a:r>
          </a:p>
          <a:p>
            <a:pPr>
              <a:buClrTx/>
              <a:buFont typeface="Arial" pitchFamily="34" charset="0"/>
              <a:buChar char="•"/>
            </a:pPr>
            <a:endParaRPr lang="en-US" altLang="ko-KR" sz="1800" dirty="0" smtClean="0">
              <a:latin typeface="Constantia" pitchFamily="18" charset="0"/>
            </a:endParaRPr>
          </a:p>
          <a:p>
            <a:pPr>
              <a:buClrTx/>
              <a:buFont typeface="Arial" pitchFamily="34" charset="0"/>
              <a:buChar char="•"/>
            </a:pPr>
            <a:r>
              <a:rPr lang="en-US" altLang="ko-KR" sz="1800" dirty="0" smtClean="0">
                <a:latin typeface="Constantia" pitchFamily="18" charset="0"/>
              </a:rPr>
              <a:t>In 2007, Company A was selected </a:t>
            </a:r>
            <a:r>
              <a:rPr lang="en-US" altLang="ko-KR" sz="1800" dirty="0">
                <a:latin typeface="Constantia" pitchFamily="18" charset="0"/>
              </a:rPr>
              <a:t>as a HRD consortium </a:t>
            </a:r>
            <a:r>
              <a:rPr lang="en-US" altLang="ko-KR" sz="1800" dirty="0" smtClean="0">
                <a:latin typeface="Constantia" pitchFamily="18" charset="0"/>
              </a:rPr>
              <a:t>provider, using its well-equipped in-house training facilities and trainers</a:t>
            </a:r>
          </a:p>
          <a:p>
            <a:pPr>
              <a:buClrTx/>
              <a:buFont typeface="Arial" pitchFamily="34" charset="0"/>
              <a:buChar char="•"/>
            </a:pPr>
            <a:endParaRPr lang="en-US" altLang="ko-KR" sz="1800" dirty="0">
              <a:latin typeface="Constantia" pitchFamily="18" charset="0"/>
            </a:endParaRPr>
          </a:p>
          <a:p>
            <a:pPr>
              <a:buClrTx/>
              <a:buFont typeface="Arial" pitchFamily="34" charset="0"/>
              <a:buChar char="•"/>
            </a:pPr>
            <a:r>
              <a:rPr lang="en-US" altLang="ko-KR" sz="1800" dirty="0" smtClean="0">
                <a:latin typeface="Constantia" pitchFamily="18" charset="0"/>
              </a:rPr>
              <a:t>In 2009, </a:t>
            </a:r>
            <a:r>
              <a:rPr lang="en-US" altLang="ko-KR" sz="1800" dirty="0">
                <a:latin typeface="Constantia" pitchFamily="18" charset="0"/>
              </a:rPr>
              <a:t>Best </a:t>
            </a:r>
            <a:r>
              <a:rPr lang="en-US" altLang="ko-KR" sz="1800" dirty="0" smtClean="0">
                <a:latin typeface="Constantia" pitchFamily="18" charset="0"/>
              </a:rPr>
              <a:t>provider </a:t>
            </a:r>
            <a:r>
              <a:rPr lang="en-US" altLang="ko-KR" sz="1800" dirty="0">
                <a:latin typeface="Constantia" pitchFamily="18" charset="0"/>
              </a:rPr>
              <a:t>of HRD </a:t>
            </a:r>
            <a:r>
              <a:rPr lang="en-US" altLang="ko-KR" sz="1800" dirty="0" smtClean="0">
                <a:latin typeface="Constantia" pitchFamily="18" charset="0"/>
              </a:rPr>
              <a:t>consortium</a:t>
            </a:r>
          </a:p>
          <a:p>
            <a:pPr>
              <a:buClrTx/>
              <a:buFont typeface="Arial" pitchFamily="34" charset="0"/>
              <a:buChar char="•"/>
            </a:pPr>
            <a:endParaRPr lang="en-US" altLang="ko-KR" sz="1800" dirty="0">
              <a:latin typeface="Constantia" pitchFamily="18" charset="0"/>
            </a:endParaRPr>
          </a:p>
          <a:p>
            <a:pPr>
              <a:buClrTx/>
              <a:buFont typeface="Arial" pitchFamily="34" charset="0"/>
              <a:buChar char="•"/>
            </a:pPr>
            <a:r>
              <a:rPr lang="en-US" altLang="ko-KR" sz="1800" dirty="0" smtClean="0">
                <a:latin typeface="Constantia" pitchFamily="18" charset="0"/>
              </a:rPr>
              <a:t>In 2011, </a:t>
            </a:r>
            <a:r>
              <a:rPr lang="en-US" altLang="ko-KR" sz="1800" dirty="0">
                <a:latin typeface="Constantia" pitchFamily="18" charset="0"/>
              </a:rPr>
              <a:t>Presidential awards on </a:t>
            </a:r>
            <a:r>
              <a:rPr lang="en-US" altLang="ko-KR" sz="1800" dirty="0" smtClean="0">
                <a:latin typeface="Constantia" pitchFamily="18" charset="0"/>
              </a:rPr>
              <a:t>Excellence of training provision to partner </a:t>
            </a:r>
            <a:r>
              <a:rPr lang="en-US" altLang="ko-KR" sz="1800" dirty="0">
                <a:latin typeface="Constantia" pitchFamily="18" charset="0"/>
              </a:rPr>
              <a:t>companies </a:t>
            </a:r>
            <a:endParaRPr lang="en-US" altLang="ko-KR" sz="1800" dirty="0" smtClean="0">
              <a:latin typeface="Constantia" pitchFamily="18" charset="0"/>
            </a:endParaRPr>
          </a:p>
          <a:p>
            <a:pPr>
              <a:buClrTx/>
              <a:buFont typeface="Arial" pitchFamily="34" charset="0"/>
              <a:buChar char="•"/>
            </a:pPr>
            <a:endParaRPr lang="en-US" altLang="ko-KR" sz="1800" dirty="0">
              <a:latin typeface="Constantia" pitchFamily="18" charset="0"/>
            </a:endParaRPr>
          </a:p>
          <a:p>
            <a:pPr>
              <a:buClrTx/>
              <a:buFont typeface="Arial" pitchFamily="34" charset="0"/>
              <a:buChar char="•"/>
            </a:pPr>
            <a:r>
              <a:rPr lang="en-US" altLang="ko-KR" sz="1800" dirty="0" smtClean="0">
                <a:latin typeface="Constantia" pitchFamily="18" charset="0"/>
              </a:rPr>
              <a:t>As of 2013, 87 partner companies and 37 companies participating in consortium training</a:t>
            </a:r>
          </a:p>
          <a:p>
            <a:pPr>
              <a:buClrTx/>
              <a:buFont typeface="Arial" pitchFamily="34" charset="0"/>
              <a:buChar char="•"/>
            </a:pPr>
            <a:endParaRPr lang="en-US" altLang="ko-KR" sz="1800" dirty="0">
              <a:latin typeface="Constantia" pitchFamily="18" charset="0"/>
            </a:endParaRPr>
          </a:p>
          <a:p>
            <a:pPr>
              <a:buClrTx/>
              <a:buFont typeface="Arial" pitchFamily="34" charset="0"/>
              <a:buChar char="•"/>
            </a:pPr>
            <a:r>
              <a:rPr lang="en-US" altLang="ko-KR" sz="1800" dirty="0" smtClean="0">
                <a:latin typeface="Constantia" pitchFamily="18" charset="0"/>
              </a:rPr>
              <a:t>Initial training for potential employees to partner companies and continuous training for current workers of partner companies</a:t>
            </a:r>
            <a:endParaRPr lang="en-US" altLang="ko-KR" sz="1800" dirty="0">
              <a:latin typeface="Constantia" pitchFamily="18" charset="0"/>
            </a:endParaRPr>
          </a:p>
          <a:p>
            <a:endParaRPr lang="en-US" altLang="ko-KR" sz="3200" dirty="0">
              <a:latin typeface="Constantia" pitchFamily="18" charset="0"/>
            </a:endParaRPr>
          </a:p>
          <a:p>
            <a:endParaRPr lang="en-US" altLang="ko-KR" sz="2800" dirty="0"/>
          </a:p>
          <a:p>
            <a:endParaRPr lang="ko-KR" altLang="en-US" dirty="0"/>
          </a:p>
        </p:txBody>
      </p:sp>
    </p:spTree>
    <p:extLst>
      <p:ext uri="{BB962C8B-B14F-4D97-AF65-F5344CB8AC3E}">
        <p14:creationId xmlns:p14="http://schemas.microsoft.com/office/powerpoint/2010/main" val="22483831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684000" y="756000"/>
            <a:ext cx="8229600" cy="540000"/>
          </a:xfrm>
        </p:spPr>
        <p:txBody>
          <a:bodyPr anchor="ctr">
            <a:normAutofit/>
          </a:bodyPr>
          <a:lstStyle/>
          <a:p>
            <a:r>
              <a:rPr lang="en-US" altLang="ko-KR" sz="2800" b="1" dirty="0">
                <a:solidFill>
                  <a:srgbClr val="0070C0"/>
                </a:solidFill>
                <a:latin typeface="Constantia" pitchFamily="18" charset="0"/>
              </a:rPr>
              <a:t>Example A: SW consortium </a:t>
            </a:r>
            <a:endParaRPr lang="ko-KR" altLang="en-US" sz="2800" b="1" dirty="0">
              <a:solidFill>
                <a:srgbClr val="0070C0"/>
              </a:solidFill>
              <a:latin typeface="Constantia" pitchFamily="18" charset="0"/>
            </a:endParaRPr>
          </a:p>
        </p:txBody>
      </p:sp>
      <p:sp>
        <p:nvSpPr>
          <p:cNvPr id="3" name="내용 개체 틀 2"/>
          <p:cNvSpPr>
            <a:spLocks noGrp="1"/>
          </p:cNvSpPr>
          <p:nvPr>
            <p:ph idx="1"/>
          </p:nvPr>
        </p:nvSpPr>
        <p:spPr>
          <a:xfrm>
            <a:off x="433745" y="1437493"/>
            <a:ext cx="4623462" cy="4525963"/>
          </a:xfrm>
        </p:spPr>
        <p:txBody>
          <a:bodyPr>
            <a:noAutofit/>
          </a:bodyPr>
          <a:lstStyle/>
          <a:p>
            <a:pPr>
              <a:buClrTx/>
              <a:buFont typeface="Arial" pitchFamily="34" charset="0"/>
              <a:buChar char="•"/>
            </a:pPr>
            <a:r>
              <a:rPr lang="en-US" altLang="ko-KR" sz="1600" b="1" dirty="0">
                <a:latin typeface="Constantia" pitchFamily="18" charset="0"/>
              </a:rPr>
              <a:t>Training for potential employees</a:t>
            </a:r>
          </a:p>
          <a:p>
            <a:pPr marL="534988" indent="-357188">
              <a:buClrTx/>
              <a:buFont typeface="Wingdings" pitchFamily="2" charset="2"/>
              <a:buChar char="ü"/>
            </a:pPr>
            <a:r>
              <a:rPr lang="en-US" altLang="ko-KR" sz="1600" dirty="0" smtClean="0">
                <a:latin typeface="Constantia" pitchFamily="18" charset="0"/>
              </a:rPr>
              <a:t>Trainees not officially hired, supposed </a:t>
            </a:r>
            <a:r>
              <a:rPr lang="en-US" altLang="ko-KR" sz="1600" dirty="0">
                <a:latin typeface="Constantia" pitchFamily="18" charset="0"/>
              </a:rPr>
              <a:t>to </a:t>
            </a:r>
            <a:r>
              <a:rPr lang="en-US" altLang="ko-KR" sz="1600" dirty="0" smtClean="0">
                <a:latin typeface="Constantia" pitchFamily="18" charset="0"/>
              </a:rPr>
              <a:t>be hired </a:t>
            </a:r>
            <a:r>
              <a:rPr lang="en-US" altLang="ko-KR" sz="1600" dirty="0">
                <a:latin typeface="Constantia" pitchFamily="18" charset="0"/>
              </a:rPr>
              <a:t>once successfully completed the training </a:t>
            </a:r>
            <a:r>
              <a:rPr lang="en-US" altLang="ko-KR" sz="1600" dirty="0" smtClean="0">
                <a:latin typeface="Constantia" pitchFamily="18" charset="0"/>
              </a:rPr>
              <a:t>course</a:t>
            </a:r>
          </a:p>
          <a:p>
            <a:pPr marL="534988" indent="-357188">
              <a:buClrTx/>
              <a:buFont typeface="Wingdings" pitchFamily="2" charset="2"/>
              <a:buChar char="ü"/>
            </a:pPr>
            <a:endParaRPr lang="en-US" altLang="ko-KR" sz="200" dirty="0" smtClean="0">
              <a:latin typeface="Constantia" pitchFamily="18" charset="0"/>
            </a:endParaRPr>
          </a:p>
          <a:p>
            <a:pPr marL="534988" indent="-357188">
              <a:buClrTx/>
              <a:buFont typeface="Wingdings" pitchFamily="2" charset="2"/>
              <a:buChar char="ü"/>
            </a:pPr>
            <a:r>
              <a:rPr lang="en-US" altLang="ko-KR" sz="1600" dirty="0">
                <a:latin typeface="Constantia" pitchFamily="18" charset="0"/>
              </a:rPr>
              <a:t>Training area: JAVA programming based on the needs analysis for partner companies</a:t>
            </a:r>
          </a:p>
          <a:p>
            <a:pPr marL="534988" indent="-357188">
              <a:buClrTx/>
              <a:buFont typeface="Wingdings" pitchFamily="2" charset="2"/>
              <a:buChar char="ü"/>
            </a:pPr>
            <a:r>
              <a:rPr lang="en-US" altLang="ko-KR" sz="1600" dirty="0">
                <a:latin typeface="Constantia" pitchFamily="18" charset="0"/>
              </a:rPr>
              <a:t>Mostly required skills area by partner companies </a:t>
            </a:r>
          </a:p>
          <a:p>
            <a:pPr marL="534988" indent="-357188">
              <a:buClrTx/>
              <a:buFont typeface="Wingdings" pitchFamily="2" charset="2"/>
              <a:buChar char="ü"/>
            </a:pPr>
            <a:r>
              <a:rPr lang="en-US" altLang="ko-KR" sz="1600" dirty="0">
                <a:latin typeface="Constantia" pitchFamily="18" charset="0"/>
              </a:rPr>
              <a:t>Limited supply of competent applicants due to the difference between what has been taught in schools and what has been required by </a:t>
            </a:r>
            <a:r>
              <a:rPr lang="en-US" altLang="ko-KR" sz="1600" dirty="0" smtClean="0">
                <a:latin typeface="Constantia" pitchFamily="18" charset="0"/>
              </a:rPr>
              <a:t>companies</a:t>
            </a:r>
          </a:p>
          <a:p>
            <a:pPr marL="534988" indent="-357188">
              <a:buClrTx/>
              <a:buFont typeface="Wingdings" pitchFamily="2" charset="2"/>
              <a:buChar char="ü"/>
            </a:pPr>
            <a:endParaRPr lang="en-US" altLang="ko-KR" sz="200" dirty="0" smtClean="0">
              <a:latin typeface="Constantia" pitchFamily="18" charset="0"/>
            </a:endParaRPr>
          </a:p>
          <a:p>
            <a:pPr marL="534988" indent="-357188">
              <a:buClrTx/>
              <a:buFont typeface="Wingdings" pitchFamily="2" charset="2"/>
              <a:buChar char="ü"/>
            </a:pPr>
            <a:r>
              <a:rPr lang="en-US" altLang="ko-KR" sz="1600" dirty="0" smtClean="0">
                <a:latin typeface="Constantia" pitchFamily="18" charset="0"/>
              </a:rPr>
              <a:t>Duration of training: around 4 months</a:t>
            </a:r>
            <a:endParaRPr lang="en-US" altLang="ko-KR" sz="1600" dirty="0">
              <a:latin typeface="Constantia" pitchFamily="18" charset="0"/>
            </a:endParaRPr>
          </a:p>
          <a:p>
            <a:pPr marL="534988" indent="-357188">
              <a:buClrTx/>
              <a:buFont typeface="Wingdings" pitchFamily="2" charset="2"/>
              <a:buChar char="ü"/>
            </a:pPr>
            <a:r>
              <a:rPr lang="en-US" altLang="ko-KR" sz="1600" dirty="0" smtClean="0">
                <a:latin typeface="Constantia" pitchFamily="18" charset="0"/>
              </a:rPr>
              <a:t>No. of </a:t>
            </a:r>
            <a:r>
              <a:rPr lang="en-US" altLang="ko-KR" sz="1600" dirty="0">
                <a:latin typeface="Constantia" pitchFamily="18" charset="0"/>
              </a:rPr>
              <a:t>trainees: 71 in 2011, 151 in 2012, 72 by Oct. 2013. </a:t>
            </a:r>
            <a:endParaRPr lang="en-US" altLang="ko-KR" sz="1600" dirty="0" smtClean="0">
              <a:latin typeface="Constantia" pitchFamily="18" charset="0"/>
            </a:endParaRPr>
          </a:p>
          <a:p>
            <a:pPr marL="534988" indent="-357188">
              <a:buClrTx/>
              <a:buFont typeface="Wingdings" pitchFamily="2" charset="2"/>
              <a:buChar char="ü"/>
            </a:pPr>
            <a:r>
              <a:rPr lang="en-US" altLang="ko-KR" sz="1600" dirty="0" smtClean="0">
                <a:latin typeface="Constantia" pitchFamily="18" charset="0"/>
              </a:rPr>
              <a:t>Employment </a:t>
            </a:r>
            <a:r>
              <a:rPr lang="en-US" altLang="ko-KR" sz="1600" dirty="0">
                <a:latin typeface="Constantia" pitchFamily="18" charset="0"/>
              </a:rPr>
              <a:t>rate after </a:t>
            </a:r>
            <a:r>
              <a:rPr lang="en-US" altLang="ko-KR" sz="1600" dirty="0" smtClean="0">
                <a:latin typeface="Constantia" pitchFamily="18" charset="0"/>
              </a:rPr>
              <a:t>training: </a:t>
            </a:r>
            <a:r>
              <a:rPr lang="en-US" altLang="ko-KR" sz="1600" dirty="0">
                <a:latin typeface="Constantia" pitchFamily="18" charset="0"/>
              </a:rPr>
              <a:t>91.7</a:t>
            </a:r>
            <a:r>
              <a:rPr lang="en-US" altLang="ko-KR" sz="1600" dirty="0" smtClean="0">
                <a:latin typeface="Constantia" pitchFamily="18" charset="0"/>
              </a:rPr>
              <a:t>% (2013)</a:t>
            </a:r>
            <a:endParaRPr lang="en-US" altLang="ko-KR" sz="1600" dirty="0">
              <a:latin typeface="Constantia" pitchFamily="18" charset="0"/>
            </a:endParaRPr>
          </a:p>
        </p:txBody>
      </p:sp>
      <p:grpSp>
        <p:nvGrpSpPr>
          <p:cNvPr id="5" name="그룹 45"/>
          <p:cNvGrpSpPr/>
          <p:nvPr/>
        </p:nvGrpSpPr>
        <p:grpSpPr>
          <a:xfrm>
            <a:off x="4947983" y="2091224"/>
            <a:ext cx="3678691" cy="3415417"/>
            <a:chOff x="5493884" y="2843054"/>
            <a:chExt cx="3777117" cy="2698366"/>
          </a:xfrm>
        </p:grpSpPr>
        <p:sp>
          <p:nvSpPr>
            <p:cNvPr id="47" name="Rectangle 517"/>
            <p:cNvSpPr>
              <a:spLocks noChangeArrowheads="1"/>
            </p:cNvSpPr>
            <p:nvPr/>
          </p:nvSpPr>
          <p:spPr bwMode="auto">
            <a:xfrm>
              <a:off x="8177213" y="5247732"/>
              <a:ext cx="1093788" cy="293688"/>
            </a:xfrm>
            <a:prstGeom prst="rect">
              <a:avLst/>
            </a:prstGeom>
            <a:noFill/>
            <a:ln w="12700">
              <a:noFill/>
              <a:miter lim="800000"/>
              <a:headEnd/>
              <a:tailEnd/>
            </a:ln>
            <a:effectLst/>
          </p:spPr>
          <p:txBody>
            <a:bodyPr wrap="none" anchor="ctr"/>
            <a:lstStyle/>
            <a:p>
              <a:pPr algn="r">
                <a:defRPr/>
              </a:pPr>
              <a:r>
                <a:rPr lang="en-US" altLang="ko-KR" sz="1200" b="1" dirty="0" smtClean="0">
                  <a:solidFill>
                    <a:schemeClr val="tx2">
                      <a:lumMod val="60000"/>
                      <a:lumOff val="40000"/>
                    </a:schemeClr>
                  </a:solidFill>
                  <a:latin typeface="Constantia" pitchFamily="18" charset="0"/>
                  <a:ea typeface="나눔고딕 ExtraBold" pitchFamily="50" charset="-127"/>
                </a:rPr>
                <a:t>Necessity of skills </a:t>
              </a:r>
              <a:endParaRPr lang="ko-KR" altLang="en-US" sz="1200" b="1" dirty="0">
                <a:solidFill>
                  <a:schemeClr val="tx2">
                    <a:lumMod val="60000"/>
                    <a:lumOff val="40000"/>
                  </a:schemeClr>
                </a:solidFill>
                <a:latin typeface="Constantia" pitchFamily="18" charset="0"/>
                <a:ea typeface="나눔고딕 ExtraBold" pitchFamily="50" charset="-127"/>
              </a:endParaRPr>
            </a:p>
          </p:txBody>
        </p:sp>
        <p:grpSp>
          <p:nvGrpSpPr>
            <p:cNvPr id="6" name="그룹 47"/>
            <p:cNvGrpSpPr/>
            <p:nvPr/>
          </p:nvGrpSpPr>
          <p:grpSpPr>
            <a:xfrm>
              <a:off x="5493884" y="2843054"/>
              <a:ext cx="3678691" cy="2430621"/>
              <a:chOff x="5493884" y="2843054"/>
              <a:chExt cx="3678691" cy="2430621"/>
            </a:xfrm>
          </p:grpSpPr>
          <p:sp>
            <p:nvSpPr>
              <p:cNvPr id="49" name="Rectangle 516"/>
              <p:cNvSpPr>
                <a:spLocks noChangeArrowheads="1"/>
              </p:cNvSpPr>
              <p:nvPr/>
            </p:nvSpPr>
            <p:spPr bwMode="auto">
              <a:xfrm>
                <a:off x="5493884" y="2843054"/>
                <a:ext cx="2112962" cy="196055"/>
              </a:xfrm>
              <a:prstGeom prst="rect">
                <a:avLst/>
              </a:prstGeom>
              <a:noFill/>
              <a:ln w="12700">
                <a:noFill/>
                <a:miter lim="800000"/>
                <a:headEnd/>
                <a:tailEnd/>
              </a:ln>
              <a:effectLst/>
            </p:spPr>
            <p:txBody>
              <a:bodyPr wrap="none" anchor="ctr"/>
              <a:lstStyle/>
              <a:p>
                <a:pPr>
                  <a:defRPr/>
                </a:pPr>
                <a:r>
                  <a:rPr lang="en-US" altLang="ko-KR" sz="1200" b="1" dirty="0" smtClean="0">
                    <a:solidFill>
                      <a:schemeClr val="tx2">
                        <a:lumMod val="60000"/>
                        <a:lumOff val="40000"/>
                      </a:schemeClr>
                    </a:solidFill>
                    <a:latin typeface="Constantia" pitchFamily="18" charset="0"/>
                    <a:ea typeface="나눔고딕 ExtraBold" pitchFamily="50" charset="-127"/>
                  </a:rPr>
                  <a:t>Difficulty of recruitment</a:t>
                </a:r>
                <a:endParaRPr lang="ko-KR" altLang="en-US" sz="1200" b="1" dirty="0">
                  <a:solidFill>
                    <a:schemeClr val="tx2">
                      <a:lumMod val="60000"/>
                      <a:lumOff val="40000"/>
                    </a:schemeClr>
                  </a:solidFill>
                  <a:latin typeface="Constantia" pitchFamily="18" charset="0"/>
                  <a:ea typeface="나눔고딕 ExtraBold" pitchFamily="50" charset="-127"/>
                </a:endParaRPr>
              </a:p>
            </p:txBody>
          </p:sp>
          <p:grpSp>
            <p:nvGrpSpPr>
              <p:cNvPr id="7" name="그룹 49"/>
              <p:cNvGrpSpPr/>
              <p:nvPr/>
            </p:nvGrpSpPr>
            <p:grpSpPr>
              <a:xfrm>
                <a:off x="5607050" y="3071813"/>
                <a:ext cx="3565525" cy="2201862"/>
                <a:chOff x="5607050" y="3071813"/>
                <a:chExt cx="3565525" cy="2201862"/>
              </a:xfrm>
            </p:grpSpPr>
            <p:sp>
              <p:nvSpPr>
                <p:cNvPr id="51" name="Freeform 508"/>
                <p:cNvSpPr>
                  <a:spLocks/>
                </p:cNvSpPr>
                <p:nvPr/>
              </p:nvSpPr>
              <p:spPr bwMode="auto">
                <a:xfrm>
                  <a:off x="5607050" y="3071813"/>
                  <a:ext cx="3552825" cy="2198687"/>
                </a:xfrm>
                <a:custGeom>
                  <a:avLst/>
                  <a:gdLst>
                    <a:gd name="T0" fmla="*/ 0 w 635"/>
                    <a:gd name="T1" fmla="*/ 0 h 612"/>
                    <a:gd name="T2" fmla="*/ 0 w 635"/>
                    <a:gd name="T3" fmla="*/ 2147483647 h 612"/>
                    <a:gd name="T4" fmla="*/ 2147483647 w 635"/>
                    <a:gd name="T5" fmla="*/ 2147483647 h 612"/>
                    <a:gd name="T6" fmla="*/ 0 60000 65536"/>
                    <a:gd name="T7" fmla="*/ 0 60000 65536"/>
                    <a:gd name="T8" fmla="*/ 0 60000 65536"/>
                    <a:gd name="T9" fmla="*/ 0 w 635"/>
                    <a:gd name="T10" fmla="*/ 0 h 612"/>
                    <a:gd name="T11" fmla="*/ 635 w 635"/>
                    <a:gd name="T12" fmla="*/ 612 h 612"/>
                  </a:gdLst>
                  <a:ahLst/>
                  <a:cxnLst>
                    <a:cxn ang="T6">
                      <a:pos x="T0" y="T1"/>
                    </a:cxn>
                    <a:cxn ang="T7">
                      <a:pos x="T2" y="T3"/>
                    </a:cxn>
                    <a:cxn ang="T8">
                      <a:pos x="T4" y="T5"/>
                    </a:cxn>
                  </a:cxnLst>
                  <a:rect l="T9" t="T10" r="T11" b="T12"/>
                  <a:pathLst>
                    <a:path w="635" h="612">
                      <a:moveTo>
                        <a:pt x="0" y="0"/>
                      </a:moveTo>
                      <a:lnTo>
                        <a:pt x="0" y="612"/>
                      </a:lnTo>
                      <a:lnTo>
                        <a:pt x="635" y="612"/>
                      </a:lnTo>
                    </a:path>
                  </a:pathLst>
                </a:custGeom>
                <a:noFill/>
                <a:ln w="19050" cap="flat" cmpd="sng">
                  <a:solidFill>
                    <a:srgbClr val="808080"/>
                  </a:solidFill>
                  <a:prstDash val="solid"/>
                  <a:round/>
                  <a:headEnd type="triangle" w="med" len="med"/>
                  <a:tailEnd type="triangle" w="med" len="med"/>
                </a:ln>
              </p:spPr>
              <p:txBody>
                <a:bodyPr wrap="none" anchor="ctr"/>
                <a:lstStyle/>
                <a:p>
                  <a:endParaRPr lang="ko-KR" altLang="en-US"/>
                </a:p>
              </p:txBody>
            </p:sp>
            <p:sp>
              <p:nvSpPr>
                <p:cNvPr id="52" name="Line 509"/>
                <p:cNvSpPr>
                  <a:spLocks noChangeShapeType="1"/>
                </p:cNvSpPr>
                <p:nvPr/>
              </p:nvSpPr>
              <p:spPr bwMode="auto">
                <a:xfrm>
                  <a:off x="5607050" y="4144963"/>
                  <a:ext cx="3433763" cy="0"/>
                </a:xfrm>
                <a:prstGeom prst="line">
                  <a:avLst/>
                </a:prstGeom>
                <a:noFill/>
                <a:ln w="12700" cap="rnd">
                  <a:solidFill>
                    <a:schemeClr val="tx1"/>
                  </a:solidFill>
                  <a:prstDash val="sysDot"/>
                  <a:round/>
                  <a:headEnd/>
                  <a:tailEnd/>
                </a:ln>
              </p:spPr>
              <p:txBody>
                <a:bodyPr wrap="none" anchor="ctr"/>
                <a:lstStyle/>
                <a:p>
                  <a:endParaRPr lang="ko-KR" altLang="en-US"/>
                </a:p>
              </p:txBody>
            </p:sp>
            <p:sp>
              <p:nvSpPr>
                <p:cNvPr id="53" name="Line 510"/>
                <p:cNvSpPr>
                  <a:spLocks noChangeShapeType="1"/>
                </p:cNvSpPr>
                <p:nvPr/>
              </p:nvSpPr>
              <p:spPr bwMode="auto">
                <a:xfrm>
                  <a:off x="7248525" y="3071813"/>
                  <a:ext cx="0" cy="2201862"/>
                </a:xfrm>
                <a:prstGeom prst="line">
                  <a:avLst/>
                </a:prstGeom>
                <a:noFill/>
                <a:ln w="12700" cap="rnd">
                  <a:solidFill>
                    <a:schemeClr val="tx1"/>
                  </a:solidFill>
                  <a:prstDash val="sysDot"/>
                  <a:round/>
                  <a:headEnd/>
                  <a:tailEnd/>
                </a:ln>
              </p:spPr>
              <p:txBody>
                <a:bodyPr wrap="none" anchor="ctr"/>
                <a:lstStyle/>
                <a:p>
                  <a:endParaRPr lang="ko-KR" altLang="en-US"/>
                </a:p>
              </p:txBody>
            </p:sp>
            <p:sp>
              <p:nvSpPr>
                <p:cNvPr id="54" name="Text Box 518"/>
                <p:cNvSpPr txBox="1">
                  <a:spLocks noChangeArrowheads="1"/>
                </p:cNvSpPr>
                <p:nvPr/>
              </p:nvSpPr>
              <p:spPr bwMode="auto">
                <a:xfrm>
                  <a:off x="8066088" y="3581400"/>
                  <a:ext cx="733425" cy="354013"/>
                </a:xfrm>
                <a:prstGeom prst="rect">
                  <a:avLst/>
                </a:prstGeom>
                <a:noFill/>
                <a:ln w="9525">
                  <a:noFill/>
                  <a:miter lim="800000"/>
                  <a:headEnd/>
                  <a:tailEnd/>
                </a:ln>
              </p:spPr>
              <p:txBody>
                <a:bodyPr wrap="none">
                  <a:spAutoFit/>
                </a:bodyPr>
                <a:lstStyle/>
                <a:p>
                  <a:r>
                    <a:rPr lang="en-US" altLang="ko-KR" sz="1400" b="1">
                      <a:solidFill>
                        <a:srgbClr val="000000"/>
                      </a:solidFill>
                      <a:latin typeface="나눔고딕 ExtraBold" pitchFamily="50" charset="-127"/>
                      <a:ea typeface="나눔고딕 ExtraBold" pitchFamily="50" charset="-127"/>
                    </a:rPr>
                    <a:t>J2EE</a:t>
                  </a:r>
                </a:p>
              </p:txBody>
            </p:sp>
            <p:sp>
              <p:nvSpPr>
                <p:cNvPr id="55" name="Text Box 519"/>
                <p:cNvSpPr txBox="1">
                  <a:spLocks noChangeArrowheads="1"/>
                </p:cNvSpPr>
                <p:nvPr/>
              </p:nvSpPr>
              <p:spPr bwMode="auto">
                <a:xfrm>
                  <a:off x="7856538" y="4152900"/>
                  <a:ext cx="1316037" cy="354013"/>
                </a:xfrm>
                <a:prstGeom prst="rect">
                  <a:avLst/>
                </a:prstGeom>
                <a:noFill/>
                <a:ln w="9525">
                  <a:noFill/>
                  <a:miter lim="800000"/>
                  <a:headEnd/>
                  <a:tailEnd/>
                </a:ln>
              </p:spPr>
              <p:txBody>
                <a:bodyPr wrap="none">
                  <a:spAutoFit/>
                </a:bodyPr>
                <a:lstStyle/>
                <a:p>
                  <a:r>
                    <a:rPr lang="en-US" altLang="ko-KR" sz="1400" b="1">
                      <a:solidFill>
                        <a:srgbClr val="000000"/>
                      </a:solidFill>
                      <a:latin typeface="나눔고딕 ExtraBold" pitchFamily="50" charset="-127"/>
                      <a:ea typeface="나눔고딕 ExtraBold" pitchFamily="50" charset="-127"/>
                    </a:rPr>
                    <a:t>Web Page</a:t>
                  </a:r>
                </a:p>
              </p:txBody>
            </p:sp>
            <p:sp>
              <p:nvSpPr>
                <p:cNvPr id="56" name="Text Box 520"/>
                <p:cNvSpPr txBox="1">
                  <a:spLocks noChangeArrowheads="1"/>
                </p:cNvSpPr>
                <p:nvPr/>
              </p:nvSpPr>
              <p:spPr bwMode="auto">
                <a:xfrm>
                  <a:off x="8177213" y="4799013"/>
                  <a:ext cx="600075" cy="354012"/>
                </a:xfrm>
                <a:prstGeom prst="rect">
                  <a:avLst/>
                </a:prstGeom>
                <a:noFill/>
                <a:ln w="9525">
                  <a:noFill/>
                  <a:miter lim="800000"/>
                  <a:headEnd/>
                  <a:tailEnd/>
                </a:ln>
              </p:spPr>
              <p:txBody>
                <a:bodyPr wrap="none">
                  <a:spAutoFit/>
                </a:bodyPr>
                <a:lstStyle/>
                <a:p>
                  <a:r>
                    <a:rPr lang="en-US" altLang="ko-KR" sz="1400" b="1">
                      <a:solidFill>
                        <a:srgbClr val="000000"/>
                      </a:solidFill>
                      <a:latin typeface="나눔고딕 ExtraBold" pitchFamily="50" charset="-127"/>
                      <a:ea typeface="나눔고딕 ExtraBold" pitchFamily="50" charset="-127"/>
                    </a:rPr>
                    <a:t>P/B</a:t>
                  </a:r>
                </a:p>
              </p:txBody>
            </p:sp>
            <p:sp>
              <p:nvSpPr>
                <p:cNvPr id="57" name="Text Box 521"/>
                <p:cNvSpPr txBox="1">
                  <a:spLocks noChangeArrowheads="1"/>
                </p:cNvSpPr>
                <p:nvPr/>
              </p:nvSpPr>
              <p:spPr bwMode="auto">
                <a:xfrm>
                  <a:off x="6419850" y="3259138"/>
                  <a:ext cx="871538" cy="354012"/>
                </a:xfrm>
                <a:prstGeom prst="rect">
                  <a:avLst/>
                </a:prstGeom>
                <a:noFill/>
                <a:ln w="9525">
                  <a:noFill/>
                  <a:miter lim="800000"/>
                  <a:headEnd/>
                  <a:tailEnd/>
                </a:ln>
              </p:spPr>
              <p:txBody>
                <a:bodyPr wrap="none">
                  <a:spAutoFit/>
                </a:bodyPr>
                <a:lstStyle/>
                <a:p>
                  <a:r>
                    <a:rPr lang="en-US" altLang="ko-KR" sz="1400" b="1" dirty="0">
                      <a:solidFill>
                        <a:srgbClr val="000000"/>
                      </a:solidFill>
                      <a:latin typeface="나눔고딕 ExtraBold" pitchFamily="50" charset="-127"/>
                      <a:ea typeface="나눔고딕 ExtraBold" pitchFamily="50" charset="-127"/>
                    </a:rPr>
                    <a:t>Cobol</a:t>
                  </a:r>
                </a:p>
              </p:txBody>
            </p:sp>
            <p:sp>
              <p:nvSpPr>
                <p:cNvPr id="58" name="Text Box 522"/>
                <p:cNvSpPr txBox="1">
                  <a:spLocks noChangeArrowheads="1"/>
                </p:cNvSpPr>
                <p:nvPr/>
              </p:nvSpPr>
              <p:spPr bwMode="auto">
                <a:xfrm>
                  <a:off x="6067425" y="4578350"/>
                  <a:ext cx="620713" cy="354013"/>
                </a:xfrm>
                <a:prstGeom prst="rect">
                  <a:avLst/>
                </a:prstGeom>
                <a:noFill/>
                <a:ln w="9525">
                  <a:noFill/>
                  <a:miter lim="800000"/>
                  <a:headEnd/>
                  <a:tailEnd/>
                </a:ln>
              </p:spPr>
              <p:txBody>
                <a:bodyPr wrap="none">
                  <a:spAutoFit/>
                </a:bodyPr>
                <a:lstStyle/>
                <a:p>
                  <a:r>
                    <a:rPr lang="en-US" altLang="ko-KR" sz="1400" b="1">
                      <a:solidFill>
                        <a:srgbClr val="000000"/>
                      </a:solidFill>
                      <a:latin typeface="나눔고딕 ExtraBold" pitchFamily="50" charset="-127"/>
                      <a:ea typeface="나눔고딕 ExtraBold" pitchFamily="50" charset="-127"/>
                    </a:rPr>
                    <a:t>V/B</a:t>
                  </a:r>
                </a:p>
              </p:txBody>
            </p:sp>
            <p:sp>
              <p:nvSpPr>
                <p:cNvPr id="59" name="Text Box 524"/>
                <p:cNvSpPr txBox="1">
                  <a:spLocks noChangeArrowheads="1"/>
                </p:cNvSpPr>
                <p:nvPr/>
              </p:nvSpPr>
              <p:spPr bwMode="auto">
                <a:xfrm>
                  <a:off x="6610350" y="3749675"/>
                  <a:ext cx="393700" cy="354013"/>
                </a:xfrm>
                <a:prstGeom prst="rect">
                  <a:avLst/>
                </a:prstGeom>
                <a:noFill/>
                <a:ln w="9525">
                  <a:noFill/>
                  <a:miter lim="800000"/>
                  <a:headEnd/>
                  <a:tailEnd/>
                </a:ln>
              </p:spPr>
              <p:txBody>
                <a:bodyPr wrap="none">
                  <a:spAutoFit/>
                </a:bodyPr>
                <a:lstStyle/>
                <a:p>
                  <a:r>
                    <a:rPr lang="en-US" altLang="ko-KR" sz="1400" b="1">
                      <a:solidFill>
                        <a:srgbClr val="000000"/>
                      </a:solidFill>
                      <a:latin typeface="나눔고딕 ExtraBold" pitchFamily="50" charset="-127"/>
                      <a:ea typeface="나눔고딕 ExtraBold" pitchFamily="50" charset="-127"/>
                    </a:rPr>
                    <a:t>C</a:t>
                  </a:r>
                </a:p>
              </p:txBody>
            </p:sp>
            <p:sp>
              <p:nvSpPr>
                <p:cNvPr id="60" name="Rectangle 525"/>
                <p:cNvSpPr>
                  <a:spLocks noChangeArrowheads="1"/>
                </p:cNvSpPr>
                <p:nvPr/>
              </p:nvSpPr>
              <p:spPr bwMode="auto">
                <a:xfrm>
                  <a:off x="7664450" y="3533775"/>
                  <a:ext cx="1365250" cy="973138"/>
                </a:xfrm>
                <a:prstGeom prst="rect">
                  <a:avLst/>
                </a:prstGeom>
                <a:noFill/>
                <a:ln w="38100">
                  <a:solidFill>
                    <a:srgbClr val="C00000"/>
                  </a:solidFill>
                  <a:prstDash val="sysDot"/>
                  <a:miter lim="800000"/>
                  <a:headEnd/>
                  <a:tailEnd/>
                </a:ln>
              </p:spPr>
              <p:txBody>
                <a:bodyPr wrap="none" anchor="ctr"/>
                <a:lstStyle/>
                <a:p>
                  <a:endParaRPr lang="ko-KR" altLang="en-US" sz="1400" b="1">
                    <a:solidFill>
                      <a:srgbClr val="000000"/>
                    </a:solidFill>
                    <a:latin typeface="나눔고딕 ExtraBold" pitchFamily="50" charset="-127"/>
                    <a:ea typeface="나눔고딕 ExtraBold" pitchFamily="50" charset="-127"/>
                  </a:endParaRPr>
                </a:p>
              </p:txBody>
            </p:sp>
            <p:sp>
              <p:nvSpPr>
                <p:cNvPr id="61" name="Text Box 526"/>
                <p:cNvSpPr txBox="1">
                  <a:spLocks noChangeArrowheads="1"/>
                </p:cNvSpPr>
                <p:nvPr/>
              </p:nvSpPr>
              <p:spPr bwMode="auto">
                <a:xfrm>
                  <a:off x="6808788" y="4181475"/>
                  <a:ext cx="534987" cy="354013"/>
                </a:xfrm>
                <a:prstGeom prst="rect">
                  <a:avLst/>
                </a:prstGeom>
                <a:noFill/>
                <a:ln w="9525">
                  <a:noFill/>
                  <a:miter lim="800000"/>
                  <a:headEnd/>
                  <a:tailEnd/>
                </a:ln>
              </p:spPr>
              <p:txBody>
                <a:bodyPr wrap="none">
                  <a:spAutoFit/>
                </a:bodyPr>
                <a:lstStyle/>
                <a:p>
                  <a:r>
                    <a:rPr lang="en-US" altLang="ko-KR" sz="1400" b="1">
                      <a:solidFill>
                        <a:srgbClr val="000000"/>
                      </a:solidFill>
                      <a:latin typeface="나눔고딕 ExtraBold" pitchFamily="50" charset="-127"/>
                      <a:ea typeface="나눔고딕 ExtraBold" pitchFamily="50" charset="-127"/>
                    </a:rPr>
                    <a:t>C#</a:t>
                  </a:r>
                </a:p>
              </p:txBody>
            </p:sp>
            <p:sp>
              <p:nvSpPr>
                <p:cNvPr id="62" name="타원 61"/>
                <p:cNvSpPr/>
                <p:nvPr/>
              </p:nvSpPr>
              <p:spPr>
                <a:xfrm>
                  <a:off x="6188075" y="4386263"/>
                  <a:ext cx="206375" cy="206375"/>
                </a:xfrm>
                <a:prstGeom prst="ellipse">
                  <a:avLst/>
                </a:prstGeom>
                <a:solidFill>
                  <a:schemeClr val="bg1"/>
                </a:solid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ko-KR" altLang="en-US"/>
                </a:p>
              </p:txBody>
            </p:sp>
            <p:sp>
              <p:nvSpPr>
                <p:cNvPr id="63" name="타원 62"/>
                <p:cNvSpPr/>
                <p:nvPr/>
              </p:nvSpPr>
              <p:spPr>
                <a:xfrm>
                  <a:off x="6664325" y="4187825"/>
                  <a:ext cx="206375" cy="207963"/>
                </a:xfrm>
                <a:prstGeom prst="ellipse">
                  <a:avLst/>
                </a:prstGeom>
                <a:solidFill>
                  <a:schemeClr val="bg1"/>
                </a:solid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ko-KR" altLang="en-US"/>
                </a:p>
              </p:txBody>
            </p:sp>
            <p:sp>
              <p:nvSpPr>
                <p:cNvPr id="64" name="타원 63"/>
                <p:cNvSpPr/>
                <p:nvPr/>
              </p:nvSpPr>
              <p:spPr>
                <a:xfrm>
                  <a:off x="6664325" y="3568700"/>
                  <a:ext cx="206375" cy="207963"/>
                </a:xfrm>
                <a:prstGeom prst="ellipse">
                  <a:avLst/>
                </a:prstGeom>
                <a:solidFill>
                  <a:schemeClr val="bg1"/>
                </a:solid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ko-KR" altLang="en-US"/>
                </a:p>
              </p:txBody>
            </p:sp>
            <p:sp>
              <p:nvSpPr>
                <p:cNvPr id="65" name="타원 64"/>
                <p:cNvSpPr/>
                <p:nvPr/>
              </p:nvSpPr>
              <p:spPr>
                <a:xfrm>
                  <a:off x="6988175" y="3121025"/>
                  <a:ext cx="206375" cy="207963"/>
                </a:xfrm>
                <a:prstGeom prst="ellipse">
                  <a:avLst/>
                </a:prstGeom>
                <a:solidFill>
                  <a:schemeClr val="bg1"/>
                </a:solid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ko-KR" altLang="en-US"/>
                </a:p>
              </p:txBody>
            </p:sp>
            <p:sp>
              <p:nvSpPr>
                <p:cNvPr id="66" name="타원 65"/>
                <p:cNvSpPr/>
                <p:nvPr/>
              </p:nvSpPr>
              <p:spPr>
                <a:xfrm>
                  <a:off x="8274050" y="4608513"/>
                  <a:ext cx="206375" cy="207962"/>
                </a:xfrm>
                <a:prstGeom prst="ellipse">
                  <a:avLst/>
                </a:prstGeom>
                <a:solidFill>
                  <a:schemeClr val="bg1"/>
                </a:solid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ko-KR" altLang="en-US"/>
                </a:p>
              </p:txBody>
            </p:sp>
            <p:sp>
              <p:nvSpPr>
                <p:cNvPr id="67" name="타원 66"/>
                <p:cNvSpPr/>
                <p:nvPr/>
              </p:nvSpPr>
              <p:spPr>
                <a:xfrm>
                  <a:off x="7866063" y="3651250"/>
                  <a:ext cx="207962" cy="206375"/>
                </a:xfrm>
                <a:prstGeom prst="ellipse">
                  <a:avLst/>
                </a:prstGeom>
                <a:solidFill>
                  <a:schemeClr val="bg1"/>
                </a:solid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ko-KR" altLang="en-US"/>
                </a:p>
              </p:txBody>
            </p:sp>
            <p:sp>
              <p:nvSpPr>
                <p:cNvPr id="68" name="타원 67"/>
                <p:cNvSpPr/>
                <p:nvPr/>
              </p:nvSpPr>
              <p:spPr>
                <a:xfrm>
                  <a:off x="8428038" y="4013200"/>
                  <a:ext cx="207962" cy="206375"/>
                </a:xfrm>
                <a:prstGeom prst="ellipse">
                  <a:avLst/>
                </a:prstGeom>
                <a:solidFill>
                  <a:schemeClr val="bg1"/>
                </a:solid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kumimoji="0" lang="ko-KR" altLang="en-US"/>
                </a:p>
              </p:txBody>
            </p:sp>
          </p:grpSp>
        </p:grpSp>
      </p:grpSp>
      <p:sp>
        <p:nvSpPr>
          <p:cNvPr id="4" name="TextBox 3"/>
          <p:cNvSpPr txBox="1"/>
          <p:nvPr/>
        </p:nvSpPr>
        <p:spPr>
          <a:xfrm>
            <a:off x="5057207" y="1581933"/>
            <a:ext cx="3873482" cy="307777"/>
          </a:xfrm>
          <a:prstGeom prst="rect">
            <a:avLst/>
          </a:prstGeom>
          <a:noFill/>
        </p:spPr>
        <p:txBody>
          <a:bodyPr wrap="square" rtlCol="0">
            <a:spAutoFit/>
          </a:bodyPr>
          <a:lstStyle/>
          <a:p>
            <a:r>
              <a:rPr lang="en-US" altLang="ko-KR" sz="1400" dirty="0" smtClean="0">
                <a:latin typeface="Constantia" pitchFamily="18" charset="0"/>
              </a:rPr>
              <a:t>&lt;Needs analysis results for initial training&gt;</a:t>
            </a:r>
            <a:endParaRPr lang="ko-KR" altLang="en-US" sz="1400" dirty="0">
              <a:latin typeface="Constantia" pitchFamily="18" charset="0"/>
            </a:endParaRPr>
          </a:p>
        </p:txBody>
      </p:sp>
    </p:spTree>
    <p:extLst>
      <p:ext uri="{BB962C8B-B14F-4D97-AF65-F5344CB8AC3E}">
        <p14:creationId xmlns:p14="http://schemas.microsoft.com/office/powerpoint/2010/main" val="2861286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684000" y="756000"/>
            <a:ext cx="7315200" cy="540000"/>
          </a:xfrm>
        </p:spPr>
        <p:txBody>
          <a:bodyPr anchor="ctr">
            <a:normAutofit/>
          </a:bodyPr>
          <a:lstStyle/>
          <a:p>
            <a:r>
              <a:rPr lang="en-US" altLang="ko-KR" sz="2800" b="1" dirty="0">
                <a:solidFill>
                  <a:srgbClr val="0070C0"/>
                </a:solidFill>
                <a:latin typeface="Constantia" pitchFamily="18" charset="0"/>
              </a:rPr>
              <a:t>Example A: SW consortium </a:t>
            </a:r>
            <a:endParaRPr lang="ko-KR" altLang="en-US" sz="2800" b="1" dirty="0">
              <a:solidFill>
                <a:srgbClr val="0070C0"/>
              </a:solidFill>
              <a:latin typeface="Constantia" pitchFamily="18" charset="0"/>
            </a:endParaRPr>
          </a:p>
        </p:txBody>
      </p:sp>
      <p:grpSp>
        <p:nvGrpSpPr>
          <p:cNvPr id="4" name="그룹 26"/>
          <p:cNvGrpSpPr/>
          <p:nvPr/>
        </p:nvGrpSpPr>
        <p:grpSpPr>
          <a:xfrm>
            <a:off x="1275884" y="3933924"/>
            <a:ext cx="6801016" cy="2128901"/>
            <a:chOff x="1174750" y="4503057"/>
            <a:chExt cx="2657288" cy="1610751"/>
          </a:xfrm>
        </p:grpSpPr>
        <p:sp>
          <p:nvSpPr>
            <p:cNvPr id="28" name="Rectangle 559" descr="밝은 수직선"/>
            <p:cNvSpPr>
              <a:spLocks noChangeArrowheads="1"/>
            </p:cNvSpPr>
            <p:nvPr/>
          </p:nvSpPr>
          <p:spPr bwMode="auto">
            <a:xfrm>
              <a:off x="1189038" y="4662488"/>
              <a:ext cx="2192337" cy="1209675"/>
            </a:xfrm>
            <a:prstGeom prst="rect">
              <a:avLst/>
            </a:prstGeom>
            <a:solidFill>
              <a:srgbClr val="C7BDE1"/>
            </a:solidFill>
            <a:ln w="9525">
              <a:noFill/>
              <a:miter lim="800000"/>
              <a:headEnd/>
              <a:tailEnd/>
            </a:ln>
          </p:spPr>
          <p:txBody>
            <a:bodyPr wrap="none" anchor="ctr"/>
            <a:lstStyle/>
            <a:p>
              <a:endParaRPr lang="ko-KR" altLang="en-US" sz="1000" b="1">
                <a:solidFill>
                  <a:srgbClr val="000000"/>
                </a:solidFill>
                <a:latin typeface="나눔고딕 ExtraBold" pitchFamily="50" charset="-127"/>
                <a:ea typeface="나눔고딕 ExtraBold" pitchFamily="50" charset="-127"/>
              </a:endParaRPr>
            </a:p>
          </p:txBody>
        </p:sp>
        <p:sp>
          <p:nvSpPr>
            <p:cNvPr id="29" name="AutoShape 560" descr="격자 무늬"/>
            <p:cNvSpPr>
              <a:spLocks noChangeArrowheads="1"/>
            </p:cNvSpPr>
            <p:nvPr/>
          </p:nvSpPr>
          <p:spPr bwMode="auto">
            <a:xfrm>
              <a:off x="1186896" y="4687887"/>
              <a:ext cx="2216150" cy="1230313"/>
            </a:xfrm>
            <a:prstGeom prst="rtTriangle">
              <a:avLst/>
            </a:prstGeom>
            <a:solidFill>
              <a:srgbClr val="FFFF00"/>
            </a:solidFill>
            <a:ln>
              <a:headEnd/>
              <a:tailEnd/>
            </a:ln>
          </p:spPr>
          <p:style>
            <a:lnRef idx="2">
              <a:schemeClr val="dk1"/>
            </a:lnRef>
            <a:fillRef idx="1">
              <a:schemeClr val="lt1"/>
            </a:fillRef>
            <a:effectRef idx="0">
              <a:schemeClr val="dk1"/>
            </a:effectRef>
            <a:fontRef idx="minor">
              <a:schemeClr val="dk1"/>
            </a:fontRef>
          </p:style>
          <p:txBody>
            <a:bodyPr wrap="none" anchor="ctr"/>
            <a:lstStyle/>
            <a:p>
              <a:pPr>
                <a:defRPr/>
              </a:pPr>
              <a:endParaRPr lang="ko-KR" altLang="ko-KR" sz="900">
                <a:solidFill>
                  <a:srgbClr val="000000"/>
                </a:solidFill>
                <a:latin typeface="나눔고딕 ExtraBold" pitchFamily="50" charset="-127"/>
                <a:ea typeface="나눔고딕 ExtraBold" pitchFamily="50" charset="-127"/>
              </a:endParaRPr>
            </a:p>
          </p:txBody>
        </p:sp>
        <p:sp>
          <p:nvSpPr>
            <p:cNvPr id="30" name="Text Box 561"/>
            <p:cNvSpPr txBox="1">
              <a:spLocks noChangeArrowheads="1"/>
            </p:cNvSpPr>
            <p:nvPr/>
          </p:nvSpPr>
          <p:spPr bwMode="auto">
            <a:xfrm>
              <a:off x="1328738" y="5918200"/>
              <a:ext cx="359009" cy="195608"/>
            </a:xfrm>
            <a:prstGeom prst="rect">
              <a:avLst/>
            </a:prstGeom>
            <a:noFill/>
            <a:ln w="9525">
              <a:noFill/>
              <a:miter lim="800000"/>
              <a:headEnd/>
              <a:tailEnd/>
            </a:ln>
          </p:spPr>
          <p:txBody>
            <a:bodyPr wrap="none">
              <a:spAutoFit/>
            </a:bodyPr>
            <a:lstStyle/>
            <a:p>
              <a:pPr>
                <a:lnSpc>
                  <a:spcPct val="90000"/>
                </a:lnSpc>
              </a:pPr>
              <a:r>
                <a:rPr lang="en-US" altLang="ko-KR" sz="1200" b="1" dirty="0" smtClean="0">
                  <a:solidFill>
                    <a:srgbClr val="0070C0"/>
                  </a:solidFill>
                  <a:latin typeface="Arial Unicode MS" pitchFamily="50" charset="-127"/>
                  <a:ea typeface="Arial Unicode MS" pitchFamily="50" charset="-127"/>
                  <a:cs typeface="Arial Unicode MS" pitchFamily="50" charset="-127"/>
                </a:rPr>
                <a:t>Entry level</a:t>
              </a:r>
              <a:endParaRPr lang="ko-KR" altLang="en-US" sz="1200" b="1" dirty="0">
                <a:solidFill>
                  <a:srgbClr val="0070C0"/>
                </a:solidFill>
                <a:latin typeface="Arial Unicode MS" pitchFamily="50" charset="-127"/>
                <a:ea typeface="Arial Unicode MS" pitchFamily="50" charset="-127"/>
                <a:cs typeface="Arial Unicode MS" pitchFamily="50" charset="-127"/>
              </a:endParaRPr>
            </a:p>
          </p:txBody>
        </p:sp>
        <p:sp>
          <p:nvSpPr>
            <p:cNvPr id="31" name="Text Box 562"/>
            <p:cNvSpPr txBox="1">
              <a:spLocks noChangeArrowheads="1"/>
            </p:cNvSpPr>
            <p:nvPr/>
          </p:nvSpPr>
          <p:spPr bwMode="auto">
            <a:xfrm>
              <a:off x="2814638" y="5918200"/>
              <a:ext cx="328319" cy="195608"/>
            </a:xfrm>
            <a:prstGeom prst="rect">
              <a:avLst/>
            </a:prstGeom>
            <a:noFill/>
            <a:ln w="9525">
              <a:noFill/>
              <a:miter lim="800000"/>
              <a:headEnd/>
              <a:tailEnd/>
            </a:ln>
          </p:spPr>
          <p:txBody>
            <a:bodyPr wrap="none">
              <a:spAutoFit/>
            </a:bodyPr>
            <a:lstStyle/>
            <a:p>
              <a:pPr>
                <a:lnSpc>
                  <a:spcPct val="90000"/>
                </a:lnSpc>
              </a:pPr>
              <a:r>
                <a:rPr lang="en-US" altLang="ko-KR" sz="1200" b="1" dirty="0">
                  <a:solidFill>
                    <a:srgbClr val="0070C0"/>
                  </a:solidFill>
                  <a:latin typeface="Arial Unicode MS" pitchFamily="50" charset="-127"/>
                  <a:ea typeface="Arial Unicode MS" pitchFamily="50" charset="-127"/>
                  <a:cs typeface="Arial Unicode MS" pitchFamily="50" charset="-127"/>
                </a:rPr>
                <a:t>Specialist</a:t>
              </a:r>
              <a:endParaRPr lang="ko-KR" altLang="en-US" sz="1200" b="1" dirty="0">
                <a:solidFill>
                  <a:srgbClr val="0070C0"/>
                </a:solidFill>
                <a:latin typeface="Arial Unicode MS" pitchFamily="50" charset="-127"/>
                <a:ea typeface="Arial Unicode MS" pitchFamily="50" charset="-127"/>
                <a:cs typeface="Arial Unicode MS" pitchFamily="50" charset="-127"/>
              </a:endParaRPr>
            </a:p>
          </p:txBody>
        </p:sp>
        <p:sp>
          <p:nvSpPr>
            <p:cNvPr id="32" name="Text Box 563"/>
            <p:cNvSpPr txBox="1">
              <a:spLocks noChangeArrowheads="1"/>
            </p:cNvSpPr>
            <p:nvPr/>
          </p:nvSpPr>
          <p:spPr bwMode="auto">
            <a:xfrm>
              <a:off x="3217279" y="5633977"/>
              <a:ext cx="371535" cy="195608"/>
            </a:xfrm>
            <a:prstGeom prst="rect">
              <a:avLst/>
            </a:prstGeom>
            <a:noFill/>
            <a:ln w="9525">
              <a:noFill/>
              <a:miter lim="800000"/>
              <a:headEnd/>
              <a:tailEnd/>
            </a:ln>
          </p:spPr>
          <p:txBody>
            <a:bodyPr wrap="none">
              <a:spAutoFit/>
            </a:bodyPr>
            <a:lstStyle/>
            <a:p>
              <a:pPr>
                <a:lnSpc>
                  <a:spcPct val="90000"/>
                </a:lnSpc>
                <a:defRPr/>
              </a:pPr>
              <a:r>
                <a:rPr lang="en-US" altLang="ko-KR" sz="1200" b="1" dirty="0">
                  <a:latin typeface="Arial Unicode MS" pitchFamily="50" charset="-127"/>
                  <a:ea typeface="Arial Unicode MS" pitchFamily="50" charset="-127"/>
                  <a:cs typeface="Arial Unicode MS" pitchFamily="50" charset="-127"/>
                </a:rPr>
                <a:t>Experience</a:t>
              </a:r>
              <a:endParaRPr lang="ko-KR" altLang="en-US" sz="1200" b="1" dirty="0">
                <a:latin typeface="Arial Unicode MS" pitchFamily="50" charset="-127"/>
                <a:ea typeface="Arial Unicode MS" pitchFamily="50" charset="-127"/>
                <a:cs typeface="Arial Unicode MS" pitchFamily="50" charset="-127"/>
              </a:endParaRPr>
            </a:p>
          </p:txBody>
        </p:sp>
        <p:sp>
          <p:nvSpPr>
            <p:cNvPr id="33" name="Text Box 564"/>
            <p:cNvSpPr txBox="1">
              <a:spLocks noChangeArrowheads="1"/>
            </p:cNvSpPr>
            <p:nvPr/>
          </p:nvSpPr>
          <p:spPr bwMode="auto">
            <a:xfrm>
              <a:off x="1209937" y="4503057"/>
              <a:ext cx="396588" cy="195608"/>
            </a:xfrm>
            <a:prstGeom prst="rect">
              <a:avLst/>
            </a:prstGeom>
            <a:noFill/>
            <a:ln w="9525">
              <a:noFill/>
              <a:miter lim="800000"/>
              <a:headEnd/>
              <a:tailEnd/>
            </a:ln>
          </p:spPr>
          <p:txBody>
            <a:bodyPr wrap="none">
              <a:spAutoFit/>
            </a:bodyPr>
            <a:lstStyle/>
            <a:p>
              <a:pPr>
                <a:lnSpc>
                  <a:spcPct val="90000"/>
                </a:lnSpc>
              </a:pPr>
              <a:r>
                <a:rPr lang="en-US" altLang="ko-KR" sz="1200" b="1" dirty="0">
                  <a:latin typeface="Arial Unicode MS" pitchFamily="50" charset="-127"/>
                  <a:ea typeface="Arial Unicode MS" pitchFamily="50" charset="-127"/>
                  <a:cs typeface="Arial Unicode MS" pitchFamily="50" charset="-127"/>
                </a:rPr>
                <a:t>Knowledge </a:t>
              </a:r>
              <a:endParaRPr lang="ko-KR" altLang="en-US" sz="1200" b="1" dirty="0">
                <a:latin typeface="Arial Unicode MS" pitchFamily="50" charset="-127"/>
                <a:ea typeface="Arial Unicode MS" pitchFamily="50" charset="-127"/>
                <a:cs typeface="Arial Unicode MS" pitchFamily="50" charset="-127"/>
              </a:endParaRPr>
            </a:p>
          </p:txBody>
        </p:sp>
        <p:sp>
          <p:nvSpPr>
            <p:cNvPr id="34" name="Line 566"/>
            <p:cNvSpPr>
              <a:spLocks noChangeShapeType="1"/>
            </p:cNvSpPr>
            <p:nvPr/>
          </p:nvSpPr>
          <p:spPr bwMode="auto">
            <a:xfrm>
              <a:off x="3381375" y="4662488"/>
              <a:ext cx="1588" cy="1219200"/>
            </a:xfrm>
            <a:prstGeom prst="line">
              <a:avLst/>
            </a:prstGeom>
            <a:noFill/>
            <a:ln w="19050">
              <a:solidFill>
                <a:schemeClr val="bg1">
                  <a:lumMod val="65000"/>
                </a:schemeClr>
              </a:solidFill>
              <a:prstDash val="dash"/>
              <a:round/>
              <a:headEnd/>
              <a:tailEnd/>
            </a:ln>
          </p:spPr>
          <p:txBody>
            <a:bodyPr/>
            <a:lstStyle/>
            <a:p>
              <a:pPr>
                <a:defRPr/>
              </a:pPr>
              <a:endParaRPr lang="ko-KR" altLang="en-US" sz="1000" b="1">
                <a:solidFill>
                  <a:srgbClr val="000000"/>
                </a:solidFill>
                <a:latin typeface="나눔고딕 ExtraBold" pitchFamily="50" charset="-127"/>
                <a:ea typeface="나눔고딕 ExtraBold" pitchFamily="50" charset="-127"/>
              </a:endParaRPr>
            </a:p>
          </p:txBody>
        </p:sp>
        <p:sp>
          <p:nvSpPr>
            <p:cNvPr id="35" name="AutoShape 567" descr="80%"/>
            <p:cNvSpPr>
              <a:spLocks noChangeArrowheads="1"/>
            </p:cNvSpPr>
            <p:nvPr/>
          </p:nvSpPr>
          <p:spPr bwMode="auto">
            <a:xfrm flipH="1" flipV="1">
              <a:off x="1174750" y="4654550"/>
              <a:ext cx="2206625" cy="352425"/>
            </a:xfrm>
            <a:prstGeom prst="rtTriangle">
              <a:avLst/>
            </a:prstGeom>
            <a:solidFill>
              <a:srgbClr val="A190CC"/>
            </a:solidFill>
            <a:ln w="9525">
              <a:noFill/>
              <a:miter lim="800000"/>
              <a:headEnd/>
              <a:tailEnd/>
            </a:ln>
          </p:spPr>
          <p:txBody>
            <a:bodyPr wrap="none" anchor="ctr"/>
            <a:lstStyle/>
            <a:p>
              <a:endParaRPr lang="ko-KR" altLang="en-US" sz="1000" b="1">
                <a:solidFill>
                  <a:srgbClr val="000000"/>
                </a:solidFill>
                <a:latin typeface="나눔고딕 ExtraBold" pitchFamily="50" charset="-127"/>
                <a:ea typeface="나눔고딕 ExtraBold" pitchFamily="50" charset="-127"/>
              </a:endParaRPr>
            </a:p>
          </p:txBody>
        </p:sp>
        <p:sp>
          <p:nvSpPr>
            <p:cNvPr id="36" name="Line 568"/>
            <p:cNvSpPr>
              <a:spLocks noChangeShapeType="1"/>
            </p:cNvSpPr>
            <p:nvPr/>
          </p:nvSpPr>
          <p:spPr bwMode="auto">
            <a:xfrm>
              <a:off x="1218646" y="4662488"/>
              <a:ext cx="2184400" cy="1230312"/>
            </a:xfrm>
            <a:prstGeom prst="line">
              <a:avLst/>
            </a:prstGeom>
            <a:noFill/>
            <a:ln w="28575">
              <a:solidFill>
                <a:schemeClr val="bg1">
                  <a:lumMod val="65000"/>
                </a:schemeClr>
              </a:solidFill>
              <a:round/>
              <a:headEnd/>
              <a:tailEnd/>
            </a:ln>
          </p:spPr>
          <p:txBody>
            <a:bodyPr/>
            <a:lstStyle/>
            <a:p>
              <a:pPr>
                <a:defRPr/>
              </a:pPr>
              <a:endParaRPr lang="ko-KR" altLang="en-US" sz="1000" b="1">
                <a:solidFill>
                  <a:srgbClr val="000000"/>
                </a:solidFill>
                <a:latin typeface="나눔고딕 ExtraBold" pitchFamily="50" charset="-127"/>
                <a:ea typeface="나눔고딕 ExtraBold" pitchFamily="50" charset="-127"/>
              </a:endParaRPr>
            </a:p>
          </p:txBody>
        </p:sp>
        <p:sp>
          <p:nvSpPr>
            <p:cNvPr id="37" name="Line 569"/>
            <p:cNvSpPr>
              <a:spLocks noChangeShapeType="1"/>
            </p:cNvSpPr>
            <p:nvPr/>
          </p:nvSpPr>
          <p:spPr bwMode="auto">
            <a:xfrm>
              <a:off x="1195388" y="4654550"/>
              <a:ext cx="2189162" cy="360363"/>
            </a:xfrm>
            <a:prstGeom prst="line">
              <a:avLst/>
            </a:prstGeom>
            <a:noFill/>
            <a:ln w="28575">
              <a:solidFill>
                <a:schemeClr val="bg1">
                  <a:lumMod val="65000"/>
                </a:schemeClr>
              </a:solidFill>
              <a:round/>
              <a:headEnd/>
              <a:tailEnd/>
            </a:ln>
          </p:spPr>
          <p:txBody>
            <a:bodyPr/>
            <a:lstStyle/>
            <a:p>
              <a:pPr>
                <a:defRPr/>
              </a:pPr>
              <a:endParaRPr lang="ko-KR" altLang="en-US" sz="1000" b="1">
                <a:solidFill>
                  <a:srgbClr val="000000"/>
                </a:solidFill>
                <a:latin typeface="나눔고딕 ExtraBold" pitchFamily="50" charset="-127"/>
                <a:ea typeface="나눔고딕 ExtraBold" pitchFamily="50" charset="-127"/>
              </a:endParaRPr>
            </a:p>
          </p:txBody>
        </p:sp>
        <p:sp>
          <p:nvSpPr>
            <p:cNvPr id="38" name="Line 573"/>
            <p:cNvSpPr>
              <a:spLocks noChangeShapeType="1"/>
            </p:cNvSpPr>
            <p:nvPr/>
          </p:nvSpPr>
          <p:spPr bwMode="auto">
            <a:xfrm>
              <a:off x="1433513" y="4676775"/>
              <a:ext cx="0" cy="1228725"/>
            </a:xfrm>
            <a:prstGeom prst="line">
              <a:avLst/>
            </a:prstGeom>
            <a:noFill/>
            <a:ln w="19050">
              <a:solidFill>
                <a:schemeClr val="bg1">
                  <a:lumMod val="65000"/>
                </a:schemeClr>
              </a:solidFill>
              <a:prstDash val="dash"/>
              <a:round/>
              <a:headEnd/>
              <a:tailEnd/>
            </a:ln>
          </p:spPr>
          <p:txBody>
            <a:bodyPr/>
            <a:lstStyle/>
            <a:p>
              <a:pPr>
                <a:defRPr/>
              </a:pPr>
              <a:endParaRPr lang="ko-KR" altLang="en-US" sz="1000" b="1">
                <a:solidFill>
                  <a:srgbClr val="000000"/>
                </a:solidFill>
                <a:latin typeface="나눔고딕 ExtraBold" pitchFamily="50" charset="-127"/>
                <a:ea typeface="나눔고딕 ExtraBold" pitchFamily="50" charset="-127"/>
              </a:endParaRPr>
            </a:p>
          </p:txBody>
        </p:sp>
        <p:sp>
          <p:nvSpPr>
            <p:cNvPr id="39" name="Line 575"/>
            <p:cNvSpPr>
              <a:spLocks noChangeShapeType="1"/>
            </p:cNvSpPr>
            <p:nvPr/>
          </p:nvSpPr>
          <p:spPr bwMode="auto">
            <a:xfrm>
              <a:off x="2039938" y="4667250"/>
              <a:ext cx="0" cy="1228725"/>
            </a:xfrm>
            <a:prstGeom prst="line">
              <a:avLst/>
            </a:prstGeom>
            <a:noFill/>
            <a:ln w="19050">
              <a:solidFill>
                <a:schemeClr val="bg1">
                  <a:lumMod val="65000"/>
                </a:schemeClr>
              </a:solidFill>
              <a:prstDash val="dash"/>
              <a:round/>
              <a:headEnd/>
              <a:tailEnd/>
            </a:ln>
          </p:spPr>
          <p:txBody>
            <a:bodyPr/>
            <a:lstStyle/>
            <a:p>
              <a:pPr>
                <a:defRPr/>
              </a:pPr>
              <a:endParaRPr lang="ko-KR" altLang="en-US" sz="1000" b="1">
                <a:solidFill>
                  <a:srgbClr val="000000"/>
                </a:solidFill>
                <a:latin typeface="나눔고딕 ExtraBold" pitchFamily="50" charset="-127"/>
                <a:ea typeface="나눔고딕 ExtraBold" pitchFamily="50" charset="-127"/>
              </a:endParaRPr>
            </a:p>
          </p:txBody>
        </p:sp>
        <p:sp>
          <p:nvSpPr>
            <p:cNvPr id="40" name="Line 576"/>
            <p:cNvSpPr>
              <a:spLocks noChangeShapeType="1"/>
            </p:cNvSpPr>
            <p:nvPr/>
          </p:nvSpPr>
          <p:spPr bwMode="auto">
            <a:xfrm>
              <a:off x="1182688" y="4535488"/>
              <a:ext cx="0" cy="1363662"/>
            </a:xfrm>
            <a:prstGeom prst="line">
              <a:avLst/>
            </a:prstGeom>
            <a:noFill/>
            <a:ln w="19050">
              <a:solidFill>
                <a:srgbClr val="6D6D6D"/>
              </a:solidFill>
              <a:round/>
              <a:headEnd type="triangle" w="med" len="med"/>
              <a:tailEnd/>
            </a:ln>
          </p:spPr>
          <p:txBody>
            <a:bodyPr/>
            <a:lstStyle/>
            <a:p>
              <a:endParaRPr lang="ko-KR" altLang="en-US"/>
            </a:p>
          </p:txBody>
        </p:sp>
        <p:sp>
          <p:nvSpPr>
            <p:cNvPr id="41" name="Line 579"/>
            <p:cNvSpPr>
              <a:spLocks noChangeShapeType="1"/>
            </p:cNvSpPr>
            <p:nvPr/>
          </p:nvSpPr>
          <p:spPr bwMode="auto">
            <a:xfrm>
              <a:off x="3165979" y="4600861"/>
              <a:ext cx="0" cy="1228725"/>
            </a:xfrm>
            <a:prstGeom prst="line">
              <a:avLst/>
            </a:prstGeom>
            <a:noFill/>
            <a:ln w="19050">
              <a:solidFill>
                <a:schemeClr val="bg1">
                  <a:lumMod val="65000"/>
                </a:schemeClr>
              </a:solidFill>
              <a:prstDash val="dash"/>
              <a:round/>
              <a:headEnd/>
              <a:tailEnd/>
            </a:ln>
          </p:spPr>
          <p:txBody>
            <a:bodyPr/>
            <a:lstStyle/>
            <a:p>
              <a:pPr>
                <a:defRPr/>
              </a:pPr>
              <a:endParaRPr lang="ko-KR" altLang="en-US" sz="1000" b="1">
                <a:solidFill>
                  <a:srgbClr val="000000"/>
                </a:solidFill>
                <a:latin typeface="나눔고딕 ExtraBold" pitchFamily="50" charset="-127"/>
                <a:ea typeface="나눔고딕 ExtraBold" pitchFamily="50" charset="-127"/>
              </a:endParaRPr>
            </a:p>
          </p:txBody>
        </p:sp>
        <p:cxnSp>
          <p:nvCxnSpPr>
            <p:cNvPr id="42" name="직선 연결선 61"/>
            <p:cNvCxnSpPr>
              <a:cxnSpLocks noChangeShapeType="1"/>
              <a:stCxn id="40" idx="1"/>
            </p:cNvCxnSpPr>
            <p:nvPr/>
          </p:nvCxnSpPr>
          <p:spPr bwMode="auto">
            <a:xfrm flipV="1">
              <a:off x="1182688" y="5892800"/>
              <a:ext cx="2298700" cy="6350"/>
            </a:xfrm>
            <a:prstGeom prst="line">
              <a:avLst/>
            </a:prstGeom>
            <a:noFill/>
            <a:ln w="19050">
              <a:solidFill>
                <a:srgbClr val="6D6D6D"/>
              </a:solidFill>
              <a:round/>
              <a:headEnd/>
              <a:tailEnd type="triangle" w="med" len="med"/>
            </a:ln>
          </p:spPr>
        </p:cxnSp>
        <p:sp>
          <p:nvSpPr>
            <p:cNvPr id="43" name="Text Box 570"/>
            <p:cNvSpPr txBox="1">
              <a:spLocks noChangeArrowheads="1"/>
            </p:cNvSpPr>
            <p:nvPr/>
          </p:nvSpPr>
          <p:spPr bwMode="auto">
            <a:xfrm>
              <a:off x="1445100" y="5354700"/>
              <a:ext cx="788998" cy="163007"/>
            </a:xfrm>
            <a:prstGeom prst="rect">
              <a:avLst/>
            </a:prstGeom>
            <a:noFill/>
            <a:ln w="9525">
              <a:noFill/>
              <a:miter lim="800000"/>
              <a:headEnd/>
              <a:tailEnd/>
            </a:ln>
          </p:spPr>
          <p:txBody>
            <a:bodyPr lIns="72000" tIns="0" rIns="72000" bIns="0">
              <a:spAutoFit/>
              <a:scene3d>
                <a:camera prst="orthographicFront"/>
                <a:lightRig rig="threePt" dir="t"/>
              </a:scene3d>
              <a:sp3d contourW="44450">
                <a:bevelT w="1270"/>
                <a:bevelB w="0" h="0"/>
                <a:contourClr>
                  <a:schemeClr val="bg1"/>
                </a:contourClr>
              </a:sp3d>
            </a:bodyPr>
            <a:lstStyle>
              <a:defPPr>
                <a:defRPr lang="ko-KR"/>
              </a:defPPr>
              <a:lvl1pPr algn="ctr" defTabSz="762000" eaLnBrk="0" latinLnBrk="0" hangingPunct="0">
                <a:lnSpc>
                  <a:spcPct val="100000"/>
                </a:lnSpc>
                <a:spcBef>
                  <a:spcPts val="300"/>
                </a:spcBef>
                <a:buClr>
                  <a:srgbClr val="808080"/>
                </a:buClr>
                <a:buSzPct val="80000"/>
                <a:tabLst>
                  <a:tab pos="5648325" algn="l"/>
                </a:tabLst>
                <a:defRPr sz="1600" kern="0">
                  <a:solidFill>
                    <a:srgbClr val="C50A56"/>
                  </a:solidFill>
                  <a:effectLst>
                    <a:outerShdw blurRad="139700" dist="76200" dir="2700000" sx="103000" sy="103000" algn="tl" rotWithShape="0">
                      <a:prstClr val="black">
                        <a:alpha val="40000"/>
                      </a:prstClr>
                    </a:outerShdw>
                  </a:effectLst>
                  <a:latin typeface="나눔고딕 ExtraBold" pitchFamily="50" charset="-127"/>
                  <a:ea typeface="나눔고딕 ExtraBold" pitchFamily="50" charset="-127"/>
                  <a:cs typeface="Arial" pitchFamily="34" charset="0"/>
                </a:defRPr>
              </a:lvl1pPr>
            </a:lstStyle>
            <a:p>
              <a:pPr fontAlgn="auto">
                <a:spcAft>
                  <a:spcPts val="0"/>
                </a:spcAft>
                <a:defRPr/>
              </a:pPr>
              <a:r>
                <a:rPr kumimoji="0" lang="en-US" altLang="ko-KR" sz="1400" dirty="0">
                  <a:solidFill>
                    <a:srgbClr val="FF0000"/>
                  </a:solidFill>
                </a:rPr>
                <a:t>IT </a:t>
              </a:r>
              <a:r>
                <a:rPr kumimoji="0" lang="en-US" altLang="ko-KR" sz="1400" dirty="0" smtClean="0">
                  <a:solidFill>
                    <a:srgbClr val="FF0000"/>
                  </a:solidFill>
                </a:rPr>
                <a:t>skills</a:t>
              </a:r>
              <a:endParaRPr kumimoji="0" lang="ko-KR" altLang="en-US" sz="1400" dirty="0">
                <a:solidFill>
                  <a:srgbClr val="FF0000"/>
                </a:solidFill>
              </a:endParaRPr>
            </a:p>
          </p:txBody>
        </p:sp>
        <p:sp>
          <p:nvSpPr>
            <p:cNvPr id="44" name="Text Box 571"/>
            <p:cNvSpPr txBox="1">
              <a:spLocks noChangeArrowheads="1"/>
            </p:cNvSpPr>
            <p:nvPr/>
          </p:nvSpPr>
          <p:spPr bwMode="auto">
            <a:xfrm>
              <a:off x="2408251" y="4595875"/>
              <a:ext cx="1423787" cy="163007"/>
            </a:xfrm>
            <a:prstGeom prst="rect">
              <a:avLst/>
            </a:prstGeom>
            <a:noFill/>
            <a:ln w="9525">
              <a:noFill/>
              <a:miter lim="800000"/>
              <a:headEnd/>
              <a:tailEnd/>
            </a:ln>
          </p:spPr>
          <p:txBody>
            <a:bodyPr lIns="72000" tIns="0" rIns="72000" bIns="0">
              <a:spAutoFit/>
              <a:scene3d>
                <a:camera prst="orthographicFront"/>
                <a:lightRig rig="threePt" dir="t"/>
              </a:scene3d>
              <a:sp3d contourW="44450">
                <a:bevelT w="1270"/>
                <a:bevelB w="0" h="0"/>
                <a:contourClr>
                  <a:schemeClr val="bg1"/>
                </a:contourClr>
              </a:sp3d>
            </a:bodyPr>
            <a:lstStyle>
              <a:defPPr>
                <a:defRPr lang="ko-KR"/>
              </a:defPPr>
              <a:lvl1pPr algn="ctr" defTabSz="762000" eaLnBrk="0" latinLnBrk="0" hangingPunct="0">
                <a:lnSpc>
                  <a:spcPct val="100000"/>
                </a:lnSpc>
                <a:spcBef>
                  <a:spcPts val="300"/>
                </a:spcBef>
                <a:buClr>
                  <a:srgbClr val="808080"/>
                </a:buClr>
                <a:buSzPct val="80000"/>
                <a:tabLst>
                  <a:tab pos="5648325" algn="l"/>
                </a:tabLst>
                <a:defRPr sz="1600" kern="0">
                  <a:solidFill>
                    <a:srgbClr val="C50A56"/>
                  </a:solidFill>
                  <a:effectLst>
                    <a:outerShdw blurRad="139700" dist="76200" dir="2700000" sx="103000" sy="103000" algn="tl" rotWithShape="0">
                      <a:prstClr val="black">
                        <a:alpha val="40000"/>
                      </a:prstClr>
                    </a:outerShdw>
                  </a:effectLst>
                  <a:latin typeface="나눔고딕 ExtraBold" pitchFamily="50" charset="-127"/>
                  <a:ea typeface="나눔고딕 ExtraBold" pitchFamily="50" charset="-127"/>
                  <a:cs typeface="Arial" pitchFamily="34" charset="0"/>
                </a:defRPr>
              </a:lvl1pPr>
            </a:lstStyle>
            <a:p>
              <a:pPr fontAlgn="auto">
                <a:spcAft>
                  <a:spcPts val="0"/>
                </a:spcAft>
                <a:defRPr/>
              </a:pPr>
              <a:r>
                <a:rPr kumimoji="0" lang="en-US" altLang="ko-KR" sz="1400" dirty="0">
                  <a:solidFill>
                    <a:srgbClr val="FF0000"/>
                  </a:solidFill>
                </a:rPr>
                <a:t>Business </a:t>
              </a:r>
              <a:r>
                <a:rPr kumimoji="0" lang="en-US" altLang="ko-KR" sz="1400" dirty="0" smtClean="0">
                  <a:solidFill>
                    <a:srgbClr val="FF0000"/>
                  </a:solidFill>
                </a:rPr>
                <a:t>skills</a:t>
              </a:r>
              <a:endParaRPr kumimoji="0" lang="ko-KR" altLang="en-US" sz="1400" dirty="0">
                <a:solidFill>
                  <a:srgbClr val="FF0000"/>
                </a:solidFill>
              </a:endParaRPr>
            </a:p>
          </p:txBody>
        </p:sp>
        <p:sp>
          <p:nvSpPr>
            <p:cNvPr id="45" name="Text Box 572"/>
            <p:cNvSpPr txBox="1">
              <a:spLocks noChangeArrowheads="1"/>
            </p:cNvSpPr>
            <p:nvPr/>
          </p:nvSpPr>
          <p:spPr bwMode="auto">
            <a:xfrm>
              <a:off x="2218283" y="5051881"/>
              <a:ext cx="1284326" cy="163007"/>
            </a:xfrm>
            <a:prstGeom prst="rect">
              <a:avLst/>
            </a:prstGeom>
            <a:noFill/>
            <a:ln w="9525">
              <a:noFill/>
              <a:miter lim="800000"/>
              <a:headEnd/>
              <a:tailEnd/>
            </a:ln>
          </p:spPr>
          <p:txBody>
            <a:bodyPr lIns="72000" tIns="0" rIns="72000" bIns="0">
              <a:spAutoFit/>
              <a:scene3d>
                <a:camera prst="orthographicFront"/>
                <a:lightRig rig="threePt" dir="t"/>
              </a:scene3d>
              <a:sp3d contourW="44450">
                <a:bevelT w="1270"/>
                <a:bevelB w="0" h="0"/>
                <a:contourClr>
                  <a:schemeClr val="bg1"/>
                </a:contourClr>
              </a:sp3d>
            </a:bodyPr>
            <a:lstStyle>
              <a:defPPr>
                <a:defRPr lang="ko-KR"/>
              </a:defPPr>
              <a:lvl1pPr algn="ctr" defTabSz="762000" eaLnBrk="0" latinLnBrk="0" hangingPunct="0">
                <a:lnSpc>
                  <a:spcPct val="100000"/>
                </a:lnSpc>
                <a:spcBef>
                  <a:spcPts val="300"/>
                </a:spcBef>
                <a:buClr>
                  <a:srgbClr val="808080"/>
                </a:buClr>
                <a:buSzPct val="80000"/>
                <a:tabLst>
                  <a:tab pos="5648325" algn="l"/>
                </a:tabLst>
                <a:defRPr sz="1600" kern="0">
                  <a:solidFill>
                    <a:srgbClr val="C50A56"/>
                  </a:solidFill>
                  <a:effectLst>
                    <a:outerShdw blurRad="139700" dist="76200" dir="2700000" sx="103000" sy="103000" algn="tl" rotWithShape="0">
                      <a:prstClr val="black">
                        <a:alpha val="40000"/>
                      </a:prstClr>
                    </a:outerShdw>
                  </a:effectLst>
                  <a:latin typeface="나눔고딕 ExtraBold" pitchFamily="50" charset="-127"/>
                  <a:ea typeface="나눔고딕 ExtraBold" pitchFamily="50" charset="-127"/>
                  <a:cs typeface="Arial" pitchFamily="34" charset="0"/>
                </a:defRPr>
              </a:lvl1pPr>
            </a:lstStyle>
            <a:p>
              <a:pPr fontAlgn="auto">
                <a:spcAft>
                  <a:spcPts val="0"/>
                </a:spcAft>
                <a:defRPr/>
              </a:pPr>
              <a:r>
                <a:rPr kumimoji="0" lang="en-US" altLang="ko-KR" sz="1400" dirty="0" smtClean="0">
                  <a:solidFill>
                    <a:srgbClr val="FF0000"/>
                  </a:solidFill>
                </a:rPr>
                <a:t>Project skills</a:t>
              </a:r>
              <a:endParaRPr kumimoji="0" lang="ko-KR" altLang="en-US" sz="1400" dirty="0">
                <a:solidFill>
                  <a:srgbClr val="FF0000"/>
                </a:solidFill>
              </a:endParaRPr>
            </a:p>
          </p:txBody>
        </p:sp>
      </p:grpSp>
      <p:sp>
        <p:nvSpPr>
          <p:cNvPr id="46" name="TextBox 45"/>
          <p:cNvSpPr txBox="1"/>
          <p:nvPr/>
        </p:nvSpPr>
        <p:spPr>
          <a:xfrm>
            <a:off x="611560" y="1535956"/>
            <a:ext cx="7920880" cy="2139047"/>
          </a:xfrm>
          <a:prstGeom prst="rect">
            <a:avLst/>
          </a:prstGeom>
          <a:noFill/>
        </p:spPr>
        <p:txBody>
          <a:bodyPr wrap="square" rtlCol="0">
            <a:spAutoFit/>
          </a:bodyPr>
          <a:lstStyle/>
          <a:p>
            <a:pPr indent="357188">
              <a:buFont typeface="Arial" pitchFamily="34" charset="0"/>
              <a:buChar char="•"/>
            </a:pPr>
            <a:r>
              <a:rPr lang="en-US" altLang="ko-KR" sz="1600" b="1" dirty="0" smtClean="0">
                <a:latin typeface="Constantia" pitchFamily="18" charset="0"/>
              </a:rPr>
              <a:t>Training for current employees</a:t>
            </a:r>
          </a:p>
          <a:p>
            <a:pPr indent="357188"/>
            <a:endParaRPr lang="en-US" altLang="ko-KR" sz="300" dirty="0">
              <a:latin typeface="Constantia" pitchFamily="18" charset="0"/>
            </a:endParaRPr>
          </a:p>
          <a:p>
            <a:pPr marL="712788" indent="-355600">
              <a:buFont typeface="Wingdings" pitchFamily="2" charset="2"/>
              <a:buChar char="ü"/>
            </a:pPr>
            <a:r>
              <a:rPr lang="en-US" altLang="ko-KR" sz="1600" dirty="0" smtClean="0">
                <a:latin typeface="Constantia" pitchFamily="18" charset="0"/>
              </a:rPr>
              <a:t>Training area: Enhancement of comprehensive skill set for IT specialists comprising IT skills, project management skills and business skills</a:t>
            </a:r>
          </a:p>
          <a:p>
            <a:pPr marL="712788" indent="-355600">
              <a:buFont typeface="Wingdings" pitchFamily="2" charset="2"/>
              <a:buChar char="ü"/>
            </a:pPr>
            <a:endParaRPr lang="en-US" altLang="ko-KR" sz="800" dirty="0"/>
          </a:p>
          <a:p>
            <a:pPr marL="712788" indent="-355600">
              <a:buFont typeface="Wingdings" pitchFamily="2" charset="2"/>
              <a:buChar char="ü"/>
            </a:pPr>
            <a:r>
              <a:rPr lang="en-US" altLang="ko-KR" sz="1600" dirty="0" smtClean="0">
                <a:latin typeface="Constantia" pitchFamily="18" charset="0"/>
              </a:rPr>
              <a:t>Based on learning roadmap towards IT specialists, prepared by differentiated training courses for entry/advanced/specialist level </a:t>
            </a:r>
          </a:p>
          <a:p>
            <a:pPr marL="712788" indent="-355600">
              <a:buFont typeface="Wingdings" pitchFamily="2" charset="2"/>
              <a:buChar char="ü"/>
            </a:pPr>
            <a:endParaRPr lang="en-US" altLang="ko-KR" sz="800" dirty="0"/>
          </a:p>
          <a:p>
            <a:pPr marL="712788" indent="-357188">
              <a:buFont typeface="Wingdings" pitchFamily="2" charset="2"/>
              <a:buChar char="ü"/>
            </a:pPr>
            <a:r>
              <a:rPr lang="en-US" altLang="ko-KR" sz="1600" dirty="0">
                <a:latin typeface="Constantia" pitchFamily="18" charset="0"/>
              </a:rPr>
              <a:t>No. of trainees: 518 in 2011, 737 in 2012, 598 by Oct. 2013. </a:t>
            </a:r>
          </a:p>
          <a:p>
            <a:endParaRPr lang="ko-KR" altLang="en-US" dirty="0"/>
          </a:p>
        </p:txBody>
      </p:sp>
      <p:sp>
        <p:nvSpPr>
          <p:cNvPr id="3" name="TextBox 2"/>
          <p:cNvSpPr txBox="1"/>
          <p:nvPr/>
        </p:nvSpPr>
        <p:spPr>
          <a:xfrm>
            <a:off x="1333438" y="3450580"/>
            <a:ext cx="5598170" cy="338554"/>
          </a:xfrm>
          <a:prstGeom prst="rect">
            <a:avLst/>
          </a:prstGeom>
          <a:noFill/>
        </p:spPr>
        <p:txBody>
          <a:bodyPr wrap="square" rtlCol="0">
            <a:spAutoFit/>
          </a:bodyPr>
          <a:lstStyle/>
          <a:p>
            <a:pPr algn="ctr"/>
            <a:r>
              <a:rPr lang="en-US" altLang="ko-KR" sz="1600" dirty="0" smtClean="0">
                <a:latin typeface="Constantia" pitchFamily="18" charset="0"/>
              </a:rPr>
              <a:t>&lt;Learning roadmap for current workers&gt;</a:t>
            </a:r>
            <a:endParaRPr lang="ko-KR" altLang="en-US" sz="1600" dirty="0">
              <a:latin typeface="Constantia" pitchFamily="18" charset="0"/>
            </a:endParaRPr>
          </a:p>
        </p:txBody>
      </p:sp>
    </p:spTree>
    <p:extLst>
      <p:ext uri="{BB962C8B-B14F-4D97-AF65-F5344CB8AC3E}">
        <p14:creationId xmlns:p14="http://schemas.microsoft.com/office/powerpoint/2010/main" val="336820140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684000" y="756000"/>
            <a:ext cx="8229600" cy="1143000"/>
          </a:xfrm>
        </p:spPr>
        <p:txBody>
          <a:bodyPr anchor="t">
            <a:normAutofit/>
          </a:bodyPr>
          <a:lstStyle/>
          <a:p>
            <a:r>
              <a:rPr lang="en-US" altLang="ko-KR" sz="2800" b="1" dirty="0" smtClean="0">
                <a:solidFill>
                  <a:srgbClr val="0070C0"/>
                </a:solidFill>
                <a:latin typeface="Constantia" pitchFamily="18" charset="0"/>
              </a:rPr>
              <a:t>Example B: Partner company of Steel HRD consortium</a:t>
            </a:r>
            <a:endParaRPr lang="ko-KR" altLang="en-US" sz="2800" b="1" dirty="0">
              <a:solidFill>
                <a:srgbClr val="0070C0"/>
              </a:solidFill>
              <a:latin typeface="Constantia" pitchFamily="18" charset="0"/>
            </a:endParaRPr>
          </a:p>
        </p:txBody>
      </p:sp>
      <p:sp>
        <p:nvSpPr>
          <p:cNvPr id="3" name="내용 개체 틀 2"/>
          <p:cNvSpPr>
            <a:spLocks noGrp="1"/>
          </p:cNvSpPr>
          <p:nvPr>
            <p:ph idx="1"/>
          </p:nvPr>
        </p:nvSpPr>
        <p:spPr/>
        <p:txBody>
          <a:bodyPr>
            <a:noAutofit/>
          </a:bodyPr>
          <a:lstStyle/>
          <a:p>
            <a:pPr>
              <a:buClrTx/>
              <a:buFont typeface="Arial" pitchFamily="34" charset="0"/>
              <a:buChar char="•"/>
            </a:pPr>
            <a:r>
              <a:rPr lang="en-US" altLang="ko-KR" sz="1600" dirty="0" smtClean="0">
                <a:latin typeface="Constantia" pitchFamily="18" charset="0"/>
              </a:rPr>
              <a:t>From the viewpoint of a partner company (Company B) of steel training consortium</a:t>
            </a:r>
          </a:p>
          <a:p>
            <a:pPr>
              <a:buClrTx/>
              <a:buFont typeface="Arial" pitchFamily="34" charset="0"/>
              <a:buChar char="•"/>
            </a:pPr>
            <a:endParaRPr lang="en-US" altLang="ko-KR" sz="800" dirty="0" smtClean="0">
              <a:latin typeface="Constantia" pitchFamily="18" charset="0"/>
            </a:endParaRPr>
          </a:p>
          <a:p>
            <a:pPr>
              <a:buClrTx/>
              <a:buFont typeface="Arial" pitchFamily="34" charset="0"/>
              <a:buChar char="•"/>
            </a:pPr>
            <a:r>
              <a:rPr lang="en-US" altLang="ko-KR" sz="1600" dirty="0" smtClean="0">
                <a:latin typeface="Constantia" pitchFamily="18" charset="0"/>
              </a:rPr>
              <a:t>Partner company of steel training consortium organized by a large steel-making company</a:t>
            </a:r>
          </a:p>
          <a:p>
            <a:pPr marL="712788" indent="-355600">
              <a:buClrTx/>
              <a:buFont typeface="Wingdings" pitchFamily="2" charset="2"/>
              <a:buChar char="ü"/>
            </a:pPr>
            <a:r>
              <a:rPr lang="en-US" altLang="ko-KR" sz="1600" dirty="0" smtClean="0">
                <a:latin typeface="Constantia" pitchFamily="18" charset="0"/>
              </a:rPr>
              <a:t>Steel training consortium: </a:t>
            </a:r>
            <a:r>
              <a:rPr lang="en-US" altLang="ko-KR" sz="1600" dirty="0">
                <a:latin typeface="Constantia" pitchFamily="18" charset="0"/>
              </a:rPr>
              <a:t>Started in 2004, 425 partner companies, around 10,000 trainees of continuous training  per year</a:t>
            </a:r>
            <a:endParaRPr lang="ko-KR" altLang="en-US" sz="1600" dirty="0">
              <a:latin typeface="Constantia" pitchFamily="18" charset="0"/>
            </a:endParaRPr>
          </a:p>
          <a:p>
            <a:endParaRPr lang="en-US" altLang="ko-KR" sz="800" dirty="0" smtClean="0">
              <a:latin typeface="Constantia" pitchFamily="18" charset="0"/>
            </a:endParaRPr>
          </a:p>
          <a:p>
            <a:pPr>
              <a:buClrTx/>
              <a:buFont typeface="Arial" pitchFamily="34" charset="0"/>
              <a:buChar char="•"/>
            </a:pPr>
            <a:r>
              <a:rPr lang="en-US" altLang="ko-KR" sz="1600" dirty="0">
                <a:latin typeface="Constantia" pitchFamily="18" charset="0"/>
              </a:rPr>
              <a:t>Established in </a:t>
            </a:r>
            <a:r>
              <a:rPr lang="en-US" altLang="ko-KR" sz="1600" dirty="0" smtClean="0">
                <a:latin typeface="Constantia" pitchFamily="18" charset="0"/>
              </a:rPr>
              <a:t>2004 with 165 </a:t>
            </a:r>
            <a:r>
              <a:rPr lang="en-US" altLang="ko-KR" sz="1600" dirty="0">
                <a:latin typeface="Constantia" pitchFamily="18" charset="0"/>
              </a:rPr>
              <a:t>employees</a:t>
            </a:r>
          </a:p>
          <a:p>
            <a:pPr>
              <a:buClrTx/>
              <a:buFont typeface="Arial" pitchFamily="34" charset="0"/>
              <a:buChar char="•"/>
            </a:pPr>
            <a:endParaRPr lang="en-US" altLang="ko-KR" sz="800" dirty="0">
              <a:latin typeface="Constantia" pitchFamily="18" charset="0"/>
            </a:endParaRPr>
          </a:p>
          <a:p>
            <a:pPr>
              <a:buClrTx/>
              <a:buFont typeface="Arial" pitchFamily="34" charset="0"/>
              <a:buChar char="•"/>
            </a:pPr>
            <a:r>
              <a:rPr lang="en-US" altLang="ko-KR" sz="1600" dirty="0" smtClean="0">
                <a:latin typeface="Constantia" pitchFamily="18" charset="0"/>
              </a:rPr>
              <a:t>Maintenance of steel production facilities of major steel company</a:t>
            </a:r>
          </a:p>
          <a:p>
            <a:pPr>
              <a:buClrTx/>
              <a:buFont typeface="Arial" pitchFamily="34" charset="0"/>
              <a:buChar char="•"/>
            </a:pPr>
            <a:endParaRPr lang="en-US" altLang="ko-KR" sz="800" dirty="0" smtClean="0">
              <a:latin typeface="Constantia" pitchFamily="18" charset="0"/>
            </a:endParaRPr>
          </a:p>
          <a:p>
            <a:pPr>
              <a:buClrTx/>
              <a:buFont typeface="Arial" pitchFamily="34" charset="0"/>
              <a:buChar char="•"/>
            </a:pPr>
            <a:r>
              <a:rPr lang="en-US" altLang="ko-KR" sz="1600" dirty="0" smtClean="0">
                <a:latin typeface="Constantia" pitchFamily="18" charset="0"/>
              </a:rPr>
              <a:t>Suffering from the shortage of young applicants due to the unfavorable work environments such as heat, noise and dust</a:t>
            </a:r>
          </a:p>
          <a:p>
            <a:pPr>
              <a:buClrTx/>
              <a:buFont typeface="Arial" pitchFamily="34" charset="0"/>
              <a:buChar char="•"/>
            </a:pPr>
            <a:endParaRPr lang="en-US" altLang="ko-KR" sz="800" dirty="0" smtClean="0">
              <a:latin typeface="Constantia" pitchFamily="18" charset="0"/>
            </a:endParaRPr>
          </a:p>
          <a:p>
            <a:pPr>
              <a:buClrTx/>
              <a:buFont typeface="Arial" pitchFamily="34" charset="0"/>
              <a:buChar char="•"/>
            </a:pPr>
            <a:r>
              <a:rPr lang="en-US" altLang="ko-KR" sz="1600" dirty="0" smtClean="0">
                <a:latin typeface="Constantia" pitchFamily="18" charset="0"/>
              </a:rPr>
              <a:t>Expected retirements of experienced skilled workers → Risks of losing key competences and failure of meeting the client company’s demand</a:t>
            </a:r>
          </a:p>
          <a:p>
            <a:pPr>
              <a:buClrTx/>
              <a:buFont typeface="Arial" pitchFamily="34" charset="0"/>
              <a:buChar char="•"/>
            </a:pPr>
            <a:endParaRPr lang="en-US" altLang="ko-KR" sz="800" dirty="0" smtClean="0">
              <a:latin typeface="Constantia" pitchFamily="18" charset="0"/>
            </a:endParaRPr>
          </a:p>
          <a:p>
            <a:pPr>
              <a:buClrTx/>
              <a:buFont typeface="Arial" pitchFamily="34" charset="0"/>
              <a:buChar char="•"/>
            </a:pPr>
            <a:r>
              <a:rPr lang="en-US" altLang="ko-KR" sz="1600" dirty="0" smtClean="0">
                <a:latin typeface="Constantia" pitchFamily="18" charset="0"/>
              </a:rPr>
              <a:t>Decided to participate in steel training consortium in 2010</a:t>
            </a:r>
          </a:p>
        </p:txBody>
      </p:sp>
    </p:spTree>
    <p:extLst>
      <p:ext uri="{BB962C8B-B14F-4D97-AF65-F5344CB8AC3E}">
        <p14:creationId xmlns:p14="http://schemas.microsoft.com/office/powerpoint/2010/main" val="290908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467544" y="2348880"/>
            <a:ext cx="8229600" cy="1565528"/>
          </a:xfrm>
        </p:spPr>
        <p:txBody>
          <a:bodyPr>
            <a:normAutofit/>
          </a:bodyPr>
          <a:lstStyle/>
          <a:p>
            <a:pPr marL="857250" indent="-857250" algn="ctr">
              <a:buClrTx/>
              <a:buFont typeface="+mj-lt"/>
              <a:buAutoNum type="romanUcPeriod"/>
            </a:pPr>
            <a:r>
              <a:rPr lang="en-US" altLang="ko-KR" sz="3600" dirty="0" smtClean="0">
                <a:latin typeface="Elephant" pitchFamily="18" charset="0"/>
              </a:rPr>
              <a:t>Quick look at </a:t>
            </a:r>
          </a:p>
          <a:p>
            <a:pPr marL="857250" indent="-857250" algn="ctr">
              <a:buClrTx/>
              <a:buNone/>
            </a:pPr>
            <a:r>
              <a:rPr lang="en-US" altLang="ko-KR" sz="3600" dirty="0" smtClean="0">
                <a:latin typeface="Elephant" pitchFamily="18" charset="0"/>
              </a:rPr>
              <a:t>Korea’s youth labor market</a:t>
            </a:r>
            <a:endParaRPr lang="ko-KR" altLang="en-US" sz="3600" dirty="0">
              <a:latin typeface="Elephant" pitchFamily="18" charset="0"/>
            </a:endParaRPr>
          </a:p>
        </p:txBody>
      </p:sp>
    </p:spTree>
    <p:extLst>
      <p:ext uri="{BB962C8B-B14F-4D97-AF65-F5344CB8AC3E}">
        <p14:creationId xmlns:p14="http://schemas.microsoft.com/office/powerpoint/2010/main" val="418412980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684000" y="756000"/>
            <a:ext cx="8229600" cy="1143000"/>
          </a:xfrm>
        </p:spPr>
        <p:txBody>
          <a:bodyPr anchor="t">
            <a:normAutofit/>
          </a:bodyPr>
          <a:lstStyle/>
          <a:p>
            <a:r>
              <a:rPr lang="en-US" altLang="ko-KR" sz="2400" b="1" dirty="0" smtClean="0">
                <a:solidFill>
                  <a:srgbClr val="0070C0"/>
                </a:solidFill>
                <a:latin typeface="Constantia" pitchFamily="18" charset="0"/>
              </a:rPr>
              <a:t>Special programs </a:t>
            </a:r>
            <a:r>
              <a:rPr lang="en-US" altLang="ko-KR" sz="2400" b="1" dirty="0">
                <a:solidFill>
                  <a:srgbClr val="0070C0"/>
                </a:solidFill>
                <a:latin typeface="Constantia" pitchFamily="18" charset="0"/>
              </a:rPr>
              <a:t>for skills training in SMEs:</a:t>
            </a:r>
            <a:br>
              <a:rPr lang="en-US" altLang="ko-KR" sz="2400" b="1" dirty="0">
                <a:solidFill>
                  <a:srgbClr val="0070C0"/>
                </a:solidFill>
                <a:latin typeface="Constantia" pitchFamily="18" charset="0"/>
              </a:rPr>
            </a:br>
            <a:r>
              <a:rPr lang="en-US" altLang="ko-KR" sz="2800" b="1" dirty="0">
                <a:solidFill>
                  <a:srgbClr val="002060"/>
                </a:solidFill>
                <a:latin typeface="Constantia" pitchFamily="18" charset="0"/>
              </a:rPr>
              <a:t>Subsidy for Learning organization</a:t>
            </a:r>
            <a:endParaRPr lang="ko-KR" altLang="en-US" sz="2800" b="1" dirty="0">
              <a:solidFill>
                <a:srgbClr val="002060"/>
              </a:solidFill>
              <a:latin typeface="Constantia" pitchFamily="18" charset="0"/>
            </a:endParaRPr>
          </a:p>
        </p:txBody>
      </p:sp>
      <p:sp>
        <p:nvSpPr>
          <p:cNvPr id="3" name="내용 개체 틀 2"/>
          <p:cNvSpPr>
            <a:spLocks noGrp="1"/>
          </p:cNvSpPr>
          <p:nvPr>
            <p:ph idx="1"/>
          </p:nvPr>
        </p:nvSpPr>
        <p:spPr>
          <a:xfrm>
            <a:off x="457200" y="1844824"/>
            <a:ext cx="8229600" cy="3096344"/>
          </a:xfrm>
        </p:spPr>
        <p:txBody>
          <a:bodyPr>
            <a:noAutofit/>
          </a:bodyPr>
          <a:lstStyle/>
          <a:p>
            <a:pPr>
              <a:buClrTx/>
            </a:pPr>
            <a:r>
              <a:rPr lang="en-US" altLang="ko-KR" sz="1700" dirty="0">
                <a:latin typeface="Constantia" pitchFamily="18" charset="0"/>
              </a:rPr>
              <a:t>To encourage the workplace learning of SMEs in a less formalized setting, mainly through mutual knowledge exchange of workers for actual problem </a:t>
            </a:r>
            <a:r>
              <a:rPr lang="en-US" altLang="ko-KR" sz="1700" dirty="0" smtClean="0">
                <a:latin typeface="Constantia" pitchFamily="18" charset="0"/>
              </a:rPr>
              <a:t>shooting</a:t>
            </a:r>
          </a:p>
          <a:p>
            <a:pPr>
              <a:buClrTx/>
              <a:buNone/>
            </a:pPr>
            <a:endParaRPr lang="en-US" altLang="ko-KR" sz="800" dirty="0">
              <a:latin typeface="Constantia" pitchFamily="18" charset="0"/>
            </a:endParaRPr>
          </a:p>
          <a:p>
            <a:pPr>
              <a:buClrTx/>
            </a:pPr>
            <a:r>
              <a:rPr lang="en-US" altLang="ko-KR" sz="1600" dirty="0">
                <a:latin typeface="Constantia" pitchFamily="18" charset="0"/>
              </a:rPr>
              <a:t>Based on the recognition that: </a:t>
            </a:r>
          </a:p>
          <a:p>
            <a:pPr marL="712788" indent="-355600">
              <a:buClrTx/>
              <a:buFont typeface="Wingdings" pitchFamily="2" charset="2"/>
              <a:buChar char="ü"/>
            </a:pPr>
            <a:r>
              <a:rPr lang="en-US" altLang="ko-KR" sz="1600" dirty="0">
                <a:latin typeface="Constantia" pitchFamily="18" charset="0"/>
              </a:rPr>
              <a:t>contextualized learning is more effective than classroom training detached from actual </a:t>
            </a:r>
            <a:r>
              <a:rPr lang="en-US" altLang="ko-KR" sz="1600" dirty="0" smtClean="0">
                <a:latin typeface="Constantia" pitchFamily="18" charset="0"/>
              </a:rPr>
              <a:t>workplace,</a:t>
            </a:r>
            <a:endParaRPr lang="en-US" altLang="ko-KR" sz="1600" dirty="0">
              <a:latin typeface="Constantia" pitchFamily="18" charset="0"/>
            </a:endParaRPr>
          </a:p>
          <a:p>
            <a:pPr marL="712788" indent="-355600">
              <a:buClrTx/>
              <a:buFont typeface="Wingdings" pitchFamily="2" charset="2"/>
              <a:buChar char="ü"/>
            </a:pPr>
            <a:r>
              <a:rPr lang="en-US" altLang="ko-KR" sz="1600" dirty="0">
                <a:latin typeface="Constantia" pitchFamily="18" charset="0"/>
              </a:rPr>
              <a:t>the cultivation of learning culture within organization is urgently required for sustained learning participation of SMEs</a:t>
            </a:r>
          </a:p>
          <a:p>
            <a:pPr>
              <a:buClrTx/>
              <a:buNone/>
            </a:pPr>
            <a:endParaRPr lang="en-US" altLang="ko-KR" sz="800" dirty="0">
              <a:latin typeface="Constantia" pitchFamily="18" charset="0"/>
            </a:endParaRPr>
          </a:p>
          <a:p>
            <a:pPr>
              <a:buClrTx/>
            </a:pPr>
            <a:r>
              <a:rPr lang="en-US" altLang="ko-KR" sz="1600" dirty="0" smtClean="0">
                <a:latin typeface="Constantia" pitchFamily="18" charset="0"/>
              </a:rPr>
              <a:t>Started </a:t>
            </a:r>
            <a:r>
              <a:rPr lang="en-US" altLang="ko-KR" sz="1600" dirty="0">
                <a:latin typeface="Constantia" pitchFamily="18" charset="0"/>
              </a:rPr>
              <a:t>in 2006, Maximum USD 35K per company per year (max 3 year</a:t>
            </a:r>
            <a:r>
              <a:rPr lang="en-US" altLang="ko-KR" sz="1600" dirty="0" smtClean="0">
                <a:latin typeface="Constantia" pitchFamily="18" charset="0"/>
              </a:rPr>
              <a:t>)</a:t>
            </a:r>
          </a:p>
          <a:p>
            <a:pPr marL="712788" indent="-355600">
              <a:buClrTx/>
              <a:buFont typeface="Wingdings" pitchFamily="2" charset="2"/>
              <a:buChar char="ü"/>
            </a:pPr>
            <a:r>
              <a:rPr lang="en-US" altLang="ko-KR" sz="1600" dirty="0">
                <a:latin typeface="Constantia" pitchFamily="18" charset="0"/>
              </a:rPr>
              <a:t>Core-funds for organization of learning teams at the workplace, implementation of structured OJT and the use of external expertise on specific technical matters.  </a:t>
            </a:r>
            <a:endParaRPr lang="ko-KR" altLang="en-US" sz="1600" dirty="0">
              <a:latin typeface="Constantia" pitchFamily="18" charset="0"/>
            </a:endParaRPr>
          </a:p>
        </p:txBody>
      </p:sp>
      <p:graphicFrame>
        <p:nvGraphicFramePr>
          <p:cNvPr id="4" name="내용 개체 틀 5"/>
          <p:cNvGraphicFramePr>
            <a:graphicFrameLocks/>
          </p:cNvGraphicFramePr>
          <p:nvPr>
            <p:extLst>
              <p:ext uri="{D42A27DB-BD31-4B8C-83A1-F6EECF244321}">
                <p14:modId xmlns:p14="http://schemas.microsoft.com/office/powerpoint/2010/main" val="3900267737"/>
              </p:ext>
            </p:extLst>
          </p:nvPr>
        </p:nvGraphicFramePr>
        <p:xfrm>
          <a:off x="755575" y="5445224"/>
          <a:ext cx="7632850" cy="916683"/>
        </p:xfrm>
        <a:graphic>
          <a:graphicData uri="http://schemas.openxmlformats.org/drawingml/2006/table">
            <a:tbl>
              <a:tblPr>
                <a:tableStyleId>{35758FB7-9AC5-4552-8A53-C91805E547FA}</a:tableStyleId>
              </a:tblPr>
              <a:tblGrid>
                <a:gridCol w="2128024"/>
                <a:gridCol w="917471"/>
                <a:gridCol w="917471"/>
                <a:gridCol w="917471"/>
                <a:gridCol w="917471"/>
                <a:gridCol w="917471"/>
                <a:gridCol w="917471"/>
              </a:tblGrid>
              <a:tr h="305561">
                <a:tc>
                  <a:txBody>
                    <a:bodyPr/>
                    <a:lstStyle/>
                    <a:p>
                      <a:pPr algn="l" fontAlgn="ctr"/>
                      <a:endParaRPr lang="ko-KR" altLang="en-US" sz="1400" b="0" i="0" u="none" strike="noStrike" dirty="0">
                        <a:solidFill>
                          <a:srgbClr val="000000"/>
                        </a:solidFill>
                        <a:effectLst/>
                        <a:latin typeface="맑은 고딕"/>
                      </a:endParaRPr>
                    </a:p>
                  </a:txBody>
                  <a:tcPr marL="9525" marR="9525" marT="9525" marB="0" anchor="ctr"/>
                </a:tc>
                <a:tc>
                  <a:txBody>
                    <a:bodyPr/>
                    <a:lstStyle/>
                    <a:p>
                      <a:pPr algn="ctr" fontAlgn="ctr"/>
                      <a:r>
                        <a:rPr lang="en-US" altLang="ko-KR" sz="1400" b="1" u="none" strike="noStrike" dirty="0">
                          <a:effectLst/>
                        </a:rPr>
                        <a:t>2007</a:t>
                      </a:r>
                      <a:endParaRPr lang="en-US" altLang="ko-KR" sz="1400" b="1" i="0" u="none" strike="noStrike" dirty="0">
                        <a:solidFill>
                          <a:srgbClr val="000000"/>
                        </a:solidFill>
                        <a:effectLst/>
                        <a:latin typeface="맑은 고딕"/>
                      </a:endParaRPr>
                    </a:p>
                  </a:txBody>
                  <a:tcPr marL="9525" marR="9525" marT="9525" marB="0" anchor="ctr"/>
                </a:tc>
                <a:tc>
                  <a:txBody>
                    <a:bodyPr/>
                    <a:lstStyle/>
                    <a:p>
                      <a:pPr algn="ctr" fontAlgn="ctr"/>
                      <a:r>
                        <a:rPr lang="en-US" altLang="ko-KR" sz="1400" b="1" u="none" strike="noStrike" dirty="0">
                          <a:effectLst/>
                        </a:rPr>
                        <a:t>2008</a:t>
                      </a:r>
                      <a:endParaRPr lang="en-US" altLang="ko-KR" sz="1400" b="1" i="0" u="none" strike="noStrike" dirty="0">
                        <a:solidFill>
                          <a:srgbClr val="000000"/>
                        </a:solidFill>
                        <a:effectLst/>
                        <a:latin typeface="맑은 고딕"/>
                      </a:endParaRPr>
                    </a:p>
                  </a:txBody>
                  <a:tcPr marL="9525" marR="9525" marT="9525" marB="0" anchor="ctr"/>
                </a:tc>
                <a:tc>
                  <a:txBody>
                    <a:bodyPr/>
                    <a:lstStyle/>
                    <a:p>
                      <a:pPr algn="ctr" fontAlgn="ctr"/>
                      <a:r>
                        <a:rPr lang="en-US" altLang="ko-KR" sz="1400" b="1" u="none" strike="noStrike" dirty="0">
                          <a:effectLst/>
                        </a:rPr>
                        <a:t>2009</a:t>
                      </a:r>
                      <a:endParaRPr lang="en-US" altLang="ko-KR" sz="1400" b="1" i="0" u="none" strike="noStrike" dirty="0">
                        <a:solidFill>
                          <a:srgbClr val="000000"/>
                        </a:solidFill>
                        <a:effectLst/>
                        <a:latin typeface="맑은 고딕"/>
                      </a:endParaRPr>
                    </a:p>
                  </a:txBody>
                  <a:tcPr marL="9525" marR="9525" marT="9525" marB="0" anchor="ctr"/>
                </a:tc>
                <a:tc>
                  <a:txBody>
                    <a:bodyPr/>
                    <a:lstStyle/>
                    <a:p>
                      <a:pPr algn="ctr" fontAlgn="ctr"/>
                      <a:r>
                        <a:rPr lang="en-US" altLang="ko-KR" sz="1400" b="1" u="none" strike="noStrike" dirty="0">
                          <a:effectLst/>
                        </a:rPr>
                        <a:t>2010</a:t>
                      </a:r>
                      <a:endParaRPr lang="en-US" altLang="ko-KR" sz="1400" b="1" i="0" u="none" strike="noStrike" dirty="0">
                        <a:solidFill>
                          <a:srgbClr val="000000"/>
                        </a:solidFill>
                        <a:effectLst/>
                        <a:latin typeface="맑은 고딕"/>
                      </a:endParaRPr>
                    </a:p>
                  </a:txBody>
                  <a:tcPr marL="9525" marR="9525" marT="9525" marB="0" anchor="ctr"/>
                </a:tc>
                <a:tc>
                  <a:txBody>
                    <a:bodyPr/>
                    <a:lstStyle/>
                    <a:p>
                      <a:pPr algn="ctr" fontAlgn="ctr"/>
                      <a:r>
                        <a:rPr lang="en-US" altLang="ko-KR" sz="1400" b="1" u="none" strike="noStrike" dirty="0">
                          <a:effectLst/>
                        </a:rPr>
                        <a:t>2011</a:t>
                      </a:r>
                      <a:endParaRPr lang="en-US" altLang="ko-KR" sz="1400" b="1" i="0" u="none" strike="noStrike" dirty="0">
                        <a:solidFill>
                          <a:srgbClr val="000000"/>
                        </a:solidFill>
                        <a:effectLst/>
                        <a:latin typeface="맑은 고딕"/>
                      </a:endParaRPr>
                    </a:p>
                  </a:txBody>
                  <a:tcPr marL="9525" marR="9525" marT="9525" marB="0" anchor="ctr"/>
                </a:tc>
                <a:tc>
                  <a:txBody>
                    <a:bodyPr/>
                    <a:lstStyle/>
                    <a:p>
                      <a:pPr algn="ctr" fontAlgn="ctr"/>
                      <a:r>
                        <a:rPr lang="en-US" altLang="ko-KR" sz="1400" b="1" u="none" strike="noStrike" dirty="0">
                          <a:effectLst/>
                        </a:rPr>
                        <a:t>2012</a:t>
                      </a:r>
                      <a:endParaRPr lang="en-US" altLang="ko-KR" sz="1400" b="1" i="0" u="none" strike="noStrike" dirty="0">
                        <a:solidFill>
                          <a:srgbClr val="000000"/>
                        </a:solidFill>
                        <a:effectLst/>
                        <a:latin typeface="맑은 고딕"/>
                      </a:endParaRPr>
                    </a:p>
                  </a:txBody>
                  <a:tcPr marL="9525" marR="9525" marT="9525" marB="0" anchor="ctr"/>
                </a:tc>
              </a:tr>
              <a:tr h="305561">
                <a:tc>
                  <a:txBody>
                    <a:bodyPr/>
                    <a:lstStyle/>
                    <a:p>
                      <a:pPr algn="ctr" fontAlgn="ctr"/>
                      <a:r>
                        <a:rPr lang="en-US" sz="1400" b="1" u="none" strike="noStrike" dirty="0">
                          <a:effectLst/>
                        </a:rPr>
                        <a:t>No. </a:t>
                      </a:r>
                      <a:r>
                        <a:rPr lang="en-US" sz="1400" b="1" u="none" strike="noStrike" dirty="0" smtClean="0">
                          <a:effectLst/>
                        </a:rPr>
                        <a:t>employers</a:t>
                      </a:r>
                      <a:endParaRPr lang="en-US" sz="1400" b="1" i="0" u="none" strike="noStrike" dirty="0">
                        <a:solidFill>
                          <a:srgbClr val="000000"/>
                        </a:solidFill>
                        <a:effectLst/>
                        <a:latin typeface="Constantia" pitchFamily="18" charset="0"/>
                      </a:endParaRPr>
                    </a:p>
                  </a:txBody>
                  <a:tcPr marL="9525" marR="9525" marT="9525" marB="0" anchor="ctr"/>
                </a:tc>
                <a:tc>
                  <a:txBody>
                    <a:bodyPr/>
                    <a:lstStyle/>
                    <a:p>
                      <a:pPr algn="ctr" fontAlgn="ctr"/>
                      <a:r>
                        <a:rPr lang="en-US" altLang="ko-KR" sz="1400" u="none" strike="noStrike" dirty="0">
                          <a:effectLst/>
                        </a:rPr>
                        <a:t>243</a:t>
                      </a:r>
                      <a:endParaRPr lang="en-US" altLang="ko-KR" sz="1400" b="0" i="0" u="none" strike="noStrike" dirty="0">
                        <a:solidFill>
                          <a:srgbClr val="000000"/>
                        </a:solidFill>
                        <a:effectLst/>
                        <a:latin typeface="맑은 고딕"/>
                      </a:endParaRPr>
                    </a:p>
                  </a:txBody>
                  <a:tcPr marL="9525" marR="9525" marT="9525" marB="0" anchor="ctr"/>
                </a:tc>
                <a:tc>
                  <a:txBody>
                    <a:bodyPr/>
                    <a:lstStyle/>
                    <a:p>
                      <a:pPr algn="ctr" fontAlgn="ctr"/>
                      <a:r>
                        <a:rPr lang="en-US" altLang="ko-KR" sz="1400" u="none" strike="noStrike" dirty="0">
                          <a:effectLst/>
                        </a:rPr>
                        <a:t>263</a:t>
                      </a:r>
                      <a:endParaRPr lang="en-US" altLang="ko-KR" sz="1400" b="0" i="0" u="none" strike="noStrike" dirty="0">
                        <a:solidFill>
                          <a:srgbClr val="000000"/>
                        </a:solidFill>
                        <a:effectLst/>
                        <a:latin typeface="맑은 고딕"/>
                      </a:endParaRPr>
                    </a:p>
                  </a:txBody>
                  <a:tcPr marL="9525" marR="9525" marT="9525" marB="0" anchor="ctr"/>
                </a:tc>
                <a:tc>
                  <a:txBody>
                    <a:bodyPr/>
                    <a:lstStyle/>
                    <a:p>
                      <a:pPr algn="ctr" fontAlgn="ctr"/>
                      <a:r>
                        <a:rPr lang="en-US" altLang="ko-KR" sz="1400" u="none" strike="noStrike" dirty="0">
                          <a:effectLst/>
                        </a:rPr>
                        <a:t>307</a:t>
                      </a:r>
                      <a:endParaRPr lang="en-US" altLang="ko-KR" sz="1400" b="0" i="0" u="none" strike="noStrike" dirty="0">
                        <a:solidFill>
                          <a:srgbClr val="000000"/>
                        </a:solidFill>
                        <a:effectLst/>
                        <a:latin typeface="맑은 고딕"/>
                      </a:endParaRPr>
                    </a:p>
                  </a:txBody>
                  <a:tcPr marL="9525" marR="9525" marT="9525" marB="0" anchor="ctr"/>
                </a:tc>
                <a:tc>
                  <a:txBody>
                    <a:bodyPr/>
                    <a:lstStyle/>
                    <a:p>
                      <a:pPr algn="ctr" fontAlgn="ctr"/>
                      <a:r>
                        <a:rPr lang="en-US" altLang="ko-KR" sz="1400" u="none" strike="noStrike" dirty="0">
                          <a:effectLst/>
                        </a:rPr>
                        <a:t>317</a:t>
                      </a:r>
                      <a:endParaRPr lang="en-US" altLang="ko-KR" sz="1400" b="0" i="0" u="none" strike="noStrike" dirty="0">
                        <a:solidFill>
                          <a:srgbClr val="000000"/>
                        </a:solidFill>
                        <a:effectLst/>
                        <a:latin typeface="맑은 고딕"/>
                      </a:endParaRPr>
                    </a:p>
                  </a:txBody>
                  <a:tcPr marL="9525" marR="9525" marT="9525" marB="0" anchor="ctr"/>
                </a:tc>
                <a:tc>
                  <a:txBody>
                    <a:bodyPr/>
                    <a:lstStyle/>
                    <a:p>
                      <a:pPr algn="ctr" fontAlgn="ctr"/>
                      <a:r>
                        <a:rPr lang="en-US" altLang="ko-KR" sz="1400" u="none" strike="noStrike" dirty="0">
                          <a:effectLst/>
                        </a:rPr>
                        <a:t>334</a:t>
                      </a:r>
                      <a:endParaRPr lang="en-US" altLang="ko-KR" sz="1400" b="0" i="0" u="none" strike="noStrike" dirty="0">
                        <a:solidFill>
                          <a:srgbClr val="000000"/>
                        </a:solidFill>
                        <a:effectLst/>
                        <a:latin typeface="맑은 고딕"/>
                      </a:endParaRPr>
                    </a:p>
                  </a:txBody>
                  <a:tcPr marL="9525" marR="9525" marT="9525" marB="0" anchor="ctr"/>
                </a:tc>
                <a:tc>
                  <a:txBody>
                    <a:bodyPr/>
                    <a:lstStyle/>
                    <a:p>
                      <a:pPr algn="ctr" fontAlgn="ctr"/>
                      <a:r>
                        <a:rPr lang="en-US" altLang="ko-KR" sz="1400" u="none" strike="noStrike" dirty="0">
                          <a:effectLst/>
                        </a:rPr>
                        <a:t>355</a:t>
                      </a:r>
                      <a:endParaRPr lang="en-US" altLang="ko-KR" sz="1400" b="0" i="0" u="none" strike="noStrike" dirty="0">
                        <a:solidFill>
                          <a:srgbClr val="000000"/>
                        </a:solidFill>
                        <a:effectLst/>
                        <a:latin typeface="맑은 고딕"/>
                      </a:endParaRPr>
                    </a:p>
                  </a:txBody>
                  <a:tcPr marL="9525" marR="9525" marT="9525" marB="0" anchor="ctr"/>
                </a:tc>
              </a:tr>
              <a:tr h="305561">
                <a:tc>
                  <a:txBody>
                    <a:bodyPr/>
                    <a:lstStyle/>
                    <a:p>
                      <a:pPr algn="ctr" fontAlgn="ctr"/>
                      <a:r>
                        <a:rPr lang="en-US" sz="1400" b="1" u="none" strike="noStrike" dirty="0">
                          <a:effectLst/>
                        </a:rPr>
                        <a:t>Amount of subsidy</a:t>
                      </a:r>
                      <a:endParaRPr lang="en-US" sz="1400" b="1" i="0" u="none" strike="noStrike" dirty="0">
                        <a:solidFill>
                          <a:srgbClr val="000000"/>
                        </a:solidFill>
                        <a:effectLst/>
                        <a:latin typeface="Constantia" pitchFamily="18" charset="0"/>
                      </a:endParaRPr>
                    </a:p>
                  </a:txBody>
                  <a:tcPr marL="9525" marR="9525" marT="9525" marB="0" anchor="ctr"/>
                </a:tc>
                <a:tc>
                  <a:txBody>
                    <a:bodyPr/>
                    <a:lstStyle/>
                    <a:p>
                      <a:pPr algn="ctr" fontAlgn="ctr"/>
                      <a:r>
                        <a:rPr lang="en-US" altLang="ko-KR" sz="1400" u="none" strike="noStrike" dirty="0">
                          <a:effectLst/>
                        </a:rPr>
                        <a:t>9543</a:t>
                      </a:r>
                      <a:endParaRPr lang="en-US" altLang="ko-KR" sz="1400" b="0" i="0" u="none" strike="noStrike" dirty="0">
                        <a:solidFill>
                          <a:srgbClr val="000000"/>
                        </a:solidFill>
                        <a:effectLst/>
                        <a:latin typeface="맑은 고딕"/>
                      </a:endParaRPr>
                    </a:p>
                  </a:txBody>
                  <a:tcPr marL="9525" marR="9525" marT="9525" marB="0" anchor="ctr"/>
                </a:tc>
                <a:tc>
                  <a:txBody>
                    <a:bodyPr/>
                    <a:lstStyle/>
                    <a:p>
                      <a:pPr algn="ctr" fontAlgn="ctr"/>
                      <a:r>
                        <a:rPr lang="en-US" altLang="ko-KR" sz="1400" u="none" strike="noStrike">
                          <a:effectLst/>
                        </a:rPr>
                        <a:t>7860</a:t>
                      </a:r>
                      <a:endParaRPr lang="en-US" altLang="ko-KR" sz="1400" b="0" i="0" u="none" strike="noStrike">
                        <a:solidFill>
                          <a:srgbClr val="000000"/>
                        </a:solidFill>
                        <a:effectLst/>
                        <a:latin typeface="맑은 고딕"/>
                      </a:endParaRPr>
                    </a:p>
                  </a:txBody>
                  <a:tcPr marL="9525" marR="9525" marT="9525" marB="0" anchor="ctr"/>
                </a:tc>
                <a:tc>
                  <a:txBody>
                    <a:bodyPr/>
                    <a:lstStyle/>
                    <a:p>
                      <a:pPr algn="ctr" fontAlgn="ctr"/>
                      <a:r>
                        <a:rPr lang="en-US" altLang="ko-KR" sz="1400" u="none" strike="noStrike">
                          <a:effectLst/>
                        </a:rPr>
                        <a:t>8625</a:t>
                      </a:r>
                      <a:endParaRPr lang="en-US" altLang="ko-KR" sz="1400" b="0" i="0" u="none" strike="noStrike">
                        <a:solidFill>
                          <a:srgbClr val="000000"/>
                        </a:solidFill>
                        <a:effectLst/>
                        <a:latin typeface="맑은 고딕"/>
                      </a:endParaRPr>
                    </a:p>
                  </a:txBody>
                  <a:tcPr marL="9525" marR="9525" marT="9525" marB="0" anchor="ctr"/>
                </a:tc>
                <a:tc>
                  <a:txBody>
                    <a:bodyPr/>
                    <a:lstStyle/>
                    <a:p>
                      <a:pPr algn="ctr" fontAlgn="ctr"/>
                      <a:r>
                        <a:rPr lang="en-US" altLang="ko-KR" sz="1400" u="none" strike="noStrike">
                          <a:effectLst/>
                        </a:rPr>
                        <a:t>8174</a:t>
                      </a:r>
                      <a:endParaRPr lang="en-US" altLang="ko-KR" sz="1400" b="0" i="0" u="none" strike="noStrike">
                        <a:solidFill>
                          <a:srgbClr val="000000"/>
                        </a:solidFill>
                        <a:effectLst/>
                        <a:latin typeface="맑은 고딕"/>
                      </a:endParaRPr>
                    </a:p>
                  </a:txBody>
                  <a:tcPr marL="9525" marR="9525" marT="9525" marB="0" anchor="ctr"/>
                </a:tc>
                <a:tc>
                  <a:txBody>
                    <a:bodyPr/>
                    <a:lstStyle/>
                    <a:p>
                      <a:pPr algn="ctr" fontAlgn="ctr"/>
                      <a:r>
                        <a:rPr lang="en-US" altLang="ko-KR" sz="1400" u="none" strike="noStrike" dirty="0">
                          <a:effectLst/>
                        </a:rPr>
                        <a:t>8180</a:t>
                      </a:r>
                      <a:endParaRPr lang="en-US" altLang="ko-KR" sz="1400" b="0" i="0" u="none" strike="noStrike" dirty="0">
                        <a:solidFill>
                          <a:srgbClr val="000000"/>
                        </a:solidFill>
                        <a:effectLst/>
                        <a:latin typeface="맑은 고딕"/>
                      </a:endParaRPr>
                    </a:p>
                  </a:txBody>
                  <a:tcPr marL="9525" marR="9525" marT="9525" marB="0" anchor="ctr"/>
                </a:tc>
                <a:tc>
                  <a:txBody>
                    <a:bodyPr/>
                    <a:lstStyle/>
                    <a:p>
                      <a:pPr algn="ctr" fontAlgn="ctr"/>
                      <a:r>
                        <a:rPr lang="en-US" altLang="ko-KR" sz="1400" u="none" strike="noStrike" dirty="0">
                          <a:effectLst/>
                        </a:rPr>
                        <a:t>8180</a:t>
                      </a:r>
                      <a:endParaRPr lang="en-US" altLang="ko-KR" sz="1400" b="0" i="0" u="none" strike="noStrike" dirty="0">
                        <a:solidFill>
                          <a:srgbClr val="000000"/>
                        </a:solidFill>
                        <a:effectLst/>
                        <a:latin typeface="맑은 고딕"/>
                      </a:endParaRPr>
                    </a:p>
                  </a:txBody>
                  <a:tcPr marL="9525" marR="9525" marT="9525" marB="0" anchor="ctr"/>
                </a:tc>
              </a:tr>
            </a:tbl>
          </a:graphicData>
        </a:graphic>
      </p:graphicFrame>
      <p:sp>
        <p:nvSpPr>
          <p:cNvPr id="5" name="TextBox 4"/>
          <p:cNvSpPr txBox="1"/>
          <p:nvPr/>
        </p:nvSpPr>
        <p:spPr>
          <a:xfrm>
            <a:off x="755576" y="5085184"/>
            <a:ext cx="7488832" cy="338554"/>
          </a:xfrm>
          <a:prstGeom prst="rect">
            <a:avLst/>
          </a:prstGeom>
          <a:noFill/>
        </p:spPr>
        <p:txBody>
          <a:bodyPr wrap="square" rtlCol="0">
            <a:spAutoFit/>
          </a:bodyPr>
          <a:lstStyle/>
          <a:p>
            <a:pPr algn="ctr"/>
            <a:r>
              <a:rPr lang="en-US" altLang="ko-KR" sz="1600" dirty="0" smtClean="0">
                <a:latin typeface="Constantia" pitchFamily="18" charset="0"/>
              </a:rPr>
              <a:t>&lt;Number of participating companies and the amount of subsidy&gt;</a:t>
            </a:r>
            <a:endParaRPr lang="ko-KR" altLang="en-US" sz="1600" dirty="0">
              <a:latin typeface="Constantia" pitchFamily="18" charset="0"/>
            </a:endParaRPr>
          </a:p>
        </p:txBody>
      </p:sp>
    </p:spTree>
    <p:extLst>
      <p:ext uri="{BB962C8B-B14F-4D97-AF65-F5344CB8AC3E}">
        <p14:creationId xmlns:p14="http://schemas.microsoft.com/office/powerpoint/2010/main" val="48624037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556792"/>
            <a:ext cx="8064896" cy="2554545"/>
          </a:xfrm>
          <a:prstGeom prst="rect">
            <a:avLst/>
          </a:prstGeom>
          <a:noFill/>
        </p:spPr>
        <p:txBody>
          <a:bodyPr wrap="square" rtlCol="0">
            <a:spAutoFit/>
          </a:bodyPr>
          <a:lstStyle/>
          <a:p>
            <a:pPr indent="357188">
              <a:buFont typeface="Arial" pitchFamily="34" charset="0"/>
              <a:buChar char="•"/>
            </a:pPr>
            <a:r>
              <a:rPr lang="en-US" altLang="ko-KR" sz="1600" dirty="0">
                <a:latin typeface="Constantia" pitchFamily="18" charset="0"/>
              </a:rPr>
              <a:t>Manufacturer of automobile parts to Hyundai, Kia, GM Holden, etc. </a:t>
            </a:r>
          </a:p>
          <a:p>
            <a:pPr marL="712788" indent="-355600">
              <a:buFont typeface="Wingdings" pitchFamily="2" charset="2"/>
              <a:buChar char="ü"/>
            </a:pPr>
            <a:r>
              <a:rPr lang="en-US" altLang="ko-KR" sz="1600" dirty="0" smtClean="0">
                <a:latin typeface="Constantia" pitchFamily="18" charset="0"/>
              </a:rPr>
              <a:t>Turnover</a:t>
            </a:r>
            <a:r>
              <a:rPr lang="en-US" altLang="ko-KR" sz="1600" dirty="0">
                <a:latin typeface="Constantia" pitchFamily="18" charset="0"/>
              </a:rPr>
              <a:t>: USD 1.1 Bl (2012) </a:t>
            </a:r>
          </a:p>
          <a:p>
            <a:pPr marL="712788" indent="-355600">
              <a:buFont typeface="Wingdings" pitchFamily="2" charset="2"/>
              <a:buChar char="ü"/>
            </a:pPr>
            <a:r>
              <a:rPr lang="en-US" altLang="ko-KR" sz="1600" dirty="0">
                <a:latin typeface="Constantia" pitchFamily="18" charset="0"/>
              </a:rPr>
              <a:t>No. employees : 370 (Dec. 2012)</a:t>
            </a:r>
          </a:p>
          <a:p>
            <a:endParaRPr lang="en-US" altLang="ko-KR" sz="800" dirty="0">
              <a:latin typeface="Constantia" pitchFamily="18" charset="0"/>
            </a:endParaRPr>
          </a:p>
          <a:p>
            <a:pPr marL="355600" indent="-355600">
              <a:buFont typeface="Arial" pitchFamily="34" charset="0"/>
              <a:buChar char="•"/>
            </a:pPr>
            <a:r>
              <a:rPr lang="en-US" altLang="ko-KR" sz="1600" dirty="0">
                <a:latin typeface="Constantia" pitchFamily="18" charset="0"/>
              </a:rPr>
              <a:t>Continued requests from clients </a:t>
            </a:r>
            <a:r>
              <a:rPr lang="en-US" altLang="ko-KR" sz="1600" dirty="0" smtClean="0">
                <a:latin typeface="Constantia" pitchFamily="18" charset="0"/>
              </a:rPr>
              <a:t>on </a:t>
            </a:r>
            <a:r>
              <a:rPr lang="en-US" altLang="ko-KR" sz="1600" dirty="0">
                <a:latin typeface="Constantia" pitchFamily="18" charset="0"/>
              </a:rPr>
              <a:t>improved quality and competitive </a:t>
            </a:r>
            <a:r>
              <a:rPr lang="en-US" altLang="ko-KR" sz="1600" dirty="0" smtClean="0">
                <a:latin typeface="Constantia" pitchFamily="18" charset="0"/>
              </a:rPr>
              <a:t> pricing </a:t>
            </a:r>
            <a:endParaRPr lang="en-US" altLang="ko-KR" sz="1600" dirty="0">
              <a:latin typeface="Constantia" pitchFamily="18" charset="0"/>
            </a:endParaRPr>
          </a:p>
          <a:p>
            <a:pPr marL="355600" indent="-355600"/>
            <a:endParaRPr lang="en-US" altLang="ko-KR" sz="800" dirty="0">
              <a:latin typeface="Constantia" pitchFamily="18" charset="0"/>
            </a:endParaRPr>
          </a:p>
          <a:p>
            <a:pPr marL="355600" indent="-355600">
              <a:buFont typeface="Arial" pitchFamily="34" charset="0"/>
              <a:buChar char="•"/>
            </a:pPr>
            <a:r>
              <a:rPr lang="en-US" altLang="ko-KR" sz="1600" dirty="0">
                <a:latin typeface="Constantia" pitchFamily="18" charset="0"/>
              </a:rPr>
              <a:t>Necessity for systemic pursuit of company-wide learning strategy</a:t>
            </a:r>
          </a:p>
          <a:p>
            <a:pPr marL="355600" indent="-355600"/>
            <a:endParaRPr lang="en-US" altLang="ko-KR" sz="800" dirty="0">
              <a:latin typeface="Constantia" pitchFamily="18" charset="0"/>
            </a:endParaRPr>
          </a:p>
          <a:p>
            <a:pPr marL="355600" indent="-355600">
              <a:buFont typeface="Arial" pitchFamily="34" charset="0"/>
              <a:buChar char="•"/>
            </a:pPr>
            <a:r>
              <a:rPr lang="en-US" altLang="ko-KR" sz="1600" dirty="0">
                <a:latin typeface="Constantia" pitchFamily="18" charset="0"/>
              </a:rPr>
              <a:t>Using government subsidy as a leverage for organizing learning teams </a:t>
            </a:r>
            <a:r>
              <a:rPr lang="en-US" altLang="ko-KR" sz="1600" dirty="0" smtClean="0">
                <a:latin typeface="Constantia" pitchFamily="18" charset="0"/>
              </a:rPr>
              <a:t>in the workplace</a:t>
            </a:r>
          </a:p>
          <a:p>
            <a:pPr marL="355600" indent="-355600">
              <a:buFont typeface="Arial" pitchFamily="34" charset="0"/>
              <a:buChar char="•"/>
            </a:pPr>
            <a:endParaRPr lang="en-US" altLang="ko-KR" sz="800" dirty="0">
              <a:latin typeface="Constantia" pitchFamily="18" charset="0"/>
            </a:endParaRPr>
          </a:p>
          <a:p>
            <a:pPr marL="355600" indent="-355600">
              <a:buFont typeface="Arial" pitchFamily="34" charset="0"/>
              <a:buChar char="•"/>
            </a:pPr>
            <a:r>
              <a:rPr lang="en-US" altLang="ko-KR" sz="1600" dirty="0" smtClean="0">
                <a:latin typeface="Constantia" pitchFamily="18" charset="0"/>
              </a:rPr>
              <a:t>Increased own investment on training and high level of employee’s job satisfaction     </a:t>
            </a:r>
            <a:endParaRPr lang="ko-KR" altLang="en-US" sz="1600" dirty="0">
              <a:latin typeface="Constantia" pitchFamily="18" charset="0"/>
            </a:endParaRPr>
          </a:p>
        </p:txBody>
      </p:sp>
      <p:sp>
        <p:nvSpPr>
          <p:cNvPr id="7" name="제목 1"/>
          <p:cNvSpPr>
            <a:spLocks noGrp="1"/>
          </p:cNvSpPr>
          <p:nvPr>
            <p:ph type="title"/>
          </p:nvPr>
        </p:nvSpPr>
        <p:spPr>
          <a:xfrm>
            <a:off x="684000" y="756000"/>
            <a:ext cx="8229600" cy="1143000"/>
          </a:xfrm>
        </p:spPr>
        <p:txBody>
          <a:bodyPr anchor="t">
            <a:normAutofit/>
          </a:bodyPr>
          <a:lstStyle/>
          <a:p>
            <a:r>
              <a:rPr lang="en-US" altLang="ko-KR" sz="2800" b="1" dirty="0" smtClean="0">
                <a:solidFill>
                  <a:srgbClr val="0070C0"/>
                </a:solidFill>
                <a:latin typeface="Constantia" pitchFamily="18" charset="0"/>
              </a:rPr>
              <a:t>Example C: Auto parts company</a:t>
            </a:r>
            <a:endParaRPr lang="ko-KR" altLang="en-US" sz="2800" b="1" dirty="0">
              <a:solidFill>
                <a:srgbClr val="0070C0"/>
              </a:solidFill>
              <a:latin typeface="Constantia" pitchFamily="18" charset="0"/>
            </a:endParaRPr>
          </a:p>
        </p:txBody>
      </p:sp>
      <p:graphicFrame>
        <p:nvGraphicFramePr>
          <p:cNvPr id="8" name="표 7"/>
          <p:cNvGraphicFramePr>
            <a:graphicFrameLocks noGrp="1"/>
          </p:cNvGraphicFramePr>
          <p:nvPr>
            <p:extLst>
              <p:ext uri="{D42A27DB-BD31-4B8C-83A1-F6EECF244321}">
                <p14:modId xmlns:p14="http://schemas.microsoft.com/office/powerpoint/2010/main" val="1647853564"/>
              </p:ext>
            </p:extLst>
          </p:nvPr>
        </p:nvGraphicFramePr>
        <p:xfrm>
          <a:off x="539550" y="4581129"/>
          <a:ext cx="7848873" cy="1848501"/>
        </p:xfrm>
        <a:graphic>
          <a:graphicData uri="http://schemas.openxmlformats.org/drawingml/2006/table">
            <a:tbl>
              <a:tblPr>
                <a:tableStyleId>{35758FB7-9AC5-4552-8A53-C91805E547FA}</a:tableStyleId>
              </a:tblPr>
              <a:tblGrid>
                <a:gridCol w="2304258"/>
                <a:gridCol w="2016224"/>
                <a:gridCol w="1944216"/>
                <a:gridCol w="1584175"/>
              </a:tblGrid>
              <a:tr h="297170">
                <a:tc>
                  <a:txBody>
                    <a:bodyPr/>
                    <a:lstStyle/>
                    <a:p>
                      <a:pPr algn="ctr" latinLnBrk="1"/>
                      <a:endParaRPr lang="ko-KR" altLang="en-US" sz="1400" b="1" dirty="0"/>
                    </a:p>
                  </a:txBody>
                  <a:tcPr anchor="ctr"/>
                </a:tc>
                <a:tc>
                  <a:txBody>
                    <a:bodyPr/>
                    <a:lstStyle/>
                    <a:p>
                      <a:pPr algn="ctr" latinLnBrk="1"/>
                      <a:r>
                        <a:rPr lang="en-US" altLang="ko-KR" sz="1400" b="1" dirty="0" smtClean="0"/>
                        <a:t>2010</a:t>
                      </a:r>
                      <a:endParaRPr lang="ko-KR" altLang="en-US" sz="1400" b="1" dirty="0"/>
                    </a:p>
                  </a:txBody>
                  <a:tcPr anchor="ctr"/>
                </a:tc>
                <a:tc>
                  <a:txBody>
                    <a:bodyPr/>
                    <a:lstStyle/>
                    <a:p>
                      <a:pPr algn="ctr" latinLnBrk="1"/>
                      <a:r>
                        <a:rPr lang="en-US" altLang="ko-KR" sz="1400" b="1" dirty="0" smtClean="0"/>
                        <a:t>2011</a:t>
                      </a:r>
                      <a:endParaRPr lang="ko-KR" altLang="en-US" sz="1400" b="1" dirty="0"/>
                    </a:p>
                  </a:txBody>
                  <a:tcPr anchor="ctr"/>
                </a:tc>
                <a:tc>
                  <a:txBody>
                    <a:bodyPr/>
                    <a:lstStyle/>
                    <a:p>
                      <a:pPr algn="ctr" latinLnBrk="1"/>
                      <a:r>
                        <a:rPr lang="en-US" altLang="ko-KR" sz="1400" b="1" dirty="0" smtClean="0"/>
                        <a:t>2012</a:t>
                      </a:r>
                      <a:endParaRPr lang="ko-KR" altLang="en-US" sz="1400" b="1" dirty="0"/>
                    </a:p>
                  </a:txBody>
                  <a:tcPr anchor="ctr"/>
                </a:tc>
              </a:tr>
              <a:tr h="490459">
                <a:tc>
                  <a:txBody>
                    <a:bodyPr/>
                    <a:lstStyle/>
                    <a:p>
                      <a:pPr algn="ctr" latinLnBrk="1"/>
                      <a:r>
                        <a:rPr lang="en-US" altLang="ko-KR" sz="1400" b="1" dirty="0" smtClean="0"/>
                        <a:t>Training investment</a:t>
                      </a:r>
                    </a:p>
                    <a:p>
                      <a:pPr algn="ctr" latinLnBrk="1"/>
                      <a:r>
                        <a:rPr lang="en-US" altLang="ko-KR" sz="1400" b="1" dirty="0" smtClean="0"/>
                        <a:t>(thousand USD)</a:t>
                      </a:r>
                      <a:endParaRPr lang="ko-KR" altLang="en-US" sz="1400" b="1" dirty="0">
                        <a:latin typeface="Constantia" pitchFamily="18" charset="0"/>
                      </a:endParaRPr>
                    </a:p>
                  </a:txBody>
                  <a:tcPr anchor="ctr"/>
                </a:tc>
                <a:tc>
                  <a:txBody>
                    <a:bodyPr/>
                    <a:lstStyle/>
                    <a:p>
                      <a:pPr algn="ctr" latinLnBrk="1"/>
                      <a:r>
                        <a:rPr lang="en-US" altLang="ko-KR" sz="1400" dirty="0" smtClean="0"/>
                        <a:t>81.7</a:t>
                      </a:r>
                      <a:endParaRPr lang="ko-KR" altLang="en-US" sz="1400" dirty="0"/>
                    </a:p>
                  </a:txBody>
                  <a:tcPr anchor="ctr"/>
                </a:tc>
                <a:tc>
                  <a:txBody>
                    <a:bodyPr/>
                    <a:lstStyle/>
                    <a:p>
                      <a:pPr algn="ctr" latinLnBrk="1"/>
                      <a:r>
                        <a:rPr lang="en-US" altLang="ko-KR" sz="1400" dirty="0" smtClean="0"/>
                        <a:t>107.5</a:t>
                      </a:r>
                      <a:endParaRPr lang="ko-KR" altLang="en-US" sz="1400" dirty="0"/>
                    </a:p>
                  </a:txBody>
                  <a:tcPr anchor="ctr"/>
                </a:tc>
                <a:tc>
                  <a:txBody>
                    <a:bodyPr/>
                    <a:lstStyle/>
                    <a:p>
                      <a:pPr algn="ctr" latinLnBrk="1"/>
                      <a:r>
                        <a:rPr lang="en-US" altLang="ko-KR" sz="1400" dirty="0" smtClean="0"/>
                        <a:t>130.2</a:t>
                      </a:r>
                      <a:endParaRPr lang="ko-KR" altLang="en-US" sz="1400" dirty="0"/>
                    </a:p>
                  </a:txBody>
                  <a:tcPr anchor="ctr"/>
                </a:tc>
              </a:tr>
              <a:tr h="507381">
                <a:tc>
                  <a:txBody>
                    <a:bodyPr/>
                    <a:lstStyle/>
                    <a:p>
                      <a:pPr algn="ctr" latinLnBrk="1"/>
                      <a:r>
                        <a:rPr lang="en-US" altLang="ko-KR" sz="1400" b="1" dirty="0" smtClean="0"/>
                        <a:t>No. trainees</a:t>
                      </a:r>
                      <a:endParaRPr lang="ko-KR" altLang="en-US" sz="1400" b="1" dirty="0">
                        <a:latin typeface="Constantia" pitchFamily="18" charset="0"/>
                      </a:endParaRPr>
                    </a:p>
                  </a:txBody>
                  <a:tcPr anchor="ctr"/>
                </a:tc>
                <a:tc>
                  <a:txBody>
                    <a:bodyPr/>
                    <a:lstStyle/>
                    <a:p>
                      <a:pPr algn="ctr" latinLnBrk="1"/>
                      <a:r>
                        <a:rPr lang="en-US" altLang="ko-KR" sz="1400" dirty="0" smtClean="0"/>
                        <a:t>302</a:t>
                      </a:r>
                      <a:endParaRPr lang="ko-KR" altLang="en-US" sz="1400" dirty="0"/>
                    </a:p>
                  </a:txBody>
                  <a:tcPr anchor="ctr"/>
                </a:tc>
                <a:tc>
                  <a:txBody>
                    <a:bodyPr/>
                    <a:lstStyle/>
                    <a:p>
                      <a:pPr algn="ctr" latinLnBrk="1"/>
                      <a:r>
                        <a:rPr lang="en-US" altLang="ko-KR" sz="1400" dirty="0" smtClean="0"/>
                        <a:t>295</a:t>
                      </a:r>
                      <a:endParaRPr lang="ko-KR" altLang="en-US" sz="1400" dirty="0"/>
                    </a:p>
                  </a:txBody>
                  <a:tcPr anchor="ctr"/>
                </a:tc>
                <a:tc>
                  <a:txBody>
                    <a:bodyPr/>
                    <a:lstStyle/>
                    <a:p>
                      <a:pPr algn="ctr" latinLnBrk="1"/>
                      <a:r>
                        <a:rPr lang="en-US" altLang="ko-KR" sz="1400" dirty="0" smtClean="0"/>
                        <a:t>636</a:t>
                      </a:r>
                      <a:endParaRPr lang="ko-KR" altLang="en-US" sz="1400" dirty="0"/>
                    </a:p>
                  </a:txBody>
                  <a:tcPr anchor="ctr"/>
                </a:tc>
              </a:tr>
              <a:tr h="505189">
                <a:tc>
                  <a:txBody>
                    <a:bodyPr/>
                    <a:lstStyle/>
                    <a:p>
                      <a:pPr algn="ctr" latinLnBrk="1"/>
                      <a:r>
                        <a:rPr lang="en-US" altLang="ko-KR" sz="1400" b="1" dirty="0" smtClean="0"/>
                        <a:t>Per trainee investment (USD)</a:t>
                      </a:r>
                      <a:endParaRPr lang="ko-KR" altLang="en-US" sz="1400" b="1" dirty="0">
                        <a:latin typeface="Constantia" pitchFamily="18" charset="0"/>
                      </a:endParaRPr>
                    </a:p>
                  </a:txBody>
                  <a:tcPr anchor="ctr"/>
                </a:tc>
                <a:tc>
                  <a:txBody>
                    <a:bodyPr/>
                    <a:lstStyle/>
                    <a:p>
                      <a:pPr algn="ctr" latinLnBrk="1"/>
                      <a:r>
                        <a:rPr lang="en-US" altLang="ko-KR" sz="1400" dirty="0" smtClean="0"/>
                        <a:t>334</a:t>
                      </a:r>
                      <a:endParaRPr lang="ko-KR" altLang="en-US" sz="1400" dirty="0"/>
                    </a:p>
                  </a:txBody>
                  <a:tcPr anchor="ctr"/>
                </a:tc>
                <a:tc>
                  <a:txBody>
                    <a:bodyPr/>
                    <a:lstStyle/>
                    <a:p>
                      <a:pPr algn="ctr" latinLnBrk="1"/>
                      <a:r>
                        <a:rPr lang="en-US" altLang="ko-KR" sz="1400" dirty="0" smtClean="0"/>
                        <a:t>405</a:t>
                      </a:r>
                      <a:endParaRPr lang="ko-KR" altLang="en-US" sz="1400" dirty="0"/>
                    </a:p>
                  </a:txBody>
                  <a:tcPr anchor="ctr"/>
                </a:tc>
                <a:tc>
                  <a:txBody>
                    <a:bodyPr/>
                    <a:lstStyle/>
                    <a:p>
                      <a:pPr algn="ctr" latinLnBrk="1"/>
                      <a:r>
                        <a:rPr lang="en-US" altLang="ko-KR" sz="1400" dirty="0" smtClean="0"/>
                        <a:t>559</a:t>
                      </a:r>
                      <a:endParaRPr lang="ko-KR" altLang="en-US" sz="1400" dirty="0"/>
                    </a:p>
                  </a:txBody>
                  <a:tcPr anchor="ctr"/>
                </a:tc>
              </a:tr>
            </a:tbl>
          </a:graphicData>
        </a:graphic>
      </p:graphicFrame>
      <p:sp>
        <p:nvSpPr>
          <p:cNvPr id="3" name="TextBox 2"/>
          <p:cNvSpPr txBox="1"/>
          <p:nvPr/>
        </p:nvSpPr>
        <p:spPr>
          <a:xfrm>
            <a:off x="1115616" y="4141440"/>
            <a:ext cx="6912768" cy="338554"/>
          </a:xfrm>
          <a:prstGeom prst="rect">
            <a:avLst/>
          </a:prstGeom>
          <a:noFill/>
        </p:spPr>
        <p:txBody>
          <a:bodyPr wrap="square" rtlCol="0">
            <a:spAutoFit/>
          </a:bodyPr>
          <a:lstStyle/>
          <a:p>
            <a:pPr algn="ctr"/>
            <a:r>
              <a:rPr lang="en-US" altLang="ko-KR" sz="1600" dirty="0" smtClean="0">
                <a:latin typeface="Constantia" pitchFamily="18" charset="0"/>
              </a:rPr>
              <a:t>&lt;Changes of training investment&gt;</a:t>
            </a:r>
            <a:endParaRPr lang="ko-KR" altLang="en-US" sz="1600" dirty="0">
              <a:latin typeface="Constantia" pitchFamily="18" charset="0"/>
            </a:endParaRPr>
          </a:p>
        </p:txBody>
      </p:sp>
    </p:spTree>
    <p:extLst>
      <p:ext uri="{BB962C8B-B14F-4D97-AF65-F5344CB8AC3E}">
        <p14:creationId xmlns:p14="http://schemas.microsoft.com/office/powerpoint/2010/main" val="34071022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p:nvPr/>
        </p:nvSpPr>
        <p:spPr>
          <a:xfrm>
            <a:off x="2123728" y="2348880"/>
            <a:ext cx="5040560" cy="707886"/>
          </a:xfrm>
          <a:prstGeom prst="rect">
            <a:avLst/>
          </a:prstGeom>
        </p:spPr>
        <p:txBody>
          <a:bodyPr wrap="square">
            <a:spAutoFit/>
          </a:bodyPr>
          <a:lstStyle/>
          <a:p>
            <a:pPr marL="1073150" indent="-1073150">
              <a:buClrTx/>
              <a:buFont typeface="+mj-lt"/>
              <a:buAutoNum type="romanUcPeriod" startAt="5"/>
            </a:pPr>
            <a:r>
              <a:rPr lang="en-US" altLang="ko-KR" sz="4000" dirty="0" smtClean="0">
                <a:latin typeface="Elephant" pitchFamily="18" charset="0"/>
              </a:rPr>
              <a:t>Final words</a:t>
            </a:r>
            <a:endParaRPr lang="en-US" altLang="ko-KR" sz="4000" dirty="0">
              <a:latin typeface="Elephant" pitchFamily="18" charset="0"/>
            </a:endParaRPr>
          </a:p>
        </p:txBody>
      </p:sp>
    </p:spTree>
    <p:extLst>
      <p:ext uri="{BB962C8B-B14F-4D97-AF65-F5344CB8AC3E}">
        <p14:creationId xmlns:p14="http://schemas.microsoft.com/office/powerpoint/2010/main" val="342605987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차트 1"/>
          <p:cNvGraphicFramePr>
            <a:graphicFrameLocks/>
          </p:cNvGraphicFramePr>
          <p:nvPr>
            <p:extLst>
              <p:ext uri="{D42A27DB-BD31-4B8C-83A1-F6EECF244321}">
                <p14:modId xmlns:p14="http://schemas.microsoft.com/office/powerpoint/2010/main" val="2901316883"/>
              </p:ext>
            </p:extLst>
          </p:nvPr>
        </p:nvGraphicFramePr>
        <p:xfrm>
          <a:off x="611560" y="1999456"/>
          <a:ext cx="3960440" cy="4453879"/>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611560" y="776611"/>
            <a:ext cx="8208912" cy="5078313"/>
          </a:xfrm>
          <a:prstGeom prst="rect">
            <a:avLst/>
          </a:prstGeom>
          <a:noFill/>
        </p:spPr>
        <p:txBody>
          <a:bodyPr wrap="square" rtlCol="0">
            <a:spAutoFit/>
          </a:bodyPr>
          <a:lstStyle/>
          <a:p>
            <a:r>
              <a:rPr lang="en-US" altLang="ko-KR" sz="2400" b="1" dirty="0" smtClean="0">
                <a:solidFill>
                  <a:srgbClr val="0070C0"/>
                </a:solidFill>
                <a:latin typeface="Constantia" pitchFamily="18" charset="0"/>
                <a:ea typeface="+mj-ea"/>
                <a:cs typeface="+mj-cs"/>
              </a:rPr>
              <a:t>Improved linkage between skills development and skills utilization: Key to stronger competitiveness</a:t>
            </a:r>
          </a:p>
          <a:p>
            <a:endParaRPr lang="en-US" altLang="ko-KR" sz="1100" b="1" dirty="0" smtClean="0">
              <a:solidFill>
                <a:srgbClr val="0070C0"/>
              </a:solidFill>
              <a:latin typeface="Constantia" pitchFamily="18" charset="0"/>
              <a:ea typeface="+mj-ea"/>
              <a:cs typeface="+mj-cs"/>
            </a:endParaRPr>
          </a:p>
          <a:p>
            <a:endParaRPr lang="en-US" altLang="ko-KR" sz="1100" b="1" dirty="0">
              <a:solidFill>
                <a:srgbClr val="0070C0"/>
              </a:solidFill>
              <a:latin typeface="Constantia" pitchFamily="18" charset="0"/>
              <a:ea typeface="+mj-ea"/>
              <a:cs typeface="+mj-cs"/>
            </a:endParaRPr>
          </a:p>
          <a:p>
            <a:endParaRPr lang="en-US" altLang="ko-KR" sz="200" dirty="0" smtClean="0"/>
          </a:p>
          <a:p>
            <a:pPr marL="4298950" indent="-349250">
              <a:buFont typeface="Arial" panose="020B0604020202020204" pitchFamily="34" charset="0"/>
              <a:buChar char="•"/>
            </a:pPr>
            <a:r>
              <a:rPr lang="en-US" altLang="ko-KR" dirty="0" smtClean="0"/>
              <a:t>Along with several problems in the labor market, still labor productivity is lagging behind most OECD countries.   </a:t>
            </a:r>
          </a:p>
          <a:p>
            <a:pPr marL="3949700"/>
            <a:r>
              <a:rPr lang="en-US" altLang="ko-KR" dirty="0" smtClean="0"/>
              <a:t>  → </a:t>
            </a:r>
            <a:r>
              <a:rPr lang="en-US" altLang="ko-KR" dirty="0"/>
              <a:t>Constraining </a:t>
            </a:r>
            <a:r>
              <a:rPr lang="en-US" altLang="ko-KR" dirty="0" smtClean="0"/>
              <a:t>further </a:t>
            </a:r>
            <a:r>
              <a:rPr lang="en-US" altLang="ko-KR" dirty="0"/>
              <a:t>development </a:t>
            </a:r>
          </a:p>
          <a:p>
            <a:pPr marL="4298950" indent="-349250">
              <a:buFont typeface="Arial" panose="020B0604020202020204" pitchFamily="34" charset="0"/>
              <a:buChar char="•"/>
            </a:pPr>
            <a:endParaRPr lang="en-US" altLang="ko-KR" dirty="0"/>
          </a:p>
          <a:p>
            <a:pPr marL="4298950" indent="-349250">
              <a:buFont typeface="Arial" panose="020B0604020202020204" pitchFamily="34" charset="0"/>
              <a:buChar char="•"/>
            </a:pPr>
            <a:r>
              <a:rPr lang="en-US" altLang="ko-KR" dirty="0" smtClean="0"/>
              <a:t>Such situation can only be overcome by effectively utilizing precious human resources who have knowledge and skills globally competitive. </a:t>
            </a:r>
          </a:p>
          <a:p>
            <a:pPr marL="4298950" indent="-349250">
              <a:buFont typeface="Arial" panose="020B0604020202020204" pitchFamily="34" charset="0"/>
              <a:buChar char="•"/>
            </a:pPr>
            <a:endParaRPr lang="en-US" altLang="ko-KR" dirty="0" smtClean="0"/>
          </a:p>
          <a:p>
            <a:pPr marL="4298950" indent="-349250">
              <a:buFont typeface="Arial" panose="020B0604020202020204" pitchFamily="34" charset="0"/>
              <a:buChar char="•"/>
            </a:pPr>
            <a:r>
              <a:rPr lang="en-US" altLang="ko-KR" dirty="0" smtClean="0"/>
              <a:t>“More job” + “Work smart” + “Better education and training”</a:t>
            </a:r>
            <a:endParaRPr lang="ko-KR" altLang="en-US" dirty="0"/>
          </a:p>
        </p:txBody>
      </p:sp>
      <p:sp>
        <p:nvSpPr>
          <p:cNvPr id="5" name="TextBox 4"/>
          <p:cNvSpPr txBox="1"/>
          <p:nvPr/>
        </p:nvSpPr>
        <p:spPr>
          <a:xfrm>
            <a:off x="990204" y="1845568"/>
            <a:ext cx="3456384" cy="307777"/>
          </a:xfrm>
          <a:prstGeom prst="rect">
            <a:avLst/>
          </a:prstGeom>
          <a:noFill/>
        </p:spPr>
        <p:txBody>
          <a:bodyPr wrap="square" rtlCol="0">
            <a:spAutoFit/>
          </a:bodyPr>
          <a:lstStyle/>
          <a:p>
            <a:pPr algn="ctr"/>
            <a:r>
              <a:rPr lang="en-US" altLang="ko-KR" sz="1400" dirty="0" smtClean="0"/>
              <a:t>&lt;GDP per hours worked (2012)&gt;</a:t>
            </a:r>
            <a:endParaRPr lang="ko-KR" altLang="en-US" sz="1400" dirty="0"/>
          </a:p>
        </p:txBody>
      </p:sp>
      <p:sp>
        <p:nvSpPr>
          <p:cNvPr id="7" name="TextBox 6"/>
          <p:cNvSpPr txBox="1"/>
          <p:nvPr/>
        </p:nvSpPr>
        <p:spPr>
          <a:xfrm>
            <a:off x="1814612" y="6390231"/>
            <a:ext cx="2592288" cy="307777"/>
          </a:xfrm>
          <a:prstGeom prst="rect">
            <a:avLst/>
          </a:prstGeom>
          <a:noFill/>
        </p:spPr>
        <p:txBody>
          <a:bodyPr wrap="square" rtlCol="0">
            <a:spAutoFit/>
          </a:bodyPr>
          <a:lstStyle/>
          <a:p>
            <a:r>
              <a:rPr lang="en-US" altLang="ko-KR" sz="1400" dirty="0" smtClean="0"/>
              <a:t>Source: OECD StatExtracts </a:t>
            </a:r>
            <a:endParaRPr lang="ko-KR" altLang="en-US" sz="1400" dirty="0"/>
          </a:p>
        </p:txBody>
      </p:sp>
    </p:spTree>
    <p:extLst>
      <p:ext uri="{BB962C8B-B14F-4D97-AF65-F5344CB8AC3E}">
        <p14:creationId xmlns:p14="http://schemas.microsoft.com/office/powerpoint/2010/main" val="416540009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457200" y="908720"/>
            <a:ext cx="8229600" cy="5415880"/>
          </a:xfrm>
        </p:spPr>
        <p:txBody>
          <a:bodyPr>
            <a:noAutofit/>
          </a:bodyPr>
          <a:lstStyle/>
          <a:p>
            <a:pPr marL="0" indent="0">
              <a:buNone/>
            </a:pPr>
            <a:r>
              <a:rPr lang="en-US" altLang="ko-KR" dirty="0" smtClean="0">
                <a:solidFill>
                  <a:srgbClr val="0070C0"/>
                </a:solidFill>
                <a:latin typeface="Elephant" pitchFamily="18" charset="0"/>
              </a:rPr>
              <a:t>How to maximize the contribution of VET to competitiveness?</a:t>
            </a:r>
          </a:p>
          <a:p>
            <a:endParaRPr lang="en-US" altLang="ko-KR" sz="1200" dirty="0"/>
          </a:p>
          <a:p>
            <a:pPr>
              <a:buClrTx/>
            </a:pPr>
            <a:r>
              <a:rPr lang="en-US" altLang="ko-KR" sz="1800" b="1" dirty="0" smtClean="0">
                <a:solidFill>
                  <a:srgbClr val="000099"/>
                </a:solidFill>
              </a:rPr>
              <a:t>How to identify skills needs? </a:t>
            </a:r>
          </a:p>
          <a:p>
            <a:pPr marL="723900" indent="-368300">
              <a:buClrTx/>
              <a:buFont typeface="Wingdings" pitchFamily="2" charset="2"/>
              <a:buChar char="Ø"/>
            </a:pPr>
            <a:r>
              <a:rPr lang="en-US" altLang="ko-KR" sz="1800" dirty="0" smtClean="0"/>
              <a:t>Reliable quantitiative and qualitative information about current and future skills </a:t>
            </a:r>
            <a:r>
              <a:rPr lang="en-US" altLang="ko-KR" sz="1800" dirty="0"/>
              <a:t>gap and skills shortage</a:t>
            </a:r>
          </a:p>
          <a:p>
            <a:pPr marL="723900" indent="-368300">
              <a:buClrTx/>
              <a:buFont typeface="Wingdings" pitchFamily="2" charset="2"/>
              <a:buChar char="Ø"/>
            </a:pPr>
            <a:r>
              <a:rPr lang="en-US" altLang="ko-KR" sz="1800" dirty="0" smtClean="0"/>
              <a:t>Not a simple matter of statistics, but a matter of establishing a system for continuous exchange of information among concerned stakeholders</a:t>
            </a:r>
            <a:endParaRPr lang="en-US" altLang="ko-KR" sz="1800" dirty="0"/>
          </a:p>
          <a:p>
            <a:pPr>
              <a:buClrTx/>
            </a:pPr>
            <a:r>
              <a:rPr lang="en-US" altLang="ko-KR" sz="1800" b="1" dirty="0">
                <a:solidFill>
                  <a:srgbClr val="000099"/>
                </a:solidFill>
              </a:rPr>
              <a:t>How to provide relevant VET programs? </a:t>
            </a:r>
          </a:p>
          <a:p>
            <a:pPr marL="723900" indent="-368300">
              <a:buClrTx/>
              <a:buFont typeface="Wingdings" pitchFamily="2" charset="2"/>
              <a:buChar char="Ø"/>
            </a:pPr>
            <a:r>
              <a:rPr lang="en-US" altLang="ko-KR" sz="1800" dirty="0"/>
              <a:t>Close the gap between </a:t>
            </a:r>
            <a:r>
              <a:rPr lang="en-US" altLang="ko-KR" sz="1800" dirty="0" smtClean="0"/>
              <a:t>VET institutions </a:t>
            </a:r>
            <a:r>
              <a:rPr lang="en-US" altLang="ko-KR" sz="1800" dirty="0"/>
              <a:t>and enterprises, individually or </a:t>
            </a:r>
            <a:r>
              <a:rPr lang="en-US" altLang="ko-KR" sz="1800" dirty="0" smtClean="0"/>
              <a:t>collectively (e.g. Sector Skills Councils)  </a:t>
            </a:r>
          </a:p>
          <a:p>
            <a:pPr marL="723900" indent="-368300">
              <a:buClrTx/>
              <a:buFont typeface="Wingdings" pitchFamily="2" charset="2"/>
              <a:buChar char="Ø"/>
            </a:pPr>
            <a:r>
              <a:rPr lang="en-US" altLang="ko-KR" sz="1800" dirty="0" smtClean="0"/>
              <a:t>Active public investment and suitable performance monitoring system </a:t>
            </a:r>
            <a:endParaRPr lang="en-US" altLang="ko-KR" sz="1800" dirty="0"/>
          </a:p>
          <a:p>
            <a:pPr>
              <a:buClrTx/>
            </a:pPr>
            <a:r>
              <a:rPr lang="en-US" altLang="ko-KR" sz="1800" b="1" dirty="0">
                <a:solidFill>
                  <a:srgbClr val="000099"/>
                </a:solidFill>
              </a:rPr>
              <a:t>How to motivate the participation to VET?</a:t>
            </a:r>
          </a:p>
          <a:p>
            <a:pPr marL="723900" indent="-368300">
              <a:buClrTx/>
              <a:buFont typeface="Wingdings" pitchFamily="2" charset="2"/>
              <a:buChar char="Ø"/>
            </a:pPr>
            <a:r>
              <a:rPr lang="en-US" altLang="ko-KR" sz="1800" dirty="0" smtClean="0"/>
              <a:t>Information, guidance and counseling for students, workers and (SME) employers</a:t>
            </a:r>
          </a:p>
          <a:p>
            <a:pPr marL="723900" indent="-368300">
              <a:buClrTx/>
              <a:buFont typeface="Wingdings" pitchFamily="2" charset="2"/>
              <a:buChar char="Ø"/>
            </a:pPr>
            <a:r>
              <a:rPr lang="en-US" altLang="ko-KR" sz="1800" dirty="0" smtClean="0"/>
              <a:t>Financial measures such as tax credits, grants, voucher, and training levy</a:t>
            </a:r>
            <a:endParaRPr lang="ko-KR" altLang="en-US" sz="1800" dirty="0"/>
          </a:p>
        </p:txBody>
      </p:sp>
    </p:spTree>
    <p:extLst>
      <p:ext uri="{BB962C8B-B14F-4D97-AF65-F5344CB8AC3E}">
        <p14:creationId xmlns:p14="http://schemas.microsoft.com/office/powerpoint/2010/main" val="16341595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457200" y="1268760"/>
            <a:ext cx="8229600" cy="5055840"/>
          </a:xfrm>
        </p:spPr>
        <p:txBody>
          <a:bodyPr/>
          <a:lstStyle/>
          <a:p>
            <a:pPr marL="0" indent="0" algn="ctr">
              <a:buNone/>
            </a:pPr>
            <a:endParaRPr lang="en-US" altLang="ko-KR" dirty="0" smtClean="0">
              <a:latin typeface="Bodoni MT Black" pitchFamily="18" charset="0"/>
            </a:endParaRPr>
          </a:p>
          <a:p>
            <a:pPr marL="0" indent="0" algn="ctr">
              <a:buNone/>
            </a:pPr>
            <a:r>
              <a:rPr lang="en-US" altLang="ko-KR" sz="4000" dirty="0" smtClean="0">
                <a:solidFill>
                  <a:schemeClr val="accent1"/>
                </a:solidFill>
                <a:latin typeface="Bodoni MT Black" pitchFamily="18" charset="0"/>
              </a:rPr>
              <a:t>THANK YOU VERY MUCH!</a:t>
            </a:r>
          </a:p>
          <a:p>
            <a:pPr marL="0" indent="0" algn="ctr">
              <a:buNone/>
            </a:pPr>
            <a:endParaRPr lang="en-US" altLang="ko-KR" dirty="0"/>
          </a:p>
          <a:p>
            <a:pPr marL="0" indent="0" algn="ctr">
              <a:buNone/>
            </a:pPr>
            <a:r>
              <a:rPr lang="en-US" altLang="ko-KR" sz="5400" dirty="0" smtClean="0">
                <a:solidFill>
                  <a:schemeClr val="accent1">
                    <a:lumMod val="60000"/>
                    <a:lumOff val="40000"/>
                  </a:schemeClr>
                </a:solidFill>
                <a:latin typeface="Elephant" pitchFamily="18" charset="0"/>
              </a:rPr>
              <a:t>Q &amp; A </a:t>
            </a:r>
          </a:p>
          <a:p>
            <a:endParaRPr lang="en-US" altLang="ko-KR" dirty="0" smtClean="0"/>
          </a:p>
          <a:p>
            <a:endParaRPr lang="en-US" altLang="ko-KR" dirty="0"/>
          </a:p>
          <a:p>
            <a:pPr marL="0" indent="0" algn="ctr">
              <a:buNone/>
            </a:pPr>
            <a:r>
              <a:rPr lang="en-US" altLang="ko-KR" sz="2400" dirty="0" smtClean="0"/>
              <a:t>choiys@krivet.re.kr</a:t>
            </a:r>
            <a:endParaRPr lang="ko-KR" altLang="en-US" sz="2400" dirty="0"/>
          </a:p>
        </p:txBody>
      </p:sp>
    </p:spTree>
    <p:extLst>
      <p:ext uri="{BB962C8B-B14F-4D97-AF65-F5344CB8AC3E}">
        <p14:creationId xmlns:p14="http://schemas.microsoft.com/office/powerpoint/2010/main" val="23494448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467544" y="919156"/>
            <a:ext cx="9217024" cy="506320"/>
          </a:xfrm>
        </p:spPr>
        <p:txBody>
          <a:bodyPr>
            <a:noAutofit/>
          </a:bodyPr>
          <a:lstStyle/>
          <a:p>
            <a:r>
              <a:rPr lang="en-US" altLang="ko-KR" sz="2900" b="1" dirty="0" smtClean="0">
                <a:solidFill>
                  <a:srgbClr val="0070C0"/>
                </a:solidFill>
                <a:latin typeface="Constantia" pitchFamily="18" charset="0"/>
              </a:rPr>
              <a:t>Superficially, well functioning…</a:t>
            </a:r>
            <a:endParaRPr lang="ko-KR" altLang="en-US" sz="2900" b="1" dirty="0">
              <a:solidFill>
                <a:srgbClr val="0070C0"/>
              </a:solidFill>
              <a:latin typeface="Constantia" pitchFamily="18" charset="0"/>
            </a:endParaRPr>
          </a:p>
        </p:txBody>
      </p:sp>
      <p:sp>
        <p:nvSpPr>
          <p:cNvPr id="3" name="내용 개체 틀 2"/>
          <p:cNvSpPr>
            <a:spLocks noGrp="1"/>
          </p:cNvSpPr>
          <p:nvPr>
            <p:ph idx="1"/>
          </p:nvPr>
        </p:nvSpPr>
        <p:spPr>
          <a:xfrm>
            <a:off x="518864" y="1844824"/>
            <a:ext cx="8085584" cy="4389120"/>
          </a:xfrm>
        </p:spPr>
        <p:txBody>
          <a:bodyPr>
            <a:normAutofit/>
          </a:bodyPr>
          <a:lstStyle/>
          <a:p>
            <a:pPr marL="355600" indent="-355600">
              <a:buClrTx/>
              <a:buFont typeface="Arial" pitchFamily="34" charset="0"/>
              <a:buChar char="•"/>
            </a:pPr>
            <a:r>
              <a:rPr lang="en-US" altLang="ko-KR" sz="2200" dirty="0" smtClean="0"/>
              <a:t>Impressive </a:t>
            </a:r>
            <a:r>
              <a:rPr lang="en-US" altLang="ko-KR" sz="2200" dirty="0"/>
              <a:t>academic performance of Korean </a:t>
            </a:r>
            <a:r>
              <a:rPr lang="en-US" altLang="ko-KR" sz="2200" dirty="0" smtClean="0"/>
              <a:t>students</a:t>
            </a:r>
          </a:p>
          <a:p>
            <a:pPr marL="717550" indent="-361950">
              <a:buClrTx/>
              <a:buFont typeface="Wingdings" panose="05000000000000000000" pitchFamily="2" charset="2"/>
              <a:buChar char="ü"/>
            </a:pPr>
            <a:r>
              <a:rPr lang="en-US" altLang="ko-KR" sz="2000" dirty="0" smtClean="0"/>
              <a:t>OECD PISA test score (2012): Math 5</a:t>
            </a:r>
            <a:r>
              <a:rPr lang="en-US" altLang="ko-KR" sz="2000" baseline="30000" dirty="0" smtClean="0"/>
              <a:t>th</a:t>
            </a:r>
            <a:r>
              <a:rPr lang="en-US" altLang="ko-KR" sz="2000" dirty="0" smtClean="0"/>
              <a:t>, Reading 5</a:t>
            </a:r>
            <a:r>
              <a:rPr lang="en-US" altLang="ko-KR" sz="2000" baseline="30000" dirty="0" smtClean="0"/>
              <a:t>th</a:t>
            </a:r>
            <a:r>
              <a:rPr lang="en-US" altLang="ko-KR" sz="2000" dirty="0" smtClean="0"/>
              <a:t>, Science 7</a:t>
            </a:r>
            <a:r>
              <a:rPr lang="en-US" altLang="ko-KR" sz="2000" baseline="30000" dirty="0" smtClean="0"/>
              <a:t>th</a:t>
            </a:r>
            <a:endParaRPr lang="en-US" altLang="ko-KR" sz="2000" dirty="0" smtClean="0"/>
          </a:p>
          <a:p>
            <a:pPr marL="723900" indent="-355600">
              <a:buClrTx/>
              <a:buFont typeface="Wingdings" pitchFamily="2" charset="2"/>
              <a:buChar char="ü"/>
            </a:pPr>
            <a:r>
              <a:rPr lang="en-US" altLang="ko-KR" sz="1800" dirty="0" smtClean="0"/>
              <a:t>Ranked 3</a:t>
            </a:r>
            <a:r>
              <a:rPr lang="en-US" altLang="ko-KR" sz="1800" baseline="30000" dirty="0" smtClean="0"/>
              <a:t>rd</a:t>
            </a:r>
            <a:r>
              <a:rPr lang="en-US" altLang="ko-KR" sz="1800" dirty="0" smtClean="0"/>
              <a:t>, 3</a:t>
            </a:r>
            <a:r>
              <a:rPr lang="en-US" altLang="ko-KR" sz="1800" baseline="30000" dirty="0" smtClean="0"/>
              <a:t>rd</a:t>
            </a:r>
            <a:r>
              <a:rPr lang="en-US" altLang="ko-KR" sz="1800" dirty="0" smtClean="0"/>
              <a:t>, and 5</a:t>
            </a:r>
            <a:r>
              <a:rPr lang="en-US" altLang="ko-KR" sz="1800" baseline="30000" dirty="0" smtClean="0"/>
              <a:t>th</a:t>
            </a:r>
            <a:r>
              <a:rPr lang="en-US" altLang="ko-KR" sz="1800" dirty="0" smtClean="0"/>
              <a:t> </a:t>
            </a:r>
            <a:r>
              <a:rPr lang="en-US" altLang="ko-KR" sz="1800" dirty="0"/>
              <a:t>respectively </a:t>
            </a:r>
            <a:r>
              <a:rPr lang="en-US" altLang="ko-KR" sz="1800" dirty="0" smtClean="0"/>
              <a:t>when excluding Shanghai, Hong Kong and Macao,. </a:t>
            </a:r>
          </a:p>
          <a:p>
            <a:pPr marL="355600" indent="-355600">
              <a:buClrTx/>
              <a:buFont typeface="Arial" pitchFamily="34" charset="0"/>
              <a:buChar char="•"/>
            </a:pPr>
            <a:endParaRPr lang="ko-KR" altLang="ko-KR" sz="1200" dirty="0"/>
          </a:p>
          <a:p>
            <a:pPr marL="355600" indent="-355600">
              <a:buClrTx/>
              <a:buFont typeface="Arial" pitchFamily="34" charset="0"/>
              <a:buChar char="•"/>
            </a:pPr>
            <a:r>
              <a:rPr lang="en-US" altLang="ko-KR" sz="2200" dirty="0" smtClean="0"/>
              <a:t>Progression rate of tertiary education for upper secondary graduates: 70.7% in 2013 (MOE Korea)</a:t>
            </a:r>
          </a:p>
          <a:p>
            <a:pPr marL="355600" indent="-355600">
              <a:buClrTx/>
              <a:buFont typeface="Arial" pitchFamily="34" charset="0"/>
              <a:buChar char="•"/>
            </a:pPr>
            <a:endParaRPr lang="en-US" altLang="ko-KR" sz="1200" dirty="0" smtClean="0"/>
          </a:p>
          <a:p>
            <a:pPr marL="355600" indent="-355600">
              <a:buClrTx/>
              <a:buFont typeface="Arial" pitchFamily="34" charset="0"/>
              <a:buChar char="•"/>
            </a:pPr>
            <a:r>
              <a:rPr lang="en-US" altLang="ko-KR" sz="2200" dirty="0" smtClean="0"/>
              <a:t>Mild </a:t>
            </a:r>
            <a:r>
              <a:rPr lang="en-US" altLang="ko-KR" sz="2200" dirty="0"/>
              <a:t>youth unemployment </a:t>
            </a:r>
            <a:r>
              <a:rPr lang="en-US" altLang="ko-KR" sz="2200" dirty="0" smtClean="0"/>
              <a:t>rate (2013): </a:t>
            </a:r>
          </a:p>
          <a:p>
            <a:pPr marL="355600" indent="-355600">
              <a:buClrTx/>
              <a:buNone/>
            </a:pPr>
            <a:r>
              <a:rPr lang="en-US" altLang="ko-KR" sz="2200" dirty="0" smtClean="0"/>
              <a:t>		Male 9.6%, Female 8.4% (15-24 years old)</a:t>
            </a:r>
          </a:p>
          <a:p>
            <a:endParaRPr lang="ko-KR" altLang="ko-KR" sz="2200" dirty="0"/>
          </a:p>
          <a:p>
            <a:endParaRPr lang="ko-KR" altLang="en-US" sz="2200" dirty="0"/>
          </a:p>
        </p:txBody>
      </p:sp>
    </p:spTree>
    <p:extLst>
      <p:ext uri="{BB962C8B-B14F-4D97-AF65-F5344CB8AC3E}">
        <p14:creationId xmlns:p14="http://schemas.microsoft.com/office/powerpoint/2010/main" val="13245578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662880" y="763396"/>
            <a:ext cx="8481120" cy="708688"/>
          </a:xfrm>
        </p:spPr>
        <p:txBody>
          <a:bodyPr>
            <a:noAutofit/>
          </a:bodyPr>
          <a:lstStyle/>
          <a:p>
            <a:r>
              <a:rPr lang="en-US" altLang="ko-KR" sz="2900" b="1" dirty="0" smtClean="0">
                <a:solidFill>
                  <a:srgbClr val="0070C0"/>
                </a:solidFill>
                <a:latin typeface="Constantia" pitchFamily="18" charset="0"/>
              </a:rPr>
              <a:t>…Yet serious mismatch exists</a:t>
            </a:r>
            <a:endParaRPr lang="ko-KR" altLang="en-US" sz="2900" b="1" dirty="0">
              <a:solidFill>
                <a:srgbClr val="0070C0"/>
              </a:solidFill>
              <a:latin typeface="Constantia" pitchFamily="18" charset="0"/>
            </a:endParaRPr>
          </a:p>
        </p:txBody>
      </p:sp>
      <p:sp>
        <p:nvSpPr>
          <p:cNvPr id="3" name="내용 개체 틀 2"/>
          <p:cNvSpPr>
            <a:spLocks noGrp="1"/>
          </p:cNvSpPr>
          <p:nvPr>
            <p:ph idx="1"/>
          </p:nvPr>
        </p:nvSpPr>
        <p:spPr>
          <a:xfrm>
            <a:off x="590352" y="1776184"/>
            <a:ext cx="8014096" cy="4389120"/>
          </a:xfrm>
        </p:spPr>
        <p:txBody>
          <a:bodyPr>
            <a:noAutofit/>
          </a:bodyPr>
          <a:lstStyle/>
          <a:p>
            <a:pPr marL="355600" indent="-355600">
              <a:buClrTx/>
              <a:buFont typeface="Arial" pitchFamily="34" charset="0"/>
              <a:buChar char="•"/>
            </a:pPr>
            <a:r>
              <a:rPr lang="en-US" altLang="ko-KR" sz="2200" dirty="0"/>
              <a:t>Substantive number of </a:t>
            </a:r>
            <a:r>
              <a:rPr lang="en-US" altLang="ko-KR" sz="2200" dirty="0" smtClean="0"/>
              <a:t>NEET </a:t>
            </a:r>
          </a:p>
          <a:p>
            <a:pPr marL="723900" indent="-355600">
              <a:buClrTx/>
              <a:buFont typeface="Wingdings" pitchFamily="2" charset="2"/>
              <a:buChar char="ü"/>
            </a:pPr>
            <a:r>
              <a:rPr lang="en-US" altLang="ko-KR" sz="1800" dirty="0" smtClean="0"/>
              <a:t>Among 15-34 years old, 944,000 (7.0%) of NEET (2011)</a:t>
            </a:r>
          </a:p>
          <a:p>
            <a:pPr marL="723900" indent="-355600">
              <a:buClrTx/>
              <a:buFont typeface="Wingdings" pitchFamily="2" charset="2"/>
              <a:buChar char="ü"/>
            </a:pPr>
            <a:r>
              <a:rPr lang="en-US" altLang="ko-KR" sz="1800" dirty="0" smtClean="0"/>
              <a:t>Male 584,000 (8.7%), Female 360,000 (5.3%)</a:t>
            </a:r>
            <a:endParaRPr lang="en-US" altLang="ko-KR" sz="1800" dirty="0"/>
          </a:p>
          <a:p>
            <a:pPr marL="355600" indent="-355600">
              <a:buClrTx/>
              <a:buFont typeface="Arial" pitchFamily="34" charset="0"/>
              <a:buChar char="•"/>
            </a:pPr>
            <a:endParaRPr lang="ko-KR" altLang="ko-KR" sz="1200" dirty="0"/>
          </a:p>
          <a:p>
            <a:pPr marL="355600" indent="-355600">
              <a:buClrTx/>
              <a:buFont typeface="Arial" pitchFamily="34" charset="0"/>
              <a:buChar char="•"/>
            </a:pPr>
            <a:r>
              <a:rPr lang="en-US" altLang="ko-KR" sz="2200" dirty="0"/>
              <a:t>Chronic difficulty of SMEs in </a:t>
            </a:r>
            <a:r>
              <a:rPr lang="en-US" altLang="ko-KR" sz="2200" dirty="0" smtClean="0"/>
              <a:t>filling up the job vacancy</a:t>
            </a:r>
          </a:p>
          <a:p>
            <a:pPr marL="723900" indent="-355600">
              <a:buClrTx/>
              <a:buFont typeface="Wingdings" pitchFamily="2" charset="2"/>
              <a:buChar char="ü"/>
            </a:pPr>
            <a:r>
              <a:rPr lang="en-US" altLang="ko-KR" sz="1800" dirty="0" smtClean="0"/>
              <a:t>The share of unfilled vacancy (2013): </a:t>
            </a:r>
          </a:p>
          <a:p>
            <a:pPr marL="723900" indent="-355600">
              <a:buClrTx/>
              <a:buNone/>
            </a:pPr>
            <a:r>
              <a:rPr lang="en-US" altLang="ko-KR" sz="1800" dirty="0" smtClean="0"/>
              <a:t>		   15.6% in micro companies (5-9 employees), </a:t>
            </a:r>
          </a:p>
          <a:p>
            <a:pPr marL="723900" indent="-355600">
              <a:buClrTx/>
              <a:buNone/>
            </a:pPr>
            <a:r>
              <a:rPr lang="en-US" altLang="ko-KR" sz="1800" dirty="0" smtClean="0"/>
              <a:t>		   5.7% in large companies (more than 300 employees)</a:t>
            </a:r>
            <a:endParaRPr lang="ko-KR" altLang="ko-KR" sz="1800" dirty="0"/>
          </a:p>
          <a:p>
            <a:pPr marL="355600" indent="-355600">
              <a:buClrTx/>
              <a:buFont typeface="Arial" pitchFamily="34" charset="0"/>
              <a:buChar char="•"/>
            </a:pPr>
            <a:endParaRPr lang="ko-KR" altLang="ko-KR" sz="1200" dirty="0"/>
          </a:p>
          <a:p>
            <a:pPr marL="622300" indent="-622300">
              <a:buClrTx/>
              <a:buNone/>
            </a:pPr>
            <a:r>
              <a:rPr lang="en-US" altLang="ko-KR" sz="2200" dirty="0" smtClean="0"/>
              <a:t>         Indicating a mismatch between </a:t>
            </a:r>
            <a:r>
              <a:rPr lang="en-US" altLang="ko-KR" sz="2200" dirty="0"/>
              <a:t>skills development </a:t>
            </a:r>
            <a:r>
              <a:rPr lang="en-US" altLang="ko-KR" sz="2000" dirty="0" smtClean="0"/>
              <a:t>(education </a:t>
            </a:r>
            <a:r>
              <a:rPr lang="en-US" altLang="ko-KR" sz="2000" dirty="0"/>
              <a:t>and </a:t>
            </a:r>
            <a:r>
              <a:rPr lang="en-US" altLang="ko-KR" sz="2000" dirty="0" smtClean="0"/>
              <a:t>training)</a:t>
            </a:r>
            <a:r>
              <a:rPr lang="en-US" altLang="ko-KR" sz="2200" dirty="0" smtClean="0"/>
              <a:t> </a:t>
            </a:r>
            <a:r>
              <a:rPr lang="en-US" altLang="ko-KR" sz="2200" dirty="0"/>
              <a:t>and skills </a:t>
            </a:r>
            <a:r>
              <a:rPr lang="en-US" altLang="ko-KR" sz="2200" dirty="0" smtClean="0"/>
              <a:t>utilization </a:t>
            </a:r>
            <a:r>
              <a:rPr lang="en-US" altLang="ko-KR" sz="2000" dirty="0" smtClean="0"/>
              <a:t>(employment)</a:t>
            </a:r>
          </a:p>
          <a:p>
            <a:pPr marL="355600" indent="-355600">
              <a:buClrTx/>
              <a:buFont typeface="Arial" pitchFamily="34" charset="0"/>
              <a:buChar char="•"/>
            </a:pPr>
            <a:endParaRPr lang="ko-KR" altLang="ko-KR" sz="1200" dirty="0"/>
          </a:p>
          <a:p>
            <a:pPr>
              <a:buClrTx/>
              <a:buFont typeface="Wingdings" panose="05000000000000000000" pitchFamily="2" charset="2"/>
              <a:buChar char="Ø"/>
            </a:pPr>
            <a:r>
              <a:rPr lang="en-US" altLang="ko-KR" sz="2200" dirty="0"/>
              <a:t>Why such </a:t>
            </a:r>
            <a:r>
              <a:rPr lang="en-US" altLang="ko-KR" sz="2200" dirty="0" smtClean="0"/>
              <a:t>situation happened? What measures required? </a:t>
            </a:r>
            <a:endParaRPr lang="ko-KR" altLang="en-US" sz="2200" dirty="0"/>
          </a:p>
        </p:txBody>
      </p:sp>
      <p:sp>
        <p:nvSpPr>
          <p:cNvPr id="4" name="오른쪽 화살표 3"/>
          <p:cNvSpPr/>
          <p:nvPr/>
        </p:nvSpPr>
        <p:spPr>
          <a:xfrm>
            <a:off x="683568" y="4797152"/>
            <a:ext cx="489204"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p14="http://schemas.microsoft.com/office/powerpoint/2010/main" val="13453326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467544" y="2348880"/>
            <a:ext cx="8229600" cy="1565528"/>
          </a:xfrm>
        </p:spPr>
        <p:txBody>
          <a:bodyPr>
            <a:normAutofit/>
          </a:bodyPr>
          <a:lstStyle/>
          <a:p>
            <a:pPr marL="857250" indent="-857250" algn="ctr">
              <a:buClrTx/>
              <a:buFont typeface="+mj-lt"/>
              <a:buAutoNum type="romanUcPeriod" startAt="2"/>
            </a:pPr>
            <a:r>
              <a:rPr lang="en-US" altLang="ko-KR" sz="3600" dirty="0" smtClean="0">
                <a:latin typeface="Elephant" pitchFamily="18" charset="0"/>
              </a:rPr>
              <a:t>Achievements and challenges of Korean skills system</a:t>
            </a:r>
            <a:endParaRPr lang="ko-KR" altLang="en-US" sz="3600" dirty="0">
              <a:latin typeface="Elephant" pitchFamily="18" charset="0"/>
            </a:endParaRPr>
          </a:p>
        </p:txBody>
      </p:sp>
    </p:spTree>
    <p:extLst>
      <p:ext uri="{BB962C8B-B14F-4D97-AF65-F5344CB8AC3E}">
        <p14:creationId xmlns:p14="http://schemas.microsoft.com/office/powerpoint/2010/main" val="41841298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745232" y="618424"/>
            <a:ext cx="7139136" cy="794352"/>
          </a:xfrm>
        </p:spPr>
        <p:txBody>
          <a:bodyPr>
            <a:normAutofit/>
          </a:bodyPr>
          <a:lstStyle/>
          <a:p>
            <a:r>
              <a:rPr lang="en-US" altLang="ko-KR" sz="3100" b="1" dirty="0" smtClean="0">
                <a:solidFill>
                  <a:srgbClr val="0070C0"/>
                </a:solidFill>
                <a:latin typeface="Constantia" pitchFamily="18" charset="0"/>
              </a:rPr>
              <a:t>Skills system in the pre-</a:t>
            </a:r>
            <a:r>
              <a:rPr lang="en-US" altLang="ko-KR" sz="3100" b="1" dirty="0">
                <a:solidFill>
                  <a:srgbClr val="0070C0"/>
                </a:solidFill>
                <a:latin typeface="Constantia" pitchFamily="18" charset="0"/>
              </a:rPr>
              <a:t>"IMF </a:t>
            </a:r>
            <a:r>
              <a:rPr lang="en-US" altLang="ko-KR" sz="3100" b="1" dirty="0" smtClean="0">
                <a:solidFill>
                  <a:srgbClr val="0070C0"/>
                </a:solidFill>
                <a:latin typeface="Constantia" pitchFamily="18" charset="0"/>
              </a:rPr>
              <a:t>era" </a:t>
            </a:r>
            <a:endParaRPr lang="ko-KR" altLang="en-US" sz="3100" b="1" dirty="0">
              <a:solidFill>
                <a:srgbClr val="0070C0"/>
              </a:solidFill>
              <a:latin typeface="Constantia" pitchFamily="18" charset="0"/>
            </a:endParaRPr>
          </a:p>
        </p:txBody>
      </p:sp>
      <p:sp>
        <p:nvSpPr>
          <p:cNvPr id="3" name="내용 개체 틀 2"/>
          <p:cNvSpPr>
            <a:spLocks noGrp="1"/>
          </p:cNvSpPr>
          <p:nvPr>
            <p:ph idx="1"/>
          </p:nvPr>
        </p:nvSpPr>
        <p:spPr>
          <a:xfrm>
            <a:off x="539552" y="1556792"/>
            <a:ext cx="7822952" cy="4596636"/>
          </a:xfrm>
        </p:spPr>
        <p:txBody>
          <a:bodyPr>
            <a:noAutofit/>
          </a:bodyPr>
          <a:lstStyle/>
          <a:p>
            <a:pPr marL="355600" indent="-355600">
              <a:buClrTx/>
              <a:buFont typeface="Arial" pitchFamily="34" charset="0"/>
              <a:buChar char="•"/>
            </a:pPr>
            <a:r>
              <a:rPr lang="en-US" altLang="ko-KR" sz="1800" dirty="0" smtClean="0"/>
              <a:t>Economic growth has been achieved </a:t>
            </a:r>
            <a:r>
              <a:rPr lang="en-US" altLang="ko-KR" sz="1800" dirty="0"/>
              <a:t>through the ample supply of well-trained </a:t>
            </a:r>
            <a:r>
              <a:rPr lang="en-US" altLang="ko-KR" sz="1800" dirty="0" smtClean="0"/>
              <a:t>workforce as the education enrolment has continuously increased.  </a:t>
            </a:r>
            <a:endParaRPr lang="ko-KR" altLang="ko-KR" sz="1800" dirty="0"/>
          </a:p>
          <a:p>
            <a:pPr marL="355600" indent="-355600">
              <a:buClrTx/>
              <a:buFont typeface="Arial" pitchFamily="34" charset="0"/>
              <a:buChar char="•"/>
            </a:pPr>
            <a:endParaRPr lang="en-US" altLang="ko-KR" sz="1200" dirty="0" smtClean="0"/>
          </a:p>
          <a:p>
            <a:pPr marL="355600" indent="-355600">
              <a:buClrTx/>
              <a:buFont typeface="Arial" pitchFamily="34" charset="0"/>
              <a:buChar char="•"/>
            </a:pPr>
            <a:endParaRPr lang="en-US" altLang="ko-KR" sz="1200" dirty="0"/>
          </a:p>
          <a:p>
            <a:pPr marL="355600" indent="-355600">
              <a:buClrTx/>
              <a:buFont typeface="Arial" pitchFamily="34" charset="0"/>
              <a:buChar char="•"/>
            </a:pPr>
            <a:endParaRPr lang="en-US" altLang="ko-KR" sz="1200" dirty="0" smtClean="0"/>
          </a:p>
          <a:p>
            <a:pPr marL="355600" indent="-355600">
              <a:buClrTx/>
              <a:buFont typeface="Arial" pitchFamily="34" charset="0"/>
              <a:buChar char="•"/>
            </a:pPr>
            <a:endParaRPr lang="en-US" altLang="ko-KR" sz="1200" dirty="0"/>
          </a:p>
          <a:p>
            <a:pPr marL="355600" indent="-355600">
              <a:buClrTx/>
              <a:buFont typeface="Arial" pitchFamily="34" charset="0"/>
              <a:buChar char="•"/>
            </a:pPr>
            <a:endParaRPr lang="en-US" altLang="ko-KR" sz="1200" dirty="0" smtClean="0"/>
          </a:p>
          <a:p>
            <a:pPr marL="355600" indent="-355600">
              <a:buClrTx/>
              <a:buFont typeface="Arial" pitchFamily="34" charset="0"/>
              <a:buChar char="•"/>
            </a:pPr>
            <a:endParaRPr lang="ko-KR" altLang="ko-KR" sz="1200" dirty="0"/>
          </a:p>
          <a:p>
            <a:pPr marL="355600" indent="-355600">
              <a:buClrTx/>
              <a:buFont typeface="Arial" pitchFamily="34" charset="0"/>
              <a:buChar char="•"/>
            </a:pPr>
            <a:endParaRPr lang="en-US" altLang="ko-KR" sz="1200" dirty="0" smtClean="0"/>
          </a:p>
          <a:p>
            <a:pPr marL="355600" indent="-355600">
              <a:buClrTx/>
              <a:buFont typeface="Arial" pitchFamily="34" charset="0"/>
              <a:buChar char="•"/>
            </a:pPr>
            <a:endParaRPr lang="en-US" altLang="ko-KR" sz="1200" dirty="0"/>
          </a:p>
          <a:p>
            <a:pPr marL="355600" indent="-355600">
              <a:buClrTx/>
              <a:buFont typeface="Arial" pitchFamily="34" charset="0"/>
              <a:buChar char="•"/>
            </a:pPr>
            <a:endParaRPr lang="en-US" altLang="ko-KR" sz="1200" dirty="0" smtClean="0"/>
          </a:p>
          <a:p>
            <a:pPr marL="355600" indent="-355600">
              <a:buClrTx/>
              <a:buFont typeface="Arial" pitchFamily="34" charset="0"/>
              <a:buChar char="•"/>
            </a:pPr>
            <a:endParaRPr lang="en-US" altLang="ko-KR" sz="2000" dirty="0" smtClean="0"/>
          </a:p>
          <a:p>
            <a:pPr marL="355600" indent="-355600">
              <a:buClrTx/>
              <a:buFont typeface="Arial" pitchFamily="34" charset="0"/>
              <a:buChar char="•"/>
            </a:pPr>
            <a:endParaRPr lang="en-US" altLang="ko-KR" sz="1200" dirty="0" smtClean="0"/>
          </a:p>
          <a:p>
            <a:pPr marL="355600" indent="-355600">
              <a:buClrTx/>
              <a:buFont typeface="Arial" pitchFamily="34" charset="0"/>
              <a:buChar char="•"/>
            </a:pPr>
            <a:r>
              <a:rPr lang="en-US" altLang="ko-KR" sz="1800" dirty="0" smtClean="0"/>
              <a:t>Absorbed </a:t>
            </a:r>
            <a:r>
              <a:rPr lang="en-US" altLang="ko-KR" sz="1800" dirty="0"/>
              <a:t>by </a:t>
            </a:r>
            <a:r>
              <a:rPr lang="en-US" altLang="ko-KR" sz="1800" dirty="0" smtClean="0"/>
              <a:t>export-market </a:t>
            </a:r>
            <a:r>
              <a:rPr lang="en-US" altLang="ko-KR" sz="1800" dirty="0"/>
              <a:t>oriented manufacturing sector which combined imported </a:t>
            </a:r>
            <a:r>
              <a:rPr lang="en-US" altLang="ko-KR" sz="1800" dirty="0" smtClean="0"/>
              <a:t>advanced technology with the diligence of </a:t>
            </a:r>
            <a:r>
              <a:rPr lang="en-US" altLang="ko-KR" sz="1800" dirty="0"/>
              <a:t>well </a:t>
            </a:r>
            <a:r>
              <a:rPr lang="en-US" altLang="ko-KR" sz="1800" dirty="0" smtClean="0"/>
              <a:t>educated </a:t>
            </a:r>
            <a:r>
              <a:rPr lang="en-US" altLang="ko-KR" sz="1800" dirty="0"/>
              <a:t>workforce</a:t>
            </a:r>
            <a:r>
              <a:rPr lang="en-US" altLang="ko-KR" sz="2000" dirty="0"/>
              <a:t> </a:t>
            </a:r>
            <a:endParaRPr lang="en-US" altLang="ko-KR" sz="2000" dirty="0" smtClean="0"/>
          </a:p>
          <a:p>
            <a:pPr marL="622300" indent="-266700">
              <a:buClrTx/>
              <a:buFont typeface="Wingdings" panose="05000000000000000000" pitchFamily="2" charset="2"/>
              <a:buChar char="v"/>
            </a:pPr>
            <a:r>
              <a:rPr lang="en-US" altLang="ko-KR" sz="1600" dirty="0" smtClean="0"/>
              <a:t>IMF-era</a:t>
            </a:r>
            <a:r>
              <a:rPr lang="en-US" altLang="ko-KR" sz="1600" dirty="0"/>
              <a:t>: Called by </a:t>
            </a:r>
            <a:r>
              <a:rPr lang="en-US" altLang="ko-KR" sz="1600" dirty="0" smtClean="0"/>
              <a:t>Koreans, a </a:t>
            </a:r>
            <a:r>
              <a:rPr lang="en-US" altLang="ko-KR" sz="1600" dirty="0"/>
              <a:t>period in the late </a:t>
            </a:r>
            <a:r>
              <a:rPr lang="en-US" altLang="ko-KR" sz="1600" dirty="0" smtClean="0"/>
              <a:t>1990s, </a:t>
            </a:r>
            <a:r>
              <a:rPr lang="en-US" altLang="ko-KR" sz="1600" dirty="0"/>
              <a:t>when IMF </a:t>
            </a:r>
            <a:r>
              <a:rPr lang="en-US" altLang="ko-KR" sz="1600" dirty="0" smtClean="0"/>
              <a:t>imposed </a:t>
            </a:r>
            <a:r>
              <a:rPr lang="en-US" altLang="ko-KR" sz="1600" dirty="0"/>
              <a:t>strict austerity program to address the currency </a:t>
            </a:r>
            <a:r>
              <a:rPr lang="en-US" altLang="ko-KR" sz="1600" smtClean="0"/>
              <a:t>crisis </a:t>
            </a:r>
            <a:r>
              <a:rPr lang="en-US" altLang="ko-KR" sz="1600" smtClean="0"/>
              <a:t>with </a:t>
            </a:r>
            <a:r>
              <a:rPr lang="en-US" altLang="ko-KR" sz="1600" dirty="0" smtClean="0"/>
              <a:t>East Asian countries </a:t>
            </a:r>
            <a:r>
              <a:rPr lang="en-US" altLang="ko-KR" sz="1600" dirty="0"/>
              <a:t> </a:t>
            </a:r>
            <a:endParaRPr lang="en-US" altLang="ko-KR" sz="1600" dirty="0" smtClean="0"/>
          </a:p>
        </p:txBody>
      </p:sp>
      <p:graphicFrame>
        <p:nvGraphicFramePr>
          <p:cNvPr id="6" name="차트 5"/>
          <p:cNvGraphicFramePr>
            <a:graphicFrameLocks/>
          </p:cNvGraphicFramePr>
          <p:nvPr>
            <p:extLst>
              <p:ext uri="{D42A27DB-BD31-4B8C-83A1-F6EECF244321}">
                <p14:modId xmlns:p14="http://schemas.microsoft.com/office/powerpoint/2010/main" val="4104190696"/>
              </p:ext>
            </p:extLst>
          </p:nvPr>
        </p:nvGraphicFramePr>
        <p:xfrm>
          <a:off x="1043608" y="2312876"/>
          <a:ext cx="7200800" cy="21962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965668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p:cNvSpPr>
            <a:spLocks noGrp="1"/>
          </p:cNvSpPr>
          <p:nvPr>
            <p:ph idx="1"/>
          </p:nvPr>
        </p:nvSpPr>
        <p:spPr>
          <a:xfrm>
            <a:off x="539552" y="1628800"/>
            <a:ext cx="8208912" cy="4479776"/>
          </a:xfrm>
        </p:spPr>
        <p:txBody>
          <a:bodyPr>
            <a:noAutofit/>
          </a:bodyPr>
          <a:lstStyle/>
          <a:p>
            <a:pPr marL="355600" indent="-355600">
              <a:buClrTx/>
              <a:buFont typeface="Arial" pitchFamily="34" charset="0"/>
              <a:buChar char="•"/>
            </a:pPr>
            <a:r>
              <a:rPr lang="en-US" altLang="ko-KR" sz="2000" dirty="0" smtClean="0"/>
              <a:t>Virtuous </a:t>
            </a:r>
            <a:r>
              <a:rPr lang="en-US" altLang="ko-KR" sz="2000" dirty="0"/>
              <a:t>cycle between skills development and skills utilization </a:t>
            </a:r>
            <a:endParaRPr lang="en-US" altLang="ko-KR" sz="2000" dirty="0" smtClean="0"/>
          </a:p>
          <a:p>
            <a:pPr marL="717550" indent="-361950">
              <a:buClrTx/>
              <a:buFont typeface="Wingdings" panose="05000000000000000000" pitchFamily="2" charset="2"/>
              <a:buChar char="ü"/>
            </a:pPr>
            <a:r>
              <a:rPr lang="en-US" altLang="ko-KR" sz="1800" dirty="0" smtClean="0"/>
              <a:t>Expansion </a:t>
            </a:r>
            <a:r>
              <a:rPr lang="en-US" altLang="ko-KR" sz="1800" dirty="0"/>
              <a:t>of </a:t>
            </a:r>
            <a:r>
              <a:rPr lang="en-US" altLang="ko-KR" sz="1800" dirty="0" smtClean="0"/>
              <a:t>education </a:t>
            </a:r>
            <a:r>
              <a:rPr lang="en-US" altLang="ko-KR" sz="1800" dirty="0" smtClean="0">
                <a:sym typeface="Wingdings"/>
              </a:rPr>
              <a:t> </a:t>
            </a:r>
            <a:r>
              <a:rPr lang="en-US" altLang="ko-KR" sz="1800" dirty="0" smtClean="0"/>
              <a:t>increased </a:t>
            </a:r>
            <a:r>
              <a:rPr lang="en-US" altLang="ko-KR" sz="1800" dirty="0"/>
              <a:t>supply of skilled workers </a:t>
            </a:r>
            <a:r>
              <a:rPr lang="en-US" altLang="ko-KR" sz="1800" dirty="0" smtClean="0">
                <a:sym typeface="Wingdings"/>
              </a:rPr>
              <a:t></a:t>
            </a:r>
            <a:r>
              <a:rPr lang="en-US" altLang="ko-KR" sz="1800" dirty="0">
                <a:sym typeface="Wingdings"/>
              </a:rPr>
              <a:t> </a:t>
            </a:r>
            <a:r>
              <a:rPr lang="en-US" altLang="ko-KR" sz="1800" dirty="0" smtClean="0"/>
              <a:t>  strengthened competitiveness </a:t>
            </a:r>
            <a:r>
              <a:rPr lang="en-US" altLang="ko-KR" sz="1800" dirty="0">
                <a:sym typeface="Wingdings"/>
              </a:rPr>
              <a:t> </a:t>
            </a:r>
            <a:r>
              <a:rPr lang="en-US" altLang="ko-KR" sz="1800" dirty="0" smtClean="0"/>
              <a:t>continued growth/increased</a:t>
            </a:r>
            <a:r>
              <a:rPr lang="en-US" altLang="ko-KR" sz="1800" dirty="0" smtClean="0">
                <a:sym typeface="Wingdings"/>
              </a:rPr>
              <a:t> demand for more skilled workers</a:t>
            </a:r>
          </a:p>
          <a:p>
            <a:pPr marL="355600" indent="-355600">
              <a:buClrTx/>
              <a:buFont typeface="Arial" pitchFamily="34" charset="0"/>
              <a:buChar char="•"/>
            </a:pPr>
            <a:endParaRPr lang="en-US" altLang="ko-KR" sz="800" dirty="0" smtClean="0"/>
          </a:p>
          <a:p>
            <a:pPr marL="355600" indent="-355600">
              <a:buClrTx/>
              <a:buFont typeface="Arial" pitchFamily="34" charset="0"/>
              <a:buChar char="•"/>
            </a:pPr>
            <a:r>
              <a:rPr lang="en-US" altLang="ko-KR" sz="2000" dirty="0"/>
              <a:t>Almost no concern about unemployment since the beginning of economic development in the late </a:t>
            </a:r>
            <a:r>
              <a:rPr lang="en-US" altLang="ko-KR" sz="2000" dirty="0" smtClean="0"/>
              <a:t>1960s</a:t>
            </a:r>
          </a:p>
          <a:p>
            <a:pPr marL="355600" indent="-355600">
              <a:buClrTx/>
              <a:buFont typeface="Arial" pitchFamily="34" charset="0"/>
              <a:buChar char="•"/>
            </a:pPr>
            <a:endParaRPr lang="en-US" altLang="ko-KR" sz="800" dirty="0"/>
          </a:p>
          <a:p>
            <a:pPr marL="355600" indent="-355600">
              <a:buClrTx/>
              <a:buFont typeface="Arial" pitchFamily="34" charset="0"/>
              <a:buChar char="•"/>
            </a:pPr>
            <a:r>
              <a:rPr lang="en-US" altLang="ko-KR" sz="2000" dirty="0" smtClean="0"/>
              <a:t>Business strategy emphasizing the increase of market share even at low profit level:  “Size does matter!”</a:t>
            </a:r>
          </a:p>
          <a:p>
            <a:pPr marL="355600" indent="-355600">
              <a:buClrTx/>
              <a:buFont typeface="Arial" pitchFamily="34" charset="0"/>
              <a:buChar char="•"/>
            </a:pPr>
            <a:endParaRPr lang="en-US" altLang="ko-KR" sz="800" dirty="0" smtClean="0"/>
          </a:p>
          <a:p>
            <a:pPr marL="355600" indent="-355600">
              <a:buClrTx/>
              <a:buFont typeface="Arial" pitchFamily="34" charset="0"/>
              <a:buChar char="•"/>
            </a:pPr>
            <a:r>
              <a:rPr lang="en-US" altLang="ko-KR" sz="2000" dirty="0" smtClean="0"/>
              <a:t>However</a:t>
            </a:r>
            <a:r>
              <a:rPr lang="en-US" altLang="ko-KR" sz="2000" dirty="0"/>
              <a:t>, </a:t>
            </a:r>
            <a:r>
              <a:rPr lang="en-US" altLang="ko-KR" sz="2000" dirty="0" smtClean="0"/>
              <a:t>economic growth rate has started decreasing as </a:t>
            </a:r>
            <a:r>
              <a:rPr lang="en-US" altLang="ko-KR" sz="2000" dirty="0"/>
              <a:t>the economic development stage </a:t>
            </a:r>
            <a:r>
              <a:rPr lang="en-US" altLang="ko-KR" sz="2000" dirty="0" smtClean="0"/>
              <a:t>getting </a:t>
            </a:r>
            <a:r>
              <a:rPr lang="en-US" altLang="ko-KR" sz="2000" dirty="0"/>
              <a:t>matured </a:t>
            </a:r>
            <a:r>
              <a:rPr lang="en-US" altLang="ko-KR" sz="2000" dirty="0" smtClean="0"/>
              <a:t>since the early 1990s  </a:t>
            </a:r>
          </a:p>
          <a:p>
            <a:pPr marL="355600" indent="-355600">
              <a:buClrTx/>
              <a:buFont typeface="Arial" pitchFamily="34" charset="0"/>
              <a:buChar char="•"/>
            </a:pPr>
            <a:endParaRPr lang="en-US" altLang="ko-KR" sz="800" dirty="0" smtClean="0"/>
          </a:p>
          <a:p>
            <a:pPr marL="355600" indent="-355600">
              <a:buClrTx/>
              <a:buFont typeface="Arial" pitchFamily="34" charset="0"/>
              <a:buChar char="•"/>
            </a:pPr>
            <a:r>
              <a:rPr lang="en-US" altLang="ko-KR" sz="2000" dirty="0" smtClean="0"/>
              <a:t>Sudden </a:t>
            </a:r>
            <a:r>
              <a:rPr lang="en-US" altLang="ko-KR" sz="2000" dirty="0"/>
              <a:t>struck of financial crisis </a:t>
            </a:r>
            <a:r>
              <a:rPr lang="en-US" altLang="ko-KR" sz="2000" dirty="0" smtClean="0"/>
              <a:t>in East Asian countries including Korea in </a:t>
            </a:r>
            <a:r>
              <a:rPr lang="en-US" altLang="ko-KR" sz="2000" dirty="0"/>
              <a:t>the late </a:t>
            </a:r>
            <a:r>
              <a:rPr lang="en-US" altLang="ko-KR" sz="2000" dirty="0" smtClean="0"/>
              <a:t>1990s: Bankruptcy of major companies and mass unemployment</a:t>
            </a:r>
            <a:r>
              <a:rPr lang="en-US" altLang="ko-KR" sz="2000" dirty="0"/>
              <a:t> </a:t>
            </a:r>
            <a:endParaRPr lang="en-US" altLang="ko-KR" sz="2000" dirty="0" smtClean="0"/>
          </a:p>
          <a:p>
            <a:pPr marL="355600" indent="-355600">
              <a:buClrTx/>
              <a:buFont typeface="Arial" pitchFamily="34" charset="0"/>
              <a:buChar char="•"/>
            </a:pPr>
            <a:endParaRPr lang="en-US" altLang="ko-KR" sz="1200" dirty="0"/>
          </a:p>
        </p:txBody>
      </p:sp>
      <p:sp>
        <p:nvSpPr>
          <p:cNvPr id="4" name="제목 1"/>
          <p:cNvSpPr>
            <a:spLocks noGrp="1"/>
          </p:cNvSpPr>
          <p:nvPr>
            <p:ph type="title"/>
          </p:nvPr>
        </p:nvSpPr>
        <p:spPr>
          <a:xfrm>
            <a:off x="745232" y="618424"/>
            <a:ext cx="6923112" cy="794352"/>
          </a:xfrm>
        </p:spPr>
        <p:txBody>
          <a:bodyPr>
            <a:normAutofit/>
          </a:bodyPr>
          <a:lstStyle/>
          <a:p>
            <a:r>
              <a:rPr lang="en-US" altLang="ko-KR" sz="3100" b="1" dirty="0" smtClean="0">
                <a:solidFill>
                  <a:srgbClr val="0070C0"/>
                </a:solidFill>
                <a:latin typeface="Constantia" pitchFamily="18" charset="0"/>
              </a:rPr>
              <a:t>Virtuous cycle in the pre-</a:t>
            </a:r>
            <a:r>
              <a:rPr lang="en-US" altLang="ko-KR" sz="3100" b="1" dirty="0">
                <a:solidFill>
                  <a:srgbClr val="0070C0"/>
                </a:solidFill>
                <a:latin typeface="Constantia" pitchFamily="18" charset="0"/>
              </a:rPr>
              <a:t>"IMF </a:t>
            </a:r>
            <a:r>
              <a:rPr lang="en-US" altLang="ko-KR" sz="3100" b="1" dirty="0" smtClean="0">
                <a:solidFill>
                  <a:srgbClr val="0070C0"/>
                </a:solidFill>
                <a:latin typeface="Constantia" pitchFamily="18" charset="0"/>
              </a:rPr>
              <a:t>era" </a:t>
            </a:r>
            <a:endParaRPr lang="ko-KR" altLang="en-US" sz="3100" b="1" dirty="0">
              <a:solidFill>
                <a:srgbClr val="0070C0"/>
              </a:solidFill>
              <a:latin typeface="Constantia" pitchFamily="18" charset="0"/>
            </a:endParaRPr>
          </a:p>
        </p:txBody>
      </p:sp>
    </p:spTree>
    <p:extLst>
      <p:ext uri="{BB962C8B-B14F-4D97-AF65-F5344CB8AC3E}">
        <p14:creationId xmlns:p14="http://schemas.microsoft.com/office/powerpoint/2010/main" val="26142851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ko-KR" altLang="en-US"/>
          </a:p>
        </p:txBody>
      </p:sp>
      <p:sp>
        <p:nvSpPr>
          <p:cNvPr id="34" name="내용 개체 틀 2"/>
          <p:cNvSpPr txBox="1">
            <a:spLocks/>
          </p:cNvSpPr>
          <p:nvPr/>
        </p:nvSpPr>
        <p:spPr>
          <a:xfrm>
            <a:off x="539552" y="1700808"/>
            <a:ext cx="8229600" cy="3960440"/>
          </a:xfrm>
          <a:prstGeom prst="rect">
            <a:avLst/>
          </a:prstGeom>
        </p:spPr>
        <p:txBody>
          <a:bodyPr vert="horz">
            <a:noAutofit/>
          </a:bodyPr>
          <a:lstStyle/>
          <a:p>
            <a:pPr marL="355600" indent="-355600">
              <a:spcBef>
                <a:spcPct val="20000"/>
              </a:spcBef>
              <a:buSzPct val="95000"/>
              <a:buFont typeface="Arial" pitchFamily="34" charset="0"/>
              <a:buChar char="•"/>
              <a:defRPr/>
            </a:pPr>
            <a:r>
              <a:rPr lang="en-US" altLang="ko-KR" sz="2000" dirty="0"/>
              <a:t>Realizing the fragility of </a:t>
            </a:r>
            <a:r>
              <a:rPr lang="en-US" altLang="ko-KR" sz="2000" dirty="0" smtClean="0"/>
              <a:t>market-share-first strategy, large companies started putting more emphasis on profitability</a:t>
            </a:r>
          </a:p>
          <a:p>
            <a:pPr marL="723900" indent="-368300">
              <a:spcBef>
                <a:spcPct val="20000"/>
              </a:spcBef>
              <a:buSzPct val="95000"/>
              <a:buFont typeface="Wingdings" panose="05000000000000000000" pitchFamily="2" charset="2"/>
              <a:buChar char="ü"/>
              <a:defRPr/>
            </a:pPr>
            <a:r>
              <a:rPr lang="en-US" altLang="ko-KR" dirty="0" smtClean="0"/>
              <a:t>Segregation of ‘core’ and ‘periphery’, extreme pursuit of numerical flexibility(temporary workers, outsourcing) in ‘peripheral tasks’, enforcement of the reduction of price of the products of subcontract companies sold to large companies (profit squeezing of SMEs), etc. </a:t>
            </a:r>
          </a:p>
          <a:p>
            <a:pPr marL="723900" indent="-368300">
              <a:spcBef>
                <a:spcPct val="20000"/>
              </a:spcBef>
              <a:buSzPct val="95000"/>
              <a:buFont typeface="Wingdings" panose="05000000000000000000" pitchFamily="2" charset="2"/>
              <a:buChar char="ü"/>
              <a:defRPr/>
            </a:pPr>
            <a:endParaRPr lang="en-US" altLang="ko-KR" dirty="0" smtClean="0"/>
          </a:p>
          <a:p>
            <a:pPr marL="355600" indent="-355600">
              <a:spcBef>
                <a:spcPct val="20000"/>
              </a:spcBef>
              <a:buSzPct val="95000"/>
              <a:buFont typeface="Arial" panose="020B0604020202020204" pitchFamily="34" charset="0"/>
              <a:buChar char="•"/>
              <a:defRPr/>
            </a:pPr>
            <a:r>
              <a:rPr lang="en-US" altLang="ko-KR" sz="2000" dirty="0" smtClean="0"/>
              <a:t>Without social institutions to control excessively individualistic and short-sighted profit maximization strategy of large companies, severe polarization started to be appeared between large and SMEs, and between ‘core’ and ‘peripheral’ workers. </a:t>
            </a:r>
            <a:endParaRPr kumimoji="0" lang="ko-KR" altLang="en-US" sz="20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35" name="제목 1"/>
          <p:cNvSpPr txBox="1">
            <a:spLocks/>
          </p:cNvSpPr>
          <p:nvPr/>
        </p:nvSpPr>
        <p:spPr>
          <a:xfrm>
            <a:off x="741040" y="633388"/>
            <a:ext cx="8295456" cy="794352"/>
          </a:xfrm>
          <a:prstGeom prst="rect">
            <a:avLst/>
          </a:prstGeom>
        </p:spPr>
        <p:txBody>
          <a:bodyPr vert="horz" lIns="0" rIns="0" bIns="0" anchor="b">
            <a:normAutofit/>
          </a:bodyPr>
          <a:lstStyle>
            <a:lvl1pPr algn="l" rtl="0" eaLnBrk="1" latinLnBrk="1" hangingPunct="1">
              <a:spcBef>
                <a:spcPct val="0"/>
              </a:spcBef>
              <a:buNone/>
              <a:defRPr kumimoji="0" sz="5000" b="0" kern="1200">
                <a:ln>
                  <a:noFill/>
                </a:ln>
                <a:solidFill>
                  <a:schemeClr val="tx2"/>
                </a:solidFill>
                <a:effectLst/>
                <a:latin typeface="+mj-lt"/>
                <a:ea typeface="+mj-ea"/>
                <a:cs typeface="+mj-cs"/>
              </a:defRPr>
            </a:lvl1pPr>
          </a:lstStyle>
          <a:p>
            <a:r>
              <a:rPr lang="en-US" altLang="ko-KR" sz="3100" b="1" dirty="0" smtClean="0">
                <a:solidFill>
                  <a:srgbClr val="0070C0"/>
                </a:solidFill>
                <a:latin typeface="Constantia" pitchFamily="18" charset="0"/>
              </a:rPr>
              <a:t>“Profit-First” after the "</a:t>
            </a:r>
            <a:r>
              <a:rPr lang="en-US" altLang="ko-KR" sz="3100" b="1" dirty="0">
                <a:solidFill>
                  <a:srgbClr val="0070C0"/>
                </a:solidFill>
                <a:latin typeface="Constantia" pitchFamily="18" charset="0"/>
              </a:rPr>
              <a:t>IMF </a:t>
            </a:r>
            <a:r>
              <a:rPr lang="en-US" altLang="ko-KR" sz="3100" b="1" dirty="0" smtClean="0">
                <a:solidFill>
                  <a:srgbClr val="0070C0"/>
                </a:solidFill>
                <a:latin typeface="Constantia" pitchFamily="18" charset="0"/>
              </a:rPr>
              <a:t>era" </a:t>
            </a:r>
            <a:endParaRPr lang="ko-KR" altLang="en-US" sz="3100" b="1" dirty="0">
              <a:solidFill>
                <a:srgbClr val="0070C0"/>
              </a:solidFill>
              <a:latin typeface="Constantia" pitchFamily="18" charset="0"/>
            </a:endParaRPr>
          </a:p>
        </p:txBody>
      </p:sp>
    </p:spTree>
    <p:extLst>
      <p:ext uri="{BB962C8B-B14F-4D97-AF65-F5344CB8AC3E}">
        <p14:creationId xmlns:p14="http://schemas.microsoft.com/office/powerpoint/2010/main" val="411824016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흐름">
  <a:themeElements>
    <a:clrScheme name="흐름">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흐름">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흐름">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3948</TotalTime>
  <Words>2661</Words>
  <Application>Microsoft Office PowerPoint</Application>
  <PresentationFormat>Presentación en pantalla (4:3)</PresentationFormat>
  <Paragraphs>456</Paragraphs>
  <Slides>35</Slides>
  <Notes>0</Notes>
  <HiddenSlides>0</HiddenSlides>
  <MMClips>0</MMClips>
  <ScaleCrop>false</ScaleCrop>
  <HeadingPairs>
    <vt:vector size="4" baseType="variant">
      <vt:variant>
        <vt:lpstr>Tema</vt:lpstr>
      </vt:variant>
      <vt:variant>
        <vt:i4>1</vt:i4>
      </vt:variant>
      <vt:variant>
        <vt:lpstr>Títulos de diapositiva</vt:lpstr>
      </vt:variant>
      <vt:variant>
        <vt:i4>35</vt:i4>
      </vt:variant>
    </vt:vector>
  </HeadingPairs>
  <TitlesOfParts>
    <vt:vector size="36" baseType="lpstr">
      <vt:lpstr>흐름</vt:lpstr>
      <vt:lpstr>How to strengthen the linkage between skills development and skills utilization?  Experiences of South Korea</vt:lpstr>
      <vt:lpstr>Contents</vt:lpstr>
      <vt:lpstr>Presentación de PowerPoint</vt:lpstr>
      <vt:lpstr>Superficially, well functioning…</vt:lpstr>
      <vt:lpstr>…Yet serious mismatch exists</vt:lpstr>
      <vt:lpstr>Presentación de PowerPoint</vt:lpstr>
      <vt:lpstr>Skills system in the pre-"IMF era" </vt:lpstr>
      <vt:lpstr>Virtuous cycle in the pre-"IMF era" </vt:lpstr>
      <vt:lpstr>Presentación de PowerPoint</vt:lpstr>
      <vt:lpstr>Polarization between large and small…</vt:lpstr>
      <vt:lpstr>Wage differential increased </vt:lpstr>
      <vt:lpstr>Bigger wage differential in Korea</vt:lpstr>
      <vt:lpstr>Mismatch in the labor market:  Difficulty for SMES in recruiting talent </vt:lpstr>
      <vt:lpstr>Mismatch in the labor market:  Underutilization of youths</vt:lpstr>
      <vt:lpstr>Vicious cycle in the labor market appeared</vt:lpstr>
      <vt:lpstr>Presentación de PowerPoint</vt:lpstr>
      <vt:lpstr>How to restore virtuous cycle?</vt:lpstr>
      <vt:lpstr>Rehabilitation of secondary VE</vt:lpstr>
      <vt:lpstr>Reform of Tertiary vocational education </vt:lpstr>
      <vt:lpstr>Establishment of competency-based skills development system</vt:lpstr>
      <vt:lpstr>Introduction of  Korean-type work-study program</vt:lpstr>
      <vt:lpstr>The role of industry strengthened</vt:lpstr>
      <vt:lpstr>Presentación de PowerPoint</vt:lpstr>
      <vt:lpstr>Special programs for skills training in SMEs: SME HRD (training) consortium</vt:lpstr>
      <vt:lpstr>Features of HRD consortium</vt:lpstr>
      <vt:lpstr>Example A: SW consortium </vt:lpstr>
      <vt:lpstr>Example A: SW consortium </vt:lpstr>
      <vt:lpstr>Example A: SW consortium </vt:lpstr>
      <vt:lpstr>Example B: Partner company of Steel HRD consortium</vt:lpstr>
      <vt:lpstr>Special programs for skills training in SMEs: Subsidy for Learning organization</vt:lpstr>
      <vt:lpstr>Example C: Auto parts company</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Youngsup Choi</dc:creator>
  <cp:lastModifiedBy>Kursaal</cp:lastModifiedBy>
  <cp:revision>331</cp:revision>
  <cp:lastPrinted>2014-05-23T02:53:21Z</cp:lastPrinted>
  <dcterms:created xsi:type="dcterms:W3CDTF">2014-03-23T03:24:32Z</dcterms:created>
  <dcterms:modified xsi:type="dcterms:W3CDTF">2014-05-29T10:02:09Z</dcterms:modified>
</cp:coreProperties>
</file>