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5" r:id="rId2"/>
  </p:sldMasterIdLst>
  <p:notesMasterIdLst>
    <p:notesMasterId r:id="rId23"/>
  </p:notesMasterIdLst>
  <p:handoutMasterIdLst>
    <p:handoutMasterId r:id="rId24"/>
  </p:handoutMasterIdLst>
  <p:sldIdLst>
    <p:sldId id="259" r:id="rId3"/>
    <p:sldId id="266" r:id="rId4"/>
    <p:sldId id="279" r:id="rId5"/>
    <p:sldId id="293" r:id="rId6"/>
    <p:sldId id="292" r:id="rId7"/>
    <p:sldId id="281" r:id="rId8"/>
    <p:sldId id="285" r:id="rId9"/>
    <p:sldId id="269" r:id="rId10"/>
    <p:sldId id="270" r:id="rId11"/>
    <p:sldId id="283" r:id="rId12"/>
    <p:sldId id="271" r:id="rId13"/>
    <p:sldId id="272" r:id="rId14"/>
    <p:sldId id="287" r:id="rId15"/>
    <p:sldId id="288" r:id="rId16"/>
    <p:sldId id="274" r:id="rId17"/>
    <p:sldId id="275" r:id="rId18"/>
    <p:sldId id="276" r:id="rId19"/>
    <p:sldId id="277" r:id="rId20"/>
    <p:sldId id="291" r:id="rId21"/>
    <p:sldId id="289" r:id="rId22"/>
  </p:sldIdLst>
  <p:sldSz cx="9144000" cy="6858000" type="screen4x3"/>
  <p:notesSz cx="6807200" cy="99393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C00"/>
    <a:srgbClr val="0099CC"/>
    <a:srgbClr val="5BBF21"/>
    <a:srgbClr val="00829B"/>
    <a:srgbClr val="D81E05"/>
    <a:srgbClr val="56A0D3"/>
    <a:srgbClr val="CE007C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19" autoAdjust="0"/>
    <p:restoredTop sz="89085" autoAdjust="0"/>
  </p:normalViewPr>
  <p:slideViewPr>
    <p:cSldViewPr snapToObjects="1">
      <p:cViewPr varScale="1">
        <p:scale>
          <a:sx n="95" d="100"/>
          <a:sy n="9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F17304A-8AE6-4B8F-BC51-6042B6C897B0}" type="datetime1">
              <a:rPr lang="en-AU"/>
              <a:pPr>
                <a:defRPr/>
              </a:pPr>
              <a:t>29/05/14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6CAC372-13BC-4886-9A45-826534FF9D9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483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EAB2429-5BE2-4262-B1B4-BDC64C262D7A}" type="datetime1">
              <a:rPr lang="en-AU"/>
              <a:pPr>
                <a:defRPr/>
              </a:pPr>
              <a:t>29/05/14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5420BDD-AC37-4C53-8FD7-803DA85FB7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0485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500042"/>
            <a:ext cx="8839200" cy="414358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39200" cy="46434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839200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2875" y="1142985"/>
            <a:ext cx="8839169" cy="4786345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714876" y="1214438"/>
            <a:ext cx="4214812" cy="4643437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4313" y="1214438"/>
            <a:ext cx="428625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44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844" y="1214438"/>
            <a:ext cx="4214812" cy="4643437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3438" y="1214438"/>
            <a:ext cx="428625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44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3438" y="1214438"/>
            <a:ext cx="428625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8786844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2844" y="1214438"/>
            <a:ext cx="4286250" cy="464343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5F606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2843" y="357166"/>
            <a:ext cx="8858281" cy="533400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rgbClr val="0099CC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875" y="1214438"/>
            <a:ext cx="8858250" cy="464343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928670"/>
            <a:ext cx="8839200" cy="428628"/>
          </a:xfrm>
          <a:prstGeom prst="rect">
            <a:avLst/>
          </a:prstGeom>
        </p:spPr>
        <p:txBody>
          <a:bodyPr/>
          <a:lstStyle>
            <a:lvl1pPr algn="l">
              <a:defRPr sz="2400" b="1" i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1571612"/>
            <a:ext cx="8839200" cy="4448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3E39-99A2-4D0E-9AA6-8A59BE4C4C32}" type="datetime1">
              <a:rPr lang="en-AU"/>
              <a:pPr>
                <a:defRPr/>
              </a:pPr>
              <a:t>29/05/14</a:t>
            </a:fld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8F99B-6D6A-4C47-836B-52FA578D53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5000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96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42844" y="1000108"/>
            <a:ext cx="8839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  <p:pic>
        <p:nvPicPr>
          <p:cNvPr id="8" name="Picture 7" descr="Main_REV on transparent 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6000768"/>
            <a:ext cx="1571604" cy="7343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/>
          <a:ea typeface="ＭＳ Ｐゴシック" pitchFamily="-96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 noGrp="1"/>
          </p:cNvSpPr>
          <p:nvPr/>
        </p:nvSpPr>
        <p:spPr bwMode="auto">
          <a:xfrm rot="5400000">
            <a:off x="4179103" y="1893105"/>
            <a:ext cx="785796" cy="9144000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endParaRPr lang="en-US" sz="100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6" name="Picture 5" descr="Main_REV on transparent backgrou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6000768"/>
            <a:ext cx="1571604" cy="734338"/>
          </a:xfrm>
          <a:prstGeom prst="rect">
            <a:avLst/>
          </a:prstGeom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42844" y="1000108"/>
            <a:ext cx="8839200" cy="0"/>
          </a:xfrm>
          <a:prstGeom prst="line">
            <a:avLst/>
          </a:prstGeom>
          <a:noFill/>
          <a:ln w="1905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2" r:id="rId4"/>
    <p:sldLayoutId id="2147483659" r:id="rId5"/>
    <p:sldLayoutId id="2147483663" r:id="rId6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6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142844" y="188640"/>
            <a:ext cx="8839200" cy="7257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Fostering applied research and innovation through industry partnerships in Australia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International Congress on Vocational Education: Relevance of vocational education to </a:t>
            </a:r>
            <a:r>
              <a:rPr lang="en-US" dirty="0" err="1" smtClean="0">
                <a:latin typeface="Arial" charset="0"/>
                <a:cs typeface="Arial" charset="0"/>
              </a:rPr>
              <a:t>competivitity</a:t>
            </a:r>
            <a:r>
              <a:rPr lang="en-US" dirty="0" smtClean="0">
                <a:latin typeface="Arial" charset="0"/>
                <a:cs typeface="Arial" charset="0"/>
              </a:rPr>
              <a:t> and employment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28 – 30 May 2014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Donostia</a:t>
            </a:r>
            <a:r>
              <a:rPr lang="en-US" dirty="0" smtClean="0">
                <a:latin typeface="Arial" charset="0"/>
                <a:cs typeface="Arial" charset="0"/>
              </a:rPr>
              <a:t>-San </a:t>
            </a:r>
            <a:r>
              <a:rPr lang="en-US" dirty="0" smtClean="0">
                <a:latin typeface="Arial" charset="0"/>
                <a:cs typeface="Arial" charset="0"/>
              </a:rPr>
              <a:t>Sebastian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Mary Faraone, CEO, </a:t>
            </a:r>
            <a:r>
              <a:rPr lang="en-US" dirty="0" err="1" smtClean="0">
                <a:latin typeface="Arial" charset="0"/>
                <a:cs typeface="Arial" charset="0"/>
              </a:rPr>
              <a:t>Holmesglen</a:t>
            </a:r>
            <a:r>
              <a:rPr lang="en-US" dirty="0" smtClean="0">
                <a:latin typeface="Arial" charset="0"/>
                <a:cs typeface="Arial" charset="0"/>
              </a:rPr>
              <a:t> Institute, Australia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OECD/CERI Study conclusions…..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r">
              <a:buNone/>
            </a:pPr>
            <a:endParaRPr lang="en-AU" sz="1200" dirty="0"/>
          </a:p>
          <a:p>
            <a:r>
              <a:rPr lang="en-AU" dirty="0" smtClean="0"/>
              <a:t>Drivers of change</a:t>
            </a:r>
            <a:endParaRPr lang="en-AU" sz="7200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Facilitators of innovation</a:t>
            </a:r>
            <a:endParaRPr lang="en-AU" sz="4400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Barriers to innovation</a:t>
            </a:r>
          </a:p>
          <a:p>
            <a:endParaRPr lang="en-AU" dirty="0" smtClean="0"/>
          </a:p>
          <a:p>
            <a:r>
              <a:rPr lang="en-AU" dirty="0" smtClean="0"/>
              <a:t>Weak Evaluation Culture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“ There is a growing body of knowledge which has demonstrated that innovation happens at different levels and that employee (skilled worker) and user-driven innovation have an essential role to play in innovation processes.  These reflections – especially pertinent for </a:t>
            </a:r>
            <a:r>
              <a:rPr lang="en-AU" dirty="0" err="1" smtClean="0"/>
              <a:t>SMEs</a:t>
            </a:r>
            <a:r>
              <a:rPr lang="en-AU" dirty="0" smtClean="0"/>
              <a:t>, could guide policies to redirect and vitalize systemic innovation in VET.” </a:t>
            </a:r>
            <a:r>
              <a:rPr lang="en-AU" sz="1200" dirty="0" smtClean="0"/>
              <a:t>OECD/CERI, 2009, </a:t>
            </a:r>
            <a:r>
              <a:rPr lang="en-AU" sz="1200" i="1" dirty="0" smtClean="0"/>
              <a:t>Systemic Innovation in the Australian VET System: Country Case Study Report</a:t>
            </a:r>
            <a:r>
              <a:rPr lang="en-AU" sz="1200" dirty="0" smtClean="0"/>
              <a:t>, OECD.</a:t>
            </a:r>
          </a:p>
          <a:p>
            <a:pPr>
              <a:buNone/>
            </a:pPr>
            <a:endParaRPr lang="en-AU" dirty="0" smtClean="0"/>
          </a:p>
          <a:p>
            <a:pPr marL="457200" lvl="1" indent="0">
              <a:buNone/>
            </a:pPr>
            <a:endParaRPr lang="en-AU" sz="1200" dirty="0" smtClean="0"/>
          </a:p>
        </p:txBody>
      </p:sp>
    </p:spTree>
    <p:extLst>
      <p:ext uri="{BB962C8B-B14F-4D97-AF65-F5344CB8AC3E}">
        <p14:creationId xmlns:p14="http://schemas.microsoft.com/office/powerpoint/2010/main" val="73527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Applied research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en-AU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3929090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accent1"/>
              </a:solidFill>
            </a:endParaRPr>
          </a:p>
          <a:p>
            <a:r>
              <a:rPr lang="en-AU" b="1" dirty="0" smtClean="0">
                <a:solidFill>
                  <a:schemeClr val="accent1"/>
                </a:solidFill>
              </a:rPr>
              <a:t>Basic research </a:t>
            </a:r>
            <a:r>
              <a:rPr lang="en-AU" dirty="0" smtClean="0"/>
              <a:t>is experimental or theoretical work undertaken primarily to acquire new knowledge of the underlying foundation of phenomena and observable facts, without any participation application or use in mind.</a:t>
            </a:r>
          </a:p>
          <a:p>
            <a:endParaRPr lang="en-A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39952" y="2954412"/>
            <a:ext cx="3143272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accent1"/>
              </a:solidFill>
            </a:endParaRPr>
          </a:p>
          <a:p>
            <a:r>
              <a:rPr lang="en-AU" b="1" dirty="0" smtClean="0">
                <a:solidFill>
                  <a:schemeClr val="accent1"/>
                </a:solidFill>
              </a:rPr>
              <a:t>Applied research </a:t>
            </a:r>
            <a:r>
              <a:rPr lang="en-AU" dirty="0" smtClean="0"/>
              <a:t>is also original investigation in order to acquire new knowledge. It is, however, directed primarily towards specific practical aim or objective.</a:t>
            </a:r>
          </a:p>
          <a:p>
            <a:endParaRPr lang="en-AU" sz="1200" dirty="0" smtClean="0">
              <a:latin typeface="Calibri" pitchFamily="34" charset="0"/>
            </a:endParaRPr>
          </a:p>
          <a:p>
            <a:r>
              <a:rPr lang="en-AU" sz="1200" dirty="0" smtClean="0">
                <a:latin typeface="Arial" pitchFamily="34" charset="0"/>
                <a:cs typeface="Arial" pitchFamily="34" charset="0"/>
              </a:rPr>
              <a:t>OECD, 2002, </a:t>
            </a:r>
            <a:r>
              <a:rPr lang="en-AU" sz="1200" i="1" dirty="0" err="1" smtClean="0">
                <a:latin typeface="Arial" pitchFamily="34" charset="0"/>
                <a:cs typeface="Arial" pitchFamily="34" charset="0"/>
              </a:rPr>
              <a:t>Frascati</a:t>
            </a:r>
            <a:r>
              <a:rPr lang="en-AU" sz="1200" i="1" dirty="0" smtClean="0">
                <a:latin typeface="Arial" pitchFamily="34" charset="0"/>
                <a:cs typeface="Arial" pitchFamily="34" charset="0"/>
              </a:rPr>
              <a:t> Manual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, 6</a:t>
            </a:r>
            <a:r>
              <a:rPr lang="en-AU" sz="1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dirty="0" err="1" smtClean="0">
                <a:latin typeface="Arial" pitchFamily="34" charset="0"/>
                <a:cs typeface="Arial" pitchFamily="34" charset="0"/>
              </a:rPr>
              <a:t>Edn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., OECD Publishing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91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Fostering applied research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75" y="1142985"/>
            <a:ext cx="8839169" cy="3000395"/>
          </a:xfrm>
        </p:spPr>
        <p:txBody>
          <a:bodyPr/>
          <a:lstStyle/>
          <a:p>
            <a:r>
              <a:rPr lang="en-AU" dirty="0" smtClean="0">
                <a:latin typeface="Calibri" pitchFamily="34" charset="0"/>
              </a:rPr>
              <a:t>Scholarly practice</a:t>
            </a:r>
          </a:p>
          <a:p>
            <a:r>
              <a:rPr lang="en-AU" dirty="0" smtClean="0">
                <a:latin typeface="Calibri" pitchFamily="34" charset="0"/>
              </a:rPr>
              <a:t>Boyer Model</a:t>
            </a:r>
          </a:p>
          <a:p>
            <a:r>
              <a:rPr lang="en-AU" dirty="0" smtClean="0">
                <a:latin typeface="Calibri" pitchFamily="34" charset="0"/>
              </a:rPr>
              <a:t>Scholarship policy and guidelines: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Organisational and social resources, including funding, time, opportunities for dialogue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Work practices that produce, share and validate scholarly outputs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Workplaces, developing a culture of scholarly practice and organisational responsiveness</a:t>
            </a:r>
          </a:p>
          <a:p>
            <a:pPr lvl="1"/>
            <a:r>
              <a:rPr lang="en-AU" dirty="0" smtClean="0">
                <a:latin typeface="Calibri" pitchFamily="34" charset="0"/>
              </a:rPr>
              <a:t>Organisational and individual capacities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4143380"/>
            <a:ext cx="5357850" cy="22159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‘applied research and development is not something for which the VET system has a reputation, bit it’s occurring in many colleges. This is a specific but unharnessed VET capability which could be developed more fully to assist in the innovation capacity of the nation’ </a:t>
            </a:r>
          </a:p>
          <a:p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000" dirty="0" err="1" smtClean="0">
                <a:latin typeface="Arial" pitchFamily="34" charset="0"/>
                <a:cs typeface="Arial" pitchFamily="34" charset="0"/>
              </a:rPr>
              <a:t>Whittingham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, K 2003, </a:t>
            </a:r>
            <a:r>
              <a:rPr lang="en-AU" sz="1000" i="1" dirty="0" smtClean="0">
                <a:latin typeface="Arial" pitchFamily="34" charset="0"/>
                <a:cs typeface="Arial" pitchFamily="34" charset="0"/>
              </a:rPr>
              <a:t>Going Boldly into the Future: Skills and  Australian High Technology Start-up Enterprises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, NCVER.</a:t>
            </a:r>
            <a:endParaRPr lang="en-A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9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7166"/>
            <a:ext cx="8839200" cy="617223"/>
          </a:xfrm>
        </p:spPr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Scholarship – Boyer’s model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2984"/>
            <a:ext cx="8482042" cy="1143008"/>
          </a:xfrm>
        </p:spPr>
        <p:txBody>
          <a:bodyPr/>
          <a:lstStyle/>
          <a:p>
            <a:r>
              <a:rPr lang="en-AU" dirty="0" smtClean="0"/>
              <a:t>Boyer advanced a redefinition of concept of scholarship as four separate yet overlapping functions.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52557"/>
              </p:ext>
            </p:extLst>
          </p:nvPr>
        </p:nvGraphicFramePr>
        <p:xfrm>
          <a:off x="304800" y="1844825"/>
          <a:ext cx="8258204" cy="423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651"/>
                <a:gridCol w="2297811"/>
                <a:gridCol w="4757742"/>
              </a:tblGrid>
              <a:tr h="798358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Type of scholarship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latin typeface="+mn-lt"/>
                        </a:rPr>
                        <a:t>Purpose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>
                          <a:latin typeface="+mn-lt"/>
                        </a:rPr>
                        <a:t>Measures</a:t>
                      </a:r>
                      <a:r>
                        <a:rPr lang="en-AU" sz="1200" baseline="0" dirty="0" smtClean="0">
                          <a:latin typeface="+mn-lt"/>
                        </a:rPr>
                        <a:t> of Performance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</a:tr>
              <a:tr h="731391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Discovery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Build knowledge through traditional research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Publish</a:t>
                      </a:r>
                      <a:r>
                        <a:rPr lang="en-AU" sz="1200" baseline="0" dirty="0" smtClean="0">
                          <a:latin typeface="+mn-lt"/>
                        </a:rPr>
                        <a:t> in peer-reviewed forums.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baseline="0" dirty="0" smtClean="0">
                          <a:latin typeface="+mn-lt"/>
                        </a:rPr>
                        <a:t> Producing and/or performing creative work within established field.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baseline="0" dirty="0" smtClean="0">
                          <a:latin typeface="+mn-lt"/>
                        </a:rPr>
                        <a:t> Creating infrastructure for future studies.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</a:tr>
              <a:tr h="731391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Integration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Interpret and bring</a:t>
                      </a:r>
                      <a:r>
                        <a:rPr lang="en-AU" sz="1200" baseline="0" dirty="0" smtClean="0">
                          <a:latin typeface="+mn-lt"/>
                        </a:rPr>
                        <a:t> new knowledge to original research and make connections </a:t>
                      </a:r>
                      <a:r>
                        <a:rPr lang="en-AU" sz="1200" dirty="0" smtClean="0">
                          <a:latin typeface="+mn-lt"/>
                        </a:rPr>
                        <a:t>across disciplines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Preparing a comprehensive literature review.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Writing</a:t>
                      </a:r>
                      <a:r>
                        <a:rPr lang="en-AU" sz="1200" baseline="0" dirty="0" smtClean="0">
                          <a:latin typeface="+mn-lt"/>
                        </a:rPr>
                        <a:t> a textbook for use in multiple disciplines.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baseline="0" dirty="0" smtClean="0">
                          <a:latin typeface="+mn-lt"/>
                        </a:rPr>
                        <a:t> Collaborating with colleagues to design and deliver a core course.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</a:tr>
              <a:tr h="768562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Application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Apply knowledge</a:t>
                      </a:r>
                      <a:r>
                        <a:rPr lang="en-AU" sz="1200" baseline="0" dirty="0" smtClean="0">
                          <a:latin typeface="+mn-lt"/>
                        </a:rPr>
                        <a:t> to create new understandings and a</a:t>
                      </a:r>
                      <a:r>
                        <a:rPr lang="en-AU" sz="1200" dirty="0" smtClean="0">
                          <a:latin typeface="+mn-lt"/>
                        </a:rPr>
                        <a:t>id society and professions to</a:t>
                      </a:r>
                      <a:r>
                        <a:rPr lang="en-AU" sz="1200" baseline="0" dirty="0" smtClean="0">
                          <a:latin typeface="+mn-lt"/>
                        </a:rPr>
                        <a:t> </a:t>
                      </a:r>
                      <a:r>
                        <a:rPr lang="en-AU" sz="1200" dirty="0" smtClean="0">
                          <a:latin typeface="+mn-lt"/>
                        </a:rPr>
                        <a:t>address problems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Serving industry or government as an</a:t>
                      </a:r>
                      <a:r>
                        <a:rPr lang="en-AU" sz="1200" baseline="0" dirty="0" smtClean="0">
                          <a:latin typeface="+mn-lt"/>
                        </a:rPr>
                        <a:t> external consultant.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baseline="0" dirty="0" smtClean="0">
                          <a:latin typeface="+mn-lt"/>
                        </a:rPr>
                        <a:t> Assuming leadership roles in professional organisations.</a:t>
                      </a:r>
                    </a:p>
                    <a:p>
                      <a:pPr marL="84138" indent="-84138">
                        <a:buFont typeface="Arial" pitchFamily="34" charset="0"/>
                        <a:buChar char="•"/>
                      </a:pPr>
                      <a:r>
                        <a:rPr lang="en-AU" sz="1200" baseline="0" dirty="0" smtClean="0">
                          <a:latin typeface="+mn-lt"/>
                        </a:rPr>
                        <a:t>Advising student leaders, thereby fostering their professional growth.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</a:tr>
              <a:tr h="1056454"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Teaching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>
                          <a:latin typeface="+mn-lt"/>
                        </a:rPr>
                        <a:t>Study teaching models and practices to achieve optimal learning</a:t>
                      </a:r>
                      <a:endParaRPr lang="en-A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Advancing learning theory through classroom research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Developing and testing instructional materials.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Mentoring graduate students.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+mn-lt"/>
                        </a:rPr>
                        <a:t> Designing and implementing a program level assessment system.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TVET and industry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Background</a:t>
            </a:r>
          </a:p>
          <a:p>
            <a:r>
              <a:rPr lang="en-AU" dirty="0" smtClean="0"/>
              <a:t>Linkages</a:t>
            </a:r>
          </a:p>
          <a:p>
            <a:r>
              <a:rPr lang="en-AU" dirty="0" smtClean="0"/>
              <a:t>Case studies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716"/>
            <a:ext cx="2843808" cy="2132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r="5251"/>
          <a:stretch/>
        </p:blipFill>
        <p:spPr>
          <a:xfrm>
            <a:off x="3210920" y="3658416"/>
            <a:ext cx="2494354" cy="2133156"/>
          </a:xfrm>
          <a:prstGeom prst="rect">
            <a:avLst/>
          </a:prstGeom>
        </p:spPr>
      </p:pic>
      <p:pic>
        <p:nvPicPr>
          <p:cNvPr id="2050" name="Picture 2" descr="http://www.holmesglen.edu.au/?a=112630&amp;now=14007337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87" y="3658715"/>
            <a:ext cx="3160784" cy="21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4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TVET, industry, applied research and innovation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mtClean="0"/>
              <a:t>How does it all come together?</a:t>
            </a:r>
          </a:p>
          <a:p>
            <a:endParaRPr lang="en-AU" dirty="0"/>
          </a:p>
        </p:txBody>
      </p:sp>
      <p:pic>
        <p:nvPicPr>
          <p:cNvPr id="1026" name="Picture 2" descr="http://learningfromdogs.files.wordpress.com/2012/01/jigs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285992"/>
            <a:ext cx="4114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01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Case study: Victorian simulation alliance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2875" y="1142985"/>
            <a:ext cx="6013301" cy="47863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 smtClean="0"/>
              <a:t>Founded in 2010 this ‘community of practice’ has  developed into an innovation collaboration that fosters applied research to support the industry. Key activities:</a:t>
            </a:r>
          </a:p>
          <a:p>
            <a:pPr lvl="0"/>
            <a:r>
              <a:rPr lang="en-AU" dirty="0" smtClean="0"/>
              <a:t>Facilitating ongoing professional development and education</a:t>
            </a:r>
          </a:p>
          <a:p>
            <a:pPr lvl="0"/>
            <a:r>
              <a:rPr lang="en-AU" dirty="0" smtClean="0"/>
              <a:t>Scenario development and sharing</a:t>
            </a:r>
          </a:p>
          <a:p>
            <a:pPr lvl="0"/>
            <a:r>
              <a:rPr lang="en-AU" dirty="0" smtClean="0"/>
              <a:t>Information dissemination</a:t>
            </a:r>
          </a:p>
          <a:p>
            <a:pPr lvl="0"/>
            <a:r>
              <a:rPr lang="en-AU" dirty="0" smtClean="0"/>
              <a:t>Linking metropolitan, rural and regional areas</a:t>
            </a:r>
          </a:p>
          <a:p>
            <a:pPr lvl="0"/>
            <a:r>
              <a:rPr lang="en-AU" dirty="0" smtClean="0"/>
              <a:t>Creating a cohesive voice and common language</a:t>
            </a:r>
          </a:p>
          <a:p>
            <a:pPr lvl="0"/>
            <a:r>
              <a:rPr lang="en-AU" dirty="0" smtClean="0"/>
              <a:t>Best-practice identification and sharing</a:t>
            </a:r>
          </a:p>
          <a:p>
            <a:pPr lvl="0"/>
            <a:r>
              <a:rPr lang="en-AU" dirty="0" smtClean="0"/>
              <a:t>Fostering inter-professional practice, collaboration and </a:t>
            </a:r>
          </a:p>
          <a:p>
            <a:pPr lvl="0"/>
            <a:r>
              <a:rPr lang="en-AU" dirty="0" smtClean="0"/>
              <a:t>partnerships</a:t>
            </a:r>
          </a:p>
          <a:p>
            <a:pPr lvl="0"/>
            <a:r>
              <a:rPr lang="en-AU" dirty="0" smtClean="0"/>
              <a:t>Facilitating inter-organisational research and projects</a:t>
            </a:r>
          </a:p>
          <a:p>
            <a:pPr lvl="0"/>
            <a:r>
              <a:rPr lang="en-AU" dirty="0" smtClean="0"/>
              <a:t>Informing standard and policy setting</a:t>
            </a:r>
          </a:p>
          <a:p>
            <a:pPr lvl="0"/>
            <a:r>
              <a:rPr lang="en-AU" dirty="0" smtClean="0"/>
              <a:t>Identifying opportunities and lobbying for funding</a:t>
            </a:r>
          </a:p>
          <a:p>
            <a:pPr lvl="0"/>
            <a:r>
              <a:rPr lang="en-AU" dirty="0" smtClean="0"/>
              <a:t>Linking nationally and internationally.</a:t>
            </a:r>
          </a:p>
          <a:p>
            <a:endParaRPr lang="en-AU" dirty="0"/>
          </a:p>
        </p:txBody>
      </p:sp>
      <p:pic>
        <p:nvPicPr>
          <p:cNvPr id="4" name="Picture 3" descr="VSA Logo_co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052736"/>
            <a:ext cx="2700528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1516" y="2790009"/>
            <a:ext cx="2552656" cy="3139321"/>
          </a:xfrm>
          <a:prstGeom prst="rect">
            <a:avLst/>
          </a:prstGeom>
          <a:solidFill>
            <a:srgbClr val="CCDC00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....“Create an environment that fosters collegiality, collaboration, networking and sharing among those engaged in health professional simulation-based education and research.”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509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Case study: </a:t>
            </a:r>
            <a:r>
              <a:rPr lang="en-AU" dirty="0" err="1" smtClean="0"/>
              <a:t>Healthscope</a:t>
            </a:r>
            <a:r>
              <a:rPr lang="en-AU" dirty="0" smtClean="0"/>
              <a:t>/Holmesglen partnership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 descr="Concept plans_Page_19.JPG"/>
          <p:cNvPicPr>
            <a:picLocks noChangeAspect="1"/>
          </p:cNvPicPr>
          <p:nvPr/>
        </p:nvPicPr>
        <p:blipFill rotWithShape="1">
          <a:blip r:embed="rId2"/>
          <a:srcRect b="23765"/>
          <a:stretch/>
        </p:blipFill>
        <p:spPr>
          <a:xfrm>
            <a:off x="0" y="1000108"/>
            <a:ext cx="9144000" cy="4929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84784"/>
            <a:ext cx="612068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Establishment of private hospital on the Holmesglen Campus in conjunction with an Education Agreement and a joint Clinical Chair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Conclusions/Recommendations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Much activity is :</a:t>
            </a:r>
          </a:p>
          <a:p>
            <a:endParaRPr lang="en-AU" dirty="0" smtClean="0"/>
          </a:p>
          <a:p>
            <a:r>
              <a:rPr lang="en-AU" dirty="0" smtClean="0"/>
              <a:t>Local</a:t>
            </a:r>
          </a:p>
          <a:p>
            <a:endParaRPr lang="en-AU" dirty="0" smtClean="0"/>
          </a:p>
          <a:p>
            <a:r>
              <a:rPr lang="en-AU" dirty="0" smtClean="0"/>
              <a:t>Ad hoc</a:t>
            </a:r>
          </a:p>
          <a:p>
            <a:endParaRPr lang="en-AU" dirty="0" smtClean="0"/>
          </a:p>
          <a:p>
            <a:r>
              <a:rPr lang="en-AU" dirty="0" smtClean="0"/>
              <a:t>Disconnected to policy and funding </a:t>
            </a:r>
          </a:p>
          <a:p>
            <a:endParaRPr lang="en-AU" dirty="0" smtClean="0"/>
          </a:p>
          <a:p>
            <a:r>
              <a:rPr lang="en-AU" dirty="0" smtClean="0"/>
              <a:t>Not systemic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0125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Conclusions/Recommendations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Gavin </a:t>
            </a:r>
            <a:r>
              <a:rPr lang="en-AU" dirty="0" err="1" smtClean="0"/>
              <a:t>Moodie</a:t>
            </a:r>
            <a:r>
              <a:rPr lang="en-AU" dirty="0" smtClean="0"/>
              <a:t> recommends  a role for vocational education institutions in stimulating innovation if they take the following six steps:</a:t>
            </a:r>
          </a:p>
          <a:p>
            <a:endParaRPr lang="en-AU" dirty="0" smtClean="0"/>
          </a:p>
          <a:p>
            <a:pPr>
              <a:buFont typeface="+mj-lt"/>
              <a:buAutoNum type="arabicPeriod"/>
            </a:pPr>
            <a:r>
              <a:rPr lang="en-AU" dirty="0" smtClean="0"/>
              <a:t>Emphasis innovation; eschew research</a:t>
            </a:r>
          </a:p>
          <a:p>
            <a:pPr>
              <a:buFont typeface="+mj-lt"/>
              <a:buAutoNum type="arabicPeriod"/>
            </a:pPr>
            <a:r>
              <a:rPr lang="en-AU" dirty="0" smtClean="0"/>
              <a:t>Develop a distinctive role in the national innovation system</a:t>
            </a:r>
          </a:p>
          <a:p>
            <a:pPr>
              <a:buFont typeface="+mj-lt"/>
              <a:buAutoNum type="arabicPeriod"/>
            </a:pPr>
            <a:r>
              <a:rPr lang="en-AU" dirty="0" smtClean="0"/>
              <a:t>Act locally, learn globally</a:t>
            </a:r>
          </a:p>
          <a:p>
            <a:pPr>
              <a:buFont typeface="+mj-lt"/>
              <a:buAutoNum type="arabicPeriod"/>
            </a:pPr>
            <a:r>
              <a:rPr lang="en-AU" dirty="0" smtClean="0"/>
              <a:t>Form multiple partnerships</a:t>
            </a:r>
          </a:p>
          <a:p>
            <a:pPr>
              <a:buFont typeface="+mj-lt"/>
              <a:buAutoNum type="arabicPeriod"/>
            </a:pPr>
            <a:r>
              <a:rPr lang="en-AU" dirty="0" smtClean="0"/>
              <a:t>Establish a national network of vocational education innovation institutes</a:t>
            </a:r>
          </a:p>
          <a:p>
            <a:pPr>
              <a:buFont typeface="+mj-lt"/>
              <a:buAutoNum type="arabicPeriod"/>
            </a:pPr>
            <a:r>
              <a:rPr lang="en-AU" dirty="0" smtClean="0"/>
              <a:t>Act in the long term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sz="1200" dirty="0" err="1"/>
              <a:t>Moodie</a:t>
            </a:r>
            <a:r>
              <a:rPr lang="en-AU" sz="1200" dirty="0"/>
              <a:t>, G 2006, Vocational education institutions' role in national innovation, </a:t>
            </a:r>
            <a:r>
              <a:rPr lang="en-AU" sz="1200" i="1" dirty="0"/>
              <a:t>Research in Post-compulsory Education</a:t>
            </a:r>
            <a:r>
              <a:rPr lang="en-AU" sz="1200" dirty="0"/>
              <a:t>, 11 (2), 131-140.</a:t>
            </a:r>
          </a:p>
        </p:txBody>
      </p:sp>
    </p:spTree>
    <p:extLst>
      <p:ext uri="{BB962C8B-B14F-4D97-AF65-F5344CB8AC3E}">
        <p14:creationId xmlns:p14="http://schemas.microsoft.com/office/powerpoint/2010/main" val="30801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Holmesglen at a glance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1283" y="1196752"/>
            <a:ext cx="411498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AU" sz="4000" b="1" dirty="0" smtClean="0">
                <a:solidFill>
                  <a:schemeClr val="accent1"/>
                </a:solidFill>
              </a:rPr>
              <a:t>51,000+ </a:t>
            </a:r>
            <a:r>
              <a:rPr lang="en-AU" sz="1600" dirty="0" smtClean="0"/>
              <a:t>course enrolments</a:t>
            </a:r>
            <a:endParaRPr lang="en-A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45866" y="2194613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43,700 domestic student enrolments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27728" y="3006644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8,000 overseas student enrolments </a:t>
            </a:r>
            <a:br>
              <a:rPr lang="en-AU" sz="1600" dirty="0" smtClean="0"/>
            </a:br>
            <a:r>
              <a:rPr lang="en-AU" sz="1200" dirty="0" smtClean="0"/>
              <a:t>(inbound and offshore)</a:t>
            </a:r>
            <a:endParaRPr lang="en-A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6050" y="2222707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$162m total operating income</a:t>
            </a:r>
            <a:endParaRPr lang="en-AU" sz="1600" dirty="0"/>
          </a:p>
        </p:txBody>
      </p:sp>
      <p:pic>
        <p:nvPicPr>
          <p:cNvPr id="4102" name="Picture 6" descr="C:\Documents and Settings\Fleur_Go\Local Settings\Temporary Internet Files\Content.IE5\MZSNA2LZ\MC9004414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1" y="20319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Fleur_Go\Local Settings\Temporary Internet Files\Content.IE5\QULUSWRU\MC9004414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3" y="295107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Fleur_Go\Local Settings\Temporary Internet Files\Content.IE5\2JF69XSW\MC90044149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25" y="20319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Similar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-194151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Documents and Settings\Fleur_Go\Local Settings\Temporary Internet Files\Content.IE5\O9VIJUEN\MC90044150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25" y="295107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713925" y="3141796"/>
            <a:ext cx="10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1400 staff</a:t>
            </a:r>
            <a:endParaRPr lang="en-AU" sz="1600" dirty="0"/>
          </a:p>
        </p:txBody>
      </p:sp>
      <p:pic>
        <p:nvPicPr>
          <p:cNvPr id="4109" name="Picture 13" descr="C:\Documents and Settings\Fleur_Go\Local Settings\Temporary Internet Files\Content.IE5\GBVT8D4K\MC90044150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1" y="38151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739" y="3959185"/>
            <a:ext cx="3154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18,300 effective full time load</a:t>
            </a:r>
          </a:p>
          <a:p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sz="1600" b="1" dirty="0" smtClean="0">
                <a:solidFill>
                  <a:schemeClr val="accent1"/>
                </a:solidFill>
              </a:rPr>
              <a:t>4%	</a:t>
            </a:r>
            <a:r>
              <a:rPr lang="en-AU" sz="1600" dirty="0" smtClean="0"/>
              <a:t>higher education</a:t>
            </a:r>
          </a:p>
          <a:p>
            <a:r>
              <a:rPr lang="en-AU" sz="1600" b="1" dirty="0" smtClean="0">
                <a:solidFill>
                  <a:schemeClr val="accent1"/>
                </a:solidFill>
              </a:rPr>
              <a:t>28%	</a:t>
            </a:r>
            <a:r>
              <a:rPr lang="en-AU" sz="1600" dirty="0" smtClean="0"/>
              <a:t>diploma and ad. diploma</a:t>
            </a:r>
          </a:p>
          <a:p>
            <a:r>
              <a:rPr lang="en-AU" sz="1600" b="1" dirty="0" smtClean="0">
                <a:solidFill>
                  <a:schemeClr val="accent1"/>
                </a:solidFill>
              </a:rPr>
              <a:t>57%	</a:t>
            </a:r>
            <a:r>
              <a:rPr lang="en-AU" sz="1600" dirty="0" smtClean="0"/>
              <a:t>vocational certificates</a:t>
            </a:r>
          </a:p>
          <a:p>
            <a:r>
              <a:rPr lang="en-AU" sz="1600" b="1" dirty="0" smtClean="0">
                <a:solidFill>
                  <a:schemeClr val="accent1"/>
                </a:solidFill>
              </a:rPr>
              <a:t>7%	</a:t>
            </a:r>
            <a:r>
              <a:rPr lang="en-AU" sz="1600" dirty="0" smtClean="0"/>
              <a:t>apprenticeships</a:t>
            </a:r>
          </a:p>
          <a:p>
            <a:r>
              <a:rPr lang="en-AU" sz="1600" b="1" dirty="0" smtClean="0">
                <a:solidFill>
                  <a:schemeClr val="accent1"/>
                </a:solidFill>
              </a:rPr>
              <a:t>3%	</a:t>
            </a:r>
            <a:r>
              <a:rPr lang="en-AU" sz="1600" dirty="0" smtClean="0"/>
              <a:t>senior secondary</a:t>
            </a:r>
          </a:p>
          <a:p>
            <a:r>
              <a:rPr lang="en-AU" sz="1600" b="1" dirty="0" smtClean="0">
                <a:solidFill>
                  <a:schemeClr val="accent1"/>
                </a:solidFill>
              </a:rPr>
              <a:t>1% </a:t>
            </a:r>
            <a:r>
              <a:rPr lang="en-AU" sz="1600" dirty="0" smtClean="0"/>
              <a:t>	non-award</a:t>
            </a:r>
          </a:p>
        </p:txBody>
      </p:sp>
      <p:pic>
        <p:nvPicPr>
          <p:cNvPr id="4110" name="Picture 14" descr="C:\Documents and Settings\Fleur_Go\Local Settings\Temporary Internet Files\Content.IE5\GBVT8D4K\MC90044150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25" y="381516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22608" y="4014309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$429m total assets</a:t>
            </a:r>
            <a:endParaRPr lang="en-A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93925" y="1184667"/>
            <a:ext cx="436298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AU" sz="4000" b="1" dirty="0" smtClean="0">
                <a:solidFill>
                  <a:schemeClr val="accent1"/>
                </a:solidFill>
              </a:rPr>
              <a:t>13m+ </a:t>
            </a:r>
            <a:r>
              <a:rPr lang="en-AU" sz="1600" dirty="0" smtClean="0"/>
              <a:t>student contact hours</a:t>
            </a:r>
            <a:endParaRPr lang="en-A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3741" y="6262980"/>
            <a:ext cx="3347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Source: internal unpublished data, 2013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79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Conclusions/Recommendations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To enhance the links between the VET sector and business innovation in Australia, Richard Curtain makes two suggestions:</a:t>
            </a:r>
          </a:p>
          <a:p>
            <a:endParaRPr lang="en-AU" dirty="0" smtClean="0"/>
          </a:p>
          <a:p>
            <a:pPr>
              <a:buFont typeface="+mj-lt"/>
              <a:buAutoNum type="arabicPeriod"/>
            </a:pPr>
            <a:r>
              <a:rPr lang="en-AU" dirty="0" smtClean="0"/>
              <a:t>Access to government research and developmental funding, focusing on processes and development rather than pure research, would bring the VET sector closer to business innovation.</a:t>
            </a:r>
          </a:p>
          <a:p>
            <a:pPr>
              <a:buFont typeface="+mj-lt"/>
              <a:buAutoNum type="arabicPeriod"/>
            </a:pPr>
            <a:r>
              <a:rPr lang="en-AU" dirty="0" smtClean="0"/>
              <a:t>Government research and development funding to the VET sector could be solely focused on small and medium sized enterprises.</a:t>
            </a:r>
          </a:p>
          <a:p>
            <a:endParaRPr lang="en-AU" dirty="0" smtClean="0"/>
          </a:p>
          <a:p>
            <a:pPr marL="0" indent="0">
              <a:buNone/>
            </a:pPr>
            <a:r>
              <a:rPr lang="en-AU" sz="1200" dirty="0" smtClean="0"/>
              <a:t>Curtain, R 2004, Innovation and vocational education and training: lessons from leading innovation systems, in </a:t>
            </a:r>
            <a:r>
              <a:rPr lang="en-AU" sz="1200" dirty="0" err="1" smtClean="0"/>
              <a:t>Dawe</a:t>
            </a:r>
            <a:r>
              <a:rPr lang="en-AU" sz="1200" dirty="0" smtClean="0"/>
              <a:t>, S (Ed.), </a:t>
            </a:r>
            <a:r>
              <a:rPr lang="en-AU" sz="1200" i="1" dirty="0" smtClean="0"/>
              <a:t>Vocational education and training and innovation: Research readings</a:t>
            </a:r>
            <a:r>
              <a:rPr lang="en-AU" sz="1200" dirty="0" smtClean="0"/>
              <a:t>, NCVER, 42-58.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08012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Key Features of the Australian TVET system – mixed bag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1026" name="Picture 2" descr="C:\Documents and Settings\Mary_F\Local Settings\Temporary Internet Files\Content.IE5\NID6YCMS\MP90044905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0802"/>
            <a:ext cx="9144000" cy="58245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6314" y="2643182"/>
            <a:ext cx="3000396" cy="686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The good, the bad and the ugly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480000">
            <a:off x="1241746" y="3228136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Change, change and more change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Key Features of the Australian TVET system – </a:t>
            </a:r>
            <a:r>
              <a:rPr lang="en-AU" smtClean="0"/>
              <a:t>mixed bag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Internationally w</a:t>
            </a:r>
            <a:r>
              <a:rPr lang="en-AU" dirty="0" smtClean="0"/>
              <a:t>ell respected and recognised</a:t>
            </a:r>
            <a:endParaRPr lang="en-AU" dirty="0" smtClean="0"/>
          </a:p>
          <a:p>
            <a:r>
              <a:rPr lang="en-AU" dirty="0" smtClean="0"/>
              <a:t>National </a:t>
            </a:r>
            <a:r>
              <a:rPr lang="en-AU" dirty="0" smtClean="0"/>
              <a:t>Training Packages – key feature</a:t>
            </a:r>
          </a:p>
          <a:p>
            <a:r>
              <a:rPr lang="en-AU" dirty="0" smtClean="0"/>
              <a:t>Industry Skills Councils – develop National Training </a:t>
            </a:r>
            <a:r>
              <a:rPr lang="en-AU" dirty="0" smtClean="0"/>
              <a:t>Packages</a:t>
            </a:r>
          </a:p>
          <a:p>
            <a:r>
              <a:rPr lang="en-AU" dirty="0" smtClean="0"/>
              <a:t>Federated </a:t>
            </a:r>
            <a:r>
              <a:rPr lang="en-AU" dirty="0" smtClean="0"/>
              <a:t>model however 8 separate jurisdictions with 8 different funding models</a:t>
            </a:r>
          </a:p>
          <a:p>
            <a:r>
              <a:rPr lang="en-AU" dirty="0" smtClean="0"/>
              <a:t>Move from fully funded by government in 2008 to various competitive funding models across the 8 jurisdictions in 2014</a:t>
            </a:r>
          </a:p>
          <a:p>
            <a:r>
              <a:rPr lang="en-AU" dirty="0" smtClean="0"/>
              <a:t>National regulator – Australian Quality Skills Authority however various additional versions in the jurisdictions to manage funding contracts</a:t>
            </a:r>
          </a:p>
          <a:p>
            <a:r>
              <a:rPr lang="en-AU" dirty="0" smtClean="0"/>
              <a:t>No clear vision for public TVET provision or providers</a:t>
            </a:r>
          </a:p>
          <a:p>
            <a:r>
              <a:rPr lang="en-AU" dirty="0" smtClean="0"/>
              <a:t>Poor perception of TVET compared to higher education</a:t>
            </a:r>
          </a:p>
          <a:p>
            <a:r>
              <a:rPr lang="en-AU" dirty="0" smtClean="0"/>
              <a:t>Decrease in paraprofessional qualifications due to competition of demand driven funding in higher education</a:t>
            </a:r>
          </a:p>
          <a:p>
            <a:r>
              <a:rPr lang="en-AU" dirty="0" smtClean="0"/>
              <a:t>Ad hoc involvement in research and development</a:t>
            </a:r>
          </a:p>
          <a:p>
            <a:r>
              <a:rPr lang="en-AU" dirty="0" smtClean="0"/>
              <a:t>TVET system is almost entirely excluded from Australian government innovation policy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534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 snapshot of the Australian TVET system (2012)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2,110 </a:t>
            </a:r>
            <a:r>
              <a:rPr lang="en-AU" dirty="0"/>
              <a:t>training organisations delivered publicly funded vocational education and training (VET) </a:t>
            </a:r>
            <a:endParaRPr lang="en-AU" dirty="0" smtClean="0"/>
          </a:p>
          <a:p>
            <a:pPr lvl="1"/>
            <a:r>
              <a:rPr lang="en-AU" dirty="0" smtClean="0"/>
              <a:t>61 TAFE institutes (publically owned providers)</a:t>
            </a:r>
          </a:p>
          <a:p>
            <a:pPr lvl="1"/>
            <a:r>
              <a:rPr lang="en-AU" dirty="0" smtClean="0"/>
              <a:t>312 community providers</a:t>
            </a:r>
          </a:p>
          <a:p>
            <a:pPr lvl="1"/>
            <a:r>
              <a:rPr lang="en-AU" dirty="0" smtClean="0"/>
              <a:t>1,817 private providers</a:t>
            </a:r>
          </a:p>
          <a:p>
            <a:r>
              <a:rPr lang="en-AU" dirty="0" smtClean="0"/>
              <a:t>1.9 </a:t>
            </a:r>
            <a:r>
              <a:rPr lang="en-AU" dirty="0"/>
              <a:t>million students enrolled in the public </a:t>
            </a:r>
            <a:r>
              <a:rPr lang="en-AU" dirty="0" smtClean="0"/>
              <a:t>VET system, of which:</a:t>
            </a:r>
          </a:p>
          <a:p>
            <a:pPr lvl="1"/>
            <a:r>
              <a:rPr lang="en-AU" dirty="0" smtClean="0"/>
              <a:t>64.7% at TAFE and other government providers</a:t>
            </a:r>
          </a:p>
          <a:p>
            <a:pPr lvl="1"/>
            <a:r>
              <a:rPr lang="en-AU" dirty="0" smtClean="0"/>
              <a:t>20.4% apprentices and trainees</a:t>
            </a:r>
          </a:p>
          <a:p>
            <a:pPr lvl="1"/>
            <a:r>
              <a:rPr lang="en-AU" dirty="0" smtClean="0"/>
              <a:t>83.3% studying part-time</a:t>
            </a:r>
          </a:p>
          <a:p>
            <a:pPr lvl="1"/>
            <a:r>
              <a:rPr lang="en-AU" dirty="0" smtClean="0"/>
              <a:t>6.4% with a disability</a:t>
            </a:r>
          </a:p>
          <a:p>
            <a:pPr lvl="1"/>
            <a:r>
              <a:rPr lang="en-AU" dirty="0" smtClean="0"/>
              <a:t>15.8% from a non-English speaking background</a:t>
            </a:r>
          </a:p>
          <a:p>
            <a:pPr lvl="1"/>
            <a:r>
              <a:rPr lang="en-AU" dirty="0" smtClean="0"/>
              <a:t>51.5% male</a:t>
            </a:r>
          </a:p>
          <a:p>
            <a:pPr lvl="1"/>
            <a:r>
              <a:rPr lang="en-AU" dirty="0" smtClean="0"/>
              <a:t>25.6% 19 years or younger, 17.1% 20-24 years, 36.7% 25-44, 20.2% 45 and over</a:t>
            </a:r>
          </a:p>
          <a:p>
            <a:r>
              <a:rPr lang="en-AU" dirty="0"/>
              <a:t>12.5% of people aged 15 to 64 years participated in </a:t>
            </a:r>
            <a:r>
              <a:rPr lang="en-AU" dirty="0" smtClean="0"/>
              <a:t>publicly </a:t>
            </a:r>
            <a:r>
              <a:rPr lang="en-AU" dirty="0"/>
              <a:t>funded </a:t>
            </a:r>
            <a:r>
              <a:rPr lang="en-AU" dirty="0" smtClean="0"/>
              <a:t>VET</a:t>
            </a:r>
          </a:p>
          <a:p>
            <a:pPr lvl="1"/>
            <a:r>
              <a:rPr lang="en-AU" dirty="0"/>
              <a:t>33.4% of Australians aged between 15 and 19 years participated in </a:t>
            </a:r>
            <a:r>
              <a:rPr lang="en-AU" dirty="0" smtClean="0"/>
              <a:t>VET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3741" y="6262980"/>
            <a:ext cx="572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Source: NCVER, 2013, </a:t>
            </a:r>
            <a:r>
              <a:rPr lang="en-AU" sz="1400" i="1" dirty="0" smtClean="0">
                <a:solidFill>
                  <a:schemeClr val="bg1"/>
                </a:solidFill>
              </a:rPr>
              <a:t>Student and Courses 2012</a:t>
            </a:r>
            <a:r>
              <a:rPr lang="en-AU" sz="1400" dirty="0" smtClean="0">
                <a:solidFill>
                  <a:schemeClr val="bg1"/>
                </a:solidFill>
              </a:rPr>
              <a:t>, NCVER, Adelaide.</a:t>
            </a:r>
            <a:endParaRPr lang="en-A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>
                <a:latin typeface="Calibri" pitchFamily="34" charset="0"/>
              </a:rPr>
              <a:t>Innovation is…..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1214422"/>
            <a:ext cx="3786214" cy="21544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sz="1600" dirty="0" smtClean="0">
                <a:latin typeface="Arial" pitchFamily="34" charset="0"/>
                <a:cs typeface="Arial" pitchFamily="34" charset="0"/>
              </a:rPr>
              <a:t>……is the implementation of a new of significantly improved product [good or service], process, new marketing method or a new organisational method in business practices, workplace organisation or external relations.</a:t>
            </a:r>
          </a:p>
          <a:p>
            <a:pPr marL="0" indent="0" algn="ctr">
              <a:buNone/>
            </a:pPr>
            <a:endParaRPr lang="en-A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en-AU" sz="1000" dirty="0" smtClean="0">
                <a:latin typeface="Arial" pitchFamily="34" charset="0"/>
                <a:cs typeface="Arial" pitchFamily="34" charset="0"/>
              </a:rPr>
              <a:t>OECD 2005, </a:t>
            </a:r>
            <a:r>
              <a:rPr lang="en-AU" sz="1000" i="1" dirty="0" smtClean="0">
                <a:latin typeface="Arial" pitchFamily="34" charset="0"/>
                <a:cs typeface="Arial" pitchFamily="34" charset="0"/>
              </a:rPr>
              <a:t>Oslo Manual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, 3</a:t>
            </a:r>
            <a:r>
              <a:rPr lang="en-AU" sz="10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000" dirty="0" err="1" smtClean="0">
                <a:latin typeface="Arial" pitchFamily="34" charset="0"/>
                <a:cs typeface="Arial" pitchFamily="34" charset="0"/>
              </a:rPr>
              <a:t>Edn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., OECD and European Commission, Paris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357298"/>
            <a:ext cx="292325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Arial" pitchFamily="34" charset="0"/>
                <a:cs typeface="Arial" pitchFamily="34" charset="0"/>
              </a:rPr>
              <a:t>Pure research is useless; innovation is gold</a:t>
            </a:r>
          </a:p>
          <a:p>
            <a:endParaRPr lang="en-A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000" dirty="0" err="1" smtClean="0">
                <a:latin typeface="Arial" pitchFamily="34" charset="0"/>
                <a:cs typeface="Arial" pitchFamily="34" charset="0"/>
              </a:rPr>
              <a:t>Moodie</a:t>
            </a:r>
            <a:r>
              <a:rPr lang="en-AU" sz="1000" dirty="0">
                <a:latin typeface="Arial" pitchFamily="34" charset="0"/>
                <a:cs typeface="Arial" pitchFamily="34" charset="0"/>
              </a:rPr>
              <a:t>, G 2006,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Vocational </a:t>
            </a:r>
            <a:r>
              <a:rPr lang="en-AU" sz="1000" dirty="0">
                <a:latin typeface="Arial" pitchFamily="34" charset="0"/>
                <a:cs typeface="Arial" pitchFamily="34" charset="0"/>
              </a:rPr>
              <a:t>education institutions' role in national 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innovation, </a:t>
            </a:r>
            <a:r>
              <a:rPr lang="en-AU" sz="1000" i="1" dirty="0">
                <a:latin typeface="Arial" pitchFamily="34" charset="0"/>
                <a:cs typeface="Arial" pitchFamily="34" charset="0"/>
              </a:rPr>
              <a:t>Research </a:t>
            </a:r>
            <a:r>
              <a:rPr lang="en-AU" sz="1000" i="1" dirty="0" smtClean="0">
                <a:latin typeface="Arial" pitchFamily="34" charset="0"/>
                <a:cs typeface="Arial" pitchFamily="34" charset="0"/>
              </a:rPr>
              <a:t>in Post-compulsory </a:t>
            </a:r>
            <a:r>
              <a:rPr lang="en-AU" sz="1000" i="1" dirty="0">
                <a:latin typeface="Arial" pitchFamily="34" charset="0"/>
                <a:cs typeface="Arial" pitchFamily="34" charset="0"/>
              </a:rPr>
              <a:t>Education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, 11 (2), 131-140</a:t>
            </a:r>
            <a:r>
              <a:rPr lang="en-AU" sz="1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318" y="3140968"/>
            <a:ext cx="4071966" cy="3016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>
                <a:latin typeface="Arial" pitchFamily="34" charset="0"/>
                <a:cs typeface="Arial" pitchFamily="34" charset="0"/>
              </a:rPr>
              <a:t>Innovation, especially process and incremental innovation, depends on a skilled workforce……it is enterprises, not governments, which are at the heart of the innovation process. Enterprises take new ideas, turn them into a product or service and then market the result. In turn, they need the right people with the right skills and knowledge to help them do this. People are the innovators.</a:t>
            </a:r>
          </a:p>
          <a:p>
            <a:r>
              <a:rPr lang="en-AU" sz="1000" dirty="0" smtClean="0">
                <a:latin typeface="Arial" pitchFamily="34" charset="0"/>
                <a:cs typeface="Arial" pitchFamily="34" charset="0"/>
              </a:rPr>
              <a:t>Guthrie, H &amp; </a:t>
            </a:r>
            <a:r>
              <a:rPr lang="en-AU" sz="1000" dirty="0" err="1" smtClean="0">
                <a:latin typeface="Arial" pitchFamily="34" charset="0"/>
                <a:cs typeface="Arial" pitchFamily="34" charset="0"/>
              </a:rPr>
              <a:t>Dawe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, S  2004, Overview, in S </a:t>
            </a:r>
            <a:r>
              <a:rPr lang="en-AU" sz="1000" dirty="0" err="1" smtClean="0">
                <a:latin typeface="Arial" pitchFamily="34" charset="0"/>
                <a:cs typeface="Arial" pitchFamily="34" charset="0"/>
              </a:rPr>
              <a:t>Dawe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 (Ed.), </a:t>
            </a:r>
            <a:r>
              <a:rPr lang="en-AU" sz="1000" i="1" dirty="0" smtClean="0">
                <a:latin typeface="Arial" pitchFamily="34" charset="0"/>
                <a:cs typeface="Arial" pitchFamily="34" charset="0"/>
              </a:rPr>
              <a:t>Vocational Education and Training and Innovation: Research Readings</a:t>
            </a:r>
            <a:r>
              <a:rPr lang="en-AU" sz="1000" dirty="0" smtClean="0">
                <a:latin typeface="Arial" pitchFamily="34" charset="0"/>
                <a:cs typeface="Arial" pitchFamily="34" charset="0"/>
              </a:rPr>
              <a:t>, NCVER, 10-19.</a:t>
            </a:r>
            <a:endParaRPr lang="en-A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Innovation and the TVET system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1200" dirty="0" smtClean="0"/>
          </a:p>
          <a:p>
            <a:pPr marL="0" indent="0" algn="r">
              <a:buNone/>
            </a:pPr>
            <a:endParaRPr lang="en-AU" sz="1200" dirty="0"/>
          </a:p>
        </p:txBody>
      </p:sp>
      <p:pic>
        <p:nvPicPr>
          <p:cNvPr id="4" name="Picture 6" descr="http://blog.mapconsulting.com/wp-content/uploads/2012/02/Square-Peg-Round-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4357718" cy="41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504" y="1857364"/>
            <a:ext cx="3429024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“..despite the weight of academic evidence from the innovation studies discipline the VET system is almost entirely excluded from Australian government innovation policy”</a:t>
            </a:r>
          </a:p>
          <a:p>
            <a:r>
              <a:rPr lang="en-AU" dirty="0" smtClean="0"/>
              <a:t> </a:t>
            </a:r>
            <a:r>
              <a:rPr lang="en-AU" sz="1000" dirty="0" smtClean="0"/>
              <a:t>Toner, P &amp; </a:t>
            </a:r>
            <a:r>
              <a:rPr lang="en-AU" sz="1000" dirty="0" err="1" smtClean="0"/>
              <a:t>Dalitz</a:t>
            </a:r>
            <a:r>
              <a:rPr lang="en-AU" sz="1000" dirty="0" smtClean="0"/>
              <a:t>, R, 2012, Vocational Education and training: the ‘terra incognita’ of Australian innovation policy, </a:t>
            </a:r>
            <a:r>
              <a:rPr lang="en-AU" sz="1000" i="1" dirty="0" smtClean="0"/>
              <a:t>Prometheus: Critical Studies in Innovation</a:t>
            </a:r>
            <a:r>
              <a:rPr lang="en-AU" sz="1000" dirty="0" smtClean="0"/>
              <a:t>, 30(4), 411-426.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73527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Key innovations in Australian TVET system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2009:</a:t>
            </a:r>
            <a:endParaRPr lang="en-AU" dirty="0"/>
          </a:p>
          <a:p>
            <a:r>
              <a:rPr lang="en-AU" dirty="0"/>
              <a:t>Training Packages – industry informed</a:t>
            </a:r>
          </a:p>
          <a:p>
            <a:r>
              <a:rPr lang="en-AU" dirty="0"/>
              <a:t>Australian Technical Colleges</a:t>
            </a:r>
          </a:p>
          <a:p>
            <a:r>
              <a:rPr lang="en-AU" dirty="0"/>
              <a:t>Flexible Learning Advisory </a:t>
            </a:r>
            <a:r>
              <a:rPr lang="en-AU" dirty="0" smtClean="0"/>
              <a:t>Group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 algn="r">
              <a:buNone/>
            </a:pPr>
            <a:r>
              <a:rPr lang="en-AU" sz="1200" dirty="0" smtClean="0"/>
              <a:t>OECD/CERI, 2009, </a:t>
            </a:r>
            <a:r>
              <a:rPr lang="en-AU" sz="1200" i="1" dirty="0" smtClean="0"/>
              <a:t>Systemic Innovation in the Australian VET System: Country Case Study Report</a:t>
            </a:r>
            <a:r>
              <a:rPr lang="en-AU" sz="1200" dirty="0" smtClean="0"/>
              <a:t>, OECD.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72162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Five years is a long time in TVET…..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r">
              <a:buNone/>
            </a:pPr>
            <a:endParaRPr lang="en-AU" sz="1200" dirty="0"/>
          </a:p>
          <a:p>
            <a:r>
              <a:rPr lang="en-AU" dirty="0" smtClean="0"/>
              <a:t>Training Packages</a:t>
            </a:r>
            <a:endParaRPr lang="en-AU" sz="7200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Australian Technical Colleges   </a:t>
            </a:r>
            <a:r>
              <a:rPr lang="en-AU" sz="4400" dirty="0" smtClean="0">
                <a:solidFill>
                  <a:srgbClr val="FF0000"/>
                </a:solidFill>
                <a:sym typeface="Wingdings 2"/>
              </a:rPr>
              <a:t></a:t>
            </a:r>
            <a:endParaRPr lang="en-AU" sz="4400" dirty="0" smtClean="0">
              <a:solidFill>
                <a:srgbClr val="FF000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Flexible Learning Advisory Group</a:t>
            </a:r>
            <a:r>
              <a:rPr lang="en-AU" dirty="0" smtClean="0">
                <a:solidFill>
                  <a:srgbClr val="FF0000"/>
                </a:solidFill>
                <a:sym typeface="Wingdings 2"/>
              </a:rPr>
              <a:t> </a:t>
            </a:r>
            <a:r>
              <a:rPr lang="en-AU" sz="4400" dirty="0" smtClean="0">
                <a:solidFill>
                  <a:srgbClr val="FF0000"/>
                </a:solidFill>
                <a:sym typeface="Wingdings 2"/>
              </a:rPr>
              <a:t></a:t>
            </a:r>
            <a:endParaRPr lang="en-AU" sz="4400" dirty="0" smtClean="0"/>
          </a:p>
          <a:p>
            <a:endParaRPr lang="en-AU" dirty="0" smtClean="0"/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>Innovation is systemic but innovative products, processes are a snapshot in time</a:t>
            </a:r>
          </a:p>
          <a:p>
            <a:pPr marL="457200" lvl="1" indent="0">
              <a:buNone/>
            </a:pPr>
            <a:endParaRPr lang="en-AU" sz="1200" dirty="0" smtClean="0"/>
          </a:p>
        </p:txBody>
      </p:sp>
      <p:pic>
        <p:nvPicPr>
          <p:cNvPr id="20" name="Picture 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85860"/>
            <a:ext cx="1017270" cy="70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276864"/>
      </p:ext>
    </p:extLst>
  </p:cSld>
  <p:clrMapOvr>
    <a:masterClrMapping/>
  </p:clrMapOvr>
</p:sld>
</file>

<file path=ppt/theme/theme1.xml><?xml version="1.0" encoding="utf-8"?>
<a:theme xmlns:a="http://schemas.openxmlformats.org/drawingml/2006/main" name="Holmesglen Presentation 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Master">
  <a:themeElements>
    <a:clrScheme name="Holmesgl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CC"/>
      </a:accent1>
      <a:accent2>
        <a:srgbClr val="5F6062"/>
      </a:accent2>
      <a:accent3>
        <a:srgbClr val="CCDC00"/>
      </a:accent3>
      <a:accent4>
        <a:srgbClr val="FF5800"/>
      </a:accent4>
      <a:accent5>
        <a:srgbClr val="CA005D"/>
      </a:accent5>
      <a:accent6>
        <a:srgbClr val="3D7ED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Holmesglen Presentation New</Template>
  <TotalTime>1322</TotalTime>
  <Words>1623</Words>
  <Application>Microsoft Macintosh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Holmesglen Presentation New</vt:lpstr>
      <vt:lpstr>Content Master</vt:lpstr>
      <vt:lpstr>Fostering applied research and innovation through industry partnerships in Australia</vt:lpstr>
      <vt:lpstr>Holmesglen at a glance</vt:lpstr>
      <vt:lpstr>Key Features of the Australian TVET system – mixed bag</vt:lpstr>
      <vt:lpstr>Key Features of the Australian TVET system – mixed bag</vt:lpstr>
      <vt:lpstr>A snapshot of the Australian TVET system (2012)</vt:lpstr>
      <vt:lpstr>Innovation is…..</vt:lpstr>
      <vt:lpstr>Innovation and the TVET system</vt:lpstr>
      <vt:lpstr>Key innovations in Australian TVET system</vt:lpstr>
      <vt:lpstr>Five years is a long time in TVET…..</vt:lpstr>
      <vt:lpstr>OECD/CERI Study conclusions…..</vt:lpstr>
      <vt:lpstr>Applied research</vt:lpstr>
      <vt:lpstr>Fostering applied research</vt:lpstr>
      <vt:lpstr>Scholarship – Boyer’s model</vt:lpstr>
      <vt:lpstr>TVET and industry</vt:lpstr>
      <vt:lpstr>TVET, industry, applied research and innovation</vt:lpstr>
      <vt:lpstr>Case study: Victorian simulation alliance</vt:lpstr>
      <vt:lpstr>Case study: Healthscope/Holmesglen partnership</vt:lpstr>
      <vt:lpstr>Conclusions/Recommendations</vt:lpstr>
      <vt:lpstr>Conclusions/Recommendations</vt:lpstr>
      <vt:lpstr>Conclusions/Recommendations</vt:lpstr>
    </vt:vector>
  </TitlesOfParts>
  <Company>Holmesglen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applied research and innovation through industry partnerships in Australia</dc:title>
  <dc:creator>Fleur Goulding</dc:creator>
  <cp:lastModifiedBy>Mary Faraone</cp:lastModifiedBy>
  <cp:revision>117</cp:revision>
  <dcterms:created xsi:type="dcterms:W3CDTF">2014-05-19T00:20:59Z</dcterms:created>
  <dcterms:modified xsi:type="dcterms:W3CDTF">2014-05-28T16:46:10Z</dcterms:modified>
</cp:coreProperties>
</file>