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306" r:id="rId4"/>
    <p:sldId id="286" r:id="rId5"/>
    <p:sldId id="287" r:id="rId6"/>
    <p:sldId id="284" r:id="rId7"/>
    <p:sldId id="290" r:id="rId8"/>
    <p:sldId id="265" r:id="rId9"/>
    <p:sldId id="303" r:id="rId10"/>
    <p:sldId id="301" r:id="rId11"/>
    <p:sldId id="302" r:id="rId12"/>
    <p:sldId id="292" r:id="rId13"/>
    <p:sldId id="304" r:id="rId14"/>
    <p:sldId id="300" r:id="rId15"/>
    <p:sldId id="298" r:id="rId16"/>
    <p:sldId id="296" r:id="rId17"/>
    <p:sldId id="305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7B176-18F4-4E87-908E-6B4A633EB59F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6838E-C425-4707-AEDB-B42E402FA5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13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CC4C-49FF-4D1C-A92D-40C4D8717329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0260-4CE0-4217-973A-52F0843A5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59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Thanks</a:t>
            </a:r>
            <a:r>
              <a:rPr lang="da-DK" dirty="0" smtClean="0"/>
              <a:t> to </a:t>
            </a:r>
            <a:r>
              <a:rPr lang="da-DK" dirty="0" err="1" smtClean="0"/>
              <a:t>Basque</a:t>
            </a:r>
            <a:r>
              <a:rPr lang="da-DK" dirty="0" smtClean="0"/>
              <a:t> </a:t>
            </a:r>
            <a:r>
              <a:rPr lang="da-DK" dirty="0" err="1" smtClean="0"/>
              <a:t>overnment</a:t>
            </a:r>
            <a:r>
              <a:rPr lang="da-DK" dirty="0" smtClean="0"/>
              <a:t>- </a:t>
            </a:r>
            <a:r>
              <a:rPr lang="da-DK" dirty="0" err="1" smtClean="0"/>
              <a:t>thanks</a:t>
            </a:r>
            <a:r>
              <a:rPr lang="da-DK" dirty="0" smtClean="0"/>
              <a:t> to Jose </a:t>
            </a:r>
            <a:r>
              <a:rPr lang="da-DK" dirty="0" err="1" smtClean="0"/>
              <a:t>louis</a:t>
            </a:r>
            <a:r>
              <a:rPr lang="da-DK" dirty="0" smtClean="0"/>
              <a:t> Fernandez from </a:t>
            </a:r>
            <a:r>
              <a:rPr lang="da-DK" dirty="0" err="1" smtClean="0"/>
              <a:t>Tknika</a:t>
            </a:r>
            <a:r>
              <a:rPr lang="da-DK" dirty="0" smtClean="0"/>
              <a:t>- 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being</a:t>
            </a:r>
            <a:r>
              <a:rPr lang="da-DK" baseline="0" dirty="0" smtClean="0"/>
              <a:t> here-</a:t>
            </a:r>
          </a:p>
          <a:p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furter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learned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Tknika</a:t>
            </a:r>
            <a:r>
              <a:rPr lang="da-DK" baseline="0" dirty="0" smtClean="0"/>
              <a:t>- and the </a:t>
            </a:r>
            <a:r>
              <a:rPr lang="da-DK" baseline="0" dirty="0" err="1" smtClean="0"/>
              <a:t>way</a:t>
            </a:r>
            <a:r>
              <a:rPr lang="da-DK" baseline="0" dirty="0" smtClean="0"/>
              <a:t> </a:t>
            </a:r>
            <a:r>
              <a:rPr lang="da-DK" baseline="0" dirty="0" smtClean="0"/>
              <a:t>the </a:t>
            </a:r>
            <a:r>
              <a:rPr lang="da-DK" baseline="0" dirty="0" err="1" smtClean="0"/>
              <a:t>Basque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government</a:t>
            </a:r>
            <a:r>
              <a:rPr lang="da-DK" baseline="0" dirty="0" smtClean="0"/>
              <a:t> frames </a:t>
            </a:r>
            <a:r>
              <a:rPr lang="da-DK" baseline="0" dirty="0" err="1" smtClean="0"/>
              <a:t>Vet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makes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proud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honored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smtClean="0"/>
              <a:t>here- BIT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come</a:t>
            </a:r>
            <a:r>
              <a:rPr lang="da-DK" baseline="0" dirty="0" smtClean="0"/>
              <a:t> from</a:t>
            </a:r>
            <a:endParaRPr lang="da-DK" baseline="0" dirty="0" smtClean="0"/>
          </a:p>
          <a:p>
            <a:r>
              <a:rPr lang="da-DK" baseline="0" dirty="0" smtClean="0"/>
              <a:t>DTI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- more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 old- </a:t>
            </a:r>
            <a:r>
              <a:rPr lang="da-DK" baseline="0" dirty="0" err="1" smtClean="0"/>
              <a:t>role</a:t>
            </a:r>
            <a:r>
              <a:rPr lang="da-DK" baseline="0" dirty="0" smtClean="0"/>
              <a:t> in the innovation system- SME- </a:t>
            </a:r>
            <a:r>
              <a:rPr lang="da-DK" baseline="0" dirty="0" err="1" smtClean="0"/>
              <a:t>enablign</a:t>
            </a:r>
            <a:r>
              <a:rPr lang="da-DK" baseline="0" dirty="0" smtClean="0"/>
              <a:t> policy </a:t>
            </a:r>
            <a:r>
              <a:rPr lang="da-DK" baseline="0" dirty="0" err="1" smtClean="0"/>
              <a:t>ramework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Smes</a:t>
            </a:r>
            <a:r>
              <a:rPr lang="da-DK" baseline="0" dirty="0" smtClean="0"/>
              <a:t>- </a:t>
            </a:r>
            <a:r>
              <a:rPr lang="da-DK" baseline="0" dirty="0" err="1" smtClean="0"/>
              <a:t>my</a:t>
            </a:r>
            <a:r>
              <a:rPr lang="da-DK" baseline="0" dirty="0" smtClean="0"/>
              <a:t> center policy analysis- have </a:t>
            </a:r>
            <a:r>
              <a:rPr lang="da-DK" baseline="0" dirty="0" err="1" smtClean="0"/>
              <a:t>my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roots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Vet</a:t>
            </a:r>
            <a:r>
              <a:rPr lang="da-DK" baseline="0" dirty="0" smtClean="0"/>
              <a:t> system </a:t>
            </a:r>
            <a:r>
              <a:rPr lang="da-DK" baseline="0" dirty="0" err="1" smtClean="0"/>
              <a:t>started</a:t>
            </a:r>
            <a:r>
              <a:rPr lang="da-DK" baseline="0" dirty="0" smtClean="0"/>
              <a:t> out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-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in the Danish </a:t>
            </a:r>
            <a:r>
              <a:rPr lang="da-DK" baseline="0" dirty="0" err="1" smtClean="0"/>
              <a:t>Ministry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fo</a:t>
            </a:r>
            <a:r>
              <a:rPr lang="da-DK" baseline="0" dirty="0" smtClean="0"/>
              <a:t> Education and in One of </a:t>
            </a:r>
            <a:r>
              <a:rPr lang="da-DK" baseline="0" dirty="0" err="1" smtClean="0"/>
              <a:t>teh</a:t>
            </a:r>
            <a:r>
              <a:rPr lang="da-DK" baseline="0" dirty="0" smtClean="0"/>
              <a:t> European </a:t>
            </a:r>
            <a:r>
              <a:rPr lang="da-DK" baseline="0" dirty="0" err="1" smtClean="0"/>
              <a:t>agencies</a:t>
            </a:r>
            <a:endParaRPr lang="da-DK" baseline="0" dirty="0" smtClean="0"/>
          </a:p>
          <a:p>
            <a:r>
              <a:rPr lang="da-DK" baseline="0" dirty="0" smtClean="0"/>
              <a:t>On </a:t>
            </a:r>
            <a:r>
              <a:rPr lang="da-DK" baseline="0" dirty="0" err="1" smtClean="0"/>
              <a:t>technology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difusion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education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260-4CE0-4217-973A-52F0843A558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4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z="1500" dirty="0" err="1" smtClean="0"/>
              <a:t>Hopefully</a:t>
            </a:r>
            <a:r>
              <a:rPr lang="da-DK" sz="1500" dirty="0" smtClean="0"/>
              <a:t> 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we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are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now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towards</a:t>
            </a:r>
            <a:r>
              <a:rPr lang="da-DK" sz="1500" baseline="0" dirty="0" smtClean="0"/>
              <a:t> the end of a major </a:t>
            </a:r>
            <a:r>
              <a:rPr lang="da-DK" sz="1500" baseline="0" dirty="0" err="1" smtClean="0"/>
              <a:t>crisis</a:t>
            </a:r>
            <a:r>
              <a:rPr lang="da-DK" sz="1500" baseline="0" dirty="0" smtClean="0"/>
              <a:t>- </a:t>
            </a:r>
            <a:r>
              <a:rPr lang="da-DK" sz="1500" baseline="0" dirty="0" err="1" smtClean="0"/>
              <a:t>which</a:t>
            </a:r>
            <a:r>
              <a:rPr lang="da-DK" sz="1500" baseline="0" dirty="0" smtClean="0"/>
              <a:t> has </a:t>
            </a:r>
            <a:r>
              <a:rPr lang="da-DK" sz="1500" baseline="0" dirty="0" err="1" smtClean="0"/>
              <a:t>left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us</a:t>
            </a:r>
            <a:r>
              <a:rPr lang="da-DK" sz="1500" baseline="0" dirty="0" smtClean="0"/>
              <a:t> with the </a:t>
            </a:r>
            <a:r>
              <a:rPr lang="da-DK" sz="1500" baseline="0" dirty="0" err="1" smtClean="0"/>
              <a:t>risk</a:t>
            </a:r>
            <a:r>
              <a:rPr lang="da-DK" sz="1500" baseline="0" dirty="0" smtClean="0"/>
              <a:t> of ” a </a:t>
            </a:r>
            <a:r>
              <a:rPr lang="da-DK" sz="1500" baseline="0" dirty="0" err="1" smtClean="0"/>
              <a:t>talked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about</a:t>
            </a:r>
            <a:r>
              <a:rPr lang="da-DK" sz="1500" baseline="0" dirty="0" smtClean="0"/>
              <a:t> as the ”lost generation”.</a:t>
            </a:r>
          </a:p>
          <a:p>
            <a:pPr eaLnBrk="1" hangingPunct="1"/>
            <a:r>
              <a:rPr lang="da-DK" sz="1500" baseline="0" dirty="0" smtClean="0"/>
              <a:t>Growing </a:t>
            </a:r>
            <a:r>
              <a:rPr lang="da-DK" sz="1500" baseline="0" dirty="0" err="1" smtClean="0"/>
              <a:t>inequality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globally</a:t>
            </a:r>
            <a:r>
              <a:rPr lang="da-DK" sz="1500" baseline="0" dirty="0" smtClean="0"/>
              <a:t>– not evident </a:t>
            </a:r>
            <a:r>
              <a:rPr lang="da-DK" sz="1500" baseline="0" dirty="0" err="1" smtClean="0"/>
              <a:t>that</a:t>
            </a:r>
            <a:r>
              <a:rPr lang="da-DK" sz="1500" baseline="0" dirty="0" smtClean="0"/>
              <a:t> it </a:t>
            </a:r>
            <a:r>
              <a:rPr lang="da-DK" sz="1500" baseline="0" dirty="0" err="1" smtClean="0"/>
              <a:t>will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be</a:t>
            </a:r>
            <a:r>
              <a:rPr lang="da-DK" sz="1500" baseline="0" dirty="0" smtClean="0"/>
              <a:t> a job </a:t>
            </a:r>
            <a:r>
              <a:rPr lang="da-DK" sz="1500" baseline="0" dirty="0" err="1" smtClean="0"/>
              <a:t>rich</a:t>
            </a:r>
            <a:r>
              <a:rPr lang="da-DK" sz="1500" baseline="0" dirty="0" smtClean="0"/>
              <a:t> recovery- </a:t>
            </a:r>
            <a:r>
              <a:rPr lang="da-DK" sz="1500" baseline="0" dirty="0" err="1" smtClean="0"/>
              <a:t>good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quality</a:t>
            </a:r>
            <a:r>
              <a:rPr lang="da-DK" sz="1500" baseline="0" dirty="0" smtClean="0"/>
              <a:t> jobs- growing </a:t>
            </a:r>
            <a:r>
              <a:rPr lang="da-DK" sz="1500" baseline="0" dirty="0" err="1" smtClean="0"/>
              <a:t>number</a:t>
            </a:r>
            <a:r>
              <a:rPr lang="da-DK" sz="1500" baseline="0" dirty="0" smtClean="0"/>
              <a:t> of </a:t>
            </a:r>
            <a:r>
              <a:rPr lang="da-DK" sz="1500" baseline="0" dirty="0" smtClean="0"/>
              <a:t>people- </a:t>
            </a:r>
            <a:r>
              <a:rPr lang="da-DK" sz="1500" baseline="0" dirty="0" err="1" smtClean="0"/>
              <a:t>vet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reciew</a:t>
            </a:r>
            <a:endParaRPr lang="da-DK" sz="1500" baseline="0" dirty="0" smtClean="0"/>
          </a:p>
          <a:p>
            <a:pPr eaLnBrk="1" hangingPunct="1"/>
            <a:r>
              <a:rPr lang="da-DK" sz="1500" baseline="0" dirty="0" err="1" smtClean="0"/>
              <a:t>Self</a:t>
            </a:r>
            <a:r>
              <a:rPr lang="da-DK" sz="1500" baseline="0" dirty="0" smtClean="0"/>
              <a:t>-e </a:t>
            </a:r>
            <a:r>
              <a:rPr lang="da-DK" sz="1500" baseline="0" dirty="0" err="1" smtClean="0"/>
              <a:t>ployed</a:t>
            </a:r>
            <a:r>
              <a:rPr lang="da-DK" sz="1500" baseline="0" dirty="0" smtClean="0"/>
              <a:t>- not out of </a:t>
            </a:r>
            <a:r>
              <a:rPr lang="da-DK" sz="1500" baseline="0" dirty="0" err="1" smtClean="0"/>
              <a:t>choice</a:t>
            </a:r>
            <a:r>
              <a:rPr lang="da-DK" sz="1500" baseline="0" dirty="0" smtClean="0"/>
              <a:t>- but </a:t>
            </a:r>
            <a:r>
              <a:rPr lang="da-DK" sz="1500" baseline="0" dirty="0" err="1" smtClean="0"/>
              <a:t>necessity</a:t>
            </a:r>
            <a:r>
              <a:rPr lang="da-DK" sz="1500" baseline="0" dirty="0" smtClean="0"/>
              <a:t>- in </a:t>
            </a:r>
            <a:r>
              <a:rPr lang="da-DK" sz="1500" baseline="0" dirty="0" err="1" smtClean="0"/>
              <a:t>this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context</a:t>
            </a:r>
            <a:r>
              <a:rPr lang="da-DK" sz="1500" baseline="0" dirty="0" smtClean="0"/>
              <a:t>- VET systems do have a major </a:t>
            </a:r>
            <a:r>
              <a:rPr lang="da-DK" sz="1500" baseline="0" dirty="0" err="1" smtClean="0"/>
              <a:t>role</a:t>
            </a:r>
            <a:r>
              <a:rPr lang="da-DK" sz="1500" baseline="0" dirty="0" smtClean="0"/>
              <a:t> to play-</a:t>
            </a:r>
          </a:p>
          <a:p>
            <a:pPr eaLnBrk="1" hangingPunct="1"/>
            <a:r>
              <a:rPr lang="da-DK" sz="1500" baseline="0" dirty="0" smtClean="0"/>
              <a:t>Not </a:t>
            </a:r>
            <a:r>
              <a:rPr lang="da-DK" sz="1500" baseline="0" dirty="0" err="1" smtClean="0"/>
              <a:t>least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high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quality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work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placed</a:t>
            </a:r>
            <a:r>
              <a:rPr lang="da-DK" sz="1500" baseline="0" dirty="0" smtClean="0"/>
              <a:t> VET </a:t>
            </a:r>
            <a:r>
              <a:rPr lang="da-DK" sz="1500" baseline="0" dirty="0" err="1" smtClean="0"/>
              <a:t>systems-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specifically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nto</a:t>
            </a:r>
            <a:r>
              <a:rPr lang="da-DK" sz="1500" baseline="0" dirty="0" smtClean="0"/>
              <a:t> just </a:t>
            </a:r>
            <a:r>
              <a:rPr lang="da-DK" sz="1500" baseline="0" dirty="0" err="1" smtClean="0"/>
              <a:t>saying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apprenticeships</a:t>
            </a:r>
            <a:r>
              <a:rPr lang="da-DK" sz="1500" baseline="0" dirty="0" smtClean="0"/>
              <a:t>- </a:t>
            </a:r>
            <a:r>
              <a:rPr lang="da-DK" sz="1500" baseline="0" dirty="0" err="1" smtClean="0"/>
              <a:t>level</a:t>
            </a:r>
            <a:r>
              <a:rPr lang="da-DK" sz="1500" baseline="0" dirty="0" smtClean="0"/>
              <a:t> of </a:t>
            </a:r>
            <a:r>
              <a:rPr lang="da-DK" sz="1500" baseline="0" dirty="0" err="1" smtClean="0"/>
              <a:t>regulation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can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make</a:t>
            </a:r>
            <a:r>
              <a:rPr lang="da-DK" sz="1500" baseline="0" dirty="0" smtClean="0"/>
              <a:t> it a </a:t>
            </a:r>
            <a:r>
              <a:rPr lang="da-DK" sz="1500" baseline="0" dirty="0" err="1" smtClean="0"/>
              <a:t>challenge</a:t>
            </a:r>
            <a:r>
              <a:rPr lang="da-DK" sz="1500" baseline="0" dirty="0" smtClean="0"/>
              <a:t> in </a:t>
            </a:r>
            <a:r>
              <a:rPr lang="da-DK" sz="1500" baseline="0" dirty="0" err="1" smtClean="0"/>
              <a:t>some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countries</a:t>
            </a:r>
            <a:r>
              <a:rPr lang="da-DK" sz="1500" baseline="0" dirty="0" smtClean="0"/>
              <a:t>- in </a:t>
            </a:r>
            <a:r>
              <a:rPr lang="da-DK" sz="1500" baseline="0" dirty="0" err="1" smtClean="0"/>
              <a:t>some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sectors</a:t>
            </a:r>
            <a:r>
              <a:rPr lang="da-DK" sz="1500" baseline="0" dirty="0" smtClean="0"/>
              <a:t>- </a:t>
            </a:r>
            <a:r>
              <a:rPr lang="da-DK" sz="1500" baseline="0" dirty="0" err="1" smtClean="0"/>
              <a:t>Also</a:t>
            </a:r>
            <a:r>
              <a:rPr lang="da-DK" sz="1500" baseline="0" dirty="0" smtClean="0"/>
              <a:t> an </a:t>
            </a:r>
            <a:r>
              <a:rPr lang="da-DK" sz="1500" baseline="0" dirty="0" err="1" smtClean="0"/>
              <a:t>exciting</a:t>
            </a:r>
            <a:r>
              <a:rPr lang="da-DK" sz="1500" baseline="0" dirty="0" smtClean="0"/>
              <a:t> time- just </a:t>
            </a:r>
            <a:r>
              <a:rPr lang="da-DK" sz="1500" baseline="0" dirty="0" err="1" smtClean="0"/>
              <a:t>started</a:t>
            </a:r>
            <a:r>
              <a:rPr lang="da-DK" sz="1500" baseline="0" dirty="0" smtClean="0"/>
              <a:t> a major new </a:t>
            </a:r>
            <a:r>
              <a:rPr lang="da-DK" sz="1500" baseline="0" dirty="0" err="1" smtClean="0"/>
              <a:t>contract</a:t>
            </a:r>
            <a:r>
              <a:rPr lang="da-DK" sz="1500" baseline="0" dirty="0" smtClean="0"/>
              <a:t>- </a:t>
            </a:r>
            <a:r>
              <a:rPr lang="da-DK" sz="1500" baseline="0" dirty="0" err="1" smtClean="0"/>
              <a:t>methodology</a:t>
            </a:r>
            <a:r>
              <a:rPr lang="da-DK" sz="1500" baseline="0" dirty="0" smtClean="0"/>
              <a:t> for </a:t>
            </a:r>
            <a:r>
              <a:rPr lang="da-DK" sz="1500" baseline="0" dirty="0" err="1" smtClean="0"/>
              <a:t>participatory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review</a:t>
            </a:r>
            <a:r>
              <a:rPr lang="da-DK" sz="1500" baseline="0" dirty="0" smtClean="0"/>
              <a:t> of </a:t>
            </a:r>
            <a:r>
              <a:rPr lang="da-DK" sz="1500" baseline="0" dirty="0" err="1" smtClean="0"/>
              <a:t>app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systems-</a:t>
            </a:r>
            <a:r>
              <a:rPr lang="da-DK" sz="1500" baseline="0" dirty="0" smtClean="0"/>
              <a:t> for CEDEFOP-</a:t>
            </a:r>
            <a:r>
              <a:rPr lang="da-DK" sz="1500" baseline="0" dirty="0" err="1" smtClean="0"/>
              <a:t>european</a:t>
            </a:r>
            <a:r>
              <a:rPr lang="da-DK" sz="1500" baseline="0" dirty="0" smtClean="0"/>
              <a:t> </a:t>
            </a:r>
            <a:r>
              <a:rPr lang="da-DK" sz="1500" baseline="0" dirty="0" err="1" smtClean="0"/>
              <a:t>agency</a:t>
            </a:r>
            <a:r>
              <a:rPr lang="da-DK" sz="1500" baseline="0" dirty="0" smtClean="0"/>
              <a:t> for VET--</a:t>
            </a:r>
          </a:p>
          <a:p>
            <a:pPr eaLnBrk="1" hangingPunct="1"/>
            <a:endParaRPr lang="da-DK" sz="1500" dirty="0"/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1pPr>
            <a:lvl2pPr marL="704242" indent="-270862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2pPr>
            <a:lvl3pPr marL="1083450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3pPr>
            <a:lvl4pPr marL="1516830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4pPr>
            <a:lvl5pPr marL="1950209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5pPr>
            <a:lvl6pPr marL="238358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6pPr>
            <a:lvl7pPr marL="281696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7pPr>
            <a:lvl8pPr marL="325034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8pPr>
            <a:lvl9pPr marL="368372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552E280-D83F-4447-9827-9638657DE09C}" type="slidenum">
              <a:rPr lang="da-DK" sz="1100">
                <a:latin typeface="Arial" charset="0"/>
              </a:rPr>
              <a:pPr eaLnBrk="1" hangingPunct="1"/>
              <a:t>2</a:t>
            </a:fld>
            <a:endParaRPr lang="da-DK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Fewer</a:t>
            </a:r>
            <a:r>
              <a:rPr lang="da-DK" dirty="0" smtClean="0"/>
              <a:t> </a:t>
            </a:r>
            <a:r>
              <a:rPr lang="da-DK" dirty="0" err="1" smtClean="0"/>
              <a:t>Subsuppliers</a:t>
            </a:r>
            <a:r>
              <a:rPr lang="da-DK" dirty="0" smtClean="0"/>
              <a:t>-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strategic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roles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 partners,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requirements</a:t>
            </a:r>
            <a:r>
              <a:rPr lang="da-DK" baseline="0" dirty="0" smtClean="0"/>
              <a:t> to the same companies- </a:t>
            </a:r>
            <a:r>
              <a:rPr lang="da-DK" baseline="0" smtClean="0"/>
              <a:t>characteristics</a:t>
            </a:r>
            <a:r>
              <a:rPr lang="da-DK" baseline="0" dirty="0" smtClean="0"/>
              <a:t> of the succesful </a:t>
            </a:r>
            <a:r>
              <a:rPr lang="da-DK" baseline="0" dirty="0" err="1" smtClean="0"/>
              <a:t>ones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260-4CE0-4217-973A-52F0843A558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91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1F0E4-68D6-4F23-B237-13C0DB347B0A}" type="slidenum">
              <a:rPr lang="en-GB"/>
              <a:pPr/>
              <a:t>9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5"/>
            <a:ext cx="5028986" cy="4115019"/>
          </a:xfrm>
          <a:ln/>
        </p:spPr>
        <p:txBody>
          <a:bodyPr lIns="92821" tIns="46411" rIns="92821" bIns="46411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D7276-F6C4-4E7A-B49A-F7215134570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z="1500"/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1pPr>
            <a:lvl2pPr marL="704242" indent="-270862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2pPr>
            <a:lvl3pPr marL="1083450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3pPr>
            <a:lvl4pPr marL="1516830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4pPr>
            <a:lvl5pPr marL="1950209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5pPr>
            <a:lvl6pPr marL="238358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6pPr>
            <a:lvl7pPr marL="281696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7pPr>
            <a:lvl8pPr marL="325034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8pPr>
            <a:lvl9pPr marL="368372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1C86CC-7863-43FE-A79A-01C49CDFDE60}" type="slidenum">
              <a:rPr lang="da-DK" sz="1100">
                <a:latin typeface="Arial" charset="0"/>
              </a:rPr>
              <a:pPr eaLnBrk="1" hangingPunct="1"/>
              <a:t>16</a:t>
            </a:fld>
            <a:endParaRPr lang="da-DK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1pPr>
            <a:lvl2pPr marL="704242" indent="-270862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2pPr>
            <a:lvl3pPr marL="1083450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3pPr>
            <a:lvl4pPr marL="1516830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4pPr>
            <a:lvl5pPr marL="1950209" indent="-216690" eaLnBrk="0" hangingPunct="0">
              <a:defRPr sz="3000">
                <a:solidFill>
                  <a:schemeClr val="tx1"/>
                </a:solidFill>
                <a:latin typeface="Tahoma" pitchFamily="34" charset="0"/>
              </a:defRPr>
            </a:lvl5pPr>
            <a:lvl6pPr marL="238358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6pPr>
            <a:lvl7pPr marL="281696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7pPr>
            <a:lvl8pPr marL="325034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8pPr>
            <a:lvl9pPr marL="3683729" indent="-21669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FDD7572-54C7-43E4-AFF5-21525A6D8312}" type="slidenum">
              <a:rPr lang="da-DK" sz="1100">
                <a:latin typeface="Arial" charset="0"/>
              </a:rPr>
              <a:pPr eaLnBrk="1" hangingPunct="1"/>
              <a:t>17</a:t>
            </a:fld>
            <a:endParaRPr lang="da-DK" sz="11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51" y="4343437"/>
            <a:ext cx="5031100" cy="4114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66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87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65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69C8-C909-4353-87EA-D6B7F13D37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2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20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091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08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750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7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94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9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92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63DA-21DF-4EE1-85A9-F028BBE2B7AD}" type="datetimeFigureOut">
              <a:rPr lang="da-DK" smtClean="0"/>
              <a:t>30-05-2014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C475-09D5-4165-AF62-1C7F467F4E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2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16416" cy="276616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Public </a:t>
            </a:r>
            <a:r>
              <a:rPr lang="en-US" b="1" i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policies for a productive and entrepreneurial </a:t>
            </a:r>
            <a:r>
              <a:rPr lang="en-US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economy- the role of VET</a:t>
            </a:r>
            <a:endParaRPr lang="da-D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>
                <a:latin typeface="Comic Sans MS" pitchFamily="66" charset="0"/>
              </a:rPr>
              <a:t>Hanne Shapiro</a:t>
            </a:r>
          </a:p>
          <a:p>
            <a:r>
              <a:rPr lang="da-DK" dirty="0" smtClean="0">
                <a:latin typeface="Comic Sans MS" pitchFamily="66" charset="0"/>
              </a:rPr>
              <a:t>Danish </a:t>
            </a:r>
            <a:r>
              <a:rPr lang="da-DK" dirty="0" err="1" smtClean="0">
                <a:latin typeface="Comic Sans MS" pitchFamily="66" charset="0"/>
              </a:rPr>
              <a:t>Technological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Institute</a:t>
            </a:r>
            <a:r>
              <a:rPr lang="da-DK" dirty="0" smtClean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r>
              <a:rPr lang="da-DK" dirty="0" smtClean="0"/>
              <a:t>VET Conference</a:t>
            </a:r>
          </a:p>
          <a:p>
            <a:r>
              <a:rPr lang="da-DK" dirty="0" smtClean="0"/>
              <a:t>St. Sebastian, </a:t>
            </a:r>
            <a:r>
              <a:rPr lang="da-DK" dirty="0" err="1" smtClean="0"/>
              <a:t>Basque</a:t>
            </a:r>
            <a:r>
              <a:rPr lang="da-DK" dirty="0" smtClean="0"/>
              <a:t> Country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48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latin typeface="Comic Sans MS" pitchFamily="66" charset="0"/>
              </a:rPr>
              <a:t>The </a:t>
            </a:r>
            <a:r>
              <a:rPr lang="da-DK" dirty="0" err="1" smtClean="0">
                <a:latin typeface="Comic Sans MS" pitchFamily="66" charset="0"/>
              </a:rPr>
              <a:t>enabling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role</a:t>
            </a:r>
            <a:r>
              <a:rPr lang="da-DK" dirty="0" smtClean="0">
                <a:latin typeface="Comic Sans MS" pitchFamily="66" charset="0"/>
              </a:rPr>
              <a:t> of ICT- BUT?</a:t>
            </a:r>
            <a:endParaRPr lang="da-DK" dirty="0"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omic Sans MS" pitchFamily="66" charset="0"/>
              </a:rPr>
              <a:t>In DK fx 1 </a:t>
            </a:r>
            <a:r>
              <a:rPr lang="da-DK" dirty="0" err="1" smtClean="0">
                <a:latin typeface="Comic Sans MS" pitchFamily="66" charset="0"/>
              </a:rPr>
              <a:t>mill</a:t>
            </a:r>
            <a:r>
              <a:rPr lang="da-DK" dirty="0" smtClean="0">
                <a:latin typeface="Comic Sans MS" pitchFamily="66" charset="0"/>
              </a:rPr>
              <a:t> Danes 16- </a:t>
            </a:r>
            <a:r>
              <a:rPr lang="da-DK" dirty="0">
                <a:latin typeface="Comic Sans MS" pitchFamily="66" charset="0"/>
              </a:rPr>
              <a:t>65 </a:t>
            </a:r>
            <a:r>
              <a:rPr lang="da-DK" dirty="0" err="1" smtClean="0">
                <a:latin typeface="Comic Sans MS" pitchFamily="66" charset="0"/>
              </a:rPr>
              <a:t>years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who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cannot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solve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basic</a:t>
            </a:r>
            <a:r>
              <a:rPr lang="da-DK" dirty="0" smtClean="0">
                <a:latin typeface="Comic Sans MS" pitchFamily="66" charset="0"/>
              </a:rPr>
              <a:t> problems in an ICT environment- </a:t>
            </a:r>
            <a:endParaRPr lang="da-DK" dirty="0">
              <a:latin typeface="Comic Sans MS" pitchFamily="66" charset="0"/>
            </a:endParaRPr>
          </a:p>
          <a:p>
            <a:r>
              <a:rPr lang="da-DK" dirty="0" err="1" smtClean="0">
                <a:latin typeface="Comic Sans MS" pitchFamily="66" charset="0"/>
              </a:rPr>
              <a:t>Higher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order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numeracy</a:t>
            </a:r>
            <a:r>
              <a:rPr lang="da-DK" dirty="0" smtClean="0">
                <a:latin typeface="Comic Sans MS" pitchFamily="66" charset="0"/>
              </a:rPr>
              <a:t>- </a:t>
            </a:r>
            <a:r>
              <a:rPr lang="da-DK" dirty="0" err="1" smtClean="0">
                <a:latin typeface="Comic Sans MS" pitchFamily="66" charset="0"/>
              </a:rPr>
              <a:t>literacy</a:t>
            </a:r>
            <a:r>
              <a:rPr lang="da-DK" dirty="0" smtClean="0">
                <a:latin typeface="Comic Sans MS" pitchFamily="66" charset="0"/>
              </a:rPr>
              <a:t>: </a:t>
            </a:r>
            <a:r>
              <a:rPr lang="da-DK" dirty="0" err="1" smtClean="0">
                <a:latin typeface="Comic Sans MS" pitchFamily="66" charset="0"/>
              </a:rPr>
              <a:t>analysis</a:t>
            </a:r>
            <a:r>
              <a:rPr lang="da-DK" dirty="0" smtClean="0">
                <a:latin typeface="Comic Sans MS" pitchFamily="66" charset="0"/>
              </a:rPr>
              <a:t>, </a:t>
            </a:r>
            <a:r>
              <a:rPr lang="da-DK" dirty="0" err="1" smtClean="0">
                <a:latin typeface="Comic Sans MS" pitchFamily="66" charset="0"/>
              </a:rPr>
              <a:t>synthesis</a:t>
            </a:r>
            <a:r>
              <a:rPr lang="da-DK" dirty="0" smtClean="0">
                <a:latin typeface="Comic Sans MS" pitchFamily="66" charset="0"/>
              </a:rPr>
              <a:t>, </a:t>
            </a:r>
            <a:r>
              <a:rPr lang="da-DK" dirty="0" err="1" smtClean="0">
                <a:latin typeface="Comic Sans MS" pitchFamily="66" charset="0"/>
              </a:rPr>
              <a:t>envisoning</a:t>
            </a:r>
            <a:r>
              <a:rPr lang="da-DK" dirty="0" smtClean="0">
                <a:latin typeface="Comic Sans MS" pitchFamily="66" charset="0"/>
              </a:rPr>
              <a:t>/ simulation , </a:t>
            </a:r>
            <a:r>
              <a:rPr lang="da-DK" dirty="0" err="1" smtClean="0">
                <a:latin typeface="Comic Sans MS" pitchFamily="66" charset="0"/>
              </a:rPr>
              <a:t>understanding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complex</a:t>
            </a:r>
            <a:r>
              <a:rPr lang="da-DK" dirty="0" smtClean="0">
                <a:latin typeface="Comic Sans MS" pitchFamily="66" charset="0"/>
              </a:rPr>
              <a:t> data problem </a:t>
            </a:r>
            <a:r>
              <a:rPr lang="da-DK" dirty="0" err="1" smtClean="0">
                <a:latin typeface="Comic Sans MS" pitchFamily="66" charset="0"/>
              </a:rPr>
              <a:t>shooting</a:t>
            </a:r>
            <a:r>
              <a:rPr lang="da-DK" dirty="0" smtClean="0">
                <a:latin typeface="Comic Sans MS" pitchFamily="66" charset="0"/>
              </a:rPr>
              <a:t>, problem </a:t>
            </a:r>
            <a:r>
              <a:rPr lang="da-DK" dirty="0" err="1" smtClean="0">
                <a:latin typeface="Comic Sans MS" pitchFamily="66" charset="0"/>
              </a:rPr>
              <a:t>identification</a:t>
            </a:r>
            <a:endParaRPr lang="da-DK" dirty="0" smtClean="0">
              <a:latin typeface="Comic Sans MS" pitchFamily="66" charset="0"/>
            </a:endParaRPr>
          </a:p>
          <a:p>
            <a:r>
              <a:rPr lang="da-DK" dirty="0" err="1" smtClean="0">
                <a:latin typeface="Comic Sans MS" pitchFamily="66" charset="0"/>
              </a:rPr>
              <a:t>Emulating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work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environment</a:t>
            </a:r>
            <a:r>
              <a:rPr lang="da-DK" dirty="0" smtClean="0">
                <a:latin typeface="Comic Sans MS" pitchFamily="66" charset="0"/>
              </a:rPr>
              <a:t>+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987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4071" y="18864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Comic Sans MS" pitchFamily="66" charset="0"/>
              </a:rPr>
              <a:t>New </a:t>
            </a:r>
            <a:r>
              <a:rPr lang="da-DK" sz="2800" dirty="0" err="1" smtClean="0">
                <a:latin typeface="Comic Sans MS" pitchFamily="66" charset="0"/>
              </a:rPr>
              <a:t>Skills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smtClean="0">
                <a:latin typeface="Comic Sans MS" pitchFamily="66" charset="0"/>
              </a:rPr>
              <a:t>New Jobs?</a:t>
            </a:r>
            <a:endParaRPr lang="da-DK" sz="2800" dirty="0">
              <a:latin typeface="Comic Sans MS" pitchFamily="66" charset="0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9"/>
            <a:ext cx="6768752" cy="4896544"/>
          </a:xfrm>
        </p:spPr>
      </p:pic>
    </p:spTree>
    <p:extLst>
      <p:ext uri="{BB962C8B-B14F-4D97-AF65-F5344CB8AC3E}">
        <p14:creationId xmlns:p14="http://schemas.microsoft.com/office/powerpoint/2010/main" val="422261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Role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 of VET institutions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Skills </a:t>
            </a:r>
            <a:r>
              <a:rPr lang="en-US" dirty="0" err="1">
                <a:latin typeface="Comic Sans MS" pitchFamily="66" charset="0"/>
              </a:rPr>
              <a:t>utilisation</a:t>
            </a:r>
            <a:r>
              <a:rPr lang="en-US" dirty="0">
                <a:latin typeface="Comic Sans MS" pitchFamily="66" charset="0"/>
              </a:rPr>
              <a:t> could be part of the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wider business support </a:t>
            </a:r>
            <a:r>
              <a:rPr lang="en-US" dirty="0" smtClean="0">
                <a:latin typeface="Comic Sans MS" pitchFamily="66" charset="0"/>
              </a:rPr>
              <a:t>structure a VET institution offer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Horisontal</a:t>
            </a:r>
            <a:r>
              <a:rPr lang="en-US" dirty="0" smtClean="0">
                <a:latin typeface="Comic Sans MS" pitchFamily="66" charset="0"/>
              </a:rPr>
              <a:t> and vertical cooperation within the innovation system- enabling policies?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Build capacity for better skills </a:t>
            </a:r>
            <a:r>
              <a:rPr lang="en-US" dirty="0" err="1">
                <a:latin typeface="Comic Sans MS" pitchFamily="66" charset="0"/>
              </a:rPr>
              <a:t>utilisation</a:t>
            </a:r>
            <a:r>
              <a:rPr lang="en-US" dirty="0">
                <a:latin typeface="Comic Sans MS" pitchFamily="66" charset="0"/>
              </a:rPr>
              <a:t> as part of </a:t>
            </a:r>
            <a:r>
              <a:rPr lang="en-US" dirty="0" smtClean="0">
                <a:latin typeface="Comic Sans MS" pitchFamily="66" charset="0"/>
              </a:rPr>
              <a:t> a firm’s strategic planning  (clusters, networks, value chain upgrading.)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972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Comic Sans MS" pitchFamily="66" charset="0"/>
              </a:rPr>
              <a:t>Work </a:t>
            </a:r>
            <a:r>
              <a:rPr lang="da-DK" dirty="0" err="1" smtClean="0">
                <a:latin typeface="Comic Sans MS" pitchFamily="66" charset="0"/>
              </a:rPr>
              <a:t>placed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learning</a:t>
            </a:r>
            <a:r>
              <a:rPr lang="da-DK" dirty="0" smtClean="0">
                <a:latin typeface="Comic Sans MS" pitchFamily="66" charset="0"/>
              </a:rPr>
              <a:t>/ </a:t>
            </a:r>
            <a:r>
              <a:rPr lang="da-DK" dirty="0" err="1" smtClean="0">
                <a:latin typeface="Comic Sans MS" pitchFamily="66" charset="0"/>
              </a:rPr>
              <a:t>apprenticeships</a:t>
            </a:r>
            <a:endParaRPr lang="da-DK" dirty="0"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lvl="0"/>
            <a:r>
              <a:rPr lang="en-GB" sz="1800" dirty="0" smtClean="0">
                <a:latin typeface="Comic Sans MS" pitchFamily="66" charset="0"/>
              </a:rPr>
              <a:t>Competence/ Learning outcomes- learning at school – learning at work as an integrated setting; ( dedicated school staff)</a:t>
            </a:r>
          </a:p>
          <a:p>
            <a:pPr marL="0" lvl="0" indent="0">
              <a:buNone/>
            </a:pPr>
            <a:endParaRPr lang="da-DK" sz="1800" dirty="0">
              <a:latin typeface="Comic Sans MS" pitchFamily="66" charset="0"/>
            </a:endParaRPr>
          </a:p>
          <a:p>
            <a:pPr lvl="0"/>
            <a:r>
              <a:rPr lang="en-GB" sz="1800" dirty="0" smtClean="0">
                <a:latin typeface="Comic Sans MS" pitchFamily="66" charset="0"/>
              </a:rPr>
              <a:t>Learning- (knowledge,  skills, and competences) - </a:t>
            </a:r>
            <a:r>
              <a:rPr lang="en-GB" sz="1800" dirty="0" err="1" smtClean="0">
                <a:latin typeface="Comic Sans MS" pitchFamily="66" charset="0"/>
              </a:rPr>
              <a:t>routinisation</a:t>
            </a:r>
            <a:r>
              <a:rPr lang="en-GB" sz="1800" dirty="0" smtClean="0">
                <a:latin typeface="Comic Sans MS" pitchFamily="66" charset="0"/>
              </a:rPr>
              <a:t>/ progression in complexity-</a:t>
            </a:r>
          </a:p>
          <a:p>
            <a:pPr lvl="0"/>
            <a:endParaRPr lang="en-GB" sz="1800" dirty="0" smtClean="0">
              <a:latin typeface="Comic Sans MS" pitchFamily="66" charset="0"/>
            </a:endParaRPr>
          </a:p>
          <a:p>
            <a:pPr lvl="0"/>
            <a:r>
              <a:rPr lang="en-GB" sz="1800" dirty="0" smtClean="0">
                <a:latin typeface="Comic Sans MS" pitchFamily="66" charset="0"/>
              </a:rPr>
              <a:t>“the company’s hidden repository”</a:t>
            </a:r>
          </a:p>
          <a:p>
            <a:pPr lvl="0"/>
            <a:endParaRPr lang="en-GB" sz="1800" dirty="0">
              <a:latin typeface="Comic Sans MS" pitchFamily="66" charset="0"/>
            </a:endParaRPr>
          </a:p>
          <a:p>
            <a:pPr lvl="0"/>
            <a:r>
              <a:rPr lang="en-GB" sz="1800" dirty="0" smtClean="0">
                <a:latin typeface="Comic Sans MS" pitchFamily="66" charset="0"/>
              </a:rPr>
              <a:t>A learning environment that offers opportunities to reflect on practice/transcend practice-  different communities of practices </a:t>
            </a:r>
          </a:p>
          <a:p>
            <a:pPr lvl="0"/>
            <a:endParaRPr lang="en-GB" sz="1800" dirty="0">
              <a:latin typeface="Comic Sans MS" pitchFamily="66" charset="0"/>
            </a:endParaRPr>
          </a:p>
          <a:p>
            <a:pPr lvl="0"/>
            <a:r>
              <a:rPr lang="en-GB" sz="1800" dirty="0" smtClean="0">
                <a:latin typeface="Comic Sans MS" pitchFamily="66" charset="0"/>
              </a:rPr>
              <a:t>Status and an employee- but also as a learner</a:t>
            </a:r>
          </a:p>
          <a:p>
            <a:pPr lvl="0"/>
            <a:endParaRPr lang="da-DK" sz="1800" dirty="0">
              <a:latin typeface="Comic Sans MS" pitchFamily="66" charset="0"/>
            </a:endParaRPr>
          </a:p>
          <a:p>
            <a:pPr lvl="0"/>
            <a:r>
              <a:rPr lang="en-GB" sz="1800" dirty="0" smtClean="0">
                <a:latin typeface="Comic Sans MS" pitchFamily="66" charset="0"/>
              </a:rPr>
              <a:t>Measures </a:t>
            </a:r>
            <a:r>
              <a:rPr lang="en-GB" sz="1800" dirty="0">
                <a:latin typeface="Comic Sans MS" pitchFamily="66" charset="0"/>
              </a:rPr>
              <a:t>focusing on </a:t>
            </a:r>
            <a:r>
              <a:rPr lang="en-GB" sz="1800" dirty="0" smtClean="0">
                <a:latin typeface="Comic Sans MS" pitchFamily="66" charset="0"/>
              </a:rPr>
              <a:t>building employers</a:t>
            </a:r>
            <a:r>
              <a:rPr lang="en-GB" sz="1800" dirty="0">
                <a:latin typeface="Comic Sans MS" pitchFamily="66" charset="0"/>
              </a:rPr>
              <a:t>’ capacity to host </a:t>
            </a:r>
            <a:r>
              <a:rPr lang="en-GB" sz="1800" dirty="0" smtClean="0">
                <a:latin typeface="Comic Sans MS" pitchFamily="66" charset="0"/>
              </a:rPr>
              <a:t>learners/ measures to adapt to the needs of the company; </a:t>
            </a:r>
            <a:endParaRPr lang="en-GB" sz="1800" dirty="0">
              <a:latin typeface="Comic Sans MS" pitchFamily="66" charset="0"/>
            </a:endParaRPr>
          </a:p>
          <a:p>
            <a:pPr lvl="0"/>
            <a:endParaRPr lang="en-GB" sz="1800" dirty="0" smtClean="0">
              <a:latin typeface="Comic Sans MS" pitchFamily="66" charset="0"/>
            </a:endParaRPr>
          </a:p>
          <a:p>
            <a:pPr lvl="0"/>
            <a:r>
              <a:rPr lang="en-GB" sz="1800" dirty="0" smtClean="0">
                <a:latin typeface="Comic Sans MS" pitchFamily="66" charset="0"/>
              </a:rPr>
              <a:t>Process </a:t>
            </a:r>
            <a:r>
              <a:rPr lang="en-GB" sz="1800" dirty="0">
                <a:latin typeface="Comic Sans MS" pitchFamily="66" charset="0"/>
              </a:rPr>
              <a:t>and tools to support </a:t>
            </a:r>
            <a:r>
              <a:rPr lang="en-GB" sz="1800" dirty="0" smtClean="0">
                <a:latin typeface="Comic Sans MS" pitchFamily="66" charset="0"/>
              </a:rPr>
              <a:t>-  reflective practice</a:t>
            </a:r>
            <a:endParaRPr lang="da-DK" sz="1800" dirty="0">
              <a:latin typeface="Comic Sans MS" pitchFamily="66" charset="0"/>
            </a:endParaRPr>
          </a:p>
          <a:p>
            <a:pPr lvl="0"/>
            <a:endParaRPr lang="en-GB" sz="1800" dirty="0" smtClean="0">
              <a:latin typeface="Comic Sans MS" pitchFamily="66" charset="0"/>
            </a:endParaRP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9243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124575" y="4465638"/>
            <a:ext cx="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altLang="en-US" sz="1000">
              <a:latin typeface="Times" pitchFamily="18" charset="0"/>
            </a:endParaRP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317500" y="500063"/>
            <a:ext cx="8445500" cy="438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PROCESS-ORIENTED PEDAGOGIC MODEL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2847975" y="2492375"/>
            <a:ext cx="2971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516217" y="2865438"/>
            <a:ext cx="2448271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3000" b="1" dirty="0" smtClean="0">
                <a:solidFill>
                  <a:srgbClr val="FA4606"/>
                </a:solidFill>
              </a:rPr>
              <a:t>Experimenting</a:t>
            </a:r>
            <a:endParaRPr lang="en-US" altLang="en-US" sz="2000" dirty="0">
              <a:solidFill>
                <a:srgbClr val="F1EE6D"/>
              </a:solidFill>
              <a:latin typeface="Times" pitchFamily="18" charset="0"/>
            </a:endParaRPr>
          </a:p>
        </p:txBody>
      </p: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6883400" y="2986088"/>
            <a:ext cx="409575" cy="827087"/>
            <a:chOff x="7260" y="3840"/>
            <a:chExt cx="538" cy="958"/>
          </a:xfrm>
        </p:grpSpPr>
        <p:sp>
          <p:nvSpPr>
            <p:cNvPr id="45102" name="Freeform 46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  <a:close/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103" name="Freeform 47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6887568" y="5724525"/>
            <a:ext cx="1988750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3000" b="1" dirty="0" smtClean="0">
                <a:solidFill>
                  <a:srgbClr val="FA4606"/>
                </a:solidFill>
              </a:rPr>
              <a:t>Envisioning/</a:t>
            </a:r>
          </a:p>
          <a:p>
            <a:pPr algn="ctr"/>
            <a:r>
              <a:rPr lang="en-US" altLang="en-US" sz="3000" b="1" dirty="0" err="1" smtClean="0">
                <a:solidFill>
                  <a:srgbClr val="FA4606"/>
                </a:solidFill>
              </a:rPr>
              <a:t>Creating</a:t>
            </a:r>
            <a:r>
              <a:rPr lang="en-US" altLang="en-US" sz="2000" b="1" dirty="0" err="1" smtClean="0">
                <a:solidFill>
                  <a:srgbClr val="F1EE6D"/>
                </a:solidFill>
              </a:rPr>
              <a:t>E</a:t>
            </a:r>
            <a:endParaRPr lang="en-US" altLang="en-US" sz="2000" dirty="0">
              <a:solidFill>
                <a:srgbClr val="F1EE6D"/>
              </a:solidFill>
              <a:latin typeface="Times" pitchFamily="18" charset="0"/>
            </a:endParaRP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107504" y="5721350"/>
            <a:ext cx="2470754" cy="923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3000" b="1" dirty="0" smtClean="0">
                <a:solidFill>
                  <a:srgbClr val="FA4606"/>
                </a:solidFill>
              </a:rPr>
              <a:t>Performing - or?</a:t>
            </a:r>
            <a:endParaRPr lang="en-US" altLang="en-US" sz="2000" dirty="0">
              <a:solidFill>
                <a:srgbClr val="F1EE6D"/>
              </a:solidFill>
              <a:latin typeface="Times" pitchFamily="18" charset="0"/>
            </a:endParaRP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574675" y="2868613"/>
            <a:ext cx="135890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3000" b="1" dirty="0" smtClean="0">
                <a:solidFill>
                  <a:srgbClr val="FA4606"/>
                </a:solidFill>
              </a:rPr>
              <a:t>Scoping</a:t>
            </a:r>
            <a:endParaRPr lang="en-US" altLang="en-US" sz="2000" b="1" dirty="0">
              <a:solidFill>
                <a:srgbClr val="F1EE6D"/>
              </a:solidFill>
              <a:latin typeface="Times" pitchFamily="18" charset="0"/>
            </a:endParaRPr>
          </a:p>
        </p:txBody>
      </p:sp>
      <p:sp>
        <p:nvSpPr>
          <p:cNvPr id="45107" name="Oval 51"/>
          <p:cNvSpPr>
            <a:spLocks noChangeArrowheads="1"/>
          </p:cNvSpPr>
          <p:nvPr/>
        </p:nvSpPr>
        <p:spPr bwMode="auto">
          <a:xfrm>
            <a:off x="3460750" y="2344738"/>
            <a:ext cx="2266950" cy="2155825"/>
          </a:xfrm>
          <a:prstGeom prst="ellipse">
            <a:avLst/>
          </a:prstGeom>
          <a:solidFill>
            <a:srgbClr val="FF9429"/>
          </a:solidFill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3860800" y="2362200"/>
            <a:ext cx="1495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3941763" y="1863725"/>
            <a:ext cx="1694438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 dirty="0" smtClean="0"/>
              <a:t>LEARNER/ USER</a:t>
            </a:r>
          </a:p>
          <a:p>
            <a:endParaRPr lang="en-US" altLang="en-US" sz="2000" b="1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3640138" y="2770188"/>
            <a:ext cx="1862137" cy="1219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Technical,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Methodological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&amp; Social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Competencies</a:t>
            </a:r>
            <a:endParaRPr lang="en-US" altLang="en-US" sz="2000" b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 rot="2254272" flipV="1">
            <a:off x="5867400" y="2398713"/>
            <a:ext cx="185738" cy="700087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600A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5116" name="Line 60"/>
          <p:cNvSpPr>
            <a:spLocks noChangeShapeType="1"/>
          </p:cNvSpPr>
          <p:nvPr/>
        </p:nvSpPr>
        <p:spPr bwMode="auto">
          <a:xfrm rot="-23854272">
            <a:off x="5815013" y="3808413"/>
            <a:ext cx="200025" cy="72390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600A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 rot="-23854272" flipH="1" flipV="1">
            <a:off x="3140075" y="2398713"/>
            <a:ext cx="185738" cy="700087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600A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5118" name="Line 62"/>
          <p:cNvSpPr>
            <a:spLocks noChangeShapeType="1"/>
          </p:cNvSpPr>
          <p:nvPr/>
        </p:nvSpPr>
        <p:spPr bwMode="auto">
          <a:xfrm rot="2254272" flipH="1">
            <a:off x="3140075" y="3814763"/>
            <a:ext cx="185738" cy="700087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600A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45122" name="Group 66"/>
          <p:cNvGrpSpPr>
            <a:grpSpLocks/>
          </p:cNvGrpSpPr>
          <p:nvPr/>
        </p:nvGrpSpPr>
        <p:grpSpPr bwMode="auto">
          <a:xfrm rot="10800000">
            <a:off x="1906588" y="2986088"/>
            <a:ext cx="409575" cy="827087"/>
            <a:chOff x="7260" y="3840"/>
            <a:chExt cx="538" cy="958"/>
          </a:xfrm>
        </p:grpSpPr>
        <p:sp>
          <p:nvSpPr>
            <p:cNvPr id="45123" name="Freeform 67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  <a:close/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124" name="Freeform 68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5125" name="Group 69"/>
          <p:cNvGrpSpPr>
            <a:grpSpLocks/>
          </p:cNvGrpSpPr>
          <p:nvPr/>
        </p:nvGrpSpPr>
        <p:grpSpPr bwMode="auto">
          <a:xfrm rot="5400000" flipH="1" flipV="1">
            <a:off x="4319588" y="973138"/>
            <a:ext cx="427037" cy="1100137"/>
            <a:chOff x="7260" y="3840"/>
            <a:chExt cx="538" cy="958"/>
          </a:xfrm>
        </p:grpSpPr>
        <p:sp>
          <p:nvSpPr>
            <p:cNvPr id="45126" name="Freeform 70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  <a:close/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127" name="Freeform 71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5130" name="Rectangle 74"/>
          <p:cNvSpPr>
            <a:spLocks noChangeArrowheads="1"/>
          </p:cNvSpPr>
          <p:nvPr/>
        </p:nvSpPr>
        <p:spPr bwMode="auto">
          <a:xfrm>
            <a:off x="1524000" y="63611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09D7164A-0832-40A8-B871-6289F10CD15A}" type="slidenum">
              <a:rPr lang="en-US" altLang="en-US" sz="1600">
                <a:solidFill>
                  <a:srgbClr val="04D6EC"/>
                </a:solidFill>
              </a:rPr>
              <a:pPr algn="ctr"/>
              <a:t>14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892550"/>
            <a:ext cx="2320925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3463"/>
            <a:ext cx="2320925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889375"/>
            <a:ext cx="2317750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030288"/>
            <a:ext cx="23177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6237288" y="1027113"/>
            <a:ext cx="2320925" cy="18732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6237288" y="3881438"/>
            <a:ext cx="2320925" cy="18732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600075" y="1027113"/>
            <a:ext cx="2320925" cy="18732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600075" y="3881438"/>
            <a:ext cx="2320925" cy="18732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 rot="5400000">
            <a:off x="4324350" y="4673600"/>
            <a:ext cx="427038" cy="1100138"/>
            <a:chOff x="7260" y="3840"/>
            <a:chExt cx="538" cy="958"/>
          </a:xfrm>
        </p:grpSpPr>
        <p:sp>
          <p:nvSpPr>
            <p:cNvPr id="77848" name="Freeform 24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  <a:close/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7849" name="Freeform 25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9" name="Group 69"/>
          <p:cNvGrpSpPr>
            <a:grpSpLocks/>
          </p:cNvGrpSpPr>
          <p:nvPr/>
        </p:nvGrpSpPr>
        <p:grpSpPr bwMode="auto">
          <a:xfrm rot="5400000" flipH="1" flipV="1">
            <a:off x="4471988" y="5384800"/>
            <a:ext cx="427037" cy="1100137"/>
            <a:chOff x="7260" y="3840"/>
            <a:chExt cx="538" cy="958"/>
          </a:xfrm>
        </p:grpSpPr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  <a:close/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7260" y="3840"/>
              <a:ext cx="538" cy="958"/>
            </a:xfrm>
            <a:custGeom>
              <a:avLst/>
              <a:gdLst>
                <a:gd name="T0" fmla="*/ 100 w 538"/>
                <a:gd name="T1" fmla="*/ 648 h 958"/>
                <a:gd name="T2" fmla="*/ 208 w 538"/>
                <a:gd name="T3" fmla="*/ 653 h 958"/>
                <a:gd name="T4" fmla="*/ 208 w 538"/>
                <a:gd name="T5" fmla="*/ 245 h 958"/>
                <a:gd name="T6" fmla="*/ 205 w 538"/>
                <a:gd name="T7" fmla="*/ 223 h 958"/>
                <a:gd name="T8" fmla="*/ 200 w 538"/>
                <a:gd name="T9" fmla="*/ 200 h 958"/>
                <a:gd name="T10" fmla="*/ 195 w 538"/>
                <a:gd name="T11" fmla="*/ 183 h 958"/>
                <a:gd name="T12" fmla="*/ 188 w 538"/>
                <a:gd name="T13" fmla="*/ 168 h 958"/>
                <a:gd name="T14" fmla="*/ 178 w 538"/>
                <a:gd name="T15" fmla="*/ 145 h 958"/>
                <a:gd name="T16" fmla="*/ 168 w 538"/>
                <a:gd name="T17" fmla="*/ 123 h 958"/>
                <a:gd name="T18" fmla="*/ 153 w 538"/>
                <a:gd name="T19" fmla="*/ 110 h 958"/>
                <a:gd name="T20" fmla="*/ 140 w 538"/>
                <a:gd name="T21" fmla="*/ 95 h 958"/>
                <a:gd name="T22" fmla="*/ 130 w 538"/>
                <a:gd name="T23" fmla="*/ 88 h 958"/>
                <a:gd name="T24" fmla="*/ 118 w 538"/>
                <a:gd name="T25" fmla="*/ 75 h 958"/>
                <a:gd name="T26" fmla="*/ 100 w 538"/>
                <a:gd name="T27" fmla="*/ 60 h 958"/>
                <a:gd name="T28" fmla="*/ 83 w 538"/>
                <a:gd name="T29" fmla="*/ 53 h 958"/>
                <a:gd name="T30" fmla="*/ 70 w 538"/>
                <a:gd name="T31" fmla="*/ 45 h 958"/>
                <a:gd name="T32" fmla="*/ 50 w 538"/>
                <a:gd name="T33" fmla="*/ 38 h 958"/>
                <a:gd name="T34" fmla="*/ 33 w 538"/>
                <a:gd name="T35" fmla="*/ 33 h 958"/>
                <a:gd name="T36" fmla="*/ 20 w 538"/>
                <a:gd name="T37" fmla="*/ 25 h 958"/>
                <a:gd name="T38" fmla="*/ 0 w 538"/>
                <a:gd name="T39" fmla="*/ 18 h 958"/>
                <a:gd name="T40" fmla="*/ 15 w 538"/>
                <a:gd name="T41" fmla="*/ 10 h 958"/>
                <a:gd name="T42" fmla="*/ 35 w 538"/>
                <a:gd name="T43" fmla="*/ 5 h 958"/>
                <a:gd name="T44" fmla="*/ 55 w 538"/>
                <a:gd name="T45" fmla="*/ 3 h 958"/>
                <a:gd name="T46" fmla="*/ 75 w 538"/>
                <a:gd name="T47" fmla="*/ 0 h 958"/>
                <a:gd name="T48" fmla="*/ 95 w 538"/>
                <a:gd name="T49" fmla="*/ 3 h 958"/>
                <a:gd name="T50" fmla="*/ 118 w 538"/>
                <a:gd name="T51" fmla="*/ 3 h 958"/>
                <a:gd name="T52" fmla="*/ 140 w 538"/>
                <a:gd name="T53" fmla="*/ 3 h 958"/>
                <a:gd name="T54" fmla="*/ 165 w 538"/>
                <a:gd name="T55" fmla="*/ 5 h 958"/>
                <a:gd name="T56" fmla="*/ 188 w 538"/>
                <a:gd name="T57" fmla="*/ 10 h 958"/>
                <a:gd name="T58" fmla="*/ 218 w 538"/>
                <a:gd name="T59" fmla="*/ 18 h 958"/>
                <a:gd name="T60" fmla="*/ 235 w 538"/>
                <a:gd name="T61" fmla="*/ 25 h 958"/>
                <a:gd name="T62" fmla="*/ 260 w 538"/>
                <a:gd name="T63" fmla="*/ 40 h 958"/>
                <a:gd name="T64" fmla="*/ 285 w 538"/>
                <a:gd name="T65" fmla="*/ 48 h 958"/>
                <a:gd name="T66" fmla="*/ 305 w 538"/>
                <a:gd name="T67" fmla="*/ 65 h 958"/>
                <a:gd name="T68" fmla="*/ 330 w 538"/>
                <a:gd name="T69" fmla="*/ 78 h 958"/>
                <a:gd name="T70" fmla="*/ 353 w 538"/>
                <a:gd name="T71" fmla="*/ 103 h 958"/>
                <a:gd name="T72" fmla="*/ 370 w 538"/>
                <a:gd name="T73" fmla="*/ 120 h 958"/>
                <a:gd name="T74" fmla="*/ 388 w 538"/>
                <a:gd name="T75" fmla="*/ 145 h 958"/>
                <a:gd name="T76" fmla="*/ 403 w 538"/>
                <a:gd name="T77" fmla="*/ 170 h 958"/>
                <a:gd name="T78" fmla="*/ 413 w 538"/>
                <a:gd name="T79" fmla="*/ 193 h 958"/>
                <a:gd name="T80" fmla="*/ 420 w 538"/>
                <a:gd name="T81" fmla="*/ 225 h 958"/>
                <a:gd name="T82" fmla="*/ 420 w 538"/>
                <a:gd name="T83" fmla="*/ 250 h 958"/>
                <a:gd name="T84" fmla="*/ 420 w 538"/>
                <a:gd name="T85" fmla="*/ 280 h 958"/>
                <a:gd name="T86" fmla="*/ 418 w 538"/>
                <a:gd name="T87" fmla="*/ 648 h 958"/>
                <a:gd name="T88" fmla="*/ 538 w 538"/>
                <a:gd name="T89" fmla="*/ 650 h 958"/>
                <a:gd name="T90" fmla="*/ 318 w 538"/>
                <a:gd name="T91" fmla="*/ 958 h 958"/>
                <a:gd name="T92" fmla="*/ 100 w 538"/>
                <a:gd name="T93" fmla="*/ 64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8" h="958">
                  <a:moveTo>
                    <a:pt x="100" y="648"/>
                  </a:moveTo>
                  <a:lnTo>
                    <a:pt x="208" y="653"/>
                  </a:lnTo>
                  <a:lnTo>
                    <a:pt x="208" y="245"/>
                  </a:lnTo>
                  <a:lnTo>
                    <a:pt x="205" y="223"/>
                  </a:lnTo>
                  <a:lnTo>
                    <a:pt x="200" y="200"/>
                  </a:lnTo>
                  <a:lnTo>
                    <a:pt x="195" y="183"/>
                  </a:lnTo>
                  <a:lnTo>
                    <a:pt x="188" y="168"/>
                  </a:lnTo>
                  <a:lnTo>
                    <a:pt x="178" y="145"/>
                  </a:lnTo>
                  <a:lnTo>
                    <a:pt x="168" y="123"/>
                  </a:lnTo>
                  <a:lnTo>
                    <a:pt x="153" y="110"/>
                  </a:lnTo>
                  <a:lnTo>
                    <a:pt x="140" y="95"/>
                  </a:lnTo>
                  <a:lnTo>
                    <a:pt x="130" y="88"/>
                  </a:lnTo>
                  <a:lnTo>
                    <a:pt x="118" y="75"/>
                  </a:lnTo>
                  <a:lnTo>
                    <a:pt x="100" y="60"/>
                  </a:lnTo>
                  <a:lnTo>
                    <a:pt x="83" y="53"/>
                  </a:lnTo>
                  <a:lnTo>
                    <a:pt x="70" y="45"/>
                  </a:lnTo>
                  <a:lnTo>
                    <a:pt x="50" y="38"/>
                  </a:lnTo>
                  <a:lnTo>
                    <a:pt x="33" y="33"/>
                  </a:lnTo>
                  <a:lnTo>
                    <a:pt x="20" y="25"/>
                  </a:lnTo>
                  <a:lnTo>
                    <a:pt x="0" y="18"/>
                  </a:lnTo>
                  <a:lnTo>
                    <a:pt x="15" y="10"/>
                  </a:lnTo>
                  <a:lnTo>
                    <a:pt x="35" y="5"/>
                  </a:lnTo>
                  <a:lnTo>
                    <a:pt x="55" y="3"/>
                  </a:lnTo>
                  <a:lnTo>
                    <a:pt x="75" y="0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40" y="3"/>
                  </a:lnTo>
                  <a:lnTo>
                    <a:pt x="165" y="5"/>
                  </a:lnTo>
                  <a:lnTo>
                    <a:pt x="188" y="10"/>
                  </a:lnTo>
                  <a:lnTo>
                    <a:pt x="218" y="18"/>
                  </a:lnTo>
                  <a:lnTo>
                    <a:pt x="235" y="25"/>
                  </a:lnTo>
                  <a:lnTo>
                    <a:pt x="260" y="40"/>
                  </a:lnTo>
                  <a:lnTo>
                    <a:pt x="285" y="48"/>
                  </a:lnTo>
                  <a:lnTo>
                    <a:pt x="305" y="65"/>
                  </a:lnTo>
                  <a:lnTo>
                    <a:pt x="330" y="78"/>
                  </a:lnTo>
                  <a:lnTo>
                    <a:pt x="353" y="103"/>
                  </a:lnTo>
                  <a:lnTo>
                    <a:pt x="370" y="120"/>
                  </a:lnTo>
                  <a:lnTo>
                    <a:pt x="388" y="145"/>
                  </a:lnTo>
                  <a:lnTo>
                    <a:pt x="403" y="170"/>
                  </a:lnTo>
                  <a:lnTo>
                    <a:pt x="413" y="193"/>
                  </a:lnTo>
                  <a:lnTo>
                    <a:pt x="420" y="225"/>
                  </a:lnTo>
                  <a:lnTo>
                    <a:pt x="420" y="250"/>
                  </a:lnTo>
                  <a:lnTo>
                    <a:pt x="420" y="280"/>
                  </a:lnTo>
                  <a:lnTo>
                    <a:pt x="418" y="648"/>
                  </a:lnTo>
                  <a:lnTo>
                    <a:pt x="538" y="650"/>
                  </a:lnTo>
                  <a:lnTo>
                    <a:pt x="318" y="958"/>
                  </a:lnTo>
                  <a:lnTo>
                    <a:pt x="100" y="648"/>
                  </a:lnTo>
                </a:path>
              </a:pathLst>
            </a:custGeom>
            <a:solidFill>
              <a:srgbClr val="33CCCC"/>
            </a:solidFill>
            <a:ln w="12700" cmpd="sng">
              <a:solidFill>
                <a:srgbClr val="33CC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600A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9413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Comic Sans MS" pitchFamily="66" charset="0"/>
              </a:rPr>
              <a:t>Work </a:t>
            </a:r>
            <a:r>
              <a:rPr lang="da-DK" dirty="0" err="1" smtClean="0">
                <a:latin typeface="Comic Sans MS" pitchFamily="66" charset="0"/>
              </a:rPr>
              <a:t>Placed</a:t>
            </a:r>
            <a:r>
              <a:rPr lang="da-DK" dirty="0" smtClean="0">
                <a:latin typeface="Comic Sans MS" pitchFamily="66" charset="0"/>
              </a:rPr>
              <a:t> Learning- Design  for real </a:t>
            </a:r>
            <a:r>
              <a:rPr lang="da-DK" dirty="0" err="1" smtClean="0">
                <a:latin typeface="Comic Sans MS" pitchFamily="66" charset="0"/>
              </a:rPr>
              <a:t>use</a:t>
            </a:r>
            <a:endParaRPr lang="da-DK" dirty="0"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lvl="0"/>
            <a:endParaRPr lang="en-GB" sz="1600" b="1" dirty="0" smtClean="0"/>
          </a:p>
          <a:p>
            <a:pPr lvl="0"/>
            <a:endParaRPr lang="en-GB" sz="1600" b="1" dirty="0"/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>
                <a:latin typeface="Comic Sans MS" pitchFamily="66" charset="0"/>
              </a:rPr>
              <a:t>Real-world </a:t>
            </a:r>
            <a:r>
              <a:rPr lang="en-GB" sz="2000" b="1" dirty="0">
                <a:latin typeface="Comic Sans MS" pitchFamily="66" charset="0"/>
              </a:rPr>
              <a:t>relevance</a:t>
            </a:r>
            <a:r>
              <a:rPr lang="en-GB" sz="2000" dirty="0">
                <a:latin typeface="Comic Sans MS" pitchFamily="66" charset="0"/>
              </a:rPr>
              <a:t>: Authentic activities match the real-world tasks of professionals in </a:t>
            </a:r>
            <a:r>
              <a:rPr lang="en-GB" sz="2000" dirty="0" smtClean="0">
                <a:latin typeface="Comic Sans MS" pitchFamily="66" charset="0"/>
              </a:rPr>
              <a:t>practice. mimicking </a:t>
            </a:r>
            <a:r>
              <a:rPr lang="en-GB" sz="2000" dirty="0">
                <a:latin typeface="Comic Sans MS" pitchFamily="66" charset="0"/>
              </a:rPr>
              <a:t>“the professional practice</a:t>
            </a:r>
            <a:r>
              <a:rPr lang="en-GB" sz="2000" dirty="0" smtClean="0">
                <a:latin typeface="Comic Sans MS" pitchFamily="66" charset="0"/>
              </a:rPr>
              <a:t>.”</a:t>
            </a:r>
          </a:p>
          <a:p>
            <a:pPr lvl="0"/>
            <a:endParaRPr lang="da-DK" sz="2000" dirty="0">
              <a:latin typeface="Comic Sans MS" pitchFamily="66" charset="0"/>
            </a:endParaRPr>
          </a:p>
          <a:p>
            <a:pPr lvl="0"/>
            <a:r>
              <a:rPr lang="en-GB" sz="2000" b="1" dirty="0">
                <a:latin typeface="Comic Sans MS" pitchFamily="66" charset="0"/>
              </a:rPr>
              <a:t>Ill-defined </a:t>
            </a:r>
            <a:r>
              <a:rPr lang="en-GB" sz="2000" b="1" dirty="0" smtClean="0">
                <a:latin typeface="Comic Sans MS" pitchFamily="66" charset="0"/>
              </a:rPr>
              <a:t>problems</a:t>
            </a:r>
            <a:r>
              <a:rPr lang="en-GB" sz="2000" dirty="0" smtClean="0">
                <a:latin typeface="Comic Sans MS" pitchFamily="66" charset="0"/>
              </a:rPr>
              <a:t>: ( wicket problems) Authentic </a:t>
            </a:r>
            <a:r>
              <a:rPr lang="en-GB" sz="2000" dirty="0">
                <a:latin typeface="Comic Sans MS" pitchFamily="66" charset="0"/>
              </a:rPr>
              <a:t>activities are relatively undefined and open to multiple interpretations, requiring students to pose questions, experiment, and see a problem from different perspectives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pPr lvl="0"/>
            <a:endParaRPr lang="en-GB" sz="2000" dirty="0" smtClean="0">
              <a:latin typeface="Comic Sans MS" pitchFamily="66" charset="0"/>
            </a:endParaRPr>
          </a:p>
          <a:p>
            <a:pPr lvl="0"/>
            <a:r>
              <a:rPr lang="en-GB" sz="2000" b="1" dirty="0" smtClean="0">
                <a:latin typeface="Comic Sans MS" pitchFamily="66" charset="0"/>
              </a:rPr>
              <a:t>Design thinking </a:t>
            </a:r>
            <a:r>
              <a:rPr lang="en-GB" sz="2000" dirty="0" smtClean="0">
                <a:latin typeface="Comic Sans MS" pitchFamily="66" charset="0"/>
              </a:rPr>
              <a:t>( role of simulations</a:t>
            </a:r>
            <a:r>
              <a:rPr lang="en-GB" sz="2000" dirty="0" smtClean="0"/>
              <a:t>)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smtClean="0">
                <a:latin typeface="Comic Sans MS" pitchFamily="66" charset="0"/>
              </a:rPr>
              <a:t>OER- the Wider community network- </a:t>
            </a:r>
            <a:r>
              <a:rPr lang="en-GB" sz="2000" b="1" dirty="0" smtClean="0">
                <a:latin typeface="Comic Sans MS" pitchFamily="66" charset="0"/>
              </a:rPr>
              <a:t>Open</a:t>
            </a:r>
          </a:p>
          <a:p>
            <a:pPr lvl="0"/>
            <a:endParaRPr lang="en-GB" sz="2000" dirty="0" smtClean="0">
              <a:latin typeface="Comic Sans MS" pitchFamily="66" charset="0"/>
            </a:endParaRPr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da-DK" sz="2000" dirty="0"/>
          </a:p>
          <a:p>
            <a:pPr marL="0" lv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447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øjre-venstrepil 24"/>
          <p:cNvSpPr/>
          <p:nvPr/>
        </p:nvSpPr>
        <p:spPr bwMode="auto">
          <a:xfrm>
            <a:off x="5219700" y="5157788"/>
            <a:ext cx="647700" cy="287337"/>
          </a:xfrm>
          <a:prstGeom prst="left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da-DK">
              <a:latin typeface="Tahoma" charset="0"/>
            </a:endParaRPr>
          </a:p>
        </p:txBody>
      </p:sp>
      <p:sp>
        <p:nvSpPr>
          <p:cNvPr id="26" name="Højre-venstrepil 25"/>
          <p:cNvSpPr/>
          <p:nvPr/>
        </p:nvSpPr>
        <p:spPr bwMode="auto">
          <a:xfrm>
            <a:off x="5219700" y="5084763"/>
            <a:ext cx="647700" cy="144462"/>
          </a:xfrm>
          <a:prstGeom prst="left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da-DK">
              <a:latin typeface="Tahoma" charset="0"/>
            </a:endParaRPr>
          </a:p>
        </p:txBody>
      </p:sp>
      <p:grpSp>
        <p:nvGrpSpPr>
          <p:cNvPr id="13316" name="Gruppe 32"/>
          <p:cNvGrpSpPr>
            <a:grpSpLocks/>
          </p:cNvGrpSpPr>
          <p:nvPr/>
        </p:nvGrpSpPr>
        <p:grpSpPr bwMode="auto">
          <a:xfrm>
            <a:off x="179388" y="333375"/>
            <a:ext cx="8531225" cy="6524625"/>
            <a:chOff x="179512" y="332656"/>
            <a:chExt cx="8531186" cy="6525344"/>
          </a:xfrm>
        </p:grpSpPr>
        <p:sp>
          <p:nvSpPr>
            <p:cNvPr id="13318" name="Text Box 4"/>
            <p:cNvSpPr txBox="1">
              <a:spLocks noChangeArrowheads="1"/>
            </p:cNvSpPr>
            <p:nvPr/>
          </p:nvSpPr>
          <p:spPr bwMode="auto">
            <a:xfrm>
              <a:off x="755576" y="332656"/>
              <a:ext cx="7942897" cy="523278"/>
            </a:xfrm>
            <a:prstGeom prst="rect">
              <a:avLst/>
            </a:prstGeom>
            <a:solidFill>
              <a:srgbClr val="C4BC9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  <a:effectLst/>
                  <a:latin typeface="Comic Sans MS" pitchFamily="66" charset="0"/>
                </a:rPr>
                <a:t>21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omic Sans MS" pitchFamily="66" charset="0"/>
                </a:rPr>
                <a:t>st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omic Sans MS" pitchFamily="66" charset="0"/>
                </a:rPr>
                <a:t> Century VET – 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3564064" y="1286868"/>
              <a:ext cx="2376088" cy="5571132"/>
            </a:xfrm>
            <a:prstGeom prst="rect">
              <a:avLst/>
            </a:prstGeom>
            <a:solidFill>
              <a:srgbClr val="DDD8C2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95536" y="2130123"/>
              <a:ext cx="1728231" cy="6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251520" y="5444970"/>
              <a:ext cx="2592161" cy="100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1800">
                  <a:effectLst/>
                  <a:latin typeface="Comic Sans MS" pitchFamily="66" charset="0"/>
                </a:rPr>
                <a:t>Consider scale and mainstreaming from the outset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3780023" y="2348383"/>
              <a:ext cx="1872097" cy="79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Arial" charset="0"/>
              </a:endParaRPr>
            </a:p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Arial" charset="0"/>
              </a:endParaRPr>
            </a:p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Arial" charset="0"/>
              </a:endParaRPr>
            </a:p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3635922" y="4724909"/>
              <a:ext cx="2232222" cy="213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effectLst/>
                <a:latin typeface="Comic Sans MS" pitchFamily="66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Comic Sans MS" pitchFamily="66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Comic Sans MS" pitchFamily="66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effectLst/>
                <a:latin typeface="Comic Sans MS" pitchFamily="66" charset="0"/>
              </a:endParaRPr>
            </a:p>
          </p:txBody>
        </p:sp>
        <p:sp>
          <p:nvSpPr>
            <p:cNvPr id="13324" name="Text Box 14"/>
            <p:cNvSpPr txBox="1">
              <a:spLocks noChangeArrowheads="1"/>
            </p:cNvSpPr>
            <p:nvPr/>
          </p:nvSpPr>
          <p:spPr bwMode="auto">
            <a:xfrm>
              <a:off x="6588224" y="1196128"/>
              <a:ext cx="2122474" cy="511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1800" dirty="0">
                  <a:effectLst/>
                  <a:latin typeface="Comic Sans MS" pitchFamily="66" charset="0"/>
                </a:rPr>
                <a:t>Enabling factors</a:t>
              </a:r>
              <a:endParaRPr lang="en-US" sz="1800" dirty="0">
                <a:effectLst/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1800" dirty="0">
                  <a:effectLst/>
                  <a:latin typeface="Comic Sans MS" pitchFamily="66" charset="0"/>
                </a:rPr>
                <a:t>Policy Aligning- economic, </a:t>
              </a:r>
              <a:r>
                <a:rPr lang="en-US" sz="1800" dirty="0" err="1">
                  <a:effectLst/>
                  <a:latin typeface="Comic Sans MS" pitchFamily="66" charset="0"/>
                </a:rPr>
                <a:t>labour</a:t>
              </a:r>
              <a:r>
                <a:rPr lang="en-US" sz="1800" dirty="0">
                  <a:effectLst/>
                  <a:latin typeface="Comic Sans MS" pitchFamily="66" charset="0"/>
                </a:rPr>
                <a:t> market, </a:t>
              </a:r>
              <a:r>
                <a:rPr lang="en-US" sz="1800" dirty="0" smtClean="0">
                  <a:effectLst/>
                  <a:latin typeface="Comic Sans MS" pitchFamily="66" charset="0"/>
                </a:rPr>
                <a:t> </a:t>
              </a:r>
              <a:r>
                <a:rPr lang="en-US" sz="1800" dirty="0" err="1" smtClean="0">
                  <a:effectLst/>
                  <a:latin typeface="Comic Sans MS" pitchFamily="66" charset="0"/>
                </a:rPr>
                <a:t>ed</a:t>
              </a:r>
              <a:endParaRPr lang="en-US" sz="1800" dirty="0">
                <a:effectLst/>
                <a:latin typeface="Comic Sans MS" pitchFamily="66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1800" dirty="0">
                  <a:effectLst/>
                  <a:latin typeface="Comic Sans MS" pitchFamily="66" charset="0"/>
                </a:rPr>
                <a:t>Institutional autonomy- multi-dimensional accountability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1800" dirty="0">
                  <a:effectLst/>
                  <a:latin typeface="Comic Sans MS" pitchFamily="66" charset="0"/>
                </a:rPr>
                <a:t>Strategic linkages and partnerships the local community-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n-US" sz="1800" dirty="0">
                  <a:effectLst/>
                  <a:latin typeface="Comic Sans MS" pitchFamily="66" charset="0"/>
                </a:rPr>
                <a:t>Recognition of prior learning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79512" y="1196351"/>
              <a:ext cx="2881299" cy="566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r>
                <a:rPr lang="en-US" sz="1600" dirty="0" smtClean="0">
                  <a:effectLst/>
                  <a:latin typeface="Comic Sans MS" pitchFamily="66" charset="0"/>
                  <a:cs typeface="Arial" pitchFamily="34" charset="0"/>
                </a:rPr>
                <a:t>Global </a:t>
              </a:r>
              <a:r>
                <a:rPr lang="en-US" sz="1600" dirty="0">
                  <a:effectLst/>
                  <a:latin typeface="Comic Sans MS" pitchFamily="66" charset="0"/>
                  <a:cs typeface="Arial" pitchFamily="34" charset="0"/>
                </a:rPr>
                <a:t>value chain perspective</a:t>
              </a: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 smtClean="0">
                <a:effectLst/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r>
                <a:rPr lang="en-US" sz="1600" dirty="0" err="1" smtClean="0">
                  <a:effectLst/>
                  <a:latin typeface="Comic Sans MS" pitchFamily="66" charset="0"/>
                  <a:cs typeface="Arial" pitchFamily="34" charset="0"/>
                </a:rPr>
                <a:t>Envisionment</a:t>
              </a:r>
              <a:r>
                <a:rPr lang="en-US" sz="1600" dirty="0" smtClean="0"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en-US" sz="1600" dirty="0" err="1">
                  <a:effectLst/>
                  <a:latin typeface="Comic Sans MS" pitchFamily="66" charset="0"/>
                  <a:cs typeface="Arial" pitchFamily="34" charset="0"/>
                </a:rPr>
                <a:t>prioritisation</a:t>
              </a:r>
              <a:r>
                <a:rPr lang="en-US" sz="1600" dirty="0"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en-US" sz="1600" dirty="0" smtClean="0">
                  <a:effectLst/>
                  <a:latin typeface="Comic Sans MS" pitchFamily="66" charset="0"/>
                  <a:cs typeface="Arial" pitchFamily="34" charset="0"/>
                </a:rPr>
                <a:t>what </a:t>
              </a:r>
              <a:r>
                <a:rPr lang="en-US" sz="1600" dirty="0">
                  <a:effectLst/>
                  <a:latin typeface="Comic Sans MS" pitchFamily="66" charset="0"/>
                  <a:cs typeface="Arial" pitchFamily="34" charset="0"/>
                </a:rPr>
                <a:t>are the genuine local assets?</a:t>
              </a: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r>
                <a:rPr lang="en-US" sz="1600" dirty="0">
                  <a:effectLst/>
                  <a:latin typeface="Comic Sans MS" pitchFamily="66" charset="0"/>
                  <a:cs typeface="Arial" pitchFamily="34" charset="0"/>
                </a:rPr>
                <a:t>Great global challenges- </a:t>
              </a: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 smtClean="0">
                <a:effectLst/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r>
                <a:rPr lang="en-US" sz="1600" dirty="0" smtClean="0">
                  <a:effectLst/>
                  <a:latin typeface="Comic Sans MS" pitchFamily="66" charset="0"/>
                  <a:cs typeface="Arial" pitchFamily="34" charset="0"/>
                </a:rPr>
                <a:t>rethinking </a:t>
              </a:r>
              <a:r>
                <a:rPr lang="en-US" sz="1600" dirty="0">
                  <a:effectLst/>
                  <a:latin typeface="Comic Sans MS" pitchFamily="66" charset="0"/>
                  <a:cs typeface="Arial" pitchFamily="34" charset="0"/>
                </a:rPr>
                <a:t>manufacturing for solutions that matter</a:t>
              </a: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>
                <a:effectLst/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>
                <a:effectLst/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endParaRPr lang="en-US" sz="1600" dirty="0">
                <a:latin typeface="Comic Sans MS" pitchFamily="66" charset="0"/>
                <a:cs typeface="Arial" pitchFamily="34" charset="0"/>
              </a:endParaRPr>
            </a:p>
            <a:p>
              <a:pPr algn="l">
                <a:spcBef>
                  <a:spcPct val="0"/>
                </a:spcBef>
                <a:spcAft>
                  <a:spcPts val="1000"/>
                </a:spcAft>
                <a:buClrTx/>
                <a:buSzTx/>
                <a:defRPr/>
              </a:pPr>
              <a:r>
                <a:rPr lang="en-US" sz="1600" dirty="0">
                  <a:latin typeface="Comic Sans MS" pitchFamily="66" charset="0"/>
                  <a:cs typeface="Arial" pitchFamily="34" charset="0"/>
                </a:rPr>
                <a:t> </a:t>
              </a:r>
              <a:endParaRPr lang="en-US" sz="1600" b="1" dirty="0"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8" name="Højre-venstrepil 27"/>
            <p:cNvSpPr/>
            <p:nvPr/>
          </p:nvSpPr>
          <p:spPr bwMode="auto">
            <a:xfrm>
              <a:off x="6373909" y="3933503"/>
              <a:ext cx="1006470" cy="576327"/>
            </a:xfrm>
            <a:prstGeom prst="leftRightArrow">
              <a:avLst/>
            </a:prstGeom>
            <a:solidFill>
              <a:srgbClr val="CCCC00"/>
            </a:solidFill>
            <a:ln w="31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da-DK">
                <a:latin typeface="Tahoma" charset="0"/>
              </a:endParaRPr>
            </a:p>
          </p:txBody>
        </p:sp>
        <p:sp>
          <p:nvSpPr>
            <p:cNvPr id="48" name="Højre-venstrepil 47"/>
            <p:cNvSpPr/>
            <p:nvPr/>
          </p:nvSpPr>
          <p:spPr bwMode="auto">
            <a:xfrm>
              <a:off x="2122603" y="3860470"/>
              <a:ext cx="938208" cy="576327"/>
            </a:xfrm>
            <a:prstGeom prst="leftRightArrow">
              <a:avLst/>
            </a:prstGeom>
            <a:solidFill>
              <a:srgbClr val="CCCC00"/>
            </a:solidFill>
            <a:ln w="31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da-DK">
                <a:latin typeface="Tahoma" charset="0"/>
              </a:endParaRPr>
            </a:p>
          </p:txBody>
        </p:sp>
        <p:sp>
          <p:nvSpPr>
            <p:cNvPr id="30" name="Tekstboks 29"/>
            <p:cNvSpPr txBox="1"/>
            <p:nvPr/>
          </p:nvSpPr>
          <p:spPr>
            <a:xfrm>
              <a:off x="3564047" y="1286849"/>
              <a:ext cx="2376476" cy="646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da-DK" sz="1800" dirty="0" err="1">
                  <a:latin typeface="Comic Sans MS" pitchFamily="66" charset="0"/>
                  <a:cs typeface="Arial" pitchFamily="34" charset="0"/>
                </a:rPr>
                <a:t>Rethinking</a:t>
              </a:r>
              <a:r>
                <a:rPr lang="da-DK" sz="1800" dirty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da-DK" sz="1800" dirty="0" err="1">
                  <a:latin typeface="Comic Sans MS" pitchFamily="66" charset="0"/>
                  <a:cs typeface="Arial" pitchFamily="34" charset="0"/>
                </a:rPr>
                <a:t>local</a:t>
              </a:r>
              <a:r>
                <a:rPr lang="da-DK" sz="1800" dirty="0">
                  <a:latin typeface="Comic Sans MS" pitchFamily="66" charset="0"/>
                  <a:cs typeface="Arial" pitchFamily="34" charset="0"/>
                </a:rPr>
                <a:t> assets</a:t>
              </a:r>
            </a:p>
          </p:txBody>
        </p:sp>
        <p:sp>
          <p:nvSpPr>
            <p:cNvPr id="31" name="Højrebuet pil 30"/>
            <p:cNvSpPr/>
            <p:nvPr/>
          </p:nvSpPr>
          <p:spPr bwMode="auto">
            <a:xfrm>
              <a:off x="2627426" y="2061635"/>
              <a:ext cx="1054095" cy="4104139"/>
            </a:xfrm>
            <a:prstGeom prst="curvedRightArrow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da-DK">
                <a:latin typeface="Tahoma" charset="0"/>
              </a:endParaRPr>
            </a:p>
          </p:txBody>
        </p:sp>
        <p:sp>
          <p:nvSpPr>
            <p:cNvPr id="32" name="Højrebuet pil 31"/>
            <p:cNvSpPr/>
            <p:nvPr/>
          </p:nvSpPr>
          <p:spPr bwMode="auto">
            <a:xfrm rot="10800000">
              <a:off x="5823048" y="1917156"/>
              <a:ext cx="1054095" cy="4104140"/>
            </a:xfrm>
            <a:prstGeom prst="curvedRightArrow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da-DK">
                <a:latin typeface="Tahoma" charset="0"/>
              </a:endParaRPr>
            </a:p>
          </p:txBody>
        </p:sp>
      </p:grpSp>
      <p:sp>
        <p:nvSpPr>
          <p:cNvPr id="13317" name="Tekstboks 23"/>
          <p:cNvSpPr txBox="1">
            <a:spLocks noChangeArrowheads="1"/>
          </p:cNvSpPr>
          <p:nvPr/>
        </p:nvSpPr>
        <p:spPr bwMode="auto">
          <a:xfrm>
            <a:off x="3348038" y="1990725"/>
            <a:ext cx="2808287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a-DK" sz="1400" dirty="0">
                <a:effectLst/>
                <a:latin typeface="Comic Sans MS" pitchFamily="66" charset="0"/>
              </a:rPr>
              <a:t>”</a:t>
            </a:r>
            <a:r>
              <a:rPr lang="da-DK" sz="1400" dirty="0" err="1">
                <a:effectLst/>
                <a:latin typeface="Comic Sans MS" pitchFamily="66" charset="0"/>
              </a:rPr>
              <a:t>Tinkering</a:t>
            </a:r>
            <a:r>
              <a:rPr lang="da-DK" sz="1400" dirty="0">
                <a:effectLst/>
                <a:latin typeface="Comic Sans MS" pitchFamily="66" charset="0"/>
              </a:rPr>
              <a:t>” for the real world- ( </a:t>
            </a:r>
            <a:r>
              <a:rPr lang="da-DK" sz="1400" dirty="0" err="1">
                <a:effectLst/>
                <a:latin typeface="Comic Sans MS" pitchFamily="66" charset="0"/>
              </a:rPr>
              <a:t>entepreneurial</a:t>
            </a:r>
            <a:r>
              <a:rPr lang="da-DK" sz="1400" dirty="0">
                <a:effectLst/>
                <a:latin typeface="Comic Sans MS" pitchFamily="66" charset="0"/>
              </a:rPr>
              <a:t> </a:t>
            </a:r>
            <a:r>
              <a:rPr lang="da-DK" sz="1400" dirty="0" err="1">
                <a:effectLst/>
                <a:latin typeface="Comic Sans MS" pitchFamily="66" charset="0"/>
              </a:rPr>
              <a:t>skills</a:t>
            </a:r>
            <a:r>
              <a:rPr lang="da-DK" sz="1400" dirty="0">
                <a:effectLst/>
                <a:latin typeface="Comic Sans MS" pitchFamily="66" charset="0"/>
              </a:rPr>
              <a:t>– </a:t>
            </a:r>
            <a:r>
              <a:rPr lang="da-DK" sz="1400" dirty="0" err="1">
                <a:effectLst/>
                <a:latin typeface="Comic Sans MS" pitchFamily="66" charset="0"/>
              </a:rPr>
              <a:t>technological</a:t>
            </a:r>
            <a:r>
              <a:rPr lang="da-DK" sz="1400" dirty="0">
                <a:effectLst/>
                <a:latin typeface="Comic Sans MS" pitchFamily="66" charset="0"/>
              </a:rPr>
              <a:t> </a:t>
            </a:r>
            <a:r>
              <a:rPr lang="da-DK" sz="1400" dirty="0" err="1">
                <a:effectLst/>
                <a:latin typeface="Comic Sans MS" pitchFamily="66" charset="0"/>
              </a:rPr>
              <a:t>skills</a:t>
            </a:r>
            <a:r>
              <a:rPr lang="da-DK" sz="1400" dirty="0">
                <a:effectLst/>
                <a:latin typeface="Comic Sans MS" pitchFamily="66" charset="0"/>
              </a:rPr>
              <a:t>, problem </a:t>
            </a:r>
            <a:r>
              <a:rPr lang="da-DK" sz="1400" dirty="0" err="1">
                <a:effectLst/>
                <a:latin typeface="Comic Sans MS" pitchFamily="66" charset="0"/>
              </a:rPr>
              <a:t>solving</a:t>
            </a:r>
            <a:r>
              <a:rPr lang="da-DK" sz="1400" dirty="0">
                <a:effectLst/>
                <a:latin typeface="Comic Sans MS" pitchFamily="66" charset="0"/>
              </a:rPr>
              <a:t>, design to </a:t>
            </a:r>
            <a:r>
              <a:rPr lang="da-DK" sz="1400" dirty="0" err="1">
                <a:effectLst/>
                <a:latin typeface="Comic Sans MS" pitchFamily="66" charset="0"/>
              </a:rPr>
              <a:t>cost</a:t>
            </a:r>
            <a:r>
              <a:rPr lang="da-DK" sz="1400" dirty="0">
                <a:effectLst/>
                <a:latin typeface="Comic Sans MS" pitchFamily="66" charset="0"/>
              </a:rPr>
              <a:t>, </a:t>
            </a:r>
            <a:r>
              <a:rPr lang="da-DK" sz="1400" dirty="0" err="1">
                <a:effectLst/>
                <a:latin typeface="Comic Sans MS" pitchFamily="66" charset="0"/>
              </a:rPr>
              <a:t>collaboration</a:t>
            </a:r>
            <a:r>
              <a:rPr lang="da-DK" sz="1400" dirty="0">
                <a:effectLst/>
                <a:latin typeface="Comic Sans MS" pitchFamily="66" charset="0"/>
              </a:rPr>
              <a:t>, </a:t>
            </a:r>
            <a:r>
              <a:rPr lang="da-DK" sz="1400" dirty="0" err="1">
                <a:effectLst/>
                <a:latin typeface="Comic Sans MS" pitchFamily="66" charset="0"/>
              </a:rPr>
              <a:t>entrepreneurial</a:t>
            </a:r>
            <a:r>
              <a:rPr lang="da-DK" sz="1400" dirty="0">
                <a:effectLst/>
                <a:latin typeface="Comic Sans MS" pitchFamily="66" charset="0"/>
              </a:rPr>
              <a:t> </a:t>
            </a:r>
            <a:r>
              <a:rPr lang="da-DK" sz="1400" dirty="0" err="1">
                <a:effectLst/>
                <a:latin typeface="Comic Sans MS" pitchFamily="66" charset="0"/>
              </a:rPr>
              <a:t>capcity</a:t>
            </a:r>
            <a:r>
              <a:rPr lang="da-DK" sz="1400" dirty="0">
                <a:effectLst/>
                <a:latin typeface="Comic Sans MS" pitchFamily="66" charset="0"/>
              </a:rPr>
              <a:t>- Innovation)</a:t>
            </a:r>
          </a:p>
          <a:p>
            <a:pPr algn="l" eaLnBrk="1" hangingPunct="1"/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r>
              <a:rPr lang="da-DK" sz="1400" dirty="0">
                <a:effectLst/>
                <a:latin typeface="Comic Sans MS" pitchFamily="66" charset="0"/>
              </a:rPr>
              <a:t>The </a:t>
            </a:r>
            <a:r>
              <a:rPr lang="da-DK" sz="1400" dirty="0" err="1">
                <a:effectLst/>
                <a:latin typeface="Comic Sans MS" pitchFamily="66" charset="0"/>
              </a:rPr>
              <a:t>factory</a:t>
            </a:r>
            <a:r>
              <a:rPr lang="da-DK" sz="1400" dirty="0">
                <a:effectLst/>
                <a:latin typeface="Comic Sans MS" pitchFamily="66" charset="0"/>
              </a:rPr>
              <a:t> as a </a:t>
            </a:r>
            <a:r>
              <a:rPr lang="da-DK" sz="1400" dirty="0" err="1">
                <a:effectLst/>
                <a:latin typeface="Comic Sans MS" pitchFamily="66" charset="0"/>
              </a:rPr>
              <a:t>learning</a:t>
            </a:r>
            <a:r>
              <a:rPr lang="da-DK" sz="1400" dirty="0">
                <a:effectLst/>
                <a:latin typeface="Comic Sans MS" pitchFamily="66" charset="0"/>
              </a:rPr>
              <a:t> model – </a:t>
            </a:r>
            <a:r>
              <a:rPr lang="da-DK" sz="1400" dirty="0" err="1">
                <a:effectLst/>
                <a:latin typeface="Comic Sans MS" pitchFamily="66" charset="0"/>
              </a:rPr>
              <a:t>experimentation</a:t>
            </a:r>
            <a:r>
              <a:rPr lang="da-DK" sz="1400" dirty="0">
                <a:effectLst/>
                <a:latin typeface="Comic Sans MS" pitchFamily="66" charset="0"/>
              </a:rPr>
              <a:t>. Trial and </a:t>
            </a:r>
            <a:r>
              <a:rPr lang="da-DK" sz="1400" dirty="0" err="1">
                <a:effectLst/>
                <a:latin typeface="Comic Sans MS" pitchFamily="66" charset="0"/>
              </a:rPr>
              <a:t>error</a:t>
            </a:r>
            <a:r>
              <a:rPr lang="da-DK" sz="1400" dirty="0">
                <a:effectLst/>
                <a:latin typeface="Comic Sans MS" pitchFamily="66" charset="0"/>
              </a:rPr>
              <a:t>. </a:t>
            </a:r>
            <a:r>
              <a:rPr lang="da-DK" sz="1400" dirty="0" err="1">
                <a:effectLst/>
                <a:latin typeface="Comic Sans MS" pitchFamily="66" charset="0"/>
              </a:rPr>
              <a:t>Production</a:t>
            </a:r>
            <a:r>
              <a:rPr lang="da-DK" sz="1400" dirty="0">
                <a:effectLst/>
                <a:latin typeface="Comic Sans MS" pitchFamily="66" charset="0"/>
              </a:rPr>
              <a:t> </a:t>
            </a:r>
            <a:r>
              <a:rPr lang="da-DK" sz="1400" dirty="0" err="1">
                <a:effectLst/>
                <a:latin typeface="Comic Sans MS" pitchFamily="66" charset="0"/>
              </a:rPr>
              <a:t>Methaphor</a:t>
            </a:r>
            <a:r>
              <a:rPr lang="da-DK" sz="1400" dirty="0">
                <a:effectLst/>
                <a:latin typeface="Comic Sans MS" pitchFamily="66" charset="0"/>
              </a:rPr>
              <a:t> for </a:t>
            </a:r>
            <a:r>
              <a:rPr lang="da-DK" sz="1400" dirty="0" err="1">
                <a:effectLst/>
                <a:latin typeface="Comic Sans MS" pitchFamily="66" charset="0"/>
              </a:rPr>
              <a:t>learning</a:t>
            </a:r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r>
              <a:rPr lang="da-DK" sz="1400" dirty="0">
                <a:effectLst/>
                <a:latin typeface="Comic Sans MS" pitchFamily="66" charset="0"/>
              </a:rPr>
              <a:t> OER- Source </a:t>
            </a:r>
            <a:r>
              <a:rPr lang="da-DK" sz="1400" dirty="0" err="1">
                <a:effectLst/>
                <a:latin typeface="Comic Sans MS" pitchFamily="66" charset="0"/>
              </a:rPr>
              <a:t>materials</a:t>
            </a:r>
            <a:r>
              <a:rPr lang="da-DK" sz="1400" dirty="0">
                <a:effectLst/>
                <a:latin typeface="Comic Sans MS" pitchFamily="66" charset="0"/>
              </a:rPr>
              <a:t>: </a:t>
            </a:r>
          </a:p>
          <a:p>
            <a:pPr algn="l" eaLnBrk="1" hangingPunct="1"/>
            <a:r>
              <a:rPr lang="da-DK" sz="1400" dirty="0" smtClean="0">
                <a:effectLst/>
                <a:latin typeface="Comic Sans MS" pitchFamily="66" charset="0"/>
              </a:rPr>
              <a:t> </a:t>
            </a:r>
            <a:r>
              <a:rPr lang="da-DK" sz="1400" dirty="0" err="1" smtClean="0">
                <a:effectLst/>
                <a:latin typeface="Comic Sans MS" pitchFamily="66" charset="0"/>
              </a:rPr>
              <a:t>producing</a:t>
            </a:r>
            <a:r>
              <a:rPr lang="da-DK" sz="1400" dirty="0" smtClean="0">
                <a:effectLst/>
                <a:latin typeface="Comic Sans MS" pitchFamily="66" charset="0"/>
              </a:rPr>
              <a:t> </a:t>
            </a:r>
            <a:r>
              <a:rPr lang="da-DK" sz="1400" dirty="0" err="1" smtClean="0">
                <a:effectLst/>
                <a:latin typeface="Comic Sans MS" pitchFamily="66" charset="0"/>
              </a:rPr>
              <a:t>artefacts</a:t>
            </a:r>
            <a:r>
              <a:rPr lang="da-DK" sz="1400" dirty="0" smtClean="0">
                <a:effectLst/>
                <a:latin typeface="Comic Sans MS" pitchFamily="66" charset="0"/>
              </a:rPr>
              <a:t> for a real </a:t>
            </a:r>
            <a:r>
              <a:rPr lang="da-DK" sz="1400" smtClean="0">
                <a:effectLst/>
                <a:latin typeface="Comic Sans MS" pitchFamily="66" charset="0"/>
              </a:rPr>
              <a:t>world- simulations </a:t>
            </a:r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r>
              <a:rPr lang="da-DK" sz="1400" dirty="0">
                <a:effectLst/>
                <a:latin typeface="Comic Sans MS" pitchFamily="66" charset="0"/>
              </a:rPr>
              <a:t>Social Enterprise- </a:t>
            </a:r>
            <a:r>
              <a:rPr lang="da-DK" sz="1400" dirty="0" err="1">
                <a:effectLst/>
                <a:latin typeface="Comic Sans MS" pitchFamily="66" charset="0"/>
              </a:rPr>
              <a:t>rethinking</a:t>
            </a:r>
            <a:r>
              <a:rPr lang="da-DK" sz="1400" dirty="0">
                <a:effectLst/>
                <a:latin typeface="Comic Sans MS" pitchFamily="66" charset="0"/>
              </a:rPr>
              <a:t> public </a:t>
            </a:r>
            <a:r>
              <a:rPr lang="da-DK" sz="1400" dirty="0" err="1">
                <a:effectLst/>
                <a:latin typeface="Comic Sans MS" pitchFamily="66" charset="0"/>
              </a:rPr>
              <a:t>works</a:t>
            </a:r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endParaRPr lang="da-DK" sz="1400" dirty="0">
              <a:effectLst/>
              <a:latin typeface="Comic Sans MS" pitchFamily="66" charset="0"/>
            </a:endParaRPr>
          </a:p>
          <a:p>
            <a:pPr algn="l" eaLnBrk="1" hangingPunct="1"/>
            <a:r>
              <a:rPr lang="da-DK" sz="1400" dirty="0">
                <a:effectLst/>
                <a:latin typeface="Comic Sans MS" pitchFamily="66" charset="0"/>
              </a:rPr>
              <a:t>  </a:t>
            </a:r>
          </a:p>
          <a:p>
            <a:pPr eaLnBrk="1" hangingPunct="1"/>
            <a:endParaRPr lang="da-DK" sz="140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2205038"/>
            <a:ext cx="92900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1331913" y="908050"/>
            <a:ext cx="720090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a-DK" sz="2400" dirty="0">
              <a:solidFill>
                <a:srgbClr val="FF0000"/>
              </a:solidFill>
              <a:latin typeface="Tahoma" charset="0"/>
            </a:endParaRPr>
          </a:p>
          <a:p>
            <a:pPr>
              <a:defRPr/>
            </a:pPr>
            <a:r>
              <a:rPr lang="da-DK" sz="3200" dirty="0" err="1">
                <a:solidFill>
                  <a:srgbClr val="FF0000"/>
                </a:solidFill>
                <a:latin typeface="Comic Sans MS" pitchFamily="66" charset="0"/>
              </a:rPr>
              <a:t>Getting</a:t>
            </a:r>
            <a:r>
              <a:rPr lang="da-DK" sz="3200" dirty="0">
                <a:solidFill>
                  <a:srgbClr val="FF0000"/>
                </a:solidFill>
                <a:latin typeface="Comic Sans MS" pitchFamily="66" charset="0"/>
              </a:rPr>
              <a:t> it right for </a:t>
            </a:r>
            <a:r>
              <a:rPr lang="da-DK" sz="3200" dirty="0" err="1">
                <a:solidFill>
                  <a:srgbClr val="FF0000"/>
                </a:solidFill>
                <a:latin typeface="Comic Sans MS" pitchFamily="66" charset="0"/>
              </a:rPr>
              <a:t>everyone</a:t>
            </a:r>
            <a:r>
              <a:rPr lang="da-DK" sz="3200" dirty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>
              <a:defRPr/>
            </a:pPr>
            <a:r>
              <a:rPr lang="da-DK" sz="3200" dirty="0" err="1">
                <a:solidFill>
                  <a:srgbClr val="FF0000"/>
                </a:solidFill>
                <a:latin typeface="Comic Sans MS" pitchFamily="66" charset="0"/>
              </a:rPr>
              <a:t>Thanks</a:t>
            </a:r>
            <a:r>
              <a:rPr lang="da-DK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da-DK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da-DK" sz="2400" dirty="0" smtClean="0">
              <a:solidFill>
                <a:srgbClr val="FF0000"/>
              </a:solidFill>
              <a:latin typeface="Tahoma" charset="0"/>
            </a:endParaRPr>
          </a:p>
          <a:p>
            <a:pPr>
              <a:defRPr/>
            </a:pPr>
            <a:endParaRPr lang="da-DK" sz="2400" dirty="0">
              <a:solidFill>
                <a:srgbClr val="FF0000"/>
              </a:solidFill>
              <a:latin typeface="Tahoma" charset="0"/>
            </a:endParaRPr>
          </a:p>
          <a:p>
            <a:pPr>
              <a:defRPr/>
            </a:pPr>
            <a:endParaRPr lang="da-DK" sz="2400" dirty="0" smtClean="0">
              <a:solidFill>
                <a:srgbClr val="FF0000"/>
              </a:solidFill>
              <a:latin typeface="Tahoma" charset="0"/>
            </a:endParaRPr>
          </a:p>
          <a:p>
            <a:pPr>
              <a:defRPr/>
            </a:pPr>
            <a:endParaRPr lang="da-DK" sz="24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79388" y="6165850"/>
            <a:ext cx="56165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1800" dirty="0">
                <a:solidFill>
                  <a:srgbClr val="FF0000"/>
                </a:solidFill>
              </a:rPr>
              <a:t>Hanne </a:t>
            </a:r>
            <a:r>
              <a:rPr lang="da-DK" sz="1800" dirty="0" err="1">
                <a:solidFill>
                  <a:srgbClr val="FF0000"/>
                </a:solidFill>
              </a:rPr>
              <a:t>Shapiro-</a:t>
            </a:r>
            <a:r>
              <a:rPr lang="da-DK" sz="1800" dirty="0">
                <a:solidFill>
                  <a:srgbClr val="FF0000"/>
                </a:solidFill>
              </a:rPr>
              <a:t> </a:t>
            </a:r>
          </a:p>
          <a:p>
            <a:pPr algn="l">
              <a:defRPr/>
            </a:pPr>
            <a:r>
              <a:rPr lang="da-DK" sz="1800" dirty="0">
                <a:solidFill>
                  <a:srgbClr val="FF0000"/>
                </a:solidFill>
              </a:rPr>
              <a:t>Danish </a:t>
            </a:r>
            <a:r>
              <a:rPr lang="da-DK" sz="1800" dirty="0" err="1">
                <a:solidFill>
                  <a:srgbClr val="FF0000"/>
                </a:solidFill>
              </a:rPr>
              <a:t>Technological</a:t>
            </a:r>
            <a:r>
              <a:rPr lang="da-DK" sz="1800" dirty="0">
                <a:solidFill>
                  <a:srgbClr val="FF0000"/>
                </a:solidFill>
              </a:rPr>
              <a:t> </a:t>
            </a:r>
            <a:r>
              <a:rPr lang="da-DK" sz="1800" dirty="0" err="1">
                <a:solidFill>
                  <a:srgbClr val="FF0000"/>
                </a:solidFill>
              </a:rPr>
              <a:t>Institute-</a:t>
            </a:r>
            <a:r>
              <a:rPr lang="da-DK" sz="1800" dirty="0">
                <a:solidFill>
                  <a:srgbClr val="FF0000"/>
                </a:solidFill>
              </a:rPr>
              <a:t> </a:t>
            </a:r>
            <a:r>
              <a:rPr lang="da-DK" sz="1800" dirty="0" err="1">
                <a:solidFill>
                  <a:srgbClr val="FF0000"/>
                </a:solidFill>
              </a:rPr>
              <a:t>hsh@teknologisk</a:t>
            </a:r>
            <a:r>
              <a:rPr lang="da-DK" sz="1800" dirty="0">
                <a:solidFill>
                  <a:srgbClr val="FF0000"/>
                </a:solidFill>
              </a:rPr>
              <a:t> .</a:t>
            </a:r>
            <a:r>
              <a:rPr lang="da-DK" sz="1800" dirty="0" err="1">
                <a:solidFill>
                  <a:srgbClr val="FF0000"/>
                </a:solidFill>
              </a:rPr>
              <a:t>dk</a:t>
            </a:r>
            <a:endParaRPr lang="da-D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ladsholder til indhold 2" descr="June%2019th%20Trust-thumb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08050"/>
            <a:ext cx="4346575" cy="4208463"/>
          </a:xfrm>
        </p:spPr>
      </p:pic>
      <p:pic>
        <p:nvPicPr>
          <p:cNvPr id="6147" name="Billede 4" descr="Insid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35290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2268538" y="404813"/>
            <a:ext cx="687546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rgbClr val="FF0000"/>
                </a:solidFill>
                <a:latin typeface="Comic Sans MS" pitchFamily="66" charset="0"/>
              </a:rPr>
              <a:t>Envisioning-</a:t>
            </a:r>
            <a:r>
              <a:rPr lang="da-DK" b="1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da-DK" b="1" dirty="0">
                <a:latin typeface="Comic Sans MS" pitchFamily="66" charset="0"/>
              </a:rPr>
              <a:t>		</a:t>
            </a:r>
            <a:r>
              <a:rPr lang="da-DK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Aligning</a:t>
            </a:r>
            <a:endParaRPr lang="da-DK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da-DK" b="1" dirty="0">
                <a:latin typeface="Comic Sans MS" pitchFamily="66" charset="0"/>
              </a:rPr>
              <a:t>             				</a:t>
            </a:r>
            <a:r>
              <a:rPr lang="da-DK" b="1" dirty="0" err="1" smtClean="0">
                <a:solidFill>
                  <a:srgbClr val="00B050"/>
                </a:solidFill>
                <a:latin typeface="Comic Sans MS" pitchFamily="66" charset="0"/>
              </a:rPr>
              <a:t>Engaging</a:t>
            </a:r>
            <a:endParaRPr lang="da-DK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defRPr/>
            </a:pPr>
            <a:endParaRPr lang="da-DK" b="1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defRPr/>
            </a:pPr>
            <a:endParaRPr lang="da-DK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149" name="Billede 6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277177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4103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Background- </a:t>
            </a:r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analysis</a:t>
            </a:r>
            <a:endParaRPr lang="da-D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da-DK" dirty="0" err="1" smtClean="0">
                <a:latin typeface="Comic Sans MS" pitchFamily="66" charset="0"/>
              </a:rPr>
              <a:t>SME’s</a:t>
            </a:r>
            <a:r>
              <a:rPr lang="da-DK" dirty="0" smtClean="0">
                <a:latin typeface="Comic Sans MS" pitchFamily="66" charset="0"/>
              </a:rPr>
              <a:t> in global </a:t>
            </a:r>
            <a:r>
              <a:rPr lang="da-DK" dirty="0" err="1" smtClean="0">
                <a:latin typeface="Comic Sans MS" pitchFamily="66" charset="0"/>
              </a:rPr>
              <a:t>value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chains</a:t>
            </a:r>
            <a:r>
              <a:rPr lang="da-DK" dirty="0" smtClean="0">
                <a:latin typeface="Comic Sans MS" pitchFamily="66" charset="0"/>
              </a:rPr>
              <a:t>- </a:t>
            </a:r>
            <a:r>
              <a:rPr lang="da-DK" dirty="0" err="1" smtClean="0">
                <a:latin typeface="Comic Sans MS" pitchFamily="66" charset="0"/>
              </a:rPr>
              <a:t>role</a:t>
            </a:r>
            <a:r>
              <a:rPr lang="da-DK" dirty="0" smtClean="0">
                <a:latin typeface="Comic Sans MS" pitchFamily="66" charset="0"/>
              </a:rPr>
              <a:t> of digital </a:t>
            </a:r>
            <a:r>
              <a:rPr lang="da-DK" dirty="0" err="1" smtClean="0">
                <a:latin typeface="Comic Sans MS" pitchFamily="66" charset="0"/>
              </a:rPr>
              <a:t>technologies</a:t>
            </a:r>
            <a:endParaRPr lang="da-DK" dirty="0" smtClean="0">
              <a:latin typeface="Comic Sans MS" pitchFamily="66" charset="0"/>
            </a:endParaRPr>
          </a:p>
          <a:p>
            <a:r>
              <a:rPr lang="da-DK" dirty="0" smtClean="0">
                <a:latin typeface="Comic Sans MS" pitchFamily="66" charset="0"/>
              </a:rPr>
              <a:t>State of Affairs- Manufacturing </a:t>
            </a:r>
            <a:r>
              <a:rPr lang="da-DK" dirty="0" err="1" smtClean="0">
                <a:latin typeface="Comic Sans MS" pitchFamily="66" charset="0"/>
              </a:rPr>
              <a:t>industry</a:t>
            </a:r>
            <a:r>
              <a:rPr lang="da-DK" dirty="0" smtClean="0">
                <a:latin typeface="Comic Sans MS" pitchFamily="66" charset="0"/>
              </a:rPr>
              <a:t> EU- European Parliament</a:t>
            </a:r>
          </a:p>
          <a:p>
            <a:r>
              <a:rPr lang="da-DK" dirty="0" smtClean="0">
                <a:latin typeface="Comic Sans MS" pitchFamily="66" charset="0"/>
              </a:rPr>
              <a:t>SME </a:t>
            </a:r>
            <a:r>
              <a:rPr lang="da-DK" dirty="0" err="1" smtClean="0">
                <a:latin typeface="Comic Sans MS" pitchFamily="66" charset="0"/>
              </a:rPr>
              <a:t>growth</a:t>
            </a:r>
            <a:r>
              <a:rPr lang="da-DK" dirty="0" smtClean="0">
                <a:latin typeface="Comic Sans MS" pitchFamily="66" charset="0"/>
              </a:rPr>
              <a:t> strategies- international </a:t>
            </a:r>
            <a:r>
              <a:rPr lang="da-DK" dirty="0" err="1" smtClean="0">
                <a:latin typeface="Comic Sans MS" pitchFamily="66" charset="0"/>
              </a:rPr>
              <a:t>best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practice</a:t>
            </a:r>
            <a:r>
              <a:rPr lang="da-DK" dirty="0" smtClean="0">
                <a:latin typeface="Comic Sans MS" pitchFamily="66" charset="0"/>
              </a:rPr>
              <a:t>- design of Danish SME Growth Programme</a:t>
            </a:r>
          </a:p>
          <a:p>
            <a:r>
              <a:rPr lang="da-DK" dirty="0" smtClean="0">
                <a:latin typeface="Comic Sans MS" pitchFamily="66" charset="0"/>
              </a:rPr>
              <a:t>PIAAC data- </a:t>
            </a:r>
            <a:r>
              <a:rPr lang="da-DK" dirty="0" err="1" smtClean="0">
                <a:latin typeface="Comic Sans MS" pitchFamily="66" charset="0"/>
              </a:rPr>
              <a:t>Adult</a:t>
            </a:r>
            <a:r>
              <a:rPr lang="da-DK" dirty="0" smtClean="0">
                <a:latin typeface="Comic Sans MS" pitchFamily="66" charset="0"/>
              </a:rPr>
              <a:t> Learning </a:t>
            </a:r>
            <a:r>
              <a:rPr lang="da-DK" dirty="0" err="1" smtClean="0">
                <a:latin typeface="Comic Sans MS" pitchFamily="66" charset="0"/>
              </a:rPr>
              <a:t>indicator</a:t>
            </a:r>
            <a:r>
              <a:rPr lang="da-DK" dirty="0" smtClean="0">
                <a:latin typeface="Comic Sans MS" pitchFamily="66" charset="0"/>
              </a:rPr>
              <a:t>- DG EAC</a:t>
            </a:r>
          </a:p>
          <a:p>
            <a:r>
              <a:rPr lang="da-DK" dirty="0" smtClean="0">
                <a:latin typeface="Comic Sans MS" pitchFamily="66" charset="0"/>
              </a:rPr>
              <a:t>VET Excellence- VET and innovation- DG EAC</a:t>
            </a:r>
          </a:p>
          <a:p>
            <a:r>
              <a:rPr lang="da-DK" dirty="0" smtClean="0">
                <a:latin typeface="Comic Sans MS" pitchFamily="66" charset="0"/>
              </a:rPr>
              <a:t>World </a:t>
            </a:r>
            <a:r>
              <a:rPr lang="da-DK" dirty="0" err="1" smtClean="0">
                <a:latin typeface="Comic Sans MS" pitchFamily="66" charset="0"/>
              </a:rPr>
              <a:t>Economic</a:t>
            </a:r>
            <a:r>
              <a:rPr lang="da-DK" dirty="0" smtClean="0">
                <a:latin typeface="Comic Sans MS" pitchFamily="66" charset="0"/>
              </a:rPr>
              <a:t> Forum- Work on </a:t>
            </a:r>
            <a:r>
              <a:rPr lang="da-DK" dirty="0" err="1" smtClean="0">
                <a:latin typeface="Comic Sans MS" pitchFamily="66" charset="0"/>
              </a:rPr>
              <a:t>Employment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rich</a:t>
            </a:r>
            <a:r>
              <a:rPr lang="da-DK" dirty="0" smtClean="0">
                <a:latin typeface="Comic Sans MS" pitchFamily="66" charset="0"/>
              </a:rPr>
              <a:t> recovery- </a:t>
            </a:r>
            <a:r>
              <a:rPr lang="da-DK" dirty="0" err="1" smtClean="0">
                <a:latin typeface="Comic Sans MS" pitchFamily="66" charset="0"/>
              </a:rPr>
              <a:t>role</a:t>
            </a:r>
            <a:r>
              <a:rPr lang="da-DK" dirty="0" smtClean="0">
                <a:latin typeface="Comic Sans MS" pitchFamily="66" charset="0"/>
              </a:rPr>
              <a:t> of </a:t>
            </a:r>
            <a:r>
              <a:rPr lang="da-DK" dirty="0" err="1" smtClean="0">
                <a:latin typeface="Comic Sans MS" pitchFamily="66" charset="0"/>
              </a:rPr>
              <a:t>apprenticeship</a:t>
            </a:r>
            <a:endParaRPr lang="da-DK" dirty="0" smtClean="0">
              <a:latin typeface="Comic Sans MS" pitchFamily="66" charset="0"/>
            </a:endParaRP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543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latin typeface="Comic Sans MS" pitchFamily="66" charset="0"/>
              </a:rPr>
              <a:t>7 </a:t>
            </a:r>
            <a:r>
              <a:rPr lang="da-DK" sz="2800" dirty="0" err="1" smtClean="0">
                <a:latin typeface="Comic Sans MS" pitchFamily="66" charset="0"/>
              </a:rPr>
              <a:t>Emerging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dirty="0" err="1" smtClean="0">
                <a:latin typeface="Comic Sans MS" pitchFamily="66" charset="0"/>
              </a:rPr>
              <a:t>issues</a:t>
            </a:r>
            <a:endParaRPr lang="da-DK" sz="2800" dirty="0"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Autofit/>
          </a:bodyPr>
          <a:lstStyle/>
          <a:p>
            <a:endParaRPr lang="da-DK" sz="2800" dirty="0" smtClean="0">
              <a:latin typeface="Comic Sans MS" pitchFamily="66" charset="0"/>
            </a:endParaRPr>
          </a:p>
          <a:p>
            <a:r>
              <a:rPr lang="da-DK" sz="2800" dirty="0" err="1" smtClean="0">
                <a:latin typeface="Comic Sans MS" pitchFamily="66" charset="0"/>
              </a:rPr>
              <a:t>Biggest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dirty="0" smtClean="0">
                <a:latin typeface="Comic Sans MS" pitchFamily="66" charset="0"/>
              </a:rPr>
              <a:t>SME </a:t>
            </a:r>
            <a:r>
              <a:rPr lang="da-DK" sz="2800" dirty="0" err="1" smtClean="0">
                <a:latin typeface="Comic Sans MS" pitchFamily="66" charset="0"/>
              </a:rPr>
              <a:t>challenge</a:t>
            </a:r>
            <a:r>
              <a:rPr lang="da-DK" sz="2800" dirty="0" smtClean="0">
                <a:latin typeface="Comic Sans MS" pitchFamily="66" charset="0"/>
              </a:rPr>
              <a:t> in EU 28- </a:t>
            </a:r>
            <a:r>
              <a:rPr lang="da-DK" sz="2800" dirty="0" err="1" smtClean="0">
                <a:latin typeface="Comic Sans MS" pitchFamily="66" charset="0"/>
              </a:rPr>
              <a:t>lack</a:t>
            </a:r>
            <a:r>
              <a:rPr lang="da-DK" sz="2800" dirty="0" smtClean="0">
                <a:latin typeface="Comic Sans MS" pitchFamily="66" charset="0"/>
              </a:rPr>
              <a:t> of </a:t>
            </a:r>
            <a:r>
              <a:rPr lang="da-DK" sz="2800" dirty="0" err="1" smtClean="0">
                <a:latin typeface="Comic Sans MS" pitchFamily="66" charset="0"/>
              </a:rPr>
              <a:t>customer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dirty="0" err="1" smtClean="0">
                <a:latin typeface="Comic Sans MS" pitchFamily="66" charset="0"/>
              </a:rPr>
              <a:t>demand</a:t>
            </a:r>
            <a:endParaRPr lang="da-DK" sz="2800" dirty="0" smtClean="0">
              <a:latin typeface="Comic Sans MS" pitchFamily="66" charset="0"/>
            </a:endParaRPr>
          </a:p>
          <a:p>
            <a:endParaRPr lang="da-DK" sz="2800" dirty="0" smtClean="0">
              <a:latin typeface="Comic Sans MS" pitchFamily="66" charset="0"/>
            </a:endParaRPr>
          </a:p>
          <a:p>
            <a:endParaRPr lang="da-DK" sz="2800" dirty="0" smtClean="0">
              <a:latin typeface="Comic Sans MS" pitchFamily="66" charset="0"/>
            </a:endParaRPr>
          </a:p>
          <a:p>
            <a:r>
              <a:rPr lang="da-DK" sz="2800" dirty="0" smtClean="0">
                <a:latin typeface="Comic Sans MS" pitchFamily="66" charset="0"/>
              </a:rPr>
              <a:t>Major </a:t>
            </a:r>
            <a:r>
              <a:rPr lang="da-DK" sz="2800" dirty="0" err="1" smtClean="0">
                <a:latin typeface="Comic Sans MS" pitchFamily="66" charset="0"/>
              </a:rPr>
              <a:t>changes</a:t>
            </a:r>
            <a:r>
              <a:rPr lang="da-DK" sz="2800" dirty="0" smtClean="0">
                <a:latin typeface="Comic Sans MS" pitchFamily="66" charset="0"/>
              </a:rPr>
              <a:t> in </a:t>
            </a:r>
            <a:r>
              <a:rPr lang="da-DK" sz="2800" dirty="0" err="1" smtClean="0">
                <a:latin typeface="Comic Sans MS" pitchFamily="66" charset="0"/>
              </a:rPr>
              <a:t>markets</a:t>
            </a:r>
            <a:r>
              <a:rPr lang="da-DK" sz="2800" dirty="0" smtClean="0">
                <a:latin typeface="Comic Sans MS" pitchFamily="66" charset="0"/>
              </a:rPr>
              <a:t>/ </a:t>
            </a:r>
            <a:r>
              <a:rPr lang="da-DK" sz="2800" dirty="0" err="1" smtClean="0">
                <a:latin typeface="Comic Sans MS" pitchFamily="66" charset="0"/>
              </a:rPr>
              <a:t>inclusive</a:t>
            </a:r>
            <a:r>
              <a:rPr lang="da-DK" sz="2800" dirty="0" smtClean="0">
                <a:latin typeface="Comic Sans MS" pitchFamily="66" charset="0"/>
              </a:rPr>
              <a:t> innovation as </a:t>
            </a:r>
            <a:r>
              <a:rPr lang="da-DK" sz="2800" dirty="0" err="1" smtClean="0">
                <a:latin typeface="Comic Sans MS" pitchFamily="66" charset="0"/>
              </a:rPr>
              <a:t>growth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dirty="0" err="1" smtClean="0">
                <a:latin typeface="Comic Sans MS" pitchFamily="66" charset="0"/>
              </a:rPr>
              <a:t>opportunity</a:t>
            </a:r>
            <a:r>
              <a:rPr lang="da-DK" sz="2800" dirty="0" smtClean="0">
                <a:latin typeface="Comic Sans MS" pitchFamily="66" charset="0"/>
              </a:rPr>
              <a:t>- OECD World Bank, World </a:t>
            </a:r>
            <a:r>
              <a:rPr lang="da-DK" sz="2800" dirty="0" err="1" smtClean="0">
                <a:latin typeface="Comic Sans MS" pitchFamily="66" charset="0"/>
              </a:rPr>
              <a:t>Economic</a:t>
            </a:r>
            <a:r>
              <a:rPr lang="da-DK" sz="2800" dirty="0" smtClean="0">
                <a:latin typeface="Comic Sans MS" pitchFamily="66" charset="0"/>
              </a:rPr>
              <a:t> Forum?</a:t>
            </a:r>
          </a:p>
          <a:p>
            <a:endParaRPr lang="da-DK" sz="2800" dirty="0" smtClean="0">
              <a:latin typeface="Comic Sans MS" pitchFamily="66" charset="0"/>
            </a:endParaRPr>
          </a:p>
          <a:p>
            <a:endParaRPr lang="da-DK" sz="2800" dirty="0">
              <a:latin typeface="Comic Sans MS" pitchFamily="66" charset="0"/>
            </a:endParaRPr>
          </a:p>
          <a:p>
            <a:r>
              <a:rPr lang="da-DK" sz="2800" dirty="0" err="1" smtClean="0">
                <a:latin typeface="Comic Sans MS" pitchFamily="66" charset="0"/>
              </a:rPr>
              <a:t>Limitations</a:t>
            </a:r>
            <a:r>
              <a:rPr lang="da-DK" sz="2800" dirty="0" smtClean="0">
                <a:latin typeface="Comic Sans MS" pitchFamily="66" charset="0"/>
              </a:rPr>
              <a:t> of </a:t>
            </a:r>
            <a:r>
              <a:rPr lang="da-DK" sz="2800" dirty="0" err="1" smtClean="0">
                <a:latin typeface="Comic Sans MS" pitchFamily="66" charset="0"/>
              </a:rPr>
              <a:t>skills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dirty="0" err="1" smtClean="0">
                <a:latin typeface="Comic Sans MS" pitchFamily="66" charset="0"/>
              </a:rPr>
              <a:t>supply</a:t>
            </a:r>
            <a:r>
              <a:rPr lang="da-DK" sz="2800" dirty="0" smtClean="0">
                <a:latin typeface="Comic Sans MS" pitchFamily="66" charset="0"/>
              </a:rPr>
              <a:t> </a:t>
            </a:r>
            <a:r>
              <a:rPr lang="da-DK" sz="2800" dirty="0" err="1" smtClean="0">
                <a:latin typeface="Comic Sans MS" pitchFamily="66" charset="0"/>
              </a:rPr>
              <a:t>policies</a:t>
            </a:r>
            <a:r>
              <a:rPr lang="da-DK" sz="2800" dirty="0" smtClean="0">
                <a:latin typeface="Comic Sans MS" pitchFamily="66" charset="0"/>
              </a:rPr>
              <a:t> – </a:t>
            </a:r>
          </a:p>
          <a:p>
            <a:pPr marL="0" indent="0">
              <a:buNone/>
            </a:pPr>
            <a:r>
              <a:rPr lang="da-DK" sz="2800" dirty="0" smtClean="0">
                <a:latin typeface="Comic Sans MS" pitchFamily="66" charset="0"/>
              </a:rPr>
              <a:t>       </a:t>
            </a:r>
          </a:p>
          <a:p>
            <a:pPr marL="0" indent="0">
              <a:buNone/>
            </a:pPr>
            <a:r>
              <a:rPr lang="da-DK" sz="2800" dirty="0">
                <a:latin typeface="Comic Sans MS" pitchFamily="66" charset="0"/>
              </a:rPr>
              <a:t> </a:t>
            </a:r>
            <a:r>
              <a:rPr lang="da-DK" sz="2800" dirty="0" smtClean="0">
                <a:latin typeface="Comic Sans MS" pitchFamily="66" charset="0"/>
              </a:rPr>
              <a:t>  </a:t>
            </a:r>
            <a:endParaRPr lang="da-DK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omic Sans MS" pitchFamily="66" charset="0"/>
              </a:rPr>
              <a:t>7 Major </a:t>
            </a:r>
            <a:r>
              <a:rPr lang="da-DK" dirty="0" err="1" smtClean="0">
                <a:latin typeface="Comic Sans MS" pitchFamily="66" charset="0"/>
              </a:rPr>
              <a:t>Isssue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emerging</a:t>
            </a:r>
            <a:r>
              <a:rPr lang="da-DK" dirty="0" smtClean="0">
                <a:latin typeface="Comic Sans MS" pitchFamily="66" charset="0"/>
              </a:rPr>
              <a:t>  </a:t>
            </a:r>
            <a:r>
              <a:rPr lang="da-DK" dirty="0" err="1" smtClean="0">
                <a:latin typeface="Comic Sans MS" pitchFamily="66" charset="0"/>
              </a:rPr>
              <a:t>Cont</a:t>
            </a:r>
            <a:endParaRPr lang="da-DK" dirty="0"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da-DK" dirty="0" smtClean="0">
                <a:latin typeface="Comic Sans MS" pitchFamily="66" charset="0"/>
              </a:rPr>
              <a:t>The </a:t>
            </a:r>
            <a:r>
              <a:rPr lang="da-DK" dirty="0" err="1" smtClean="0">
                <a:latin typeface="Comic Sans MS" pitchFamily="66" charset="0"/>
              </a:rPr>
              <a:t>role</a:t>
            </a:r>
            <a:r>
              <a:rPr lang="da-DK" dirty="0" smtClean="0">
                <a:latin typeface="Comic Sans MS" pitchFamily="66" charset="0"/>
              </a:rPr>
              <a:t> of VET  in </a:t>
            </a:r>
            <a:r>
              <a:rPr lang="da-DK" dirty="0" err="1" smtClean="0">
                <a:latin typeface="Comic Sans MS" pitchFamily="66" charset="0"/>
              </a:rPr>
              <a:t>economic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development</a:t>
            </a:r>
            <a:r>
              <a:rPr lang="da-DK" dirty="0" smtClean="0">
                <a:latin typeface="Comic Sans MS" pitchFamily="66" charset="0"/>
              </a:rPr>
              <a:t> and innovation?</a:t>
            </a:r>
          </a:p>
          <a:p>
            <a:pPr marL="0" indent="0">
              <a:buNone/>
            </a:pPr>
            <a:endParaRPr lang="da-DK" dirty="0">
              <a:latin typeface="Comic Sans MS" pitchFamily="66" charset="0"/>
            </a:endParaRPr>
          </a:p>
          <a:p>
            <a:r>
              <a:rPr lang="da-DK" dirty="0" err="1" smtClean="0">
                <a:latin typeface="Comic Sans MS" pitchFamily="66" charset="0"/>
              </a:rPr>
              <a:t>Unrecognised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role</a:t>
            </a:r>
            <a:r>
              <a:rPr lang="da-DK" dirty="0" smtClean="0">
                <a:latin typeface="Comic Sans MS" pitchFamily="66" charset="0"/>
              </a:rPr>
              <a:t> of the </a:t>
            </a:r>
            <a:r>
              <a:rPr lang="da-DK" dirty="0" err="1" smtClean="0">
                <a:latin typeface="Comic Sans MS" pitchFamily="66" charset="0"/>
              </a:rPr>
              <a:t>skilled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worker</a:t>
            </a:r>
            <a:r>
              <a:rPr lang="da-DK" dirty="0" smtClean="0">
                <a:latin typeface="Comic Sans MS" pitchFamily="66" charset="0"/>
              </a:rPr>
              <a:t> in innovation  in </a:t>
            </a:r>
            <a:r>
              <a:rPr lang="da-DK" dirty="0" err="1" smtClean="0">
                <a:latin typeface="Comic Sans MS" pitchFamily="66" charset="0"/>
              </a:rPr>
              <a:t>SMEs</a:t>
            </a:r>
            <a:r>
              <a:rPr lang="da-DK" dirty="0" smtClean="0">
                <a:latin typeface="Comic Sans MS" pitchFamily="66" charset="0"/>
              </a:rPr>
              <a:t>- DUI Innovation- </a:t>
            </a:r>
          </a:p>
          <a:p>
            <a:endParaRPr lang="da-DK" dirty="0">
              <a:latin typeface="Comic Sans MS" pitchFamily="66" charset="0"/>
            </a:endParaRPr>
          </a:p>
          <a:p>
            <a:r>
              <a:rPr lang="da-DK" dirty="0" smtClean="0">
                <a:latin typeface="Comic Sans MS" pitchFamily="66" charset="0"/>
              </a:rPr>
              <a:t>But not all </a:t>
            </a:r>
            <a:r>
              <a:rPr lang="da-DK" dirty="0" err="1" smtClean="0">
                <a:latin typeface="Comic Sans MS" pitchFamily="66" charset="0"/>
              </a:rPr>
              <a:t>SMEs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are</a:t>
            </a:r>
            <a:r>
              <a:rPr lang="da-DK" dirty="0" smtClean="0">
                <a:latin typeface="Comic Sans MS" pitchFamily="66" charset="0"/>
              </a:rPr>
              <a:t> set to </a:t>
            </a:r>
            <a:r>
              <a:rPr lang="da-DK" dirty="0" err="1" smtClean="0">
                <a:latin typeface="Comic Sans MS" pitchFamily="66" charset="0"/>
              </a:rPr>
              <a:t>exploit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that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opportunity</a:t>
            </a:r>
            <a:endParaRPr lang="da-DK" dirty="0" smtClean="0">
              <a:latin typeface="Comic Sans MS" pitchFamily="66" charset="0"/>
            </a:endParaRPr>
          </a:p>
          <a:p>
            <a:endParaRPr lang="da-DK" dirty="0" smtClean="0">
              <a:latin typeface="Comic Sans MS" pitchFamily="66" charset="0"/>
            </a:endParaRPr>
          </a:p>
          <a:p>
            <a:r>
              <a:rPr lang="da-DK" dirty="0" smtClean="0">
                <a:latin typeface="Comic Sans MS" pitchFamily="66" charset="0"/>
              </a:rPr>
              <a:t>VET excellence?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171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Opportunity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space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 for </a:t>
            </a:r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SMEs</a:t>
            </a:r>
            <a:endParaRPr lang="da-D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da-DK" dirty="0" smtClean="0"/>
          </a:p>
          <a:p>
            <a:pPr>
              <a:lnSpc>
                <a:spcPct val="80000"/>
              </a:lnSpc>
            </a:pPr>
            <a:r>
              <a:rPr lang="da-DK" dirty="0" err="1" smtClean="0">
                <a:latin typeface="Comic Sans MS" pitchFamily="66" charset="0"/>
              </a:rPr>
              <a:t>Multinationals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concentrate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number</a:t>
            </a:r>
            <a:r>
              <a:rPr lang="da-DK" dirty="0" smtClean="0">
                <a:latin typeface="Comic Sans MS" pitchFamily="66" charset="0"/>
              </a:rPr>
              <a:t> of SME </a:t>
            </a:r>
            <a:r>
              <a:rPr lang="da-DK" dirty="0" err="1" smtClean="0">
                <a:latin typeface="Comic Sans MS" pitchFamily="66" charset="0"/>
              </a:rPr>
              <a:t>suppliers</a:t>
            </a:r>
            <a:r>
              <a:rPr lang="da-DK" dirty="0" smtClean="0">
                <a:latin typeface="Comic Sans MS" pitchFamily="66" charset="0"/>
              </a:rPr>
              <a:t> –  </a:t>
            </a:r>
            <a:r>
              <a:rPr lang="da-DK" dirty="0" err="1" smtClean="0">
                <a:latin typeface="Comic Sans MS" pitchFamily="66" charset="0"/>
              </a:rPr>
              <a:t>become</a:t>
            </a:r>
            <a:r>
              <a:rPr lang="da-DK" dirty="0" smtClean="0">
                <a:latin typeface="Comic Sans MS" pitchFamily="66" charset="0"/>
              </a:rPr>
              <a:t> partners in innovation</a:t>
            </a:r>
          </a:p>
          <a:p>
            <a:pPr>
              <a:lnSpc>
                <a:spcPct val="80000"/>
              </a:lnSpc>
            </a:pPr>
            <a:endParaRPr lang="da-DK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da-DK" dirty="0" smtClean="0">
                <a:latin typeface="Comic Sans MS" pitchFamily="66" charset="0"/>
              </a:rPr>
              <a:t>Digital </a:t>
            </a:r>
            <a:r>
              <a:rPr lang="da-DK" dirty="0" err="1" smtClean="0">
                <a:latin typeface="Comic Sans MS" pitchFamily="66" charset="0"/>
              </a:rPr>
              <a:t>technologies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become</a:t>
            </a:r>
            <a:r>
              <a:rPr lang="da-DK" dirty="0" smtClean="0">
                <a:latin typeface="Comic Sans MS" pitchFamily="66" charset="0"/>
              </a:rPr>
              <a:t> a proxy for </a:t>
            </a:r>
            <a:r>
              <a:rPr lang="da-DK" dirty="0" err="1" smtClean="0">
                <a:latin typeface="Comic Sans MS" pitchFamily="66" charset="0"/>
              </a:rPr>
              <a:t>efficiency</a:t>
            </a:r>
            <a:r>
              <a:rPr lang="da-DK" dirty="0" smtClean="0">
                <a:latin typeface="Comic Sans MS" pitchFamily="66" charset="0"/>
              </a:rPr>
              <a:t> – and a </a:t>
            </a:r>
            <a:r>
              <a:rPr lang="da-DK" dirty="0" err="1" smtClean="0">
                <a:latin typeface="Comic Sans MS" pitchFamily="66" charset="0"/>
              </a:rPr>
              <a:t>means</a:t>
            </a:r>
            <a:r>
              <a:rPr lang="da-DK" dirty="0" smtClean="0">
                <a:latin typeface="Comic Sans MS" pitchFamily="66" charset="0"/>
              </a:rPr>
              <a:t> of </a:t>
            </a:r>
            <a:r>
              <a:rPr lang="da-DK" dirty="0" err="1" smtClean="0">
                <a:latin typeface="Comic Sans MS" pitchFamily="66" charset="0"/>
              </a:rPr>
              <a:t>cooperating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across</a:t>
            </a:r>
            <a:r>
              <a:rPr lang="da-DK" dirty="0" smtClean="0">
                <a:latin typeface="Comic Sans MS" pitchFamily="66" charset="0"/>
              </a:rPr>
              <a:t> firm </a:t>
            </a:r>
            <a:r>
              <a:rPr lang="da-DK" dirty="0" err="1" smtClean="0">
                <a:latin typeface="Comic Sans MS" pitchFamily="66" charset="0"/>
              </a:rPr>
              <a:t>boundaries</a:t>
            </a:r>
            <a:r>
              <a:rPr lang="da-DK" dirty="0" smtClean="0">
                <a:latin typeface="Comic Sans MS" pitchFamily="66" charset="0"/>
              </a:rPr>
              <a:t> /( </a:t>
            </a:r>
            <a:r>
              <a:rPr lang="da-DK" dirty="0" err="1" smtClean="0">
                <a:latin typeface="Comic Sans MS" pitchFamily="66" charset="0"/>
              </a:rPr>
              <a:t>shared</a:t>
            </a:r>
            <a:r>
              <a:rPr lang="da-DK" dirty="0" smtClean="0">
                <a:latin typeface="Comic Sans MS" pitchFamily="66" charset="0"/>
              </a:rPr>
              <a:t> standards )</a:t>
            </a:r>
            <a:endParaRPr lang="da-DK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da-DK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da-DK" dirty="0" smtClean="0">
                <a:latin typeface="Comic Sans MS" pitchFamily="66" charset="0"/>
              </a:rPr>
              <a:t>Growing integration of products , components, systems and services- </a:t>
            </a:r>
            <a:r>
              <a:rPr lang="da-DK" dirty="0" err="1" smtClean="0">
                <a:latin typeface="Comic Sans MS" pitchFamily="66" charset="0"/>
              </a:rPr>
              <a:t>modularisation</a:t>
            </a:r>
            <a:r>
              <a:rPr lang="da-DK" dirty="0" smtClean="0">
                <a:latin typeface="Comic Sans MS" pitchFamily="66" charset="0"/>
              </a:rPr>
              <a:t> a </a:t>
            </a:r>
            <a:r>
              <a:rPr lang="da-DK" dirty="0" err="1" smtClean="0">
                <a:latin typeface="Comic Sans MS" pitchFamily="66" charset="0"/>
              </a:rPr>
              <a:t>means</a:t>
            </a:r>
            <a:r>
              <a:rPr lang="da-DK" dirty="0" smtClean="0">
                <a:latin typeface="Comic Sans MS" pitchFamily="66" charset="0"/>
              </a:rPr>
              <a:t> to </a:t>
            </a:r>
            <a:r>
              <a:rPr lang="da-DK" dirty="0" err="1" smtClean="0">
                <a:latin typeface="Comic Sans MS" pitchFamily="66" charset="0"/>
              </a:rPr>
              <a:t>meet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diversified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demand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cost</a:t>
            </a:r>
            <a:r>
              <a:rPr lang="da-DK" dirty="0" smtClean="0">
                <a:latin typeface="Comic Sans MS" pitchFamily="66" charset="0"/>
              </a:rPr>
              <a:t>- </a:t>
            </a:r>
            <a:r>
              <a:rPr lang="da-DK" dirty="0" err="1" smtClean="0">
                <a:latin typeface="Comic Sans MS" pitchFamily="66" charset="0"/>
              </a:rPr>
              <a:t>effectively</a:t>
            </a:r>
            <a:endParaRPr lang="da-DK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da-DK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da-DK" dirty="0" smtClean="0">
                <a:latin typeface="Comic Sans MS" pitchFamily="66" charset="0"/>
              </a:rPr>
              <a:t>Critical factor : </a:t>
            </a:r>
            <a:r>
              <a:rPr lang="da-DK" dirty="0" err="1" smtClean="0">
                <a:latin typeface="Comic Sans MS" pitchFamily="66" charset="0"/>
              </a:rPr>
              <a:t>capabilities</a:t>
            </a:r>
            <a:r>
              <a:rPr lang="da-DK" dirty="0" smtClean="0">
                <a:latin typeface="Comic Sans MS" pitchFamily="66" charset="0"/>
              </a:rPr>
              <a:t> at the shop </a:t>
            </a:r>
            <a:r>
              <a:rPr lang="da-DK" dirty="0" err="1" smtClean="0">
                <a:latin typeface="Comic Sans MS" pitchFamily="66" charset="0"/>
              </a:rPr>
              <a:t>floor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level</a:t>
            </a:r>
            <a:r>
              <a:rPr lang="da-DK" dirty="0" smtClean="0">
                <a:latin typeface="Comic Sans MS" pitchFamily="66" charset="0"/>
              </a:rPr>
              <a:t>  DUI Innovation –  </a:t>
            </a:r>
            <a:r>
              <a:rPr lang="da-DK" dirty="0" err="1" smtClean="0">
                <a:latin typeface="Comic Sans MS" pitchFamily="66" charset="0"/>
              </a:rPr>
              <a:t>modularised</a:t>
            </a:r>
            <a:r>
              <a:rPr lang="da-DK" dirty="0" smtClean="0">
                <a:latin typeface="Comic Sans MS" pitchFamily="66" charset="0"/>
              </a:rPr>
              <a:t>  products/services</a:t>
            </a:r>
            <a:endParaRPr lang="da-DK" dirty="0">
              <a:latin typeface="Comic Sans MS" pitchFamily="66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166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BIG policy </a:t>
            </a:r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question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implications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 on VET??????</a:t>
            </a:r>
            <a:endParaRPr lang="da-D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da-DK" dirty="0" smtClean="0">
                <a:latin typeface="Comic Sans MS" pitchFamily="66" charset="0"/>
              </a:rPr>
              <a:t>Digital </a:t>
            </a:r>
            <a:r>
              <a:rPr lang="da-DK" dirty="0" err="1" smtClean="0">
                <a:latin typeface="Comic Sans MS" pitchFamily="66" charset="0"/>
              </a:rPr>
              <a:t>taylorism</a:t>
            </a:r>
            <a:r>
              <a:rPr lang="da-DK" dirty="0" smtClean="0">
                <a:latin typeface="Comic Sans MS" pitchFamily="66" charset="0"/>
              </a:rPr>
              <a:t> to </a:t>
            </a:r>
            <a:r>
              <a:rPr lang="da-DK" dirty="0" err="1" smtClean="0">
                <a:latin typeface="Comic Sans MS" pitchFamily="66" charset="0"/>
              </a:rPr>
              <a:t>improve</a:t>
            </a:r>
            <a:r>
              <a:rPr lang="da-DK" dirty="0" smtClean="0">
                <a:latin typeface="Comic Sans MS" pitchFamily="66" charset="0"/>
              </a:rPr>
              <a:t> </a:t>
            </a:r>
            <a:r>
              <a:rPr lang="da-DK" dirty="0" err="1" smtClean="0">
                <a:latin typeface="Comic Sans MS" pitchFamily="66" charset="0"/>
              </a:rPr>
              <a:t>efficiency</a:t>
            </a:r>
            <a:r>
              <a:rPr lang="da-DK" dirty="0" smtClean="0">
                <a:latin typeface="Comic Sans MS" pitchFamily="66" charset="0"/>
              </a:rPr>
              <a:t>/ </a:t>
            </a:r>
            <a:r>
              <a:rPr lang="da-DK" dirty="0" err="1" smtClean="0">
                <a:latin typeface="Comic Sans MS" pitchFamily="66" charset="0"/>
              </a:rPr>
              <a:t>productivity</a:t>
            </a:r>
            <a:r>
              <a:rPr lang="da-DK" dirty="0" smtClean="0">
                <a:latin typeface="Comic Sans MS" pitchFamily="66" charset="0"/>
              </a:rPr>
              <a:t> in European </a:t>
            </a:r>
            <a:r>
              <a:rPr lang="da-DK" dirty="0" err="1" smtClean="0">
                <a:latin typeface="Comic Sans MS" pitchFamily="66" charset="0"/>
              </a:rPr>
              <a:t>SMEs</a:t>
            </a:r>
            <a:endParaRPr lang="da-DK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da-DK" dirty="0" smtClean="0">
                <a:latin typeface="Comic Sans MS" pitchFamily="66" charset="0"/>
              </a:rPr>
              <a:t>     </a:t>
            </a:r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   or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a-DK" dirty="0" smtClean="0">
                <a:latin typeface="Comic Sans MS" pitchFamily="66" charset="0"/>
              </a:rPr>
              <a:t>The shop </a:t>
            </a:r>
            <a:r>
              <a:rPr lang="da-DK" dirty="0" err="1" smtClean="0">
                <a:latin typeface="Comic Sans MS" pitchFamily="66" charset="0"/>
              </a:rPr>
              <a:t>floor</a:t>
            </a:r>
            <a:r>
              <a:rPr lang="da-DK" dirty="0" smtClean="0">
                <a:latin typeface="Comic Sans MS" pitchFamily="66" charset="0"/>
              </a:rPr>
              <a:t> not a </a:t>
            </a:r>
            <a:r>
              <a:rPr lang="da-DK" dirty="0" err="1" smtClean="0">
                <a:latin typeface="Comic Sans MS" pitchFamily="66" charset="0"/>
              </a:rPr>
              <a:t>cost</a:t>
            </a:r>
            <a:r>
              <a:rPr lang="da-DK" dirty="0" smtClean="0">
                <a:latin typeface="Comic Sans MS" pitchFamily="66" charset="0"/>
              </a:rPr>
              <a:t> but a source of innovation  (the </a:t>
            </a:r>
            <a:r>
              <a:rPr lang="da-DK" dirty="0" err="1" smtClean="0">
                <a:latin typeface="Comic Sans MS" pitchFamily="66" charset="0"/>
              </a:rPr>
              <a:t>role</a:t>
            </a:r>
            <a:r>
              <a:rPr lang="da-DK" dirty="0" smtClean="0">
                <a:latin typeface="Comic Sans MS" pitchFamily="66" charset="0"/>
              </a:rPr>
              <a:t> of the shop </a:t>
            </a:r>
            <a:r>
              <a:rPr lang="da-DK" dirty="0" err="1" smtClean="0">
                <a:latin typeface="Comic Sans MS" pitchFamily="66" charset="0"/>
              </a:rPr>
              <a:t>floor</a:t>
            </a:r>
            <a:r>
              <a:rPr lang="da-DK" dirty="0" smtClean="0">
                <a:latin typeface="Comic Sans MS" pitchFamily="66" charset="0"/>
              </a:rPr>
              <a:t>/ front line </a:t>
            </a:r>
            <a:r>
              <a:rPr lang="da-DK" dirty="0" err="1" smtClean="0">
                <a:latin typeface="Comic Sans MS" pitchFamily="66" charset="0"/>
              </a:rPr>
              <a:t>worker</a:t>
            </a:r>
            <a:r>
              <a:rPr lang="da-DK" dirty="0" smtClean="0">
                <a:latin typeface="Comic Sans MS" pitchFamily="66" charset="0"/>
              </a:rPr>
              <a:t>) </a:t>
            </a:r>
          </a:p>
          <a:p>
            <a:endParaRPr lang="da-D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6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Skills</a:t>
            </a:r>
            <a:r>
              <a:rPr lang="da-DK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a-DK" dirty="0" err="1" smtClean="0">
                <a:solidFill>
                  <a:srgbClr val="FF0000"/>
                </a:solidFill>
                <a:latin typeface="Comic Sans MS" pitchFamily="66" charset="0"/>
              </a:rPr>
              <a:t>Utilisation</a:t>
            </a:r>
            <a:endParaRPr lang="da-DK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sz="6400" dirty="0" smtClean="0">
              <a:latin typeface="Comic Sans MS" pitchFamily="66" charset="0"/>
            </a:endParaRPr>
          </a:p>
          <a:p>
            <a:r>
              <a:rPr lang="en-US" sz="6400" dirty="0" smtClean="0">
                <a:latin typeface="Comic Sans MS" pitchFamily="66" charset="0"/>
              </a:rPr>
              <a:t>Efficient skills policies </a:t>
            </a:r>
            <a:r>
              <a:rPr lang="en-US" sz="6400" dirty="0">
                <a:latin typeface="Comic Sans MS" pitchFamily="66" charset="0"/>
              </a:rPr>
              <a:t> </a:t>
            </a:r>
            <a:r>
              <a:rPr lang="en-US" sz="6400" dirty="0" smtClean="0">
                <a:latin typeface="Comic Sans MS" pitchFamily="66" charset="0"/>
              </a:rPr>
              <a:t>must address skills </a:t>
            </a:r>
            <a:r>
              <a:rPr lang="en-US" sz="6400" dirty="0" err="1" smtClean="0">
                <a:latin typeface="Comic Sans MS" pitchFamily="66" charset="0"/>
              </a:rPr>
              <a:t>utilisation</a:t>
            </a:r>
            <a:endParaRPr lang="en-US" sz="6400" dirty="0">
              <a:latin typeface="Comic Sans MS" pitchFamily="66" charset="0"/>
            </a:endParaRPr>
          </a:p>
          <a:p>
            <a:endParaRPr lang="en-US" sz="6400" dirty="0" smtClean="0">
              <a:latin typeface="Comic Sans MS" pitchFamily="66" charset="0"/>
            </a:endParaRPr>
          </a:p>
          <a:p>
            <a:endParaRPr lang="en-US" sz="6400" i="1" dirty="0">
              <a:latin typeface="Comic Sans MS" pitchFamily="66" charset="0"/>
            </a:endParaRPr>
          </a:p>
          <a:p>
            <a:r>
              <a:rPr lang="en-US" sz="6400" i="1" dirty="0" smtClean="0">
                <a:latin typeface="Comic Sans MS" pitchFamily="66" charset="0"/>
              </a:rPr>
              <a:t>Implication on VET systems:   From training providers – to ?? </a:t>
            </a:r>
          </a:p>
          <a:p>
            <a:endParaRPr lang="en-US" sz="6400" i="1" dirty="0" smtClean="0">
              <a:latin typeface="Comic Sans MS" pitchFamily="66" charset="0"/>
            </a:endParaRPr>
          </a:p>
          <a:p>
            <a:endParaRPr lang="en-US" sz="6400" i="1" dirty="0" smtClean="0">
              <a:latin typeface="Comic Sans MS" pitchFamily="66" charset="0"/>
            </a:endParaRPr>
          </a:p>
          <a:p>
            <a:r>
              <a:rPr lang="en-US" sz="6400" i="1" dirty="0" smtClean="0">
                <a:latin typeface="Comic Sans MS" pitchFamily="66" charset="0"/>
              </a:rPr>
              <a:t>Numerous </a:t>
            </a:r>
            <a:r>
              <a:rPr lang="en-US" sz="6400" i="1" dirty="0" err="1" smtClean="0">
                <a:latin typeface="Comic Sans MS" pitchFamily="66" charset="0"/>
              </a:rPr>
              <a:t>programmes</a:t>
            </a:r>
            <a:r>
              <a:rPr lang="en-US" sz="6400" i="1" dirty="0" smtClean="0">
                <a:latin typeface="Comic Sans MS" pitchFamily="66" charset="0"/>
              </a:rPr>
              <a:t> </a:t>
            </a:r>
            <a:r>
              <a:rPr lang="en-US" sz="6400" i="1" dirty="0">
                <a:latin typeface="Comic Sans MS" pitchFamily="66" charset="0"/>
              </a:rPr>
              <a:t>aimed at enhancing the skills of the </a:t>
            </a:r>
            <a:r>
              <a:rPr lang="en-US" sz="6400" i="1" dirty="0" smtClean="0">
                <a:latin typeface="Comic Sans MS" pitchFamily="66" charset="0"/>
              </a:rPr>
              <a:t>future existing workforce </a:t>
            </a:r>
          </a:p>
          <a:p>
            <a:endParaRPr lang="en-US" sz="6400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6400" i="1" dirty="0" smtClean="0">
              <a:latin typeface="Comic Sans MS" pitchFamily="66" charset="0"/>
            </a:endParaRPr>
          </a:p>
          <a:p>
            <a:endParaRPr lang="en-US" sz="6400" i="1" dirty="0">
              <a:latin typeface="Comic Sans MS" pitchFamily="66" charset="0"/>
            </a:endParaRPr>
          </a:p>
          <a:p>
            <a:r>
              <a:rPr lang="en-US" sz="6400" i="1" dirty="0" smtClean="0">
                <a:latin typeface="Comic Sans MS" pitchFamily="66" charset="0"/>
              </a:rPr>
              <a:t> Few </a:t>
            </a:r>
            <a:r>
              <a:rPr lang="en-US" sz="6400" i="1" dirty="0">
                <a:latin typeface="Comic Sans MS" pitchFamily="66" charset="0"/>
              </a:rPr>
              <a:t> </a:t>
            </a:r>
            <a:r>
              <a:rPr lang="en-US" sz="6400" i="1" dirty="0" err="1" smtClean="0">
                <a:latin typeface="Comic Sans MS" pitchFamily="66" charset="0"/>
              </a:rPr>
              <a:t>programmes</a:t>
            </a:r>
            <a:r>
              <a:rPr lang="en-US" sz="6400" i="1" dirty="0" smtClean="0">
                <a:latin typeface="Comic Sans MS" pitchFamily="66" charset="0"/>
              </a:rPr>
              <a:t>  at scale that situate work </a:t>
            </a:r>
            <a:r>
              <a:rPr lang="en-US" sz="6400" i="1" dirty="0">
                <a:latin typeface="Comic Sans MS" pitchFamily="66" charset="0"/>
              </a:rPr>
              <a:t>organization </a:t>
            </a:r>
            <a:r>
              <a:rPr lang="en-US" sz="6400" i="1" dirty="0" smtClean="0">
                <a:latin typeface="Comic Sans MS" pitchFamily="66" charset="0"/>
              </a:rPr>
              <a:t>, job redesign, technology </a:t>
            </a:r>
            <a:r>
              <a:rPr lang="en-US" sz="6400" i="1" dirty="0" err="1" smtClean="0">
                <a:latin typeface="Comic Sans MS" pitchFamily="66" charset="0"/>
              </a:rPr>
              <a:t>utilisation</a:t>
            </a:r>
            <a:r>
              <a:rPr lang="en-US" sz="6400" i="1" dirty="0" smtClean="0">
                <a:latin typeface="Comic Sans MS" pitchFamily="66" charset="0"/>
              </a:rPr>
              <a:t>  and skills as a means of improving competitiveness</a:t>
            </a:r>
            <a:endParaRPr lang="en-US" sz="6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8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1475656" y="3861048"/>
            <a:ext cx="1063869" cy="2435225"/>
          </a:xfrm>
          <a:prstGeom prst="ellipse">
            <a:avLst/>
          </a:prstGeom>
          <a:solidFill>
            <a:srgbClr val="FFCCCC"/>
          </a:solidFill>
          <a:ln w="127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1600" b="1" dirty="0" smtClean="0">
                <a:solidFill>
                  <a:srgbClr val="CC3300"/>
                </a:solidFill>
              </a:rPr>
              <a:t>Employees tacit experiences</a:t>
            </a:r>
            <a:endParaRPr lang="en-GB" sz="1600" b="1" dirty="0">
              <a:solidFill>
                <a:srgbClr val="CC3300"/>
              </a:solidFill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47" y="273051"/>
            <a:ext cx="8707315" cy="1139825"/>
          </a:xfrm>
          <a:noFill/>
          <a:ln/>
        </p:spPr>
        <p:txBody>
          <a:bodyPr lIns="92075" tIns="46038" rIns="92075" bIns="46038" anchorCtr="0">
            <a:normAutofit fontScale="90000"/>
          </a:bodyPr>
          <a:lstStyle/>
          <a:p>
            <a:r>
              <a:rPr lang="en-GB" sz="3600" dirty="0">
                <a:latin typeface="Comic Sans MS" pitchFamily="66" charset="0"/>
              </a:rPr>
              <a:t>Innovation </a:t>
            </a:r>
            <a:r>
              <a:rPr lang="en-GB" sz="3600" dirty="0" smtClean="0">
                <a:latin typeface="Comic Sans MS" pitchFamily="66" charset="0"/>
              </a:rPr>
              <a:t>: to orchestrate teaching and learning processes-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650631" y="1592264"/>
            <a:ext cx="764491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000" dirty="0" smtClean="0">
                <a:latin typeface="Comic Sans MS" pitchFamily="66" charset="0"/>
              </a:rPr>
              <a:t>R&amp;D driven innovation:  investments, capacity, risks, costs- problems taking products to the innovation stage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184031" y="2493964"/>
            <a:ext cx="5404193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GB" sz="2000" dirty="0" smtClean="0">
                <a:latin typeface="Comic Sans MS" pitchFamily="66" charset="0"/>
              </a:rPr>
              <a:t>User and employee driven innovation as interactive 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and learning based models:  doing, using, interacting</a:t>
            </a:r>
          </a:p>
          <a:p>
            <a:pPr eaLnBrk="0" hangingPunct="0"/>
            <a:r>
              <a:rPr lang="en-GB" sz="2000" dirty="0" smtClean="0">
                <a:latin typeface="Comic Sans MS" pitchFamily="66" charset="0"/>
              </a:rPr>
              <a:t>Work organisation and </a:t>
            </a:r>
            <a:r>
              <a:rPr lang="en-GB" sz="2000" smtClean="0">
                <a:latin typeface="Comic Sans MS" pitchFamily="66" charset="0"/>
              </a:rPr>
              <a:t>leadership practices</a:t>
            </a:r>
            <a:endParaRPr lang="en-GB" sz="2000" dirty="0" smtClean="0">
              <a:latin typeface="Comic Sans MS" pitchFamily="66" charset="0"/>
            </a:endParaRPr>
          </a:p>
        </p:txBody>
      </p:sp>
      <p:sp>
        <p:nvSpPr>
          <p:cNvPr id="316425" name="Oval 9"/>
          <p:cNvSpPr>
            <a:spLocks noChangeArrowheads="1"/>
          </p:cNvSpPr>
          <p:nvPr/>
        </p:nvSpPr>
        <p:spPr bwMode="auto">
          <a:xfrm>
            <a:off x="6588224" y="3861048"/>
            <a:ext cx="1141534" cy="2448272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sz="1600" b="1" dirty="0" smtClean="0">
                <a:solidFill>
                  <a:srgbClr val="CC0000"/>
                </a:solidFill>
              </a:rPr>
              <a:t>Markets, customers,</a:t>
            </a:r>
          </a:p>
          <a:p>
            <a:pPr algn="ctr" eaLnBrk="0" hangingPunct="0"/>
            <a:r>
              <a:rPr lang="en-GB" sz="1600" b="1" dirty="0" smtClean="0">
                <a:solidFill>
                  <a:srgbClr val="CC0000"/>
                </a:solidFill>
              </a:rPr>
              <a:t> suppliers, other providers </a:t>
            </a:r>
          </a:p>
          <a:p>
            <a:pPr algn="ctr" eaLnBrk="0" hangingPunct="0"/>
            <a:r>
              <a:rPr lang="en-GB" sz="1600" b="1" dirty="0" smtClean="0">
                <a:solidFill>
                  <a:srgbClr val="CC0000"/>
                </a:solidFill>
              </a:rPr>
              <a:t>in the knowledge system?</a:t>
            </a:r>
            <a:endParaRPr lang="en-GB" sz="1600" b="1" dirty="0">
              <a:solidFill>
                <a:srgbClr val="CC0000"/>
              </a:solidFill>
            </a:endParaRP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4044462" y="4365626"/>
            <a:ext cx="15240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dirty="0" smtClean="0"/>
              <a:t>Value added: products , services concepts</a:t>
            </a:r>
            <a:endParaRPr lang="en-GB" dirty="0"/>
          </a:p>
        </p:txBody>
      </p:sp>
      <p:sp>
        <p:nvSpPr>
          <p:cNvPr id="316430" name="Line 14"/>
          <p:cNvSpPr>
            <a:spLocks noChangeShapeType="1"/>
          </p:cNvSpPr>
          <p:nvPr/>
        </p:nvSpPr>
        <p:spPr bwMode="auto">
          <a:xfrm>
            <a:off x="3175489" y="2060575"/>
            <a:ext cx="2842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16431" name="Line 15"/>
          <p:cNvSpPr>
            <a:spLocks noChangeShapeType="1"/>
          </p:cNvSpPr>
          <p:nvPr/>
        </p:nvSpPr>
        <p:spPr bwMode="auto">
          <a:xfrm>
            <a:off x="5968512" y="2060575"/>
            <a:ext cx="2271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16436" name="Line 20"/>
          <p:cNvSpPr>
            <a:spLocks noChangeShapeType="1"/>
          </p:cNvSpPr>
          <p:nvPr/>
        </p:nvSpPr>
        <p:spPr bwMode="auto">
          <a:xfrm>
            <a:off x="2910254" y="5373688"/>
            <a:ext cx="8924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16437" name="Line 21"/>
          <p:cNvSpPr>
            <a:spLocks noChangeShapeType="1"/>
          </p:cNvSpPr>
          <p:nvPr/>
        </p:nvSpPr>
        <p:spPr bwMode="auto">
          <a:xfrm>
            <a:off x="5369170" y="4230688"/>
            <a:ext cx="1217735" cy="608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16438" name="Line 22"/>
          <p:cNvSpPr>
            <a:spLocks noChangeShapeType="1"/>
          </p:cNvSpPr>
          <p:nvPr/>
        </p:nvSpPr>
        <p:spPr bwMode="auto">
          <a:xfrm>
            <a:off x="5436577" y="4878388"/>
            <a:ext cx="114153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16439" name="Line 23"/>
          <p:cNvSpPr>
            <a:spLocks noChangeShapeType="1"/>
          </p:cNvSpPr>
          <p:nvPr/>
        </p:nvSpPr>
        <p:spPr bwMode="auto">
          <a:xfrm flipV="1">
            <a:off x="5369170" y="4949826"/>
            <a:ext cx="1217735" cy="684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16445" name="Line 29"/>
          <p:cNvSpPr>
            <a:spLocks noChangeShapeType="1"/>
          </p:cNvSpPr>
          <p:nvPr/>
        </p:nvSpPr>
        <p:spPr bwMode="auto">
          <a:xfrm>
            <a:off x="2910254" y="4510088"/>
            <a:ext cx="8924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6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1049</Words>
  <Application>Microsoft Office PowerPoint</Application>
  <PresentationFormat>Skærmshow (4:3)</PresentationFormat>
  <Paragraphs>184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Public policies for a productive and entrepreneurial economy- the role of VET</vt:lpstr>
      <vt:lpstr>PowerPoint-præsentation</vt:lpstr>
      <vt:lpstr>Background- analysis</vt:lpstr>
      <vt:lpstr>7 Emerging issues</vt:lpstr>
      <vt:lpstr>7 Major Isssue emerging  Cont</vt:lpstr>
      <vt:lpstr>Opportunity space for SMEs</vt:lpstr>
      <vt:lpstr>BIG policy question- implications on VET??????</vt:lpstr>
      <vt:lpstr>Skills Utilisation</vt:lpstr>
      <vt:lpstr>Innovation : to orchestrate teaching and learning processes-</vt:lpstr>
      <vt:lpstr>The enabling role of ICT- BUT?</vt:lpstr>
      <vt:lpstr>New Skills New Jobs?</vt:lpstr>
      <vt:lpstr>Role of VET institutions</vt:lpstr>
      <vt:lpstr>Work placed learning/ apprenticeships</vt:lpstr>
      <vt:lpstr>PowerPoint-præsentation</vt:lpstr>
      <vt:lpstr>Work Placed Learning- Design  for real use</vt:lpstr>
      <vt:lpstr>PowerPoint-præsentation</vt:lpstr>
      <vt:lpstr>PowerPoint-præsentation</vt:lpstr>
    </vt:vector>
  </TitlesOfParts>
  <Company>Teknologisk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Hanne Shapiro</dc:creator>
  <cp:lastModifiedBy>Hanne Shapiro</cp:lastModifiedBy>
  <cp:revision>45</cp:revision>
  <cp:lastPrinted>2014-05-26T17:15:35Z</cp:lastPrinted>
  <dcterms:created xsi:type="dcterms:W3CDTF">2014-05-20T15:52:16Z</dcterms:created>
  <dcterms:modified xsi:type="dcterms:W3CDTF">2014-05-30T07:43:55Z</dcterms:modified>
</cp:coreProperties>
</file>