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3" r:id="rId2"/>
    <p:sldId id="484" r:id="rId3"/>
    <p:sldId id="485" r:id="rId4"/>
    <p:sldId id="288" r:id="rId5"/>
    <p:sldId id="353" r:id="rId6"/>
    <p:sldId id="354" r:id="rId7"/>
    <p:sldId id="362" r:id="rId8"/>
    <p:sldId id="268" r:id="rId9"/>
    <p:sldId id="315" r:id="rId10"/>
    <p:sldId id="452" r:id="rId11"/>
    <p:sldId id="453" r:id="rId12"/>
    <p:sldId id="260" r:id="rId13"/>
    <p:sldId id="263" r:id="rId14"/>
    <p:sldId id="265" r:id="rId15"/>
    <p:sldId id="467" r:id="rId16"/>
    <p:sldId id="468" r:id="rId17"/>
    <p:sldId id="469" r:id="rId18"/>
    <p:sldId id="470" r:id="rId19"/>
    <p:sldId id="471" r:id="rId20"/>
    <p:sldId id="369" r:id="rId21"/>
    <p:sldId id="334" r:id="rId22"/>
    <p:sldId id="370" r:id="rId23"/>
    <p:sldId id="465" r:id="rId24"/>
    <p:sldId id="486" r:id="rId25"/>
    <p:sldId id="487" r:id="rId26"/>
    <p:sldId id="488" r:id="rId27"/>
    <p:sldId id="489" r:id="rId28"/>
    <p:sldId id="491" r:id="rId29"/>
    <p:sldId id="493" r:id="rId30"/>
    <p:sldId id="49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2" r:id="rId39"/>
    <p:sldId id="413" r:id="rId40"/>
    <p:sldId id="414" r:id="rId41"/>
    <p:sldId id="473" r:id="rId42"/>
    <p:sldId id="474" r:id="rId43"/>
    <p:sldId id="454" r:id="rId44"/>
    <p:sldId id="494" r:id="rId45"/>
    <p:sldId id="490" r:id="rId46"/>
    <p:sldId id="496" r:id="rId47"/>
    <p:sldId id="495" r:id="rId48"/>
    <p:sldId id="497" r:id="rId49"/>
    <p:sldId id="498" r:id="rId50"/>
    <p:sldId id="447" r:id="rId51"/>
    <p:sldId id="499" r:id="rId52"/>
    <p:sldId id="448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FF99"/>
    <a:srgbClr val="CCFFCC"/>
    <a:srgbClr val="CC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>
        <p:scale>
          <a:sx n="68" d="100"/>
          <a:sy n="68" d="100"/>
        </p:scale>
        <p:origin x="-2024" y="-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09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4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8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75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87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29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68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28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0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13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22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FE4D-F54C-481A-8E38-689F5C65C98F}" type="datetimeFigureOut">
              <a:rPr lang="es-ES" smtClean="0"/>
              <a:t>28/05/14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C9C5-AD93-4CF4-BD21-F120773A72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864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jpe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eg"/><Relationship Id="rId9" Type="http://schemas.openxmlformats.org/officeDocument/2006/relationships/image" Target="../media/image30.png"/><Relationship Id="rId10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9" Type="http://schemas.openxmlformats.org/officeDocument/2006/relationships/image" Target="../media/image40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3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eg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76170" y="459214"/>
            <a:ext cx="4815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3600" b="1" dirty="0" smtClean="0"/>
              <a:t>	tres llaves</a:t>
            </a:r>
          </a:p>
          <a:p>
            <a:pPr algn="r"/>
            <a:r>
              <a:rPr lang="es-ES" sz="3600" b="1" dirty="0" smtClean="0"/>
              <a:t>para un futuro diferente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352584" y="1950995"/>
            <a:ext cx="29035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industria</a:t>
            </a:r>
          </a:p>
          <a:p>
            <a:r>
              <a:rPr lang="es-ES" sz="3600" b="1" dirty="0" smtClean="0"/>
              <a:t>conocimiento</a:t>
            </a:r>
          </a:p>
          <a:p>
            <a:r>
              <a:rPr lang="es-ES" sz="3600" b="1" dirty="0" smtClean="0"/>
              <a:t>personas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52584" y="6272363"/>
            <a:ext cx="211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28 </a:t>
            </a:r>
            <a:r>
              <a:rPr lang="es-ES" b="1" dirty="0"/>
              <a:t>de </a:t>
            </a:r>
            <a:r>
              <a:rPr lang="es-ES" b="1" dirty="0" smtClean="0"/>
              <a:t>Mayo </a:t>
            </a:r>
            <a:r>
              <a:rPr lang="es-ES" b="1" dirty="0"/>
              <a:t>de 2014</a:t>
            </a:r>
          </a:p>
        </p:txBody>
      </p:sp>
      <p:pic>
        <p:nvPicPr>
          <p:cNvPr id="1026" name="Picture 2" descr="Source: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4" y="2094219"/>
            <a:ext cx="2468872" cy="401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46" y="514578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5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9160768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4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1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" y="0"/>
            <a:ext cx="914658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4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0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" y="0"/>
            <a:ext cx="9141363" cy="51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4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9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1" y="226539"/>
            <a:ext cx="9128482" cy="5094519"/>
            <a:chOff x="-1" y="1763480"/>
            <a:chExt cx="9128482" cy="50945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" r="12290"/>
            <a:stretch/>
          </p:blipFill>
          <p:spPr bwMode="auto">
            <a:xfrm>
              <a:off x="1352481" y="1763480"/>
              <a:ext cx="7776000" cy="507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310882"/>
              <a:ext cx="1773509" cy="4547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33" y="2992150"/>
            <a:ext cx="856076" cy="8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189205" y="2157876"/>
            <a:ext cx="1838324" cy="8002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NORTH AMERICA</a:t>
            </a:r>
          </a:p>
          <a:p>
            <a:pPr algn="r"/>
            <a:r>
              <a:rPr lang="es-ES" sz="2800" b="1" dirty="0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0,32 </a:t>
            </a:r>
            <a:r>
              <a:rPr lang="es-ES" sz="2800" b="1" dirty="0" err="1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bn</a:t>
            </a:r>
            <a:endParaRPr lang="es-ES" sz="2800" b="1" dirty="0" smtClean="0">
              <a:solidFill>
                <a:schemeClr val="tx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21235" y="3963080"/>
            <a:ext cx="1471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AFRICA &amp; </a:t>
            </a:r>
          </a:p>
          <a:p>
            <a:pPr algn="r"/>
            <a:r>
              <a:rPr lang="es-ES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MIDDLE EAST</a:t>
            </a:r>
          </a:p>
          <a:p>
            <a:pPr algn="r"/>
            <a:r>
              <a:rPr lang="es-ES" sz="2800" b="1" dirty="0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0,34 </a:t>
            </a:r>
            <a:r>
              <a:rPr lang="es-ES" sz="2800" b="1" dirty="0" err="1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bn</a:t>
            </a:r>
            <a:endParaRPr lang="es-ES" b="1" dirty="0">
              <a:solidFill>
                <a:schemeClr val="tx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71099" y="1692939"/>
            <a:ext cx="1292341" cy="8002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EUROPE</a:t>
            </a:r>
          </a:p>
          <a:p>
            <a:pPr algn="r"/>
            <a:r>
              <a:rPr lang="es-ES" sz="2800" b="1" dirty="0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0,68 </a:t>
            </a:r>
            <a:r>
              <a:rPr lang="es-ES" sz="2800" b="1" dirty="0" err="1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bn</a:t>
            </a:r>
            <a:endParaRPr lang="es-ES" sz="2800" b="1" dirty="0" smtClean="0">
              <a:solidFill>
                <a:schemeClr val="tx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34098" y="866594"/>
            <a:ext cx="1109599" cy="8002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ASIA</a:t>
            </a:r>
          </a:p>
          <a:p>
            <a:pPr algn="r"/>
            <a:r>
              <a:rPr lang="es-ES" sz="2800" b="1" dirty="0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3,2 </a:t>
            </a:r>
            <a:r>
              <a:rPr lang="es-ES" sz="2800" b="1" dirty="0" err="1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bn</a:t>
            </a:r>
            <a:endParaRPr lang="es-ES" sz="2800" b="1" dirty="0" smtClean="0">
              <a:solidFill>
                <a:schemeClr val="tx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0" y="2958884"/>
            <a:ext cx="885081" cy="90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496107" y="3971787"/>
            <a:ext cx="129240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LATIN</a:t>
            </a:r>
          </a:p>
          <a:p>
            <a:pPr algn="r"/>
            <a:r>
              <a:rPr lang="es-ES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AMERICA</a:t>
            </a:r>
          </a:p>
          <a:p>
            <a:pPr algn="r"/>
            <a:r>
              <a:rPr lang="es-ES" sz="2800" b="1" dirty="0" smtClean="0">
                <a:solidFill>
                  <a:schemeClr val="tx1">
                    <a:lumMod val="65000"/>
                  </a:schemeClr>
                </a:solidFill>
              </a:rPr>
              <a:t>0,31 </a:t>
            </a:r>
            <a:r>
              <a:rPr lang="es-ES" sz="2800" b="1" dirty="0" err="1">
                <a:solidFill>
                  <a:schemeClr val="tx1">
                    <a:lumMod val="65000"/>
                  </a:schemeClr>
                </a:solidFill>
              </a:rPr>
              <a:t>bn</a:t>
            </a:r>
            <a:endParaRPr lang="es-ES" sz="2800" b="1" dirty="0">
              <a:solidFill>
                <a:schemeClr val="tx1">
                  <a:lumMod val="65000"/>
                </a:schemeClr>
              </a:solidFill>
            </a:endParaRPr>
          </a:p>
          <a:p>
            <a:pPr algn="r"/>
            <a:endParaRPr lang="es-ES" b="1" dirty="0">
              <a:solidFill>
                <a:schemeClr val="tx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49" y="3877584"/>
            <a:ext cx="3016868" cy="75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9470">
            <a:off x="6348599" y="3691235"/>
            <a:ext cx="909691" cy="3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9" name="Picture 4" descr="Vicenconsejería de Formación Profes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7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4646854" y="1751288"/>
            <a:ext cx="184731" cy="622460"/>
          </a:xfrm>
          <a:prstGeom prst="rect">
            <a:avLst/>
          </a:prstGeom>
          <a:solidFill>
            <a:schemeClr val="bg1"/>
          </a:solidFill>
        </p:spPr>
        <p:txBody>
          <a:bodyPr wrap="none" tIns="144000" rtlCol="0">
            <a:spAutoFit/>
          </a:bodyPr>
          <a:lstStyle/>
          <a:p>
            <a:endParaRPr lang="es-ES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55177" b="90623"/>
          <a:stretch/>
        </p:blipFill>
        <p:spPr bwMode="auto">
          <a:xfrm>
            <a:off x="328987" y="2193527"/>
            <a:ext cx="2634292" cy="7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22" y="6263072"/>
            <a:ext cx="3010378" cy="58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85820" y="2119742"/>
            <a:ext cx="424507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b="1" dirty="0" smtClean="0"/>
              <a:t>Consolidación de clases medias </a:t>
            </a:r>
          </a:p>
          <a:p>
            <a:pPr algn="r"/>
            <a:r>
              <a:rPr lang="es-ES" sz="2400" b="1" dirty="0" smtClean="0"/>
              <a:t>en los países emergentes</a:t>
            </a:r>
          </a:p>
          <a:p>
            <a:pPr algn="r">
              <a:spcBef>
                <a:spcPts val="1200"/>
              </a:spcBef>
            </a:pPr>
            <a:r>
              <a:rPr lang="es-ES" sz="2400" b="1" dirty="0" smtClean="0"/>
              <a:t>Crecimiento más rápido</a:t>
            </a:r>
            <a:endParaRPr lang="es-ES" sz="2400" b="1" dirty="0"/>
          </a:p>
          <a:p>
            <a:pPr algn="r"/>
            <a:endParaRPr lang="es-ES" sz="2400" b="1" dirty="0" smtClean="0"/>
          </a:p>
          <a:p>
            <a:pPr algn="r"/>
            <a:endParaRPr lang="es-ES" sz="2400" b="1" dirty="0" smtClean="0"/>
          </a:p>
          <a:p>
            <a:pPr algn="r"/>
            <a:r>
              <a:rPr lang="es-ES" sz="2400" b="1" dirty="0" smtClean="0"/>
              <a:t>Incremento de la desigualdad</a:t>
            </a:r>
          </a:p>
          <a:p>
            <a:pPr algn="r"/>
            <a:r>
              <a:rPr lang="es-ES" sz="2400" b="1" dirty="0" smtClean="0"/>
              <a:t>en países desarrollados</a:t>
            </a:r>
          </a:p>
          <a:p>
            <a:pPr algn="r">
              <a:spcBef>
                <a:spcPts val="1200"/>
              </a:spcBef>
            </a:pPr>
            <a:r>
              <a:rPr lang="es-ES" sz="2400" b="1" dirty="0" smtClean="0"/>
              <a:t>Crecimiento más lento</a:t>
            </a:r>
            <a:endParaRPr lang="es-E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3" b="696"/>
          <a:stretch/>
        </p:blipFill>
        <p:spPr bwMode="auto">
          <a:xfrm>
            <a:off x="3047172" y="148690"/>
            <a:ext cx="5939279" cy="65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icenconsejería de Formación Profes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78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2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25" y="976265"/>
            <a:ext cx="4124326" cy="44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4" y="976265"/>
            <a:ext cx="4117972" cy="44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3974" y="47614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2014</a:t>
            </a:r>
            <a:endParaRPr lang="es-ES" sz="32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672874" y="476143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2025</a:t>
            </a:r>
            <a:endParaRPr lang="es-ES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8" name="Picture 4" descr="Vicenconsejería de Formación Profes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25" y="976265"/>
            <a:ext cx="4124326" cy="44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4" y="976265"/>
            <a:ext cx="4117972" cy="44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3974" y="47614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2014</a:t>
            </a:r>
            <a:endParaRPr lang="es-ES" sz="32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672874" y="476143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2025</a:t>
            </a:r>
            <a:endParaRPr lang="es-ES" sz="3200" b="1" dirty="0"/>
          </a:p>
        </p:txBody>
      </p:sp>
      <p:sp>
        <p:nvSpPr>
          <p:cNvPr id="15" name="14 Rectángulo"/>
          <p:cNvSpPr/>
          <p:nvPr/>
        </p:nvSpPr>
        <p:spPr>
          <a:xfrm>
            <a:off x="811513" y="1989478"/>
            <a:ext cx="3776046" cy="2060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375065" y="1989478"/>
            <a:ext cx="552201" cy="2029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821561" y="1066862"/>
            <a:ext cx="3776046" cy="885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1457011" y="1061093"/>
            <a:ext cx="2210637" cy="2964264"/>
          </a:xfrm>
          <a:custGeom>
            <a:avLst/>
            <a:gdLst>
              <a:gd name="connsiteX0" fmla="*/ 291402 w 2210637"/>
              <a:gd name="connsiteY0" fmla="*/ 0 h 2964264"/>
              <a:gd name="connsiteX1" fmla="*/ 341644 w 2210637"/>
              <a:gd name="connsiteY1" fmla="*/ 231112 h 2964264"/>
              <a:gd name="connsiteX2" fmla="*/ 261257 w 2210637"/>
              <a:gd name="connsiteY2" fmla="*/ 432079 h 2964264"/>
              <a:gd name="connsiteX3" fmla="*/ 271305 w 2210637"/>
              <a:gd name="connsiteY3" fmla="*/ 673240 h 2964264"/>
              <a:gd name="connsiteX4" fmla="*/ 0 w 2210637"/>
              <a:gd name="connsiteY4" fmla="*/ 914400 h 2964264"/>
              <a:gd name="connsiteX5" fmla="*/ 914400 w 2210637"/>
              <a:gd name="connsiteY5" fmla="*/ 904352 h 2964264"/>
              <a:gd name="connsiteX6" fmla="*/ 914400 w 2210637"/>
              <a:gd name="connsiteY6" fmla="*/ 2964264 h 2964264"/>
              <a:gd name="connsiteX7" fmla="*/ 1477108 w 2210637"/>
              <a:gd name="connsiteY7" fmla="*/ 2964264 h 2964264"/>
              <a:gd name="connsiteX8" fmla="*/ 1477108 w 2210637"/>
              <a:gd name="connsiteY8" fmla="*/ 904352 h 2964264"/>
              <a:gd name="connsiteX9" fmla="*/ 2210637 w 2210637"/>
              <a:gd name="connsiteY9" fmla="*/ 904352 h 2964264"/>
              <a:gd name="connsiteX10" fmla="*/ 1919235 w 2210637"/>
              <a:gd name="connsiteY10" fmla="*/ 683288 h 2964264"/>
              <a:gd name="connsiteX11" fmla="*/ 1838848 w 2210637"/>
              <a:gd name="connsiteY11" fmla="*/ 472273 h 2964264"/>
              <a:gd name="connsiteX12" fmla="*/ 1668026 w 2210637"/>
              <a:gd name="connsiteY12" fmla="*/ 190919 h 2964264"/>
              <a:gd name="connsiteX13" fmla="*/ 1507253 w 2210637"/>
              <a:gd name="connsiteY13" fmla="*/ 10049 h 2964264"/>
              <a:gd name="connsiteX14" fmla="*/ 291402 w 2210637"/>
              <a:gd name="connsiteY14" fmla="*/ 0 h 29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0637" h="2964264">
                <a:moveTo>
                  <a:pt x="291402" y="0"/>
                </a:moveTo>
                <a:lnTo>
                  <a:pt x="341644" y="231112"/>
                </a:lnTo>
                <a:lnTo>
                  <a:pt x="261257" y="432079"/>
                </a:lnTo>
                <a:lnTo>
                  <a:pt x="271305" y="673240"/>
                </a:lnTo>
                <a:lnTo>
                  <a:pt x="0" y="914400"/>
                </a:lnTo>
                <a:lnTo>
                  <a:pt x="914400" y="904352"/>
                </a:lnTo>
                <a:lnTo>
                  <a:pt x="914400" y="2964264"/>
                </a:lnTo>
                <a:lnTo>
                  <a:pt x="1477108" y="2964264"/>
                </a:lnTo>
                <a:lnTo>
                  <a:pt x="1477108" y="904352"/>
                </a:lnTo>
                <a:lnTo>
                  <a:pt x="2210637" y="904352"/>
                </a:lnTo>
                <a:lnTo>
                  <a:pt x="1919235" y="683288"/>
                </a:lnTo>
                <a:lnTo>
                  <a:pt x="1838848" y="472273"/>
                </a:lnTo>
                <a:lnTo>
                  <a:pt x="1668026" y="190919"/>
                </a:lnTo>
                <a:lnTo>
                  <a:pt x="1507253" y="10049"/>
                </a:lnTo>
                <a:lnTo>
                  <a:pt x="29140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821561" y="4050273"/>
            <a:ext cx="3765998" cy="956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2" name="Picture 4" descr="Vicenconsejería de Formación Profes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5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25" y="976265"/>
            <a:ext cx="4124326" cy="44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4" y="976265"/>
            <a:ext cx="4117972" cy="44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3974" y="47614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2014</a:t>
            </a:r>
            <a:endParaRPr lang="es-ES" sz="32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672874" y="476143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2025</a:t>
            </a:r>
            <a:endParaRPr lang="es-ES" sz="3200" b="1" dirty="0"/>
          </a:p>
        </p:txBody>
      </p:sp>
      <p:sp>
        <p:nvSpPr>
          <p:cNvPr id="15" name="14 Rectángulo"/>
          <p:cNvSpPr/>
          <p:nvPr/>
        </p:nvSpPr>
        <p:spPr>
          <a:xfrm>
            <a:off x="811513" y="1989478"/>
            <a:ext cx="3776046" cy="2060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375065" y="1989478"/>
            <a:ext cx="552201" cy="2029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821561" y="1066862"/>
            <a:ext cx="3776046" cy="885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1457011" y="1061093"/>
            <a:ext cx="2210637" cy="2964264"/>
          </a:xfrm>
          <a:custGeom>
            <a:avLst/>
            <a:gdLst>
              <a:gd name="connsiteX0" fmla="*/ 291402 w 2210637"/>
              <a:gd name="connsiteY0" fmla="*/ 0 h 2964264"/>
              <a:gd name="connsiteX1" fmla="*/ 341644 w 2210637"/>
              <a:gd name="connsiteY1" fmla="*/ 231112 h 2964264"/>
              <a:gd name="connsiteX2" fmla="*/ 261257 w 2210637"/>
              <a:gd name="connsiteY2" fmla="*/ 432079 h 2964264"/>
              <a:gd name="connsiteX3" fmla="*/ 271305 w 2210637"/>
              <a:gd name="connsiteY3" fmla="*/ 673240 h 2964264"/>
              <a:gd name="connsiteX4" fmla="*/ 0 w 2210637"/>
              <a:gd name="connsiteY4" fmla="*/ 914400 h 2964264"/>
              <a:gd name="connsiteX5" fmla="*/ 914400 w 2210637"/>
              <a:gd name="connsiteY5" fmla="*/ 904352 h 2964264"/>
              <a:gd name="connsiteX6" fmla="*/ 914400 w 2210637"/>
              <a:gd name="connsiteY6" fmla="*/ 2964264 h 2964264"/>
              <a:gd name="connsiteX7" fmla="*/ 1477108 w 2210637"/>
              <a:gd name="connsiteY7" fmla="*/ 2964264 h 2964264"/>
              <a:gd name="connsiteX8" fmla="*/ 1477108 w 2210637"/>
              <a:gd name="connsiteY8" fmla="*/ 904352 h 2964264"/>
              <a:gd name="connsiteX9" fmla="*/ 2210637 w 2210637"/>
              <a:gd name="connsiteY9" fmla="*/ 904352 h 2964264"/>
              <a:gd name="connsiteX10" fmla="*/ 1919235 w 2210637"/>
              <a:gd name="connsiteY10" fmla="*/ 683288 h 2964264"/>
              <a:gd name="connsiteX11" fmla="*/ 1838848 w 2210637"/>
              <a:gd name="connsiteY11" fmla="*/ 472273 h 2964264"/>
              <a:gd name="connsiteX12" fmla="*/ 1668026 w 2210637"/>
              <a:gd name="connsiteY12" fmla="*/ 190919 h 2964264"/>
              <a:gd name="connsiteX13" fmla="*/ 1507253 w 2210637"/>
              <a:gd name="connsiteY13" fmla="*/ 10049 h 2964264"/>
              <a:gd name="connsiteX14" fmla="*/ 291402 w 2210637"/>
              <a:gd name="connsiteY14" fmla="*/ 0 h 29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0637" h="2964264">
                <a:moveTo>
                  <a:pt x="291402" y="0"/>
                </a:moveTo>
                <a:lnTo>
                  <a:pt x="341644" y="231112"/>
                </a:lnTo>
                <a:lnTo>
                  <a:pt x="261257" y="432079"/>
                </a:lnTo>
                <a:lnTo>
                  <a:pt x="271305" y="673240"/>
                </a:lnTo>
                <a:lnTo>
                  <a:pt x="0" y="914400"/>
                </a:lnTo>
                <a:lnTo>
                  <a:pt x="914400" y="904352"/>
                </a:lnTo>
                <a:lnTo>
                  <a:pt x="914400" y="2964264"/>
                </a:lnTo>
                <a:lnTo>
                  <a:pt x="1477108" y="2964264"/>
                </a:lnTo>
                <a:lnTo>
                  <a:pt x="1477108" y="904352"/>
                </a:lnTo>
                <a:lnTo>
                  <a:pt x="2210637" y="904352"/>
                </a:lnTo>
                <a:lnTo>
                  <a:pt x="1919235" y="683288"/>
                </a:lnTo>
                <a:lnTo>
                  <a:pt x="1838848" y="472273"/>
                </a:lnTo>
                <a:lnTo>
                  <a:pt x="1668026" y="190919"/>
                </a:lnTo>
                <a:lnTo>
                  <a:pt x="1507253" y="10049"/>
                </a:lnTo>
                <a:lnTo>
                  <a:pt x="29140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091555" y="2875402"/>
            <a:ext cx="3776046" cy="2060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101603" y="1952786"/>
            <a:ext cx="3776046" cy="885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821561" y="4050273"/>
            <a:ext cx="3765998" cy="956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4" name="Picture 4" descr="Vicenconsejería de Formación Profes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3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8" b="-608"/>
          <a:stretch/>
        </p:blipFill>
        <p:spPr bwMode="auto">
          <a:xfrm>
            <a:off x="4763325" y="778583"/>
            <a:ext cx="4124326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4" y="976265"/>
            <a:ext cx="4117972" cy="44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3974" y="47614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2014</a:t>
            </a:r>
            <a:endParaRPr lang="es-ES" sz="32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672874" y="265135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2045</a:t>
            </a:r>
            <a:endParaRPr lang="es-ES" sz="3200" b="1" dirty="0"/>
          </a:p>
        </p:txBody>
      </p:sp>
      <p:sp>
        <p:nvSpPr>
          <p:cNvPr id="22" name="21 Rectángulo"/>
          <p:cNvSpPr/>
          <p:nvPr/>
        </p:nvSpPr>
        <p:spPr>
          <a:xfrm>
            <a:off x="811513" y="1989478"/>
            <a:ext cx="3776046" cy="2060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821561" y="1066862"/>
            <a:ext cx="3776046" cy="885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orma libre"/>
          <p:cNvSpPr/>
          <p:nvPr/>
        </p:nvSpPr>
        <p:spPr>
          <a:xfrm>
            <a:off x="1457011" y="1061093"/>
            <a:ext cx="2210637" cy="2964264"/>
          </a:xfrm>
          <a:custGeom>
            <a:avLst/>
            <a:gdLst>
              <a:gd name="connsiteX0" fmla="*/ 291402 w 2210637"/>
              <a:gd name="connsiteY0" fmla="*/ 0 h 2964264"/>
              <a:gd name="connsiteX1" fmla="*/ 341644 w 2210637"/>
              <a:gd name="connsiteY1" fmla="*/ 231112 h 2964264"/>
              <a:gd name="connsiteX2" fmla="*/ 261257 w 2210637"/>
              <a:gd name="connsiteY2" fmla="*/ 432079 h 2964264"/>
              <a:gd name="connsiteX3" fmla="*/ 271305 w 2210637"/>
              <a:gd name="connsiteY3" fmla="*/ 673240 h 2964264"/>
              <a:gd name="connsiteX4" fmla="*/ 0 w 2210637"/>
              <a:gd name="connsiteY4" fmla="*/ 914400 h 2964264"/>
              <a:gd name="connsiteX5" fmla="*/ 914400 w 2210637"/>
              <a:gd name="connsiteY5" fmla="*/ 904352 h 2964264"/>
              <a:gd name="connsiteX6" fmla="*/ 914400 w 2210637"/>
              <a:gd name="connsiteY6" fmla="*/ 2964264 h 2964264"/>
              <a:gd name="connsiteX7" fmla="*/ 1477108 w 2210637"/>
              <a:gd name="connsiteY7" fmla="*/ 2964264 h 2964264"/>
              <a:gd name="connsiteX8" fmla="*/ 1477108 w 2210637"/>
              <a:gd name="connsiteY8" fmla="*/ 904352 h 2964264"/>
              <a:gd name="connsiteX9" fmla="*/ 2210637 w 2210637"/>
              <a:gd name="connsiteY9" fmla="*/ 904352 h 2964264"/>
              <a:gd name="connsiteX10" fmla="*/ 1919235 w 2210637"/>
              <a:gd name="connsiteY10" fmla="*/ 683288 h 2964264"/>
              <a:gd name="connsiteX11" fmla="*/ 1838848 w 2210637"/>
              <a:gd name="connsiteY11" fmla="*/ 472273 h 2964264"/>
              <a:gd name="connsiteX12" fmla="*/ 1668026 w 2210637"/>
              <a:gd name="connsiteY12" fmla="*/ 190919 h 2964264"/>
              <a:gd name="connsiteX13" fmla="*/ 1507253 w 2210637"/>
              <a:gd name="connsiteY13" fmla="*/ 10049 h 2964264"/>
              <a:gd name="connsiteX14" fmla="*/ 291402 w 2210637"/>
              <a:gd name="connsiteY14" fmla="*/ 0 h 29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0637" h="2964264">
                <a:moveTo>
                  <a:pt x="291402" y="0"/>
                </a:moveTo>
                <a:lnTo>
                  <a:pt x="341644" y="231112"/>
                </a:lnTo>
                <a:lnTo>
                  <a:pt x="261257" y="432079"/>
                </a:lnTo>
                <a:lnTo>
                  <a:pt x="271305" y="673240"/>
                </a:lnTo>
                <a:lnTo>
                  <a:pt x="0" y="914400"/>
                </a:lnTo>
                <a:lnTo>
                  <a:pt x="914400" y="904352"/>
                </a:lnTo>
                <a:lnTo>
                  <a:pt x="914400" y="2964264"/>
                </a:lnTo>
                <a:lnTo>
                  <a:pt x="1477108" y="2964264"/>
                </a:lnTo>
                <a:lnTo>
                  <a:pt x="1477108" y="904352"/>
                </a:lnTo>
                <a:lnTo>
                  <a:pt x="2210637" y="904352"/>
                </a:lnTo>
                <a:lnTo>
                  <a:pt x="1919235" y="683288"/>
                </a:lnTo>
                <a:lnTo>
                  <a:pt x="1838848" y="472273"/>
                </a:lnTo>
                <a:lnTo>
                  <a:pt x="1668026" y="190919"/>
                </a:lnTo>
                <a:lnTo>
                  <a:pt x="1507253" y="10049"/>
                </a:lnTo>
                <a:lnTo>
                  <a:pt x="29140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091555" y="1998773"/>
            <a:ext cx="3776046" cy="2060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5101603" y="827559"/>
            <a:ext cx="3776046" cy="1134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orma libre"/>
          <p:cNvSpPr/>
          <p:nvPr/>
        </p:nvSpPr>
        <p:spPr>
          <a:xfrm>
            <a:off x="5255288" y="827559"/>
            <a:ext cx="3336053" cy="3235569"/>
          </a:xfrm>
          <a:custGeom>
            <a:avLst/>
            <a:gdLst>
              <a:gd name="connsiteX0" fmla="*/ 1376624 w 3336053"/>
              <a:gd name="connsiteY0" fmla="*/ 3225521 h 3235569"/>
              <a:gd name="connsiteX1" fmla="*/ 1376624 w 3336053"/>
              <a:gd name="connsiteY1" fmla="*/ 1155560 h 3235569"/>
              <a:gd name="connsiteX2" fmla="*/ 0 w 3336053"/>
              <a:gd name="connsiteY2" fmla="*/ 1155560 h 3235569"/>
              <a:gd name="connsiteX3" fmla="*/ 0 w 3336053"/>
              <a:gd name="connsiteY3" fmla="*/ 904351 h 3235569"/>
              <a:gd name="connsiteX4" fmla="*/ 50242 w 3336053"/>
              <a:gd name="connsiteY4" fmla="*/ 542611 h 3235569"/>
              <a:gd name="connsiteX5" fmla="*/ 200967 w 3336053"/>
              <a:gd name="connsiteY5" fmla="*/ 251209 h 3235569"/>
              <a:gd name="connsiteX6" fmla="*/ 422031 w 3336053"/>
              <a:gd name="connsiteY6" fmla="*/ 0 h 3235569"/>
              <a:gd name="connsiteX7" fmla="*/ 2723103 w 3336053"/>
              <a:gd name="connsiteY7" fmla="*/ 0 h 3235569"/>
              <a:gd name="connsiteX8" fmla="*/ 3094892 w 3336053"/>
              <a:gd name="connsiteY8" fmla="*/ 401934 h 3235569"/>
              <a:gd name="connsiteX9" fmla="*/ 3336053 w 3336053"/>
              <a:gd name="connsiteY9" fmla="*/ 934497 h 3235569"/>
              <a:gd name="connsiteX10" fmla="*/ 3336053 w 3336053"/>
              <a:gd name="connsiteY10" fmla="*/ 1145512 h 3235569"/>
              <a:gd name="connsiteX11" fmla="*/ 1939332 w 3336053"/>
              <a:gd name="connsiteY11" fmla="*/ 1145512 h 3235569"/>
              <a:gd name="connsiteX12" fmla="*/ 1939332 w 3336053"/>
              <a:gd name="connsiteY12" fmla="*/ 3235569 h 3235569"/>
              <a:gd name="connsiteX13" fmla="*/ 1376624 w 3336053"/>
              <a:gd name="connsiteY13" fmla="*/ 3225521 h 323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6053" h="3235569">
                <a:moveTo>
                  <a:pt x="1376624" y="3225521"/>
                </a:moveTo>
                <a:lnTo>
                  <a:pt x="1376624" y="1155560"/>
                </a:lnTo>
                <a:lnTo>
                  <a:pt x="0" y="1155560"/>
                </a:lnTo>
                <a:lnTo>
                  <a:pt x="0" y="904351"/>
                </a:lnTo>
                <a:lnTo>
                  <a:pt x="50242" y="542611"/>
                </a:lnTo>
                <a:lnTo>
                  <a:pt x="200967" y="251209"/>
                </a:lnTo>
                <a:lnTo>
                  <a:pt x="422031" y="0"/>
                </a:lnTo>
                <a:lnTo>
                  <a:pt x="2723103" y="0"/>
                </a:lnTo>
                <a:lnTo>
                  <a:pt x="3094892" y="401934"/>
                </a:lnTo>
                <a:lnTo>
                  <a:pt x="3336053" y="934497"/>
                </a:lnTo>
                <a:lnTo>
                  <a:pt x="3336053" y="1145512"/>
                </a:lnTo>
                <a:lnTo>
                  <a:pt x="1939332" y="1145512"/>
                </a:lnTo>
                <a:lnTo>
                  <a:pt x="1939332" y="3235569"/>
                </a:lnTo>
                <a:lnTo>
                  <a:pt x="1376624" y="322552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821561" y="4050273"/>
            <a:ext cx="3765998" cy="956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5079198" y="4068096"/>
            <a:ext cx="3765998" cy="956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7" name="Picture 4" descr="Vicenconsejería de Formación Profes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5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8" b="-608"/>
          <a:stretch/>
        </p:blipFill>
        <p:spPr bwMode="auto">
          <a:xfrm>
            <a:off x="4763325" y="778583"/>
            <a:ext cx="4124326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4" y="976265"/>
            <a:ext cx="4117972" cy="44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3974" y="47614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2014</a:t>
            </a:r>
            <a:endParaRPr lang="es-ES" sz="32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672874" y="265135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2045</a:t>
            </a:r>
            <a:endParaRPr lang="es-ES" sz="3200" b="1" dirty="0"/>
          </a:p>
        </p:txBody>
      </p:sp>
      <p:sp>
        <p:nvSpPr>
          <p:cNvPr id="22" name="21 Rectángulo"/>
          <p:cNvSpPr/>
          <p:nvPr/>
        </p:nvSpPr>
        <p:spPr>
          <a:xfrm>
            <a:off x="811513" y="1989478"/>
            <a:ext cx="3776046" cy="2060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821561" y="1066862"/>
            <a:ext cx="3776046" cy="885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orma libre"/>
          <p:cNvSpPr/>
          <p:nvPr/>
        </p:nvSpPr>
        <p:spPr>
          <a:xfrm>
            <a:off x="1457011" y="1061093"/>
            <a:ext cx="2210637" cy="2964264"/>
          </a:xfrm>
          <a:custGeom>
            <a:avLst/>
            <a:gdLst>
              <a:gd name="connsiteX0" fmla="*/ 291402 w 2210637"/>
              <a:gd name="connsiteY0" fmla="*/ 0 h 2964264"/>
              <a:gd name="connsiteX1" fmla="*/ 341644 w 2210637"/>
              <a:gd name="connsiteY1" fmla="*/ 231112 h 2964264"/>
              <a:gd name="connsiteX2" fmla="*/ 261257 w 2210637"/>
              <a:gd name="connsiteY2" fmla="*/ 432079 h 2964264"/>
              <a:gd name="connsiteX3" fmla="*/ 271305 w 2210637"/>
              <a:gd name="connsiteY3" fmla="*/ 673240 h 2964264"/>
              <a:gd name="connsiteX4" fmla="*/ 0 w 2210637"/>
              <a:gd name="connsiteY4" fmla="*/ 914400 h 2964264"/>
              <a:gd name="connsiteX5" fmla="*/ 914400 w 2210637"/>
              <a:gd name="connsiteY5" fmla="*/ 904352 h 2964264"/>
              <a:gd name="connsiteX6" fmla="*/ 914400 w 2210637"/>
              <a:gd name="connsiteY6" fmla="*/ 2964264 h 2964264"/>
              <a:gd name="connsiteX7" fmla="*/ 1477108 w 2210637"/>
              <a:gd name="connsiteY7" fmla="*/ 2964264 h 2964264"/>
              <a:gd name="connsiteX8" fmla="*/ 1477108 w 2210637"/>
              <a:gd name="connsiteY8" fmla="*/ 904352 h 2964264"/>
              <a:gd name="connsiteX9" fmla="*/ 2210637 w 2210637"/>
              <a:gd name="connsiteY9" fmla="*/ 904352 h 2964264"/>
              <a:gd name="connsiteX10" fmla="*/ 1919235 w 2210637"/>
              <a:gd name="connsiteY10" fmla="*/ 683288 h 2964264"/>
              <a:gd name="connsiteX11" fmla="*/ 1838848 w 2210637"/>
              <a:gd name="connsiteY11" fmla="*/ 472273 h 2964264"/>
              <a:gd name="connsiteX12" fmla="*/ 1668026 w 2210637"/>
              <a:gd name="connsiteY12" fmla="*/ 190919 h 2964264"/>
              <a:gd name="connsiteX13" fmla="*/ 1507253 w 2210637"/>
              <a:gd name="connsiteY13" fmla="*/ 10049 h 2964264"/>
              <a:gd name="connsiteX14" fmla="*/ 291402 w 2210637"/>
              <a:gd name="connsiteY14" fmla="*/ 0 h 29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0637" h="2964264">
                <a:moveTo>
                  <a:pt x="291402" y="0"/>
                </a:moveTo>
                <a:lnTo>
                  <a:pt x="341644" y="231112"/>
                </a:lnTo>
                <a:lnTo>
                  <a:pt x="261257" y="432079"/>
                </a:lnTo>
                <a:lnTo>
                  <a:pt x="271305" y="673240"/>
                </a:lnTo>
                <a:lnTo>
                  <a:pt x="0" y="914400"/>
                </a:lnTo>
                <a:lnTo>
                  <a:pt x="914400" y="904352"/>
                </a:lnTo>
                <a:lnTo>
                  <a:pt x="914400" y="2964264"/>
                </a:lnTo>
                <a:lnTo>
                  <a:pt x="1477108" y="2964264"/>
                </a:lnTo>
                <a:lnTo>
                  <a:pt x="1477108" y="904352"/>
                </a:lnTo>
                <a:lnTo>
                  <a:pt x="2210637" y="904352"/>
                </a:lnTo>
                <a:lnTo>
                  <a:pt x="1919235" y="683288"/>
                </a:lnTo>
                <a:lnTo>
                  <a:pt x="1838848" y="472273"/>
                </a:lnTo>
                <a:lnTo>
                  <a:pt x="1668026" y="190919"/>
                </a:lnTo>
                <a:lnTo>
                  <a:pt x="1507253" y="10049"/>
                </a:lnTo>
                <a:lnTo>
                  <a:pt x="29140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091555" y="1998773"/>
            <a:ext cx="3776046" cy="2060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5101603" y="827559"/>
            <a:ext cx="3776046" cy="1134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orma libre"/>
          <p:cNvSpPr/>
          <p:nvPr/>
        </p:nvSpPr>
        <p:spPr>
          <a:xfrm>
            <a:off x="5255288" y="827559"/>
            <a:ext cx="3336053" cy="3235569"/>
          </a:xfrm>
          <a:custGeom>
            <a:avLst/>
            <a:gdLst>
              <a:gd name="connsiteX0" fmla="*/ 1376624 w 3336053"/>
              <a:gd name="connsiteY0" fmla="*/ 3225521 h 3235569"/>
              <a:gd name="connsiteX1" fmla="*/ 1376624 w 3336053"/>
              <a:gd name="connsiteY1" fmla="*/ 1155560 h 3235569"/>
              <a:gd name="connsiteX2" fmla="*/ 0 w 3336053"/>
              <a:gd name="connsiteY2" fmla="*/ 1155560 h 3235569"/>
              <a:gd name="connsiteX3" fmla="*/ 0 w 3336053"/>
              <a:gd name="connsiteY3" fmla="*/ 904351 h 3235569"/>
              <a:gd name="connsiteX4" fmla="*/ 50242 w 3336053"/>
              <a:gd name="connsiteY4" fmla="*/ 542611 h 3235569"/>
              <a:gd name="connsiteX5" fmla="*/ 200967 w 3336053"/>
              <a:gd name="connsiteY5" fmla="*/ 251209 h 3235569"/>
              <a:gd name="connsiteX6" fmla="*/ 422031 w 3336053"/>
              <a:gd name="connsiteY6" fmla="*/ 0 h 3235569"/>
              <a:gd name="connsiteX7" fmla="*/ 2723103 w 3336053"/>
              <a:gd name="connsiteY7" fmla="*/ 0 h 3235569"/>
              <a:gd name="connsiteX8" fmla="*/ 3094892 w 3336053"/>
              <a:gd name="connsiteY8" fmla="*/ 401934 h 3235569"/>
              <a:gd name="connsiteX9" fmla="*/ 3336053 w 3336053"/>
              <a:gd name="connsiteY9" fmla="*/ 934497 h 3235569"/>
              <a:gd name="connsiteX10" fmla="*/ 3336053 w 3336053"/>
              <a:gd name="connsiteY10" fmla="*/ 1145512 h 3235569"/>
              <a:gd name="connsiteX11" fmla="*/ 1939332 w 3336053"/>
              <a:gd name="connsiteY11" fmla="*/ 1145512 h 3235569"/>
              <a:gd name="connsiteX12" fmla="*/ 1939332 w 3336053"/>
              <a:gd name="connsiteY12" fmla="*/ 3235569 h 3235569"/>
              <a:gd name="connsiteX13" fmla="*/ 1376624 w 3336053"/>
              <a:gd name="connsiteY13" fmla="*/ 3225521 h 323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6053" h="3235569">
                <a:moveTo>
                  <a:pt x="1376624" y="3225521"/>
                </a:moveTo>
                <a:lnTo>
                  <a:pt x="1376624" y="1155560"/>
                </a:lnTo>
                <a:lnTo>
                  <a:pt x="0" y="1155560"/>
                </a:lnTo>
                <a:lnTo>
                  <a:pt x="0" y="904351"/>
                </a:lnTo>
                <a:lnTo>
                  <a:pt x="50242" y="542611"/>
                </a:lnTo>
                <a:lnTo>
                  <a:pt x="200967" y="251209"/>
                </a:lnTo>
                <a:lnTo>
                  <a:pt x="422031" y="0"/>
                </a:lnTo>
                <a:lnTo>
                  <a:pt x="2723103" y="0"/>
                </a:lnTo>
                <a:lnTo>
                  <a:pt x="3094892" y="401934"/>
                </a:lnTo>
                <a:lnTo>
                  <a:pt x="3336053" y="934497"/>
                </a:lnTo>
                <a:lnTo>
                  <a:pt x="3336053" y="1145512"/>
                </a:lnTo>
                <a:lnTo>
                  <a:pt x="1939332" y="1145512"/>
                </a:lnTo>
                <a:lnTo>
                  <a:pt x="1939332" y="3235569"/>
                </a:lnTo>
                <a:lnTo>
                  <a:pt x="1376624" y="322552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908431" y="1221869"/>
            <a:ext cx="110532" cy="1125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21561" y="4050273"/>
            <a:ext cx="3765998" cy="956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079198" y="4068096"/>
            <a:ext cx="3765998" cy="9562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1958307" y="1225985"/>
            <a:ext cx="110532" cy="1125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9" name="Picture 4" descr="Vicenconsejería de Formación Profes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3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_m48E1Uny6G8/S8ykwIGwxII/AAAAAAAAAWQ/JtfMLzmH4PM/s1600/Alice_Stil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5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1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301444" y="605380"/>
            <a:ext cx="184731" cy="622460"/>
          </a:xfrm>
          <a:prstGeom prst="rect">
            <a:avLst/>
          </a:prstGeom>
          <a:solidFill>
            <a:schemeClr val="bg1"/>
          </a:solidFill>
        </p:spPr>
        <p:txBody>
          <a:bodyPr wrap="none" tIns="144000" rtlCol="0">
            <a:spAutoFit/>
          </a:bodyPr>
          <a:lstStyle/>
          <a:p>
            <a:endParaRPr lang="es-ES" sz="2800" b="1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172"/>
          <a:stretch/>
        </p:blipFill>
        <p:spPr bwMode="auto">
          <a:xfrm>
            <a:off x="84317" y="676294"/>
            <a:ext cx="1187267" cy="168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36" y="699311"/>
            <a:ext cx="1191210" cy="16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://uwap.uwa.edu.au/static/files/assets/bd620422/next_converge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86" y="929232"/>
            <a:ext cx="1582759" cy="24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media.npr.org/assets/bakertaylor/covers/t/the-price-of-inequality/9780393088694_custom-6e6b34e78bbf222100052cd95a5e63cc39ad1c5a-s6-c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36" y="1372162"/>
            <a:ext cx="1471166" cy="22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49" y="2236856"/>
            <a:ext cx="1582759" cy="245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4" b="11728"/>
          <a:stretch/>
        </p:blipFill>
        <p:spPr bwMode="auto">
          <a:xfrm>
            <a:off x="1274848" y="2459904"/>
            <a:ext cx="1166156" cy="171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Towards the Circular Economy vol.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36" y="2937456"/>
            <a:ext cx="1401363" cy="23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1" y="2508999"/>
            <a:ext cx="1186787" cy="166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261119" y="161222"/>
            <a:ext cx="625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Siglo XXI. Cambio del modelo económico</a:t>
            </a:r>
          </a:p>
        </p:txBody>
      </p:sp>
      <p:pic>
        <p:nvPicPr>
          <p:cNvPr id="15" name="Picture 6" descr="http://www.revistahumanum.org/blog/wp-content/uploads/2014/05/Capital-Pikett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86" y="3576336"/>
            <a:ext cx="1601014" cy="24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0.wp.com/www.dailycal.org/assets/uploads/2014/04/PikketyMUG.jpg?26407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09" y="4501647"/>
            <a:ext cx="1176337" cy="14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7" name="Picture 4" descr="Vicenconsejería de Formación Profesion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43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301444" y="1169378"/>
            <a:ext cx="184731" cy="622460"/>
          </a:xfrm>
          <a:prstGeom prst="rect">
            <a:avLst/>
          </a:prstGeom>
          <a:solidFill>
            <a:schemeClr val="bg1"/>
          </a:solidFill>
        </p:spPr>
        <p:txBody>
          <a:bodyPr wrap="none" tIns="144000" rtlCol="0">
            <a:spAutoFit/>
          </a:bodyPr>
          <a:lstStyle/>
          <a:p>
            <a:endParaRPr lang="es-ES" sz="2800" b="1" dirty="0" smtClean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5" y="1489903"/>
            <a:ext cx="1204683" cy="18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http://www.wikiberal.org/images/0/04/Suzanne_Berg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r="3063"/>
          <a:stretch/>
        </p:blipFill>
        <p:spPr bwMode="auto">
          <a:xfrm>
            <a:off x="1593756" y="1489903"/>
            <a:ext cx="1208551" cy="18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1" y="3361496"/>
            <a:ext cx="1358277" cy="17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56" y="3337819"/>
            <a:ext cx="1198483" cy="17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 descr="http://4.bp.blogspot.com/-RbgEzEnzn0I/UGbbYmk8uvI/AAAAAAAABGA/CRXU3rdQ_mU/s1600/Producing+Prosperity+Cov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6434"/>
          <a:stretch/>
        </p:blipFill>
        <p:spPr bwMode="auto">
          <a:xfrm>
            <a:off x="3118308" y="1475179"/>
            <a:ext cx="1395964" cy="21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ecx.images-amazon.com/images/I/518FQFTzDvL._SY445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0" y="2078646"/>
            <a:ext cx="1467516" cy="21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newamerica.net/sites/newamerica.net/files/events/InnovationEconomics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r="18010"/>
          <a:stretch/>
        </p:blipFill>
        <p:spPr bwMode="auto">
          <a:xfrm>
            <a:off x="5720308" y="2561478"/>
            <a:ext cx="1403835" cy="21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63" y="3022034"/>
            <a:ext cx="1535649" cy="216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556547" y="354374"/>
            <a:ext cx="8094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La próxima década. Industria del Conocimiento</a:t>
            </a:r>
          </a:p>
        </p:txBody>
      </p:sp>
      <p:sp>
        <p:nvSpPr>
          <p:cNvPr id="2" name="AutoShape 2" descr="data:image/jpeg;base64,/9j/4AAQSkZJRgABAQAAAQABAAD/2wCEAAkGBxQSERUUEBQVFBQUFBQUFBQWFxcUFhUbFx0XGBQYFxUYHCggGBolHBUUITEiJykrLi4uFx8zODMsNygtLisBCgoKDg0OGhAQGjccHCQsLCwsLCwsLCwsLCwsLywsLCwsLCwsLCwsLCwsLCwsLCwsLCwsLCwsLCwsLCwsLCwsLP/AABEIARMAtwMBEQACEQEDEQH/xAAbAAEAAgMBAQAAAAAAAAAAAAAABgcBBAUCA//EAEgQAAEDAQMGCAwEBAYCAwAAAAEAAgMRBAUSBiExM3OyExY0QVFT0dIHFBUiVGFxcoGRoaIykrGzIzVCkyRSYnSCwcLhJkN1/8QAGwEBAQEAAwEBAAAAAAAAAAAAAAQBAgYHAwX/xAAxEQEAAQMBBQYHAQACAwAAAAAAAQIDBBEyMzRRUhITFDFxkQUVFiFBYYEiJEIGIzX/2gAMAwEAAhEDEQA/ANC8rfKJpRwsgpLIAA91B5xpmr6l+VVXVFU/d6Th4lmbVNXZifs1/KMvXS/3Hdq4d5Vp5qPBWOmDyjL10v539qd5VzPBWOmDyjL10v539qd5Vzb4Ox0QeUZeul/uP7U7yrmzwdjpg8oy9dL+d/aneVc2+DsdMHlGXrpfzv7U7yrmeDsdEHlGXrpfzv7U7yrmzwdjpg8oS9bL/cd2p3lXM8Hj9MM+PzdbL+d/at7dU+UuM42LH/WAW6brZfzv7Vvar5s7jE6YPHputl/O/tWdqvmybGJ0wG3TdbL+d/at7VfNnc4nTB49N1sv539qzt1R+XKMfFnyphjyjL10v9x/as7yrm5+Dx+mDyjL10v539qd5Vzb4Ox0QeUZeul/uP7U7yrmeDsdEHlGXrpfzv7U7yrmzwdjog8oy9dL+d/aneVc2+DsdMHlGXrpf7j+1O8q5s8HY6IPKMvWy/3H9qd5PM8HY6YPKMvWy/3Hdqd5P4kjDx9dezDpZO22R1pjBkkIOOoL3EHzHc1fUudFczP3Q/EcW1RYmYp0nWHNvPXy7WTeK+dyI7crMWP+LTpyWXZ7lhOBrYA9zmvdmDBQMwA1LiM9ZB8iudmz2411dJyPiF6iuYips8Wmeifs95fXwv7fD5nf6meLTPRP2u8nhf2fM7/UxxaZ6J+13k8L+z5nf6meLTPRP2u8nhf2fM7/AFHFpnon7XeTwv7Pmd/qOLTPRP2u8nhf2fM7/UxxZZ6J+z3k8L+z5nf5hyZZ6KR7DEP/ACXKMfT8uFWfdnzkOTLfRnfmi7y5dxPNwnMuc2Tk030U/OLvLO4nmeMuc2Bk030U/OLvJ3E8zxlfNni030U/OLvLPD/typzrsfk4tM9E/a7y4+F/b6fM7/M4tM9E/a7yeF/Z8zv9THFpnon7XeTwv7Pmd/qOLLPRP2u8nhf2fM7/AFM8Wmeiftd5PC/s+Z3+o4tM9E/a7yeF/Z8zv9THFpnon7PeTwn7Pml/qa89ywtJa6zhjsBeKhhBAIBztJofOC+dyx2I11faz8RvV1xGqv8AJ8f4xntk3Xrja83b8+Z8J7NO89dLtZN4rLm3KjF4WPRcdx62LYz71nVWJsPOszeykaqSixogICAgICAgICAgICAgICAgLRH8oNa3YSb8SmyNlRi72FTZP8sZ70m69S2vN37O4T2aV566XaybxS5tSoxeFj0XJceti2M+9ZlTibDzvM3spEqUogICAgICAgICAgICAgICAgICCP5Qa1uwk34lPk7KjF3kKmyf5Yz3pN16ltebvudwns0rz10u1l3ilzalTi8LHouS49bFsZ96zKnE2HneZvZSJUpRAQEBAQEBAQEBAQEBAQEBAQEYj+UGtbsJN+JT5Oypxd5Cpsn+WM96TdepbXm77ncJ7NK89dLtZd4pc2pU4vCx6LkuPWxbGfesypxNh53mb2UiVKUQEBAQEBAQEBAQEBAQEBAQEBGI/lBrW7CTfiU+TsqcXeQqbJ/ljPek3XqW15u+53CezSvPXS7WXeKXNqVOLwsei5Lj1sWxn3rMqcTYed5m9lIlSlEBAQEBAQEBAQEBAQEBAQEBARiP5Qa1uwk34lPk7KnF3kKmyf5Yz3pN16ltebvudwns0rz10u1l3ilzalTi8LHouS49bFsZ96zKnE2HneZvZSJUpRAQEBAQEBBhzgNKzUeOHb/mHzWdqDR7a4HQtiRlaCAgICAgICMR/KDWt2Em/Ep8nZU4u8hU2T/LGe9JuvUtrzd9zuE9mleeul2su8UubUqcXhY9FyXHrYtjPvWZU4mw87zN7KRKlKICAgICAgxRBhzAVmmo+Xijej6lce7hvafRsYC5aRDHui0EBAQEBAQEYj+UGtbsJN+JT5Oypxd5Cpsn+WM96TdepbXm77ncJ7NK89dLtZd4pc2pU4vCx6LkuPWxbGfesypxNh53mb2UiVKURhVGi0FgICAt0CqaSwWDFVuhqVQZRosCqMEaxVGaso0RiP5Qa1uwk34lPk7KnF3kKmyf5Yz3pN16ltebvudwns0rz10u1l3ilzalTi8LHouS49bFsZ96zKnE2HneZvZSJUpXytE4Y0ueQGtBJJ0ADSmun3ltNFVcxTT5oMcqbZa3uF3Qjg2mnCSc5Uve11bPk/d+X4+PTE5NX+p/EOhk/edu4fgbbE0AtJbI3Rm5lyorr1+6bMsYvdduxV/EtCq1fkwh975WiK8YoK+ZTDKehz/wfLN81LVd/wBaP2cf4ZVcxKrv5/CXgqmPJ+MieWmUE9mkhZZw1xlJFHdOanOp7tc0zGj9f4bhWr9NVVydIhq3flZaI7QyG3wiPhDRj26K8y403au1pU+174bZrtTcxqtdPNKL+tjobNLIymJjC4V0VHSvvcnSNYfk41uLt2mify08kb0fabK2WQAOcXVw6MxI51luqZp1fbPxqbF6bdKPZQ5QXhZjI8wxiBr6Mec5IJo2oDl8a7ldEv0sHCw8js0dqe03smb0t8z2OniY2B7MQe2lc4q3Niqtt1Vz5p8/HxLWtNqZmqJS4miofkx9/tCIZO5Vie2zw18z/wCk9ODM/tU9N3WvR+xmfDJs41F38/lLgqfy/G/aMWq/5G3myygN4NzMRP8AVoKn7ye3o/VowqKsOq/+YlKV935YjEfyg1rdhJvxKfJ2VOLvIVNk/wAsZ70m69S2vN33O4T2aV566Xay7xS5tSpxeFj0XJceti2M+9ZlTibDzvM3spEqUqJ+EyZzbC/D/U5rXewnOvjkbD9X4NETlRq6mSVnYyxwiMADADm5yc5K5WYjs/ZNn11VZFfa5uvRfSYRRLTvi3tghfK7QxpPtPMPmuNc6Uvvj2pvXabcflU8VjZPZJ7RLKwWl7+EY0uGKjebTz5x8AodImmZ/Lt1Vy5Zv0WKaf8AERpP9WPkXe/jNkjefxtGB/tbmr8cx+Krs19ql1r4lizYv1Uz5fhG/CXIWT2RzW4i15IaOcgjMvlfnSqH6nwSmK7V2mZ0jR8/F7XeNphfNDwEMLsWfSac30CyO1XVGsM7zHwrNVNFXaqqS7K3kU+yd+i+9yNKJfkYHE0erneDb+Xx+1+8VljYU/GY/wCXU8eE7kD/AH494LMjZcvgnFx6S7GS/I7PsY90L6WdlFnT/wAiv1lzcvr48WsrsJ8+TzGdOfSfgKr53rnZp0VfCcSb+RHKPugdqszLJFZZ4ZGOmjNZmtcKnFnp8M4+KlnSnSqH79FV3JruWa6dKZ8v4tmw2pssbZGGrXtDh8V+hTPajWHT7tubdU0z5xKE2/8AnsWz/wCipZ+95+7a/wDmVeqfBV6PwNJZWMR/KDWt2Em/Ep8nZU4u8hU2T/LGe9JuvUtrzd9zuE9mleeul2su8UubUqcXhY9FyXHrYtjPvWZU4mw87zN7KRKlK0r4u5tohfE/Q9pFecdBHrBXGuntUzD7Y96qxci5T+EEsFstt2/wXwutEIJwOZWoHR/6U0TXbfvXbeLnf+yKuxV+Ydq4L8tVptAxQOhgDTUurUu5tK+lFdVU/d+fl4lixb/zX2qmvl9FNaHw2aJjsD3NdK8A4QK5qn5lZfiatKYfX4VXbsU1Xqp/1EfZutyBsVNUSenE7tXKMenzfOfjOVrr2nLyasMtivCWFrHGzyZ2voS1ppUVPzHyXC3TNFcwozb9GXjU3Jn/AHD75b2OR9qsZYxzg2QFxAqAKjOVtyJmYcPhl6i3YuxVOkzH2TQKimfs/F/LmZURF1kma0FzjG4ADOTm5lwubMwpwqoov0zPlEuf4P4HR2GNsjS1wL6gihGc8yyzGlOkqPi1ym5kzVTOsS8+ESzvksL2xtLnYmZmip0hZeiZp0hy+EXKbeTE1TpH3dTJyMtskDXAhwiYCDmINBUFcrf2piEeZVFV+qqOcoled2vt95YZWPFmhaRUggPPPQ+s/oV8KqO3X+n6+Pk04mLrRP8AuXUnyBseEhsZBoaHE7MeY6VznHp00T2/jeVFcTMvj4OzNHG+zzse3gneY4g4XA1/CfaPqEs6xGknxabddcXbc66+fq5mU3DRXm20RQPlDYwMwNDWo009a+VyKu87ULcLubuFNquvszqk+TF8y2nHw1ndBhw0xV86ta6QOhUUV1T5vyc3Ft2JjsV9p3l9EKP5Qa1uwk34lPk7KnF3kKmyf5Yz3pN16ltebvudwns0rz10u1l3ilzalTi8LHouS49bFsZ96zKnE2HneZvZSJUpWFrGKLJiCGaJ9mz92KIxmiaGmhRPtrqFEn7mgtNRPseoAsP0ELSWAEj7EaFFkRB/WVumhrBRZ9mlE0hgAkREEi0cDKDWt2Em/EpsnZU4u8hU2T/LGe9JuvUtrzd9zuE9mleeul2su8UubUqcXhY9FyXHrYtjPvWZU4mw87zN7KRKlKINae1tY4AkZw5xq4CgaKl1CakaPmg9QWxj2l0b2uaK1c0hwzCpzj2hBqxXvG6RjGuH8SPhGGoGIVoABpOgn4INttpaQ7AQ4tzENIJr0eooObdt9iSpe0RNDpGAue04jGSJAPZhd+UrRvi3R+b57POrh84edStcPToPyWDwL0iIaWyNcHPDAWkOq4ioGb1Z0H1gtTH/AIHtdmr5pBzVIrm5qhw9oKDnC/gbRJC1oJhwcIcYFA4BxdhPMA5tfatG3FecZpiexrywSYMbSQ00z5jnGcZxmzrB9ILax7nNY4EsDS4DPTEKtz+sZ1o1rPemMnCw8GJHxmQkAAx1xuof6cTS2vT6kH2F5RVaOFjq6uEY2+dQ0NM+fPmQGXlERXG2gc9tSaZ2Gj9PQUHo3hFiLeEZiaWtc3EKguzNBFcxPMmg+8MocA5pBBFQQag+whYPaMR/KDWt2Em/Ep8nZU4u8hU2T/LGe9JuvUtrzd9zuE9mleeul2su8UubUqcXhY9FyXHrYtjPvWZU4mw87zN7KRKlKIOdb7qErsTnOH8GWGgpokpidUitcwQYs90hkUkbHuAkMhxDDiZjzebmpmzUqDoCD4DJ9mNrsb6sEbR+H8MbXtArTQeEefitGzdN1ts8XBxk0GhxAxaKCpp5xAAznoTUaJyZZwEcPCSUj4Q4hgDnGQPDi6jaV89xzUTUbHkJmPhKnFwfB1IaT/X5wJGY/wAR2jNnQfOO4WscHNc8hsnCBnmhpIi4ENPm1phH1PsWD7WO6GBlHtqTK6alTRrnOLqCnMMR+qBHc4DJml7iZzIXPIaHDGAKNoNAAAFa6OdB5tFyNfHIwvf/ABWsa53m4qMAAAzfH4miDZsVgEReQXHGWk1pmwta0aBnzN50Go64GmN8Re/gnB44PzcIxuxu5quz101zEoMuuJhLTicCzBSgaB5ri85sObE41NP8o6Fuo+U2TrXNY3hZBgMhr5nnY3skNfN6Wc3M49Kaj6W26A5hjpiEkoke8kBzaEOzUGc+aGj1FNR1wFgyjEfyg1rdhJvxKfJ2VOLvIVNk/wAsZ70m69S2vN33O4T2aV566Xay7xS5tSpxeFj0XJceti2M+9ZlTibDzvM3spEqUogICAgICAgICAgICAgICAgICMR/KDWt2Em/Ep8nZU4u8hU2T/LGe9JuvUtrzd9zuE9mleeul2su8UubUqcXhY9FyXHrYtjPvWZU4mw87zN7KRKlKICAgICAg8l3qKDxJNQaD+i4zOg+Hjv+k/Rce3PJuj7RzVGgrnEsfQO9RWj0gICAgICAjEfyg1rdhJvxKfJ2VOLvIVNk/wAsZ70m69S2vN33O4T2aV566Xay7xS5tSpxeFj0XJceti2M+9ZlTibDzvM3spEqUogICAgICAgIFE0gE0BAQEBAQEBARiP5Qa1uwk34lPk7KnF3kKmyf5Yz3pN16ltebvudwns0rz10u1l3ilzalTi8LHouS49bFsZ96zKnE2HneZvZSJUpRAQEBAQEBAQEBAQEBAQEBAQEYj+UGtbsJN+JT5Oypxd5Cpsn+WM96TdepbXm77ncJ7NK89dLtZd4pc2pU4vCx6LkuPWxbGfesypxNh53mb2UiVKUQEBAqgICBVAqgIMAoAcgygxVBlAqgICAjEfyg1rdhJvxKfJ2VOLvIVNk/wAsZ70m69S2vN33O4T2aV566Xay7xS5tSpxeFj0XJceti2M+9ZlTibDzvM3spEqUog+dpjxMc0EtLmkBw0iopUesIKjtFz2pt7R2Dylayx9mdOZKtxAhxbQClKZlx0clhXxG+C7ZgJHOfFZpKSn8Zc1pIdXpqmjPy4mRmVMJuyA2i1R8OYKvxyNx4s+kE1qtlsw+vgnt8k93CSZ7pHcNOMTjU0a8huf1BGS5EE1rviebgbQ6yWGCR0TTFThZntpiJcdArVGvF5G2XK+KZ1pfa7E+RsczZqGSIvNGva4c1Ug81hXjbBHA+WuZsbn19gqkshDvBLlR43YiJXfxICQ4uzHAfOjd7MJAr6kbMPh4Pcrjbbxt7TqxgdB62NLoyfYSAf+SyIKo+yfWy0tijc95o1jS5x6ABUrlP2cVa+DbK6ae2zstILWWutpseLnY04MI/4hp9uJY5TCwMoLRJHZpnwtxSMje5g01IGbNzrWQrTIaKa1CC0RXs98+JrrTZ34S0DPjZweYj2rjq2VtBc4cWVgIxH8oNa3YSb8SnydlTi7yFTZP8sZ70m69S2vN33O4T2aV566Xay7xS5tSpxeFj0XJceti2M+9ZlTibDzvM3spEqUogIK8vA//KLP/wDnv33Li5fhK8sOQWr/AG826VsuMeaF5D5GWCa6rPNLZYXyOgxOe5tSTQ5z60mZcpn7t/wMNHkoDm4e0j4Y3LWS4+S19Muaaex3hWGN075rPaCCY3iTPQuGgj19CxpltlBFfAZd13Vn4SWN08zQRFGxhDj55ABPsRiReFK1+L3POAc5YyBvrLy1n6EoR5oLlPcdosHixsFR47ZYrBKNIDw1uF/vYQ7P6isctXauq7m3dfdjgZ+CS73Q1/zOjIcXH1kg/NIj8smdXR8K9tklbDdtlP8AHtjiHc2GNud5PqJoPZVJZCM5R3FedligtcjrK5t3YTG2FrmO4MYQ5pJ/EMI/7TRy1WXbL/8A8B45ZmcPWIStY00LgQCQD0jP8lriqjKu9bFamWee6gGXq+SOjIQ5rgSRwjZRQNIB5z+lUavNmjPp51riygIxH8oNa3YSb8SnydlTi7yFTZP8sZ70m69S2vN33O4T2aV566Xay7xS5tSpxeFj0XJceti2M+9ZlTibDzvM3spEqUogIPibMwvDy1uMCgdQYqdFVmg+kjA4EOAIOYg5wfaFug8xQta3C1oDRmDQAB8k0GIIGsFGNa0aaNAAz6cwSB4tdijlbhljZI3oc0OHyKaGujFisEULcMMbIx0MaGj6JoavpPZ2PFHta4aaOAI+RTQJIGuw4mg4SHN9RAoCOjSU0GH2ZjnBzmtLm6HEAkew8yaB4szHjwNx6MVBi+elZoavpIwOBDgCDpBzg/BaPMULWjCxoaOgCg+SaGrWs90wMeZI4Y2vdpe1jQ4/EBDVuoCAjEfyg1rdhJvxKfJ2VOLvIVNk/wAsZ70m69S2vN33O4T2aV566Xay7xS5tSpxeFj0XJceti2M+9ZlTibDzvM3spEqUogIODlplILvs3DujMoxsZgaQCS7MM5zLCHNycy6baLQLNPZ5rJO5pfGyUCkgGc4XDn9Sat0dHKTKMWSWyxlhf41MIQQQMBPOekJMkQ3Mpb3Fjss1oLS8QsLy0GhNOYFGOLe2XUUFlgmLHPltLWGGzMoZHl9DT1AA6T0Jq3R17Tej4rG+0SxYXMiMjosVSKCuHFSlU1EUuzwh2icRujuu0mOTDSWrS3C7+r2c6N0SXKe+pbLGx8NlktRc7CWRUBaKE4jXmzU+KMR/JjwgyW2RrWWCZsZeWPmJaWMIrXFTP6vimpMNnLDLeSwPdWxTSwta1zp2kBgrXMSefR801Ihv5J5Ry2zGZLJLZmhrHMdIQRJir+GnRQH/khMMZP5Vi0Wm0WaSMwTWZ2djiDjYdEjSNLe1NTQyXyrFultAhjPAwP4MTkjDK4acA6BTT6whMJKtYICMR/KDWt2Em/Ep8nZU4u8hU2T/LGe9JuvUtrzd9zuE9mleeul2su8UubUqcXhY9FyXHrYtjPvWZU4mw87zN7KRKlKICCAeGyvk0U0+MQU9uLMsbS83LcVvtFugtl4iGJtmY8QxROL3OLxQlztAFOZNGzL14TOVXV/vW/oklLr+E/+U2zYO/6W/lkK+8GDmRW1jbxaTaZYIzYZXmsfBYBRkXM1wFR05j8eMOU+Szstf5fathJ+hWuEINkHdt6mx2R0VrgbZuDjIiMRLwznbj6aVzrHKVpOGb4LZ8nH8oB4FeRTf7ufeRyqbvhh/k9p91u8E/LISW4R/hYNjFuhIZPmrvwy3a6LgrbZX8FMT4rI4f1slzNr7P0RyhPclrjZYrLHBFoY0VPO539Tj6yUiGS6y1ggIxH8oNa3YSb8SnydlTi7yFTZP8sZ70m69S2vN33O4T2aV566Xay7xS5tSpxeFj0XJceti2M+9ZlTibDzvM3spEqUogIOBlpk54/ZxDwnB0kjkxUxfgNaUrzrNCHdjbQAdAAWjg5TZOeNy2WThMHis4mpSuOnNWuZY2J0bmU90eOWSaz4sHDMLMVMWGvPTnRji3zkNHaLFDZ3PLZbO2MQ2hoo9jmUFR6jTRVNG6urPdT5LE6zTS43viMTpsNK1FMWGulNGaotdOQVts4jYy9ZhFFhAiEbA3C3+npodCN1WARmTRmrgZFZNeT4XxCThMcr5a0w0xmtNK3QmX3ywuLx6xyWYv4PhABjpipQg6PgsIdK77PwcTI61wMayuiuEAV+iRA4+WmTflCBsRk4PDNHLipirgz0pXnTRsO+1axlAQEYj+UGtbsJN+JT5Oypxd5Cpsn+WM96TdepbXm77ncJ7NK89dLtZd4pc2pU4vCx6LkuPWxbGfesypxNh53mb2UiVKUQEBAQEBAQEBAQEBAQEBAQEBGI/lBrW7CTfiU+TsqcXeQqbJ/ljPek3XqW15u+53CezSvPXS7WXeKXNqVOLwsei5Lj1sWxn3rMqcTYed5m9lIlSlEBB4lkwip6QM3rzINVt6xluKpphc/Qa0aaONPggNvSMloqfPphzZjVr3foxyD2y8GOALakOpQ06a90oPLbyYWtdU0e/AM3PnH/AEUHrx9mDHXzcWHRzg4SKeogj4FB5F5sznPQFwJpmq0gHeCDIvGOrRU+cWgZudwJH0BQJLxY0uBOdtKj20p+oQevHWZtOeo0dAr+iDw684xWrqUGI1FM1cP6/qg8+VY64anFQGlM9DhA3gg2bPaA+uGuZxaa5s7cxQfVAQEYj+UGtbsJN+JT5Oypxd5Cpsn+WM96TdepbXm77ncJ7NK89dLtZd4pc2pU4vCx6LkuPWxbGfesypxNh53mb2UiVKUQEAhB5wDoQODHQEDAOhAwBBnCEGMA6EDAOhALB0IGAIMloQY4MdAQZAQZQEBGI/lBrW7CTfiU+TsqcXeQqbJ/ljPek3XqW15u+53CezSvPXS7WXeKXNqVOLwsei5Lj1sWxn3rMqcTYed5m9lIlSlEBAQEBAQEBAQEBAQEBAQEBARiP5Qa1uwk34lPk7KnF3kKmyf5Yz3pN16ltebvudwns0rz10u1k3isubUqcXhY9FyXHrYtjPvWdVYmw87zN7KRKlKICAgICAgIC0FgICAgICAgICAjEfyg1rdhJvxKfJ2VOLvIVNk/yxnvSbr1La83fc7hPZpXnrpdrJvFZc2pU4vC0+i47j1sWxn3rOqsbZedZe9lI1T/ABMJ/AT+An8BP4CfwEBNAWgs0Cq3QKoCwE/gJ/AT+An8BP4C3QR/KDWt2Em/Epsj7UqMXeQqbJ/ljPek3XqW15u+53CezSvPXS7WTeKy55qsSNcamI5JczLSKjQYnEtBAOaorSuevPhHyWU11Ufal1678AuV1TVq9cdouqd9O1b39xw+nK+pjjtF1T/p2p31zmfTlfUzx2i6p/07U765zZ9OV9THHaLqn/TtTvrnM+nK+o47RdU76dq3vrnM+nK+pnjvF1T/AKdqzvrnNv05X1HHaLqn/TtSL1zmz6cr6nwly0aT5sZGjTT9Kr6U3qvzLjP/AI7c6ng5Zf6OY56fLnXPv3H6duc2W5ZCudhpXoFaU0Vr6lnfy36cudTzxx/0Hn0j2U5/aU7+W/Tlzqe2ZZjEKxnDz9Oig5+miyq/LfpyvqbHHaLqnfTtXy7+v8S36cr6jjtF1T/p2p31zmfTlfUcdouqf9O1O+ucz6cr6mOO0XVP+nanfXOZ9OV9TPHaLqnfTtTvrnM+nK+pjjvF1T/p2p31zmfTlfUzx2i6p/07VvfXOZ9O1x/2eXZaxZ6ROBIpXNWmmla6FxqrqqjSX0t/+P10VROqO5OmtrjPrfuvXOzH3fs/EY7ONp6JVabgs7nuJjzlzifOfpJNf6l96qY1fh2su9TRERU+fF2z9X97+8nZhzjOyOo4u2fq/vf3k7MN8dkdTHF2z9X97+8uUW6eR47I6ji7Z+r+9/eW93TyPHZHUcXbP1f3v7yd3TyPHZHUcXbP1f3v7yd3TyPHZHUcXbP1f3v7yd3TyPHZHUcXbP1f3v7y493TyPHZHUcXbP1f3v7y4zRTyPHZHUcXbP1f3v7yzsQeOyOo4u2fq/vf3k7EHjsjqOLtn6v7395OxB47I6meLtn6v7395b2IPHZHUxxds/V/e/vLlTbp5HjsjqOLtn6v7395cu7p5HjsjqOLtn6v7395O7p5HjsjqOLtn6v7395O7p5HjsjqOLtn6v7395O7p5HjsjqOLtn6v7395O7p5HjsjqZ4u2fq/vf3lnd08jx2R1sjJyzdX97+8s7unkyc/I62zddxQMla5rKEVocTzpBGglKaYifs+GRl3q6NKqtX/9k="/>
          <p:cNvSpPr>
            <a:spLocks noChangeAspect="1" noChangeArrowheads="1"/>
          </p:cNvSpPr>
          <p:nvPr/>
        </p:nvSpPr>
        <p:spPr bwMode="auto">
          <a:xfrm>
            <a:off x="155575" y="-1576388"/>
            <a:ext cx="21907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QSERUUEBQVFBQUFBQUFBQWFxcUFhUbFx0XGBQYFxUYHCggGBolHBUUITEiJykrLi4uFx8zODMsNygtLisBCgoKDg0OGhAQGjccHCQsLCwsLCwsLCwsLCwsLywsLCwsLCwsLCwsLCwsLCwsLCwsLCwsLCwsLCwsLCwsLCwsLP/AABEIARMAtwMBEQACEQEDEQH/xAAbAAEAAgMBAQAAAAAAAAAAAAAABgcBBAUCA//EAEgQAAEDAQMGCAwEBAYCAwAAAAEAAgMRBAUSBiExM3OyExY0QVFT0dIHFBUiVGFxcoGRoaIykrGzIzVCkyRSYnSCwcLhJkN1/8QAGwEBAQEAAwEBAAAAAAAAAAAAAAQBAgYHAwX/xAAxEQEAAQMBBQYHAQACAwAAAAAAAQIDBBEyMzRRUhITFDFxkQUVFiFBYYEiJEIGIzX/2gAMAwEAAhEDEQA/ANC8rfKJpRwsgpLIAA91B5xpmr6l+VVXVFU/d6Th4lmbVNXZifs1/KMvXS/3Hdq4d5Vp5qPBWOmDyjL10v539qd5VzPBWOmDyjL10v539qd5Vzb4Ox0QeUZeul/uP7U7yrmzwdjpg8oy9dL+d/aneVc2+DsdMHlGXrpfzv7U7yrmeDsdEHlGXrpfzv7U7yrmzwdjpg8oS9bL/cd2p3lXM8Hj9MM+PzdbL+d/at7dU+UuM42LH/WAW6brZfzv7Vvar5s7jE6YPHputl/O/tWdqvmybGJ0wG3TdbL+d/at7VfNnc4nTB49N1sv539qzt1R+XKMfFnyphjyjL10v9x/as7yrm5+Dx+mDyjL10v539qd5Vzb4Ox0QeUZeul/uP7U7yrmeDsdEHlGXrpfzv7U7yrmzwdjog8oy9dL+d/aneVc2+DsdMHlGXrpf7j+1O8q5s8HY6IPKMvWy/3H9qd5PM8HY6YPKMvWy/3Hdqd5P4kjDx9dezDpZO22R1pjBkkIOOoL3EHzHc1fUudFczP3Q/EcW1RYmYp0nWHNvPXy7WTeK+dyI7crMWP+LTpyWXZ7lhOBrYA9zmvdmDBQMwA1LiM9ZB8iudmz2411dJyPiF6iuYips8Wmeifs95fXwv7fD5nf6meLTPRP2u8nhf2fM7/UxxaZ6J+13k8L+z5nf6meLTPRP2u8nhf2fM7/AFHFpnon7XeTwv7Pmd/qOLTPRP2u8nhf2fM7/UxxZZ6J+z3k8L+z5nf5hyZZ6KR7DEP/ACXKMfT8uFWfdnzkOTLfRnfmi7y5dxPNwnMuc2Tk030U/OLvLO4nmeMuc2Bk030U/OLvJ3E8zxlfNni030U/OLvLPD/typzrsfk4tM9E/a7y4+F/b6fM7/M4tM9E/a7yeF/Z8zv9THFpnon7XeTwv7Pmd/qOLLPRP2u8nhf2fM7/AFM8Wmeiftd5PC/s+Z3+o4tM9E/a7yeF/Z8zv9THFpnon7PeTwn7Pml/qa89ywtJa6zhjsBeKhhBAIBztJofOC+dyx2I11faz8RvV1xGqv8AJ8f4xntk3Xrja83b8+Z8J7NO89dLtZN4rLm3KjF4WPRcdx62LYz71nVWJsPOszeykaqSixogICAgICAgICAgICAgICAgLRH8oNa3YSb8SmyNlRi72FTZP8sZ70m69S2vN37O4T2aV566XaybxS5tSoxeFj0XJceti2M+9ZlTibDzvM3spEqUogICAgICAgICAgICAgICAgICCP5Qa1uwk34lPk7KjF3kKmyf5Yz3pN16ltebvudwns0rz10u1l3ilzalTi8LHouS49bFsZ96zKnE2HneZvZSJUpRAQEBAQEBAQEBAQEBAQEBAQEYj+UGtbsJN+JT5Oypxd5Cpsn+WM96TdepbXm77ncJ7NK89dLtZd4pc2pU4vCx6LkuPWxbGfesypxNh53mb2UiVKUQEBAQEBAQEBAQEBAQEBAQEBGI/lBrW7CTfiU+TsqcXeQqbJ/ljPek3XqW15u+53CezSvPXS7WXeKXNqVOLwsei5Lj1sWxn3rMqcTYed5m9lIlSlEBAQEBAQEBAQEBAQEBAQEBARiP5Qa1uwk34lPk7KnF3kKmyf5Yz3pN16ltebvudwns0rz10u1l3ilzalTi8LHouS49bFsZ96zKnE2HneZvZSJUpRAQEBAQEBBhzgNKzUeOHb/mHzWdqDR7a4HQtiRlaCAgICAgICMR/KDWt2Em/Ep8nZU4u8hU2T/LGe9JuvUtrzd9zuE9mleeul2su8UubUqcXhY9FyXHrYtjPvWZU4mw87zN7KRKlKICAgICAgxRBhzAVmmo+Xijej6lce7hvafRsYC5aRDHui0EBAQEBAQEYj+UGtbsJN+JT5Oypxd5Cpsn+WM96TdepbXm77ncJ7NK89dLtZd4pc2pU4vCx6LkuPWxbGfesypxNh53mb2UiVKURhVGi0FgICAt0CqaSwWDFVuhqVQZRosCqMEaxVGaso0RiP5Qa1uwk34lPk7KnF3kKmyf5Yz3pN16ltebvudwns0rz10u1l3ilzalTi8LHouS49bFsZ96zKnE2HneZvZSJUpXytE4Y0ueQGtBJJ0ADSmun3ltNFVcxTT5oMcqbZa3uF3Qjg2mnCSc5Uve11bPk/d+X4+PTE5NX+p/EOhk/edu4fgbbE0AtJbI3Rm5lyorr1+6bMsYvdduxV/EtCq1fkwh975WiK8YoK+ZTDKehz/wfLN81LVd/wBaP2cf4ZVcxKrv5/CXgqmPJ+MieWmUE9mkhZZw1xlJFHdOanOp7tc0zGj9f4bhWr9NVVydIhq3flZaI7QyG3wiPhDRj26K8y403au1pU+174bZrtTcxqtdPNKL+tjobNLIymJjC4V0VHSvvcnSNYfk41uLt2mify08kb0fabK2WQAOcXVw6MxI51luqZp1fbPxqbF6bdKPZQ5QXhZjI8wxiBr6Mec5IJo2oDl8a7ldEv0sHCw8js0dqe03smb0t8z2OniY2B7MQe2lc4q3Niqtt1Vz5p8/HxLWtNqZmqJS4miofkx9/tCIZO5Vie2zw18z/wCk9ODM/tU9N3WvR+xmfDJs41F38/lLgqfy/G/aMWq/5G3myygN4NzMRP8AVoKn7ye3o/VowqKsOq/+YlKV935YjEfyg1rdhJvxKfJ2VOLvIVNk/wAsZ70m69S2vN33O4T2aV566Xay7xS5tSpxeFj0XJceti2M+9ZlTibDzvM3spEqUqJ+EyZzbC/D/U5rXewnOvjkbD9X4NETlRq6mSVnYyxwiMADADm5yc5K5WYjs/ZNn11VZFfa5uvRfSYRRLTvi3tghfK7QxpPtPMPmuNc6Uvvj2pvXabcflU8VjZPZJ7RLKwWl7+EY0uGKjebTz5x8AodImmZ/Lt1Vy5Zv0WKaf8AERpP9WPkXe/jNkjefxtGB/tbmr8cx+Krs19ql1r4lizYv1Uz5fhG/CXIWT2RzW4i15IaOcgjMvlfnSqH6nwSmK7V2mZ0jR8/F7XeNphfNDwEMLsWfSac30CyO1XVGsM7zHwrNVNFXaqqS7K3kU+yd+i+9yNKJfkYHE0erneDb+Xx+1+8VljYU/GY/wCXU8eE7kD/AH494LMjZcvgnFx6S7GS/I7PsY90L6WdlFnT/wAiv1lzcvr48WsrsJ8+TzGdOfSfgKr53rnZp0VfCcSb+RHKPugdqszLJFZZ4ZGOmjNZmtcKnFnp8M4+KlnSnSqH79FV3JruWa6dKZ8v4tmw2pssbZGGrXtDh8V+hTPajWHT7tubdU0z5xKE2/8AnsWz/wCipZ+95+7a/wDmVeqfBV6PwNJZWMR/KDWt2Em/Ep8nZU4u8hU2T/LGe9JuvUtrzd9zuE9mleeul2su8UubUqcXhY9FyXHrYtjPvWZU4mw87zN7KRKlK0r4u5tohfE/Q9pFecdBHrBXGuntUzD7Y96qxci5T+EEsFstt2/wXwutEIJwOZWoHR/6U0TXbfvXbeLnf+yKuxV+Ydq4L8tVptAxQOhgDTUurUu5tK+lFdVU/d+fl4lixb/zX2qmvl9FNaHw2aJjsD3NdK8A4QK5qn5lZfiatKYfX4VXbsU1Xqp/1EfZutyBsVNUSenE7tXKMenzfOfjOVrr2nLyasMtivCWFrHGzyZ2voS1ppUVPzHyXC3TNFcwozb9GXjU3Jn/AHD75b2OR9qsZYxzg2QFxAqAKjOVtyJmYcPhl6i3YuxVOkzH2TQKimfs/F/LmZURF1kma0FzjG4ADOTm5lwubMwpwqoov0zPlEuf4P4HR2GNsjS1wL6gihGc8yyzGlOkqPi1ym5kzVTOsS8+ESzvksL2xtLnYmZmip0hZeiZp0hy+EXKbeTE1TpH3dTJyMtskDXAhwiYCDmINBUFcrf2piEeZVFV+qqOcoled2vt95YZWPFmhaRUggPPPQ+s/oV8KqO3X+n6+Pk04mLrRP8AuXUnyBseEhsZBoaHE7MeY6VznHp00T2/jeVFcTMvj4OzNHG+zzse3gneY4g4XA1/CfaPqEs6xGknxabddcXbc66+fq5mU3DRXm20RQPlDYwMwNDWo009a+VyKu87ULcLubuFNquvszqk+TF8y2nHw1ndBhw0xV86ta6QOhUUV1T5vyc3Ft2JjsV9p3l9EKP5Qa1uwk34lPk7KnF3kKmyf5Yz3pN16ltebvudwns0rz10u1l3ilzalTi8LHouS49bFsZ96zKnE2HneZvZSJUpWFrGKLJiCGaJ9mz92KIxmiaGmhRPtrqFEn7mgtNRPseoAsP0ELSWAEj7EaFFkRB/WVumhrBRZ9mlE0hgAkREEi0cDKDWt2Em/EpsnZU4u8hU2T/LGe9JuvUtrzd9zuE9mleeul2su8UubUqcXhY9FyXHrYtjPvWZU4mw87zN7KRKlKINae1tY4AkZw5xq4CgaKl1CakaPmg9QWxj2l0b2uaK1c0hwzCpzj2hBqxXvG6RjGuH8SPhGGoGIVoABpOgn4INttpaQ7AQ4tzENIJr0eooObdt9iSpe0RNDpGAue04jGSJAPZhd+UrRvi3R+b57POrh84edStcPToPyWDwL0iIaWyNcHPDAWkOq4ioGb1Z0H1gtTH/AIHtdmr5pBzVIrm5qhw9oKDnC/gbRJC1oJhwcIcYFA4BxdhPMA5tfatG3FecZpiexrywSYMbSQ00z5jnGcZxmzrB9ILax7nNY4EsDS4DPTEKtz+sZ1o1rPemMnCw8GJHxmQkAAx1xuof6cTS2vT6kH2F5RVaOFjq6uEY2+dQ0NM+fPmQGXlERXG2gc9tSaZ2Gj9PQUHo3hFiLeEZiaWtc3EKguzNBFcxPMmg+8MocA5pBBFQQag+whYPaMR/KDWt2Em/Ep8nZU4u8hU2T/LGe9JuvUtrzd9zuE9mleeul2su8UubUqcXhY9FyXHrYtjPvWZU4mw87zN7KRKlKIOdb7qErsTnOH8GWGgpokpidUitcwQYs90hkUkbHuAkMhxDDiZjzebmpmzUqDoCD4DJ9mNrsb6sEbR+H8MbXtArTQeEefitGzdN1ts8XBxk0GhxAxaKCpp5xAAznoTUaJyZZwEcPCSUj4Q4hgDnGQPDi6jaV89xzUTUbHkJmPhKnFwfB1IaT/X5wJGY/wAR2jNnQfOO4WscHNc8hsnCBnmhpIi4ENPm1phH1PsWD7WO6GBlHtqTK6alTRrnOLqCnMMR+qBHc4DJml7iZzIXPIaHDGAKNoNAAAFa6OdB5tFyNfHIwvf/ABWsa53m4qMAAAzfH4miDZsVgEReQXHGWk1pmwta0aBnzN50Go64GmN8Re/gnB44PzcIxuxu5quz101zEoMuuJhLTicCzBSgaB5ri85sObE41NP8o6Fuo+U2TrXNY3hZBgMhr5nnY3skNfN6Wc3M49Kaj6W26A5hjpiEkoke8kBzaEOzUGc+aGj1FNR1wFgyjEfyg1rdhJvxKfJ2VOLvIVNk/wAsZ70m69S2vN33O4T2aV566Xay7xS5tSpxeFj0XJceti2M+9ZlTibDzvM3spEqUogICAgICAgICAgICAgICAgICMR/KDWt2Em/Ep8nZU4u8hU2T/LGe9JuvUtrzd9zuE9mleeul2su8UubUqcXhY9FyXHrYtjPvWZU4mw87zN7KRKlKICAgICAg8l3qKDxJNQaD+i4zOg+Hjv+k/Rce3PJuj7RzVGgrnEsfQO9RWj0gICAgICAjEfyg1rdhJvxKfJ2VOLvIVNk/wAsZ70m69S2vN33O4T2aV566Xay7xS5tSpxeFj0XJceti2M+9ZlTibDzvM3spEqUogICAgICAgIFE0gE0BAQEBAQEBARiP5Qa1uwk34lPk7KnF3kKmyf5Yz3pN16ltebvudwns0rz10u1l3ilzalTi8LHouS49bFsZ96zKnE2HneZvZSJUpRAQEBAQEBAQEBAQEBAQEBAQEYj+UGtbsJN+JT5Oypxd5Cpsn+WM96TdepbXm77ncJ7NK89dLtZd4pc2pU4vCx6LkuPWxbGfesypxNh53mb2UiVKUQEBAqgICBVAqgIMAoAcgygxVBlAqgICAjEfyg1rdhJvxKfJ2VOLvIVNk/wAsZ70m69S2vN33O4T2aV566Xay7xS5tSpxeFj0XJceti2M+9ZlTibDzvM3spEqUog+dpjxMc0EtLmkBw0iopUesIKjtFz2pt7R2Dylayx9mdOZKtxAhxbQClKZlx0clhXxG+C7ZgJHOfFZpKSn8Zc1pIdXpqmjPy4mRmVMJuyA2i1R8OYKvxyNx4s+kE1qtlsw+vgnt8k93CSZ7pHcNOMTjU0a8huf1BGS5EE1rviebgbQ6yWGCR0TTFThZntpiJcdArVGvF5G2XK+KZ1pfa7E+RsczZqGSIvNGva4c1Ug81hXjbBHA+WuZsbn19gqkshDvBLlR43YiJXfxICQ4uzHAfOjd7MJAr6kbMPh4Pcrjbbxt7TqxgdB62NLoyfYSAf+SyIKo+yfWy0tijc95o1jS5x6ABUrlP2cVa+DbK6ae2zstILWWutpseLnY04MI/4hp9uJY5TCwMoLRJHZpnwtxSMje5g01IGbNzrWQrTIaKa1CC0RXs98+JrrTZ34S0DPjZweYj2rjq2VtBc4cWVgIxH8oNa3YSb8SnydlTi7yFTZP8sZ70m69S2vN33O4T2aV566Xay7xS5tSpxeFj0XJceti2M+9ZlTibDzvM3spEqUogIK8vA//KLP/wDnv33Li5fhK8sOQWr/AG826VsuMeaF5D5GWCa6rPNLZYXyOgxOe5tSTQ5z60mZcpn7t/wMNHkoDm4e0j4Y3LWS4+S19Muaaex3hWGN075rPaCCY3iTPQuGgj19CxpltlBFfAZd13Vn4SWN08zQRFGxhDj55ABPsRiReFK1+L3POAc5YyBvrLy1n6EoR5oLlPcdosHixsFR47ZYrBKNIDw1uF/vYQ7P6isctXauq7m3dfdjgZ+CS73Q1/zOjIcXH1kg/NIj8smdXR8K9tklbDdtlP8AHtjiHc2GNud5PqJoPZVJZCM5R3FedligtcjrK5t3YTG2FrmO4MYQ5pJ/EMI/7TRy1WXbL/8A8B45ZmcPWIStY00LgQCQD0jP8lriqjKu9bFamWee6gGXq+SOjIQ5rgSRwjZRQNIB5z+lUavNmjPp51riygIxH8oNa3YSb8SnydlTi7yFTZP8sZ70m69S2vN33O4T2aV566Xay7xS5tSpxeFj0XJceti2M+9ZlTibDzvM3spEqUogIPibMwvDy1uMCgdQYqdFVmg+kjA4EOAIOYg5wfaFug8xQta3C1oDRmDQAB8k0GIIGsFGNa0aaNAAz6cwSB4tdijlbhljZI3oc0OHyKaGujFisEULcMMbIx0MaGj6JoavpPZ2PFHta4aaOAI+RTQJIGuw4mg4SHN9RAoCOjSU0GH2ZjnBzmtLm6HEAkew8yaB4szHjwNx6MVBi+elZoavpIwOBDgCDpBzg/BaPMULWjCxoaOgCg+SaGrWs90wMeZI4Y2vdpe1jQ4/EBDVuoCAjEfyg1rdhJvxKfJ2VOLvIVNk/wAsZ70m69S2vN33O4T2aV566Xay7xS5tSpxeFj0XJceti2M+9ZlTibDzvM3spEqUogIODlplILvs3DujMoxsZgaQCS7MM5zLCHNycy6baLQLNPZ5rJO5pfGyUCkgGc4XDn9Sat0dHKTKMWSWyxlhf41MIQQQMBPOekJMkQ3Mpb3Fjss1oLS8QsLy0GhNOYFGOLe2XUUFlgmLHPltLWGGzMoZHl9DT1AA6T0Jq3R17Tej4rG+0SxYXMiMjosVSKCuHFSlU1EUuzwh2icRujuu0mOTDSWrS3C7+r2c6N0SXKe+pbLGx8NlktRc7CWRUBaKE4jXmzU+KMR/JjwgyW2RrWWCZsZeWPmJaWMIrXFTP6vimpMNnLDLeSwPdWxTSwta1zp2kBgrXMSefR801Ihv5J5Ry2zGZLJLZmhrHMdIQRJir+GnRQH/khMMZP5Vi0Wm0WaSMwTWZ2djiDjYdEjSNLe1NTQyXyrFultAhjPAwP4MTkjDK4acA6BTT6whMJKtYICMR/KDWt2Em/Ep8nZU4u8hU2T/LGe9JuvUtrzd9zuE9mleeul2su8UubUqcXhY9FyXHrYtjPvWZU4mw87zN7KRKlKICCAeGyvk0U0+MQU9uLMsbS83LcVvtFugtl4iGJtmY8QxROL3OLxQlztAFOZNGzL14TOVXV/vW/oklLr+E/+U2zYO/6W/lkK+8GDmRW1jbxaTaZYIzYZXmsfBYBRkXM1wFR05j8eMOU+Szstf5fathJ+hWuEINkHdt6mx2R0VrgbZuDjIiMRLwznbj6aVzrHKVpOGb4LZ8nH8oB4FeRTf7ufeRyqbvhh/k9p91u8E/LISW4R/hYNjFuhIZPmrvwy3a6LgrbZX8FMT4rI4f1slzNr7P0RyhPclrjZYrLHBFoY0VPO539Tj6yUiGS6y1ggIxH8oNa3YSb8SnydlTi7yFTZP8sZ70m69S2vN33O4T2aV566Xay7xS5tSpxeFj0XJceti2M+9ZlTibDzvM3spEqUogIOBlpk54/ZxDwnB0kjkxUxfgNaUrzrNCHdjbQAdAAWjg5TZOeNy2WThMHis4mpSuOnNWuZY2J0bmU90eOWSaz4sHDMLMVMWGvPTnRji3zkNHaLFDZ3PLZbO2MQ2hoo9jmUFR6jTRVNG6urPdT5LE6zTS43viMTpsNK1FMWGulNGaotdOQVts4jYy9ZhFFhAiEbA3C3+npodCN1WARmTRmrgZFZNeT4XxCThMcr5a0w0xmtNK3QmX3ywuLx6xyWYv4PhABjpipQg6PgsIdK77PwcTI61wMayuiuEAV+iRA4+WmTflCBsRk4PDNHLipirgz0pXnTRsO+1axlAQEYj+UGtbsJN+JT5Oypxd5Cpsn+WM96TdepbXm77ncJ7NK89dLtZd4pc2pU4vCx6LkuPWxbGfesypxNh53mb2UiVKUQEBAQEBAQEBAQEBAQEBAQEBGI/lBrW7CTfiU+TsqcXeQqbJ/ljPek3XqW15u+53CezSvPXS7WXeKXNqVOLwsei5Lj1sWxn3rMqcTYed5m9lIlSlEBB4lkwip6QM3rzINVt6xluKpphc/Qa0aaONPggNvSMloqfPphzZjVr3foxyD2y8GOALakOpQ06a90oPLbyYWtdU0e/AM3PnH/AEUHrx9mDHXzcWHRzg4SKeogj4FB5F5sznPQFwJpmq0gHeCDIvGOrRU+cWgZudwJH0BQJLxY0uBOdtKj20p+oQevHWZtOeo0dAr+iDw684xWrqUGI1FM1cP6/qg8+VY64anFQGlM9DhA3gg2bPaA+uGuZxaa5s7cxQfVAQEYj+UGtbsJN+JT5Oypxd5Cpsn+WM96TdepbXm77ncJ7NK89dLtZd4pc2pU4vCx6LkuPWxbGfesypxNh53mb2UiVKUQEAhB5wDoQODHQEDAOhAwBBnCEGMA6EDAOhALB0IGAIMloQY4MdAQZAQZQEBGI/lBrW7CTfiU+TsqcXeQqbJ/ljPek3XqW15u+53CezSvPXS7WXeKXNqVOLwsei5Lj1sWxn3rMqcTYed5m9lIlSlEBAQEBAQEBAQEBAQEBAQEBARiP5Qa1uwk34lPk7KnF3kKmyf5Yz3pN16ltebvudwns0rz10u1k3isubUqcXhY9FyXHrYtjPvWdVYmw87zN7KRKlKICAgICAgIC0FgICAgICAgICAjEfyg1rdhJvxKfJ2VOLvIVNk/yxnvSbr1La83fc7hPZpXnrpdrJvFZc2pU4vC0+i47j1sWxn3rOqsbZedZe9lI1T/ABMJ/AT+An8BP4CfwEBNAWgs0Cq3QKoCwE/gJ/AT+An8BP4C3QR/KDWt2Em/Epsj7UqMXeQqbJ/ljPek3XqW15u+53CezSvPXS7WTeKy55qsSNcamI5JczLSKjQYnEtBAOaorSuevPhHyWU11Ufal1678AuV1TVq9cdouqd9O1b39xw+nK+pjjtF1T/p2p31zmfTlfUzx2i6p/07U765zZ9OV9THHaLqn/TtTvrnM+nK+o47RdU76dq3vrnM+nK+pnjvF1T/AKdqzvrnNv05X1HHaLqn/TtSL1zmz6cr6nwly0aT5sZGjTT9Kr6U3qvzLjP/AI7c6ng5Zf6OY56fLnXPv3H6duc2W5ZCudhpXoFaU0Vr6lnfy36cudTzxx/0Hn0j2U5/aU7+W/Tlzqe2ZZjEKxnDz9Oig5+miyq/LfpyvqbHHaLqnfTtXy7+v8S36cr6jjtF1T/p2p31zmfTlfUcdouqf9O1O+ucz6cr6mOO0XVP+nanfXOZ9OV9TPHaLqnfTtTvrnM+nK+pjjvF1T/p2p31zmfTlfUzx2i6p/07VvfXOZ9O1x/2eXZaxZ6ROBIpXNWmmla6FxqrqqjSX0t/+P10VROqO5OmtrjPrfuvXOzH3fs/EY7ONp6JVabgs7nuJjzlzifOfpJNf6l96qY1fh2su9TRERU+fF2z9X97+8nZhzjOyOo4u2fq/vf3k7MN8dkdTHF2z9X97+8uUW6eR47I6ji7Z+r+9/eW93TyPHZHUcXbP1f3v7yd3TyPHZHUcXbP1f3v7yd3TyPHZHUcXbP1f3v7yd3TyPHZHUcXbP1f3v7y493TyPHZHUcXbP1f3v7y4zRTyPHZHUcXbP1f3v7yzsQeOyOo4u2fq/vf3k7EHjsjqOLtn6v7395OxB47I6meLtn6v7395b2IPHZHUxxds/V/e/vLlTbp5HjsjqOLtn6v7395cu7p5HjsjqOLtn6v7395O7p5HjsjqOLtn6v7395O7p5HjsjqOLtn6v7395O7p5HjsjqOLtn6v7395O7p5HjsjqZ4u2fq/vf3lnd08jx2R1sjJyzdX97+8s7unkyc/I62zddxQMla5rKEVocTzpBGglKaYifs+GRl3q6NKqtX/9k="/>
          <p:cNvSpPr>
            <a:spLocks noChangeAspect="1" noChangeArrowheads="1"/>
          </p:cNvSpPr>
          <p:nvPr/>
        </p:nvSpPr>
        <p:spPr bwMode="auto">
          <a:xfrm>
            <a:off x="307975" y="-1423988"/>
            <a:ext cx="21907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5" name="Picture 4" descr="Vicenconsejería de Formación Profesion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2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CuadroTexto"/>
          <p:cNvSpPr txBox="1"/>
          <p:nvPr/>
        </p:nvSpPr>
        <p:spPr>
          <a:xfrm>
            <a:off x="556547" y="326238"/>
            <a:ext cx="8094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La próxima década. Industria del Conocimiento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731827" y="1216363"/>
            <a:ext cx="73831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 smtClean="0"/>
              <a:t>“Primero</a:t>
            </a:r>
            <a:r>
              <a:rPr lang="es-ES" sz="2000" i="1" dirty="0"/>
              <a:t>, es posible que Estados Unidos y otros países avanzados tengan que </a:t>
            </a:r>
            <a:r>
              <a:rPr lang="es-ES" sz="2000" b="1" i="1" u="sng" dirty="0"/>
              <a:t>aceptar un período de menor crecimiento de sus rentas</a:t>
            </a:r>
            <a:r>
              <a:rPr lang="es-ES" sz="2000" i="1" dirty="0"/>
              <a:t> para poder recuperar su competitividad de su industria. Alemania llevó a cabo esta política como parte de su proceso de reestructuración durante el período 2000 a 2005, y hoy está compitiendo mucho mejor que otros países avanzados en las exportaciones.</a:t>
            </a:r>
            <a:endParaRPr lang="es-ES" sz="2000" i="1" dirty="0" smtClean="0">
              <a:effectLst/>
            </a:endParaRPr>
          </a:p>
          <a:p>
            <a:endParaRPr lang="es-ES" sz="2000" i="1" dirty="0" smtClean="0"/>
          </a:p>
          <a:p>
            <a:r>
              <a:rPr lang="es-ES" sz="2000" i="1" dirty="0" smtClean="0"/>
              <a:t>Segundo</a:t>
            </a:r>
            <a:r>
              <a:rPr lang="es-ES" sz="2000" i="1" dirty="0"/>
              <a:t>, </a:t>
            </a:r>
            <a:r>
              <a:rPr lang="es-ES" sz="2000" b="1" i="1" u="sng" dirty="0"/>
              <a:t>necesitamos nueva inversión en tecnología con apoyo público</a:t>
            </a:r>
            <a:r>
              <a:rPr lang="es-ES" sz="2000" i="1" dirty="0"/>
              <a:t>. Podría ayudar a recuperar el terreno perdido y la articulación de una </a:t>
            </a:r>
            <a:r>
              <a:rPr lang="es-ES" sz="2000" b="1" i="1" u="sng" dirty="0"/>
              <a:t>gran alianza público-privada que invierta en el desarrollo de tecnología en áreas de la industria en las que existen oportunidades </a:t>
            </a:r>
            <a:r>
              <a:rPr lang="es-ES" sz="2000" i="1" dirty="0"/>
              <a:t>para mejorar la competitividad de los países avanzados.</a:t>
            </a:r>
            <a:endParaRPr lang="es-ES" sz="2000" i="1" dirty="0">
              <a:effectLst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172"/>
          <a:stretch/>
        </p:blipFill>
        <p:spPr bwMode="auto">
          <a:xfrm>
            <a:off x="336618" y="1341053"/>
            <a:ext cx="1227105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uwap.uwa.edu.au/static/files/assets/bd620422/next_conver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" y="3125024"/>
            <a:ext cx="1227104" cy="18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7" name="Picture 4" descr="Vicenconsejería de Formación Profes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1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img.visualizeus.com/thumbs/0b/f3/alicetimburton,aliceinwonderland,wallpaper,cinema,timburton,aliciaenelpaisdelasmaravil-0bf33e80acb9842443c5ab753ea3f0a2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369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43494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65684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71"/>
            <a:ext cx="1496291" cy="6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173637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666821" y="259994"/>
            <a:ext cx="750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Discurso </a:t>
            </a:r>
            <a:r>
              <a:rPr lang="es-ES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del Estado Unión, Enero 2014</a:t>
            </a:r>
          </a:p>
          <a:p>
            <a:r>
              <a:rPr lang="es-ES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Barack </a:t>
            </a:r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Obama</a:t>
            </a:r>
            <a:endParaRPr lang="es-ES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71"/>
            <a:ext cx="1496291" cy="6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32245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666821" y="259994"/>
            <a:ext cx="75042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Discurso </a:t>
            </a:r>
            <a:r>
              <a:rPr lang="es-ES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del Estado Unión, Enero 2014</a:t>
            </a:r>
          </a:p>
          <a:p>
            <a:r>
              <a:rPr lang="es-ES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Barack Obama</a:t>
            </a:r>
          </a:p>
          <a:p>
            <a:r>
              <a:rPr lang="es-ES" sz="2400" b="1" dirty="0" smtClean="0"/>
              <a:t>“</a:t>
            </a:r>
            <a:r>
              <a:rPr lang="es-ES" sz="2400" b="1" dirty="0"/>
              <a:t>También tenemos la oportunidad, </a:t>
            </a:r>
            <a:r>
              <a:rPr lang="es-ES" sz="3600" b="1" dirty="0">
                <a:solidFill>
                  <a:srgbClr val="FFFF00"/>
                </a:solidFill>
              </a:rPr>
              <a:t>ahora mismo</a:t>
            </a:r>
            <a:r>
              <a:rPr lang="es-ES" sz="2400" b="1" dirty="0"/>
              <a:t>, </a:t>
            </a:r>
            <a:endParaRPr lang="es-ES" sz="2400" b="1" dirty="0" smtClean="0"/>
          </a:p>
          <a:p>
            <a:r>
              <a:rPr lang="es-ES" sz="2400" b="1" dirty="0" smtClean="0"/>
              <a:t>de </a:t>
            </a:r>
            <a:r>
              <a:rPr lang="es-ES" sz="2400" b="1" dirty="0"/>
              <a:t>ganarles a otros países en la carrera hacia la próxima oleada de trabajos de fabricación de alta tecnología. </a:t>
            </a:r>
            <a:endParaRPr lang="es-ES" sz="2400" b="1" dirty="0" smtClean="0"/>
          </a:p>
          <a:p>
            <a:endParaRPr lang="es-ES" sz="2400" b="1" dirty="0"/>
          </a:p>
          <a:p>
            <a:r>
              <a:rPr lang="es-ES" sz="2400" b="1" dirty="0" smtClean="0"/>
              <a:t>Mi </a:t>
            </a:r>
            <a:r>
              <a:rPr lang="es-ES" sz="2400" b="1" dirty="0"/>
              <a:t>administración ha lanzado </a:t>
            </a:r>
            <a:r>
              <a:rPr lang="es-ES" sz="2400" b="1" dirty="0">
                <a:solidFill>
                  <a:srgbClr val="FFFF00"/>
                </a:solidFill>
              </a:rPr>
              <a:t>dos centros para la fabricación de alta tecnología en Raleigh y Youngstown</a:t>
            </a:r>
            <a:r>
              <a:rPr lang="es-ES" sz="2400" b="1" dirty="0"/>
              <a:t>, donde hemos conectado a empresas con universidades de investigación para ayudar a Estados Unidos a liderar el mundo con tecnologías avanzadas. 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Esta </a:t>
            </a:r>
            <a:r>
              <a:rPr lang="es-ES" sz="2400" b="1" dirty="0"/>
              <a:t>noche aprovecho para anunciar que </a:t>
            </a:r>
            <a:endParaRPr lang="es-ES" sz="2400" b="1" dirty="0" smtClean="0"/>
          </a:p>
          <a:p>
            <a:r>
              <a:rPr lang="es-ES" sz="3600" b="1" dirty="0" smtClean="0">
                <a:solidFill>
                  <a:srgbClr val="FFFF00"/>
                </a:solidFill>
              </a:rPr>
              <a:t>vamos </a:t>
            </a:r>
            <a:r>
              <a:rPr lang="es-ES" sz="3600" b="1" dirty="0">
                <a:solidFill>
                  <a:srgbClr val="FFFF00"/>
                </a:solidFill>
              </a:rPr>
              <a:t>a lanzar seis más este año.</a:t>
            </a:r>
            <a:r>
              <a:rPr lang="es-ES" sz="3600" b="1" dirty="0"/>
              <a:t> </a:t>
            </a:r>
            <a:r>
              <a:rPr lang="es-ES" sz="3600" b="1" dirty="0" smtClean="0"/>
              <a:t>“</a:t>
            </a:r>
            <a:endParaRPr lang="es-E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71"/>
            <a:ext cx="1496291" cy="6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107323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550446" y="625744"/>
            <a:ext cx="76933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“</a:t>
            </a:r>
            <a:r>
              <a:rPr lang="es-ES" sz="2400" b="1" dirty="0"/>
              <a:t>Sabemos que </a:t>
            </a:r>
            <a:endParaRPr lang="es-ES" sz="2400" b="1" dirty="0" smtClean="0"/>
          </a:p>
          <a:p>
            <a:r>
              <a:rPr lang="es-ES" sz="2800" b="1" dirty="0" smtClean="0">
                <a:solidFill>
                  <a:srgbClr val="FFFF00"/>
                </a:solidFill>
              </a:rPr>
              <a:t>la </a:t>
            </a:r>
            <a:r>
              <a:rPr lang="es-ES" sz="2800" b="1" dirty="0">
                <a:solidFill>
                  <a:srgbClr val="FFFF00"/>
                </a:solidFill>
              </a:rPr>
              <a:t>nación </a:t>
            </a:r>
            <a:r>
              <a:rPr lang="es-ES" sz="2800" b="1" dirty="0" smtClean="0">
                <a:solidFill>
                  <a:srgbClr val="FFFF00"/>
                </a:solidFill>
              </a:rPr>
              <a:t>que </a:t>
            </a:r>
            <a:r>
              <a:rPr lang="es-ES" sz="2800" b="1" dirty="0">
                <a:solidFill>
                  <a:srgbClr val="FFFF00"/>
                </a:solidFill>
              </a:rPr>
              <a:t>hoy apueste por la </a:t>
            </a:r>
            <a:r>
              <a:rPr lang="es-ES" sz="2800" b="1" dirty="0" smtClean="0">
                <a:solidFill>
                  <a:srgbClr val="FFFF00"/>
                </a:solidFill>
              </a:rPr>
              <a:t>innovación </a:t>
            </a:r>
          </a:p>
          <a:p>
            <a:r>
              <a:rPr lang="es-ES" sz="2800" b="1" dirty="0" smtClean="0">
                <a:solidFill>
                  <a:srgbClr val="FFFF00"/>
                </a:solidFill>
              </a:rPr>
              <a:t>será </a:t>
            </a:r>
            <a:r>
              <a:rPr lang="es-ES" sz="2800" b="1" dirty="0">
                <a:solidFill>
                  <a:srgbClr val="FFFF00"/>
                </a:solidFill>
              </a:rPr>
              <a:t>mañana la dueña de la economía mundial. </a:t>
            </a:r>
            <a:endParaRPr lang="es-ES" sz="2800" b="1" dirty="0" smtClean="0">
              <a:solidFill>
                <a:srgbClr val="FFFF00"/>
              </a:solidFill>
            </a:endParaRPr>
          </a:p>
          <a:p>
            <a:endParaRPr lang="es-ES" sz="2400" b="1" dirty="0" smtClean="0"/>
          </a:p>
          <a:p>
            <a:r>
              <a:rPr lang="es-ES" sz="2800" b="1" dirty="0" smtClean="0">
                <a:solidFill>
                  <a:srgbClr val="FFFF00"/>
                </a:solidFill>
              </a:rPr>
              <a:t>Esa </a:t>
            </a:r>
            <a:r>
              <a:rPr lang="es-ES" sz="2800" b="1" dirty="0">
                <a:solidFill>
                  <a:srgbClr val="FFFF00"/>
                </a:solidFill>
              </a:rPr>
              <a:t>es una ventaja a la que no </a:t>
            </a:r>
            <a:r>
              <a:rPr lang="es-ES" sz="2800" b="1" dirty="0" smtClean="0">
                <a:solidFill>
                  <a:srgbClr val="FFFF00"/>
                </a:solidFill>
              </a:rPr>
              <a:t>podemos renunciar</a:t>
            </a:r>
            <a:endParaRPr lang="es-ES" sz="2800" b="1" dirty="0">
              <a:solidFill>
                <a:srgbClr val="FFFF00"/>
              </a:solidFill>
            </a:endParaRPr>
          </a:p>
          <a:p>
            <a:endParaRPr lang="es-ES" sz="2400" b="1" dirty="0" smtClean="0"/>
          </a:p>
          <a:p>
            <a:r>
              <a:rPr lang="es-ES" sz="2400" b="1" dirty="0" smtClean="0"/>
              <a:t>La </a:t>
            </a:r>
            <a:r>
              <a:rPr lang="es-ES" sz="2400" b="1" dirty="0"/>
              <a:t>investigación financiada con fondos federales contribuyó a que surgieran las ideas y los inventos detrás de Google y de los teléfonos inteligentes.</a:t>
            </a:r>
          </a:p>
          <a:p>
            <a:endParaRPr lang="es-ES" sz="2400" b="1" dirty="0"/>
          </a:p>
          <a:p>
            <a:r>
              <a:rPr lang="es-ES" sz="2400" b="1" dirty="0"/>
              <a:t>Y por eso el Congreso debería reparar los daños que causaron los recortes en investigación del año </a:t>
            </a:r>
            <a:r>
              <a:rPr lang="es-ES" sz="2400" b="1" dirty="0" smtClean="0"/>
              <a:t>pasado.”</a:t>
            </a:r>
            <a:endParaRPr lang="es-E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71"/>
            <a:ext cx="1496291" cy="6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356787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71"/>
            <a:ext cx="1496291" cy="6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04" y="569843"/>
            <a:ext cx="7296018" cy="486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74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71"/>
            <a:ext cx="1496291" cy="6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38" y="744497"/>
            <a:ext cx="7237025" cy="479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11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277395" y="2272937"/>
            <a:ext cx="744582" cy="2338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º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736080" y="2272937"/>
            <a:ext cx="1219199" cy="73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º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021977" y="1378634"/>
            <a:ext cx="714103" cy="877893"/>
          </a:xfrm>
          <a:prstGeom prst="rect">
            <a:avLst/>
          </a:prstGeom>
          <a:noFill/>
          <a:ln w="5715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º</a:t>
            </a:r>
            <a:endParaRPr lang="es-ES" dirty="0"/>
          </a:p>
        </p:txBody>
      </p:sp>
      <p:pic>
        <p:nvPicPr>
          <p:cNvPr id="8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6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71"/>
            <a:ext cx="1496291" cy="6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666821" y="259994"/>
            <a:ext cx="750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Enero </a:t>
            </a:r>
            <a:r>
              <a:rPr lang="es-ES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2014</a:t>
            </a:r>
          </a:p>
          <a:p>
            <a:r>
              <a:rPr lang="es-ES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Barack </a:t>
            </a:r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Obama</a:t>
            </a:r>
            <a:endParaRPr lang="es-ES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48" y="1090991"/>
            <a:ext cx="7264976" cy="446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7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797"/>
            <a:ext cx="1656665" cy="22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logos-vector.com/images/logo/xxl/9/1/7/91753/Germany_embassy_eagle_b90be_450x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21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328478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797"/>
            <a:ext cx="1656665" cy="22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logos-vector.com/images/logo/xxl/9/1/7/91753/Germany_embassy_eagle_b90be_450x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21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968537" y="259994"/>
            <a:ext cx="3202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Angela</a:t>
            </a:r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Merkel</a:t>
            </a:r>
            <a:endParaRPr lang="es-ES" sz="24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Visita a la OCDE,</a:t>
            </a:r>
          </a:p>
          <a:p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Febrero 2014</a:t>
            </a:r>
          </a:p>
          <a:p>
            <a:endParaRPr lang="es-ES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42" y="325846"/>
            <a:ext cx="38004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313300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797"/>
            <a:ext cx="1656665" cy="22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logos-vector.com/images/logo/xxl/9/1/7/91753/Germany_embassy_eagle_b90be_450x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21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42" y="325846"/>
            <a:ext cx="38004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968537" y="259994"/>
            <a:ext cx="32025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Angela</a:t>
            </a:r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Merkel</a:t>
            </a:r>
            <a:endParaRPr lang="es-ES" sz="24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Visita a la OCDE,</a:t>
            </a:r>
          </a:p>
          <a:p>
            <a:r>
              <a:rPr lang="es-E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Febrero 2014</a:t>
            </a:r>
          </a:p>
          <a:p>
            <a:endParaRPr lang="es-ES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800" b="1" dirty="0" smtClean="0"/>
              <a:t>“On </a:t>
            </a:r>
            <a:r>
              <a:rPr lang="en-US" sz="2800" b="1" dirty="0"/>
              <a:t>the </a:t>
            </a:r>
            <a:r>
              <a:rPr lang="en-US" sz="2800" b="1" dirty="0" smtClean="0"/>
              <a:t>plus side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would note that we devote around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FFFF00"/>
                </a:solidFill>
              </a:rPr>
              <a:t>3% </a:t>
            </a:r>
            <a:r>
              <a:rPr lang="en-US" sz="3600" b="1" dirty="0">
                <a:solidFill>
                  <a:srgbClr val="FFFF00"/>
                </a:solidFill>
              </a:rPr>
              <a:t>of our </a:t>
            </a:r>
            <a:r>
              <a:rPr lang="en-US" sz="3600" b="1" dirty="0" smtClean="0">
                <a:solidFill>
                  <a:srgbClr val="FFFF00"/>
                </a:solidFill>
              </a:rPr>
              <a:t>GDP</a:t>
            </a:r>
          </a:p>
          <a:p>
            <a:r>
              <a:rPr lang="en-US" sz="2800" b="1" dirty="0" smtClean="0"/>
              <a:t>to research </a:t>
            </a:r>
            <a:r>
              <a:rPr lang="en-US" sz="2800" b="1" dirty="0"/>
              <a:t>and development</a:t>
            </a:r>
            <a:r>
              <a:rPr lang="en-US" sz="2800" b="1" dirty="0" smtClean="0"/>
              <a:t>.”</a:t>
            </a:r>
            <a:endParaRPr lang="en-US" sz="2800" b="1" dirty="0"/>
          </a:p>
          <a:p>
            <a:endParaRPr lang="es-ES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394337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797"/>
            <a:ext cx="1656665" cy="22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logos-vector.com/images/logo/xxl/9/1/7/91753/Germany_embassy_eagle_b90be_450x4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21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812175" y="259994"/>
            <a:ext cx="735890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 believe that what we are seeing at </a:t>
            </a:r>
            <a:r>
              <a:rPr lang="en-US" sz="2400" b="1" dirty="0" smtClean="0"/>
              <a:t>present </a:t>
            </a:r>
            <a:r>
              <a:rPr lang="en-US" sz="2400" b="1" dirty="0"/>
              <a:t>is a comprehensive transformation </a:t>
            </a:r>
            <a:r>
              <a:rPr lang="en-US" sz="2400" b="1" dirty="0" smtClean="0"/>
              <a:t>of </a:t>
            </a:r>
            <a:r>
              <a:rPr lang="en-US" sz="2400" b="1" dirty="0"/>
              <a:t>the whole sphere of industrial </a:t>
            </a:r>
            <a:r>
              <a:rPr lang="en-US" sz="2400" b="1" dirty="0" smtClean="0"/>
              <a:t>production, “</a:t>
            </a:r>
            <a:r>
              <a:rPr lang="en-US" sz="3200" b="1" dirty="0">
                <a:solidFill>
                  <a:srgbClr val="FFFF00"/>
                </a:solidFill>
              </a:rPr>
              <a:t>Industry 4.0</a:t>
            </a:r>
            <a:r>
              <a:rPr lang="en-US" sz="2400" b="1" dirty="0" smtClean="0"/>
              <a:t>” (…)</a:t>
            </a:r>
          </a:p>
          <a:p>
            <a:endParaRPr lang="en-US" sz="2400" b="1" dirty="0"/>
          </a:p>
          <a:p>
            <a:r>
              <a:rPr lang="en-US" sz="2400" b="1" dirty="0" smtClean="0"/>
              <a:t>In Germany </a:t>
            </a:r>
            <a:r>
              <a:rPr lang="en-US" sz="2400" b="1" dirty="0"/>
              <a:t>we have skills galore when it comes to </a:t>
            </a:r>
            <a:endParaRPr lang="en-US" sz="2400" b="1" dirty="0" smtClean="0"/>
          </a:p>
          <a:p>
            <a:r>
              <a:rPr lang="en-US" sz="2400" b="1" dirty="0" smtClean="0"/>
              <a:t>car-making</a:t>
            </a:r>
            <a:r>
              <a:rPr lang="en-US" sz="2400" b="1" dirty="0"/>
              <a:t>, mechanical </a:t>
            </a:r>
            <a:r>
              <a:rPr lang="en-US" sz="2400" b="1" dirty="0" smtClean="0"/>
              <a:t>engineering </a:t>
            </a:r>
            <a:r>
              <a:rPr lang="en-US" sz="2400" b="1" dirty="0"/>
              <a:t>and the chemical industry. </a:t>
            </a:r>
            <a:r>
              <a:rPr lang="en-US" sz="2400" b="1" dirty="0" smtClean="0"/>
              <a:t>But </a:t>
            </a:r>
            <a:r>
              <a:rPr lang="en-US" sz="2400" b="1" dirty="0"/>
              <a:t>we have </a:t>
            </a:r>
            <a:r>
              <a:rPr lang="en-US" sz="2400" b="1" dirty="0" smtClean="0"/>
              <a:t>few </a:t>
            </a:r>
            <a:r>
              <a:rPr lang="en-US" sz="2400" b="1" dirty="0"/>
              <a:t>skills of our own when it </a:t>
            </a:r>
          </a:p>
          <a:p>
            <a:r>
              <a:rPr lang="en-US" sz="2400" b="1" dirty="0"/>
              <a:t>comes to chip-making, Internet firms and software </a:t>
            </a:r>
            <a:r>
              <a:rPr lang="en-US" sz="2400" b="1" dirty="0" smtClean="0"/>
              <a:t>production</a:t>
            </a:r>
            <a:r>
              <a:rPr lang="en-US" sz="2400" b="1" dirty="0"/>
              <a:t>, with the exception of </a:t>
            </a:r>
            <a:r>
              <a:rPr lang="en-US" sz="2400" b="1" dirty="0" smtClean="0"/>
              <a:t>SAP</a:t>
            </a:r>
            <a:r>
              <a:rPr lang="en-US" sz="2400" b="1" dirty="0"/>
              <a:t> </a:t>
            </a:r>
            <a:r>
              <a:rPr lang="en-US" sz="2400" b="1" dirty="0" smtClean="0"/>
              <a:t>(…)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What </a:t>
            </a:r>
            <a:r>
              <a:rPr lang="en-US" sz="2400" b="1" dirty="0" smtClean="0"/>
              <a:t>we </a:t>
            </a:r>
            <a:r>
              <a:rPr lang="en-US" sz="2400" b="1" dirty="0"/>
              <a:t>have to understand is that </a:t>
            </a:r>
            <a:r>
              <a:rPr lang="en-US" sz="2400" b="1" dirty="0" smtClean="0"/>
              <a:t>without </a:t>
            </a:r>
            <a:r>
              <a:rPr lang="en-US" sz="2400" b="1" dirty="0"/>
              <a:t>the capacity for full integration through </a:t>
            </a:r>
            <a:r>
              <a:rPr lang="en-US" sz="2400" b="1" dirty="0" smtClean="0"/>
              <a:t>modern ICT, today’s</a:t>
            </a:r>
            <a:r>
              <a:rPr lang="en-US" sz="2800" b="1" dirty="0" smtClean="0"/>
              <a:t> </a:t>
            </a:r>
            <a:r>
              <a:rPr lang="en-US" sz="2800" b="1" dirty="0"/>
              <a:t>mechanical </a:t>
            </a:r>
            <a:r>
              <a:rPr lang="en-US" sz="2800" b="1" dirty="0" smtClean="0"/>
              <a:t>engineers </a:t>
            </a:r>
            <a:r>
              <a:rPr lang="en-US" sz="2800" b="1" dirty="0"/>
              <a:t>will have no future. 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s-ES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289323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euskaditm.files.wordpress.com/2014/03/evolucion-id-2000-20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86" y="0"/>
            <a:ext cx="5997514" cy="59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71"/>
            <a:ext cx="1496291" cy="6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65" y="4632797"/>
            <a:ext cx="1656665" cy="22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logos-vector.com/images/logo/xxl/9/1/7/91753/Germany_embassy_eagle_b90be_450x4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65" y="0"/>
            <a:ext cx="1666821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32278" y="1113903"/>
            <a:ext cx="802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USA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232278" y="418428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ALE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232278" y="2147428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FRA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232278" y="3031328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UK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232278" y="3449728"/>
            <a:ext cx="64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ITA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232278" y="3918003"/>
            <a:ext cx="71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ESP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232278" y="4619028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GRE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>
                <a:solidFill>
                  <a:schemeClr val="bg1"/>
                </a:solidFill>
              </a:rPr>
              <a:t>t</a:t>
            </a:r>
            <a:r>
              <a:rPr lang="es-ES" sz="4000" b="1" dirty="0" smtClean="0"/>
              <a:t>res</a:t>
            </a:r>
            <a:r>
              <a:rPr lang="es-ES" sz="4000" b="1" dirty="0" smtClean="0">
                <a:solidFill>
                  <a:schemeClr val="bg1"/>
                </a:solidFill>
              </a:rPr>
              <a:t> lla</a:t>
            </a:r>
            <a:r>
              <a:rPr lang="es-ES" sz="4000" b="1" dirty="0" smtClean="0"/>
              <a:t>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251440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71"/>
            <a:ext cx="1496291" cy="6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65" y="4632797"/>
            <a:ext cx="1656665" cy="22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logos-vector.com/images/logo/xxl/9/1/7/91753/Germany_embassy_eagle_b90be_450x4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65" y="0"/>
            <a:ext cx="1666821" cy="46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euskaditm.files.wordpress.com/2014/03/biikpylcqaeuln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86" y="0"/>
            <a:ext cx="5997514" cy="59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8405276" y="1694682"/>
            <a:ext cx="802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USA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405276" y="999207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ALE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8405276" y="3049489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FRA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405276" y="3414395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UK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405276" y="3758653"/>
            <a:ext cx="64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ITA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405276" y="4103358"/>
            <a:ext cx="71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ESP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405276" y="4754955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GRE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>
                <a:solidFill>
                  <a:schemeClr val="bg1"/>
                </a:solidFill>
              </a:rPr>
              <a:t>t</a:t>
            </a:r>
            <a:r>
              <a:rPr lang="es-ES" sz="4000" b="1" dirty="0" smtClean="0"/>
              <a:t>res</a:t>
            </a:r>
            <a:r>
              <a:rPr lang="es-ES" sz="4000" b="1" dirty="0" smtClean="0">
                <a:solidFill>
                  <a:schemeClr val="bg1"/>
                </a:solidFill>
              </a:rPr>
              <a:t> lla</a:t>
            </a:r>
            <a:r>
              <a:rPr lang="es-ES" sz="4000" b="1" dirty="0" smtClean="0"/>
              <a:t>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282339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307"/>
          <a:stretch/>
        </p:blipFill>
        <p:spPr bwMode="auto">
          <a:xfrm>
            <a:off x="0" y="428370"/>
            <a:ext cx="1656665" cy="271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2" b="17389"/>
          <a:stretch/>
        </p:blipFill>
        <p:spPr bwMode="auto">
          <a:xfrm>
            <a:off x="1472114" y="3398425"/>
            <a:ext cx="7671892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2" b="3309"/>
          <a:stretch/>
        </p:blipFill>
        <p:spPr bwMode="auto">
          <a:xfrm>
            <a:off x="-1" y="3136899"/>
            <a:ext cx="1616947" cy="34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533303" y="4635716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6,7 %</a:t>
            </a:r>
            <a:endParaRPr lang="es-ES" sz="36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7164767" y="4318452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Desempleo</a:t>
            </a:r>
            <a:endParaRPr lang="es-ES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46" y="11092"/>
            <a:ext cx="7527054" cy="331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450178" y="1254523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5,1 %</a:t>
            </a:r>
            <a:endParaRPr lang="es-ES" sz="36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150917" y="906672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Desempleo</a:t>
            </a:r>
            <a:endParaRPr lang="es-ES" sz="2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/>
              <a:t>t</a:t>
            </a:r>
            <a:r>
              <a:rPr lang="es-ES" sz="4000" b="1" smtClean="0"/>
              <a:t>res </a:t>
            </a:r>
            <a:r>
              <a:rPr lang="es-ES" sz="4000" b="1" dirty="0" smtClean="0"/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69153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668344" y="467961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2004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>
                <a:solidFill>
                  <a:schemeClr val="bg1"/>
                </a:solidFill>
              </a:rPr>
              <a:t>t</a:t>
            </a:r>
            <a:r>
              <a:rPr lang="es-ES" sz="4000" b="1" smtClean="0">
                <a:solidFill>
                  <a:schemeClr val="bg1"/>
                </a:solidFill>
              </a:rPr>
              <a:t>res </a:t>
            </a:r>
            <a:r>
              <a:rPr lang="es-ES" sz="4000" b="1" dirty="0" smtClean="0">
                <a:solidFill>
                  <a:schemeClr val="bg1"/>
                </a:solidFill>
              </a:rPr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401912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7248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467961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2014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59438" y="5975640"/>
            <a:ext cx="762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>
                <a:solidFill>
                  <a:schemeClr val="bg1"/>
                </a:solidFill>
              </a:rPr>
              <a:t>t</a:t>
            </a:r>
            <a:r>
              <a:rPr lang="es-ES" sz="4000" b="1" smtClean="0">
                <a:solidFill>
                  <a:schemeClr val="bg1"/>
                </a:solidFill>
              </a:rPr>
              <a:t>res </a:t>
            </a:r>
            <a:r>
              <a:rPr lang="es-ES" sz="4000" b="1" dirty="0" smtClean="0">
                <a:solidFill>
                  <a:schemeClr val="bg1"/>
                </a:solidFill>
              </a:rPr>
              <a:t>llaves para un futuro diferente</a:t>
            </a:r>
          </a:p>
        </p:txBody>
      </p:sp>
    </p:spTree>
    <p:extLst>
      <p:ext uri="{BB962C8B-B14F-4D97-AF65-F5344CB8AC3E}">
        <p14:creationId xmlns:p14="http://schemas.microsoft.com/office/powerpoint/2010/main" val="331712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150179" y="743816"/>
            <a:ext cx="0" cy="4458925"/>
          </a:xfrm>
          <a:prstGeom prst="line">
            <a:avLst/>
          </a:prstGeom>
          <a:ln w="381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050203" y="5102765"/>
            <a:ext cx="3282169" cy="0"/>
          </a:xfrm>
          <a:prstGeom prst="line">
            <a:avLst/>
          </a:prstGeom>
          <a:ln w="381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270148" y="4247725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1" name="10 Rectángulo"/>
          <p:cNvSpPr/>
          <p:nvPr/>
        </p:nvSpPr>
        <p:spPr>
          <a:xfrm>
            <a:off x="2166606" y="4244391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2" name="11 Rectángulo"/>
          <p:cNvSpPr/>
          <p:nvPr/>
        </p:nvSpPr>
        <p:spPr>
          <a:xfrm>
            <a:off x="1266814" y="3387922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3" name="12 Rectángulo"/>
          <p:cNvSpPr/>
          <p:nvPr/>
        </p:nvSpPr>
        <p:spPr>
          <a:xfrm>
            <a:off x="2163273" y="3391254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4" name="13 Rectángulo"/>
          <p:cNvSpPr/>
          <p:nvPr/>
        </p:nvSpPr>
        <p:spPr>
          <a:xfrm>
            <a:off x="1266814" y="2528120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6" name="15 Rectángulo"/>
          <p:cNvSpPr/>
          <p:nvPr/>
        </p:nvSpPr>
        <p:spPr>
          <a:xfrm>
            <a:off x="1263480" y="1668317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1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260146" y="808515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1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0880" y="4401544"/>
            <a:ext cx="5165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2015 </a:t>
            </a:r>
            <a:r>
              <a:rPr lang="es-ES" sz="4000" b="1" dirty="0" smtClean="0"/>
              <a:t>	7.000 Millones</a:t>
            </a:r>
            <a:endParaRPr lang="es-E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24" y="763849"/>
            <a:ext cx="5987415" cy="28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3561810" y="1609467"/>
            <a:ext cx="728620" cy="7016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1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813478" y="744820"/>
            <a:ext cx="728620" cy="7016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1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5544783" y="2097311"/>
            <a:ext cx="728620" cy="7016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1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274501" y="1311155"/>
            <a:ext cx="728620" cy="7016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4</a:t>
            </a:r>
            <a:endParaRPr lang="es-ES" sz="3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63119" y="1446453"/>
            <a:ext cx="587084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00"/>
              </a:spcBef>
            </a:pPr>
            <a:r>
              <a:rPr lang="es-ES" b="1" dirty="0" smtClean="0"/>
              <a:t>&gt; 60</a:t>
            </a:r>
          </a:p>
          <a:p>
            <a:pPr algn="r">
              <a:spcBef>
                <a:spcPts val="100"/>
              </a:spcBef>
            </a:pPr>
            <a:endParaRPr lang="es-ES" b="1" dirty="0" smtClean="0"/>
          </a:p>
          <a:p>
            <a:pPr algn="r">
              <a:spcBef>
                <a:spcPts val="100"/>
              </a:spcBef>
            </a:pPr>
            <a:endParaRPr lang="es-ES" b="1" dirty="0"/>
          </a:p>
          <a:p>
            <a:pPr algn="r">
              <a:spcBef>
                <a:spcPts val="100"/>
              </a:spcBef>
            </a:pPr>
            <a:r>
              <a:rPr lang="es-ES" b="1" dirty="0" smtClean="0"/>
              <a:t>45</a:t>
            </a:r>
          </a:p>
          <a:p>
            <a:pPr algn="r">
              <a:spcBef>
                <a:spcPts val="100"/>
              </a:spcBef>
            </a:pPr>
            <a:endParaRPr lang="es-ES" b="1" dirty="0" smtClean="0"/>
          </a:p>
          <a:p>
            <a:pPr algn="r">
              <a:spcBef>
                <a:spcPts val="100"/>
              </a:spcBef>
            </a:pPr>
            <a:endParaRPr lang="es-ES" b="1" dirty="0"/>
          </a:p>
          <a:p>
            <a:pPr algn="r">
              <a:spcBef>
                <a:spcPts val="100"/>
              </a:spcBef>
            </a:pPr>
            <a:r>
              <a:rPr lang="es-ES" b="1" dirty="0" smtClean="0"/>
              <a:t>30</a:t>
            </a:r>
          </a:p>
          <a:p>
            <a:pPr algn="r">
              <a:spcBef>
                <a:spcPts val="100"/>
              </a:spcBef>
            </a:pPr>
            <a:endParaRPr lang="es-ES" b="1" dirty="0" smtClean="0"/>
          </a:p>
          <a:p>
            <a:pPr algn="r">
              <a:spcBef>
                <a:spcPts val="100"/>
              </a:spcBef>
            </a:pPr>
            <a:endParaRPr lang="es-ES" b="1" dirty="0" smtClean="0"/>
          </a:p>
          <a:p>
            <a:pPr algn="r">
              <a:spcBef>
                <a:spcPts val="100"/>
              </a:spcBef>
            </a:pPr>
            <a:r>
              <a:rPr lang="es-ES" b="1" dirty="0" smtClean="0"/>
              <a:t>15</a:t>
            </a:r>
          </a:p>
          <a:p>
            <a:pPr marL="285750" indent="-285750" algn="r">
              <a:spcBef>
                <a:spcPts val="100"/>
              </a:spcBef>
              <a:buFont typeface="Wingdings"/>
              <a:buChar char="Ø"/>
            </a:pPr>
            <a:endParaRPr lang="es-ES" b="1" dirty="0"/>
          </a:p>
          <a:p>
            <a:pPr marL="285750" indent="-285750" algn="r">
              <a:spcBef>
                <a:spcPts val="100"/>
              </a:spcBef>
              <a:buFont typeface="Wingdings"/>
              <a:buChar char="Ø"/>
            </a:pPr>
            <a:endParaRPr lang="es-ES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9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6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6" y="101423"/>
            <a:ext cx="7282099" cy="66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7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668344" y="467961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2014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2604" r="4678" b="2295"/>
          <a:stretch/>
        </p:blipFill>
        <p:spPr bwMode="auto">
          <a:xfrm>
            <a:off x="13062" y="508736"/>
            <a:ext cx="9101657" cy="546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49" y="2694029"/>
            <a:ext cx="2492550" cy="272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9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668344" y="467961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smtClean="0">
                <a:solidFill>
                  <a:schemeClr val="bg1"/>
                </a:solidFill>
              </a:rPr>
              <a:t>2014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156755"/>
            <a:ext cx="9115021" cy="615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28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4" y="978692"/>
            <a:ext cx="8817677" cy="463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11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licia rumbo al futu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1415" r="665" b="1033"/>
          <a:stretch/>
        </p:blipFill>
        <p:spPr bwMode="auto">
          <a:xfrm>
            <a:off x="0" y="0"/>
            <a:ext cx="9144000" cy="586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43494" y="5975640"/>
            <a:ext cx="506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seis cosas imposibles…</a:t>
            </a:r>
          </a:p>
        </p:txBody>
      </p:sp>
      <p:pic>
        <p:nvPicPr>
          <p:cNvPr id="4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6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43494" y="5975640"/>
            <a:ext cx="506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seis cosas imposibles…</a:t>
            </a:r>
          </a:p>
        </p:txBody>
      </p:sp>
      <p:pic>
        <p:nvPicPr>
          <p:cNvPr id="4" name="Picture 2" descr="http://euskaditm.files.wordpress.com/2014/03/participacic3b3n-de-la-industria-en-el-valor-ac3b1adido-bruto-de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730"/>
            <a:ext cx="9124550" cy="53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4956" y="584620"/>
            <a:ext cx="668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Porcentaje que supone la Industria en el Valor Añadido Bruto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2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43494" y="5975640"/>
            <a:ext cx="506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seis cosas imposibles…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956" y="584620"/>
            <a:ext cx="668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Porcentaje que supone la Industria en el Valor Añadido Bruto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070327" y="101265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Suecia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45298" y="99264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Finlandia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15189" y="208971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Alemania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33967" y="334145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España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89793" y="2579466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</a:rPr>
              <a:t>Reino</a:t>
            </a:r>
          </a:p>
          <a:p>
            <a:pPr algn="r"/>
            <a:r>
              <a:rPr lang="es-ES" b="1" dirty="0" smtClean="0">
                <a:solidFill>
                  <a:schemeClr val="bg1"/>
                </a:solidFill>
              </a:rPr>
              <a:t>Unido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40443" y="2508080"/>
            <a:ext cx="87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Francia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37683" y="4069203"/>
            <a:ext cx="79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Grecia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59866" y="1761495"/>
            <a:ext cx="237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Inversión media en I+D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2004 - 2009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://euskaditm.files.wordpress.com/2014/03/participacic3b3n-de-la-industria-en-el-valor-ac3b1adido-bruto-de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730"/>
            <a:ext cx="9124550" cy="53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/>
          <p:cNvSpPr/>
          <p:nvPr/>
        </p:nvSpPr>
        <p:spPr>
          <a:xfrm>
            <a:off x="8469635" y="539646"/>
            <a:ext cx="239650" cy="239843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7448480" y="827947"/>
            <a:ext cx="1380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</a:rPr>
              <a:t>Objetivo</a:t>
            </a:r>
          </a:p>
          <a:p>
            <a:pPr algn="r"/>
            <a:r>
              <a:rPr lang="es-ES" b="1" dirty="0" smtClean="0">
                <a:solidFill>
                  <a:schemeClr val="bg1"/>
                </a:solidFill>
              </a:rPr>
              <a:t>Europa 2020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18" name="17 Conector recto"/>
          <p:cNvCxnSpPr>
            <a:endCxn id="16" idx="3"/>
          </p:cNvCxnSpPr>
          <p:nvPr/>
        </p:nvCxnSpPr>
        <p:spPr>
          <a:xfrm flipV="1">
            <a:off x="5807017" y="744365"/>
            <a:ext cx="2697714" cy="332483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4956" y="584620"/>
            <a:ext cx="668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Porcentaje que supone la Industria en el Valor Añadido Bruto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upload.wikimedia.org/wikipedia/commons/thumb/b/b7/Flag_of_Europe.svg/810px-Flag_of_Europ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58" y="4208899"/>
            <a:ext cx="1812462" cy="12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icenconsejería de Formación Profes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CuadroTexto"/>
          <p:cNvSpPr txBox="1"/>
          <p:nvPr/>
        </p:nvSpPr>
        <p:spPr>
          <a:xfrm>
            <a:off x="445157" y="2722918"/>
            <a:ext cx="2211501" cy="461665"/>
          </a:xfrm>
          <a:prstGeom prst="rect">
            <a:avLst/>
          </a:prstGeom>
          <a:gradFill flip="none" rotWithShape="1">
            <a:gsLst>
              <a:gs pos="0">
                <a:srgbClr val="376291">
                  <a:shade val="30000"/>
                  <a:satMod val="115000"/>
                </a:srgbClr>
              </a:gs>
              <a:gs pos="50000">
                <a:srgbClr val="376291">
                  <a:shade val="67500"/>
                  <a:satMod val="115000"/>
                </a:srgbClr>
              </a:gs>
              <a:gs pos="100000">
                <a:srgbClr val="376291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atin typeface="+mj-lt"/>
              </a:rPr>
              <a:t>Universitarios</a:t>
            </a:r>
            <a:endParaRPr lang="es-ES" sz="2400" b="1" dirty="0">
              <a:latin typeface="+mj-lt"/>
            </a:endParaRPr>
          </a:p>
        </p:txBody>
      </p:sp>
      <p:sp>
        <p:nvSpPr>
          <p:cNvPr id="20" name="1 CuadroTexto"/>
          <p:cNvSpPr txBox="1"/>
          <p:nvPr/>
        </p:nvSpPr>
        <p:spPr>
          <a:xfrm>
            <a:off x="445157" y="3637621"/>
            <a:ext cx="2211501" cy="461665"/>
          </a:xfrm>
          <a:prstGeom prst="rect">
            <a:avLst/>
          </a:prstGeom>
          <a:gradFill flip="none" rotWithShape="1">
            <a:gsLst>
              <a:gs pos="0">
                <a:srgbClr val="376291">
                  <a:shade val="30000"/>
                  <a:satMod val="115000"/>
                </a:srgbClr>
              </a:gs>
              <a:gs pos="50000">
                <a:srgbClr val="376291">
                  <a:shade val="67500"/>
                  <a:satMod val="115000"/>
                </a:srgbClr>
              </a:gs>
              <a:gs pos="100000">
                <a:srgbClr val="376291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atin typeface="+mj-lt"/>
              </a:rPr>
              <a:t>Titulados FP</a:t>
            </a:r>
            <a:endParaRPr lang="es-ES" sz="2400" b="1" dirty="0">
              <a:latin typeface="+mj-lt"/>
            </a:endParaRPr>
          </a:p>
        </p:txBody>
      </p:sp>
      <p:sp>
        <p:nvSpPr>
          <p:cNvPr id="21" name="1 CuadroTexto"/>
          <p:cNvSpPr txBox="1"/>
          <p:nvPr/>
        </p:nvSpPr>
        <p:spPr>
          <a:xfrm>
            <a:off x="468290" y="4489425"/>
            <a:ext cx="2211501" cy="461665"/>
          </a:xfrm>
          <a:prstGeom prst="rect">
            <a:avLst/>
          </a:prstGeom>
          <a:gradFill flip="none" rotWithShape="1">
            <a:gsLst>
              <a:gs pos="0">
                <a:srgbClr val="376291">
                  <a:shade val="30000"/>
                  <a:satMod val="115000"/>
                </a:srgbClr>
              </a:gs>
              <a:gs pos="50000">
                <a:srgbClr val="376291">
                  <a:shade val="67500"/>
                  <a:satMod val="115000"/>
                </a:srgbClr>
              </a:gs>
              <a:gs pos="100000">
                <a:srgbClr val="376291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atin typeface="+mj-lt"/>
              </a:rPr>
              <a:t>ESO o inferior</a:t>
            </a:r>
            <a:endParaRPr lang="es-ES" sz="2400" b="1" dirty="0">
              <a:latin typeface="+mj-lt"/>
            </a:endParaRPr>
          </a:p>
        </p:txBody>
      </p:sp>
      <p:sp>
        <p:nvSpPr>
          <p:cNvPr id="28" name="Hexágono 1"/>
          <p:cNvSpPr/>
          <p:nvPr/>
        </p:nvSpPr>
        <p:spPr>
          <a:xfrm>
            <a:off x="2836678" y="2426727"/>
            <a:ext cx="1980221" cy="2705527"/>
          </a:xfrm>
          <a:custGeom>
            <a:avLst/>
            <a:gdLst>
              <a:gd name="connsiteX0" fmla="*/ 0 w 1800200"/>
              <a:gd name="connsiteY0" fmla="*/ 1008112 h 2016224"/>
              <a:gd name="connsiteX1" fmla="*/ 663788 w 1800200"/>
              <a:gd name="connsiteY1" fmla="*/ 0 h 2016224"/>
              <a:gd name="connsiteX2" fmla="*/ 1136412 w 1800200"/>
              <a:gd name="connsiteY2" fmla="*/ 0 h 2016224"/>
              <a:gd name="connsiteX3" fmla="*/ 1800200 w 1800200"/>
              <a:gd name="connsiteY3" fmla="*/ 1008112 h 2016224"/>
              <a:gd name="connsiteX4" fmla="*/ 1136412 w 1800200"/>
              <a:gd name="connsiteY4" fmla="*/ 2016224 h 2016224"/>
              <a:gd name="connsiteX5" fmla="*/ 663788 w 1800200"/>
              <a:gd name="connsiteY5" fmla="*/ 2016224 h 2016224"/>
              <a:gd name="connsiteX6" fmla="*/ 0 w 1800200"/>
              <a:gd name="connsiteY6" fmla="*/ 1008112 h 2016224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136412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293575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200" h="2030511">
                <a:moveTo>
                  <a:pt x="0" y="1022399"/>
                </a:moveTo>
                <a:lnTo>
                  <a:pt x="492338" y="0"/>
                </a:lnTo>
                <a:lnTo>
                  <a:pt x="1293575" y="14287"/>
                </a:lnTo>
                <a:lnTo>
                  <a:pt x="1800200" y="1022399"/>
                </a:lnTo>
                <a:lnTo>
                  <a:pt x="1136412" y="2030511"/>
                </a:lnTo>
                <a:lnTo>
                  <a:pt x="663788" y="2030511"/>
                </a:lnTo>
                <a:lnTo>
                  <a:pt x="0" y="102239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10 Rectángulo"/>
          <p:cNvSpPr/>
          <p:nvPr/>
        </p:nvSpPr>
        <p:spPr>
          <a:xfrm>
            <a:off x="2755135" y="774010"/>
            <a:ext cx="216024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smtClean="0">
                <a:latin typeface="+mj-lt"/>
              </a:rPr>
              <a:t>Sector industrial 2020</a:t>
            </a:r>
            <a:endParaRPr lang="es-ES" sz="2800" b="1" dirty="0">
              <a:latin typeface="+mj-lt"/>
            </a:endParaRPr>
          </a:p>
        </p:txBody>
      </p:sp>
      <p:sp>
        <p:nvSpPr>
          <p:cNvPr id="31" name="2 CuadroTexto"/>
          <p:cNvSpPr txBox="1"/>
          <p:nvPr/>
        </p:nvSpPr>
        <p:spPr>
          <a:xfrm>
            <a:off x="3484750" y="2755272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14%</a:t>
            </a:r>
            <a:endParaRPr lang="es-ES" sz="2800" b="1" dirty="0">
              <a:latin typeface="+mj-lt"/>
            </a:endParaRPr>
          </a:p>
        </p:txBody>
      </p:sp>
      <p:sp>
        <p:nvSpPr>
          <p:cNvPr id="32" name="12 CuadroTexto"/>
          <p:cNvSpPr txBox="1"/>
          <p:nvPr/>
        </p:nvSpPr>
        <p:spPr>
          <a:xfrm>
            <a:off x="3484750" y="3640990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76%</a:t>
            </a:r>
            <a:endParaRPr lang="es-ES" sz="2800" b="1" dirty="0">
              <a:latin typeface="+mj-lt"/>
            </a:endParaRPr>
          </a:p>
        </p:txBody>
      </p:sp>
      <p:sp>
        <p:nvSpPr>
          <p:cNvPr id="33" name="16 CuadroTexto"/>
          <p:cNvSpPr txBox="1"/>
          <p:nvPr/>
        </p:nvSpPr>
        <p:spPr>
          <a:xfrm>
            <a:off x="3502752" y="4489425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10%</a:t>
            </a:r>
            <a:endParaRPr lang="es-ES" sz="2800" b="1" dirty="0">
              <a:latin typeface="+mj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43494" y="5975640"/>
            <a:ext cx="506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seis cosas imposibles…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1" y="5513639"/>
            <a:ext cx="1743395" cy="40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1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CuadroTexto"/>
          <p:cNvSpPr txBox="1"/>
          <p:nvPr/>
        </p:nvSpPr>
        <p:spPr>
          <a:xfrm>
            <a:off x="445157" y="2722918"/>
            <a:ext cx="2211501" cy="461665"/>
          </a:xfrm>
          <a:prstGeom prst="rect">
            <a:avLst/>
          </a:prstGeom>
          <a:gradFill flip="none" rotWithShape="1">
            <a:gsLst>
              <a:gs pos="0">
                <a:srgbClr val="376291">
                  <a:shade val="30000"/>
                  <a:satMod val="115000"/>
                </a:srgbClr>
              </a:gs>
              <a:gs pos="50000">
                <a:srgbClr val="376291">
                  <a:shade val="67500"/>
                  <a:satMod val="115000"/>
                </a:srgbClr>
              </a:gs>
              <a:gs pos="100000">
                <a:srgbClr val="376291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atin typeface="+mj-lt"/>
              </a:rPr>
              <a:t>Universitarios</a:t>
            </a:r>
            <a:endParaRPr lang="es-ES" sz="2400" b="1" dirty="0">
              <a:latin typeface="+mj-lt"/>
            </a:endParaRPr>
          </a:p>
        </p:txBody>
      </p:sp>
      <p:sp>
        <p:nvSpPr>
          <p:cNvPr id="20" name="1 CuadroTexto"/>
          <p:cNvSpPr txBox="1"/>
          <p:nvPr/>
        </p:nvSpPr>
        <p:spPr>
          <a:xfrm>
            <a:off x="445157" y="3637621"/>
            <a:ext cx="2211501" cy="461665"/>
          </a:xfrm>
          <a:prstGeom prst="rect">
            <a:avLst/>
          </a:prstGeom>
          <a:gradFill flip="none" rotWithShape="1">
            <a:gsLst>
              <a:gs pos="0">
                <a:srgbClr val="376291">
                  <a:shade val="30000"/>
                  <a:satMod val="115000"/>
                </a:srgbClr>
              </a:gs>
              <a:gs pos="50000">
                <a:srgbClr val="376291">
                  <a:shade val="67500"/>
                  <a:satMod val="115000"/>
                </a:srgbClr>
              </a:gs>
              <a:gs pos="100000">
                <a:srgbClr val="376291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atin typeface="+mj-lt"/>
              </a:rPr>
              <a:t>Titulados FP</a:t>
            </a:r>
            <a:endParaRPr lang="es-ES" sz="2400" b="1" dirty="0">
              <a:latin typeface="+mj-lt"/>
            </a:endParaRPr>
          </a:p>
        </p:txBody>
      </p:sp>
      <p:sp>
        <p:nvSpPr>
          <p:cNvPr id="21" name="1 CuadroTexto"/>
          <p:cNvSpPr txBox="1"/>
          <p:nvPr/>
        </p:nvSpPr>
        <p:spPr>
          <a:xfrm>
            <a:off x="468290" y="4489425"/>
            <a:ext cx="2211501" cy="461665"/>
          </a:xfrm>
          <a:prstGeom prst="rect">
            <a:avLst/>
          </a:prstGeom>
          <a:gradFill flip="none" rotWithShape="1">
            <a:gsLst>
              <a:gs pos="0">
                <a:srgbClr val="376291">
                  <a:shade val="30000"/>
                  <a:satMod val="115000"/>
                </a:srgbClr>
              </a:gs>
              <a:gs pos="50000">
                <a:srgbClr val="376291">
                  <a:shade val="67500"/>
                  <a:satMod val="115000"/>
                </a:srgbClr>
              </a:gs>
              <a:gs pos="100000">
                <a:srgbClr val="376291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atin typeface="+mj-lt"/>
              </a:rPr>
              <a:t>ESO o inferior</a:t>
            </a:r>
            <a:endParaRPr lang="es-ES" sz="2400" b="1" dirty="0">
              <a:latin typeface="+mj-lt"/>
            </a:endParaRPr>
          </a:p>
        </p:txBody>
      </p:sp>
      <p:sp>
        <p:nvSpPr>
          <p:cNvPr id="28" name="Hexágono 1"/>
          <p:cNvSpPr/>
          <p:nvPr/>
        </p:nvSpPr>
        <p:spPr>
          <a:xfrm>
            <a:off x="2836678" y="2426727"/>
            <a:ext cx="1980221" cy="2705527"/>
          </a:xfrm>
          <a:custGeom>
            <a:avLst/>
            <a:gdLst>
              <a:gd name="connsiteX0" fmla="*/ 0 w 1800200"/>
              <a:gd name="connsiteY0" fmla="*/ 1008112 h 2016224"/>
              <a:gd name="connsiteX1" fmla="*/ 663788 w 1800200"/>
              <a:gd name="connsiteY1" fmla="*/ 0 h 2016224"/>
              <a:gd name="connsiteX2" fmla="*/ 1136412 w 1800200"/>
              <a:gd name="connsiteY2" fmla="*/ 0 h 2016224"/>
              <a:gd name="connsiteX3" fmla="*/ 1800200 w 1800200"/>
              <a:gd name="connsiteY3" fmla="*/ 1008112 h 2016224"/>
              <a:gd name="connsiteX4" fmla="*/ 1136412 w 1800200"/>
              <a:gd name="connsiteY4" fmla="*/ 2016224 h 2016224"/>
              <a:gd name="connsiteX5" fmla="*/ 663788 w 1800200"/>
              <a:gd name="connsiteY5" fmla="*/ 2016224 h 2016224"/>
              <a:gd name="connsiteX6" fmla="*/ 0 w 1800200"/>
              <a:gd name="connsiteY6" fmla="*/ 1008112 h 2016224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136412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293575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200" h="2030511">
                <a:moveTo>
                  <a:pt x="0" y="1022399"/>
                </a:moveTo>
                <a:lnTo>
                  <a:pt x="492338" y="0"/>
                </a:lnTo>
                <a:lnTo>
                  <a:pt x="1293575" y="14287"/>
                </a:lnTo>
                <a:lnTo>
                  <a:pt x="1800200" y="1022399"/>
                </a:lnTo>
                <a:lnTo>
                  <a:pt x="1136412" y="2030511"/>
                </a:lnTo>
                <a:lnTo>
                  <a:pt x="663788" y="2030511"/>
                </a:lnTo>
                <a:lnTo>
                  <a:pt x="0" y="102239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10 Rectángulo"/>
          <p:cNvSpPr/>
          <p:nvPr/>
        </p:nvSpPr>
        <p:spPr>
          <a:xfrm>
            <a:off x="2755135" y="774010"/>
            <a:ext cx="216024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smtClean="0">
                <a:latin typeface="+mj-lt"/>
              </a:rPr>
              <a:t>Sector industrial 2020</a:t>
            </a:r>
            <a:endParaRPr lang="es-ES" sz="2800" b="1" dirty="0">
              <a:latin typeface="+mj-lt"/>
            </a:endParaRPr>
          </a:p>
        </p:txBody>
      </p:sp>
      <p:sp>
        <p:nvSpPr>
          <p:cNvPr id="31" name="2 CuadroTexto"/>
          <p:cNvSpPr txBox="1"/>
          <p:nvPr/>
        </p:nvSpPr>
        <p:spPr>
          <a:xfrm>
            <a:off x="3484750" y="2755272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14%</a:t>
            </a:r>
            <a:endParaRPr lang="es-ES" sz="2800" b="1" dirty="0">
              <a:latin typeface="+mj-lt"/>
            </a:endParaRPr>
          </a:p>
        </p:txBody>
      </p:sp>
      <p:sp>
        <p:nvSpPr>
          <p:cNvPr id="32" name="12 CuadroTexto"/>
          <p:cNvSpPr txBox="1"/>
          <p:nvPr/>
        </p:nvSpPr>
        <p:spPr>
          <a:xfrm>
            <a:off x="3484750" y="3640990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76%</a:t>
            </a:r>
            <a:endParaRPr lang="es-ES" sz="2800" b="1" dirty="0">
              <a:latin typeface="+mj-lt"/>
            </a:endParaRPr>
          </a:p>
        </p:txBody>
      </p:sp>
      <p:sp>
        <p:nvSpPr>
          <p:cNvPr id="33" name="16 CuadroTexto"/>
          <p:cNvSpPr txBox="1"/>
          <p:nvPr/>
        </p:nvSpPr>
        <p:spPr>
          <a:xfrm>
            <a:off x="3502752" y="4489425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10%</a:t>
            </a:r>
            <a:endParaRPr lang="es-ES" sz="2800" b="1" dirty="0">
              <a:latin typeface="+mj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43494" y="5975640"/>
            <a:ext cx="506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seis cosas imposibles…</a:t>
            </a:r>
          </a:p>
        </p:txBody>
      </p:sp>
      <p:sp>
        <p:nvSpPr>
          <p:cNvPr id="18" name="10 Rectángulo"/>
          <p:cNvSpPr/>
          <p:nvPr/>
        </p:nvSpPr>
        <p:spPr>
          <a:xfrm>
            <a:off x="4848919" y="757594"/>
            <a:ext cx="216024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smtClean="0">
                <a:latin typeface="+mj-lt"/>
              </a:rPr>
              <a:t>Objetivo</a:t>
            </a:r>
          </a:p>
          <a:p>
            <a:pPr algn="ctr"/>
            <a:r>
              <a:rPr lang="es-ES" sz="2800" b="1" dirty="0" smtClean="0">
                <a:latin typeface="+mj-lt"/>
              </a:rPr>
              <a:t>UE 27</a:t>
            </a:r>
            <a:r>
              <a:rPr lang="es-ES" b="1" dirty="0" smtClean="0">
                <a:latin typeface="+mj-lt"/>
              </a:rPr>
              <a:t> +(</a:t>
            </a:r>
            <a:r>
              <a:rPr lang="es-ES" b="1" dirty="0" err="1" smtClean="0">
                <a:latin typeface="+mj-lt"/>
              </a:rPr>
              <a:t>SW+Nor</a:t>
            </a:r>
            <a:r>
              <a:rPr lang="es-ES" b="1" dirty="0" smtClean="0">
                <a:latin typeface="+mj-lt"/>
              </a:rPr>
              <a:t>)</a:t>
            </a:r>
            <a:endParaRPr lang="es-ES" sz="2800" b="1" dirty="0" smtClean="0">
              <a:latin typeface="+mj-lt"/>
            </a:endParaRPr>
          </a:p>
          <a:p>
            <a:pPr algn="ctr"/>
            <a:r>
              <a:rPr lang="es-ES" sz="2800" b="1" dirty="0" smtClean="0">
                <a:latin typeface="+mj-lt"/>
              </a:rPr>
              <a:t>2020</a:t>
            </a:r>
            <a:endParaRPr lang="es-ES" sz="2800" b="1" dirty="0">
              <a:latin typeface="+mj-lt"/>
            </a:endParaRPr>
          </a:p>
        </p:txBody>
      </p:sp>
      <p:sp>
        <p:nvSpPr>
          <p:cNvPr id="22" name="Hexágono 1"/>
          <p:cNvSpPr/>
          <p:nvPr/>
        </p:nvSpPr>
        <p:spPr>
          <a:xfrm>
            <a:off x="4958598" y="2438447"/>
            <a:ext cx="1980221" cy="2705527"/>
          </a:xfrm>
          <a:custGeom>
            <a:avLst/>
            <a:gdLst>
              <a:gd name="connsiteX0" fmla="*/ 0 w 1800200"/>
              <a:gd name="connsiteY0" fmla="*/ 1008112 h 2016224"/>
              <a:gd name="connsiteX1" fmla="*/ 663788 w 1800200"/>
              <a:gd name="connsiteY1" fmla="*/ 0 h 2016224"/>
              <a:gd name="connsiteX2" fmla="*/ 1136412 w 1800200"/>
              <a:gd name="connsiteY2" fmla="*/ 0 h 2016224"/>
              <a:gd name="connsiteX3" fmla="*/ 1800200 w 1800200"/>
              <a:gd name="connsiteY3" fmla="*/ 1008112 h 2016224"/>
              <a:gd name="connsiteX4" fmla="*/ 1136412 w 1800200"/>
              <a:gd name="connsiteY4" fmla="*/ 2016224 h 2016224"/>
              <a:gd name="connsiteX5" fmla="*/ 663788 w 1800200"/>
              <a:gd name="connsiteY5" fmla="*/ 2016224 h 2016224"/>
              <a:gd name="connsiteX6" fmla="*/ 0 w 1800200"/>
              <a:gd name="connsiteY6" fmla="*/ 1008112 h 2016224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136412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293575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200" h="2030511">
                <a:moveTo>
                  <a:pt x="0" y="1022399"/>
                </a:moveTo>
                <a:lnTo>
                  <a:pt x="492338" y="0"/>
                </a:lnTo>
                <a:lnTo>
                  <a:pt x="1293575" y="14287"/>
                </a:lnTo>
                <a:lnTo>
                  <a:pt x="1800200" y="1022399"/>
                </a:lnTo>
                <a:lnTo>
                  <a:pt x="1136412" y="2030511"/>
                </a:lnTo>
                <a:lnTo>
                  <a:pt x="663788" y="2030511"/>
                </a:lnTo>
                <a:lnTo>
                  <a:pt x="0" y="102239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2 CuadroTexto"/>
          <p:cNvSpPr txBox="1"/>
          <p:nvPr/>
        </p:nvSpPr>
        <p:spPr>
          <a:xfrm>
            <a:off x="5606670" y="2766992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35%</a:t>
            </a:r>
            <a:endParaRPr lang="es-ES" sz="2800" b="1" dirty="0">
              <a:latin typeface="+mj-lt"/>
            </a:endParaRPr>
          </a:p>
        </p:txBody>
      </p:sp>
      <p:sp>
        <p:nvSpPr>
          <p:cNvPr id="25" name="12 CuadroTexto"/>
          <p:cNvSpPr txBox="1"/>
          <p:nvPr/>
        </p:nvSpPr>
        <p:spPr>
          <a:xfrm>
            <a:off x="5606670" y="3652710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50%</a:t>
            </a:r>
            <a:endParaRPr lang="es-ES" sz="2800" b="1" dirty="0">
              <a:latin typeface="+mj-lt"/>
            </a:endParaRPr>
          </a:p>
        </p:txBody>
      </p:sp>
      <p:sp>
        <p:nvSpPr>
          <p:cNvPr id="26" name="16 CuadroTexto"/>
          <p:cNvSpPr txBox="1"/>
          <p:nvPr/>
        </p:nvSpPr>
        <p:spPr>
          <a:xfrm>
            <a:off x="5624672" y="4501145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15%</a:t>
            </a:r>
            <a:endParaRPr lang="es-ES" sz="28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1" y="5513639"/>
            <a:ext cx="1743395" cy="40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0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CuadroTexto"/>
          <p:cNvSpPr txBox="1"/>
          <p:nvPr/>
        </p:nvSpPr>
        <p:spPr>
          <a:xfrm>
            <a:off x="445157" y="2722918"/>
            <a:ext cx="2211501" cy="461665"/>
          </a:xfrm>
          <a:prstGeom prst="rect">
            <a:avLst/>
          </a:prstGeom>
          <a:gradFill flip="none" rotWithShape="1">
            <a:gsLst>
              <a:gs pos="0">
                <a:srgbClr val="376291">
                  <a:shade val="30000"/>
                  <a:satMod val="115000"/>
                </a:srgbClr>
              </a:gs>
              <a:gs pos="50000">
                <a:srgbClr val="376291">
                  <a:shade val="67500"/>
                  <a:satMod val="115000"/>
                </a:srgbClr>
              </a:gs>
              <a:gs pos="100000">
                <a:srgbClr val="376291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atin typeface="+mj-lt"/>
              </a:rPr>
              <a:t>Universitarios</a:t>
            </a:r>
            <a:endParaRPr lang="es-ES" sz="2400" b="1" dirty="0">
              <a:latin typeface="+mj-lt"/>
            </a:endParaRPr>
          </a:p>
        </p:txBody>
      </p:sp>
      <p:sp>
        <p:nvSpPr>
          <p:cNvPr id="20" name="1 CuadroTexto"/>
          <p:cNvSpPr txBox="1"/>
          <p:nvPr/>
        </p:nvSpPr>
        <p:spPr>
          <a:xfrm>
            <a:off x="445157" y="3637621"/>
            <a:ext cx="2211501" cy="461665"/>
          </a:xfrm>
          <a:prstGeom prst="rect">
            <a:avLst/>
          </a:prstGeom>
          <a:gradFill flip="none" rotWithShape="1">
            <a:gsLst>
              <a:gs pos="0">
                <a:srgbClr val="376291">
                  <a:shade val="30000"/>
                  <a:satMod val="115000"/>
                </a:srgbClr>
              </a:gs>
              <a:gs pos="50000">
                <a:srgbClr val="376291">
                  <a:shade val="67500"/>
                  <a:satMod val="115000"/>
                </a:srgbClr>
              </a:gs>
              <a:gs pos="100000">
                <a:srgbClr val="376291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atin typeface="+mj-lt"/>
              </a:rPr>
              <a:t>Titulados FP</a:t>
            </a:r>
            <a:endParaRPr lang="es-ES" sz="2400" b="1" dirty="0">
              <a:latin typeface="+mj-lt"/>
            </a:endParaRPr>
          </a:p>
        </p:txBody>
      </p:sp>
      <p:sp>
        <p:nvSpPr>
          <p:cNvPr id="21" name="1 CuadroTexto"/>
          <p:cNvSpPr txBox="1"/>
          <p:nvPr/>
        </p:nvSpPr>
        <p:spPr>
          <a:xfrm>
            <a:off x="468290" y="4489425"/>
            <a:ext cx="2211501" cy="461665"/>
          </a:xfrm>
          <a:prstGeom prst="rect">
            <a:avLst/>
          </a:prstGeom>
          <a:gradFill flip="none" rotWithShape="1">
            <a:gsLst>
              <a:gs pos="0">
                <a:srgbClr val="376291">
                  <a:shade val="30000"/>
                  <a:satMod val="115000"/>
                </a:srgbClr>
              </a:gs>
              <a:gs pos="50000">
                <a:srgbClr val="376291">
                  <a:shade val="67500"/>
                  <a:satMod val="115000"/>
                </a:srgbClr>
              </a:gs>
              <a:gs pos="100000">
                <a:srgbClr val="376291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atin typeface="+mj-lt"/>
              </a:rPr>
              <a:t>ESO o inferior</a:t>
            </a:r>
            <a:endParaRPr lang="es-ES" sz="2400" b="1" dirty="0">
              <a:latin typeface="+mj-lt"/>
            </a:endParaRPr>
          </a:p>
        </p:txBody>
      </p:sp>
      <p:sp>
        <p:nvSpPr>
          <p:cNvPr id="28" name="Hexágono 1"/>
          <p:cNvSpPr/>
          <p:nvPr/>
        </p:nvSpPr>
        <p:spPr>
          <a:xfrm>
            <a:off x="2836678" y="2426727"/>
            <a:ext cx="1980221" cy="2705527"/>
          </a:xfrm>
          <a:custGeom>
            <a:avLst/>
            <a:gdLst>
              <a:gd name="connsiteX0" fmla="*/ 0 w 1800200"/>
              <a:gd name="connsiteY0" fmla="*/ 1008112 h 2016224"/>
              <a:gd name="connsiteX1" fmla="*/ 663788 w 1800200"/>
              <a:gd name="connsiteY1" fmla="*/ 0 h 2016224"/>
              <a:gd name="connsiteX2" fmla="*/ 1136412 w 1800200"/>
              <a:gd name="connsiteY2" fmla="*/ 0 h 2016224"/>
              <a:gd name="connsiteX3" fmla="*/ 1800200 w 1800200"/>
              <a:gd name="connsiteY3" fmla="*/ 1008112 h 2016224"/>
              <a:gd name="connsiteX4" fmla="*/ 1136412 w 1800200"/>
              <a:gd name="connsiteY4" fmla="*/ 2016224 h 2016224"/>
              <a:gd name="connsiteX5" fmla="*/ 663788 w 1800200"/>
              <a:gd name="connsiteY5" fmla="*/ 2016224 h 2016224"/>
              <a:gd name="connsiteX6" fmla="*/ 0 w 1800200"/>
              <a:gd name="connsiteY6" fmla="*/ 1008112 h 2016224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136412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293575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200" h="2030511">
                <a:moveTo>
                  <a:pt x="0" y="1022399"/>
                </a:moveTo>
                <a:lnTo>
                  <a:pt x="492338" y="0"/>
                </a:lnTo>
                <a:lnTo>
                  <a:pt x="1293575" y="14287"/>
                </a:lnTo>
                <a:lnTo>
                  <a:pt x="1800200" y="1022399"/>
                </a:lnTo>
                <a:lnTo>
                  <a:pt x="1136412" y="2030511"/>
                </a:lnTo>
                <a:lnTo>
                  <a:pt x="663788" y="2030511"/>
                </a:lnTo>
                <a:lnTo>
                  <a:pt x="0" y="102239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10 Rectángulo"/>
          <p:cNvSpPr/>
          <p:nvPr/>
        </p:nvSpPr>
        <p:spPr>
          <a:xfrm>
            <a:off x="2755135" y="774010"/>
            <a:ext cx="216024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smtClean="0">
                <a:latin typeface="+mj-lt"/>
              </a:rPr>
              <a:t>Sector industrial 2020</a:t>
            </a:r>
            <a:endParaRPr lang="es-ES" sz="2800" b="1" dirty="0">
              <a:latin typeface="+mj-lt"/>
            </a:endParaRPr>
          </a:p>
        </p:txBody>
      </p:sp>
      <p:sp>
        <p:nvSpPr>
          <p:cNvPr id="31" name="2 CuadroTexto"/>
          <p:cNvSpPr txBox="1"/>
          <p:nvPr/>
        </p:nvSpPr>
        <p:spPr>
          <a:xfrm>
            <a:off x="3484750" y="2755272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14%</a:t>
            </a:r>
            <a:endParaRPr lang="es-ES" sz="2800" b="1" dirty="0">
              <a:latin typeface="+mj-lt"/>
            </a:endParaRPr>
          </a:p>
        </p:txBody>
      </p:sp>
      <p:sp>
        <p:nvSpPr>
          <p:cNvPr id="32" name="12 CuadroTexto"/>
          <p:cNvSpPr txBox="1"/>
          <p:nvPr/>
        </p:nvSpPr>
        <p:spPr>
          <a:xfrm>
            <a:off x="3484750" y="3640990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76%</a:t>
            </a:r>
            <a:endParaRPr lang="es-ES" sz="2800" b="1" dirty="0">
              <a:latin typeface="+mj-lt"/>
            </a:endParaRPr>
          </a:p>
        </p:txBody>
      </p:sp>
      <p:sp>
        <p:nvSpPr>
          <p:cNvPr id="33" name="16 CuadroTexto"/>
          <p:cNvSpPr txBox="1"/>
          <p:nvPr/>
        </p:nvSpPr>
        <p:spPr>
          <a:xfrm>
            <a:off x="3502752" y="4489425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10%</a:t>
            </a:r>
            <a:endParaRPr lang="es-ES" sz="2800" b="1" dirty="0">
              <a:latin typeface="+mj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43494" y="5975640"/>
            <a:ext cx="506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seis cosas imposibles…</a:t>
            </a:r>
          </a:p>
        </p:txBody>
      </p:sp>
      <p:sp>
        <p:nvSpPr>
          <p:cNvPr id="18" name="10 Rectángulo"/>
          <p:cNvSpPr/>
          <p:nvPr/>
        </p:nvSpPr>
        <p:spPr>
          <a:xfrm>
            <a:off x="4848919" y="757594"/>
            <a:ext cx="216024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smtClean="0">
                <a:latin typeface="+mj-lt"/>
              </a:rPr>
              <a:t>Objetivo</a:t>
            </a:r>
          </a:p>
          <a:p>
            <a:pPr algn="ctr"/>
            <a:r>
              <a:rPr lang="es-ES" sz="2800" b="1" dirty="0" smtClean="0">
                <a:latin typeface="+mj-lt"/>
              </a:rPr>
              <a:t>UE 27</a:t>
            </a:r>
            <a:r>
              <a:rPr lang="es-ES" b="1" dirty="0" smtClean="0">
                <a:latin typeface="+mj-lt"/>
              </a:rPr>
              <a:t> +(</a:t>
            </a:r>
            <a:r>
              <a:rPr lang="es-ES" b="1" dirty="0" err="1" smtClean="0">
                <a:latin typeface="+mj-lt"/>
              </a:rPr>
              <a:t>SW+Nor</a:t>
            </a:r>
            <a:r>
              <a:rPr lang="es-ES" b="1" dirty="0" smtClean="0">
                <a:latin typeface="+mj-lt"/>
              </a:rPr>
              <a:t>)</a:t>
            </a:r>
            <a:endParaRPr lang="es-ES" sz="2800" b="1" dirty="0" smtClean="0">
              <a:latin typeface="+mj-lt"/>
            </a:endParaRPr>
          </a:p>
          <a:p>
            <a:pPr algn="ctr"/>
            <a:r>
              <a:rPr lang="es-ES" sz="2800" b="1" dirty="0" smtClean="0">
                <a:latin typeface="+mj-lt"/>
              </a:rPr>
              <a:t>2020</a:t>
            </a:r>
            <a:endParaRPr lang="es-ES" sz="2800" b="1" dirty="0">
              <a:latin typeface="+mj-lt"/>
            </a:endParaRPr>
          </a:p>
        </p:txBody>
      </p:sp>
      <p:sp>
        <p:nvSpPr>
          <p:cNvPr id="22" name="Hexágono 1"/>
          <p:cNvSpPr/>
          <p:nvPr/>
        </p:nvSpPr>
        <p:spPr>
          <a:xfrm>
            <a:off x="4958598" y="2438447"/>
            <a:ext cx="1980221" cy="2705527"/>
          </a:xfrm>
          <a:custGeom>
            <a:avLst/>
            <a:gdLst>
              <a:gd name="connsiteX0" fmla="*/ 0 w 1800200"/>
              <a:gd name="connsiteY0" fmla="*/ 1008112 h 2016224"/>
              <a:gd name="connsiteX1" fmla="*/ 663788 w 1800200"/>
              <a:gd name="connsiteY1" fmla="*/ 0 h 2016224"/>
              <a:gd name="connsiteX2" fmla="*/ 1136412 w 1800200"/>
              <a:gd name="connsiteY2" fmla="*/ 0 h 2016224"/>
              <a:gd name="connsiteX3" fmla="*/ 1800200 w 1800200"/>
              <a:gd name="connsiteY3" fmla="*/ 1008112 h 2016224"/>
              <a:gd name="connsiteX4" fmla="*/ 1136412 w 1800200"/>
              <a:gd name="connsiteY4" fmla="*/ 2016224 h 2016224"/>
              <a:gd name="connsiteX5" fmla="*/ 663788 w 1800200"/>
              <a:gd name="connsiteY5" fmla="*/ 2016224 h 2016224"/>
              <a:gd name="connsiteX6" fmla="*/ 0 w 1800200"/>
              <a:gd name="connsiteY6" fmla="*/ 1008112 h 2016224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136412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293575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200" h="2030511">
                <a:moveTo>
                  <a:pt x="0" y="1022399"/>
                </a:moveTo>
                <a:lnTo>
                  <a:pt x="492338" y="0"/>
                </a:lnTo>
                <a:lnTo>
                  <a:pt x="1293575" y="14287"/>
                </a:lnTo>
                <a:lnTo>
                  <a:pt x="1800200" y="1022399"/>
                </a:lnTo>
                <a:lnTo>
                  <a:pt x="1136412" y="2030511"/>
                </a:lnTo>
                <a:lnTo>
                  <a:pt x="663788" y="2030511"/>
                </a:lnTo>
                <a:lnTo>
                  <a:pt x="0" y="102239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2 CuadroTexto"/>
          <p:cNvSpPr txBox="1"/>
          <p:nvPr/>
        </p:nvSpPr>
        <p:spPr>
          <a:xfrm>
            <a:off x="5606670" y="2766992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35%</a:t>
            </a:r>
            <a:endParaRPr lang="es-ES" sz="2800" b="1" dirty="0">
              <a:latin typeface="+mj-lt"/>
            </a:endParaRPr>
          </a:p>
        </p:txBody>
      </p:sp>
      <p:sp>
        <p:nvSpPr>
          <p:cNvPr id="25" name="12 CuadroTexto"/>
          <p:cNvSpPr txBox="1"/>
          <p:nvPr/>
        </p:nvSpPr>
        <p:spPr>
          <a:xfrm>
            <a:off x="5606670" y="3652710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50%</a:t>
            </a:r>
            <a:endParaRPr lang="es-ES" sz="2800" b="1" dirty="0">
              <a:latin typeface="+mj-lt"/>
            </a:endParaRPr>
          </a:p>
        </p:txBody>
      </p:sp>
      <p:sp>
        <p:nvSpPr>
          <p:cNvPr id="26" name="16 CuadroTexto"/>
          <p:cNvSpPr txBox="1"/>
          <p:nvPr/>
        </p:nvSpPr>
        <p:spPr>
          <a:xfrm>
            <a:off x="5624672" y="4501145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15%</a:t>
            </a:r>
            <a:endParaRPr lang="es-ES" sz="2800" b="1" dirty="0">
              <a:latin typeface="+mj-lt"/>
            </a:endParaRPr>
          </a:p>
        </p:txBody>
      </p:sp>
      <p:sp>
        <p:nvSpPr>
          <p:cNvPr id="27" name="10 Rectángulo"/>
          <p:cNvSpPr/>
          <p:nvPr/>
        </p:nvSpPr>
        <p:spPr>
          <a:xfrm>
            <a:off x="6942703" y="755246"/>
            <a:ext cx="216024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smtClean="0">
                <a:latin typeface="+mj-lt"/>
              </a:rPr>
              <a:t>Situación</a:t>
            </a:r>
          </a:p>
          <a:p>
            <a:pPr algn="ctr"/>
            <a:r>
              <a:rPr lang="es-ES" sz="2800" b="1" dirty="0" smtClean="0">
                <a:latin typeface="+mj-lt"/>
              </a:rPr>
              <a:t>Euskadi</a:t>
            </a:r>
          </a:p>
          <a:p>
            <a:pPr algn="ctr"/>
            <a:r>
              <a:rPr lang="es-ES" sz="2800" b="1" dirty="0" smtClean="0">
                <a:latin typeface="+mj-lt"/>
              </a:rPr>
              <a:t>2010</a:t>
            </a:r>
            <a:endParaRPr lang="es-ES" sz="2800" b="1" dirty="0">
              <a:latin typeface="+mj-lt"/>
            </a:endParaRPr>
          </a:p>
        </p:txBody>
      </p:sp>
      <p:sp>
        <p:nvSpPr>
          <p:cNvPr id="29" name="Hexágono 1"/>
          <p:cNvSpPr/>
          <p:nvPr/>
        </p:nvSpPr>
        <p:spPr>
          <a:xfrm>
            <a:off x="7052382" y="2436099"/>
            <a:ext cx="1980221" cy="2705527"/>
          </a:xfrm>
          <a:custGeom>
            <a:avLst/>
            <a:gdLst>
              <a:gd name="connsiteX0" fmla="*/ 0 w 1800200"/>
              <a:gd name="connsiteY0" fmla="*/ 1008112 h 2016224"/>
              <a:gd name="connsiteX1" fmla="*/ 663788 w 1800200"/>
              <a:gd name="connsiteY1" fmla="*/ 0 h 2016224"/>
              <a:gd name="connsiteX2" fmla="*/ 1136412 w 1800200"/>
              <a:gd name="connsiteY2" fmla="*/ 0 h 2016224"/>
              <a:gd name="connsiteX3" fmla="*/ 1800200 w 1800200"/>
              <a:gd name="connsiteY3" fmla="*/ 1008112 h 2016224"/>
              <a:gd name="connsiteX4" fmla="*/ 1136412 w 1800200"/>
              <a:gd name="connsiteY4" fmla="*/ 2016224 h 2016224"/>
              <a:gd name="connsiteX5" fmla="*/ 663788 w 1800200"/>
              <a:gd name="connsiteY5" fmla="*/ 2016224 h 2016224"/>
              <a:gd name="connsiteX6" fmla="*/ 0 w 1800200"/>
              <a:gd name="connsiteY6" fmla="*/ 1008112 h 2016224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136412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  <a:gd name="connsiteX0" fmla="*/ 0 w 1800200"/>
              <a:gd name="connsiteY0" fmla="*/ 1022399 h 2030511"/>
              <a:gd name="connsiteX1" fmla="*/ 492338 w 1800200"/>
              <a:gd name="connsiteY1" fmla="*/ 0 h 2030511"/>
              <a:gd name="connsiteX2" fmla="*/ 1293575 w 1800200"/>
              <a:gd name="connsiteY2" fmla="*/ 14287 h 2030511"/>
              <a:gd name="connsiteX3" fmla="*/ 1800200 w 1800200"/>
              <a:gd name="connsiteY3" fmla="*/ 1022399 h 2030511"/>
              <a:gd name="connsiteX4" fmla="*/ 1136412 w 1800200"/>
              <a:gd name="connsiteY4" fmla="*/ 2030511 h 2030511"/>
              <a:gd name="connsiteX5" fmla="*/ 663788 w 1800200"/>
              <a:gd name="connsiteY5" fmla="*/ 2030511 h 2030511"/>
              <a:gd name="connsiteX6" fmla="*/ 0 w 1800200"/>
              <a:gd name="connsiteY6" fmla="*/ 1022399 h 20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200" h="2030511">
                <a:moveTo>
                  <a:pt x="0" y="1022399"/>
                </a:moveTo>
                <a:lnTo>
                  <a:pt x="492338" y="0"/>
                </a:lnTo>
                <a:lnTo>
                  <a:pt x="1293575" y="14287"/>
                </a:lnTo>
                <a:lnTo>
                  <a:pt x="1800200" y="1022399"/>
                </a:lnTo>
                <a:lnTo>
                  <a:pt x="1136412" y="2030511"/>
                </a:lnTo>
                <a:lnTo>
                  <a:pt x="663788" y="2030511"/>
                </a:lnTo>
                <a:lnTo>
                  <a:pt x="0" y="102239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2 CuadroTexto"/>
          <p:cNvSpPr txBox="1"/>
          <p:nvPr/>
        </p:nvSpPr>
        <p:spPr>
          <a:xfrm>
            <a:off x="7700454" y="2764644"/>
            <a:ext cx="82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51%</a:t>
            </a:r>
            <a:endParaRPr lang="es-ES" sz="2800" b="1" dirty="0">
              <a:latin typeface="+mj-lt"/>
            </a:endParaRPr>
          </a:p>
        </p:txBody>
      </p:sp>
      <p:sp>
        <p:nvSpPr>
          <p:cNvPr id="35" name="12 CuadroTexto"/>
          <p:cNvSpPr txBox="1"/>
          <p:nvPr/>
        </p:nvSpPr>
        <p:spPr>
          <a:xfrm>
            <a:off x="7371471" y="3650362"/>
            <a:ext cx="133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21,5%</a:t>
            </a:r>
            <a:endParaRPr lang="es-ES" sz="2800" b="1" dirty="0">
              <a:latin typeface="+mj-lt"/>
            </a:endParaRPr>
          </a:p>
        </p:txBody>
      </p:sp>
      <p:sp>
        <p:nvSpPr>
          <p:cNvPr id="36" name="16 CuadroTexto"/>
          <p:cNvSpPr txBox="1"/>
          <p:nvPr/>
        </p:nvSpPr>
        <p:spPr>
          <a:xfrm>
            <a:off x="7380824" y="4498797"/>
            <a:ext cx="142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 smtClean="0">
                <a:latin typeface="+mj-lt"/>
              </a:rPr>
              <a:t>27,5%</a:t>
            </a:r>
            <a:endParaRPr lang="es-ES" sz="28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1" y="5513639"/>
            <a:ext cx="1743395" cy="40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6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2142" b="14785"/>
          <a:stretch/>
        </p:blipFill>
        <p:spPr bwMode="auto">
          <a:xfrm>
            <a:off x="1728000" y="1332328"/>
            <a:ext cx="6948000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979714" y="868597"/>
            <a:ext cx="0" cy="40233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953590" y="4878894"/>
            <a:ext cx="756339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740539" y="4864047"/>
            <a:ext cx="683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01700" algn="l"/>
                <a:tab pos="1789113" algn="l"/>
                <a:tab pos="2598738" algn="l"/>
                <a:tab pos="3500438" algn="l"/>
                <a:tab pos="4389438" algn="l"/>
                <a:tab pos="5291138" algn="l"/>
                <a:tab pos="6191250" algn="l"/>
              </a:tabLst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	2	3	4	5	6	7	8</a:t>
            </a:r>
            <a:endParaRPr lang="es-E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39634" y="781485"/>
            <a:ext cx="550151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90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80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70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60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30</a:t>
            </a:r>
            <a:endParaRPr lang="es-E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950183" y="4434755"/>
            <a:ext cx="26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children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per </a:t>
            </a:r>
            <a:r>
              <a:rPr lang="es-ES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woman</a:t>
            </a:r>
            <a:endParaRPr lang="es-E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1" name="50 Conector recto"/>
          <p:cNvCxnSpPr/>
          <p:nvPr/>
        </p:nvCxnSpPr>
        <p:spPr>
          <a:xfrm>
            <a:off x="5408047" y="1378048"/>
            <a:ext cx="0" cy="3446810"/>
          </a:xfrm>
          <a:prstGeom prst="line">
            <a:avLst/>
          </a:prstGeom>
          <a:ln w="76200">
            <a:solidFill>
              <a:schemeClr val="bg2">
                <a:lumMod val="20000"/>
                <a:lumOff val="8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4924707" y="977430"/>
            <a:ext cx="929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average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992780" y="618199"/>
            <a:ext cx="2100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life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expectancy</a:t>
            </a:r>
            <a:endParaRPr lang="es-E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2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1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43754" y="295837"/>
            <a:ext cx="8463151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Seis cosas imposibles, antes de desayunar</a:t>
            </a:r>
          </a:p>
          <a:p>
            <a:pPr marL="914400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Apostar por industria </a:t>
            </a:r>
          </a:p>
          <a:p>
            <a:pPr marL="914400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Apostar por las infraestructuras del conocimiento</a:t>
            </a:r>
            <a:endParaRPr lang="es-ES" sz="2800" b="1" dirty="0"/>
          </a:p>
          <a:p>
            <a:pPr marL="914400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Apostar por las personas</a:t>
            </a:r>
          </a:p>
          <a:p>
            <a:pPr marL="1371600" lvl="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Formación profesional</a:t>
            </a:r>
          </a:p>
          <a:p>
            <a:pPr marL="1371600" lvl="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Mayores 45 años / Formación continua</a:t>
            </a:r>
          </a:p>
          <a:p>
            <a:pPr marL="1371600" lvl="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Incorporación femenina a la industria (FP)</a:t>
            </a:r>
          </a:p>
          <a:p>
            <a:pPr marL="1371600" lvl="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Universidades </a:t>
            </a:r>
          </a:p>
        </p:txBody>
      </p:sp>
      <p:pic>
        <p:nvPicPr>
          <p:cNvPr id="4" name="Picture 4" descr="Vicenconsejería de Formación Profes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4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43754" y="295837"/>
            <a:ext cx="8463151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Seis cosas imposibles, antes de desayunar</a:t>
            </a:r>
          </a:p>
          <a:p>
            <a:pPr marL="914400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Apostar por industria </a:t>
            </a:r>
          </a:p>
          <a:p>
            <a:pPr marL="914400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Apostar por las infraestructuras del conocimiento</a:t>
            </a:r>
            <a:endParaRPr lang="es-ES" sz="2800" b="1" dirty="0"/>
          </a:p>
          <a:p>
            <a:pPr marL="914400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Apostar por las personas</a:t>
            </a:r>
          </a:p>
          <a:p>
            <a:pPr marL="1371600" lvl="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Formación profesional</a:t>
            </a:r>
          </a:p>
          <a:p>
            <a:pPr marL="1371600" lvl="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Mayores 45 años / Formación continua</a:t>
            </a:r>
          </a:p>
          <a:p>
            <a:pPr marL="1371600" lvl="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Incorporación femenina a la industria (FP)</a:t>
            </a:r>
          </a:p>
          <a:p>
            <a:pPr marL="1371600" lvl="2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800" b="1" dirty="0" smtClean="0"/>
              <a:t>Universidades </a:t>
            </a:r>
          </a:p>
        </p:txBody>
      </p:sp>
      <p:sp>
        <p:nvSpPr>
          <p:cNvPr id="2" name="1 Elipse"/>
          <p:cNvSpPr/>
          <p:nvPr/>
        </p:nvSpPr>
        <p:spPr>
          <a:xfrm rot="19258952">
            <a:off x="4417256" y="1969476"/>
            <a:ext cx="4332849" cy="4346917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66FF66"/>
                </a:solidFill>
              </a:rPr>
              <a:t>COLABORACIÓN</a:t>
            </a:r>
            <a:endParaRPr lang="es-ES" sz="3200" b="1" dirty="0">
              <a:solidFill>
                <a:srgbClr val="66FF66"/>
              </a:solidFill>
            </a:endParaRPr>
          </a:p>
        </p:txBody>
      </p:sp>
      <p:pic>
        <p:nvPicPr>
          <p:cNvPr id="4" name="Picture 4" descr="Vicenconsejería de Formación Profes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2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9" y="648101"/>
            <a:ext cx="4144488" cy="5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153880" y="1745673"/>
            <a:ext cx="27859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@</a:t>
            </a:r>
            <a:r>
              <a:rPr lang="es-ES" sz="3200" b="1" dirty="0" err="1" smtClean="0"/>
              <a:t>guillerdorron</a:t>
            </a:r>
            <a:endParaRPr lang="es-ES" sz="3200" b="1" dirty="0" smtClean="0"/>
          </a:p>
          <a:p>
            <a:endParaRPr lang="es-ES" sz="3200" b="1" dirty="0"/>
          </a:p>
          <a:p>
            <a:r>
              <a:rPr lang="es-ES" sz="3200" b="1" dirty="0" smtClean="0"/>
              <a:t>euskaditm.com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60174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-452" b="15160"/>
          <a:stretch/>
        </p:blipFill>
        <p:spPr bwMode="auto">
          <a:xfrm>
            <a:off x="1584000" y="1272196"/>
            <a:ext cx="7128000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979714" y="866951"/>
            <a:ext cx="0" cy="40233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953590" y="4877248"/>
            <a:ext cx="756339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740539" y="4862401"/>
            <a:ext cx="683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01700" algn="l"/>
                <a:tab pos="1789113" algn="l"/>
                <a:tab pos="2598738" algn="l"/>
                <a:tab pos="3500438" algn="l"/>
                <a:tab pos="4389438" algn="l"/>
                <a:tab pos="5291138" algn="l"/>
                <a:tab pos="6191250" algn="l"/>
              </a:tabLst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	2	3	4	5	6	7	8</a:t>
            </a:r>
            <a:endParaRPr lang="es-E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39634" y="779839"/>
            <a:ext cx="550151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90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80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70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60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40</a:t>
            </a:r>
          </a:p>
          <a:p>
            <a:pPr>
              <a:spcBef>
                <a:spcPts val="900"/>
              </a:spcBef>
            </a:pPr>
            <a:r>
              <a:rPr lang="es-E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30</a:t>
            </a:r>
            <a:endParaRPr lang="es-E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911491" y="4433109"/>
            <a:ext cx="272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children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per </a:t>
            </a:r>
            <a:r>
              <a:rPr lang="es-ES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woman</a:t>
            </a:r>
            <a:endParaRPr lang="es-E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187337" y="1376402"/>
            <a:ext cx="0" cy="3446810"/>
          </a:xfrm>
          <a:prstGeom prst="line">
            <a:avLst/>
          </a:prstGeom>
          <a:ln w="76200">
            <a:solidFill>
              <a:schemeClr val="bg2">
                <a:lumMod val="20000"/>
                <a:lumOff val="8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677871" y="975784"/>
            <a:ext cx="929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average</a:t>
            </a:r>
            <a:endParaRPr lang="es-ES" b="1" dirty="0"/>
          </a:p>
        </p:txBody>
      </p:sp>
      <p:cxnSp>
        <p:nvCxnSpPr>
          <p:cNvPr id="22" name="21 Conector recto"/>
          <p:cNvCxnSpPr/>
          <p:nvPr/>
        </p:nvCxnSpPr>
        <p:spPr>
          <a:xfrm>
            <a:off x="5408047" y="1376402"/>
            <a:ext cx="0" cy="3446810"/>
          </a:xfrm>
          <a:prstGeom prst="line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992780" y="616553"/>
            <a:ext cx="2100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life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expectancy</a:t>
            </a:r>
            <a:endParaRPr lang="es-E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3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9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150179" y="1150842"/>
            <a:ext cx="0" cy="4458925"/>
          </a:xfrm>
          <a:prstGeom prst="line">
            <a:avLst/>
          </a:prstGeom>
          <a:ln w="381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050203" y="5509791"/>
            <a:ext cx="3282169" cy="0"/>
          </a:xfrm>
          <a:prstGeom prst="line">
            <a:avLst/>
          </a:prstGeom>
          <a:ln w="381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270148" y="4654751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1" name="10 Rectángulo"/>
          <p:cNvSpPr/>
          <p:nvPr/>
        </p:nvSpPr>
        <p:spPr>
          <a:xfrm>
            <a:off x="2166606" y="4651417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2" name="11 Rectángulo"/>
          <p:cNvSpPr/>
          <p:nvPr/>
        </p:nvSpPr>
        <p:spPr>
          <a:xfrm>
            <a:off x="1266814" y="3794948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3" name="12 Rectángulo"/>
          <p:cNvSpPr/>
          <p:nvPr/>
        </p:nvSpPr>
        <p:spPr>
          <a:xfrm>
            <a:off x="2163273" y="3798280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4" name="13 Rectángulo"/>
          <p:cNvSpPr/>
          <p:nvPr/>
        </p:nvSpPr>
        <p:spPr>
          <a:xfrm>
            <a:off x="1266814" y="2935146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16" name="15 Rectángulo"/>
          <p:cNvSpPr/>
          <p:nvPr/>
        </p:nvSpPr>
        <p:spPr>
          <a:xfrm>
            <a:off x="1263480" y="2075343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1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260146" y="1215541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1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0880" y="4198950"/>
            <a:ext cx="5424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2100 </a:t>
            </a:r>
            <a:r>
              <a:rPr lang="es-ES" sz="4000" b="1" dirty="0" smtClean="0"/>
              <a:t>	11.000 Millones</a:t>
            </a:r>
            <a:endParaRPr lang="es-E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24" y="685950"/>
            <a:ext cx="5987415" cy="28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3561810" y="1434583"/>
            <a:ext cx="728620" cy="7016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1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813478" y="666921"/>
            <a:ext cx="728620" cy="7016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1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5544783" y="2019412"/>
            <a:ext cx="728620" cy="7016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4</a:t>
            </a:r>
            <a:endParaRPr lang="es-ES" sz="3200" dirty="0"/>
          </a:p>
        </p:txBody>
      </p:sp>
      <p:sp>
        <p:nvSpPr>
          <p:cNvPr id="24" name="23 Rectángulo"/>
          <p:cNvSpPr/>
          <p:nvPr/>
        </p:nvSpPr>
        <p:spPr>
          <a:xfrm>
            <a:off x="7274501" y="1233256"/>
            <a:ext cx="728620" cy="7016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5</a:t>
            </a:r>
            <a:endParaRPr lang="es-ES" sz="3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63119" y="1853479"/>
            <a:ext cx="587084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00"/>
              </a:spcBef>
            </a:pPr>
            <a:r>
              <a:rPr lang="es-ES" b="1" dirty="0" smtClean="0"/>
              <a:t>&gt; 60</a:t>
            </a:r>
          </a:p>
          <a:p>
            <a:pPr algn="r">
              <a:spcBef>
                <a:spcPts val="100"/>
              </a:spcBef>
            </a:pPr>
            <a:endParaRPr lang="es-ES" b="1" dirty="0" smtClean="0"/>
          </a:p>
          <a:p>
            <a:pPr algn="r">
              <a:spcBef>
                <a:spcPts val="100"/>
              </a:spcBef>
            </a:pPr>
            <a:endParaRPr lang="es-ES" b="1" dirty="0"/>
          </a:p>
          <a:p>
            <a:pPr algn="r">
              <a:spcBef>
                <a:spcPts val="100"/>
              </a:spcBef>
            </a:pPr>
            <a:r>
              <a:rPr lang="es-ES" b="1" dirty="0" smtClean="0"/>
              <a:t>45</a:t>
            </a:r>
          </a:p>
          <a:p>
            <a:pPr algn="r">
              <a:spcBef>
                <a:spcPts val="100"/>
              </a:spcBef>
            </a:pPr>
            <a:endParaRPr lang="es-ES" b="1" dirty="0" smtClean="0"/>
          </a:p>
          <a:p>
            <a:pPr algn="r">
              <a:spcBef>
                <a:spcPts val="100"/>
              </a:spcBef>
            </a:pPr>
            <a:endParaRPr lang="es-ES" b="1" dirty="0"/>
          </a:p>
          <a:p>
            <a:pPr algn="r">
              <a:spcBef>
                <a:spcPts val="100"/>
              </a:spcBef>
            </a:pPr>
            <a:r>
              <a:rPr lang="es-ES" b="1" dirty="0" smtClean="0"/>
              <a:t>30</a:t>
            </a:r>
          </a:p>
          <a:p>
            <a:pPr algn="r">
              <a:spcBef>
                <a:spcPts val="100"/>
              </a:spcBef>
            </a:pPr>
            <a:endParaRPr lang="es-ES" b="1" dirty="0" smtClean="0"/>
          </a:p>
          <a:p>
            <a:pPr algn="r">
              <a:spcBef>
                <a:spcPts val="100"/>
              </a:spcBef>
            </a:pPr>
            <a:endParaRPr lang="es-ES" b="1" dirty="0" smtClean="0"/>
          </a:p>
          <a:p>
            <a:pPr algn="r">
              <a:spcBef>
                <a:spcPts val="100"/>
              </a:spcBef>
            </a:pPr>
            <a:r>
              <a:rPr lang="es-ES" b="1" dirty="0" smtClean="0"/>
              <a:t>15</a:t>
            </a:r>
          </a:p>
          <a:p>
            <a:pPr marL="285750" indent="-285750" algn="r">
              <a:spcBef>
                <a:spcPts val="100"/>
              </a:spcBef>
              <a:buFont typeface="Wingdings"/>
              <a:buChar char="Ø"/>
            </a:pPr>
            <a:endParaRPr lang="es-ES" b="1" dirty="0"/>
          </a:p>
          <a:p>
            <a:pPr marL="285750" indent="-285750" algn="r">
              <a:spcBef>
                <a:spcPts val="100"/>
              </a:spcBef>
              <a:buFont typeface="Wingdings"/>
              <a:buChar char="Ø"/>
            </a:pPr>
            <a:endParaRPr lang="es-ES" b="1" dirty="0"/>
          </a:p>
        </p:txBody>
      </p:sp>
      <p:sp>
        <p:nvSpPr>
          <p:cNvPr id="27" name="26 Rectángulo"/>
          <p:cNvSpPr/>
          <p:nvPr/>
        </p:nvSpPr>
        <p:spPr>
          <a:xfrm>
            <a:off x="2167384" y="2935141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1</a:t>
            </a:r>
            <a:endParaRPr lang="es-ES" sz="4800" dirty="0"/>
          </a:p>
        </p:txBody>
      </p:sp>
      <p:sp>
        <p:nvSpPr>
          <p:cNvPr id="28" name="27 Rectángulo"/>
          <p:cNvSpPr/>
          <p:nvPr/>
        </p:nvSpPr>
        <p:spPr>
          <a:xfrm>
            <a:off x="2164050" y="2075338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1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160716" y="1215536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1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270148" y="366938"/>
            <a:ext cx="809805" cy="779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1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26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8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63137" y="1515040"/>
            <a:ext cx="8943906" cy="4155600"/>
            <a:chOff x="1123950" y="2720954"/>
            <a:chExt cx="6998970" cy="325192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52" b="1692"/>
            <a:stretch/>
          </p:blipFill>
          <p:spPr bwMode="auto">
            <a:xfrm>
              <a:off x="1123950" y="2732880"/>
              <a:ext cx="6998970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1393468" y="2720954"/>
              <a:ext cx="1569720" cy="863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600" b="1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1970</a:t>
              </a:r>
              <a:endParaRPr lang="es-ES" sz="6600" b="1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516379" y="345328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necesidad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11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9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9" y="1282018"/>
            <a:ext cx="7663068" cy="449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07551" y="1334925"/>
            <a:ext cx="2005928" cy="1103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2000</a:t>
            </a:r>
            <a:endParaRPr lang="es-ES" sz="6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6379" y="345328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necesidad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43494" y="5975640"/>
            <a:ext cx="545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s-ES" sz="4000" b="1" dirty="0" smtClean="0"/>
              <a:t>la madriguera del conejo</a:t>
            </a:r>
          </a:p>
        </p:txBody>
      </p:sp>
      <p:pic>
        <p:nvPicPr>
          <p:cNvPr id="9" name="Picture 4" descr="Vicenconsejería de Formación Profes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0" y="631551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7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1041</Words>
  <Application>Microsoft Macintosh PowerPoint</Application>
  <PresentationFormat>Presentación en pantalla (4:3)</PresentationFormat>
  <Paragraphs>300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dorronsoro artabe guillermo</dc:creator>
  <cp:lastModifiedBy>Macbook Pro 2</cp:lastModifiedBy>
  <cp:revision>166</cp:revision>
  <dcterms:created xsi:type="dcterms:W3CDTF">2014-02-23T12:00:34Z</dcterms:created>
  <dcterms:modified xsi:type="dcterms:W3CDTF">2014-05-28T07:40:54Z</dcterms:modified>
</cp:coreProperties>
</file>