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5" r:id="rId3"/>
    <p:sldId id="278" r:id="rId4"/>
    <p:sldId id="279" r:id="rId5"/>
    <p:sldId id="277" r:id="rId6"/>
    <p:sldId id="274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70" r:id="rId15"/>
  </p:sldIdLst>
  <p:sldSz cx="9144000" cy="6858000" type="screen4x3"/>
  <p:notesSz cx="6769100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993366"/>
    <a:srgbClr val="3166CF"/>
    <a:srgbClr val="E26F10"/>
    <a:srgbClr val="CC3399"/>
    <a:srgbClr val="A50021"/>
    <a:srgbClr val="2D5EC1"/>
    <a:srgbClr val="3E6FD2"/>
    <a:srgbClr val="990033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646" autoAdjust="0"/>
  </p:normalViewPr>
  <p:slideViewPr>
    <p:cSldViewPr>
      <p:cViewPr>
        <p:scale>
          <a:sx n="75" d="100"/>
          <a:sy n="75" d="100"/>
        </p:scale>
        <p:origin x="-1014" y="-7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4015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3505" y="0"/>
            <a:ext cx="2934015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8563"/>
            <a:ext cx="2934015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3505" y="9408563"/>
            <a:ext cx="2934015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704E38AA-EE0B-4CB8-A927-01798AA1B95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6730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4015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3505" y="0"/>
            <a:ext cx="2934015" cy="495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9638" y="742950"/>
            <a:ext cx="495141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594" y="4705074"/>
            <a:ext cx="5415912" cy="44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8563"/>
            <a:ext cx="2934015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3505" y="9408563"/>
            <a:ext cx="2934015" cy="495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165" tIns="45583" rIns="91165" bIns="45583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A557B473-32EF-4618-BB39-CC67871DFC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3821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7B473-32EF-4618-BB39-CC67871DFC4D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396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7B473-32EF-4618-BB39-CC67871DFC4D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2946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57F5224C-D804-4AE4-B90E-CE4C3373970E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A40F8-C513-467F-9FAE-75E988013DD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655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5F22E-2328-497E-AB5F-7EFC44982D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066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CD4E1-718A-4B3B-AF7F-493C5D34D9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11881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57049-5FB0-47DB-BEEE-0C60305B94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571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E5ED5-58D5-4429-8C1F-DDB0E058D7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6952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3B582F-61A6-46B9-B964-A288805D36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162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D37BA-285B-489A-8248-70B8AAFA70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4578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20942-7A7A-4F58-9505-C1B5BAF955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924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F4F503-3357-4742-81FA-44A4AE87504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811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49A8A-7422-4A6A-8E50-294F5ACBD0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968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772DA7E4-8594-4822-B052-F3AAD8F60003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apprenticeships-alliance" TargetMode="Externa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altLang="en-US" sz="4400" dirty="0" smtClean="0"/>
              <a:t>Productividad laboral y cualificaciones en la UE</a:t>
            </a:r>
            <a:endParaRPr lang="es-ES_tradnl" altLang="en-US" sz="44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67544" y="4509120"/>
            <a:ext cx="8532812" cy="1728787"/>
          </a:xfrm>
        </p:spPr>
        <p:txBody>
          <a:bodyPr/>
          <a:lstStyle/>
          <a:p>
            <a:r>
              <a:rPr lang="fr-BE" altLang="en-US" dirty="0" smtClean="0"/>
              <a:t>Jean-François </a:t>
            </a:r>
            <a:r>
              <a:rPr lang="fr-BE" altLang="en-US" dirty="0" err="1" smtClean="0"/>
              <a:t>Aguinaga</a:t>
            </a:r>
            <a:endParaRPr lang="fr-BE" altLang="en-US" dirty="0" smtClean="0"/>
          </a:p>
          <a:p>
            <a:endParaRPr lang="fr-BE" altLang="en-US" dirty="0" smtClean="0"/>
          </a:p>
          <a:p>
            <a:r>
              <a:rPr lang="en-GB" altLang="en-US" sz="2000" dirty="0" err="1" smtClean="0"/>
              <a:t>Donosti</a:t>
            </a:r>
            <a:endParaRPr lang="en-GB" altLang="en-US" sz="2000" dirty="0"/>
          </a:p>
          <a:p>
            <a:r>
              <a:rPr lang="en-GB" altLang="en-US" sz="2000" dirty="0" smtClean="0"/>
              <a:t>30 de mayo 2014</a:t>
            </a:r>
            <a:endParaRPr lang="en-GB" altLang="en-US" sz="2000" dirty="0"/>
          </a:p>
          <a:p>
            <a:endParaRPr lang="fr-BE" alt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7F5224C-D804-4AE4-B90E-CE4C3373970E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Impacto de la crisis</a:t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10</a:t>
            </a:fld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397372" y="2204864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 smtClean="0"/>
              <a:t>Desempleo: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12.2% en 2012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26.5 millones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6 millones de jóvenes, 23 % in 2013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2008-2012: </a:t>
            </a:r>
            <a:r>
              <a:rPr lang="es-ES_tradnl" sz="2400" b="1" dirty="0" smtClean="0"/>
              <a:t>3.8 millones de empleos </a:t>
            </a:r>
            <a:r>
              <a:rPr lang="es-ES_tradnl" sz="2400" dirty="0" smtClean="0"/>
              <a:t>o el 11 %  empleo total </a:t>
            </a:r>
            <a:r>
              <a:rPr lang="es-ES_tradnl" sz="2400" b="1" dirty="0" smtClean="0"/>
              <a:t>perdidos industria manufacturera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Construcción: -17 %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Comercio de distribución: -2 %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Sector financiero: -1.2 %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271104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sz="2800" dirty="0" smtClean="0"/>
              <a:t>Falta de adecuación de cualificaciones</a:t>
            </a:r>
            <a:endParaRPr lang="es-ES_tradnl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11</a:t>
            </a:fld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1043608" y="2276872"/>
            <a:ext cx="71287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dirty="0" smtClean="0"/>
              <a:t>Empleos perdidos en industria manufacturera: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 smtClean="0"/>
              <a:t>SP, PT, LT, ES, LV: más golpeados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000" dirty="0" smtClean="0"/>
              <a:t>DE, AU: pérdidas limitadas </a:t>
            </a:r>
          </a:p>
          <a:p>
            <a:endParaRPr lang="es-ES_tradnl" sz="2000" dirty="0" smtClean="0"/>
          </a:p>
          <a:p>
            <a:r>
              <a:rPr lang="es-ES_tradnl" sz="2000" dirty="0" smtClean="0"/>
              <a:t>Destrucción de empleo= falta estructural de adecuación de cualificaciones</a:t>
            </a:r>
          </a:p>
          <a:p>
            <a:endParaRPr lang="es-ES_tradnl" sz="2000" dirty="0" smtClean="0"/>
          </a:p>
          <a:p>
            <a:r>
              <a:rPr lang="es-ES_tradnl" sz="2000" dirty="0" smtClean="0"/>
              <a:t>Cualificaciones bajas y más jóvenes, golpeados</a:t>
            </a:r>
          </a:p>
          <a:p>
            <a:r>
              <a:rPr lang="es-ES_tradnl" sz="2000" dirty="0" smtClean="0"/>
              <a:t>Demanda para cualificaciones altas, sigue</a:t>
            </a:r>
          </a:p>
          <a:p>
            <a:endParaRPr lang="es-ES_tradnl" sz="2000" dirty="0" smtClean="0"/>
          </a:p>
          <a:p>
            <a:r>
              <a:rPr lang="es-ES_tradnl" sz="2000" b="1" dirty="0" smtClean="0"/>
              <a:t>Tendencia: requerimiento de cualificaciones cada vez más altas</a:t>
            </a:r>
          </a:p>
          <a:p>
            <a:endParaRPr lang="es-ES_tradnl" sz="2000" dirty="0" smtClean="0"/>
          </a:p>
          <a:p>
            <a:r>
              <a:rPr lang="es-ES_tradnl" sz="2000" b="1" dirty="0" smtClean="0"/>
              <a:t>Empleo para jóvenes: </a:t>
            </a:r>
            <a:r>
              <a:rPr lang="es-ES_tradnl" sz="2000" b="1" i="1" u="sng" dirty="0" smtClean="0"/>
              <a:t>la</a:t>
            </a:r>
            <a:r>
              <a:rPr lang="es-ES_tradnl" sz="2000" b="1" dirty="0" smtClean="0"/>
              <a:t> prioridad</a:t>
            </a:r>
            <a:endParaRPr lang="es-ES_tradnl" sz="2000" b="1" dirty="0"/>
          </a:p>
        </p:txBody>
      </p:sp>
    </p:spTree>
    <p:extLst>
      <p:ext uri="{BB962C8B-B14F-4D97-AF65-F5344CB8AC3E}">
        <p14:creationId xmlns:p14="http://schemas.microsoft.com/office/powerpoint/2010/main" val="2570808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Qué es lo que la UE ofrece?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12</a:t>
            </a:fld>
            <a:endParaRPr lang="en-GB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467544" y="2492896"/>
            <a:ext cx="8136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b="1" dirty="0" smtClean="0"/>
          </a:p>
          <a:p>
            <a:r>
              <a:rPr lang="en-GB" sz="2400" b="1" dirty="0" smtClean="0"/>
              <a:t>ERASMUS + </a:t>
            </a:r>
            <a:endParaRPr lang="en-GB" sz="2400" dirty="0"/>
          </a:p>
          <a:p>
            <a:r>
              <a:rPr lang="en-GB" sz="2400" dirty="0"/>
              <a:t>- </a:t>
            </a:r>
            <a:r>
              <a:rPr lang="es-ES_tradnl" sz="2400" dirty="0" smtClean="0"/>
              <a:t>Muy famosa movilidad para estudiantes, profesores y administrativos</a:t>
            </a:r>
          </a:p>
          <a:p>
            <a:r>
              <a:rPr lang="es-ES_tradnl" sz="2400" dirty="0" smtClean="0"/>
              <a:t>- Movilidad de "pasantes" y formadores involucrados en Formación Profesional</a:t>
            </a:r>
          </a:p>
          <a:p>
            <a:r>
              <a:rPr lang="es-ES_tradnl" sz="2400" dirty="0" smtClean="0"/>
              <a:t>- Movilidad para jóvenes </a:t>
            </a:r>
          </a:p>
          <a:p>
            <a:r>
              <a:rPr lang="es-ES_tradnl" sz="2400" dirty="0" smtClean="0"/>
              <a:t>- Movilidad de trabajadores.</a:t>
            </a:r>
          </a:p>
          <a:p>
            <a:endParaRPr lang="en-GB" sz="2400" dirty="0" smtClean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125283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smtClean="0"/>
              <a:t>…</a:t>
            </a:r>
            <a:r>
              <a:rPr lang="es-ES_tradnl" dirty="0" smtClean="0"/>
              <a:t>y más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13</a:t>
            </a:fld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467544" y="2828836"/>
            <a:ext cx="8208912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000" b="1" dirty="0" smtClean="0"/>
              <a:t>Acciones específicas</a:t>
            </a:r>
            <a:r>
              <a:rPr lang="es-ES_tradnl" sz="2000" dirty="0" smtClean="0"/>
              <a:t>, asociaciones industriales y sindicatos:</a:t>
            </a:r>
          </a:p>
          <a:p>
            <a:r>
              <a:rPr lang="es-ES_tradnl" sz="1800" dirty="0" smtClean="0"/>
              <a:t>- Capitalizar sobre lecciones de los observatorios nacionales sobre desarrollo de cualificaciones </a:t>
            </a:r>
          </a:p>
          <a:p>
            <a:r>
              <a:rPr lang="es-ES_tradnl" sz="1800" dirty="0" smtClean="0"/>
              <a:t>- Definir un vocabulario común para cualificaciones y competencias</a:t>
            </a:r>
          </a:p>
          <a:p>
            <a:pPr marL="171450" indent="-171450">
              <a:buFontTx/>
              <a:buChar char="-"/>
            </a:pPr>
            <a:r>
              <a:rPr lang="es-ES_tradnl" sz="1800" dirty="0" smtClean="0"/>
              <a:t>Desarrollar nuevos currículums para formación profesional involucrando varios EM. </a:t>
            </a:r>
          </a:p>
          <a:p>
            <a:pPr marL="171450" indent="-171450">
              <a:buFontTx/>
              <a:buChar char="-"/>
            </a:pPr>
            <a:endParaRPr lang="es-ES_tradnl" sz="2000" dirty="0" smtClean="0"/>
          </a:p>
          <a:p>
            <a:r>
              <a:rPr lang="es-ES" sz="1800" b="1" dirty="0"/>
              <a:t>Alianza Europea para la Formación de </a:t>
            </a:r>
            <a:r>
              <a:rPr lang="es-ES" sz="1800" b="1" dirty="0" smtClean="0"/>
              <a:t>Aprendices</a:t>
            </a:r>
          </a:p>
          <a:p>
            <a:r>
              <a:rPr lang="es-ES_tradnl" sz="1800" dirty="0"/>
              <a:t> </a:t>
            </a:r>
            <a:r>
              <a:rPr lang="es-ES_tradnl" sz="1800" dirty="0">
                <a:hlinkClick r:id="rId2"/>
              </a:rPr>
              <a:t>http://</a:t>
            </a:r>
            <a:r>
              <a:rPr lang="es-ES_tradnl" sz="1800" dirty="0" smtClean="0">
                <a:hlinkClick r:id="rId2"/>
              </a:rPr>
              <a:t>ec.europa.eu/apprenticeships-alliance</a:t>
            </a:r>
            <a:endParaRPr lang="es-ES_tradnl" sz="1800" dirty="0" smtClean="0"/>
          </a:p>
          <a:p>
            <a:endParaRPr lang="en-GB" sz="1800" dirty="0"/>
          </a:p>
          <a:p>
            <a:r>
              <a:rPr lang="en-GB" sz="1800" b="1" dirty="0" smtClean="0"/>
              <a:t>Small </a:t>
            </a:r>
            <a:r>
              <a:rPr lang="en-GB" sz="1800" b="1" dirty="0"/>
              <a:t>Business </a:t>
            </a:r>
            <a:r>
              <a:rPr lang="en-GB" sz="1800" b="1" dirty="0" smtClean="0"/>
              <a:t>Act review: </a:t>
            </a:r>
            <a:r>
              <a:rPr lang="es-ES_tradnl" sz="1800" b="1" dirty="0" smtClean="0"/>
              <a:t>cualificaciones, una prioridad</a:t>
            </a:r>
            <a:endParaRPr lang="es-ES_tradnl" sz="18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587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Contacto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/>
              <a:t>Jean-François </a:t>
            </a:r>
            <a:r>
              <a:rPr lang="en-GB" sz="2800" b="1" dirty="0" err="1" smtClean="0"/>
              <a:t>Aguinaga</a:t>
            </a:r>
            <a:endParaRPr lang="en-GB" sz="2800" b="1" dirty="0" smtClean="0"/>
          </a:p>
          <a:p>
            <a:r>
              <a:rPr lang="es-ES_tradnl" dirty="0" smtClean="0"/>
              <a:t>DG Empresas e Industria</a:t>
            </a:r>
          </a:p>
          <a:p>
            <a:r>
              <a:rPr lang="es-ES_tradnl" dirty="0" smtClean="0"/>
              <a:t>Jefe de Unidad E.3</a:t>
            </a:r>
          </a:p>
          <a:p>
            <a:r>
              <a:rPr lang="es-ES_tradnl" dirty="0" smtClean="0"/>
              <a:t>Textiles, Moda, Diseño e Industrias Creativas</a:t>
            </a:r>
          </a:p>
          <a:p>
            <a:r>
              <a:rPr lang="en-GB" dirty="0" smtClean="0"/>
              <a:t>Tel</a:t>
            </a:r>
            <a:r>
              <a:rPr lang="en-GB" dirty="0"/>
              <a:t>: +32 2 </a:t>
            </a:r>
            <a:r>
              <a:rPr lang="en-GB" dirty="0" smtClean="0"/>
              <a:t>295 14 42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jean-francois.aguinaga@ec.europa.eu </a:t>
            </a:r>
            <a:endParaRPr lang="en-GB" dirty="0"/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CD4E1-718A-4B3B-AF7F-493C5D34D983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932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sz="2400" dirty="0" smtClean="0"/>
              <a:t>Competitividad y resultados industriales</a:t>
            </a:r>
            <a:endParaRPr lang="es-ES_tradnl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3744516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CD4E1-718A-4B3B-AF7F-493C5D34D983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Rectangle 4"/>
          <p:cNvSpPr/>
          <p:nvPr/>
        </p:nvSpPr>
        <p:spPr>
          <a:xfrm>
            <a:off x="4452416" y="3290501"/>
            <a:ext cx="2391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04" y="2276872"/>
            <a:ext cx="828092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60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Productividad laboral en la UE</a:t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899592" y="2182505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b="1" dirty="0" smtClean="0"/>
          </a:p>
          <a:p>
            <a:r>
              <a:rPr lang="es-ES_tradnl" sz="2400" b="1" dirty="0" smtClean="0"/>
              <a:t>Productividad laboral en la industria manufacturera: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Creciendo desde 2007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Fuerza laboral disminuye más rápido que la producción</a:t>
            </a:r>
          </a:p>
          <a:p>
            <a:endParaRPr lang="es-ES_tradnl" sz="2400" dirty="0" smtClean="0"/>
          </a:p>
          <a:p>
            <a:r>
              <a:rPr lang="es-ES_tradnl" sz="2400" b="1" dirty="0" smtClean="0"/>
              <a:t>Productividad más alta entre países con resultados "consistentes": </a:t>
            </a:r>
          </a:p>
          <a:p>
            <a:r>
              <a:rPr lang="es-ES_tradnl" sz="2400" dirty="0" smtClean="0"/>
              <a:t>Más altos: IR, NL, AU, BE</a:t>
            </a:r>
          </a:p>
          <a:p>
            <a:r>
              <a:rPr lang="es-ES_tradnl" sz="2400" dirty="0" smtClean="0"/>
              <a:t>Por encima del promedio:  mayoría de EM, incluyendo España.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40346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Productividad laboral en la UE </a:t>
            </a:r>
            <a:r>
              <a:rPr lang="fr-BE" dirty="0" smtClean="0"/>
              <a:t>(2)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Rectangle 4"/>
          <p:cNvSpPr/>
          <p:nvPr/>
        </p:nvSpPr>
        <p:spPr>
          <a:xfrm>
            <a:off x="467544" y="2736503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 smtClean="0"/>
              <a:t>Países con resultados industriales moderados </a:t>
            </a:r>
            <a:r>
              <a:rPr lang="es-ES_tradnl" sz="2400" dirty="0" smtClean="0"/>
              <a:t>(IT, PT, GR, SLN, CY, 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Debajo del promedio 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Todos mejorando, excepto Italia. </a:t>
            </a:r>
          </a:p>
          <a:p>
            <a:r>
              <a:rPr lang="es-ES_tradnl" sz="2400" dirty="0" smtClean="0"/>
              <a:t> </a:t>
            </a:r>
          </a:p>
          <a:p>
            <a:r>
              <a:rPr lang="es-ES_tradnl" sz="2400" b="1" dirty="0" smtClean="0"/>
              <a:t>“Nuevos” Estados Miembros: hacia la media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Debajo del promedio 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Mejorando desde 2007: IDE e infraestructuras de transporte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Empleados con cualificación alta: LT and LV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208059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Cualificaciones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48880"/>
            <a:ext cx="835292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325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Cualificaciones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GB" b="1" i="0" dirty="0" smtClean="0"/>
          </a:p>
          <a:p>
            <a:pPr algn="just"/>
            <a:r>
              <a:rPr lang="es-ES_tradnl" b="1" i="0" dirty="0" smtClean="0"/>
              <a:t>Fuerza laboral con cualificaciones altas</a:t>
            </a:r>
            <a:r>
              <a:rPr lang="es-ES_tradnl" i="0" dirty="0" smtClean="0"/>
              <a:t>: crucial</a:t>
            </a:r>
          </a:p>
          <a:p>
            <a:pPr algn="just"/>
            <a:r>
              <a:rPr lang="es-ES_tradnl" i="0" dirty="0" smtClean="0"/>
              <a:t>- Nuevas tecnologías</a:t>
            </a:r>
          </a:p>
          <a:p>
            <a:pPr algn="just"/>
            <a:r>
              <a:rPr lang="es-ES_tradnl" i="0" dirty="0" smtClean="0"/>
              <a:t>- Productos "avanzados"</a:t>
            </a:r>
          </a:p>
          <a:p>
            <a:pPr algn="just"/>
            <a:r>
              <a:rPr lang="es-ES_tradnl" i="0" dirty="0" smtClean="0"/>
              <a:t>- Vendiendo en el mundo entero</a:t>
            </a:r>
          </a:p>
          <a:p>
            <a:pPr algn="just"/>
            <a:endParaRPr lang="es-ES_tradnl" i="0" dirty="0" smtClean="0"/>
          </a:p>
          <a:p>
            <a:pPr algn="just"/>
            <a:r>
              <a:rPr lang="es-ES_tradnl" b="1" i="0" dirty="0" smtClean="0"/>
              <a:t>Capacitación continua</a:t>
            </a:r>
            <a:r>
              <a:rPr lang="es-ES_tradnl" i="0" dirty="0" smtClean="0"/>
              <a:t>: esencial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CD4E1-718A-4B3B-AF7F-493C5D34D983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252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Cualificaciones en los "consistentes"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899592" y="2828836"/>
            <a:ext cx="74888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_tradnl" sz="2400" b="1" dirty="0" smtClean="0"/>
          </a:p>
          <a:p>
            <a:r>
              <a:rPr lang="es-ES_tradnl" sz="2400" b="1" dirty="0" smtClean="0"/>
              <a:t>Base de cualificaciones, mejorando 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IR, SP, FI, líderes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Industria manufacturera emplea a personas más cualificadas que en 2006. 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229211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Cualificaciones en los "moderados"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8</a:t>
            </a:fld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683568" y="2736503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 smtClean="0"/>
              <a:t>Por debajo del promedio europeo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Especialización en industrias intensivas en factor trabajo, bajo nivel de educación y poca innovación</a:t>
            </a:r>
          </a:p>
          <a:p>
            <a:endParaRPr lang="es-ES_tradnl" sz="2400" dirty="0" smtClean="0"/>
          </a:p>
          <a:p>
            <a:r>
              <a:rPr lang="es-ES_tradnl" sz="2400" dirty="0" smtClean="0"/>
              <a:t>Italia: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Falta de adecuación de cualificaciones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_tradnl" sz="2400" dirty="0" smtClean="0"/>
              <a:t>% más bajo de educación "terciaria" de la UE en el grupo de edad 30-34.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2885586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Hacia la media</a:t>
            </a:r>
            <a:endParaRPr lang="es-ES_tradn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37BA-285B-489A-8248-70B8AAFA7043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4" name="Rectangle 3"/>
          <p:cNvSpPr/>
          <p:nvPr/>
        </p:nvSpPr>
        <p:spPr>
          <a:xfrm>
            <a:off x="467544" y="2921169"/>
            <a:ext cx="82089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b="1" dirty="0" smtClean="0"/>
              <a:t>Todavía por debajo del promedio UE</a:t>
            </a:r>
            <a:r>
              <a:rPr lang="es-ES_tradnl" sz="2400" dirty="0" smtClean="0"/>
              <a:t>…</a:t>
            </a:r>
          </a:p>
          <a:p>
            <a:r>
              <a:rPr lang="es-ES_tradnl" sz="2400" dirty="0" smtClean="0"/>
              <a:t>…excepto Lituania y Estonia</a:t>
            </a:r>
          </a:p>
          <a:p>
            <a:endParaRPr lang="es-ES_tradnl" sz="2400" dirty="0" smtClean="0"/>
          </a:p>
          <a:p>
            <a:r>
              <a:rPr lang="es-ES_tradnl" sz="2400" b="1" dirty="0" smtClean="0"/>
              <a:t>Mejorando desde 2006</a:t>
            </a:r>
            <a:r>
              <a:rPr lang="es-ES_tradnl" sz="2400" dirty="0" smtClean="0"/>
              <a:t>…</a:t>
            </a:r>
          </a:p>
          <a:p>
            <a:r>
              <a:rPr lang="es-ES_tradnl" sz="2400" dirty="0" smtClean="0"/>
              <a:t>…Letonia, Polonia y Rumania. 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72808650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2546</TotalTime>
  <Words>542</Words>
  <Application>Microsoft Office PowerPoint</Application>
  <PresentationFormat>On-screen Show (4:3)</PresentationFormat>
  <Paragraphs>119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</vt:lpstr>
      <vt:lpstr>Productividad laboral y cualificaciones en la UE</vt:lpstr>
      <vt:lpstr>Competitividad y resultados industriales</vt:lpstr>
      <vt:lpstr>Productividad laboral en la UE </vt:lpstr>
      <vt:lpstr>Productividad laboral en la UE (2)</vt:lpstr>
      <vt:lpstr>Cualificaciones</vt:lpstr>
      <vt:lpstr>Cualificaciones</vt:lpstr>
      <vt:lpstr>Cualificaciones en los "consistentes"</vt:lpstr>
      <vt:lpstr>Cualificaciones en los "moderados"</vt:lpstr>
      <vt:lpstr>Hacia la media</vt:lpstr>
      <vt:lpstr>Impacto de la crisis </vt:lpstr>
      <vt:lpstr>Falta de adecuación de cualificaciones</vt:lpstr>
      <vt:lpstr>Qué es lo que la UE ofrece?</vt:lpstr>
      <vt:lpstr>…y más</vt:lpstr>
      <vt:lpstr>Contacto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IPR in the textile and clothing sector</dc:title>
  <dc:creator>wojdyag</dc:creator>
  <cp:lastModifiedBy>aguinje</cp:lastModifiedBy>
  <cp:revision>80</cp:revision>
  <cp:lastPrinted>2014-04-10T07:11:52Z</cp:lastPrinted>
  <dcterms:created xsi:type="dcterms:W3CDTF">2013-09-06T08:21:26Z</dcterms:created>
  <dcterms:modified xsi:type="dcterms:W3CDTF">2014-05-08T08:27:43Z</dcterms:modified>
</cp:coreProperties>
</file>