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4"/>
    <p:sldMasterId id="2147483680" r:id="rId5"/>
    <p:sldMasterId id="2147483660" r:id="rId6"/>
    <p:sldMasterId id="2147483675" r:id="rId7"/>
  </p:sldMasterIdLst>
  <p:notesMasterIdLst>
    <p:notesMasterId r:id="rId44"/>
  </p:notesMasterIdLst>
  <p:handoutMasterIdLst>
    <p:handoutMasterId r:id="rId45"/>
  </p:handoutMasterIdLst>
  <p:sldIdLst>
    <p:sldId id="256" r:id="rId8"/>
    <p:sldId id="481" r:id="rId9"/>
    <p:sldId id="479" r:id="rId10"/>
    <p:sldId id="480" r:id="rId11"/>
    <p:sldId id="475" r:id="rId12"/>
    <p:sldId id="484" r:id="rId13"/>
    <p:sldId id="482" r:id="rId14"/>
    <p:sldId id="477" r:id="rId15"/>
    <p:sldId id="406" r:id="rId16"/>
    <p:sldId id="445" r:id="rId17"/>
    <p:sldId id="453" r:id="rId18"/>
    <p:sldId id="435" r:id="rId19"/>
    <p:sldId id="485" r:id="rId20"/>
    <p:sldId id="446" r:id="rId21"/>
    <p:sldId id="457" r:id="rId22"/>
    <p:sldId id="396" r:id="rId23"/>
    <p:sldId id="464" r:id="rId24"/>
    <p:sldId id="463" r:id="rId25"/>
    <p:sldId id="466" r:id="rId26"/>
    <p:sldId id="486" r:id="rId27"/>
    <p:sldId id="460" r:id="rId28"/>
    <p:sldId id="459" r:id="rId29"/>
    <p:sldId id="470" r:id="rId30"/>
    <p:sldId id="471" r:id="rId31"/>
    <p:sldId id="487" r:id="rId32"/>
    <p:sldId id="456" r:id="rId33"/>
    <p:sldId id="468" r:id="rId34"/>
    <p:sldId id="469" r:id="rId35"/>
    <p:sldId id="488" r:id="rId36"/>
    <p:sldId id="450" r:id="rId37"/>
    <p:sldId id="489" r:id="rId38"/>
    <p:sldId id="398" r:id="rId39"/>
    <p:sldId id="473" r:id="rId40"/>
    <p:sldId id="490" r:id="rId41"/>
    <p:sldId id="472" r:id="rId42"/>
    <p:sldId id="330" r:id="rId43"/>
  </p:sldIdLst>
  <p:sldSz cx="9906000" cy="6858000" type="A4"/>
  <p:notesSz cx="6735763" cy="9869488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8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336774" algn="ctr" rtl="0" fontAlgn="base">
      <a:spcBef>
        <a:spcPct val="0"/>
      </a:spcBef>
      <a:spcAft>
        <a:spcPct val="0"/>
      </a:spcAft>
      <a:defRPr sz="28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673547" algn="ctr" rtl="0" fontAlgn="base">
      <a:spcBef>
        <a:spcPct val="0"/>
      </a:spcBef>
      <a:spcAft>
        <a:spcPct val="0"/>
      </a:spcAft>
      <a:defRPr sz="28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010321" algn="ctr" rtl="0" fontAlgn="base">
      <a:spcBef>
        <a:spcPct val="0"/>
      </a:spcBef>
      <a:spcAft>
        <a:spcPct val="0"/>
      </a:spcAft>
      <a:defRPr sz="28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347094" algn="ctr" rtl="0" fontAlgn="base">
      <a:spcBef>
        <a:spcPct val="0"/>
      </a:spcBef>
      <a:spcAft>
        <a:spcPct val="0"/>
      </a:spcAft>
      <a:defRPr sz="28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1683868" algn="l" defTabSz="673547" rtl="0" eaLnBrk="1" latinLnBrk="0" hangingPunct="1">
      <a:defRPr sz="28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020641" algn="l" defTabSz="673547" rtl="0" eaLnBrk="1" latinLnBrk="0" hangingPunct="1">
      <a:defRPr sz="28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2357415" algn="l" defTabSz="673547" rtl="0" eaLnBrk="1" latinLnBrk="0" hangingPunct="1">
      <a:defRPr sz="28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2694188" algn="l" defTabSz="673547" rtl="0" eaLnBrk="1" latinLnBrk="0" hangingPunct="1">
      <a:defRPr sz="28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F5F5F"/>
    <a:srgbClr val="6490C0"/>
    <a:srgbClr val="94B6D2"/>
    <a:srgbClr val="4F81BD"/>
    <a:srgbClr val="0097E2"/>
    <a:srgbClr val="5C4D22"/>
    <a:srgbClr val="9C823A"/>
    <a:srgbClr val="D6A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04" autoAdjust="0"/>
    <p:restoredTop sz="93989" autoAdjust="0"/>
  </p:normalViewPr>
  <p:slideViewPr>
    <p:cSldViewPr showGuides="1">
      <p:cViewPr varScale="1">
        <p:scale>
          <a:sx n="82" d="100"/>
          <a:sy n="82" d="100"/>
        </p:scale>
        <p:origin x="1296" y="4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52" d="100"/>
          <a:sy n="52" d="100"/>
        </p:scale>
        <p:origin x="294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slide" Target="slides/slide19.xml"/><Relationship Id="rId39" Type="http://schemas.openxmlformats.org/officeDocument/2006/relationships/slide" Target="slides/slide32.xml"/><Relationship Id="rId21" Type="http://schemas.openxmlformats.org/officeDocument/2006/relationships/slide" Target="slides/slide14.xml"/><Relationship Id="rId34" Type="http://schemas.openxmlformats.org/officeDocument/2006/relationships/slide" Target="slides/slide27.xml"/><Relationship Id="rId42" Type="http://schemas.openxmlformats.org/officeDocument/2006/relationships/slide" Target="slides/slide35.xml"/><Relationship Id="rId47" Type="http://schemas.openxmlformats.org/officeDocument/2006/relationships/viewProps" Target="viewProps.xml"/><Relationship Id="rId7" Type="http://schemas.openxmlformats.org/officeDocument/2006/relationships/slideMaster" Target="slideMasters/slideMaster4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9" Type="http://schemas.openxmlformats.org/officeDocument/2006/relationships/slide" Target="slides/slide22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32" Type="http://schemas.openxmlformats.org/officeDocument/2006/relationships/slide" Target="slides/slide25.xml"/><Relationship Id="rId37" Type="http://schemas.openxmlformats.org/officeDocument/2006/relationships/slide" Target="slides/slide30.xml"/><Relationship Id="rId40" Type="http://schemas.openxmlformats.org/officeDocument/2006/relationships/slide" Target="slides/slide33.xml"/><Relationship Id="rId45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slide" Target="slides/slide29.xml"/><Relationship Id="rId49" Type="http://schemas.openxmlformats.org/officeDocument/2006/relationships/tableStyles" Target="tableStyle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slide" Target="slides/slide24.xml"/><Relationship Id="rId44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slide" Target="slides/slide28.xml"/><Relationship Id="rId43" Type="http://schemas.openxmlformats.org/officeDocument/2006/relationships/slide" Target="slides/slide36.xml"/><Relationship Id="rId48" Type="http://schemas.openxmlformats.org/officeDocument/2006/relationships/theme" Target="theme/theme1.xml"/><Relationship Id="rId8" Type="http://schemas.openxmlformats.org/officeDocument/2006/relationships/slide" Target="slides/slide1.xml"/><Relationship Id="rId3" Type="http://schemas.openxmlformats.org/officeDocument/2006/relationships/customXml" Target="../customXml/item3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slide" Target="slides/slide31.xml"/><Relationship Id="rId46" Type="http://schemas.openxmlformats.org/officeDocument/2006/relationships/presProps" Target="presProps.xml"/><Relationship Id="rId20" Type="http://schemas.openxmlformats.org/officeDocument/2006/relationships/slide" Target="slides/slide13.xml"/><Relationship Id="rId41" Type="http://schemas.openxmlformats.org/officeDocument/2006/relationships/slide" Target="slides/slide3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iburuaren leku-marka 1"/>
          <p:cNvSpPr>
            <a:spLocks noGrp="1"/>
          </p:cNvSpPr>
          <p:nvPr>
            <p:ph type="hdr" sz="quarter"/>
          </p:nvPr>
        </p:nvSpPr>
        <p:spPr>
          <a:xfrm>
            <a:off x="3" y="2"/>
            <a:ext cx="2918830" cy="495189"/>
          </a:xfrm>
          <a:prstGeom prst="rect">
            <a:avLst/>
          </a:prstGeom>
        </p:spPr>
        <p:txBody>
          <a:bodyPr vert="horz" lIns="90648" tIns="45323" rIns="90648" bIns="45323" rtlCol="0"/>
          <a:lstStyle>
            <a:lvl1pPr algn="l">
              <a:defRPr sz="1200"/>
            </a:lvl1pPr>
          </a:lstStyle>
          <a:p>
            <a:endParaRPr lang="eu-ES"/>
          </a:p>
        </p:txBody>
      </p:sp>
      <p:sp>
        <p:nvSpPr>
          <p:cNvPr id="3" name="Dataren leku-marka 2"/>
          <p:cNvSpPr>
            <a:spLocks noGrp="1"/>
          </p:cNvSpPr>
          <p:nvPr>
            <p:ph type="dt" sz="quarter" idx="1"/>
          </p:nvPr>
        </p:nvSpPr>
        <p:spPr>
          <a:xfrm>
            <a:off x="3815377" y="2"/>
            <a:ext cx="2918830" cy="495189"/>
          </a:xfrm>
          <a:prstGeom prst="rect">
            <a:avLst/>
          </a:prstGeom>
        </p:spPr>
        <p:txBody>
          <a:bodyPr vert="horz" lIns="90648" tIns="45323" rIns="90648" bIns="45323" rtlCol="0"/>
          <a:lstStyle>
            <a:lvl1pPr algn="r">
              <a:defRPr sz="1200"/>
            </a:lvl1pPr>
          </a:lstStyle>
          <a:p>
            <a:fld id="{21E8FEAA-DC1B-4500-A296-BC54A7B321DE}" type="datetimeFigureOut">
              <a:rPr lang="eu-ES" smtClean="0"/>
              <a:t>2022/10/25</a:t>
            </a:fld>
            <a:endParaRPr lang="eu-ES"/>
          </a:p>
        </p:txBody>
      </p:sp>
      <p:sp>
        <p:nvSpPr>
          <p:cNvPr id="4" name="Orri-oinaren leku-marka 3"/>
          <p:cNvSpPr>
            <a:spLocks noGrp="1"/>
          </p:cNvSpPr>
          <p:nvPr>
            <p:ph type="ftr" sz="quarter" idx="2"/>
          </p:nvPr>
        </p:nvSpPr>
        <p:spPr>
          <a:xfrm>
            <a:off x="3" y="9374304"/>
            <a:ext cx="2918830" cy="495188"/>
          </a:xfrm>
          <a:prstGeom prst="rect">
            <a:avLst/>
          </a:prstGeom>
        </p:spPr>
        <p:txBody>
          <a:bodyPr vert="horz" lIns="90648" tIns="45323" rIns="90648" bIns="45323" rtlCol="0" anchor="b"/>
          <a:lstStyle>
            <a:lvl1pPr algn="l">
              <a:defRPr sz="1200"/>
            </a:lvl1pPr>
          </a:lstStyle>
          <a:p>
            <a:endParaRPr lang="eu-ES"/>
          </a:p>
        </p:txBody>
      </p:sp>
      <p:sp>
        <p:nvSpPr>
          <p:cNvPr id="5" name="Diapositibaren zenbakiaren leku-marka 4"/>
          <p:cNvSpPr>
            <a:spLocks noGrp="1"/>
          </p:cNvSpPr>
          <p:nvPr>
            <p:ph type="sldNum" sz="quarter" idx="3"/>
          </p:nvPr>
        </p:nvSpPr>
        <p:spPr>
          <a:xfrm>
            <a:off x="3815377" y="9374304"/>
            <a:ext cx="2918830" cy="495188"/>
          </a:xfrm>
          <a:prstGeom prst="rect">
            <a:avLst/>
          </a:prstGeom>
        </p:spPr>
        <p:txBody>
          <a:bodyPr vert="horz" lIns="90648" tIns="45323" rIns="90648" bIns="45323" rtlCol="0" anchor="b"/>
          <a:lstStyle>
            <a:lvl1pPr algn="r">
              <a:defRPr sz="1200"/>
            </a:lvl1pPr>
          </a:lstStyle>
          <a:p>
            <a:fld id="{E31D1761-BDA4-4B03-85B9-C7F96EE0C769}" type="slidenum">
              <a:rPr lang="eu-ES" smtClean="0"/>
              <a:t>‹Nº›</a:t>
            </a:fld>
            <a:endParaRPr lang="eu-ES"/>
          </a:p>
        </p:txBody>
      </p:sp>
    </p:spTree>
    <p:extLst>
      <p:ext uri="{BB962C8B-B14F-4D97-AF65-F5344CB8AC3E}">
        <p14:creationId xmlns:p14="http://schemas.microsoft.com/office/powerpoint/2010/main" val="292782569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9413" cy="495300"/>
          </a:xfrm>
          <a:prstGeom prst="rect">
            <a:avLst/>
          </a:prstGeom>
        </p:spPr>
        <p:txBody>
          <a:bodyPr vert="horz" lIns="91317" tIns="45659" rIns="91317" bIns="45659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14764" y="1"/>
            <a:ext cx="2919412" cy="495300"/>
          </a:xfrm>
          <a:prstGeom prst="rect">
            <a:avLst/>
          </a:prstGeom>
        </p:spPr>
        <p:txBody>
          <a:bodyPr vert="horz" lIns="91317" tIns="45659" rIns="91317" bIns="45659" rtlCol="0"/>
          <a:lstStyle>
            <a:lvl1pPr algn="r">
              <a:defRPr sz="1200"/>
            </a:lvl1pPr>
          </a:lstStyle>
          <a:p>
            <a:fld id="{3E1E27AD-E345-48EF-9738-0CCE7ED6D8D2}" type="datetimeFigureOut">
              <a:rPr lang="es-ES" smtClean="0"/>
              <a:t>25/10/2022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63613" y="1233488"/>
            <a:ext cx="48085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17" tIns="45659" rIns="91317" bIns="45659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3101" y="4749800"/>
            <a:ext cx="5389564" cy="3886200"/>
          </a:xfrm>
          <a:prstGeom prst="rect">
            <a:avLst/>
          </a:prstGeom>
        </p:spPr>
        <p:txBody>
          <a:bodyPr vert="horz" lIns="91317" tIns="45659" rIns="91317" bIns="45659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1" y="9374188"/>
            <a:ext cx="2919413" cy="495300"/>
          </a:xfrm>
          <a:prstGeom prst="rect">
            <a:avLst/>
          </a:prstGeom>
        </p:spPr>
        <p:txBody>
          <a:bodyPr vert="horz" lIns="91317" tIns="45659" rIns="91317" bIns="45659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14764" y="9374188"/>
            <a:ext cx="2919412" cy="495300"/>
          </a:xfrm>
          <a:prstGeom prst="rect">
            <a:avLst/>
          </a:prstGeom>
        </p:spPr>
        <p:txBody>
          <a:bodyPr vert="horz" lIns="91317" tIns="45659" rIns="91317" bIns="45659" rtlCol="0" anchor="b"/>
          <a:lstStyle>
            <a:lvl1pPr algn="r">
              <a:defRPr sz="1200"/>
            </a:lvl1pPr>
          </a:lstStyle>
          <a:p>
            <a:fld id="{A7FB5D08-C7D7-4B0B-A057-933DEEC75B8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9298170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a (escudo central) / Azala (erdiko armarri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oShape 3"/>
          <p:cNvSpPr>
            <a:spLocks noChangeAspect="1"/>
          </p:cNvSpPr>
          <p:nvPr userDrawn="1"/>
        </p:nvSpPr>
        <p:spPr bwMode="auto">
          <a:xfrm>
            <a:off x="1497025" y="2226842"/>
            <a:ext cx="8173176" cy="2024123"/>
          </a:xfrm>
          <a:prstGeom prst="roundRect">
            <a:avLst>
              <a:gd name="adj" fmla="val 23074"/>
            </a:avLst>
          </a:prstGeom>
          <a:solidFill>
            <a:schemeClr val="bg1"/>
          </a:solidFill>
          <a:ln w="12700">
            <a:solidFill>
              <a:schemeClr val="bg1"/>
            </a:solidFill>
            <a:prstDash val="sysDot"/>
            <a:miter lim="800000"/>
            <a:headEnd/>
            <a:tailEnd/>
          </a:ln>
        </p:spPr>
        <p:txBody>
          <a:bodyPr lIns="0" tIns="0" rIns="0" bIns="0">
            <a:noAutofit/>
          </a:bodyPr>
          <a:lstStyle/>
          <a:p>
            <a:pPr>
              <a:defRPr/>
            </a:pPr>
            <a:endParaRPr lang="es-ES" sz="2500" kern="0" dirty="0">
              <a:solidFill>
                <a:schemeClr val="tx1"/>
              </a:solidFill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2" name="AutoShape 3"/>
          <p:cNvSpPr>
            <a:spLocks noChangeAspect="1"/>
          </p:cNvSpPr>
          <p:nvPr userDrawn="1"/>
        </p:nvSpPr>
        <p:spPr bwMode="auto">
          <a:xfrm>
            <a:off x="1497025" y="2226842"/>
            <a:ext cx="8173176" cy="2024123"/>
          </a:xfrm>
          <a:prstGeom prst="roundRect">
            <a:avLst>
              <a:gd name="adj" fmla="val 23074"/>
            </a:avLst>
          </a:prstGeom>
          <a:solidFill>
            <a:schemeClr val="bg1"/>
          </a:solidFill>
          <a:ln w="12700">
            <a:solidFill>
              <a:schemeClr val="bg1"/>
            </a:solidFill>
            <a:prstDash val="sysDot"/>
            <a:miter lim="800000"/>
            <a:headEnd/>
            <a:tailEnd/>
          </a:ln>
        </p:spPr>
        <p:txBody>
          <a:bodyPr lIns="0" tIns="0" rIns="0" bIns="0">
            <a:noAutofit/>
          </a:bodyPr>
          <a:lstStyle/>
          <a:p>
            <a:pPr>
              <a:defRPr/>
            </a:pPr>
            <a:endParaRPr lang="es-ES" sz="2500" kern="0" dirty="0">
              <a:solidFill>
                <a:schemeClr val="tx1"/>
              </a:solidFill>
              <a:latin typeface="Helvetica Light" charset="0"/>
              <a:ea typeface="Helvetica Light" charset="0"/>
              <a:cs typeface="Helvetica Light" charset="0"/>
              <a:sym typeface="Helvetica Light" charset="0"/>
            </a:endParaRPr>
          </a:p>
        </p:txBody>
      </p:sp>
      <p:sp>
        <p:nvSpPr>
          <p:cNvPr id="13" name="1 Título"/>
          <p:cNvSpPr>
            <a:spLocks noGrp="1"/>
          </p:cNvSpPr>
          <p:nvPr>
            <p:ph type="title"/>
          </p:nvPr>
        </p:nvSpPr>
        <p:spPr>
          <a:xfrm>
            <a:off x="1352600" y="2112604"/>
            <a:ext cx="8317601" cy="1352115"/>
          </a:xfrm>
          <a:prstGeom prst="rect">
            <a:avLst/>
          </a:prstGeom>
        </p:spPr>
        <p:txBody>
          <a:bodyPr lIns="67355" tIns="33677" rIns="67355" bIns="33677" anchor="b"/>
          <a:lstStyle>
            <a:lvl1pPr algn="ctr">
              <a:defRPr sz="4400" b="1">
                <a:latin typeface="Helvetica Light"/>
              </a:defRPr>
            </a:lvl1pPr>
          </a:lstStyle>
          <a:p>
            <a:r>
              <a:rPr lang="eu-ES" dirty="0"/>
              <a:t>Egin klik titulu maisuaren estiloa aldatzeko</a:t>
            </a:r>
            <a:endParaRPr lang="es-ES" dirty="0"/>
          </a:p>
        </p:txBody>
      </p:sp>
      <p:sp>
        <p:nvSpPr>
          <p:cNvPr id="16" name="Testuaren leku-marka 15"/>
          <p:cNvSpPr>
            <a:spLocks noGrp="1"/>
          </p:cNvSpPr>
          <p:nvPr>
            <p:ph type="body" sz="quarter" idx="10"/>
          </p:nvPr>
        </p:nvSpPr>
        <p:spPr>
          <a:xfrm>
            <a:off x="1352599" y="3530261"/>
            <a:ext cx="8317601" cy="760140"/>
          </a:xfrm>
          <a:prstGeom prst="rect">
            <a:avLst/>
          </a:prstGeom>
        </p:spPr>
        <p:txBody>
          <a:bodyPr lIns="67355" tIns="33677" rIns="67355" bIns="33677"/>
          <a:lstStyle>
            <a:lvl1pPr marL="0" indent="0">
              <a:buNone/>
              <a:defRPr/>
            </a:lvl1pPr>
          </a:lstStyle>
          <a:p>
            <a:pPr lvl="0"/>
            <a:r>
              <a:rPr lang="eu-ES" dirty="0"/>
              <a:t>Egin klik diapositiba nagusiaren testu-estiloak aldatzeko</a:t>
            </a:r>
          </a:p>
          <a:p>
            <a:pPr lvl="1"/>
            <a:r>
              <a:rPr lang="eu-ES" dirty="0"/>
              <a:t>Bigarren maila</a:t>
            </a:r>
          </a:p>
          <a:p>
            <a:pPr lvl="2"/>
            <a:r>
              <a:rPr lang="eu-ES" dirty="0"/>
              <a:t>Hirugarren maila</a:t>
            </a:r>
          </a:p>
          <a:p>
            <a:pPr lvl="3"/>
            <a:r>
              <a:rPr lang="eu-ES" dirty="0"/>
              <a:t>Laugarren maila</a:t>
            </a:r>
          </a:p>
          <a:p>
            <a:pPr lvl="4"/>
            <a:r>
              <a:rPr lang="eu-ES" dirty="0"/>
              <a:t>Bosgarren maila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48745992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(escudo lateral) / Edukia (alboko armarri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ua 1"/>
          <p:cNvSpPr>
            <a:spLocks noGrp="1"/>
          </p:cNvSpPr>
          <p:nvPr>
            <p:ph type="title"/>
          </p:nvPr>
        </p:nvSpPr>
        <p:spPr>
          <a:xfrm>
            <a:off x="495784" y="87379"/>
            <a:ext cx="8914433" cy="708829"/>
          </a:xfrm>
          <a:prstGeom prst="rect">
            <a:avLst/>
          </a:prstGeom>
        </p:spPr>
        <p:txBody>
          <a:bodyPr lIns="67355" tIns="33677" rIns="67355" bIns="33677" anchor="ctr"/>
          <a:lstStyle/>
          <a:p>
            <a:r>
              <a:rPr lang="eu-ES" dirty="0"/>
              <a:t>Egin klik titulu maisuaren estiloa aldatzeko</a:t>
            </a:r>
            <a:endParaRPr lang="es-ES" dirty="0"/>
          </a:p>
        </p:txBody>
      </p:sp>
      <p:sp>
        <p:nvSpPr>
          <p:cNvPr id="4" name="Testuaren leku-marka 3"/>
          <p:cNvSpPr>
            <a:spLocks noGrp="1"/>
          </p:cNvSpPr>
          <p:nvPr>
            <p:ph type="body" sz="quarter" idx="11"/>
          </p:nvPr>
        </p:nvSpPr>
        <p:spPr>
          <a:xfrm>
            <a:off x="510163" y="998730"/>
            <a:ext cx="8885543" cy="4860262"/>
          </a:xfrm>
          <a:prstGeom prst="rect">
            <a:avLst/>
          </a:prstGeom>
        </p:spPr>
        <p:txBody>
          <a:bodyPr lIns="67355" tIns="33677" rIns="67355" bIns="33677"/>
          <a:lstStyle/>
          <a:p>
            <a:pPr lvl="0"/>
            <a:r>
              <a:rPr lang="eu-ES" dirty="0"/>
              <a:t>Egin klik testu maisuaren estiloak aldatzeko</a:t>
            </a:r>
          </a:p>
          <a:p>
            <a:pPr lvl="1"/>
            <a:r>
              <a:rPr lang="eu-ES" dirty="0"/>
              <a:t>Bigarren maila</a:t>
            </a:r>
          </a:p>
          <a:p>
            <a:pPr lvl="2"/>
            <a:r>
              <a:rPr lang="eu-ES" dirty="0"/>
              <a:t>Hirugarren maila</a:t>
            </a:r>
          </a:p>
          <a:p>
            <a:pPr lvl="3"/>
            <a:r>
              <a:rPr lang="eu-ES" dirty="0"/>
              <a:t>Laugarren maila</a:t>
            </a:r>
          </a:p>
          <a:p>
            <a:pPr lvl="4"/>
            <a:r>
              <a:rPr lang="eu-ES" dirty="0"/>
              <a:t>Bosgarren maila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81913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(escudo lateral) / Edukia (alboko armarri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ua 1"/>
          <p:cNvSpPr>
            <a:spLocks noGrp="1"/>
          </p:cNvSpPr>
          <p:nvPr>
            <p:ph type="title"/>
          </p:nvPr>
        </p:nvSpPr>
        <p:spPr>
          <a:xfrm>
            <a:off x="495784" y="87379"/>
            <a:ext cx="8914433" cy="708829"/>
          </a:xfrm>
          <a:prstGeom prst="rect">
            <a:avLst/>
          </a:prstGeom>
        </p:spPr>
        <p:txBody>
          <a:bodyPr lIns="67355" tIns="33677" rIns="67355" bIns="33677" anchor="ctr"/>
          <a:lstStyle/>
          <a:p>
            <a:r>
              <a:rPr lang="eu-ES" dirty="0"/>
              <a:t>Egin klik titulu maisuaren estiloa aldatzeko</a:t>
            </a:r>
            <a:endParaRPr lang="es-ES" dirty="0"/>
          </a:p>
        </p:txBody>
      </p:sp>
      <p:sp>
        <p:nvSpPr>
          <p:cNvPr id="4" name="Testuaren leku-marka 3"/>
          <p:cNvSpPr>
            <a:spLocks noGrp="1"/>
          </p:cNvSpPr>
          <p:nvPr>
            <p:ph type="body" sz="quarter" idx="11"/>
          </p:nvPr>
        </p:nvSpPr>
        <p:spPr>
          <a:xfrm>
            <a:off x="510163" y="998730"/>
            <a:ext cx="8885543" cy="4860262"/>
          </a:xfrm>
          <a:prstGeom prst="rect">
            <a:avLst/>
          </a:prstGeom>
        </p:spPr>
        <p:txBody>
          <a:bodyPr lIns="67355" tIns="33677" rIns="67355" bIns="33677"/>
          <a:lstStyle/>
          <a:p>
            <a:pPr lvl="0"/>
            <a:r>
              <a:rPr lang="eu-ES" dirty="0"/>
              <a:t>Egin klik testu maisuaren estiloak aldatzeko</a:t>
            </a:r>
          </a:p>
          <a:p>
            <a:pPr lvl="1"/>
            <a:r>
              <a:rPr lang="eu-ES" dirty="0"/>
              <a:t>Bigarren maila</a:t>
            </a:r>
          </a:p>
          <a:p>
            <a:pPr lvl="2"/>
            <a:r>
              <a:rPr lang="eu-ES" dirty="0"/>
              <a:t>Hirugarren maila</a:t>
            </a:r>
          </a:p>
          <a:p>
            <a:pPr lvl="3"/>
            <a:r>
              <a:rPr lang="eu-ES" dirty="0"/>
              <a:t>Laugarren maila</a:t>
            </a:r>
          </a:p>
          <a:p>
            <a:pPr lvl="4"/>
            <a:r>
              <a:rPr lang="eu-ES" dirty="0"/>
              <a:t>Bosgarren maila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92353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radecimientos (escudo central) / Eskerrak (erdiko armarri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stuaren leku-marka 2"/>
          <p:cNvSpPr>
            <a:spLocks noGrp="1"/>
          </p:cNvSpPr>
          <p:nvPr>
            <p:ph type="body" sz="quarter" idx="10"/>
          </p:nvPr>
        </p:nvSpPr>
        <p:spPr>
          <a:xfrm>
            <a:off x="564710" y="2163217"/>
            <a:ext cx="8776581" cy="1265783"/>
          </a:xfrm>
          <a:prstGeom prst="rect">
            <a:avLst/>
          </a:prstGeom>
        </p:spPr>
        <p:txBody>
          <a:bodyPr lIns="67355" tIns="33677" rIns="67355" bIns="33677" anchor="ctr"/>
          <a:lstStyle>
            <a:lvl1pPr marL="0" indent="0" algn="ctr">
              <a:buNone/>
              <a:defRPr sz="3200" b="1">
                <a:latin typeface="Helvetica Light"/>
              </a:defRPr>
            </a:lvl1pPr>
          </a:lstStyle>
          <a:p>
            <a:pPr lvl="0"/>
            <a:r>
              <a:rPr lang="eu-ES" dirty="0"/>
              <a:t>Egin klik testu maisuaren estiloak aldatzeko</a:t>
            </a:r>
          </a:p>
        </p:txBody>
      </p:sp>
    </p:spTree>
    <p:extLst>
      <p:ext uri="{BB962C8B-B14F-4D97-AF65-F5344CB8AC3E}">
        <p14:creationId xmlns:p14="http://schemas.microsoft.com/office/powerpoint/2010/main" val="2999973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radecimientos (escudo lateral) / Eskerrak (alboko armarri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stuaren leku-marka 2"/>
          <p:cNvSpPr>
            <a:spLocks noGrp="1"/>
          </p:cNvSpPr>
          <p:nvPr>
            <p:ph type="body" sz="quarter" idx="10"/>
          </p:nvPr>
        </p:nvSpPr>
        <p:spPr>
          <a:xfrm>
            <a:off x="564710" y="2163217"/>
            <a:ext cx="8776581" cy="1265783"/>
          </a:xfrm>
          <a:prstGeom prst="rect">
            <a:avLst/>
          </a:prstGeom>
        </p:spPr>
        <p:txBody>
          <a:bodyPr lIns="67355" tIns="33677" rIns="67355" bIns="33677" anchor="ctr"/>
          <a:lstStyle>
            <a:lvl1pPr marL="0" indent="0" algn="ctr">
              <a:buNone/>
              <a:defRPr sz="3200" b="1">
                <a:latin typeface="Helvetica Light"/>
              </a:defRPr>
            </a:lvl1pPr>
          </a:lstStyle>
          <a:p>
            <a:pPr lvl="0"/>
            <a:r>
              <a:rPr lang="eu-ES" dirty="0"/>
              <a:t>Egin klik testu maisuaren estiloak aldatzeko</a:t>
            </a:r>
          </a:p>
        </p:txBody>
      </p:sp>
    </p:spTree>
    <p:extLst>
      <p:ext uri="{BB962C8B-B14F-4D97-AF65-F5344CB8AC3E}">
        <p14:creationId xmlns:p14="http://schemas.microsoft.com/office/powerpoint/2010/main" val="3857320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theme" Target="../theme/theme4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alphaModFix amt="32000"/>
            <a:lum/>
          </a:blip>
          <a:srcRect/>
          <a:stretch>
            <a:fillRect l="-25000" t="-20000" r="10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856656" y="5517232"/>
            <a:ext cx="6552728" cy="122123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ransition/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336774"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673547"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010321"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347094" algn="ctr" rtl="0" eaLnBrk="1" fontAlgn="base" hangingPunct="1">
        <a:spcBef>
          <a:spcPct val="0"/>
        </a:spcBef>
        <a:spcAft>
          <a:spcPct val="0"/>
        </a:spcAft>
        <a:defRPr sz="59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252580" indent="-252580" algn="ctr" rtl="0" eaLnBrk="1" fontAlgn="base" hangingPunct="1">
        <a:spcBef>
          <a:spcPct val="0"/>
        </a:spcBef>
        <a:spcAft>
          <a:spcPct val="0"/>
        </a:spcAft>
        <a:buChar char="•"/>
        <a:defRPr sz="25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547257" indent="-210483" algn="ctr" rtl="0" eaLnBrk="1" fontAlgn="base" hangingPunct="1">
        <a:spcBef>
          <a:spcPct val="0"/>
        </a:spcBef>
        <a:spcAft>
          <a:spcPct val="0"/>
        </a:spcAft>
        <a:buChar char="–"/>
        <a:defRPr sz="25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841934" indent="-168387" algn="ctr" rtl="0" eaLnBrk="1" fontAlgn="base" hangingPunct="1">
        <a:spcBef>
          <a:spcPct val="0"/>
        </a:spcBef>
        <a:spcAft>
          <a:spcPct val="0"/>
        </a:spcAft>
        <a:buChar char="•"/>
        <a:defRPr sz="25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1178707" indent="-168387" algn="ctr" rtl="0" eaLnBrk="1" fontAlgn="base" hangingPunct="1">
        <a:spcBef>
          <a:spcPct val="0"/>
        </a:spcBef>
        <a:spcAft>
          <a:spcPct val="0"/>
        </a:spcAft>
        <a:buChar char="–"/>
        <a:defRPr sz="25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1515481" indent="-168387" algn="ctr" rtl="0" eaLnBrk="1" fontAlgn="base" hangingPunct="1">
        <a:spcBef>
          <a:spcPct val="0"/>
        </a:spcBef>
        <a:spcAft>
          <a:spcPct val="0"/>
        </a:spcAft>
        <a:buChar char="»"/>
        <a:defRPr sz="25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36774" algn="ctr" rtl="0" eaLnBrk="1" fontAlgn="base" hangingPunct="1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673547" algn="ctr" rtl="0" eaLnBrk="1" fontAlgn="base" hangingPunct="1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010321" algn="ctr" rtl="0" eaLnBrk="1" fontAlgn="base" hangingPunct="1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347094" algn="ctr" rtl="0" eaLnBrk="1" fontAlgn="base" hangingPunct="1">
        <a:spcBef>
          <a:spcPct val="0"/>
        </a:spcBef>
        <a:spcAft>
          <a:spcPct val="0"/>
        </a:spcAft>
        <a:defRPr sz="25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s-ES"/>
      </a:defPPr>
      <a:lvl1pPr marL="0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36774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73547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10321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47094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83868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20641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57415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94188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14 Imagen" descr="0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29"/>
          <a:stretch>
            <a:fillRect/>
          </a:stretch>
        </p:blipFill>
        <p:spPr bwMode="auto">
          <a:xfrm>
            <a:off x="0" y="867296"/>
            <a:ext cx="1582881" cy="52685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10 Rectángulo"/>
          <p:cNvSpPr/>
          <p:nvPr/>
        </p:nvSpPr>
        <p:spPr bwMode="auto">
          <a:xfrm>
            <a:off x="0" y="0"/>
            <a:ext cx="9906000" cy="867296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dash"/>
            <a:round/>
            <a:headEnd type="none" w="med" len="med"/>
            <a:tailEnd type="none" w="med" len="med"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lIns="67355" tIns="33677" rIns="67355" bIns="33677"/>
          <a:lstStyle/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48366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hf hdr="0" ftr="0" dt="0"/>
  <p:txStyles>
    <p:titleStyle>
      <a:lvl1pPr algn="l" defTabSz="673547" rtl="0" eaLnBrk="1" latinLnBrk="0" hangingPunct="1">
        <a:spcBef>
          <a:spcPct val="0"/>
        </a:spcBef>
        <a:buNone/>
        <a:defRPr sz="2700" kern="1200">
          <a:solidFill>
            <a:schemeClr val="tx1"/>
          </a:solidFill>
          <a:latin typeface="Helvetica Light"/>
          <a:ea typeface="+mj-ea"/>
          <a:cs typeface="+mj-cs"/>
        </a:defRPr>
      </a:lvl1pPr>
    </p:titleStyle>
    <p:bodyStyle>
      <a:lvl1pPr marL="252580" indent="-252580" algn="l" defTabSz="673547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Helvetica Light"/>
          <a:ea typeface="+mn-ea"/>
          <a:cs typeface="+mn-cs"/>
        </a:defRPr>
      </a:lvl1pPr>
      <a:lvl2pPr marL="547257" indent="-210483" algn="l" defTabSz="673547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Helvetica Light"/>
          <a:ea typeface="+mn-ea"/>
          <a:cs typeface="+mn-cs"/>
        </a:defRPr>
      </a:lvl2pPr>
      <a:lvl3pPr marL="841934" indent="-168387" algn="l" defTabSz="673547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Helvetica Light"/>
          <a:ea typeface="+mn-ea"/>
          <a:cs typeface="+mn-cs"/>
        </a:defRPr>
      </a:lvl3pPr>
      <a:lvl4pPr marL="1178707" indent="-168387" algn="l" defTabSz="673547" rtl="0" eaLnBrk="1" latinLnBrk="0" hangingPunct="1">
        <a:spcBef>
          <a:spcPct val="20000"/>
        </a:spcBef>
        <a:buFont typeface="Arial" panose="020B0604020202020204" pitchFamily="34" charset="0"/>
        <a:buChar char="–"/>
        <a:defRPr sz="1300" kern="1200">
          <a:solidFill>
            <a:schemeClr val="tx1"/>
          </a:solidFill>
          <a:latin typeface="Helvetica Light"/>
          <a:ea typeface="+mn-ea"/>
          <a:cs typeface="+mn-cs"/>
        </a:defRPr>
      </a:lvl4pPr>
      <a:lvl5pPr marL="1515481" indent="-168387" algn="l" defTabSz="673547" rtl="0" eaLnBrk="1" latinLnBrk="0" hangingPunct="1">
        <a:spcBef>
          <a:spcPct val="20000"/>
        </a:spcBef>
        <a:buFont typeface="Arial" panose="020B0604020202020204" pitchFamily="34" charset="0"/>
        <a:buChar char="»"/>
        <a:defRPr sz="1300" kern="1200">
          <a:solidFill>
            <a:schemeClr val="tx1"/>
          </a:solidFill>
          <a:latin typeface="Helvetica Light"/>
          <a:ea typeface="+mn-ea"/>
          <a:cs typeface="+mn-cs"/>
        </a:defRPr>
      </a:lvl5pPr>
      <a:lvl6pPr marL="1852254" indent="-168387" algn="l" defTabSz="673547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189028" indent="-168387" algn="l" defTabSz="673547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25801" indent="-168387" algn="l" defTabSz="673547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862575" indent="-168387" algn="l" defTabSz="673547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36774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73547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10321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47094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83868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20641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57415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94188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14 Imagen" descr="0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29"/>
          <a:stretch>
            <a:fillRect/>
          </a:stretch>
        </p:blipFill>
        <p:spPr bwMode="auto">
          <a:xfrm>
            <a:off x="0" y="867296"/>
            <a:ext cx="1582881" cy="52685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10 Rectángulo"/>
          <p:cNvSpPr/>
          <p:nvPr/>
        </p:nvSpPr>
        <p:spPr bwMode="auto">
          <a:xfrm>
            <a:off x="0" y="0"/>
            <a:ext cx="9906000" cy="867296"/>
          </a:xfrm>
          <a:prstGeom prst="rect">
            <a:avLst/>
          </a:prstGeom>
          <a:solidFill>
            <a:schemeClr val="bg1"/>
          </a:solidFill>
          <a:ln w="25400" cap="flat" cmpd="sng" algn="ctr">
            <a:noFill/>
            <a:prstDash val="dash"/>
            <a:round/>
            <a:headEnd type="none" w="med" len="med"/>
            <a:tailEnd type="none" w="med" len="med"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txBody>
          <a:bodyPr lIns="67355" tIns="33677" rIns="67355" bIns="33677"/>
          <a:lstStyle/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83006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</p:sldLayoutIdLst>
  <p:hf hdr="0" ftr="0" dt="0"/>
  <p:txStyles>
    <p:titleStyle>
      <a:lvl1pPr algn="l" defTabSz="673547" rtl="0" eaLnBrk="1" latinLnBrk="0" hangingPunct="1">
        <a:spcBef>
          <a:spcPct val="0"/>
        </a:spcBef>
        <a:buNone/>
        <a:defRPr sz="2700" kern="1200">
          <a:solidFill>
            <a:schemeClr val="tx1"/>
          </a:solidFill>
          <a:latin typeface="Helvetica Light"/>
          <a:ea typeface="+mj-ea"/>
          <a:cs typeface="+mj-cs"/>
        </a:defRPr>
      </a:lvl1pPr>
    </p:titleStyle>
    <p:bodyStyle>
      <a:lvl1pPr marL="252580" indent="-252580" algn="l" defTabSz="673547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Helvetica Light"/>
          <a:ea typeface="+mn-ea"/>
          <a:cs typeface="+mn-cs"/>
        </a:defRPr>
      </a:lvl1pPr>
      <a:lvl2pPr marL="547257" indent="-210483" algn="l" defTabSz="673547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Helvetica Light"/>
          <a:ea typeface="+mn-ea"/>
          <a:cs typeface="+mn-cs"/>
        </a:defRPr>
      </a:lvl2pPr>
      <a:lvl3pPr marL="841934" indent="-168387" algn="l" defTabSz="673547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Helvetica Light"/>
          <a:ea typeface="+mn-ea"/>
          <a:cs typeface="+mn-cs"/>
        </a:defRPr>
      </a:lvl3pPr>
      <a:lvl4pPr marL="1178707" indent="-168387" algn="l" defTabSz="673547" rtl="0" eaLnBrk="1" latinLnBrk="0" hangingPunct="1">
        <a:spcBef>
          <a:spcPct val="20000"/>
        </a:spcBef>
        <a:buFont typeface="Arial" panose="020B0604020202020204" pitchFamily="34" charset="0"/>
        <a:buChar char="–"/>
        <a:defRPr sz="1300" kern="1200">
          <a:solidFill>
            <a:schemeClr val="tx1"/>
          </a:solidFill>
          <a:latin typeface="Helvetica Light"/>
          <a:ea typeface="+mn-ea"/>
          <a:cs typeface="+mn-cs"/>
        </a:defRPr>
      </a:lvl4pPr>
      <a:lvl5pPr marL="1515481" indent="-168387" algn="l" defTabSz="673547" rtl="0" eaLnBrk="1" latinLnBrk="0" hangingPunct="1">
        <a:spcBef>
          <a:spcPct val="20000"/>
        </a:spcBef>
        <a:buFont typeface="Arial" panose="020B0604020202020204" pitchFamily="34" charset="0"/>
        <a:buChar char="»"/>
        <a:defRPr sz="1300" kern="1200">
          <a:solidFill>
            <a:schemeClr val="tx1"/>
          </a:solidFill>
          <a:latin typeface="Helvetica Light"/>
          <a:ea typeface="+mn-ea"/>
          <a:cs typeface="+mn-cs"/>
        </a:defRPr>
      </a:lvl5pPr>
      <a:lvl6pPr marL="1852254" indent="-168387" algn="l" defTabSz="673547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189028" indent="-168387" algn="l" defTabSz="673547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25801" indent="-168387" algn="l" defTabSz="673547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862575" indent="-168387" algn="l" defTabSz="673547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36774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73547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10321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47094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83868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20641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57415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94188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>
            <a:alphaModFix amt="32000"/>
            <a:lum/>
          </a:blip>
          <a:srcRect/>
          <a:stretch>
            <a:fillRect l="-25000" t="-20000" r="10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703292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</p:sldLayoutIdLst>
  <p:hf hdr="0" ftr="0" dt="0"/>
  <p:txStyles>
    <p:titleStyle>
      <a:lvl1pPr algn="ctr" defTabSz="673547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580" indent="-252580" algn="l" defTabSz="673547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47257" indent="-210483" algn="l" defTabSz="673547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41934" indent="-168387" algn="l" defTabSz="673547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78707" indent="-168387" algn="l" defTabSz="673547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15481" indent="-168387" algn="l" defTabSz="673547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52254" indent="-168387" algn="l" defTabSz="673547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189028" indent="-168387" algn="l" defTabSz="673547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25801" indent="-168387" algn="l" defTabSz="673547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862575" indent="-168387" algn="l" defTabSz="673547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36774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73547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10321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47094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83868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20641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57415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94188" algn="l" defTabSz="673547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71ADFD2-5649-4E94-B832-4EF145AC7C4F}"/>
              </a:ext>
            </a:extLst>
          </p:cNvPr>
          <p:cNvSpPr txBox="1"/>
          <p:nvPr/>
        </p:nvSpPr>
        <p:spPr>
          <a:xfrm>
            <a:off x="1640632" y="2348880"/>
            <a:ext cx="7862457" cy="1770582"/>
          </a:xfrm>
          <a:prstGeom prst="roundRect">
            <a:avLst/>
          </a:prstGeom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7355" tIns="33677" rIns="67355" bIns="33677" anchor="b"/>
          <a:lstStyle>
            <a:lvl1pPr eaLnBrk="1" hangingPunct="1">
              <a:defRPr b="1">
                <a:solidFill>
                  <a:schemeClr val="tx1"/>
                </a:solidFill>
                <a:latin typeface="Helvetica Light"/>
                <a:ea typeface="+mn-ea"/>
                <a:cs typeface="+mn-cs"/>
              </a:defRPr>
            </a:lvl1pPr>
            <a:lvl2pPr eaLnBrk="1" hangingPunct="1">
              <a:defRPr sz="5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 sz="5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 sz="5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 sz="5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36774" algn="ctr" fontAlgn="base">
              <a:spcBef>
                <a:spcPct val="0"/>
              </a:spcBef>
              <a:spcAft>
                <a:spcPct val="0"/>
              </a:spcAft>
              <a:defRPr sz="5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73547" algn="ctr" fontAlgn="base">
              <a:spcBef>
                <a:spcPct val="0"/>
              </a:spcBef>
              <a:spcAft>
                <a:spcPct val="0"/>
              </a:spcAft>
              <a:defRPr sz="5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010321" algn="ctr" fontAlgn="base">
              <a:spcBef>
                <a:spcPct val="0"/>
              </a:spcBef>
              <a:spcAft>
                <a:spcPct val="0"/>
              </a:spcAft>
              <a:defRPr sz="5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347094" algn="ctr" fontAlgn="base">
              <a:spcBef>
                <a:spcPct val="0"/>
              </a:spcBef>
              <a:spcAft>
                <a:spcPct val="0"/>
              </a:spcAft>
              <a:defRPr sz="5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Anteproyecto de la </a:t>
            </a:r>
          </a:p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LEY VASCA DE EMPLEO</a:t>
            </a:r>
          </a:p>
          <a:p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9E0FAC9-A3AD-4D94-8A3C-578B11519081}"/>
              </a:ext>
            </a:extLst>
          </p:cNvPr>
          <p:cNvSpPr txBox="1"/>
          <p:nvPr/>
        </p:nvSpPr>
        <p:spPr>
          <a:xfrm>
            <a:off x="4963259" y="476672"/>
            <a:ext cx="46085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Donostia/San Sebastián, octubre 2022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9057456" y="6381328"/>
            <a:ext cx="6480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26731979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ulua 1">
            <a:extLst>
              <a:ext uri="{FF2B5EF4-FFF2-40B4-BE49-F238E27FC236}">
                <a16:creationId xmlns:a16="http://schemas.microsoft.com/office/drawing/2014/main" id="{966A46A9-7D18-49C6-A239-8E1B66B7BE8B}"/>
              </a:ext>
            </a:extLst>
          </p:cNvPr>
          <p:cNvSpPr txBox="1">
            <a:spLocks/>
          </p:cNvSpPr>
          <p:nvPr/>
        </p:nvSpPr>
        <p:spPr>
          <a:xfrm>
            <a:off x="-67" y="0"/>
            <a:ext cx="9906001" cy="83671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7355" tIns="33677" rIns="67355" bIns="33677" anchor="ctr"/>
          <a:lstStyle>
            <a:defPPr>
              <a:defRPr lang="en-US"/>
            </a:defPPr>
            <a:lvl1pPr eaLnBrk="1" hangingPunct="1"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1" hangingPunct="1">
              <a:defRPr sz="5900"/>
            </a:lvl2pPr>
            <a:lvl3pPr eaLnBrk="1" hangingPunct="1">
              <a:defRPr sz="5900"/>
            </a:lvl3pPr>
            <a:lvl4pPr eaLnBrk="1" hangingPunct="1">
              <a:defRPr sz="5900"/>
            </a:lvl4pPr>
            <a:lvl5pPr eaLnBrk="1" hangingPunct="1">
              <a:defRPr sz="5900"/>
            </a:lvl5pPr>
            <a:lvl6pPr marL="336774" algn="ctr" fontAlgn="base">
              <a:spcBef>
                <a:spcPct val="0"/>
              </a:spcBef>
              <a:spcAft>
                <a:spcPct val="0"/>
              </a:spcAft>
              <a:defRPr sz="5900"/>
            </a:lvl6pPr>
            <a:lvl7pPr marL="673547" algn="ctr" fontAlgn="base">
              <a:spcBef>
                <a:spcPct val="0"/>
              </a:spcBef>
              <a:spcAft>
                <a:spcPct val="0"/>
              </a:spcAft>
              <a:defRPr sz="5900"/>
            </a:lvl7pPr>
            <a:lvl8pPr marL="1010321" algn="ctr" fontAlgn="base">
              <a:spcBef>
                <a:spcPct val="0"/>
              </a:spcBef>
              <a:spcAft>
                <a:spcPct val="0"/>
              </a:spcAft>
              <a:defRPr sz="5900"/>
            </a:lvl8pPr>
            <a:lvl9pPr marL="1347094" algn="ctr" fontAlgn="base">
              <a:spcBef>
                <a:spcPct val="0"/>
              </a:spcBef>
              <a:spcAft>
                <a:spcPct val="0"/>
              </a:spcAft>
              <a:defRPr sz="5900"/>
            </a:lvl9pPr>
          </a:lstStyle>
          <a:p>
            <a:endParaRPr lang="eu-ES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E57057F-8F97-4473-AD23-8E8E1D67B35E}"/>
              </a:ext>
            </a:extLst>
          </p:cNvPr>
          <p:cNvSpPr txBox="1"/>
          <p:nvPr/>
        </p:nvSpPr>
        <p:spPr>
          <a:xfrm>
            <a:off x="776536" y="116632"/>
            <a:ext cx="85831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PRINCIPIOS INSPIRADORES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3520" y="5761649"/>
            <a:ext cx="1632008" cy="914855"/>
          </a:xfrm>
          <a:prstGeom prst="rect">
            <a:avLst/>
          </a:prstGeom>
        </p:spPr>
      </p:pic>
      <p:sp>
        <p:nvSpPr>
          <p:cNvPr id="4" name="Rectángulo 3"/>
          <p:cNvSpPr/>
          <p:nvPr/>
        </p:nvSpPr>
        <p:spPr>
          <a:xfrm>
            <a:off x="1064567" y="993459"/>
            <a:ext cx="8064897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Wingdings" panose="05000000000000000000" pitchFamily="2" charset="2"/>
              <a:buChar char="ü"/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>
              <a:buFont typeface="Wingdings" panose="05000000000000000000" pitchFamily="2" charset="2"/>
              <a:buChar char="ü"/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Carta Social Europea.</a:t>
            </a:r>
          </a:p>
          <a:p>
            <a:pPr marL="457200" lvl="0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Pilar Europeo de Derechos Sociales (PEDS). </a:t>
            </a:r>
          </a:p>
          <a:p>
            <a:pPr marL="457200" lvl="0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Convenios de la Organización Internacional del Trabajo (OIT).</a:t>
            </a:r>
          </a:p>
          <a:p>
            <a:pPr marL="457200" lvl="0" indent="-457200"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 8 de los ODS. 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endParaRPr lang="es-ES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438791" y="6237312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23222660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ulua 1">
            <a:extLst>
              <a:ext uri="{FF2B5EF4-FFF2-40B4-BE49-F238E27FC236}">
                <a16:creationId xmlns:a16="http://schemas.microsoft.com/office/drawing/2014/main" id="{966A46A9-7D18-49C6-A239-8E1B66B7BE8B}"/>
              </a:ext>
            </a:extLst>
          </p:cNvPr>
          <p:cNvSpPr txBox="1">
            <a:spLocks/>
          </p:cNvSpPr>
          <p:nvPr/>
        </p:nvSpPr>
        <p:spPr>
          <a:xfrm>
            <a:off x="-67" y="0"/>
            <a:ext cx="9906001" cy="83671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7355" tIns="33677" rIns="67355" bIns="33677" anchor="ctr"/>
          <a:lstStyle>
            <a:defPPr>
              <a:defRPr lang="en-US"/>
            </a:defPPr>
            <a:lvl1pPr eaLnBrk="1" hangingPunct="1"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1" hangingPunct="1">
              <a:defRPr sz="5900"/>
            </a:lvl2pPr>
            <a:lvl3pPr eaLnBrk="1" hangingPunct="1">
              <a:defRPr sz="5900"/>
            </a:lvl3pPr>
            <a:lvl4pPr eaLnBrk="1" hangingPunct="1">
              <a:defRPr sz="5900"/>
            </a:lvl4pPr>
            <a:lvl5pPr eaLnBrk="1" hangingPunct="1">
              <a:defRPr sz="5900"/>
            </a:lvl5pPr>
            <a:lvl6pPr marL="336774" algn="ctr" fontAlgn="base">
              <a:spcBef>
                <a:spcPct val="0"/>
              </a:spcBef>
              <a:spcAft>
                <a:spcPct val="0"/>
              </a:spcAft>
              <a:defRPr sz="5900"/>
            </a:lvl6pPr>
            <a:lvl7pPr marL="673547" algn="ctr" fontAlgn="base">
              <a:spcBef>
                <a:spcPct val="0"/>
              </a:spcBef>
              <a:spcAft>
                <a:spcPct val="0"/>
              </a:spcAft>
              <a:defRPr sz="5900"/>
            </a:lvl7pPr>
            <a:lvl8pPr marL="1010321" algn="ctr" fontAlgn="base">
              <a:spcBef>
                <a:spcPct val="0"/>
              </a:spcBef>
              <a:spcAft>
                <a:spcPct val="0"/>
              </a:spcAft>
              <a:defRPr sz="5900"/>
            </a:lvl8pPr>
            <a:lvl9pPr marL="1347094" algn="ctr" fontAlgn="base">
              <a:spcBef>
                <a:spcPct val="0"/>
              </a:spcBef>
              <a:spcAft>
                <a:spcPct val="0"/>
              </a:spcAft>
              <a:defRPr sz="5900"/>
            </a:lvl9pPr>
          </a:lstStyle>
          <a:p>
            <a:endParaRPr lang="eu-ES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E57057F-8F97-4473-AD23-8E8E1D67B35E}"/>
              </a:ext>
            </a:extLst>
          </p:cNvPr>
          <p:cNvSpPr txBox="1"/>
          <p:nvPr/>
        </p:nvSpPr>
        <p:spPr>
          <a:xfrm>
            <a:off x="322775" y="156746"/>
            <a:ext cx="85831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IDEAS FUERZA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3520" y="5761649"/>
            <a:ext cx="1632008" cy="914855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416496" y="6453336"/>
            <a:ext cx="576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</a:p>
        </p:txBody>
      </p:sp>
      <p:sp>
        <p:nvSpPr>
          <p:cNvPr id="8" name="Rectángulo 7"/>
          <p:cNvSpPr/>
          <p:nvPr/>
        </p:nvSpPr>
        <p:spPr>
          <a:xfrm>
            <a:off x="1021568" y="1182812"/>
            <a:ext cx="7632848" cy="492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Abrir la mirada a una nueva forma de entender el servicio público de empleo, centrada en las necesidades de las personas y de las empresas.</a:t>
            </a:r>
          </a:p>
          <a:p>
            <a:pPr marL="342900" lvl="0" indent="-342900" algn="just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Reconocer derechos para la mejora de la empleabilidad.</a:t>
            </a:r>
          </a:p>
          <a:p>
            <a:pPr marL="342900" lvl="0" indent="-342900" algn="just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Ofrecer una cartera de servicios integral e integrada.</a:t>
            </a:r>
          </a:p>
          <a:p>
            <a:pPr marL="342900" lvl="0" indent="-342900" algn="just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Garantizar la  dimensión transversal del empleo. </a:t>
            </a:r>
          </a:p>
          <a:p>
            <a:pPr marL="342900" lvl="0" indent="-342900" algn="just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Reconocer el papel de todos los niveles institucionales.</a:t>
            </a:r>
          </a:p>
          <a:p>
            <a:pPr marL="342900" lvl="0" indent="-342900" algn="just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Reconocer la importancia del dialogo social.</a:t>
            </a:r>
          </a:p>
        </p:txBody>
      </p:sp>
    </p:spTree>
    <p:extLst>
      <p:ext uri="{BB962C8B-B14F-4D97-AF65-F5344CB8AC3E}">
        <p14:creationId xmlns:p14="http://schemas.microsoft.com/office/powerpoint/2010/main" val="25684239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ulua 1">
            <a:extLst>
              <a:ext uri="{FF2B5EF4-FFF2-40B4-BE49-F238E27FC236}">
                <a16:creationId xmlns:a16="http://schemas.microsoft.com/office/drawing/2014/main" id="{966A46A9-7D18-49C6-A239-8E1B66B7BE8B}"/>
              </a:ext>
            </a:extLst>
          </p:cNvPr>
          <p:cNvSpPr txBox="1">
            <a:spLocks/>
          </p:cNvSpPr>
          <p:nvPr/>
        </p:nvSpPr>
        <p:spPr>
          <a:xfrm>
            <a:off x="-67" y="0"/>
            <a:ext cx="9906001" cy="83671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7355" tIns="33677" rIns="67355" bIns="33677" anchor="ctr"/>
          <a:lstStyle>
            <a:defPPr>
              <a:defRPr lang="en-US"/>
            </a:defPPr>
            <a:lvl1pPr eaLnBrk="1" hangingPunct="1"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1" hangingPunct="1">
              <a:defRPr sz="5900"/>
            </a:lvl2pPr>
            <a:lvl3pPr eaLnBrk="1" hangingPunct="1">
              <a:defRPr sz="5900"/>
            </a:lvl3pPr>
            <a:lvl4pPr eaLnBrk="1" hangingPunct="1">
              <a:defRPr sz="5900"/>
            </a:lvl4pPr>
            <a:lvl5pPr eaLnBrk="1" hangingPunct="1">
              <a:defRPr sz="5900"/>
            </a:lvl5pPr>
            <a:lvl6pPr marL="336774" algn="ctr" fontAlgn="base">
              <a:spcBef>
                <a:spcPct val="0"/>
              </a:spcBef>
              <a:spcAft>
                <a:spcPct val="0"/>
              </a:spcAft>
              <a:defRPr sz="5900"/>
            </a:lvl6pPr>
            <a:lvl7pPr marL="673547" algn="ctr" fontAlgn="base">
              <a:spcBef>
                <a:spcPct val="0"/>
              </a:spcBef>
              <a:spcAft>
                <a:spcPct val="0"/>
              </a:spcAft>
              <a:defRPr sz="5900"/>
            </a:lvl7pPr>
            <a:lvl8pPr marL="1010321" algn="ctr" fontAlgn="base">
              <a:spcBef>
                <a:spcPct val="0"/>
              </a:spcBef>
              <a:spcAft>
                <a:spcPct val="0"/>
              </a:spcAft>
              <a:defRPr sz="5900"/>
            </a:lvl8pPr>
            <a:lvl9pPr marL="1347094" algn="ctr" fontAlgn="base">
              <a:spcBef>
                <a:spcPct val="0"/>
              </a:spcBef>
              <a:spcAft>
                <a:spcPct val="0"/>
              </a:spcAft>
              <a:defRPr sz="5900"/>
            </a:lvl9pPr>
          </a:lstStyle>
          <a:p>
            <a:endParaRPr lang="eu-ES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E57057F-8F97-4473-AD23-8E8E1D67B35E}"/>
              </a:ext>
            </a:extLst>
          </p:cNvPr>
          <p:cNvSpPr txBox="1"/>
          <p:nvPr/>
        </p:nvSpPr>
        <p:spPr>
          <a:xfrm>
            <a:off x="776535" y="156746"/>
            <a:ext cx="85831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ÁMBITOS DE ACTUACIÓN DE LA LEY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3520" y="5761649"/>
            <a:ext cx="1632008" cy="914855"/>
          </a:xfrm>
          <a:prstGeom prst="rect">
            <a:avLst/>
          </a:prstGeom>
        </p:spPr>
      </p:pic>
      <p:sp>
        <p:nvSpPr>
          <p:cNvPr id="4" name="Rectángulo 3"/>
          <p:cNvSpPr/>
          <p:nvPr/>
        </p:nvSpPr>
        <p:spPr>
          <a:xfrm>
            <a:off x="1136576" y="973670"/>
            <a:ext cx="8352927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1.- Políticas activas de empleo.</a:t>
            </a:r>
          </a:p>
          <a:p>
            <a:pPr algn="l"/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lvl="0" algn="l"/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2.- Articulación interinstitucional</a:t>
            </a:r>
          </a:p>
          <a:p>
            <a:pPr lvl="0" algn="l"/>
            <a:endParaRPr lang="es-ES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/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3.- Gobernanza del Sistema. </a:t>
            </a:r>
          </a:p>
          <a:p>
            <a:pPr lvl="0" algn="l"/>
            <a:endParaRPr lang="es-ES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/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4.- Participación de todos los agentes intervinientes en materia de empleo.</a:t>
            </a:r>
          </a:p>
          <a:p>
            <a:pPr lvl="0" algn="l"/>
            <a:endParaRPr lang="es-ES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/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5.- Transformación de Lanbide. </a:t>
            </a:r>
          </a:p>
          <a:p>
            <a:pPr lvl="0" algn="l"/>
            <a:endParaRPr lang="es-ES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/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6.- Innovación y Evaluación</a:t>
            </a:r>
          </a:p>
          <a:p>
            <a:pPr marL="514350" indent="-514350" algn="l">
              <a:buFont typeface="+mj-lt"/>
              <a:buAutoNum type="arabicPeriod"/>
            </a:pPr>
            <a:endParaRPr lang="es-ES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438791" y="6237312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/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19099722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ulua 1">
            <a:extLst>
              <a:ext uri="{FF2B5EF4-FFF2-40B4-BE49-F238E27FC236}">
                <a16:creationId xmlns:a16="http://schemas.microsoft.com/office/drawing/2014/main" id="{966A46A9-7D18-49C6-A239-8E1B66B7BE8B}"/>
              </a:ext>
            </a:extLst>
          </p:cNvPr>
          <p:cNvSpPr txBox="1">
            <a:spLocks/>
          </p:cNvSpPr>
          <p:nvPr/>
        </p:nvSpPr>
        <p:spPr>
          <a:xfrm>
            <a:off x="-67" y="0"/>
            <a:ext cx="9906001" cy="83671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7355" tIns="33677" rIns="67355" bIns="33677" anchor="ctr"/>
          <a:lstStyle>
            <a:defPPr>
              <a:defRPr lang="en-US"/>
            </a:defPPr>
            <a:lvl1pPr eaLnBrk="1" hangingPunct="1"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1" hangingPunct="1">
              <a:defRPr sz="5900"/>
            </a:lvl2pPr>
            <a:lvl3pPr eaLnBrk="1" hangingPunct="1">
              <a:defRPr sz="5900"/>
            </a:lvl3pPr>
            <a:lvl4pPr eaLnBrk="1" hangingPunct="1">
              <a:defRPr sz="5900"/>
            </a:lvl4pPr>
            <a:lvl5pPr eaLnBrk="1" hangingPunct="1">
              <a:defRPr sz="5900"/>
            </a:lvl5pPr>
            <a:lvl6pPr marL="336774" algn="ctr" fontAlgn="base">
              <a:spcBef>
                <a:spcPct val="0"/>
              </a:spcBef>
              <a:spcAft>
                <a:spcPct val="0"/>
              </a:spcAft>
              <a:defRPr sz="5900"/>
            </a:lvl6pPr>
            <a:lvl7pPr marL="673547" algn="ctr" fontAlgn="base">
              <a:spcBef>
                <a:spcPct val="0"/>
              </a:spcBef>
              <a:spcAft>
                <a:spcPct val="0"/>
              </a:spcAft>
              <a:defRPr sz="5900"/>
            </a:lvl7pPr>
            <a:lvl8pPr marL="1010321" algn="ctr" fontAlgn="base">
              <a:spcBef>
                <a:spcPct val="0"/>
              </a:spcBef>
              <a:spcAft>
                <a:spcPct val="0"/>
              </a:spcAft>
              <a:defRPr sz="5900"/>
            </a:lvl8pPr>
            <a:lvl9pPr marL="1347094" algn="ctr" fontAlgn="base">
              <a:spcBef>
                <a:spcPct val="0"/>
              </a:spcBef>
              <a:spcAft>
                <a:spcPct val="0"/>
              </a:spcAft>
              <a:defRPr sz="5900"/>
            </a:lvl9pPr>
          </a:lstStyle>
          <a:p>
            <a:endParaRPr lang="eu-ES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E57057F-8F97-4473-AD23-8E8E1D67B35E}"/>
              </a:ext>
            </a:extLst>
          </p:cNvPr>
          <p:cNvSpPr txBox="1"/>
          <p:nvPr/>
        </p:nvSpPr>
        <p:spPr>
          <a:xfrm>
            <a:off x="776535" y="156746"/>
            <a:ext cx="85831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ÁMBITOS DE ACTUACIÓN DE LA LEY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3520" y="5761649"/>
            <a:ext cx="1632008" cy="914855"/>
          </a:xfrm>
          <a:prstGeom prst="rect">
            <a:avLst/>
          </a:prstGeom>
        </p:spPr>
      </p:pic>
      <p:sp>
        <p:nvSpPr>
          <p:cNvPr id="4" name="Rectángulo 3"/>
          <p:cNvSpPr/>
          <p:nvPr/>
        </p:nvSpPr>
        <p:spPr>
          <a:xfrm>
            <a:off x="1280592" y="993459"/>
            <a:ext cx="8352927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1.- Políticas activas de empleo.</a:t>
            </a:r>
          </a:p>
          <a:p>
            <a:pPr algn="l"/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lvl="0" algn="l"/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2.- Articulación interinstitucional.</a:t>
            </a:r>
          </a:p>
          <a:p>
            <a:pPr lvl="0" algn="l"/>
            <a:endParaRPr lang="es-ES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/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3.- Gobernanza del Sistema. </a:t>
            </a:r>
          </a:p>
          <a:p>
            <a:pPr lvl="0" algn="l"/>
            <a:endParaRPr lang="es-ES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/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4.- Participación de todos los agentes intervinientes en materia de empleo.</a:t>
            </a:r>
          </a:p>
          <a:p>
            <a:pPr lvl="0" algn="l"/>
            <a:endParaRPr lang="es-ES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/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5.- Transformación de Lanbide. </a:t>
            </a:r>
          </a:p>
          <a:p>
            <a:pPr lvl="0" algn="l"/>
            <a:endParaRPr lang="es-ES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6.- Innovación y Evaluación</a:t>
            </a:r>
          </a:p>
          <a:p>
            <a:pPr lvl="0" algn="l"/>
            <a:endParaRPr lang="es-ES" dirty="0">
              <a:solidFill>
                <a:schemeClr val="bg1">
                  <a:lumMod val="8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l">
              <a:buFont typeface="+mj-lt"/>
              <a:buAutoNum type="arabicPeriod"/>
            </a:pPr>
            <a:endParaRPr lang="es-ES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438791" y="6237312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/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14569040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ulua 1">
            <a:extLst>
              <a:ext uri="{FF2B5EF4-FFF2-40B4-BE49-F238E27FC236}">
                <a16:creationId xmlns:a16="http://schemas.microsoft.com/office/drawing/2014/main" id="{966A46A9-7D18-49C6-A239-8E1B66B7BE8B}"/>
              </a:ext>
            </a:extLst>
          </p:cNvPr>
          <p:cNvSpPr txBox="1">
            <a:spLocks/>
          </p:cNvSpPr>
          <p:nvPr/>
        </p:nvSpPr>
        <p:spPr>
          <a:xfrm>
            <a:off x="-46862" y="52942"/>
            <a:ext cx="9906001" cy="83671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7355" tIns="33677" rIns="67355" bIns="33677" anchor="ctr"/>
          <a:lstStyle>
            <a:defPPr>
              <a:defRPr lang="en-US"/>
            </a:defPPr>
            <a:lvl1pPr eaLnBrk="1" hangingPunct="1"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1" hangingPunct="1">
              <a:defRPr sz="5900"/>
            </a:lvl2pPr>
            <a:lvl3pPr eaLnBrk="1" hangingPunct="1">
              <a:defRPr sz="5900"/>
            </a:lvl3pPr>
            <a:lvl4pPr eaLnBrk="1" hangingPunct="1">
              <a:defRPr sz="5900"/>
            </a:lvl4pPr>
            <a:lvl5pPr eaLnBrk="1" hangingPunct="1">
              <a:defRPr sz="5900"/>
            </a:lvl5pPr>
            <a:lvl6pPr marL="336774" algn="ctr" fontAlgn="base">
              <a:spcBef>
                <a:spcPct val="0"/>
              </a:spcBef>
              <a:spcAft>
                <a:spcPct val="0"/>
              </a:spcAft>
              <a:defRPr sz="5900"/>
            </a:lvl6pPr>
            <a:lvl7pPr marL="673547" algn="ctr" fontAlgn="base">
              <a:spcBef>
                <a:spcPct val="0"/>
              </a:spcBef>
              <a:spcAft>
                <a:spcPct val="0"/>
              </a:spcAft>
              <a:defRPr sz="5900"/>
            </a:lvl7pPr>
            <a:lvl8pPr marL="1010321" algn="ctr" fontAlgn="base">
              <a:spcBef>
                <a:spcPct val="0"/>
              </a:spcBef>
              <a:spcAft>
                <a:spcPct val="0"/>
              </a:spcAft>
              <a:defRPr sz="5900"/>
            </a:lvl8pPr>
            <a:lvl9pPr marL="1347094" algn="ctr" fontAlgn="base">
              <a:spcBef>
                <a:spcPct val="0"/>
              </a:spcBef>
              <a:spcAft>
                <a:spcPct val="0"/>
              </a:spcAft>
              <a:defRPr sz="5900"/>
            </a:lvl9pPr>
          </a:lstStyle>
          <a:p>
            <a:endParaRPr lang="eu-ES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E57057F-8F97-4473-AD23-8E8E1D67B35E}"/>
              </a:ext>
            </a:extLst>
          </p:cNvPr>
          <p:cNvSpPr txBox="1"/>
          <p:nvPr/>
        </p:nvSpPr>
        <p:spPr>
          <a:xfrm>
            <a:off x="704528" y="209688"/>
            <a:ext cx="858316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1.- POLÍTICAS ACTIVAS DE EMPLEO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3520" y="5761649"/>
            <a:ext cx="1632008" cy="914855"/>
          </a:xfrm>
          <a:prstGeom prst="rect">
            <a:avLst/>
          </a:prstGeom>
        </p:spPr>
      </p:pic>
      <p:sp>
        <p:nvSpPr>
          <p:cNvPr id="8" name="Rectángulo 7"/>
          <p:cNvSpPr/>
          <p:nvPr/>
        </p:nvSpPr>
        <p:spPr>
          <a:xfrm>
            <a:off x="322775" y="1412776"/>
            <a:ext cx="9166729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¿PARA QUIÉN? </a:t>
            </a:r>
          </a:p>
          <a:p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PERSONA EN EL CENTRO </a:t>
            </a:r>
          </a:p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Derechos para la mejora de la empleabilidad. </a:t>
            </a:r>
          </a:p>
          <a:p>
            <a:pPr>
              <a:lnSpc>
                <a:spcPct val="150000"/>
              </a:lnSpc>
            </a:pP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Expresión de la aspiración de un trabajo digno para todas las personas.</a:t>
            </a:r>
          </a:p>
          <a:p>
            <a:pPr marL="571500" indent="-571500">
              <a:buFontTx/>
              <a:buChar char="-"/>
            </a:pPr>
            <a:endParaRPr lang="es-ES" sz="32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2"/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reconocen por 1ª vez</a:t>
            </a:r>
          </a:p>
        </p:txBody>
      </p:sp>
      <p:sp>
        <p:nvSpPr>
          <p:cNvPr id="9" name="Flecha derecha 8"/>
          <p:cNvSpPr/>
          <p:nvPr/>
        </p:nvSpPr>
        <p:spPr>
          <a:xfrm>
            <a:off x="2288704" y="5278823"/>
            <a:ext cx="79208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/>
          <p:cNvSpPr txBox="1"/>
          <p:nvPr/>
        </p:nvSpPr>
        <p:spPr>
          <a:xfrm>
            <a:off x="438791" y="6237312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/>
              <a:t>14</a:t>
            </a:r>
          </a:p>
        </p:txBody>
      </p:sp>
    </p:spTree>
    <p:extLst>
      <p:ext uri="{BB962C8B-B14F-4D97-AF65-F5344CB8AC3E}">
        <p14:creationId xmlns:p14="http://schemas.microsoft.com/office/powerpoint/2010/main" val="15094120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ulua 1">
            <a:extLst>
              <a:ext uri="{FF2B5EF4-FFF2-40B4-BE49-F238E27FC236}">
                <a16:creationId xmlns:a16="http://schemas.microsoft.com/office/drawing/2014/main" id="{966A46A9-7D18-49C6-A239-8E1B66B7BE8B}"/>
              </a:ext>
            </a:extLst>
          </p:cNvPr>
          <p:cNvSpPr txBox="1">
            <a:spLocks/>
          </p:cNvSpPr>
          <p:nvPr/>
        </p:nvSpPr>
        <p:spPr>
          <a:xfrm>
            <a:off x="-46862" y="52942"/>
            <a:ext cx="9906001" cy="83671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7355" tIns="33677" rIns="67355" bIns="33677" anchor="ctr"/>
          <a:lstStyle>
            <a:defPPr>
              <a:defRPr lang="en-US"/>
            </a:defPPr>
            <a:lvl1pPr eaLnBrk="1" hangingPunct="1"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1" hangingPunct="1">
              <a:defRPr sz="5900"/>
            </a:lvl2pPr>
            <a:lvl3pPr eaLnBrk="1" hangingPunct="1">
              <a:defRPr sz="5900"/>
            </a:lvl3pPr>
            <a:lvl4pPr eaLnBrk="1" hangingPunct="1">
              <a:defRPr sz="5900"/>
            </a:lvl4pPr>
            <a:lvl5pPr eaLnBrk="1" hangingPunct="1">
              <a:defRPr sz="5900"/>
            </a:lvl5pPr>
            <a:lvl6pPr marL="336774" algn="ctr" fontAlgn="base">
              <a:spcBef>
                <a:spcPct val="0"/>
              </a:spcBef>
              <a:spcAft>
                <a:spcPct val="0"/>
              </a:spcAft>
              <a:defRPr sz="5900"/>
            </a:lvl6pPr>
            <a:lvl7pPr marL="673547" algn="ctr" fontAlgn="base">
              <a:spcBef>
                <a:spcPct val="0"/>
              </a:spcBef>
              <a:spcAft>
                <a:spcPct val="0"/>
              </a:spcAft>
              <a:defRPr sz="5900"/>
            </a:lvl7pPr>
            <a:lvl8pPr marL="1010321" algn="ctr" fontAlgn="base">
              <a:spcBef>
                <a:spcPct val="0"/>
              </a:spcBef>
              <a:spcAft>
                <a:spcPct val="0"/>
              </a:spcAft>
              <a:defRPr sz="5900"/>
            </a:lvl8pPr>
            <a:lvl9pPr marL="1347094" algn="ctr" fontAlgn="base">
              <a:spcBef>
                <a:spcPct val="0"/>
              </a:spcBef>
              <a:spcAft>
                <a:spcPct val="0"/>
              </a:spcAft>
              <a:defRPr sz="5900"/>
            </a:lvl9pPr>
          </a:lstStyle>
          <a:p>
            <a:endParaRPr lang="eu-ES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E57057F-8F97-4473-AD23-8E8E1D67B35E}"/>
              </a:ext>
            </a:extLst>
          </p:cNvPr>
          <p:cNvSpPr txBox="1"/>
          <p:nvPr/>
        </p:nvSpPr>
        <p:spPr>
          <a:xfrm>
            <a:off x="614555" y="193001"/>
            <a:ext cx="85831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1.- POLÍTICAS ACTIVAS DE EMPLEO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3520" y="5761649"/>
            <a:ext cx="1632008" cy="914855"/>
          </a:xfrm>
          <a:prstGeom prst="rect">
            <a:avLst/>
          </a:prstGeom>
        </p:spPr>
      </p:pic>
      <p:sp>
        <p:nvSpPr>
          <p:cNvPr id="8" name="Rectángulo 7"/>
          <p:cNvSpPr/>
          <p:nvPr/>
        </p:nvSpPr>
        <p:spPr>
          <a:xfrm>
            <a:off x="322775" y="1268760"/>
            <a:ext cx="9166729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¿QUÉ SE OFRECE? </a:t>
            </a:r>
          </a:p>
          <a:p>
            <a:endParaRPr lang="es-ES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algn="just">
              <a:lnSpc>
                <a:spcPct val="150000"/>
              </a:lnSpc>
              <a:buFontTx/>
              <a:buChar char="-"/>
            </a:pPr>
            <a:r>
              <a:rPr lang="es-ES" b="1" u="sng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Catálogo flexible y moderno de servicios de empleo</a:t>
            </a:r>
            <a:r>
              <a:rPr lang="es-ES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las personas y para las empresas. </a:t>
            </a:r>
          </a:p>
          <a:p>
            <a:pPr marL="571500" indent="-571500" algn="just">
              <a:lnSpc>
                <a:spcPct val="150000"/>
              </a:lnSpc>
              <a:buFontTx/>
              <a:buChar char="-"/>
            </a:pPr>
            <a:endParaRPr lang="es-ES" b="1" u="sng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algn="just">
              <a:lnSpc>
                <a:spcPct val="150000"/>
              </a:lnSpc>
              <a:buFontTx/>
              <a:buChar char="-"/>
            </a:pPr>
            <a:r>
              <a:rPr lang="es-ES" b="1" u="sng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Programas complementarios 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 respondan a las necesidades de todas las personas.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438791" y="6237312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/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26129281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E072E19-B846-45EF-986E-0CAB79B6EEF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352600" y="1408077"/>
            <a:ext cx="8237471" cy="489654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500"/>
              </a:spcAft>
              <a:buFont typeface="Wingdings" panose="05000000000000000000" pitchFamily="2" charset="2"/>
              <a:buChar char="Ø"/>
            </a:pPr>
            <a:r>
              <a:rPr lang="es-ES" sz="2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Orientación.</a:t>
            </a:r>
          </a:p>
          <a:p>
            <a:pPr>
              <a:spcBef>
                <a:spcPts val="0"/>
              </a:spcBef>
              <a:spcAft>
                <a:spcPts val="1500"/>
              </a:spcAft>
              <a:buFont typeface="Wingdings" panose="05000000000000000000" pitchFamily="2" charset="2"/>
              <a:buChar char="Ø"/>
            </a:pPr>
            <a:r>
              <a:rPr lang="es-ES" sz="2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Formación en el trabajo.</a:t>
            </a:r>
          </a:p>
          <a:p>
            <a:pPr>
              <a:spcBef>
                <a:spcPts val="0"/>
              </a:spcBef>
              <a:spcAft>
                <a:spcPts val="1500"/>
              </a:spcAft>
              <a:buFont typeface="Wingdings" panose="05000000000000000000" pitchFamily="2" charset="2"/>
              <a:buChar char="Ø"/>
            </a:pPr>
            <a:r>
              <a:rPr lang="es-ES" sz="2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Intermediación y colocación.</a:t>
            </a:r>
          </a:p>
          <a:p>
            <a:pPr>
              <a:spcBef>
                <a:spcPts val="0"/>
              </a:spcBef>
              <a:spcAft>
                <a:spcPts val="1500"/>
              </a:spcAft>
              <a:buFont typeface="Wingdings" panose="05000000000000000000" pitchFamily="2" charset="2"/>
              <a:buChar char="Ø"/>
            </a:pPr>
            <a:r>
              <a:rPr lang="es-ES" sz="2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Asesoramiento para el autoempleo y el emprendimiento.</a:t>
            </a:r>
          </a:p>
          <a:p>
            <a:pPr>
              <a:spcBef>
                <a:spcPts val="0"/>
              </a:spcBef>
              <a:spcAft>
                <a:spcPts val="1500"/>
              </a:spcAft>
              <a:buFont typeface="Wingdings" panose="05000000000000000000" pitchFamily="2" charset="2"/>
              <a:buChar char="Ø"/>
            </a:pPr>
            <a:r>
              <a:rPr lang="es-ES" sz="2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Asesoramiento a empresas.</a:t>
            </a:r>
          </a:p>
          <a:p>
            <a:pPr>
              <a:spcBef>
                <a:spcPts val="0"/>
              </a:spcBef>
              <a:spcAft>
                <a:spcPts val="1500"/>
              </a:spcAft>
              <a:buFont typeface="Wingdings" panose="05000000000000000000" pitchFamily="2" charset="2"/>
              <a:buChar char="Ø"/>
            </a:pPr>
            <a:r>
              <a:rPr lang="es-ES" sz="28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Servicio de información avanzada sobre el mercado de trabajo.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Ø"/>
            </a:pPr>
            <a:endParaRPr lang="es-ES" sz="3200" dirty="0"/>
          </a:p>
        </p:txBody>
      </p:sp>
      <p:sp>
        <p:nvSpPr>
          <p:cNvPr id="5" name="Titulua 1">
            <a:extLst>
              <a:ext uri="{FF2B5EF4-FFF2-40B4-BE49-F238E27FC236}">
                <a16:creationId xmlns:a16="http://schemas.microsoft.com/office/drawing/2014/main" id="{966A46A9-7D18-49C6-A239-8E1B66B7BE8B}"/>
              </a:ext>
            </a:extLst>
          </p:cNvPr>
          <p:cNvSpPr txBox="1">
            <a:spLocks/>
          </p:cNvSpPr>
          <p:nvPr/>
        </p:nvSpPr>
        <p:spPr>
          <a:xfrm>
            <a:off x="-1" y="6904"/>
            <a:ext cx="9906001" cy="83671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7355" tIns="33677" rIns="67355" bIns="33677" anchor="ctr"/>
          <a:lstStyle>
            <a:defPPr>
              <a:defRPr lang="en-US"/>
            </a:defPPr>
            <a:lvl1pPr eaLnBrk="1" hangingPunct="1"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1" hangingPunct="1">
              <a:defRPr sz="5900"/>
            </a:lvl2pPr>
            <a:lvl3pPr eaLnBrk="1" hangingPunct="1">
              <a:defRPr sz="5900"/>
            </a:lvl3pPr>
            <a:lvl4pPr eaLnBrk="1" hangingPunct="1">
              <a:defRPr sz="5900"/>
            </a:lvl4pPr>
            <a:lvl5pPr eaLnBrk="1" hangingPunct="1">
              <a:defRPr sz="5900"/>
            </a:lvl5pPr>
            <a:lvl6pPr marL="336774" algn="ctr" fontAlgn="base">
              <a:spcBef>
                <a:spcPct val="0"/>
              </a:spcBef>
              <a:spcAft>
                <a:spcPct val="0"/>
              </a:spcAft>
              <a:defRPr sz="5900"/>
            </a:lvl6pPr>
            <a:lvl7pPr marL="673547" algn="ctr" fontAlgn="base">
              <a:spcBef>
                <a:spcPct val="0"/>
              </a:spcBef>
              <a:spcAft>
                <a:spcPct val="0"/>
              </a:spcAft>
              <a:defRPr sz="5900"/>
            </a:lvl7pPr>
            <a:lvl8pPr marL="1010321" algn="ctr" fontAlgn="base">
              <a:spcBef>
                <a:spcPct val="0"/>
              </a:spcBef>
              <a:spcAft>
                <a:spcPct val="0"/>
              </a:spcAft>
              <a:defRPr sz="5900"/>
            </a:lvl8pPr>
            <a:lvl9pPr marL="1347094" algn="ctr" fontAlgn="base">
              <a:spcBef>
                <a:spcPct val="0"/>
              </a:spcBef>
              <a:spcAft>
                <a:spcPct val="0"/>
              </a:spcAft>
              <a:defRPr sz="5900"/>
            </a:lvl9pPr>
          </a:lstStyle>
          <a:p>
            <a:endParaRPr lang="eu-ES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21352" y="5733256"/>
            <a:ext cx="1632008" cy="914855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DE57057F-8F97-4473-AD23-8E8E1D67B35E}"/>
              </a:ext>
            </a:extLst>
          </p:cNvPr>
          <p:cNvSpPr txBox="1"/>
          <p:nvPr/>
        </p:nvSpPr>
        <p:spPr>
          <a:xfrm>
            <a:off x="614555" y="193001"/>
            <a:ext cx="85831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1.- POLÍTICAS ACTIVAS DE EMPLEO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438791" y="6237312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/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39323722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ulua 1">
            <a:extLst>
              <a:ext uri="{FF2B5EF4-FFF2-40B4-BE49-F238E27FC236}">
                <a16:creationId xmlns:a16="http://schemas.microsoft.com/office/drawing/2014/main" id="{966A46A9-7D18-49C6-A239-8E1B66B7BE8B}"/>
              </a:ext>
            </a:extLst>
          </p:cNvPr>
          <p:cNvSpPr txBox="1">
            <a:spLocks/>
          </p:cNvSpPr>
          <p:nvPr/>
        </p:nvSpPr>
        <p:spPr>
          <a:xfrm>
            <a:off x="-46862" y="52942"/>
            <a:ext cx="9906001" cy="83671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7355" tIns="33677" rIns="67355" bIns="33677" anchor="ctr"/>
          <a:lstStyle>
            <a:defPPr>
              <a:defRPr lang="en-US"/>
            </a:defPPr>
            <a:lvl1pPr eaLnBrk="1" hangingPunct="1"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1" hangingPunct="1">
              <a:defRPr sz="5900"/>
            </a:lvl2pPr>
            <a:lvl3pPr eaLnBrk="1" hangingPunct="1">
              <a:defRPr sz="5900"/>
            </a:lvl3pPr>
            <a:lvl4pPr eaLnBrk="1" hangingPunct="1">
              <a:defRPr sz="5900"/>
            </a:lvl4pPr>
            <a:lvl5pPr eaLnBrk="1" hangingPunct="1">
              <a:defRPr sz="5900"/>
            </a:lvl5pPr>
            <a:lvl6pPr marL="336774" algn="ctr" fontAlgn="base">
              <a:spcBef>
                <a:spcPct val="0"/>
              </a:spcBef>
              <a:spcAft>
                <a:spcPct val="0"/>
              </a:spcAft>
              <a:defRPr sz="5900"/>
            </a:lvl6pPr>
            <a:lvl7pPr marL="673547" algn="ctr" fontAlgn="base">
              <a:spcBef>
                <a:spcPct val="0"/>
              </a:spcBef>
              <a:spcAft>
                <a:spcPct val="0"/>
              </a:spcAft>
              <a:defRPr sz="5900"/>
            </a:lvl7pPr>
            <a:lvl8pPr marL="1010321" algn="ctr" fontAlgn="base">
              <a:spcBef>
                <a:spcPct val="0"/>
              </a:spcBef>
              <a:spcAft>
                <a:spcPct val="0"/>
              </a:spcAft>
              <a:defRPr sz="5900"/>
            </a:lvl8pPr>
            <a:lvl9pPr marL="1347094" algn="ctr" fontAlgn="base">
              <a:spcBef>
                <a:spcPct val="0"/>
              </a:spcBef>
              <a:spcAft>
                <a:spcPct val="0"/>
              </a:spcAft>
              <a:defRPr sz="5900"/>
            </a:lvl9pPr>
          </a:lstStyle>
          <a:p>
            <a:endParaRPr lang="eu-ES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E57057F-8F97-4473-AD23-8E8E1D67B35E}"/>
              </a:ext>
            </a:extLst>
          </p:cNvPr>
          <p:cNvSpPr txBox="1"/>
          <p:nvPr/>
        </p:nvSpPr>
        <p:spPr>
          <a:xfrm>
            <a:off x="704528" y="209688"/>
            <a:ext cx="85831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1.- POLÍTICAS ACTIVAS DE EMPLEO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3520" y="5761649"/>
            <a:ext cx="1632008" cy="914855"/>
          </a:xfrm>
          <a:prstGeom prst="rect">
            <a:avLst/>
          </a:prstGeom>
        </p:spPr>
      </p:pic>
      <p:sp>
        <p:nvSpPr>
          <p:cNvPr id="8" name="Rectángulo 7"/>
          <p:cNvSpPr/>
          <p:nvPr/>
        </p:nvSpPr>
        <p:spPr>
          <a:xfrm>
            <a:off x="704528" y="1052736"/>
            <a:ext cx="8151118" cy="50013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¿CÓMO? </a:t>
            </a:r>
          </a:p>
          <a:p>
            <a:r>
              <a:rPr lang="es-ES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 VASCA DE EMPLEO </a:t>
            </a:r>
          </a:p>
          <a:p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457200" indent="-457200" algn="just">
              <a:spcAft>
                <a:spcPts val="600"/>
              </a:spcAft>
              <a:buFontTx/>
              <a:buChar char="-"/>
            </a:pP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Lanbide + otras entidades públicas (DDFF y municipios). </a:t>
            </a:r>
          </a:p>
          <a:p>
            <a:pPr marL="457200" indent="-457200" algn="just">
              <a:spcAft>
                <a:spcPts val="600"/>
              </a:spcAft>
              <a:buFontTx/>
              <a:buChar char="-"/>
            </a:pP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Entidades privadas colaboradoras. </a:t>
            </a:r>
          </a:p>
          <a:p>
            <a:pPr marL="457200" indent="-457200" algn="just">
              <a:spcAft>
                <a:spcPts val="600"/>
              </a:spcAft>
              <a:buFontTx/>
              <a:buChar char="-"/>
            </a:pP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Liderazgo de Lanbide: garantiza la totalidad de los servicios de la cartera, la gestión exclusiva de servicios clave y la prestación digital.</a:t>
            </a:r>
          </a:p>
          <a:p>
            <a:pPr marL="457200" indent="-457200" algn="just">
              <a:spcAft>
                <a:spcPts val="600"/>
              </a:spcAft>
              <a:buFontTx/>
              <a:buChar char="-"/>
            </a:pP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Otras entidades públicas: servicios complementarios o vinculados al territorio. </a:t>
            </a:r>
          </a:p>
        </p:txBody>
      </p:sp>
      <p:sp>
        <p:nvSpPr>
          <p:cNvPr id="9" name="Rectángulo 8"/>
          <p:cNvSpPr/>
          <p:nvPr/>
        </p:nvSpPr>
        <p:spPr>
          <a:xfrm>
            <a:off x="5241032" y="3789040"/>
            <a:ext cx="3614613" cy="1800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/>
          <p:cNvSpPr txBox="1"/>
          <p:nvPr/>
        </p:nvSpPr>
        <p:spPr>
          <a:xfrm>
            <a:off x="438791" y="6237312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/>
              <a:t>17</a:t>
            </a:r>
          </a:p>
        </p:txBody>
      </p:sp>
    </p:spTree>
    <p:extLst>
      <p:ext uri="{BB962C8B-B14F-4D97-AF65-F5344CB8AC3E}">
        <p14:creationId xmlns:p14="http://schemas.microsoft.com/office/powerpoint/2010/main" val="40002943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ulua 1">
            <a:extLst>
              <a:ext uri="{FF2B5EF4-FFF2-40B4-BE49-F238E27FC236}">
                <a16:creationId xmlns:a16="http://schemas.microsoft.com/office/drawing/2014/main" id="{966A46A9-7D18-49C6-A239-8E1B66B7BE8B}"/>
              </a:ext>
            </a:extLst>
          </p:cNvPr>
          <p:cNvSpPr txBox="1">
            <a:spLocks/>
          </p:cNvSpPr>
          <p:nvPr/>
        </p:nvSpPr>
        <p:spPr>
          <a:xfrm>
            <a:off x="-46862" y="52942"/>
            <a:ext cx="9906001" cy="83671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7355" tIns="33677" rIns="67355" bIns="33677" anchor="ctr"/>
          <a:lstStyle>
            <a:defPPr>
              <a:defRPr lang="en-US"/>
            </a:defPPr>
            <a:lvl1pPr eaLnBrk="1" hangingPunct="1"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1" hangingPunct="1">
              <a:defRPr sz="5900"/>
            </a:lvl2pPr>
            <a:lvl3pPr eaLnBrk="1" hangingPunct="1">
              <a:defRPr sz="5900"/>
            </a:lvl3pPr>
            <a:lvl4pPr eaLnBrk="1" hangingPunct="1">
              <a:defRPr sz="5900"/>
            </a:lvl4pPr>
            <a:lvl5pPr eaLnBrk="1" hangingPunct="1">
              <a:defRPr sz="5900"/>
            </a:lvl5pPr>
            <a:lvl6pPr marL="336774" algn="ctr" fontAlgn="base">
              <a:spcBef>
                <a:spcPct val="0"/>
              </a:spcBef>
              <a:spcAft>
                <a:spcPct val="0"/>
              </a:spcAft>
              <a:defRPr sz="5900"/>
            </a:lvl6pPr>
            <a:lvl7pPr marL="673547" algn="ctr" fontAlgn="base">
              <a:spcBef>
                <a:spcPct val="0"/>
              </a:spcBef>
              <a:spcAft>
                <a:spcPct val="0"/>
              </a:spcAft>
              <a:defRPr sz="5900"/>
            </a:lvl7pPr>
            <a:lvl8pPr marL="1010321" algn="ctr" fontAlgn="base">
              <a:spcBef>
                <a:spcPct val="0"/>
              </a:spcBef>
              <a:spcAft>
                <a:spcPct val="0"/>
              </a:spcAft>
              <a:defRPr sz="5900"/>
            </a:lvl8pPr>
            <a:lvl9pPr marL="1347094" algn="ctr" fontAlgn="base">
              <a:spcBef>
                <a:spcPct val="0"/>
              </a:spcBef>
              <a:spcAft>
                <a:spcPct val="0"/>
              </a:spcAft>
              <a:defRPr sz="5900"/>
            </a:lvl9pPr>
          </a:lstStyle>
          <a:p>
            <a:endParaRPr lang="eu-ES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E57057F-8F97-4473-AD23-8E8E1D67B35E}"/>
              </a:ext>
            </a:extLst>
          </p:cNvPr>
          <p:cNvSpPr txBox="1"/>
          <p:nvPr/>
        </p:nvSpPr>
        <p:spPr>
          <a:xfrm>
            <a:off x="704528" y="154824"/>
            <a:ext cx="85831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1.- POLÍTICAS ACTIVAS DE EMPLEO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3520" y="5761649"/>
            <a:ext cx="1632008" cy="914855"/>
          </a:xfrm>
          <a:prstGeom prst="rect">
            <a:avLst/>
          </a:prstGeom>
        </p:spPr>
      </p:pic>
      <p:sp>
        <p:nvSpPr>
          <p:cNvPr id="8" name="Rectángulo 7"/>
          <p:cNvSpPr/>
          <p:nvPr/>
        </p:nvSpPr>
        <p:spPr>
          <a:xfrm>
            <a:off x="1245580" y="1228859"/>
            <a:ext cx="763284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VENTAJAS DE LA RED VASCA DE EMPLEO </a:t>
            </a:r>
          </a:p>
          <a:p>
            <a:endParaRPr lang="es-ES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algn="just">
              <a:spcAft>
                <a:spcPts val="1200"/>
              </a:spcAft>
              <a:buFontTx/>
              <a:buChar char="-"/>
            </a:pP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Capilaridad y cercanía. </a:t>
            </a:r>
          </a:p>
          <a:p>
            <a:pPr marL="571500" indent="-571500" algn="just">
              <a:spcAft>
                <a:spcPts val="1200"/>
              </a:spcAft>
              <a:buFontTx/>
              <a:buChar char="-"/>
            </a:pP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Enorme potencial gestor en beneficio de personas y empresas (información + formación + ofertas) a través de instrumentos comunes, de utilización obligatoria.</a:t>
            </a:r>
          </a:p>
          <a:p>
            <a:pPr marL="571500" indent="-571500" algn="just">
              <a:spcAft>
                <a:spcPts val="1200"/>
              </a:spcAft>
              <a:buFontTx/>
              <a:buChar char="-"/>
            </a:pP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Historia laboral única: garantiza la trazabilidad de todas las actuaciones. </a:t>
            </a:r>
          </a:p>
          <a:p>
            <a:endParaRPr lang="es-E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438791" y="6237312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/>
              <a:t>18</a:t>
            </a:r>
          </a:p>
        </p:txBody>
      </p:sp>
    </p:spTree>
    <p:extLst>
      <p:ext uri="{BB962C8B-B14F-4D97-AF65-F5344CB8AC3E}">
        <p14:creationId xmlns:p14="http://schemas.microsoft.com/office/powerpoint/2010/main" val="16490334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ulua 1">
            <a:extLst>
              <a:ext uri="{FF2B5EF4-FFF2-40B4-BE49-F238E27FC236}">
                <a16:creationId xmlns:a16="http://schemas.microsoft.com/office/drawing/2014/main" id="{966A46A9-7D18-49C6-A239-8E1B66B7BE8B}"/>
              </a:ext>
            </a:extLst>
          </p:cNvPr>
          <p:cNvSpPr txBox="1">
            <a:spLocks/>
          </p:cNvSpPr>
          <p:nvPr/>
        </p:nvSpPr>
        <p:spPr>
          <a:xfrm>
            <a:off x="-46862" y="0"/>
            <a:ext cx="9906001" cy="83671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7355" tIns="33677" rIns="67355" bIns="33677" anchor="ctr"/>
          <a:lstStyle>
            <a:defPPr>
              <a:defRPr lang="en-US"/>
            </a:defPPr>
            <a:lvl1pPr eaLnBrk="1" hangingPunct="1"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1" hangingPunct="1">
              <a:defRPr sz="5900"/>
            </a:lvl2pPr>
            <a:lvl3pPr eaLnBrk="1" hangingPunct="1">
              <a:defRPr sz="5900"/>
            </a:lvl3pPr>
            <a:lvl4pPr eaLnBrk="1" hangingPunct="1">
              <a:defRPr sz="5900"/>
            </a:lvl4pPr>
            <a:lvl5pPr eaLnBrk="1" hangingPunct="1">
              <a:defRPr sz="5900"/>
            </a:lvl5pPr>
            <a:lvl6pPr marL="336774" algn="ctr" fontAlgn="base">
              <a:spcBef>
                <a:spcPct val="0"/>
              </a:spcBef>
              <a:spcAft>
                <a:spcPct val="0"/>
              </a:spcAft>
              <a:defRPr sz="5900"/>
            </a:lvl6pPr>
            <a:lvl7pPr marL="673547" algn="ctr" fontAlgn="base">
              <a:spcBef>
                <a:spcPct val="0"/>
              </a:spcBef>
              <a:spcAft>
                <a:spcPct val="0"/>
              </a:spcAft>
              <a:defRPr sz="5900"/>
            </a:lvl7pPr>
            <a:lvl8pPr marL="1010321" algn="ctr" fontAlgn="base">
              <a:spcBef>
                <a:spcPct val="0"/>
              </a:spcBef>
              <a:spcAft>
                <a:spcPct val="0"/>
              </a:spcAft>
              <a:defRPr sz="5900"/>
            </a:lvl8pPr>
            <a:lvl9pPr marL="1347094" algn="ctr" fontAlgn="base">
              <a:spcBef>
                <a:spcPct val="0"/>
              </a:spcBef>
              <a:spcAft>
                <a:spcPct val="0"/>
              </a:spcAft>
              <a:defRPr sz="5900"/>
            </a:lvl9pPr>
          </a:lstStyle>
          <a:p>
            <a:endParaRPr lang="eu-ES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E57057F-8F97-4473-AD23-8E8E1D67B35E}"/>
              </a:ext>
            </a:extLst>
          </p:cNvPr>
          <p:cNvSpPr txBox="1"/>
          <p:nvPr/>
        </p:nvSpPr>
        <p:spPr>
          <a:xfrm>
            <a:off x="704528" y="209688"/>
            <a:ext cx="85831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1.- POLÍTICAS ACTIVAS DE EMPLEO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3520" y="5761649"/>
            <a:ext cx="1632008" cy="914855"/>
          </a:xfrm>
          <a:prstGeom prst="rect">
            <a:avLst/>
          </a:prstGeom>
        </p:spPr>
      </p:pic>
      <p:sp>
        <p:nvSpPr>
          <p:cNvPr id="8" name="Rectángulo 7"/>
          <p:cNvSpPr/>
          <p:nvPr/>
        </p:nvSpPr>
        <p:spPr>
          <a:xfrm>
            <a:off x="632520" y="1556792"/>
            <a:ext cx="8280920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GESTIÓN DE CALIDAD</a:t>
            </a:r>
          </a:p>
          <a:p>
            <a:pPr marL="571500" indent="-571500" algn="just">
              <a:buFontTx/>
              <a:buChar char="-"/>
            </a:pPr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 algn="just">
              <a:spcAft>
                <a:spcPts val="1200"/>
              </a:spcAft>
              <a:buFontTx/>
              <a:buChar char="-"/>
            </a:pP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Mapa de la Red Vasca de Empleo: optimización de la estructura territorial de los servicios. </a:t>
            </a:r>
          </a:p>
          <a:p>
            <a:pPr marL="571500" indent="-571500" algn="just">
              <a:spcAft>
                <a:spcPts val="1200"/>
              </a:spcAft>
              <a:buFontTx/>
              <a:buChar char="-"/>
            </a:pP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Contenido prestacional técnico único para cada servicio.</a:t>
            </a:r>
          </a:p>
          <a:p>
            <a:pPr marL="571500" indent="-571500" algn="just">
              <a:spcAft>
                <a:spcPts val="1200"/>
              </a:spcAft>
              <a:buFontTx/>
              <a:buChar char="-"/>
            </a:pP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Inspección de la Red Vasca de Empleo: Gobierno Vasco. 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438791" y="6237312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/>
              <a:t>19</a:t>
            </a:r>
          </a:p>
        </p:txBody>
      </p:sp>
    </p:spTree>
    <p:extLst>
      <p:ext uri="{BB962C8B-B14F-4D97-AF65-F5344CB8AC3E}">
        <p14:creationId xmlns:p14="http://schemas.microsoft.com/office/powerpoint/2010/main" val="262430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71ADFD2-5649-4E94-B832-4EF145AC7C4F}"/>
              </a:ext>
            </a:extLst>
          </p:cNvPr>
          <p:cNvSpPr txBox="1"/>
          <p:nvPr/>
        </p:nvSpPr>
        <p:spPr>
          <a:xfrm>
            <a:off x="2144688" y="2348880"/>
            <a:ext cx="6998361" cy="1795802"/>
          </a:xfrm>
          <a:prstGeom prst="roundRect">
            <a:avLst>
              <a:gd name="adj" fmla="val 18588"/>
            </a:avLst>
          </a:prstGeom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7355" tIns="33677" rIns="67355" bIns="33677" anchor="b"/>
          <a:lstStyle>
            <a:lvl1pPr eaLnBrk="1" hangingPunct="1">
              <a:defRPr b="1">
                <a:solidFill>
                  <a:schemeClr val="tx1"/>
                </a:solidFill>
                <a:latin typeface="Helvetica Light"/>
                <a:ea typeface="+mn-ea"/>
                <a:cs typeface="+mn-cs"/>
              </a:defRPr>
            </a:lvl1pPr>
            <a:lvl2pPr eaLnBrk="1" hangingPunct="1">
              <a:defRPr sz="5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eaLnBrk="1" hangingPunct="1">
              <a:defRPr sz="5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eaLnBrk="1" hangingPunct="1">
              <a:defRPr sz="5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eaLnBrk="1" hangingPunct="1">
              <a:defRPr sz="5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36774" algn="ctr" fontAlgn="base">
              <a:spcBef>
                <a:spcPct val="0"/>
              </a:spcBef>
              <a:spcAft>
                <a:spcPct val="0"/>
              </a:spcAft>
              <a:defRPr sz="5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673547" algn="ctr" fontAlgn="base">
              <a:spcBef>
                <a:spcPct val="0"/>
              </a:spcBef>
              <a:spcAft>
                <a:spcPct val="0"/>
              </a:spcAft>
              <a:defRPr sz="5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010321" algn="ctr" fontAlgn="base">
              <a:spcBef>
                <a:spcPct val="0"/>
              </a:spcBef>
              <a:spcAft>
                <a:spcPct val="0"/>
              </a:spcAft>
              <a:defRPr sz="5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347094" algn="ctr" fontAlgn="base">
              <a:spcBef>
                <a:spcPct val="0"/>
              </a:spcBef>
              <a:spcAft>
                <a:spcPct val="0"/>
              </a:spcAft>
              <a:defRPr sz="59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ACOMPAÑAMIENTO EN LA CREACIÓN DE LA LEY DEL SISTEMA VASCO DE EMPLEO</a:t>
            </a:r>
          </a:p>
          <a:p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9E0FAC9-A3AD-4D94-8A3C-578B11519081}"/>
              </a:ext>
            </a:extLst>
          </p:cNvPr>
          <p:cNvSpPr txBox="1"/>
          <p:nvPr/>
        </p:nvSpPr>
        <p:spPr>
          <a:xfrm>
            <a:off x="4963259" y="476672"/>
            <a:ext cx="46085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600" dirty="0">
                <a:latin typeface="Arial" panose="020B0604020202020204" pitchFamily="34" charset="0"/>
                <a:cs typeface="Arial" panose="020B0604020202020204" pitchFamily="34" charset="0"/>
              </a:rPr>
              <a:t>Vitoria-Gasteiz, 16 de noviembre 2021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3044788" y="4263479"/>
            <a:ext cx="3816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rgbClr val="5F5F5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Fase de puesta en marcha</a:t>
            </a:r>
          </a:p>
        </p:txBody>
      </p:sp>
    </p:spTree>
    <p:extLst>
      <p:ext uri="{BB962C8B-B14F-4D97-AF65-F5344CB8AC3E}">
        <p14:creationId xmlns:p14="http://schemas.microsoft.com/office/powerpoint/2010/main" val="1461891800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ulua 1">
            <a:extLst>
              <a:ext uri="{FF2B5EF4-FFF2-40B4-BE49-F238E27FC236}">
                <a16:creationId xmlns:a16="http://schemas.microsoft.com/office/drawing/2014/main" id="{966A46A9-7D18-49C6-A239-8E1B66B7BE8B}"/>
              </a:ext>
            </a:extLst>
          </p:cNvPr>
          <p:cNvSpPr txBox="1">
            <a:spLocks/>
          </p:cNvSpPr>
          <p:nvPr/>
        </p:nvSpPr>
        <p:spPr>
          <a:xfrm>
            <a:off x="-67" y="0"/>
            <a:ext cx="9906001" cy="83671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7355" tIns="33677" rIns="67355" bIns="33677" anchor="ctr"/>
          <a:lstStyle>
            <a:defPPr>
              <a:defRPr lang="en-US"/>
            </a:defPPr>
            <a:lvl1pPr eaLnBrk="1" hangingPunct="1"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1" hangingPunct="1">
              <a:defRPr sz="5900"/>
            </a:lvl2pPr>
            <a:lvl3pPr eaLnBrk="1" hangingPunct="1">
              <a:defRPr sz="5900"/>
            </a:lvl3pPr>
            <a:lvl4pPr eaLnBrk="1" hangingPunct="1">
              <a:defRPr sz="5900"/>
            </a:lvl4pPr>
            <a:lvl5pPr eaLnBrk="1" hangingPunct="1">
              <a:defRPr sz="5900"/>
            </a:lvl5pPr>
            <a:lvl6pPr marL="336774" algn="ctr" fontAlgn="base">
              <a:spcBef>
                <a:spcPct val="0"/>
              </a:spcBef>
              <a:spcAft>
                <a:spcPct val="0"/>
              </a:spcAft>
              <a:defRPr sz="5900"/>
            </a:lvl6pPr>
            <a:lvl7pPr marL="673547" algn="ctr" fontAlgn="base">
              <a:spcBef>
                <a:spcPct val="0"/>
              </a:spcBef>
              <a:spcAft>
                <a:spcPct val="0"/>
              </a:spcAft>
              <a:defRPr sz="5900"/>
            </a:lvl7pPr>
            <a:lvl8pPr marL="1010321" algn="ctr" fontAlgn="base">
              <a:spcBef>
                <a:spcPct val="0"/>
              </a:spcBef>
              <a:spcAft>
                <a:spcPct val="0"/>
              </a:spcAft>
              <a:defRPr sz="5900"/>
            </a:lvl8pPr>
            <a:lvl9pPr marL="1347094" algn="ctr" fontAlgn="base">
              <a:spcBef>
                <a:spcPct val="0"/>
              </a:spcBef>
              <a:spcAft>
                <a:spcPct val="0"/>
              </a:spcAft>
              <a:defRPr sz="5900"/>
            </a:lvl9pPr>
          </a:lstStyle>
          <a:p>
            <a:endParaRPr lang="eu-ES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E57057F-8F97-4473-AD23-8E8E1D67B35E}"/>
              </a:ext>
            </a:extLst>
          </p:cNvPr>
          <p:cNvSpPr txBox="1"/>
          <p:nvPr/>
        </p:nvSpPr>
        <p:spPr>
          <a:xfrm>
            <a:off x="776535" y="156746"/>
            <a:ext cx="85831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ÁMBITOS DE ACTUACIÓN DE LA LEY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3520" y="5761649"/>
            <a:ext cx="1632008" cy="914855"/>
          </a:xfrm>
          <a:prstGeom prst="rect">
            <a:avLst/>
          </a:prstGeom>
        </p:spPr>
      </p:pic>
      <p:sp>
        <p:nvSpPr>
          <p:cNvPr id="4" name="Rectángulo 3"/>
          <p:cNvSpPr/>
          <p:nvPr/>
        </p:nvSpPr>
        <p:spPr>
          <a:xfrm>
            <a:off x="1136576" y="1119791"/>
            <a:ext cx="8352927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1.- Políticas activas de empleo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l"/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lvl="0" algn="l"/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2.- Articulación interinstitucional.</a:t>
            </a:r>
          </a:p>
          <a:p>
            <a:pPr lvl="0" algn="l"/>
            <a:endParaRPr lang="es-ES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/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3.- Gobernanza del Sistema. </a:t>
            </a:r>
          </a:p>
          <a:p>
            <a:pPr lvl="0" algn="l"/>
            <a:endParaRPr lang="es-ES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/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4.- Participación de todos los agentes intervinientes en materia de empleo.</a:t>
            </a:r>
          </a:p>
          <a:p>
            <a:pPr lvl="0" algn="l"/>
            <a:endParaRPr lang="es-ES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/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5.- Transformación de Lanbide. </a:t>
            </a:r>
          </a:p>
          <a:p>
            <a:pPr lvl="0" algn="l"/>
            <a:endParaRPr lang="es-ES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6.- Innovación y Evaluación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438791" y="6237312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/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4745654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ulua 1">
            <a:extLst>
              <a:ext uri="{FF2B5EF4-FFF2-40B4-BE49-F238E27FC236}">
                <a16:creationId xmlns:a16="http://schemas.microsoft.com/office/drawing/2014/main" id="{966A46A9-7D18-49C6-A239-8E1B66B7BE8B}"/>
              </a:ext>
            </a:extLst>
          </p:cNvPr>
          <p:cNvSpPr txBox="1">
            <a:spLocks/>
          </p:cNvSpPr>
          <p:nvPr/>
        </p:nvSpPr>
        <p:spPr>
          <a:xfrm>
            <a:off x="-54865" y="0"/>
            <a:ext cx="9906001" cy="112474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7355" tIns="33677" rIns="67355" bIns="33677" anchor="ctr"/>
          <a:lstStyle>
            <a:defPPr>
              <a:defRPr lang="en-US"/>
            </a:defPPr>
            <a:lvl1pPr eaLnBrk="1" hangingPunct="1"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1" hangingPunct="1">
              <a:defRPr sz="5900"/>
            </a:lvl2pPr>
            <a:lvl3pPr eaLnBrk="1" hangingPunct="1">
              <a:defRPr sz="5900"/>
            </a:lvl3pPr>
            <a:lvl4pPr eaLnBrk="1" hangingPunct="1">
              <a:defRPr sz="5900"/>
            </a:lvl4pPr>
            <a:lvl5pPr eaLnBrk="1" hangingPunct="1">
              <a:defRPr sz="5900"/>
            </a:lvl5pPr>
            <a:lvl6pPr marL="336774" algn="ctr" fontAlgn="base">
              <a:spcBef>
                <a:spcPct val="0"/>
              </a:spcBef>
              <a:spcAft>
                <a:spcPct val="0"/>
              </a:spcAft>
              <a:defRPr sz="5900"/>
            </a:lvl6pPr>
            <a:lvl7pPr marL="673547" algn="ctr" fontAlgn="base">
              <a:spcBef>
                <a:spcPct val="0"/>
              </a:spcBef>
              <a:spcAft>
                <a:spcPct val="0"/>
              </a:spcAft>
              <a:defRPr sz="5900"/>
            </a:lvl7pPr>
            <a:lvl8pPr marL="1010321" algn="ctr" fontAlgn="base">
              <a:spcBef>
                <a:spcPct val="0"/>
              </a:spcBef>
              <a:spcAft>
                <a:spcPct val="0"/>
              </a:spcAft>
              <a:defRPr sz="5900"/>
            </a:lvl8pPr>
            <a:lvl9pPr marL="1347094" algn="ctr" fontAlgn="base">
              <a:spcBef>
                <a:spcPct val="0"/>
              </a:spcBef>
              <a:spcAft>
                <a:spcPct val="0"/>
              </a:spcAft>
              <a:defRPr sz="5900"/>
            </a:lvl9pPr>
          </a:lstStyle>
          <a:p>
            <a:endParaRPr lang="eu-ES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E57057F-8F97-4473-AD23-8E8E1D67B35E}"/>
              </a:ext>
            </a:extLst>
          </p:cNvPr>
          <p:cNvSpPr txBox="1"/>
          <p:nvPr/>
        </p:nvSpPr>
        <p:spPr>
          <a:xfrm>
            <a:off x="614554" y="331539"/>
            <a:ext cx="85831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2.- ARTICULACIÓN INTERINSTITUCIONAL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3520" y="5761649"/>
            <a:ext cx="1632008" cy="914855"/>
          </a:xfrm>
          <a:prstGeom prst="rect">
            <a:avLst/>
          </a:prstGeom>
        </p:spPr>
      </p:pic>
      <p:sp>
        <p:nvSpPr>
          <p:cNvPr id="8" name="Rectángulo 7"/>
          <p:cNvSpPr/>
          <p:nvPr/>
        </p:nvSpPr>
        <p:spPr>
          <a:xfrm>
            <a:off x="614554" y="1700808"/>
            <a:ext cx="8298886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TODAS LAS INSTITUCIONES CUENTAN  </a:t>
            </a:r>
          </a:p>
          <a:p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Reconocimiento por 1ª vez de un espacio competencial propio a todos los niveles institucionales, a partir del vínculo [empleo/ desarrollo económico/territorio].</a:t>
            </a:r>
          </a:p>
          <a:p>
            <a:pPr algn="just"/>
            <a:endParaRPr lang="es-ES" sz="2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Permite una nueva dimensión en la prestación de servicios: Red Vasca de Empleo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438791" y="6237312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/>
              <a:t>21</a:t>
            </a:r>
          </a:p>
        </p:txBody>
      </p:sp>
    </p:spTree>
    <p:extLst>
      <p:ext uri="{BB962C8B-B14F-4D97-AF65-F5344CB8AC3E}">
        <p14:creationId xmlns:p14="http://schemas.microsoft.com/office/powerpoint/2010/main" val="27607258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ulua 1">
            <a:extLst>
              <a:ext uri="{FF2B5EF4-FFF2-40B4-BE49-F238E27FC236}">
                <a16:creationId xmlns:a16="http://schemas.microsoft.com/office/drawing/2014/main" id="{966A46A9-7D18-49C6-A239-8E1B66B7BE8B}"/>
              </a:ext>
            </a:extLst>
          </p:cNvPr>
          <p:cNvSpPr txBox="1">
            <a:spLocks/>
          </p:cNvSpPr>
          <p:nvPr/>
        </p:nvSpPr>
        <p:spPr>
          <a:xfrm>
            <a:off x="-46862" y="52942"/>
            <a:ext cx="9906001" cy="83671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7355" tIns="33677" rIns="67355" bIns="33677" anchor="ctr"/>
          <a:lstStyle>
            <a:defPPr>
              <a:defRPr lang="en-US"/>
            </a:defPPr>
            <a:lvl1pPr eaLnBrk="1" hangingPunct="1"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1" hangingPunct="1">
              <a:defRPr sz="5900"/>
            </a:lvl2pPr>
            <a:lvl3pPr eaLnBrk="1" hangingPunct="1">
              <a:defRPr sz="5900"/>
            </a:lvl3pPr>
            <a:lvl4pPr eaLnBrk="1" hangingPunct="1">
              <a:defRPr sz="5900"/>
            </a:lvl4pPr>
            <a:lvl5pPr eaLnBrk="1" hangingPunct="1">
              <a:defRPr sz="5900"/>
            </a:lvl5pPr>
            <a:lvl6pPr marL="336774" algn="ctr" fontAlgn="base">
              <a:spcBef>
                <a:spcPct val="0"/>
              </a:spcBef>
              <a:spcAft>
                <a:spcPct val="0"/>
              </a:spcAft>
              <a:defRPr sz="5900"/>
            </a:lvl6pPr>
            <a:lvl7pPr marL="673547" algn="ctr" fontAlgn="base">
              <a:spcBef>
                <a:spcPct val="0"/>
              </a:spcBef>
              <a:spcAft>
                <a:spcPct val="0"/>
              </a:spcAft>
              <a:defRPr sz="5900"/>
            </a:lvl7pPr>
            <a:lvl8pPr marL="1010321" algn="ctr" fontAlgn="base">
              <a:spcBef>
                <a:spcPct val="0"/>
              </a:spcBef>
              <a:spcAft>
                <a:spcPct val="0"/>
              </a:spcAft>
              <a:defRPr sz="5900"/>
            </a:lvl8pPr>
            <a:lvl9pPr marL="1347094" algn="ctr" fontAlgn="base">
              <a:spcBef>
                <a:spcPct val="0"/>
              </a:spcBef>
              <a:spcAft>
                <a:spcPct val="0"/>
              </a:spcAft>
              <a:defRPr sz="5900"/>
            </a:lvl9pPr>
          </a:lstStyle>
          <a:p>
            <a:endParaRPr lang="eu-ES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E57057F-8F97-4473-AD23-8E8E1D67B35E}"/>
              </a:ext>
            </a:extLst>
          </p:cNvPr>
          <p:cNvSpPr txBox="1"/>
          <p:nvPr/>
        </p:nvSpPr>
        <p:spPr>
          <a:xfrm>
            <a:off x="704528" y="209688"/>
            <a:ext cx="85831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ES" sz="2800" dirty="0"/>
              <a:t>2.- ARTICULACIÓN INTERINSTITUCIONAL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3520" y="5761649"/>
            <a:ext cx="1632008" cy="914855"/>
          </a:xfrm>
          <a:prstGeom prst="rect">
            <a:avLst/>
          </a:prstGeom>
        </p:spPr>
      </p:pic>
      <p:sp>
        <p:nvSpPr>
          <p:cNvPr id="8" name="Rectángulo 7"/>
          <p:cNvSpPr/>
          <p:nvPr/>
        </p:nvSpPr>
        <p:spPr>
          <a:xfrm>
            <a:off x="704528" y="1046401"/>
            <a:ext cx="820891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3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LIDERAZGO DEL GOBIERNO VASCO ATENDIENDO A LA SINGULARIDAD TERRITORIAL</a:t>
            </a:r>
          </a:p>
          <a:p>
            <a:endParaRPr lang="es-E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5600" indent="-355600" algn="just">
              <a:buFontTx/>
              <a:buChar char="-"/>
            </a:pPr>
            <a:r>
              <a:rPr lang="es-ES" sz="2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Gobierno Vasco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aprueba la planificación estratégica y operativa de la CAE, define la cartera de servicios de empleo y los programas complementarios.</a:t>
            </a:r>
          </a:p>
          <a:p>
            <a:pPr algn="just"/>
            <a:endParaRPr lang="es-ES" sz="2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5600" lvl="1" indent="-355600" algn="just"/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	</a:t>
            </a:r>
            <a:r>
              <a:rPr lang="es-ES" sz="2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Diputaciones y municipios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planificación y fomento de empleo en el ámbito de su territorio, de acuerdo con la Estrategia Vasca.</a:t>
            </a:r>
          </a:p>
          <a:p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438791" y="6237312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/>
              <a:t>22</a:t>
            </a:r>
          </a:p>
        </p:txBody>
      </p:sp>
    </p:spTree>
    <p:extLst>
      <p:ext uri="{BB962C8B-B14F-4D97-AF65-F5344CB8AC3E}">
        <p14:creationId xmlns:p14="http://schemas.microsoft.com/office/powerpoint/2010/main" val="24314205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ulua 1">
            <a:extLst>
              <a:ext uri="{FF2B5EF4-FFF2-40B4-BE49-F238E27FC236}">
                <a16:creationId xmlns:a16="http://schemas.microsoft.com/office/drawing/2014/main" id="{966A46A9-7D18-49C6-A239-8E1B66B7BE8B}"/>
              </a:ext>
            </a:extLst>
          </p:cNvPr>
          <p:cNvSpPr txBox="1">
            <a:spLocks/>
          </p:cNvSpPr>
          <p:nvPr/>
        </p:nvSpPr>
        <p:spPr>
          <a:xfrm>
            <a:off x="-46862" y="52942"/>
            <a:ext cx="9906001" cy="83671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7355" tIns="33677" rIns="67355" bIns="33677" anchor="ctr"/>
          <a:lstStyle>
            <a:defPPr>
              <a:defRPr lang="en-US"/>
            </a:defPPr>
            <a:lvl1pPr eaLnBrk="1" hangingPunct="1"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1" hangingPunct="1">
              <a:defRPr sz="5900"/>
            </a:lvl2pPr>
            <a:lvl3pPr eaLnBrk="1" hangingPunct="1">
              <a:defRPr sz="5900"/>
            </a:lvl3pPr>
            <a:lvl4pPr eaLnBrk="1" hangingPunct="1">
              <a:defRPr sz="5900"/>
            </a:lvl4pPr>
            <a:lvl5pPr eaLnBrk="1" hangingPunct="1">
              <a:defRPr sz="5900"/>
            </a:lvl5pPr>
            <a:lvl6pPr marL="336774" algn="ctr" fontAlgn="base">
              <a:spcBef>
                <a:spcPct val="0"/>
              </a:spcBef>
              <a:spcAft>
                <a:spcPct val="0"/>
              </a:spcAft>
              <a:defRPr sz="5900"/>
            </a:lvl6pPr>
            <a:lvl7pPr marL="673547" algn="ctr" fontAlgn="base">
              <a:spcBef>
                <a:spcPct val="0"/>
              </a:spcBef>
              <a:spcAft>
                <a:spcPct val="0"/>
              </a:spcAft>
              <a:defRPr sz="5900"/>
            </a:lvl7pPr>
            <a:lvl8pPr marL="1010321" algn="ctr" fontAlgn="base">
              <a:spcBef>
                <a:spcPct val="0"/>
              </a:spcBef>
              <a:spcAft>
                <a:spcPct val="0"/>
              </a:spcAft>
              <a:defRPr sz="5900"/>
            </a:lvl8pPr>
            <a:lvl9pPr marL="1347094" algn="ctr" fontAlgn="base">
              <a:spcBef>
                <a:spcPct val="0"/>
              </a:spcBef>
              <a:spcAft>
                <a:spcPct val="0"/>
              </a:spcAft>
              <a:defRPr sz="5900"/>
            </a:lvl9pPr>
          </a:lstStyle>
          <a:p>
            <a:endParaRPr lang="eu-ES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E57057F-8F97-4473-AD23-8E8E1D67B35E}"/>
              </a:ext>
            </a:extLst>
          </p:cNvPr>
          <p:cNvSpPr txBox="1"/>
          <p:nvPr/>
        </p:nvSpPr>
        <p:spPr>
          <a:xfrm>
            <a:off x="704528" y="209688"/>
            <a:ext cx="85831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ES" dirty="0"/>
              <a:t>2.- ARTICULACIÓN INTERINSTITUCIONAL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3520" y="5761649"/>
            <a:ext cx="1632008" cy="914855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416496" y="6453336"/>
            <a:ext cx="576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23</a:t>
            </a:r>
          </a:p>
        </p:txBody>
      </p:sp>
      <p:sp>
        <p:nvSpPr>
          <p:cNvPr id="8" name="Rectángulo 7"/>
          <p:cNvSpPr/>
          <p:nvPr/>
        </p:nvSpPr>
        <p:spPr>
          <a:xfrm>
            <a:off x="272480" y="1108909"/>
            <a:ext cx="8878697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PLANIFICACIÓN DE LAS POLÍTICAS DE EMPLEO. </a:t>
            </a:r>
          </a:p>
          <a:p>
            <a:pPr marL="1079500"/>
            <a:r>
              <a:rPr lang="es-ES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LO GENERAL A LO TERRITORIAL</a:t>
            </a:r>
          </a:p>
          <a:p>
            <a:endParaRPr lang="es-ES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Estrategia Vasca de Empleo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 trienal de empleo de Euskadi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Planes territoriales de empleo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Planes de empleo y desarrollo local (&gt;10.000)</a:t>
            </a:r>
          </a:p>
          <a:p>
            <a:endParaRPr lang="es-ES" sz="40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957021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ulua 1">
            <a:extLst>
              <a:ext uri="{FF2B5EF4-FFF2-40B4-BE49-F238E27FC236}">
                <a16:creationId xmlns:a16="http://schemas.microsoft.com/office/drawing/2014/main" id="{966A46A9-7D18-49C6-A239-8E1B66B7BE8B}"/>
              </a:ext>
            </a:extLst>
          </p:cNvPr>
          <p:cNvSpPr txBox="1">
            <a:spLocks/>
          </p:cNvSpPr>
          <p:nvPr/>
        </p:nvSpPr>
        <p:spPr>
          <a:xfrm>
            <a:off x="-46862" y="52942"/>
            <a:ext cx="9906001" cy="83671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7355" tIns="33677" rIns="67355" bIns="33677" anchor="ctr"/>
          <a:lstStyle>
            <a:defPPr>
              <a:defRPr lang="en-US"/>
            </a:defPPr>
            <a:lvl1pPr eaLnBrk="1" hangingPunct="1"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1" hangingPunct="1">
              <a:defRPr sz="5900"/>
            </a:lvl2pPr>
            <a:lvl3pPr eaLnBrk="1" hangingPunct="1">
              <a:defRPr sz="5900"/>
            </a:lvl3pPr>
            <a:lvl4pPr eaLnBrk="1" hangingPunct="1">
              <a:defRPr sz="5900"/>
            </a:lvl4pPr>
            <a:lvl5pPr eaLnBrk="1" hangingPunct="1">
              <a:defRPr sz="5900"/>
            </a:lvl5pPr>
            <a:lvl6pPr marL="336774" algn="ctr" fontAlgn="base">
              <a:spcBef>
                <a:spcPct val="0"/>
              </a:spcBef>
              <a:spcAft>
                <a:spcPct val="0"/>
              </a:spcAft>
              <a:defRPr sz="5900"/>
            </a:lvl6pPr>
            <a:lvl7pPr marL="673547" algn="ctr" fontAlgn="base">
              <a:spcBef>
                <a:spcPct val="0"/>
              </a:spcBef>
              <a:spcAft>
                <a:spcPct val="0"/>
              </a:spcAft>
              <a:defRPr sz="5900"/>
            </a:lvl7pPr>
            <a:lvl8pPr marL="1010321" algn="ctr" fontAlgn="base">
              <a:spcBef>
                <a:spcPct val="0"/>
              </a:spcBef>
              <a:spcAft>
                <a:spcPct val="0"/>
              </a:spcAft>
              <a:defRPr sz="5900"/>
            </a:lvl8pPr>
            <a:lvl9pPr marL="1347094" algn="ctr" fontAlgn="base">
              <a:spcBef>
                <a:spcPct val="0"/>
              </a:spcBef>
              <a:spcAft>
                <a:spcPct val="0"/>
              </a:spcAft>
              <a:defRPr sz="5900"/>
            </a:lvl9pPr>
          </a:lstStyle>
          <a:p>
            <a:endParaRPr lang="eu-ES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E57057F-8F97-4473-AD23-8E8E1D67B35E}"/>
              </a:ext>
            </a:extLst>
          </p:cNvPr>
          <p:cNvSpPr txBox="1"/>
          <p:nvPr/>
        </p:nvSpPr>
        <p:spPr>
          <a:xfrm>
            <a:off x="704528" y="209688"/>
            <a:ext cx="85831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ES" dirty="0"/>
              <a:t>2.- ARTICULACIÓN INTERINSTITUCIONAL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3520" y="5761649"/>
            <a:ext cx="1632008" cy="914855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416496" y="6430283"/>
            <a:ext cx="576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24</a:t>
            </a:r>
          </a:p>
        </p:txBody>
      </p:sp>
      <p:sp>
        <p:nvSpPr>
          <p:cNvPr id="8" name="Rectángulo 7"/>
          <p:cNvSpPr/>
          <p:nvPr/>
        </p:nvSpPr>
        <p:spPr>
          <a:xfrm>
            <a:off x="322775" y="1196752"/>
            <a:ext cx="9166729" cy="492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FINANCIACIÓN</a:t>
            </a:r>
          </a:p>
          <a:p>
            <a:endParaRPr lang="es-ES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Financiación ordinaria. 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Fondo de cooperación para el empleo y el desarrollo local (transitorio).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Colaboración financiera estable para garantizar la calidad y eficacia en la prestación de los servicios.</a:t>
            </a:r>
          </a:p>
          <a:p>
            <a:endParaRPr lang="es-ES" sz="40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30690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ulua 1">
            <a:extLst>
              <a:ext uri="{FF2B5EF4-FFF2-40B4-BE49-F238E27FC236}">
                <a16:creationId xmlns:a16="http://schemas.microsoft.com/office/drawing/2014/main" id="{966A46A9-7D18-49C6-A239-8E1B66B7BE8B}"/>
              </a:ext>
            </a:extLst>
          </p:cNvPr>
          <p:cNvSpPr txBox="1">
            <a:spLocks/>
          </p:cNvSpPr>
          <p:nvPr/>
        </p:nvSpPr>
        <p:spPr>
          <a:xfrm>
            <a:off x="-67" y="0"/>
            <a:ext cx="9906001" cy="83671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7355" tIns="33677" rIns="67355" bIns="33677" anchor="ctr"/>
          <a:lstStyle>
            <a:defPPr>
              <a:defRPr lang="en-US"/>
            </a:defPPr>
            <a:lvl1pPr eaLnBrk="1" hangingPunct="1"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1" hangingPunct="1">
              <a:defRPr sz="5900"/>
            </a:lvl2pPr>
            <a:lvl3pPr eaLnBrk="1" hangingPunct="1">
              <a:defRPr sz="5900"/>
            </a:lvl3pPr>
            <a:lvl4pPr eaLnBrk="1" hangingPunct="1">
              <a:defRPr sz="5900"/>
            </a:lvl4pPr>
            <a:lvl5pPr eaLnBrk="1" hangingPunct="1">
              <a:defRPr sz="5900"/>
            </a:lvl5pPr>
            <a:lvl6pPr marL="336774" algn="ctr" fontAlgn="base">
              <a:spcBef>
                <a:spcPct val="0"/>
              </a:spcBef>
              <a:spcAft>
                <a:spcPct val="0"/>
              </a:spcAft>
              <a:defRPr sz="5900"/>
            </a:lvl6pPr>
            <a:lvl7pPr marL="673547" algn="ctr" fontAlgn="base">
              <a:spcBef>
                <a:spcPct val="0"/>
              </a:spcBef>
              <a:spcAft>
                <a:spcPct val="0"/>
              </a:spcAft>
              <a:defRPr sz="5900"/>
            </a:lvl7pPr>
            <a:lvl8pPr marL="1010321" algn="ctr" fontAlgn="base">
              <a:spcBef>
                <a:spcPct val="0"/>
              </a:spcBef>
              <a:spcAft>
                <a:spcPct val="0"/>
              </a:spcAft>
              <a:defRPr sz="5900"/>
            </a:lvl8pPr>
            <a:lvl9pPr marL="1347094" algn="ctr" fontAlgn="base">
              <a:spcBef>
                <a:spcPct val="0"/>
              </a:spcBef>
              <a:spcAft>
                <a:spcPct val="0"/>
              </a:spcAft>
              <a:defRPr sz="5900"/>
            </a:lvl9pPr>
          </a:lstStyle>
          <a:p>
            <a:endParaRPr lang="eu-ES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E57057F-8F97-4473-AD23-8E8E1D67B35E}"/>
              </a:ext>
            </a:extLst>
          </p:cNvPr>
          <p:cNvSpPr txBox="1"/>
          <p:nvPr/>
        </p:nvSpPr>
        <p:spPr>
          <a:xfrm>
            <a:off x="776535" y="156746"/>
            <a:ext cx="85831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ÁMBITOS DE ACTUACIÓN DE LA LEY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3520" y="5761649"/>
            <a:ext cx="1632008" cy="914855"/>
          </a:xfrm>
          <a:prstGeom prst="rect">
            <a:avLst/>
          </a:prstGeom>
        </p:spPr>
      </p:pic>
      <p:sp>
        <p:nvSpPr>
          <p:cNvPr id="4" name="Rectángulo 3"/>
          <p:cNvSpPr/>
          <p:nvPr/>
        </p:nvSpPr>
        <p:spPr>
          <a:xfrm>
            <a:off x="1208584" y="1164134"/>
            <a:ext cx="8352927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1.- Políticas activas de empleo.</a:t>
            </a:r>
          </a:p>
          <a:p>
            <a:pPr algn="l"/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lvl="0" algn="l"/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2.- Articulación interinstitucional.</a:t>
            </a:r>
          </a:p>
          <a:p>
            <a:pPr lvl="0" algn="l"/>
            <a:endParaRPr lang="es-ES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/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3.- Gobernanza del Sistema. </a:t>
            </a:r>
          </a:p>
          <a:p>
            <a:pPr lvl="0" algn="l"/>
            <a:endParaRPr lang="es-ES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/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4.- Participación de todos los agentes intervinientes en materia de empleo.</a:t>
            </a:r>
          </a:p>
          <a:p>
            <a:pPr lvl="0" algn="l"/>
            <a:endParaRPr lang="es-ES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/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5.- Transformación de Lanbide. </a:t>
            </a:r>
          </a:p>
          <a:p>
            <a:pPr lvl="0" algn="l"/>
            <a:endParaRPr lang="es-ES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6.- Innovación y Evaluación</a:t>
            </a:r>
          </a:p>
          <a:p>
            <a:pPr algn="l"/>
            <a:endParaRPr lang="es-ES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416496" y="6453336"/>
            <a:ext cx="576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25</a:t>
            </a:r>
          </a:p>
        </p:txBody>
      </p:sp>
    </p:spTree>
    <p:extLst>
      <p:ext uri="{BB962C8B-B14F-4D97-AF65-F5344CB8AC3E}">
        <p14:creationId xmlns:p14="http://schemas.microsoft.com/office/powerpoint/2010/main" val="34112901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ulua 1">
            <a:extLst>
              <a:ext uri="{FF2B5EF4-FFF2-40B4-BE49-F238E27FC236}">
                <a16:creationId xmlns:a16="http://schemas.microsoft.com/office/drawing/2014/main" id="{966A46A9-7D18-49C6-A239-8E1B66B7BE8B}"/>
              </a:ext>
            </a:extLst>
          </p:cNvPr>
          <p:cNvSpPr txBox="1">
            <a:spLocks/>
          </p:cNvSpPr>
          <p:nvPr/>
        </p:nvSpPr>
        <p:spPr>
          <a:xfrm>
            <a:off x="-67" y="0"/>
            <a:ext cx="9906001" cy="83671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7355" tIns="33677" rIns="67355" bIns="33677" anchor="ctr"/>
          <a:lstStyle>
            <a:defPPr>
              <a:defRPr lang="en-US"/>
            </a:defPPr>
            <a:lvl1pPr eaLnBrk="1" hangingPunct="1"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1" hangingPunct="1">
              <a:defRPr sz="5900"/>
            </a:lvl2pPr>
            <a:lvl3pPr eaLnBrk="1" hangingPunct="1">
              <a:defRPr sz="5900"/>
            </a:lvl3pPr>
            <a:lvl4pPr eaLnBrk="1" hangingPunct="1">
              <a:defRPr sz="5900"/>
            </a:lvl4pPr>
            <a:lvl5pPr eaLnBrk="1" hangingPunct="1">
              <a:defRPr sz="5900"/>
            </a:lvl5pPr>
            <a:lvl6pPr marL="336774" algn="ctr" fontAlgn="base">
              <a:spcBef>
                <a:spcPct val="0"/>
              </a:spcBef>
              <a:spcAft>
                <a:spcPct val="0"/>
              </a:spcAft>
              <a:defRPr sz="5900"/>
            </a:lvl6pPr>
            <a:lvl7pPr marL="673547" algn="ctr" fontAlgn="base">
              <a:spcBef>
                <a:spcPct val="0"/>
              </a:spcBef>
              <a:spcAft>
                <a:spcPct val="0"/>
              </a:spcAft>
              <a:defRPr sz="5900"/>
            </a:lvl7pPr>
            <a:lvl8pPr marL="1010321" algn="ctr" fontAlgn="base">
              <a:spcBef>
                <a:spcPct val="0"/>
              </a:spcBef>
              <a:spcAft>
                <a:spcPct val="0"/>
              </a:spcAft>
              <a:defRPr sz="5900"/>
            </a:lvl8pPr>
            <a:lvl9pPr marL="1347094" algn="ctr" fontAlgn="base">
              <a:spcBef>
                <a:spcPct val="0"/>
              </a:spcBef>
              <a:spcAft>
                <a:spcPct val="0"/>
              </a:spcAft>
              <a:defRPr sz="5900"/>
            </a:lvl9pPr>
          </a:lstStyle>
          <a:p>
            <a:endParaRPr lang="eu-ES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E57057F-8F97-4473-AD23-8E8E1D67B35E}"/>
              </a:ext>
            </a:extLst>
          </p:cNvPr>
          <p:cNvSpPr txBox="1"/>
          <p:nvPr/>
        </p:nvSpPr>
        <p:spPr>
          <a:xfrm>
            <a:off x="0" y="169476"/>
            <a:ext cx="97055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3.- GOBERNANZA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3520" y="5761649"/>
            <a:ext cx="1632008" cy="914855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416496" y="6453336"/>
            <a:ext cx="576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26</a:t>
            </a:r>
          </a:p>
        </p:txBody>
      </p:sp>
      <p:sp>
        <p:nvSpPr>
          <p:cNvPr id="8" name="Rectángulo 7"/>
          <p:cNvSpPr/>
          <p:nvPr/>
        </p:nvSpPr>
        <p:spPr>
          <a:xfrm>
            <a:off x="-87560" y="1556792"/>
            <a:ext cx="979308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CONSEJO VASCO DE POLÍTICAS PÚBLICAS DE EMPLEO.</a:t>
            </a:r>
          </a:p>
          <a:p>
            <a:endParaRPr lang="es-ES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s-ES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Interinstitucional paritaria </a:t>
            </a:r>
          </a:p>
          <a:p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(6 GV + 3 DDFF + 3 EELL)  </a:t>
            </a:r>
          </a:p>
          <a:p>
            <a:endParaRPr lang="es-ES" sz="2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s-ES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Intersectorial</a:t>
            </a:r>
          </a:p>
          <a:p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empleo + competitividad + educación + inclusión + Lanbide</a:t>
            </a: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s-ES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Garantiza la cooperación y la coordinación con otras políticas.</a:t>
            </a:r>
            <a:endParaRPr lang="es-ES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4899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ulua 1">
            <a:extLst>
              <a:ext uri="{FF2B5EF4-FFF2-40B4-BE49-F238E27FC236}">
                <a16:creationId xmlns:a16="http://schemas.microsoft.com/office/drawing/2014/main" id="{966A46A9-7D18-49C6-A239-8E1B66B7BE8B}"/>
              </a:ext>
            </a:extLst>
          </p:cNvPr>
          <p:cNvSpPr txBox="1">
            <a:spLocks/>
          </p:cNvSpPr>
          <p:nvPr/>
        </p:nvSpPr>
        <p:spPr>
          <a:xfrm>
            <a:off x="-67" y="0"/>
            <a:ext cx="9906001" cy="83671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7355" tIns="33677" rIns="67355" bIns="33677" anchor="ctr"/>
          <a:lstStyle>
            <a:defPPr>
              <a:defRPr lang="en-US"/>
            </a:defPPr>
            <a:lvl1pPr eaLnBrk="1" hangingPunct="1"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1" hangingPunct="1">
              <a:defRPr sz="5900"/>
            </a:lvl2pPr>
            <a:lvl3pPr eaLnBrk="1" hangingPunct="1">
              <a:defRPr sz="5900"/>
            </a:lvl3pPr>
            <a:lvl4pPr eaLnBrk="1" hangingPunct="1">
              <a:defRPr sz="5900"/>
            </a:lvl4pPr>
            <a:lvl5pPr eaLnBrk="1" hangingPunct="1">
              <a:defRPr sz="5900"/>
            </a:lvl5pPr>
            <a:lvl6pPr marL="336774" algn="ctr" fontAlgn="base">
              <a:spcBef>
                <a:spcPct val="0"/>
              </a:spcBef>
              <a:spcAft>
                <a:spcPct val="0"/>
              </a:spcAft>
              <a:defRPr sz="5900"/>
            </a:lvl6pPr>
            <a:lvl7pPr marL="673547" algn="ctr" fontAlgn="base">
              <a:spcBef>
                <a:spcPct val="0"/>
              </a:spcBef>
              <a:spcAft>
                <a:spcPct val="0"/>
              </a:spcAft>
              <a:defRPr sz="5900"/>
            </a:lvl7pPr>
            <a:lvl8pPr marL="1010321" algn="ctr" fontAlgn="base">
              <a:spcBef>
                <a:spcPct val="0"/>
              </a:spcBef>
              <a:spcAft>
                <a:spcPct val="0"/>
              </a:spcAft>
              <a:defRPr sz="5900"/>
            </a:lvl8pPr>
            <a:lvl9pPr marL="1347094" algn="ctr" fontAlgn="base">
              <a:spcBef>
                <a:spcPct val="0"/>
              </a:spcBef>
              <a:spcAft>
                <a:spcPct val="0"/>
              </a:spcAft>
              <a:defRPr sz="5900"/>
            </a:lvl9pPr>
          </a:lstStyle>
          <a:p>
            <a:endParaRPr lang="eu-ES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E57057F-8F97-4473-AD23-8E8E1D67B35E}"/>
              </a:ext>
            </a:extLst>
          </p:cNvPr>
          <p:cNvSpPr txBox="1"/>
          <p:nvPr/>
        </p:nvSpPr>
        <p:spPr>
          <a:xfrm>
            <a:off x="13445" y="249121"/>
            <a:ext cx="97055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3.- GOBERNANZA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3520" y="5761649"/>
            <a:ext cx="1632008" cy="914855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416496" y="6453336"/>
            <a:ext cx="576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27</a:t>
            </a:r>
          </a:p>
        </p:txBody>
      </p:sp>
      <p:sp>
        <p:nvSpPr>
          <p:cNvPr id="8" name="Rectángulo 7"/>
          <p:cNvSpPr/>
          <p:nvPr/>
        </p:nvSpPr>
        <p:spPr>
          <a:xfrm>
            <a:off x="632520" y="1268760"/>
            <a:ext cx="8352928" cy="4739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40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s-ES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COOPERACIÓN Y COORDINACIÓN</a:t>
            </a:r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</a:p>
          <a:p>
            <a:endParaRPr lang="es-ES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571500" indent="-571500" algn="just">
              <a:buFontTx/>
              <a:buChar char="-"/>
            </a:pPr>
            <a:r>
              <a:rPr lang="es-ES" sz="2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Cooperación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todos participan en la elaboración de la planificación estratégica y operativa, en la propuesta de medidas de fomento de empleo, en la propuesta del Mapa Red Vasca de Empleo, etc.</a:t>
            </a:r>
          </a:p>
          <a:p>
            <a:pPr algn="just"/>
            <a:endParaRPr lang="es-ES" sz="26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571500" indent="-571500" algn="just">
              <a:buFontTx/>
              <a:buChar char="-"/>
            </a:pPr>
            <a:r>
              <a:rPr lang="es-ES" sz="26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Coordinación</a:t>
            </a:r>
            <a:r>
              <a:rPr lang="es-ES" sz="26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El Consejo Vasco de Políticas Públicas de Empleo garantiza que la planificación territorial se coordina con la Estrategia Vasca de Empleo.</a:t>
            </a:r>
          </a:p>
        </p:txBody>
      </p:sp>
    </p:spTree>
    <p:extLst>
      <p:ext uri="{BB962C8B-B14F-4D97-AF65-F5344CB8AC3E}">
        <p14:creationId xmlns:p14="http://schemas.microsoft.com/office/powerpoint/2010/main" val="176353814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ulua 1">
            <a:extLst>
              <a:ext uri="{FF2B5EF4-FFF2-40B4-BE49-F238E27FC236}">
                <a16:creationId xmlns:a16="http://schemas.microsoft.com/office/drawing/2014/main" id="{966A46A9-7D18-49C6-A239-8E1B66B7BE8B}"/>
              </a:ext>
            </a:extLst>
          </p:cNvPr>
          <p:cNvSpPr txBox="1">
            <a:spLocks/>
          </p:cNvSpPr>
          <p:nvPr/>
        </p:nvSpPr>
        <p:spPr>
          <a:xfrm>
            <a:off x="-67" y="0"/>
            <a:ext cx="9906001" cy="83671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7355" tIns="33677" rIns="67355" bIns="33677" anchor="ctr"/>
          <a:lstStyle>
            <a:defPPr>
              <a:defRPr lang="en-US"/>
            </a:defPPr>
            <a:lvl1pPr eaLnBrk="1" hangingPunct="1"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1" hangingPunct="1">
              <a:defRPr sz="5900"/>
            </a:lvl2pPr>
            <a:lvl3pPr eaLnBrk="1" hangingPunct="1">
              <a:defRPr sz="5900"/>
            </a:lvl3pPr>
            <a:lvl4pPr eaLnBrk="1" hangingPunct="1">
              <a:defRPr sz="5900"/>
            </a:lvl4pPr>
            <a:lvl5pPr eaLnBrk="1" hangingPunct="1">
              <a:defRPr sz="5900"/>
            </a:lvl5pPr>
            <a:lvl6pPr marL="336774" algn="ctr" fontAlgn="base">
              <a:spcBef>
                <a:spcPct val="0"/>
              </a:spcBef>
              <a:spcAft>
                <a:spcPct val="0"/>
              </a:spcAft>
              <a:defRPr sz="5900"/>
            </a:lvl6pPr>
            <a:lvl7pPr marL="673547" algn="ctr" fontAlgn="base">
              <a:spcBef>
                <a:spcPct val="0"/>
              </a:spcBef>
              <a:spcAft>
                <a:spcPct val="0"/>
              </a:spcAft>
              <a:defRPr sz="5900"/>
            </a:lvl7pPr>
            <a:lvl8pPr marL="1010321" algn="ctr" fontAlgn="base">
              <a:spcBef>
                <a:spcPct val="0"/>
              </a:spcBef>
              <a:spcAft>
                <a:spcPct val="0"/>
              </a:spcAft>
              <a:defRPr sz="5900"/>
            </a:lvl8pPr>
            <a:lvl9pPr marL="1347094" algn="ctr" fontAlgn="base">
              <a:spcBef>
                <a:spcPct val="0"/>
              </a:spcBef>
              <a:spcAft>
                <a:spcPct val="0"/>
              </a:spcAft>
              <a:defRPr sz="5900"/>
            </a:lvl9pPr>
          </a:lstStyle>
          <a:p>
            <a:endParaRPr lang="eu-ES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E57057F-8F97-4473-AD23-8E8E1D67B35E}"/>
              </a:ext>
            </a:extLst>
          </p:cNvPr>
          <p:cNvSpPr txBox="1"/>
          <p:nvPr/>
        </p:nvSpPr>
        <p:spPr>
          <a:xfrm>
            <a:off x="0" y="169476"/>
            <a:ext cx="97055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GOBERNANZA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3520" y="5761649"/>
            <a:ext cx="1632008" cy="914855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488504" y="6430283"/>
            <a:ext cx="576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28</a:t>
            </a:r>
          </a:p>
        </p:txBody>
      </p:sp>
      <p:sp>
        <p:nvSpPr>
          <p:cNvPr id="8" name="Rectángulo 7"/>
          <p:cNvSpPr/>
          <p:nvPr/>
        </p:nvSpPr>
        <p:spPr>
          <a:xfrm>
            <a:off x="322775" y="2120949"/>
            <a:ext cx="9382753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4000" b="1" dirty="0">
              <a:solidFill>
                <a:schemeClr val="accent1">
                  <a:lumMod val="75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r>
              <a:rPr lang="es-ES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MESA DE DIÁLOGO SOCIAL</a:t>
            </a:r>
          </a:p>
          <a:p>
            <a:endParaRPr lang="es-ES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Concertar directrices y planificación estratégica y planificación operativa</a:t>
            </a:r>
            <a:r>
              <a:rPr lang="es-ES" sz="40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1412332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ulua 1">
            <a:extLst>
              <a:ext uri="{FF2B5EF4-FFF2-40B4-BE49-F238E27FC236}">
                <a16:creationId xmlns:a16="http://schemas.microsoft.com/office/drawing/2014/main" id="{966A46A9-7D18-49C6-A239-8E1B66B7BE8B}"/>
              </a:ext>
            </a:extLst>
          </p:cNvPr>
          <p:cNvSpPr txBox="1">
            <a:spLocks/>
          </p:cNvSpPr>
          <p:nvPr/>
        </p:nvSpPr>
        <p:spPr>
          <a:xfrm>
            <a:off x="-67" y="0"/>
            <a:ext cx="9906001" cy="83671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7355" tIns="33677" rIns="67355" bIns="33677" anchor="ctr"/>
          <a:lstStyle>
            <a:defPPr>
              <a:defRPr lang="en-US"/>
            </a:defPPr>
            <a:lvl1pPr eaLnBrk="1" hangingPunct="1"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1" hangingPunct="1">
              <a:defRPr sz="5900"/>
            </a:lvl2pPr>
            <a:lvl3pPr eaLnBrk="1" hangingPunct="1">
              <a:defRPr sz="5900"/>
            </a:lvl3pPr>
            <a:lvl4pPr eaLnBrk="1" hangingPunct="1">
              <a:defRPr sz="5900"/>
            </a:lvl4pPr>
            <a:lvl5pPr eaLnBrk="1" hangingPunct="1">
              <a:defRPr sz="5900"/>
            </a:lvl5pPr>
            <a:lvl6pPr marL="336774" algn="ctr" fontAlgn="base">
              <a:spcBef>
                <a:spcPct val="0"/>
              </a:spcBef>
              <a:spcAft>
                <a:spcPct val="0"/>
              </a:spcAft>
              <a:defRPr sz="5900"/>
            </a:lvl6pPr>
            <a:lvl7pPr marL="673547" algn="ctr" fontAlgn="base">
              <a:spcBef>
                <a:spcPct val="0"/>
              </a:spcBef>
              <a:spcAft>
                <a:spcPct val="0"/>
              </a:spcAft>
              <a:defRPr sz="5900"/>
            </a:lvl7pPr>
            <a:lvl8pPr marL="1010321" algn="ctr" fontAlgn="base">
              <a:spcBef>
                <a:spcPct val="0"/>
              </a:spcBef>
              <a:spcAft>
                <a:spcPct val="0"/>
              </a:spcAft>
              <a:defRPr sz="5900"/>
            </a:lvl8pPr>
            <a:lvl9pPr marL="1347094" algn="ctr" fontAlgn="base">
              <a:spcBef>
                <a:spcPct val="0"/>
              </a:spcBef>
              <a:spcAft>
                <a:spcPct val="0"/>
              </a:spcAft>
              <a:defRPr sz="5900"/>
            </a:lvl9pPr>
          </a:lstStyle>
          <a:p>
            <a:endParaRPr lang="eu-ES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E57057F-8F97-4473-AD23-8E8E1D67B35E}"/>
              </a:ext>
            </a:extLst>
          </p:cNvPr>
          <p:cNvSpPr txBox="1"/>
          <p:nvPr/>
        </p:nvSpPr>
        <p:spPr>
          <a:xfrm>
            <a:off x="776535" y="156746"/>
            <a:ext cx="85831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ÁMBITOS DE ACTUACIÓN DE LA LEY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3520" y="5761649"/>
            <a:ext cx="1632008" cy="914855"/>
          </a:xfrm>
          <a:prstGeom prst="rect">
            <a:avLst/>
          </a:prstGeom>
        </p:spPr>
      </p:pic>
      <p:sp>
        <p:nvSpPr>
          <p:cNvPr id="4" name="Rectángulo 3"/>
          <p:cNvSpPr/>
          <p:nvPr/>
        </p:nvSpPr>
        <p:spPr>
          <a:xfrm>
            <a:off x="1040447" y="883551"/>
            <a:ext cx="8352927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1.- Políticas activas de empleo.</a:t>
            </a:r>
          </a:p>
          <a:p>
            <a:pPr algn="l"/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lvl="0" algn="l"/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2.- Articulación interinstitucional.</a:t>
            </a:r>
          </a:p>
          <a:p>
            <a:pPr lvl="0" algn="l"/>
            <a:endParaRPr lang="es-ES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/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3.- Gobernanza del Sistema. </a:t>
            </a:r>
          </a:p>
          <a:p>
            <a:pPr lvl="0" algn="l"/>
            <a:endParaRPr lang="es-ES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/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4.- Participación de todos los agentes intervinientes en materia de empleo.</a:t>
            </a:r>
          </a:p>
          <a:p>
            <a:pPr lvl="0" algn="l"/>
            <a:endParaRPr lang="es-ES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/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5.- Transformación de Lanbide. </a:t>
            </a:r>
          </a:p>
          <a:p>
            <a:pPr lvl="0" algn="l"/>
            <a:endParaRPr lang="es-ES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6.- Innovación y Evaluación</a:t>
            </a:r>
          </a:p>
          <a:p>
            <a:pPr algn="l"/>
            <a:endParaRPr lang="es-ES" b="1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488503" y="6454307"/>
            <a:ext cx="576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29</a:t>
            </a:r>
          </a:p>
        </p:txBody>
      </p:sp>
    </p:spTree>
    <p:extLst>
      <p:ext uri="{BB962C8B-B14F-4D97-AF65-F5344CB8AC3E}">
        <p14:creationId xmlns:p14="http://schemas.microsoft.com/office/powerpoint/2010/main" val="32345022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DE8948-7A27-402E-BF52-450F166C9A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472" y="692696"/>
            <a:ext cx="8914433" cy="708829"/>
          </a:xfrm>
        </p:spPr>
        <p:txBody>
          <a:bodyPr/>
          <a:lstStyle/>
          <a:p>
            <a:pPr>
              <a:buClr>
                <a:schemeClr val="accent1">
                  <a:lumMod val="50000"/>
                </a:schemeClr>
              </a:buClr>
            </a:pPr>
            <a:r>
              <a:rPr lang="es-ES" sz="2000" b="1" cap="small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1.- </a:t>
            </a:r>
            <a:r>
              <a:rPr lang="es-ES" sz="2000" b="1" cap="small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Integración desde la Especialización inteligente: </a:t>
            </a:r>
            <a:endParaRPr lang="es-ES" sz="1600" b="1" dirty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Titulua 1">
            <a:extLst>
              <a:ext uri="{FF2B5EF4-FFF2-40B4-BE49-F238E27FC236}">
                <a16:creationId xmlns:a16="http://schemas.microsoft.com/office/drawing/2014/main" id="{B1BFEF05-4EA5-4211-8EA7-9EEFA334355A}"/>
              </a:ext>
            </a:extLst>
          </p:cNvPr>
          <p:cNvSpPr txBox="1">
            <a:spLocks/>
          </p:cNvSpPr>
          <p:nvPr/>
        </p:nvSpPr>
        <p:spPr>
          <a:xfrm>
            <a:off x="0" y="-39188"/>
            <a:ext cx="9906000" cy="82546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7355" tIns="33677" rIns="67355" bIns="33677" anchor="ctr"/>
          <a:lstStyle>
            <a:defPPr>
              <a:defRPr lang="en-US"/>
            </a:defPPr>
            <a:lvl1pPr eaLnBrk="1" hangingPunct="1"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1" hangingPunct="1">
              <a:defRPr sz="5900"/>
            </a:lvl2pPr>
            <a:lvl3pPr eaLnBrk="1" hangingPunct="1">
              <a:defRPr sz="5900"/>
            </a:lvl3pPr>
            <a:lvl4pPr eaLnBrk="1" hangingPunct="1">
              <a:defRPr sz="5900"/>
            </a:lvl4pPr>
            <a:lvl5pPr eaLnBrk="1" hangingPunct="1">
              <a:defRPr sz="5900"/>
            </a:lvl5pPr>
            <a:lvl6pPr marL="336774" algn="ctr" fontAlgn="base">
              <a:spcBef>
                <a:spcPct val="0"/>
              </a:spcBef>
              <a:spcAft>
                <a:spcPct val="0"/>
              </a:spcAft>
              <a:defRPr sz="5900"/>
            </a:lvl6pPr>
            <a:lvl7pPr marL="673547" algn="ctr" fontAlgn="base">
              <a:spcBef>
                <a:spcPct val="0"/>
              </a:spcBef>
              <a:spcAft>
                <a:spcPct val="0"/>
              </a:spcAft>
              <a:defRPr sz="5900"/>
            </a:lvl7pPr>
            <a:lvl8pPr marL="1010321" algn="ctr" fontAlgn="base">
              <a:spcBef>
                <a:spcPct val="0"/>
              </a:spcBef>
              <a:spcAft>
                <a:spcPct val="0"/>
              </a:spcAft>
              <a:defRPr sz="5900"/>
            </a:lvl8pPr>
            <a:lvl9pPr marL="1347094" algn="ctr" fontAlgn="base">
              <a:spcBef>
                <a:spcPct val="0"/>
              </a:spcBef>
              <a:spcAft>
                <a:spcPct val="0"/>
              </a:spcAft>
              <a:defRPr sz="5900"/>
            </a:lvl9pPr>
          </a:lstStyle>
          <a:p>
            <a:r>
              <a:rPr lang="es-ES" dirty="0"/>
              <a:t>4.1. PRINCIPIOS Y PRUDENCIAS PARA LA CONSTRUCCIÓN DE UN SISTEMA</a:t>
            </a:r>
            <a:endParaRPr lang="eu-ES" dirty="0"/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E96B048E-FD1F-4928-A2D1-CC83B24B48B5}"/>
              </a:ext>
            </a:extLst>
          </p:cNvPr>
          <p:cNvSpPr txBox="1">
            <a:spLocks/>
          </p:cNvSpPr>
          <p:nvPr/>
        </p:nvSpPr>
        <p:spPr>
          <a:xfrm>
            <a:off x="495783" y="1052736"/>
            <a:ext cx="8914433" cy="1251397"/>
          </a:xfrm>
          <a:prstGeom prst="rect">
            <a:avLst/>
          </a:prstGeom>
        </p:spPr>
        <p:txBody>
          <a:bodyPr lIns="67355" tIns="33677" rIns="67355" bIns="33677" anchor="ctr"/>
          <a:lstStyle>
            <a:lvl1pPr algn="l" defTabSz="673547" rtl="0" eaLnBrk="1" latinLnBrk="0" hangingPunct="1">
              <a:spcBef>
                <a:spcPct val="0"/>
              </a:spcBef>
              <a:buNone/>
              <a:defRPr sz="2700" kern="1200">
                <a:solidFill>
                  <a:schemeClr val="tx1"/>
                </a:solidFill>
                <a:latin typeface="Helvetica Light"/>
                <a:ea typeface="+mj-ea"/>
                <a:cs typeface="+mj-cs"/>
              </a:defRPr>
            </a:lvl1pPr>
          </a:lstStyle>
          <a:p>
            <a:pPr marL="285750" indent="-285750" fontAlgn="auto"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Optimizar los rasgos experiencias, especializaciones y posiciones de los actores que lo sitúan en ventaja o desventaja comparativa respecto a funciones y servicios</a:t>
            </a:r>
          </a:p>
          <a:p>
            <a:pPr marL="285750" indent="-285750" fontAlgn="auto"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“No sobra nadie” pero todos deben jugar en la posición que mejor lo hacen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C2B2AF29-7ED2-4AFC-8CDB-7FB881285EA0}"/>
              </a:ext>
            </a:extLst>
          </p:cNvPr>
          <p:cNvSpPr txBox="1">
            <a:spLocks/>
          </p:cNvSpPr>
          <p:nvPr/>
        </p:nvSpPr>
        <p:spPr>
          <a:xfrm>
            <a:off x="200472" y="2105595"/>
            <a:ext cx="8914433" cy="708829"/>
          </a:xfrm>
          <a:prstGeom prst="rect">
            <a:avLst/>
          </a:prstGeom>
        </p:spPr>
        <p:txBody>
          <a:bodyPr lIns="67355" tIns="33677" rIns="67355" bIns="33677" anchor="ctr"/>
          <a:lstStyle>
            <a:lvl1pPr algn="l" defTabSz="673547" rtl="0" eaLnBrk="1" latinLnBrk="0" hangingPunct="1">
              <a:spcBef>
                <a:spcPct val="0"/>
              </a:spcBef>
              <a:buNone/>
              <a:defRPr sz="2700" kern="1200">
                <a:solidFill>
                  <a:schemeClr val="tx1"/>
                </a:solidFill>
                <a:latin typeface="Helvetica Ligh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buClr>
                <a:schemeClr val="accent1">
                  <a:lumMod val="50000"/>
                </a:schemeClr>
              </a:buClr>
            </a:pPr>
            <a:r>
              <a:rPr lang="es-ES" sz="2000" b="1" cap="small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2.-  </a:t>
            </a:r>
            <a:r>
              <a:rPr lang="es-ES" sz="2000" b="1" cap="small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Gill Sans" charset="0"/>
                <a:ea typeface="+mn-ea"/>
                <a:cs typeface="+mn-cs"/>
              </a:rPr>
              <a:t>LIDERAZGO PROACTIVO</a:t>
            </a:r>
            <a:endParaRPr lang="es-ES" sz="1600" b="1" dirty="0">
              <a:ln w="0"/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7245E99E-A39D-4686-A5B4-EBEB3900EE6C}"/>
              </a:ext>
            </a:extLst>
          </p:cNvPr>
          <p:cNvSpPr txBox="1">
            <a:spLocks/>
          </p:cNvSpPr>
          <p:nvPr/>
        </p:nvSpPr>
        <p:spPr>
          <a:xfrm>
            <a:off x="632520" y="2537643"/>
            <a:ext cx="8914433" cy="1107381"/>
          </a:xfrm>
          <a:prstGeom prst="rect">
            <a:avLst/>
          </a:prstGeom>
        </p:spPr>
        <p:txBody>
          <a:bodyPr lIns="67355" tIns="33677" rIns="67355" bIns="33677" anchor="ctr"/>
          <a:lstStyle>
            <a:lvl1pPr algn="l" defTabSz="673547" rtl="0" eaLnBrk="1" latinLnBrk="0" hangingPunct="1">
              <a:spcBef>
                <a:spcPct val="0"/>
              </a:spcBef>
              <a:buNone/>
              <a:defRPr sz="2700" kern="1200">
                <a:solidFill>
                  <a:schemeClr val="tx1"/>
                </a:solidFill>
                <a:latin typeface="Helvetica Light"/>
                <a:ea typeface="+mj-ea"/>
                <a:cs typeface="+mj-cs"/>
              </a:defRPr>
            </a:lvl1pPr>
          </a:lstStyle>
          <a:p>
            <a:pPr marL="285750" indent="-285750" fontAlgn="auto"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La titularidad de la competencia como legitimador del liderazgo</a:t>
            </a:r>
          </a:p>
          <a:p>
            <a:pPr marL="285750" indent="-285750" fontAlgn="auto"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Liderazgo proactivo y colaborativo para definir : ¿Qué hace quién y cómo debe hacerse? </a:t>
            </a: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837FE8EB-1898-49B4-A28E-4C460DF11F61}"/>
              </a:ext>
            </a:extLst>
          </p:cNvPr>
          <p:cNvSpPr txBox="1">
            <a:spLocks/>
          </p:cNvSpPr>
          <p:nvPr/>
        </p:nvSpPr>
        <p:spPr>
          <a:xfrm>
            <a:off x="200472" y="3573016"/>
            <a:ext cx="8914433" cy="360040"/>
          </a:xfrm>
          <a:prstGeom prst="rect">
            <a:avLst/>
          </a:prstGeom>
        </p:spPr>
        <p:txBody>
          <a:bodyPr lIns="67355" tIns="33677" rIns="67355" bIns="33677" anchor="ctr"/>
          <a:lstStyle>
            <a:lvl1pPr algn="l" defTabSz="673547" rtl="0" eaLnBrk="1" latinLnBrk="0" hangingPunct="1">
              <a:spcBef>
                <a:spcPct val="0"/>
              </a:spcBef>
              <a:buNone/>
              <a:defRPr sz="2700" kern="1200">
                <a:solidFill>
                  <a:schemeClr val="tx1"/>
                </a:solidFill>
                <a:latin typeface="Helvetica Ligh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buClr>
                <a:schemeClr val="accent1">
                  <a:lumMod val="50000"/>
                </a:schemeClr>
              </a:buClr>
            </a:pPr>
            <a:r>
              <a:rPr lang="es-ES" sz="2000" b="1" cap="small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3.- </a:t>
            </a:r>
            <a:r>
              <a:rPr lang="es-ES" sz="2000" b="1" cap="small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Realismo participativo: </a:t>
            </a:r>
            <a:endParaRPr lang="es-ES" sz="1600" b="1" dirty="0">
              <a:ln w="0"/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FEEC0A20-49E3-4698-B172-0FA1D4723170}"/>
              </a:ext>
            </a:extLst>
          </p:cNvPr>
          <p:cNvSpPr txBox="1">
            <a:spLocks/>
          </p:cNvSpPr>
          <p:nvPr/>
        </p:nvSpPr>
        <p:spPr>
          <a:xfrm>
            <a:off x="632520" y="3717031"/>
            <a:ext cx="8914433" cy="1251397"/>
          </a:xfrm>
          <a:prstGeom prst="rect">
            <a:avLst/>
          </a:prstGeom>
        </p:spPr>
        <p:txBody>
          <a:bodyPr lIns="67355" tIns="33677" rIns="67355" bIns="33677" anchor="ctr"/>
          <a:lstStyle>
            <a:lvl1pPr algn="l" defTabSz="673547" rtl="0" eaLnBrk="1" latinLnBrk="0" hangingPunct="1">
              <a:spcBef>
                <a:spcPct val="0"/>
              </a:spcBef>
              <a:buNone/>
              <a:defRPr sz="2700" kern="1200">
                <a:solidFill>
                  <a:schemeClr val="tx1"/>
                </a:solidFill>
                <a:latin typeface="Helvetica Light"/>
                <a:ea typeface="+mj-ea"/>
                <a:cs typeface="+mj-cs"/>
              </a:defRPr>
            </a:lvl1pPr>
          </a:lstStyle>
          <a:p>
            <a:pPr marL="285750" indent="-285750" fontAlgn="auto"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La participación como valor que genera consenso unánime</a:t>
            </a:r>
          </a:p>
          <a:p>
            <a:pPr marL="285750" indent="-285750" fontAlgn="auto"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Necesidad de participación operativa (No compleja) y estructurada + necesidad de aterrizar la coordinación interinstitucional no solo en foros si no en procedimientos y rutinas de trabajo duras</a:t>
            </a:r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C194EE12-2040-4693-8104-63B7856BC361}"/>
              </a:ext>
            </a:extLst>
          </p:cNvPr>
          <p:cNvSpPr txBox="1">
            <a:spLocks/>
          </p:cNvSpPr>
          <p:nvPr/>
        </p:nvSpPr>
        <p:spPr>
          <a:xfrm>
            <a:off x="200472" y="5013176"/>
            <a:ext cx="8914433" cy="360040"/>
          </a:xfrm>
          <a:prstGeom prst="rect">
            <a:avLst/>
          </a:prstGeom>
        </p:spPr>
        <p:txBody>
          <a:bodyPr lIns="67355" tIns="33677" rIns="67355" bIns="33677" anchor="ctr"/>
          <a:lstStyle>
            <a:lvl1pPr algn="l" defTabSz="673547" rtl="0" eaLnBrk="1" latinLnBrk="0" hangingPunct="1">
              <a:spcBef>
                <a:spcPct val="0"/>
              </a:spcBef>
              <a:buNone/>
              <a:defRPr sz="2700" kern="1200">
                <a:solidFill>
                  <a:schemeClr val="tx1"/>
                </a:solidFill>
                <a:latin typeface="Helvetica Ligh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buClr>
                <a:schemeClr val="accent1">
                  <a:lumMod val="50000"/>
                </a:schemeClr>
              </a:buClr>
            </a:pPr>
            <a:r>
              <a:rPr lang="es-ES" sz="2000" cap="small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4.-  </a:t>
            </a:r>
            <a:r>
              <a:rPr lang="es-ES" sz="2000" b="1" cap="small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Pensar en clave de economía y sociedad;  no solo en empleo:</a:t>
            </a:r>
            <a:br>
              <a:rPr lang="es-ES" sz="2000" b="1" cap="small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endParaRPr lang="es-ES" sz="1600" b="1" dirty="0">
              <a:ln w="0"/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A6F75C81-7281-46AA-B1B9-A053D879AAFA}"/>
              </a:ext>
            </a:extLst>
          </p:cNvPr>
          <p:cNvSpPr txBox="1">
            <a:spLocks/>
          </p:cNvSpPr>
          <p:nvPr/>
        </p:nvSpPr>
        <p:spPr>
          <a:xfrm>
            <a:off x="704528" y="5140371"/>
            <a:ext cx="8914433" cy="708829"/>
          </a:xfrm>
          <a:prstGeom prst="rect">
            <a:avLst/>
          </a:prstGeom>
        </p:spPr>
        <p:txBody>
          <a:bodyPr lIns="67355" tIns="33677" rIns="67355" bIns="33677" anchor="ctr"/>
          <a:lstStyle>
            <a:lvl1pPr algn="l" defTabSz="673547" rtl="0" eaLnBrk="1" latinLnBrk="0" hangingPunct="1">
              <a:spcBef>
                <a:spcPct val="0"/>
              </a:spcBef>
              <a:buNone/>
              <a:defRPr sz="2700" kern="1200">
                <a:solidFill>
                  <a:schemeClr val="tx1"/>
                </a:solidFill>
                <a:latin typeface="Helvetica Light"/>
                <a:ea typeface="+mj-ea"/>
                <a:cs typeface="+mj-cs"/>
              </a:defRPr>
            </a:lvl1pPr>
          </a:lstStyle>
          <a:p>
            <a:pPr marL="285750" indent="-285750" fontAlgn="auto"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Necesidad de “coser” el sistema de empleo con otros sistemas (promoción económica, vivienda, servicios sociales…)</a:t>
            </a:r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3520" y="5761649"/>
            <a:ext cx="1632008" cy="914855"/>
          </a:xfrm>
          <a:prstGeom prst="rect">
            <a:avLst/>
          </a:prstGeom>
        </p:spPr>
      </p:pic>
      <p:sp>
        <p:nvSpPr>
          <p:cNvPr id="13" name="CuadroTexto 12"/>
          <p:cNvSpPr txBox="1"/>
          <p:nvPr/>
        </p:nvSpPr>
        <p:spPr>
          <a:xfrm>
            <a:off x="438791" y="6237312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563366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ulua 1">
            <a:extLst>
              <a:ext uri="{FF2B5EF4-FFF2-40B4-BE49-F238E27FC236}">
                <a16:creationId xmlns:a16="http://schemas.microsoft.com/office/drawing/2014/main" id="{966A46A9-7D18-49C6-A239-8E1B66B7BE8B}"/>
              </a:ext>
            </a:extLst>
          </p:cNvPr>
          <p:cNvSpPr txBox="1">
            <a:spLocks/>
          </p:cNvSpPr>
          <p:nvPr/>
        </p:nvSpPr>
        <p:spPr>
          <a:xfrm>
            <a:off x="-67" y="0"/>
            <a:ext cx="9906001" cy="83671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7355" tIns="33677" rIns="67355" bIns="33677" anchor="ctr"/>
          <a:lstStyle>
            <a:defPPr>
              <a:defRPr lang="en-US"/>
            </a:defPPr>
            <a:lvl1pPr eaLnBrk="1" hangingPunct="1"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1" hangingPunct="1">
              <a:defRPr sz="5900"/>
            </a:lvl2pPr>
            <a:lvl3pPr eaLnBrk="1" hangingPunct="1">
              <a:defRPr sz="5900"/>
            </a:lvl3pPr>
            <a:lvl4pPr eaLnBrk="1" hangingPunct="1">
              <a:defRPr sz="5900"/>
            </a:lvl4pPr>
            <a:lvl5pPr eaLnBrk="1" hangingPunct="1">
              <a:defRPr sz="5900"/>
            </a:lvl5pPr>
            <a:lvl6pPr marL="336774" algn="ctr" fontAlgn="base">
              <a:spcBef>
                <a:spcPct val="0"/>
              </a:spcBef>
              <a:spcAft>
                <a:spcPct val="0"/>
              </a:spcAft>
              <a:defRPr sz="5900"/>
            </a:lvl6pPr>
            <a:lvl7pPr marL="673547" algn="ctr" fontAlgn="base">
              <a:spcBef>
                <a:spcPct val="0"/>
              </a:spcBef>
              <a:spcAft>
                <a:spcPct val="0"/>
              </a:spcAft>
              <a:defRPr sz="5900"/>
            </a:lvl7pPr>
            <a:lvl8pPr marL="1010321" algn="ctr" fontAlgn="base">
              <a:spcBef>
                <a:spcPct val="0"/>
              </a:spcBef>
              <a:spcAft>
                <a:spcPct val="0"/>
              </a:spcAft>
              <a:defRPr sz="5900"/>
            </a:lvl8pPr>
            <a:lvl9pPr marL="1347094" algn="ctr" fontAlgn="base">
              <a:spcBef>
                <a:spcPct val="0"/>
              </a:spcBef>
              <a:spcAft>
                <a:spcPct val="0"/>
              </a:spcAft>
              <a:defRPr sz="5900"/>
            </a:lvl9pPr>
          </a:lstStyle>
          <a:p>
            <a:endParaRPr lang="eu-ES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E57057F-8F97-4473-AD23-8E8E1D67B35E}"/>
              </a:ext>
            </a:extLst>
          </p:cNvPr>
          <p:cNvSpPr txBox="1"/>
          <p:nvPr/>
        </p:nvSpPr>
        <p:spPr>
          <a:xfrm>
            <a:off x="711760" y="156746"/>
            <a:ext cx="85831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4.- PARTICIPACIÓN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3520" y="5761649"/>
            <a:ext cx="1632008" cy="914855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416496" y="6453336"/>
            <a:ext cx="576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30</a:t>
            </a:r>
          </a:p>
        </p:txBody>
      </p:sp>
      <p:sp>
        <p:nvSpPr>
          <p:cNvPr id="8" name="Rectángulo 7"/>
          <p:cNvSpPr/>
          <p:nvPr/>
        </p:nvSpPr>
        <p:spPr>
          <a:xfrm>
            <a:off x="711760" y="1268760"/>
            <a:ext cx="7985656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ES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ES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FORO VASCO DE EMPLEO</a:t>
            </a:r>
          </a:p>
          <a:p>
            <a:endParaRPr lang="es-ES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95350" indent="-457200" algn="l">
              <a:buFont typeface="Wingdings" panose="05000000000000000000" pitchFamily="2" charset="2"/>
              <a:buChar char="ü"/>
            </a:pP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Funciones consultivas.</a:t>
            </a:r>
          </a:p>
          <a:p>
            <a:pPr marL="895350" indent="-457200" algn="l">
              <a:buFont typeface="Wingdings" panose="05000000000000000000" pitchFamily="2" charset="2"/>
              <a:buChar char="ü"/>
            </a:pPr>
            <a:endParaRPr lang="es-ES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895350" indent="-457200" algn="l">
              <a:buFont typeface="Wingdings" panose="05000000000000000000" pitchFamily="2" charset="2"/>
              <a:buChar char="ü"/>
            </a:pP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Agentes públicos y privados que intervienen en las  políticas de empleo</a:t>
            </a:r>
          </a:p>
          <a:p>
            <a:endParaRPr lang="es-ES" sz="3200" dirty="0">
              <a:solidFill>
                <a:schemeClr val="tx2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242656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ulua 1">
            <a:extLst>
              <a:ext uri="{FF2B5EF4-FFF2-40B4-BE49-F238E27FC236}">
                <a16:creationId xmlns:a16="http://schemas.microsoft.com/office/drawing/2014/main" id="{966A46A9-7D18-49C6-A239-8E1B66B7BE8B}"/>
              </a:ext>
            </a:extLst>
          </p:cNvPr>
          <p:cNvSpPr txBox="1">
            <a:spLocks/>
          </p:cNvSpPr>
          <p:nvPr/>
        </p:nvSpPr>
        <p:spPr>
          <a:xfrm>
            <a:off x="-67" y="0"/>
            <a:ext cx="9906001" cy="83671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7355" tIns="33677" rIns="67355" bIns="33677" anchor="ctr"/>
          <a:lstStyle>
            <a:defPPr>
              <a:defRPr lang="en-US"/>
            </a:defPPr>
            <a:lvl1pPr eaLnBrk="1" hangingPunct="1"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1" hangingPunct="1">
              <a:defRPr sz="5900"/>
            </a:lvl2pPr>
            <a:lvl3pPr eaLnBrk="1" hangingPunct="1">
              <a:defRPr sz="5900"/>
            </a:lvl3pPr>
            <a:lvl4pPr eaLnBrk="1" hangingPunct="1">
              <a:defRPr sz="5900"/>
            </a:lvl4pPr>
            <a:lvl5pPr eaLnBrk="1" hangingPunct="1">
              <a:defRPr sz="5900"/>
            </a:lvl5pPr>
            <a:lvl6pPr marL="336774" algn="ctr" fontAlgn="base">
              <a:spcBef>
                <a:spcPct val="0"/>
              </a:spcBef>
              <a:spcAft>
                <a:spcPct val="0"/>
              </a:spcAft>
              <a:defRPr sz="5900"/>
            </a:lvl6pPr>
            <a:lvl7pPr marL="673547" algn="ctr" fontAlgn="base">
              <a:spcBef>
                <a:spcPct val="0"/>
              </a:spcBef>
              <a:spcAft>
                <a:spcPct val="0"/>
              </a:spcAft>
              <a:defRPr sz="5900"/>
            </a:lvl7pPr>
            <a:lvl8pPr marL="1010321" algn="ctr" fontAlgn="base">
              <a:spcBef>
                <a:spcPct val="0"/>
              </a:spcBef>
              <a:spcAft>
                <a:spcPct val="0"/>
              </a:spcAft>
              <a:defRPr sz="5900"/>
            </a:lvl8pPr>
            <a:lvl9pPr marL="1347094" algn="ctr" fontAlgn="base">
              <a:spcBef>
                <a:spcPct val="0"/>
              </a:spcBef>
              <a:spcAft>
                <a:spcPct val="0"/>
              </a:spcAft>
              <a:defRPr sz="5900"/>
            </a:lvl9pPr>
          </a:lstStyle>
          <a:p>
            <a:endParaRPr lang="eu-ES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E57057F-8F97-4473-AD23-8E8E1D67B35E}"/>
              </a:ext>
            </a:extLst>
          </p:cNvPr>
          <p:cNvSpPr txBox="1"/>
          <p:nvPr/>
        </p:nvSpPr>
        <p:spPr>
          <a:xfrm>
            <a:off x="776535" y="156746"/>
            <a:ext cx="85831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ÁMBITOS DE ACTUACIÓN DE LA LEY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3520" y="5761649"/>
            <a:ext cx="1632008" cy="914855"/>
          </a:xfrm>
          <a:prstGeom prst="rect">
            <a:avLst/>
          </a:prstGeom>
        </p:spPr>
      </p:pic>
      <p:sp>
        <p:nvSpPr>
          <p:cNvPr id="4" name="Rectángulo 3"/>
          <p:cNvSpPr/>
          <p:nvPr/>
        </p:nvSpPr>
        <p:spPr>
          <a:xfrm>
            <a:off x="1136576" y="1124744"/>
            <a:ext cx="8352927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1.- Políticas activas de empleo.</a:t>
            </a:r>
          </a:p>
          <a:p>
            <a:pPr algn="l"/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lvl="0" algn="l"/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2.- Articulación interinstitucional.</a:t>
            </a:r>
          </a:p>
          <a:p>
            <a:pPr lvl="0" algn="l"/>
            <a:endParaRPr lang="es-ES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/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3.- Gobernanza del Sistema. </a:t>
            </a:r>
          </a:p>
          <a:p>
            <a:pPr lvl="0" algn="l"/>
            <a:endParaRPr lang="es-ES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/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4.- Participación de todos los agentes intervinientes en materia de empleo.</a:t>
            </a:r>
          </a:p>
          <a:p>
            <a:pPr lvl="0" algn="l"/>
            <a:endParaRPr lang="es-ES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/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5.- Transformación de Lanbide. </a:t>
            </a:r>
          </a:p>
          <a:p>
            <a:pPr lvl="0" algn="l"/>
            <a:endParaRPr lang="es-ES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6.- Innovación y Evaluación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416496" y="6453336"/>
            <a:ext cx="576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31</a:t>
            </a:r>
          </a:p>
        </p:txBody>
      </p:sp>
    </p:spTree>
    <p:extLst>
      <p:ext uri="{BB962C8B-B14F-4D97-AF65-F5344CB8AC3E}">
        <p14:creationId xmlns:p14="http://schemas.microsoft.com/office/powerpoint/2010/main" val="117345126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lipse 8"/>
          <p:cNvSpPr/>
          <p:nvPr/>
        </p:nvSpPr>
        <p:spPr>
          <a:xfrm>
            <a:off x="416496" y="1412776"/>
            <a:ext cx="8784976" cy="13681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Elipse 7"/>
          <p:cNvSpPr/>
          <p:nvPr/>
        </p:nvSpPr>
        <p:spPr>
          <a:xfrm>
            <a:off x="2862438" y="3209543"/>
            <a:ext cx="4176464" cy="1440160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E072E19-B846-45EF-986E-0CAB79B6EEF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14099" y="1693198"/>
            <a:ext cx="9289032" cy="4248472"/>
          </a:xfrm>
        </p:spPr>
        <p:txBody>
          <a:bodyPr/>
          <a:lstStyle/>
          <a:p>
            <a:pPr marL="0" indent="0" algn="ctr">
              <a:lnSpc>
                <a:spcPct val="110000"/>
              </a:lnSpc>
              <a:spcBef>
                <a:spcPts val="800"/>
              </a:spcBef>
              <a:buClr>
                <a:schemeClr val="accent1">
                  <a:lumMod val="50000"/>
                </a:schemeClr>
              </a:buClr>
              <a:buSzPct val="100000"/>
              <a:buNone/>
            </a:pPr>
            <a:r>
              <a:rPr lang="es-ES" sz="32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Gill Sans" charset="0"/>
              </a:rPr>
              <a:t>Conversión en Ente Público de derecho privado</a:t>
            </a:r>
          </a:p>
          <a:p>
            <a:pPr marL="0" indent="0" algn="ctr">
              <a:lnSpc>
                <a:spcPct val="110000"/>
              </a:lnSpc>
              <a:spcBef>
                <a:spcPts val="800"/>
              </a:spcBef>
              <a:buClr>
                <a:schemeClr val="accent1">
                  <a:lumMod val="50000"/>
                </a:schemeClr>
              </a:buClr>
              <a:buSzPct val="100000"/>
              <a:buNone/>
            </a:pPr>
            <a:endParaRPr lang="es-ES" sz="3200" dirty="0">
              <a:solidFill>
                <a:schemeClr val="tx2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  <a:sym typeface="Gill Sans" charset="0"/>
            </a:endParaRPr>
          </a:p>
          <a:p>
            <a:pPr marL="0" indent="0" algn="ctr">
              <a:lnSpc>
                <a:spcPct val="110000"/>
              </a:lnSpc>
              <a:spcBef>
                <a:spcPts val="800"/>
              </a:spcBef>
              <a:buClr>
                <a:schemeClr val="accent1">
                  <a:lumMod val="50000"/>
                </a:schemeClr>
              </a:buClr>
              <a:buSzPct val="100000"/>
              <a:buNone/>
            </a:pPr>
            <a:r>
              <a:rPr lang="es-ES" sz="3200" b="1" dirty="0">
                <a:solidFill>
                  <a:schemeClr val="bg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Gill Sans" charset="0"/>
              </a:rPr>
              <a:t>Contrato programa</a:t>
            </a:r>
          </a:p>
          <a:p>
            <a:pPr marL="0" indent="0">
              <a:lnSpc>
                <a:spcPct val="110000"/>
              </a:lnSpc>
              <a:spcBef>
                <a:spcPts val="800"/>
              </a:spcBef>
              <a:buClr>
                <a:schemeClr val="accent1">
                  <a:lumMod val="50000"/>
                </a:schemeClr>
              </a:buClr>
              <a:buSzPct val="100000"/>
              <a:buNone/>
            </a:pPr>
            <a:endParaRPr lang="es-ES" sz="3200" dirty="0">
              <a:solidFill>
                <a:schemeClr val="tx2"/>
              </a:solidFill>
              <a:latin typeface="Calibri" panose="020F0502020204030204" pitchFamily="34" charset="0"/>
              <a:ea typeface="Times New Roman" panose="02020603050405020304" pitchFamily="18" charset="0"/>
              <a:cs typeface="ヒラギノ角ゴ ProN W3" charset="0"/>
              <a:sym typeface="Gill Sans" charset="0"/>
            </a:endParaRPr>
          </a:p>
        </p:txBody>
      </p:sp>
      <p:sp>
        <p:nvSpPr>
          <p:cNvPr id="5" name="Titulua 1">
            <a:extLst>
              <a:ext uri="{FF2B5EF4-FFF2-40B4-BE49-F238E27FC236}">
                <a16:creationId xmlns:a16="http://schemas.microsoft.com/office/drawing/2014/main" id="{966A46A9-7D18-49C6-A239-8E1B66B7BE8B}"/>
              </a:ext>
            </a:extLst>
          </p:cNvPr>
          <p:cNvSpPr txBox="1">
            <a:spLocks/>
          </p:cNvSpPr>
          <p:nvPr/>
        </p:nvSpPr>
        <p:spPr>
          <a:xfrm>
            <a:off x="-67" y="0"/>
            <a:ext cx="9906001" cy="83671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7355" tIns="33677" rIns="67355" bIns="33677" anchor="ctr"/>
          <a:lstStyle>
            <a:defPPr>
              <a:defRPr lang="en-US"/>
            </a:defPPr>
            <a:lvl1pPr eaLnBrk="1" hangingPunct="1"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1" hangingPunct="1">
              <a:defRPr sz="5900"/>
            </a:lvl2pPr>
            <a:lvl3pPr eaLnBrk="1" hangingPunct="1">
              <a:defRPr sz="5900"/>
            </a:lvl3pPr>
            <a:lvl4pPr eaLnBrk="1" hangingPunct="1">
              <a:defRPr sz="5900"/>
            </a:lvl4pPr>
            <a:lvl5pPr eaLnBrk="1" hangingPunct="1">
              <a:defRPr sz="5900"/>
            </a:lvl5pPr>
            <a:lvl6pPr marL="336774" algn="ctr" fontAlgn="base">
              <a:spcBef>
                <a:spcPct val="0"/>
              </a:spcBef>
              <a:spcAft>
                <a:spcPct val="0"/>
              </a:spcAft>
              <a:defRPr sz="5900"/>
            </a:lvl6pPr>
            <a:lvl7pPr marL="673547" algn="ctr" fontAlgn="base">
              <a:spcBef>
                <a:spcPct val="0"/>
              </a:spcBef>
              <a:spcAft>
                <a:spcPct val="0"/>
              </a:spcAft>
              <a:defRPr sz="5900"/>
            </a:lvl7pPr>
            <a:lvl8pPr marL="1010321" algn="ctr" fontAlgn="base">
              <a:spcBef>
                <a:spcPct val="0"/>
              </a:spcBef>
              <a:spcAft>
                <a:spcPct val="0"/>
              </a:spcAft>
              <a:defRPr sz="5900"/>
            </a:lvl8pPr>
            <a:lvl9pPr marL="1347094" algn="ctr" fontAlgn="base">
              <a:spcBef>
                <a:spcPct val="0"/>
              </a:spcBef>
              <a:spcAft>
                <a:spcPct val="0"/>
              </a:spcAft>
              <a:defRPr sz="5900"/>
            </a:lvl9pPr>
          </a:lstStyle>
          <a:p>
            <a:endParaRPr lang="eu-ES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E57057F-8F97-4473-AD23-8E8E1D67B35E}"/>
              </a:ext>
            </a:extLst>
          </p:cNvPr>
          <p:cNvSpPr txBox="1"/>
          <p:nvPr/>
        </p:nvSpPr>
        <p:spPr>
          <a:xfrm>
            <a:off x="2720752" y="156746"/>
            <a:ext cx="4675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5.- LANBIDE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3520" y="5761649"/>
            <a:ext cx="1632008" cy="914855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416496" y="6430283"/>
            <a:ext cx="576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32</a:t>
            </a:r>
          </a:p>
        </p:txBody>
      </p:sp>
    </p:spTree>
    <p:extLst>
      <p:ext uri="{BB962C8B-B14F-4D97-AF65-F5344CB8AC3E}">
        <p14:creationId xmlns:p14="http://schemas.microsoft.com/office/powerpoint/2010/main" val="269220546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E072E19-B846-45EF-986E-0CAB79B6EEF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32519" y="1113745"/>
            <a:ext cx="8280921" cy="5148572"/>
          </a:xfrm>
        </p:spPr>
        <p:txBody>
          <a:bodyPr/>
          <a:lstStyle/>
          <a:p>
            <a:pPr marL="0" indent="0" algn="ctr">
              <a:lnSpc>
                <a:spcPct val="110000"/>
              </a:lnSpc>
              <a:spcBef>
                <a:spcPts val="800"/>
              </a:spcBef>
              <a:buClr>
                <a:schemeClr val="accent1">
                  <a:lumMod val="50000"/>
                </a:schemeClr>
              </a:buClr>
              <a:buSzPct val="100000"/>
              <a:buNone/>
            </a:pPr>
            <a:r>
              <a:rPr lang="es-ES" sz="32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sym typeface="Gill Sans" charset="0"/>
              </a:rPr>
              <a:t>Contrato programa</a:t>
            </a:r>
          </a:p>
          <a:p>
            <a:pPr marL="0" indent="0" algn="ctr">
              <a:lnSpc>
                <a:spcPct val="110000"/>
              </a:lnSpc>
              <a:spcBef>
                <a:spcPts val="800"/>
              </a:spcBef>
              <a:buClr>
                <a:schemeClr val="accent1">
                  <a:lumMod val="50000"/>
                </a:schemeClr>
              </a:buClr>
              <a:buSzPct val="100000"/>
              <a:buNone/>
            </a:pPr>
            <a:r>
              <a:rPr lang="es-ES" sz="200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  <a:sym typeface="Gill Sans" charset="0"/>
              </a:rPr>
              <a:t>Contenidos</a:t>
            </a:r>
          </a:p>
          <a:p>
            <a:pPr marL="457200" indent="-457200" algn="just">
              <a:buFont typeface="+mj-lt"/>
              <a:buAutoNum type="alphaLcParenR"/>
            </a:pPr>
            <a:r>
              <a:rPr lang="es-ES" sz="2400" dirty="0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Gill Sans" charset="0"/>
              </a:rPr>
              <a:t>Objetivos del Ente. </a:t>
            </a:r>
          </a:p>
          <a:p>
            <a:pPr marL="457200" indent="-457200" algn="just">
              <a:buFont typeface="+mj-lt"/>
              <a:buAutoNum type="alphaLcParenR"/>
            </a:pPr>
            <a:r>
              <a:rPr lang="es-ES" sz="2400" dirty="0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Gill Sans" charset="0"/>
              </a:rPr>
              <a:t>Planes necesarios para alcanzar los objetivos y coste estimado de los mismos.</a:t>
            </a:r>
          </a:p>
          <a:p>
            <a:pPr marL="457200" indent="-457200" algn="just">
              <a:buFont typeface="+mj-lt"/>
              <a:buAutoNum type="alphaLcParenR"/>
            </a:pPr>
            <a:r>
              <a:rPr lang="es-ES" sz="2400" dirty="0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Gill Sans" charset="0"/>
              </a:rPr>
              <a:t>Financiación aportada por la Administración.</a:t>
            </a:r>
          </a:p>
          <a:p>
            <a:pPr marL="457200" indent="-457200" algn="just">
              <a:buFont typeface="+mj-lt"/>
              <a:buAutoNum type="alphaLcParenR"/>
            </a:pPr>
            <a:r>
              <a:rPr lang="es-ES" sz="2400" dirty="0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Gill Sans" charset="0"/>
              </a:rPr>
              <a:t>Requisitos y procedimiento de control. </a:t>
            </a:r>
          </a:p>
          <a:p>
            <a:pPr marL="457200" indent="-457200" algn="just">
              <a:spcAft>
                <a:spcPts val="1200"/>
              </a:spcAft>
              <a:buFont typeface="+mj-lt"/>
              <a:buAutoNum type="alphaLcParenR"/>
            </a:pPr>
            <a:r>
              <a:rPr lang="es-ES" sz="2400" dirty="0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Gill Sans" charset="0"/>
              </a:rPr>
              <a:t>Indicadores para evaluar los resultados obtenidos y determinación de los efectos asociados al grado de cumplimiento de los objetivos establecidos. </a:t>
            </a:r>
          </a:p>
          <a:p>
            <a:pPr marL="0" indent="0" algn="ctr">
              <a:buNone/>
            </a:pPr>
            <a:r>
              <a:rPr lang="es-ES" sz="2800" dirty="0">
                <a:solidFill>
                  <a:schemeClr val="tx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sym typeface="Gill Sans" charset="0"/>
              </a:rPr>
              <a:t>Tendrá una validez de 4 años.</a:t>
            </a:r>
          </a:p>
          <a:p>
            <a:pPr algn="ctr">
              <a:lnSpc>
                <a:spcPct val="110000"/>
              </a:lnSpc>
              <a:spcBef>
                <a:spcPts val="800"/>
              </a:spcBef>
              <a:buClr>
                <a:schemeClr val="accent1">
                  <a:lumMod val="50000"/>
                </a:schemeClr>
              </a:buClr>
              <a:buSzPct val="100000"/>
            </a:pPr>
            <a:endParaRPr lang="es-ES" sz="3200" dirty="0">
              <a:latin typeface="Arial" panose="020B0604020202020204" pitchFamily="34" charset="0"/>
              <a:cs typeface="Arial" panose="020B0604020202020204" pitchFamily="34" charset="0"/>
              <a:sym typeface="Gill Sans" charset="0"/>
            </a:endParaRPr>
          </a:p>
          <a:p>
            <a:pPr marL="0" indent="0">
              <a:lnSpc>
                <a:spcPct val="110000"/>
              </a:lnSpc>
              <a:spcBef>
                <a:spcPts val="800"/>
              </a:spcBef>
              <a:buClr>
                <a:schemeClr val="accent1">
                  <a:lumMod val="50000"/>
                </a:schemeClr>
              </a:buClr>
              <a:buSzPct val="100000"/>
              <a:buNone/>
            </a:pPr>
            <a:endParaRPr lang="es-ES" sz="4800" dirty="0">
              <a:latin typeface="Arial" panose="020B0604020202020204" pitchFamily="34" charset="0"/>
              <a:cs typeface="Times New Roman" panose="02020603050405020304" pitchFamily="18" charset="0"/>
              <a:sym typeface="Gill Sans" charset="0"/>
            </a:endParaRPr>
          </a:p>
        </p:txBody>
      </p:sp>
      <p:sp>
        <p:nvSpPr>
          <p:cNvPr id="5" name="Titulua 1">
            <a:extLst>
              <a:ext uri="{FF2B5EF4-FFF2-40B4-BE49-F238E27FC236}">
                <a16:creationId xmlns:a16="http://schemas.microsoft.com/office/drawing/2014/main" id="{966A46A9-7D18-49C6-A239-8E1B66B7BE8B}"/>
              </a:ext>
            </a:extLst>
          </p:cNvPr>
          <p:cNvSpPr txBox="1">
            <a:spLocks/>
          </p:cNvSpPr>
          <p:nvPr/>
        </p:nvSpPr>
        <p:spPr>
          <a:xfrm>
            <a:off x="-67" y="0"/>
            <a:ext cx="9906001" cy="83671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7355" tIns="33677" rIns="67355" bIns="33677" anchor="ctr"/>
          <a:lstStyle>
            <a:defPPr>
              <a:defRPr lang="en-US"/>
            </a:defPPr>
            <a:lvl1pPr eaLnBrk="1" hangingPunct="1"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1" hangingPunct="1">
              <a:defRPr sz="5900"/>
            </a:lvl2pPr>
            <a:lvl3pPr eaLnBrk="1" hangingPunct="1">
              <a:defRPr sz="5900"/>
            </a:lvl3pPr>
            <a:lvl4pPr eaLnBrk="1" hangingPunct="1">
              <a:defRPr sz="5900"/>
            </a:lvl4pPr>
            <a:lvl5pPr eaLnBrk="1" hangingPunct="1">
              <a:defRPr sz="5900"/>
            </a:lvl5pPr>
            <a:lvl6pPr marL="336774" algn="ctr" fontAlgn="base">
              <a:spcBef>
                <a:spcPct val="0"/>
              </a:spcBef>
              <a:spcAft>
                <a:spcPct val="0"/>
              </a:spcAft>
              <a:defRPr sz="5900"/>
            </a:lvl6pPr>
            <a:lvl7pPr marL="673547" algn="ctr" fontAlgn="base">
              <a:spcBef>
                <a:spcPct val="0"/>
              </a:spcBef>
              <a:spcAft>
                <a:spcPct val="0"/>
              </a:spcAft>
              <a:defRPr sz="5900"/>
            </a:lvl7pPr>
            <a:lvl8pPr marL="1010321" algn="ctr" fontAlgn="base">
              <a:spcBef>
                <a:spcPct val="0"/>
              </a:spcBef>
              <a:spcAft>
                <a:spcPct val="0"/>
              </a:spcAft>
              <a:defRPr sz="5900"/>
            </a:lvl8pPr>
            <a:lvl9pPr marL="1347094" algn="ctr" fontAlgn="base">
              <a:spcBef>
                <a:spcPct val="0"/>
              </a:spcBef>
              <a:spcAft>
                <a:spcPct val="0"/>
              </a:spcAft>
              <a:defRPr sz="5900"/>
            </a:lvl9pPr>
          </a:lstStyle>
          <a:p>
            <a:endParaRPr lang="eu-ES" sz="2800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E57057F-8F97-4473-AD23-8E8E1D67B35E}"/>
              </a:ext>
            </a:extLst>
          </p:cNvPr>
          <p:cNvSpPr txBox="1"/>
          <p:nvPr/>
        </p:nvSpPr>
        <p:spPr>
          <a:xfrm>
            <a:off x="2720752" y="190399"/>
            <a:ext cx="4675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5.- LANBIDE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3520" y="5761649"/>
            <a:ext cx="1632008" cy="914855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416496" y="6453336"/>
            <a:ext cx="576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33</a:t>
            </a:r>
          </a:p>
        </p:txBody>
      </p:sp>
      <p:sp>
        <p:nvSpPr>
          <p:cNvPr id="8" name="Flecha derecha 7"/>
          <p:cNvSpPr/>
          <p:nvPr/>
        </p:nvSpPr>
        <p:spPr>
          <a:xfrm>
            <a:off x="1424608" y="5757041"/>
            <a:ext cx="79208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0847333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ulua 1">
            <a:extLst>
              <a:ext uri="{FF2B5EF4-FFF2-40B4-BE49-F238E27FC236}">
                <a16:creationId xmlns:a16="http://schemas.microsoft.com/office/drawing/2014/main" id="{966A46A9-7D18-49C6-A239-8E1B66B7BE8B}"/>
              </a:ext>
            </a:extLst>
          </p:cNvPr>
          <p:cNvSpPr txBox="1">
            <a:spLocks/>
          </p:cNvSpPr>
          <p:nvPr/>
        </p:nvSpPr>
        <p:spPr>
          <a:xfrm>
            <a:off x="-67" y="0"/>
            <a:ext cx="9906001" cy="83671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7355" tIns="33677" rIns="67355" bIns="33677" anchor="ctr"/>
          <a:lstStyle>
            <a:defPPr>
              <a:defRPr lang="en-US"/>
            </a:defPPr>
            <a:lvl1pPr eaLnBrk="1" hangingPunct="1"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1" hangingPunct="1">
              <a:defRPr sz="5900"/>
            </a:lvl2pPr>
            <a:lvl3pPr eaLnBrk="1" hangingPunct="1">
              <a:defRPr sz="5900"/>
            </a:lvl3pPr>
            <a:lvl4pPr eaLnBrk="1" hangingPunct="1">
              <a:defRPr sz="5900"/>
            </a:lvl4pPr>
            <a:lvl5pPr eaLnBrk="1" hangingPunct="1">
              <a:defRPr sz="5900"/>
            </a:lvl5pPr>
            <a:lvl6pPr marL="336774" algn="ctr" fontAlgn="base">
              <a:spcBef>
                <a:spcPct val="0"/>
              </a:spcBef>
              <a:spcAft>
                <a:spcPct val="0"/>
              </a:spcAft>
              <a:defRPr sz="5900"/>
            </a:lvl6pPr>
            <a:lvl7pPr marL="673547" algn="ctr" fontAlgn="base">
              <a:spcBef>
                <a:spcPct val="0"/>
              </a:spcBef>
              <a:spcAft>
                <a:spcPct val="0"/>
              </a:spcAft>
              <a:defRPr sz="5900"/>
            </a:lvl7pPr>
            <a:lvl8pPr marL="1010321" algn="ctr" fontAlgn="base">
              <a:spcBef>
                <a:spcPct val="0"/>
              </a:spcBef>
              <a:spcAft>
                <a:spcPct val="0"/>
              </a:spcAft>
              <a:defRPr sz="5900"/>
            </a:lvl8pPr>
            <a:lvl9pPr marL="1347094" algn="ctr" fontAlgn="base">
              <a:spcBef>
                <a:spcPct val="0"/>
              </a:spcBef>
              <a:spcAft>
                <a:spcPct val="0"/>
              </a:spcAft>
              <a:defRPr sz="5900"/>
            </a:lvl9pPr>
          </a:lstStyle>
          <a:p>
            <a:endParaRPr lang="eu-ES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E57057F-8F97-4473-AD23-8E8E1D67B35E}"/>
              </a:ext>
            </a:extLst>
          </p:cNvPr>
          <p:cNvSpPr txBox="1"/>
          <p:nvPr/>
        </p:nvSpPr>
        <p:spPr>
          <a:xfrm>
            <a:off x="776535" y="156746"/>
            <a:ext cx="85831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ÁMBITOS DE ACTUACIÓN DE LA LEY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3520" y="5761649"/>
            <a:ext cx="1632008" cy="914855"/>
          </a:xfrm>
          <a:prstGeom prst="rect">
            <a:avLst/>
          </a:prstGeom>
        </p:spPr>
      </p:pic>
      <p:sp>
        <p:nvSpPr>
          <p:cNvPr id="4" name="Rectángulo 3"/>
          <p:cNvSpPr/>
          <p:nvPr/>
        </p:nvSpPr>
        <p:spPr>
          <a:xfrm>
            <a:off x="1280592" y="1037195"/>
            <a:ext cx="8352927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1.- Políticas activas de empleo.</a:t>
            </a:r>
          </a:p>
          <a:p>
            <a:pPr algn="l"/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lvl="0" algn="l"/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2.- Articulación interinstitucional.</a:t>
            </a:r>
          </a:p>
          <a:p>
            <a:pPr lvl="0" algn="l"/>
            <a:endParaRPr lang="es-ES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/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3.- Gobernanza del Sistema. </a:t>
            </a:r>
          </a:p>
          <a:p>
            <a:pPr lvl="0" algn="l"/>
            <a:endParaRPr lang="es-ES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/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4.- Participación de todos los agentes intervinientes en materia de empleo.</a:t>
            </a:r>
          </a:p>
          <a:p>
            <a:pPr lvl="0" algn="l"/>
            <a:endParaRPr lang="es-ES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/>
            <a:r>
              <a:rPr lang="es-ES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5.- Transformación de Lanbide. </a:t>
            </a:r>
          </a:p>
          <a:p>
            <a:pPr lvl="0" algn="l"/>
            <a:endParaRPr lang="es-ES" dirty="0">
              <a:solidFill>
                <a:schemeClr val="bg1">
                  <a:lumMod val="6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6.- Innovación y Evaluación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416496" y="6453336"/>
            <a:ext cx="576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34</a:t>
            </a:r>
          </a:p>
        </p:txBody>
      </p:sp>
    </p:spTree>
    <p:extLst>
      <p:ext uri="{BB962C8B-B14F-4D97-AF65-F5344CB8AC3E}">
        <p14:creationId xmlns:p14="http://schemas.microsoft.com/office/powerpoint/2010/main" val="204922099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E072E19-B846-45EF-986E-0CAB79B6EEF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32520" y="1187371"/>
            <a:ext cx="8280920" cy="5489133"/>
          </a:xfrm>
        </p:spPr>
        <p:txBody>
          <a:bodyPr/>
          <a:lstStyle/>
          <a:p>
            <a:pPr marL="0" indent="0">
              <a:buNone/>
            </a:pPr>
            <a:endParaRPr lang="es-ES" b="1" dirty="0"/>
          </a:p>
          <a:p>
            <a:pPr algn="just">
              <a:spcAft>
                <a:spcPts val="1200"/>
              </a:spcAft>
            </a:pPr>
            <a:r>
              <a:rPr lang="es-ES" sz="3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ヒラギノ角ゴ ProN W3" charset="0"/>
                <a:sym typeface="Gill Sans" charset="0"/>
              </a:rPr>
              <a:t>Apuesta por la evaluación independiente de la políticas públicas</a:t>
            </a:r>
          </a:p>
          <a:p>
            <a:pPr algn="just">
              <a:spcAft>
                <a:spcPts val="1200"/>
              </a:spcAft>
            </a:pPr>
            <a:r>
              <a:rPr lang="es-ES" sz="3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ヒラギノ角ゴ ProN W3" charset="0"/>
                <a:sym typeface="Gill Sans" charset="0"/>
              </a:rPr>
              <a:t>Promoción de acciones de investigación e innovación.</a:t>
            </a:r>
          </a:p>
          <a:p>
            <a:pPr algn="just">
              <a:spcAft>
                <a:spcPts val="1200"/>
              </a:spcAft>
            </a:pPr>
            <a:r>
              <a:rPr lang="es-ES" sz="32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ヒラギノ角ゴ ProN W3" charset="0"/>
                <a:sym typeface="Gill Sans" charset="0"/>
              </a:rPr>
              <a:t>La realización de acciones de evaluación corresponderá al Órgano de Evaluación de Políticas de Empleo e Inclusión. </a:t>
            </a:r>
          </a:p>
          <a:p>
            <a:pPr marL="0" indent="0">
              <a:buNone/>
            </a:pP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E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ES" sz="2800" dirty="0"/>
              <a:t> 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es-ES" sz="3300" dirty="0">
              <a:latin typeface="Arial" panose="020B0604020202020204" pitchFamily="34" charset="0"/>
              <a:cs typeface="Times New Roman" panose="02020603050405020304" pitchFamily="18" charset="0"/>
              <a:sym typeface="Gill Sans" charset="0"/>
            </a:endParaRPr>
          </a:p>
        </p:txBody>
      </p:sp>
      <p:sp>
        <p:nvSpPr>
          <p:cNvPr id="5" name="Titulua 1">
            <a:extLst>
              <a:ext uri="{FF2B5EF4-FFF2-40B4-BE49-F238E27FC236}">
                <a16:creationId xmlns:a16="http://schemas.microsoft.com/office/drawing/2014/main" id="{966A46A9-7D18-49C6-A239-8E1B66B7BE8B}"/>
              </a:ext>
            </a:extLst>
          </p:cNvPr>
          <p:cNvSpPr txBox="1">
            <a:spLocks/>
          </p:cNvSpPr>
          <p:nvPr/>
        </p:nvSpPr>
        <p:spPr>
          <a:xfrm>
            <a:off x="-67" y="0"/>
            <a:ext cx="9906001" cy="83671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7355" tIns="33677" rIns="67355" bIns="33677" anchor="ctr"/>
          <a:lstStyle>
            <a:defPPr>
              <a:defRPr lang="en-US"/>
            </a:defPPr>
            <a:lvl1pPr eaLnBrk="1" hangingPunct="1"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1" hangingPunct="1">
              <a:defRPr sz="5900"/>
            </a:lvl2pPr>
            <a:lvl3pPr eaLnBrk="1" hangingPunct="1">
              <a:defRPr sz="5900"/>
            </a:lvl3pPr>
            <a:lvl4pPr eaLnBrk="1" hangingPunct="1">
              <a:defRPr sz="5900"/>
            </a:lvl4pPr>
            <a:lvl5pPr eaLnBrk="1" hangingPunct="1">
              <a:defRPr sz="5900"/>
            </a:lvl5pPr>
            <a:lvl6pPr marL="336774" algn="ctr" fontAlgn="base">
              <a:spcBef>
                <a:spcPct val="0"/>
              </a:spcBef>
              <a:spcAft>
                <a:spcPct val="0"/>
              </a:spcAft>
              <a:defRPr sz="5900"/>
            </a:lvl6pPr>
            <a:lvl7pPr marL="673547" algn="ctr" fontAlgn="base">
              <a:spcBef>
                <a:spcPct val="0"/>
              </a:spcBef>
              <a:spcAft>
                <a:spcPct val="0"/>
              </a:spcAft>
              <a:defRPr sz="5900"/>
            </a:lvl7pPr>
            <a:lvl8pPr marL="1010321" algn="ctr" fontAlgn="base">
              <a:spcBef>
                <a:spcPct val="0"/>
              </a:spcBef>
              <a:spcAft>
                <a:spcPct val="0"/>
              </a:spcAft>
              <a:defRPr sz="5900"/>
            </a:lvl8pPr>
            <a:lvl9pPr marL="1347094" algn="ctr" fontAlgn="base">
              <a:spcBef>
                <a:spcPct val="0"/>
              </a:spcBef>
              <a:spcAft>
                <a:spcPct val="0"/>
              </a:spcAft>
              <a:defRPr sz="5900"/>
            </a:lvl9pPr>
          </a:lstStyle>
          <a:p>
            <a:endParaRPr lang="eu-ES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E57057F-8F97-4473-AD23-8E8E1D67B35E}"/>
              </a:ext>
            </a:extLst>
          </p:cNvPr>
          <p:cNvSpPr txBox="1"/>
          <p:nvPr/>
        </p:nvSpPr>
        <p:spPr>
          <a:xfrm>
            <a:off x="1640632" y="116632"/>
            <a:ext cx="669674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6.- INNOVACIÓN Y EVALUACIÓN</a:t>
            </a:r>
          </a:p>
          <a:p>
            <a:endParaRPr lang="es-E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3520" y="5761649"/>
            <a:ext cx="1632008" cy="914855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416496" y="6453336"/>
            <a:ext cx="576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>
                <a:latin typeface="Arial" panose="020B0604020202020204" pitchFamily="34" charset="0"/>
                <a:cs typeface="Arial" panose="020B0604020202020204" pitchFamily="34" charset="0"/>
              </a:rPr>
              <a:t>35</a:t>
            </a:r>
          </a:p>
        </p:txBody>
      </p:sp>
    </p:spTree>
    <p:extLst>
      <p:ext uri="{BB962C8B-B14F-4D97-AF65-F5344CB8AC3E}">
        <p14:creationId xmlns:p14="http://schemas.microsoft.com/office/powerpoint/2010/main" val="194930137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2783175" y="2967335"/>
            <a:ext cx="4339650" cy="923330"/>
          </a:xfrm>
          <a:prstGeom prst="rect">
            <a:avLst/>
          </a:prstGeom>
          <a:solidFill>
            <a:schemeClr val="bg1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Eskerrik</a:t>
            </a:r>
            <a:r>
              <a:rPr lang="es-ES" sz="5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r>
              <a:rPr lang="es-ES" sz="5400" dirty="0" err="1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asko</a:t>
            </a:r>
            <a:endParaRPr lang="es-E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9237" y="5301208"/>
            <a:ext cx="6867525" cy="1352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5126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DE8948-7A27-402E-BF52-450F166C9A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472" y="908720"/>
            <a:ext cx="8914433" cy="708829"/>
          </a:xfrm>
        </p:spPr>
        <p:txBody>
          <a:bodyPr/>
          <a:lstStyle/>
          <a:p>
            <a:pPr marL="365125" indent="-365125">
              <a:buClr>
                <a:schemeClr val="accent1">
                  <a:lumMod val="50000"/>
                </a:schemeClr>
              </a:buClr>
            </a:pPr>
            <a:r>
              <a:rPr lang="es-ES" sz="1800" b="1" cap="small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1.- </a:t>
            </a:r>
            <a:r>
              <a:rPr lang="es-ES" sz="1800" b="1" cap="small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EL NIVEL RECTOR Y EL NIVEL BASE CUENTAN YA CON UN MARCO DE SOPORTE PREEXISTENTE</a:t>
            </a:r>
            <a:r>
              <a:rPr lang="es-ES" sz="1800" cap="small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endParaRPr lang="es-ES" sz="1800" dirty="0">
              <a:ln w="0"/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Titulua 1">
            <a:extLst>
              <a:ext uri="{FF2B5EF4-FFF2-40B4-BE49-F238E27FC236}">
                <a16:creationId xmlns:a16="http://schemas.microsoft.com/office/drawing/2014/main" id="{B1BFEF05-4EA5-4211-8EA7-9EEFA334355A}"/>
              </a:ext>
            </a:extLst>
          </p:cNvPr>
          <p:cNvSpPr txBox="1">
            <a:spLocks/>
          </p:cNvSpPr>
          <p:nvPr/>
        </p:nvSpPr>
        <p:spPr>
          <a:xfrm>
            <a:off x="0" y="-39188"/>
            <a:ext cx="9906000" cy="82546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7355" tIns="33677" rIns="67355" bIns="33677" anchor="ctr"/>
          <a:lstStyle>
            <a:defPPr>
              <a:defRPr lang="en-US"/>
            </a:defPPr>
            <a:lvl1pPr eaLnBrk="1" hangingPunct="1"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1" hangingPunct="1">
              <a:defRPr sz="5900"/>
            </a:lvl2pPr>
            <a:lvl3pPr eaLnBrk="1" hangingPunct="1">
              <a:defRPr sz="5900"/>
            </a:lvl3pPr>
            <a:lvl4pPr eaLnBrk="1" hangingPunct="1">
              <a:defRPr sz="5900"/>
            </a:lvl4pPr>
            <a:lvl5pPr eaLnBrk="1" hangingPunct="1">
              <a:defRPr sz="5900"/>
            </a:lvl5pPr>
            <a:lvl6pPr marL="336774" algn="ctr" fontAlgn="base">
              <a:spcBef>
                <a:spcPct val="0"/>
              </a:spcBef>
              <a:spcAft>
                <a:spcPct val="0"/>
              </a:spcAft>
              <a:defRPr sz="5900"/>
            </a:lvl6pPr>
            <a:lvl7pPr marL="673547" algn="ctr" fontAlgn="base">
              <a:spcBef>
                <a:spcPct val="0"/>
              </a:spcBef>
              <a:spcAft>
                <a:spcPct val="0"/>
              </a:spcAft>
              <a:defRPr sz="5900"/>
            </a:lvl7pPr>
            <a:lvl8pPr marL="1010321" algn="ctr" fontAlgn="base">
              <a:spcBef>
                <a:spcPct val="0"/>
              </a:spcBef>
              <a:spcAft>
                <a:spcPct val="0"/>
              </a:spcAft>
              <a:defRPr sz="5900"/>
            </a:lvl8pPr>
            <a:lvl9pPr marL="1347094" algn="ctr" fontAlgn="base">
              <a:spcBef>
                <a:spcPct val="0"/>
              </a:spcBef>
              <a:spcAft>
                <a:spcPct val="0"/>
              </a:spcAft>
              <a:defRPr sz="5900"/>
            </a:lvl9pPr>
          </a:lstStyle>
          <a:p>
            <a:r>
              <a:rPr lang="es-ES" dirty="0"/>
              <a:t>4.2. AVANZANDO EN LA CONSTRUCCÓN DE LA GOBERNANZA DEL SISTEMA</a:t>
            </a:r>
            <a:endParaRPr lang="eu-ES" dirty="0"/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E96B048E-FD1F-4928-A2D1-CC83B24B48B5}"/>
              </a:ext>
            </a:extLst>
          </p:cNvPr>
          <p:cNvSpPr txBox="1">
            <a:spLocks/>
          </p:cNvSpPr>
          <p:nvPr/>
        </p:nvSpPr>
        <p:spPr>
          <a:xfrm>
            <a:off x="495783" y="1385515"/>
            <a:ext cx="8914433" cy="1251397"/>
          </a:xfrm>
          <a:prstGeom prst="rect">
            <a:avLst/>
          </a:prstGeom>
        </p:spPr>
        <p:txBody>
          <a:bodyPr lIns="67355" tIns="33677" rIns="67355" bIns="33677" anchor="ctr"/>
          <a:lstStyle>
            <a:lvl1pPr algn="l" defTabSz="673547" rtl="0" eaLnBrk="1" latinLnBrk="0" hangingPunct="1">
              <a:spcBef>
                <a:spcPct val="0"/>
              </a:spcBef>
              <a:buNone/>
              <a:defRPr sz="2700" kern="1200">
                <a:solidFill>
                  <a:schemeClr val="tx1"/>
                </a:solidFill>
                <a:latin typeface="Helvetica Light"/>
                <a:ea typeface="+mj-ea"/>
                <a:cs typeface="+mj-cs"/>
              </a:defRPr>
            </a:lvl1pPr>
          </a:lstStyle>
          <a:p>
            <a:pPr marL="285750" indent="-285750" fontAlgn="auto"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Nivel Rector: Departamento de empleo y mesa de dialogo social como base competencial y consultiva respectivamente</a:t>
            </a:r>
          </a:p>
          <a:p>
            <a:pPr marL="285750" indent="-285750" fontAlgn="auto"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Nivel BASE: El foro de empleo como espacio amplio de seguimiento y punto de encuentro a estructurar y perfeccionar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C2B2AF29-7ED2-4AFC-8CDB-7FB881285EA0}"/>
              </a:ext>
            </a:extLst>
          </p:cNvPr>
          <p:cNvSpPr txBox="1">
            <a:spLocks/>
          </p:cNvSpPr>
          <p:nvPr/>
        </p:nvSpPr>
        <p:spPr>
          <a:xfrm>
            <a:off x="200472" y="2609651"/>
            <a:ext cx="8914433" cy="708829"/>
          </a:xfrm>
          <a:prstGeom prst="rect">
            <a:avLst/>
          </a:prstGeom>
        </p:spPr>
        <p:txBody>
          <a:bodyPr lIns="67355" tIns="33677" rIns="67355" bIns="33677" anchor="ctr"/>
          <a:lstStyle>
            <a:lvl1pPr algn="l" defTabSz="673547" rtl="0" eaLnBrk="1" latinLnBrk="0" hangingPunct="1">
              <a:spcBef>
                <a:spcPct val="0"/>
              </a:spcBef>
              <a:buNone/>
              <a:defRPr sz="2700" kern="1200">
                <a:solidFill>
                  <a:schemeClr val="tx1"/>
                </a:solidFill>
                <a:latin typeface="Helvetica Light"/>
                <a:ea typeface="+mj-ea"/>
                <a:cs typeface="+mj-cs"/>
              </a:defRPr>
            </a:lvl1pPr>
          </a:lstStyle>
          <a:p>
            <a:pPr marL="365125" indent="-365125" fontAlgn="auto">
              <a:spcAft>
                <a:spcPts val="0"/>
              </a:spcAft>
              <a:buClr>
                <a:schemeClr val="accent1">
                  <a:lumMod val="50000"/>
                </a:schemeClr>
              </a:buClr>
            </a:pPr>
            <a:r>
              <a:rPr lang="es-ES" sz="1800" b="1" cap="small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2.- </a:t>
            </a:r>
            <a:r>
              <a:rPr lang="es-ES" sz="1800" b="1" cap="small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NIVEL DE GESTIÓN Y EJECUCIÓN (nivel intermedio): ESPACIO CLAVE PARA LA COGOBERNANZA:</a:t>
            </a:r>
            <a:endParaRPr lang="es-ES" sz="1800" b="1" dirty="0">
              <a:ln w="0"/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Título 1">
            <a:extLst>
              <a:ext uri="{FF2B5EF4-FFF2-40B4-BE49-F238E27FC236}">
                <a16:creationId xmlns:a16="http://schemas.microsoft.com/office/drawing/2014/main" id="{7245E99E-A39D-4686-A5B4-EBEB3900EE6C}"/>
              </a:ext>
            </a:extLst>
          </p:cNvPr>
          <p:cNvSpPr txBox="1">
            <a:spLocks/>
          </p:cNvSpPr>
          <p:nvPr/>
        </p:nvSpPr>
        <p:spPr>
          <a:xfrm>
            <a:off x="648225" y="3113707"/>
            <a:ext cx="8914433" cy="1251397"/>
          </a:xfrm>
          <a:prstGeom prst="rect">
            <a:avLst/>
          </a:prstGeom>
        </p:spPr>
        <p:txBody>
          <a:bodyPr lIns="67355" tIns="33677" rIns="67355" bIns="33677" anchor="ctr"/>
          <a:lstStyle>
            <a:lvl1pPr algn="l" defTabSz="673547" rtl="0" eaLnBrk="1" latinLnBrk="0" hangingPunct="1">
              <a:spcBef>
                <a:spcPct val="0"/>
              </a:spcBef>
              <a:buNone/>
              <a:defRPr sz="2700" kern="1200">
                <a:solidFill>
                  <a:schemeClr val="tx1"/>
                </a:solidFill>
                <a:latin typeface="Helvetica Light"/>
                <a:ea typeface="+mj-ea"/>
                <a:cs typeface="+mj-cs"/>
              </a:defRPr>
            </a:lvl1pPr>
          </a:lstStyle>
          <a:p>
            <a:pPr marL="285750" indent="-285750" fontAlgn="auto"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Es en este nivel amplio y diverso y difuso donde se sitúa el gran reto de trabajo</a:t>
            </a:r>
          </a:p>
          <a:p>
            <a:pPr marL="285750" indent="-285750" fontAlgn="auto"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Es ahí donde “quien hace qué y Cómo se hace” cobran especial relevancia en términos de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cogobernanza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en sus distintos registros. Colaboración ; coordinación, y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cocreación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o </a:t>
            </a:r>
            <a:r>
              <a:rPr lang="es-ES" sz="1500" dirty="0" err="1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codefinición</a:t>
            </a: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de los instrumentos.</a:t>
            </a:r>
          </a:p>
        </p:txBody>
      </p:sp>
      <p:sp>
        <p:nvSpPr>
          <p:cNvPr id="8" name="Título 1">
            <a:extLst>
              <a:ext uri="{FF2B5EF4-FFF2-40B4-BE49-F238E27FC236}">
                <a16:creationId xmlns:a16="http://schemas.microsoft.com/office/drawing/2014/main" id="{837FE8EB-1898-49B4-A28E-4C460DF11F61}"/>
              </a:ext>
            </a:extLst>
          </p:cNvPr>
          <p:cNvSpPr txBox="1">
            <a:spLocks/>
          </p:cNvSpPr>
          <p:nvPr/>
        </p:nvSpPr>
        <p:spPr>
          <a:xfrm>
            <a:off x="200472" y="4445043"/>
            <a:ext cx="8914433" cy="360040"/>
          </a:xfrm>
          <a:prstGeom prst="rect">
            <a:avLst/>
          </a:prstGeom>
        </p:spPr>
        <p:txBody>
          <a:bodyPr lIns="67355" tIns="33677" rIns="67355" bIns="33677" anchor="ctr"/>
          <a:lstStyle>
            <a:lvl1pPr algn="l" defTabSz="673547" rtl="0" eaLnBrk="1" latinLnBrk="0" hangingPunct="1">
              <a:spcBef>
                <a:spcPct val="0"/>
              </a:spcBef>
              <a:buNone/>
              <a:defRPr sz="2700" kern="1200">
                <a:solidFill>
                  <a:schemeClr val="tx1"/>
                </a:solidFill>
                <a:latin typeface="Helvetica Ligh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buClr>
                <a:schemeClr val="accent1">
                  <a:lumMod val="50000"/>
                </a:schemeClr>
              </a:buClr>
            </a:pPr>
            <a:r>
              <a:rPr lang="es-ES" sz="1800" b="1" cap="small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3.-  C</a:t>
            </a:r>
            <a:r>
              <a:rPr lang="es-ES" sz="1800" b="1" cap="small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ONCERTACION POR LA GOBERNANZA DEL EMPLEO</a:t>
            </a:r>
            <a:br>
              <a:rPr lang="es-ES" sz="1800" cap="small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endParaRPr lang="es-ES" sz="1800" dirty="0">
              <a:ln w="0"/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FEEC0A20-49E3-4698-B172-0FA1D4723170}"/>
              </a:ext>
            </a:extLst>
          </p:cNvPr>
          <p:cNvSpPr txBox="1">
            <a:spLocks/>
          </p:cNvSpPr>
          <p:nvPr/>
        </p:nvSpPr>
        <p:spPr>
          <a:xfrm>
            <a:off x="632520" y="4481047"/>
            <a:ext cx="8914433" cy="820161"/>
          </a:xfrm>
          <a:prstGeom prst="rect">
            <a:avLst/>
          </a:prstGeom>
        </p:spPr>
        <p:txBody>
          <a:bodyPr lIns="67355" tIns="33677" rIns="67355" bIns="33677" anchor="ctr"/>
          <a:lstStyle>
            <a:lvl1pPr algn="l" defTabSz="673547" rtl="0" eaLnBrk="1" latinLnBrk="0" hangingPunct="1">
              <a:spcBef>
                <a:spcPct val="0"/>
              </a:spcBef>
              <a:buNone/>
              <a:defRPr sz="2700" kern="1200">
                <a:solidFill>
                  <a:schemeClr val="tx1"/>
                </a:solidFill>
                <a:latin typeface="Helvetica Light"/>
                <a:ea typeface="+mj-ea"/>
                <a:cs typeface="+mj-cs"/>
              </a:defRPr>
            </a:lvl1pPr>
          </a:lstStyle>
          <a:p>
            <a:pPr marL="285750" indent="-285750" fontAlgn="auto"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Necesidad de dar respuesta a la llamada generalizada a la coordinación y complementariedad entre los agentes</a:t>
            </a:r>
          </a:p>
        </p:txBody>
      </p:sp>
      <p:sp>
        <p:nvSpPr>
          <p:cNvPr id="10" name="Título 1">
            <a:extLst>
              <a:ext uri="{FF2B5EF4-FFF2-40B4-BE49-F238E27FC236}">
                <a16:creationId xmlns:a16="http://schemas.microsoft.com/office/drawing/2014/main" id="{C194EE12-2040-4693-8104-63B7856BC361}"/>
              </a:ext>
            </a:extLst>
          </p:cNvPr>
          <p:cNvSpPr txBox="1">
            <a:spLocks/>
          </p:cNvSpPr>
          <p:nvPr/>
        </p:nvSpPr>
        <p:spPr>
          <a:xfrm>
            <a:off x="200472" y="5229200"/>
            <a:ext cx="8914433" cy="360040"/>
          </a:xfrm>
          <a:prstGeom prst="rect">
            <a:avLst/>
          </a:prstGeom>
        </p:spPr>
        <p:txBody>
          <a:bodyPr lIns="67355" tIns="33677" rIns="67355" bIns="33677" anchor="ctr"/>
          <a:lstStyle>
            <a:lvl1pPr algn="l" defTabSz="673547" rtl="0" eaLnBrk="1" latinLnBrk="0" hangingPunct="1">
              <a:spcBef>
                <a:spcPct val="0"/>
              </a:spcBef>
              <a:buNone/>
              <a:defRPr sz="2700" kern="1200">
                <a:solidFill>
                  <a:schemeClr val="tx1"/>
                </a:solidFill>
                <a:latin typeface="Helvetica Ligh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buClr>
                <a:schemeClr val="accent1">
                  <a:lumMod val="50000"/>
                </a:schemeClr>
              </a:buClr>
            </a:pPr>
            <a:r>
              <a:rPr lang="es-ES" sz="1800" b="1" cap="small" dirty="0">
                <a:ln w="0"/>
                <a:solidFill>
                  <a:schemeClr val="accent1">
                    <a:lumMod val="50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4.- </a:t>
            </a:r>
            <a:r>
              <a:rPr lang="es-ES" sz="1800" b="1" cap="small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GESTIÓN EN PROCESO</a:t>
            </a:r>
            <a:endParaRPr lang="es-ES" sz="1800" b="1" dirty="0">
              <a:ln w="0"/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A6F75C81-7281-46AA-B1B9-A053D879AAFA}"/>
              </a:ext>
            </a:extLst>
          </p:cNvPr>
          <p:cNvSpPr txBox="1">
            <a:spLocks/>
          </p:cNvSpPr>
          <p:nvPr/>
        </p:nvSpPr>
        <p:spPr>
          <a:xfrm>
            <a:off x="612901" y="5384467"/>
            <a:ext cx="8914433" cy="708829"/>
          </a:xfrm>
          <a:prstGeom prst="rect">
            <a:avLst/>
          </a:prstGeom>
        </p:spPr>
        <p:txBody>
          <a:bodyPr lIns="67355" tIns="33677" rIns="67355" bIns="33677" anchor="ctr"/>
          <a:lstStyle>
            <a:lvl1pPr algn="l" defTabSz="673547" rtl="0" eaLnBrk="1" latinLnBrk="0" hangingPunct="1">
              <a:spcBef>
                <a:spcPct val="0"/>
              </a:spcBef>
              <a:buNone/>
              <a:defRPr sz="2700" kern="1200">
                <a:solidFill>
                  <a:schemeClr val="tx1"/>
                </a:solidFill>
                <a:latin typeface="Helvetica Light"/>
                <a:ea typeface="+mj-ea"/>
                <a:cs typeface="+mj-cs"/>
              </a:defRPr>
            </a:lvl1pPr>
          </a:lstStyle>
          <a:p>
            <a:pPr marL="285750" indent="-285750" fontAlgn="auto">
              <a:spcAft>
                <a:spcPts val="0"/>
              </a:spcAft>
              <a:buClr>
                <a:schemeClr val="accent1">
                  <a:lumMod val="50000"/>
                </a:schemeClr>
              </a:buClr>
              <a:buFont typeface="Arial" panose="020B0604020202020204" pitchFamily="34" charset="0"/>
              <a:buChar char="•"/>
            </a:pPr>
            <a:r>
              <a:rPr lang="es-ES" sz="1500" dirty="0">
                <a:ln w="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Construcción progresiva: “Comernos la tarta pedazo a pedazo”</a:t>
            </a:r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30650" y="5739818"/>
            <a:ext cx="1632008" cy="914855"/>
          </a:xfrm>
          <a:prstGeom prst="rect">
            <a:avLst/>
          </a:prstGeom>
        </p:spPr>
      </p:pic>
      <p:sp>
        <p:nvSpPr>
          <p:cNvPr id="13" name="CuadroTexto 12"/>
          <p:cNvSpPr txBox="1"/>
          <p:nvPr/>
        </p:nvSpPr>
        <p:spPr>
          <a:xfrm>
            <a:off x="438791" y="6237312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42799559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ua 1"/>
          <p:cNvSpPr>
            <a:spLocks noGrp="1"/>
          </p:cNvSpPr>
          <p:nvPr>
            <p:ph type="title"/>
          </p:nvPr>
        </p:nvSpPr>
        <p:spPr>
          <a:xfrm>
            <a:off x="236476" y="82210"/>
            <a:ext cx="9433048" cy="934675"/>
          </a:xfrm>
          <a:solidFill>
            <a:schemeClr val="accent1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s-E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ANTEPROYECTO DE LEY DE EMPLEO</a:t>
            </a:r>
            <a:endParaRPr lang="eu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stuaren leku-marka 2"/>
          <p:cNvSpPr>
            <a:spLocks noGrp="1"/>
          </p:cNvSpPr>
          <p:nvPr>
            <p:ph type="body" sz="quarter" idx="11"/>
          </p:nvPr>
        </p:nvSpPr>
        <p:spPr>
          <a:xfrm>
            <a:off x="1352600" y="998869"/>
            <a:ext cx="7704856" cy="4860262"/>
          </a:xfrm>
        </p:spPr>
        <p:txBody>
          <a:bodyPr/>
          <a:lstStyle/>
          <a:p>
            <a:pPr marL="457200" lvl="0" indent="-457200" algn="ctr" defTabSz="914400">
              <a:spcBef>
                <a:spcPts val="0"/>
              </a:spcBef>
              <a:spcAft>
                <a:spcPts val="1417"/>
              </a:spcAft>
              <a:buSzPct val="45000"/>
              <a:buFont typeface="+mj-lt"/>
              <a:buAutoNum type="arabicPeriod"/>
            </a:pPr>
            <a:endParaRPr lang="es-ES" sz="2400" b="1" dirty="0">
              <a:solidFill>
                <a:prstClr val="black"/>
              </a:solidFill>
              <a:latin typeface="Arial" panose="020B0604020202020204" pitchFamily="34" charset="0"/>
              <a:ea typeface="Microsoft YaHei" pitchFamily="2"/>
              <a:cs typeface="Arial" panose="020B0604020202020204" pitchFamily="34" charset="0"/>
            </a:endParaRPr>
          </a:p>
          <a:p>
            <a:pPr lvl="0" algn="ctr" defTabSz="914400">
              <a:spcBef>
                <a:spcPts val="0"/>
              </a:spcBef>
              <a:spcAft>
                <a:spcPts val="1417"/>
              </a:spcAft>
              <a:buSzPct val="45000"/>
              <a:buFont typeface="Wingdings" panose="05000000000000000000" pitchFamily="2" charset="2"/>
              <a:buChar char="Ø"/>
            </a:pPr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Orden inicio. 28/01/2022</a:t>
            </a:r>
          </a:p>
          <a:p>
            <a:pPr lvl="0" algn="ctr" defTabSz="914400">
              <a:spcBef>
                <a:spcPts val="0"/>
              </a:spcBef>
              <a:spcAft>
                <a:spcPts val="1417"/>
              </a:spcAft>
              <a:buSzPct val="45000"/>
              <a:buFont typeface="Wingdings" panose="05000000000000000000" pitchFamily="2" charset="2"/>
              <a:buChar char="Ø"/>
            </a:pPr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Orden de aprobación inicial 08/06/2022</a:t>
            </a:r>
          </a:p>
          <a:p>
            <a:pPr lvl="0" algn="ctr" defTabSz="914400">
              <a:spcBef>
                <a:spcPts val="0"/>
              </a:spcBef>
              <a:spcAft>
                <a:spcPts val="1417"/>
              </a:spcAft>
              <a:buSzPct val="45000"/>
              <a:buFont typeface="Wingdings" panose="05000000000000000000" pitchFamily="2" charset="2"/>
              <a:buChar char="Ø"/>
            </a:pPr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Consulta pública</a:t>
            </a:r>
          </a:p>
          <a:p>
            <a:pPr lvl="0" algn="ctr" defTabSz="914400">
              <a:spcBef>
                <a:spcPts val="0"/>
              </a:spcBef>
              <a:spcAft>
                <a:spcPts val="1417"/>
              </a:spcAft>
              <a:buSzPct val="45000"/>
              <a:buFont typeface="Wingdings" panose="05000000000000000000" pitchFamily="2" charset="2"/>
              <a:buChar char="Ø"/>
            </a:pPr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Informes interdepartamentales</a:t>
            </a:r>
          </a:p>
          <a:p>
            <a:pPr lvl="0" algn="ctr" defTabSz="914400">
              <a:spcBef>
                <a:spcPts val="0"/>
              </a:spcBef>
              <a:spcAft>
                <a:spcPts val="1417"/>
              </a:spcAft>
              <a:buSzPct val="45000"/>
              <a:buFont typeface="Wingdings" panose="05000000000000000000" pitchFamily="2" charset="2"/>
              <a:buChar char="Ø"/>
            </a:pPr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Consejo Vasco de Inclusión</a:t>
            </a:r>
          </a:p>
          <a:p>
            <a:pPr lvl="0" algn="ctr" defTabSz="914400">
              <a:spcBef>
                <a:spcPts val="0"/>
              </a:spcBef>
              <a:spcAft>
                <a:spcPts val="1417"/>
              </a:spcAft>
              <a:buSzPct val="45000"/>
              <a:buFont typeface="Wingdings" panose="05000000000000000000" pitchFamily="2" charset="2"/>
              <a:buChar char="Ø"/>
            </a:pPr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Gobiernos locales</a:t>
            </a:r>
          </a:p>
          <a:p>
            <a:pPr lvl="0" algn="ctr" defTabSz="914400">
              <a:spcBef>
                <a:spcPts val="0"/>
              </a:spcBef>
              <a:spcAft>
                <a:spcPts val="1417"/>
              </a:spcAft>
              <a:buSzPct val="45000"/>
              <a:buFont typeface="Wingdings" panose="05000000000000000000" pitchFamily="2" charset="2"/>
              <a:buChar char="Ø"/>
            </a:pPr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Consejo Económico y Social y Consejo de Relaciones Laborales </a:t>
            </a:r>
          </a:p>
          <a:p>
            <a:pPr lvl="0" algn="ctr" defTabSz="914400">
              <a:spcBef>
                <a:spcPts val="0"/>
              </a:spcBef>
              <a:spcAft>
                <a:spcPts val="1417"/>
              </a:spcAft>
              <a:buSzPct val="45000"/>
              <a:buFont typeface="Wingdings" panose="05000000000000000000" pitchFamily="2" charset="2"/>
              <a:buChar char="Ø"/>
            </a:pPr>
            <a:endParaRPr lang="es-ES" sz="2000" dirty="0">
              <a:solidFill>
                <a:prstClr val="black"/>
              </a:solidFill>
              <a:latin typeface="Arial" panose="020B0604020202020204" pitchFamily="34" charset="0"/>
              <a:ea typeface="Microsoft YaHei" pitchFamily="2"/>
              <a:cs typeface="Arial" panose="020B0604020202020204" pitchFamily="34" charset="0"/>
            </a:endParaRPr>
          </a:p>
          <a:p>
            <a:pPr lvl="0" algn="ctr" defTabSz="914400">
              <a:spcBef>
                <a:spcPts val="0"/>
              </a:spcBef>
              <a:spcAft>
                <a:spcPts val="1417"/>
              </a:spcAft>
              <a:buSzPct val="45000"/>
              <a:buFont typeface="Wingdings" panose="05000000000000000000" pitchFamily="2" charset="2"/>
              <a:buChar char="Ø"/>
            </a:pPr>
            <a:endParaRPr lang="es-ES" sz="2800" dirty="0">
              <a:solidFill>
                <a:prstClr val="black"/>
              </a:solidFill>
              <a:latin typeface="Arial" panose="020B0604020202020204" pitchFamily="34" charset="0"/>
              <a:ea typeface="Microsoft YaHei" pitchFamily="2"/>
              <a:cs typeface="Arial" panose="020B0604020202020204" pitchFamily="34" charset="0"/>
            </a:endParaRPr>
          </a:p>
          <a:p>
            <a:pPr lvl="0" algn="ctr" defTabSz="914400">
              <a:spcBef>
                <a:spcPts val="0"/>
              </a:spcBef>
              <a:spcAft>
                <a:spcPts val="1417"/>
              </a:spcAft>
              <a:buSzPct val="45000"/>
              <a:buFont typeface="Wingdings" panose="05000000000000000000" pitchFamily="2" charset="2"/>
              <a:buChar char="Ø"/>
            </a:pPr>
            <a:endParaRPr lang="es-ES" sz="2800" dirty="0">
              <a:solidFill>
                <a:prstClr val="black"/>
              </a:solidFill>
              <a:latin typeface="Arial" panose="020B0604020202020204" pitchFamily="34" charset="0"/>
              <a:ea typeface="Microsoft YaHei" pitchFamily="2"/>
              <a:cs typeface="Arial" panose="020B0604020202020204" pitchFamily="34" charset="0"/>
            </a:endParaRPr>
          </a:p>
          <a:p>
            <a:pPr marL="457200" indent="-457200" algn="ctr" defTabSz="914400">
              <a:spcBef>
                <a:spcPts val="0"/>
              </a:spcBef>
              <a:spcAft>
                <a:spcPts val="1417"/>
              </a:spcAft>
              <a:buSzPct val="45000"/>
              <a:buFont typeface="+mj-lt"/>
              <a:buAutoNum type="arabicPeriod"/>
            </a:pPr>
            <a:endParaRPr lang="es-ES" sz="2400" b="1" dirty="0">
              <a:solidFill>
                <a:prstClr val="black"/>
              </a:solidFill>
              <a:latin typeface="Arial" panose="020B0604020202020204" pitchFamily="34" charset="0"/>
              <a:ea typeface="Microsoft YaHei" pitchFamily="2"/>
              <a:cs typeface="Arial" panose="020B0604020202020204" pitchFamily="34" charset="0"/>
            </a:endParaRPr>
          </a:p>
          <a:p>
            <a:pPr algn="just" defTabSz="914400">
              <a:spcBef>
                <a:spcPts val="0"/>
              </a:spcBef>
              <a:spcAft>
                <a:spcPts val="1417"/>
              </a:spcAft>
              <a:buSzPct val="45000"/>
              <a:buFont typeface="Wingdings" panose="05000000000000000000" pitchFamily="2" charset="2"/>
              <a:buChar char="§"/>
            </a:pPr>
            <a:endParaRPr lang="es-ES" sz="2000" dirty="0">
              <a:solidFill>
                <a:prstClr val="black"/>
              </a:solidFill>
              <a:latin typeface="Arial" panose="020B0604020202020204" pitchFamily="34" charset="0"/>
              <a:ea typeface="Microsoft YaHei" pitchFamily="2"/>
              <a:cs typeface="Arial" panose="020B0604020202020204" pitchFamily="34" charset="0"/>
            </a:endParaRPr>
          </a:p>
          <a:p>
            <a:endParaRPr lang="eu-ES" dirty="0"/>
          </a:p>
        </p:txBody>
      </p:sp>
      <p:sp>
        <p:nvSpPr>
          <p:cNvPr id="4" name="CuadroTexto 3"/>
          <p:cNvSpPr txBox="1"/>
          <p:nvPr/>
        </p:nvSpPr>
        <p:spPr>
          <a:xfrm>
            <a:off x="438791" y="6237312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/>
              <a:t>5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21352" y="5698233"/>
            <a:ext cx="1632008" cy="914855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 rot="21425375">
            <a:off x="472688" y="2829762"/>
            <a:ext cx="1958749" cy="138499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esa de diálogo social</a:t>
            </a:r>
          </a:p>
        </p:txBody>
      </p:sp>
    </p:spTree>
    <p:extLst>
      <p:ext uri="{BB962C8B-B14F-4D97-AF65-F5344CB8AC3E}">
        <p14:creationId xmlns:p14="http://schemas.microsoft.com/office/powerpoint/2010/main" val="28238418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ua 1"/>
          <p:cNvSpPr>
            <a:spLocks noGrp="1"/>
          </p:cNvSpPr>
          <p:nvPr>
            <p:ph type="title"/>
          </p:nvPr>
        </p:nvSpPr>
        <p:spPr>
          <a:xfrm>
            <a:off x="236476" y="82210"/>
            <a:ext cx="9433048" cy="934675"/>
          </a:xfrm>
          <a:solidFill>
            <a:schemeClr val="accent1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s-E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ANTEPROYECTO DE LEY DE EMPLEO</a:t>
            </a:r>
            <a:endParaRPr lang="eu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stuaren leku-marka 2"/>
          <p:cNvSpPr>
            <a:spLocks noGrp="1"/>
          </p:cNvSpPr>
          <p:nvPr>
            <p:ph type="body" sz="quarter" idx="11"/>
          </p:nvPr>
        </p:nvSpPr>
        <p:spPr>
          <a:xfrm>
            <a:off x="1496616" y="1055704"/>
            <a:ext cx="7755710" cy="4842246"/>
          </a:xfrm>
        </p:spPr>
        <p:txBody>
          <a:bodyPr/>
          <a:lstStyle/>
          <a:p>
            <a:pPr marL="457200" lvl="0" indent="-457200" algn="ctr" defTabSz="914400">
              <a:spcBef>
                <a:spcPts val="0"/>
              </a:spcBef>
              <a:spcAft>
                <a:spcPts val="1417"/>
              </a:spcAft>
              <a:buSzPct val="45000"/>
              <a:buFont typeface="+mj-lt"/>
              <a:buAutoNum type="arabicPeriod"/>
            </a:pPr>
            <a:endParaRPr lang="es-ES" sz="2400" b="1" dirty="0">
              <a:solidFill>
                <a:prstClr val="black"/>
              </a:solidFill>
              <a:latin typeface="Arial" panose="020B0604020202020204" pitchFamily="34" charset="0"/>
              <a:ea typeface="Microsoft YaHei" pitchFamily="2"/>
              <a:cs typeface="Arial" panose="020B0604020202020204" pitchFamily="34" charset="0"/>
            </a:endParaRPr>
          </a:p>
          <a:p>
            <a:pPr marL="457200" lvl="0" indent="-457200" algn="ctr" defTabSz="914400">
              <a:spcBef>
                <a:spcPts val="0"/>
              </a:spcBef>
              <a:spcAft>
                <a:spcPts val="1417"/>
              </a:spcAft>
              <a:buSzPct val="45000"/>
              <a:buFont typeface="+mj-lt"/>
              <a:buAutoNum type="arabicPeriod"/>
            </a:pPr>
            <a:endParaRPr lang="es-ES" sz="2400" b="1" dirty="0">
              <a:solidFill>
                <a:prstClr val="black"/>
              </a:solidFill>
              <a:latin typeface="Arial" panose="020B0604020202020204" pitchFamily="34" charset="0"/>
              <a:ea typeface="Microsoft YaHei" pitchFamily="2"/>
              <a:cs typeface="Arial" panose="020B0604020202020204" pitchFamily="34" charset="0"/>
            </a:endParaRPr>
          </a:p>
          <a:p>
            <a:pPr marL="457200" lvl="0" indent="-457200" algn="ctr" defTabSz="914400">
              <a:spcBef>
                <a:spcPts val="0"/>
              </a:spcBef>
              <a:spcAft>
                <a:spcPts val="1417"/>
              </a:spcAft>
              <a:buSzPct val="45000"/>
              <a:buFont typeface="+mj-lt"/>
              <a:buAutoNum type="arabicPeriod"/>
            </a:pPr>
            <a:endParaRPr lang="es-ES" sz="2400" b="1" dirty="0">
              <a:solidFill>
                <a:prstClr val="black"/>
              </a:solidFill>
              <a:latin typeface="Arial" panose="020B0604020202020204" pitchFamily="34" charset="0"/>
              <a:ea typeface="Microsoft YaHei" pitchFamily="2"/>
              <a:cs typeface="Arial" panose="020B0604020202020204" pitchFamily="34" charset="0"/>
            </a:endParaRPr>
          </a:p>
          <a:p>
            <a:pPr lvl="0" algn="ctr" defTabSz="914400">
              <a:spcBef>
                <a:spcPts val="0"/>
              </a:spcBef>
              <a:spcAft>
                <a:spcPts val="1417"/>
              </a:spcAft>
              <a:buSzPct val="45000"/>
              <a:buFont typeface="Wingdings" panose="05000000000000000000" pitchFamily="2" charset="2"/>
              <a:buChar char="Ø"/>
            </a:pP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Oficina de Control económico</a:t>
            </a:r>
          </a:p>
          <a:p>
            <a:pPr lvl="0" algn="ctr" defTabSz="914400">
              <a:spcBef>
                <a:spcPts val="0"/>
              </a:spcBef>
              <a:spcAft>
                <a:spcPts val="1417"/>
              </a:spcAft>
              <a:buSzPct val="45000"/>
              <a:buFont typeface="Wingdings" panose="05000000000000000000" pitchFamily="2" charset="2"/>
              <a:buChar char="Ø"/>
            </a:pP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Comisión Jurídica Asesora de Euskadi</a:t>
            </a:r>
          </a:p>
          <a:p>
            <a:pPr lvl="0" algn="ctr" defTabSz="914400">
              <a:spcBef>
                <a:spcPts val="0"/>
              </a:spcBef>
              <a:spcAft>
                <a:spcPts val="1417"/>
              </a:spcAft>
              <a:buSzPct val="45000"/>
              <a:buFont typeface="Wingdings" panose="05000000000000000000" pitchFamily="2" charset="2"/>
              <a:buChar char="Ø"/>
            </a:pP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Aprobación Consejo de Gobierno</a:t>
            </a:r>
          </a:p>
          <a:p>
            <a:pPr lvl="0" algn="ctr" defTabSz="914400">
              <a:spcBef>
                <a:spcPts val="0"/>
              </a:spcBef>
              <a:spcAft>
                <a:spcPts val="1417"/>
              </a:spcAft>
              <a:buSzPct val="45000"/>
              <a:buFont typeface="Wingdings" panose="05000000000000000000" pitchFamily="2" charset="2"/>
              <a:buChar char="Ø"/>
            </a:pP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Parlamento Vasco</a:t>
            </a:r>
          </a:p>
          <a:p>
            <a:pPr lvl="0" algn="ctr" defTabSz="914400">
              <a:spcBef>
                <a:spcPts val="0"/>
              </a:spcBef>
              <a:spcAft>
                <a:spcPts val="1417"/>
              </a:spcAft>
              <a:buSzPct val="45000"/>
              <a:buFont typeface="Wingdings" panose="05000000000000000000" pitchFamily="2" charset="2"/>
              <a:buChar char="Ø"/>
            </a:pPr>
            <a:endParaRPr lang="es-ES" sz="2000" dirty="0">
              <a:solidFill>
                <a:prstClr val="black"/>
              </a:solidFill>
              <a:latin typeface="Arial" panose="020B0604020202020204" pitchFamily="34" charset="0"/>
              <a:ea typeface="Microsoft YaHei" pitchFamily="2"/>
              <a:cs typeface="Arial" panose="020B0604020202020204" pitchFamily="34" charset="0"/>
            </a:endParaRPr>
          </a:p>
          <a:p>
            <a:pPr lvl="0" algn="ctr" defTabSz="914400">
              <a:spcBef>
                <a:spcPts val="0"/>
              </a:spcBef>
              <a:spcAft>
                <a:spcPts val="1417"/>
              </a:spcAft>
              <a:buSzPct val="45000"/>
              <a:buFont typeface="Wingdings" panose="05000000000000000000" pitchFamily="2" charset="2"/>
              <a:buChar char="Ø"/>
            </a:pPr>
            <a:endParaRPr lang="es-ES" sz="2800" dirty="0">
              <a:solidFill>
                <a:prstClr val="black"/>
              </a:solidFill>
              <a:latin typeface="Arial" panose="020B0604020202020204" pitchFamily="34" charset="0"/>
              <a:ea typeface="Microsoft YaHei" pitchFamily="2"/>
              <a:cs typeface="Arial" panose="020B0604020202020204" pitchFamily="34" charset="0"/>
            </a:endParaRPr>
          </a:p>
          <a:p>
            <a:pPr lvl="0" algn="ctr" defTabSz="914400">
              <a:spcBef>
                <a:spcPts val="0"/>
              </a:spcBef>
              <a:spcAft>
                <a:spcPts val="1417"/>
              </a:spcAft>
              <a:buSzPct val="45000"/>
              <a:buFont typeface="Wingdings" panose="05000000000000000000" pitchFamily="2" charset="2"/>
              <a:buChar char="Ø"/>
            </a:pPr>
            <a:endParaRPr lang="es-ES" sz="2800" dirty="0">
              <a:solidFill>
                <a:prstClr val="black"/>
              </a:solidFill>
              <a:latin typeface="Arial" panose="020B0604020202020204" pitchFamily="34" charset="0"/>
              <a:ea typeface="Microsoft YaHei" pitchFamily="2"/>
              <a:cs typeface="Arial" panose="020B0604020202020204" pitchFamily="34" charset="0"/>
            </a:endParaRPr>
          </a:p>
          <a:p>
            <a:pPr marL="457200" indent="-457200" algn="ctr" defTabSz="914400">
              <a:spcBef>
                <a:spcPts val="0"/>
              </a:spcBef>
              <a:spcAft>
                <a:spcPts val="1417"/>
              </a:spcAft>
              <a:buSzPct val="45000"/>
              <a:buFont typeface="+mj-lt"/>
              <a:buAutoNum type="arabicPeriod"/>
            </a:pPr>
            <a:endParaRPr lang="es-ES" sz="2400" b="1" dirty="0">
              <a:solidFill>
                <a:prstClr val="black"/>
              </a:solidFill>
              <a:latin typeface="Arial" panose="020B0604020202020204" pitchFamily="34" charset="0"/>
              <a:ea typeface="Microsoft YaHei" pitchFamily="2"/>
              <a:cs typeface="Arial" panose="020B0604020202020204" pitchFamily="34" charset="0"/>
            </a:endParaRPr>
          </a:p>
          <a:p>
            <a:pPr algn="just" defTabSz="914400">
              <a:spcBef>
                <a:spcPts val="0"/>
              </a:spcBef>
              <a:spcAft>
                <a:spcPts val="1417"/>
              </a:spcAft>
              <a:buSzPct val="45000"/>
              <a:buFont typeface="Wingdings" panose="05000000000000000000" pitchFamily="2" charset="2"/>
              <a:buChar char="§"/>
            </a:pPr>
            <a:endParaRPr lang="es-ES" sz="2000" dirty="0">
              <a:solidFill>
                <a:prstClr val="black"/>
              </a:solidFill>
              <a:latin typeface="Arial" panose="020B0604020202020204" pitchFamily="34" charset="0"/>
              <a:ea typeface="Microsoft YaHei" pitchFamily="2"/>
              <a:cs typeface="Arial" panose="020B0604020202020204" pitchFamily="34" charset="0"/>
            </a:endParaRPr>
          </a:p>
          <a:p>
            <a:endParaRPr lang="eu-ES" dirty="0"/>
          </a:p>
        </p:txBody>
      </p:sp>
      <p:sp>
        <p:nvSpPr>
          <p:cNvPr id="4" name="CuadroTexto 3"/>
          <p:cNvSpPr txBox="1"/>
          <p:nvPr/>
        </p:nvSpPr>
        <p:spPr>
          <a:xfrm>
            <a:off x="438791" y="6237312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/>
              <a:t>6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21352" y="5698233"/>
            <a:ext cx="1632008" cy="914855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 rot="21425375">
            <a:off x="378386" y="2829762"/>
            <a:ext cx="1958749" cy="138499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esa de diálogo social</a:t>
            </a:r>
          </a:p>
        </p:txBody>
      </p:sp>
    </p:spTree>
    <p:extLst>
      <p:ext uri="{BB962C8B-B14F-4D97-AF65-F5344CB8AC3E}">
        <p14:creationId xmlns:p14="http://schemas.microsoft.com/office/powerpoint/2010/main" val="8164440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ulua 1"/>
          <p:cNvSpPr>
            <a:spLocks noGrp="1"/>
          </p:cNvSpPr>
          <p:nvPr>
            <p:ph type="title"/>
          </p:nvPr>
        </p:nvSpPr>
        <p:spPr>
          <a:xfrm>
            <a:off x="236476" y="82210"/>
            <a:ext cx="9433048" cy="934675"/>
          </a:xfrm>
          <a:solidFill>
            <a:schemeClr val="accent1">
              <a:lumMod val="75000"/>
            </a:schemeClr>
          </a:solidFill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s-E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IMPULSO TRANSFORMADOR XII LEGISLATURA</a:t>
            </a:r>
            <a:endParaRPr lang="eu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stuaren leku-marka 2"/>
          <p:cNvSpPr>
            <a:spLocks noGrp="1"/>
          </p:cNvSpPr>
          <p:nvPr>
            <p:ph type="body" sz="quarter" idx="11"/>
          </p:nvPr>
        </p:nvSpPr>
        <p:spPr>
          <a:xfrm>
            <a:off x="704528" y="1628800"/>
            <a:ext cx="8280920" cy="4230330"/>
          </a:xfrm>
        </p:spPr>
        <p:txBody>
          <a:bodyPr/>
          <a:lstStyle/>
          <a:p>
            <a:pPr marL="457200" lvl="0" indent="-457200" algn="ctr" defTabSz="914400">
              <a:spcBef>
                <a:spcPts val="0"/>
              </a:spcBef>
              <a:spcAft>
                <a:spcPts val="1417"/>
              </a:spcAft>
              <a:buSzPct val="45000"/>
              <a:buFont typeface="+mj-lt"/>
              <a:buAutoNum type="arabicPeriod"/>
            </a:pPr>
            <a:endParaRPr lang="es-ES" sz="2400" b="1" dirty="0">
              <a:solidFill>
                <a:prstClr val="black"/>
              </a:solidFill>
              <a:latin typeface="Arial" panose="020B0604020202020204" pitchFamily="34" charset="0"/>
              <a:ea typeface="Microsoft YaHei" pitchFamily="2"/>
              <a:cs typeface="Arial" panose="020B0604020202020204" pitchFamily="34" charset="0"/>
            </a:endParaRPr>
          </a:p>
          <a:p>
            <a:pPr marL="0" lvl="0" indent="0" algn="ctr" defTabSz="914400">
              <a:spcBef>
                <a:spcPts val="0"/>
              </a:spcBef>
              <a:spcAft>
                <a:spcPts val="1417"/>
              </a:spcAft>
              <a:buSzPct val="45000"/>
              <a:buNone/>
            </a:pPr>
            <a:endParaRPr lang="es-ES" sz="2400" b="1" dirty="0">
              <a:solidFill>
                <a:prstClr val="black"/>
              </a:solidFill>
              <a:latin typeface="Arial" panose="020B0604020202020204" pitchFamily="34" charset="0"/>
              <a:ea typeface="Microsoft YaHei" pitchFamily="2"/>
              <a:cs typeface="Arial" panose="020B0604020202020204" pitchFamily="34" charset="0"/>
            </a:endParaRPr>
          </a:p>
          <a:p>
            <a:pPr lvl="0" algn="ctr" defTabSz="914400">
              <a:spcBef>
                <a:spcPts val="0"/>
              </a:spcBef>
              <a:spcAft>
                <a:spcPts val="1417"/>
              </a:spcAft>
              <a:buSzPct val="45000"/>
              <a:buFont typeface="Wingdings" panose="05000000000000000000" pitchFamily="2" charset="2"/>
              <a:buChar char="Ø"/>
            </a:pP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Ley del Sistema Vasco de Garantía de Ingresos y para la Inclusión</a:t>
            </a:r>
          </a:p>
          <a:p>
            <a:pPr algn="ctr" defTabSz="914400">
              <a:spcBef>
                <a:spcPts val="0"/>
              </a:spcBef>
              <a:spcAft>
                <a:spcPts val="1417"/>
              </a:spcAft>
              <a:buSzPct val="45000"/>
              <a:buFont typeface="Wingdings" panose="05000000000000000000" pitchFamily="2" charset="2"/>
              <a:buChar char="Ø"/>
            </a:pP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Ley Vasca de Empleo</a:t>
            </a:r>
          </a:p>
          <a:p>
            <a:pPr algn="ctr" defTabSz="914400">
              <a:spcBef>
                <a:spcPts val="0"/>
              </a:spcBef>
              <a:spcAft>
                <a:spcPts val="1417"/>
              </a:spcAft>
              <a:buSzPct val="45000"/>
              <a:buFont typeface="Wingdings" panose="05000000000000000000" pitchFamily="2" charset="2"/>
              <a:buChar char="Ø"/>
            </a:pP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Lanbide </a:t>
            </a:r>
            <a:r>
              <a:rPr lang="es-ES" sz="2800" dirty="0" err="1">
                <a:solidFill>
                  <a:prstClr val="black"/>
                </a:solidFill>
                <a:latin typeface="Arial" panose="020B0604020202020204" pitchFamily="34" charset="0"/>
                <a:ea typeface="Microsoft YaHei" pitchFamily="2"/>
                <a:cs typeface="Arial" panose="020B0604020202020204" pitchFamily="34" charset="0"/>
              </a:rPr>
              <a:t>hobetzen</a:t>
            </a:r>
            <a:endParaRPr lang="es-ES" sz="2800" dirty="0">
              <a:solidFill>
                <a:prstClr val="black"/>
              </a:solidFill>
              <a:latin typeface="Arial" panose="020B0604020202020204" pitchFamily="34" charset="0"/>
              <a:ea typeface="Microsoft YaHei" pitchFamily="2"/>
              <a:cs typeface="Arial" panose="020B0604020202020204" pitchFamily="34" charset="0"/>
            </a:endParaRPr>
          </a:p>
          <a:p>
            <a:pPr marL="457200" indent="-457200" algn="ctr" defTabSz="914400">
              <a:spcBef>
                <a:spcPts val="0"/>
              </a:spcBef>
              <a:spcAft>
                <a:spcPts val="1417"/>
              </a:spcAft>
              <a:buSzPct val="45000"/>
              <a:buFont typeface="+mj-lt"/>
              <a:buAutoNum type="arabicPeriod"/>
            </a:pPr>
            <a:endParaRPr lang="es-ES" sz="2400" b="1" dirty="0">
              <a:solidFill>
                <a:prstClr val="black"/>
              </a:solidFill>
              <a:latin typeface="Arial" panose="020B0604020202020204" pitchFamily="34" charset="0"/>
              <a:ea typeface="Microsoft YaHei" pitchFamily="2"/>
              <a:cs typeface="Arial" panose="020B0604020202020204" pitchFamily="34" charset="0"/>
            </a:endParaRPr>
          </a:p>
          <a:p>
            <a:pPr algn="just" defTabSz="914400">
              <a:spcBef>
                <a:spcPts val="0"/>
              </a:spcBef>
              <a:spcAft>
                <a:spcPts val="1417"/>
              </a:spcAft>
              <a:buSzPct val="45000"/>
              <a:buFont typeface="Wingdings" panose="05000000000000000000" pitchFamily="2" charset="2"/>
              <a:buChar char="§"/>
            </a:pPr>
            <a:endParaRPr lang="es-ES" sz="2000" dirty="0">
              <a:solidFill>
                <a:prstClr val="black"/>
              </a:solidFill>
              <a:latin typeface="Arial" panose="020B0604020202020204" pitchFamily="34" charset="0"/>
              <a:ea typeface="Microsoft YaHei" pitchFamily="2"/>
              <a:cs typeface="Arial" panose="020B0604020202020204" pitchFamily="34" charset="0"/>
            </a:endParaRPr>
          </a:p>
          <a:p>
            <a:endParaRPr lang="eu-ES" dirty="0"/>
          </a:p>
        </p:txBody>
      </p:sp>
      <p:sp>
        <p:nvSpPr>
          <p:cNvPr id="4" name="CuadroTexto 3"/>
          <p:cNvSpPr txBox="1"/>
          <p:nvPr/>
        </p:nvSpPr>
        <p:spPr>
          <a:xfrm>
            <a:off x="438791" y="6237312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/>
              <a:t>7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21352" y="5698233"/>
            <a:ext cx="1632008" cy="914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65573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ulua 1">
            <a:extLst>
              <a:ext uri="{FF2B5EF4-FFF2-40B4-BE49-F238E27FC236}">
                <a16:creationId xmlns:a16="http://schemas.microsoft.com/office/drawing/2014/main" id="{966A46A9-7D18-49C6-A239-8E1B66B7BE8B}"/>
              </a:ext>
            </a:extLst>
          </p:cNvPr>
          <p:cNvSpPr txBox="1">
            <a:spLocks/>
          </p:cNvSpPr>
          <p:nvPr/>
        </p:nvSpPr>
        <p:spPr>
          <a:xfrm>
            <a:off x="-67" y="0"/>
            <a:ext cx="9906001" cy="83671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7355" tIns="33677" rIns="67355" bIns="33677" anchor="ctr"/>
          <a:lstStyle>
            <a:defPPr>
              <a:defRPr lang="en-US"/>
            </a:defPPr>
            <a:lvl1pPr eaLnBrk="1" hangingPunct="1"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1" hangingPunct="1">
              <a:defRPr sz="5900"/>
            </a:lvl2pPr>
            <a:lvl3pPr eaLnBrk="1" hangingPunct="1">
              <a:defRPr sz="5900"/>
            </a:lvl3pPr>
            <a:lvl4pPr eaLnBrk="1" hangingPunct="1">
              <a:defRPr sz="5900"/>
            </a:lvl4pPr>
            <a:lvl5pPr eaLnBrk="1" hangingPunct="1">
              <a:defRPr sz="5900"/>
            </a:lvl5pPr>
            <a:lvl6pPr marL="336774" algn="ctr" fontAlgn="base">
              <a:spcBef>
                <a:spcPct val="0"/>
              </a:spcBef>
              <a:spcAft>
                <a:spcPct val="0"/>
              </a:spcAft>
              <a:defRPr sz="5900"/>
            </a:lvl6pPr>
            <a:lvl7pPr marL="673547" algn="ctr" fontAlgn="base">
              <a:spcBef>
                <a:spcPct val="0"/>
              </a:spcBef>
              <a:spcAft>
                <a:spcPct val="0"/>
              </a:spcAft>
              <a:defRPr sz="5900"/>
            </a:lvl7pPr>
            <a:lvl8pPr marL="1010321" algn="ctr" fontAlgn="base">
              <a:spcBef>
                <a:spcPct val="0"/>
              </a:spcBef>
              <a:spcAft>
                <a:spcPct val="0"/>
              </a:spcAft>
              <a:defRPr sz="5900"/>
            </a:lvl8pPr>
            <a:lvl9pPr marL="1347094" algn="ctr" fontAlgn="base">
              <a:spcBef>
                <a:spcPct val="0"/>
              </a:spcBef>
              <a:spcAft>
                <a:spcPct val="0"/>
              </a:spcAft>
              <a:defRPr sz="5900"/>
            </a:lvl9pPr>
          </a:lstStyle>
          <a:p>
            <a:endParaRPr lang="eu-ES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DE57057F-8F97-4473-AD23-8E8E1D67B35E}"/>
              </a:ext>
            </a:extLst>
          </p:cNvPr>
          <p:cNvSpPr txBox="1"/>
          <p:nvPr/>
        </p:nvSpPr>
        <p:spPr>
          <a:xfrm>
            <a:off x="776535" y="156746"/>
            <a:ext cx="85831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MARCO DE LEGITIMACIÓN COMPETENCIAL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21352" y="5698233"/>
            <a:ext cx="1632008" cy="914855"/>
          </a:xfrm>
          <a:prstGeom prst="rect">
            <a:avLst/>
          </a:prstGeom>
        </p:spPr>
      </p:pic>
      <p:sp>
        <p:nvSpPr>
          <p:cNvPr id="4" name="Rectángulo 3"/>
          <p:cNvSpPr/>
          <p:nvPr/>
        </p:nvSpPr>
        <p:spPr>
          <a:xfrm>
            <a:off x="991799" y="1124744"/>
            <a:ext cx="7849633" cy="46935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Aft>
                <a:spcPts val="600"/>
              </a:spcAft>
              <a:buFont typeface="Wingdings" panose="05000000000000000000" pitchFamily="2" charset="2"/>
              <a:buChar char="§"/>
            </a:pPr>
            <a:endParaRPr lang="es-ES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Constitución.</a:t>
            </a:r>
          </a:p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Estatuto de Autonomía. </a:t>
            </a:r>
          </a:p>
          <a:p>
            <a:pPr marL="342900" indent="-34290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s-ES_tradnl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Ley de Empleo, aprobado por el Real Decreto Legislativo 3/2015.</a:t>
            </a:r>
            <a:endParaRPr lang="es-ES" sz="2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Real Decreto 1441/2010 </a:t>
            </a:r>
            <a:r>
              <a:rPr lang="es-ES" sz="2400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traspaso funciones PAE.</a:t>
            </a:r>
          </a:p>
          <a:p>
            <a:pPr marL="342900" lvl="0" indent="-34290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Ley 3/2011, por el que se crea Lanbide-Servicio Vasco de Empleo.</a:t>
            </a:r>
          </a:p>
          <a:p>
            <a:pPr marL="342900" lvl="0" indent="-34290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Ley 7/1985, de 2 de abril, Reguladora de las Bases del Régimen Local.</a:t>
            </a:r>
          </a:p>
          <a:p>
            <a:pPr marL="342900" lvl="0" indent="-342900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s-E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Ley 2/2016, de Instituciones Locales de Euskadi.</a:t>
            </a:r>
            <a:endParaRPr lang="es-ES" sz="24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438791" y="6237312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15706493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ulua 1">
            <a:extLst>
              <a:ext uri="{FF2B5EF4-FFF2-40B4-BE49-F238E27FC236}">
                <a16:creationId xmlns:a16="http://schemas.microsoft.com/office/drawing/2014/main" id="{966A46A9-7D18-49C6-A239-8E1B66B7BE8B}"/>
              </a:ext>
            </a:extLst>
          </p:cNvPr>
          <p:cNvSpPr txBox="1">
            <a:spLocks/>
          </p:cNvSpPr>
          <p:nvPr/>
        </p:nvSpPr>
        <p:spPr>
          <a:xfrm>
            <a:off x="-67" y="0"/>
            <a:ext cx="9906001" cy="83671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67355" tIns="33677" rIns="67355" bIns="33677" anchor="ctr"/>
          <a:lstStyle>
            <a:defPPr>
              <a:defRPr lang="en-US"/>
            </a:defPPr>
            <a:lvl1pPr eaLnBrk="1" hangingPunct="1">
              <a:defRPr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eaLnBrk="1" hangingPunct="1">
              <a:defRPr sz="5900"/>
            </a:lvl2pPr>
            <a:lvl3pPr eaLnBrk="1" hangingPunct="1">
              <a:defRPr sz="5900"/>
            </a:lvl3pPr>
            <a:lvl4pPr eaLnBrk="1" hangingPunct="1">
              <a:defRPr sz="5900"/>
            </a:lvl4pPr>
            <a:lvl5pPr eaLnBrk="1" hangingPunct="1">
              <a:defRPr sz="5900"/>
            </a:lvl5pPr>
            <a:lvl6pPr marL="336774" algn="ctr" fontAlgn="base">
              <a:spcBef>
                <a:spcPct val="0"/>
              </a:spcBef>
              <a:spcAft>
                <a:spcPct val="0"/>
              </a:spcAft>
              <a:defRPr sz="5900"/>
            </a:lvl6pPr>
            <a:lvl7pPr marL="673547" algn="ctr" fontAlgn="base">
              <a:spcBef>
                <a:spcPct val="0"/>
              </a:spcBef>
              <a:spcAft>
                <a:spcPct val="0"/>
              </a:spcAft>
              <a:defRPr sz="5900"/>
            </a:lvl7pPr>
            <a:lvl8pPr marL="1010321" algn="ctr" fontAlgn="base">
              <a:spcBef>
                <a:spcPct val="0"/>
              </a:spcBef>
              <a:spcAft>
                <a:spcPct val="0"/>
              </a:spcAft>
              <a:defRPr sz="5900"/>
            </a:lvl8pPr>
            <a:lvl9pPr marL="1347094" algn="ctr" fontAlgn="base">
              <a:spcBef>
                <a:spcPct val="0"/>
              </a:spcBef>
              <a:spcAft>
                <a:spcPct val="0"/>
              </a:spcAft>
              <a:defRPr sz="5900"/>
            </a:lvl9pPr>
          </a:lstStyle>
          <a:p>
            <a:r>
              <a:rPr lang="eu-ES" sz="2800" dirty="0"/>
              <a:t>PUNTO DE PARTIDA</a:t>
            </a:r>
          </a:p>
        </p:txBody>
      </p:sp>
      <p:sp>
        <p:nvSpPr>
          <p:cNvPr id="7" name="Rectángulo: esquinas redondeadas 6">
            <a:extLst>
              <a:ext uri="{FF2B5EF4-FFF2-40B4-BE49-F238E27FC236}">
                <a16:creationId xmlns:a16="http://schemas.microsoft.com/office/drawing/2014/main" id="{20D23F2F-33EF-464F-ABD8-864FE2634C7E}"/>
              </a:ext>
            </a:extLst>
          </p:cNvPr>
          <p:cNvSpPr/>
          <p:nvPr/>
        </p:nvSpPr>
        <p:spPr>
          <a:xfrm>
            <a:off x="537694" y="1412776"/>
            <a:ext cx="8663777" cy="4493932"/>
          </a:xfrm>
          <a:prstGeom prst="roundRect">
            <a:avLst>
              <a:gd name="adj" fmla="val 34795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94250" algn="l">
              <a:buClr>
                <a:schemeClr val="accent1">
                  <a:lumMod val="75000"/>
                </a:schemeClr>
              </a:buClr>
            </a:pPr>
            <a:endParaRPr lang="es-ES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4" name="Imagen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49344" y="5787440"/>
            <a:ext cx="1632008" cy="914855"/>
          </a:xfrm>
          <a:prstGeom prst="rect">
            <a:avLst/>
          </a:prstGeom>
        </p:spPr>
      </p:pic>
      <p:sp>
        <p:nvSpPr>
          <p:cNvPr id="2" name="Rectángulo 1"/>
          <p:cNvSpPr/>
          <p:nvPr/>
        </p:nvSpPr>
        <p:spPr>
          <a:xfrm>
            <a:off x="416496" y="1383768"/>
            <a:ext cx="907300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endParaRPr lang="es-E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92300" indent="-457200" algn="just">
              <a:lnSpc>
                <a:spcPct val="150000"/>
              </a:lnSpc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Programa de Gobierno XII Legislatura.</a:t>
            </a:r>
          </a:p>
          <a:p>
            <a:pPr marL="1892300" indent="-457200" algn="just">
              <a:lnSpc>
                <a:spcPct val="150000"/>
              </a:lnSpc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Estrategia Vasca de Empleo 2030.</a:t>
            </a:r>
          </a:p>
          <a:p>
            <a:pPr marL="1892300" indent="-457200" algn="just">
              <a:lnSpc>
                <a:spcPct val="150000"/>
              </a:lnSpc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Bases de la mesa de diálogo social 2019.</a:t>
            </a:r>
          </a:p>
          <a:p>
            <a:pPr marL="1892300" indent="-457200" algn="just">
              <a:lnSpc>
                <a:spcPct val="150000"/>
              </a:lnSpc>
              <a:spcBef>
                <a:spcPts val="1200"/>
              </a:spcBef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es-ES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Marco de diagnóstico participativo. </a:t>
            </a:r>
            <a:r>
              <a:rPr lang="es-ES" b="1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ES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438791" y="6237312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17593744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JGV">
  <a:themeElements>
    <a:clrScheme name="Intermedi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Título y subtítulo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ítulo y subtítul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Aurkezpena1" id="{01AC7C0A-3968-418B-B485-DABE22C54A37}" vid="{DA4180F5-193A-4C0E-BF6D-6E62EFFD812A}"/>
    </a:ext>
  </a:extLst>
</a:theme>
</file>

<file path=ppt/theme/theme2.xml><?xml version="1.0" encoding="utf-8"?>
<a:theme xmlns:a="http://schemas.openxmlformats.org/drawingml/2006/main" name="1_Contenido / Eduki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urkezpena1" id="{01AC7C0A-3968-418B-B485-DABE22C54A37}" vid="{AF8FF7E1-22D5-4AA2-9FAF-30E22C2B7394}"/>
    </a:ext>
  </a:extLst>
</a:theme>
</file>

<file path=ppt/theme/theme3.xml><?xml version="1.0" encoding="utf-8"?>
<a:theme xmlns:a="http://schemas.openxmlformats.org/drawingml/2006/main" name="Contenido / Eduki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urkezpena1" id="{01AC7C0A-3968-418B-B485-DABE22C54A37}" vid="{AF8FF7E1-22D5-4AA2-9FAF-30E22C2B7394}"/>
    </a:ext>
  </a:extLst>
</a:theme>
</file>

<file path=ppt/theme/theme4.xml><?xml version="1.0" encoding="utf-8"?>
<a:theme xmlns:a="http://schemas.openxmlformats.org/drawingml/2006/main" name="Agradecimientos / Eskerra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urkezpena1" id="{01AC7C0A-3968-418B-B485-DABE22C54A37}" vid="{A8BCF42B-56F7-487F-AAE5-27F1832541D2}"/>
    </a:ext>
  </a:extLst>
</a:theme>
</file>

<file path=ppt/theme/theme5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gai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ua" ma:contentTypeID="0x010100961080FA33B8DF449BA8E04595AA5705" ma:contentTypeVersion="16" ma:contentTypeDescription="Sortu dokumentu berri bat." ma:contentTypeScope="" ma:versionID="fe7b1bed469f013ffb3bdec77e4b6d42">
  <xsd:schema xmlns:xsd="http://www.w3.org/2001/XMLSchema" xmlns:xs="http://www.w3.org/2001/XMLSchema" xmlns:p="http://schemas.microsoft.com/office/2006/metadata/properties" xmlns:ns2="ef0b1429-168c-4133-829e-a92bf0d41c67" xmlns:ns3="1fc91001-d724-4a49-9ddb-7d07021195ea" targetNamespace="http://schemas.microsoft.com/office/2006/metadata/properties" ma:root="true" ma:fieldsID="49c48180013b8ae51f56f231e8fa5096" ns2:_="" ns3:_="">
    <xsd:import namespace="ef0b1429-168c-4133-829e-a92bf0d41c67"/>
    <xsd:import namespace="1fc91001-d724-4a49-9ddb-7d07021195e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0b1429-168c-4133-829e-a92bf0d41c6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rudiaren etiketak" ma:readOnly="false" ma:fieldId="{5cf76f15-5ced-4ddc-b409-7134ff3c332f}" ma:taxonomyMulti="true" ma:sspId="16238219-447f-418f-809f-6e2596424ee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c91001-d724-4a49-9ddb-7d07021195ea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Partekatuta dutenak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Xehetasunekin partekatua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c2a12b5d-533b-4f62-88a1-0a0e83474c16}" ma:internalName="TaxCatchAll" ma:showField="CatchAllData" ma:web="1fc91001-d724-4a49-9ddb-7d07021195e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Eduki mota"/>
        <xsd:element ref="dc:title" minOccurs="0" maxOccurs="1" ma:index="4" ma:displayName="Titulua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fc91001-d724-4a49-9ddb-7d07021195ea" xsi:nil="true"/>
    <lcf76f155ced4ddcb4097134ff3c332f xmlns="ef0b1429-168c-4133-829e-a92bf0d41c67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98A839A-D78A-494C-8ACE-9A17330F89E8}"/>
</file>

<file path=customXml/itemProps2.xml><?xml version="1.0" encoding="utf-8"?>
<ds:datastoreItem xmlns:ds="http://schemas.openxmlformats.org/officeDocument/2006/customXml" ds:itemID="{5C59D352-DD9B-4994-8C3B-DD33568A4932}">
  <ds:schemaRefs>
    <ds:schemaRef ds:uri="http://schemas.openxmlformats.org/package/2006/metadata/core-properties"/>
    <ds:schemaRef ds:uri="4a7f4559-a4a1-4347-b229-f848a9b98ed4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purl.org/dc/terms/"/>
    <ds:schemaRef ds:uri="http://schemas.microsoft.com/office/2006/documentManagement/types"/>
    <ds:schemaRef ds:uri="5f14faa3-31f3-4882-ba26-fe460390e5c3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2A15C12C-420E-435A-AC9E-F81115DDF9C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EJGV</Template>
  <TotalTime>13563</TotalTime>
  <Pages>0</Pages>
  <Words>1784</Words>
  <Characters>0</Characters>
  <Application>Microsoft Office PowerPoint</Application>
  <PresentationFormat>A4 (210 x 297 mm)</PresentationFormat>
  <Lines>0</Lines>
  <Paragraphs>328</Paragraphs>
  <Slides>36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4</vt:i4>
      </vt:variant>
      <vt:variant>
        <vt:lpstr>Títulos de diapositiva</vt:lpstr>
      </vt:variant>
      <vt:variant>
        <vt:i4>36</vt:i4>
      </vt:variant>
    </vt:vector>
  </HeadingPairs>
  <TitlesOfParts>
    <vt:vector size="46" baseType="lpstr">
      <vt:lpstr>Arial</vt:lpstr>
      <vt:lpstr>Calibri</vt:lpstr>
      <vt:lpstr>Courier New</vt:lpstr>
      <vt:lpstr>Gill Sans</vt:lpstr>
      <vt:lpstr>Helvetica Light</vt:lpstr>
      <vt:lpstr>Wingdings</vt:lpstr>
      <vt:lpstr>EJGV</vt:lpstr>
      <vt:lpstr>1_Contenido / Edukia</vt:lpstr>
      <vt:lpstr>Contenido / Edukia</vt:lpstr>
      <vt:lpstr>Agradecimientos / Eskerrak</vt:lpstr>
      <vt:lpstr>Presentación de PowerPoint</vt:lpstr>
      <vt:lpstr>Presentación de PowerPoint</vt:lpstr>
      <vt:lpstr>1.- Integración desde la Especialización inteligente: </vt:lpstr>
      <vt:lpstr>1.- EL NIVEL RECTOR Y EL NIVEL BASE CUENTAN YA CON UN MARCO DE SOPORTE PREEXISTENTE: </vt:lpstr>
      <vt:lpstr>ANTEPROYECTO DE LEY DE EMPLEO</vt:lpstr>
      <vt:lpstr>ANTEPROYECTO DE LEY DE EMPLEO</vt:lpstr>
      <vt:lpstr>IMPULSO TRANSFORMADOR XII LEGISLATURA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Eusko Jaurlaritza Gobierno Vasco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Ley del Sistema Vasco de Garantía de Ingresos y para la Inclusión</dc:title>
  <dc:creator>Molina Caballero, Amparo Rosario</dc:creator>
  <cp:lastModifiedBy>MARTA PAMPLONA BADENAS</cp:lastModifiedBy>
  <cp:revision>444</cp:revision>
  <cp:lastPrinted>2022-06-02T08:05:20Z</cp:lastPrinted>
  <dcterms:created xsi:type="dcterms:W3CDTF">2021-04-23T11:36:32Z</dcterms:created>
  <dcterms:modified xsi:type="dcterms:W3CDTF">2022-10-25T07:03:14Z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0x01010029FCE94430F168479011414C72CAFC71</vt:lpwstr>
  </property>
</Properties>
</file>