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4"/>
    <p:sldMasterId id="2147483665" r:id="rId5"/>
  </p:sldMasterIdLst>
  <p:notesMasterIdLst>
    <p:notesMasterId r:id="rId38"/>
  </p:notesMasterIdLst>
  <p:handoutMasterIdLst>
    <p:handoutMasterId r:id="rId39"/>
  </p:handoutMasterIdLst>
  <p:sldIdLst>
    <p:sldId id="257" r:id="rId6"/>
    <p:sldId id="286" r:id="rId7"/>
    <p:sldId id="300" r:id="rId8"/>
    <p:sldId id="289" r:id="rId9"/>
    <p:sldId id="339" r:id="rId10"/>
    <p:sldId id="340" r:id="rId11"/>
    <p:sldId id="341" r:id="rId12"/>
    <p:sldId id="328" r:id="rId13"/>
    <p:sldId id="272" r:id="rId14"/>
    <p:sldId id="273" r:id="rId15"/>
    <p:sldId id="291" r:id="rId16"/>
    <p:sldId id="292" r:id="rId17"/>
    <p:sldId id="293" r:id="rId18"/>
    <p:sldId id="294" r:id="rId19"/>
    <p:sldId id="299" r:id="rId20"/>
    <p:sldId id="337" r:id="rId21"/>
    <p:sldId id="304" r:id="rId22"/>
    <p:sldId id="310" r:id="rId23"/>
    <p:sldId id="314" r:id="rId24"/>
    <p:sldId id="318" r:id="rId25"/>
    <p:sldId id="317" r:id="rId26"/>
    <p:sldId id="315" r:id="rId27"/>
    <p:sldId id="316" r:id="rId28"/>
    <p:sldId id="282" r:id="rId29"/>
    <p:sldId id="332" r:id="rId30"/>
    <p:sldId id="306" r:id="rId31"/>
    <p:sldId id="338" r:id="rId32"/>
    <p:sldId id="334" r:id="rId33"/>
    <p:sldId id="333" r:id="rId34"/>
    <p:sldId id="319" r:id="rId35"/>
    <p:sldId id="335" r:id="rId36"/>
    <p:sldId id="324" r:id="rId37"/>
  </p:sldIdLst>
  <p:sldSz cx="12192000" cy="6858000"/>
  <p:notesSz cx="9926638" cy="6797675"/>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141" userDrawn="1">
          <p15:clr>
            <a:srgbClr val="A4A3A4"/>
          </p15:clr>
        </p15:guide>
        <p15:guide id="2" pos="312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E54"/>
    <a:srgbClr val="7AB2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200" autoAdjust="0"/>
    <p:restoredTop sz="94660" autoAdjust="0"/>
  </p:normalViewPr>
  <p:slideViewPr>
    <p:cSldViewPr>
      <p:cViewPr varScale="1">
        <p:scale>
          <a:sx n="75" d="100"/>
          <a:sy n="75" d="100"/>
        </p:scale>
        <p:origin x="1243" y="5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9" d="100"/>
          <a:sy n="89" d="100"/>
        </p:scale>
        <p:origin x="-1476" y="-108"/>
      </p:cViewPr>
      <p:guideLst>
        <p:guide orient="horz" pos="2141"/>
        <p:guide pos="3127"/>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handoutMaster" Target="handoutMasters/handoutMaster1.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tableStyles" Target="tableStyles.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pie de página"/>
          <p:cNvSpPr>
            <a:spLocks noGrp="1"/>
          </p:cNvSpPr>
          <p:nvPr>
            <p:ph type="ftr" sz="quarter" idx="2"/>
          </p:nvPr>
        </p:nvSpPr>
        <p:spPr>
          <a:xfrm>
            <a:off x="2" y="1"/>
            <a:ext cx="9926637" cy="582286"/>
          </a:xfrm>
          <a:prstGeom prst="rect">
            <a:avLst/>
          </a:prstGeom>
          <a:solidFill>
            <a:schemeClr val="bg1"/>
          </a:solidFill>
        </p:spPr>
        <p:txBody>
          <a:bodyPr tIns="108000" anchor="ctr" anchorCtr="1"/>
          <a:lstStyle/>
          <a:p>
            <a:pPr algn="ctr"/>
            <a:r>
              <a:rPr lang="es-ES" dirty="0">
                <a:solidFill>
                  <a:srgbClr val="002E54"/>
                </a:solidFill>
              </a:rPr>
              <a:t>TÍTULO DE LA PRESENTACIÓN (mayúsculas)</a:t>
            </a:r>
          </a:p>
        </p:txBody>
      </p:sp>
      <p:sp>
        <p:nvSpPr>
          <p:cNvPr id="3" name="2 Marcador de número de diapositiva"/>
          <p:cNvSpPr>
            <a:spLocks noGrp="1"/>
          </p:cNvSpPr>
          <p:nvPr>
            <p:ph type="sldNum" sz="quarter" idx="3"/>
          </p:nvPr>
        </p:nvSpPr>
        <p:spPr>
          <a:xfrm>
            <a:off x="3924884" y="6457791"/>
            <a:ext cx="2076873" cy="339884"/>
          </a:xfrm>
          <a:prstGeom prst="rect">
            <a:avLst/>
          </a:prstGeom>
        </p:spPr>
        <p:txBody>
          <a:bodyPr vert="horz" lIns="91440" tIns="45720" rIns="91440" bIns="45720" rtlCol="0" anchor="ctr" anchorCtr="1"/>
          <a:lstStyle>
            <a:lvl1pPr algn="r">
              <a:defRPr sz="1200"/>
            </a:lvl1pPr>
          </a:lstStyle>
          <a:p>
            <a:fld id="{10BD15B3-EAA1-4198-ACBF-8DC4824F5BBB}" type="slidenum">
              <a:rPr lang="es-ES" smtClean="0">
                <a:solidFill>
                  <a:srgbClr val="002E54"/>
                </a:solidFill>
              </a:rPr>
              <a:pPr/>
              <a:t>‹Nº›</a:t>
            </a:fld>
            <a:endParaRPr lang="es-ES" dirty="0">
              <a:solidFill>
                <a:srgbClr val="002E54"/>
              </a:solidFill>
            </a:endParaRPr>
          </a:p>
        </p:txBody>
      </p:sp>
    </p:spTree>
    <p:extLst>
      <p:ext uri="{BB962C8B-B14F-4D97-AF65-F5344CB8AC3E}">
        <p14:creationId xmlns:p14="http://schemas.microsoft.com/office/powerpoint/2010/main" val="2137677046"/>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2" y="0"/>
            <a:ext cx="4301543" cy="339884"/>
          </a:xfrm>
          <a:prstGeom prst="rect">
            <a:avLst/>
          </a:prstGeom>
        </p:spPr>
        <p:txBody>
          <a:bodyPr vert="horz" lIns="95939" tIns="47969" rIns="95939" bIns="47969" rtlCol="0"/>
          <a:lstStyle>
            <a:lvl1pPr algn="l">
              <a:defRPr sz="1300"/>
            </a:lvl1pPr>
          </a:lstStyle>
          <a:p>
            <a:r>
              <a:rPr lang="es-ES"/>
              <a:t>encabezado de ttttt</a:t>
            </a:r>
          </a:p>
        </p:txBody>
      </p:sp>
      <p:sp>
        <p:nvSpPr>
          <p:cNvPr id="3" name="2 Marcador de fecha"/>
          <p:cNvSpPr>
            <a:spLocks noGrp="1"/>
          </p:cNvSpPr>
          <p:nvPr>
            <p:ph type="dt" idx="1"/>
          </p:nvPr>
        </p:nvSpPr>
        <p:spPr>
          <a:xfrm>
            <a:off x="5622799" y="0"/>
            <a:ext cx="4301543" cy="339884"/>
          </a:xfrm>
          <a:prstGeom prst="rect">
            <a:avLst/>
          </a:prstGeom>
        </p:spPr>
        <p:txBody>
          <a:bodyPr vert="horz" lIns="95939" tIns="47969" rIns="95939" bIns="47969" rtlCol="0"/>
          <a:lstStyle>
            <a:lvl1pPr algn="r">
              <a:defRPr sz="1300"/>
            </a:lvl1pPr>
          </a:lstStyle>
          <a:p>
            <a:fld id="{46C22226-794F-4B59-9E66-45820CACF873}" type="datetimeFigureOut">
              <a:rPr lang="es-ES" smtClean="0"/>
              <a:pPr/>
              <a:t>25/10/2022</a:t>
            </a:fld>
            <a:endParaRPr lang="es-ES"/>
          </a:p>
        </p:txBody>
      </p:sp>
      <p:sp>
        <p:nvSpPr>
          <p:cNvPr id="4" name="3 Marcador de imagen de diapositiva"/>
          <p:cNvSpPr>
            <a:spLocks noGrp="1" noRot="1" noChangeAspect="1"/>
          </p:cNvSpPr>
          <p:nvPr>
            <p:ph type="sldImg" idx="2"/>
          </p:nvPr>
        </p:nvSpPr>
        <p:spPr>
          <a:xfrm>
            <a:off x="2697163" y="509588"/>
            <a:ext cx="4532312" cy="2549525"/>
          </a:xfrm>
          <a:prstGeom prst="rect">
            <a:avLst/>
          </a:prstGeom>
          <a:noFill/>
          <a:ln w="12700">
            <a:solidFill>
              <a:prstClr val="black"/>
            </a:solidFill>
          </a:ln>
        </p:spPr>
        <p:txBody>
          <a:bodyPr vert="horz" lIns="95939" tIns="47969" rIns="95939" bIns="47969" rtlCol="0" anchor="ctr"/>
          <a:lstStyle/>
          <a:p>
            <a:endParaRPr lang="es-ES"/>
          </a:p>
        </p:txBody>
      </p:sp>
      <p:sp>
        <p:nvSpPr>
          <p:cNvPr id="5" name="4 Marcador de notas"/>
          <p:cNvSpPr>
            <a:spLocks noGrp="1"/>
          </p:cNvSpPr>
          <p:nvPr>
            <p:ph type="body" sz="quarter" idx="3"/>
          </p:nvPr>
        </p:nvSpPr>
        <p:spPr>
          <a:xfrm>
            <a:off x="992664" y="3228896"/>
            <a:ext cx="7941310" cy="3058954"/>
          </a:xfrm>
          <a:prstGeom prst="rect">
            <a:avLst/>
          </a:prstGeom>
        </p:spPr>
        <p:txBody>
          <a:bodyPr vert="horz" lIns="95939" tIns="47969" rIns="95939" bIns="47969" rtlCol="0">
            <a:normAutofit/>
          </a:bodyPr>
          <a:lstStyle/>
          <a:p>
            <a:pPr lvl="0"/>
            <a:r>
              <a:rPr lang="es-ES" dirty="0"/>
              <a:t>Haga clic para modificar el estilo de texto del patrón</a:t>
            </a:r>
          </a:p>
          <a:p>
            <a:pPr lvl="1"/>
            <a:r>
              <a:rPr lang="es-ES" dirty="0"/>
              <a:t>Segundo nivel</a:t>
            </a:r>
          </a:p>
          <a:p>
            <a:pPr lvl="2"/>
            <a:r>
              <a:rPr lang="es-ES" dirty="0"/>
              <a:t>Tercer nivel</a:t>
            </a:r>
          </a:p>
          <a:p>
            <a:pPr lvl="3"/>
            <a:r>
              <a:rPr lang="es-ES" dirty="0"/>
              <a:t>Cuarto nivel</a:t>
            </a:r>
          </a:p>
          <a:p>
            <a:pPr lvl="4"/>
            <a:r>
              <a:rPr lang="es-ES" dirty="0"/>
              <a:t>Quinto nivel</a:t>
            </a:r>
          </a:p>
        </p:txBody>
      </p:sp>
      <p:sp>
        <p:nvSpPr>
          <p:cNvPr id="6" name="5 Marcador de pie de página"/>
          <p:cNvSpPr>
            <a:spLocks noGrp="1"/>
          </p:cNvSpPr>
          <p:nvPr>
            <p:ph type="ftr" sz="quarter" idx="4"/>
          </p:nvPr>
        </p:nvSpPr>
        <p:spPr>
          <a:xfrm>
            <a:off x="2" y="6456612"/>
            <a:ext cx="4301543" cy="339884"/>
          </a:xfrm>
          <a:prstGeom prst="rect">
            <a:avLst/>
          </a:prstGeom>
        </p:spPr>
        <p:txBody>
          <a:bodyPr vert="horz" lIns="95939" tIns="47969" rIns="95939" bIns="47969" rtlCol="0" anchor="b"/>
          <a:lstStyle>
            <a:lvl1pPr algn="l">
              <a:defRPr sz="1300"/>
            </a:lvl1pPr>
          </a:lstStyle>
          <a:p>
            <a:endParaRPr lang="es-ES"/>
          </a:p>
        </p:txBody>
      </p:sp>
      <p:sp>
        <p:nvSpPr>
          <p:cNvPr id="7" name="6 Marcador de número de diapositiva"/>
          <p:cNvSpPr>
            <a:spLocks noGrp="1"/>
          </p:cNvSpPr>
          <p:nvPr>
            <p:ph type="sldNum" sz="quarter" idx="5"/>
          </p:nvPr>
        </p:nvSpPr>
        <p:spPr>
          <a:xfrm>
            <a:off x="5622799" y="6456612"/>
            <a:ext cx="4301543" cy="339884"/>
          </a:xfrm>
          <a:prstGeom prst="rect">
            <a:avLst/>
          </a:prstGeom>
        </p:spPr>
        <p:txBody>
          <a:bodyPr vert="horz" lIns="95939" tIns="47969" rIns="95939" bIns="47969" rtlCol="0" anchor="b"/>
          <a:lstStyle>
            <a:lvl1pPr algn="r">
              <a:defRPr sz="1300"/>
            </a:lvl1pPr>
          </a:lstStyle>
          <a:p>
            <a:fld id="{F233730F-0A85-4348-8F71-C694992FA1A5}" type="slidenum">
              <a:rPr lang="es-ES" smtClean="0"/>
              <a:pPr/>
              <a:t>‹Nº›</a:t>
            </a:fld>
            <a:endParaRPr lang="es-ES"/>
          </a:p>
        </p:txBody>
      </p:sp>
    </p:spTree>
    <p:extLst>
      <p:ext uri="{BB962C8B-B14F-4D97-AF65-F5344CB8AC3E}">
        <p14:creationId xmlns:p14="http://schemas.microsoft.com/office/powerpoint/2010/main" val="229779252"/>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2697163" y="509588"/>
            <a:ext cx="4532312" cy="2549525"/>
          </a:xfrm>
        </p:spPr>
      </p:sp>
      <p:sp>
        <p:nvSpPr>
          <p:cNvPr id="3" name="Marcador de notas 2"/>
          <p:cNvSpPr>
            <a:spLocks noGrp="1"/>
          </p:cNvSpPr>
          <p:nvPr>
            <p:ph type="body" idx="1"/>
          </p:nvPr>
        </p:nvSpPr>
        <p:spPr/>
        <p:txBody>
          <a:bodyPr/>
          <a:lstStyle/>
          <a:p>
            <a:endParaRPr lang="es-ES" dirty="0"/>
          </a:p>
        </p:txBody>
      </p:sp>
      <p:sp>
        <p:nvSpPr>
          <p:cNvPr id="4" name="Marcador de encabezado 3"/>
          <p:cNvSpPr>
            <a:spLocks noGrp="1"/>
          </p:cNvSpPr>
          <p:nvPr>
            <p:ph type="hdr" sz="quarter" idx="10"/>
          </p:nvPr>
        </p:nvSpPr>
        <p:spPr/>
        <p:txBody>
          <a:bodyPr/>
          <a:lstStyle/>
          <a:p>
            <a:r>
              <a:rPr lang="es-ES" dirty="0"/>
              <a:t>encabezado de </a:t>
            </a:r>
            <a:r>
              <a:rPr lang="es-ES" dirty="0" err="1"/>
              <a:t>ttttt</a:t>
            </a:r>
            <a:endParaRPr lang="es-ES"/>
          </a:p>
        </p:txBody>
      </p:sp>
      <p:sp>
        <p:nvSpPr>
          <p:cNvPr id="5" name="Marcador de número de diapositiva 4"/>
          <p:cNvSpPr>
            <a:spLocks noGrp="1"/>
          </p:cNvSpPr>
          <p:nvPr>
            <p:ph type="sldNum" sz="quarter" idx="11"/>
          </p:nvPr>
        </p:nvSpPr>
        <p:spPr/>
        <p:txBody>
          <a:bodyPr/>
          <a:lstStyle/>
          <a:p>
            <a:fld id="{F233730F-0A85-4348-8F71-C694992FA1A5}" type="slidenum">
              <a:rPr lang="es-ES" smtClean="0"/>
              <a:pPr/>
              <a:t>3</a:t>
            </a:fld>
            <a:endParaRPr lang="es-ES"/>
          </a:p>
        </p:txBody>
      </p:sp>
    </p:spTree>
    <p:extLst>
      <p:ext uri="{BB962C8B-B14F-4D97-AF65-F5344CB8AC3E}">
        <p14:creationId xmlns:p14="http://schemas.microsoft.com/office/powerpoint/2010/main" val="1010757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ARES 2">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INTERIOR UN CONTENIDO">
    <p:spTree>
      <p:nvGrpSpPr>
        <p:cNvPr id="1" name=""/>
        <p:cNvGrpSpPr/>
        <p:nvPr/>
      </p:nvGrpSpPr>
      <p:grpSpPr>
        <a:xfrm>
          <a:off x="0" y="0"/>
          <a:ext cx="0" cy="0"/>
          <a:chOff x="0" y="0"/>
          <a:chExt cx="0" cy="0"/>
        </a:xfrm>
      </p:grpSpPr>
      <p:sp>
        <p:nvSpPr>
          <p:cNvPr id="2" name="1 Rectángulo"/>
          <p:cNvSpPr/>
          <p:nvPr userDrawn="1"/>
        </p:nvSpPr>
        <p:spPr>
          <a:xfrm>
            <a:off x="0" y="0"/>
            <a:ext cx="12192000" cy="907200"/>
          </a:xfrm>
          <a:prstGeom prst="rect">
            <a:avLst/>
          </a:prstGeom>
          <a:solidFill>
            <a:srgbClr val="002E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800"/>
          </a:p>
        </p:txBody>
      </p:sp>
      <p:sp>
        <p:nvSpPr>
          <p:cNvPr id="5" name="1 Marcador de número de diapositiva"/>
          <p:cNvSpPr>
            <a:spLocks noGrp="1"/>
          </p:cNvSpPr>
          <p:nvPr>
            <p:ph type="sldNum" sz="quarter" idx="4"/>
          </p:nvPr>
        </p:nvSpPr>
        <p:spPr>
          <a:xfrm>
            <a:off x="82848" y="6387438"/>
            <a:ext cx="732565" cy="365125"/>
          </a:xfrm>
          <a:prstGeom prst="rect">
            <a:avLst/>
          </a:prstGeom>
          <a:solidFill>
            <a:schemeClr val="bg1"/>
          </a:solidFill>
        </p:spPr>
        <p:txBody>
          <a:bodyPr vert="horz" lIns="91440" tIns="45720" rIns="91440" bIns="45720" rtlCol="0" anchor="ctr"/>
          <a:lstStyle>
            <a:lvl1pPr algn="ctr">
              <a:defRPr sz="1200" b="1">
                <a:solidFill>
                  <a:srgbClr val="002E54"/>
                </a:solidFill>
                <a:latin typeface="Arial" panose="020B0604020202020204" pitchFamily="34" charset="0"/>
                <a:cs typeface="Arial" panose="020B0604020202020204" pitchFamily="34" charset="0"/>
              </a:defRPr>
            </a:lvl1pPr>
          </a:lstStyle>
          <a:p>
            <a:fld id="{6CD32176-65D9-4359-8594-D1C589AFA430}" type="slidenum">
              <a:rPr lang="es-ES_tradnl" smtClean="0"/>
              <a:pPr/>
              <a:t>‹Nº›</a:t>
            </a:fld>
            <a:endParaRPr lang="es-ES_tradnl" dirty="0"/>
          </a:p>
        </p:txBody>
      </p:sp>
    </p:spTree>
    <p:extLst>
      <p:ext uri="{BB962C8B-B14F-4D97-AF65-F5344CB8AC3E}">
        <p14:creationId xmlns:p14="http://schemas.microsoft.com/office/powerpoint/2010/main" val="1339373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ERIOR UN CONTENIDO">
    <p:spTree>
      <p:nvGrpSpPr>
        <p:cNvPr id="1" name=""/>
        <p:cNvGrpSpPr/>
        <p:nvPr/>
      </p:nvGrpSpPr>
      <p:grpSpPr>
        <a:xfrm>
          <a:off x="0" y="0"/>
          <a:ext cx="0" cy="0"/>
          <a:chOff x="0" y="0"/>
          <a:chExt cx="0" cy="0"/>
        </a:xfrm>
      </p:grpSpPr>
      <p:pic>
        <p:nvPicPr>
          <p:cNvPr id="4" name="Imagen 6"/>
          <p:cNvPicPr>
            <a:picLocks noChangeAspect="1"/>
          </p:cNvPicPr>
          <p:nvPr userDrawn="1"/>
        </p:nvPicPr>
        <p:blipFill>
          <a:blip r:embed="rId2" cstate="print"/>
          <a:srcRect b="84375"/>
          <a:stretch>
            <a:fillRect/>
          </a:stretch>
        </p:blipFill>
        <p:spPr bwMode="auto">
          <a:xfrm>
            <a:off x="0" y="0"/>
            <a:ext cx="12192043" cy="908720"/>
          </a:xfrm>
          <a:prstGeom prst="rect">
            <a:avLst/>
          </a:prstGeom>
          <a:solidFill>
            <a:srgbClr val="7AB2DC"/>
          </a:solidFill>
          <a:ln w="9525">
            <a:noFill/>
            <a:miter lim="800000"/>
            <a:headEnd/>
            <a:tailEnd/>
          </a:ln>
        </p:spPr>
      </p:pic>
      <p:sp>
        <p:nvSpPr>
          <p:cNvPr id="8" name="1 Marcador de número de diapositiva"/>
          <p:cNvSpPr>
            <a:spLocks noGrp="1"/>
          </p:cNvSpPr>
          <p:nvPr>
            <p:ph type="sldNum" sz="quarter" idx="4"/>
          </p:nvPr>
        </p:nvSpPr>
        <p:spPr>
          <a:xfrm>
            <a:off x="82848" y="6387438"/>
            <a:ext cx="732565" cy="365125"/>
          </a:xfrm>
          <a:prstGeom prst="rect">
            <a:avLst/>
          </a:prstGeom>
          <a:solidFill>
            <a:schemeClr val="bg1"/>
          </a:solidFill>
        </p:spPr>
        <p:txBody>
          <a:bodyPr vert="horz" lIns="91440" tIns="45720" rIns="91440" bIns="45720" rtlCol="0" anchor="ctr"/>
          <a:lstStyle>
            <a:lvl1pPr algn="ctr">
              <a:defRPr sz="1200" b="1">
                <a:solidFill>
                  <a:srgbClr val="002E54"/>
                </a:solidFill>
                <a:latin typeface="Arial" panose="020B0604020202020204" pitchFamily="34" charset="0"/>
                <a:cs typeface="Arial" panose="020B0604020202020204" pitchFamily="34" charset="0"/>
              </a:defRPr>
            </a:lvl1pPr>
          </a:lstStyle>
          <a:p>
            <a:fld id="{6CD32176-65D9-4359-8594-D1C589AFA430}" type="slidenum">
              <a:rPr lang="es-ES_tradnl" smtClean="0"/>
              <a:pPr/>
              <a:t>‹Nº›</a:t>
            </a:fld>
            <a:endParaRPr lang="es-ES_tradnl"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3_INTERIOR UN CONTENIDO">
    <p:spTree>
      <p:nvGrpSpPr>
        <p:cNvPr id="1" name=""/>
        <p:cNvGrpSpPr/>
        <p:nvPr/>
      </p:nvGrpSpPr>
      <p:grpSpPr>
        <a:xfrm>
          <a:off x="0" y="0"/>
          <a:ext cx="0" cy="0"/>
          <a:chOff x="0" y="0"/>
          <a:chExt cx="0" cy="0"/>
        </a:xfrm>
      </p:grpSpPr>
      <p:pic>
        <p:nvPicPr>
          <p:cNvPr id="4" name="Imagen 6"/>
          <p:cNvPicPr>
            <a:picLocks noChangeAspect="1"/>
          </p:cNvPicPr>
          <p:nvPr userDrawn="1"/>
        </p:nvPicPr>
        <p:blipFill>
          <a:blip r:embed="rId2" cstate="print"/>
          <a:srcRect b="84375"/>
          <a:stretch>
            <a:fillRect/>
          </a:stretch>
        </p:blipFill>
        <p:spPr bwMode="auto">
          <a:xfrm>
            <a:off x="2" y="1"/>
            <a:ext cx="12192043" cy="908720"/>
          </a:xfrm>
          <a:prstGeom prst="rect">
            <a:avLst/>
          </a:prstGeom>
          <a:solidFill>
            <a:srgbClr val="7AB2DC"/>
          </a:solidFill>
          <a:ln w="9525">
            <a:noFill/>
            <a:miter lim="800000"/>
            <a:headEnd/>
            <a:tailEnd/>
          </a:ln>
        </p:spPr>
      </p:pic>
      <p:sp>
        <p:nvSpPr>
          <p:cNvPr id="8" name="1 Marcador de número de diapositiva"/>
          <p:cNvSpPr>
            <a:spLocks noGrp="1"/>
          </p:cNvSpPr>
          <p:nvPr>
            <p:ph type="sldNum" sz="quarter" idx="4"/>
          </p:nvPr>
        </p:nvSpPr>
        <p:spPr>
          <a:xfrm>
            <a:off x="82848" y="6387441"/>
            <a:ext cx="732565" cy="365125"/>
          </a:xfrm>
          <a:prstGeom prst="rect">
            <a:avLst/>
          </a:prstGeom>
          <a:solidFill>
            <a:schemeClr val="bg1"/>
          </a:solidFill>
        </p:spPr>
        <p:txBody>
          <a:bodyPr vert="horz" lIns="91440" tIns="45720" rIns="91440" bIns="45720" rtlCol="0" anchor="ctr"/>
          <a:lstStyle>
            <a:lvl1pPr algn="ctr">
              <a:defRPr sz="831" b="1">
                <a:solidFill>
                  <a:srgbClr val="002E54"/>
                </a:solidFill>
                <a:latin typeface="Arial" panose="020B0604020202020204" pitchFamily="34" charset="0"/>
                <a:cs typeface="Arial" panose="020B0604020202020204" pitchFamily="34" charset="0"/>
              </a:defRPr>
            </a:lvl1pPr>
          </a:lstStyle>
          <a:p>
            <a:fld id="{6CD32176-65D9-4359-8594-D1C589AFA430}" type="slidenum">
              <a:rPr lang="es-ES_tradnl" smtClean="0"/>
              <a:pPr/>
              <a:t>‹Nº›</a:t>
            </a:fld>
            <a:endParaRPr lang="es-ES_tradnl" dirty="0"/>
          </a:p>
        </p:txBody>
      </p:sp>
      <p:sp>
        <p:nvSpPr>
          <p:cNvPr id="5" name="Título 2"/>
          <p:cNvSpPr>
            <a:spLocks noGrp="1"/>
          </p:cNvSpPr>
          <p:nvPr>
            <p:ph type="title"/>
          </p:nvPr>
        </p:nvSpPr>
        <p:spPr>
          <a:xfrm>
            <a:off x="813924" y="244419"/>
            <a:ext cx="10515600" cy="520286"/>
          </a:xfrm>
          <a:prstGeom prst="rect">
            <a:avLst/>
          </a:prstGeom>
        </p:spPr>
        <p:txBody>
          <a:bodyPr/>
          <a:lstStyle>
            <a:lvl1pPr>
              <a:defRPr sz="1939">
                <a:solidFill>
                  <a:schemeClr val="bg1"/>
                </a:solidFill>
              </a:defRPr>
            </a:lvl1pPr>
          </a:lstStyle>
          <a:p>
            <a:r>
              <a:rPr lang="es-ES" dirty="0"/>
              <a:t>Haga clic para modificar el estilo de título del patrón</a:t>
            </a:r>
          </a:p>
        </p:txBody>
      </p:sp>
      <p:sp>
        <p:nvSpPr>
          <p:cNvPr id="6" name="Marcador de texto 5"/>
          <p:cNvSpPr>
            <a:spLocks noGrp="1"/>
          </p:cNvSpPr>
          <p:nvPr>
            <p:ph type="body" sz="quarter" idx="10"/>
          </p:nvPr>
        </p:nvSpPr>
        <p:spPr>
          <a:xfrm>
            <a:off x="527054" y="1052514"/>
            <a:ext cx="11040533" cy="504826"/>
          </a:xfrm>
          <a:prstGeom prst="rect">
            <a:avLst/>
          </a:prstGeom>
        </p:spPr>
        <p:txBody>
          <a:bodyPr/>
          <a:lstStyle>
            <a:lvl1pPr>
              <a:defRPr sz="1246"/>
            </a:lvl1pPr>
            <a:lvl2pPr>
              <a:defRPr sz="1246"/>
            </a:lvl2pPr>
            <a:lvl3pPr>
              <a:defRPr sz="1246"/>
            </a:lvl3pPr>
            <a:lvl4pPr>
              <a:defRPr sz="1246"/>
            </a:lvl4pPr>
            <a:lvl5pPr>
              <a:defRPr sz="1246"/>
            </a:lvl5pPr>
          </a:lstStyle>
          <a:p>
            <a:pPr lvl="0"/>
            <a:r>
              <a:rPr lang="es-ES" dirty="0"/>
              <a:t>Editar el estilo de texto del patrón</a:t>
            </a:r>
          </a:p>
          <a:p>
            <a:pPr lvl="1"/>
            <a:r>
              <a:rPr lang="es-ES" dirty="0"/>
              <a:t>Segundo nivel</a:t>
            </a:r>
          </a:p>
          <a:p>
            <a:pPr lvl="2"/>
            <a:r>
              <a:rPr lang="es-ES" dirty="0"/>
              <a:t>Tercer nivel</a:t>
            </a:r>
          </a:p>
          <a:p>
            <a:pPr lvl="3"/>
            <a:r>
              <a:rPr lang="es-ES" dirty="0"/>
              <a:t>Cuarto nivel</a:t>
            </a:r>
          </a:p>
          <a:p>
            <a:pPr lvl="4"/>
            <a:r>
              <a:rPr lang="es-ES" dirty="0"/>
              <a:t>Quinto nivel</a:t>
            </a:r>
          </a:p>
        </p:txBody>
      </p:sp>
    </p:spTree>
    <p:extLst>
      <p:ext uri="{BB962C8B-B14F-4D97-AF65-F5344CB8AC3E}">
        <p14:creationId xmlns:p14="http://schemas.microsoft.com/office/powerpoint/2010/main" val="176779497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02E54"/>
        </a:solidFill>
        <a:effectLst/>
      </p:bgPr>
    </p:bg>
    <p:spTree>
      <p:nvGrpSpPr>
        <p:cNvPr id="1" name=""/>
        <p:cNvGrpSpPr/>
        <p:nvPr/>
      </p:nvGrpSpPr>
      <p:grpSpPr>
        <a:xfrm>
          <a:off x="0" y="0"/>
          <a:ext cx="0" cy="0"/>
          <a:chOff x="0" y="0"/>
          <a:chExt cx="0" cy="0"/>
        </a:xfrm>
      </p:grpSpPr>
      <p:sp>
        <p:nvSpPr>
          <p:cNvPr id="6" name="5 Rectángulo"/>
          <p:cNvSpPr/>
          <p:nvPr userDrawn="1"/>
        </p:nvSpPr>
        <p:spPr>
          <a:xfrm>
            <a:off x="0" y="6093296"/>
            <a:ext cx="12192000" cy="7647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800"/>
          </a:p>
        </p:txBody>
      </p:sp>
      <p:pic>
        <p:nvPicPr>
          <p:cNvPr id="3" name="2 Imagen" descr="cadeneta válida ppt.png"/>
          <p:cNvPicPr>
            <a:picLocks noChangeAspect="1"/>
          </p:cNvPicPr>
          <p:nvPr/>
        </p:nvPicPr>
        <p:blipFill>
          <a:blip r:embed="rId3" cstate="print"/>
          <a:stretch>
            <a:fillRect/>
          </a:stretch>
        </p:blipFill>
        <p:spPr>
          <a:xfrm>
            <a:off x="-10257972" y="5733288"/>
            <a:ext cx="32707944" cy="288000"/>
          </a:xfrm>
          <a:prstGeom prst="rect">
            <a:avLst/>
          </a:prstGeom>
        </p:spPr>
      </p:pic>
      <p:pic>
        <p:nvPicPr>
          <p:cNvPr id="7" name="6 Imagen" descr="FSE-NEXT-GENERATION-H-COLOR.png"/>
          <p:cNvPicPr>
            <a:picLocks noChangeAspect="1"/>
          </p:cNvPicPr>
          <p:nvPr userDrawn="1"/>
        </p:nvPicPr>
        <p:blipFill>
          <a:blip r:embed="rId4" cstate="print"/>
          <a:stretch>
            <a:fillRect/>
          </a:stretch>
        </p:blipFill>
        <p:spPr>
          <a:xfrm>
            <a:off x="8496267" y="6268653"/>
            <a:ext cx="3202560" cy="432000"/>
          </a:xfrm>
          <a:prstGeom prst="rect">
            <a:avLst/>
          </a:prstGeom>
        </p:spPr>
      </p:pic>
      <p:pic>
        <p:nvPicPr>
          <p:cNvPr id="8" name="7 Imagen" descr="SNE.jpg"/>
          <p:cNvPicPr>
            <a:picLocks noChangeAspect="1"/>
          </p:cNvPicPr>
          <p:nvPr userDrawn="1"/>
        </p:nvPicPr>
        <p:blipFill>
          <a:blip r:embed="rId5" cstate="print"/>
          <a:stretch>
            <a:fillRect/>
          </a:stretch>
        </p:blipFill>
        <p:spPr>
          <a:xfrm>
            <a:off x="490048" y="6286653"/>
            <a:ext cx="2437600" cy="396000"/>
          </a:xfrm>
          <a:prstGeom prst="rect">
            <a:avLst/>
          </a:prstGeom>
        </p:spPr>
      </p:pic>
      <p:pic>
        <p:nvPicPr>
          <p:cNvPr id="10" name="9 Imagen"/>
          <p:cNvPicPr>
            <a:picLocks noChangeAspect="1"/>
          </p:cNvPicPr>
          <p:nvPr userDrawn="1"/>
        </p:nvPicPr>
        <p:blipFill>
          <a:blip r:embed="rId6" cstate="print"/>
          <a:stretch>
            <a:fillRect/>
          </a:stretch>
        </p:blipFill>
        <p:spPr>
          <a:xfrm>
            <a:off x="4655840" y="6237312"/>
            <a:ext cx="2792592" cy="468000"/>
          </a:xfrm>
          <a:prstGeom prst="rect">
            <a:avLst/>
          </a:prstGeom>
        </p:spPr>
      </p:pic>
      <p:pic>
        <p:nvPicPr>
          <p:cNvPr id="11" name="8 Imagen">
            <a:extLst>
              <a:ext uri="{FF2B5EF4-FFF2-40B4-BE49-F238E27FC236}">
                <a16:creationId xmlns:a16="http://schemas.microsoft.com/office/drawing/2014/main" id="{AA5AA292-8499-4060-9F79-D07EFC3EBCCC}"/>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3215680" y="149902"/>
            <a:ext cx="5976664" cy="2151599"/>
          </a:xfrm>
          <a:prstGeom prst="rect">
            <a:avLst/>
          </a:prstGeom>
        </p:spPr>
      </p:pic>
    </p:spTree>
  </p:cSld>
  <p:clrMap bg1="lt1" tx1="dk1" bg2="lt2" tx2="dk2" accent1="accent1" accent2="accent2" accent3="accent3" accent4="accent4" accent5="accent5" accent6="accent6" hlink="hlink" folHlink="folHlink"/>
  <p:sldLayoutIdLst>
    <p:sldLayoutId id="2147483669" r:id="rId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2 Imagen"/>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58509" y="6498000"/>
            <a:ext cx="8048148" cy="162000"/>
          </a:xfrm>
          <a:prstGeom prst="rect">
            <a:avLst/>
          </a:prstGeom>
        </p:spPr>
      </p:pic>
      <p:pic>
        <p:nvPicPr>
          <p:cNvPr id="4" name="3 Imagen"/>
          <p:cNvPicPr>
            <a:picLocks noChangeAspect="1"/>
          </p:cNvPicPr>
          <p:nvPr userDrawn="1"/>
        </p:nvPicPr>
        <p:blipFill rotWithShape="1">
          <a:blip r:embed="rId6" cstate="print"/>
          <a:srcRect t="1" r="26580" b="-12"/>
          <a:stretch/>
        </p:blipFill>
        <p:spPr>
          <a:xfrm>
            <a:off x="9072331" y="6381328"/>
            <a:ext cx="2208245" cy="360040"/>
          </a:xfrm>
          <a:prstGeom prst="rect">
            <a:avLst/>
          </a:prstGeom>
        </p:spPr>
      </p:pic>
    </p:spTree>
  </p:cSld>
  <p:clrMap bg1="lt1" tx1="dk1" bg2="lt2" tx2="dk2" accent1="accent1" accent2="accent2" accent3="accent3" accent4="accent4" accent5="accent5" accent6="accent6" hlink="hlink" folHlink="folHlink"/>
  <p:sldLayoutIdLst>
    <p:sldLayoutId id="2147483715" r:id="rId1"/>
    <p:sldLayoutId id="2147483679" r:id="rId2"/>
    <p:sldLayoutId id="2147483716" r:id="rId3"/>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1680547" y="428576"/>
            <a:ext cx="8640959" cy="1200329"/>
          </a:xfrm>
          <a:prstGeom prst="rect">
            <a:avLst/>
          </a:prstGeom>
        </p:spPr>
        <p:txBody>
          <a:bodyPr wrap="square">
            <a:spAutoFit/>
          </a:bodyPr>
          <a:lstStyle/>
          <a:p>
            <a:pPr algn="ctr"/>
            <a:endParaRPr lang="es-ES" sz="3600" dirty="0">
              <a:solidFill>
                <a:schemeClr val="bg1"/>
              </a:solidFill>
              <a:latin typeface="Arial" panose="020B0604020202020204" pitchFamily="34" charset="0"/>
              <a:cs typeface="Arial" panose="020B0604020202020204" pitchFamily="34" charset="0"/>
            </a:endParaRPr>
          </a:p>
          <a:p>
            <a:pPr algn="ctr"/>
            <a:endParaRPr lang="es-ES" sz="3600" dirty="0">
              <a:solidFill>
                <a:schemeClr val="bg1"/>
              </a:solidFill>
              <a:latin typeface="Arial" panose="020B0604020202020204" pitchFamily="34" charset="0"/>
              <a:cs typeface="Arial" panose="020B0604020202020204" pitchFamily="34" charset="0"/>
            </a:endParaRPr>
          </a:p>
        </p:txBody>
      </p:sp>
      <p:sp>
        <p:nvSpPr>
          <p:cNvPr id="7" name="6 Rectángulo"/>
          <p:cNvSpPr/>
          <p:nvPr/>
        </p:nvSpPr>
        <p:spPr>
          <a:xfrm>
            <a:off x="1524000" y="1916833"/>
            <a:ext cx="9144000" cy="3293209"/>
          </a:xfrm>
          <a:prstGeom prst="rect">
            <a:avLst/>
          </a:prstGeom>
        </p:spPr>
        <p:txBody>
          <a:bodyPr wrap="square">
            <a:spAutoFit/>
          </a:bodyPr>
          <a:lstStyle/>
          <a:p>
            <a:pPr algn="ctr"/>
            <a:endParaRPr lang="es-ES" sz="2400" dirty="0">
              <a:solidFill>
                <a:schemeClr val="bg1"/>
              </a:solidFill>
              <a:latin typeface="Arial" panose="020B0604020202020204" pitchFamily="34" charset="0"/>
              <a:cs typeface="Arial" panose="020B0604020202020204" pitchFamily="34" charset="0"/>
            </a:endParaRPr>
          </a:p>
          <a:p>
            <a:pPr algn="ctr"/>
            <a:endParaRPr lang="es-ES" sz="2400" dirty="0">
              <a:solidFill>
                <a:schemeClr val="bg1"/>
              </a:solidFill>
              <a:latin typeface="Arial" panose="020B0604020202020204" pitchFamily="34" charset="0"/>
              <a:cs typeface="Arial" panose="020B0604020202020204" pitchFamily="34" charset="0"/>
            </a:endParaRPr>
          </a:p>
          <a:p>
            <a:pPr algn="ctr"/>
            <a:r>
              <a:rPr lang="es-ES" sz="2400" dirty="0">
                <a:solidFill>
                  <a:schemeClr val="bg1"/>
                </a:solidFill>
                <a:latin typeface="Arial" panose="020B0604020202020204" pitchFamily="34" charset="0"/>
                <a:cs typeface="Arial" panose="020B0604020202020204" pitchFamily="34" charset="0"/>
              </a:rPr>
              <a:t>PROYECTO DE LEY ESTATAL DE EMPLEO</a:t>
            </a:r>
          </a:p>
          <a:p>
            <a:pPr algn="ctr"/>
            <a:endParaRPr lang="es-ES" sz="2400" dirty="0">
              <a:solidFill>
                <a:schemeClr val="bg1"/>
              </a:solidFill>
              <a:latin typeface="Arial" panose="020B0604020202020204" pitchFamily="34" charset="0"/>
              <a:cs typeface="Arial" panose="020B0604020202020204" pitchFamily="34" charset="0"/>
            </a:endParaRPr>
          </a:p>
          <a:p>
            <a:pPr algn="r"/>
            <a:r>
              <a:rPr lang="es-ES" sz="2000" dirty="0">
                <a:solidFill>
                  <a:schemeClr val="bg1"/>
                </a:solidFill>
                <a:latin typeface="Arial" panose="020B0604020202020204" pitchFamily="34" charset="0"/>
                <a:cs typeface="Arial" panose="020B0604020202020204" pitchFamily="34" charset="0"/>
              </a:rPr>
              <a:t>Gerardo Gutiérrez </a:t>
            </a:r>
            <a:r>
              <a:rPr lang="es-ES" sz="2000" dirty="0" err="1">
                <a:solidFill>
                  <a:schemeClr val="bg1"/>
                </a:solidFill>
                <a:latin typeface="Arial" panose="020B0604020202020204" pitchFamily="34" charset="0"/>
                <a:cs typeface="Arial" panose="020B0604020202020204" pitchFamily="34" charset="0"/>
              </a:rPr>
              <a:t>Ardoy</a:t>
            </a:r>
            <a:endParaRPr lang="es-ES" sz="2000" dirty="0">
              <a:solidFill>
                <a:schemeClr val="bg1"/>
              </a:solidFill>
              <a:latin typeface="Arial" panose="020B0604020202020204" pitchFamily="34" charset="0"/>
              <a:cs typeface="Arial" panose="020B0604020202020204" pitchFamily="34" charset="0"/>
            </a:endParaRPr>
          </a:p>
          <a:p>
            <a:pPr algn="r"/>
            <a:r>
              <a:rPr lang="es-ES" sz="2000" dirty="0">
                <a:solidFill>
                  <a:schemeClr val="bg1"/>
                </a:solidFill>
                <a:latin typeface="Arial" panose="020B0604020202020204" pitchFamily="34" charset="0"/>
                <a:cs typeface="Arial" panose="020B0604020202020204" pitchFamily="34" charset="0"/>
              </a:rPr>
              <a:t>Director General del Servicio Público de Empleo Estatal</a:t>
            </a:r>
          </a:p>
          <a:p>
            <a:pPr algn="ctr"/>
            <a:endParaRPr lang="es-ES" sz="2400" dirty="0">
              <a:solidFill>
                <a:schemeClr val="bg1"/>
              </a:solidFill>
              <a:latin typeface="Arial" panose="020B0604020202020204" pitchFamily="34" charset="0"/>
              <a:cs typeface="Arial" panose="020B0604020202020204" pitchFamily="34" charset="0"/>
            </a:endParaRPr>
          </a:p>
          <a:p>
            <a:pPr algn="ctr"/>
            <a:endParaRPr lang="es-ES" sz="2400" dirty="0">
              <a:solidFill>
                <a:schemeClr val="bg1"/>
              </a:solidFill>
              <a:latin typeface="Arial" panose="020B0604020202020204" pitchFamily="34" charset="0"/>
              <a:cs typeface="Arial" panose="020B0604020202020204" pitchFamily="34" charset="0"/>
            </a:endParaRPr>
          </a:p>
          <a:p>
            <a:pPr algn="ctr"/>
            <a:r>
              <a:rPr lang="es-ES" sz="1200" i="1" dirty="0">
                <a:solidFill>
                  <a:schemeClr val="bg1"/>
                </a:solidFill>
                <a:latin typeface="Arial" panose="020B0604020202020204" pitchFamily="34" charset="0"/>
                <a:cs typeface="Arial" panose="020B0604020202020204" pitchFamily="34" charset="0"/>
              </a:rPr>
              <a:t>V CONGRESO EMPLEO</a:t>
            </a:r>
          </a:p>
          <a:p>
            <a:pPr algn="ctr"/>
            <a:r>
              <a:rPr lang="es-ES" sz="1200" i="1" dirty="0">
                <a:solidFill>
                  <a:schemeClr val="bg1"/>
                </a:solidFill>
                <a:latin typeface="Arial" panose="020B0604020202020204" pitchFamily="34" charset="0"/>
                <a:cs typeface="Arial" panose="020B0604020202020204" pitchFamily="34" charset="0"/>
              </a:rPr>
              <a:t>Donostia-San Sebastián 27 y 28 octubre 2022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4"/>
          </p:nvPr>
        </p:nvSpPr>
        <p:spPr/>
        <p:txBody>
          <a:bodyPr/>
          <a:lstStyle/>
          <a:p>
            <a:fld id="{6CD32176-65D9-4359-8594-D1C589AFA430}" type="slidenum">
              <a:rPr lang="es-ES_tradnl" smtClean="0"/>
              <a:pPr/>
              <a:t>10</a:t>
            </a:fld>
            <a:endParaRPr lang="es-ES_tradnl" dirty="0"/>
          </a:p>
        </p:txBody>
      </p:sp>
      <p:sp>
        <p:nvSpPr>
          <p:cNvPr id="5" name="CuadroTexto 4"/>
          <p:cNvSpPr txBox="1"/>
          <p:nvPr/>
        </p:nvSpPr>
        <p:spPr>
          <a:xfrm>
            <a:off x="1720080" y="1003315"/>
            <a:ext cx="8931352" cy="5416868"/>
          </a:xfrm>
          <a:prstGeom prst="rect">
            <a:avLst/>
          </a:prstGeom>
          <a:noFill/>
        </p:spPr>
        <p:txBody>
          <a:bodyPr wrap="square" rtlCol="0">
            <a:spAutoFit/>
          </a:bodyPr>
          <a:lstStyle/>
          <a:p>
            <a:pPr marL="293214" indent="-293214" algn="just">
              <a:buFont typeface="Arial" panose="020B0604020202020204" pitchFamily="34" charset="0"/>
              <a:buChar char="•"/>
            </a:pPr>
            <a:r>
              <a:rPr lang="es-ES" sz="1600" b="1" dirty="0">
                <a:solidFill>
                  <a:schemeClr val="accent2"/>
                </a:solidFill>
              </a:rPr>
              <a:t>OBJETIVOS DE LA POLÍTICA DE EMPLEO</a:t>
            </a:r>
          </a:p>
          <a:p>
            <a:pPr marL="542925" indent="-285750">
              <a:spcBef>
                <a:spcPts val="600"/>
              </a:spcBef>
              <a:buFont typeface="Wingdings" panose="05000000000000000000" pitchFamily="2" charset="2"/>
              <a:buChar char="§"/>
            </a:pPr>
            <a:r>
              <a:rPr lang="es-ES" sz="1300" dirty="0"/>
              <a:t>Generación de </a:t>
            </a:r>
            <a:r>
              <a:rPr lang="es-ES" sz="1300" b="1" dirty="0"/>
              <a:t>mercados de trabajo inclusivos </a:t>
            </a:r>
            <a:r>
              <a:rPr lang="es-ES" sz="1300" dirty="0"/>
              <a:t>garanticen la efectiva </a:t>
            </a:r>
            <a:r>
              <a:rPr lang="es-ES" sz="1300" b="1" dirty="0"/>
              <a:t>igualdad </a:t>
            </a:r>
            <a:r>
              <a:rPr lang="es-ES" sz="1300" dirty="0"/>
              <a:t>de oportunidades y la </a:t>
            </a:r>
            <a:r>
              <a:rPr lang="es-ES" sz="1300" b="1" dirty="0"/>
              <a:t>no discriminación</a:t>
            </a:r>
            <a:r>
              <a:rPr lang="es-ES" sz="1300" dirty="0"/>
              <a:t> en el acceso al empleo</a:t>
            </a:r>
          </a:p>
          <a:p>
            <a:pPr marL="542925" indent="-285750">
              <a:spcBef>
                <a:spcPts val="600"/>
              </a:spcBef>
              <a:buFont typeface="Wingdings" panose="05000000000000000000" pitchFamily="2" charset="2"/>
              <a:buChar char="§"/>
            </a:pPr>
            <a:r>
              <a:rPr lang="es-ES" sz="1300" dirty="0"/>
              <a:t>Impulso a la creación de </a:t>
            </a:r>
            <a:r>
              <a:rPr lang="es-ES" sz="1300" b="1" dirty="0"/>
              <a:t>empleos de calidad</a:t>
            </a:r>
            <a:r>
              <a:rPr lang="es-ES" sz="1300" dirty="0"/>
              <a:t>, estables y generadores de recursos económicos suficientes y justos</a:t>
            </a:r>
          </a:p>
          <a:p>
            <a:pPr marL="542925" indent="-285750">
              <a:spcBef>
                <a:spcPts val="600"/>
              </a:spcBef>
              <a:buFont typeface="Wingdings" panose="05000000000000000000" pitchFamily="2" charset="2"/>
              <a:buChar char="§"/>
            </a:pPr>
            <a:r>
              <a:rPr lang="es-ES" sz="1300" b="1" dirty="0"/>
              <a:t>Mantenimiento del empleo </a:t>
            </a:r>
            <a:r>
              <a:rPr lang="es-ES" sz="1300" dirty="0"/>
              <a:t>y la </a:t>
            </a:r>
            <a:r>
              <a:rPr lang="es-ES" sz="1300" b="1" dirty="0"/>
              <a:t>progresión profesional </a:t>
            </a:r>
            <a:r>
              <a:rPr lang="es-ES" sz="1300" dirty="0"/>
              <a:t>de las personas ocupadas, mediante la mejora y la actualización de sus </a:t>
            </a:r>
            <a:r>
              <a:rPr lang="es-ES" sz="1300" b="1" dirty="0"/>
              <a:t>cualificaciones</a:t>
            </a:r>
            <a:r>
              <a:rPr lang="es-ES" sz="1300" dirty="0"/>
              <a:t>. </a:t>
            </a:r>
          </a:p>
          <a:p>
            <a:pPr marL="542925" indent="-285750" algn="just">
              <a:spcBef>
                <a:spcPts val="600"/>
              </a:spcBef>
              <a:buFont typeface="Wingdings" panose="05000000000000000000" pitchFamily="2" charset="2"/>
              <a:buChar char="§"/>
            </a:pPr>
            <a:r>
              <a:rPr lang="es-ES" sz="1300" b="1" dirty="0"/>
              <a:t>Ampliación y Mejora</a:t>
            </a:r>
            <a:r>
              <a:rPr lang="es-ES" sz="1300" dirty="0"/>
              <a:t> de las cualificaciones, competencias, habilidades y </a:t>
            </a:r>
            <a:r>
              <a:rPr lang="es-ES" sz="1300" b="1" dirty="0"/>
              <a:t>empleabilidad</a:t>
            </a:r>
            <a:r>
              <a:rPr lang="es-ES" sz="1300" dirty="0"/>
              <a:t> de personas desempleadas y ocupadas. </a:t>
            </a:r>
          </a:p>
          <a:p>
            <a:pPr marL="542925" indent="-285750" algn="just">
              <a:spcBef>
                <a:spcPts val="600"/>
              </a:spcBef>
              <a:buFont typeface="Wingdings" panose="05000000000000000000" pitchFamily="2" charset="2"/>
              <a:buChar char="§"/>
            </a:pPr>
            <a:r>
              <a:rPr lang="es-ES" sz="1300" b="1" dirty="0"/>
              <a:t>Atención especializada de colectivos prioritarios </a:t>
            </a:r>
            <a:r>
              <a:rPr lang="es-ES" sz="1300" dirty="0"/>
              <a:t>para las políticas de empleo y la eliminación de la discriminación por estereotipos.  </a:t>
            </a:r>
          </a:p>
          <a:p>
            <a:pPr marL="542925" indent="-285750">
              <a:spcBef>
                <a:spcPts val="600"/>
              </a:spcBef>
              <a:buFont typeface="Wingdings" panose="05000000000000000000" pitchFamily="2" charset="2"/>
              <a:buChar char="§"/>
            </a:pPr>
            <a:r>
              <a:rPr lang="es-ES" sz="1300" b="1" dirty="0"/>
              <a:t>Adecuación</a:t>
            </a:r>
            <a:r>
              <a:rPr lang="es-ES" sz="1300" dirty="0"/>
              <a:t>, cuantitativa y cualitativa, de </a:t>
            </a:r>
            <a:r>
              <a:rPr lang="es-ES" sz="1300" b="1" dirty="0"/>
              <a:t>oferta y demanda </a:t>
            </a:r>
            <a:r>
              <a:rPr lang="es-ES" sz="1300" dirty="0"/>
              <a:t>de empleo</a:t>
            </a:r>
          </a:p>
          <a:p>
            <a:pPr marL="542925" indent="-285750">
              <a:spcBef>
                <a:spcPts val="600"/>
              </a:spcBef>
              <a:buFont typeface="Wingdings" panose="05000000000000000000" pitchFamily="2" charset="2"/>
              <a:buChar char="§"/>
            </a:pPr>
            <a:r>
              <a:rPr lang="es-ES" sz="1300" dirty="0"/>
              <a:t>Dotación de un </a:t>
            </a:r>
            <a:r>
              <a:rPr lang="es-ES" sz="1300" b="1" dirty="0"/>
              <a:t>servicio integrado de información </a:t>
            </a:r>
            <a:r>
              <a:rPr lang="es-ES" sz="1300" dirty="0"/>
              <a:t>de los servicios de empleo</a:t>
            </a:r>
          </a:p>
          <a:p>
            <a:pPr marL="542925" indent="-285750">
              <a:spcBef>
                <a:spcPts val="600"/>
              </a:spcBef>
              <a:buFont typeface="Wingdings" panose="05000000000000000000" pitchFamily="2" charset="2"/>
              <a:buChar char="§"/>
            </a:pPr>
            <a:r>
              <a:rPr lang="es-ES" sz="1300" dirty="0"/>
              <a:t>Promoción </a:t>
            </a:r>
            <a:r>
              <a:rPr lang="es-ES" sz="1300" b="1" dirty="0"/>
              <a:t>movilidad </a:t>
            </a:r>
            <a:r>
              <a:rPr lang="es-ES" sz="1300" dirty="0"/>
              <a:t>funcional y sectorial</a:t>
            </a:r>
          </a:p>
          <a:p>
            <a:pPr marL="542925" indent="-285750">
              <a:spcBef>
                <a:spcPts val="600"/>
              </a:spcBef>
              <a:buFont typeface="Wingdings" panose="05000000000000000000" pitchFamily="2" charset="2"/>
              <a:buChar char="§"/>
            </a:pPr>
            <a:r>
              <a:rPr lang="es-ES" sz="1300" b="1" dirty="0"/>
              <a:t>Acompañamiento, personal e individualizado</a:t>
            </a:r>
            <a:r>
              <a:rPr lang="es-ES" sz="1300" dirty="0"/>
              <a:t>, durante los procesos de inserción en el mercado laboral y de transición entre formación y empleo o entre empleos. </a:t>
            </a:r>
          </a:p>
          <a:p>
            <a:pPr marL="542925" indent="-285750">
              <a:spcBef>
                <a:spcPts val="600"/>
              </a:spcBef>
              <a:buFont typeface="Wingdings" panose="05000000000000000000" pitchFamily="2" charset="2"/>
              <a:buChar char="§"/>
            </a:pPr>
            <a:r>
              <a:rPr lang="es-ES" sz="1300" b="1" dirty="0"/>
              <a:t>Garantía de la libre circulación </a:t>
            </a:r>
            <a:r>
              <a:rPr lang="es-ES" sz="1300" dirty="0"/>
              <a:t>de las </a:t>
            </a:r>
            <a:r>
              <a:rPr lang="es-ES" sz="1300" b="1" dirty="0"/>
              <a:t>personas trabajadoras</a:t>
            </a:r>
            <a:r>
              <a:rPr lang="es-ES" sz="1300" dirty="0"/>
              <a:t>, facilitando e impulsando su movilidad geográfica. </a:t>
            </a:r>
          </a:p>
          <a:p>
            <a:pPr marL="542925" indent="-285750">
              <a:spcBef>
                <a:spcPts val="600"/>
              </a:spcBef>
              <a:buFont typeface="Wingdings" panose="05000000000000000000" pitchFamily="2" charset="2"/>
              <a:buChar char="§"/>
            </a:pPr>
            <a:r>
              <a:rPr lang="es-ES" sz="1300" b="1" dirty="0"/>
              <a:t>Articulación</a:t>
            </a:r>
            <a:r>
              <a:rPr lang="es-ES" sz="1300" dirty="0"/>
              <a:t> con el </a:t>
            </a:r>
            <a:r>
              <a:rPr lang="es-ES" sz="1300" b="1" dirty="0"/>
              <a:t>fenómeno migratorio</a:t>
            </a:r>
            <a:r>
              <a:rPr lang="es-ES" sz="1300" dirty="0"/>
              <a:t>, incentivando siempre la integración social de la población inmigrante.</a:t>
            </a:r>
          </a:p>
          <a:p>
            <a:pPr marL="542925" indent="-285750">
              <a:spcBef>
                <a:spcPts val="600"/>
              </a:spcBef>
              <a:buFont typeface="Wingdings" panose="05000000000000000000" pitchFamily="2" charset="2"/>
              <a:buChar char="§"/>
            </a:pPr>
            <a:r>
              <a:rPr lang="es-ES" sz="1300" b="1" dirty="0"/>
              <a:t>Fomento</a:t>
            </a:r>
            <a:r>
              <a:rPr lang="es-ES" sz="1300" dirty="0"/>
              <a:t> de iniciativas de </a:t>
            </a:r>
            <a:r>
              <a:rPr lang="es-ES" sz="1300" b="1" dirty="0"/>
              <a:t>emprendimiento</a:t>
            </a:r>
            <a:r>
              <a:rPr lang="es-ES" sz="1300" dirty="0"/>
              <a:t> y de </a:t>
            </a:r>
            <a:r>
              <a:rPr lang="es-ES" sz="1300" b="1" dirty="0"/>
              <a:t>economía social viables</a:t>
            </a:r>
            <a:r>
              <a:rPr lang="es-ES" sz="1300" dirty="0"/>
              <a:t>.</a:t>
            </a:r>
          </a:p>
          <a:p>
            <a:pPr marL="542925" indent="-285750">
              <a:spcBef>
                <a:spcPts val="600"/>
              </a:spcBef>
              <a:buFont typeface="Wingdings" panose="05000000000000000000" pitchFamily="2" charset="2"/>
              <a:buChar char="§"/>
            </a:pPr>
            <a:r>
              <a:rPr lang="es-ES" sz="1300" b="1" dirty="0"/>
              <a:t>Anticipación a las necesidades </a:t>
            </a:r>
            <a:r>
              <a:rPr lang="es-ES" sz="1300" dirty="0"/>
              <a:t>de generación de empleo mediante la programación de actuaciones a medio y largo plazo.</a:t>
            </a:r>
          </a:p>
          <a:p>
            <a:pPr marL="542925" indent="-285750">
              <a:spcBef>
                <a:spcPts val="600"/>
              </a:spcBef>
              <a:buFont typeface="Wingdings" panose="05000000000000000000" pitchFamily="2" charset="2"/>
              <a:buChar char="§"/>
            </a:pPr>
            <a:r>
              <a:rPr lang="es-ES" sz="1300" dirty="0"/>
              <a:t>La </a:t>
            </a:r>
            <a:r>
              <a:rPr lang="es-ES" sz="1300" b="1" dirty="0"/>
              <a:t>atención y asesoramiento a las personas, empresas y demás entidades empleadoras</a:t>
            </a:r>
            <a:r>
              <a:rPr lang="es-ES" sz="1300" dirty="0"/>
              <a:t>, así como la </a:t>
            </a:r>
            <a:r>
              <a:rPr lang="es-ES" sz="1300" b="1" dirty="0"/>
              <a:t>prospección de necesidades del tejido productivo.</a:t>
            </a:r>
          </a:p>
        </p:txBody>
      </p:sp>
      <p:sp>
        <p:nvSpPr>
          <p:cNvPr id="6" name="CuadroTexto 5"/>
          <p:cNvSpPr txBox="1"/>
          <p:nvPr/>
        </p:nvSpPr>
        <p:spPr>
          <a:xfrm>
            <a:off x="1703512" y="116632"/>
            <a:ext cx="8964488" cy="738664"/>
          </a:xfrm>
          <a:prstGeom prst="rect">
            <a:avLst/>
          </a:prstGeom>
          <a:noFill/>
        </p:spPr>
        <p:txBody>
          <a:bodyPr wrap="square" rtlCol="0">
            <a:spAutoFit/>
          </a:bodyPr>
          <a:lstStyle/>
          <a:p>
            <a:r>
              <a:rPr lang="es-ES" sz="2000" dirty="0">
                <a:solidFill>
                  <a:schemeClr val="bg1"/>
                </a:solidFill>
                <a:latin typeface="Arial" panose="020B0604020202020204" pitchFamily="34" charset="0"/>
                <a:cs typeface="Arial" panose="020B0604020202020204" pitchFamily="34" charset="0"/>
              </a:rPr>
              <a:t>TÍTULO I</a:t>
            </a:r>
          </a:p>
          <a:p>
            <a:r>
              <a:rPr lang="es-ES" sz="2200" dirty="0">
                <a:solidFill>
                  <a:schemeClr val="bg1"/>
                </a:solidFill>
                <a:latin typeface="Arial" panose="020B0604020202020204" pitchFamily="34" charset="0"/>
                <a:cs typeface="Arial" panose="020B0604020202020204" pitchFamily="34" charset="0"/>
              </a:rPr>
              <a:t>La Política de Empleo</a:t>
            </a:r>
          </a:p>
        </p:txBody>
      </p:sp>
      <p:sp>
        <p:nvSpPr>
          <p:cNvPr id="8" name="Rectángulo 7"/>
          <p:cNvSpPr/>
          <p:nvPr/>
        </p:nvSpPr>
        <p:spPr>
          <a:xfrm>
            <a:off x="7392144" y="404664"/>
            <a:ext cx="3332964" cy="400110"/>
          </a:xfrm>
          <a:prstGeom prst="rect">
            <a:avLst/>
          </a:prstGeom>
        </p:spPr>
        <p:txBody>
          <a:bodyPr wrap="none">
            <a:spAutoFit/>
          </a:bodyPr>
          <a:lstStyle/>
          <a:p>
            <a:r>
              <a:rPr lang="es-ES" sz="2000" b="1" dirty="0">
                <a:solidFill>
                  <a:srgbClr val="002E54"/>
                </a:solidFill>
                <a:latin typeface="Arial" panose="020B0604020202020204" pitchFamily="34" charset="0"/>
                <a:cs typeface="Arial" panose="020B0604020202020204" pitchFamily="34" charset="0"/>
              </a:rPr>
              <a:t>Disposiciones generales  </a:t>
            </a:r>
          </a:p>
        </p:txBody>
      </p:sp>
    </p:spTree>
    <p:extLst>
      <p:ext uri="{BB962C8B-B14F-4D97-AF65-F5344CB8AC3E}">
        <p14:creationId xmlns:p14="http://schemas.microsoft.com/office/powerpoint/2010/main" val="40067338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4"/>
          </p:nvPr>
        </p:nvSpPr>
        <p:spPr/>
        <p:txBody>
          <a:bodyPr/>
          <a:lstStyle/>
          <a:p>
            <a:fld id="{6CD32176-65D9-4359-8594-D1C589AFA430}" type="slidenum">
              <a:rPr lang="es-ES_tradnl" smtClean="0"/>
              <a:pPr/>
              <a:t>11</a:t>
            </a:fld>
            <a:endParaRPr lang="es-ES_tradnl" dirty="0"/>
          </a:p>
        </p:txBody>
      </p:sp>
      <p:sp>
        <p:nvSpPr>
          <p:cNvPr id="5" name="CuadroTexto 4"/>
          <p:cNvSpPr txBox="1"/>
          <p:nvPr/>
        </p:nvSpPr>
        <p:spPr>
          <a:xfrm>
            <a:off x="1727177" y="1296441"/>
            <a:ext cx="8086495" cy="5447645"/>
          </a:xfrm>
          <a:prstGeom prst="rect">
            <a:avLst/>
          </a:prstGeom>
          <a:noFill/>
        </p:spPr>
        <p:txBody>
          <a:bodyPr wrap="square" rtlCol="0">
            <a:spAutoFit/>
          </a:bodyPr>
          <a:lstStyle/>
          <a:p>
            <a:pPr marL="293214" indent="-293214" algn="just">
              <a:buFont typeface="Arial" panose="020B0604020202020204" pitchFamily="34" charset="0"/>
              <a:buChar char="•"/>
            </a:pPr>
            <a:r>
              <a:rPr lang="es-ES" b="1" dirty="0">
                <a:solidFill>
                  <a:schemeClr val="accent2"/>
                </a:solidFill>
              </a:rPr>
              <a:t>PRINCIPIOS RECTORES DE LA POLÍTICA DE EMPLEO</a:t>
            </a:r>
          </a:p>
          <a:p>
            <a:pPr algn="just"/>
            <a:r>
              <a:rPr lang="es-ES" sz="1300" b="1" dirty="0">
                <a:solidFill>
                  <a:srgbClr val="FF0000"/>
                </a:solidFill>
              </a:rPr>
              <a:t> </a:t>
            </a:r>
          </a:p>
          <a:p>
            <a:pPr marL="285750" indent="-285750" algn="just">
              <a:buFont typeface="Wingdings" panose="05000000000000000000" pitchFamily="2" charset="2"/>
              <a:buChar char="q"/>
            </a:pPr>
            <a:r>
              <a:rPr lang="es-ES" sz="1300" b="1" dirty="0"/>
              <a:t>Igualdad y no discriminación </a:t>
            </a:r>
            <a:r>
              <a:rPr lang="es-ES" sz="1300" dirty="0"/>
              <a:t>en el acceso y consolidación del empleo y desarrollo profesional por motivo de edad, sexo, discapacidad, salud, orientación sexual, identidad de género, expresión de género, características sexuales, nacionalidad, origen racial o étnico, religión o creencias, o cualquier otra condición o circunstancia personal o social favoreciendo de esta manera la cohesión social.</a:t>
            </a:r>
          </a:p>
          <a:p>
            <a:pPr algn="just"/>
            <a:endParaRPr lang="es-ES" sz="1300" dirty="0"/>
          </a:p>
          <a:p>
            <a:pPr marL="285750" indent="-285750" algn="just">
              <a:buFont typeface="Wingdings" panose="05000000000000000000" pitchFamily="2" charset="2"/>
              <a:buChar char="q"/>
            </a:pPr>
            <a:r>
              <a:rPr lang="es-ES" sz="1300" b="1" dirty="0"/>
              <a:t>Transparencia</a:t>
            </a:r>
            <a:r>
              <a:rPr lang="es-ES" sz="1300" dirty="0"/>
              <a:t> en el funcionamiento del mercado de trabajo: deberán difundirse, a través del Sistema Público Integrado de Información de los Servicios de Empleo, las políticas de empleo diseñadas, en los diferentes niveles, por las Administraciones competentes en la materia, los servicios de empleo, básicos y complementarios, prestados, así como las ofertas y demandas de empleo gestionadas.</a:t>
            </a:r>
          </a:p>
          <a:p>
            <a:pPr marL="285750" indent="-285750" algn="just">
              <a:buFont typeface="Wingdings" panose="05000000000000000000" pitchFamily="2" charset="2"/>
              <a:buChar char="q"/>
            </a:pPr>
            <a:endParaRPr lang="es-ES" sz="1300" dirty="0"/>
          </a:p>
          <a:p>
            <a:pPr marL="285750" indent="-285750" algn="just">
              <a:buFont typeface="Wingdings" panose="05000000000000000000" pitchFamily="2" charset="2"/>
              <a:buChar char="q"/>
            </a:pPr>
            <a:r>
              <a:rPr lang="es-ES" sz="1300" b="1" dirty="0"/>
              <a:t>Colaboración institucional y coordinación </a:t>
            </a:r>
            <a:r>
              <a:rPr lang="es-ES" sz="1300" dirty="0"/>
              <a:t>entre la Agencia Española de Empleo, los Servicios Públicos de Empleo Autonómicos y las demás Administraciones Públicas con competencias en la materia</a:t>
            </a:r>
          </a:p>
          <a:p>
            <a:pPr marL="285750" indent="-285750" algn="just">
              <a:buFont typeface="Wingdings" panose="05000000000000000000" pitchFamily="2" charset="2"/>
              <a:buChar char="q"/>
            </a:pPr>
            <a:endParaRPr lang="es-ES" sz="1300" dirty="0"/>
          </a:p>
          <a:p>
            <a:pPr marL="285750" indent="-285750" algn="just">
              <a:buFont typeface="Wingdings" panose="05000000000000000000" pitchFamily="2" charset="2"/>
              <a:buChar char="q"/>
            </a:pPr>
            <a:r>
              <a:rPr lang="es-ES" sz="1300" b="1" dirty="0"/>
              <a:t>Adaptación, acompañamiento y activación</a:t>
            </a:r>
            <a:r>
              <a:rPr lang="es-ES" sz="1300" dirty="0"/>
              <a:t>, a fin de promover una atención personalizada adecuada a las necesidades</a:t>
            </a:r>
          </a:p>
          <a:p>
            <a:pPr algn="just"/>
            <a:r>
              <a:rPr lang="es-ES" sz="1300" dirty="0"/>
              <a:t> </a:t>
            </a:r>
          </a:p>
          <a:p>
            <a:pPr marL="285750" indent="-285750" algn="just">
              <a:buFont typeface="Wingdings" panose="05000000000000000000" pitchFamily="2" charset="2"/>
              <a:buChar char="q"/>
            </a:pPr>
            <a:r>
              <a:rPr lang="es-ES" sz="1300" b="1" dirty="0"/>
              <a:t>Eficiencia y eficiencia</a:t>
            </a:r>
            <a:r>
              <a:rPr lang="es-ES" sz="1300" dirty="0"/>
              <a:t> en el diseño y ejecución de las políticas de empleo, así como en la prestación de los servicios de empleo, básicos y complementarios, a las personas demandantes  personas, empresas u otras entidades empleadoras usuarias, a cuyos efectos se establecerán las correspondientes herramientas de seguimiento y control de calidad.</a:t>
            </a:r>
          </a:p>
          <a:p>
            <a:pPr algn="just"/>
            <a:endParaRPr lang="es-ES" sz="1300" dirty="0"/>
          </a:p>
          <a:p>
            <a:pPr marL="285750" indent="-285750" algn="just">
              <a:buFont typeface="Wingdings" panose="05000000000000000000" pitchFamily="2" charset="2"/>
              <a:buChar char="q"/>
            </a:pPr>
            <a:r>
              <a:rPr lang="es-ES" sz="1300" dirty="0"/>
              <a:t>El </a:t>
            </a:r>
            <a:r>
              <a:rPr lang="es-ES" sz="1300" b="1" dirty="0"/>
              <a:t>principio de adecuación a las características del territorio</a:t>
            </a:r>
            <a:r>
              <a:rPr lang="es-ES" sz="1300" dirty="0"/>
              <a:t>.</a:t>
            </a:r>
          </a:p>
          <a:p>
            <a:endParaRPr lang="es-ES" dirty="0"/>
          </a:p>
        </p:txBody>
      </p:sp>
      <p:sp>
        <p:nvSpPr>
          <p:cNvPr id="6" name="CuadroTexto 5"/>
          <p:cNvSpPr txBox="1"/>
          <p:nvPr/>
        </p:nvSpPr>
        <p:spPr>
          <a:xfrm>
            <a:off x="1703512" y="116632"/>
            <a:ext cx="8964488" cy="738664"/>
          </a:xfrm>
          <a:prstGeom prst="rect">
            <a:avLst/>
          </a:prstGeom>
          <a:noFill/>
        </p:spPr>
        <p:txBody>
          <a:bodyPr wrap="square" rtlCol="0">
            <a:spAutoFit/>
          </a:bodyPr>
          <a:lstStyle/>
          <a:p>
            <a:r>
              <a:rPr lang="es-ES" sz="2000" dirty="0">
                <a:solidFill>
                  <a:schemeClr val="bg1"/>
                </a:solidFill>
                <a:latin typeface="Arial" panose="020B0604020202020204" pitchFamily="34" charset="0"/>
                <a:cs typeface="Arial" panose="020B0604020202020204" pitchFamily="34" charset="0"/>
              </a:rPr>
              <a:t>TÍTULO I</a:t>
            </a:r>
          </a:p>
          <a:p>
            <a:r>
              <a:rPr lang="es-ES" sz="2200" dirty="0">
                <a:solidFill>
                  <a:schemeClr val="bg1"/>
                </a:solidFill>
                <a:latin typeface="Arial" panose="020B0604020202020204" pitchFamily="34" charset="0"/>
                <a:cs typeface="Arial" panose="020B0604020202020204" pitchFamily="34" charset="0"/>
              </a:rPr>
              <a:t>La Política de Empleo</a:t>
            </a:r>
          </a:p>
        </p:txBody>
      </p:sp>
      <p:sp>
        <p:nvSpPr>
          <p:cNvPr id="8" name="Rectángulo 7"/>
          <p:cNvSpPr/>
          <p:nvPr/>
        </p:nvSpPr>
        <p:spPr>
          <a:xfrm>
            <a:off x="7392144" y="404664"/>
            <a:ext cx="3332964" cy="400110"/>
          </a:xfrm>
          <a:prstGeom prst="rect">
            <a:avLst/>
          </a:prstGeom>
        </p:spPr>
        <p:txBody>
          <a:bodyPr wrap="none">
            <a:spAutoFit/>
          </a:bodyPr>
          <a:lstStyle/>
          <a:p>
            <a:r>
              <a:rPr lang="es-ES" sz="2000" b="1" dirty="0">
                <a:solidFill>
                  <a:srgbClr val="002E54"/>
                </a:solidFill>
                <a:latin typeface="Arial" panose="020B0604020202020204" pitchFamily="34" charset="0"/>
                <a:cs typeface="Arial" panose="020B0604020202020204" pitchFamily="34" charset="0"/>
              </a:rPr>
              <a:t>Disposiciones generales  </a:t>
            </a:r>
          </a:p>
        </p:txBody>
      </p:sp>
    </p:spTree>
    <p:extLst>
      <p:ext uri="{BB962C8B-B14F-4D97-AF65-F5344CB8AC3E}">
        <p14:creationId xmlns:p14="http://schemas.microsoft.com/office/powerpoint/2010/main" val="33632905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4"/>
          </p:nvPr>
        </p:nvSpPr>
        <p:spPr/>
        <p:txBody>
          <a:bodyPr/>
          <a:lstStyle/>
          <a:p>
            <a:fld id="{6CD32176-65D9-4359-8594-D1C589AFA430}" type="slidenum">
              <a:rPr lang="es-ES_tradnl" smtClean="0"/>
              <a:pPr/>
              <a:t>12</a:t>
            </a:fld>
            <a:endParaRPr lang="es-ES_tradnl" dirty="0"/>
          </a:p>
        </p:txBody>
      </p:sp>
      <p:sp>
        <p:nvSpPr>
          <p:cNvPr id="5" name="CuadroTexto 4"/>
          <p:cNvSpPr txBox="1"/>
          <p:nvPr/>
        </p:nvSpPr>
        <p:spPr>
          <a:xfrm>
            <a:off x="1860849" y="1319218"/>
            <a:ext cx="8607825" cy="4862870"/>
          </a:xfrm>
          <a:prstGeom prst="rect">
            <a:avLst/>
          </a:prstGeom>
          <a:noFill/>
        </p:spPr>
        <p:txBody>
          <a:bodyPr wrap="square" rtlCol="0">
            <a:spAutoFit/>
          </a:bodyPr>
          <a:lstStyle/>
          <a:p>
            <a:pPr marL="293214" indent="-293214" algn="just">
              <a:buFont typeface="Arial" panose="020B0604020202020204" pitchFamily="34" charset="0"/>
              <a:buChar char="•"/>
            </a:pPr>
            <a:r>
              <a:rPr lang="es-ES" sz="1600" b="1" dirty="0">
                <a:solidFill>
                  <a:schemeClr val="accent2"/>
                </a:solidFill>
              </a:rPr>
              <a:t>PLANIFICACIÓN Y COORDINACIÓN DE LA POLÍTICA DE EMPLEO: </a:t>
            </a:r>
          </a:p>
          <a:p>
            <a:pPr marL="293214" indent="-293214" algn="just">
              <a:buFont typeface="Arial" panose="020B0604020202020204" pitchFamily="34" charset="0"/>
              <a:buChar char="•"/>
            </a:pPr>
            <a:endParaRPr lang="es-ES" sz="1400" b="1" dirty="0"/>
          </a:p>
          <a:p>
            <a:pPr marL="285750" indent="-285750" algn="just">
              <a:buFont typeface="Wingdings" panose="05000000000000000000" pitchFamily="2" charset="2"/>
              <a:buChar char="q"/>
            </a:pPr>
            <a:r>
              <a:rPr lang="es-ES" sz="1400" dirty="0"/>
              <a:t>La política de empleo se desarrollará, dentro de la </a:t>
            </a:r>
            <a:r>
              <a:rPr lang="es-ES" sz="1400" b="1" dirty="0"/>
              <a:t>planificación de la política económica</a:t>
            </a:r>
            <a:r>
              <a:rPr lang="es-ES" sz="1400" dirty="0"/>
              <a:t>, en el marco de la </a:t>
            </a:r>
            <a:r>
              <a:rPr lang="es-ES" sz="1400" b="1" dirty="0"/>
              <a:t>Estrategia Coordinada para el Empleo </a:t>
            </a:r>
            <a:r>
              <a:rPr lang="es-ES" sz="1400" dirty="0"/>
              <a:t>regulada por el </a:t>
            </a:r>
            <a:r>
              <a:rPr lang="es-ES" sz="1400" b="1" dirty="0"/>
              <a:t>Tratado de Funcionamiento de la Unión Europea. </a:t>
            </a:r>
          </a:p>
          <a:p>
            <a:pPr marL="285750" indent="-285750" algn="just">
              <a:buFont typeface="Wingdings" panose="05000000000000000000" pitchFamily="2" charset="2"/>
              <a:buChar char="q"/>
            </a:pPr>
            <a:endParaRPr lang="es-ES" sz="1400" b="1" dirty="0"/>
          </a:p>
          <a:p>
            <a:pPr marL="285750" indent="-285750" algn="just">
              <a:buFont typeface="Wingdings" panose="05000000000000000000" pitchFamily="2" charset="2"/>
              <a:buChar char="q"/>
            </a:pPr>
            <a:r>
              <a:rPr lang="es-ES" sz="1400" dirty="0"/>
              <a:t>En el ámbito de </a:t>
            </a:r>
            <a:r>
              <a:rPr lang="es-ES" sz="1400" b="1" dirty="0"/>
              <a:t>competencia estatal </a:t>
            </a:r>
            <a:r>
              <a:rPr lang="es-ES" sz="1400" dirty="0"/>
              <a:t>corresponde al Gobierno, a través del Ministerio de Trabajo y Economía Social, en el marco de los acuerdos adoptados por la Conferencia Sectorial de Empleo y Asuntos Laborales, la </a:t>
            </a:r>
            <a:r>
              <a:rPr lang="es-ES" sz="1400" b="1" dirty="0"/>
              <a:t>coordinación de la política de empleo </a:t>
            </a:r>
            <a:r>
              <a:rPr lang="es-ES" sz="1400" dirty="0"/>
              <a:t>de la Agencia Española de Empleo y los servicios públicos de empleo de ámbito autonómico, teniendo en cuenta la Estrategia Europea de Empleo.</a:t>
            </a:r>
          </a:p>
          <a:p>
            <a:pPr algn="just"/>
            <a:endParaRPr lang="es-ES" sz="1400" dirty="0"/>
          </a:p>
          <a:p>
            <a:pPr marL="266700" algn="just"/>
            <a:r>
              <a:rPr lang="es-ES" sz="1400" dirty="0"/>
              <a:t>Igualmente, corresponde al Gobierno, a propuesta del </a:t>
            </a:r>
            <a:r>
              <a:rPr lang="es-ES" sz="1400" b="1" dirty="0"/>
              <a:t>Ministerio de Trabajo y Economía Social</a:t>
            </a:r>
            <a:r>
              <a:rPr lang="es-ES" sz="1400" dirty="0"/>
              <a:t>, y previo informe de este Ministerio a la Conferencia Sectorial de Empleo y Asuntos Laborales, la </a:t>
            </a:r>
            <a:r>
              <a:rPr lang="es-ES" sz="1400" b="1" dirty="0"/>
              <a:t>aprobación de los proyectos de normas con rango de ley</a:t>
            </a:r>
            <a:r>
              <a:rPr lang="es-ES" sz="1400" dirty="0"/>
              <a:t> y la elaboración y aprobación de las </a:t>
            </a:r>
            <a:r>
              <a:rPr lang="es-ES" sz="1400" b="1" dirty="0"/>
              <a:t>disposiciones reglamentarias </a:t>
            </a:r>
            <a:r>
              <a:rPr lang="es-ES" sz="1400" dirty="0"/>
              <a:t>en relación con la intermediación y colocación en el mercado de trabajo, fomento de empleo, protección por desempleo, formación profesional en el trabajo, así como el desarrollo de dicha ordenación; todo ello </a:t>
            </a:r>
            <a:r>
              <a:rPr lang="es-ES" sz="1400" b="1" dirty="0"/>
              <a:t>sin perjuicio </a:t>
            </a:r>
            <a:r>
              <a:rPr lang="es-ES" sz="1400" dirty="0"/>
              <a:t>de las competencias que, en materia de incentivos a la inclusión, migraciones y extranjería, corresponden a los </a:t>
            </a:r>
            <a:r>
              <a:rPr lang="es-ES" sz="1400" b="1" dirty="0"/>
              <a:t>Ministerios de Inclusión, Seguridad Social y Migraciones y del Interior, así como de las competencias que en materia de formación profesional correspondan al Ministerio de Educación y Formación Profesional. </a:t>
            </a:r>
            <a:endParaRPr lang="es-ES" sz="1400" dirty="0"/>
          </a:p>
          <a:p>
            <a:pPr marL="266700" algn="just"/>
            <a:endParaRPr lang="es-ES" sz="1400" dirty="0"/>
          </a:p>
          <a:p>
            <a:pPr marL="266700" algn="just"/>
            <a:r>
              <a:rPr lang="es-ES" sz="1400" dirty="0"/>
              <a:t>En cualquier caso, corresponde al Gobierno, a través del </a:t>
            </a:r>
            <a:r>
              <a:rPr lang="es-ES" sz="1400" b="1" dirty="0"/>
              <a:t>Ministerio de Trabajo y Economía Social</a:t>
            </a:r>
            <a:r>
              <a:rPr lang="es-ES" sz="1400" dirty="0"/>
              <a:t>, la </a:t>
            </a:r>
            <a:r>
              <a:rPr lang="es-ES" sz="1400" b="1" dirty="0"/>
              <a:t>gestión y control de las prestaciones por desempleo. </a:t>
            </a:r>
          </a:p>
          <a:p>
            <a:pPr algn="just"/>
            <a:endParaRPr lang="es-ES" sz="1400" dirty="0"/>
          </a:p>
        </p:txBody>
      </p:sp>
      <p:sp>
        <p:nvSpPr>
          <p:cNvPr id="6" name="CuadroTexto 5"/>
          <p:cNvSpPr txBox="1"/>
          <p:nvPr/>
        </p:nvSpPr>
        <p:spPr>
          <a:xfrm>
            <a:off x="1703512" y="116632"/>
            <a:ext cx="8964488" cy="738664"/>
          </a:xfrm>
          <a:prstGeom prst="rect">
            <a:avLst/>
          </a:prstGeom>
          <a:noFill/>
        </p:spPr>
        <p:txBody>
          <a:bodyPr wrap="square" rtlCol="0">
            <a:spAutoFit/>
          </a:bodyPr>
          <a:lstStyle/>
          <a:p>
            <a:r>
              <a:rPr lang="es-ES" sz="2000" dirty="0">
                <a:solidFill>
                  <a:schemeClr val="bg1"/>
                </a:solidFill>
                <a:latin typeface="Arial" panose="020B0604020202020204" pitchFamily="34" charset="0"/>
                <a:cs typeface="Arial" panose="020B0604020202020204" pitchFamily="34" charset="0"/>
              </a:rPr>
              <a:t>TÍTULO I</a:t>
            </a:r>
          </a:p>
          <a:p>
            <a:r>
              <a:rPr lang="es-ES" sz="2200" dirty="0">
                <a:solidFill>
                  <a:schemeClr val="bg1"/>
                </a:solidFill>
                <a:latin typeface="Arial" panose="020B0604020202020204" pitchFamily="34" charset="0"/>
                <a:cs typeface="Arial" panose="020B0604020202020204" pitchFamily="34" charset="0"/>
              </a:rPr>
              <a:t>La Política de Empleo</a:t>
            </a:r>
          </a:p>
        </p:txBody>
      </p:sp>
      <p:sp>
        <p:nvSpPr>
          <p:cNvPr id="8" name="Rectángulo 7"/>
          <p:cNvSpPr/>
          <p:nvPr/>
        </p:nvSpPr>
        <p:spPr>
          <a:xfrm>
            <a:off x="7392144" y="404664"/>
            <a:ext cx="3332964" cy="400110"/>
          </a:xfrm>
          <a:prstGeom prst="rect">
            <a:avLst/>
          </a:prstGeom>
        </p:spPr>
        <p:txBody>
          <a:bodyPr wrap="none">
            <a:spAutoFit/>
          </a:bodyPr>
          <a:lstStyle/>
          <a:p>
            <a:r>
              <a:rPr lang="es-ES" sz="2000" b="1" dirty="0">
                <a:solidFill>
                  <a:srgbClr val="002E54"/>
                </a:solidFill>
                <a:latin typeface="Arial" panose="020B0604020202020204" pitchFamily="34" charset="0"/>
                <a:cs typeface="Arial" panose="020B0604020202020204" pitchFamily="34" charset="0"/>
              </a:rPr>
              <a:t>Disposiciones generales  </a:t>
            </a:r>
          </a:p>
        </p:txBody>
      </p:sp>
    </p:spTree>
    <p:extLst>
      <p:ext uri="{BB962C8B-B14F-4D97-AF65-F5344CB8AC3E}">
        <p14:creationId xmlns:p14="http://schemas.microsoft.com/office/powerpoint/2010/main" val="38318684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4"/>
          </p:nvPr>
        </p:nvSpPr>
        <p:spPr/>
        <p:txBody>
          <a:bodyPr/>
          <a:lstStyle/>
          <a:p>
            <a:fld id="{6CD32176-65D9-4359-8594-D1C589AFA430}" type="slidenum">
              <a:rPr lang="es-ES_tradnl" smtClean="0"/>
              <a:pPr/>
              <a:t>13</a:t>
            </a:fld>
            <a:endParaRPr lang="es-ES_tradnl" dirty="0"/>
          </a:p>
        </p:txBody>
      </p:sp>
      <p:sp>
        <p:nvSpPr>
          <p:cNvPr id="5" name="CuadroTexto 4"/>
          <p:cNvSpPr txBox="1"/>
          <p:nvPr/>
        </p:nvSpPr>
        <p:spPr>
          <a:xfrm>
            <a:off x="1716858" y="1124744"/>
            <a:ext cx="8662559" cy="5047536"/>
          </a:xfrm>
          <a:prstGeom prst="rect">
            <a:avLst/>
          </a:prstGeom>
          <a:noFill/>
        </p:spPr>
        <p:txBody>
          <a:bodyPr wrap="square" rtlCol="0">
            <a:spAutoFit/>
          </a:bodyPr>
          <a:lstStyle/>
          <a:p>
            <a:pPr marL="293214" indent="-293214" algn="just">
              <a:buFont typeface="Arial" panose="020B0604020202020204" pitchFamily="34" charset="0"/>
              <a:buChar char="•"/>
            </a:pPr>
            <a:r>
              <a:rPr lang="es-ES" sz="1600" b="1" dirty="0">
                <a:solidFill>
                  <a:schemeClr val="accent2"/>
                </a:solidFill>
              </a:rPr>
              <a:t>DIMENSIÓN AUTONÓMICA Y LOCAL DE LA POLÍTICA DE EMPLEO: </a:t>
            </a:r>
          </a:p>
          <a:p>
            <a:pPr marL="293214" indent="-293214" algn="just">
              <a:buFont typeface="Arial" panose="020B0604020202020204" pitchFamily="34" charset="0"/>
              <a:buChar char="•"/>
            </a:pPr>
            <a:endParaRPr lang="es-ES" sz="1400" b="1" dirty="0"/>
          </a:p>
          <a:p>
            <a:pPr marL="285750" indent="-285750" algn="just">
              <a:buFont typeface="Wingdings" panose="05000000000000000000" pitchFamily="2" charset="2"/>
              <a:buChar char="q"/>
            </a:pPr>
            <a:r>
              <a:rPr lang="es-ES" sz="1400" dirty="0"/>
              <a:t> La </a:t>
            </a:r>
            <a:r>
              <a:rPr lang="es-ES" sz="1400" b="1" dirty="0"/>
              <a:t>política de empleo</a:t>
            </a:r>
            <a:r>
              <a:rPr lang="es-ES" sz="1400" dirty="0"/>
              <a:t>, en su diseño y modelo de gestión, deberá tener en cuenta su </a:t>
            </a:r>
            <a:r>
              <a:rPr lang="es-ES" sz="1400" b="1" dirty="0"/>
              <a:t>dimensión autonómica y local</a:t>
            </a:r>
            <a:r>
              <a:rPr lang="es-ES" sz="1400" dirty="0"/>
              <a:t> para ajustarla a las necesidades del territorio y de las personas y entidades usuarias de los servicios de empleo. </a:t>
            </a:r>
          </a:p>
          <a:p>
            <a:pPr marL="285750" indent="-285750" algn="just">
              <a:buFont typeface="Wingdings" panose="05000000000000000000" pitchFamily="2" charset="2"/>
              <a:buChar char="q"/>
            </a:pPr>
            <a:endParaRPr lang="es-ES" sz="1400" dirty="0"/>
          </a:p>
          <a:p>
            <a:pPr marL="285750" indent="-285750" algn="just">
              <a:buFont typeface="Wingdings" panose="05000000000000000000" pitchFamily="2" charset="2"/>
              <a:buChar char="q"/>
            </a:pPr>
            <a:r>
              <a:rPr lang="es-ES" sz="1400" dirty="0"/>
              <a:t>En su ámbito territorial, corresponde a las </a:t>
            </a:r>
            <a:r>
              <a:rPr lang="es-ES" sz="1400" b="1" dirty="0"/>
              <a:t>comunidades autónomas</a:t>
            </a:r>
            <a:r>
              <a:rPr lang="es-ES" sz="1400" dirty="0"/>
              <a:t>, de conformidad con la Constitución y sus respectivos Estatutos de Autonomía, el desarrollo de la política de empleo, el fomento del empleo y la ejecución de la legislación laboral y de los programas y medidas que les hayan sido transferidos.</a:t>
            </a:r>
          </a:p>
          <a:p>
            <a:pPr marL="285750" indent="-285750" algn="just">
              <a:buFont typeface="Wingdings" panose="05000000000000000000" pitchFamily="2" charset="2"/>
              <a:buChar char="q"/>
            </a:pPr>
            <a:endParaRPr lang="es-ES" sz="1400" dirty="0"/>
          </a:p>
          <a:p>
            <a:pPr marL="285750" indent="-285750" algn="just">
              <a:buFont typeface="Wingdings" panose="05000000000000000000" pitchFamily="2" charset="2"/>
              <a:buChar char="q"/>
            </a:pPr>
            <a:r>
              <a:rPr lang="es-ES" sz="1400" dirty="0"/>
              <a:t>Corresponde a las </a:t>
            </a:r>
            <a:r>
              <a:rPr lang="es-ES" sz="1400" b="1" dirty="0"/>
              <a:t>corporaciones locales</a:t>
            </a:r>
            <a:r>
              <a:rPr lang="es-ES" sz="1400" dirty="0"/>
              <a:t>, en el marco de sus competencias, la colaboración y cooperación con las demás administraciones para el logro de los objetivos de la política de empleo, siendo de </a:t>
            </a:r>
            <a:r>
              <a:rPr lang="es-ES" sz="1400" b="1" dirty="0"/>
              <a:t>especial relevancia el desarrollo de la dimensión local de la política de empleo.</a:t>
            </a:r>
          </a:p>
          <a:p>
            <a:pPr marL="285750" indent="-285750" algn="just">
              <a:buFont typeface="Wingdings" panose="05000000000000000000" pitchFamily="2" charset="2"/>
              <a:buChar char="q"/>
            </a:pPr>
            <a:endParaRPr lang="es-ES" sz="1400" dirty="0"/>
          </a:p>
          <a:p>
            <a:pPr marL="552450" indent="-285750" algn="just">
              <a:buFont typeface="Wingdings" panose="05000000000000000000" pitchFamily="2" charset="2"/>
              <a:buChar char="Ø"/>
            </a:pPr>
            <a:r>
              <a:rPr lang="es-ES" sz="1400" dirty="0"/>
              <a:t>Los servicios públicos de empleo de las comunidades autónomas podrán establecer los mecanismos de colaboración oportunos con las entidades locales.</a:t>
            </a:r>
          </a:p>
          <a:p>
            <a:pPr marL="552450" indent="-285750" algn="just">
              <a:buFont typeface="Wingdings" panose="05000000000000000000" pitchFamily="2" charset="2"/>
              <a:buChar char="Ø"/>
            </a:pPr>
            <a:r>
              <a:rPr lang="es-ES" sz="1400" dirty="0"/>
              <a:t>Las entidades locales podrán participar en el proceso de concertación territorial de las políticas activas de empleo, mediante su representación y participación en los órganos de participación institucional de ámbito autonómico que cada CA decida en el ámbito de sus competencias. </a:t>
            </a:r>
          </a:p>
          <a:p>
            <a:pPr marL="552450" indent="-285750" algn="just">
              <a:buFont typeface="Wingdings" panose="05000000000000000000" pitchFamily="2" charset="2"/>
              <a:buChar char="Ø"/>
            </a:pPr>
            <a:r>
              <a:rPr lang="es-ES" sz="1400" dirty="0"/>
              <a:t>Los servicios públicos de empleo de las comunidades autónomas serán los responsables de trasladar al marco del Sistema Nacional de Empleo la dimensión territorial de las políticas activas de empleo y de determinar la representación de las entidades locales en los órganos de participación institucional de ámbito autonómico.</a:t>
            </a:r>
          </a:p>
          <a:p>
            <a:endParaRPr lang="es-ES" sz="1400" dirty="0"/>
          </a:p>
        </p:txBody>
      </p:sp>
      <p:sp>
        <p:nvSpPr>
          <p:cNvPr id="7" name="CuadroTexto 6"/>
          <p:cNvSpPr txBox="1"/>
          <p:nvPr/>
        </p:nvSpPr>
        <p:spPr>
          <a:xfrm>
            <a:off x="1671936" y="75640"/>
            <a:ext cx="8964488" cy="738664"/>
          </a:xfrm>
          <a:prstGeom prst="rect">
            <a:avLst/>
          </a:prstGeom>
          <a:noFill/>
        </p:spPr>
        <p:txBody>
          <a:bodyPr wrap="square" rtlCol="0">
            <a:spAutoFit/>
          </a:bodyPr>
          <a:lstStyle/>
          <a:p>
            <a:r>
              <a:rPr lang="es-ES" sz="2000" dirty="0">
                <a:solidFill>
                  <a:schemeClr val="bg1"/>
                </a:solidFill>
                <a:latin typeface="Arial" panose="020B0604020202020204" pitchFamily="34" charset="0"/>
                <a:cs typeface="Arial" panose="020B0604020202020204" pitchFamily="34" charset="0"/>
              </a:rPr>
              <a:t>TÍTULO I</a:t>
            </a:r>
          </a:p>
          <a:p>
            <a:r>
              <a:rPr lang="es-ES" sz="2200" dirty="0">
                <a:solidFill>
                  <a:schemeClr val="bg1"/>
                </a:solidFill>
                <a:latin typeface="Arial" panose="020B0604020202020204" pitchFamily="34" charset="0"/>
                <a:cs typeface="Arial" panose="020B0604020202020204" pitchFamily="34" charset="0"/>
              </a:rPr>
              <a:t>La Política de Empleo</a:t>
            </a:r>
          </a:p>
        </p:txBody>
      </p:sp>
      <p:sp>
        <p:nvSpPr>
          <p:cNvPr id="10" name="Rectángulo 9"/>
          <p:cNvSpPr/>
          <p:nvPr/>
        </p:nvSpPr>
        <p:spPr>
          <a:xfrm>
            <a:off x="7392144" y="404664"/>
            <a:ext cx="3332964" cy="400110"/>
          </a:xfrm>
          <a:prstGeom prst="rect">
            <a:avLst/>
          </a:prstGeom>
        </p:spPr>
        <p:txBody>
          <a:bodyPr wrap="none">
            <a:spAutoFit/>
          </a:bodyPr>
          <a:lstStyle/>
          <a:p>
            <a:r>
              <a:rPr lang="es-ES" sz="2000" b="1" dirty="0">
                <a:solidFill>
                  <a:srgbClr val="002E54"/>
                </a:solidFill>
                <a:latin typeface="Arial" panose="020B0604020202020204" pitchFamily="34" charset="0"/>
                <a:cs typeface="Arial" panose="020B0604020202020204" pitchFamily="34" charset="0"/>
              </a:rPr>
              <a:t>Disposiciones generales  </a:t>
            </a:r>
          </a:p>
        </p:txBody>
      </p:sp>
    </p:spTree>
    <p:extLst>
      <p:ext uri="{BB962C8B-B14F-4D97-AF65-F5344CB8AC3E}">
        <p14:creationId xmlns:p14="http://schemas.microsoft.com/office/powerpoint/2010/main" val="35784781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4"/>
          </p:nvPr>
        </p:nvSpPr>
        <p:spPr/>
        <p:txBody>
          <a:bodyPr/>
          <a:lstStyle/>
          <a:p>
            <a:fld id="{6CD32176-65D9-4359-8594-D1C589AFA430}" type="slidenum">
              <a:rPr lang="es-ES_tradnl" smtClean="0"/>
              <a:pPr/>
              <a:t>14</a:t>
            </a:fld>
            <a:endParaRPr lang="es-ES_tradnl" dirty="0"/>
          </a:p>
        </p:txBody>
      </p:sp>
      <p:sp>
        <p:nvSpPr>
          <p:cNvPr id="4" name="CuadroTexto 3"/>
          <p:cNvSpPr txBox="1"/>
          <p:nvPr/>
        </p:nvSpPr>
        <p:spPr>
          <a:xfrm>
            <a:off x="1775520" y="17191"/>
            <a:ext cx="8280920" cy="830997"/>
          </a:xfrm>
          <a:prstGeom prst="rect">
            <a:avLst/>
          </a:prstGeom>
          <a:noFill/>
        </p:spPr>
        <p:txBody>
          <a:bodyPr wrap="square" rtlCol="0">
            <a:spAutoFit/>
          </a:bodyPr>
          <a:lstStyle/>
          <a:p>
            <a:r>
              <a:rPr lang="es-ES" sz="2400" dirty="0">
                <a:solidFill>
                  <a:schemeClr val="bg1"/>
                </a:solidFill>
                <a:cs typeface="Arial" panose="020B0604020202020204" pitchFamily="34" charset="0"/>
              </a:rPr>
              <a:t>Capítulo II</a:t>
            </a:r>
          </a:p>
          <a:p>
            <a:r>
              <a:rPr lang="es-ES" sz="2400" dirty="0">
                <a:solidFill>
                  <a:schemeClr val="bg1"/>
                </a:solidFill>
                <a:cs typeface="Arial" panose="020B0604020202020204" pitchFamily="34" charset="0"/>
              </a:rPr>
              <a:t>Gobernanza</a:t>
            </a:r>
            <a:endParaRPr lang="es-ES" sz="2400" dirty="0">
              <a:solidFill>
                <a:srgbClr val="FF0000"/>
              </a:solidFill>
              <a:cs typeface="Arial" panose="020B0604020202020204" pitchFamily="34" charset="0"/>
            </a:endParaRPr>
          </a:p>
        </p:txBody>
      </p:sp>
      <p:sp>
        <p:nvSpPr>
          <p:cNvPr id="3" name="Rectángulo 2"/>
          <p:cNvSpPr/>
          <p:nvPr/>
        </p:nvSpPr>
        <p:spPr>
          <a:xfrm>
            <a:off x="3451895" y="1985153"/>
            <a:ext cx="5472608" cy="722414"/>
          </a:xfrm>
          <a:prstGeom prst="rect">
            <a:avLst/>
          </a:prstGeom>
          <a:solidFill>
            <a:schemeClr val="accent1">
              <a:lumMod val="20000"/>
              <a:lumOff val="80000"/>
            </a:schemeClr>
          </a:solidFill>
        </p:spPr>
        <p:txBody>
          <a:bodyPr wrap="none">
            <a:noAutofit/>
          </a:bodyPr>
          <a:lstStyle/>
          <a:p>
            <a:r>
              <a:rPr lang="es-ES" sz="2000" dirty="0">
                <a:ea typeface="Calibri" panose="020F0502020204030204" pitchFamily="34" charset="0"/>
              </a:rPr>
              <a:t>Sistema Nacional de Empleo</a:t>
            </a:r>
          </a:p>
        </p:txBody>
      </p:sp>
      <p:sp>
        <p:nvSpPr>
          <p:cNvPr id="7" name="Cheurón 6"/>
          <p:cNvSpPr/>
          <p:nvPr/>
        </p:nvSpPr>
        <p:spPr>
          <a:xfrm>
            <a:off x="2945608" y="2053360"/>
            <a:ext cx="448074" cy="559349"/>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2000" dirty="0">
              <a:solidFill>
                <a:schemeClr val="tx1"/>
              </a:solidFill>
            </a:endParaRPr>
          </a:p>
        </p:txBody>
      </p:sp>
      <p:sp>
        <p:nvSpPr>
          <p:cNvPr id="8" name="Rectángulo 7"/>
          <p:cNvSpPr/>
          <p:nvPr/>
        </p:nvSpPr>
        <p:spPr>
          <a:xfrm>
            <a:off x="3457253" y="3789040"/>
            <a:ext cx="5467250" cy="631046"/>
          </a:xfrm>
          <a:prstGeom prst="rect">
            <a:avLst/>
          </a:prstGeom>
          <a:solidFill>
            <a:schemeClr val="accent1">
              <a:lumMod val="20000"/>
              <a:lumOff val="80000"/>
            </a:schemeClr>
          </a:solidFill>
        </p:spPr>
        <p:txBody>
          <a:bodyPr wrap="none">
            <a:noAutofit/>
          </a:bodyPr>
          <a:lstStyle/>
          <a:p>
            <a:r>
              <a:rPr lang="es-ES" sz="2000" dirty="0">
                <a:ea typeface="Calibri" panose="020F0502020204030204" pitchFamily="34" charset="0"/>
              </a:rPr>
              <a:t>Consejo General del Sistema Nacional de Empleo</a:t>
            </a:r>
            <a:endParaRPr lang="es-ES" sz="2000" dirty="0"/>
          </a:p>
        </p:txBody>
      </p:sp>
      <p:sp>
        <p:nvSpPr>
          <p:cNvPr id="9" name="Rectángulo 8"/>
          <p:cNvSpPr/>
          <p:nvPr/>
        </p:nvSpPr>
        <p:spPr>
          <a:xfrm>
            <a:off x="3451895" y="2842518"/>
            <a:ext cx="5472608" cy="707886"/>
          </a:xfrm>
          <a:prstGeom prst="rect">
            <a:avLst/>
          </a:prstGeom>
          <a:solidFill>
            <a:schemeClr val="accent1">
              <a:lumMod val="20000"/>
              <a:lumOff val="80000"/>
            </a:schemeClr>
          </a:solidFill>
        </p:spPr>
        <p:txBody>
          <a:bodyPr wrap="square">
            <a:spAutoFit/>
          </a:bodyPr>
          <a:lstStyle/>
          <a:p>
            <a:r>
              <a:rPr lang="es-ES" sz="2000" dirty="0">
                <a:ea typeface="Calibri" panose="020F0502020204030204" pitchFamily="34" charset="0"/>
              </a:rPr>
              <a:t>Conferencia Sectorial de Empleo y Asuntos Laborales</a:t>
            </a:r>
            <a:endParaRPr lang="es-ES" sz="2000" dirty="0"/>
          </a:p>
        </p:txBody>
      </p:sp>
      <p:sp>
        <p:nvSpPr>
          <p:cNvPr id="13" name="Cheurón 12"/>
          <p:cNvSpPr/>
          <p:nvPr/>
        </p:nvSpPr>
        <p:spPr>
          <a:xfrm>
            <a:off x="2945608" y="2854139"/>
            <a:ext cx="448074" cy="559349"/>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2000" dirty="0">
              <a:solidFill>
                <a:schemeClr val="tx1"/>
              </a:solidFill>
            </a:endParaRPr>
          </a:p>
        </p:txBody>
      </p:sp>
      <p:sp>
        <p:nvSpPr>
          <p:cNvPr id="14" name="Cheurón 13"/>
          <p:cNvSpPr/>
          <p:nvPr/>
        </p:nvSpPr>
        <p:spPr>
          <a:xfrm>
            <a:off x="2930031" y="3789041"/>
            <a:ext cx="448074" cy="559349"/>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2000" dirty="0">
              <a:solidFill>
                <a:schemeClr val="tx1"/>
              </a:solidFill>
            </a:endParaRPr>
          </a:p>
        </p:txBody>
      </p:sp>
    </p:spTree>
    <p:extLst>
      <p:ext uri="{BB962C8B-B14F-4D97-AF65-F5344CB8AC3E}">
        <p14:creationId xmlns:p14="http://schemas.microsoft.com/office/powerpoint/2010/main" val="11209592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val 14"/>
          <p:cNvSpPr>
            <a:spLocks noChangeArrowheads="1"/>
          </p:cNvSpPr>
          <p:nvPr/>
        </p:nvSpPr>
        <p:spPr bwMode="auto">
          <a:xfrm>
            <a:off x="2351584" y="3399693"/>
            <a:ext cx="3684336" cy="2524858"/>
          </a:xfrm>
          <a:prstGeom prst="ellipse">
            <a:avLst/>
          </a:prstGeom>
          <a:solidFill>
            <a:schemeClr val="tx2">
              <a:lumMod val="60000"/>
              <a:lumOff val="40000"/>
              <a:alpha val="49804"/>
            </a:schemeClr>
          </a:solidFill>
          <a:ln w="9525">
            <a:noFill/>
            <a:round/>
            <a:headEnd/>
            <a:tailEnd/>
          </a:ln>
        </p:spPr>
        <p:txBody>
          <a:bodyPr wrap="none" anchor="ctr"/>
          <a:lstStyle/>
          <a:p>
            <a:pPr defTabSz="844083">
              <a:defRPr/>
            </a:pPr>
            <a:endParaRPr lang="es-ES" sz="1662" dirty="0">
              <a:latin typeface="Arial" charset="0"/>
            </a:endParaRPr>
          </a:p>
        </p:txBody>
      </p:sp>
      <p:sp>
        <p:nvSpPr>
          <p:cNvPr id="2" name="Marcador de número de diapositiva 1"/>
          <p:cNvSpPr>
            <a:spLocks noGrp="1"/>
          </p:cNvSpPr>
          <p:nvPr>
            <p:ph type="sldNum" sz="quarter" idx="4"/>
          </p:nvPr>
        </p:nvSpPr>
        <p:spPr/>
        <p:txBody>
          <a:bodyPr/>
          <a:lstStyle/>
          <a:p>
            <a:fld id="{6CD32176-65D9-4359-8594-D1C589AFA430}" type="slidenum">
              <a:rPr lang="es-ES_tradnl" smtClean="0"/>
              <a:pPr/>
              <a:t>15</a:t>
            </a:fld>
            <a:endParaRPr lang="es-ES_tradnl" dirty="0"/>
          </a:p>
        </p:txBody>
      </p:sp>
      <p:sp>
        <p:nvSpPr>
          <p:cNvPr id="7" name="CuadroTexto 6"/>
          <p:cNvSpPr txBox="1"/>
          <p:nvPr/>
        </p:nvSpPr>
        <p:spPr>
          <a:xfrm>
            <a:off x="1758603" y="119795"/>
            <a:ext cx="8784976" cy="707886"/>
          </a:xfrm>
          <a:prstGeom prst="rect">
            <a:avLst/>
          </a:prstGeom>
          <a:noFill/>
        </p:spPr>
        <p:txBody>
          <a:bodyPr wrap="square" rtlCol="0">
            <a:spAutoFit/>
          </a:bodyPr>
          <a:lstStyle/>
          <a:p>
            <a:r>
              <a:rPr lang="es-ES" sz="2000" dirty="0">
                <a:solidFill>
                  <a:schemeClr val="bg1"/>
                </a:solidFill>
                <a:latin typeface="Arial" panose="020B0604020202020204" pitchFamily="34" charset="0"/>
                <a:cs typeface="Arial" panose="020B0604020202020204" pitchFamily="34" charset="0"/>
              </a:rPr>
              <a:t>Capítulo III</a:t>
            </a:r>
          </a:p>
          <a:p>
            <a:r>
              <a:rPr lang="es-ES" sz="2000" dirty="0">
                <a:solidFill>
                  <a:schemeClr val="bg1"/>
                </a:solidFill>
                <a:latin typeface="Arial" panose="020B0604020202020204" pitchFamily="34" charset="0"/>
                <a:cs typeface="Arial" panose="020B0604020202020204" pitchFamily="34" charset="0"/>
              </a:rPr>
              <a:t>Instrumentos de planificación y coordinación de la Política de Empleo</a:t>
            </a:r>
          </a:p>
        </p:txBody>
      </p:sp>
      <p:sp>
        <p:nvSpPr>
          <p:cNvPr id="8" name="Oval 10"/>
          <p:cNvSpPr>
            <a:spLocks noChangeArrowheads="1"/>
          </p:cNvSpPr>
          <p:nvPr/>
        </p:nvSpPr>
        <p:spPr bwMode="auto">
          <a:xfrm>
            <a:off x="2351585" y="1123946"/>
            <a:ext cx="3326753" cy="2120431"/>
          </a:xfrm>
          <a:prstGeom prst="ellipse">
            <a:avLst/>
          </a:prstGeom>
          <a:solidFill>
            <a:srgbClr val="31859C">
              <a:alpha val="49803"/>
            </a:srgbClr>
          </a:solidFill>
          <a:ln>
            <a:noFill/>
          </a:ln>
          <a:extLst>
            <a:ext uri="{91240B29-F687-4F45-9708-019B960494DF}">
              <a14:hiddenLine xmlns:a14="http://schemas.microsoft.com/office/drawing/2010/main" w="9525">
                <a:solidFill>
                  <a:srgbClr val="000000"/>
                </a:solidFill>
                <a:round/>
                <a:headEnd/>
                <a:tailEnd/>
              </a14:hiddenLine>
            </a:ext>
          </a:extLst>
        </p:spPr>
        <p:txBody>
          <a:bodyPr wrap="square" anchor="ctr">
            <a:normAutofit/>
          </a:bodyPr>
          <a:lstStyle>
            <a:lvl1pPr eaLnBrk="0" hangingPunct="0">
              <a:defRPr sz="1900">
                <a:solidFill>
                  <a:schemeClr val="tx1"/>
                </a:solidFill>
                <a:latin typeface="Arial" panose="020B0604020202020204" pitchFamily="34" charset="0"/>
              </a:defRPr>
            </a:lvl1pPr>
            <a:lvl2pPr marL="742950" indent="-285750" eaLnBrk="0" hangingPunct="0">
              <a:defRPr sz="1900">
                <a:solidFill>
                  <a:schemeClr val="tx1"/>
                </a:solidFill>
                <a:latin typeface="Arial" panose="020B0604020202020204" pitchFamily="34" charset="0"/>
              </a:defRPr>
            </a:lvl2pPr>
            <a:lvl3pPr marL="1143000" indent="-228600" eaLnBrk="0" hangingPunct="0">
              <a:defRPr sz="1900">
                <a:solidFill>
                  <a:schemeClr val="tx1"/>
                </a:solidFill>
                <a:latin typeface="Arial" panose="020B0604020202020204" pitchFamily="34" charset="0"/>
              </a:defRPr>
            </a:lvl3pPr>
            <a:lvl4pPr marL="1600200" indent="-228600" eaLnBrk="0" hangingPunct="0">
              <a:defRPr sz="1900">
                <a:solidFill>
                  <a:schemeClr val="tx1"/>
                </a:solidFill>
                <a:latin typeface="Arial" panose="020B0604020202020204" pitchFamily="34" charset="0"/>
              </a:defRPr>
            </a:lvl4pPr>
            <a:lvl5pPr marL="2057400" indent="-228600" eaLnBrk="0" hangingPunct="0">
              <a:defRPr sz="1900">
                <a:solidFill>
                  <a:schemeClr val="tx1"/>
                </a:solidFill>
                <a:latin typeface="Arial" panose="020B0604020202020204" pitchFamily="34" charset="0"/>
              </a:defRPr>
            </a:lvl5pPr>
            <a:lvl6pPr marL="2514600" indent="-228600" eaLnBrk="0" fontAlgn="base" hangingPunct="0">
              <a:spcBef>
                <a:spcPct val="0"/>
              </a:spcBef>
              <a:spcAft>
                <a:spcPct val="0"/>
              </a:spcAft>
              <a:defRPr sz="1900">
                <a:solidFill>
                  <a:schemeClr val="tx1"/>
                </a:solidFill>
                <a:latin typeface="Arial" panose="020B0604020202020204" pitchFamily="34" charset="0"/>
              </a:defRPr>
            </a:lvl6pPr>
            <a:lvl7pPr marL="2971800" indent="-228600" eaLnBrk="0" fontAlgn="base" hangingPunct="0">
              <a:spcBef>
                <a:spcPct val="0"/>
              </a:spcBef>
              <a:spcAft>
                <a:spcPct val="0"/>
              </a:spcAft>
              <a:defRPr sz="1900">
                <a:solidFill>
                  <a:schemeClr val="tx1"/>
                </a:solidFill>
                <a:latin typeface="Arial" panose="020B0604020202020204" pitchFamily="34" charset="0"/>
              </a:defRPr>
            </a:lvl7pPr>
            <a:lvl8pPr marL="3429000" indent="-228600" eaLnBrk="0" fontAlgn="base" hangingPunct="0">
              <a:spcBef>
                <a:spcPct val="0"/>
              </a:spcBef>
              <a:spcAft>
                <a:spcPct val="0"/>
              </a:spcAft>
              <a:defRPr sz="1900">
                <a:solidFill>
                  <a:schemeClr val="tx1"/>
                </a:solidFill>
                <a:latin typeface="Arial" panose="020B0604020202020204" pitchFamily="34" charset="0"/>
              </a:defRPr>
            </a:lvl8pPr>
            <a:lvl9pPr marL="3886200" indent="-228600" eaLnBrk="0" fontAlgn="base" hangingPunct="0">
              <a:spcBef>
                <a:spcPct val="0"/>
              </a:spcBef>
              <a:spcAft>
                <a:spcPct val="0"/>
              </a:spcAft>
              <a:defRPr sz="1900">
                <a:solidFill>
                  <a:schemeClr val="tx1"/>
                </a:solidFill>
                <a:latin typeface="Arial" panose="020B0604020202020204" pitchFamily="34" charset="0"/>
              </a:defRPr>
            </a:lvl9pPr>
          </a:lstStyle>
          <a:p>
            <a:pPr algn="ctr" defTabSz="844083" eaLnBrk="1" hangingPunct="1"/>
            <a:r>
              <a:rPr lang="es-ES" altLang="es-ES_tradnl" sz="1846" b="1" dirty="0">
                <a:solidFill>
                  <a:schemeClr val="bg1"/>
                </a:solidFill>
                <a:cs typeface="Arial" panose="020B0604020202020204" pitchFamily="34" charset="0"/>
              </a:rPr>
              <a:t>LA ESTRATEGIA ESPAÑOLA DE APOYO ACTIVO AL EMPLEO</a:t>
            </a:r>
          </a:p>
        </p:txBody>
      </p:sp>
      <p:sp>
        <p:nvSpPr>
          <p:cNvPr id="9" name="Oval 13"/>
          <p:cNvSpPr>
            <a:spLocks noChangeArrowheads="1"/>
          </p:cNvSpPr>
          <p:nvPr/>
        </p:nvSpPr>
        <p:spPr bwMode="auto">
          <a:xfrm>
            <a:off x="6708042" y="3491564"/>
            <a:ext cx="3471854" cy="2330410"/>
          </a:xfrm>
          <a:prstGeom prst="ellipse">
            <a:avLst/>
          </a:prstGeom>
          <a:solidFill>
            <a:srgbClr val="8064A2">
              <a:alpha val="49803"/>
            </a:srgbClr>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900">
                <a:solidFill>
                  <a:schemeClr val="tx1"/>
                </a:solidFill>
                <a:latin typeface="Arial" panose="020B0604020202020204" pitchFamily="34" charset="0"/>
              </a:defRPr>
            </a:lvl1pPr>
            <a:lvl2pPr marL="742950" indent="-285750" eaLnBrk="0" hangingPunct="0">
              <a:defRPr sz="1900">
                <a:solidFill>
                  <a:schemeClr val="tx1"/>
                </a:solidFill>
                <a:latin typeface="Arial" panose="020B0604020202020204" pitchFamily="34" charset="0"/>
              </a:defRPr>
            </a:lvl2pPr>
            <a:lvl3pPr marL="1143000" indent="-228600" eaLnBrk="0" hangingPunct="0">
              <a:defRPr sz="1900">
                <a:solidFill>
                  <a:schemeClr val="tx1"/>
                </a:solidFill>
                <a:latin typeface="Arial" panose="020B0604020202020204" pitchFamily="34" charset="0"/>
              </a:defRPr>
            </a:lvl3pPr>
            <a:lvl4pPr marL="1600200" indent="-228600" eaLnBrk="0" hangingPunct="0">
              <a:defRPr sz="1900">
                <a:solidFill>
                  <a:schemeClr val="tx1"/>
                </a:solidFill>
                <a:latin typeface="Arial" panose="020B0604020202020204" pitchFamily="34" charset="0"/>
              </a:defRPr>
            </a:lvl4pPr>
            <a:lvl5pPr marL="2057400" indent="-228600" eaLnBrk="0" hangingPunct="0">
              <a:defRPr sz="1900">
                <a:solidFill>
                  <a:schemeClr val="tx1"/>
                </a:solidFill>
                <a:latin typeface="Arial" panose="020B0604020202020204" pitchFamily="34" charset="0"/>
              </a:defRPr>
            </a:lvl5pPr>
            <a:lvl6pPr marL="2514600" indent="-228600" eaLnBrk="0" fontAlgn="base" hangingPunct="0">
              <a:spcBef>
                <a:spcPct val="0"/>
              </a:spcBef>
              <a:spcAft>
                <a:spcPct val="0"/>
              </a:spcAft>
              <a:defRPr sz="1900">
                <a:solidFill>
                  <a:schemeClr val="tx1"/>
                </a:solidFill>
                <a:latin typeface="Arial" panose="020B0604020202020204" pitchFamily="34" charset="0"/>
              </a:defRPr>
            </a:lvl6pPr>
            <a:lvl7pPr marL="2971800" indent="-228600" eaLnBrk="0" fontAlgn="base" hangingPunct="0">
              <a:spcBef>
                <a:spcPct val="0"/>
              </a:spcBef>
              <a:spcAft>
                <a:spcPct val="0"/>
              </a:spcAft>
              <a:defRPr sz="1900">
                <a:solidFill>
                  <a:schemeClr val="tx1"/>
                </a:solidFill>
                <a:latin typeface="Arial" panose="020B0604020202020204" pitchFamily="34" charset="0"/>
              </a:defRPr>
            </a:lvl7pPr>
            <a:lvl8pPr marL="3429000" indent="-228600" eaLnBrk="0" fontAlgn="base" hangingPunct="0">
              <a:spcBef>
                <a:spcPct val="0"/>
              </a:spcBef>
              <a:spcAft>
                <a:spcPct val="0"/>
              </a:spcAft>
              <a:defRPr sz="1900">
                <a:solidFill>
                  <a:schemeClr val="tx1"/>
                </a:solidFill>
                <a:latin typeface="Arial" panose="020B0604020202020204" pitchFamily="34" charset="0"/>
              </a:defRPr>
            </a:lvl8pPr>
            <a:lvl9pPr marL="3886200" indent="-228600" eaLnBrk="0" fontAlgn="base" hangingPunct="0">
              <a:spcBef>
                <a:spcPct val="0"/>
              </a:spcBef>
              <a:spcAft>
                <a:spcPct val="0"/>
              </a:spcAft>
              <a:defRPr sz="1900">
                <a:solidFill>
                  <a:schemeClr val="tx1"/>
                </a:solidFill>
                <a:latin typeface="Arial" panose="020B0604020202020204" pitchFamily="34" charset="0"/>
              </a:defRPr>
            </a:lvl9pPr>
          </a:lstStyle>
          <a:p>
            <a:pPr algn="ctr" defTabSz="844083" eaLnBrk="1" hangingPunct="1"/>
            <a:endParaRPr lang="es-ES" altLang="es-ES_tradnl" sz="1662" dirty="0"/>
          </a:p>
        </p:txBody>
      </p:sp>
      <p:sp>
        <p:nvSpPr>
          <p:cNvPr id="11" name="Text Box 16"/>
          <p:cNvSpPr txBox="1">
            <a:spLocks noChangeArrowheads="1"/>
          </p:cNvSpPr>
          <p:nvPr/>
        </p:nvSpPr>
        <p:spPr bwMode="auto">
          <a:xfrm>
            <a:off x="6761286" y="4295044"/>
            <a:ext cx="3449515" cy="944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900">
                <a:solidFill>
                  <a:schemeClr val="tx1"/>
                </a:solidFill>
                <a:latin typeface="Arial" panose="020B0604020202020204" pitchFamily="34" charset="0"/>
              </a:defRPr>
            </a:lvl1pPr>
            <a:lvl2pPr marL="742950" indent="-285750" eaLnBrk="0" hangingPunct="0">
              <a:defRPr sz="1900">
                <a:solidFill>
                  <a:schemeClr val="tx1"/>
                </a:solidFill>
                <a:latin typeface="Arial" panose="020B0604020202020204" pitchFamily="34" charset="0"/>
              </a:defRPr>
            </a:lvl2pPr>
            <a:lvl3pPr marL="1143000" indent="-228600" eaLnBrk="0" hangingPunct="0">
              <a:defRPr sz="1900">
                <a:solidFill>
                  <a:schemeClr val="tx1"/>
                </a:solidFill>
                <a:latin typeface="Arial" panose="020B0604020202020204" pitchFamily="34" charset="0"/>
              </a:defRPr>
            </a:lvl3pPr>
            <a:lvl4pPr marL="1600200" indent="-228600" eaLnBrk="0" hangingPunct="0">
              <a:defRPr sz="1900">
                <a:solidFill>
                  <a:schemeClr val="tx1"/>
                </a:solidFill>
                <a:latin typeface="Arial" panose="020B0604020202020204" pitchFamily="34" charset="0"/>
              </a:defRPr>
            </a:lvl4pPr>
            <a:lvl5pPr marL="2057400" indent="-228600" eaLnBrk="0" hangingPunct="0">
              <a:defRPr sz="1900">
                <a:solidFill>
                  <a:schemeClr val="tx1"/>
                </a:solidFill>
                <a:latin typeface="Arial" panose="020B0604020202020204" pitchFamily="34" charset="0"/>
              </a:defRPr>
            </a:lvl5pPr>
            <a:lvl6pPr marL="2514600" indent="-228600" eaLnBrk="0" fontAlgn="base" hangingPunct="0">
              <a:spcBef>
                <a:spcPct val="0"/>
              </a:spcBef>
              <a:spcAft>
                <a:spcPct val="0"/>
              </a:spcAft>
              <a:defRPr sz="1900">
                <a:solidFill>
                  <a:schemeClr val="tx1"/>
                </a:solidFill>
                <a:latin typeface="Arial" panose="020B0604020202020204" pitchFamily="34" charset="0"/>
              </a:defRPr>
            </a:lvl6pPr>
            <a:lvl7pPr marL="2971800" indent="-228600" eaLnBrk="0" fontAlgn="base" hangingPunct="0">
              <a:spcBef>
                <a:spcPct val="0"/>
              </a:spcBef>
              <a:spcAft>
                <a:spcPct val="0"/>
              </a:spcAft>
              <a:defRPr sz="1900">
                <a:solidFill>
                  <a:schemeClr val="tx1"/>
                </a:solidFill>
                <a:latin typeface="Arial" panose="020B0604020202020204" pitchFamily="34" charset="0"/>
              </a:defRPr>
            </a:lvl7pPr>
            <a:lvl8pPr marL="3429000" indent="-228600" eaLnBrk="0" fontAlgn="base" hangingPunct="0">
              <a:spcBef>
                <a:spcPct val="0"/>
              </a:spcBef>
              <a:spcAft>
                <a:spcPct val="0"/>
              </a:spcAft>
              <a:defRPr sz="1900">
                <a:solidFill>
                  <a:schemeClr val="tx1"/>
                </a:solidFill>
                <a:latin typeface="Arial" panose="020B0604020202020204" pitchFamily="34" charset="0"/>
              </a:defRPr>
            </a:lvl8pPr>
            <a:lvl9pPr marL="3886200" indent="-228600" eaLnBrk="0" fontAlgn="base" hangingPunct="0">
              <a:spcBef>
                <a:spcPct val="0"/>
              </a:spcBef>
              <a:spcAft>
                <a:spcPct val="0"/>
              </a:spcAft>
              <a:defRPr sz="1900">
                <a:solidFill>
                  <a:schemeClr val="tx1"/>
                </a:solidFill>
                <a:latin typeface="Arial" panose="020B0604020202020204" pitchFamily="34" charset="0"/>
              </a:defRPr>
            </a:lvl9pPr>
          </a:lstStyle>
          <a:p>
            <a:pPr algn="ctr" defTabSz="844083" eaLnBrk="1" hangingPunct="1">
              <a:spcBef>
                <a:spcPct val="50000"/>
              </a:spcBef>
            </a:pPr>
            <a:r>
              <a:rPr lang="es-ES" altLang="es-ES_tradnl" sz="1846" b="1" dirty="0">
                <a:solidFill>
                  <a:schemeClr val="bg1"/>
                </a:solidFill>
              </a:rPr>
              <a:t>PLAN ANUAL PARA EL FOMENTO DEL EMPLEO DIGNO</a:t>
            </a:r>
          </a:p>
        </p:txBody>
      </p:sp>
      <p:sp>
        <p:nvSpPr>
          <p:cNvPr id="12" name="Text Box 17"/>
          <p:cNvSpPr txBox="1">
            <a:spLocks noChangeArrowheads="1"/>
          </p:cNvSpPr>
          <p:nvPr/>
        </p:nvSpPr>
        <p:spPr bwMode="auto">
          <a:xfrm>
            <a:off x="4959651" y="3046626"/>
            <a:ext cx="2086708" cy="1115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900">
                <a:solidFill>
                  <a:schemeClr val="tx1"/>
                </a:solidFill>
                <a:latin typeface="Arial" panose="020B0604020202020204" pitchFamily="34" charset="0"/>
              </a:defRPr>
            </a:lvl1pPr>
            <a:lvl2pPr marL="742950" indent="-285750" eaLnBrk="0" hangingPunct="0">
              <a:defRPr sz="1900">
                <a:solidFill>
                  <a:schemeClr val="tx1"/>
                </a:solidFill>
                <a:latin typeface="Arial" panose="020B0604020202020204" pitchFamily="34" charset="0"/>
              </a:defRPr>
            </a:lvl2pPr>
            <a:lvl3pPr marL="1143000" indent="-228600" eaLnBrk="0" hangingPunct="0">
              <a:defRPr sz="1900">
                <a:solidFill>
                  <a:schemeClr val="tx1"/>
                </a:solidFill>
                <a:latin typeface="Arial" panose="020B0604020202020204" pitchFamily="34" charset="0"/>
              </a:defRPr>
            </a:lvl3pPr>
            <a:lvl4pPr marL="1600200" indent="-228600" eaLnBrk="0" hangingPunct="0">
              <a:defRPr sz="1900">
                <a:solidFill>
                  <a:schemeClr val="tx1"/>
                </a:solidFill>
                <a:latin typeface="Arial" panose="020B0604020202020204" pitchFamily="34" charset="0"/>
              </a:defRPr>
            </a:lvl4pPr>
            <a:lvl5pPr marL="2057400" indent="-228600" eaLnBrk="0" hangingPunct="0">
              <a:defRPr sz="1900">
                <a:solidFill>
                  <a:schemeClr val="tx1"/>
                </a:solidFill>
                <a:latin typeface="Arial" panose="020B0604020202020204" pitchFamily="34" charset="0"/>
              </a:defRPr>
            </a:lvl5pPr>
            <a:lvl6pPr marL="2514600" indent="-228600" eaLnBrk="0" fontAlgn="base" hangingPunct="0">
              <a:spcBef>
                <a:spcPct val="0"/>
              </a:spcBef>
              <a:spcAft>
                <a:spcPct val="0"/>
              </a:spcAft>
              <a:defRPr sz="1900">
                <a:solidFill>
                  <a:schemeClr val="tx1"/>
                </a:solidFill>
                <a:latin typeface="Arial" panose="020B0604020202020204" pitchFamily="34" charset="0"/>
              </a:defRPr>
            </a:lvl6pPr>
            <a:lvl7pPr marL="2971800" indent="-228600" eaLnBrk="0" fontAlgn="base" hangingPunct="0">
              <a:spcBef>
                <a:spcPct val="0"/>
              </a:spcBef>
              <a:spcAft>
                <a:spcPct val="0"/>
              </a:spcAft>
              <a:defRPr sz="1900">
                <a:solidFill>
                  <a:schemeClr val="tx1"/>
                </a:solidFill>
                <a:latin typeface="Arial" panose="020B0604020202020204" pitchFamily="34" charset="0"/>
              </a:defRPr>
            </a:lvl7pPr>
            <a:lvl8pPr marL="3429000" indent="-228600" eaLnBrk="0" fontAlgn="base" hangingPunct="0">
              <a:spcBef>
                <a:spcPct val="0"/>
              </a:spcBef>
              <a:spcAft>
                <a:spcPct val="0"/>
              </a:spcAft>
              <a:defRPr sz="1900">
                <a:solidFill>
                  <a:schemeClr val="tx1"/>
                </a:solidFill>
                <a:latin typeface="Arial" panose="020B0604020202020204" pitchFamily="34" charset="0"/>
              </a:defRPr>
            </a:lvl8pPr>
            <a:lvl9pPr marL="3886200" indent="-228600" eaLnBrk="0" fontAlgn="base" hangingPunct="0">
              <a:spcBef>
                <a:spcPct val="0"/>
              </a:spcBef>
              <a:spcAft>
                <a:spcPct val="0"/>
              </a:spcAft>
              <a:defRPr sz="1900">
                <a:solidFill>
                  <a:schemeClr val="tx1"/>
                </a:solidFill>
                <a:latin typeface="Arial" panose="020B0604020202020204" pitchFamily="34" charset="0"/>
              </a:defRPr>
            </a:lvl9pPr>
          </a:lstStyle>
          <a:p>
            <a:pPr algn="ctr" defTabSz="844083" eaLnBrk="1" hangingPunct="1">
              <a:spcBef>
                <a:spcPct val="50000"/>
              </a:spcBef>
            </a:pPr>
            <a:r>
              <a:rPr lang="es-ES" altLang="es-ES_tradnl" sz="1662" b="1" dirty="0">
                <a:solidFill>
                  <a:schemeClr val="bg1"/>
                </a:solidFill>
              </a:rPr>
              <a:t>TEXTO REFUNDIDO DE LA LEY DE EMPLEO</a:t>
            </a:r>
          </a:p>
        </p:txBody>
      </p:sp>
      <p:sp>
        <p:nvSpPr>
          <p:cNvPr id="13" name="Text Box 15"/>
          <p:cNvSpPr txBox="1">
            <a:spLocks noChangeArrowheads="1"/>
          </p:cNvSpPr>
          <p:nvPr/>
        </p:nvSpPr>
        <p:spPr bwMode="auto">
          <a:xfrm>
            <a:off x="2567608" y="4078344"/>
            <a:ext cx="2990850" cy="12285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900">
                <a:solidFill>
                  <a:schemeClr val="tx1"/>
                </a:solidFill>
                <a:latin typeface="Arial" panose="020B0604020202020204" pitchFamily="34" charset="0"/>
              </a:defRPr>
            </a:lvl1pPr>
            <a:lvl2pPr marL="742950" indent="-285750" eaLnBrk="0" hangingPunct="0">
              <a:defRPr sz="1900">
                <a:solidFill>
                  <a:schemeClr val="tx1"/>
                </a:solidFill>
                <a:latin typeface="Arial" panose="020B0604020202020204" pitchFamily="34" charset="0"/>
              </a:defRPr>
            </a:lvl2pPr>
            <a:lvl3pPr marL="1143000" indent="-228600" eaLnBrk="0" hangingPunct="0">
              <a:defRPr sz="1900">
                <a:solidFill>
                  <a:schemeClr val="tx1"/>
                </a:solidFill>
                <a:latin typeface="Arial" panose="020B0604020202020204" pitchFamily="34" charset="0"/>
              </a:defRPr>
            </a:lvl3pPr>
            <a:lvl4pPr marL="1600200" indent="-228600" eaLnBrk="0" hangingPunct="0">
              <a:defRPr sz="1900">
                <a:solidFill>
                  <a:schemeClr val="tx1"/>
                </a:solidFill>
                <a:latin typeface="Arial" panose="020B0604020202020204" pitchFamily="34" charset="0"/>
              </a:defRPr>
            </a:lvl4pPr>
            <a:lvl5pPr marL="2057400" indent="-228600" eaLnBrk="0" hangingPunct="0">
              <a:defRPr sz="1900">
                <a:solidFill>
                  <a:schemeClr val="tx1"/>
                </a:solidFill>
                <a:latin typeface="Arial" panose="020B0604020202020204" pitchFamily="34" charset="0"/>
              </a:defRPr>
            </a:lvl5pPr>
            <a:lvl6pPr marL="2514600" indent="-228600" eaLnBrk="0" fontAlgn="base" hangingPunct="0">
              <a:spcBef>
                <a:spcPct val="0"/>
              </a:spcBef>
              <a:spcAft>
                <a:spcPct val="0"/>
              </a:spcAft>
              <a:defRPr sz="1900">
                <a:solidFill>
                  <a:schemeClr val="tx1"/>
                </a:solidFill>
                <a:latin typeface="Arial" panose="020B0604020202020204" pitchFamily="34" charset="0"/>
              </a:defRPr>
            </a:lvl6pPr>
            <a:lvl7pPr marL="2971800" indent="-228600" eaLnBrk="0" fontAlgn="base" hangingPunct="0">
              <a:spcBef>
                <a:spcPct val="0"/>
              </a:spcBef>
              <a:spcAft>
                <a:spcPct val="0"/>
              </a:spcAft>
              <a:defRPr sz="1900">
                <a:solidFill>
                  <a:schemeClr val="tx1"/>
                </a:solidFill>
                <a:latin typeface="Arial" panose="020B0604020202020204" pitchFamily="34" charset="0"/>
              </a:defRPr>
            </a:lvl7pPr>
            <a:lvl8pPr marL="3429000" indent="-228600" eaLnBrk="0" fontAlgn="base" hangingPunct="0">
              <a:spcBef>
                <a:spcPct val="0"/>
              </a:spcBef>
              <a:spcAft>
                <a:spcPct val="0"/>
              </a:spcAft>
              <a:defRPr sz="1900">
                <a:solidFill>
                  <a:schemeClr val="tx1"/>
                </a:solidFill>
                <a:latin typeface="Arial" panose="020B0604020202020204" pitchFamily="34" charset="0"/>
              </a:defRPr>
            </a:lvl8pPr>
            <a:lvl9pPr marL="3886200" indent="-228600" eaLnBrk="0" fontAlgn="base" hangingPunct="0">
              <a:spcBef>
                <a:spcPct val="0"/>
              </a:spcBef>
              <a:spcAft>
                <a:spcPct val="0"/>
              </a:spcAft>
              <a:defRPr sz="1900">
                <a:solidFill>
                  <a:schemeClr val="tx1"/>
                </a:solidFill>
                <a:latin typeface="Arial" panose="020B0604020202020204" pitchFamily="34" charset="0"/>
              </a:defRPr>
            </a:lvl9pPr>
          </a:lstStyle>
          <a:p>
            <a:pPr algn="ctr" defTabSz="844083" eaLnBrk="1" hangingPunct="1">
              <a:spcBef>
                <a:spcPct val="50000"/>
              </a:spcBef>
            </a:pPr>
            <a:r>
              <a:rPr lang="es-ES" altLang="es-ES_tradnl" sz="1846" b="1" dirty="0">
                <a:solidFill>
                  <a:schemeClr val="bg1"/>
                </a:solidFill>
              </a:rPr>
              <a:t>SISTEMA PÚBLICO INTEGRADO DE INFORMACIÓN DE LOS SERVICIOS DE EMPLEO</a:t>
            </a:r>
          </a:p>
        </p:txBody>
      </p:sp>
      <p:sp>
        <p:nvSpPr>
          <p:cNvPr id="15" name="Oval 10"/>
          <p:cNvSpPr>
            <a:spLocks noChangeArrowheads="1"/>
          </p:cNvSpPr>
          <p:nvPr/>
        </p:nvSpPr>
        <p:spPr bwMode="auto">
          <a:xfrm>
            <a:off x="6384032" y="1027921"/>
            <a:ext cx="3795864" cy="2152785"/>
          </a:xfrm>
          <a:prstGeom prst="ellipse">
            <a:avLst/>
          </a:prstGeom>
          <a:solidFill>
            <a:schemeClr val="accent3">
              <a:lumMod val="75000"/>
              <a:alpha val="49803"/>
            </a:schemeClr>
          </a:solidFill>
          <a:ln>
            <a:noFill/>
          </a:ln>
        </p:spPr>
        <p:txBody>
          <a:bodyPr wrap="square" anchor="ctr">
            <a:normAutofit/>
          </a:bodyPr>
          <a:lstStyle>
            <a:lvl1pPr eaLnBrk="0" hangingPunct="0">
              <a:defRPr sz="1900">
                <a:solidFill>
                  <a:schemeClr val="tx1"/>
                </a:solidFill>
                <a:latin typeface="Arial" panose="020B0604020202020204" pitchFamily="34" charset="0"/>
              </a:defRPr>
            </a:lvl1pPr>
            <a:lvl2pPr marL="742950" indent="-285750" eaLnBrk="0" hangingPunct="0">
              <a:defRPr sz="1900">
                <a:solidFill>
                  <a:schemeClr val="tx1"/>
                </a:solidFill>
                <a:latin typeface="Arial" panose="020B0604020202020204" pitchFamily="34" charset="0"/>
              </a:defRPr>
            </a:lvl2pPr>
            <a:lvl3pPr marL="1143000" indent="-228600" eaLnBrk="0" hangingPunct="0">
              <a:defRPr sz="1900">
                <a:solidFill>
                  <a:schemeClr val="tx1"/>
                </a:solidFill>
                <a:latin typeface="Arial" panose="020B0604020202020204" pitchFamily="34" charset="0"/>
              </a:defRPr>
            </a:lvl3pPr>
            <a:lvl4pPr marL="1600200" indent="-228600" eaLnBrk="0" hangingPunct="0">
              <a:defRPr sz="1900">
                <a:solidFill>
                  <a:schemeClr val="tx1"/>
                </a:solidFill>
                <a:latin typeface="Arial" panose="020B0604020202020204" pitchFamily="34" charset="0"/>
              </a:defRPr>
            </a:lvl4pPr>
            <a:lvl5pPr marL="2057400" indent="-228600" eaLnBrk="0" hangingPunct="0">
              <a:defRPr sz="1900">
                <a:solidFill>
                  <a:schemeClr val="tx1"/>
                </a:solidFill>
                <a:latin typeface="Arial" panose="020B0604020202020204" pitchFamily="34" charset="0"/>
              </a:defRPr>
            </a:lvl5pPr>
            <a:lvl6pPr marL="2514600" indent="-228600" eaLnBrk="0" fontAlgn="base" hangingPunct="0">
              <a:spcBef>
                <a:spcPct val="0"/>
              </a:spcBef>
              <a:spcAft>
                <a:spcPct val="0"/>
              </a:spcAft>
              <a:defRPr sz="1900">
                <a:solidFill>
                  <a:schemeClr val="tx1"/>
                </a:solidFill>
                <a:latin typeface="Arial" panose="020B0604020202020204" pitchFamily="34" charset="0"/>
              </a:defRPr>
            </a:lvl6pPr>
            <a:lvl7pPr marL="2971800" indent="-228600" eaLnBrk="0" fontAlgn="base" hangingPunct="0">
              <a:spcBef>
                <a:spcPct val="0"/>
              </a:spcBef>
              <a:spcAft>
                <a:spcPct val="0"/>
              </a:spcAft>
              <a:defRPr sz="1900">
                <a:solidFill>
                  <a:schemeClr val="tx1"/>
                </a:solidFill>
                <a:latin typeface="Arial" panose="020B0604020202020204" pitchFamily="34" charset="0"/>
              </a:defRPr>
            </a:lvl7pPr>
            <a:lvl8pPr marL="3429000" indent="-228600" eaLnBrk="0" fontAlgn="base" hangingPunct="0">
              <a:spcBef>
                <a:spcPct val="0"/>
              </a:spcBef>
              <a:spcAft>
                <a:spcPct val="0"/>
              </a:spcAft>
              <a:defRPr sz="1900">
                <a:solidFill>
                  <a:schemeClr val="tx1"/>
                </a:solidFill>
                <a:latin typeface="Arial" panose="020B0604020202020204" pitchFamily="34" charset="0"/>
              </a:defRPr>
            </a:lvl8pPr>
            <a:lvl9pPr marL="3886200" indent="-228600" eaLnBrk="0" fontAlgn="base" hangingPunct="0">
              <a:spcBef>
                <a:spcPct val="0"/>
              </a:spcBef>
              <a:spcAft>
                <a:spcPct val="0"/>
              </a:spcAft>
              <a:defRPr sz="1900">
                <a:solidFill>
                  <a:schemeClr val="tx1"/>
                </a:solidFill>
                <a:latin typeface="Arial" panose="020B0604020202020204" pitchFamily="34" charset="0"/>
              </a:defRPr>
            </a:lvl9pPr>
          </a:lstStyle>
          <a:p>
            <a:pPr algn="ctr" defTabSz="844083" eaLnBrk="1" hangingPunct="1"/>
            <a:r>
              <a:rPr lang="es-ES" altLang="es-ES_tradnl" sz="1846" b="1" dirty="0">
                <a:solidFill>
                  <a:schemeClr val="bg1"/>
                </a:solidFill>
                <a:cs typeface="Arial" panose="020B0604020202020204" pitchFamily="34" charset="0"/>
              </a:rPr>
              <a:t>RECOMENDACIONES ESPECÍFICAS PARA EL FOMENTO DEL EMPLEO</a:t>
            </a:r>
          </a:p>
        </p:txBody>
      </p:sp>
      <p:sp>
        <p:nvSpPr>
          <p:cNvPr id="16" name="Oval 9"/>
          <p:cNvSpPr>
            <a:spLocks noChangeArrowheads="1"/>
          </p:cNvSpPr>
          <p:nvPr/>
        </p:nvSpPr>
        <p:spPr bwMode="auto">
          <a:xfrm>
            <a:off x="5011936" y="2376976"/>
            <a:ext cx="2322487" cy="2095942"/>
          </a:xfrm>
          <a:prstGeom prst="ellipse">
            <a:avLst/>
          </a:prstGeom>
          <a:solidFill>
            <a:srgbClr val="E2770C"/>
          </a:solidFill>
          <a:ln w="9525">
            <a:noFill/>
            <a:round/>
            <a:headEnd/>
            <a:tailEnd/>
          </a:ln>
        </p:spPr>
        <p:txBody>
          <a:bodyPr lIns="0" rIns="0" anchor="ctr"/>
          <a:lstStyle/>
          <a:p>
            <a:pPr algn="ctr" defTabSz="844083">
              <a:defRPr/>
            </a:pPr>
            <a:endParaRPr lang="es-ES" sz="1569" b="1" dirty="0">
              <a:solidFill>
                <a:schemeClr val="bg2">
                  <a:lumMod val="50000"/>
                </a:schemeClr>
              </a:solidFill>
              <a:latin typeface="Century Gothic" pitchFamily="34" charset="0"/>
            </a:endParaRPr>
          </a:p>
        </p:txBody>
      </p:sp>
      <p:sp>
        <p:nvSpPr>
          <p:cNvPr id="17" name="Text Box 17"/>
          <p:cNvSpPr txBox="1">
            <a:spLocks noChangeArrowheads="1"/>
          </p:cNvSpPr>
          <p:nvPr/>
        </p:nvSpPr>
        <p:spPr bwMode="auto">
          <a:xfrm>
            <a:off x="5107737" y="2754013"/>
            <a:ext cx="2086708" cy="7318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900">
                <a:solidFill>
                  <a:schemeClr val="tx1"/>
                </a:solidFill>
                <a:latin typeface="Arial" panose="020B0604020202020204" pitchFamily="34" charset="0"/>
              </a:defRPr>
            </a:lvl1pPr>
            <a:lvl2pPr marL="742950" indent="-285750" eaLnBrk="0" hangingPunct="0">
              <a:defRPr sz="1900">
                <a:solidFill>
                  <a:schemeClr val="tx1"/>
                </a:solidFill>
                <a:latin typeface="Arial" panose="020B0604020202020204" pitchFamily="34" charset="0"/>
              </a:defRPr>
            </a:lvl2pPr>
            <a:lvl3pPr marL="1143000" indent="-228600" eaLnBrk="0" hangingPunct="0">
              <a:defRPr sz="1900">
                <a:solidFill>
                  <a:schemeClr val="tx1"/>
                </a:solidFill>
                <a:latin typeface="Arial" panose="020B0604020202020204" pitchFamily="34" charset="0"/>
              </a:defRPr>
            </a:lvl3pPr>
            <a:lvl4pPr marL="1600200" indent="-228600" eaLnBrk="0" hangingPunct="0">
              <a:defRPr sz="1900">
                <a:solidFill>
                  <a:schemeClr val="tx1"/>
                </a:solidFill>
                <a:latin typeface="Arial" panose="020B0604020202020204" pitchFamily="34" charset="0"/>
              </a:defRPr>
            </a:lvl4pPr>
            <a:lvl5pPr marL="2057400" indent="-228600" eaLnBrk="0" hangingPunct="0">
              <a:defRPr sz="1900">
                <a:solidFill>
                  <a:schemeClr val="tx1"/>
                </a:solidFill>
                <a:latin typeface="Arial" panose="020B0604020202020204" pitchFamily="34" charset="0"/>
              </a:defRPr>
            </a:lvl5pPr>
            <a:lvl6pPr marL="2514600" indent="-228600" eaLnBrk="0" fontAlgn="base" hangingPunct="0">
              <a:spcBef>
                <a:spcPct val="0"/>
              </a:spcBef>
              <a:spcAft>
                <a:spcPct val="0"/>
              </a:spcAft>
              <a:defRPr sz="1900">
                <a:solidFill>
                  <a:schemeClr val="tx1"/>
                </a:solidFill>
                <a:latin typeface="Arial" panose="020B0604020202020204" pitchFamily="34" charset="0"/>
              </a:defRPr>
            </a:lvl6pPr>
            <a:lvl7pPr marL="2971800" indent="-228600" eaLnBrk="0" fontAlgn="base" hangingPunct="0">
              <a:spcBef>
                <a:spcPct val="0"/>
              </a:spcBef>
              <a:spcAft>
                <a:spcPct val="0"/>
              </a:spcAft>
              <a:defRPr sz="1900">
                <a:solidFill>
                  <a:schemeClr val="tx1"/>
                </a:solidFill>
                <a:latin typeface="Arial" panose="020B0604020202020204" pitchFamily="34" charset="0"/>
              </a:defRPr>
            </a:lvl7pPr>
            <a:lvl8pPr marL="3429000" indent="-228600" eaLnBrk="0" fontAlgn="base" hangingPunct="0">
              <a:spcBef>
                <a:spcPct val="0"/>
              </a:spcBef>
              <a:spcAft>
                <a:spcPct val="0"/>
              </a:spcAft>
              <a:defRPr sz="1900">
                <a:solidFill>
                  <a:schemeClr val="tx1"/>
                </a:solidFill>
                <a:latin typeface="Arial" panose="020B0604020202020204" pitchFamily="34" charset="0"/>
              </a:defRPr>
            </a:lvl8pPr>
            <a:lvl9pPr marL="3886200" indent="-228600" eaLnBrk="0" fontAlgn="base" hangingPunct="0">
              <a:spcBef>
                <a:spcPct val="0"/>
              </a:spcBef>
              <a:spcAft>
                <a:spcPct val="0"/>
              </a:spcAft>
              <a:defRPr sz="1900">
                <a:solidFill>
                  <a:schemeClr val="tx1"/>
                </a:solidFill>
                <a:latin typeface="Arial" panose="020B0604020202020204" pitchFamily="34" charset="0"/>
              </a:defRPr>
            </a:lvl9pPr>
          </a:lstStyle>
          <a:p>
            <a:pPr algn="ctr" defTabSz="844083" eaLnBrk="1" hangingPunct="1">
              <a:spcBef>
                <a:spcPct val="50000"/>
              </a:spcBef>
            </a:pPr>
            <a:endParaRPr lang="es-ES" altLang="es-ES_tradnl" sz="1662" b="1" dirty="0">
              <a:solidFill>
                <a:schemeClr val="bg1"/>
              </a:solidFill>
            </a:endParaRPr>
          </a:p>
          <a:p>
            <a:pPr algn="ctr" defTabSz="844083" eaLnBrk="1" hangingPunct="1">
              <a:spcBef>
                <a:spcPct val="50000"/>
              </a:spcBef>
            </a:pPr>
            <a:r>
              <a:rPr lang="es-ES" altLang="es-ES_tradnl" sz="1662" b="1" dirty="0">
                <a:solidFill>
                  <a:schemeClr val="bg1"/>
                </a:solidFill>
              </a:rPr>
              <a:t>LEY DE EMPLEO</a:t>
            </a:r>
          </a:p>
        </p:txBody>
      </p:sp>
      <p:sp>
        <p:nvSpPr>
          <p:cNvPr id="3" name="Estrella de 5 puntas 2"/>
          <p:cNvSpPr/>
          <p:nvPr/>
        </p:nvSpPr>
        <p:spPr>
          <a:xfrm>
            <a:off x="9480376" y="960664"/>
            <a:ext cx="1008112" cy="1028176"/>
          </a:xfrm>
          <a:prstGeom prst="star5">
            <a:avLst>
              <a:gd name="adj" fmla="val 30360"/>
              <a:gd name="hf" fmla="val 105146"/>
              <a:gd name="vf" fmla="val 110557"/>
            </a:avLst>
          </a:prstGeom>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p>
            <a:pPr algn="ctr"/>
            <a:r>
              <a:rPr lang="es-ES" sz="1100" b="1" dirty="0"/>
              <a:t>NOVEDAD</a:t>
            </a:r>
          </a:p>
        </p:txBody>
      </p:sp>
    </p:spTree>
    <p:extLst>
      <p:ext uri="{BB962C8B-B14F-4D97-AF65-F5344CB8AC3E}">
        <p14:creationId xmlns:p14="http://schemas.microsoft.com/office/powerpoint/2010/main" val="41244110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4"/>
          </p:nvPr>
        </p:nvSpPr>
        <p:spPr>
          <a:xfrm>
            <a:off x="1343472" y="6387438"/>
            <a:ext cx="549424" cy="365125"/>
          </a:xfrm>
        </p:spPr>
        <p:txBody>
          <a:bodyPr/>
          <a:lstStyle/>
          <a:p>
            <a:fld id="{6CD32176-65D9-4359-8594-D1C589AFA430}" type="slidenum">
              <a:rPr lang="es-ES_tradnl" smtClean="0"/>
              <a:pPr/>
              <a:t>16</a:t>
            </a:fld>
            <a:endParaRPr lang="es-ES_tradnl" dirty="0"/>
          </a:p>
        </p:txBody>
      </p:sp>
      <p:sp>
        <p:nvSpPr>
          <p:cNvPr id="6" name="CuadroTexto 5"/>
          <p:cNvSpPr txBox="1"/>
          <p:nvPr/>
        </p:nvSpPr>
        <p:spPr>
          <a:xfrm>
            <a:off x="1703512" y="116632"/>
            <a:ext cx="8964488" cy="707886"/>
          </a:xfrm>
          <a:prstGeom prst="rect">
            <a:avLst/>
          </a:prstGeom>
          <a:noFill/>
        </p:spPr>
        <p:txBody>
          <a:bodyPr wrap="square" rtlCol="0">
            <a:spAutoFit/>
          </a:bodyPr>
          <a:lstStyle/>
          <a:p>
            <a:r>
              <a:rPr lang="es-ES" sz="2000" dirty="0">
                <a:solidFill>
                  <a:schemeClr val="bg1"/>
                </a:solidFill>
                <a:latin typeface="Arial" panose="020B0604020202020204" pitchFamily="34" charset="0"/>
                <a:cs typeface="Arial" panose="020B0604020202020204" pitchFamily="34" charset="0"/>
              </a:rPr>
              <a:t>Título II</a:t>
            </a:r>
          </a:p>
          <a:p>
            <a:r>
              <a:rPr lang="es-ES" sz="2000" dirty="0">
                <a:solidFill>
                  <a:schemeClr val="bg1"/>
                </a:solidFill>
                <a:latin typeface="Arial" panose="020B0604020202020204" pitchFamily="34" charset="0"/>
                <a:cs typeface="Arial" panose="020B0604020202020204" pitchFamily="34" charset="0"/>
              </a:rPr>
              <a:t>Agencia Española de Empleo y Servicios de Empleo</a:t>
            </a:r>
          </a:p>
        </p:txBody>
      </p:sp>
      <p:sp>
        <p:nvSpPr>
          <p:cNvPr id="19" name="CuadroTexto 18"/>
          <p:cNvSpPr txBox="1"/>
          <p:nvPr/>
        </p:nvSpPr>
        <p:spPr>
          <a:xfrm>
            <a:off x="1775521" y="980728"/>
            <a:ext cx="8662559" cy="4339650"/>
          </a:xfrm>
          <a:prstGeom prst="rect">
            <a:avLst/>
          </a:prstGeom>
          <a:noFill/>
        </p:spPr>
        <p:txBody>
          <a:bodyPr wrap="square" rtlCol="0">
            <a:spAutoFit/>
          </a:bodyPr>
          <a:lstStyle/>
          <a:p>
            <a:pPr algn="just"/>
            <a:r>
              <a:rPr lang="es-ES" b="1" dirty="0">
                <a:solidFill>
                  <a:schemeClr val="accent2"/>
                </a:solidFill>
              </a:rPr>
              <a:t>ENTIDADES PÚBLICAS COLABORADORAS DE LOS SERVICIOS PÚBLICOS DE EMPLEO</a:t>
            </a:r>
          </a:p>
          <a:p>
            <a:pPr algn="just"/>
            <a:endParaRPr lang="es-ES" dirty="0"/>
          </a:p>
          <a:p>
            <a:pPr marL="285750" indent="-285750" algn="just">
              <a:buFont typeface="Arial" panose="020B0604020202020204" pitchFamily="34" charset="0"/>
              <a:buChar char="•"/>
            </a:pPr>
            <a:r>
              <a:rPr lang="es-ES" dirty="0"/>
              <a:t>Dentro del marco competencial existente, </a:t>
            </a:r>
            <a:r>
              <a:rPr lang="es-ES" b="1" dirty="0"/>
              <a:t>las entidades locales </a:t>
            </a:r>
            <a:r>
              <a:rPr lang="es-ES" dirty="0"/>
              <a:t>colaborarán con la Agencia Española de Empleo y los servicios públicos de empleo autonómicos, para coadyuvar al cumplimiento de los objetivos del artículo 4.</a:t>
            </a:r>
          </a:p>
          <a:p>
            <a:pPr marL="285750" indent="-285750" algn="just">
              <a:buFont typeface="Arial" panose="020B0604020202020204" pitchFamily="34" charset="0"/>
              <a:buChar char="•"/>
            </a:pPr>
            <a:endParaRPr lang="es-ES" dirty="0"/>
          </a:p>
          <a:p>
            <a:pPr marL="285750" indent="-285750" algn="just">
              <a:buFont typeface="Arial" panose="020B0604020202020204" pitchFamily="34" charset="0"/>
              <a:buChar char="•"/>
            </a:pPr>
            <a:r>
              <a:rPr lang="es-ES" dirty="0"/>
              <a:t>Asimismo, para el cumplimiento de los citados objetivos, la Agencia Española de Empleo y los servicios públicos de empleo de las comunidades autónomas podrán determinar la </a:t>
            </a:r>
            <a:r>
              <a:rPr lang="es-ES" b="1" dirty="0"/>
              <a:t>colaboración con otras entidades públicas</a:t>
            </a:r>
            <a:r>
              <a:rPr lang="es-ES" dirty="0"/>
              <a:t>.</a:t>
            </a:r>
          </a:p>
          <a:p>
            <a:pPr algn="just"/>
            <a:endParaRPr lang="es-ES" dirty="0"/>
          </a:p>
          <a:p>
            <a:pPr marL="285750" indent="-285750" algn="just">
              <a:buFont typeface="Arial" panose="020B0604020202020204" pitchFamily="34" charset="0"/>
              <a:buChar char="•"/>
            </a:pPr>
            <a:r>
              <a:rPr lang="es-ES" dirty="0"/>
              <a:t>Todas las </a:t>
            </a:r>
            <a:r>
              <a:rPr lang="es-ES" b="1" dirty="0"/>
              <a:t>entidades privadas </a:t>
            </a:r>
            <a:r>
              <a:rPr lang="es-ES" dirty="0"/>
              <a:t>que intervengan en el campo de las políticas activas de empleo deberán colaborar y coordinarse con los organismos públicos en los niveles territoriales y competenciales que sean pertinentes. </a:t>
            </a:r>
          </a:p>
          <a:p>
            <a:pPr marL="285750" indent="-285750" algn="just">
              <a:buFont typeface="Arial" panose="020B0604020202020204" pitchFamily="34" charset="0"/>
              <a:buChar char="•"/>
            </a:pPr>
            <a:endParaRPr lang="es-ES" sz="1400" dirty="0"/>
          </a:p>
          <a:p>
            <a:endParaRPr lang="es-ES" sz="1400" b="1" dirty="0"/>
          </a:p>
          <a:p>
            <a:r>
              <a:rPr lang="es-ES" sz="1400" dirty="0"/>
              <a:t> </a:t>
            </a:r>
          </a:p>
        </p:txBody>
      </p:sp>
    </p:spTree>
    <p:extLst>
      <p:ext uri="{BB962C8B-B14F-4D97-AF65-F5344CB8AC3E}">
        <p14:creationId xmlns:p14="http://schemas.microsoft.com/office/powerpoint/2010/main" val="4020797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4"/>
          </p:nvPr>
        </p:nvSpPr>
        <p:spPr>
          <a:xfrm>
            <a:off x="1343472" y="6387438"/>
            <a:ext cx="549424" cy="365125"/>
          </a:xfrm>
        </p:spPr>
        <p:txBody>
          <a:bodyPr/>
          <a:lstStyle/>
          <a:p>
            <a:fld id="{6CD32176-65D9-4359-8594-D1C589AFA430}" type="slidenum">
              <a:rPr lang="es-ES_tradnl" smtClean="0"/>
              <a:pPr/>
              <a:t>17</a:t>
            </a:fld>
            <a:endParaRPr lang="es-ES_tradnl" dirty="0"/>
          </a:p>
        </p:txBody>
      </p:sp>
      <p:sp>
        <p:nvSpPr>
          <p:cNvPr id="6" name="CuadroTexto 5"/>
          <p:cNvSpPr txBox="1"/>
          <p:nvPr/>
        </p:nvSpPr>
        <p:spPr>
          <a:xfrm>
            <a:off x="1703512" y="116632"/>
            <a:ext cx="8964488" cy="707886"/>
          </a:xfrm>
          <a:prstGeom prst="rect">
            <a:avLst/>
          </a:prstGeom>
          <a:noFill/>
        </p:spPr>
        <p:txBody>
          <a:bodyPr wrap="square" rtlCol="0">
            <a:spAutoFit/>
          </a:bodyPr>
          <a:lstStyle/>
          <a:p>
            <a:r>
              <a:rPr lang="es-ES" sz="2000" dirty="0">
                <a:solidFill>
                  <a:schemeClr val="bg1"/>
                </a:solidFill>
                <a:latin typeface="Arial" panose="020B0604020202020204" pitchFamily="34" charset="0"/>
                <a:cs typeface="Arial" panose="020B0604020202020204" pitchFamily="34" charset="0"/>
              </a:rPr>
              <a:t>Título II</a:t>
            </a:r>
          </a:p>
          <a:p>
            <a:r>
              <a:rPr lang="es-ES" sz="2000" dirty="0">
                <a:solidFill>
                  <a:schemeClr val="bg1"/>
                </a:solidFill>
                <a:latin typeface="Arial" panose="020B0604020202020204" pitchFamily="34" charset="0"/>
                <a:cs typeface="Arial" panose="020B0604020202020204" pitchFamily="34" charset="0"/>
              </a:rPr>
              <a:t>Agencia Española de Empleo y Servicios de Empleo</a:t>
            </a:r>
          </a:p>
        </p:txBody>
      </p:sp>
      <p:sp>
        <p:nvSpPr>
          <p:cNvPr id="19" name="CuadroTexto 18"/>
          <p:cNvSpPr txBox="1"/>
          <p:nvPr/>
        </p:nvSpPr>
        <p:spPr>
          <a:xfrm>
            <a:off x="1847529" y="1196753"/>
            <a:ext cx="8662559" cy="5447645"/>
          </a:xfrm>
          <a:prstGeom prst="rect">
            <a:avLst/>
          </a:prstGeom>
          <a:noFill/>
        </p:spPr>
        <p:txBody>
          <a:bodyPr wrap="square" rtlCol="0">
            <a:spAutoFit/>
          </a:bodyPr>
          <a:lstStyle/>
          <a:p>
            <a:r>
              <a:rPr lang="es-ES" sz="1600" b="1" dirty="0">
                <a:solidFill>
                  <a:schemeClr val="accent2"/>
                </a:solidFill>
              </a:rPr>
              <a:t>LAS ENTIDADES PRIVADAS COLABORADORAS DE LOS SERVICIOS PÚBLICOS DE EMPLEO.</a:t>
            </a:r>
          </a:p>
          <a:p>
            <a:endParaRPr lang="es-ES" sz="1600" b="1" dirty="0">
              <a:solidFill>
                <a:schemeClr val="accent2"/>
              </a:solidFill>
            </a:endParaRPr>
          </a:p>
          <a:p>
            <a:pPr marL="285750" indent="-285750" algn="just">
              <a:buFont typeface="Wingdings" panose="05000000000000000000" pitchFamily="2" charset="2"/>
              <a:buChar char="q"/>
            </a:pPr>
            <a:r>
              <a:rPr lang="es-ES" dirty="0"/>
              <a:t>Deberán </a:t>
            </a:r>
            <a:r>
              <a:rPr lang="es-ES" b="1" dirty="0"/>
              <a:t>colaborar y coordinarse</a:t>
            </a:r>
            <a:r>
              <a:rPr lang="es-ES" dirty="0"/>
              <a:t> con los organismos públicos en los niveles territoriales y competenciales que sean pertinentes. </a:t>
            </a:r>
          </a:p>
          <a:p>
            <a:pPr marL="285750" indent="-285750" algn="just">
              <a:buFont typeface="Wingdings" panose="05000000000000000000" pitchFamily="2" charset="2"/>
              <a:buChar char="q"/>
            </a:pPr>
            <a:endParaRPr lang="es-ES" dirty="0"/>
          </a:p>
          <a:p>
            <a:pPr marL="285750" indent="-285750" algn="just">
              <a:buFont typeface="Wingdings" panose="05000000000000000000" pitchFamily="2" charset="2"/>
              <a:buChar char="q"/>
            </a:pPr>
            <a:r>
              <a:rPr lang="es-ES" dirty="0"/>
              <a:t>Deberán actuar con </a:t>
            </a:r>
            <a:r>
              <a:rPr lang="es-ES" b="1" dirty="0"/>
              <a:t>total transparencia e informar </a:t>
            </a:r>
            <a:r>
              <a:rPr lang="es-ES" dirty="0"/>
              <a:t>del desarrollo de su actividad a los organismos autonómicos de empleo.</a:t>
            </a:r>
          </a:p>
          <a:p>
            <a:pPr marL="285750" indent="-285750" algn="just">
              <a:buFont typeface="Wingdings" panose="05000000000000000000" pitchFamily="2" charset="2"/>
              <a:buChar char="q"/>
            </a:pPr>
            <a:endParaRPr lang="es-ES" dirty="0"/>
          </a:p>
          <a:p>
            <a:pPr marL="285750" indent="-285750" algn="just">
              <a:buFont typeface="Wingdings" panose="05000000000000000000" pitchFamily="2" charset="2"/>
              <a:buChar char="q"/>
            </a:pPr>
            <a:r>
              <a:rPr lang="es-ES" dirty="0"/>
              <a:t>La Agencia Española de Empleo, los servicios de empleo de las comunidades autónomas podrán suscribir con entidades privadas, ya actúen éstas individual o mancomunadamente, </a:t>
            </a:r>
            <a:r>
              <a:rPr lang="es-ES" b="1" dirty="0"/>
              <a:t>acuerdos marco de vigencia máxima cuatrienal</a:t>
            </a:r>
            <a:r>
              <a:rPr lang="es-ES" dirty="0"/>
              <a:t>, en los términos de los artículos 219 y siguientes de la Ley 9/2017, de 8 noviembre, a los que </a:t>
            </a:r>
            <a:r>
              <a:rPr lang="es-ES" b="1" dirty="0"/>
              <a:t>habrán de ajustarse los contratos basados de servicios.</a:t>
            </a:r>
          </a:p>
          <a:p>
            <a:pPr marL="285750" indent="-285750" algn="just">
              <a:buFont typeface="Wingdings" panose="05000000000000000000" pitchFamily="2" charset="2"/>
              <a:buChar char="q"/>
            </a:pPr>
            <a:endParaRPr lang="es-ES" sz="1400" dirty="0"/>
          </a:p>
          <a:p>
            <a:pPr marL="285750" indent="-285750" algn="just">
              <a:buFont typeface="Wingdings" panose="05000000000000000000" pitchFamily="2" charset="2"/>
              <a:buChar char="q"/>
            </a:pPr>
            <a:endParaRPr lang="es-ES" sz="1400" dirty="0"/>
          </a:p>
          <a:p>
            <a:pPr marL="285750" indent="-285750" algn="just">
              <a:buFont typeface="Wingdings" panose="05000000000000000000" pitchFamily="2" charset="2"/>
              <a:buChar char="q"/>
            </a:pPr>
            <a:endParaRPr lang="es-ES" sz="1400" dirty="0"/>
          </a:p>
          <a:p>
            <a:pPr algn="just"/>
            <a:endParaRPr lang="es-ES" sz="1600" b="1" dirty="0">
              <a:solidFill>
                <a:schemeClr val="accent2"/>
              </a:solidFill>
            </a:endParaRPr>
          </a:p>
          <a:p>
            <a:pPr marL="285750" indent="-285750">
              <a:buFont typeface="Arial" panose="020B0604020202020204" pitchFamily="34" charset="0"/>
              <a:buChar char="•"/>
            </a:pPr>
            <a:endParaRPr lang="es-ES" sz="1400" dirty="0"/>
          </a:p>
          <a:p>
            <a:endParaRPr lang="es-ES" sz="1400" b="1" dirty="0"/>
          </a:p>
          <a:p>
            <a:endParaRPr lang="es-ES" sz="1400" b="1" dirty="0"/>
          </a:p>
          <a:p>
            <a:r>
              <a:rPr lang="es-ES" sz="1400" dirty="0"/>
              <a:t> </a:t>
            </a:r>
          </a:p>
        </p:txBody>
      </p:sp>
    </p:spTree>
    <p:extLst>
      <p:ext uri="{BB962C8B-B14F-4D97-AF65-F5344CB8AC3E}">
        <p14:creationId xmlns:p14="http://schemas.microsoft.com/office/powerpoint/2010/main" val="42727720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4"/>
          </p:nvPr>
        </p:nvSpPr>
        <p:spPr/>
        <p:txBody>
          <a:bodyPr/>
          <a:lstStyle/>
          <a:p>
            <a:fld id="{6CD32176-65D9-4359-8594-D1C589AFA430}" type="slidenum">
              <a:rPr lang="es-ES_tradnl" smtClean="0"/>
              <a:pPr/>
              <a:t>18</a:t>
            </a:fld>
            <a:endParaRPr lang="es-ES_tradnl" dirty="0"/>
          </a:p>
        </p:txBody>
      </p:sp>
      <p:sp>
        <p:nvSpPr>
          <p:cNvPr id="4" name="CuadroTexto 3"/>
          <p:cNvSpPr txBox="1"/>
          <p:nvPr/>
        </p:nvSpPr>
        <p:spPr>
          <a:xfrm>
            <a:off x="1708738" y="1"/>
            <a:ext cx="8280920" cy="830997"/>
          </a:xfrm>
          <a:prstGeom prst="rect">
            <a:avLst/>
          </a:prstGeom>
          <a:noFill/>
        </p:spPr>
        <p:txBody>
          <a:bodyPr wrap="square" rtlCol="0">
            <a:spAutoFit/>
          </a:bodyPr>
          <a:lstStyle/>
          <a:p>
            <a:r>
              <a:rPr lang="es-ES" sz="2400" dirty="0">
                <a:solidFill>
                  <a:schemeClr val="bg1"/>
                </a:solidFill>
                <a:latin typeface="Arial" panose="020B0604020202020204" pitchFamily="34" charset="0"/>
                <a:cs typeface="Arial" panose="020B0604020202020204" pitchFamily="34" charset="0"/>
              </a:rPr>
              <a:t>Título</a:t>
            </a:r>
            <a:r>
              <a:rPr lang="es-ES" sz="2400" cap="all" dirty="0">
                <a:solidFill>
                  <a:schemeClr val="bg1"/>
                </a:solidFill>
                <a:latin typeface="Arial" panose="020B0604020202020204" pitchFamily="34" charset="0"/>
                <a:cs typeface="Arial" panose="020B0604020202020204" pitchFamily="34" charset="0"/>
              </a:rPr>
              <a:t> III </a:t>
            </a:r>
          </a:p>
          <a:p>
            <a:r>
              <a:rPr lang="es-ES" sz="2400" dirty="0">
                <a:solidFill>
                  <a:schemeClr val="bg1"/>
                </a:solidFill>
                <a:latin typeface="Arial" panose="020B0604020202020204" pitchFamily="34" charset="0"/>
                <a:cs typeface="Arial" panose="020B0604020202020204" pitchFamily="34" charset="0"/>
              </a:rPr>
              <a:t>Políticas Activas de Empleo</a:t>
            </a:r>
          </a:p>
        </p:txBody>
      </p:sp>
      <p:sp>
        <p:nvSpPr>
          <p:cNvPr id="6" name="CuadroTexto 5"/>
          <p:cNvSpPr txBox="1"/>
          <p:nvPr/>
        </p:nvSpPr>
        <p:spPr>
          <a:xfrm>
            <a:off x="1708738" y="1124744"/>
            <a:ext cx="8757172" cy="5302798"/>
          </a:xfrm>
          <a:prstGeom prst="rect">
            <a:avLst/>
          </a:prstGeom>
          <a:noFill/>
        </p:spPr>
        <p:txBody>
          <a:bodyPr wrap="square" rtlCol="0">
            <a:spAutoFit/>
          </a:bodyPr>
          <a:lstStyle/>
          <a:p>
            <a:pPr marL="342900" marR="36195" indent="-342900" algn="just">
              <a:spcBef>
                <a:spcPts val="200"/>
              </a:spcBef>
              <a:buFont typeface="Wingdings" panose="05000000000000000000" pitchFamily="2" charset="2"/>
              <a:buChar char="q"/>
            </a:pPr>
            <a:r>
              <a:rPr lang="es-ES" sz="1400" b="1" u="sng" spc="-20" dirty="0"/>
              <a:t>Concepto Empleabilidad: </a:t>
            </a:r>
          </a:p>
          <a:p>
            <a:pPr marL="742950" marR="36195" lvl="1" indent="-285750" algn="just">
              <a:spcBef>
                <a:spcPts val="200"/>
              </a:spcBef>
              <a:buFontTx/>
              <a:buChar char="-"/>
            </a:pPr>
            <a:r>
              <a:rPr lang="es-ES" sz="1400" spc="-20" dirty="0">
                <a:ea typeface="Times New Roman" panose="02020603050405020304" pitchFamily="18" charset="0"/>
              </a:rPr>
              <a:t>Conjunto </a:t>
            </a:r>
            <a:r>
              <a:rPr lang="es-ES" sz="1400" b="1" spc="-20" dirty="0">
                <a:ea typeface="Times New Roman" panose="02020603050405020304" pitchFamily="18" charset="0"/>
              </a:rPr>
              <a:t>de competencias y cualificaciones transferibles que refuerzan la capacidad de las personas para aprovechar las oportunidades de educación y formación que se les presenten con miras a encontrar y conservar un trabajo decente, progresar profesionalmente y adaptarse a la evolución de la tecnología y de las condiciones del mercado de trabajo.</a:t>
            </a:r>
          </a:p>
          <a:p>
            <a:pPr marL="742950" marR="36195" lvl="1" indent="-285750" algn="just">
              <a:spcBef>
                <a:spcPts val="200"/>
              </a:spcBef>
              <a:buFontTx/>
              <a:buChar char="-"/>
            </a:pPr>
            <a:r>
              <a:rPr lang="es-ES" sz="1400" b="1" u="sng" spc="-20" dirty="0">
                <a:ea typeface="Times New Roman" panose="02020603050405020304" pitchFamily="18" charset="0"/>
              </a:rPr>
              <a:t>Tasa de empleabilidad</a:t>
            </a:r>
            <a:r>
              <a:rPr lang="es-ES" sz="1400" spc="-20" dirty="0">
                <a:ea typeface="Times New Roman" panose="02020603050405020304" pitchFamily="18" charset="0"/>
              </a:rPr>
              <a:t>: tendrá en cuenta los parámetros directamente relacionados con la incorporación de las personas al mercado de trabajo, así como la promoción de su nivel laboral y formativo, y en particular la adquisición de las competencias y habilidades más demandadas por el mercado de trabajo y que sean adecuadas a su perfil profesional.</a:t>
            </a:r>
          </a:p>
          <a:p>
            <a:pPr marL="742950" marR="36195" lvl="1" indent="-285750" algn="just">
              <a:spcBef>
                <a:spcPts val="200"/>
              </a:spcBef>
              <a:buFontTx/>
              <a:buChar char="-"/>
            </a:pPr>
            <a:r>
              <a:rPr lang="es-ES" sz="1400" b="1" u="sng" spc="-20" dirty="0">
                <a:ea typeface="Times New Roman" panose="02020603050405020304" pitchFamily="18" charset="0"/>
              </a:rPr>
              <a:t>Tasa de intermediación</a:t>
            </a:r>
            <a:r>
              <a:rPr lang="es-ES" sz="1400" u="sng" spc="-20" dirty="0">
                <a:ea typeface="Times New Roman" panose="02020603050405020304" pitchFamily="18" charset="0"/>
              </a:rPr>
              <a:t>: </a:t>
            </a:r>
            <a:r>
              <a:rPr lang="es-ES" sz="1400" spc="-20" dirty="0">
                <a:ea typeface="Times New Roman" panose="02020603050405020304" pitchFamily="18" charset="0"/>
              </a:rPr>
              <a:t>permite medir el impacto de las atenciones a las personas en sus transiciones al empleo y la efectividad en la atención a las empresas que solicitan cubrir sus puestos vacantes..</a:t>
            </a:r>
          </a:p>
          <a:p>
            <a:pPr marL="742950" marR="36195" lvl="1" indent="-285750" algn="just">
              <a:spcBef>
                <a:spcPts val="200"/>
              </a:spcBef>
              <a:buFontTx/>
              <a:buChar char="-"/>
            </a:pPr>
            <a:r>
              <a:rPr lang="es-ES" sz="1400" b="1" u="sng" spc="-20" dirty="0">
                <a:ea typeface="Times New Roman" panose="02020603050405020304" pitchFamily="18" charset="0"/>
              </a:rPr>
              <a:t>Tasa de cobertura</a:t>
            </a:r>
            <a:r>
              <a:rPr lang="es-ES" sz="1400" b="1" spc="-20" dirty="0">
                <a:ea typeface="Times New Roman" panose="02020603050405020304" pitchFamily="18" charset="0"/>
              </a:rPr>
              <a:t>: </a:t>
            </a:r>
            <a:r>
              <a:rPr lang="es-ES" sz="1400" spc="-20" dirty="0">
                <a:ea typeface="Times New Roman" panose="02020603050405020304" pitchFamily="18" charset="0"/>
              </a:rPr>
              <a:t>para medir el grado de protección frente al desempleo permitiendo identificar a los colectivos desprotegidos.</a:t>
            </a:r>
          </a:p>
          <a:p>
            <a:pPr marL="742950" marR="36195" lvl="1" indent="-285750" algn="just">
              <a:spcBef>
                <a:spcPts val="200"/>
              </a:spcBef>
              <a:buFontTx/>
              <a:buChar char="-"/>
            </a:pPr>
            <a:r>
              <a:rPr lang="es-ES" sz="1400" b="1" spc="-20" dirty="0">
                <a:ea typeface="Times New Roman" panose="02020603050405020304" pitchFamily="18" charset="0"/>
              </a:rPr>
              <a:t>Herramientas de apoyo</a:t>
            </a:r>
            <a:r>
              <a:rPr lang="es-ES" sz="1400" spc="-20" dirty="0">
                <a:ea typeface="Times New Roman" panose="02020603050405020304" pitchFamily="18" charset="0"/>
              </a:rPr>
              <a:t>: basadas en el análisis de datos y en evidencias estadísticas.</a:t>
            </a:r>
          </a:p>
          <a:p>
            <a:pPr marL="342900" marR="36195" indent="-342900" algn="just">
              <a:spcBef>
                <a:spcPts val="200"/>
              </a:spcBef>
              <a:buFont typeface="Wingdings" panose="05000000000000000000" pitchFamily="2" charset="2"/>
              <a:buChar char="q"/>
            </a:pPr>
            <a:r>
              <a:rPr lang="es-ES" sz="1400" spc="-20" dirty="0">
                <a:ea typeface="Times New Roman" panose="02020603050405020304" pitchFamily="18" charset="0"/>
              </a:rPr>
              <a:t>El Sistema Nacional de Empleo mantendrá y actualizará un </a:t>
            </a:r>
            <a:r>
              <a:rPr lang="es-ES" sz="1400" b="1" u="sng" spc="-20" dirty="0">
                <a:ea typeface="Times New Roman" panose="02020603050405020304" pitchFamily="18" charset="0"/>
              </a:rPr>
              <a:t>catálogo de instrumentos eficaces de empleabilidad</a:t>
            </a:r>
            <a:r>
              <a:rPr lang="es-ES" sz="1400" u="sng" spc="-20" dirty="0">
                <a:ea typeface="Times New Roman" panose="02020603050405020304" pitchFamily="18" charset="0"/>
              </a:rPr>
              <a:t> </a:t>
            </a:r>
            <a:r>
              <a:rPr lang="es-ES" sz="1400" spc="-20" dirty="0">
                <a:ea typeface="Times New Roman" panose="02020603050405020304" pitchFamily="18" charset="0"/>
              </a:rPr>
              <a:t>cuya </a:t>
            </a:r>
            <a:r>
              <a:rPr lang="es-ES" sz="1400" b="1" spc="-20" dirty="0">
                <a:ea typeface="Times New Roman" panose="02020603050405020304" pitchFamily="18" charset="0"/>
              </a:rPr>
              <a:t>utilidad</a:t>
            </a:r>
            <a:r>
              <a:rPr lang="es-ES" sz="1400" spc="-20" dirty="0">
                <a:ea typeface="Times New Roman" panose="02020603050405020304" pitchFamily="18" charset="0"/>
              </a:rPr>
              <a:t> para el empleo o para la mejora profesional de las personas demandantes de empleo haya sido debidamente </a:t>
            </a:r>
            <a:r>
              <a:rPr lang="es-ES" sz="1400" b="1" spc="-20" dirty="0">
                <a:ea typeface="Times New Roman" panose="02020603050405020304" pitchFamily="18" charset="0"/>
              </a:rPr>
              <a:t>contrastada</a:t>
            </a:r>
            <a:r>
              <a:rPr lang="es-ES" sz="1400" spc="-20" dirty="0">
                <a:ea typeface="Times New Roman" panose="02020603050405020304" pitchFamily="18" charset="0"/>
              </a:rPr>
              <a:t> a través de datos objetivos cuantitativos y cualitativos, en función de las evaluaciones desarrolladas. </a:t>
            </a:r>
          </a:p>
          <a:p>
            <a:pPr marL="742950" marR="36195" lvl="1" indent="-285750" algn="just">
              <a:spcBef>
                <a:spcPts val="200"/>
              </a:spcBef>
              <a:buFontTx/>
              <a:buChar char="-"/>
            </a:pPr>
            <a:r>
              <a:rPr lang="es-ES" sz="1400" b="1" spc="-20" dirty="0">
                <a:ea typeface="Times New Roman" panose="02020603050405020304" pitchFamily="18" charset="0"/>
              </a:rPr>
              <a:t>Orientará</a:t>
            </a:r>
            <a:r>
              <a:rPr lang="es-ES" sz="1400" spc="-20" dirty="0">
                <a:ea typeface="Times New Roman" panose="02020603050405020304" pitchFamily="18" charset="0"/>
              </a:rPr>
              <a:t> las acciones que se le proponen a cada persona, en función del </a:t>
            </a:r>
            <a:r>
              <a:rPr lang="es-ES" sz="1400" b="1" spc="-20" dirty="0">
                <a:ea typeface="Times New Roman" panose="02020603050405020304" pitchFamily="18" charset="0"/>
              </a:rPr>
              <a:t>perfilado </a:t>
            </a:r>
            <a:r>
              <a:rPr lang="es-ES" sz="1400" spc="-20" dirty="0">
                <a:ea typeface="Times New Roman" panose="02020603050405020304" pitchFamily="18" charset="0"/>
              </a:rPr>
              <a:t>que le haya sido trazado.</a:t>
            </a:r>
          </a:p>
          <a:p>
            <a:pPr marL="742950" marR="36195" lvl="1" indent="-285750" algn="just">
              <a:spcBef>
                <a:spcPts val="200"/>
              </a:spcBef>
              <a:buFontTx/>
              <a:buChar char="-"/>
            </a:pPr>
            <a:r>
              <a:rPr lang="es-ES" sz="1400" spc="-20" dirty="0">
                <a:ea typeface="Times New Roman" panose="02020603050405020304" pitchFamily="18" charset="0"/>
              </a:rPr>
              <a:t>En la </a:t>
            </a:r>
            <a:r>
              <a:rPr lang="es-ES" sz="1400" b="1" spc="-20" dirty="0">
                <a:ea typeface="Times New Roman" panose="02020603050405020304" pitchFamily="18" charset="0"/>
              </a:rPr>
              <a:t>actualización del catálogo</a:t>
            </a:r>
            <a:r>
              <a:rPr lang="es-ES" sz="1400" spc="-20" dirty="0">
                <a:ea typeface="Times New Roman" panose="02020603050405020304" pitchFamily="18" charset="0"/>
              </a:rPr>
              <a:t> se buscarán las </a:t>
            </a:r>
            <a:r>
              <a:rPr lang="es-ES" sz="1400" b="1" spc="-20" dirty="0">
                <a:ea typeface="Times New Roman" panose="02020603050405020304" pitchFamily="18" charset="0"/>
              </a:rPr>
              <a:t>mejores prácticas que hayan sido desarrolladas y evaluadas en los distintos ámbitos territoriales</a:t>
            </a:r>
            <a:r>
              <a:rPr lang="es-ES" sz="1400" spc="-20" dirty="0">
                <a:ea typeface="Times New Roman" panose="02020603050405020304" pitchFamily="18" charset="0"/>
              </a:rPr>
              <a:t> y se desarrollará </a:t>
            </a:r>
            <a:r>
              <a:rPr lang="es-ES" sz="1400" b="1" spc="-20" dirty="0">
                <a:ea typeface="Times New Roman" panose="02020603050405020304" pitchFamily="18" charset="0"/>
              </a:rPr>
              <a:t>en coordina</a:t>
            </a:r>
            <a:r>
              <a:rPr lang="es-ES" sz="1400" spc="-20" dirty="0">
                <a:ea typeface="Times New Roman" panose="02020603050405020304" pitchFamily="18" charset="0"/>
              </a:rPr>
              <a:t>ción con los sistemas nacionales de empleo de los Estados Miembros del EEE.</a:t>
            </a:r>
          </a:p>
          <a:p>
            <a:pPr marL="342900" marR="36195" indent="-342900" algn="just">
              <a:lnSpc>
                <a:spcPct val="115000"/>
              </a:lnSpc>
              <a:spcAft>
                <a:spcPts val="600"/>
              </a:spcAft>
              <a:buFont typeface="Wingdings" panose="05000000000000000000" pitchFamily="2" charset="2"/>
              <a:buChar char="q"/>
            </a:pPr>
            <a:r>
              <a:rPr lang="es-ES" sz="1400" b="1" dirty="0">
                <a:ea typeface="Times New Roman" panose="02020603050405020304" pitchFamily="18" charset="0"/>
                <a:cs typeface="Times New Roman" panose="02020603050405020304" pitchFamily="18" charset="0"/>
              </a:rPr>
              <a:t>No discriminación por edad, sexo o discapacidad </a:t>
            </a:r>
            <a:r>
              <a:rPr lang="es-ES" sz="1400" dirty="0">
                <a:ea typeface="Times New Roman" panose="02020603050405020304" pitchFamily="18" charset="0"/>
                <a:cs typeface="Times New Roman" panose="02020603050405020304" pitchFamily="18" charset="0"/>
              </a:rPr>
              <a:t>en las acciones de empleabilidad evitando </a:t>
            </a:r>
            <a:r>
              <a:rPr lang="es-ES" sz="1400" spc="-20" dirty="0">
                <a:ea typeface="Times New Roman" panose="02020603050405020304" pitchFamily="18" charset="0"/>
              </a:rPr>
              <a:t>cualquier decisión que pueda implicar un estereotipo negativo de las personas por estos motivos.</a:t>
            </a:r>
            <a:endParaRPr lang="es-ES" sz="1400" dirty="0"/>
          </a:p>
        </p:txBody>
      </p:sp>
      <p:sp>
        <p:nvSpPr>
          <p:cNvPr id="3" name="Rectángulo 2"/>
          <p:cNvSpPr/>
          <p:nvPr/>
        </p:nvSpPr>
        <p:spPr>
          <a:xfrm>
            <a:off x="5876850" y="451992"/>
            <a:ext cx="4971678" cy="384721"/>
          </a:xfrm>
          <a:prstGeom prst="rect">
            <a:avLst/>
          </a:prstGeom>
        </p:spPr>
        <p:txBody>
          <a:bodyPr wrap="square">
            <a:spAutoFit/>
          </a:bodyPr>
          <a:lstStyle/>
          <a:p>
            <a:pPr marL="36195" marR="36195" algn="just">
              <a:spcBef>
                <a:spcPts val="1200"/>
              </a:spcBef>
              <a:spcAft>
                <a:spcPts val="300"/>
              </a:spcAft>
            </a:pPr>
            <a:r>
              <a:rPr lang="es-ES" sz="1900" b="1" dirty="0">
                <a:solidFill>
                  <a:srgbClr val="002E54"/>
                </a:solidFill>
              </a:rPr>
              <a:t>CAPÍTULO II: EMPLEABILIDAD (arts. </a:t>
            </a:r>
            <a:r>
              <a:rPr lang="es-ES" sz="1900" b="1" dirty="0"/>
              <a:t>34-39</a:t>
            </a:r>
            <a:r>
              <a:rPr lang="es-ES" sz="1900" b="1" dirty="0">
                <a:solidFill>
                  <a:srgbClr val="002E54"/>
                </a:solidFill>
              </a:rPr>
              <a:t>) </a:t>
            </a:r>
          </a:p>
        </p:txBody>
      </p:sp>
      <p:sp>
        <p:nvSpPr>
          <p:cNvPr id="7" name="Estrella de 5 puntas 6"/>
          <p:cNvSpPr/>
          <p:nvPr/>
        </p:nvSpPr>
        <p:spPr>
          <a:xfrm rot="19903450">
            <a:off x="1592021" y="1134555"/>
            <a:ext cx="564105" cy="350685"/>
          </a:xfrm>
          <a:prstGeom prst="star5">
            <a:avLst>
              <a:gd name="adj" fmla="val 33712"/>
              <a:gd name="hf" fmla="val 105146"/>
              <a:gd name="vf" fmla="val 110557"/>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es-ES" sz="600" b="1" dirty="0"/>
              <a:t>NOVEDAD</a:t>
            </a:r>
          </a:p>
        </p:txBody>
      </p:sp>
      <p:sp>
        <p:nvSpPr>
          <p:cNvPr id="9" name="Estrella de 5 puntas 8"/>
          <p:cNvSpPr/>
          <p:nvPr/>
        </p:nvSpPr>
        <p:spPr>
          <a:xfrm rot="19903450">
            <a:off x="1634552" y="2239361"/>
            <a:ext cx="564105" cy="350685"/>
          </a:xfrm>
          <a:prstGeom prst="star5">
            <a:avLst>
              <a:gd name="adj" fmla="val 33712"/>
              <a:gd name="hf" fmla="val 105146"/>
              <a:gd name="vf" fmla="val 110557"/>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es-ES" sz="600" b="1" dirty="0"/>
              <a:t>NOVEDAD</a:t>
            </a:r>
          </a:p>
        </p:txBody>
      </p:sp>
      <p:sp>
        <p:nvSpPr>
          <p:cNvPr id="8" name="Estrella de 5 puntas 7"/>
          <p:cNvSpPr/>
          <p:nvPr/>
        </p:nvSpPr>
        <p:spPr>
          <a:xfrm rot="19903450">
            <a:off x="1522048" y="3136719"/>
            <a:ext cx="564105" cy="350685"/>
          </a:xfrm>
          <a:prstGeom prst="star5">
            <a:avLst>
              <a:gd name="adj" fmla="val 33712"/>
              <a:gd name="hf" fmla="val 105146"/>
              <a:gd name="vf" fmla="val 110557"/>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es-ES" sz="600" b="1" dirty="0"/>
              <a:t>NOVEDAD</a:t>
            </a:r>
          </a:p>
        </p:txBody>
      </p:sp>
      <p:sp>
        <p:nvSpPr>
          <p:cNvPr id="10" name="Estrella de 5 puntas 9"/>
          <p:cNvSpPr/>
          <p:nvPr/>
        </p:nvSpPr>
        <p:spPr>
          <a:xfrm rot="19903450">
            <a:off x="1558495" y="3571626"/>
            <a:ext cx="564105" cy="350685"/>
          </a:xfrm>
          <a:prstGeom prst="star5">
            <a:avLst>
              <a:gd name="adj" fmla="val 33712"/>
              <a:gd name="hf" fmla="val 105146"/>
              <a:gd name="vf" fmla="val 110557"/>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es-ES" sz="600" b="1" dirty="0"/>
              <a:t>NOVEDAD</a:t>
            </a:r>
          </a:p>
        </p:txBody>
      </p:sp>
      <p:sp>
        <p:nvSpPr>
          <p:cNvPr id="11" name="Estrella de 5 puntas 10"/>
          <p:cNvSpPr/>
          <p:nvPr/>
        </p:nvSpPr>
        <p:spPr>
          <a:xfrm rot="19903450">
            <a:off x="1522049" y="4034847"/>
            <a:ext cx="564105" cy="350685"/>
          </a:xfrm>
          <a:prstGeom prst="star5">
            <a:avLst>
              <a:gd name="adj" fmla="val 33712"/>
              <a:gd name="hf" fmla="val 105146"/>
              <a:gd name="vf" fmla="val 110557"/>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es-ES" sz="600" b="1" dirty="0"/>
              <a:t>NOVEDAD</a:t>
            </a:r>
          </a:p>
        </p:txBody>
      </p:sp>
    </p:spTree>
    <p:extLst>
      <p:ext uri="{BB962C8B-B14F-4D97-AF65-F5344CB8AC3E}">
        <p14:creationId xmlns:p14="http://schemas.microsoft.com/office/powerpoint/2010/main" val="8604953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4"/>
          </p:nvPr>
        </p:nvSpPr>
        <p:spPr/>
        <p:txBody>
          <a:bodyPr/>
          <a:lstStyle/>
          <a:p>
            <a:fld id="{6CD32176-65D9-4359-8594-D1C589AFA430}" type="slidenum">
              <a:rPr lang="es-ES_tradnl" smtClean="0"/>
              <a:pPr/>
              <a:t>19</a:t>
            </a:fld>
            <a:endParaRPr lang="es-ES_tradnl" dirty="0"/>
          </a:p>
        </p:txBody>
      </p:sp>
      <p:sp>
        <p:nvSpPr>
          <p:cNvPr id="4" name="CuadroTexto 3"/>
          <p:cNvSpPr txBox="1"/>
          <p:nvPr/>
        </p:nvSpPr>
        <p:spPr>
          <a:xfrm>
            <a:off x="1708738" y="1"/>
            <a:ext cx="8280920" cy="830997"/>
          </a:xfrm>
          <a:prstGeom prst="rect">
            <a:avLst/>
          </a:prstGeom>
          <a:noFill/>
        </p:spPr>
        <p:txBody>
          <a:bodyPr wrap="square" rtlCol="0">
            <a:spAutoFit/>
          </a:bodyPr>
          <a:lstStyle/>
          <a:p>
            <a:r>
              <a:rPr lang="es-ES" sz="2400" dirty="0">
                <a:solidFill>
                  <a:schemeClr val="bg1"/>
                </a:solidFill>
                <a:latin typeface="Arial" panose="020B0604020202020204" pitchFamily="34" charset="0"/>
                <a:cs typeface="Arial" panose="020B0604020202020204" pitchFamily="34" charset="0"/>
              </a:rPr>
              <a:t>Título</a:t>
            </a:r>
            <a:r>
              <a:rPr lang="es-ES" sz="2400" cap="all" dirty="0">
                <a:solidFill>
                  <a:schemeClr val="bg1"/>
                </a:solidFill>
                <a:latin typeface="Arial" panose="020B0604020202020204" pitchFamily="34" charset="0"/>
                <a:cs typeface="Arial" panose="020B0604020202020204" pitchFamily="34" charset="0"/>
              </a:rPr>
              <a:t> III </a:t>
            </a:r>
          </a:p>
          <a:p>
            <a:r>
              <a:rPr lang="es-ES" sz="2400" dirty="0">
                <a:solidFill>
                  <a:schemeClr val="bg1"/>
                </a:solidFill>
                <a:latin typeface="Arial" panose="020B0604020202020204" pitchFamily="34" charset="0"/>
                <a:cs typeface="Arial" panose="020B0604020202020204" pitchFamily="34" charset="0"/>
              </a:rPr>
              <a:t>Políticas Activas de Empleo</a:t>
            </a:r>
          </a:p>
        </p:txBody>
      </p:sp>
      <p:sp>
        <p:nvSpPr>
          <p:cNvPr id="3" name="Rectángulo 2"/>
          <p:cNvSpPr/>
          <p:nvPr/>
        </p:nvSpPr>
        <p:spPr>
          <a:xfrm>
            <a:off x="6331476" y="22126"/>
            <a:ext cx="4589060" cy="923330"/>
          </a:xfrm>
          <a:prstGeom prst="rect">
            <a:avLst/>
          </a:prstGeom>
        </p:spPr>
        <p:txBody>
          <a:bodyPr wrap="square" rIns="0">
            <a:spAutoFit/>
          </a:bodyPr>
          <a:lstStyle/>
          <a:p>
            <a:r>
              <a:rPr lang="es-ES" b="1" dirty="0">
                <a:solidFill>
                  <a:srgbClr val="002E54"/>
                </a:solidFill>
              </a:rPr>
              <a:t>CAPÍTULO IV: COORDINACIÓN DE POLÍTICAS ACTIVAS Y DE PROTECCIÓN FRENTE AL DESEMPLEO (arts. </a:t>
            </a:r>
            <a:r>
              <a:rPr lang="es-ES" b="1" dirty="0"/>
              <a:t>47-49)</a:t>
            </a:r>
          </a:p>
        </p:txBody>
      </p:sp>
      <p:sp>
        <p:nvSpPr>
          <p:cNvPr id="5" name="Rectángulo 4"/>
          <p:cNvSpPr/>
          <p:nvPr/>
        </p:nvSpPr>
        <p:spPr>
          <a:xfrm>
            <a:off x="1677406" y="1324403"/>
            <a:ext cx="8343585" cy="4401205"/>
          </a:xfrm>
          <a:prstGeom prst="rect">
            <a:avLst/>
          </a:prstGeom>
        </p:spPr>
        <p:txBody>
          <a:bodyPr wrap="square">
            <a:spAutoFit/>
          </a:bodyPr>
          <a:lstStyle/>
          <a:p>
            <a:pPr marL="266700" indent="-266700" algn="just">
              <a:buFont typeface="Wingdings" panose="05000000000000000000" pitchFamily="2" charset="2"/>
              <a:buChar char="q"/>
            </a:pPr>
            <a:r>
              <a:rPr lang="es-ES" sz="1400" b="1" dirty="0"/>
              <a:t>Solicitantes y perceptores de prestaciones, subsidios u otras rentas orientadas a la protección económica frente a la situación de desempleo: </a:t>
            </a:r>
          </a:p>
          <a:p>
            <a:pPr lvl="0" algn="just"/>
            <a:endParaRPr lang="es-ES" sz="1400" b="1" dirty="0"/>
          </a:p>
          <a:p>
            <a:pPr algn="just"/>
            <a:r>
              <a:rPr lang="es-ES" sz="1400" dirty="0"/>
              <a:t>-Quienes soliciten o perciban prestaciones o subsidios de desempleo o prestaciones por cese de actividad deberán adquirir la condición de personas demandantes de servicios de empleo, siendo titulares de los servicios garantizados y del acuerdo de actividad previstos en esta Ley. Así mismo, serán personas usuarias de los servicios públicos de empleo quienes perciban otras rentas orientadas a la protección económica frente a la situación de desempleo. </a:t>
            </a:r>
          </a:p>
          <a:p>
            <a:pPr algn="just"/>
            <a:r>
              <a:rPr lang="es-ES" sz="1400" dirty="0"/>
              <a:t> </a:t>
            </a:r>
          </a:p>
          <a:p>
            <a:pPr algn="just"/>
            <a:r>
              <a:rPr lang="es-ES" sz="1400" dirty="0"/>
              <a:t>-Los servicios públicos de empleo, bien directamente, bien a través de entidades colaboradoras, garantizarán a quienes soliciten o perciban prestaciones, subsidios u otras rentas orientadas a la protección económica frente a la situación de desempleo o cese de actividad, la participación en los servicios garantizados y el ejercicio de los compromisos previstos en esta Ley, así como el acceso a los servicios incluidos en la cartera común del Sistema Nacional de Empleo y a los servicios complementarios establecidos en los correspondientes niveles autonómico y local en la forma que se acuerde.</a:t>
            </a:r>
          </a:p>
          <a:p>
            <a:pPr algn="just"/>
            <a:r>
              <a:rPr lang="es-ES" sz="1400" dirty="0"/>
              <a:t> </a:t>
            </a:r>
          </a:p>
          <a:p>
            <a:pPr algn="just"/>
            <a:r>
              <a:rPr lang="es-ES" sz="1400" dirty="0"/>
              <a:t>-El desarrollo de aquellas acciones, programas o actividades señalados en el itinerario o plan personalizado para la mejora de la empleabilidad y el acceso al mercado de trabajo conllevará el cumplimiento del acuerdo de actividad. Tal cumplimiento habrá de acreditarse por los servicios públicos de empleo o entidades colaboradoras.</a:t>
            </a:r>
          </a:p>
          <a:p>
            <a:pPr lvl="0" algn="just"/>
            <a:endParaRPr lang="es-ES" sz="1400" dirty="0"/>
          </a:p>
        </p:txBody>
      </p:sp>
    </p:spTree>
    <p:extLst>
      <p:ext uri="{BB962C8B-B14F-4D97-AF65-F5344CB8AC3E}">
        <p14:creationId xmlns:p14="http://schemas.microsoft.com/office/powerpoint/2010/main" val="2070617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4"/>
          </p:nvPr>
        </p:nvSpPr>
        <p:spPr/>
        <p:txBody>
          <a:bodyPr/>
          <a:lstStyle/>
          <a:p>
            <a:fld id="{6CD32176-65D9-4359-8594-D1C589AFA430}" type="slidenum">
              <a:rPr lang="es-ES_tradnl" smtClean="0"/>
              <a:pPr/>
              <a:t>2</a:t>
            </a:fld>
            <a:endParaRPr lang="es-ES_tradnl" dirty="0"/>
          </a:p>
        </p:txBody>
      </p:sp>
      <p:sp>
        <p:nvSpPr>
          <p:cNvPr id="6" name="2 Título"/>
          <p:cNvSpPr txBox="1">
            <a:spLocks/>
          </p:cNvSpPr>
          <p:nvPr/>
        </p:nvSpPr>
        <p:spPr>
          <a:xfrm>
            <a:off x="1601060" y="44624"/>
            <a:ext cx="8866733" cy="738894"/>
          </a:xfrm>
          <a:prstGeom prst="rect">
            <a:avLst/>
          </a:prstGeom>
        </p:spPr>
        <p:txBody>
          <a:bodyPr vert="horz" lIns="78191" tIns="39095" rIns="78191" bIns="39095" rtlCol="0" anchor="ctr">
            <a:noAutofit/>
          </a:bodyPr>
          <a:lst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ES" sz="2480" dirty="0">
                <a:solidFill>
                  <a:schemeClr val="bg1"/>
                </a:solidFill>
                <a:latin typeface="Arial" panose="020B0604020202020204" pitchFamily="34" charset="0"/>
                <a:cs typeface="Arial" panose="020B0604020202020204" pitchFamily="34" charset="0"/>
              </a:rPr>
              <a:t>Plan de Recuperación, Transformación y Resiliencia</a:t>
            </a:r>
            <a:endParaRPr lang="es-ES" sz="2480" dirty="0">
              <a:solidFill>
                <a:srgbClr val="FF0000"/>
              </a:solidFill>
              <a:latin typeface="Arial" panose="020B0604020202020204" pitchFamily="34" charset="0"/>
              <a:cs typeface="Arial" panose="020B0604020202020204" pitchFamily="34" charset="0"/>
            </a:endParaRPr>
          </a:p>
        </p:txBody>
      </p:sp>
      <p:sp>
        <p:nvSpPr>
          <p:cNvPr id="7" name="Rectángulo 6"/>
          <p:cNvSpPr/>
          <p:nvPr/>
        </p:nvSpPr>
        <p:spPr>
          <a:xfrm>
            <a:off x="1708567" y="966019"/>
            <a:ext cx="8730655" cy="607829"/>
          </a:xfrm>
          <a:prstGeom prst="rect">
            <a:avLst/>
          </a:prstGeom>
          <a:solidFill>
            <a:schemeClr val="accent1">
              <a:lumMod val="20000"/>
              <a:lumOff val="8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539" b="1" dirty="0">
                <a:solidFill>
                  <a:schemeClr val="tx1"/>
                </a:solidFill>
              </a:rPr>
              <a:t>Componente 23</a:t>
            </a:r>
            <a:endParaRPr lang="es-ES" sz="1539" dirty="0">
              <a:solidFill>
                <a:schemeClr val="tx1"/>
              </a:solidFill>
            </a:endParaRPr>
          </a:p>
          <a:p>
            <a:r>
              <a:rPr lang="es-ES" sz="1539" dirty="0">
                <a:solidFill>
                  <a:schemeClr val="tx1"/>
                </a:solidFill>
              </a:rPr>
              <a:t>Nuevas políticas públicas para un mercado de trabajo dinámico, resiliente e inclusivo</a:t>
            </a:r>
          </a:p>
        </p:txBody>
      </p:sp>
      <p:sp>
        <p:nvSpPr>
          <p:cNvPr id="8" name="Rectángulo 7"/>
          <p:cNvSpPr/>
          <p:nvPr/>
        </p:nvSpPr>
        <p:spPr>
          <a:xfrm>
            <a:off x="1708566" y="1704915"/>
            <a:ext cx="4572000" cy="408125"/>
          </a:xfrm>
          <a:prstGeom prst="rect">
            <a:avLst/>
          </a:prstGeom>
        </p:spPr>
        <p:txBody>
          <a:bodyPr>
            <a:spAutoFit/>
          </a:bodyPr>
          <a:lstStyle/>
          <a:p>
            <a:r>
              <a:rPr lang="es-ES" sz="2052" b="1" u="sng" dirty="0">
                <a:solidFill>
                  <a:schemeClr val="tx2"/>
                </a:solidFill>
              </a:rPr>
              <a:t>11</a:t>
            </a:r>
            <a:r>
              <a:rPr lang="es-ES" sz="2052" b="1" dirty="0">
                <a:solidFill>
                  <a:schemeClr val="tx2"/>
                </a:solidFill>
              </a:rPr>
              <a:t> REFORMAS</a:t>
            </a:r>
            <a:r>
              <a:rPr lang="es-ES" sz="2052" dirty="0">
                <a:solidFill>
                  <a:schemeClr val="tx2"/>
                </a:solidFill>
              </a:rPr>
              <a:t> </a:t>
            </a:r>
            <a:r>
              <a:rPr lang="es-ES" sz="1539" dirty="0">
                <a:solidFill>
                  <a:schemeClr val="tx2"/>
                </a:solidFill>
              </a:rPr>
              <a:t>: 4</a:t>
            </a:r>
            <a:r>
              <a:rPr lang="es-ES" sz="1539" u="dotted" dirty="0">
                <a:solidFill>
                  <a:schemeClr val="tx2"/>
                </a:solidFill>
              </a:rPr>
              <a:t> </a:t>
            </a:r>
            <a:r>
              <a:rPr lang="es-ES" sz="1539" b="1" u="dotted" dirty="0">
                <a:solidFill>
                  <a:schemeClr val="tx2"/>
                </a:solidFill>
              </a:rPr>
              <a:t>SEPE</a:t>
            </a:r>
          </a:p>
        </p:txBody>
      </p:sp>
      <p:sp>
        <p:nvSpPr>
          <p:cNvPr id="2" name="Rectángulo redondeado 1"/>
          <p:cNvSpPr/>
          <p:nvPr/>
        </p:nvSpPr>
        <p:spPr>
          <a:xfrm>
            <a:off x="1785785" y="2320660"/>
            <a:ext cx="451253" cy="603959"/>
          </a:xfrm>
          <a:prstGeom prst="round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539" dirty="0"/>
              <a:t>5</a:t>
            </a:r>
          </a:p>
        </p:txBody>
      </p:sp>
      <p:sp>
        <p:nvSpPr>
          <p:cNvPr id="4" name="Proceso alternativo 3"/>
          <p:cNvSpPr/>
          <p:nvPr/>
        </p:nvSpPr>
        <p:spPr>
          <a:xfrm>
            <a:off x="2281830" y="2320660"/>
            <a:ext cx="3260000" cy="643931"/>
          </a:xfrm>
          <a:prstGeom prst="flowChartAlternateProcess">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539" dirty="0">
                <a:solidFill>
                  <a:schemeClr val="tx1"/>
                </a:solidFill>
              </a:rPr>
              <a:t>Modernización de </a:t>
            </a:r>
            <a:r>
              <a:rPr lang="es-ES" sz="1539" b="1" dirty="0">
                <a:solidFill>
                  <a:schemeClr val="tx1"/>
                </a:solidFill>
              </a:rPr>
              <a:t>políticas activas de empleo</a:t>
            </a:r>
            <a:endParaRPr lang="es-ES" sz="1539" dirty="0"/>
          </a:p>
        </p:txBody>
      </p:sp>
      <p:sp>
        <p:nvSpPr>
          <p:cNvPr id="16" name="Rectángulo redondeado 15"/>
          <p:cNvSpPr/>
          <p:nvPr/>
        </p:nvSpPr>
        <p:spPr>
          <a:xfrm>
            <a:off x="5879074" y="2074361"/>
            <a:ext cx="451253" cy="685498"/>
          </a:xfrm>
          <a:prstGeom prst="roundRect">
            <a:avLst/>
          </a:prstGeom>
          <a:solidFill>
            <a:schemeClr val="accent3">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539" dirty="0"/>
              <a:t>1</a:t>
            </a:r>
          </a:p>
        </p:txBody>
      </p:sp>
      <p:sp>
        <p:nvSpPr>
          <p:cNvPr id="17" name="Proceso alternativo 16"/>
          <p:cNvSpPr/>
          <p:nvPr/>
        </p:nvSpPr>
        <p:spPr>
          <a:xfrm>
            <a:off x="6375119" y="2074361"/>
            <a:ext cx="4092673" cy="685498"/>
          </a:xfrm>
          <a:prstGeom prst="flowChartAlternateProcess">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368" dirty="0">
                <a:solidFill>
                  <a:schemeClr val="tx1"/>
                </a:solidFill>
              </a:rPr>
              <a:t>Modificación Real Decreto Legislativo 3/2015  por el se aprueba texto refundido </a:t>
            </a:r>
            <a:r>
              <a:rPr lang="es-ES" sz="1368" b="1" u="sng" dirty="0">
                <a:solidFill>
                  <a:schemeClr val="tx1"/>
                </a:solidFill>
              </a:rPr>
              <a:t>LEY DE EMPLEO</a:t>
            </a:r>
          </a:p>
        </p:txBody>
      </p:sp>
      <p:sp>
        <p:nvSpPr>
          <p:cNvPr id="18" name="Rectángulo redondeado 17"/>
          <p:cNvSpPr/>
          <p:nvPr/>
        </p:nvSpPr>
        <p:spPr>
          <a:xfrm>
            <a:off x="5879074" y="2751680"/>
            <a:ext cx="451253" cy="673232"/>
          </a:xfrm>
          <a:prstGeom prst="roundRect">
            <a:avLst/>
          </a:prstGeom>
          <a:solidFill>
            <a:schemeClr val="accent3">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539" dirty="0"/>
              <a:t>2</a:t>
            </a:r>
          </a:p>
        </p:txBody>
      </p:sp>
      <p:sp>
        <p:nvSpPr>
          <p:cNvPr id="19" name="Proceso alternativo 18"/>
          <p:cNvSpPr/>
          <p:nvPr/>
        </p:nvSpPr>
        <p:spPr>
          <a:xfrm>
            <a:off x="6375119" y="2755769"/>
            <a:ext cx="4092673" cy="673232"/>
          </a:xfrm>
          <a:prstGeom prst="flowChartAlternateProcess">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368" dirty="0">
                <a:solidFill>
                  <a:schemeClr val="tx1"/>
                </a:solidFill>
              </a:rPr>
              <a:t>Aprobación Estrategia Apoyo Activo al Empleo 21-24</a:t>
            </a:r>
          </a:p>
        </p:txBody>
      </p:sp>
      <p:sp>
        <p:nvSpPr>
          <p:cNvPr id="20" name="Rectángulo redondeado 19"/>
          <p:cNvSpPr/>
          <p:nvPr/>
        </p:nvSpPr>
        <p:spPr>
          <a:xfrm>
            <a:off x="5879074" y="3429000"/>
            <a:ext cx="451253" cy="673232"/>
          </a:xfrm>
          <a:prstGeom prst="roundRect">
            <a:avLst/>
          </a:prstGeom>
          <a:solidFill>
            <a:schemeClr val="accent3">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539" dirty="0"/>
              <a:t>3</a:t>
            </a:r>
          </a:p>
        </p:txBody>
      </p:sp>
      <p:sp>
        <p:nvSpPr>
          <p:cNvPr id="25" name="Proceso alternativo 24"/>
          <p:cNvSpPr/>
          <p:nvPr/>
        </p:nvSpPr>
        <p:spPr>
          <a:xfrm>
            <a:off x="6375120" y="3433089"/>
            <a:ext cx="4092672" cy="673232"/>
          </a:xfrm>
          <a:prstGeom prst="flowChartAlternateProcess">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368" dirty="0">
                <a:solidFill>
                  <a:schemeClr val="tx1"/>
                </a:solidFill>
              </a:rPr>
              <a:t>Aprobación Real Decreto por el que se regulan los Programas comunes de activación para el empleo</a:t>
            </a:r>
          </a:p>
        </p:txBody>
      </p:sp>
      <p:sp>
        <p:nvSpPr>
          <p:cNvPr id="26" name="Rectángulo redondeado 25"/>
          <p:cNvSpPr/>
          <p:nvPr/>
        </p:nvSpPr>
        <p:spPr>
          <a:xfrm>
            <a:off x="5879074" y="4164068"/>
            <a:ext cx="451253" cy="537784"/>
          </a:xfrm>
          <a:prstGeom prst="roundRect">
            <a:avLst/>
          </a:prstGeom>
          <a:solidFill>
            <a:schemeClr val="accent3">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539" dirty="0"/>
              <a:t>4</a:t>
            </a:r>
          </a:p>
        </p:txBody>
      </p:sp>
      <p:sp>
        <p:nvSpPr>
          <p:cNvPr id="27" name="Proceso alternativo 26"/>
          <p:cNvSpPr/>
          <p:nvPr/>
        </p:nvSpPr>
        <p:spPr>
          <a:xfrm>
            <a:off x="6375119" y="4164068"/>
            <a:ext cx="4092673" cy="537784"/>
          </a:xfrm>
          <a:prstGeom prst="flowChartAlternateProcess">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368" dirty="0">
                <a:solidFill>
                  <a:schemeClr val="tx1"/>
                </a:solidFill>
              </a:rPr>
              <a:t>Modernización Programa de Fomento del Empleo Agrario</a:t>
            </a:r>
          </a:p>
        </p:txBody>
      </p:sp>
      <p:sp>
        <p:nvSpPr>
          <p:cNvPr id="28" name="Rectángulo redondeado 27"/>
          <p:cNvSpPr/>
          <p:nvPr/>
        </p:nvSpPr>
        <p:spPr>
          <a:xfrm>
            <a:off x="5887001" y="4705725"/>
            <a:ext cx="451253" cy="923618"/>
          </a:xfrm>
          <a:prstGeom prst="roundRect">
            <a:avLst/>
          </a:prstGeom>
          <a:solidFill>
            <a:schemeClr val="accent3">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539" dirty="0"/>
              <a:t>5</a:t>
            </a:r>
          </a:p>
        </p:txBody>
      </p:sp>
      <p:sp>
        <p:nvSpPr>
          <p:cNvPr id="29" name="Proceso alternativo 28"/>
          <p:cNvSpPr/>
          <p:nvPr/>
        </p:nvSpPr>
        <p:spPr>
          <a:xfrm>
            <a:off x="6375119" y="4717976"/>
            <a:ext cx="4092673" cy="923618"/>
          </a:xfrm>
          <a:prstGeom prst="flowChartAlternateProcess">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368" dirty="0">
                <a:solidFill>
                  <a:schemeClr val="tx1"/>
                </a:solidFill>
              </a:rPr>
              <a:t>Aprobación de la Garantía Juvenil Plus. Plan 2021-2027 de trabajo digno para las personas jóvenes</a:t>
            </a:r>
          </a:p>
        </p:txBody>
      </p:sp>
      <p:sp>
        <p:nvSpPr>
          <p:cNvPr id="21" name="Rectángulo redondeado 20"/>
          <p:cNvSpPr/>
          <p:nvPr/>
        </p:nvSpPr>
        <p:spPr>
          <a:xfrm>
            <a:off x="5887001" y="5707916"/>
            <a:ext cx="451253" cy="635838"/>
          </a:xfrm>
          <a:prstGeom prst="roundRect">
            <a:avLst/>
          </a:prstGeom>
          <a:solidFill>
            <a:schemeClr val="accent3">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539" dirty="0"/>
              <a:t>6</a:t>
            </a:r>
          </a:p>
        </p:txBody>
      </p:sp>
      <p:sp>
        <p:nvSpPr>
          <p:cNvPr id="23" name="Proceso alternativo 22"/>
          <p:cNvSpPr/>
          <p:nvPr/>
        </p:nvSpPr>
        <p:spPr>
          <a:xfrm>
            <a:off x="6410540" y="5707916"/>
            <a:ext cx="4092673" cy="651420"/>
          </a:xfrm>
          <a:prstGeom prst="flowChartAlternateProcess">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368" dirty="0">
                <a:solidFill>
                  <a:schemeClr val="tx1"/>
                </a:solidFill>
              </a:rPr>
              <a:t>Reforma Ley por la que se regula el Sistema de Formación Profesional para el Empleo en el ámbito laboral</a:t>
            </a:r>
          </a:p>
        </p:txBody>
      </p:sp>
    </p:spTree>
    <p:extLst>
      <p:ext uri="{BB962C8B-B14F-4D97-AF65-F5344CB8AC3E}">
        <p14:creationId xmlns:p14="http://schemas.microsoft.com/office/powerpoint/2010/main" val="30603812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4"/>
          </p:nvPr>
        </p:nvSpPr>
        <p:spPr/>
        <p:txBody>
          <a:bodyPr/>
          <a:lstStyle/>
          <a:p>
            <a:fld id="{6CD32176-65D9-4359-8594-D1C589AFA430}" type="slidenum">
              <a:rPr lang="es-ES_tradnl" smtClean="0"/>
              <a:pPr/>
              <a:t>20</a:t>
            </a:fld>
            <a:endParaRPr lang="es-ES_tradnl" dirty="0"/>
          </a:p>
        </p:txBody>
      </p:sp>
      <p:sp>
        <p:nvSpPr>
          <p:cNvPr id="4" name="CuadroTexto 3"/>
          <p:cNvSpPr txBox="1"/>
          <p:nvPr/>
        </p:nvSpPr>
        <p:spPr>
          <a:xfrm>
            <a:off x="1708738" y="1"/>
            <a:ext cx="8280920" cy="830997"/>
          </a:xfrm>
          <a:prstGeom prst="rect">
            <a:avLst/>
          </a:prstGeom>
          <a:noFill/>
        </p:spPr>
        <p:txBody>
          <a:bodyPr wrap="square" rtlCol="0">
            <a:spAutoFit/>
          </a:bodyPr>
          <a:lstStyle/>
          <a:p>
            <a:r>
              <a:rPr lang="es-ES" sz="2400" dirty="0">
                <a:solidFill>
                  <a:schemeClr val="bg1"/>
                </a:solidFill>
                <a:latin typeface="Arial" panose="020B0604020202020204" pitchFamily="34" charset="0"/>
                <a:cs typeface="Arial" panose="020B0604020202020204" pitchFamily="34" charset="0"/>
              </a:rPr>
              <a:t>Título</a:t>
            </a:r>
            <a:r>
              <a:rPr lang="es-ES" sz="2400" cap="all" dirty="0">
                <a:solidFill>
                  <a:schemeClr val="bg1"/>
                </a:solidFill>
                <a:latin typeface="Arial" panose="020B0604020202020204" pitchFamily="34" charset="0"/>
                <a:cs typeface="Arial" panose="020B0604020202020204" pitchFamily="34" charset="0"/>
              </a:rPr>
              <a:t> </a:t>
            </a:r>
            <a:r>
              <a:rPr lang="es-ES" sz="2400" cap="all" dirty="0" err="1">
                <a:solidFill>
                  <a:schemeClr val="bg1"/>
                </a:solidFill>
                <a:latin typeface="Arial" panose="020B0604020202020204" pitchFamily="34" charset="0"/>
                <a:cs typeface="Arial" panose="020B0604020202020204" pitchFamily="34" charset="0"/>
              </a:rPr>
              <a:t>Iii</a:t>
            </a:r>
            <a:r>
              <a:rPr lang="es-ES" sz="2400" cap="all" dirty="0">
                <a:solidFill>
                  <a:schemeClr val="bg1"/>
                </a:solidFill>
                <a:latin typeface="Arial" panose="020B0604020202020204" pitchFamily="34" charset="0"/>
                <a:cs typeface="Arial" panose="020B0604020202020204" pitchFamily="34" charset="0"/>
              </a:rPr>
              <a:t> </a:t>
            </a:r>
          </a:p>
          <a:p>
            <a:r>
              <a:rPr lang="es-ES" sz="2400" dirty="0">
                <a:solidFill>
                  <a:schemeClr val="bg1"/>
                </a:solidFill>
                <a:latin typeface="Arial" panose="020B0604020202020204" pitchFamily="34" charset="0"/>
                <a:cs typeface="Arial" panose="020B0604020202020204" pitchFamily="34" charset="0"/>
              </a:rPr>
              <a:t>Políticas Activas de Empleo</a:t>
            </a:r>
          </a:p>
        </p:txBody>
      </p:sp>
      <p:sp>
        <p:nvSpPr>
          <p:cNvPr id="3" name="Rectángulo 2"/>
          <p:cNvSpPr/>
          <p:nvPr/>
        </p:nvSpPr>
        <p:spPr>
          <a:xfrm>
            <a:off x="6331476" y="22126"/>
            <a:ext cx="4589060" cy="923330"/>
          </a:xfrm>
          <a:prstGeom prst="rect">
            <a:avLst/>
          </a:prstGeom>
        </p:spPr>
        <p:txBody>
          <a:bodyPr wrap="square" rIns="0">
            <a:spAutoFit/>
          </a:bodyPr>
          <a:lstStyle/>
          <a:p>
            <a:r>
              <a:rPr lang="es-ES" b="1" dirty="0">
                <a:solidFill>
                  <a:srgbClr val="002E54"/>
                </a:solidFill>
              </a:rPr>
              <a:t>CAPÍTULO IV: COORDINACIÓN DE POLÍTICAS ACTIVAS Y DE PROTECCIÓN FRENTE AL DESEMPLEO (arts. </a:t>
            </a:r>
            <a:r>
              <a:rPr lang="es-ES" b="1" dirty="0"/>
              <a:t>47-49)</a:t>
            </a:r>
          </a:p>
        </p:txBody>
      </p:sp>
      <p:sp>
        <p:nvSpPr>
          <p:cNvPr id="5" name="Rectángulo 4"/>
          <p:cNvSpPr/>
          <p:nvPr/>
        </p:nvSpPr>
        <p:spPr>
          <a:xfrm>
            <a:off x="1708739" y="1078292"/>
            <a:ext cx="8343585" cy="4478149"/>
          </a:xfrm>
          <a:prstGeom prst="rect">
            <a:avLst/>
          </a:prstGeom>
        </p:spPr>
        <p:txBody>
          <a:bodyPr wrap="square">
            <a:spAutoFit/>
          </a:bodyPr>
          <a:lstStyle/>
          <a:p>
            <a:pPr marL="342900" marR="36195" indent="-342900" algn="just">
              <a:spcBef>
                <a:spcPts val="1200"/>
              </a:spcBef>
              <a:spcAft>
                <a:spcPts val="300"/>
              </a:spcAft>
              <a:buFont typeface="Wingdings" panose="05000000000000000000" pitchFamily="2" charset="2"/>
              <a:buChar char="q"/>
            </a:pPr>
            <a:r>
              <a:rPr lang="es-ES" sz="1400" b="1" spc="-20" dirty="0"/>
              <a:t>Colaboración institucional: </a:t>
            </a:r>
          </a:p>
          <a:p>
            <a:pPr marL="361950" marR="36195" algn="just">
              <a:spcBef>
                <a:spcPts val="1200"/>
              </a:spcBef>
              <a:spcAft>
                <a:spcPts val="300"/>
              </a:spcAft>
            </a:pPr>
            <a:r>
              <a:rPr lang="es-ES" sz="1400" spc="-20" dirty="0"/>
              <a:t>La Agencia Española de Empleo y los servicios públicos de empleo autonómicos, así como las entidades colaboradoras y el Instituto Nacional de la Seguridad Social, el Instituto Social de la Marina, la Tesorería General de la Seguridad Social, las mutuas colaboradoras con la Seguridad Social y otras entidades gestoras de prestaciones</a:t>
            </a:r>
            <a:r>
              <a:rPr lang="es-ES" sz="1400" spc="-20" dirty="0">
                <a:ea typeface="Calibri" panose="020F0502020204030204" pitchFamily="34" charset="0"/>
              </a:rPr>
              <a:t>, subsidios u otras rentas orientadas a la protección económica frente a la situación de desempleo o cese de actividad </a:t>
            </a:r>
            <a:r>
              <a:rPr lang="es-ES" sz="1400" b="1" spc="-20" dirty="0">
                <a:ea typeface="Calibri" panose="020F0502020204030204" pitchFamily="34" charset="0"/>
              </a:rPr>
              <a:t>colaborarán mutuamente</a:t>
            </a:r>
            <a:r>
              <a:rPr lang="es-ES" sz="1400" spc="-20" dirty="0">
                <a:ea typeface="Calibri" panose="020F0502020204030204" pitchFamily="34" charset="0"/>
              </a:rPr>
              <a:t>. </a:t>
            </a:r>
            <a:endParaRPr lang="es-ES" sz="1600" b="1" spc="-20" dirty="0"/>
          </a:p>
          <a:p>
            <a:pPr marL="342900" marR="36195" indent="-342900" algn="just">
              <a:spcBef>
                <a:spcPts val="1200"/>
              </a:spcBef>
              <a:spcAft>
                <a:spcPts val="300"/>
              </a:spcAft>
              <a:buFont typeface="Wingdings" panose="05000000000000000000" pitchFamily="2" charset="2"/>
              <a:buChar char="q"/>
            </a:pPr>
            <a:r>
              <a:rPr lang="es-ES" sz="1400" b="1" spc="-20" dirty="0"/>
              <a:t>Programas y medidas de apoyo activo al empleo:  </a:t>
            </a:r>
          </a:p>
          <a:p>
            <a:pPr marL="361950" marR="36195" algn="just">
              <a:spcBef>
                <a:spcPts val="1200"/>
              </a:spcBef>
              <a:spcAft>
                <a:spcPts val="300"/>
              </a:spcAft>
            </a:pPr>
            <a:r>
              <a:rPr lang="es-ES" sz="1400" spc="-20" dirty="0">
                <a:ea typeface="Calibri" panose="020F0502020204030204" pitchFamily="34" charset="0"/>
              </a:rPr>
              <a:t>Se </a:t>
            </a:r>
            <a:r>
              <a:rPr lang="es-ES" sz="1400" b="1" spc="-20" dirty="0">
                <a:ea typeface="Calibri" panose="020F0502020204030204" pitchFamily="34" charset="0"/>
              </a:rPr>
              <a:t>articularán programas de fomento del empleo</a:t>
            </a:r>
            <a:r>
              <a:rPr lang="es-ES" sz="1400" spc="-20" dirty="0">
                <a:ea typeface="Calibri" panose="020F0502020204030204" pitchFamily="34" charset="0"/>
              </a:rPr>
              <a:t> que permitan la </a:t>
            </a:r>
            <a:r>
              <a:rPr lang="es-ES" sz="1400" b="1" spc="-20" dirty="0">
                <a:ea typeface="Calibri" panose="020F0502020204030204" pitchFamily="34" charset="0"/>
              </a:rPr>
              <a:t>compatibilización</a:t>
            </a:r>
            <a:r>
              <a:rPr lang="es-ES" sz="1400" spc="-20" dirty="0">
                <a:ea typeface="Calibri" panose="020F0502020204030204" pitchFamily="34" charset="0"/>
              </a:rPr>
              <a:t>, al menos parcial, de la prestación contributiva por desempleo. </a:t>
            </a:r>
          </a:p>
          <a:p>
            <a:pPr marL="361950" marR="36195" algn="just">
              <a:spcBef>
                <a:spcPts val="1200"/>
              </a:spcBef>
              <a:spcAft>
                <a:spcPts val="300"/>
              </a:spcAft>
            </a:pPr>
            <a:r>
              <a:rPr lang="es-ES" sz="1400" dirty="0"/>
              <a:t>Posibilidad de </a:t>
            </a:r>
            <a:r>
              <a:rPr lang="es-ES" sz="1400" b="1" dirty="0"/>
              <a:t>abono por una sola vez de la prestación contributiva por desempleo </a:t>
            </a:r>
            <a:r>
              <a:rPr lang="es-ES" sz="1400" dirty="0"/>
              <a:t>para impulso de medidas de emprendimiento  o economías social viables que comprenderán una </a:t>
            </a:r>
            <a:r>
              <a:rPr lang="es-ES" sz="1400" b="1" dirty="0"/>
              <a:t>auditoría de su viabilidad</a:t>
            </a:r>
            <a:r>
              <a:rPr lang="es-ES" sz="1400" dirty="0"/>
              <a:t>.</a:t>
            </a:r>
          </a:p>
          <a:p>
            <a:pPr marL="361950" marR="36195" algn="just">
              <a:spcBef>
                <a:spcPts val="1200"/>
              </a:spcBef>
              <a:spcAft>
                <a:spcPts val="300"/>
              </a:spcAft>
            </a:pPr>
            <a:r>
              <a:rPr lang="es-ES" sz="1400" dirty="0"/>
              <a:t>Igualmente, se arbitrarán p</a:t>
            </a:r>
            <a:r>
              <a:rPr lang="es-ES" sz="1400" b="1" dirty="0"/>
              <a:t>rogramas de fomento del empleo que contemplen el abono del importe total o parcial de la prestación contributiva por desempleo para favorecer la movilidad geográfica</a:t>
            </a:r>
            <a:r>
              <a:rPr lang="es-ES" sz="1400" dirty="0"/>
              <a:t> de sus perceptores, si el trabajo que origina la compatibilidad les obliga a cambiar de lugar de residencia habitual.</a:t>
            </a:r>
          </a:p>
          <a:p>
            <a:pPr marL="361950" marR="36195" algn="just">
              <a:spcBef>
                <a:spcPts val="1200"/>
              </a:spcBef>
              <a:spcAft>
                <a:spcPts val="300"/>
              </a:spcAft>
            </a:pPr>
            <a:endParaRPr lang="es-ES" sz="1400" b="1" spc="-20" dirty="0"/>
          </a:p>
        </p:txBody>
      </p:sp>
      <p:sp>
        <p:nvSpPr>
          <p:cNvPr id="6" name="Rectángulo 5"/>
          <p:cNvSpPr/>
          <p:nvPr/>
        </p:nvSpPr>
        <p:spPr>
          <a:xfrm>
            <a:off x="8832304" y="611228"/>
            <a:ext cx="644920" cy="276999"/>
          </a:xfrm>
          <a:prstGeom prst="rect">
            <a:avLst/>
          </a:prstGeom>
        </p:spPr>
        <p:txBody>
          <a:bodyPr wrap="none">
            <a:spAutoFit/>
          </a:bodyPr>
          <a:lstStyle/>
          <a:p>
            <a:r>
              <a:rPr lang="es-ES" sz="1200" dirty="0">
                <a:solidFill>
                  <a:srgbClr val="C00000"/>
                </a:solidFill>
              </a:rPr>
              <a:t>(Cont.)</a:t>
            </a:r>
            <a:r>
              <a:rPr lang="es-ES" sz="1200" b="1" dirty="0"/>
              <a:t> </a:t>
            </a:r>
            <a:endParaRPr lang="es-ES" sz="1200" dirty="0"/>
          </a:p>
        </p:txBody>
      </p:sp>
    </p:spTree>
    <p:extLst>
      <p:ext uri="{BB962C8B-B14F-4D97-AF65-F5344CB8AC3E}">
        <p14:creationId xmlns:p14="http://schemas.microsoft.com/office/powerpoint/2010/main" val="34292066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4"/>
          </p:nvPr>
        </p:nvSpPr>
        <p:spPr/>
        <p:txBody>
          <a:bodyPr/>
          <a:lstStyle/>
          <a:p>
            <a:fld id="{6CD32176-65D9-4359-8594-D1C589AFA430}" type="slidenum">
              <a:rPr lang="es-ES_tradnl" smtClean="0"/>
              <a:pPr/>
              <a:t>21</a:t>
            </a:fld>
            <a:endParaRPr lang="es-ES_tradnl" dirty="0"/>
          </a:p>
        </p:txBody>
      </p:sp>
      <p:sp>
        <p:nvSpPr>
          <p:cNvPr id="4" name="CuadroTexto 3"/>
          <p:cNvSpPr txBox="1"/>
          <p:nvPr/>
        </p:nvSpPr>
        <p:spPr>
          <a:xfrm>
            <a:off x="1708738" y="1"/>
            <a:ext cx="8280920" cy="830997"/>
          </a:xfrm>
          <a:prstGeom prst="rect">
            <a:avLst/>
          </a:prstGeom>
          <a:noFill/>
        </p:spPr>
        <p:txBody>
          <a:bodyPr wrap="square" rtlCol="0">
            <a:spAutoFit/>
          </a:bodyPr>
          <a:lstStyle/>
          <a:p>
            <a:r>
              <a:rPr lang="es-ES" sz="2400" dirty="0">
                <a:solidFill>
                  <a:schemeClr val="bg1"/>
                </a:solidFill>
                <a:latin typeface="Arial" panose="020B0604020202020204" pitchFamily="34" charset="0"/>
                <a:cs typeface="Arial" panose="020B0604020202020204" pitchFamily="34" charset="0"/>
              </a:rPr>
              <a:t>Título</a:t>
            </a:r>
            <a:r>
              <a:rPr lang="es-ES" sz="2400" cap="all" dirty="0">
                <a:solidFill>
                  <a:schemeClr val="bg1"/>
                </a:solidFill>
                <a:latin typeface="Arial" panose="020B0604020202020204" pitchFamily="34" charset="0"/>
                <a:cs typeface="Arial" panose="020B0604020202020204" pitchFamily="34" charset="0"/>
              </a:rPr>
              <a:t> </a:t>
            </a:r>
            <a:r>
              <a:rPr lang="es-ES" sz="2400" cap="all" dirty="0" err="1">
                <a:solidFill>
                  <a:schemeClr val="bg1"/>
                </a:solidFill>
                <a:latin typeface="Arial" panose="020B0604020202020204" pitchFamily="34" charset="0"/>
                <a:cs typeface="Arial" panose="020B0604020202020204" pitchFamily="34" charset="0"/>
              </a:rPr>
              <a:t>Iii</a:t>
            </a:r>
            <a:r>
              <a:rPr lang="es-ES" sz="2400" cap="all" dirty="0">
                <a:solidFill>
                  <a:schemeClr val="bg1"/>
                </a:solidFill>
                <a:latin typeface="Arial" panose="020B0604020202020204" pitchFamily="34" charset="0"/>
                <a:cs typeface="Arial" panose="020B0604020202020204" pitchFamily="34" charset="0"/>
              </a:rPr>
              <a:t> </a:t>
            </a:r>
          </a:p>
          <a:p>
            <a:r>
              <a:rPr lang="es-ES" sz="2400" dirty="0">
                <a:solidFill>
                  <a:schemeClr val="bg1"/>
                </a:solidFill>
                <a:latin typeface="Arial" panose="020B0604020202020204" pitchFamily="34" charset="0"/>
                <a:cs typeface="Arial" panose="020B0604020202020204" pitchFamily="34" charset="0"/>
              </a:rPr>
              <a:t>Políticas Activas de Empleo</a:t>
            </a:r>
          </a:p>
        </p:txBody>
      </p:sp>
      <p:sp>
        <p:nvSpPr>
          <p:cNvPr id="3" name="Rectángulo 2"/>
          <p:cNvSpPr/>
          <p:nvPr/>
        </p:nvSpPr>
        <p:spPr>
          <a:xfrm>
            <a:off x="6331476" y="22126"/>
            <a:ext cx="4589060" cy="923330"/>
          </a:xfrm>
          <a:prstGeom prst="rect">
            <a:avLst/>
          </a:prstGeom>
        </p:spPr>
        <p:txBody>
          <a:bodyPr wrap="square" rIns="0">
            <a:spAutoFit/>
          </a:bodyPr>
          <a:lstStyle/>
          <a:p>
            <a:r>
              <a:rPr lang="es-ES" b="1" dirty="0">
                <a:solidFill>
                  <a:srgbClr val="002E54"/>
                </a:solidFill>
              </a:rPr>
              <a:t>CAPÍTULO V: COLECTIVOS DE ATENCIÓN PRIORITARIA PARA LA POLÍTICA DE EMPLEO (arts. </a:t>
            </a:r>
            <a:r>
              <a:rPr lang="es-ES" b="1" dirty="0"/>
              <a:t>50-54)</a:t>
            </a:r>
          </a:p>
        </p:txBody>
      </p:sp>
      <p:sp>
        <p:nvSpPr>
          <p:cNvPr id="5" name="Rectángulo 4"/>
          <p:cNvSpPr/>
          <p:nvPr/>
        </p:nvSpPr>
        <p:spPr>
          <a:xfrm>
            <a:off x="1712501" y="989269"/>
            <a:ext cx="8820472" cy="5239896"/>
          </a:xfrm>
          <a:prstGeom prst="rect">
            <a:avLst/>
          </a:prstGeom>
        </p:spPr>
        <p:txBody>
          <a:bodyPr wrap="square">
            <a:spAutoFit/>
          </a:bodyPr>
          <a:lstStyle/>
          <a:p>
            <a:pPr marL="342900" marR="36195" indent="-342900" algn="just">
              <a:spcBef>
                <a:spcPts val="1200"/>
              </a:spcBef>
              <a:spcAft>
                <a:spcPts val="300"/>
              </a:spcAft>
              <a:buFont typeface="Wingdings" panose="05000000000000000000" pitchFamily="2" charset="2"/>
              <a:buChar char="q"/>
            </a:pPr>
            <a:r>
              <a:rPr lang="es-ES" sz="1400" b="1" spc="-20" dirty="0"/>
              <a:t>Colectivos de atención prioritaria para la política de empleo: </a:t>
            </a:r>
          </a:p>
          <a:p>
            <a:pPr marL="36195" marR="36195"/>
            <a:endParaRPr lang="es-ES" sz="1400" spc="-20" dirty="0">
              <a:ea typeface="Times New Roman" panose="02020603050405020304" pitchFamily="18" charset="0"/>
            </a:endParaRPr>
          </a:p>
          <a:p>
            <a:pPr marL="36195" marR="36195" algn="just">
              <a:spcAft>
                <a:spcPts val="600"/>
              </a:spcAft>
            </a:pPr>
            <a:r>
              <a:rPr lang="es-ES" sz="1400" spc="-20" dirty="0">
                <a:ea typeface="Times New Roman" panose="02020603050405020304" pitchFamily="18" charset="0"/>
              </a:rPr>
              <a:t>El Gobierno y las comunidades autónomas adoptarán</a:t>
            </a:r>
            <a:r>
              <a:rPr lang="es-ES" sz="1400" b="1" spc="-20" dirty="0">
                <a:ea typeface="Times New Roman" panose="02020603050405020304" pitchFamily="18" charset="0"/>
              </a:rPr>
              <a:t> programas específicos destinados a fomentar el empleo de las personas con especiales dificultades para el acceso y mantenimiento del empleo y para el desarrollo de su empleabilidad,</a:t>
            </a:r>
            <a:r>
              <a:rPr lang="es-ES" sz="1400" spc="-20" dirty="0">
                <a:ea typeface="Times New Roman" panose="02020603050405020304" pitchFamily="18" charset="0"/>
              </a:rPr>
              <a:t> con el objeto de promover una atención específica hacia las personas integrantes de los mismos en la planificación, diseño y ejecución de las políticas de empleo.</a:t>
            </a:r>
          </a:p>
          <a:p>
            <a:pPr marL="36195" marR="36195" algn="just">
              <a:spcAft>
                <a:spcPts val="600"/>
              </a:spcAft>
            </a:pPr>
            <a:r>
              <a:rPr lang="es-ES" sz="1400" b="1" u="sng" spc="-20" dirty="0">
                <a:ea typeface="Times New Roman" panose="02020603050405020304" pitchFamily="18" charset="0"/>
              </a:rPr>
              <a:t>Colectivos vulnerables de atención prioritaria</a:t>
            </a:r>
            <a:r>
              <a:rPr lang="es-ES" sz="1400" u="sng" spc="-20" dirty="0">
                <a:ea typeface="Times New Roman" panose="02020603050405020304" pitchFamily="18" charset="0"/>
              </a:rPr>
              <a:t>: </a:t>
            </a:r>
            <a:endParaRPr lang="es-ES" sz="1400" spc="-20" dirty="0">
              <a:ea typeface="Times New Roman" panose="02020603050405020304" pitchFamily="18" charset="0"/>
            </a:endParaRPr>
          </a:p>
          <a:p>
            <a:pPr marL="342900" marR="36195" indent="-342900" algn="just">
              <a:buFont typeface="Symbol" panose="05050102010706020507" pitchFamily="18" charset="2"/>
              <a:buChar char=""/>
            </a:pPr>
            <a:r>
              <a:rPr lang="es-ES" sz="1400" dirty="0">
                <a:ea typeface="Calibri" panose="020F0502020204030204" pitchFamily="34" charset="0"/>
                <a:cs typeface="Times New Roman" panose="02020603050405020304" pitchFamily="18" charset="0"/>
              </a:rPr>
              <a:t>personas jóvenes con baja cualificación</a:t>
            </a:r>
          </a:p>
          <a:p>
            <a:pPr marL="342900" marR="36195" indent="-342900" algn="just">
              <a:buFont typeface="Symbol" panose="05050102010706020507" pitchFamily="18" charset="2"/>
              <a:buChar char=""/>
            </a:pPr>
            <a:r>
              <a:rPr lang="es-ES" sz="1400" dirty="0">
                <a:ea typeface="Calibri" panose="020F0502020204030204" pitchFamily="34" charset="0"/>
                <a:cs typeface="Times New Roman" panose="02020603050405020304" pitchFamily="18" charset="0"/>
              </a:rPr>
              <a:t>personas en desempleo de larga duración</a:t>
            </a:r>
          </a:p>
          <a:p>
            <a:pPr marL="342900" marR="36195" indent="-342900" algn="just">
              <a:buFont typeface="Symbol" panose="05050102010706020507" pitchFamily="18" charset="2"/>
              <a:buChar char=""/>
            </a:pPr>
            <a:r>
              <a:rPr lang="es-ES" sz="1400" dirty="0">
                <a:ea typeface="Calibri" panose="020F0502020204030204" pitchFamily="34" charset="0"/>
                <a:cs typeface="Times New Roman" panose="02020603050405020304" pitchFamily="18" charset="0"/>
              </a:rPr>
              <a:t>personas con discapacidad </a:t>
            </a:r>
          </a:p>
          <a:p>
            <a:pPr marL="342900" marR="36195" indent="-342900" algn="just">
              <a:buFont typeface="Symbol" panose="05050102010706020507" pitchFamily="18" charset="2"/>
              <a:buChar char=""/>
            </a:pPr>
            <a:r>
              <a:rPr lang="es-ES" sz="1400" dirty="0">
                <a:ea typeface="Calibri" panose="020F0502020204030204" pitchFamily="34" charset="0"/>
                <a:cs typeface="Times New Roman" panose="02020603050405020304" pitchFamily="18" charset="0"/>
              </a:rPr>
              <a:t>personas con capacidad intelectual límite</a:t>
            </a:r>
          </a:p>
          <a:p>
            <a:pPr marL="342900" marR="36195" indent="-342900" algn="just">
              <a:buFont typeface="Symbol" panose="05050102010706020507" pitchFamily="18" charset="2"/>
              <a:buChar char=""/>
            </a:pPr>
            <a:r>
              <a:rPr lang="es-ES" sz="1400" dirty="0">
                <a:ea typeface="Calibri" panose="020F0502020204030204" pitchFamily="34" charset="0"/>
                <a:cs typeface="Times New Roman" panose="02020603050405020304" pitchFamily="18" charset="0"/>
              </a:rPr>
              <a:t>personas LGTBI, en particular trans</a:t>
            </a:r>
          </a:p>
          <a:p>
            <a:pPr marL="342900" marR="36195" indent="-342900" algn="just">
              <a:buFont typeface="Symbol" panose="05050102010706020507" pitchFamily="18" charset="2"/>
              <a:buChar char=""/>
            </a:pPr>
            <a:r>
              <a:rPr lang="es-ES" sz="1400" dirty="0">
                <a:ea typeface="Calibri" panose="020F0502020204030204" pitchFamily="34" charset="0"/>
                <a:cs typeface="Times New Roman" panose="02020603050405020304" pitchFamily="18" charset="0"/>
              </a:rPr>
              <a:t>personas mayores de cuarenta y cinco años</a:t>
            </a:r>
          </a:p>
          <a:p>
            <a:pPr marL="342900" marR="36195" indent="-342900" algn="just">
              <a:buFont typeface="Symbol" panose="05050102010706020507" pitchFamily="18" charset="2"/>
              <a:buChar char=""/>
            </a:pPr>
            <a:r>
              <a:rPr lang="es-ES" sz="1400" dirty="0">
                <a:ea typeface="Calibri" panose="020F0502020204030204" pitchFamily="34" charset="0"/>
                <a:cs typeface="Times New Roman" panose="02020603050405020304" pitchFamily="18" charset="0"/>
              </a:rPr>
              <a:t>personas migrantes</a:t>
            </a:r>
          </a:p>
          <a:p>
            <a:pPr marL="342900" marR="36195" indent="-342900" algn="just">
              <a:buFont typeface="Symbol" panose="05050102010706020507" pitchFamily="18" charset="2"/>
              <a:buChar char=""/>
            </a:pPr>
            <a:r>
              <a:rPr lang="es-ES" sz="1400" dirty="0">
                <a:ea typeface="Calibri" panose="020F0502020204030204" pitchFamily="34" charset="0"/>
                <a:cs typeface="Times New Roman" panose="02020603050405020304" pitchFamily="18" charset="0"/>
              </a:rPr>
              <a:t>personas beneficiarias o solicitantes de protección internacional</a:t>
            </a:r>
          </a:p>
          <a:p>
            <a:pPr marL="342900" marR="36195" indent="-342900" algn="just">
              <a:buFont typeface="Symbol" panose="05050102010706020507" pitchFamily="18" charset="2"/>
              <a:buChar char=""/>
            </a:pPr>
            <a:r>
              <a:rPr lang="es-ES" sz="1400" dirty="0">
                <a:ea typeface="Calibri" panose="020F0502020204030204" pitchFamily="34" charset="0"/>
                <a:cs typeface="Times New Roman" panose="02020603050405020304" pitchFamily="18" charset="0"/>
              </a:rPr>
              <a:t>mujeres con baja cualificación</a:t>
            </a:r>
          </a:p>
          <a:p>
            <a:pPr marL="342900" marR="36195" indent="-342900" algn="just">
              <a:buFont typeface="Symbol" panose="05050102010706020507" pitchFamily="18" charset="2"/>
              <a:buChar char=""/>
            </a:pPr>
            <a:r>
              <a:rPr lang="es-ES" sz="1400" dirty="0">
                <a:ea typeface="Calibri" panose="020F0502020204030204" pitchFamily="34" charset="0"/>
                <a:cs typeface="Times New Roman" panose="02020603050405020304" pitchFamily="18" charset="0"/>
              </a:rPr>
              <a:t>mujeres víctimas de violencia de género</a:t>
            </a:r>
          </a:p>
          <a:p>
            <a:pPr marL="342900" marR="36195" indent="-342900" algn="just">
              <a:buFont typeface="Symbol" panose="05050102010706020507" pitchFamily="18" charset="2"/>
              <a:buChar char=""/>
            </a:pPr>
            <a:r>
              <a:rPr lang="es-ES" sz="1400" dirty="0">
                <a:ea typeface="Calibri" panose="020F0502020204030204" pitchFamily="34" charset="0"/>
                <a:cs typeface="Times New Roman" panose="02020603050405020304" pitchFamily="18" charset="0"/>
              </a:rPr>
              <a:t>personas gitanas o pertenecientes a otras minorías étnicas</a:t>
            </a:r>
          </a:p>
          <a:p>
            <a:pPr marL="342900" marR="36195" indent="-342900" algn="just">
              <a:buFont typeface="Symbol" panose="05050102010706020507" pitchFamily="18" charset="2"/>
              <a:buChar char=""/>
            </a:pPr>
            <a:r>
              <a:rPr lang="es-ES" sz="1400" dirty="0">
                <a:ea typeface="Calibri" panose="020F0502020204030204" pitchFamily="34" charset="0"/>
                <a:cs typeface="Times New Roman" panose="02020603050405020304" pitchFamily="18" charset="0"/>
              </a:rPr>
              <a:t>personas trabajadoras provenientes de sectores en reestructuración</a:t>
            </a:r>
          </a:p>
          <a:p>
            <a:pPr marL="342900" marR="36195" indent="-342900" algn="just">
              <a:buFont typeface="Symbol" panose="05050102010706020507" pitchFamily="18" charset="2"/>
              <a:buChar char=""/>
            </a:pPr>
            <a:r>
              <a:rPr lang="es-ES" sz="1400" dirty="0">
                <a:ea typeface="Calibri" panose="020F0502020204030204" pitchFamily="34" charset="0"/>
                <a:cs typeface="Times New Roman" panose="02020603050405020304" pitchFamily="18" charset="0"/>
              </a:rPr>
              <a:t>personas afectadas por drogodependencias y otras adicciones</a:t>
            </a:r>
          </a:p>
          <a:p>
            <a:pPr marL="342900" marR="36195" indent="-342900" algn="just">
              <a:buFont typeface="Symbol" panose="05050102010706020507" pitchFamily="18" charset="2"/>
              <a:buChar char=""/>
            </a:pPr>
            <a:r>
              <a:rPr lang="es-ES" sz="1400" dirty="0">
                <a:cs typeface="Times New Roman" panose="02020603050405020304" pitchFamily="18" charset="0"/>
              </a:rPr>
              <a:t>personas descendientes en primer grado de las mujeres víctimas de violencia de género</a:t>
            </a:r>
          </a:p>
          <a:p>
            <a:pPr marL="342900" marR="36195" indent="-342900" algn="just">
              <a:buFont typeface="Symbol" panose="05050102010706020507" pitchFamily="18" charset="2"/>
              <a:buChar char=""/>
            </a:pPr>
            <a:r>
              <a:rPr lang="es-ES" sz="1400" dirty="0">
                <a:ea typeface="Calibri" panose="020F0502020204030204" pitchFamily="34" charset="0"/>
                <a:cs typeface="Times New Roman" panose="02020603050405020304" pitchFamily="18" charset="0"/>
              </a:rPr>
              <a:t>otros colectivos de especial vulnerabilidad u otros que se puedan determinar en el marco del Sistema Nacional de Empleo.</a:t>
            </a:r>
          </a:p>
        </p:txBody>
      </p:sp>
      <p:sp>
        <p:nvSpPr>
          <p:cNvPr id="6" name="Estrella de 5 puntas 5"/>
          <p:cNvSpPr/>
          <p:nvPr/>
        </p:nvSpPr>
        <p:spPr>
          <a:xfrm>
            <a:off x="5447929" y="2363610"/>
            <a:ext cx="576063" cy="561334"/>
          </a:xfrm>
          <a:prstGeom prst="star5">
            <a:avLst>
              <a:gd name="adj" fmla="val 33712"/>
              <a:gd name="hf" fmla="val 105146"/>
              <a:gd name="vf" fmla="val 110557"/>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es-ES" sz="600" b="1" dirty="0"/>
              <a:t>NOVEDAD</a:t>
            </a:r>
          </a:p>
        </p:txBody>
      </p:sp>
    </p:spTree>
    <p:extLst>
      <p:ext uri="{BB962C8B-B14F-4D97-AF65-F5344CB8AC3E}">
        <p14:creationId xmlns:p14="http://schemas.microsoft.com/office/powerpoint/2010/main" val="33967247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4"/>
          </p:nvPr>
        </p:nvSpPr>
        <p:spPr/>
        <p:txBody>
          <a:bodyPr/>
          <a:lstStyle/>
          <a:p>
            <a:fld id="{6CD32176-65D9-4359-8594-D1C589AFA430}" type="slidenum">
              <a:rPr lang="es-ES_tradnl" smtClean="0"/>
              <a:pPr/>
              <a:t>22</a:t>
            </a:fld>
            <a:endParaRPr lang="es-ES_tradnl" dirty="0"/>
          </a:p>
        </p:txBody>
      </p:sp>
      <p:sp>
        <p:nvSpPr>
          <p:cNvPr id="4" name="CuadroTexto 3"/>
          <p:cNvSpPr txBox="1"/>
          <p:nvPr/>
        </p:nvSpPr>
        <p:spPr>
          <a:xfrm>
            <a:off x="1708738" y="1"/>
            <a:ext cx="8280920" cy="830997"/>
          </a:xfrm>
          <a:prstGeom prst="rect">
            <a:avLst/>
          </a:prstGeom>
          <a:noFill/>
        </p:spPr>
        <p:txBody>
          <a:bodyPr wrap="square" rtlCol="0">
            <a:spAutoFit/>
          </a:bodyPr>
          <a:lstStyle/>
          <a:p>
            <a:r>
              <a:rPr lang="es-ES" sz="2400" dirty="0">
                <a:solidFill>
                  <a:schemeClr val="bg1"/>
                </a:solidFill>
                <a:latin typeface="Arial" panose="020B0604020202020204" pitchFamily="34" charset="0"/>
                <a:cs typeface="Arial" panose="020B0604020202020204" pitchFamily="34" charset="0"/>
              </a:rPr>
              <a:t>Título</a:t>
            </a:r>
            <a:r>
              <a:rPr lang="es-ES" sz="2400" cap="all" dirty="0">
                <a:solidFill>
                  <a:schemeClr val="bg1"/>
                </a:solidFill>
                <a:latin typeface="Arial" panose="020B0604020202020204" pitchFamily="34" charset="0"/>
                <a:cs typeface="Arial" panose="020B0604020202020204" pitchFamily="34" charset="0"/>
              </a:rPr>
              <a:t> </a:t>
            </a:r>
            <a:r>
              <a:rPr lang="es-ES" sz="2400" cap="all" dirty="0" err="1">
                <a:solidFill>
                  <a:schemeClr val="bg1"/>
                </a:solidFill>
                <a:latin typeface="Arial" panose="020B0604020202020204" pitchFamily="34" charset="0"/>
                <a:cs typeface="Arial" panose="020B0604020202020204" pitchFamily="34" charset="0"/>
              </a:rPr>
              <a:t>iii</a:t>
            </a:r>
            <a:r>
              <a:rPr lang="es-ES" sz="2400" cap="all" dirty="0">
                <a:solidFill>
                  <a:schemeClr val="bg1"/>
                </a:solidFill>
                <a:latin typeface="Arial" panose="020B0604020202020204" pitchFamily="34" charset="0"/>
                <a:cs typeface="Arial" panose="020B0604020202020204" pitchFamily="34" charset="0"/>
              </a:rPr>
              <a:t> </a:t>
            </a:r>
          </a:p>
          <a:p>
            <a:r>
              <a:rPr lang="es-ES" sz="2400" dirty="0">
                <a:solidFill>
                  <a:schemeClr val="bg1"/>
                </a:solidFill>
                <a:latin typeface="Arial" panose="020B0604020202020204" pitchFamily="34" charset="0"/>
                <a:cs typeface="Arial" panose="020B0604020202020204" pitchFamily="34" charset="0"/>
              </a:rPr>
              <a:t>Políticas Activas de Empleo</a:t>
            </a:r>
          </a:p>
        </p:txBody>
      </p:sp>
      <p:sp>
        <p:nvSpPr>
          <p:cNvPr id="3" name="Rectángulo 2"/>
          <p:cNvSpPr/>
          <p:nvPr/>
        </p:nvSpPr>
        <p:spPr>
          <a:xfrm>
            <a:off x="6331476" y="22126"/>
            <a:ext cx="4589060" cy="923330"/>
          </a:xfrm>
          <a:prstGeom prst="rect">
            <a:avLst/>
          </a:prstGeom>
        </p:spPr>
        <p:txBody>
          <a:bodyPr wrap="square" rIns="0">
            <a:spAutoFit/>
          </a:bodyPr>
          <a:lstStyle/>
          <a:p>
            <a:r>
              <a:rPr lang="es-ES" b="1" dirty="0">
                <a:solidFill>
                  <a:srgbClr val="002E54"/>
                </a:solidFill>
              </a:rPr>
              <a:t>CAPÍTULO V: COLECTIVOS DE ATENCIÓN PRIORITARIA PARA LA POLÍTICA DE EMPLEO (arts. </a:t>
            </a:r>
            <a:r>
              <a:rPr lang="es-ES" b="1" dirty="0"/>
              <a:t>50-54)</a:t>
            </a:r>
          </a:p>
        </p:txBody>
      </p:sp>
      <p:sp>
        <p:nvSpPr>
          <p:cNvPr id="6" name="Rectángulo 5"/>
          <p:cNvSpPr/>
          <p:nvPr/>
        </p:nvSpPr>
        <p:spPr>
          <a:xfrm>
            <a:off x="1708738" y="1196752"/>
            <a:ext cx="8635734" cy="4762842"/>
          </a:xfrm>
          <a:prstGeom prst="rect">
            <a:avLst/>
          </a:prstGeom>
        </p:spPr>
        <p:txBody>
          <a:bodyPr wrap="square">
            <a:spAutoFit/>
          </a:bodyPr>
          <a:lstStyle/>
          <a:p>
            <a:pPr marL="342900" marR="36195" indent="-342900" algn="just">
              <a:spcBef>
                <a:spcPts val="1200"/>
              </a:spcBef>
              <a:spcAft>
                <a:spcPts val="300"/>
              </a:spcAft>
              <a:buFont typeface="Wingdings" panose="05000000000000000000" pitchFamily="2" charset="2"/>
              <a:buChar char="q"/>
            </a:pPr>
            <a:r>
              <a:rPr lang="es-ES" sz="1400" b="1" spc="-20" dirty="0"/>
              <a:t>La perspectiva de género en las políticas de empleo: </a:t>
            </a:r>
            <a:endParaRPr lang="es-ES" sz="1400" spc="-20" dirty="0">
              <a:ea typeface="Times New Roman" panose="02020603050405020304" pitchFamily="18" charset="0"/>
            </a:endParaRPr>
          </a:p>
          <a:p>
            <a:pPr marL="361950" marR="36195" algn="just">
              <a:spcAft>
                <a:spcPts val="600"/>
              </a:spcAft>
            </a:pPr>
            <a:r>
              <a:rPr lang="es-ES" sz="1400" spc="-20" dirty="0">
                <a:ea typeface="Times New Roman" panose="02020603050405020304" pitchFamily="18" charset="0"/>
              </a:rPr>
              <a:t>La actuación de los organismos públicos y privados de empleo se dirigirá a promover la </a:t>
            </a:r>
            <a:r>
              <a:rPr lang="es-ES" sz="1400" b="1" spc="-20" dirty="0">
                <a:ea typeface="Times New Roman" panose="02020603050405020304" pitchFamily="18" charset="0"/>
              </a:rPr>
              <a:t>igualdad entre mujeres y hombres en el empleo y en las carreras profesionales y a evitar cualquier discriminación, directa o indirecta, entre personas usuarias de los servicios de empleo</a:t>
            </a:r>
            <a:r>
              <a:rPr lang="es-ES" sz="1400" u="sng" spc="-20" dirty="0">
                <a:ea typeface="Times New Roman" panose="02020603050405020304" pitchFamily="18" charset="0"/>
              </a:rPr>
              <a:t>.</a:t>
            </a:r>
            <a:endParaRPr lang="es-ES" sz="1400" spc="-20" dirty="0">
              <a:ea typeface="Times New Roman" panose="02020603050405020304" pitchFamily="18" charset="0"/>
            </a:endParaRPr>
          </a:p>
          <a:p>
            <a:pPr marL="342900" marR="36195" indent="-342900" algn="just">
              <a:spcBef>
                <a:spcPts val="1200"/>
              </a:spcBef>
              <a:spcAft>
                <a:spcPts val="300"/>
              </a:spcAft>
              <a:buFont typeface="Wingdings" panose="05000000000000000000" pitchFamily="2" charset="2"/>
              <a:buChar char="q"/>
            </a:pPr>
            <a:r>
              <a:rPr lang="es-ES" sz="1400" b="1" spc="-20" dirty="0"/>
              <a:t>Políticas de empleo para mayores de 45 años:</a:t>
            </a:r>
            <a:endParaRPr lang="es-ES" sz="1400" b="1" spc="-20" dirty="0">
              <a:solidFill>
                <a:srgbClr val="FF0000"/>
              </a:solidFill>
            </a:endParaRPr>
          </a:p>
          <a:p>
            <a:pPr marL="361950" marR="36195" algn="just"/>
            <a:r>
              <a:rPr lang="es-ES" sz="1400" spc="-20" dirty="0">
                <a:ea typeface="Times New Roman" panose="02020603050405020304" pitchFamily="18" charset="0"/>
              </a:rPr>
              <a:t>Se considerarán colectivos prioritarios de las políticas de empleo las personas demandantes de los servicios de empleo que </a:t>
            </a:r>
            <a:r>
              <a:rPr lang="es-ES" sz="1400" b="1" spc="-20" dirty="0">
                <a:ea typeface="Times New Roman" panose="02020603050405020304" pitchFamily="18" charset="0"/>
              </a:rPr>
              <a:t>hayan alcanzado la edad de cuarenta y cinco años</a:t>
            </a:r>
            <a:r>
              <a:rPr lang="es-ES" sz="1400" spc="-20" dirty="0">
                <a:ea typeface="Times New Roman" panose="02020603050405020304" pitchFamily="18" charset="0"/>
              </a:rPr>
              <a:t>, cuando hayan perdido su empleo o estén en riesgo de perderlo. </a:t>
            </a:r>
            <a:endParaRPr lang="es-ES" sz="1400" spc="-20" dirty="0">
              <a:solidFill>
                <a:srgbClr val="FF0000"/>
              </a:solidFill>
              <a:ea typeface="Times New Roman" panose="02020603050405020304" pitchFamily="18" charset="0"/>
            </a:endParaRPr>
          </a:p>
          <a:p>
            <a:pPr marL="342900" marR="36195" indent="-342900" algn="just">
              <a:spcBef>
                <a:spcPts val="1200"/>
              </a:spcBef>
              <a:spcAft>
                <a:spcPts val="300"/>
              </a:spcAft>
              <a:buFont typeface="Wingdings" panose="05000000000000000000" pitchFamily="2" charset="2"/>
              <a:buChar char="q"/>
            </a:pPr>
            <a:r>
              <a:rPr lang="es-ES" sz="1400" b="1" spc="-20" dirty="0"/>
              <a:t>Demandantes de servicios de empleo jóvenes:</a:t>
            </a:r>
          </a:p>
          <a:p>
            <a:pPr marL="361950" marR="36195" algn="just">
              <a:spcAft>
                <a:spcPts val="600"/>
              </a:spcAft>
            </a:pPr>
            <a:r>
              <a:rPr lang="es-ES" sz="1400" spc="-20" dirty="0">
                <a:ea typeface="Times New Roman" panose="02020603050405020304" pitchFamily="18" charset="0"/>
              </a:rPr>
              <a:t>Ostenta la condición de persona joven, a los efectos de esta ley, </a:t>
            </a:r>
            <a:r>
              <a:rPr lang="es-ES" sz="1400" b="1" spc="-20" dirty="0">
                <a:ea typeface="Times New Roman" panose="02020603050405020304" pitchFamily="18" charset="0"/>
              </a:rPr>
              <a:t>la que no haya alcanzado los treinta años o sea beneficiaria del Sistema Nacional de Garantía Juvenil</a:t>
            </a:r>
            <a:r>
              <a:rPr lang="es-ES" sz="1400" spc="-20" dirty="0">
                <a:ea typeface="Times New Roman" panose="02020603050405020304" pitchFamily="18" charset="0"/>
              </a:rPr>
              <a:t>. En atención a la situación y a la evolución del mercado de trabajo, podrá incluirse en el ámbito de las políticas activas de empleo a quienes no hayan superado los treinta años, a los efectos de ciertas medidas de acompañamiento y apoyo</a:t>
            </a:r>
          </a:p>
          <a:p>
            <a:pPr marL="361950" marR="36195" algn="just">
              <a:spcAft>
                <a:spcPts val="600"/>
              </a:spcAft>
            </a:pPr>
            <a:r>
              <a:rPr lang="es-ES" sz="1400" spc="-20" dirty="0">
                <a:ea typeface="Times New Roman" panose="02020603050405020304" pitchFamily="18" charset="0"/>
              </a:rPr>
              <a:t>Se considera, en todo caso, colectivo prioritario para la política de empleo el conformado por las personas jóvenes que carezcan de alguna de las titulaciones previstas en el artículo 11.3 del texto refundido de la ley del Estatuto de los Trabajadores para la conclusión de un contrato formativo para la obtención de la práctica profesional adecuada al correspondiente nivel de estudios. En cuanto a las personas en esa franja de edad que dispongan de alguna de ellas, las medidas de empleabilidad se dirigirán, sobre todo hacia el favorecimiento de la práctica profesional. Con carácter general, las políticas activas de empleo promoverán la movilidad laboral y profesional.</a:t>
            </a:r>
          </a:p>
        </p:txBody>
      </p:sp>
      <p:sp>
        <p:nvSpPr>
          <p:cNvPr id="7" name="Rectángulo 6"/>
          <p:cNvSpPr/>
          <p:nvPr/>
        </p:nvSpPr>
        <p:spPr>
          <a:xfrm>
            <a:off x="8832304" y="611228"/>
            <a:ext cx="644920" cy="276999"/>
          </a:xfrm>
          <a:prstGeom prst="rect">
            <a:avLst/>
          </a:prstGeom>
        </p:spPr>
        <p:txBody>
          <a:bodyPr wrap="none">
            <a:spAutoFit/>
          </a:bodyPr>
          <a:lstStyle/>
          <a:p>
            <a:r>
              <a:rPr lang="es-ES" sz="1200" dirty="0">
                <a:solidFill>
                  <a:srgbClr val="C00000"/>
                </a:solidFill>
              </a:rPr>
              <a:t>(Cont.)</a:t>
            </a:r>
            <a:r>
              <a:rPr lang="es-ES" sz="1200" b="1" dirty="0"/>
              <a:t> </a:t>
            </a:r>
            <a:endParaRPr lang="es-ES" sz="1200" dirty="0"/>
          </a:p>
        </p:txBody>
      </p:sp>
      <p:sp>
        <p:nvSpPr>
          <p:cNvPr id="9" name="Estrella de 5 puntas 8"/>
          <p:cNvSpPr/>
          <p:nvPr/>
        </p:nvSpPr>
        <p:spPr>
          <a:xfrm rot="19105146">
            <a:off x="1536530" y="1526925"/>
            <a:ext cx="533012" cy="401319"/>
          </a:xfrm>
          <a:prstGeom prst="star5">
            <a:avLst>
              <a:gd name="adj" fmla="val 33712"/>
              <a:gd name="hf" fmla="val 105146"/>
              <a:gd name="vf" fmla="val 110557"/>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es-ES" sz="600" b="1" dirty="0"/>
              <a:t>NOVEDAD</a:t>
            </a:r>
          </a:p>
        </p:txBody>
      </p:sp>
      <p:sp>
        <p:nvSpPr>
          <p:cNvPr id="10" name="Estrella de 5 puntas 9"/>
          <p:cNvSpPr/>
          <p:nvPr/>
        </p:nvSpPr>
        <p:spPr>
          <a:xfrm rot="19105146">
            <a:off x="1594342" y="2618272"/>
            <a:ext cx="533012" cy="401319"/>
          </a:xfrm>
          <a:prstGeom prst="star5">
            <a:avLst>
              <a:gd name="adj" fmla="val 33712"/>
              <a:gd name="hf" fmla="val 105146"/>
              <a:gd name="vf" fmla="val 110557"/>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es-ES" sz="600" b="1" dirty="0"/>
              <a:t>NOVEDAD</a:t>
            </a:r>
          </a:p>
        </p:txBody>
      </p:sp>
    </p:spTree>
    <p:extLst>
      <p:ext uri="{BB962C8B-B14F-4D97-AF65-F5344CB8AC3E}">
        <p14:creationId xmlns:p14="http://schemas.microsoft.com/office/powerpoint/2010/main" val="670917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4"/>
          </p:nvPr>
        </p:nvSpPr>
        <p:spPr/>
        <p:txBody>
          <a:bodyPr/>
          <a:lstStyle/>
          <a:p>
            <a:fld id="{6CD32176-65D9-4359-8594-D1C589AFA430}" type="slidenum">
              <a:rPr lang="es-ES_tradnl" smtClean="0"/>
              <a:pPr/>
              <a:t>23</a:t>
            </a:fld>
            <a:endParaRPr lang="es-ES_tradnl" dirty="0"/>
          </a:p>
        </p:txBody>
      </p:sp>
      <p:sp>
        <p:nvSpPr>
          <p:cNvPr id="4" name="CuadroTexto 3"/>
          <p:cNvSpPr txBox="1"/>
          <p:nvPr/>
        </p:nvSpPr>
        <p:spPr>
          <a:xfrm>
            <a:off x="1708738" y="1"/>
            <a:ext cx="8280920" cy="830997"/>
          </a:xfrm>
          <a:prstGeom prst="rect">
            <a:avLst/>
          </a:prstGeom>
          <a:noFill/>
        </p:spPr>
        <p:txBody>
          <a:bodyPr wrap="square" rtlCol="0">
            <a:spAutoFit/>
          </a:bodyPr>
          <a:lstStyle/>
          <a:p>
            <a:r>
              <a:rPr lang="es-ES" sz="2400" dirty="0">
                <a:solidFill>
                  <a:schemeClr val="bg1"/>
                </a:solidFill>
                <a:latin typeface="Arial" panose="020B0604020202020204" pitchFamily="34" charset="0"/>
                <a:cs typeface="Arial" panose="020B0604020202020204" pitchFamily="34" charset="0"/>
              </a:rPr>
              <a:t>Título</a:t>
            </a:r>
            <a:r>
              <a:rPr lang="es-ES" sz="2400" cap="all" dirty="0">
                <a:solidFill>
                  <a:schemeClr val="bg1"/>
                </a:solidFill>
                <a:latin typeface="Arial" panose="020B0604020202020204" pitchFamily="34" charset="0"/>
                <a:cs typeface="Arial" panose="020B0604020202020204" pitchFamily="34" charset="0"/>
              </a:rPr>
              <a:t> </a:t>
            </a:r>
            <a:r>
              <a:rPr lang="es-ES" sz="2400" cap="all" dirty="0" err="1">
                <a:solidFill>
                  <a:schemeClr val="bg1"/>
                </a:solidFill>
                <a:latin typeface="Arial" panose="020B0604020202020204" pitchFamily="34" charset="0"/>
                <a:cs typeface="Arial" panose="020B0604020202020204" pitchFamily="34" charset="0"/>
              </a:rPr>
              <a:t>Iii</a:t>
            </a:r>
            <a:r>
              <a:rPr lang="es-ES" sz="2400" cap="all" dirty="0">
                <a:solidFill>
                  <a:schemeClr val="bg1"/>
                </a:solidFill>
                <a:latin typeface="Arial" panose="020B0604020202020204" pitchFamily="34" charset="0"/>
                <a:cs typeface="Arial" panose="020B0604020202020204" pitchFamily="34" charset="0"/>
              </a:rPr>
              <a:t> </a:t>
            </a:r>
          </a:p>
          <a:p>
            <a:r>
              <a:rPr lang="es-ES" sz="2400" dirty="0">
                <a:solidFill>
                  <a:schemeClr val="bg1"/>
                </a:solidFill>
                <a:latin typeface="Arial" panose="020B0604020202020204" pitchFamily="34" charset="0"/>
                <a:cs typeface="Arial" panose="020B0604020202020204" pitchFamily="34" charset="0"/>
              </a:rPr>
              <a:t>Políticas Activas de Empleo</a:t>
            </a:r>
          </a:p>
        </p:txBody>
      </p:sp>
      <p:sp>
        <p:nvSpPr>
          <p:cNvPr id="3" name="Rectángulo 2"/>
          <p:cNvSpPr/>
          <p:nvPr/>
        </p:nvSpPr>
        <p:spPr>
          <a:xfrm>
            <a:off x="6331476" y="22126"/>
            <a:ext cx="4589060" cy="923330"/>
          </a:xfrm>
          <a:prstGeom prst="rect">
            <a:avLst/>
          </a:prstGeom>
        </p:spPr>
        <p:txBody>
          <a:bodyPr wrap="square" rIns="0">
            <a:spAutoFit/>
          </a:bodyPr>
          <a:lstStyle/>
          <a:p>
            <a:r>
              <a:rPr lang="es-ES" b="1" dirty="0">
                <a:solidFill>
                  <a:srgbClr val="002E54"/>
                </a:solidFill>
              </a:rPr>
              <a:t>CAPÍTULO V: COLECTIVOS DE ATENCIÓN PRIORITARIA PARA LA POLÍTICA DE EMPLEO (arts. </a:t>
            </a:r>
            <a:r>
              <a:rPr lang="es-ES" b="1" dirty="0"/>
              <a:t>50-54)</a:t>
            </a:r>
          </a:p>
        </p:txBody>
      </p:sp>
      <p:sp>
        <p:nvSpPr>
          <p:cNvPr id="6" name="Rectángulo 5"/>
          <p:cNvSpPr/>
          <p:nvPr/>
        </p:nvSpPr>
        <p:spPr>
          <a:xfrm>
            <a:off x="1742900" y="945456"/>
            <a:ext cx="8732365" cy="6055504"/>
          </a:xfrm>
          <a:prstGeom prst="rect">
            <a:avLst/>
          </a:prstGeom>
        </p:spPr>
        <p:txBody>
          <a:bodyPr wrap="square">
            <a:spAutoFit/>
          </a:bodyPr>
          <a:lstStyle/>
          <a:p>
            <a:pPr marL="342900" marR="36195" indent="-342900" algn="just">
              <a:spcBef>
                <a:spcPts val="1200"/>
              </a:spcBef>
              <a:spcAft>
                <a:spcPts val="300"/>
              </a:spcAft>
              <a:buFont typeface="Wingdings" panose="05000000000000000000" pitchFamily="2" charset="2"/>
              <a:buChar char="q"/>
            </a:pPr>
            <a:r>
              <a:rPr lang="es-ES" sz="1400" b="1" spc="-20" dirty="0"/>
              <a:t>Personas con discapacidad demandantes de servicios de empleo: </a:t>
            </a:r>
          </a:p>
          <a:p>
            <a:pPr marL="36195" marR="36195"/>
            <a:r>
              <a:rPr lang="es-ES" sz="1400" spc="-20" dirty="0">
                <a:ea typeface="Times New Roman" panose="02020603050405020304" pitchFamily="18" charset="0"/>
              </a:rPr>
              <a:t> </a:t>
            </a:r>
          </a:p>
          <a:p>
            <a:pPr marL="647700" marR="36195" indent="-285750" algn="just">
              <a:spcAft>
                <a:spcPts val="600"/>
              </a:spcAft>
              <a:buFontTx/>
              <a:buChar char="-"/>
            </a:pPr>
            <a:r>
              <a:rPr lang="es-ES" sz="1400" spc="-20" dirty="0">
                <a:ea typeface="Times New Roman" panose="02020603050405020304" pitchFamily="18" charset="0"/>
              </a:rPr>
              <a:t>Sin perjuicio de otras medidas de generación y mantenimiento del empleo que puedan desarrollarse, se tendrán especialmente en cuenta las medidas contenidas en el </a:t>
            </a:r>
            <a:r>
              <a:rPr lang="es-ES" sz="1400" b="1" spc="-20" dirty="0">
                <a:ea typeface="Times New Roman" panose="02020603050405020304" pitchFamily="18" charset="0"/>
              </a:rPr>
              <a:t>artículo 39.2 de la Ley General de Derechos de las Personas con discapacidad y de su inclusión social, aprobado por Real Decreto legislativo 1/2013, de 29 noviembre.</a:t>
            </a:r>
            <a:r>
              <a:rPr lang="es-ES" sz="1400" spc="-20" dirty="0">
                <a:ea typeface="Times New Roman" panose="02020603050405020304" pitchFamily="18" charset="0"/>
              </a:rPr>
              <a:t> Los servicios de empleo centrarán sus esfuerzos en particular en facilitar el acceso de estas personas a empleo ordinario, así como a la preservación del mismo y al desarrollo de sus carreras profesionales.</a:t>
            </a:r>
          </a:p>
          <a:p>
            <a:pPr marL="647700" marR="36195" indent="-285750" algn="just">
              <a:spcAft>
                <a:spcPts val="600"/>
              </a:spcAft>
              <a:buFontTx/>
              <a:buChar char="-"/>
            </a:pPr>
            <a:r>
              <a:rPr lang="es-ES" sz="1400" spc="-20" dirty="0">
                <a:ea typeface="Times New Roman" panose="02020603050405020304" pitchFamily="18" charset="0"/>
              </a:rPr>
              <a:t>Los empleados y empleadas públicas al servicio al servicio de la Agencia Española de Empleo y los servicios públicos de empleo autonómicos se integrarán en los </a:t>
            </a:r>
            <a:r>
              <a:rPr lang="es-ES" sz="1400" b="1" spc="-20" dirty="0">
                <a:ea typeface="Times New Roman" panose="02020603050405020304" pitchFamily="18" charset="0"/>
              </a:rPr>
              <a:t>equipos multiprofesionales de atención a la discapacidad</a:t>
            </a:r>
            <a:r>
              <a:rPr lang="es-ES" sz="1400" spc="-20" dirty="0">
                <a:ea typeface="Times New Roman" panose="02020603050405020304" pitchFamily="18" charset="0"/>
              </a:rPr>
              <a:t>, a los efectos de la mejora de la empleabilidad de las personas con discapacidad.</a:t>
            </a:r>
          </a:p>
          <a:p>
            <a:pPr marL="647700" marR="36195" indent="-285750" algn="just">
              <a:spcAft>
                <a:spcPts val="600"/>
              </a:spcAft>
              <a:buFontTx/>
              <a:buChar char="-"/>
            </a:pPr>
            <a:r>
              <a:rPr lang="es-ES" sz="1400" spc="-20" dirty="0">
                <a:ea typeface="Times New Roman" panose="02020603050405020304" pitchFamily="18" charset="0"/>
              </a:rPr>
              <a:t>De conformidad con el </a:t>
            </a:r>
            <a:r>
              <a:rPr lang="es-ES" sz="1400" b="1" spc="-20" dirty="0">
                <a:ea typeface="Times New Roman" panose="02020603050405020304" pitchFamily="18" charset="0"/>
              </a:rPr>
              <a:t>artículo 68 </a:t>
            </a:r>
            <a:r>
              <a:rPr lang="es-ES" sz="1400" spc="-20" dirty="0">
                <a:ea typeface="Times New Roman" panose="02020603050405020304" pitchFamily="18" charset="0"/>
              </a:rPr>
              <a:t>del texto refundido de la Ley General de Derechos de las Personas con discapacidad y de su inclusión social, los servicios públicos de empleo diseñarán y pondrán en marcha </a:t>
            </a:r>
            <a:r>
              <a:rPr lang="es-ES" sz="1400" b="1" spc="-20" dirty="0">
                <a:ea typeface="Times New Roman" panose="02020603050405020304" pitchFamily="18" charset="0"/>
              </a:rPr>
              <a:t>acciones positivas dirigidas a las personas con discapacidad</a:t>
            </a:r>
            <a:r>
              <a:rPr lang="es-ES" sz="1400" spc="-20" dirty="0">
                <a:ea typeface="Times New Roman" panose="02020603050405020304" pitchFamily="18" charset="0"/>
              </a:rPr>
              <a:t>. Las medidas más adecuadas del catálogo de instrumentos de empleabilidad, a la vista del perfilado de las demandantes de servicios de empleo, serán objeto de las </a:t>
            </a:r>
            <a:r>
              <a:rPr lang="es-ES" sz="1400" b="1" spc="-20" dirty="0">
                <a:ea typeface="Times New Roman" panose="02020603050405020304" pitchFamily="18" charset="0"/>
              </a:rPr>
              <a:t>adaptaciones necesarias para su plena efectividad</a:t>
            </a:r>
            <a:r>
              <a:rPr lang="es-ES" sz="1400" spc="-20" dirty="0">
                <a:ea typeface="Times New Roman" panose="02020603050405020304" pitchFamily="18" charset="0"/>
              </a:rPr>
              <a:t>.</a:t>
            </a:r>
          </a:p>
          <a:p>
            <a:pPr marL="647700" marR="36195" indent="-285750" algn="just">
              <a:spcAft>
                <a:spcPts val="600"/>
              </a:spcAft>
              <a:buFontTx/>
              <a:buChar char="-"/>
            </a:pPr>
            <a:r>
              <a:rPr lang="es-ES" sz="1400" spc="-20" dirty="0">
                <a:ea typeface="Times New Roman" panose="02020603050405020304" pitchFamily="18" charset="0"/>
              </a:rPr>
              <a:t>Los servicios públicos de empleo, así como las entidades privadas y colaboradoras deberán </a:t>
            </a:r>
            <a:r>
              <a:rPr lang="es-ES" sz="1400" b="1" spc="-20" dirty="0">
                <a:ea typeface="Times New Roman" panose="02020603050405020304" pitchFamily="18" charset="0"/>
              </a:rPr>
              <a:t>coopera</a:t>
            </a:r>
            <a:r>
              <a:rPr lang="es-ES" sz="1400" spc="-20" dirty="0">
                <a:ea typeface="Times New Roman" panose="02020603050405020304" pitchFamily="18" charset="0"/>
              </a:rPr>
              <a:t>r en el diseño, organización, puesta en marcha y ejecución de los </a:t>
            </a:r>
            <a:r>
              <a:rPr lang="es-ES" sz="1400" b="1" spc="-20" dirty="0">
                <a:ea typeface="Times New Roman" panose="02020603050405020304" pitchFamily="18" charset="0"/>
              </a:rPr>
              <a:t>servicios de empleo con apoyo</a:t>
            </a:r>
            <a:r>
              <a:rPr lang="es-ES" sz="1400" spc="-20" dirty="0">
                <a:ea typeface="Times New Roman" panose="02020603050405020304" pitchFamily="18" charset="0"/>
              </a:rPr>
              <a:t>, en los términos del </a:t>
            </a:r>
            <a:r>
              <a:rPr lang="es-ES" sz="1400" b="1" spc="-20" dirty="0">
                <a:ea typeface="Times New Roman" panose="02020603050405020304" pitchFamily="18" charset="0"/>
              </a:rPr>
              <a:t>artículo 41 </a:t>
            </a:r>
            <a:r>
              <a:rPr lang="es-ES" sz="1400" spc="-20" dirty="0">
                <a:ea typeface="Times New Roman" panose="02020603050405020304" pitchFamily="18" charset="0"/>
              </a:rPr>
              <a:t>de la Ley General de Derechos de las Personas con discapacidad y de su inclusión social, y de su normativa de desarrollo.</a:t>
            </a:r>
          </a:p>
          <a:p>
            <a:pPr marL="358775" marR="36195" indent="-285750" algn="just">
              <a:spcAft>
                <a:spcPts val="600"/>
              </a:spcAft>
              <a:buFont typeface="Wingdings" panose="05000000000000000000" pitchFamily="2" charset="2"/>
              <a:buChar char="q"/>
            </a:pPr>
            <a:r>
              <a:rPr lang="es-ES" sz="1400" b="1" spc="-20" dirty="0"/>
              <a:t>Libro Blanco de Empleo y Discapacidad (Disposición adicional quinta) </a:t>
            </a:r>
          </a:p>
          <a:p>
            <a:pPr marL="358775" marR="36195" algn="just">
              <a:spcAft>
                <a:spcPts val="600"/>
              </a:spcAft>
            </a:pPr>
            <a:r>
              <a:rPr lang="es-ES" sz="1400" spc="-20" dirty="0">
                <a:ea typeface="Times New Roman" panose="02020603050405020304" pitchFamily="18" charset="0"/>
                <a:cs typeface="Times New Roman" panose="02020603050405020304" pitchFamily="18" charset="0"/>
              </a:rPr>
              <a:t>En el marco del Libro Blanco de Empleo y Discapacidad y en desarrollo de lo señalado en el artículo 5</a:t>
            </a:r>
            <a:r>
              <a:rPr lang="es-ES" sz="1400" spc="-20" dirty="0">
                <a:solidFill>
                  <a:srgbClr val="FF0000"/>
                </a:solidFill>
                <a:ea typeface="Times New Roman" panose="02020603050405020304" pitchFamily="18" charset="0"/>
                <a:cs typeface="Times New Roman" panose="02020603050405020304" pitchFamily="18" charset="0"/>
              </a:rPr>
              <a:t>4</a:t>
            </a:r>
            <a:r>
              <a:rPr lang="es-ES" sz="1400" spc="-20" dirty="0">
                <a:ea typeface="Times New Roman" panose="02020603050405020304" pitchFamily="18" charset="0"/>
                <a:cs typeface="Times New Roman" panose="02020603050405020304" pitchFamily="18" charset="0"/>
              </a:rPr>
              <a:t>, se establecerán las medidas legislativas, los programas y servicios de empleo necesarios en favor de las personas con discapacidad</a:t>
            </a:r>
            <a:r>
              <a:rPr lang="es-ES" sz="1400" spc="-20" dirty="0">
                <a:solidFill>
                  <a:srgbClr val="00B050"/>
                </a:solidFill>
                <a:latin typeface="Arial" panose="020B0604020202020204" pitchFamily="34" charset="0"/>
                <a:ea typeface="Times New Roman" panose="02020603050405020304" pitchFamily="18" charset="0"/>
                <a:cs typeface="Times New Roman" panose="02020603050405020304" pitchFamily="18" charset="0"/>
              </a:rPr>
              <a:t>.</a:t>
            </a:r>
            <a:endParaRPr lang="es-ES" sz="800" spc="-20" dirty="0">
              <a:solidFill>
                <a:srgbClr val="00B050"/>
              </a:solidFill>
              <a:latin typeface="Arial" panose="020B0604020202020204" pitchFamily="34" charset="0"/>
              <a:ea typeface="Times New Roman" panose="02020603050405020304" pitchFamily="18" charset="0"/>
            </a:endParaRPr>
          </a:p>
          <a:p>
            <a:pPr marL="647700" marR="36195" indent="-285750" algn="just">
              <a:spcAft>
                <a:spcPts val="600"/>
              </a:spcAft>
              <a:buFontTx/>
              <a:buChar char="-"/>
            </a:pPr>
            <a:endParaRPr lang="es-ES" sz="1400" spc="-20" dirty="0">
              <a:ea typeface="Times New Roman" panose="02020603050405020304" pitchFamily="18" charset="0"/>
            </a:endParaRPr>
          </a:p>
          <a:p>
            <a:pPr marL="361950" marR="36195" algn="just">
              <a:spcAft>
                <a:spcPts val="600"/>
              </a:spcAft>
            </a:pPr>
            <a:endParaRPr lang="es-ES" sz="1400" spc="-20" dirty="0">
              <a:ea typeface="Times New Roman" panose="02020603050405020304" pitchFamily="18" charset="0"/>
            </a:endParaRPr>
          </a:p>
        </p:txBody>
      </p:sp>
      <p:sp>
        <p:nvSpPr>
          <p:cNvPr id="7" name="Rectángulo 6"/>
          <p:cNvSpPr/>
          <p:nvPr/>
        </p:nvSpPr>
        <p:spPr>
          <a:xfrm>
            <a:off x="8832304" y="611228"/>
            <a:ext cx="644920" cy="276999"/>
          </a:xfrm>
          <a:prstGeom prst="rect">
            <a:avLst/>
          </a:prstGeom>
        </p:spPr>
        <p:txBody>
          <a:bodyPr wrap="none">
            <a:spAutoFit/>
          </a:bodyPr>
          <a:lstStyle/>
          <a:p>
            <a:r>
              <a:rPr lang="es-ES" sz="1200" dirty="0">
                <a:solidFill>
                  <a:srgbClr val="C00000"/>
                </a:solidFill>
              </a:rPr>
              <a:t>(Cont.)</a:t>
            </a:r>
            <a:r>
              <a:rPr lang="es-ES" sz="1200" b="1" dirty="0"/>
              <a:t> </a:t>
            </a:r>
            <a:endParaRPr lang="es-ES" sz="1200" dirty="0"/>
          </a:p>
        </p:txBody>
      </p:sp>
      <p:sp>
        <p:nvSpPr>
          <p:cNvPr id="8" name="Estrella de 5 puntas 7"/>
          <p:cNvSpPr/>
          <p:nvPr/>
        </p:nvSpPr>
        <p:spPr>
          <a:xfrm rot="19105146">
            <a:off x="1628443" y="5725114"/>
            <a:ext cx="533012" cy="401319"/>
          </a:xfrm>
          <a:prstGeom prst="star5">
            <a:avLst>
              <a:gd name="adj" fmla="val 33712"/>
              <a:gd name="hf" fmla="val 105146"/>
              <a:gd name="vf" fmla="val 110557"/>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lIns="0" tIns="0" rIns="0" bIns="0" rtlCol="0" anchor="ctr"/>
          <a:lstStyle/>
          <a:p>
            <a:pPr algn="ctr"/>
            <a:r>
              <a:rPr lang="es-ES" sz="600" b="1" dirty="0"/>
              <a:t>NOVEDAD</a:t>
            </a:r>
          </a:p>
        </p:txBody>
      </p:sp>
    </p:spTree>
    <p:extLst>
      <p:ext uri="{BB962C8B-B14F-4D97-AF65-F5344CB8AC3E}">
        <p14:creationId xmlns:p14="http://schemas.microsoft.com/office/powerpoint/2010/main" val="33716179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4"/>
          </p:nvPr>
        </p:nvSpPr>
        <p:spPr/>
        <p:txBody>
          <a:bodyPr/>
          <a:lstStyle/>
          <a:p>
            <a:pPr>
              <a:defRPr/>
            </a:pPr>
            <a:fld id="{6CD32176-65D9-4359-8594-D1C589AFA430}" type="slidenum">
              <a:rPr lang="es-ES_tradnl"/>
              <a:pPr>
                <a:defRPr/>
              </a:pPr>
              <a:t>24</a:t>
            </a:fld>
            <a:endParaRPr lang="es-ES_tradnl" dirty="0"/>
          </a:p>
        </p:txBody>
      </p:sp>
      <p:sp>
        <p:nvSpPr>
          <p:cNvPr id="4" name="CuadroTexto 3"/>
          <p:cNvSpPr txBox="1"/>
          <p:nvPr/>
        </p:nvSpPr>
        <p:spPr>
          <a:xfrm>
            <a:off x="1804802" y="1"/>
            <a:ext cx="8863198" cy="830997"/>
          </a:xfrm>
          <a:prstGeom prst="rect">
            <a:avLst/>
          </a:prstGeom>
          <a:noFill/>
        </p:spPr>
        <p:txBody>
          <a:bodyPr wrap="square" rtlCol="0">
            <a:spAutoFit/>
          </a:bodyPr>
          <a:lstStyle/>
          <a:p>
            <a:pPr>
              <a:defRPr/>
            </a:pPr>
            <a:r>
              <a:rPr lang="es-ES" sz="2400" dirty="0">
                <a:solidFill>
                  <a:prstClr val="white"/>
                </a:solidFill>
                <a:latin typeface="Arial" panose="020B0604020202020204" pitchFamily="34" charset="0"/>
                <a:cs typeface="Arial" panose="020B0604020202020204" pitchFamily="34" charset="0"/>
              </a:rPr>
              <a:t>Título</a:t>
            </a:r>
            <a:r>
              <a:rPr lang="es-ES" sz="2400" cap="all" dirty="0">
                <a:solidFill>
                  <a:prstClr val="white"/>
                </a:solidFill>
                <a:latin typeface="Arial" panose="020B0604020202020204" pitchFamily="34" charset="0"/>
                <a:cs typeface="Arial" panose="020B0604020202020204" pitchFamily="34" charset="0"/>
              </a:rPr>
              <a:t> </a:t>
            </a:r>
            <a:r>
              <a:rPr lang="es-ES" sz="2400" cap="all" dirty="0" err="1">
                <a:solidFill>
                  <a:prstClr val="white"/>
                </a:solidFill>
                <a:latin typeface="Arial" panose="020B0604020202020204" pitchFamily="34" charset="0"/>
                <a:cs typeface="Arial" panose="020B0604020202020204" pitchFamily="34" charset="0"/>
              </a:rPr>
              <a:t>Iv</a:t>
            </a:r>
            <a:r>
              <a:rPr lang="es-ES" sz="2400" cap="all" dirty="0">
                <a:solidFill>
                  <a:prstClr val="white"/>
                </a:solidFill>
                <a:latin typeface="Arial" panose="020B0604020202020204" pitchFamily="34" charset="0"/>
                <a:cs typeface="Arial" panose="020B0604020202020204" pitchFamily="34" charset="0"/>
              </a:rPr>
              <a:t> </a:t>
            </a:r>
          </a:p>
          <a:p>
            <a:pPr>
              <a:defRPr/>
            </a:pPr>
            <a:r>
              <a:rPr lang="es-ES" sz="2400" dirty="0">
                <a:solidFill>
                  <a:prstClr val="white"/>
                </a:solidFill>
                <a:latin typeface="Arial" panose="020B0604020202020204" pitchFamily="34" charset="0"/>
                <a:cs typeface="Arial" panose="020B0604020202020204" pitchFamily="34" charset="0"/>
              </a:rPr>
              <a:t>Servicios garantizados, compromisos y cartera de servicios. </a:t>
            </a:r>
            <a:endParaRPr lang="es-ES" sz="2400" dirty="0">
              <a:solidFill>
                <a:srgbClr val="FF0000"/>
              </a:solidFill>
              <a:latin typeface="Arial" panose="020B0604020202020204" pitchFamily="34" charset="0"/>
              <a:cs typeface="Arial" panose="020B0604020202020204" pitchFamily="34" charset="0"/>
            </a:endParaRPr>
          </a:p>
        </p:txBody>
      </p:sp>
      <p:sp>
        <p:nvSpPr>
          <p:cNvPr id="7" name="Oval 9"/>
          <p:cNvSpPr>
            <a:spLocks noChangeArrowheads="1"/>
          </p:cNvSpPr>
          <p:nvPr/>
        </p:nvSpPr>
        <p:spPr bwMode="auto">
          <a:xfrm>
            <a:off x="5011936" y="2376976"/>
            <a:ext cx="2322487" cy="2095942"/>
          </a:xfrm>
          <a:prstGeom prst="ellipse">
            <a:avLst/>
          </a:prstGeom>
          <a:solidFill>
            <a:srgbClr val="E2770C"/>
          </a:solidFill>
          <a:ln w="9525">
            <a:noFill/>
            <a:round/>
            <a:headEnd/>
            <a:tailEnd/>
          </a:ln>
        </p:spPr>
        <p:txBody>
          <a:bodyPr lIns="0" rIns="0" anchor="ctr"/>
          <a:lstStyle/>
          <a:p>
            <a:pPr algn="ctr" defTabSz="844083">
              <a:defRPr/>
            </a:pPr>
            <a:r>
              <a:rPr lang="es-ES" sz="1569" b="1" dirty="0">
                <a:solidFill>
                  <a:prstClr val="white"/>
                </a:solidFill>
                <a:latin typeface="Century Gothic" pitchFamily="34" charset="0"/>
              </a:rPr>
              <a:t>TÍTULO IV</a:t>
            </a:r>
          </a:p>
        </p:txBody>
      </p:sp>
      <p:sp>
        <p:nvSpPr>
          <p:cNvPr id="8" name="Oval 10"/>
          <p:cNvSpPr>
            <a:spLocks noChangeArrowheads="1"/>
          </p:cNvSpPr>
          <p:nvPr/>
        </p:nvSpPr>
        <p:spPr bwMode="auto">
          <a:xfrm>
            <a:off x="2351585" y="1123946"/>
            <a:ext cx="3326753" cy="2120431"/>
          </a:xfrm>
          <a:prstGeom prst="ellipse">
            <a:avLst/>
          </a:prstGeom>
          <a:solidFill>
            <a:srgbClr val="31859C">
              <a:alpha val="49803"/>
            </a:srgbClr>
          </a:solidFill>
          <a:ln>
            <a:noFill/>
          </a:ln>
          <a:extLst>
            <a:ext uri="{91240B29-F687-4F45-9708-019B960494DF}">
              <a14:hiddenLine xmlns:a14="http://schemas.microsoft.com/office/drawing/2010/main" w="9525">
                <a:solidFill>
                  <a:srgbClr val="000000"/>
                </a:solidFill>
                <a:round/>
                <a:headEnd/>
                <a:tailEnd/>
              </a14:hiddenLine>
            </a:ext>
          </a:extLst>
        </p:spPr>
        <p:txBody>
          <a:bodyPr wrap="square" anchor="ctr">
            <a:normAutofit/>
          </a:bodyPr>
          <a:lstStyle>
            <a:lvl1pPr eaLnBrk="0" hangingPunct="0">
              <a:defRPr sz="1900">
                <a:solidFill>
                  <a:schemeClr val="tx1"/>
                </a:solidFill>
                <a:latin typeface="Arial" panose="020B0604020202020204" pitchFamily="34" charset="0"/>
              </a:defRPr>
            </a:lvl1pPr>
            <a:lvl2pPr marL="742950" indent="-285750" eaLnBrk="0" hangingPunct="0">
              <a:defRPr sz="1900">
                <a:solidFill>
                  <a:schemeClr val="tx1"/>
                </a:solidFill>
                <a:latin typeface="Arial" panose="020B0604020202020204" pitchFamily="34" charset="0"/>
              </a:defRPr>
            </a:lvl2pPr>
            <a:lvl3pPr marL="1143000" indent="-228600" eaLnBrk="0" hangingPunct="0">
              <a:defRPr sz="1900">
                <a:solidFill>
                  <a:schemeClr val="tx1"/>
                </a:solidFill>
                <a:latin typeface="Arial" panose="020B0604020202020204" pitchFamily="34" charset="0"/>
              </a:defRPr>
            </a:lvl3pPr>
            <a:lvl4pPr marL="1600200" indent="-228600" eaLnBrk="0" hangingPunct="0">
              <a:defRPr sz="1900">
                <a:solidFill>
                  <a:schemeClr val="tx1"/>
                </a:solidFill>
                <a:latin typeface="Arial" panose="020B0604020202020204" pitchFamily="34" charset="0"/>
              </a:defRPr>
            </a:lvl4pPr>
            <a:lvl5pPr marL="2057400" indent="-228600" eaLnBrk="0" hangingPunct="0">
              <a:defRPr sz="1900">
                <a:solidFill>
                  <a:schemeClr val="tx1"/>
                </a:solidFill>
                <a:latin typeface="Arial" panose="020B0604020202020204" pitchFamily="34" charset="0"/>
              </a:defRPr>
            </a:lvl5pPr>
            <a:lvl6pPr marL="2514600" indent="-228600" eaLnBrk="0" fontAlgn="base" hangingPunct="0">
              <a:spcBef>
                <a:spcPct val="0"/>
              </a:spcBef>
              <a:spcAft>
                <a:spcPct val="0"/>
              </a:spcAft>
              <a:defRPr sz="1900">
                <a:solidFill>
                  <a:schemeClr val="tx1"/>
                </a:solidFill>
                <a:latin typeface="Arial" panose="020B0604020202020204" pitchFamily="34" charset="0"/>
              </a:defRPr>
            </a:lvl6pPr>
            <a:lvl7pPr marL="2971800" indent="-228600" eaLnBrk="0" fontAlgn="base" hangingPunct="0">
              <a:spcBef>
                <a:spcPct val="0"/>
              </a:spcBef>
              <a:spcAft>
                <a:spcPct val="0"/>
              </a:spcAft>
              <a:defRPr sz="1900">
                <a:solidFill>
                  <a:schemeClr val="tx1"/>
                </a:solidFill>
                <a:latin typeface="Arial" panose="020B0604020202020204" pitchFamily="34" charset="0"/>
              </a:defRPr>
            </a:lvl7pPr>
            <a:lvl8pPr marL="3429000" indent="-228600" eaLnBrk="0" fontAlgn="base" hangingPunct="0">
              <a:spcBef>
                <a:spcPct val="0"/>
              </a:spcBef>
              <a:spcAft>
                <a:spcPct val="0"/>
              </a:spcAft>
              <a:defRPr sz="1900">
                <a:solidFill>
                  <a:schemeClr val="tx1"/>
                </a:solidFill>
                <a:latin typeface="Arial" panose="020B0604020202020204" pitchFamily="34" charset="0"/>
              </a:defRPr>
            </a:lvl8pPr>
            <a:lvl9pPr marL="3886200" indent="-228600" eaLnBrk="0" fontAlgn="base" hangingPunct="0">
              <a:spcBef>
                <a:spcPct val="0"/>
              </a:spcBef>
              <a:spcAft>
                <a:spcPct val="0"/>
              </a:spcAft>
              <a:defRPr sz="1900">
                <a:solidFill>
                  <a:schemeClr val="tx1"/>
                </a:solidFill>
                <a:latin typeface="Arial" panose="020B0604020202020204" pitchFamily="34" charset="0"/>
              </a:defRPr>
            </a:lvl9pPr>
          </a:lstStyle>
          <a:p>
            <a:pPr algn="ctr" defTabSz="844083" eaLnBrk="1" hangingPunct="1">
              <a:defRPr/>
            </a:pPr>
            <a:r>
              <a:rPr lang="es-ES" altLang="es-ES_tradnl" sz="1846" b="1" dirty="0">
                <a:solidFill>
                  <a:prstClr val="white"/>
                </a:solidFill>
                <a:cs typeface="Arial" panose="020B0604020202020204" pitchFamily="34" charset="0"/>
              </a:rPr>
              <a:t>SERVICIOS GARANTIZADOS</a:t>
            </a:r>
          </a:p>
        </p:txBody>
      </p:sp>
      <p:sp>
        <p:nvSpPr>
          <p:cNvPr id="9" name="Oval 14"/>
          <p:cNvSpPr>
            <a:spLocks noChangeArrowheads="1"/>
          </p:cNvSpPr>
          <p:nvPr/>
        </p:nvSpPr>
        <p:spPr bwMode="auto">
          <a:xfrm>
            <a:off x="2351584" y="3399693"/>
            <a:ext cx="3684336" cy="2524858"/>
          </a:xfrm>
          <a:prstGeom prst="ellipse">
            <a:avLst/>
          </a:prstGeom>
          <a:solidFill>
            <a:schemeClr val="tx2">
              <a:lumMod val="60000"/>
              <a:lumOff val="40000"/>
              <a:alpha val="49804"/>
            </a:schemeClr>
          </a:solidFill>
          <a:ln w="9525">
            <a:noFill/>
            <a:round/>
            <a:headEnd/>
            <a:tailEnd/>
          </a:ln>
        </p:spPr>
        <p:txBody>
          <a:bodyPr wrap="none" anchor="ctr"/>
          <a:lstStyle/>
          <a:p>
            <a:pPr algn="ctr" defTabSz="844083">
              <a:defRPr/>
            </a:pPr>
            <a:r>
              <a:rPr lang="es-ES" sz="1850" b="1" dirty="0">
                <a:solidFill>
                  <a:prstClr val="white"/>
                </a:solidFill>
                <a:latin typeface="Arial" charset="0"/>
              </a:rPr>
              <a:t>COMPROMISOS </a:t>
            </a:r>
          </a:p>
        </p:txBody>
      </p:sp>
      <p:sp>
        <p:nvSpPr>
          <p:cNvPr id="11" name="Oval 13"/>
          <p:cNvSpPr>
            <a:spLocks noChangeArrowheads="1"/>
          </p:cNvSpPr>
          <p:nvPr/>
        </p:nvSpPr>
        <p:spPr bwMode="auto">
          <a:xfrm>
            <a:off x="6960344" y="2184160"/>
            <a:ext cx="3471854" cy="2330410"/>
          </a:xfrm>
          <a:prstGeom prst="ellipse">
            <a:avLst/>
          </a:prstGeom>
          <a:solidFill>
            <a:srgbClr val="8064A2">
              <a:alpha val="49803"/>
            </a:srgbClr>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900">
                <a:solidFill>
                  <a:schemeClr val="tx1"/>
                </a:solidFill>
                <a:latin typeface="Arial" panose="020B0604020202020204" pitchFamily="34" charset="0"/>
              </a:defRPr>
            </a:lvl1pPr>
            <a:lvl2pPr marL="742950" indent="-285750" eaLnBrk="0" hangingPunct="0">
              <a:defRPr sz="1900">
                <a:solidFill>
                  <a:schemeClr val="tx1"/>
                </a:solidFill>
                <a:latin typeface="Arial" panose="020B0604020202020204" pitchFamily="34" charset="0"/>
              </a:defRPr>
            </a:lvl2pPr>
            <a:lvl3pPr marL="1143000" indent="-228600" eaLnBrk="0" hangingPunct="0">
              <a:defRPr sz="1900">
                <a:solidFill>
                  <a:schemeClr val="tx1"/>
                </a:solidFill>
                <a:latin typeface="Arial" panose="020B0604020202020204" pitchFamily="34" charset="0"/>
              </a:defRPr>
            </a:lvl3pPr>
            <a:lvl4pPr marL="1600200" indent="-228600" eaLnBrk="0" hangingPunct="0">
              <a:defRPr sz="1900">
                <a:solidFill>
                  <a:schemeClr val="tx1"/>
                </a:solidFill>
                <a:latin typeface="Arial" panose="020B0604020202020204" pitchFamily="34" charset="0"/>
              </a:defRPr>
            </a:lvl4pPr>
            <a:lvl5pPr marL="2057400" indent="-228600" eaLnBrk="0" hangingPunct="0">
              <a:defRPr sz="1900">
                <a:solidFill>
                  <a:schemeClr val="tx1"/>
                </a:solidFill>
                <a:latin typeface="Arial" panose="020B0604020202020204" pitchFamily="34" charset="0"/>
              </a:defRPr>
            </a:lvl5pPr>
            <a:lvl6pPr marL="2514600" indent="-228600" eaLnBrk="0" fontAlgn="base" hangingPunct="0">
              <a:spcBef>
                <a:spcPct val="0"/>
              </a:spcBef>
              <a:spcAft>
                <a:spcPct val="0"/>
              </a:spcAft>
              <a:defRPr sz="1900">
                <a:solidFill>
                  <a:schemeClr val="tx1"/>
                </a:solidFill>
                <a:latin typeface="Arial" panose="020B0604020202020204" pitchFamily="34" charset="0"/>
              </a:defRPr>
            </a:lvl6pPr>
            <a:lvl7pPr marL="2971800" indent="-228600" eaLnBrk="0" fontAlgn="base" hangingPunct="0">
              <a:spcBef>
                <a:spcPct val="0"/>
              </a:spcBef>
              <a:spcAft>
                <a:spcPct val="0"/>
              </a:spcAft>
              <a:defRPr sz="1900">
                <a:solidFill>
                  <a:schemeClr val="tx1"/>
                </a:solidFill>
                <a:latin typeface="Arial" panose="020B0604020202020204" pitchFamily="34" charset="0"/>
              </a:defRPr>
            </a:lvl7pPr>
            <a:lvl8pPr marL="3429000" indent="-228600" eaLnBrk="0" fontAlgn="base" hangingPunct="0">
              <a:spcBef>
                <a:spcPct val="0"/>
              </a:spcBef>
              <a:spcAft>
                <a:spcPct val="0"/>
              </a:spcAft>
              <a:defRPr sz="1900">
                <a:solidFill>
                  <a:schemeClr val="tx1"/>
                </a:solidFill>
                <a:latin typeface="Arial" panose="020B0604020202020204" pitchFamily="34" charset="0"/>
              </a:defRPr>
            </a:lvl8pPr>
            <a:lvl9pPr marL="3886200" indent="-228600" eaLnBrk="0" fontAlgn="base" hangingPunct="0">
              <a:spcBef>
                <a:spcPct val="0"/>
              </a:spcBef>
              <a:spcAft>
                <a:spcPct val="0"/>
              </a:spcAft>
              <a:defRPr sz="1900">
                <a:solidFill>
                  <a:schemeClr val="tx1"/>
                </a:solidFill>
                <a:latin typeface="Arial" panose="020B0604020202020204" pitchFamily="34" charset="0"/>
              </a:defRPr>
            </a:lvl9pPr>
          </a:lstStyle>
          <a:p>
            <a:pPr algn="ctr" defTabSz="844083" eaLnBrk="1" hangingPunct="1">
              <a:defRPr/>
            </a:pPr>
            <a:r>
              <a:rPr lang="es-ES" altLang="es-ES_tradnl" sz="1850" b="1" dirty="0">
                <a:solidFill>
                  <a:prstClr val="white"/>
                </a:solidFill>
              </a:rPr>
              <a:t>    CARTERA DE SERVICIOS</a:t>
            </a:r>
          </a:p>
        </p:txBody>
      </p:sp>
      <p:sp>
        <p:nvSpPr>
          <p:cNvPr id="12" name="Estrella de 5 puntas 11"/>
          <p:cNvSpPr/>
          <p:nvPr/>
        </p:nvSpPr>
        <p:spPr>
          <a:xfrm>
            <a:off x="2207568" y="1039657"/>
            <a:ext cx="1008112" cy="1028176"/>
          </a:xfrm>
          <a:prstGeom prst="star5">
            <a:avLst>
              <a:gd name="adj" fmla="val 30360"/>
              <a:gd name="hf" fmla="val 105146"/>
              <a:gd name="vf" fmla="val 110557"/>
            </a:avLst>
          </a:prstGeom>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p>
            <a:pPr algn="ctr">
              <a:defRPr/>
            </a:pPr>
            <a:r>
              <a:rPr lang="es-ES" sz="1100" b="1" dirty="0">
                <a:solidFill>
                  <a:prstClr val="white"/>
                </a:solidFill>
                <a:latin typeface="Calibri"/>
              </a:rPr>
              <a:t>NOVEDAD</a:t>
            </a:r>
          </a:p>
        </p:txBody>
      </p:sp>
      <p:sp>
        <p:nvSpPr>
          <p:cNvPr id="13" name="Estrella de 5 puntas 12"/>
          <p:cNvSpPr/>
          <p:nvPr/>
        </p:nvSpPr>
        <p:spPr>
          <a:xfrm>
            <a:off x="1914159" y="3598914"/>
            <a:ext cx="1008112" cy="1028176"/>
          </a:xfrm>
          <a:prstGeom prst="star5">
            <a:avLst>
              <a:gd name="adj" fmla="val 30360"/>
              <a:gd name="hf" fmla="val 105146"/>
              <a:gd name="vf" fmla="val 110557"/>
            </a:avLst>
          </a:prstGeom>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p>
            <a:pPr algn="ctr">
              <a:defRPr/>
            </a:pPr>
            <a:r>
              <a:rPr lang="es-ES" sz="1100" b="1" dirty="0">
                <a:solidFill>
                  <a:prstClr val="white"/>
                </a:solidFill>
                <a:latin typeface="Calibri"/>
              </a:rPr>
              <a:t>NOVEDAD</a:t>
            </a:r>
          </a:p>
        </p:txBody>
      </p:sp>
    </p:spTree>
    <p:extLst>
      <p:ext uri="{BB962C8B-B14F-4D97-AF65-F5344CB8AC3E}">
        <p14:creationId xmlns:p14="http://schemas.microsoft.com/office/powerpoint/2010/main" val="20528154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9C334683-AA72-4CBA-AE24-7109F1D7ECFB}"/>
              </a:ext>
            </a:extLst>
          </p:cNvPr>
          <p:cNvSpPr>
            <a:spLocks noGrp="1"/>
          </p:cNvSpPr>
          <p:nvPr>
            <p:ph type="sldNum" sz="quarter" idx="4"/>
          </p:nvPr>
        </p:nvSpPr>
        <p:spPr/>
        <p:txBody>
          <a:bodyPr/>
          <a:lstStyle/>
          <a:p>
            <a:fld id="{6CD32176-65D9-4359-8594-D1C589AFA430}" type="slidenum">
              <a:rPr lang="es-ES_tradnl" smtClean="0"/>
              <a:pPr/>
              <a:t>25</a:t>
            </a:fld>
            <a:endParaRPr lang="es-ES_tradnl" dirty="0"/>
          </a:p>
        </p:txBody>
      </p:sp>
      <p:sp>
        <p:nvSpPr>
          <p:cNvPr id="3" name="CuadroTexto 2">
            <a:extLst>
              <a:ext uri="{FF2B5EF4-FFF2-40B4-BE49-F238E27FC236}">
                <a16:creationId xmlns:a16="http://schemas.microsoft.com/office/drawing/2014/main" id="{A2D7D9DF-15BB-441C-9C92-E052EC8CB896}"/>
              </a:ext>
            </a:extLst>
          </p:cNvPr>
          <p:cNvSpPr txBox="1"/>
          <p:nvPr/>
        </p:nvSpPr>
        <p:spPr>
          <a:xfrm>
            <a:off x="1804802" y="1"/>
            <a:ext cx="8863198" cy="830997"/>
          </a:xfrm>
          <a:prstGeom prst="rect">
            <a:avLst/>
          </a:prstGeom>
          <a:noFill/>
        </p:spPr>
        <p:txBody>
          <a:bodyPr wrap="square" rtlCol="0">
            <a:spAutoFit/>
          </a:bodyPr>
          <a:lstStyle/>
          <a:p>
            <a:pPr>
              <a:defRPr/>
            </a:pPr>
            <a:r>
              <a:rPr lang="es-ES" sz="2400" dirty="0">
                <a:solidFill>
                  <a:prstClr val="white"/>
                </a:solidFill>
                <a:latin typeface="Arial" panose="020B0604020202020204" pitchFamily="34" charset="0"/>
                <a:cs typeface="Arial" panose="020B0604020202020204" pitchFamily="34" charset="0"/>
              </a:rPr>
              <a:t>Título</a:t>
            </a:r>
            <a:r>
              <a:rPr lang="es-ES" sz="2400" cap="all" dirty="0">
                <a:solidFill>
                  <a:prstClr val="white"/>
                </a:solidFill>
                <a:latin typeface="Arial" panose="020B0604020202020204" pitchFamily="34" charset="0"/>
                <a:cs typeface="Arial" panose="020B0604020202020204" pitchFamily="34" charset="0"/>
              </a:rPr>
              <a:t> </a:t>
            </a:r>
            <a:r>
              <a:rPr lang="es-ES" sz="2400" cap="all" dirty="0" err="1">
                <a:solidFill>
                  <a:prstClr val="white"/>
                </a:solidFill>
                <a:latin typeface="Arial" panose="020B0604020202020204" pitchFamily="34" charset="0"/>
                <a:cs typeface="Arial" panose="020B0604020202020204" pitchFamily="34" charset="0"/>
              </a:rPr>
              <a:t>Iv</a:t>
            </a:r>
            <a:r>
              <a:rPr lang="es-ES" sz="2400" cap="all" dirty="0">
                <a:solidFill>
                  <a:prstClr val="white"/>
                </a:solidFill>
                <a:latin typeface="Arial" panose="020B0604020202020204" pitchFamily="34" charset="0"/>
                <a:cs typeface="Arial" panose="020B0604020202020204" pitchFamily="34" charset="0"/>
              </a:rPr>
              <a:t> </a:t>
            </a:r>
          </a:p>
          <a:p>
            <a:pPr>
              <a:defRPr/>
            </a:pPr>
            <a:r>
              <a:rPr lang="es-ES" sz="2400" dirty="0">
                <a:solidFill>
                  <a:prstClr val="white"/>
                </a:solidFill>
                <a:latin typeface="Arial" panose="020B0604020202020204" pitchFamily="34" charset="0"/>
                <a:cs typeface="Arial" panose="020B0604020202020204" pitchFamily="34" charset="0"/>
              </a:rPr>
              <a:t>Servicios garantizados, compromisos y cartera de servicios. </a:t>
            </a:r>
            <a:endParaRPr lang="es-ES" sz="2400" dirty="0">
              <a:solidFill>
                <a:srgbClr val="FF0000"/>
              </a:solidFill>
              <a:latin typeface="Arial" panose="020B0604020202020204" pitchFamily="34" charset="0"/>
              <a:cs typeface="Arial" panose="020B0604020202020204" pitchFamily="34" charset="0"/>
            </a:endParaRPr>
          </a:p>
        </p:txBody>
      </p:sp>
      <p:sp>
        <p:nvSpPr>
          <p:cNvPr id="5" name="CuadroTexto 4">
            <a:extLst>
              <a:ext uri="{FF2B5EF4-FFF2-40B4-BE49-F238E27FC236}">
                <a16:creationId xmlns:a16="http://schemas.microsoft.com/office/drawing/2014/main" id="{D6D868E9-A789-417C-A7A9-89F78D66EBC6}"/>
              </a:ext>
            </a:extLst>
          </p:cNvPr>
          <p:cNvSpPr txBox="1"/>
          <p:nvPr/>
        </p:nvSpPr>
        <p:spPr>
          <a:xfrm>
            <a:off x="1991545" y="1124745"/>
            <a:ext cx="8086495" cy="6186309"/>
          </a:xfrm>
          <a:prstGeom prst="rect">
            <a:avLst/>
          </a:prstGeom>
          <a:noFill/>
        </p:spPr>
        <p:txBody>
          <a:bodyPr wrap="square" rtlCol="0">
            <a:spAutoFit/>
          </a:bodyPr>
          <a:lstStyle/>
          <a:p>
            <a:pPr algn="just">
              <a:defRPr/>
            </a:pPr>
            <a:r>
              <a:rPr lang="es-ES" b="1" dirty="0">
                <a:solidFill>
                  <a:srgbClr val="C0504D"/>
                </a:solidFill>
                <a:latin typeface="Calibri"/>
              </a:rPr>
              <a:t>SERVICIOS GARANTIZADOS A PERSONAS DEMANDANTES DE SERVICIOS DE EMPLEO Y A LAS PERSONAS, EMPRESAS Y ENTIDADES EMPLEADORAS</a:t>
            </a:r>
          </a:p>
          <a:p>
            <a:pPr algn="just">
              <a:defRPr/>
            </a:pPr>
            <a:endParaRPr lang="es-ES" sz="1600" b="1" i="1" dirty="0">
              <a:solidFill>
                <a:srgbClr val="C0504D"/>
              </a:solidFill>
              <a:latin typeface="Calibri"/>
            </a:endParaRPr>
          </a:p>
          <a:p>
            <a:pPr algn="just"/>
            <a:r>
              <a:rPr lang="es-ES" dirty="0"/>
              <a:t>La Agencia Española de Empleo y los servicios públicos de empleo de las comunidades autónomas, bien directamente o a través de su colaboración con otros agentes públicos, privados y con los interlocutores sociales, </a:t>
            </a:r>
            <a:r>
              <a:rPr lang="es-ES" b="1" dirty="0"/>
              <a:t>deben garantizar en todo el territorio nacional los servicios que se relacionan </a:t>
            </a:r>
            <a:r>
              <a:rPr lang="es-ES" dirty="0"/>
              <a:t>en los artículos siguientes </a:t>
            </a:r>
            <a:r>
              <a:rPr lang="es-ES" b="1" dirty="0"/>
              <a:t>a las personas demandantes de servicios de empleo y a las personas, empresas y demás entidades empleadoras. </a:t>
            </a:r>
          </a:p>
          <a:p>
            <a:pPr algn="just"/>
            <a:r>
              <a:rPr lang="es-ES" dirty="0"/>
              <a:t> </a:t>
            </a:r>
          </a:p>
          <a:p>
            <a:pPr algn="just"/>
            <a:r>
              <a:rPr lang="es-ES" dirty="0"/>
              <a:t>La asignación de estos servicios estará asistida por el análisis de datos y las evidencias estadísticas que muestren su impacto y efectividad en esa mejora. </a:t>
            </a:r>
          </a:p>
          <a:p>
            <a:pPr algn="just"/>
            <a:r>
              <a:rPr lang="es-ES" dirty="0"/>
              <a:t> </a:t>
            </a:r>
          </a:p>
          <a:p>
            <a:pPr algn="just"/>
            <a:r>
              <a:rPr lang="es-ES" dirty="0"/>
              <a:t>El contenido y alcance de los mismos se determinarán reglamentariamente. </a:t>
            </a:r>
          </a:p>
          <a:p>
            <a:pPr marL="742950" lvl="1" indent="-285750">
              <a:buFont typeface="Wingdings" panose="05000000000000000000" pitchFamily="2" charset="2"/>
              <a:buChar char="ü"/>
              <a:defRPr/>
            </a:pPr>
            <a:endParaRPr lang="es-ES" sz="1400" dirty="0">
              <a:solidFill>
                <a:prstClr val="black"/>
              </a:solidFill>
              <a:latin typeface="Calibri"/>
            </a:endParaRPr>
          </a:p>
          <a:p>
            <a:pPr lvl="1">
              <a:defRPr/>
            </a:pPr>
            <a:endParaRPr lang="es-ES" sz="1400" dirty="0">
              <a:solidFill>
                <a:prstClr val="black"/>
              </a:solidFill>
              <a:latin typeface="Calibri"/>
            </a:endParaRPr>
          </a:p>
          <a:p>
            <a:pPr marL="285750" indent="-285750" algn="just">
              <a:buFont typeface="Wingdings" panose="05000000000000000000" pitchFamily="2" charset="2"/>
              <a:buChar char="q"/>
              <a:defRPr/>
            </a:pPr>
            <a:endParaRPr lang="es-ES" sz="1400" i="1" dirty="0">
              <a:solidFill>
                <a:prstClr val="black"/>
              </a:solidFill>
              <a:latin typeface="Calibri"/>
            </a:endParaRPr>
          </a:p>
          <a:p>
            <a:pPr marL="742950" lvl="1" indent="-285750" algn="just">
              <a:buFont typeface="Wingdings" panose="05000000000000000000" pitchFamily="2" charset="2"/>
              <a:buChar char="ü"/>
              <a:defRPr/>
            </a:pPr>
            <a:endParaRPr lang="es-ES" sz="1400" i="1" dirty="0">
              <a:solidFill>
                <a:prstClr val="black"/>
              </a:solidFill>
              <a:latin typeface="Calibri"/>
            </a:endParaRPr>
          </a:p>
          <a:p>
            <a:pPr algn="just">
              <a:defRPr/>
            </a:pPr>
            <a:endParaRPr lang="es-ES" b="1" dirty="0">
              <a:solidFill>
                <a:srgbClr val="C0504D"/>
              </a:solidFill>
              <a:latin typeface="Calibri"/>
            </a:endParaRPr>
          </a:p>
          <a:p>
            <a:pPr algn="just">
              <a:defRPr/>
            </a:pPr>
            <a:endParaRPr lang="es-ES" b="1" dirty="0">
              <a:solidFill>
                <a:prstClr val="black"/>
              </a:solidFill>
              <a:latin typeface="Calibri"/>
            </a:endParaRPr>
          </a:p>
          <a:p>
            <a:pPr algn="just">
              <a:defRPr/>
            </a:pPr>
            <a:r>
              <a:rPr lang="es-ES" b="1" dirty="0">
                <a:solidFill>
                  <a:prstClr val="black"/>
                </a:solidFill>
                <a:latin typeface="Calibri"/>
              </a:rPr>
              <a:t> </a:t>
            </a:r>
          </a:p>
          <a:p>
            <a:pPr marL="293214" indent="-293214" algn="just">
              <a:buFont typeface="Arial" panose="020B0604020202020204" pitchFamily="34" charset="0"/>
              <a:buChar char="•"/>
              <a:defRPr/>
            </a:pPr>
            <a:endParaRPr lang="es-ES" b="1" dirty="0">
              <a:solidFill>
                <a:prstClr val="black"/>
              </a:solidFill>
              <a:latin typeface="Calibri"/>
            </a:endParaRPr>
          </a:p>
          <a:p>
            <a:pPr>
              <a:defRPr/>
            </a:pPr>
            <a:endParaRPr lang="es-ES" dirty="0">
              <a:solidFill>
                <a:prstClr val="black"/>
              </a:solidFill>
              <a:latin typeface="Calibri"/>
            </a:endParaRPr>
          </a:p>
        </p:txBody>
      </p:sp>
    </p:spTree>
    <p:extLst>
      <p:ext uri="{BB962C8B-B14F-4D97-AF65-F5344CB8AC3E}">
        <p14:creationId xmlns:p14="http://schemas.microsoft.com/office/powerpoint/2010/main" val="8582500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4"/>
          </p:nvPr>
        </p:nvSpPr>
        <p:spPr/>
        <p:txBody>
          <a:bodyPr/>
          <a:lstStyle/>
          <a:p>
            <a:pPr>
              <a:defRPr/>
            </a:pPr>
            <a:fld id="{6CD32176-65D9-4359-8594-D1C589AFA430}" type="slidenum">
              <a:rPr lang="es-ES_tradnl"/>
              <a:pPr>
                <a:defRPr/>
              </a:pPr>
              <a:t>26</a:t>
            </a:fld>
            <a:endParaRPr lang="es-ES_tradnl" dirty="0"/>
          </a:p>
        </p:txBody>
      </p:sp>
      <p:sp>
        <p:nvSpPr>
          <p:cNvPr id="4" name="CuadroTexto 3"/>
          <p:cNvSpPr txBox="1"/>
          <p:nvPr/>
        </p:nvSpPr>
        <p:spPr>
          <a:xfrm>
            <a:off x="1804802" y="1"/>
            <a:ext cx="8863198" cy="830997"/>
          </a:xfrm>
          <a:prstGeom prst="rect">
            <a:avLst/>
          </a:prstGeom>
          <a:noFill/>
        </p:spPr>
        <p:txBody>
          <a:bodyPr wrap="square" rtlCol="0">
            <a:spAutoFit/>
          </a:bodyPr>
          <a:lstStyle/>
          <a:p>
            <a:pPr>
              <a:defRPr/>
            </a:pPr>
            <a:r>
              <a:rPr lang="es-ES" sz="2400" dirty="0">
                <a:solidFill>
                  <a:prstClr val="white"/>
                </a:solidFill>
                <a:latin typeface="Arial" panose="020B0604020202020204" pitchFamily="34" charset="0"/>
                <a:cs typeface="Arial" panose="020B0604020202020204" pitchFamily="34" charset="0"/>
              </a:rPr>
              <a:t>Título</a:t>
            </a:r>
            <a:r>
              <a:rPr lang="es-ES" sz="2400" cap="all" dirty="0">
                <a:solidFill>
                  <a:prstClr val="white"/>
                </a:solidFill>
                <a:latin typeface="Arial" panose="020B0604020202020204" pitchFamily="34" charset="0"/>
                <a:cs typeface="Arial" panose="020B0604020202020204" pitchFamily="34" charset="0"/>
              </a:rPr>
              <a:t> IV</a:t>
            </a:r>
          </a:p>
          <a:p>
            <a:pPr>
              <a:defRPr/>
            </a:pPr>
            <a:r>
              <a:rPr lang="es-ES" sz="2400" dirty="0">
                <a:solidFill>
                  <a:prstClr val="white"/>
                </a:solidFill>
                <a:latin typeface="Arial" panose="020B0604020202020204" pitchFamily="34" charset="0"/>
                <a:cs typeface="Arial" panose="020B0604020202020204" pitchFamily="34" charset="0"/>
              </a:rPr>
              <a:t>Servicios garantizados, compromisos y cartera de servicios. </a:t>
            </a:r>
          </a:p>
        </p:txBody>
      </p:sp>
      <p:sp>
        <p:nvSpPr>
          <p:cNvPr id="5" name="CuadroTexto 4"/>
          <p:cNvSpPr txBox="1"/>
          <p:nvPr/>
        </p:nvSpPr>
        <p:spPr>
          <a:xfrm>
            <a:off x="1991545" y="1124744"/>
            <a:ext cx="8086495" cy="5909310"/>
          </a:xfrm>
          <a:prstGeom prst="rect">
            <a:avLst/>
          </a:prstGeom>
          <a:noFill/>
        </p:spPr>
        <p:txBody>
          <a:bodyPr wrap="square" rtlCol="0">
            <a:spAutoFit/>
          </a:bodyPr>
          <a:lstStyle/>
          <a:p>
            <a:pPr algn="just">
              <a:defRPr/>
            </a:pPr>
            <a:r>
              <a:rPr lang="es-ES" b="1" dirty="0">
                <a:solidFill>
                  <a:srgbClr val="C0504D"/>
                </a:solidFill>
                <a:latin typeface="Calibri"/>
              </a:rPr>
              <a:t>SERVICIOS GARANTIZADOS A PERSONAS DEMANDANTES</a:t>
            </a:r>
          </a:p>
          <a:p>
            <a:pPr algn="just">
              <a:defRPr/>
            </a:pPr>
            <a:endParaRPr lang="es-ES" b="1" dirty="0">
              <a:solidFill>
                <a:srgbClr val="C0504D"/>
              </a:solidFill>
              <a:latin typeface="Calibri"/>
            </a:endParaRPr>
          </a:p>
          <a:p>
            <a:pPr marL="285750" indent="-285750" algn="just">
              <a:buFont typeface="Wingdings" panose="05000000000000000000" pitchFamily="2" charset="2"/>
              <a:buChar char="q"/>
              <a:defRPr/>
            </a:pPr>
            <a:r>
              <a:rPr lang="es-ES" sz="1400" dirty="0">
                <a:solidFill>
                  <a:prstClr val="black"/>
                </a:solidFill>
                <a:latin typeface="Calibri"/>
              </a:rPr>
              <a:t>Se plasma en la norma un catálogo de </a:t>
            </a:r>
            <a:r>
              <a:rPr lang="es-ES" sz="1400" b="1" dirty="0">
                <a:solidFill>
                  <a:prstClr val="black"/>
                </a:solidFill>
                <a:latin typeface="Calibri"/>
              </a:rPr>
              <a:t>10 servicios garantizados</a:t>
            </a:r>
            <a:r>
              <a:rPr lang="es-ES" sz="1400" dirty="0">
                <a:solidFill>
                  <a:prstClr val="black"/>
                </a:solidFill>
                <a:latin typeface="Calibri"/>
              </a:rPr>
              <a:t>:</a:t>
            </a:r>
          </a:p>
          <a:p>
            <a:pPr marL="285750" indent="-285750" algn="just">
              <a:buFont typeface="Wingdings" panose="05000000000000000000" pitchFamily="2" charset="2"/>
              <a:buChar char="q"/>
              <a:defRPr/>
            </a:pPr>
            <a:endParaRPr lang="es-ES" sz="1400" i="1" dirty="0">
              <a:solidFill>
                <a:prstClr val="black"/>
              </a:solidFill>
              <a:latin typeface="Calibri"/>
            </a:endParaRPr>
          </a:p>
          <a:p>
            <a:pPr algn="just">
              <a:defRPr/>
            </a:pPr>
            <a:endParaRPr lang="es-ES" sz="1400" i="1" dirty="0">
              <a:solidFill>
                <a:prstClr val="black"/>
              </a:solidFill>
              <a:latin typeface="Calibri"/>
            </a:endParaRPr>
          </a:p>
          <a:p>
            <a:pPr marL="742950" lvl="1" indent="-285750" algn="just">
              <a:buFont typeface="Wingdings" panose="05000000000000000000" pitchFamily="2" charset="2"/>
              <a:buChar char="ü"/>
              <a:defRPr/>
            </a:pPr>
            <a:r>
              <a:rPr lang="es-ES" sz="1400" i="1" dirty="0">
                <a:solidFill>
                  <a:prstClr val="black"/>
                </a:solidFill>
                <a:latin typeface="Calibri"/>
              </a:rPr>
              <a:t>Elaboración de un </a:t>
            </a:r>
            <a:r>
              <a:rPr lang="es-ES" sz="1400" b="1" i="1" dirty="0">
                <a:solidFill>
                  <a:prstClr val="black"/>
                </a:solidFill>
                <a:latin typeface="Calibri"/>
              </a:rPr>
              <a:t>perfil individualizado de usuario </a:t>
            </a:r>
            <a:r>
              <a:rPr lang="es-ES" sz="1400" i="1" dirty="0">
                <a:solidFill>
                  <a:prstClr val="black"/>
                </a:solidFill>
                <a:latin typeface="Calibri"/>
              </a:rPr>
              <a:t>que permita la evaluación de la persona demandante de los servicios de empleo.</a:t>
            </a:r>
          </a:p>
          <a:p>
            <a:pPr lvl="1" algn="just">
              <a:defRPr/>
            </a:pPr>
            <a:endParaRPr lang="es-ES" sz="1400" i="1" dirty="0">
              <a:solidFill>
                <a:prstClr val="black"/>
              </a:solidFill>
              <a:latin typeface="Calibri"/>
            </a:endParaRPr>
          </a:p>
          <a:p>
            <a:pPr marL="742950" lvl="1" indent="-285750" algn="just">
              <a:buFont typeface="Wingdings" panose="05000000000000000000" pitchFamily="2" charset="2"/>
              <a:buChar char="ü"/>
              <a:defRPr/>
            </a:pPr>
            <a:r>
              <a:rPr lang="es-ES" sz="1400" b="1" i="1" dirty="0">
                <a:solidFill>
                  <a:prstClr val="black"/>
                </a:solidFill>
                <a:latin typeface="Calibri"/>
              </a:rPr>
              <a:t>Tutorización individual y asesoramiento continuado y atención personalizada</a:t>
            </a:r>
            <a:r>
              <a:rPr lang="es-ES" sz="1400" i="1" dirty="0">
                <a:solidFill>
                  <a:prstClr val="black"/>
                </a:solidFill>
                <a:latin typeface="Calibri"/>
              </a:rPr>
              <a:t>, presencial y no presencial, durante las transiciones laborales, bien entre la educación y el empleo o entre situaciones de empleo y desempleo. </a:t>
            </a:r>
          </a:p>
          <a:p>
            <a:pPr lvl="1" algn="just">
              <a:defRPr/>
            </a:pPr>
            <a:endParaRPr lang="es-ES" sz="1400" i="1" dirty="0">
              <a:solidFill>
                <a:prstClr val="black"/>
              </a:solidFill>
              <a:latin typeface="Calibri"/>
            </a:endParaRPr>
          </a:p>
          <a:p>
            <a:pPr marL="742950" lvl="1" indent="-285750" algn="just">
              <a:buFont typeface="Wingdings" panose="05000000000000000000" pitchFamily="2" charset="2"/>
              <a:buChar char="ü"/>
              <a:defRPr/>
            </a:pPr>
            <a:r>
              <a:rPr lang="es-ES" sz="1400" b="1" i="1" dirty="0">
                <a:solidFill>
                  <a:prstClr val="black"/>
                </a:solidFill>
                <a:latin typeface="Calibri"/>
              </a:rPr>
              <a:t>Un itinerario o plan personalizado adecuado a su perfil </a:t>
            </a:r>
            <a:r>
              <a:rPr lang="es-ES" sz="1400" i="1" dirty="0">
                <a:solidFill>
                  <a:prstClr val="black"/>
                </a:solidFill>
                <a:latin typeface="Calibri"/>
              </a:rPr>
              <a:t>que exigirá la formalización de un acuerdo o compromiso de actividad suscrito entre el servicio público de empleo y el usuario.</a:t>
            </a:r>
          </a:p>
          <a:p>
            <a:pPr lvl="1" algn="just">
              <a:defRPr/>
            </a:pPr>
            <a:endParaRPr lang="es-ES" sz="1400" b="1" i="1" dirty="0">
              <a:solidFill>
                <a:prstClr val="black"/>
              </a:solidFill>
              <a:latin typeface="Calibri"/>
            </a:endParaRPr>
          </a:p>
          <a:p>
            <a:pPr marL="742950" lvl="1" indent="-285750" algn="just">
              <a:buFont typeface="Wingdings" panose="05000000000000000000" pitchFamily="2" charset="2"/>
              <a:buChar char="ü"/>
              <a:defRPr/>
            </a:pPr>
            <a:r>
              <a:rPr lang="es-ES" sz="1400" b="1" i="1" dirty="0">
                <a:solidFill>
                  <a:prstClr val="black"/>
                </a:solidFill>
                <a:latin typeface="Calibri"/>
              </a:rPr>
              <a:t>Formación profesional en el trabajo</a:t>
            </a:r>
            <a:r>
              <a:rPr lang="es-ES" sz="1400" i="1" dirty="0">
                <a:solidFill>
                  <a:prstClr val="black"/>
                </a:solidFill>
                <a:latin typeface="Calibri"/>
              </a:rPr>
              <a:t>, que, teniendo en cuenta el perfil individualizado de la persona demandante de los servicios de empleo, permita la adquisición efectiva o el incremento sensible de competencias que redunden en una mayor capacidad de inserción laboral.</a:t>
            </a:r>
          </a:p>
          <a:p>
            <a:pPr lvl="1" algn="just">
              <a:defRPr/>
            </a:pPr>
            <a:endParaRPr lang="es-ES" sz="1400" i="1" dirty="0">
              <a:solidFill>
                <a:prstClr val="black"/>
              </a:solidFill>
              <a:latin typeface="Calibri"/>
            </a:endParaRPr>
          </a:p>
          <a:p>
            <a:pPr marL="285750" indent="-285750" algn="just">
              <a:buFont typeface="Wingdings" panose="05000000000000000000" pitchFamily="2" charset="2"/>
              <a:buChar char="ü"/>
              <a:defRPr/>
            </a:pPr>
            <a:endParaRPr lang="es-ES" sz="1400" dirty="0">
              <a:solidFill>
                <a:prstClr val="black"/>
              </a:solidFill>
              <a:latin typeface="Calibri"/>
            </a:endParaRPr>
          </a:p>
          <a:p>
            <a:pPr algn="just">
              <a:defRPr/>
            </a:pPr>
            <a:endParaRPr lang="es-ES" b="1" dirty="0">
              <a:solidFill>
                <a:srgbClr val="C0504D"/>
              </a:solidFill>
              <a:latin typeface="Calibri"/>
            </a:endParaRPr>
          </a:p>
          <a:p>
            <a:pPr algn="just">
              <a:defRPr/>
            </a:pPr>
            <a:endParaRPr lang="es-ES" b="1" dirty="0">
              <a:solidFill>
                <a:prstClr val="black"/>
              </a:solidFill>
              <a:latin typeface="Calibri"/>
            </a:endParaRPr>
          </a:p>
          <a:p>
            <a:pPr algn="just">
              <a:defRPr/>
            </a:pPr>
            <a:r>
              <a:rPr lang="es-ES" b="1" dirty="0">
                <a:solidFill>
                  <a:prstClr val="black"/>
                </a:solidFill>
                <a:latin typeface="Calibri"/>
              </a:rPr>
              <a:t> </a:t>
            </a:r>
          </a:p>
          <a:p>
            <a:pPr marL="293214" indent="-293214" algn="just">
              <a:buFont typeface="Arial" panose="020B0604020202020204" pitchFamily="34" charset="0"/>
              <a:buChar char="•"/>
              <a:defRPr/>
            </a:pPr>
            <a:endParaRPr lang="es-ES" b="1" dirty="0">
              <a:solidFill>
                <a:prstClr val="black"/>
              </a:solidFill>
              <a:latin typeface="Calibri"/>
            </a:endParaRPr>
          </a:p>
          <a:p>
            <a:pPr>
              <a:defRPr/>
            </a:pPr>
            <a:endParaRPr lang="es-ES" dirty="0">
              <a:solidFill>
                <a:prstClr val="black"/>
              </a:solidFill>
              <a:latin typeface="Calibri"/>
            </a:endParaRPr>
          </a:p>
        </p:txBody>
      </p:sp>
      <p:sp>
        <p:nvSpPr>
          <p:cNvPr id="6" name="Estrella de 5 puntas 5"/>
          <p:cNvSpPr/>
          <p:nvPr/>
        </p:nvSpPr>
        <p:spPr>
          <a:xfrm>
            <a:off x="7752184" y="836712"/>
            <a:ext cx="1008112" cy="874128"/>
          </a:xfrm>
          <a:prstGeom prst="star5">
            <a:avLst>
              <a:gd name="adj" fmla="val 30360"/>
              <a:gd name="hf" fmla="val 105146"/>
              <a:gd name="vf" fmla="val 110557"/>
            </a:avLst>
          </a:prstGeom>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p>
            <a:pPr algn="ctr">
              <a:defRPr/>
            </a:pPr>
            <a:r>
              <a:rPr lang="es-ES" sz="1100" b="1" dirty="0">
                <a:solidFill>
                  <a:prstClr val="white"/>
                </a:solidFill>
                <a:latin typeface="Calibri"/>
              </a:rPr>
              <a:t>NOVEDAD</a:t>
            </a:r>
          </a:p>
        </p:txBody>
      </p:sp>
    </p:spTree>
    <p:extLst>
      <p:ext uri="{BB962C8B-B14F-4D97-AF65-F5344CB8AC3E}">
        <p14:creationId xmlns:p14="http://schemas.microsoft.com/office/powerpoint/2010/main" val="35143075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4"/>
          </p:nvPr>
        </p:nvSpPr>
        <p:spPr/>
        <p:txBody>
          <a:bodyPr/>
          <a:lstStyle/>
          <a:p>
            <a:pPr>
              <a:defRPr/>
            </a:pPr>
            <a:fld id="{6CD32176-65D9-4359-8594-D1C589AFA430}" type="slidenum">
              <a:rPr lang="es-ES_tradnl"/>
              <a:pPr>
                <a:defRPr/>
              </a:pPr>
              <a:t>27</a:t>
            </a:fld>
            <a:endParaRPr lang="es-ES_tradnl" dirty="0"/>
          </a:p>
        </p:txBody>
      </p:sp>
      <p:sp>
        <p:nvSpPr>
          <p:cNvPr id="4" name="CuadroTexto 3"/>
          <p:cNvSpPr txBox="1"/>
          <p:nvPr/>
        </p:nvSpPr>
        <p:spPr>
          <a:xfrm>
            <a:off x="1804802" y="1"/>
            <a:ext cx="8863198" cy="830997"/>
          </a:xfrm>
          <a:prstGeom prst="rect">
            <a:avLst/>
          </a:prstGeom>
          <a:noFill/>
        </p:spPr>
        <p:txBody>
          <a:bodyPr wrap="square" rtlCol="0">
            <a:spAutoFit/>
          </a:bodyPr>
          <a:lstStyle/>
          <a:p>
            <a:pPr>
              <a:defRPr/>
            </a:pPr>
            <a:r>
              <a:rPr lang="es-ES" sz="2400" dirty="0">
                <a:solidFill>
                  <a:prstClr val="white"/>
                </a:solidFill>
                <a:latin typeface="Arial" panose="020B0604020202020204" pitchFamily="34" charset="0"/>
                <a:cs typeface="Arial" panose="020B0604020202020204" pitchFamily="34" charset="0"/>
              </a:rPr>
              <a:t>Título</a:t>
            </a:r>
            <a:r>
              <a:rPr lang="es-ES" sz="2400" cap="all" dirty="0">
                <a:solidFill>
                  <a:prstClr val="white"/>
                </a:solidFill>
                <a:latin typeface="Arial" panose="020B0604020202020204" pitchFamily="34" charset="0"/>
                <a:cs typeface="Arial" panose="020B0604020202020204" pitchFamily="34" charset="0"/>
              </a:rPr>
              <a:t> IV</a:t>
            </a:r>
          </a:p>
          <a:p>
            <a:pPr>
              <a:defRPr/>
            </a:pPr>
            <a:r>
              <a:rPr lang="es-ES" sz="2400" dirty="0">
                <a:solidFill>
                  <a:prstClr val="white"/>
                </a:solidFill>
                <a:latin typeface="Arial" panose="020B0604020202020204" pitchFamily="34" charset="0"/>
                <a:cs typeface="Arial" panose="020B0604020202020204" pitchFamily="34" charset="0"/>
              </a:rPr>
              <a:t>Servicios garantizados, compromisos y cartera de servicios. </a:t>
            </a:r>
          </a:p>
        </p:txBody>
      </p:sp>
      <p:sp>
        <p:nvSpPr>
          <p:cNvPr id="5" name="CuadroTexto 4"/>
          <p:cNvSpPr txBox="1"/>
          <p:nvPr/>
        </p:nvSpPr>
        <p:spPr>
          <a:xfrm>
            <a:off x="1991545" y="1124745"/>
            <a:ext cx="8086495" cy="6555641"/>
          </a:xfrm>
          <a:prstGeom prst="rect">
            <a:avLst/>
          </a:prstGeom>
          <a:noFill/>
        </p:spPr>
        <p:txBody>
          <a:bodyPr wrap="square" rtlCol="0">
            <a:spAutoFit/>
          </a:bodyPr>
          <a:lstStyle/>
          <a:p>
            <a:pPr algn="just">
              <a:defRPr/>
            </a:pPr>
            <a:r>
              <a:rPr lang="es-ES" b="1" dirty="0">
                <a:solidFill>
                  <a:srgbClr val="C0504D"/>
                </a:solidFill>
                <a:latin typeface="Calibri"/>
              </a:rPr>
              <a:t>SERVICIOS GARANTIZADOS A PERSONAS DEMANDANTES</a:t>
            </a:r>
          </a:p>
          <a:p>
            <a:pPr algn="just">
              <a:defRPr/>
            </a:pPr>
            <a:endParaRPr lang="es-ES" b="1" dirty="0">
              <a:solidFill>
                <a:srgbClr val="C0504D"/>
              </a:solidFill>
              <a:latin typeface="Calibri"/>
            </a:endParaRPr>
          </a:p>
          <a:p>
            <a:pPr marL="285750" indent="-285750" algn="just">
              <a:buFont typeface="Wingdings" panose="05000000000000000000" pitchFamily="2" charset="2"/>
              <a:buChar char="q"/>
              <a:defRPr/>
            </a:pPr>
            <a:r>
              <a:rPr lang="es-ES" sz="1400" dirty="0">
                <a:solidFill>
                  <a:prstClr val="black"/>
                </a:solidFill>
                <a:latin typeface="Calibri"/>
              </a:rPr>
              <a:t>Se plasma en la norma un catálogo de </a:t>
            </a:r>
            <a:r>
              <a:rPr lang="es-ES" sz="1400" b="1" dirty="0">
                <a:solidFill>
                  <a:prstClr val="black"/>
                </a:solidFill>
                <a:latin typeface="Calibri"/>
              </a:rPr>
              <a:t>10 servicios garantizados </a:t>
            </a:r>
            <a:r>
              <a:rPr lang="es-ES" sz="1400" dirty="0">
                <a:solidFill>
                  <a:prstClr val="black"/>
                </a:solidFill>
                <a:latin typeface="Calibri"/>
              </a:rPr>
              <a:t>(</a:t>
            </a:r>
            <a:r>
              <a:rPr lang="es-ES" sz="1400" dirty="0" err="1">
                <a:solidFill>
                  <a:prstClr val="black"/>
                </a:solidFill>
                <a:latin typeface="Calibri"/>
              </a:rPr>
              <a:t>cont</a:t>
            </a:r>
            <a:r>
              <a:rPr lang="es-ES" sz="1400" dirty="0">
                <a:solidFill>
                  <a:prstClr val="black"/>
                </a:solidFill>
                <a:latin typeface="Calibri"/>
              </a:rPr>
              <a:t>.):</a:t>
            </a:r>
          </a:p>
          <a:p>
            <a:pPr lvl="1" algn="just">
              <a:defRPr/>
            </a:pPr>
            <a:endParaRPr lang="es-ES" sz="1400" b="1" i="1" dirty="0">
              <a:solidFill>
                <a:prstClr val="black"/>
              </a:solidFill>
              <a:latin typeface="Calibri"/>
            </a:endParaRPr>
          </a:p>
          <a:p>
            <a:pPr marL="742950" lvl="1" indent="-285750" algn="just">
              <a:buFont typeface="Wingdings" panose="05000000000000000000" pitchFamily="2" charset="2"/>
              <a:buChar char="ü"/>
              <a:defRPr/>
            </a:pPr>
            <a:endParaRPr lang="es-ES" sz="1400" b="1" i="1" dirty="0">
              <a:solidFill>
                <a:prstClr val="black"/>
              </a:solidFill>
              <a:latin typeface="Calibri"/>
            </a:endParaRPr>
          </a:p>
          <a:p>
            <a:pPr marL="742950" lvl="1" indent="-285750" algn="just">
              <a:buFont typeface="Wingdings" panose="05000000000000000000" pitchFamily="2" charset="2"/>
              <a:buChar char="ü"/>
              <a:defRPr/>
            </a:pPr>
            <a:r>
              <a:rPr lang="es-ES" sz="1400" b="1" i="1" dirty="0">
                <a:latin typeface="Calibri"/>
              </a:rPr>
              <a:t>Asesoramiento para el autoempleo y el emprendimiento </a:t>
            </a:r>
            <a:r>
              <a:rPr lang="es-ES" sz="1400" i="1" dirty="0">
                <a:latin typeface="Calibri"/>
              </a:rPr>
              <a:t>con garantías, con apoyo integral y acompañamiento a la activación de proyectos viables, incluida la realización de una auditoría de viabilidad, y prestará especial atención a las necesidades específicas de las mujeres. </a:t>
            </a:r>
          </a:p>
          <a:p>
            <a:pPr lvl="1" algn="just">
              <a:defRPr/>
            </a:pPr>
            <a:endParaRPr lang="es-ES" sz="1400" i="1" dirty="0">
              <a:latin typeface="Calibri"/>
            </a:endParaRPr>
          </a:p>
          <a:p>
            <a:pPr marL="742950" lvl="1" indent="-285750" algn="just">
              <a:buFont typeface="Wingdings" panose="05000000000000000000" pitchFamily="2" charset="2"/>
              <a:buChar char="ü"/>
              <a:defRPr/>
            </a:pPr>
            <a:r>
              <a:rPr lang="es-ES" sz="1400" b="1" i="1" dirty="0">
                <a:latin typeface="Calibri"/>
              </a:rPr>
              <a:t>Intermediación laboral eficiente, </a:t>
            </a:r>
            <a:r>
              <a:rPr lang="es-ES" sz="1400" i="1" dirty="0">
                <a:latin typeface="Calibri"/>
              </a:rPr>
              <a:t>que facilite ofertas de empleo adecuadas, en particular en el caso de personas desempleadas inmersas en procesos de recolocación. </a:t>
            </a:r>
          </a:p>
          <a:p>
            <a:pPr lvl="1" algn="just">
              <a:defRPr/>
            </a:pPr>
            <a:endParaRPr lang="es-ES" sz="1400" i="1" dirty="0">
              <a:latin typeface="Calibri"/>
            </a:endParaRPr>
          </a:p>
          <a:p>
            <a:pPr marL="742950" lvl="1" indent="-285750" algn="just">
              <a:buFont typeface="Wingdings" panose="05000000000000000000" pitchFamily="2" charset="2"/>
              <a:buChar char="ü"/>
              <a:defRPr/>
            </a:pPr>
            <a:r>
              <a:rPr lang="es-ES" sz="1400" b="1" i="1" dirty="0">
                <a:latin typeface="Calibri"/>
              </a:rPr>
              <a:t>Un canal presencial o digital alternativo </a:t>
            </a:r>
            <a:r>
              <a:rPr lang="es-ES" sz="1400" i="1" dirty="0">
                <a:latin typeface="Calibri"/>
              </a:rPr>
              <a:t>de recepción de los servicios y a recibir una orientación y atención presencial o no presencial. </a:t>
            </a:r>
          </a:p>
          <a:p>
            <a:pPr lvl="1" algn="just">
              <a:defRPr/>
            </a:pPr>
            <a:endParaRPr lang="es-ES" sz="1400" i="1" dirty="0">
              <a:solidFill>
                <a:prstClr val="black"/>
              </a:solidFill>
              <a:latin typeface="Calibri"/>
            </a:endParaRPr>
          </a:p>
          <a:p>
            <a:pPr marL="742950" lvl="1" indent="-285750" algn="just">
              <a:buFont typeface="Wingdings" panose="05000000000000000000" pitchFamily="2" charset="2"/>
              <a:buChar char="ü"/>
              <a:defRPr/>
            </a:pPr>
            <a:r>
              <a:rPr lang="es-ES" sz="1400" b="1" i="1" dirty="0">
                <a:solidFill>
                  <a:prstClr val="black"/>
                </a:solidFill>
                <a:latin typeface="Calibri"/>
              </a:rPr>
              <a:t>Acceso a trabajos en cualquier territorio del Estado </a:t>
            </a:r>
            <a:r>
              <a:rPr lang="es-ES" sz="1400" i="1" dirty="0">
                <a:solidFill>
                  <a:prstClr val="black"/>
                </a:solidFill>
                <a:latin typeface="Calibri"/>
              </a:rPr>
              <a:t>en iguales condiciones.</a:t>
            </a:r>
          </a:p>
          <a:p>
            <a:pPr marL="742950" lvl="1" indent="-285750" algn="just">
              <a:buFont typeface="Wingdings" panose="05000000000000000000" pitchFamily="2" charset="2"/>
              <a:buChar char="ü"/>
              <a:defRPr/>
            </a:pPr>
            <a:endParaRPr lang="es-ES" sz="1400" i="1" dirty="0">
              <a:solidFill>
                <a:prstClr val="black"/>
              </a:solidFill>
              <a:latin typeface="Calibri"/>
            </a:endParaRPr>
          </a:p>
          <a:p>
            <a:pPr marL="742950" lvl="1" indent="-285750" algn="just">
              <a:buFont typeface="Wingdings" panose="05000000000000000000" pitchFamily="2" charset="2"/>
              <a:buChar char="ü"/>
              <a:defRPr/>
            </a:pPr>
            <a:r>
              <a:rPr lang="es-ES" sz="1400" b="1" i="1" dirty="0">
                <a:solidFill>
                  <a:prstClr val="black"/>
                </a:solidFill>
                <a:latin typeface="Calibri"/>
              </a:rPr>
              <a:t>Búsqueda de la protección social precisa </a:t>
            </a:r>
            <a:r>
              <a:rPr lang="es-ES" sz="1400" i="1" dirty="0">
                <a:solidFill>
                  <a:prstClr val="black"/>
                </a:solidFill>
                <a:latin typeface="Calibri"/>
              </a:rPr>
              <a:t>que permita el mantenimiento de un nivel de vida digno durante el proceso de búsqueda de ocupación.</a:t>
            </a:r>
          </a:p>
          <a:p>
            <a:pPr marL="742950" lvl="1" indent="-285750" algn="just">
              <a:buFont typeface="Wingdings" panose="05000000000000000000" pitchFamily="2" charset="2"/>
              <a:buChar char="ü"/>
              <a:defRPr/>
            </a:pPr>
            <a:endParaRPr lang="es-ES" sz="1400" i="1" dirty="0">
              <a:solidFill>
                <a:prstClr val="black"/>
              </a:solidFill>
              <a:latin typeface="Calibri"/>
            </a:endParaRPr>
          </a:p>
          <a:p>
            <a:pPr marL="742950" lvl="1" indent="-285750" algn="just">
              <a:buFont typeface="Wingdings" panose="05000000000000000000" pitchFamily="2" charset="2"/>
              <a:buChar char="ü"/>
              <a:defRPr/>
            </a:pPr>
            <a:r>
              <a:rPr lang="es-ES" sz="1400" b="1" i="1" dirty="0">
                <a:solidFill>
                  <a:prstClr val="black"/>
                </a:solidFill>
                <a:latin typeface="Calibri"/>
              </a:rPr>
              <a:t>Expediente laboral personalizado único.</a:t>
            </a:r>
          </a:p>
          <a:p>
            <a:pPr marL="285750" indent="-285750" algn="just">
              <a:buFont typeface="Wingdings" panose="05000000000000000000" pitchFamily="2" charset="2"/>
              <a:buChar char="ü"/>
              <a:defRPr/>
            </a:pPr>
            <a:endParaRPr lang="es-ES" sz="1400" dirty="0">
              <a:solidFill>
                <a:prstClr val="black"/>
              </a:solidFill>
              <a:latin typeface="Calibri"/>
            </a:endParaRPr>
          </a:p>
          <a:p>
            <a:pPr algn="just">
              <a:defRPr/>
            </a:pPr>
            <a:endParaRPr lang="es-ES" b="1" dirty="0">
              <a:solidFill>
                <a:srgbClr val="C0504D"/>
              </a:solidFill>
              <a:latin typeface="Calibri"/>
            </a:endParaRPr>
          </a:p>
          <a:p>
            <a:pPr algn="just">
              <a:defRPr/>
            </a:pPr>
            <a:endParaRPr lang="es-ES" b="1" dirty="0">
              <a:solidFill>
                <a:prstClr val="black"/>
              </a:solidFill>
              <a:latin typeface="Calibri"/>
            </a:endParaRPr>
          </a:p>
          <a:p>
            <a:pPr algn="just">
              <a:defRPr/>
            </a:pPr>
            <a:r>
              <a:rPr lang="es-ES" b="1" dirty="0">
                <a:solidFill>
                  <a:prstClr val="black"/>
                </a:solidFill>
                <a:latin typeface="Calibri"/>
              </a:rPr>
              <a:t> </a:t>
            </a:r>
          </a:p>
          <a:p>
            <a:pPr marL="293214" indent="-293214" algn="just">
              <a:buFont typeface="Arial" panose="020B0604020202020204" pitchFamily="34" charset="0"/>
              <a:buChar char="•"/>
              <a:defRPr/>
            </a:pPr>
            <a:endParaRPr lang="es-ES" b="1" dirty="0">
              <a:solidFill>
                <a:prstClr val="black"/>
              </a:solidFill>
              <a:latin typeface="Calibri"/>
            </a:endParaRPr>
          </a:p>
          <a:p>
            <a:pPr>
              <a:defRPr/>
            </a:pPr>
            <a:endParaRPr lang="es-ES" dirty="0">
              <a:solidFill>
                <a:prstClr val="black"/>
              </a:solidFill>
              <a:latin typeface="Calibri"/>
            </a:endParaRPr>
          </a:p>
        </p:txBody>
      </p:sp>
      <p:sp>
        <p:nvSpPr>
          <p:cNvPr id="6" name="Estrella de 5 puntas 5"/>
          <p:cNvSpPr/>
          <p:nvPr/>
        </p:nvSpPr>
        <p:spPr>
          <a:xfrm>
            <a:off x="7752184" y="836712"/>
            <a:ext cx="1008112" cy="874128"/>
          </a:xfrm>
          <a:prstGeom prst="star5">
            <a:avLst>
              <a:gd name="adj" fmla="val 30360"/>
              <a:gd name="hf" fmla="val 105146"/>
              <a:gd name="vf" fmla="val 110557"/>
            </a:avLst>
          </a:prstGeom>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p>
            <a:pPr algn="ctr">
              <a:defRPr/>
            </a:pPr>
            <a:r>
              <a:rPr lang="es-ES" sz="1100" b="1" dirty="0">
                <a:solidFill>
                  <a:prstClr val="white"/>
                </a:solidFill>
                <a:latin typeface="Calibri"/>
              </a:rPr>
              <a:t>NOVEDAD</a:t>
            </a:r>
          </a:p>
        </p:txBody>
      </p:sp>
    </p:spTree>
    <p:extLst>
      <p:ext uri="{BB962C8B-B14F-4D97-AF65-F5344CB8AC3E}">
        <p14:creationId xmlns:p14="http://schemas.microsoft.com/office/powerpoint/2010/main" val="9083369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4"/>
          </p:nvPr>
        </p:nvSpPr>
        <p:spPr/>
        <p:txBody>
          <a:bodyPr/>
          <a:lstStyle/>
          <a:p>
            <a:pPr>
              <a:defRPr/>
            </a:pPr>
            <a:fld id="{6CD32176-65D9-4359-8594-D1C589AFA430}" type="slidenum">
              <a:rPr lang="es-ES_tradnl"/>
              <a:pPr>
                <a:defRPr/>
              </a:pPr>
              <a:t>28</a:t>
            </a:fld>
            <a:endParaRPr lang="es-ES_tradnl" dirty="0"/>
          </a:p>
        </p:txBody>
      </p:sp>
      <p:sp>
        <p:nvSpPr>
          <p:cNvPr id="4" name="CuadroTexto 3"/>
          <p:cNvSpPr txBox="1"/>
          <p:nvPr/>
        </p:nvSpPr>
        <p:spPr>
          <a:xfrm>
            <a:off x="1804802" y="1"/>
            <a:ext cx="8863198" cy="830997"/>
          </a:xfrm>
          <a:prstGeom prst="rect">
            <a:avLst/>
          </a:prstGeom>
          <a:noFill/>
        </p:spPr>
        <p:txBody>
          <a:bodyPr wrap="square" rtlCol="0">
            <a:spAutoFit/>
          </a:bodyPr>
          <a:lstStyle/>
          <a:p>
            <a:pPr>
              <a:defRPr/>
            </a:pPr>
            <a:r>
              <a:rPr lang="es-ES" sz="2400" dirty="0">
                <a:solidFill>
                  <a:prstClr val="white"/>
                </a:solidFill>
                <a:latin typeface="Arial" panose="020B0604020202020204" pitchFamily="34" charset="0"/>
                <a:cs typeface="Arial" panose="020B0604020202020204" pitchFamily="34" charset="0"/>
              </a:rPr>
              <a:t>Título</a:t>
            </a:r>
            <a:r>
              <a:rPr lang="es-ES" sz="2400" cap="all" dirty="0">
                <a:solidFill>
                  <a:prstClr val="white"/>
                </a:solidFill>
                <a:latin typeface="Arial" panose="020B0604020202020204" pitchFamily="34" charset="0"/>
                <a:cs typeface="Arial" panose="020B0604020202020204" pitchFamily="34" charset="0"/>
              </a:rPr>
              <a:t> IV</a:t>
            </a:r>
          </a:p>
          <a:p>
            <a:pPr>
              <a:defRPr/>
            </a:pPr>
            <a:r>
              <a:rPr lang="es-ES" sz="2400" dirty="0">
                <a:solidFill>
                  <a:prstClr val="white"/>
                </a:solidFill>
                <a:latin typeface="Arial" panose="020B0604020202020204" pitchFamily="34" charset="0"/>
                <a:cs typeface="Arial" panose="020B0604020202020204" pitchFamily="34" charset="0"/>
              </a:rPr>
              <a:t>Servicios garantizados, compromisos y cartera de servicios. </a:t>
            </a:r>
          </a:p>
        </p:txBody>
      </p:sp>
      <p:sp>
        <p:nvSpPr>
          <p:cNvPr id="5" name="CuadroTexto 4"/>
          <p:cNvSpPr txBox="1"/>
          <p:nvPr/>
        </p:nvSpPr>
        <p:spPr>
          <a:xfrm>
            <a:off x="1991545" y="1124745"/>
            <a:ext cx="8086495" cy="5970865"/>
          </a:xfrm>
          <a:prstGeom prst="rect">
            <a:avLst/>
          </a:prstGeom>
          <a:noFill/>
        </p:spPr>
        <p:txBody>
          <a:bodyPr wrap="square" rtlCol="0">
            <a:spAutoFit/>
          </a:bodyPr>
          <a:lstStyle/>
          <a:p>
            <a:pPr algn="just">
              <a:defRPr/>
            </a:pPr>
            <a:r>
              <a:rPr lang="es-ES" b="1" dirty="0">
                <a:solidFill>
                  <a:srgbClr val="C0504D"/>
                </a:solidFill>
                <a:latin typeface="Calibri"/>
              </a:rPr>
              <a:t>SERVICIOS GARANTIZADOS A PERSONAS, EMPRESAS Y DEMÁS ENTIDADES EMPLEADORAS</a:t>
            </a:r>
          </a:p>
          <a:p>
            <a:pPr algn="just">
              <a:defRPr/>
            </a:pPr>
            <a:endParaRPr lang="es-ES" b="1" dirty="0">
              <a:solidFill>
                <a:srgbClr val="C0504D"/>
              </a:solidFill>
              <a:latin typeface="Calibri"/>
            </a:endParaRPr>
          </a:p>
          <a:p>
            <a:pPr marL="285750" indent="-285750" algn="just">
              <a:buFont typeface="Wingdings" panose="05000000000000000000" pitchFamily="2" charset="2"/>
              <a:buChar char="q"/>
              <a:defRPr/>
            </a:pPr>
            <a:r>
              <a:rPr lang="es-ES" sz="1400" dirty="0">
                <a:solidFill>
                  <a:prstClr val="black"/>
                </a:solidFill>
                <a:latin typeface="Calibri"/>
              </a:rPr>
              <a:t>Se plasma en la norma un catálogo de </a:t>
            </a:r>
            <a:r>
              <a:rPr lang="es-ES" sz="1400" b="1" dirty="0">
                <a:solidFill>
                  <a:prstClr val="black"/>
                </a:solidFill>
                <a:latin typeface="Calibri"/>
              </a:rPr>
              <a:t>6 servicios garantizados. </a:t>
            </a:r>
            <a:r>
              <a:rPr lang="es-ES" sz="1400" dirty="0">
                <a:solidFill>
                  <a:prstClr val="black"/>
                </a:solidFill>
                <a:latin typeface="Calibri"/>
              </a:rPr>
              <a:t>Entre otros, serán los siguientes:</a:t>
            </a:r>
          </a:p>
          <a:p>
            <a:pPr marL="285750" indent="-285750" algn="just">
              <a:buFont typeface="Wingdings" panose="05000000000000000000" pitchFamily="2" charset="2"/>
              <a:buChar char="q"/>
              <a:defRPr/>
            </a:pPr>
            <a:endParaRPr lang="es-ES" sz="1400" i="1" dirty="0">
              <a:solidFill>
                <a:prstClr val="black"/>
              </a:solidFill>
              <a:latin typeface="Calibri"/>
            </a:endParaRPr>
          </a:p>
          <a:p>
            <a:pPr marL="285750" indent="-285750" algn="just">
              <a:buFont typeface="Wingdings" panose="05000000000000000000" pitchFamily="2" charset="2"/>
              <a:buChar char="ü"/>
            </a:pPr>
            <a:r>
              <a:rPr lang="es-ES" sz="1400" b="1" i="1" dirty="0"/>
              <a:t>Gestión de las ofertas de empleo </a:t>
            </a:r>
            <a:r>
              <a:rPr lang="es-ES" sz="1400" i="1" dirty="0"/>
              <a:t>presentadas a los servicios públicos de empleo.</a:t>
            </a:r>
          </a:p>
          <a:p>
            <a:pPr algn="just"/>
            <a:endParaRPr lang="es-ES" sz="1400" i="1" dirty="0"/>
          </a:p>
          <a:p>
            <a:pPr marL="285750" indent="-285750" algn="just">
              <a:buFont typeface="Wingdings" panose="05000000000000000000" pitchFamily="2" charset="2"/>
              <a:buChar char="ü"/>
            </a:pPr>
            <a:r>
              <a:rPr lang="es-ES" sz="1400" b="1" i="1" dirty="0"/>
              <a:t>Información y asesoramiento sobre la contratación y las medidas de apoyo</a:t>
            </a:r>
            <a:r>
              <a:rPr lang="es-ES" sz="1400" i="1" dirty="0"/>
              <a:t> a la misma.</a:t>
            </a:r>
          </a:p>
          <a:p>
            <a:pPr algn="just"/>
            <a:endParaRPr lang="es-ES" sz="1400" i="1" dirty="0"/>
          </a:p>
          <a:p>
            <a:pPr marL="285750" indent="-285750" algn="just">
              <a:buFont typeface="Wingdings" panose="05000000000000000000" pitchFamily="2" charset="2"/>
              <a:buChar char="ü"/>
            </a:pPr>
            <a:r>
              <a:rPr lang="es-ES" sz="1400" b="1" i="1" dirty="0"/>
              <a:t>Identificación de las necesidades de las empresas</a:t>
            </a:r>
            <a:r>
              <a:rPr lang="es-ES" sz="1400" i="1" dirty="0"/>
              <a:t>, tanto en lo que se refiere a puestos vacantes como a perfiles profesionales requeridos que facilite una adecuada planificación formativa.</a:t>
            </a:r>
          </a:p>
          <a:p>
            <a:pPr algn="just"/>
            <a:endParaRPr lang="es-ES" sz="1400" i="1" dirty="0"/>
          </a:p>
          <a:p>
            <a:pPr marL="285750" indent="-285750" algn="just">
              <a:buFont typeface="Wingdings" panose="05000000000000000000" pitchFamily="2" charset="2"/>
              <a:buChar char="ü"/>
            </a:pPr>
            <a:r>
              <a:rPr lang="es-ES" sz="1400" b="1" i="1" dirty="0"/>
              <a:t>Información y apoyo sobre los procesos de comunicación </a:t>
            </a:r>
            <a:r>
              <a:rPr lang="es-ES" sz="1400" i="1" dirty="0"/>
              <a:t>de las contrataciones y los trámites legales complementarios.</a:t>
            </a:r>
          </a:p>
          <a:p>
            <a:pPr algn="just"/>
            <a:endParaRPr lang="es-ES" sz="1400" i="1" dirty="0"/>
          </a:p>
          <a:p>
            <a:pPr marL="285750" indent="-285750" algn="just">
              <a:buFont typeface="Wingdings" panose="05000000000000000000" pitchFamily="2" charset="2"/>
              <a:buChar char="ü"/>
            </a:pPr>
            <a:r>
              <a:rPr lang="es-ES" sz="1400" b="1" i="1" dirty="0"/>
              <a:t>Apoyo en los procesos de recolocación </a:t>
            </a:r>
            <a:r>
              <a:rPr lang="es-ES" sz="1400" i="1" dirty="0"/>
              <a:t>en los supuestos previstos legalmente.</a:t>
            </a:r>
          </a:p>
          <a:p>
            <a:pPr algn="just"/>
            <a:endParaRPr lang="es-ES" sz="1400" b="1" i="1" dirty="0"/>
          </a:p>
          <a:p>
            <a:pPr marL="285750" indent="-285750" algn="just">
              <a:buFont typeface="Wingdings" panose="05000000000000000000" pitchFamily="2" charset="2"/>
              <a:buChar char="ü"/>
            </a:pPr>
            <a:r>
              <a:rPr lang="es-ES" sz="1400" b="1" i="1" dirty="0"/>
              <a:t>Información y asesoramiento sobre la difusión de ofertas </a:t>
            </a:r>
            <a:r>
              <a:rPr lang="es-ES" sz="1400" i="1" dirty="0"/>
              <a:t>en el ámbito de la Unión Europea a través de la </a:t>
            </a:r>
            <a:r>
              <a:rPr lang="es-ES" sz="1400" b="1" i="1" dirty="0"/>
              <a:t>Red EURES.</a:t>
            </a:r>
          </a:p>
          <a:p>
            <a:pPr marL="285750" indent="-285750" algn="just">
              <a:buFont typeface="Wingdings" panose="05000000000000000000" pitchFamily="2" charset="2"/>
              <a:buChar char="ü"/>
              <a:defRPr/>
            </a:pPr>
            <a:endParaRPr lang="es-ES" sz="1400" dirty="0">
              <a:solidFill>
                <a:prstClr val="black"/>
              </a:solidFill>
              <a:latin typeface="Calibri"/>
            </a:endParaRPr>
          </a:p>
          <a:p>
            <a:pPr algn="just">
              <a:defRPr/>
            </a:pPr>
            <a:endParaRPr lang="es-ES" b="1" dirty="0">
              <a:solidFill>
                <a:srgbClr val="C0504D"/>
              </a:solidFill>
              <a:latin typeface="Calibri"/>
            </a:endParaRPr>
          </a:p>
          <a:p>
            <a:pPr algn="just">
              <a:defRPr/>
            </a:pPr>
            <a:endParaRPr lang="es-ES" b="1" dirty="0">
              <a:solidFill>
                <a:prstClr val="black"/>
              </a:solidFill>
              <a:latin typeface="Calibri"/>
            </a:endParaRPr>
          </a:p>
          <a:p>
            <a:pPr algn="just">
              <a:defRPr/>
            </a:pPr>
            <a:r>
              <a:rPr lang="es-ES" b="1" dirty="0">
                <a:solidFill>
                  <a:prstClr val="black"/>
                </a:solidFill>
                <a:latin typeface="Calibri"/>
              </a:rPr>
              <a:t> </a:t>
            </a:r>
          </a:p>
          <a:p>
            <a:pPr marL="293214" indent="-293214" algn="just">
              <a:buFont typeface="Arial" panose="020B0604020202020204" pitchFamily="34" charset="0"/>
              <a:buChar char="•"/>
              <a:defRPr/>
            </a:pPr>
            <a:endParaRPr lang="es-ES" b="1" dirty="0">
              <a:solidFill>
                <a:prstClr val="black"/>
              </a:solidFill>
              <a:latin typeface="Calibri"/>
            </a:endParaRPr>
          </a:p>
          <a:p>
            <a:pPr>
              <a:defRPr/>
            </a:pPr>
            <a:endParaRPr lang="es-ES" dirty="0">
              <a:solidFill>
                <a:prstClr val="black"/>
              </a:solidFill>
              <a:latin typeface="Calibri"/>
            </a:endParaRPr>
          </a:p>
        </p:txBody>
      </p:sp>
      <p:sp>
        <p:nvSpPr>
          <p:cNvPr id="6" name="Estrella de 5 puntas 5"/>
          <p:cNvSpPr/>
          <p:nvPr/>
        </p:nvSpPr>
        <p:spPr>
          <a:xfrm>
            <a:off x="3575720" y="1340768"/>
            <a:ext cx="648072" cy="648072"/>
          </a:xfrm>
          <a:prstGeom prst="star5">
            <a:avLst>
              <a:gd name="adj" fmla="val 30360"/>
              <a:gd name="hf" fmla="val 105146"/>
              <a:gd name="vf" fmla="val 110557"/>
            </a:avLst>
          </a:prstGeom>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p>
            <a:pPr algn="ctr">
              <a:defRPr/>
            </a:pPr>
            <a:r>
              <a:rPr lang="es-ES" sz="700" b="1" dirty="0">
                <a:solidFill>
                  <a:prstClr val="white"/>
                </a:solidFill>
                <a:latin typeface="Calibri"/>
              </a:rPr>
              <a:t>NOVEDAD</a:t>
            </a:r>
          </a:p>
        </p:txBody>
      </p:sp>
    </p:spTree>
    <p:extLst>
      <p:ext uri="{BB962C8B-B14F-4D97-AF65-F5344CB8AC3E}">
        <p14:creationId xmlns:p14="http://schemas.microsoft.com/office/powerpoint/2010/main" val="27798552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4"/>
          </p:nvPr>
        </p:nvSpPr>
        <p:spPr/>
        <p:txBody>
          <a:bodyPr/>
          <a:lstStyle/>
          <a:p>
            <a:pPr>
              <a:defRPr/>
            </a:pPr>
            <a:fld id="{6CD32176-65D9-4359-8594-D1C589AFA430}" type="slidenum">
              <a:rPr lang="es-ES_tradnl"/>
              <a:pPr>
                <a:defRPr/>
              </a:pPr>
              <a:t>29</a:t>
            </a:fld>
            <a:endParaRPr lang="es-ES_tradnl" dirty="0"/>
          </a:p>
        </p:txBody>
      </p:sp>
      <p:sp>
        <p:nvSpPr>
          <p:cNvPr id="4" name="CuadroTexto 3"/>
          <p:cNvSpPr txBox="1"/>
          <p:nvPr/>
        </p:nvSpPr>
        <p:spPr>
          <a:xfrm>
            <a:off x="1804802" y="1"/>
            <a:ext cx="8863198" cy="830997"/>
          </a:xfrm>
          <a:prstGeom prst="rect">
            <a:avLst/>
          </a:prstGeom>
          <a:noFill/>
        </p:spPr>
        <p:txBody>
          <a:bodyPr wrap="square" rtlCol="0">
            <a:spAutoFit/>
          </a:bodyPr>
          <a:lstStyle/>
          <a:p>
            <a:pPr lvl="0">
              <a:defRPr/>
            </a:pPr>
            <a:r>
              <a:rPr lang="es-ES" sz="2400" dirty="0">
                <a:solidFill>
                  <a:prstClr val="white"/>
                </a:solidFill>
                <a:latin typeface="Arial" panose="020B0604020202020204" pitchFamily="34" charset="0"/>
                <a:cs typeface="Arial" panose="020B0604020202020204" pitchFamily="34" charset="0"/>
              </a:rPr>
              <a:t>Título</a:t>
            </a:r>
            <a:r>
              <a:rPr lang="es-ES" sz="2400" cap="all" dirty="0">
                <a:solidFill>
                  <a:prstClr val="white"/>
                </a:solidFill>
                <a:latin typeface="Arial" panose="020B0604020202020204" pitchFamily="34" charset="0"/>
                <a:cs typeface="Arial" panose="020B0604020202020204" pitchFamily="34" charset="0"/>
              </a:rPr>
              <a:t> IV</a:t>
            </a:r>
          </a:p>
          <a:p>
            <a:pPr lvl="0">
              <a:defRPr/>
            </a:pPr>
            <a:r>
              <a:rPr lang="es-ES" sz="2400" dirty="0">
                <a:solidFill>
                  <a:prstClr val="white"/>
                </a:solidFill>
                <a:latin typeface="Arial" panose="020B0604020202020204" pitchFamily="34" charset="0"/>
                <a:cs typeface="Arial" panose="020B0604020202020204" pitchFamily="34" charset="0"/>
              </a:rPr>
              <a:t>Servicios garantizados, compromisos y cartera de servicios. </a:t>
            </a:r>
          </a:p>
        </p:txBody>
      </p:sp>
      <p:sp>
        <p:nvSpPr>
          <p:cNvPr id="5" name="CuadroTexto 4"/>
          <p:cNvSpPr txBox="1"/>
          <p:nvPr/>
        </p:nvSpPr>
        <p:spPr>
          <a:xfrm>
            <a:off x="1991545" y="1124744"/>
            <a:ext cx="8086495" cy="4616648"/>
          </a:xfrm>
          <a:prstGeom prst="rect">
            <a:avLst/>
          </a:prstGeom>
          <a:noFill/>
        </p:spPr>
        <p:txBody>
          <a:bodyPr wrap="square" rtlCol="0">
            <a:spAutoFit/>
          </a:bodyPr>
          <a:lstStyle/>
          <a:p>
            <a:pPr algn="just">
              <a:defRPr/>
            </a:pPr>
            <a:r>
              <a:rPr lang="es-ES" b="1" dirty="0">
                <a:solidFill>
                  <a:srgbClr val="C0504D"/>
                </a:solidFill>
                <a:latin typeface="Calibri"/>
              </a:rPr>
              <a:t>COMPROMISOS DE LAS PERSONAS, EMPRESAS Y ENTIDADES EMPLEADORAS</a:t>
            </a:r>
          </a:p>
          <a:p>
            <a:pPr algn="just">
              <a:defRPr/>
            </a:pPr>
            <a:endParaRPr lang="es-ES" b="1" dirty="0">
              <a:solidFill>
                <a:srgbClr val="C0504D"/>
              </a:solidFill>
              <a:latin typeface="Calibri"/>
            </a:endParaRPr>
          </a:p>
          <a:p>
            <a:pPr marL="285750" indent="-285750" algn="just">
              <a:buFont typeface="Wingdings" panose="05000000000000000000" pitchFamily="2" charset="2"/>
              <a:buChar char="q"/>
              <a:defRPr/>
            </a:pPr>
            <a:r>
              <a:rPr lang="es-ES" sz="1400" dirty="0">
                <a:solidFill>
                  <a:prstClr val="black"/>
                </a:solidFill>
                <a:latin typeface="Calibri"/>
              </a:rPr>
              <a:t>La oferta de los 6 servicios garantizados se completa con la necesidad de que las personas, empresas y entidades empleadoras usuarias cumplan con </a:t>
            </a:r>
            <a:r>
              <a:rPr lang="es-ES" sz="1400" b="1" dirty="0">
                <a:solidFill>
                  <a:prstClr val="black"/>
                </a:solidFill>
                <a:latin typeface="Calibri"/>
              </a:rPr>
              <a:t>3 compromisos</a:t>
            </a:r>
            <a:r>
              <a:rPr lang="es-ES" sz="1400" dirty="0">
                <a:solidFill>
                  <a:prstClr val="black"/>
                </a:solidFill>
                <a:latin typeface="Calibri"/>
              </a:rPr>
              <a:t>:</a:t>
            </a:r>
          </a:p>
          <a:p>
            <a:pPr lvl="1" algn="just">
              <a:defRPr/>
            </a:pPr>
            <a:endParaRPr lang="es-ES" sz="1400" i="1" dirty="0">
              <a:solidFill>
                <a:prstClr val="black"/>
              </a:solidFill>
              <a:latin typeface="Calibri"/>
            </a:endParaRPr>
          </a:p>
          <a:p>
            <a:pPr marL="285750" indent="-285750" algn="just">
              <a:buFont typeface="Wingdings" panose="05000000000000000000" pitchFamily="2" charset="2"/>
              <a:buChar char="ü"/>
            </a:pPr>
            <a:r>
              <a:rPr lang="es-ES" sz="1400" b="1" i="1" dirty="0"/>
              <a:t>Colaborar activamente</a:t>
            </a:r>
            <a:r>
              <a:rPr lang="es-ES" sz="1400" i="1" dirty="0"/>
              <a:t> con los servicios públicos de empleo en la planificación de las actividades formativas.</a:t>
            </a:r>
          </a:p>
          <a:p>
            <a:pPr marL="285750" indent="-285750" algn="just">
              <a:buFont typeface="Wingdings" panose="05000000000000000000" pitchFamily="2" charset="2"/>
              <a:buChar char="ü"/>
            </a:pPr>
            <a:endParaRPr lang="es-ES" sz="1400" i="1" dirty="0"/>
          </a:p>
          <a:p>
            <a:pPr marL="285750" indent="-285750" algn="just">
              <a:buFont typeface="Wingdings" panose="05000000000000000000" pitchFamily="2" charset="2"/>
              <a:buChar char="ü"/>
            </a:pPr>
            <a:r>
              <a:rPr lang="es-ES" sz="1400" b="1" i="1" dirty="0"/>
              <a:t>Comunicar los puestos vacantes con los que cuenten</a:t>
            </a:r>
            <a:r>
              <a:rPr lang="es-ES" sz="1400" i="1" dirty="0"/>
              <a:t>, en los términos que reglamentariamente se establezca.</a:t>
            </a:r>
          </a:p>
          <a:p>
            <a:pPr algn="just"/>
            <a:endParaRPr lang="es-ES" sz="1400" i="1" dirty="0"/>
          </a:p>
          <a:p>
            <a:pPr marL="285750" indent="-285750" algn="just">
              <a:buFont typeface="Wingdings" panose="05000000000000000000" pitchFamily="2" charset="2"/>
              <a:buChar char="ü"/>
            </a:pPr>
            <a:r>
              <a:rPr lang="es-ES" sz="1400" b="1" i="1" dirty="0"/>
              <a:t>Colaborar con la mejora de la empleabilidad de las personas trabajadoras</a:t>
            </a:r>
            <a:r>
              <a:rPr lang="es-ES" sz="1400" i="1" dirty="0"/>
              <a:t>.</a:t>
            </a:r>
          </a:p>
          <a:p>
            <a:pPr marL="742950" lvl="1" indent="-285750" algn="just">
              <a:buFont typeface="Wingdings" panose="05000000000000000000" pitchFamily="2" charset="2"/>
              <a:buChar char="ü"/>
              <a:defRPr/>
            </a:pPr>
            <a:endParaRPr lang="es-ES" sz="1400" i="1" dirty="0">
              <a:solidFill>
                <a:prstClr val="black"/>
              </a:solidFill>
              <a:latin typeface="Calibri"/>
            </a:endParaRPr>
          </a:p>
          <a:p>
            <a:pPr marL="742950" lvl="1" indent="-285750" algn="just">
              <a:buFont typeface="Wingdings" panose="05000000000000000000" pitchFamily="2" charset="2"/>
              <a:buChar char="ü"/>
              <a:defRPr/>
            </a:pPr>
            <a:endParaRPr lang="es-ES" sz="1400" i="1" dirty="0">
              <a:solidFill>
                <a:prstClr val="black"/>
              </a:solidFill>
              <a:latin typeface="Calibri"/>
            </a:endParaRPr>
          </a:p>
          <a:p>
            <a:pPr algn="just">
              <a:defRPr/>
            </a:pPr>
            <a:endParaRPr lang="es-ES" b="1" dirty="0">
              <a:solidFill>
                <a:srgbClr val="C0504D"/>
              </a:solidFill>
              <a:latin typeface="Calibri"/>
            </a:endParaRPr>
          </a:p>
          <a:p>
            <a:pPr algn="just">
              <a:defRPr/>
            </a:pPr>
            <a:endParaRPr lang="es-ES" b="1" dirty="0">
              <a:solidFill>
                <a:prstClr val="black"/>
              </a:solidFill>
              <a:latin typeface="Calibri"/>
            </a:endParaRPr>
          </a:p>
          <a:p>
            <a:pPr algn="just">
              <a:defRPr/>
            </a:pPr>
            <a:r>
              <a:rPr lang="es-ES" b="1" dirty="0">
                <a:solidFill>
                  <a:prstClr val="black"/>
                </a:solidFill>
                <a:latin typeface="Calibri"/>
              </a:rPr>
              <a:t> </a:t>
            </a:r>
          </a:p>
          <a:p>
            <a:pPr marL="293214" indent="-293214" algn="just">
              <a:buFont typeface="Arial" panose="020B0604020202020204" pitchFamily="34" charset="0"/>
              <a:buChar char="•"/>
              <a:defRPr/>
            </a:pPr>
            <a:endParaRPr lang="es-ES" b="1" dirty="0">
              <a:solidFill>
                <a:prstClr val="black"/>
              </a:solidFill>
              <a:latin typeface="Calibri"/>
            </a:endParaRPr>
          </a:p>
          <a:p>
            <a:pPr>
              <a:defRPr/>
            </a:pPr>
            <a:endParaRPr lang="es-ES" dirty="0">
              <a:solidFill>
                <a:prstClr val="black"/>
              </a:solidFill>
              <a:latin typeface="Calibri"/>
            </a:endParaRPr>
          </a:p>
        </p:txBody>
      </p:sp>
      <p:sp>
        <p:nvSpPr>
          <p:cNvPr id="6" name="Estrella de 5 puntas 5"/>
          <p:cNvSpPr/>
          <p:nvPr/>
        </p:nvSpPr>
        <p:spPr>
          <a:xfrm>
            <a:off x="9192344" y="687680"/>
            <a:ext cx="1008112" cy="874128"/>
          </a:xfrm>
          <a:prstGeom prst="star5">
            <a:avLst>
              <a:gd name="adj" fmla="val 30360"/>
              <a:gd name="hf" fmla="val 105146"/>
              <a:gd name="vf" fmla="val 110557"/>
            </a:avLst>
          </a:prstGeom>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p>
            <a:pPr algn="ctr">
              <a:defRPr/>
            </a:pPr>
            <a:r>
              <a:rPr lang="es-ES" sz="1100" b="1" dirty="0">
                <a:solidFill>
                  <a:prstClr val="white"/>
                </a:solidFill>
                <a:latin typeface="Calibri"/>
              </a:rPr>
              <a:t>NOVEDAD</a:t>
            </a:r>
          </a:p>
        </p:txBody>
      </p:sp>
    </p:spTree>
    <p:extLst>
      <p:ext uri="{BB962C8B-B14F-4D97-AF65-F5344CB8AC3E}">
        <p14:creationId xmlns:p14="http://schemas.microsoft.com/office/powerpoint/2010/main" val="2988101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4"/>
          </p:nvPr>
        </p:nvSpPr>
        <p:spPr/>
        <p:txBody>
          <a:bodyPr/>
          <a:lstStyle/>
          <a:p>
            <a:fld id="{6CD32176-65D9-4359-8594-D1C589AFA430}" type="slidenum">
              <a:rPr lang="es-ES_tradnl" smtClean="0"/>
              <a:pPr/>
              <a:t>3</a:t>
            </a:fld>
            <a:endParaRPr lang="es-ES_tradnl" dirty="0"/>
          </a:p>
        </p:txBody>
      </p:sp>
      <p:sp>
        <p:nvSpPr>
          <p:cNvPr id="3" name="2 Rectángulo"/>
          <p:cNvSpPr/>
          <p:nvPr/>
        </p:nvSpPr>
        <p:spPr>
          <a:xfrm>
            <a:off x="1524000" y="12357"/>
            <a:ext cx="9144000" cy="707886"/>
          </a:xfrm>
          <a:prstGeom prst="rect">
            <a:avLst/>
          </a:prstGeom>
        </p:spPr>
        <p:txBody>
          <a:bodyPr wrap="square">
            <a:spAutoFit/>
          </a:bodyPr>
          <a:lstStyle/>
          <a:p>
            <a:pPr algn="ctr"/>
            <a:r>
              <a:rPr lang="es-ES" sz="2000" dirty="0">
                <a:solidFill>
                  <a:schemeClr val="bg1"/>
                </a:solidFill>
                <a:latin typeface="Arial" panose="020B0604020202020204" pitchFamily="34" charset="0"/>
                <a:cs typeface="Arial" panose="020B0604020202020204" pitchFamily="34" charset="0"/>
              </a:rPr>
              <a:t>Reforma RDL 3/2015, de 23 de octubre, </a:t>
            </a:r>
          </a:p>
          <a:p>
            <a:pPr algn="ctr"/>
            <a:r>
              <a:rPr lang="es-ES" sz="2000" dirty="0">
                <a:solidFill>
                  <a:schemeClr val="bg1"/>
                </a:solidFill>
                <a:latin typeface="Arial" panose="020B0604020202020204" pitchFamily="34" charset="0"/>
                <a:cs typeface="Arial" panose="020B0604020202020204" pitchFamily="34" charset="0"/>
              </a:rPr>
              <a:t>por el que se aprueba el texto refundido de la Ley de Empleo </a:t>
            </a:r>
          </a:p>
        </p:txBody>
      </p:sp>
      <p:sp>
        <p:nvSpPr>
          <p:cNvPr id="9" name="Rectángulo redondeado 8"/>
          <p:cNvSpPr/>
          <p:nvPr/>
        </p:nvSpPr>
        <p:spPr>
          <a:xfrm>
            <a:off x="1678088" y="974611"/>
            <a:ext cx="8523584" cy="38941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s-ES" sz="1400" b="1" dirty="0">
                <a:latin typeface="Arial" panose="020B0604020202020204" pitchFamily="34" charset="0"/>
                <a:cs typeface="Arial" panose="020B0604020202020204" pitchFamily="34" charset="0"/>
              </a:rPr>
              <a:t>Descripción de la reforma</a:t>
            </a:r>
          </a:p>
        </p:txBody>
      </p:sp>
      <p:sp>
        <p:nvSpPr>
          <p:cNvPr id="10" name="CuadroTexto 9"/>
          <p:cNvSpPr txBox="1"/>
          <p:nvPr/>
        </p:nvSpPr>
        <p:spPr>
          <a:xfrm>
            <a:off x="1711252" y="1453759"/>
            <a:ext cx="8523584" cy="738664"/>
          </a:xfrm>
          <a:prstGeom prst="rect">
            <a:avLst/>
          </a:prstGeom>
          <a:noFill/>
        </p:spPr>
        <p:txBody>
          <a:bodyPr wrap="square" rtlCol="0">
            <a:spAutoFit/>
          </a:bodyPr>
          <a:lstStyle/>
          <a:p>
            <a:pPr marL="285750" indent="-285750">
              <a:buFont typeface="Wingdings" panose="05000000000000000000" pitchFamily="2" charset="2"/>
              <a:buChar char="§"/>
            </a:pPr>
            <a:r>
              <a:rPr lang="es-ES" sz="1400" dirty="0">
                <a:solidFill>
                  <a:schemeClr val="tx2"/>
                </a:solidFill>
                <a:latin typeface="Arial" panose="020B0604020202020204" pitchFamily="34" charset="0"/>
                <a:cs typeface="Arial" panose="020B0604020202020204" pitchFamily="34" charset="0"/>
              </a:rPr>
              <a:t>Reformar la Ley de Empleo y en particular la regulación de las políticas de activas de empleo para adecuarla a los requerimientos de implementación del Plan Nacional de Políticas Activas de Empleo y de las distintas actuaciones previstas. </a:t>
            </a:r>
            <a:r>
              <a:rPr lang="es-ES" sz="1400" dirty="0">
                <a:latin typeface="Arial" panose="020B0604020202020204" pitchFamily="34" charset="0"/>
                <a:cs typeface="Arial" panose="020B0604020202020204" pitchFamily="34" charset="0"/>
              </a:rPr>
              <a:t>   </a:t>
            </a:r>
          </a:p>
        </p:txBody>
      </p:sp>
      <p:sp>
        <p:nvSpPr>
          <p:cNvPr id="11" name="Rectángulo redondeado 10"/>
          <p:cNvSpPr/>
          <p:nvPr/>
        </p:nvSpPr>
        <p:spPr>
          <a:xfrm>
            <a:off x="1711252" y="2193178"/>
            <a:ext cx="8523584" cy="389417"/>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s-ES" sz="1400" b="1" dirty="0">
                <a:latin typeface="Arial" panose="020B0604020202020204" pitchFamily="34" charset="0"/>
                <a:cs typeface="Arial" panose="020B0604020202020204" pitchFamily="34" charset="0"/>
              </a:rPr>
              <a:t>Objetivo</a:t>
            </a:r>
          </a:p>
        </p:txBody>
      </p:sp>
      <p:sp>
        <p:nvSpPr>
          <p:cNvPr id="12" name="CuadroTexto 11"/>
          <p:cNvSpPr txBox="1"/>
          <p:nvPr/>
        </p:nvSpPr>
        <p:spPr>
          <a:xfrm>
            <a:off x="1711252" y="2622458"/>
            <a:ext cx="8523584" cy="2708434"/>
          </a:xfrm>
          <a:prstGeom prst="rect">
            <a:avLst/>
          </a:prstGeom>
          <a:noFill/>
        </p:spPr>
        <p:txBody>
          <a:bodyPr wrap="square" rtlCol="0">
            <a:spAutoFit/>
          </a:bodyPr>
          <a:lstStyle/>
          <a:p>
            <a:pPr marL="285750" indent="-285750">
              <a:buFont typeface="Wingdings" panose="05000000000000000000" pitchFamily="2" charset="2"/>
              <a:buChar char="§"/>
            </a:pPr>
            <a:r>
              <a:rPr lang="es-ES" sz="1600" b="1" dirty="0">
                <a:solidFill>
                  <a:schemeClr val="tx2"/>
                </a:solidFill>
                <a:latin typeface="Arial" panose="020B0604020202020204" pitchFamily="34" charset="0"/>
                <a:cs typeface="Arial" panose="020B0604020202020204" pitchFamily="34" charset="0"/>
              </a:rPr>
              <a:t>Reformar e impulsar </a:t>
            </a:r>
            <a:r>
              <a:rPr lang="es-ES" sz="1400" dirty="0">
                <a:solidFill>
                  <a:schemeClr val="tx2"/>
                </a:solidFill>
                <a:latin typeface="Arial" panose="020B0604020202020204" pitchFamily="34" charset="0"/>
                <a:cs typeface="Arial" panose="020B0604020202020204" pitchFamily="34" charset="0"/>
              </a:rPr>
              <a:t>las Políticas Activas de Empleo. </a:t>
            </a:r>
            <a:r>
              <a:rPr lang="es-ES" sz="1400" dirty="0">
                <a:latin typeface="Arial" panose="020B0604020202020204" pitchFamily="34" charset="0"/>
                <a:cs typeface="Arial" panose="020B0604020202020204" pitchFamily="34" charset="0"/>
              </a:rPr>
              <a:t>   </a:t>
            </a:r>
          </a:p>
          <a:p>
            <a:pPr marL="895350" lvl="1" indent="-266700">
              <a:spcBef>
                <a:spcPts val="600"/>
              </a:spcBef>
            </a:pPr>
            <a:r>
              <a:rPr lang="es-ES" sz="1600" b="1" dirty="0">
                <a:solidFill>
                  <a:schemeClr val="tx2"/>
                </a:solidFill>
                <a:latin typeface="Arial" panose="020B0604020202020204" pitchFamily="34" charset="0"/>
                <a:cs typeface="Arial" panose="020B0604020202020204" pitchFamily="34" charset="0"/>
              </a:rPr>
              <a:t>Para</a:t>
            </a:r>
            <a:r>
              <a:rPr lang="es-ES" sz="1400" dirty="0">
                <a:solidFill>
                  <a:schemeClr val="tx2"/>
                </a:solidFill>
                <a:latin typeface="Arial" panose="020B0604020202020204" pitchFamily="34" charset="0"/>
                <a:cs typeface="Arial" panose="020B0604020202020204" pitchFamily="34" charset="0"/>
              </a:rPr>
              <a:t> potenciar los instrumentos de actuación y de coordinación del Sistema Nacional de Empleo (SNE).</a:t>
            </a:r>
          </a:p>
          <a:p>
            <a:pPr marL="895350" lvl="1" indent="-266700">
              <a:spcBef>
                <a:spcPts val="600"/>
              </a:spcBef>
            </a:pPr>
            <a:r>
              <a:rPr lang="es-ES" sz="1600" b="1" dirty="0">
                <a:solidFill>
                  <a:schemeClr val="tx2"/>
                </a:solidFill>
                <a:latin typeface="Arial" panose="020B0604020202020204" pitchFamily="34" charset="0"/>
                <a:cs typeface="Arial" panose="020B0604020202020204" pitchFamily="34" charset="0"/>
              </a:rPr>
              <a:t>Se centra en</a:t>
            </a:r>
            <a:r>
              <a:rPr lang="es-ES" sz="1400" dirty="0">
                <a:solidFill>
                  <a:schemeClr val="tx2"/>
                </a:solidFill>
                <a:latin typeface="Arial" panose="020B0604020202020204" pitchFamily="34" charset="0"/>
                <a:cs typeface="Arial" panose="020B0604020202020204" pitchFamily="34" charset="0"/>
              </a:rPr>
              <a:t>:</a:t>
            </a:r>
          </a:p>
          <a:p>
            <a:pPr marL="895350" lvl="2" indent="-266700">
              <a:buFont typeface="Wingdings" panose="05000000000000000000" pitchFamily="2" charset="2"/>
              <a:buChar char="Ø"/>
            </a:pPr>
            <a:r>
              <a:rPr lang="es-ES" sz="1400" dirty="0">
                <a:solidFill>
                  <a:schemeClr val="tx2"/>
                </a:solidFill>
                <a:latin typeface="Arial" panose="020B0604020202020204" pitchFamily="34" charset="0"/>
                <a:cs typeface="Arial" panose="020B0604020202020204" pitchFamily="34" charset="0"/>
              </a:rPr>
              <a:t>la revisión de la Estrategia Española de Activación para el Empleo y sus Ejes  y de  los Planes Anuales de Política de Empleo.</a:t>
            </a:r>
          </a:p>
          <a:p>
            <a:pPr marL="895350" lvl="2" indent="-266700">
              <a:buFont typeface="Wingdings" panose="05000000000000000000" pitchFamily="2" charset="2"/>
              <a:buChar char="Ø"/>
            </a:pPr>
            <a:r>
              <a:rPr lang="es-ES" sz="1400" dirty="0">
                <a:solidFill>
                  <a:schemeClr val="tx2"/>
                </a:solidFill>
                <a:latin typeface="Arial" panose="020B0604020202020204" pitchFamily="34" charset="0"/>
                <a:cs typeface="Arial" panose="020B0604020202020204" pitchFamily="34" charset="0"/>
              </a:rPr>
              <a:t>la reforma de las PAE; la revisión de la Gobernanza del Sistema, con el reforzamiento de la dimensión local de la política de empleo</a:t>
            </a:r>
          </a:p>
          <a:p>
            <a:pPr marL="895350" lvl="2" indent="-266700">
              <a:buFont typeface="Wingdings" panose="05000000000000000000" pitchFamily="2" charset="2"/>
              <a:buChar char="Ø"/>
            </a:pPr>
            <a:r>
              <a:rPr lang="es-ES" sz="1400" dirty="0">
                <a:solidFill>
                  <a:schemeClr val="tx2"/>
                </a:solidFill>
                <a:latin typeface="Arial" panose="020B0604020202020204" pitchFamily="34" charset="0"/>
                <a:cs typeface="Arial" panose="020B0604020202020204" pitchFamily="34" charset="0"/>
              </a:rPr>
              <a:t>la adecuación a los requerimientos de implementación de las distintas actuaciones previstas en el  Plan Nacional de Políticas Activas de Empleo.</a:t>
            </a:r>
          </a:p>
          <a:p>
            <a:pPr marL="1200150" lvl="2" indent="-285750">
              <a:buFont typeface="Arial" panose="020B0604020202020204" pitchFamily="34" charset="0"/>
              <a:buChar char="•"/>
            </a:pPr>
            <a:endParaRPr lang="es-ES" sz="1400" dirty="0">
              <a:latin typeface="Arial" panose="020B0604020202020204" pitchFamily="34" charset="0"/>
              <a:cs typeface="Arial" panose="020B0604020202020204" pitchFamily="34" charset="0"/>
            </a:endParaRPr>
          </a:p>
        </p:txBody>
      </p:sp>
      <p:sp>
        <p:nvSpPr>
          <p:cNvPr id="13" name="Rectángulo redondeado 12"/>
          <p:cNvSpPr/>
          <p:nvPr/>
        </p:nvSpPr>
        <p:spPr>
          <a:xfrm>
            <a:off x="1711252" y="5170193"/>
            <a:ext cx="8523584" cy="389417"/>
          </a:xfrm>
          <a:prstGeom prst="round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s-ES" sz="1400" b="1" dirty="0">
                <a:latin typeface="Arial" panose="020B0604020202020204" pitchFamily="34" charset="0"/>
                <a:cs typeface="Arial" panose="020B0604020202020204" pitchFamily="34" charset="0"/>
              </a:rPr>
              <a:t>Colectivo objetivo</a:t>
            </a:r>
          </a:p>
        </p:txBody>
      </p:sp>
      <p:sp>
        <p:nvSpPr>
          <p:cNvPr id="15" name="CuadroTexto 14"/>
          <p:cNvSpPr txBox="1"/>
          <p:nvPr/>
        </p:nvSpPr>
        <p:spPr>
          <a:xfrm>
            <a:off x="1700561" y="5635728"/>
            <a:ext cx="8523584" cy="584775"/>
          </a:xfrm>
          <a:prstGeom prst="rect">
            <a:avLst/>
          </a:prstGeom>
          <a:solidFill>
            <a:schemeClr val="bg1">
              <a:lumMod val="85000"/>
            </a:schemeClr>
          </a:solidFill>
        </p:spPr>
        <p:txBody>
          <a:bodyPr wrap="square" rtlCol="0">
            <a:spAutoFit/>
          </a:bodyPr>
          <a:lstStyle/>
          <a:p>
            <a:pPr marL="0" lvl="1" algn="ctr"/>
            <a:r>
              <a:rPr lang="es-ES" sz="1400" dirty="0">
                <a:solidFill>
                  <a:schemeClr val="tx2"/>
                </a:solidFill>
                <a:latin typeface="Arial" panose="020B0604020202020204" pitchFamily="34" charset="0"/>
                <a:cs typeface="Arial" panose="020B0604020202020204" pitchFamily="34" charset="0"/>
              </a:rPr>
              <a:t>Personas trabajadoras desempleadas y ocupadas y las empresas, independientemente de su forma jurídica, usuarias de los servicios del Sistema Nacional de Empleo</a:t>
            </a:r>
            <a:r>
              <a:rPr lang="es-ES" dirty="0"/>
              <a:t>.</a:t>
            </a:r>
            <a:endParaRPr lang="en-GB" dirty="0"/>
          </a:p>
        </p:txBody>
      </p:sp>
      <p:sp>
        <p:nvSpPr>
          <p:cNvPr id="18" name="Flecha doblada hacia arriba 17"/>
          <p:cNvSpPr/>
          <p:nvPr/>
        </p:nvSpPr>
        <p:spPr>
          <a:xfrm rot="5400000">
            <a:off x="2136734" y="2926119"/>
            <a:ext cx="213675" cy="216024"/>
          </a:xfrm>
          <a:prstGeom prst="bentUp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s-ES" dirty="0"/>
          </a:p>
        </p:txBody>
      </p:sp>
      <p:pic>
        <p:nvPicPr>
          <p:cNvPr id="21" name="Imagen 20" descr="En el camino de vivir: Otro pequeño cuento sobre Ikkyu"/>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1860848" y="3580771"/>
            <a:ext cx="509972" cy="383207"/>
          </a:xfrm>
          <a:prstGeom prst="rect">
            <a:avLst/>
          </a:prstGeom>
        </p:spPr>
      </p:pic>
    </p:spTree>
    <p:extLst>
      <p:ext uri="{BB962C8B-B14F-4D97-AF65-F5344CB8AC3E}">
        <p14:creationId xmlns:p14="http://schemas.microsoft.com/office/powerpoint/2010/main" val="25327860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4"/>
          </p:nvPr>
        </p:nvSpPr>
        <p:spPr/>
        <p:txBody>
          <a:bodyPr/>
          <a:lstStyle/>
          <a:p>
            <a:fld id="{6CD32176-65D9-4359-8594-D1C589AFA430}" type="slidenum">
              <a:rPr lang="es-ES_tradnl" smtClean="0"/>
              <a:pPr/>
              <a:t>30</a:t>
            </a:fld>
            <a:endParaRPr lang="es-ES_tradnl" dirty="0"/>
          </a:p>
        </p:txBody>
      </p:sp>
      <p:sp>
        <p:nvSpPr>
          <p:cNvPr id="4" name="CuadroTexto 3"/>
          <p:cNvSpPr txBox="1"/>
          <p:nvPr/>
        </p:nvSpPr>
        <p:spPr>
          <a:xfrm>
            <a:off x="1686711" y="29816"/>
            <a:ext cx="8280920" cy="830997"/>
          </a:xfrm>
          <a:prstGeom prst="rect">
            <a:avLst/>
          </a:prstGeom>
          <a:noFill/>
        </p:spPr>
        <p:txBody>
          <a:bodyPr wrap="square" rtlCol="0">
            <a:spAutoFit/>
          </a:bodyPr>
          <a:lstStyle/>
          <a:p>
            <a:r>
              <a:rPr lang="es-ES" sz="2400" dirty="0">
                <a:solidFill>
                  <a:schemeClr val="bg1"/>
                </a:solidFill>
                <a:latin typeface="Arial" panose="020B0604020202020204" pitchFamily="34" charset="0"/>
                <a:cs typeface="Arial" panose="020B0604020202020204" pitchFamily="34" charset="0"/>
              </a:rPr>
              <a:t>Título</a:t>
            </a:r>
            <a:r>
              <a:rPr lang="es-ES" sz="2400" cap="all" dirty="0">
                <a:solidFill>
                  <a:schemeClr val="bg1"/>
                </a:solidFill>
                <a:latin typeface="Arial" panose="020B0604020202020204" pitchFamily="34" charset="0"/>
                <a:cs typeface="Arial" panose="020B0604020202020204" pitchFamily="34" charset="0"/>
              </a:rPr>
              <a:t> V</a:t>
            </a:r>
          </a:p>
          <a:p>
            <a:r>
              <a:rPr lang="es-ES" sz="2400" dirty="0">
                <a:solidFill>
                  <a:schemeClr val="bg1"/>
                </a:solidFill>
                <a:latin typeface="Arial" panose="020B0604020202020204" pitchFamily="34" charset="0"/>
                <a:cs typeface="Arial" panose="020B0604020202020204" pitchFamily="34" charset="0"/>
              </a:rPr>
              <a:t>Financiación</a:t>
            </a:r>
          </a:p>
        </p:txBody>
      </p:sp>
      <p:sp>
        <p:nvSpPr>
          <p:cNvPr id="6" name="CuadroTexto 5"/>
          <p:cNvSpPr txBox="1"/>
          <p:nvPr/>
        </p:nvSpPr>
        <p:spPr>
          <a:xfrm>
            <a:off x="1881137" y="975297"/>
            <a:ext cx="8086495" cy="5909310"/>
          </a:xfrm>
          <a:prstGeom prst="rect">
            <a:avLst/>
          </a:prstGeom>
          <a:noFill/>
        </p:spPr>
        <p:txBody>
          <a:bodyPr wrap="square" rtlCol="0">
            <a:spAutoFit/>
          </a:bodyPr>
          <a:lstStyle/>
          <a:p>
            <a:r>
              <a:rPr lang="es-ES" sz="1400" dirty="0"/>
              <a:t> </a:t>
            </a:r>
          </a:p>
          <a:p>
            <a:pPr marL="285750" indent="-285750" algn="just">
              <a:buFont typeface="Wingdings" panose="05000000000000000000" pitchFamily="2" charset="2"/>
              <a:buChar char="§"/>
            </a:pPr>
            <a:r>
              <a:rPr lang="es-ES" sz="1400" b="1" dirty="0"/>
              <a:t>Políticas activas de empleo cofinanciadas por los fondos de la Unión Europea</a:t>
            </a:r>
            <a:r>
              <a:rPr lang="es-ES" sz="1400" dirty="0"/>
              <a:t>: las </a:t>
            </a:r>
            <a:r>
              <a:rPr lang="es-ES" sz="1400" b="1" dirty="0"/>
              <a:t>comunidades autónomas</a:t>
            </a:r>
            <a:r>
              <a:rPr lang="es-ES" sz="1400" dirty="0"/>
              <a:t> que hayan asumido su gestión asumirán, igualmente, la </a:t>
            </a:r>
            <a:r>
              <a:rPr lang="es-ES" sz="1400" b="1" dirty="0"/>
              <a:t>responsabilidad financiera</a:t>
            </a:r>
            <a:r>
              <a:rPr lang="es-ES" sz="1400" dirty="0"/>
              <a:t> derivada del cumplimiento de los requisitos contemplados en la legislación comunitaria aplicable. </a:t>
            </a:r>
            <a:endParaRPr lang="es-ES" sz="1400" b="1" dirty="0"/>
          </a:p>
          <a:p>
            <a:pPr marL="285750" indent="-285750" algn="just">
              <a:buFont typeface="Wingdings" panose="05000000000000000000" pitchFamily="2" charset="2"/>
              <a:buChar char="§"/>
            </a:pPr>
            <a:endParaRPr lang="es-ES" sz="1400" b="1" dirty="0"/>
          </a:p>
          <a:p>
            <a:pPr marL="285750" indent="-285750" algn="just">
              <a:buFont typeface="Wingdings" panose="05000000000000000000" pitchFamily="2" charset="2"/>
              <a:buChar char="§"/>
            </a:pPr>
            <a:r>
              <a:rPr lang="es-ES" sz="1400" b="1" dirty="0"/>
              <a:t>Órganos de seguimiento y control</a:t>
            </a:r>
            <a:r>
              <a:rPr lang="es-ES" sz="1400" dirty="0"/>
              <a:t> de los fondos de empleo de ámbito nacional: </a:t>
            </a:r>
          </a:p>
          <a:p>
            <a:pPr marL="742950" lvl="1" indent="-285750" algn="just">
              <a:buFont typeface="Arial" panose="020B0604020202020204" pitchFamily="34" charset="0"/>
              <a:buChar char="•"/>
            </a:pPr>
            <a:r>
              <a:rPr lang="es-ES" sz="1400" dirty="0"/>
              <a:t>La Agencia Española de Empleo.</a:t>
            </a:r>
          </a:p>
          <a:p>
            <a:pPr marL="742950" lvl="1" indent="-285750" algn="just">
              <a:buFont typeface="Arial" panose="020B0604020202020204" pitchFamily="34" charset="0"/>
              <a:buChar char="•"/>
            </a:pPr>
            <a:r>
              <a:rPr lang="es-ES" sz="1400" dirty="0"/>
              <a:t>Los órganos de las comunidades autónomas, respecto de la gestión transferida.</a:t>
            </a:r>
          </a:p>
          <a:p>
            <a:pPr marL="742950" lvl="1" indent="-285750" algn="just">
              <a:buFont typeface="Arial" panose="020B0604020202020204" pitchFamily="34" charset="0"/>
              <a:buChar char="•"/>
            </a:pPr>
            <a:r>
              <a:rPr lang="es-ES" sz="1400" dirty="0"/>
              <a:t>La Inspección de Trabajo y Seguridad Social.</a:t>
            </a:r>
          </a:p>
          <a:p>
            <a:pPr marL="742950" lvl="1" indent="-285750" algn="just">
              <a:buFont typeface="Arial" panose="020B0604020202020204" pitchFamily="34" charset="0"/>
              <a:buChar char="•"/>
            </a:pPr>
            <a:r>
              <a:rPr lang="es-ES" sz="1400" dirty="0"/>
              <a:t>La Intervención General de la Administración del Estado.</a:t>
            </a:r>
          </a:p>
          <a:p>
            <a:pPr marL="742950" lvl="1" indent="-285750" algn="just">
              <a:buFont typeface="Arial" panose="020B0604020202020204" pitchFamily="34" charset="0"/>
              <a:buChar char="•"/>
            </a:pPr>
            <a:r>
              <a:rPr lang="es-ES" sz="1400" dirty="0"/>
              <a:t>El Tribunal de Cuentas.</a:t>
            </a:r>
          </a:p>
          <a:p>
            <a:pPr algn="just"/>
            <a:endParaRPr lang="es-ES" sz="1400" dirty="0"/>
          </a:p>
          <a:p>
            <a:pPr marL="285750" indent="-285750" algn="just">
              <a:buFont typeface="Wingdings" panose="05000000000000000000" pitchFamily="2" charset="2"/>
              <a:buChar char="§"/>
            </a:pPr>
            <a:r>
              <a:rPr lang="es-ES" sz="1400" b="1" dirty="0"/>
              <a:t>Remanentes de crédito financiados con la cuota de formación profesional,</a:t>
            </a:r>
            <a:r>
              <a:rPr lang="es-ES" sz="1400" dirty="0"/>
              <a:t> establece que los remanentes de crédito destinados al sistema de formación profesional para el empleo en el ámbito laboral que pudieran producirse al final de cada ejercicio en la reserva de crédito de la </a:t>
            </a:r>
            <a:r>
              <a:rPr lang="es-ES" sz="1400" dirty="0">
                <a:solidFill>
                  <a:srgbClr val="FF0000"/>
                </a:solidFill>
              </a:rPr>
              <a:t>A</a:t>
            </a:r>
            <a:r>
              <a:rPr lang="es-ES" sz="1400" dirty="0"/>
              <a:t>gencia Española de Empleo se incorporarán a los créditos correspondientes al siguiente ejercicio, conforme a lo que se disponga en la Ley de Presupuestos Generales del Estado para cada ejercicio.</a:t>
            </a:r>
          </a:p>
          <a:p>
            <a:pPr marL="285750" indent="-285750" algn="just">
              <a:buFont typeface="Wingdings" panose="05000000000000000000" pitchFamily="2" charset="2"/>
              <a:buChar char="§"/>
            </a:pPr>
            <a:endParaRPr lang="es-ES" sz="1400" dirty="0"/>
          </a:p>
          <a:p>
            <a:pPr marL="285750" indent="-285750" algn="just">
              <a:buFont typeface="Wingdings" panose="05000000000000000000" pitchFamily="2" charset="2"/>
              <a:buChar char="§"/>
            </a:pPr>
            <a:r>
              <a:rPr lang="es-ES" sz="1400" dirty="0"/>
              <a:t>Asimismo, cuando el remanente de tesorería afectado a financiar el Sistema de Formación Profesional para el Empleo, calculado a 31 de diciembre de cada ejercicio, supere los dos mil millones de euros durante dos ejercicios consecutivos, podrá utilizarse en el ejercicio siguiente, para financiar programas o servicios de políticas activas de empleo siempre que incluya la mejora de las competencias profesionales, en la cuantía máxima que exceda los dos mil millones de euros citados.</a:t>
            </a:r>
          </a:p>
          <a:p>
            <a:pPr algn="just"/>
            <a:endParaRPr lang="es-ES" sz="1400" b="1" dirty="0"/>
          </a:p>
          <a:p>
            <a:pPr marL="293214" indent="-293214" algn="just">
              <a:buFont typeface="Arial" panose="020B0604020202020204" pitchFamily="34" charset="0"/>
              <a:buChar char="•"/>
            </a:pPr>
            <a:endParaRPr lang="es-ES" sz="1400" b="1" dirty="0"/>
          </a:p>
          <a:p>
            <a:endParaRPr lang="es-ES" sz="1400" dirty="0"/>
          </a:p>
        </p:txBody>
      </p:sp>
      <p:sp>
        <p:nvSpPr>
          <p:cNvPr id="8" name="Rectángulo 7"/>
          <p:cNvSpPr/>
          <p:nvPr/>
        </p:nvSpPr>
        <p:spPr>
          <a:xfrm>
            <a:off x="9790286" y="609430"/>
            <a:ext cx="644920" cy="276999"/>
          </a:xfrm>
          <a:prstGeom prst="rect">
            <a:avLst/>
          </a:prstGeom>
        </p:spPr>
        <p:txBody>
          <a:bodyPr wrap="none">
            <a:spAutoFit/>
          </a:bodyPr>
          <a:lstStyle/>
          <a:p>
            <a:r>
              <a:rPr lang="es-ES" sz="1200" dirty="0">
                <a:solidFill>
                  <a:srgbClr val="C00000"/>
                </a:solidFill>
              </a:rPr>
              <a:t>(Cont.)</a:t>
            </a:r>
            <a:r>
              <a:rPr lang="es-ES" sz="1200" b="1" dirty="0"/>
              <a:t> </a:t>
            </a:r>
            <a:endParaRPr lang="es-ES" sz="1200" dirty="0"/>
          </a:p>
        </p:txBody>
      </p:sp>
    </p:spTree>
    <p:extLst>
      <p:ext uri="{BB962C8B-B14F-4D97-AF65-F5344CB8AC3E}">
        <p14:creationId xmlns:p14="http://schemas.microsoft.com/office/powerpoint/2010/main" val="23417267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4"/>
          </p:nvPr>
        </p:nvSpPr>
        <p:spPr/>
        <p:txBody>
          <a:bodyPr/>
          <a:lstStyle/>
          <a:p>
            <a:fld id="{6CD32176-65D9-4359-8594-D1C589AFA430}" type="slidenum">
              <a:rPr lang="es-ES_tradnl" smtClean="0"/>
              <a:pPr/>
              <a:t>31</a:t>
            </a:fld>
            <a:endParaRPr lang="es-ES_tradnl" dirty="0"/>
          </a:p>
        </p:txBody>
      </p:sp>
      <p:sp>
        <p:nvSpPr>
          <p:cNvPr id="4" name="CuadroTexto 3"/>
          <p:cNvSpPr txBox="1"/>
          <p:nvPr/>
        </p:nvSpPr>
        <p:spPr>
          <a:xfrm>
            <a:off x="1686711" y="29816"/>
            <a:ext cx="8280920" cy="830997"/>
          </a:xfrm>
          <a:prstGeom prst="rect">
            <a:avLst/>
          </a:prstGeom>
          <a:noFill/>
        </p:spPr>
        <p:txBody>
          <a:bodyPr wrap="square" rtlCol="0">
            <a:spAutoFit/>
          </a:bodyPr>
          <a:lstStyle/>
          <a:p>
            <a:r>
              <a:rPr lang="es-ES" sz="2400" dirty="0">
                <a:solidFill>
                  <a:schemeClr val="bg1"/>
                </a:solidFill>
                <a:latin typeface="Arial" panose="020B0604020202020204" pitchFamily="34" charset="0"/>
                <a:cs typeface="Arial" panose="020B0604020202020204" pitchFamily="34" charset="0"/>
              </a:rPr>
              <a:t>Título</a:t>
            </a:r>
            <a:r>
              <a:rPr lang="es-ES" sz="2400" cap="all" dirty="0">
                <a:solidFill>
                  <a:schemeClr val="bg1"/>
                </a:solidFill>
                <a:latin typeface="Arial" panose="020B0604020202020204" pitchFamily="34" charset="0"/>
                <a:cs typeface="Arial" panose="020B0604020202020204" pitchFamily="34" charset="0"/>
              </a:rPr>
              <a:t> VI</a:t>
            </a:r>
          </a:p>
          <a:p>
            <a:r>
              <a:rPr lang="es-ES" sz="2400" dirty="0">
                <a:solidFill>
                  <a:schemeClr val="bg1"/>
                </a:solidFill>
                <a:latin typeface="Arial" panose="020B0604020202020204" pitchFamily="34" charset="0"/>
                <a:cs typeface="Arial" panose="020B0604020202020204" pitchFamily="34" charset="0"/>
              </a:rPr>
              <a:t>Evaluación de la política de empleo</a:t>
            </a:r>
          </a:p>
        </p:txBody>
      </p:sp>
      <p:sp>
        <p:nvSpPr>
          <p:cNvPr id="6" name="CuadroTexto 5"/>
          <p:cNvSpPr txBox="1"/>
          <p:nvPr/>
        </p:nvSpPr>
        <p:spPr>
          <a:xfrm>
            <a:off x="1881137" y="1700808"/>
            <a:ext cx="8086495" cy="2893100"/>
          </a:xfrm>
          <a:prstGeom prst="rect">
            <a:avLst/>
          </a:prstGeom>
          <a:noFill/>
        </p:spPr>
        <p:txBody>
          <a:bodyPr wrap="square" rtlCol="0">
            <a:spAutoFit/>
          </a:bodyPr>
          <a:lstStyle/>
          <a:p>
            <a:r>
              <a:rPr lang="es-ES" sz="1400" dirty="0"/>
              <a:t> </a:t>
            </a:r>
          </a:p>
          <a:p>
            <a:pPr marL="285750" indent="-285750" algn="just">
              <a:buFont typeface="Wingdings" panose="05000000000000000000" pitchFamily="2" charset="2"/>
              <a:buChar char="§"/>
            </a:pPr>
            <a:r>
              <a:rPr lang="es-ES" sz="1400" dirty="0"/>
              <a:t>La </a:t>
            </a:r>
            <a:r>
              <a:rPr lang="es-ES" sz="1400" b="1" dirty="0"/>
              <a:t>política de empleo</a:t>
            </a:r>
            <a:r>
              <a:rPr lang="es-ES" sz="1400" dirty="0"/>
              <a:t> será </a:t>
            </a:r>
            <a:r>
              <a:rPr lang="es-ES" sz="1400" b="1" dirty="0"/>
              <a:t>objeto de una evaluación continuada, planificada, dirigida en el seno del Sistema Nacional de Empleo y realizada con carácter externo e independiente, desarrollándose de manera adicional al conjunto de evaluaciones internas</a:t>
            </a:r>
            <a:r>
              <a:rPr lang="es-ES" sz="1400" dirty="0"/>
              <a:t> que se realicen dentro del Sistema Nacional de Empleo.</a:t>
            </a:r>
          </a:p>
          <a:p>
            <a:pPr algn="just"/>
            <a:r>
              <a:rPr lang="es-ES" sz="1400" dirty="0"/>
              <a:t> </a:t>
            </a:r>
          </a:p>
          <a:p>
            <a:pPr marL="285750" indent="-285750" algn="just">
              <a:buFont typeface="Wingdings" panose="05000000000000000000" pitchFamily="2" charset="2"/>
              <a:buChar char="§"/>
            </a:pPr>
            <a:r>
              <a:rPr lang="es-ES" sz="1400" dirty="0"/>
              <a:t>Sus </a:t>
            </a:r>
            <a:r>
              <a:rPr lang="es-ES" sz="1400" b="1" dirty="0"/>
              <a:t>resultados</a:t>
            </a:r>
            <a:r>
              <a:rPr lang="es-ES" sz="1400" dirty="0"/>
              <a:t> serán </a:t>
            </a:r>
            <a:r>
              <a:rPr lang="es-ES" sz="1400" b="1" dirty="0"/>
              <a:t>públicos y actualizados </a:t>
            </a:r>
            <a:r>
              <a:rPr lang="es-ES" sz="1400" dirty="0"/>
              <a:t>de manera periódica, e </a:t>
            </a:r>
            <a:r>
              <a:rPr lang="es-ES" sz="1400" b="1" dirty="0"/>
              <a:t>incluirán recomendaciones</a:t>
            </a:r>
            <a:r>
              <a:rPr lang="es-ES" sz="1400" dirty="0"/>
              <a:t> que se incorporarán con claridad al proceso de toma de decisiones.</a:t>
            </a:r>
          </a:p>
          <a:p>
            <a:pPr algn="just"/>
            <a:endParaRPr lang="es-ES" sz="1400" dirty="0"/>
          </a:p>
          <a:p>
            <a:pPr marL="285750" indent="-285750" algn="just">
              <a:buFont typeface="Wingdings" panose="05000000000000000000" pitchFamily="2" charset="2"/>
              <a:buChar char="§"/>
            </a:pPr>
            <a:r>
              <a:rPr lang="es-ES" sz="1400" dirty="0"/>
              <a:t>Para asegurar su utilidad, la evaluación de la política de empleo perseguirá los objetivos finales que con carácter general contemple la evaluación de políticas públicas en el Estado.</a:t>
            </a:r>
          </a:p>
          <a:p>
            <a:pPr marL="293214" indent="-293214" algn="just">
              <a:buFont typeface="Arial" panose="020B0604020202020204" pitchFamily="34" charset="0"/>
              <a:buChar char="•"/>
            </a:pPr>
            <a:endParaRPr lang="es-ES" sz="1400" b="1" dirty="0"/>
          </a:p>
          <a:p>
            <a:endParaRPr lang="es-ES" sz="1400" dirty="0"/>
          </a:p>
        </p:txBody>
      </p:sp>
    </p:spTree>
    <p:extLst>
      <p:ext uri="{BB962C8B-B14F-4D97-AF65-F5344CB8AC3E}">
        <p14:creationId xmlns:p14="http://schemas.microsoft.com/office/powerpoint/2010/main" val="38583667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4"/>
          </p:nvPr>
        </p:nvSpPr>
        <p:spPr/>
        <p:txBody>
          <a:bodyPr/>
          <a:lstStyle/>
          <a:p>
            <a:fld id="{6CD32176-65D9-4359-8594-D1C589AFA430}" type="slidenum">
              <a:rPr lang="es-ES_tradnl" smtClean="0"/>
              <a:pPr/>
              <a:t>32</a:t>
            </a:fld>
            <a:endParaRPr lang="es-ES_tradnl" dirty="0"/>
          </a:p>
        </p:txBody>
      </p:sp>
      <p:sp>
        <p:nvSpPr>
          <p:cNvPr id="3" name="Rectángulo 2"/>
          <p:cNvSpPr/>
          <p:nvPr/>
        </p:nvSpPr>
        <p:spPr>
          <a:xfrm>
            <a:off x="3791744" y="188640"/>
            <a:ext cx="4572000" cy="1077218"/>
          </a:xfrm>
          <a:prstGeom prst="rect">
            <a:avLst/>
          </a:prstGeom>
        </p:spPr>
        <p:txBody>
          <a:bodyPr>
            <a:spAutoFit/>
          </a:bodyPr>
          <a:lstStyle/>
          <a:p>
            <a:pPr algn="ctr"/>
            <a:r>
              <a:rPr lang="es-ES" sz="3200" dirty="0">
                <a:solidFill>
                  <a:schemeClr val="bg1"/>
                </a:solidFill>
                <a:cs typeface="Arial" panose="020B0604020202020204" pitchFamily="34" charset="0"/>
              </a:rPr>
              <a:t>NUEVA LEY DE EMPLEO</a:t>
            </a:r>
          </a:p>
          <a:p>
            <a:pPr algn="ctr"/>
            <a:endParaRPr lang="es-ES" sz="3200" dirty="0">
              <a:solidFill>
                <a:schemeClr val="bg1"/>
              </a:solidFill>
              <a:cs typeface="Arial" panose="020B0604020202020204" pitchFamily="34" charset="0"/>
            </a:endParaRPr>
          </a:p>
        </p:txBody>
      </p:sp>
      <p:sp>
        <p:nvSpPr>
          <p:cNvPr id="4" name="CuadroTexto 3"/>
          <p:cNvSpPr txBox="1"/>
          <p:nvPr/>
        </p:nvSpPr>
        <p:spPr>
          <a:xfrm>
            <a:off x="2873388" y="3068961"/>
            <a:ext cx="6408712" cy="646331"/>
          </a:xfrm>
          <a:prstGeom prst="rect">
            <a:avLst/>
          </a:prstGeom>
          <a:noFill/>
        </p:spPr>
        <p:txBody>
          <a:bodyPr wrap="square" rtlCol="0">
            <a:spAutoFit/>
          </a:bodyPr>
          <a:lstStyle/>
          <a:p>
            <a:pPr algn="ctr"/>
            <a:r>
              <a:rPr lang="es-ES" sz="3600" b="1" dirty="0"/>
              <a:t>Muchas gracias.</a:t>
            </a:r>
          </a:p>
        </p:txBody>
      </p:sp>
    </p:spTree>
    <p:extLst>
      <p:ext uri="{BB962C8B-B14F-4D97-AF65-F5344CB8AC3E}">
        <p14:creationId xmlns:p14="http://schemas.microsoft.com/office/powerpoint/2010/main" val="1479803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4"/>
          </p:nvPr>
        </p:nvSpPr>
        <p:spPr/>
        <p:txBody>
          <a:bodyPr/>
          <a:lstStyle/>
          <a:p>
            <a:fld id="{6CD32176-65D9-4359-8594-D1C589AFA430}" type="slidenum">
              <a:rPr lang="es-ES_tradnl" smtClean="0"/>
              <a:pPr/>
              <a:t>4</a:t>
            </a:fld>
            <a:endParaRPr lang="es-ES_tradnl" dirty="0"/>
          </a:p>
        </p:txBody>
      </p:sp>
      <p:sp>
        <p:nvSpPr>
          <p:cNvPr id="4" name="CuadroTexto 3"/>
          <p:cNvSpPr txBox="1"/>
          <p:nvPr/>
        </p:nvSpPr>
        <p:spPr>
          <a:xfrm>
            <a:off x="1703512" y="188641"/>
            <a:ext cx="8280920" cy="461665"/>
          </a:xfrm>
          <a:prstGeom prst="rect">
            <a:avLst/>
          </a:prstGeom>
          <a:noFill/>
        </p:spPr>
        <p:txBody>
          <a:bodyPr wrap="square" rtlCol="0">
            <a:spAutoFit/>
          </a:bodyPr>
          <a:lstStyle/>
          <a:p>
            <a:pPr algn="ctr"/>
            <a:r>
              <a:rPr lang="es-ES" sz="2400" dirty="0">
                <a:solidFill>
                  <a:schemeClr val="bg1"/>
                </a:solidFill>
                <a:latin typeface="Arial" panose="020B0604020202020204" pitchFamily="34" charset="0"/>
                <a:cs typeface="Arial" panose="020B0604020202020204" pitchFamily="34" charset="0"/>
              </a:rPr>
              <a:t>NUEVA PROPUESTA LEY DE EMPLEO</a:t>
            </a:r>
            <a:endParaRPr lang="es-ES" sz="2400" dirty="0">
              <a:solidFill>
                <a:srgbClr val="FF0000"/>
              </a:solidFill>
              <a:latin typeface="Arial" panose="020B0604020202020204" pitchFamily="34" charset="0"/>
              <a:cs typeface="Arial" panose="020B0604020202020204" pitchFamily="34" charset="0"/>
            </a:endParaRPr>
          </a:p>
        </p:txBody>
      </p:sp>
      <p:sp>
        <p:nvSpPr>
          <p:cNvPr id="8" name="Rectángulo redondeado 7"/>
          <p:cNvSpPr/>
          <p:nvPr/>
        </p:nvSpPr>
        <p:spPr>
          <a:xfrm>
            <a:off x="2108944" y="1690745"/>
            <a:ext cx="1322760" cy="438417"/>
          </a:xfrm>
          <a:prstGeom prst="roundRect">
            <a:avLst/>
          </a:prstGeom>
          <a:ln/>
        </p:spPr>
        <p:style>
          <a:lnRef idx="1">
            <a:schemeClr val="accent1"/>
          </a:lnRef>
          <a:fillRef idx="3">
            <a:schemeClr val="accent1"/>
          </a:fillRef>
          <a:effectRef idx="2">
            <a:schemeClr val="accent1"/>
          </a:effectRef>
          <a:fontRef idx="minor">
            <a:schemeClr val="lt1"/>
          </a:fontRef>
        </p:style>
        <p:txBody>
          <a:bodyPr rtlCol="0" anchor="ctr"/>
          <a:lstStyle/>
          <a:p>
            <a:r>
              <a:rPr lang="es-ES"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TÍTULO I</a:t>
            </a:r>
          </a:p>
        </p:txBody>
      </p:sp>
      <p:sp>
        <p:nvSpPr>
          <p:cNvPr id="9" name="Proceso alternativo 8"/>
          <p:cNvSpPr/>
          <p:nvPr/>
        </p:nvSpPr>
        <p:spPr>
          <a:xfrm>
            <a:off x="3537698" y="1678841"/>
            <a:ext cx="7032011" cy="487177"/>
          </a:xfrm>
          <a:prstGeom prst="flowChartAlternateProcess">
            <a:avLst/>
          </a:prstGeom>
          <a:solidFill>
            <a:schemeClr val="bg1">
              <a:lumMod val="8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600" b="1" dirty="0">
                <a:solidFill>
                  <a:schemeClr val="tx1"/>
                </a:solidFill>
              </a:rPr>
              <a:t>POLÍTICA DE EMPLEO</a:t>
            </a:r>
          </a:p>
        </p:txBody>
      </p:sp>
      <p:sp>
        <p:nvSpPr>
          <p:cNvPr id="10" name="Rectángulo redondeado 9"/>
          <p:cNvSpPr/>
          <p:nvPr/>
        </p:nvSpPr>
        <p:spPr>
          <a:xfrm>
            <a:off x="2108944" y="2266804"/>
            <a:ext cx="1322760" cy="438417"/>
          </a:xfrm>
          <a:prstGeom prst="roundRect">
            <a:avLst/>
          </a:prstGeom>
          <a:ln/>
        </p:spPr>
        <p:style>
          <a:lnRef idx="1">
            <a:schemeClr val="accent1"/>
          </a:lnRef>
          <a:fillRef idx="3">
            <a:schemeClr val="accent1"/>
          </a:fillRef>
          <a:effectRef idx="2">
            <a:schemeClr val="accent1"/>
          </a:effectRef>
          <a:fontRef idx="minor">
            <a:schemeClr val="lt1"/>
          </a:fontRef>
        </p:style>
        <p:txBody>
          <a:bodyPr rtlCol="0" anchor="ctr"/>
          <a:lstStyle/>
          <a:p>
            <a:r>
              <a:rPr lang="es-ES"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TÍTULO II</a:t>
            </a:r>
          </a:p>
        </p:txBody>
      </p:sp>
      <p:sp>
        <p:nvSpPr>
          <p:cNvPr id="11" name="Proceso alternativo 10"/>
          <p:cNvSpPr/>
          <p:nvPr/>
        </p:nvSpPr>
        <p:spPr>
          <a:xfrm>
            <a:off x="3564314" y="2242425"/>
            <a:ext cx="7032011" cy="487177"/>
          </a:xfrm>
          <a:prstGeom prst="flowChartAlternateProcess">
            <a:avLst/>
          </a:prstGeom>
          <a:solidFill>
            <a:schemeClr val="bg1">
              <a:lumMod val="8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600" b="1" cap="all" dirty="0">
                <a:solidFill>
                  <a:schemeClr val="tx1"/>
                </a:solidFill>
              </a:rPr>
              <a:t>Agencia Española</a:t>
            </a:r>
            <a:r>
              <a:rPr lang="es-ES" sz="1600" b="1" dirty="0">
                <a:solidFill>
                  <a:schemeClr val="tx1"/>
                </a:solidFill>
              </a:rPr>
              <a:t> DE EMPLEO Y SERVICIOS DE EMPLEO</a:t>
            </a:r>
          </a:p>
        </p:txBody>
      </p:sp>
      <p:sp>
        <p:nvSpPr>
          <p:cNvPr id="12" name="Rectángulo redondeado 11"/>
          <p:cNvSpPr/>
          <p:nvPr/>
        </p:nvSpPr>
        <p:spPr>
          <a:xfrm>
            <a:off x="2094870" y="2785848"/>
            <a:ext cx="1322760" cy="438417"/>
          </a:xfrm>
          <a:prstGeom prst="roundRect">
            <a:avLst/>
          </a:prstGeom>
          <a:ln/>
        </p:spPr>
        <p:style>
          <a:lnRef idx="1">
            <a:schemeClr val="accent1"/>
          </a:lnRef>
          <a:fillRef idx="3">
            <a:schemeClr val="accent1"/>
          </a:fillRef>
          <a:effectRef idx="2">
            <a:schemeClr val="accent1"/>
          </a:effectRef>
          <a:fontRef idx="minor">
            <a:schemeClr val="lt1"/>
          </a:fontRef>
        </p:style>
        <p:txBody>
          <a:bodyPr rtlCol="0" anchor="ctr"/>
          <a:lstStyle/>
          <a:p>
            <a:r>
              <a:rPr lang="es-ES"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TÍTULO III</a:t>
            </a:r>
          </a:p>
        </p:txBody>
      </p:sp>
      <p:sp>
        <p:nvSpPr>
          <p:cNvPr id="13" name="Proceso alternativo 12"/>
          <p:cNvSpPr/>
          <p:nvPr/>
        </p:nvSpPr>
        <p:spPr>
          <a:xfrm>
            <a:off x="3537698" y="2808216"/>
            <a:ext cx="7032011" cy="487177"/>
          </a:xfrm>
          <a:prstGeom prst="flowChartAlternateProcess">
            <a:avLst/>
          </a:prstGeom>
          <a:solidFill>
            <a:schemeClr val="bg1">
              <a:lumMod val="8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600" b="1" dirty="0">
                <a:solidFill>
                  <a:schemeClr val="tx1"/>
                </a:solidFill>
                <a:cs typeface="Arial" panose="020B0604020202020204" pitchFamily="34" charset="0"/>
              </a:rPr>
              <a:t>POLÍTICAS ACTIVAS DE EMPLEO</a:t>
            </a:r>
          </a:p>
          <a:p>
            <a:endParaRPr lang="es-ES" sz="1600" b="1" dirty="0">
              <a:solidFill>
                <a:schemeClr val="tx1"/>
              </a:solidFill>
              <a:cs typeface="Arial" panose="020B0604020202020204" pitchFamily="34" charset="0"/>
            </a:endParaRPr>
          </a:p>
        </p:txBody>
      </p:sp>
      <p:sp>
        <p:nvSpPr>
          <p:cNvPr id="14" name="Rectángulo redondeado 13"/>
          <p:cNvSpPr/>
          <p:nvPr/>
        </p:nvSpPr>
        <p:spPr>
          <a:xfrm>
            <a:off x="2094870" y="3314940"/>
            <a:ext cx="1322760" cy="438417"/>
          </a:xfrm>
          <a:prstGeom prst="roundRect">
            <a:avLst/>
          </a:prstGeom>
          <a:ln/>
        </p:spPr>
        <p:style>
          <a:lnRef idx="1">
            <a:schemeClr val="accent1"/>
          </a:lnRef>
          <a:fillRef idx="3">
            <a:schemeClr val="accent1"/>
          </a:fillRef>
          <a:effectRef idx="2">
            <a:schemeClr val="accent1"/>
          </a:effectRef>
          <a:fontRef idx="minor">
            <a:schemeClr val="lt1"/>
          </a:fontRef>
        </p:style>
        <p:txBody>
          <a:bodyPr rtlCol="0" anchor="ctr"/>
          <a:lstStyle/>
          <a:p>
            <a:r>
              <a:rPr lang="es-ES"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TÍTULO IV</a:t>
            </a:r>
          </a:p>
        </p:txBody>
      </p:sp>
      <p:sp>
        <p:nvSpPr>
          <p:cNvPr id="15" name="Proceso alternativo 14"/>
          <p:cNvSpPr/>
          <p:nvPr/>
        </p:nvSpPr>
        <p:spPr>
          <a:xfrm>
            <a:off x="3564313" y="3328020"/>
            <a:ext cx="7032011" cy="487177"/>
          </a:xfrm>
          <a:prstGeom prst="flowChartAlternateProcess">
            <a:avLst/>
          </a:prstGeom>
          <a:solidFill>
            <a:schemeClr val="bg1">
              <a:lumMod val="8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600" b="1" dirty="0">
                <a:solidFill>
                  <a:schemeClr val="tx1"/>
                </a:solidFill>
                <a:cs typeface="Arial" panose="020B0604020202020204" pitchFamily="34" charset="0"/>
              </a:rPr>
              <a:t>SERVICIOS GARANTIZADOS, COMPROMISOS Y CARTERA DE SERVICIOS</a:t>
            </a:r>
          </a:p>
        </p:txBody>
      </p:sp>
      <p:sp>
        <p:nvSpPr>
          <p:cNvPr id="16" name="Rectángulo redondeado 15"/>
          <p:cNvSpPr/>
          <p:nvPr/>
        </p:nvSpPr>
        <p:spPr>
          <a:xfrm>
            <a:off x="2094870" y="3846813"/>
            <a:ext cx="1322760" cy="438417"/>
          </a:xfrm>
          <a:prstGeom prst="roundRect">
            <a:avLst/>
          </a:prstGeom>
          <a:ln/>
        </p:spPr>
        <p:style>
          <a:lnRef idx="1">
            <a:schemeClr val="accent1"/>
          </a:lnRef>
          <a:fillRef idx="3">
            <a:schemeClr val="accent1"/>
          </a:fillRef>
          <a:effectRef idx="2">
            <a:schemeClr val="accent1"/>
          </a:effectRef>
          <a:fontRef idx="minor">
            <a:schemeClr val="lt1"/>
          </a:fontRef>
        </p:style>
        <p:txBody>
          <a:bodyPr rtlCol="0" anchor="ctr"/>
          <a:lstStyle/>
          <a:p>
            <a:r>
              <a:rPr lang="es-ES" b="1">
                <a:ln w="10160">
                  <a:solidFill>
                    <a:schemeClr val="accent5"/>
                  </a:solidFill>
                  <a:prstDash val="solid"/>
                </a:ln>
                <a:solidFill>
                  <a:srgbClr val="FFFFFF"/>
                </a:solidFill>
                <a:effectLst>
                  <a:outerShdw blurRad="38100" dist="22860" dir="5400000" algn="tl" rotWithShape="0">
                    <a:srgbClr val="000000">
                      <a:alpha val="30000"/>
                    </a:srgbClr>
                  </a:outerShdw>
                </a:effectLst>
              </a:rPr>
              <a:t>TÍTULO V</a:t>
            </a:r>
            <a:endParaRPr lang="es-ES" b="1"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17" name="Proceso alternativo 16"/>
          <p:cNvSpPr/>
          <p:nvPr/>
        </p:nvSpPr>
        <p:spPr>
          <a:xfrm>
            <a:off x="3564313" y="3846813"/>
            <a:ext cx="7032011" cy="487177"/>
          </a:xfrm>
          <a:prstGeom prst="flowChartAlternateProcess">
            <a:avLst/>
          </a:prstGeom>
          <a:solidFill>
            <a:schemeClr val="bg1">
              <a:lumMod val="8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600" b="1" dirty="0">
                <a:solidFill>
                  <a:schemeClr val="tx1"/>
                </a:solidFill>
                <a:cs typeface="Arial" panose="020B0604020202020204" pitchFamily="34" charset="0"/>
              </a:rPr>
              <a:t>FINANCIACIÓN</a:t>
            </a:r>
          </a:p>
        </p:txBody>
      </p:sp>
      <p:sp>
        <p:nvSpPr>
          <p:cNvPr id="19" name="Cheurón 18"/>
          <p:cNvSpPr/>
          <p:nvPr/>
        </p:nvSpPr>
        <p:spPr>
          <a:xfrm>
            <a:off x="1655114" y="5085184"/>
            <a:ext cx="1632574" cy="610428"/>
          </a:xfrm>
          <a:prstGeom prst="chevron">
            <a:avLst/>
          </a:prstGeom>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700" b="1" dirty="0">
                <a:ln w="12700" cmpd="sng">
                  <a:noFill/>
                  <a:prstDash val="solid"/>
                </a:ln>
                <a:solidFill>
                  <a:srgbClr val="0070C0"/>
                </a:solidFill>
              </a:rPr>
              <a:t>70 Artículos</a:t>
            </a:r>
          </a:p>
        </p:txBody>
      </p:sp>
      <p:sp>
        <p:nvSpPr>
          <p:cNvPr id="20" name="Cheurón 19"/>
          <p:cNvSpPr/>
          <p:nvPr/>
        </p:nvSpPr>
        <p:spPr>
          <a:xfrm>
            <a:off x="3071665" y="5085184"/>
            <a:ext cx="2232248" cy="610428"/>
          </a:xfrm>
          <a:prstGeom prst="chevron">
            <a:avLst/>
          </a:prstGeom>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36000" rIns="0" rtlCol="0" anchor="ctr"/>
          <a:lstStyle/>
          <a:p>
            <a:pPr algn="ctr"/>
            <a:r>
              <a:rPr lang="es-ES" sz="1700" b="1" dirty="0">
                <a:ln w="12700" cmpd="sng">
                  <a:noFill/>
                  <a:prstDash val="solid"/>
                </a:ln>
                <a:solidFill>
                  <a:srgbClr val="0070C0"/>
                </a:solidFill>
              </a:rPr>
              <a:t>9 Disposiciones Adicionales</a:t>
            </a:r>
          </a:p>
        </p:txBody>
      </p:sp>
      <p:sp>
        <p:nvSpPr>
          <p:cNvPr id="21" name="Cheurón 20"/>
          <p:cNvSpPr/>
          <p:nvPr/>
        </p:nvSpPr>
        <p:spPr>
          <a:xfrm>
            <a:off x="8688288" y="5085184"/>
            <a:ext cx="1944216" cy="610428"/>
          </a:xfrm>
          <a:custGeom>
            <a:avLst/>
            <a:gdLst>
              <a:gd name="connsiteX0" fmla="*/ 0 w 2497032"/>
              <a:gd name="connsiteY0" fmla="*/ 0 h 610428"/>
              <a:gd name="connsiteX1" fmla="*/ 2191818 w 2497032"/>
              <a:gd name="connsiteY1" fmla="*/ 0 h 610428"/>
              <a:gd name="connsiteX2" fmla="*/ 2497032 w 2497032"/>
              <a:gd name="connsiteY2" fmla="*/ 305214 h 610428"/>
              <a:gd name="connsiteX3" fmla="*/ 2191818 w 2497032"/>
              <a:gd name="connsiteY3" fmla="*/ 610428 h 610428"/>
              <a:gd name="connsiteX4" fmla="*/ 0 w 2497032"/>
              <a:gd name="connsiteY4" fmla="*/ 610428 h 610428"/>
              <a:gd name="connsiteX5" fmla="*/ 305214 w 2497032"/>
              <a:gd name="connsiteY5" fmla="*/ 305214 h 610428"/>
              <a:gd name="connsiteX6" fmla="*/ 0 w 2497032"/>
              <a:gd name="connsiteY6" fmla="*/ 0 h 610428"/>
              <a:gd name="connsiteX0" fmla="*/ 0 w 2277957"/>
              <a:gd name="connsiteY0" fmla="*/ 0 h 610428"/>
              <a:gd name="connsiteX1" fmla="*/ 2191818 w 2277957"/>
              <a:gd name="connsiteY1" fmla="*/ 0 h 610428"/>
              <a:gd name="connsiteX2" fmla="*/ 2277957 w 2277957"/>
              <a:gd name="connsiteY2" fmla="*/ 324264 h 610428"/>
              <a:gd name="connsiteX3" fmla="*/ 2191818 w 2277957"/>
              <a:gd name="connsiteY3" fmla="*/ 610428 h 610428"/>
              <a:gd name="connsiteX4" fmla="*/ 0 w 2277957"/>
              <a:gd name="connsiteY4" fmla="*/ 610428 h 610428"/>
              <a:gd name="connsiteX5" fmla="*/ 305214 w 2277957"/>
              <a:gd name="connsiteY5" fmla="*/ 305214 h 610428"/>
              <a:gd name="connsiteX6" fmla="*/ 0 w 2277957"/>
              <a:gd name="connsiteY6" fmla="*/ 0 h 6104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77957" h="610428">
                <a:moveTo>
                  <a:pt x="0" y="0"/>
                </a:moveTo>
                <a:lnTo>
                  <a:pt x="2191818" y="0"/>
                </a:lnTo>
                <a:lnTo>
                  <a:pt x="2277957" y="324264"/>
                </a:lnTo>
                <a:lnTo>
                  <a:pt x="2191818" y="610428"/>
                </a:lnTo>
                <a:lnTo>
                  <a:pt x="0" y="610428"/>
                </a:lnTo>
                <a:lnTo>
                  <a:pt x="305214" y="305214"/>
                </a:lnTo>
                <a:lnTo>
                  <a:pt x="0" y="0"/>
                </a:lnTo>
                <a:close/>
              </a:path>
            </a:pathLst>
          </a:custGeom>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700" b="1" dirty="0">
                <a:ln w="12700" cmpd="sng">
                  <a:noFill/>
                  <a:prstDash val="solid"/>
                </a:ln>
                <a:solidFill>
                  <a:srgbClr val="0070C0"/>
                </a:solidFill>
              </a:rPr>
              <a:t>12 Disposiciones Finales</a:t>
            </a:r>
          </a:p>
        </p:txBody>
      </p:sp>
      <p:sp>
        <p:nvSpPr>
          <p:cNvPr id="22" name="Cheurón 21"/>
          <p:cNvSpPr/>
          <p:nvPr/>
        </p:nvSpPr>
        <p:spPr>
          <a:xfrm>
            <a:off x="6960096" y="5085184"/>
            <a:ext cx="1911459" cy="610428"/>
          </a:xfrm>
          <a:prstGeom prst="chevron">
            <a:avLst/>
          </a:prstGeom>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36000" rIns="0" rtlCol="0" anchor="ctr"/>
          <a:lstStyle/>
          <a:p>
            <a:pPr algn="ctr"/>
            <a:r>
              <a:rPr lang="es-ES" sz="1700" b="1" dirty="0">
                <a:ln w="12700" cmpd="sng">
                  <a:noFill/>
                  <a:prstDash val="solid"/>
                </a:ln>
                <a:solidFill>
                  <a:srgbClr val="0070C0"/>
                </a:solidFill>
              </a:rPr>
              <a:t>1 Disposición Derogatoria</a:t>
            </a:r>
          </a:p>
        </p:txBody>
      </p:sp>
      <p:sp>
        <p:nvSpPr>
          <p:cNvPr id="23" name="Cheurón 22"/>
          <p:cNvSpPr/>
          <p:nvPr/>
        </p:nvSpPr>
        <p:spPr>
          <a:xfrm>
            <a:off x="5087889" y="5085184"/>
            <a:ext cx="2065457" cy="610428"/>
          </a:xfrm>
          <a:prstGeom prst="chevron">
            <a:avLst/>
          </a:prstGeom>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36000" rIns="0" rtlCol="0" anchor="ctr"/>
          <a:lstStyle/>
          <a:p>
            <a:pPr algn="ctr"/>
            <a:r>
              <a:rPr lang="es-ES" sz="1700" b="1" dirty="0">
                <a:ln w="12700" cmpd="sng">
                  <a:noFill/>
                  <a:prstDash val="solid"/>
                </a:ln>
                <a:solidFill>
                  <a:srgbClr val="0070C0"/>
                </a:solidFill>
              </a:rPr>
              <a:t>4 Disposiciones Transitorias</a:t>
            </a:r>
          </a:p>
        </p:txBody>
      </p:sp>
      <p:sp>
        <p:nvSpPr>
          <p:cNvPr id="24" name="Rectángulo redondeado 15">
            <a:extLst>
              <a:ext uri="{FF2B5EF4-FFF2-40B4-BE49-F238E27FC236}">
                <a16:creationId xmlns:a16="http://schemas.microsoft.com/office/drawing/2014/main" id="{283E7955-05B8-4DD6-9658-205901E7A27F}"/>
              </a:ext>
            </a:extLst>
          </p:cNvPr>
          <p:cNvSpPr/>
          <p:nvPr/>
        </p:nvSpPr>
        <p:spPr>
          <a:xfrm>
            <a:off x="2092886" y="4371437"/>
            <a:ext cx="1322760" cy="438417"/>
          </a:xfrm>
          <a:prstGeom prst="roundRect">
            <a:avLst/>
          </a:prstGeom>
          <a:ln/>
        </p:spPr>
        <p:style>
          <a:lnRef idx="1">
            <a:schemeClr val="accent1"/>
          </a:lnRef>
          <a:fillRef idx="3">
            <a:schemeClr val="accent1"/>
          </a:fillRef>
          <a:effectRef idx="2">
            <a:schemeClr val="accent1"/>
          </a:effectRef>
          <a:fontRef idx="minor">
            <a:schemeClr val="lt1"/>
          </a:fontRef>
        </p:style>
        <p:txBody>
          <a:bodyPr rtlCol="0" anchor="ctr"/>
          <a:lstStyle/>
          <a:p>
            <a:r>
              <a:rPr lang="es-ES"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TÍTULO VI</a:t>
            </a:r>
          </a:p>
        </p:txBody>
      </p:sp>
      <p:sp>
        <p:nvSpPr>
          <p:cNvPr id="25" name="Proceso alternativo 16">
            <a:extLst>
              <a:ext uri="{FF2B5EF4-FFF2-40B4-BE49-F238E27FC236}">
                <a16:creationId xmlns:a16="http://schemas.microsoft.com/office/drawing/2014/main" id="{328E85E9-6073-462F-AD63-10D3202A29E8}"/>
              </a:ext>
            </a:extLst>
          </p:cNvPr>
          <p:cNvSpPr/>
          <p:nvPr/>
        </p:nvSpPr>
        <p:spPr>
          <a:xfrm>
            <a:off x="3564312" y="4379249"/>
            <a:ext cx="7032011" cy="487177"/>
          </a:xfrm>
          <a:prstGeom prst="flowChartAlternateProcess">
            <a:avLst/>
          </a:prstGeom>
          <a:solidFill>
            <a:schemeClr val="bg1">
              <a:lumMod val="8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600" b="1" dirty="0">
                <a:solidFill>
                  <a:schemeClr val="tx1"/>
                </a:solidFill>
                <a:cs typeface="Arial" panose="020B0604020202020204" pitchFamily="34" charset="0"/>
              </a:rPr>
              <a:t>EVALUACIÓN DE LA POLÍTICA DE EMPLEO</a:t>
            </a:r>
          </a:p>
        </p:txBody>
      </p:sp>
    </p:spTree>
    <p:extLst>
      <p:ext uri="{BB962C8B-B14F-4D97-AF65-F5344CB8AC3E}">
        <p14:creationId xmlns:p14="http://schemas.microsoft.com/office/powerpoint/2010/main" val="1122859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4"/>
          </p:nvPr>
        </p:nvSpPr>
        <p:spPr/>
        <p:txBody>
          <a:bodyPr/>
          <a:lstStyle/>
          <a:p>
            <a:fld id="{6CD32176-65D9-4359-8594-D1C589AFA430}" type="slidenum">
              <a:rPr lang="es-ES_tradnl" sz="1200"/>
              <a:pPr/>
              <a:t>5</a:t>
            </a:fld>
            <a:endParaRPr lang="es-ES_tradnl" sz="1200" dirty="0"/>
          </a:p>
        </p:txBody>
      </p:sp>
      <p:sp>
        <p:nvSpPr>
          <p:cNvPr id="4" name="CuadroTexto 3">
            <a:extLst>
              <a:ext uri="{FF2B5EF4-FFF2-40B4-BE49-F238E27FC236}">
                <a16:creationId xmlns:a16="http://schemas.microsoft.com/office/drawing/2014/main" id="{90A70CFE-CBCB-40E6-BF91-E58F17D2C8B9}"/>
              </a:ext>
            </a:extLst>
          </p:cNvPr>
          <p:cNvSpPr txBox="1"/>
          <p:nvPr/>
        </p:nvSpPr>
        <p:spPr>
          <a:xfrm>
            <a:off x="1834936" y="1098975"/>
            <a:ext cx="8315668" cy="5106654"/>
          </a:xfrm>
          <a:prstGeom prst="rect">
            <a:avLst/>
          </a:prstGeom>
          <a:noFill/>
        </p:spPr>
        <p:txBody>
          <a:bodyPr wrap="square" rtlCol="0">
            <a:spAutoFit/>
          </a:bodyPr>
          <a:lstStyle/>
          <a:p>
            <a:pPr algn="ctr"/>
            <a:r>
              <a:rPr lang="es-ES" sz="1662" b="1" cap="all" dirty="0">
                <a:solidFill>
                  <a:schemeClr val="accent2"/>
                </a:solidFill>
                <a:cs typeface="Arial" panose="020B0604020202020204" pitchFamily="34" charset="0"/>
              </a:rPr>
              <a:t>RESUMEN: PRINCIPALES NOVEDADES DEL PROYECTO DE LEY DE EMPLEO</a:t>
            </a:r>
          </a:p>
          <a:p>
            <a:pPr algn="ctr"/>
            <a:endParaRPr lang="es-ES" sz="738" b="1" cap="all" dirty="0">
              <a:solidFill>
                <a:schemeClr val="accent2"/>
              </a:solidFill>
              <a:cs typeface="Arial" panose="020B0604020202020204" pitchFamily="34" charset="0"/>
            </a:endParaRPr>
          </a:p>
          <a:p>
            <a:pPr marL="270666" indent="-270666" algn="just">
              <a:buFont typeface="Arial" panose="020B0604020202020204" pitchFamily="34" charset="0"/>
              <a:buChar char="•"/>
            </a:pPr>
            <a:r>
              <a:rPr lang="es-ES_tradnl" sz="1200" dirty="0"/>
              <a:t>La norma recoge, en los artículos 2 y 3, una serie de </a:t>
            </a:r>
            <a:r>
              <a:rPr lang="es-ES_tradnl" sz="1200" b="1" dirty="0"/>
              <a:t>definiciones de términos utilizados</a:t>
            </a:r>
            <a:r>
              <a:rPr lang="es-ES_tradnl" sz="1200" dirty="0"/>
              <a:t> en la misma, entre las que se encuentran las de acuerdo de actividad, colocación adecuada o búsqueda activa de empleo, entre otras. </a:t>
            </a:r>
          </a:p>
          <a:p>
            <a:pPr algn="just"/>
            <a:endParaRPr lang="es-ES" sz="1200" dirty="0"/>
          </a:p>
          <a:p>
            <a:pPr marL="270666" indent="-270666" algn="just">
              <a:buFont typeface="Arial" panose="020B0604020202020204" pitchFamily="34" charset="0"/>
              <a:buChar char="•"/>
            </a:pPr>
            <a:r>
              <a:rPr lang="es-ES_tradnl" sz="1200" b="1" dirty="0"/>
              <a:t>Se incorporan los principios rectores</a:t>
            </a:r>
            <a:r>
              <a:rPr lang="es-ES_tradnl" sz="1200" dirty="0"/>
              <a:t>, regulados en el artículo 5 y entre los que se encuentran los de </a:t>
            </a:r>
            <a:r>
              <a:rPr lang="es-ES" sz="1200" dirty="0"/>
              <a:t>igualdad y no discriminación en el acceso y consolidación del empleo por motivo de raza, sexo, religión o convicciones, edad, discapacidad, opinión política, procedencia nacional u orientación sexual; de transparencia en el funcionamiento del mercado de trabajo, de eficacia y eficiencia en el diseño y ejecución de las políticas de empleo o de adecuación a las características del territorio.</a:t>
            </a:r>
          </a:p>
          <a:p>
            <a:pPr algn="just"/>
            <a:endParaRPr lang="es-ES" sz="1200" b="1" dirty="0">
              <a:cs typeface="Arial" panose="020B0604020202020204" pitchFamily="34" charset="0"/>
            </a:endParaRPr>
          </a:p>
          <a:p>
            <a:pPr marL="270666" indent="-270666" algn="just">
              <a:buFont typeface="Arial" panose="020B0604020202020204" pitchFamily="34" charset="0"/>
              <a:buChar char="•"/>
            </a:pPr>
            <a:r>
              <a:rPr lang="es-ES" sz="1200" dirty="0"/>
              <a:t>Junto a los instrumentos de planificación y coordinación, se crea una nueva figura, </a:t>
            </a:r>
            <a:r>
              <a:rPr lang="es-ES" sz="1200" b="1" dirty="0"/>
              <a:t>las recomendaciones Específicas para el Fomento del Empleo Digno </a:t>
            </a:r>
            <a:r>
              <a:rPr lang="es-ES" sz="1200" dirty="0"/>
              <a:t>(artículo 9.3), con la finalidad de trazar líneas estratégicas de actuación concretas para corregir desviaciones en la consecución de los objetivos recogidos en la Estrategia y en el </a:t>
            </a:r>
            <a:r>
              <a:rPr lang="es-ES" sz="1292" dirty="0"/>
              <a:t>Plan Anual para el Fomento del Empleo Digno. </a:t>
            </a:r>
            <a:endParaRPr lang="es-ES" sz="1200" dirty="0"/>
          </a:p>
          <a:p>
            <a:pPr marL="270666" indent="-270666" algn="just">
              <a:buFont typeface="Arial" panose="020B0604020202020204" pitchFamily="34" charset="0"/>
              <a:buChar char="•"/>
            </a:pPr>
            <a:endParaRPr lang="es-ES" sz="1200" dirty="0">
              <a:cs typeface="Arial" panose="020B0604020202020204" pitchFamily="34" charset="0"/>
            </a:endParaRPr>
          </a:p>
          <a:p>
            <a:pPr marL="270666" indent="-270666" algn="just">
              <a:buFont typeface="Arial" panose="020B0604020202020204" pitchFamily="34" charset="0"/>
              <a:buChar char="•"/>
            </a:pPr>
            <a:r>
              <a:rPr lang="es-ES" sz="1200" b="1" dirty="0"/>
              <a:t>Se amplía la regulación del Sistema Público Integrado de Información de los Servicios de Empleo </a:t>
            </a:r>
            <a:r>
              <a:rPr lang="es-ES" sz="1200" dirty="0"/>
              <a:t>(artículos 14 al 17): criterios orientadores, referencias al tratamiento de datos o a la toma de decisiones fundamentada en el análisis de datos y las evidencias estadísticas.</a:t>
            </a:r>
          </a:p>
          <a:p>
            <a:pPr algn="just"/>
            <a:endParaRPr lang="es-ES" sz="1200" dirty="0"/>
          </a:p>
          <a:p>
            <a:pPr marL="270666" indent="-270666" algn="just">
              <a:buFont typeface="Arial" panose="020B0604020202020204" pitchFamily="34" charset="0"/>
              <a:buChar char="•"/>
            </a:pPr>
            <a:r>
              <a:rPr lang="es-ES" sz="1200" b="1" dirty="0"/>
              <a:t>Se autoriza la creación de la Agencia Española de Empleo</a:t>
            </a:r>
            <a:r>
              <a:rPr lang="es-ES" sz="1200" dirty="0"/>
              <a:t>, sometida a función interventora, regulándose mediante Real Decreto las condiciones de la transformación del Servicio Público de Empleo Estatal en la misma</a:t>
            </a:r>
            <a:r>
              <a:rPr lang="es-ES_tradnl" sz="1200" dirty="0"/>
              <a:t> (artículos 18 a 22 y disposición adicional primera) y se constituye la </a:t>
            </a:r>
            <a:r>
              <a:rPr lang="es-ES_tradnl" sz="1200" b="1" dirty="0"/>
              <a:t>Oficina de Análisis de Empleo </a:t>
            </a:r>
            <a:r>
              <a:rPr lang="es-ES_tradnl" sz="1200" dirty="0"/>
              <a:t>como área especializada (DA tercera). </a:t>
            </a:r>
          </a:p>
          <a:p>
            <a:pPr marL="270666" indent="-270666" algn="just">
              <a:buFont typeface="Arial" panose="020B0604020202020204" pitchFamily="34" charset="0"/>
              <a:buChar char="•"/>
            </a:pPr>
            <a:endParaRPr lang="es-ES_tradnl" sz="1200" dirty="0">
              <a:solidFill>
                <a:srgbClr val="FF0000"/>
              </a:solidFill>
            </a:endParaRPr>
          </a:p>
          <a:p>
            <a:pPr marL="270666" indent="-270666" algn="just">
              <a:buFont typeface="Arial" panose="020B0604020202020204" pitchFamily="34" charset="0"/>
              <a:buChar char="•"/>
            </a:pPr>
            <a:r>
              <a:rPr lang="es-ES_tradnl" sz="1200" dirty="0"/>
              <a:t>Se regulan expresamente las figuras de las </a:t>
            </a:r>
            <a:r>
              <a:rPr lang="es-ES_tradnl" sz="1200" b="1" dirty="0"/>
              <a:t>entidades públicas (entidades locales) y privadas colaboradoras </a:t>
            </a:r>
            <a:r>
              <a:rPr lang="es-ES_tradnl" sz="1200" dirty="0"/>
              <a:t>de la Agencia Española de Empleo y de los servicios públicos de empleo de las Comunidades Autónomas. </a:t>
            </a:r>
          </a:p>
          <a:p>
            <a:pPr marL="270666" indent="-270666" algn="just">
              <a:buFont typeface="Arial" panose="020B0604020202020204" pitchFamily="34" charset="0"/>
              <a:buChar char="•"/>
            </a:pPr>
            <a:endParaRPr lang="es-ES_tradnl" sz="1200" dirty="0"/>
          </a:p>
          <a:p>
            <a:pPr marL="270666" indent="-270666" algn="just">
              <a:buFont typeface="Arial" panose="020B0604020202020204" pitchFamily="34" charset="0"/>
              <a:buChar char="•"/>
            </a:pPr>
            <a:endParaRPr lang="es-ES_tradnl" sz="1200" dirty="0"/>
          </a:p>
        </p:txBody>
      </p:sp>
      <p:sp>
        <p:nvSpPr>
          <p:cNvPr id="6" name="Rectángulo 5">
            <a:extLst>
              <a:ext uri="{FF2B5EF4-FFF2-40B4-BE49-F238E27FC236}">
                <a16:creationId xmlns:a16="http://schemas.microsoft.com/office/drawing/2014/main" id="{99BFBDDC-C7C0-4B69-8530-CDEB9551F16A}"/>
              </a:ext>
            </a:extLst>
          </p:cNvPr>
          <p:cNvSpPr/>
          <p:nvPr/>
        </p:nvSpPr>
        <p:spPr>
          <a:xfrm>
            <a:off x="3054785" y="489408"/>
            <a:ext cx="6082434" cy="348109"/>
          </a:xfrm>
          <a:prstGeom prst="rect">
            <a:avLst/>
          </a:prstGeom>
        </p:spPr>
        <p:txBody>
          <a:bodyPr wrap="none">
            <a:spAutoFit/>
          </a:bodyPr>
          <a:lstStyle/>
          <a:p>
            <a:pPr algn="ctr"/>
            <a:r>
              <a:rPr lang="es-ES" sz="1662" dirty="0">
                <a:solidFill>
                  <a:schemeClr val="bg1"/>
                </a:solidFill>
                <a:latin typeface="Arial" panose="020B0604020202020204" pitchFamily="34" charset="0"/>
                <a:cs typeface="Arial" panose="020B0604020202020204" pitchFamily="34" charset="0"/>
              </a:rPr>
              <a:t>PROYECTO DE LEY DE EMPLEO: RESUMEN NOVEDADES</a:t>
            </a:r>
            <a:endParaRPr lang="es-ES" sz="1662"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603355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4"/>
          </p:nvPr>
        </p:nvSpPr>
        <p:spPr/>
        <p:txBody>
          <a:bodyPr/>
          <a:lstStyle/>
          <a:p>
            <a:fld id="{6CD32176-65D9-4359-8594-D1C589AFA430}" type="slidenum">
              <a:rPr lang="es-ES_tradnl" sz="1200"/>
              <a:pPr/>
              <a:t>6</a:t>
            </a:fld>
            <a:endParaRPr lang="es-ES_tradnl" sz="1200" dirty="0"/>
          </a:p>
        </p:txBody>
      </p:sp>
      <p:sp>
        <p:nvSpPr>
          <p:cNvPr id="4" name="CuadroTexto 3">
            <a:extLst>
              <a:ext uri="{FF2B5EF4-FFF2-40B4-BE49-F238E27FC236}">
                <a16:creationId xmlns:a16="http://schemas.microsoft.com/office/drawing/2014/main" id="{90A70CFE-CBCB-40E6-BF91-E58F17D2C8B9}"/>
              </a:ext>
            </a:extLst>
          </p:cNvPr>
          <p:cNvSpPr txBox="1"/>
          <p:nvPr/>
        </p:nvSpPr>
        <p:spPr>
          <a:xfrm>
            <a:off x="1834936" y="1098977"/>
            <a:ext cx="8315668" cy="6001643"/>
          </a:xfrm>
          <a:prstGeom prst="rect">
            <a:avLst/>
          </a:prstGeom>
          <a:noFill/>
        </p:spPr>
        <p:txBody>
          <a:bodyPr wrap="square" rtlCol="0">
            <a:spAutoFit/>
          </a:bodyPr>
          <a:lstStyle/>
          <a:p>
            <a:pPr algn="ctr"/>
            <a:r>
              <a:rPr lang="es-ES" sz="1662" b="1" cap="all" dirty="0">
                <a:solidFill>
                  <a:schemeClr val="accent2"/>
                </a:solidFill>
                <a:cs typeface="Arial" panose="020B0604020202020204" pitchFamily="34" charset="0"/>
              </a:rPr>
              <a:t>RESUMEN: PRINCIPALES NOVEDADES DEL PROYECTO DE LEY DE EMPLEO</a:t>
            </a:r>
          </a:p>
          <a:p>
            <a:pPr algn="ctr"/>
            <a:endParaRPr lang="es-ES" sz="1200" b="1" cap="all" dirty="0">
              <a:solidFill>
                <a:schemeClr val="accent2"/>
              </a:solidFill>
              <a:cs typeface="Arial" panose="020B0604020202020204" pitchFamily="34" charset="0"/>
            </a:endParaRPr>
          </a:p>
          <a:p>
            <a:pPr algn="ctr"/>
            <a:endParaRPr lang="es-ES" sz="1200" dirty="0">
              <a:cs typeface="Arial" panose="020B0604020202020204" pitchFamily="34" charset="0"/>
            </a:endParaRPr>
          </a:p>
          <a:p>
            <a:pPr marL="263776" indent="-263776" algn="just">
              <a:buFont typeface="Arial" panose="020B0604020202020204" pitchFamily="34" charset="0"/>
              <a:buChar char="•"/>
            </a:pPr>
            <a:r>
              <a:rPr lang="es-ES" sz="1200" dirty="0">
                <a:cs typeface="Arial" panose="020B0604020202020204" pitchFamily="34" charset="0"/>
              </a:rPr>
              <a:t>Para el desarrollo de las políticas activas de empleo, se incorpora a la norma una nueva figura, los </a:t>
            </a:r>
            <a:r>
              <a:rPr lang="es-ES" sz="1200" b="1" dirty="0">
                <a:cs typeface="Arial" panose="020B0604020202020204" pitchFamily="34" charset="0"/>
              </a:rPr>
              <a:t>contratos-programa para la ejecución de políticas activas de empleo </a:t>
            </a:r>
            <a:r>
              <a:rPr lang="es-ES" sz="1200" dirty="0">
                <a:cs typeface="Arial" panose="020B0604020202020204" pitchFamily="34" charset="0"/>
              </a:rPr>
              <a:t>con otras entidades del sector público, singularmente con entidades locales y universidades públicas, así como con las cámaras de comercio, industria, servicios y, en su caso, navegación.</a:t>
            </a:r>
          </a:p>
          <a:p>
            <a:pPr algn="just"/>
            <a:endParaRPr lang="es-ES" sz="1200" dirty="0">
              <a:cs typeface="Arial" panose="020B0604020202020204" pitchFamily="34" charset="0"/>
            </a:endParaRPr>
          </a:p>
          <a:p>
            <a:pPr marL="263776" indent="-263776" algn="just">
              <a:buFont typeface="Arial" panose="020B0604020202020204" pitchFamily="34" charset="0"/>
              <a:buChar char="•"/>
            </a:pPr>
            <a:r>
              <a:rPr lang="es-ES" sz="1200" dirty="0">
                <a:cs typeface="Arial" panose="020B0604020202020204" pitchFamily="34" charset="0"/>
              </a:rPr>
              <a:t>Se incorporan tres tasas para la medición de la mejora de la empleabilidad: </a:t>
            </a:r>
            <a:r>
              <a:rPr lang="es-ES" sz="1200" b="1" dirty="0">
                <a:cs typeface="Arial" panose="020B0604020202020204" pitchFamily="34" charset="0"/>
              </a:rPr>
              <a:t>tasas de empleabilidad, intermediación y cobertura. </a:t>
            </a:r>
          </a:p>
          <a:p>
            <a:pPr marL="270666" indent="-270666" algn="just">
              <a:buFont typeface="Arial" panose="020B0604020202020204" pitchFamily="34" charset="0"/>
              <a:buChar char="•"/>
            </a:pPr>
            <a:endParaRPr lang="es-ES" sz="1200" b="1" dirty="0">
              <a:cs typeface="Arial" panose="020B0604020202020204" pitchFamily="34" charset="0"/>
            </a:endParaRPr>
          </a:p>
          <a:p>
            <a:pPr marL="293214" indent="-293214" algn="just">
              <a:buFont typeface="Arial" panose="020B0604020202020204" pitchFamily="34" charset="0"/>
              <a:buChar char="•"/>
            </a:pPr>
            <a:r>
              <a:rPr lang="es-ES" sz="1200" b="1" dirty="0">
                <a:cs typeface="Arial" panose="020B0604020202020204" pitchFamily="34" charset="0"/>
              </a:rPr>
              <a:t>Se amplían los colectivos de atención prioritaria</a:t>
            </a:r>
            <a:r>
              <a:rPr lang="es-ES" sz="1200" dirty="0">
                <a:cs typeface="Arial" panose="020B0604020202020204" pitchFamily="34" charset="0"/>
              </a:rPr>
              <a:t> reconocidos en el actual TR de la Ley de Empleo: se incluyen personas con capacidad intelectual límite, personas con trastornos del espectro autista, personas LGTBI, en particular trans, personas mayores de 45 años, personas migrantes, personas beneficiarias y solicitantes protección internacional, mujeres víctimas de violencia de género, personas gitanas, o pertenecientes a otras minorías étnicas, personas trabajadoras provenientes de sectores en reestructuración, personas afectadas por drogodependencias y otras adicciones, entre otros colectivos de especial vulnerabilidad. En cualquier caso, </a:t>
            </a:r>
            <a:r>
              <a:rPr lang="es-ES" sz="1200" b="1" dirty="0">
                <a:cs typeface="Arial" panose="020B0604020202020204" pitchFamily="34" charset="0"/>
              </a:rPr>
              <a:t>se podrán incluir más colectivos en el marco del Sistema Nacional de Empleo, además de que los servicios públicos de empleo de las comunidades autónomas podrán identificar colectivos propios.</a:t>
            </a:r>
          </a:p>
          <a:p>
            <a:pPr algn="just"/>
            <a:endParaRPr lang="es-ES" sz="1200" b="1" dirty="0">
              <a:cs typeface="Arial" panose="020B0604020202020204" pitchFamily="34" charset="0"/>
            </a:endParaRPr>
          </a:p>
          <a:p>
            <a:pPr marL="270666" indent="-270666" algn="just">
              <a:buFont typeface="Arial" panose="020B0604020202020204" pitchFamily="34" charset="0"/>
              <a:buChar char="•"/>
            </a:pPr>
            <a:r>
              <a:rPr lang="es-ES" sz="1200" b="1" dirty="0">
                <a:cs typeface="Arial" panose="020B0604020202020204" pitchFamily="34" charset="0"/>
              </a:rPr>
              <a:t>Las agencias de colocación </a:t>
            </a:r>
            <a:r>
              <a:rPr lang="es-ES" sz="1200" dirty="0">
                <a:cs typeface="Arial" panose="020B0604020202020204" pitchFamily="34" charset="0"/>
              </a:rPr>
              <a:t>que actúen con ánimo de lucro deberán, al margen de la actividad concertada públicamente, desarrollar al menos un </a:t>
            </a:r>
            <a:r>
              <a:rPr lang="es-ES" sz="1200" b="1" dirty="0">
                <a:cs typeface="Arial" panose="020B0604020202020204" pitchFamily="34" charset="0"/>
              </a:rPr>
              <a:t>50 por ciento de su actividad con fondos propios.</a:t>
            </a:r>
          </a:p>
          <a:p>
            <a:endParaRPr lang="es-ES" sz="1200" b="1" dirty="0">
              <a:cs typeface="Arial" panose="020B0604020202020204" pitchFamily="34" charset="0"/>
            </a:endParaRPr>
          </a:p>
          <a:p>
            <a:pPr marL="270666" indent="-270666" algn="just">
              <a:buFont typeface="Arial" panose="020B0604020202020204" pitchFamily="34" charset="0"/>
              <a:buChar char="•"/>
            </a:pPr>
            <a:r>
              <a:rPr lang="es-ES" sz="1200" dirty="0">
                <a:cs typeface="Arial" panose="020B0604020202020204" pitchFamily="34" charset="0"/>
              </a:rPr>
              <a:t>Cuando ello sea necesario, los servicios públicos de empleo se coordinarán con los servicios sociales para dar una mejor atención a los colectivos de atención prioritaria mediante protocolos de coordinación aprobados para tal fin.</a:t>
            </a:r>
          </a:p>
          <a:p>
            <a:pPr algn="just"/>
            <a:endParaRPr lang="es-ES" sz="1200" dirty="0">
              <a:cs typeface="Arial" panose="020B0604020202020204" pitchFamily="34" charset="0"/>
            </a:endParaRPr>
          </a:p>
          <a:p>
            <a:pPr marL="270666" indent="-270666" algn="just">
              <a:buFont typeface="Arial" panose="020B0604020202020204" pitchFamily="34" charset="0"/>
              <a:buChar char="•"/>
            </a:pPr>
            <a:r>
              <a:rPr lang="es-ES" sz="1200" dirty="0">
                <a:cs typeface="Arial" panose="020B0604020202020204" pitchFamily="34" charset="0"/>
              </a:rPr>
              <a:t>Se plasma al máximo nivel normativo un </a:t>
            </a:r>
            <a:r>
              <a:rPr lang="es-ES" sz="1200" b="1" dirty="0">
                <a:cs typeface="Arial" panose="020B0604020202020204" pitchFamily="34" charset="0"/>
              </a:rPr>
              <a:t>listado de 10 servicios garantizados para las personas demandantes</a:t>
            </a:r>
            <a:r>
              <a:rPr lang="es-ES" sz="1200" dirty="0">
                <a:cs typeface="Arial" panose="020B0604020202020204" pitchFamily="34" charset="0"/>
              </a:rPr>
              <a:t> de los servicios de empleo, en proceso de evaluación económica, </a:t>
            </a:r>
            <a:r>
              <a:rPr lang="es-ES" sz="1200" b="1" dirty="0">
                <a:cs typeface="Arial" panose="020B0604020202020204" pitchFamily="34" charset="0"/>
              </a:rPr>
              <a:t>y de 6 compromisos a asumir </a:t>
            </a:r>
            <a:r>
              <a:rPr lang="es-ES" sz="1200" dirty="0">
                <a:cs typeface="Arial" panose="020B0604020202020204" pitchFamily="34" charset="0"/>
              </a:rPr>
              <a:t>por estos. Asimismo, se incluye </a:t>
            </a:r>
            <a:r>
              <a:rPr lang="es-ES" sz="1200" b="1" dirty="0">
                <a:cs typeface="Arial" panose="020B0604020202020204" pitchFamily="34" charset="0"/>
              </a:rPr>
              <a:t>un listado de 6 servicios garantizados y de 3 compromisos </a:t>
            </a:r>
            <a:r>
              <a:rPr lang="es-ES" sz="1200" dirty="0">
                <a:cs typeface="Arial" panose="020B0604020202020204" pitchFamily="34" charset="0"/>
              </a:rPr>
              <a:t>a asumir por las </a:t>
            </a:r>
            <a:r>
              <a:rPr lang="es-ES" sz="1200" b="1" dirty="0">
                <a:cs typeface="Arial" panose="020B0604020202020204" pitchFamily="34" charset="0"/>
              </a:rPr>
              <a:t>personas, empresas y demás entidades empleadoras</a:t>
            </a:r>
            <a:r>
              <a:rPr lang="es-ES" sz="1200" dirty="0">
                <a:cs typeface="Arial" panose="020B0604020202020204" pitchFamily="34" charset="0"/>
              </a:rPr>
              <a:t>. </a:t>
            </a:r>
          </a:p>
          <a:p>
            <a:pPr marL="270666" indent="-270666" algn="just">
              <a:buFont typeface="Arial" panose="020B0604020202020204" pitchFamily="34" charset="0"/>
              <a:buChar char="•"/>
            </a:pPr>
            <a:endParaRPr lang="es-ES" sz="1200" dirty="0">
              <a:cs typeface="Arial" panose="020B0604020202020204" pitchFamily="34" charset="0"/>
            </a:endParaRPr>
          </a:p>
          <a:p>
            <a:pPr marL="270666" indent="-270666" algn="just">
              <a:buFont typeface="Arial" panose="020B0604020202020204" pitchFamily="34" charset="0"/>
              <a:buChar char="•"/>
            </a:pPr>
            <a:endParaRPr lang="es-ES" sz="1200" dirty="0">
              <a:cs typeface="Arial" panose="020B0604020202020204" pitchFamily="34" charset="0"/>
            </a:endParaRPr>
          </a:p>
          <a:p>
            <a:pPr marL="270666" indent="-270666" algn="just">
              <a:buFont typeface="Arial" panose="020B0604020202020204" pitchFamily="34" charset="0"/>
              <a:buChar char="•"/>
            </a:pPr>
            <a:endParaRPr lang="es-ES" sz="1200" dirty="0">
              <a:cs typeface="Arial" panose="020B0604020202020204" pitchFamily="34" charset="0"/>
            </a:endParaRPr>
          </a:p>
          <a:p>
            <a:pPr marL="270666" indent="-270666" algn="just">
              <a:buFont typeface="Arial" panose="020B0604020202020204" pitchFamily="34" charset="0"/>
              <a:buChar char="•"/>
            </a:pPr>
            <a:endParaRPr lang="es-ES" sz="1200" dirty="0">
              <a:cs typeface="Arial" panose="020B0604020202020204" pitchFamily="34" charset="0"/>
            </a:endParaRPr>
          </a:p>
          <a:p>
            <a:pPr algn="ctr"/>
            <a:endParaRPr lang="es-ES" sz="738" b="1" cap="all" dirty="0">
              <a:solidFill>
                <a:schemeClr val="accent2"/>
              </a:solidFill>
              <a:cs typeface="Arial" panose="020B0604020202020204" pitchFamily="34" charset="0"/>
            </a:endParaRPr>
          </a:p>
        </p:txBody>
      </p:sp>
      <p:sp>
        <p:nvSpPr>
          <p:cNvPr id="6" name="Rectángulo 5">
            <a:extLst>
              <a:ext uri="{FF2B5EF4-FFF2-40B4-BE49-F238E27FC236}">
                <a16:creationId xmlns:a16="http://schemas.microsoft.com/office/drawing/2014/main" id="{99BFBDDC-C7C0-4B69-8530-CDEB9551F16A}"/>
              </a:ext>
            </a:extLst>
          </p:cNvPr>
          <p:cNvSpPr/>
          <p:nvPr/>
        </p:nvSpPr>
        <p:spPr>
          <a:xfrm>
            <a:off x="3054785" y="489408"/>
            <a:ext cx="6082434" cy="348109"/>
          </a:xfrm>
          <a:prstGeom prst="rect">
            <a:avLst/>
          </a:prstGeom>
        </p:spPr>
        <p:txBody>
          <a:bodyPr wrap="none">
            <a:spAutoFit/>
          </a:bodyPr>
          <a:lstStyle/>
          <a:p>
            <a:pPr algn="ctr"/>
            <a:r>
              <a:rPr lang="es-ES" sz="1662" dirty="0">
                <a:solidFill>
                  <a:schemeClr val="bg1"/>
                </a:solidFill>
                <a:latin typeface="Arial" panose="020B0604020202020204" pitchFamily="34" charset="0"/>
                <a:cs typeface="Arial" panose="020B0604020202020204" pitchFamily="34" charset="0"/>
              </a:rPr>
              <a:t>PROYECTO DE LEY DE EMPLEO: RESUMEN NOVEDADES</a:t>
            </a:r>
            <a:endParaRPr lang="es-ES" sz="1662"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82629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4"/>
          </p:nvPr>
        </p:nvSpPr>
        <p:spPr>
          <a:xfrm>
            <a:off x="1634840" y="6328386"/>
            <a:ext cx="549424" cy="365125"/>
          </a:xfrm>
        </p:spPr>
        <p:txBody>
          <a:bodyPr/>
          <a:lstStyle/>
          <a:p>
            <a:fld id="{6CD32176-65D9-4359-8594-D1C589AFA430}" type="slidenum">
              <a:rPr lang="es-ES_tradnl" sz="1200"/>
              <a:pPr/>
              <a:t>7</a:t>
            </a:fld>
            <a:endParaRPr lang="es-ES_tradnl" sz="1200" dirty="0"/>
          </a:p>
        </p:txBody>
      </p:sp>
      <p:sp>
        <p:nvSpPr>
          <p:cNvPr id="4" name="CuadroTexto 3">
            <a:extLst>
              <a:ext uri="{FF2B5EF4-FFF2-40B4-BE49-F238E27FC236}">
                <a16:creationId xmlns:a16="http://schemas.microsoft.com/office/drawing/2014/main" id="{90A70CFE-CBCB-40E6-BF91-E58F17D2C8B9}"/>
              </a:ext>
            </a:extLst>
          </p:cNvPr>
          <p:cNvSpPr txBox="1"/>
          <p:nvPr/>
        </p:nvSpPr>
        <p:spPr>
          <a:xfrm>
            <a:off x="1834936" y="1098977"/>
            <a:ext cx="8315668" cy="4893647"/>
          </a:xfrm>
          <a:prstGeom prst="rect">
            <a:avLst/>
          </a:prstGeom>
          <a:noFill/>
        </p:spPr>
        <p:txBody>
          <a:bodyPr wrap="square" rtlCol="0">
            <a:spAutoFit/>
          </a:bodyPr>
          <a:lstStyle/>
          <a:p>
            <a:pPr algn="ctr"/>
            <a:r>
              <a:rPr lang="es-ES" sz="1662" b="1" cap="all" dirty="0">
                <a:solidFill>
                  <a:schemeClr val="accent2"/>
                </a:solidFill>
                <a:cs typeface="Arial" panose="020B0604020202020204" pitchFamily="34" charset="0"/>
              </a:rPr>
              <a:t>RESUMEN: PRINCIPALES NOVEDADES DEL PROYECTO DE LEY DE EMPLEO</a:t>
            </a:r>
          </a:p>
          <a:p>
            <a:pPr algn="just"/>
            <a:endParaRPr lang="es-ES" sz="1200" dirty="0">
              <a:cs typeface="Arial" panose="020B0604020202020204" pitchFamily="34" charset="0"/>
            </a:endParaRPr>
          </a:p>
          <a:p>
            <a:pPr marL="270666" indent="-270666" algn="just">
              <a:buFont typeface="Arial" panose="020B0604020202020204" pitchFamily="34" charset="0"/>
              <a:buChar char="•"/>
            </a:pPr>
            <a:r>
              <a:rPr lang="es-ES" sz="1200" dirty="0">
                <a:cs typeface="Arial" panose="020B0604020202020204" pitchFamily="34" charset="0"/>
              </a:rPr>
              <a:t>En materia de </a:t>
            </a:r>
            <a:r>
              <a:rPr lang="es-ES" sz="1200" b="1" u="sng" dirty="0">
                <a:cs typeface="Arial" panose="020B0604020202020204" pitchFamily="34" charset="0"/>
              </a:rPr>
              <a:t>financiación</a:t>
            </a:r>
            <a:r>
              <a:rPr lang="es-ES" sz="1200" dirty="0">
                <a:cs typeface="Arial" panose="020B0604020202020204" pitchFamily="34" charset="0"/>
              </a:rPr>
              <a:t>: </a:t>
            </a:r>
          </a:p>
          <a:p>
            <a:pPr algn="just"/>
            <a:endParaRPr lang="es-ES" sz="1200" dirty="0">
              <a:cs typeface="Arial" panose="020B0604020202020204" pitchFamily="34" charset="0"/>
            </a:endParaRPr>
          </a:p>
          <a:p>
            <a:pPr marL="263776" indent="-263776" algn="just">
              <a:buFont typeface="Wingdings" panose="05000000000000000000" pitchFamily="2" charset="2"/>
              <a:buChar char="ü"/>
            </a:pPr>
            <a:r>
              <a:rPr lang="es-ES" sz="1200" dirty="0">
                <a:cs typeface="Arial" panose="020B0604020202020204" pitchFamily="34" charset="0"/>
              </a:rPr>
              <a:t>Se reconoce la posibilidad de </a:t>
            </a:r>
            <a:r>
              <a:rPr lang="es-ES" sz="1200" b="1" dirty="0">
                <a:cs typeface="Arial" panose="020B0604020202020204" pitchFamily="34" charset="0"/>
              </a:rPr>
              <a:t>acordar criterios de distribución </a:t>
            </a:r>
            <a:r>
              <a:rPr lang="es-ES" sz="1200" b="1" dirty="0"/>
              <a:t>de carácter plurianual y la distribución de los fondos para ejercicios futuros</a:t>
            </a:r>
            <a:r>
              <a:rPr lang="es-ES" sz="1200" dirty="0"/>
              <a:t>, por Acuerdo de Consejo de Ministros, previo informe del Ministerio de Hacienda y Función Pública, siempre que no superen los límites y las anualidades fijadas en el artículo 47.2 de la Ley 47/2003, de 26 de noviembre </a:t>
            </a:r>
            <a:r>
              <a:rPr lang="es-ES" sz="1200" dirty="0">
                <a:cs typeface="Arial" panose="020B0604020202020204" pitchFamily="34" charset="0"/>
              </a:rPr>
              <a:t>(artículo 62.2). </a:t>
            </a:r>
            <a:endParaRPr lang="es-ES" sz="1200" dirty="0"/>
          </a:p>
          <a:p>
            <a:pPr algn="just"/>
            <a:endParaRPr lang="es-ES" sz="1200" b="1" dirty="0">
              <a:cs typeface="Arial" panose="020B0604020202020204" pitchFamily="34" charset="0"/>
            </a:endParaRPr>
          </a:p>
          <a:p>
            <a:pPr marL="263776" indent="-263776" algn="just">
              <a:buFont typeface="Wingdings" panose="05000000000000000000" pitchFamily="2" charset="2"/>
              <a:buChar char="ü"/>
            </a:pPr>
            <a:r>
              <a:rPr lang="es-ES" sz="1200" dirty="0">
                <a:cs typeface="Arial" panose="020B0604020202020204" pitchFamily="34" charset="0"/>
              </a:rPr>
              <a:t>Se incorpora a la Ley de Empleo lo establecido en la Disposición adicional octava de la Ley 30/2015 </a:t>
            </a:r>
            <a:r>
              <a:rPr lang="es-ES" sz="1200" i="1" dirty="0"/>
              <a:t>por la que se regula el Sistema de Formación Profesional para el empleo en el ámbito laboral </a:t>
            </a:r>
            <a:r>
              <a:rPr lang="es-ES" sz="1200" dirty="0">
                <a:cs typeface="Arial" panose="020B0604020202020204" pitchFamily="34" charset="0"/>
              </a:rPr>
              <a:t>que, </a:t>
            </a:r>
            <a:r>
              <a:rPr lang="es-ES" sz="1200" b="1" dirty="0">
                <a:cs typeface="Arial" panose="020B0604020202020204" pitchFamily="34" charset="0"/>
              </a:rPr>
              <a:t>los remanentes de crédito destinados al sistema de formación profesional para el empleo </a:t>
            </a:r>
            <a:r>
              <a:rPr lang="es-ES" sz="1200" dirty="0">
                <a:cs typeface="Arial" panose="020B0604020202020204" pitchFamily="34" charset="0"/>
              </a:rPr>
              <a:t>en el ámbito laboral que pudieran producirse al final de cada ejercicio en la reserva de crédito del Servicio Público de Empleo Estatal </a:t>
            </a:r>
            <a:r>
              <a:rPr lang="es-ES" sz="1200" dirty="0">
                <a:solidFill>
                  <a:srgbClr val="FF0000"/>
                </a:solidFill>
                <a:cs typeface="Arial" panose="020B0604020202020204" pitchFamily="34" charset="0"/>
              </a:rPr>
              <a:t>(futura Agencia Española de Empleo)</a:t>
            </a:r>
            <a:r>
              <a:rPr lang="es-ES" sz="1200" dirty="0">
                <a:cs typeface="Arial" panose="020B0604020202020204" pitchFamily="34" charset="0"/>
              </a:rPr>
              <a:t> </a:t>
            </a:r>
            <a:r>
              <a:rPr lang="es-ES" sz="1200" b="1" dirty="0">
                <a:cs typeface="Arial" panose="020B0604020202020204" pitchFamily="34" charset="0"/>
              </a:rPr>
              <a:t>se incorporarán a los créditos correspondientes al siguiente ejercicio, conforme a lo que se disponga en la Ley de Presupuestos Generales del Estado para cada ejercicio</a:t>
            </a:r>
            <a:r>
              <a:rPr lang="es-ES" sz="1200" dirty="0">
                <a:cs typeface="Arial" panose="020B0604020202020204" pitchFamily="34" charset="0"/>
              </a:rPr>
              <a:t> (artículo 65.1). </a:t>
            </a:r>
          </a:p>
          <a:p>
            <a:pPr algn="just"/>
            <a:endParaRPr lang="es-ES" sz="1200" dirty="0">
              <a:cs typeface="Arial" panose="020B0604020202020204" pitchFamily="34" charset="0"/>
            </a:endParaRPr>
          </a:p>
          <a:p>
            <a:pPr marL="263776" indent="-263776" algn="just">
              <a:buFont typeface="Wingdings" panose="05000000000000000000" pitchFamily="2" charset="2"/>
              <a:buChar char="ü"/>
            </a:pPr>
            <a:r>
              <a:rPr lang="es-ES" sz="1200" dirty="0">
                <a:cs typeface="Arial" panose="020B0604020202020204" pitchFamily="34" charset="0"/>
              </a:rPr>
              <a:t>Se regula la </a:t>
            </a:r>
            <a:r>
              <a:rPr lang="es-ES" sz="1200" b="1" dirty="0">
                <a:cs typeface="Arial" panose="020B0604020202020204" pitchFamily="34" charset="0"/>
              </a:rPr>
              <a:t>devolución al Estado los remanentes de créditos no comprometidos por las CC.AA. hasta el 31 de marzo del ejercicio siguiente </a:t>
            </a:r>
            <a:r>
              <a:rPr lang="es-ES" sz="1200" dirty="0">
                <a:cs typeface="Arial" panose="020B0604020202020204" pitchFamily="34" charset="0"/>
              </a:rPr>
              <a:t>al que fueron asignados (artículo 65.2).</a:t>
            </a:r>
          </a:p>
          <a:p>
            <a:pPr algn="just"/>
            <a:endParaRPr lang="es-ES" sz="1200" dirty="0">
              <a:cs typeface="Arial" panose="020B0604020202020204" pitchFamily="34" charset="0"/>
            </a:endParaRPr>
          </a:p>
          <a:p>
            <a:pPr marL="270666" indent="-270666" algn="just">
              <a:buFont typeface="Arial" panose="020B0604020202020204" pitchFamily="34" charset="0"/>
              <a:buChar char="•"/>
            </a:pPr>
            <a:r>
              <a:rPr lang="es-ES" sz="1200" dirty="0">
                <a:cs typeface="Arial" panose="020B0604020202020204" pitchFamily="34" charset="0"/>
              </a:rPr>
              <a:t>Se incorpora a la norma un </a:t>
            </a:r>
            <a:r>
              <a:rPr lang="es-ES" sz="1200" b="1" dirty="0">
                <a:cs typeface="Arial" panose="020B0604020202020204" pitchFamily="34" charset="0"/>
              </a:rPr>
              <a:t>título específico (el VI) de evaluación de la política de empleo</a:t>
            </a:r>
            <a:r>
              <a:rPr lang="es-ES" sz="1200" dirty="0">
                <a:cs typeface="Arial" panose="020B0604020202020204" pitchFamily="34" charset="0"/>
              </a:rPr>
              <a:t>, que se realizará de forma continuada, planificada, dirigida en el seno del Sistema Nacional de Empleo y realizada con carácter externo e independiente, desarrollándose de manera adicional al conjunto de evaluaciones internas que se realicen dentro del Sistema Nacional de Empleo.</a:t>
            </a:r>
          </a:p>
          <a:p>
            <a:pPr marL="270666" indent="-270666" algn="just">
              <a:buFont typeface="Arial" panose="020B0604020202020204" pitchFamily="34" charset="0"/>
              <a:buChar char="•"/>
            </a:pPr>
            <a:endParaRPr lang="es-ES" sz="1200" dirty="0">
              <a:cs typeface="Arial" panose="020B0604020202020204" pitchFamily="34" charset="0"/>
            </a:endParaRPr>
          </a:p>
          <a:p>
            <a:pPr marL="270666" indent="-270666" algn="just">
              <a:buFont typeface="Arial" panose="020B0604020202020204" pitchFamily="34" charset="0"/>
              <a:buChar char="•"/>
            </a:pPr>
            <a:endParaRPr lang="es-ES" sz="1200" dirty="0">
              <a:cs typeface="Arial" panose="020B0604020202020204" pitchFamily="34" charset="0"/>
            </a:endParaRPr>
          </a:p>
          <a:p>
            <a:pPr marL="270666" indent="-270666" algn="just">
              <a:buFont typeface="Arial" panose="020B0604020202020204" pitchFamily="34" charset="0"/>
              <a:buChar char="•"/>
            </a:pPr>
            <a:endParaRPr lang="es-ES" sz="1200" dirty="0">
              <a:cs typeface="Arial" panose="020B0604020202020204" pitchFamily="34" charset="0"/>
            </a:endParaRPr>
          </a:p>
          <a:p>
            <a:pPr algn="ctr"/>
            <a:endParaRPr lang="es-ES" sz="738" b="1" cap="all" dirty="0">
              <a:solidFill>
                <a:schemeClr val="accent2"/>
              </a:solidFill>
              <a:cs typeface="Arial" panose="020B0604020202020204" pitchFamily="34" charset="0"/>
            </a:endParaRPr>
          </a:p>
        </p:txBody>
      </p:sp>
      <p:sp>
        <p:nvSpPr>
          <p:cNvPr id="6" name="Rectángulo 5">
            <a:extLst>
              <a:ext uri="{FF2B5EF4-FFF2-40B4-BE49-F238E27FC236}">
                <a16:creationId xmlns:a16="http://schemas.microsoft.com/office/drawing/2014/main" id="{99BFBDDC-C7C0-4B69-8530-CDEB9551F16A}"/>
              </a:ext>
            </a:extLst>
          </p:cNvPr>
          <p:cNvSpPr/>
          <p:nvPr/>
        </p:nvSpPr>
        <p:spPr>
          <a:xfrm>
            <a:off x="3054785" y="489408"/>
            <a:ext cx="6082434" cy="348109"/>
          </a:xfrm>
          <a:prstGeom prst="rect">
            <a:avLst/>
          </a:prstGeom>
        </p:spPr>
        <p:txBody>
          <a:bodyPr wrap="none">
            <a:spAutoFit/>
          </a:bodyPr>
          <a:lstStyle/>
          <a:p>
            <a:pPr algn="ctr"/>
            <a:r>
              <a:rPr lang="es-ES" sz="1662" dirty="0">
                <a:solidFill>
                  <a:schemeClr val="bg1"/>
                </a:solidFill>
                <a:latin typeface="Arial" panose="020B0604020202020204" pitchFamily="34" charset="0"/>
                <a:cs typeface="Arial" panose="020B0604020202020204" pitchFamily="34" charset="0"/>
              </a:rPr>
              <a:t>PROYECTO DE LEY DE EMPLEO: RESUMEN NOVEDADES</a:t>
            </a:r>
            <a:endParaRPr lang="es-ES" sz="1662"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4030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4"/>
          </p:nvPr>
        </p:nvSpPr>
        <p:spPr/>
        <p:txBody>
          <a:bodyPr/>
          <a:lstStyle/>
          <a:p>
            <a:fld id="{6CD32176-65D9-4359-8594-D1C589AFA430}" type="slidenum">
              <a:rPr lang="es-ES_tradnl" smtClean="0"/>
              <a:pPr/>
              <a:t>8</a:t>
            </a:fld>
            <a:endParaRPr lang="es-ES_tradnl" dirty="0"/>
          </a:p>
        </p:txBody>
      </p:sp>
      <p:sp>
        <p:nvSpPr>
          <p:cNvPr id="4" name="CuadroTexto 3"/>
          <p:cNvSpPr txBox="1"/>
          <p:nvPr/>
        </p:nvSpPr>
        <p:spPr>
          <a:xfrm>
            <a:off x="1703512" y="116632"/>
            <a:ext cx="8964488" cy="738664"/>
          </a:xfrm>
          <a:prstGeom prst="rect">
            <a:avLst/>
          </a:prstGeom>
          <a:noFill/>
        </p:spPr>
        <p:txBody>
          <a:bodyPr wrap="square" rtlCol="0">
            <a:spAutoFit/>
          </a:bodyPr>
          <a:lstStyle/>
          <a:p>
            <a:r>
              <a:rPr lang="es-ES" sz="2000" dirty="0">
                <a:solidFill>
                  <a:schemeClr val="bg1"/>
                </a:solidFill>
                <a:latin typeface="Arial" panose="020B0604020202020204" pitchFamily="34" charset="0"/>
                <a:cs typeface="Arial" panose="020B0604020202020204" pitchFamily="34" charset="0"/>
              </a:rPr>
              <a:t>TÍTULO I</a:t>
            </a:r>
          </a:p>
          <a:p>
            <a:r>
              <a:rPr lang="es-ES" sz="2200" dirty="0">
                <a:solidFill>
                  <a:schemeClr val="bg1"/>
                </a:solidFill>
                <a:latin typeface="Arial" panose="020B0604020202020204" pitchFamily="34" charset="0"/>
                <a:cs typeface="Arial" panose="020B0604020202020204" pitchFamily="34" charset="0"/>
              </a:rPr>
              <a:t>La Política de Empleo</a:t>
            </a:r>
          </a:p>
        </p:txBody>
      </p:sp>
      <p:sp>
        <p:nvSpPr>
          <p:cNvPr id="5" name="CuadroTexto 4"/>
          <p:cNvSpPr txBox="1"/>
          <p:nvPr/>
        </p:nvSpPr>
        <p:spPr>
          <a:xfrm>
            <a:off x="1703513" y="1556792"/>
            <a:ext cx="8086495" cy="3416320"/>
          </a:xfrm>
          <a:prstGeom prst="rect">
            <a:avLst/>
          </a:prstGeom>
          <a:noFill/>
        </p:spPr>
        <p:txBody>
          <a:bodyPr wrap="square" rtlCol="0">
            <a:spAutoFit/>
          </a:bodyPr>
          <a:lstStyle/>
          <a:p>
            <a:pPr marL="293214" indent="-293214" algn="just">
              <a:buFont typeface="Arial" panose="020B0604020202020204" pitchFamily="34" charset="0"/>
              <a:buChar char="•"/>
            </a:pPr>
            <a:r>
              <a:rPr lang="es-ES" b="1" cap="all" dirty="0">
                <a:solidFill>
                  <a:schemeClr val="accent2"/>
                </a:solidFill>
                <a:cs typeface="Arial" panose="020B0604020202020204" pitchFamily="34" charset="0"/>
              </a:rPr>
              <a:t>OBJETO DE LA LEY </a:t>
            </a:r>
          </a:p>
          <a:p>
            <a:pPr marL="293214" indent="-293214" algn="just">
              <a:buFont typeface="Arial" panose="020B0604020202020204" pitchFamily="34" charset="0"/>
              <a:buChar char="•"/>
            </a:pPr>
            <a:endParaRPr lang="es-ES" b="1" dirty="0">
              <a:cs typeface="Arial" panose="020B0604020202020204" pitchFamily="34" charset="0"/>
            </a:endParaRPr>
          </a:p>
          <a:p>
            <a:pPr algn="just"/>
            <a:r>
              <a:rPr lang="es-ES" dirty="0">
                <a:cs typeface="Arial" panose="020B0604020202020204" pitchFamily="34" charset="0"/>
              </a:rPr>
              <a:t>Establecer el </a:t>
            </a:r>
            <a:r>
              <a:rPr lang="es-ES" b="1" dirty="0">
                <a:cs typeface="Arial" panose="020B0604020202020204" pitchFamily="34" charset="0"/>
              </a:rPr>
              <a:t>MARCO DE ORDENACIÓN </a:t>
            </a:r>
            <a:r>
              <a:rPr lang="es-ES" dirty="0">
                <a:cs typeface="Arial" panose="020B0604020202020204" pitchFamily="34" charset="0"/>
              </a:rPr>
              <a:t>de las </a:t>
            </a:r>
            <a:r>
              <a:rPr lang="es-ES" b="1" dirty="0">
                <a:cs typeface="Arial" panose="020B0604020202020204" pitchFamily="34" charset="0"/>
              </a:rPr>
              <a:t>políticas públicas de empleo </a:t>
            </a:r>
            <a:r>
              <a:rPr lang="es-ES" dirty="0">
                <a:cs typeface="Arial" panose="020B0604020202020204" pitchFamily="34" charset="0"/>
              </a:rPr>
              <a:t>y </a:t>
            </a:r>
            <a:r>
              <a:rPr lang="es-ES" b="1" dirty="0">
                <a:cs typeface="Arial" panose="020B0604020202020204" pitchFamily="34" charset="0"/>
              </a:rPr>
              <a:t>regular</a:t>
            </a:r>
            <a:r>
              <a:rPr lang="es-ES" dirty="0">
                <a:cs typeface="Arial" panose="020B0604020202020204" pitchFamily="34" charset="0"/>
              </a:rPr>
              <a:t> el </a:t>
            </a:r>
            <a:r>
              <a:rPr lang="es-ES" b="1" dirty="0">
                <a:cs typeface="Arial" panose="020B0604020202020204" pitchFamily="34" charset="0"/>
              </a:rPr>
              <a:t>conjunto de estructuras, recursos, servicios y programas </a:t>
            </a:r>
            <a:r>
              <a:rPr lang="es-ES" dirty="0">
                <a:cs typeface="Arial" panose="020B0604020202020204" pitchFamily="34" charset="0"/>
              </a:rPr>
              <a:t>que integran el </a:t>
            </a:r>
            <a:r>
              <a:rPr lang="es-ES" b="1" dirty="0">
                <a:cs typeface="Arial" panose="020B0604020202020204" pitchFamily="34" charset="0"/>
              </a:rPr>
              <a:t>SISTEMA NACIONAL DE EMPLEO.</a:t>
            </a:r>
          </a:p>
          <a:p>
            <a:pPr algn="just"/>
            <a:endParaRPr lang="es-ES" dirty="0">
              <a:cs typeface="Arial" panose="020B0604020202020204" pitchFamily="34" charset="0"/>
            </a:endParaRPr>
          </a:p>
          <a:p>
            <a:pPr algn="just"/>
            <a:r>
              <a:rPr lang="es-ES" b="1" dirty="0">
                <a:cs typeface="Arial" panose="020B0604020202020204" pitchFamily="34" charset="0"/>
              </a:rPr>
              <a:t>Promover y desarrollar </a:t>
            </a:r>
            <a:r>
              <a:rPr lang="es-ES" dirty="0">
                <a:cs typeface="Arial" panose="020B0604020202020204" pitchFamily="34" charset="0"/>
              </a:rPr>
              <a:t>la </a:t>
            </a:r>
            <a:r>
              <a:rPr lang="es-ES" b="1" dirty="0">
                <a:cs typeface="Arial" panose="020B0604020202020204" pitchFamily="34" charset="0"/>
              </a:rPr>
              <a:t>planificación, coordinación y ejecución </a:t>
            </a:r>
            <a:r>
              <a:rPr lang="es-ES" dirty="0">
                <a:cs typeface="Arial" panose="020B0604020202020204" pitchFamily="34" charset="0"/>
              </a:rPr>
              <a:t>de la </a:t>
            </a:r>
            <a:r>
              <a:rPr lang="es-ES" b="1" dirty="0">
                <a:cs typeface="Arial" panose="020B0604020202020204" pitchFamily="34" charset="0"/>
              </a:rPr>
              <a:t>POLÍTICA DE EMPLEO </a:t>
            </a:r>
            <a:r>
              <a:rPr lang="es-ES" dirty="0">
                <a:cs typeface="Arial" panose="020B0604020202020204" pitchFamily="34" charset="0"/>
              </a:rPr>
              <a:t>y garantizar el ejercicio de los </a:t>
            </a:r>
            <a:r>
              <a:rPr lang="es-ES" b="1" dirty="0">
                <a:cs typeface="Arial" panose="020B0604020202020204" pitchFamily="34" charset="0"/>
              </a:rPr>
              <a:t>servicios garantizados </a:t>
            </a:r>
            <a:r>
              <a:rPr lang="es-ES" dirty="0">
                <a:cs typeface="Arial" panose="020B0604020202020204" pitchFamily="34" charset="0"/>
              </a:rPr>
              <a:t>y la </a:t>
            </a:r>
            <a:r>
              <a:rPr lang="es-ES" b="1" dirty="0">
                <a:cs typeface="Arial" panose="020B0604020202020204" pitchFamily="34" charset="0"/>
              </a:rPr>
              <a:t>oferta de una adecuada cartera de servicios</a:t>
            </a:r>
            <a:r>
              <a:rPr lang="es-ES" dirty="0">
                <a:cs typeface="Arial" panose="020B0604020202020204" pitchFamily="34" charset="0"/>
              </a:rPr>
              <a:t> a las personas o entidades demandantes de los servicios públicos de empleo, a fin de </a:t>
            </a:r>
            <a:r>
              <a:rPr lang="es-ES" b="1" dirty="0">
                <a:cs typeface="Arial" panose="020B0604020202020204" pitchFamily="34" charset="0"/>
              </a:rPr>
              <a:t>mejorar la empleabilidad e impulsar la cohesión social y territorial.</a:t>
            </a:r>
          </a:p>
          <a:p>
            <a:endParaRPr lang="es-ES" dirty="0">
              <a:cs typeface="Arial" panose="020B0604020202020204" pitchFamily="34" charset="0"/>
            </a:endParaRPr>
          </a:p>
        </p:txBody>
      </p:sp>
      <p:sp>
        <p:nvSpPr>
          <p:cNvPr id="3" name="Rectángulo 2"/>
          <p:cNvSpPr/>
          <p:nvPr/>
        </p:nvSpPr>
        <p:spPr>
          <a:xfrm>
            <a:off x="7392144" y="404664"/>
            <a:ext cx="3332964" cy="400110"/>
          </a:xfrm>
          <a:prstGeom prst="rect">
            <a:avLst/>
          </a:prstGeom>
        </p:spPr>
        <p:txBody>
          <a:bodyPr wrap="none">
            <a:spAutoFit/>
          </a:bodyPr>
          <a:lstStyle/>
          <a:p>
            <a:r>
              <a:rPr lang="es-ES" sz="2000" b="1" dirty="0">
                <a:solidFill>
                  <a:srgbClr val="002E54"/>
                </a:solidFill>
                <a:latin typeface="Arial" panose="020B0604020202020204" pitchFamily="34" charset="0"/>
                <a:cs typeface="Arial" panose="020B0604020202020204" pitchFamily="34" charset="0"/>
              </a:rPr>
              <a:t>Disposiciones generales  </a:t>
            </a:r>
          </a:p>
        </p:txBody>
      </p:sp>
    </p:spTree>
    <p:extLst>
      <p:ext uri="{BB962C8B-B14F-4D97-AF65-F5344CB8AC3E}">
        <p14:creationId xmlns:p14="http://schemas.microsoft.com/office/powerpoint/2010/main" val="31088010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4"/>
          </p:nvPr>
        </p:nvSpPr>
        <p:spPr>
          <a:xfrm>
            <a:off x="1524000" y="6376244"/>
            <a:ext cx="549424" cy="365125"/>
          </a:xfrm>
        </p:spPr>
        <p:txBody>
          <a:bodyPr/>
          <a:lstStyle/>
          <a:p>
            <a:fld id="{6CD32176-65D9-4359-8594-D1C589AFA430}" type="slidenum">
              <a:rPr lang="es-ES_tradnl" smtClean="0"/>
              <a:pPr/>
              <a:t>9</a:t>
            </a:fld>
            <a:endParaRPr lang="es-ES_tradnl" dirty="0"/>
          </a:p>
        </p:txBody>
      </p:sp>
      <p:sp>
        <p:nvSpPr>
          <p:cNvPr id="5" name="CuadroTexto 4"/>
          <p:cNvSpPr txBox="1"/>
          <p:nvPr/>
        </p:nvSpPr>
        <p:spPr>
          <a:xfrm>
            <a:off x="1703512" y="1084386"/>
            <a:ext cx="8708808" cy="353943"/>
          </a:xfrm>
          <a:prstGeom prst="rect">
            <a:avLst/>
          </a:prstGeom>
          <a:noFill/>
        </p:spPr>
        <p:txBody>
          <a:bodyPr wrap="square" rtlCol="0">
            <a:spAutoFit/>
          </a:bodyPr>
          <a:lstStyle/>
          <a:p>
            <a:pPr marL="293214" indent="-293214" algn="just">
              <a:buFont typeface="Arial" panose="020B0604020202020204" pitchFamily="34" charset="0"/>
              <a:buChar char="•"/>
            </a:pPr>
            <a:r>
              <a:rPr lang="es-ES" altLang="es-ES_tradnl" sz="1700" b="1" cap="all" dirty="0">
                <a:solidFill>
                  <a:schemeClr val="accent2"/>
                </a:solidFill>
              </a:rPr>
              <a:t>Definición de la política de empleo</a:t>
            </a:r>
            <a:endParaRPr lang="en-US" altLang="es-ES_tradnl" sz="1700" b="1" cap="all" dirty="0">
              <a:solidFill>
                <a:schemeClr val="accent2"/>
              </a:solidFill>
            </a:endParaRPr>
          </a:p>
        </p:txBody>
      </p:sp>
      <p:sp>
        <p:nvSpPr>
          <p:cNvPr id="6" name="CuadroTexto 5"/>
          <p:cNvSpPr txBox="1"/>
          <p:nvPr/>
        </p:nvSpPr>
        <p:spPr>
          <a:xfrm>
            <a:off x="1703512" y="116632"/>
            <a:ext cx="8964488" cy="738664"/>
          </a:xfrm>
          <a:prstGeom prst="rect">
            <a:avLst/>
          </a:prstGeom>
          <a:noFill/>
        </p:spPr>
        <p:txBody>
          <a:bodyPr wrap="square" rtlCol="0">
            <a:spAutoFit/>
          </a:bodyPr>
          <a:lstStyle/>
          <a:p>
            <a:r>
              <a:rPr lang="es-ES" sz="2000" dirty="0">
                <a:solidFill>
                  <a:schemeClr val="bg1"/>
                </a:solidFill>
                <a:latin typeface="Arial" panose="020B0604020202020204" pitchFamily="34" charset="0"/>
                <a:cs typeface="Arial" panose="020B0604020202020204" pitchFamily="34" charset="0"/>
              </a:rPr>
              <a:t>TÍTULO I</a:t>
            </a:r>
          </a:p>
          <a:p>
            <a:r>
              <a:rPr lang="es-ES" sz="2200" dirty="0">
                <a:solidFill>
                  <a:schemeClr val="bg1"/>
                </a:solidFill>
                <a:latin typeface="Arial" panose="020B0604020202020204" pitchFamily="34" charset="0"/>
                <a:cs typeface="Arial" panose="020B0604020202020204" pitchFamily="34" charset="0"/>
              </a:rPr>
              <a:t>La Política de Empleo</a:t>
            </a:r>
          </a:p>
        </p:txBody>
      </p:sp>
      <p:sp>
        <p:nvSpPr>
          <p:cNvPr id="8" name="CuadroTexto 7"/>
          <p:cNvSpPr txBox="1"/>
          <p:nvPr/>
        </p:nvSpPr>
        <p:spPr>
          <a:xfrm>
            <a:off x="1748880" y="4365104"/>
            <a:ext cx="8712968" cy="861774"/>
          </a:xfrm>
          <a:prstGeom prst="rect">
            <a:avLst/>
          </a:prstGeom>
          <a:noFill/>
        </p:spPr>
        <p:txBody>
          <a:bodyPr wrap="square" rtlCol="0">
            <a:spAutoFit/>
          </a:bodyPr>
          <a:lstStyle/>
          <a:p>
            <a:br>
              <a:rPr lang="es-ES" altLang="es-ES_tradnl" sz="1600" dirty="0"/>
            </a:br>
            <a:r>
              <a:rPr lang="es-ES" altLang="es-ES_tradnl" b="1" dirty="0"/>
              <a:t>Conforman las políticas de protección frente al desempleo</a:t>
            </a:r>
          </a:p>
          <a:p>
            <a:r>
              <a:rPr lang="es-ES" altLang="es-ES_tradnl" sz="1600" dirty="0"/>
              <a:t>	</a:t>
            </a:r>
            <a:endParaRPr lang="es-ES" sz="1400" dirty="0">
              <a:solidFill>
                <a:srgbClr val="C00000"/>
              </a:solidFill>
            </a:endParaRPr>
          </a:p>
        </p:txBody>
      </p:sp>
      <p:sp>
        <p:nvSpPr>
          <p:cNvPr id="4" name="Rectángulo 3"/>
          <p:cNvSpPr/>
          <p:nvPr/>
        </p:nvSpPr>
        <p:spPr>
          <a:xfrm>
            <a:off x="1748880" y="2713129"/>
            <a:ext cx="7182544" cy="369332"/>
          </a:xfrm>
          <a:prstGeom prst="rect">
            <a:avLst/>
          </a:prstGeom>
        </p:spPr>
        <p:txBody>
          <a:bodyPr wrap="square">
            <a:spAutoFit/>
          </a:bodyPr>
          <a:lstStyle/>
          <a:p>
            <a:pPr>
              <a:tabLst>
                <a:tab pos="1435100" algn="l"/>
              </a:tabLst>
            </a:pPr>
            <a:r>
              <a:rPr lang="es-ES" altLang="es-ES_tradnl" b="1" dirty="0"/>
              <a:t>Conforman las PAES</a:t>
            </a:r>
            <a:endParaRPr lang="es-ES" dirty="0"/>
          </a:p>
        </p:txBody>
      </p:sp>
      <p:sp>
        <p:nvSpPr>
          <p:cNvPr id="9" name="Rectángulo 8"/>
          <p:cNvSpPr/>
          <p:nvPr/>
        </p:nvSpPr>
        <p:spPr>
          <a:xfrm>
            <a:off x="1748880" y="1478035"/>
            <a:ext cx="6602320" cy="369332"/>
          </a:xfrm>
          <a:prstGeom prst="rect">
            <a:avLst/>
          </a:prstGeom>
        </p:spPr>
        <p:txBody>
          <a:bodyPr wrap="square">
            <a:spAutoFit/>
          </a:bodyPr>
          <a:lstStyle/>
          <a:p>
            <a:r>
              <a:rPr lang="es-ES" altLang="es-ES_tradnl" b="1" dirty="0"/>
              <a:t>Integran la política de empleo</a:t>
            </a:r>
            <a:endParaRPr lang="es-ES" b="1" dirty="0"/>
          </a:p>
        </p:txBody>
      </p:sp>
      <p:sp>
        <p:nvSpPr>
          <p:cNvPr id="10" name="Rectángulo 9"/>
          <p:cNvSpPr/>
          <p:nvPr/>
        </p:nvSpPr>
        <p:spPr>
          <a:xfrm>
            <a:off x="2343200" y="1803686"/>
            <a:ext cx="5166320" cy="792781"/>
          </a:xfrm>
          <a:prstGeom prst="rect">
            <a:avLst/>
          </a:prstGeom>
        </p:spPr>
        <p:txBody>
          <a:bodyPr wrap="square">
            <a:spAutoFit/>
          </a:bodyPr>
          <a:lstStyle/>
          <a:p>
            <a:pPr marL="285750" indent="-285750">
              <a:lnSpc>
                <a:spcPct val="150000"/>
              </a:lnSpc>
              <a:buClr>
                <a:schemeClr val="tx2"/>
              </a:buClr>
              <a:buFont typeface="Wingdings" panose="05000000000000000000" pitchFamily="2" charset="2"/>
              <a:buChar char=""/>
            </a:pPr>
            <a:r>
              <a:rPr lang="es-ES" altLang="es-ES_tradnl" sz="1600" dirty="0"/>
              <a:t> las políticas activas de empleo (PAES)</a:t>
            </a:r>
          </a:p>
          <a:p>
            <a:pPr marL="285750" indent="-285750">
              <a:lnSpc>
                <a:spcPct val="150000"/>
              </a:lnSpc>
              <a:buClr>
                <a:schemeClr val="tx2"/>
              </a:buClr>
              <a:buFont typeface="Wingdings" panose="05000000000000000000" pitchFamily="2" charset="2"/>
              <a:buChar char=""/>
            </a:pPr>
            <a:r>
              <a:rPr lang="es-ES" altLang="es-ES_tradnl" sz="1600" dirty="0"/>
              <a:t> las políticas de protección frente al desempleo</a:t>
            </a:r>
            <a:endParaRPr lang="es-ES" sz="1600" dirty="0"/>
          </a:p>
        </p:txBody>
      </p:sp>
      <p:cxnSp>
        <p:nvCxnSpPr>
          <p:cNvPr id="12" name="Conector recto 11"/>
          <p:cNvCxnSpPr/>
          <p:nvPr/>
        </p:nvCxnSpPr>
        <p:spPr>
          <a:xfrm>
            <a:off x="2261360" y="1911148"/>
            <a:ext cx="0" cy="708405"/>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3" name="Rectángulo 12"/>
          <p:cNvSpPr/>
          <p:nvPr/>
        </p:nvSpPr>
        <p:spPr>
          <a:xfrm>
            <a:off x="4007768" y="2673489"/>
            <a:ext cx="8352928" cy="423449"/>
          </a:xfrm>
          <a:prstGeom prst="rect">
            <a:avLst/>
          </a:prstGeom>
        </p:spPr>
        <p:txBody>
          <a:bodyPr wrap="square">
            <a:spAutoFit/>
          </a:bodyPr>
          <a:lstStyle/>
          <a:p>
            <a:pPr marL="285750" indent="-285750">
              <a:lnSpc>
                <a:spcPct val="150000"/>
              </a:lnSpc>
              <a:buClr>
                <a:schemeClr val="tx2"/>
              </a:buClr>
              <a:buFont typeface="Wingdings" panose="05000000000000000000" pitchFamily="2" charset="2"/>
              <a:buChar char=""/>
              <a:tabLst>
                <a:tab pos="1435100" algn="l"/>
              </a:tabLst>
            </a:pPr>
            <a:r>
              <a:rPr lang="es-ES" altLang="es-ES_tradnl" sz="1600" dirty="0"/>
              <a:t> el conjunto de decisiones, medidas, servicios y programas orientadas al</a:t>
            </a:r>
          </a:p>
        </p:txBody>
      </p:sp>
      <p:sp>
        <p:nvSpPr>
          <p:cNvPr id="14" name="Rectángulo 13"/>
          <p:cNvSpPr/>
          <p:nvPr/>
        </p:nvSpPr>
        <p:spPr>
          <a:xfrm>
            <a:off x="2467713" y="3107316"/>
            <a:ext cx="7481784" cy="1015663"/>
          </a:xfrm>
          <a:prstGeom prst="rect">
            <a:avLst/>
          </a:prstGeom>
        </p:spPr>
        <p:txBody>
          <a:bodyPr wrap="square">
            <a:spAutoFit/>
          </a:bodyPr>
          <a:lstStyle/>
          <a:p>
            <a:pPr>
              <a:lnSpc>
                <a:spcPts val="2400"/>
              </a:lnSpc>
            </a:pPr>
            <a:r>
              <a:rPr lang="es-ES" altLang="es-ES_tradnl" sz="1600" dirty="0">
                <a:solidFill>
                  <a:srgbClr val="FF9933"/>
                </a:solidFill>
                <a:latin typeface="Wingdings" panose="05000000000000000000" pitchFamily="2" charset="2"/>
              </a:rPr>
              <a:t>n</a:t>
            </a:r>
            <a:r>
              <a:rPr lang="es-ES" altLang="es-ES_tradnl" sz="1600" dirty="0"/>
              <a:t>    pleno desarrollo del derecho al empleo digno, estable y de calidad</a:t>
            </a:r>
            <a:br>
              <a:rPr lang="es-ES" altLang="es-ES_tradnl" sz="1600" dirty="0"/>
            </a:br>
            <a:r>
              <a:rPr lang="es-ES" altLang="es-ES_tradnl" sz="1600" dirty="0">
                <a:solidFill>
                  <a:srgbClr val="FF9933"/>
                </a:solidFill>
                <a:latin typeface="Wingdings" panose="05000000000000000000" pitchFamily="2" charset="2"/>
              </a:rPr>
              <a:t>n </a:t>
            </a:r>
            <a:r>
              <a:rPr lang="es-ES" altLang="es-ES_tradnl" sz="1600" dirty="0"/>
              <a:t>a la generación de trabajo decente y</a:t>
            </a:r>
            <a:br>
              <a:rPr lang="es-ES" altLang="es-ES_tradnl" sz="1600" dirty="0"/>
            </a:br>
            <a:r>
              <a:rPr lang="es-ES" altLang="es-ES_tradnl" sz="1600" dirty="0">
                <a:solidFill>
                  <a:srgbClr val="FF9933"/>
                </a:solidFill>
                <a:latin typeface="Wingdings" panose="05000000000000000000" pitchFamily="2" charset="2"/>
              </a:rPr>
              <a:t>n </a:t>
            </a:r>
            <a:r>
              <a:rPr lang="es-ES" altLang="es-ES_tradnl" sz="1600" dirty="0"/>
              <a:t>a la consecución del pleno empleo</a:t>
            </a:r>
            <a:endParaRPr lang="es-ES" sz="1600" dirty="0"/>
          </a:p>
        </p:txBody>
      </p:sp>
      <p:cxnSp>
        <p:nvCxnSpPr>
          <p:cNvPr id="18" name="Conector recto 17"/>
          <p:cNvCxnSpPr/>
          <p:nvPr/>
        </p:nvCxnSpPr>
        <p:spPr>
          <a:xfrm>
            <a:off x="2260624" y="3160265"/>
            <a:ext cx="737" cy="787958"/>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0" name="Rectángulo 19"/>
          <p:cNvSpPr/>
          <p:nvPr/>
        </p:nvSpPr>
        <p:spPr>
          <a:xfrm>
            <a:off x="1991544" y="4148166"/>
            <a:ext cx="8930564" cy="276999"/>
          </a:xfrm>
          <a:prstGeom prst="rect">
            <a:avLst/>
          </a:prstGeom>
        </p:spPr>
        <p:txBody>
          <a:bodyPr wrap="square">
            <a:spAutoFit/>
          </a:bodyPr>
          <a:lstStyle/>
          <a:p>
            <a:r>
              <a:rPr lang="es-ES" altLang="es-ES_tradnl" sz="1200" dirty="0">
                <a:solidFill>
                  <a:srgbClr val="C00000"/>
                </a:solidFill>
              </a:rPr>
              <a:t>De conformidad con lo establecido en los artículos 35 y 40 CE y en el marco de la estrategia coordinada para el empleo en la UE.</a:t>
            </a:r>
            <a:endParaRPr lang="es-ES" sz="1200" dirty="0">
              <a:solidFill>
                <a:srgbClr val="C00000"/>
              </a:solidFill>
            </a:endParaRPr>
          </a:p>
        </p:txBody>
      </p:sp>
      <p:cxnSp>
        <p:nvCxnSpPr>
          <p:cNvPr id="21" name="Conector recto 20"/>
          <p:cNvCxnSpPr/>
          <p:nvPr/>
        </p:nvCxnSpPr>
        <p:spPr>
          <a:xfrm>
            <a:off x="2270646" y="4934149"/>
            <a:ext cx="0" cy="585459"/>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3" name="Rectángulo 22"/>
          <p:cNvSpPr/>
          <p:nvPr/>
        </p:nvSpPr>
        <p:spPr>
          <a:xfrm>
            <a:off x="2343200" y="4974145"/>
            <a:ext cx="8496944" cy="584775"/>
          </a:xfrm>
          <a:prstGeom prst="rect">
            <a:avLst/>
          </a:prstGeom>
        </p:spPr>
        <p:txBody>
          <a:bodyPr wrap="square">
            <a:spAutoFit/>
          </a:bodyPr>
          <a:lstStyle/>
          <a:p>
            <a:pPr marL="285750" indent="-285750">
              <a:buClr>
                <a:schemeClr val="tx2"/>
              </a:buClr>
              <a:buFont typeface="Wingdings" panose="05000000000000000000" pitchFamily="2" charset="2"/>
              <a:buChar char=""/>
              <a:tabLst>
                <a:tab pos="1435100" algn="l"/>
              </a:tabLst>
            </a:pPr>
            <a:r>
              <a:rPr lang="es-ES" altLang="es-ES_tradnl" sz="1600" dirty="0"/>
              <a:t> el conjunto de prestaciones, subsidios y rentas orientadas a la protección económica de las situaciones de desempleo, de conformidad con lo previsto en el artículo 41 CE. </a:t>
            </a:r>
            <a:endParaRPr lang="es-ES" sz="1600" dirty="0"/>
          </a:p>
        </p:txBody>
      </p:sp>
      <p:sp>
        <p:nvSpPr>
          <p:cNvPr id="27" name="Rectángulo 26"/>
          <p:cNvSpPr/>
          <p:nvPr/>
        </p:nvSpPr>
        <p:spPr>
          <a:xfrm>
            <a:off x="7392144" y="404664"/>
            <a:ext cx="3332964" cy="400110"/>
          </a:xfrm>
          <a:prstGeom prst="rect">
            <a:avLst/>
          </a:prstGeom>
        </p:spPr>
        <p:txBody>
          <a:bodyPr wrap="none">
            <a:spAutoFit/>
          </a:bodyPr>
          <a:lstStyle/>
          <a:p>
            <a:r>
              <a:rPr lang="es-ES" sz="2000" b="1" dirty="0">
                <a:solidFill>
                  <a:srgbClr val="002E54"/>
                </a:solidFill>
                <a:latin typeface="Arial" panose="020B0604020202020204" pitchFamily="34" charset="0"/>
                <a:cs typeface="Arial" panose="020B0604020202020204" pitchFamily="34" charset="0"/>
              </a:rPr>
              <a:t>Disposiciones generales  </a:t>
            </a:r>
          </a:p>
        </p:txBody>
      </p:sp>
    </p:spTree>
    <p:extLst>
      <p:ext uri="{BB962C8B-B14F-4D97-AF65-F5344CB8AC3E}">
        <p14:creationId xmlns:p14="http://schemas.microsoft.com/office/powerpoint/2010/main" val="756365416"/>
      </p:ext>
    </p:extLst>
  </p:cSld>
  <p:clrMapOvr>
    <a:masterClrMapping/>
  </p:clrMapOvr>
</p:sld>
</file>

<file path=ppt/theme/theme1.xml><?xml version="1.0" encoding="utf-8"?>
<a:theme xmlns:a="http://schemas.openxmlformats.org/drawingml/2006/main" name="Presentacion_4_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INTERIO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olsti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ua" ma:contentTypeID="0x010100961080FA33B8DF449BA8E04595AA5705" ma:contentTypeVersion="16" ma:contentTypeDescription="Sortu dokumentu berri bat." ma:contentTypeScope="" ma:versionID="fe7b1bed469f013ffb3bdec77e4b6d42">
  <xsd:schema xmlns:xsd="http://www.w3.org/2001/XMLSchema" xmlns:xs="http://www.w3.org/2001/XMLSchema" xmlns:p="http://schemas.microsoft.com/office/2006/metadata/properties" xmlns:ns2="ef0b1429-168c-4133-829e-a92bf0d41c67" xmlns:ns3="1fc91001-d724-4a49-9ddb-7d07021195ea" targetNamespace="http://schemas.microsoft.com/office/2006/metadata/properties" ma:root="true" ma:fieldsID="49c48180013b8ae51f56f231e8fa5096" ns2:_="" ns3:_="">
    <xsd:import namespace="ef0b1429-168c-4133-829e-a92bf0d41c67"/>
    <xsd:import namespace="1fc91001-d724-4a49-9ddb-7d07021195e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Location" minOccurs="0"/>
                <xsd:element ref="ns2:MediaServiceAutoKeyPoints" minOccurs="0"/>
                <xsd:element ref="ns2:MediaServiceKeyPoint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f0b1429-168c-4133-829e-a92bf0d41c6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rudiaren etiketak" ma:readOnly="false" ma:fieldId="{5cf76f15-5ced-4ddc-b409-7134ff3c332f}" ma:taxonomyMulti="true" ma:sspId="16238219-447f-418f-809f-6e2596424ee1"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fc91001-d724-4a49-9ddb-7d07021195ea" elementFormDefault="qualified">
    <xsd:import namespace="http://schemas.microsoft.com/office/2006/documentManagement/types"/>
    <xsd:import namespace="http://schemas.microsoft.com/office/infopath/2007/PartnerControls"/>
    <xsd:element name="SharedWithUsers" ma:index="15" nillable="true" ma:displayName="Partekatuta dutenak"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Xehetasunekin partekatua" ma:internalName="SharedWithDetails" ma:readOnly="true">
      <xsd:simpleType>
        <xsd:restriction base="dms:Note">
          <xsd:maxLength value="255"/>
        </xsd:restriction>
      </xsd:simpleType>
    </xsd:element>
    <xsd:element name="TaxCatchAll" ma:index="23" nillable="true" ma:displayName="Taxonomy Catch All Column" ma:hidden="true" ma:list="{c2a12b5d-533b-4f62-88a1-0a0e83474c16}" ma:internalName="TaxCatchAll" ma:showField="CatchAllData" ma:web="1fc91001-d724-4a49-9ddb-7d07021195e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Eduki mota"/>
        <xsd:element ref="dc:title" minOccurs="0" maxOccurs="1" ma:index="4" ma:displayName="Titulua"/>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1fc91001-d724-4a49-9ddb-7d07021195ea" xsi:nil="true"/>
    <lcf76f155ced4ddcb4097134ff3c332f xmlns="ef0b1429-168c-4133-829e-a92bf0d41c67">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0FE1AF5-D6B0-40C1-A712-02877F4509F4}">
  <ds:schemaRefs>
    <ds:schemaRef ds:uri="http://schemas.microsoft.com/sharepoint/v3/contenttype/forms"/>
  </ds:schemaRefs>
</ds:datastoreItem>
</file>

<file path=customXml/itemProps2.xml><?xml version="1.0" encoding="utf-8"?>
<ds:datastoreItem xmlns:ds="http://schemas.openxmlformats.org/officeDocument/2006/customXml" ds:itemID="{E860F986-6017-4A6E-BAE3-E81852201967}"/>
</file>

<file path=customXml/itemProps3.xml><?xml version="1.0" encoding="utf-8"?>
<ds:datastoreItem xmlns:ds="http://schemas.openxmlformats.org/officeDocument/2006/customXml" ds:itemID="{F4BB9EC1-9C28-4E9F-88E5-DADAD9FEA88F}">
  <ds:schemaRefs>
    <ds:schemaRef ds:uri="http://schemas.microsoft.com/office/2006/documentManagement/types"/>
    <ds:schemaRef ds:uri="http://www.w3.org/XML/1998/namespace"/>
    <ds:schemaRef ds:uri="http://schemas.microsoft.com/office/2006/metadata/properties"/>
    <ds:schemaRef ds:uri="http://purl.org/dc/elements/1.1/"/>
    <ds:schemaRef ds:uri="http://schemas.microsoft.com/sharepoint/v3"/>
    <ds:schemaRef ds:uri="http://schemas.openxmlformats.org/package/2006/metadata/core-properties"/>
    <ds:schemaRef ds:uri="http://schemas.microsoft.com/office/infopath/2007/PartnerControls"/>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emplate>Presentacion_4_3</Template>
  <TotalTime>1726</TotalTime>
  <Words>5979</Words>
  <Application>Microsoft Office PowerPoint</Application>
  <PresentationFormat>Panorámica</PresentationFormat>
  <Paragraphs>484</Paragraphs>
  <Slides>32</Slides>
  <Notes>1</Notes>
  <HiddenSlides>0</HiddenSlides>
  <MMClips>0</MMClips>
  <ScaleCrop>false</ScaleCrop>
  <HeadingPairs>
    <vt:vector size="6" baseType="variant">
      <vt:variant>
        <vt:lpstr>Fuentes usadas</vt:lpstr>
      </vt:variant>
      <vt:variant>
        <vt:i4>6</vt:i4>
      </vt:variant>
      <vt:variant>
        <vt:lpstr>Tema</vt:lpstr>
      </vt:variant>
      <vt:variant>
        <vt:i4>2</vt:i4>
      </vt:variant>
      <vt:variant>
        <vt:lpstr>Títulos de diapositiva</vt:lpstr>
      </vt:variant>
      <vt:variant>
        <vt:i4>32</vt:i4>
      </vt:variant>
    </vt:vector>
  </HeadingPairs>
  <TitlesOfParts>
    <vt:vector size="40" baseType="lpstr">
      <vt:lpstr>Arial</vt:lpstr>
      <vt:lpstr>Calibri</vt:lpstr>
      <vt:lpstr>Century Gothic</vt:lpstr>
      <vt:lpstr>Gill Sans MT</vt:lpstr>
      <vt:lpstr>Symbol</vt:lpstr>
      <vt:lpstr>Wingdings</vt:lpstr>
      <vt:lpstr>Presentacion_4_3</vt:lpstr>
      <vt:lpstr>INTERIOR</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SPEE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INEM</dc:creator>
  <cp:lastModifiedBy>MARTA PAMPLONA BADENAS</cp:lastModifiedBy>
  <cp:revision>237</cp:revision>
  <dcterms:created xsi:type="dcterms:W3CDTF">2014-06-25T11:41:06Z</dcterms:created>
  <dcterms:modified xsi:type="dcterms:W3CDTF">2022-10-25T07:01:17Z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0x01010029FCE94430F168479011414C72CAFC71</vt:lpwstr>
  </property>
</Properties>
</file>