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4"/>
    <p:sldMasterId id="2147483680" r:id="rId5"/>
    <p:sldMasterId id="2147483660" r:id="rId6"/>
    <p:sldMasterId id="2147483675" r:id="rId7"/>
  </p:sldMasterIdLst>
  <p:notesMasterIdLst>
    <p:notesMasterId r:id="rId44"/>
  </p:notesMasterIdLst>
  <p:handoutMasterIdLst>
    <p:handoutMasterId r:id="rId45"/>
  </p:handoutMasterIdLst>
  <p:sldIdLst>
    <p:sldId id="256" r:id="rId8"/>
    <p:sldId id="481" r:id="rId9"/>
    <p:sldId id="479" r:id="rId10"/>
    <p:sldId id="480" r:id="rId11"/>
    <p:sldId id="475" r:id="rId12"/>
    <p:sldId id="484" r:id="rId13"/>
    <p:sldId id="482" r:id="rId14"/>
    <p:sldId id="477" r:id="rId15"/>
    <p:sldId id="406" r:id="rId16"/>
    <p:sldId id="445" r:id="rId17"/>
    <p:sldId id="453" r:id="rId18"/>
    <p:sldId id="435" r:id="rId19"/>
    <p:sldId id="485" r:id="rId20"/>
    <p:sldId id="446" r:id="rId21"/>
    <p:sldId id="457" r:id="rId22"/>
    <p:sldId id="396" r:id="rId23"/>
    <p:sldId id="464" r:id="rId24"/>
    <p:sldId id="463" r:id="rId25"/>
    <p:sldId id="466" r:id="rId26"/>
    <p:sldId id="486" r:id="rId27"/>
    <p:sldId id="460" r:id="rId28"/>
    <p:sldId id="459" r:id="rId29"/>
    <p:sldId id="470" r:id="rId30"/>
    <p:sldId id="471" r:id="rId31"/>
    <p:sldId id="487" r:id="rId32"/>
    <p:sldId id="456" r:id="rId33"/>
    <p:sldId id="468" r:id="rId34"/>
    <p:sldId id="469" r:id="rId35"/>
    <p:sldId id="488" r:id="rId36"/>
    <p:sldId id="450" r:id="rId37"/>
    <p:sldId id="489" r:id="rId38"/>
    <p:sldId id="398" r:id="rId39"/>
    <p:sldId id="473" r:id="rId40"/>
    <p:sldId id="490" r:id="rId41"/>
    <p:sldId id="472" r:id="rId42"/>
    <p:sldId id="330" r:id="rId43"/>
  </p:sldIdLst>
  <p:sldSz cx="9906000" cy="6858000" type="A4"/>
  <p:notesSz cx="6735763" cy="986948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336774" algn="ctr" rtl="0" fontAlgn="base">
      <a:spcBef>
        <a:spcPct val="0"/>
      </a:spcBef>
      <a:spcAft>
        <a:spcPct val="0"/>
      </a:spcAft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673547" algn="ctr" rtl="0" fontAlgn="base">
      <a:spcBef>
        <a:spcPct val="0"/>
      </a:spcBef>
      <a:spcAft>
        <a:spcPct val="0"/>
      </a:spcAft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010321" algn="ctr" rtl="0" fontAlgn="base">
      <a:spcBef>
        <a:spcPct val="0"/>
      </a:spcBef>
      <a:spcAft>
        <a:spcPct val="0"/>
      </a:spcAft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347094" algn="ctr" rtl="0" fontAlgn="base">
      <a:spcBef>
        <a:spcPct val="0"/>
      </a:spcBef>
      <a:spcAft>
        <a:spcPct val="0"/>
      </a:spcAft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1683868" algn="l" defTabSz="673547" rtl="0" eaLnBrk="1" latinLnBrk="0" hangingPunct="1"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020641" algn="l" defTabSz="673547" rtl="0" eaLnBrk="1" latinLnBrk="0" hangingPunct="1"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2357415" algn="l" defTabSz="673547" rtl="0" eaLnBrk="1" latinLnBrk="0" hangingPunct="1"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2694188" algn="l" defTabSz="673547" rtl="0" eaLnBrk="1" latinLnBrk="0" hangingPunct="1"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6490C0"/>
    <a:srgbClr val="94B6D2"/>
    <a:srgbClr val="4F81BD"/>
    <a:srgbClr val="0097E2"/>
    <a:srgbClr val="5C4D22"/>
    <a:srgbClr val="9C823A"/>
    <a:srgbClr val="D6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3989" autoAdjust="0"/>
  </p:normalViewPr>
  <p:slideViewPr>
    <p:cSldViewPr showGuides="1">
      <p:cViewPr varScale="1">
        <p:scale>
          <a:sx n="82" d="100"/>
          <a:sy n="82" d="100"/>
        </p:scale>
        <p:origin x="1296" y="4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2" d="100"/>
          <a:sy n="52" d="100"/>
        </p:scale>
        <p:origin x="294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slide" Target="slides/slide35.xml"/><Relationship Id="rId47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9" Type="http://schemas.openxmlformats.org/officeDocument/2006/relationships/slide" Target="slides/slide22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theme" Target="theme/theme1.xml"/><Relationship Id="rId8" Type="http://schemas.openxmlformats.org/officeDocument/2006/relationships/slide" Target="slides/slide1.xml"/><Relationship Id="rId3" Type="http://schemas.openxmlformats.org/officeDocument/2006/relationships/customXml" Target="../customXml/item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presProps" Target="presProps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18830" cy="495189"/>
          </a:xfrm>
          <a:prstGeom prst="rect">
            <a:avLst/>
          </a:prstGeom>
        </p:spPr>
        <p:txBody>
          <a:bodyPr vert="horz" lIns="90648" tIns="45323" rIns="90648" bIns="45323" rtlCol="0"/>
          <a:lstStyle>
            <a:lvl1pPr algn="l">
              <a:defRPr sz="1200"/>
            </a:lvl1pPr>
          </a:lstStyle>
          <a:p>
            <a:endParaRPr lang="eu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815377" y="2"/>
            <a:ext cx="2918830" cy="495189"/>
          </a:xfrm>
          <a:prstGeom prst="rect">
            <a:avLst/>
          </a:prstGeom>
        </p:spPr>
        <p:txBody>
          <a:bodyPr vert="horz" lIns="90648" tIns="45323" rIns="90648" bIns="45323" rtlCol="0"/>
          <a:lstStyle>
            <a:lvl1pPr algn="r">
              <a:defRPr sz="1200"/>
            </a:lvl1pPr>
          </a:lstStyle>
          <a:p>
            <a:fld id="{21E8FEAA-DC1B-4500-A296-BC54A7B321DE}" type="datetimeFigureOut">
              <a:rPr lang="eu-ES" smtClean="0"/>
              <a:t>2022/10/25</a:t>
            </a:fld>
            <a:endParaRPr lang="eu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3" y="9374304"/>
            <a:ext cx="2918830" cy="495188"/>
          </a:xfrm>
          <a:prstGeom prst="rect">
            <a:avLst/>
          </a:prstGeom>
        </p:spPr>
        <p:txBody>
          <a:bodyPr vert="horz" lIns="90648" tIns="45323" rIns="90648" bIns="45323" rtlCol="0" anchor="b"/>
          <a:lstStyle>
            <a:lvl1pPr algn="l">
              <a:defRPr sz="1200"/>
            </a:lvl1pPr>
          </a:lstStyle>
          <a:p>
            <a:endParaRPr lang="eu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815377" y="9374304"/>
            <a:ext cx="2918830" cy="495188"/>
          </a:xfrm>
          <a:prstGeom prst="rect">
            <a:avLst/>
          </a:prstGeom>
        </p:spPr>
        <p:txBody>
          <a:bodyPr vert="horz" lIns="90648" tIns="45323" rIns="90648" bIns="45323" rtlCol="0" anchor="b"/>
          <a:lstStyle>
            <a:lvl1pPr algn="r">
              <a:defRPr sz="1200"/>
            </a:lvl1pPr>
          </a:lstStyle>
          <a:p>
            <a:fld id="{E31D1761-BDA4-4B03-85B9-C7F96EE0C769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29278256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317" tIns="45659" rIns="91317" bIns="4565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14764" y="1"/>
            <a:ext cx="2919412" cy="495300"/>
          </a:xfrm>
          <a:prstGeom prst="rect">
            <a:avLst/>
          </a:prstGeom>
        </p:spPr>
        <p:txBody>
          <a:bodyPr vert="horz" lIns="91317" tIns="45659" rIns="91317" bIns="45659" rtlCol="0"/>
          <a:lstStyle>
            <a:lvl1pPr algn="r">
              <a:defRPr sz="1200"/>
            </a:lvl1pPr>
          </a:lstStyle>
          <a:p>
            <a:fld id="{3E1E27AD-E345-48EF-9738-0CCE7ED6D8D2}" type="datetimeFigureOut">
              <a:rPr lang="es-ES" smtClean="0"/>
              <a:t>25/10/2022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7" tIns="45659" rIns="91317" bIns="45659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3101" y="4749800"/>
            <a:ext cx="5389564" cy="3886200"/>
          </a:xfrm>
          <a:prstGeom prst="rect">
            <a:avLst/>
          </a:prstGeom>
        </p:spPr>
        <p:txBody>
          <a:bodyPr vert="horz" lIns="91317" tIns="45659" rIns="91317" bIns="45659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9374188"/>
            <a:ext cx="2919413" cy="495300"/>
          </a:xfrm>
          <a:prstGeom prst="rect">
            <a:avLst/>
          </a:prstGeom>
        </p:spPr>
        <p:txBody>
          <a:bodyPr vert="horz" lIns="91317" tIns="45659" rIns="91317" bIns="4565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14764" y="9374188"/>
            <a:ext cx="2919412" cy="495300"/>
          </a:xfrm>
          <a:prstGeom prst="rect">
            <a:avLst/>
          </a:prstGeom>
        </p:spPr>
        <p:txBody>
          <a:bodyPr vert="horz" lIns="91317" tIns="45659" rIns="91317" bIns="45659" rtlCol="0" anchor="b"/>
          <a:lstStyle>
            <a:lvl1pPr algn="r">
              <a:defRPr sz="1200"/>
            </a:lvl1pPr>
          </a:lstStyle>
          <a:p>
            <a:fld id="{A7FB5D08-C7D7-4B0B-A057-933DEEC75B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29817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 (escudo central) / Azala (erdiko armarr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Shape 3"/>
          <p:cNvSpPr>
            <a:spLocks noChangeAspect="1"/>
          </p:cNvSpPr>
          <p:nvPr userDrawn="1"/>
        </p:nvSpPr>
        <p:spPr bwMode="auto">
          <a:xfrm>
            <a:off x="1497025" y="2226842"/>
            <a:ext cx="8173176" cy="2024123"/>
          </a:xfrm>
          <a:prstGeom prst="roundRect">
            <a:avLst>
              <a:gd name="adj" fmla="val 23074"/>
            </a:avLst>
          </a:prstGeom>
          <a:solidFill>
            <a:schemeClr val="bg1"/>
          </a:solidFill>
          <a:ln w="12700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 lIns="0" tIns="0" rIns="0" bIns="0">
            <a:noAutofit/>
          </a:bodyPr>
          <a:lstStyle/>
          <a:p>
            <a:pPr>
              <a:defRPr/>
            </a:pPr>
            <a:endParaRPr lang="es-ES" sz="2500" kern="0" dirty="0">
              <a:solidFill>
                <a:schemeClr val="tx1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2" name="AutoShape 3"/>
          <p:cNvSpPr>
            <a:spLocks noChangeAspect="1"/>
          </p:cNvSpPr>
          <p:nvPr userDrawn="1"/>
        </p:nvSpPr>
        <p:spPr bwMode="auto">
          <a:xfrm>
            <a:off x="1497025" y="2226842"/>
            <a:ext cx="8173176" cy="2024123"/>
          </a:xfrm>
          <a:prstGeom prst="roundRect">
            <a:avLst>
              <a:gd name="adj" fmla="val 23074"/>
            </a:avLst>
          </a:prstGeom>
          <a:solidFill>
            <a:schemeClr val="bg1"/>
          </a:solidFill>
          <a:ln w="12700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 lIns="0" tIns="0" rIns="0" bIns="0">
            <a:noAutofit/>
          </a:bodyPr>
          <a:lstStyle/>
          <a:p>
            <a:pPr>
              <a:defRPr/>
            </a:pPr>
            <a:endParaRPr lang="es-ES" sz="2500" kern="0" dirty="0">
              <a:solidFill>
                <a:schemeClr val="tx1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3" name="1 Título"/>
          <p:cNvSpPr>
            <a:spLocks noGrp="1"/>
          </p:cNvSpPr>
          <p:nvPr>
            <p:ph type="title"/>
          </p:nvPr>
        </p:nvSpPr>
        <p:spPr>
          <a:xfrm>
            <a:off x="1352600" y="2112604"/>
            <a:ext cx="8317601" cy="1352115"/>
          </a:xfrm>
          <a:prstGeom prst="rect">
            <a:avLst/>
          </a:prstGeom>
        </p:spPr>
        <p:txBody>
          <a:bodyPr lIns="67355" tIns="33677" rIns="67355" bIns="33677" anchor="b"/>
          <a:lstStyle>
            <a:lvl1pPr algn="ctr">
              <a:defRPr sz="4400" b="1">
                <a:latin typeface="Helvetica Light"/>
              </a:defRPr>
            </a:lvl1pPr>
          </a:lstStyle>
          <a:p>
            <a:r>
              <a:rPr lang="eu-ES" dirty="0"/>
              <a:t>Egin klik titulu maisuaren estiloa aldatzeko</a:t>
            </a:r>
            <a:endParaRPr lang="es-ES" dirty="0"/>
          </a:p>
        </p:txBody>
      </p:sp>
      <p:sp>
        <p:nvSpPr>
          <p:cNvPr id="16" name="Testuaren leku-marka 15"/>
          <p:cNvSpPr>
            <a:spLocks noGrp="1"/>
          </p:cNvSpPr>
          <p:nvPr>
            <p:ph type="body" sz="quarter" idx="10"/>
          </p:nvPr>
        </p:nvSpPr>
        <p:spPr>
          <a:xfrm>
            <a:off x="1352599" y="3530261"/>
            <a:ext cx="8317601" cy="760140"/>
          </a:xfrm>
          <a:prstGeom prst="rect">
            <a:avLst/>
          </a:prstGeom>
        </p:spPr>
        <p:txBody>
          <a:bodyPr lIns="67355" tIns="33677" rIns="67355" bIns="33677"/>
          <a:lstStyle>
            <a:lvl1pPr marL="0" indent="0">
              <a:buNone/>
              <a:defRPr/>
            </a:lvl1pPr>
          </a:lstStyle>
          <a:p>
            <a:pPr lvl="0"/>
            <a:r>
              <a:rPr lang="eu-ES" dirty="0"/>
              <a:t>Egin klik diapositiba nagusiaren testu-estiloak aldatzeko</a:t>
            </a:r>
          </a:p>
          <a:p>
            <a:pPr lvl="1"/>
            <a:r>
              <a:rPr lang="eu-ES" dirty="0"/>
              <a:t>Bigarren maila</a:t>
            </a:r>
          </a:p>
          <a:p>
            <a:pPr lvl="2"/>
            <a:r>
              <a:rPr lang="eu-ES" dirty="0"/>
              <a:t>Hirugarren maila</a:t>
            </a:r>
          </a:p>
          <a:p>
            <a:pPr lvl="3"/>
            <a:r>
              <a:rPr lang="eu-ES" dirty="0"/>
              <a:t>Laugarren maila</a:t>
            </a:r>
          </a:p>
          <a:p>
            <a:pPr lvl="4"/>
            <a:r>
              <a:rPr lang="eu-ES" dirty="0"/>
              <a:t>Bosgarren maila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4874599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(escudo lateral) / Edukia (alboko armarr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495784" y="87379"/>
            <a:ext cx="8914433" cy="708829"/>
          </a:xfrm>
          <a:prstGeom prst="rect">
            <a:avLst/>
          </a:prstGeom>
        </p:spPr>
        <p:txBody>
          <a:bodyPr lIns="67355" tIns="33677" rIns="67355" bIns="33677" anchor="ctr"/>
          <a:lstStyle/>
          <a:p>
            <a:r>
              <a:rPr lang="eu-ES" dirty="0"/>
              <a:t>Egin klik titulu maisuaren estiloa aldatzeko</a:t>
            </a:r>
            <a:endParaRPr lang="es-ES" dirty="0"/>
          </a:p>
        </p:txBody>
      </p:sp>
      <p:sp>
        <p:nvSpPr>
          <p:cNvPr id="4" name="Testuaren leku-marka 3"/>
          <p:cNvSpPr>
            <a:spLocks noGrp="1"/>
          </p:cNvSpPr>
          <p:nvPr>
            <p:ph type="body" sz="quarter" idx="11"/>
          </p:nvPr>
        </p:nvSpPr>
        <p:spPr>
          <a:xfrm>
            <a:off x="510163" y="998730"/>
            <a:ext cx="8885543" cy="4860262"/>
          </a:xfrm>
          <a:prstGeom prst="rect">
            <a:avLst/>
          </a:prstGeom>
        </p:spPr>
        <p:txBody>
          <a:bodyPr lIns="67355" tIns="33677" rIns="67355" bIns="33677"/>
          <a:lstStyle/>
          <a:p>
            <a:pPr lvl="0"/>
            <a:r>
              <a:rPr lang="eu-ES" dirty="0"/>
              <a:t>Egin klik testu maisuaren estiloak aldatzeko</a:t>
            </a:r>
          </a:p>
          <a:p>
            <a:pPr lvl="1"/>
            <a:r>
              <a:rPr lang="eu-ES" dirty="0"/>
              <a:t>Bigarren maila</a:t>
            </a:r>
          </a:p>
          <a:p>
            <a:pPr lvl="2"/>
            <a:r>
              <a:rPr lang="eu-ES" dirty="0"/>
              <a:t>Hirugarren maila</a:t>
            </a:r>
          </a:p>
          <a:p>
            <a:pPr lvl="3"/>
            <a:r>
              <a:rPr lang="eu-ES" dirty="0"/>
              <a:t>Laugarren maila</a:t>
            </a:r>
          </a:p>
          <a:p>
            <a:pPr lvl="4"/>
            <a:r>
              <a:rPr lang="eu-ES" dirty="0"/>
              <a:t>Bosgarren maila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8191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(escudo lateral) / Edukia (alboko armarr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495784" y="87379"/>
            <a:ext cx="8914433" cy="708829"/>
          </a:xfrm>
          <a:prstGeom prst="rect">
            <a:avLst/>
          </a:prstGeom>
        </p:spPr>
        <p:txBody>
          <a:bodyPr lIns="67355" tIns="33677" rIns="67355" bIns="33677" anchor="ctr"/>
          <a:lstStyle/>
          <a:p>
            <a:r>
              <a:rPr lang="eu-ES" dirty="0"/>
              <a:t>Egin klik titulu maisuaren estiloa aldatzeko</a:t>
            </a:r>
            <a:endParaRPr lang="es-ES" dirty="0"/>
          </a:p>
        </p:txBody>
      </p:sp>
      <p:sp>
        <p:nvSpPr>
          <p:cNvPr id="4" name="Testuaren leku-marka 3"/>
          <p:cNvSpPr>
            <a:spLocks noGrp="1"/>
          </p:cNvSpPr>
          <p:nvPr>
            <p:ph type="body" sz="quarter" idx="11"/>
          </p:nvPr>
        </p:nvSpPr>
        <p:spPr>
          <a:xfrm>
            <a:off x="510163" y="998730"/>
            <a:ext cx="8885543" cy="4860262"/>
          </a:xfrm>
          <a:prstGeom prst="rect">
            <a:avLst/>
          </a:prstGeom>
        </p:spPr>
        <p:txBody>
          <a:bodyPr lIns="67355" tIns="33677" rIns="67355" bIns="33677"/>
          <a:lstStyle/>
          <a:p>
            <a:pPr lvl="0"/>
            <a:r>
              <a:rPr lang="eu-ES" dirty="0"/>
              <a:t>Egin klik testu maisuaren estiloak aldatzeko</a:t>
            </a:r>
          </a:p>
          <a:p>
            <a:pPr lvl="1"/>
            <a:r>
              <a:rPr lang="eu-ES" dirty="0"/>
              <a:t>Bigarren maila</a:t>
            </a:r>
          </a:p>
          <a:p>
            <a:pPr lvl="2"/>
            <a:r>
              <a:rPr lang="eu-ES" dirty="0"/>
              <a:t>Hirugarren maila</a:t>
            </a:r>
          </a:p>
          <a:p>
            <a:pPr lvl="3"/>
            <a:r>
              <a:rPr lang="eu-ES" dirty="0"/>
              <a:t>Laugarren maila</a:t>
            </a:r>
          </a:p>
          <a:p>
            <a:pPr lvl="4"/>
            <a:r>
              <a:rPr lang="eu-ES" dirty="0"/>
              <a:t>Bosgarren maila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92353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ientos (escudo central) / Eskerrak (erdiko armarr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stuaren leku-marka 2"/>
          <p:cNvSpPr>
            <a:spLocks noGrp="1"/>
          </p:cNvSpPr>
          <p:nvPr>
            <p:ph type="body" sz="quarter" idx="10"/>
          </p:nvPr>
        </p:nvSpPr>
        <p:spPr>
          <a:xfrm>
            <a:off x="564710" y="2163217"/>
            <a:ext cx="8776581" cy="1265783"/>
          </a:xfrm>
          <a:prstGeom prst="rect">
            <a:avLst/>
          </a:prstGeom>
        </p:spPr>
        <p:txBody>
          <a:bodyPr lIns="67355" tIns="33677" rIns="67355" bIns="33677" anchor="ctr"/>
          <a:lstStyle>
            <a:lvl1pPr marL="0" indent="0" algn="ctr">
              <a:buNone/>
              <a:defRPr sz="3200" b="1">
                <a:latin typeface="Helvetica Light"/>
              </a:defRPr>
            </a:lvl1pPr>
          </a:lstStyle>
          <a:p>
            <a:pPr lvl="0"/>
            <a:r>
              <a:rPr lang="eu-ES" dirty="0"/>
              <a:t>Egin klik testu maisuaren estiloak aldatzeko</a:t>
            </a:r>
          </a:p>
        </p:txBody>
      </p:sp>
    </p:spTree>
    <p:extLst>
      <p:ext uri="{BB962C8B-B14F-4D97-AF65-F5344CB8AC3E}">
        <p14:creationId xmlns:p14="http://schemas.microsoft.com/office/powerpoint/2010/main" val="2999973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ientos (escudo lateral) / Eskerrak (alboko armarr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stuaren leku-marka 2"/>
          <p:cNvSpPr>
            <a:spLocks noGrp="1"/>
          </p:cNvSpPr>
          <p:nvPr>
            <p:ph type="body" sz="quarter" idx="10"/>
          </p:nvPr>
        </p:nvSpPr>
        <p:spPr>
          <a:xfrm>
            <a:off x="564710" y="2163217"/>
            <a:ext cx="8776581" cy="1265783"/>
          </a:xfrm>
          <a:prstGeom prst="rect">
            <a:avLst/>
          </a:prstGeom>
        </p:spPr>
        <p:txBody>
          <a:bodyPr lIns="67355" tIns="33677" rIns="67355" bIns="33677" anchor="ctr"/>
          <a:lstStyle>
            <a:lvl1pPr marL="0" indent="0" algn="ctr">
              <a:buNone/>
              <a:defRPr sz="3200" b="1">
                <a:latin typeface="Helvetica Light"/>
              </a:defRPr>
            </a:lvl1pPr>
          </a:lstStyle>
          <a:p>
            <a:pPr lvl="0"/>
            <a:r>
              <a:rPr lang="eu-ES" dirty="0"/>
              <a:t>Egin klik testu maisuaren estiloak aldatzeko</a:t>
            </a:r>
          </a:p>
        </p:txBody>
      </p:sp>
    </p:spTree>
    <p:extLst>
      <p:ext uri="{BB962C8B-B14F-4D97-AF65-F5344CB8AC3E}">
        <p14:creationId xmlns:p14="http://schemas.microsoft.com/office/powerpoint/2010/main" val="385732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2000"/>
            <a:lum/>
          </a:blip>
          <a:srcRect/>
          <a:stretch>
            <a:fillRect l="-25000" t="-20000" r="10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856656" y="5517232"/>
            <a:ext cx="6552728" cy="12212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ransition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336774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673547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010321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347094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252580" indent="-252580" algn="ctr" rtl="0" eaLnBrk="1" fontAlgn="base" hangingPunct="1">
        <a:spcBef>
          <a:spcPct val="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547257" indent="-210483" algn="ctr" rtl="0" eaLnBrk="1" fontAlgn="base" hangingPunct="1">
        <a:spcBef>
          <a:spcPct val="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841934" indent="-168387" algn="ctr" rtl="0" eaLnBrk="1" fontAlgn="base" hangingPunct="1">
        <a:spcBef>
          <a:spcPct val="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178707" indent="-168387" algn="ctr" rtl="0" eaLnBrk="1" fontAlgn="base" hangingPunct="1">
        <a:spcBef>
          <a:spcPct val="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515481" indent="-168387" algn="ctr" rtl="0" eaLnBrk="1" fontAlgn="base" hangingPunct="1">
        <a:spcBef>
          <a:spcPct val="0"/>
        </a:spcBef>
        <a:spcAft>
          <a:spcPct val="0"/>
        </a:spcAft>
        <a:buChar char="»"/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36774" algn="ctr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673547" algn="ctr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010321" algn="ctr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347094" algn="ctr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77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3547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032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09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386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064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7415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418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14 Imagen" descr="0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29"/>
          <a:stretch>
            <a:fillRect/>
          </a:stretch>
        </p:blipFill>
        <p:spPr bwMode="auto">
          <a:xfrm>
            <a:off x="0" y="867296"/>
            <a:ext cx="1582881" cy="5268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10 Rectángulo"/>
          <p:cNvSpPr/>
          <p:nvPr/>
        </p:nvSpPr>
        <p:spPr bwMode="auto">
          <a:xfrm>
            <a:off x="0" y="0"/>
            <a:ext cx="9906000" cy="867296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dash"/>
            <a:round/>
            <a:headEnd type="none" w="med" len="med"/>
            <a:tailEnd type="none" w="med" len="med"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lIns="67355" tIns="33677" rIns="67355" bIns="33677"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8366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hdr="0" ftr="0" dt="0"/>
  <p:txStyles>
    <p:titleStyle>
      <a:lvl1pPr algn="l" defTabSz="673547" rtl="0" eaLnBrk="1" latinLnBrk="0" hangingPunct="1">
        <a:spcBef>
          <a:spcPct val="0"/>
        </a:spcBef>
        <a:buNone/>
        <a:defRPr sz="2700" kern="1200">
          <a:solidFill>
            <a:schemeClr val="tx1"/>
          </a:solidFill>
          <a:latin typeface="Helvetica Light"/>
          <a:ea typeface="+mj-ea"/>
          <a:cs typeface="+mj-cs"/>
        </a:defRPr>
      </a:lvl1pPr>
    </p:titleStyle>
    <p:bodyStyle>
      <a:lvl1pPr marL="252580" indent="-252580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Helvetica Light"/>
          <a:ea typeface="+mn-ea"/>
          <a:cs typeface="+mn-cs"/>
        </a:defRPr>
      </a:lvl1pPr>
      <a:lvl2pPr marL="547257" indent="-210483" algn="l" defTabSz="673547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Helvetica Light"/>
          <a:ea typeface="+mn-ea"/>
          <a:cs typeface="+mn-cs"/>
        </a:defRPr>
      </a:lvl2pPr>
      <a:lvl3pPr marL="841934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Helvetica Light"/>
          <a:ea typeface="+mn-ea"/>
          <a:cs typeface="+mn-cs"/>
        </a:defRPr>
      </a:lvl3pPr>
      <a:lvl4pPr marL="1178707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–"/>
        <a:defRPr sz="1300" kern="1200">
          <a:solidFill>
            <a:schemeClr val="tx1"/>
          </a:solidFill>
          <a:latin typeface="Helvetica Light"/>
          <a:ea typeface="+mn-ea"/>
          <a:cs typeface="+mn-cs"/>
        </a:defRPr>
      </a:lvl4pPr>
      <a:lvl5pPr marL="1515481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»"/>
        <a:defRPr sz="1300" kern="1200">
          <a:solidFill>
            <a:schemeClr val="tx1"/>
          </a:solidFill>
          <a:latin typeface="Helvetica Light"/>
          <a:ea typeface="+mn-ea"/>
          <a:cs typeface="+mn-cs"/>
        </a:defRPr>
      </a:lvl5pPr>
      <a:lvl6pPr marL="1852254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189028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25801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862575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77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3547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032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09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386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064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7415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418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14 Imagen" descr="0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29"/>
          <a:stretch>
            <a:fillRect/>
          </a:stretch>
        </p:blipFill>
        <p:spPr bwMode="auto">
          <a:xfrm>
            <a:off x="0" y="867296"/>
            <a:ext cx="1582881" cy="5268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10 Rectángulo"/>
          <p:cNvSpPr/>
          <p:nvPr/>
        </p:nvSpPr>
        <p:spPr bwMode="auto">
          <a:xfrm>
            <a:off x="0" y="0"/>
            <a:ext cx="9906000" cy="867296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dash"/>
            <a:round/>
            <a:headEnd type="none" w="med" len="med"/>
            <a:tailEnd type="none" w="med" len="med"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lIns="67355" tIns="33677" rIns="67355" bIns="33677"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3006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hf hdr="0" ftr="0" dt="0"/>
  <p:txStyles>
    <p:titleStyle>
      <a:lvl1pPr algn="l" defTabSz="673547" rtl="0" eaLnBrk="1" latinLnBrk="0" hangingPunct="1">
        <a:spcBef>
          <a:spcPct val="0"/>
        </a:spcBef>
        <a:buNone/>
        <a:defRPr sz="2700" kern="1200">
          <a:solidFill>
            <a:schemeClr val="tx1"/>
          </a:solidFill>
          <a:latin typeface="Helvetica Light"/>
          <a:ea typeface="+mj-ea"/>
          <a:cs typeface="+mj-cs"/>
        </a:defRPr>
      </a:lvl1pPr>
    </p:titleStyle>
    <p:bodyStyle>
      <a:lvl1pPr marL="252580" indent="-252580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Helvetica Light"/>
          <a:ea typeface="+mn-ea"/>
          <a:cs typeface="+mn-cs"/>
        </a:defRPr>
      </a:lvl1pPr>
      <a:lvl2pPr marL="547257" indent="-210483" algn="l" defTabSz="673547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Helvetica Light"/>
          <a:ea typeface="+mn-ea"/>
          <a:cs typeface="+mn-cs"/>
        </a:defRPr>
      </a:lvl2pPr>
      <a:lvl3pPr marL="841934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Helvetica Light"/>
          <a:ea typeface="+mn-ea"/>
          <a:cs typeface="+mn-cs"/>
        </a:defRPr>
      </a:lvl3pPr>
      <a:lvl4pPr marL="1178707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–"/>
        <a:defRPr sz="1300" kern="1200">
          <a:solidFill>
            <a:schemeClr val="tx1"/>
          </a:solidFill>
          <a:latin typeface="Helvetica Light"/>
          <a:ea typeface="+mn-ea"/>
          <a:cs typeface="+mn-cs"/>
        </a:defRPr>
      </a:lvl4pPr>
      <a:lvl5pPr marL="1515481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»"/>
        <a:defRPr sz="1300" kern="1200">
          <a:solidFill>
            <a:schemeClr val="tx1"/>
          </a:solidFill>
          <a:latin typeface="Helvetica Light"/>
          <a:ea typeface="+mn-ea"/>
          <a:cs typeface="+mn-cs"/>
        </a:defRPr>
      </a:lvl5pPr>
      <a:lvl6pPr marL="1852254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189028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25801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862575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77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3547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032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09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386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064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7415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418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alphaModFix amt="32000"/>
            <a:lum/>
          </a:blip>
          <a:srcRect/>
          <a:stretch>
            <a:fillRect l="-25000" t="-20000" r="10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0329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</p:sldLayoutIdLst>
  <p:hf hdr="0" ftr="0" dt="0"/>
  <p:txStyles>
    <p:titleStyle>
      <a:lvl1pPr algn="ctr" defTabSz="673547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580" indent="-252580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7257" indent="-210483" algn="l" defTabSz="673547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41934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78707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15481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52254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189028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25801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862575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77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3547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032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09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386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064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7415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418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71ADFD2-5649-4E94-B832-4EF145AC7C4F}"/>
              </a:ext>
            </a:extLst>
          </p:cNvPr>
          <p:cNvSpPr txBox="1"/>
          <p:nvPr/>
        </p:nvSpPr>
        <p:spPr>
          <a:xfrm>
            <a:off x="1640632" y="2348880"/>
            <a:ext cx="7862457" cy="1770582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b"/>
          <a:lstStyle>
            <a:lvl1pPr eaLnBrk="1" hangingPunct="1">
              <a:defRPr b="1">
                <a:solidFill>
                  <a:schemeClr val="tx1"/>
                </a:solidFill>
                <a:latin typeface="Helvetica Light"/>
                <a:ea typeface="+mn-ea"/>
                <a:cs typeface="+mn-cs"/>
              </a:defRPr>
            </a:lvl1pPr>
            <a:lvl2pPr eaLnBrk="1" hangingPunct="1"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ENPLEGUAREN EUSKAL LEGEAREN</a:t>
            </a:r>
          </a:p>
          <a:p>
            <a:r>
              <a:rPr lang="eu-ES" dirty="0">
                <a:latin typeface="Arial" panose="020B0604020202020204" pitchFamily="34" charset="0"/>
                <a:cs typeface="Arial" panose="020B0604020202020204" pitchFamily="34" charset="0"/>
              </a:rPr>
              <a:t>aurreproiektua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9E0FAC9-A3AD-4D94-8A3C-578B11519081}"/>
              </a:ext>
            </a:extLst>
          </p:cNvPr>
          <p:cNvSpPr txBox="1"/>
          <p:nvPr/>
        </p:nvSpPr>
        <p:spPr>
          <a:xfrm>
            <a:off x="4963259" y="476672"/>
            <a:ext cx="4608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Donostia/San Sebastián, 2022ko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urria</a:t>
            </a: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9057456" y="638132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2673197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6" y="116632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PRINTZIPIO INSPIRATZAILEAK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064567" y="993459"/>
            <a:ext cx="8064897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ü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Wingdings" panose="05000000000000000000" pitchFamily="2" charset="2"/>
              <a:buChar char="ü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Europako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Gutun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Soziala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Eskubide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Sozialen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Europako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Zutabea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(ESEZ).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Lanaren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Nazioarteko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Erakundearen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(LANE)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hitzarmenak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GJHen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8.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helburua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s-ES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322266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322775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INDAR-IDEIAK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8" name="Rectángulo 7"/>
          <p:cNvSpPr/>
          <p:nvPr/>
        </p:nvSpPr>
        <p:spPr>
          <a:xfrm>
            <a:off x="1021568" y="1182812"/>
            <a:ext cx="7632848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Pertsonen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eta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enpresen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beharretan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oinarritutako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enplegu-zerbitzu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publikoa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ulertzeko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modu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berri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bati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ikuspegia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zabaltzea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Enplegagarritasuna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hobetzeko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eskubideak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aitortzea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Zerbitzu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-zorro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integrala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eta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integratua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eskaintzea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Enpleguaren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zeharkako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dimentsioa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bermatzea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Erakunde-maila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guztien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zeregina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onartzea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Elkarrizketa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sozialaren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garrantzia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ezagutzea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8423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5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LEGEAREN JARDUERA-EREMUAK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136576" y="973670"/>
            <a:ext cx="835292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Enplegu-politika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aktiboak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Erakundeen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arteko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artikulazioa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Sistemaren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gobernantza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Enpleguaren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arloan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esku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hartzen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duten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eragile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guztien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parte-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hartzea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Lanbide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eraldatzea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6.- Berrikuntza eta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Ebaluazioa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9099722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5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LEGEAREN JARDUERA-EREMUAK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280592" y="993459"/>
            <a:ext cx="835292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Enplegu-politika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aktiboak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Erakundeen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arteko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artikulazioa</a:t>
            </a:r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Sistemaren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gobernantza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Enpleguaren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arloan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esku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hartzen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duten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eragile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guztien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parte-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hartzea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Lanbide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eraldatzea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6.- Berrikuntza eta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Ebaluazioa</a:t>
            </a:r>
            <a:endParaRPr lang="es-ES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endParaRPr lang="es-ES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4569040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46862" y="52942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04528" y="209688"/>
            <a:ext cx="858316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ENPLEGU-POLITIKA AKTIBOAK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322775" y="1412776"/>
            <a:ext cx="916672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¿NORENTZAT? </a:t>
            </a:r>
          </a:p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PERTSONA ERDIGUNEAN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s-ES" dirty="0" err="1"/>
              <a:t>Enplegagarritasuna</a:t>
            </a:r>
            <a:r>
              <a:rPr lang="es-ES" dirty="0"/>
              <a:t> </a:t>
            </a:r>
            <a:r>
              <a:rPr lang="es-ES" dirty="0" err="1"/>
              <a:t>hobetzeko</a:t>
            </a:r>
            <a:r>
              <a:rPr lang="es-ES" dirty="0"/>
              <a:t> </a:t>
            </a:r>
            <a:r>
              <a:rPr lang="es-ES" dirty="0" err="1"/>
              <a:t>eskubideak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 err="1"/>
              <a:t>Pertsona</a:t>
            </a:r>
            <a:r>
              <a:rPr lang="es-ES" dirty="0"/>
              <a:t> </a:t>
            </a:r>
            <a:r>
              <a:rPr lang="es-ES" dirty="0" err="1"/>
              <a:t>guztientzako</a:t>
            </a:r>
            <a:r>
              <a:rPr lang="es-ES" dirty="0"/>
              <a:t> </a:t>
            </a:r>
            <a:r>
              <a:rPr lang="es-ES" dirty="0" err="1"/>
              <a:t>lan</a:t>
            </a:r>
            <a:r>
              <a:rPr lang="es-ES" dirty="0"/>
              <a:t> </a:t>
            </a:r>
            <a:r>
              <a:rPr lang="es-ES" dirty="0" err="1"/>
              <a:t>duinaren</a:t>
            </a:r>
            <a:r>
              <a:rPr lang="es-ES" dirty="0"/>
              <a:t> </a:t>
            </a:r>
            <a:r>
              <a:rPr lang="es-ES" dirty="0" err="1"/>
              <a:t>nahia</a:t>
            </a:r>
            <a:r>
              <a:rPr lang="es-ES" dirty="0"/>
              <a:t> </a:t>
            </a:r>
            <a:r>
              <a:rPr lang="es-ES" dirty="0" err="1"/>
              <a:t>adieraztea</a:t>
            </a:r>
            <a:r>
              <a:rPr lang="es-ES" dirty="0"/>
              <a:t>.</a:t>
            </a:r>
          </a:p>
          <a:p>
            <a:pPr>
              <a:lnSpc>
                <a:spcPct val="150000"/>
              </a:lnSpc>
            </a:pPr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Tx/>
              <a:buChar char="-"/>
            </a:pPr>
            <a:endParaRPr lang="es-ES" sz="32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Lehen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aldiz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aitortzen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dira</a:t>
            </a:r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lecha derecha 8"/>
          <p:cNvSpPr/>
          <p:nvPr/>
        </p:nvSpPr>
        <p:spPr>
          <a:xfrm>
            <a:off x="2288704" y="5278823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509412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46862" y="52942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614555" y="193001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ENPLEGU-POLITIKA AKTIKOAK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322775" y="1268760"/>
            <a:ext cx="916672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¿ZER ESKAINTZEN DA? </a:t>
            </a:r>
          </a:p>
          <a:p>
            <a:endParaRPr lang="es-E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50000"/>
              </a:lnSpc>
              <a:buFontTx/>
              <a:buChar char="-"/>
            </a:pP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Pertsonentzako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eta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enpresentzako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u="sng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enplegu-zerbitzuen</a:t>
            </a:r>
            <a:r>
              <a:rPr lang="es-ES" b="1" u="sng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u="sng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katalogo</a:t>
            </a:r>
            <a:r>
              <a:rPr lang="es-ES" b="1" u="sng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u="sng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malgua</a:t>
            </a:r>
            <a:r>
              <a:rPr lang="es-ES" b="1" u="sng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eta </a:t>
            </a:r>
            <a:r>
              <a:rPr lang="es-ES" b="1" u="sng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modernoa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algn="just">
              <a:lnSpc>
                <a:spcPct val="150000"/>
              </a:lnSpc>
              <a:buFontTx/>
              <a:buChar char="-"/>
            </a:pPr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50000"/>
              </a:lnSpc>
              <a:buFontTx/>
              <a:buChar char="-"/>
            </a:pP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Pertsona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guztien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beharrei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erantzungo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dieten </a:t>
            </a:r>
            <a:r>
              <a:rPr lang="es-ES" b="1" u="sng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 </a:t>
            </a:r>
            <a:r>
              <a:rPr lang="es-ES" b="1" u="sng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osagarriak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algn="just">
              <a:lnSpc>
                <a:spcPct val="150000"/>
              </a:lnSpc>
              <a:buFontTx/>
              <a:buChar char="-"/>
            </a:pPr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2612928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072E19-B846-45EF-986E-0CAB79B6EE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52600" y="1408077"/>
            <a:ext cx="8237471" cy="48965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500"/>
              </a:spcAft>
              <a:buFont typeface="Wingdings" panose="05000000000000000000" pitchFamily="2" charset="2"/>
              <a:buChar char="Ø"/>
            </a:pPr>
            <a:r>
              <a:rPr lang="es-ES" sz="28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Orientazioa</a:t>
            </a: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1500"/>
              </a:spcAft>
              <a:buFont typeface="Wingdings" panose="05000000000000000000" pitchFamily="2" charset="2"/>
              <a:buChar char="Ø"/>
            </a:pPr>
            <a:r>
              <a:rPr lang="es-ES" sz="28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Laneko</a:t>
            </a: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prestakuntza</a:t>
            </a: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1500"/>
              </a:spcAft>
              <a:buFont typeface="Wingdings" panose="05000000000000000000" pitchFamily="2" charset="2"/>
              <a:buChar char="Ø"/>
            </a:pPr>
            <a:r>
              <a:rPr lang="es-ES" sz="28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Bitartekaritza</a:t>
            </a: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eta enplegua.</a:t>
            </a:r>
          </a:p>
          <a:p>
            <a:pPr>
              <a:spcBef>
                <a:spcPts val="0"/>
              </a:spcBef>
              <a:spcAft>
                <a:spcPts val="1500"/>
              </a:spcAft>
              <a:buFont typeface="Wingdings" panose="05000000000000000000" pitchFamily="2" charset="2"/>
              <a:buChar char="Ø"/>
            </a:pPr>
            <a:r>
              <a:rPr lang="es-ES" sz="28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Autoenplegurako</a:t>
            </a: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eta </a:t>
            </a:r>
            <a:r>
              <a:rPr lang="es-ES" sz="28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ekintzailetzarako</a:t>
            </a: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aholkularitza</a:t>
            </a: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1500"/>
              </a:spcAft>
              <a:buFont typeface="Wingdings" panose="05000000000000000000" pitchFamily="2" charset="2"/>
              <a:buChar char="Ø"/>
            </a:pPr>
            <a:r>
              <a:rPr lang="es-ES" sz="28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Enpresentzako</a:t>
            </a: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aholkularitza</a:t>
            </a: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1500"/>
              </a:spcAft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Lan-</a:t>
            </a:r>
            <a:r>
              <a:rPr lang="es-ES" sz="28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merkatuari</a:t>
            </a: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buruzko</a:t>
            </a: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informazio</a:t>
            </a: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aurreratuko</a:t>
            </a: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zerbitzua</a:t>
            </a: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3200" dirty="0"/>
          </a:p>
        </p:txBody>
      </p:sp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1" y="6904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1352" y="5733256"/>
            <a:ext cx="1632008" cy="914855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614555" y="193001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ENPLEGU-POLITIKA AKTIBOAK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39323722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46862" y="52942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04528" y="209688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ENPLEGU-POLITIKA AKTIBOAK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704528" y="1052736"/>
            <a:ext cx="8151118" cy="4816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¿NOLA? </a:t>
            </a:r>
          </a:p>
          <a:p>
            <a:r>
              <a:rPr lang="es-ES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EUSKAL ENPLEGU SAREA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algn="just">
              <a:spcAft>
                <a:spcPts val="600"/>
              </a:spcAft>
              <a:buFontTx/>
              <a:buChar char="-"/>
            </a:pP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Lanbide +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beste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erakunde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publiko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batzuk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foru-aldundiak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udalerriak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457200" indent="-457200" algn="just">
              <a:spcAft>
                <a:spcPts val="600"/>
              </a:spcAft>
              <a:buFontTx/>
              <a:buChar char="-"/>
            </a:pP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Erakunde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pribatu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laguntzaileak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spcAft>
                <a:spcPts val="600"/>
              </a:spcAft>
              <a:buFontTx/>
              <a:buChar char="-"/>
            </a:pP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Lanbideren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lidergoa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zorroko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zerbitzu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guztiak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funtsezko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zerbitzuen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kudeaketa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esklusiboa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eta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prestazio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bermatzen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ditu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spcAft>
                <a:spcPts val="600"/>
              </a:spcAft>
              <a:buFontTx/>
              <a:buChar char="-"/>
            </a:pP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Beste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erakunde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publiko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batzuk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zerbitzu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osagarriak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edo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lurraldeari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lotutakoak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5241032" y="3789040"/>
            <a:ext cx="3614613" cy="18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40002943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46862" y="52942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04528" y="154824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ENPLEGU-POLITIKA AKTIBOAK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1245580" y="1228859"/>
            <a:ext cx="763284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EUSKAL ENPLEGU SAREAREN ABANTAILAK </a:t>
            </a:r>
          </a:p>
          <a:p>
            <a:endParaRPr lang="es-ES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spcAft>
                <a:spcPts val="1200"/>
              </a:spcAft>
              <a:buFontTx/>
              <a:buChar char="-"/>
            </a:pPr>
            <a:r>
              <a:rPr lang="es-ES" dirty="0" err="1"/>
              <a:t>Kapilaritatea</a:t>
            </a:r>
            <a:r>
              <a:rPr lang="es-ES" dirty="0"/>
              <a:t> eta </a:t>
            </a:r>
            <a:r>
              <a:rPr lang="es-ES" dirty="0" err="1"/>
              <a:t>hurbiltasuna</a:t>
            </a:r>
            <a:r>
              <a:rPr lang="es-ES" dirty="0"/>
              <a:t>.</a:t>
            </a:r>
          </a:p>
          <a:p>
            <a:pPr marL="571500" indent="-571500" algn="just">
              <a:spcAft>
                <a:spcPts val="1200"/>
              </a:spcAft>
              <a:buFontTx/>
              <a:buChar char="-"/>
            </a:pPr>
            <a:r>
              <a:rPr lang="es-ES" dirty="0" err="1"/>
              <a:t>Kudeaketa-ahalmen</a:t>
            </a:r>
            <a:r>
              <a:rPr lang="es-ES" dirty="0"/>
              <a:t> </a:t>
            </a:r>
            <a:r>
              <a:rPr lang="es-ES" dirty="0" err="1"/>
              <a:t>izugarria</a:t>
            </a:r>
            <a:r>
              <a:rPr lang="es-ES" dirty="0"/>
              <a:t> </a:t>
            </a:r>
            <a:r>
              <a:rPr lang="es-ES" dirty="0" err="1"/>
              <a:t>pertsonen</a:t>
            </a:r>
            <a:r>
              <a:rPr lang="es-ES" dirty="0"/>
              <a:t> eta </a:t>
            </a:r>
            <a:r>
              <a:rPr lang="es-ES" dirty="0" err="1"/>
              <a:t>enpresen</a:t>
            </a:r>
            <a:r>
              <a:rPr lang="es-ES" dirty="0"/>
              <a:t> </a:t>
            </a:r>
            <a:r>
              <a:rPr lang="es-ES" dirty="0" err="1"/>
              <a:t>mesedetan</a:t>
            </a:r>
            <a:r>
              <a:rPr lang="es-ES" dirty="0"/>
              <a:t> (</a:t>
            </a:r>
            <a:r>
              <a:rPr lang="es-ES" dirty="0" err="1"/>
              <a:t>informazioa</a:t>
            </a:r>
            <a:r>
              <a:rPr lang="es-ES" dirty="0"/>
              <a:t> + </a:t>
            </a:r>
            <a:r>
              <a:rPr lang="es-ES" dirty="0" err="1"/>
              <a:t>prestakuntza</a:t>
            </a:r>
            <a:r>
              <a:rPr lang="es-ES" dirty="0"/>
              <a:t> + </a:t>
            </a:r>
            <a:r>
              <a:rPr lang="es-ES" dirty="0" err="1"/>
              <a:t>eskaintzak</a:t>
            </a:r>
            <a:r>
              <a:rPr lang="es-ES" dirty="0"/>
              <a:t>), </a:t>
            </a:r>
            <a:r>
              <a:rPr lang="es-ES" dirty="0" err="1"/>
              <a:t>nahitaez</a:t>
            </a:r>
            <a:r>
              <a:rPr lang="es-ES" dirty="0"/>
              <a:t> </a:t>
            </a:r>
            <a:r>
              <a:rPr lang="es-ES" dirty="0" err="1"/>
              <a:t>erabili</a:t>
            </a:r>
            <a:r>
              <a:rPr lang="es-ES" dirty="0"/>
              <a:t> </a:t>
            </a:r>
            <a:r>
              <a:rPr lang="es-ES" dirty="0" err="1"/>
              <a:t>beharreko</a:t>
            </a:r>
            <a:r>
              <a:rPr lang="es-ES" dirty="0"/>
              <a:t> tresna </a:t>
            </a:r>
            <a:r>
              <a:rPr lang="es-ES" dirty="0" err="1"/>
              <a:t>komunen</a:t>
            </a:r>
            <a:r>
              <a:rPr lang="es-ES" dirty="0"/>
              <a:t> </a:t>
            </a:r>
            <a:r>
              <a:rPr lang="es-ES" dirty="0" err="1"/>
              <a:t>bitartez</a:t>
            </a:r>
            <a:r>
              <a:rPr lang="es-ES" dirty="0"/>
              <a:t>.</a:t>
            </a:r>
          </a:p>
          <a:p>
            <a:pPr marL="571500" indent="-571500" algn="just">
              <a:spcAft>
                <a:spcPts val="1200"/>
              </a:spcAft>
              <a:buFontTx/>
              <a:buChar char="-"/>
            </a:pPr>
            <a:r>
              <a:rPr lang="es-ES" dirty="0"/>
              <a:t>Lan-historia </a:t>
            </a:r>
            <a:r>
              <a:rPr lang="es-ES" dirty="0" err="1"/>
              <a:t>bakarra</a:t>
            </a:r>
            <a:r>
              <a:rPr lang="es-ES" dirty="0"/>
              <a:t>: </a:t>
            </a:r>
            <a:r>
              <a:rPr lang="es-ES" dirty="0" err="1"/>
              <a:t>jarduketa</a:t>
            </a:r>
            <a:r>
              <a:rPr lang="es-ES" dirty="0"/>
              <a:t> </a:t>
            </a:r>
            <a:r>
              <a:rPr lang="es-ES" dirty="0" err="1"/>
              <a:t>guztien</a:t>
            </a:r>
            <a:r>
              <a:rPr lang="es-ES" dirty="0"/>
              <a:t> </a:t>
            </a:r>
            <a:r>
              <a:rPr lang="es-ES" dirty="0" err="1"/>
              <a:t>trazabilitatea</a:t>
            </a:r>
            <a:r>
              <a:rPr lang="es-ES" dirty="0"/>
              <a:t> </a:t>
            </a:r>
            <a:r>
              <a:rPr lang="es-ES" dirty="0" err="1"/>
              <a:t>bermatzen</a:t>
            </a:r>
            <a:r>
              <a:rPr lang="es-ES" dirty="0"/>
              <a:t> du.</a:t>
            </a:r>
            <a:endParaRPr lang="es-E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6490334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46862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04528" y="209688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ENPLEGU-POLITIKA AKTIBOAK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632520" y="1556792"/>
            <a:ext cx="828092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KALITATEAREN KUDEAKETA</a:t>
            </a:r>
          </a:p>
          <a:p>
            <a:pPr marL="571500" indent="-571500" algn="just">
              <a:buFontTx/>
              <a:buChar char="-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spcAft>
                <a:spcPts val="1200"/>
              </a:spcAft>
              <a:buFontTx/>
              <a:buChar char="-"/>
            </a:pP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Euskal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Sarearen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mapa: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zerbitzuen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lurralde-egitura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optimizatzea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algn="just">
              <a:spcAft>
                <a:spcPts val="1200"/>
              </a:spcAft>
              <a:buFontTx/>
              <a:buChar char="-"/>
            </a:pP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Prestazio-eduki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tekniko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bakarra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zerbitzu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bakoitzerako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algn="just">
              <a:spcAft>
                <a:spcPts val="1200"/>
              </a:spcAft>
              <a:buFontTx/>
              <a:buChar char="-"/>
            </a:pP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Enpleguaren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Euskal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Sarea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ikuskatzea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Eusko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Jaurlaritza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262430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71ADFD2-5649-4E94-B832-4EF145AC7C4F}"/>
              </a:ext>
            </a:extLst>
          </p:cNvPr>
          <p:cNvSpPr txBox="1"/>
          <p:nvPr/>
        </p:nvSpPr>
        <p:spPr>
          <a:xfrm>
            <a:off x="2144688" y="2348880"/>
            <a:ext cx="6998361" cy="1795802"/>
          </a:xfrm>
          <a:prstGeom prst="roundRect">
            <a:avLst>
              <a:gd name="adj" fmla="val 18588"/>
            </a:avLst>
          </a:prstGeom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b"/>
          <a:lstStyle>
            <a:lvl1pPr eaLnBrk="1" hangingPunct="1">
              <a:defRPr b="1">
                <a:solidFill>
                  <a:schemeClr val="tx1"/>
                </a:solidFill>
                <a:latin typeface="Helvetica Light"/>
                <a:ea typeface="+mn-ea"/>
                <a:cs typeface="+mn-cs"/>
              </a:defRPr>
            </a:lvl1pPr>
            <a:lvl2pPr eaLnBrk="1" hangingPunct="1"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b="0" dirty="0"/>
              <a:t>EUSKAL ENPLEGU SISTEMAREN LEGEA </a:t>
            </a:r>
            <a:r>
              <a:rPr lang="es-ES" b="0"/>
              <a:t>SORTZEN LAGUNTZEA</a:t>
            </a:r>
            <a:br>
              <a:rPr lang="es-ES" sz="2400" dirty="0"/>
            </a:b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9E0FAC9-A3AD-4D94-8A3C-578B11519081}"/>
              </a:ext>
            </a:extLst>
          </p:cNvPr>
          <p:cNvSpPr txBox="1"/>
          <p:nvPr/>
        </p:nvSpPr>
        <p:spPr>
          <a:xfrm>
            <a:off x="4963259" y="476672"/>
            <a:ext cx="4608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Vitoria-Gasteiz, 2021eko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azaroaren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16a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3044788" y="4263479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5F5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Abian</a:t>
            </a:r>
            <a:r>
              <a:rPr lang="es-ES" sz="2400" dirty="0">
                <a:solidFill>
                  <a:srgbClr val="5F5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5F5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jartzeko</a:t>
            </a:r>
            <a:r>
              <a:rPr lang="es-ES" sz="2400" dirty="0">
                <a:solidFill>
                  <a:srgbClr val="5F5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5F5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fasea</a:t>
            </a:r>
            <a:endParaRPr lang="es-ES" sz="2400" dirty="0">
              <a:solidFill>
                <a:srgbClr val="5F5F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891800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6" y="132580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LEGEAREN JARDUERA-EREMUAK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136576" y="1119791"/>
            <a:ext cx="835292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Enplegu-politika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aktiboak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Erakundeen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arteko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artikulazioa</a:t>
            </a:r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Sistemaren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gobernantza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Enpleguaren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arloan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esku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hartzen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duten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eragile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guztien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parte-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hartzea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Lanbide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eraldatzea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6.- Berrikuntza eta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Ebaluazioa</a:t>
            </a:r>
            <a:endParaRPr lang="es-ES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4745654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54865" y="0"/>
            <a:ext cx="9906001" cy="112474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614554" y="331539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 ERAKUNDEEN ARTEKO ARTIKULAZIOA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614554" y="1700808"/>
            <a:ext cx="8298886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ERAKUNDE GUZTIAK KONTUAN HARTZEN </a:t>
            </a: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Lehenengo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aldiz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erakunde-maila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guztietan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eskumen-esparru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propioa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aitortzea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[enplegua/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garapen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ekonomikoa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lurraldea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loturatik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abiatuta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s-ES" sz="2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Zerbitzuak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emateko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dimentsio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berri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ahalbidetzen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du: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Euskal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Sarea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27607258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46862" y="52942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04528" y="209688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sz="2800" dirty="0"/>
              <a:t>2.- ERAKUNDEEN ARTEKO ARTIKULAZIOA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704528" y="1046401"/>
            <a:ext cx="820891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EUSKO JAURLARITZAREN LIDERGOA, LURRALDE-BEREZITASUNARI ERREPARATUTA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55600" algn="just">
              <a:buFontTx/>
              <a:buChar char="-"/>
            </a:pPr>
            <a:r>
              <a:rPr lang="es-ES" sz="2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Eusko</a:t>
            </a:r>
            <a:r>
              <a:rPr lang="es-ES" sz="2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Jaurlaritza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EAEko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plangintza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estrategikoa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eta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operatiboa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onartzen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du, eta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enplegu-zerbitzuen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zorroa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eta programa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osagarriak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definitzen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ditu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" sz="2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lvl="1" indent="-355600" algn="just"/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	</a:t>
            </a:r>
            <a:r>
              <a:rPr lang="es-ES" sz="2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Aldundiak</a:t>
            </a:r>
            <a:r>
              <a:rPr lang="es-ES" sz="2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eta </a:t>
            </a:r>
            <a:r>
              <a:rPr lang="es-ES" sz="2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udalerriak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enpleguaren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plangintza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eta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sustapena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lurrande-eremuan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Euskal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Estrategiaren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arabera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24314205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46862" y="52942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04528" y="209688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2.- ERAKUNDEEN ARTEKO ARTIKULAZIOA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</a:p>
        </p:txBody>
      </p:sp>
      <p:sp>
        <p:nvSpPr>
          <p:cNvPr id="8" name="Rectángulo 7"/>
          <p:cNvSpPr/>
          <p:nvPr/>
        </p:nvSpPr>
        <p:spPr>
          <a:xfrm>
            <a:off x="272480" y="1108909"/>
            <a:ext cx="887869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ENPLEGU-POLITIKEN PLANGINTZA.</a:t>
            </a:r>
          </a:p>
          <a:p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OROKORRETIK LURRALDEKORA</a:t>
            </a:r>
          </a:p>
          <a:p>
            <a:endParaRPr lang="es-ES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Enpleguaren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Euskal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Estrategia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Euskadiko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Hiru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Urteko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Plana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Enpleguaren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lurralde-planak</a:t>
            </a:r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Tokiko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eta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garapeneko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planak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(&gt;10.000)</a:t>
            </a:r>
            <a:endParaRPr lang="es-ES" sz="40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5702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46862" y="52942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04528" y="209688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2.- ERAKUNDEEN ARTEKO ARTIKULAZIOA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30283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8" name="Rectángulo 7"/>
          <p:cNvSpPr/>
          <p:nvPr/>
        </p:nvSpPr>
        <p:spPr>
          <a:xfrm>
            <a:off x="322775" y="1196752"/>
            <a:ext cx="9166729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u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FINANTZAKETA</a:t>
            </a:r>
            <a:endParaRPr lang="es-E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 err="1"/>
              <a:t>Finantzaketa</a:t>
            </a:r>
            <a:r>
              <a:rPr lang="es-ES" dirty="0"/>
              <a:t> </a:t>
            </a:r>
            <a:r>
              <a:rPr lang="es-ES" dirty="0" err="1"/>
              <a:t>arrunta</a:t>
            </a:r>
            <a:r>
              <a:rPr lang="es-ES" dirty="0"/>
              <a:t>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 err="1"/>
              <a:t>Tokiko</a:t>
            </a:r>
            <a:r>
              <a:rPr lang="es-ES" dirty="0"/>
              <a:t> </a:t>
            </a:r>
            <a:r>
              <a:rPr lang="es-ES" dirty="0" err="1"/>
              <a:t>Enplegu</a:t>
            </a:r>
            <a:r>
              <a:rPr lang="es-ES" dirty="0"/>
              <a:t> eta </a:t>
            </a:r>
            <a:r>
              <a:rPr lang="es-ES" dirty="0" err="1"/>
              <a:t>Garapenerako</a:t>
            </a:r>
            <a:r>
              <a:rPr lang="es-ES" dirty="0"/>
              <a:t> </a:t>
            </a:r>
            <a:r>
              <a:rPr lang="es-ES" dirty="0" err="1"/>
              <a:t>Lankidetza</a:t>
            </a:r>
            <a:r>
              <a:rPr lang="es-ES" dirty="0"/>
              <a:t> </a:t>
            </a:r>
            <a:r>
              <a:rPr lang="es-ES" dirty="0" err="1"/>
              <a:t>Funtsa</a:t>
            </a:r>
            <a:r>
              <a:rPr lang="es-ES" dirty="0"/>
              <a:t> (</a:t>
            </a:r>
            <a:r>
              <a:rPr lang="es-ES" dirty="0" err="1"/>
              <a:t>iragankorra</a:t>
            </a:r>
            <a:r>
              <a:rPr lang="es-ES" dirty="0"/>
              <a:t>).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 err="1"/>
              <a:t>Finantza-lankidetza</a:t>
            </a:r>
            <a:r>
              <a:rPr lang="es-ES" dirty="0"/>
              <a:t> </a:t>
            </a:r>
            <a:r>
              <a:rPr lang="es-ES" dirty="0" err="1"/>
              <a:t>egonkorra</a:t>
            </a:r>
            <a:r>
              <a:rPr lang="es-ES" dirty="0"/>
              <a:t>, </a:t>
            </a:r>
            <a:r>
              <a:rPr lang="es-ES" dirty="0" err="1"/>
              <a:t>zerbitzuak</a:t>
            </a:r>
            <a:r>
              <a:rPr lang="es-ES" dirty="0"/>
              <a:t> </a:t>
            </a:r>
            <a:r>
              <a:rPr lang="es-ES" dirty="0" err="1"/>
              <a:t>ematean</a:t>
            </a:r>
            <a:r>
              <a:rPr lang="es-ES" dirty="0"/>
              <a:t> </a:t>
            </a:r>
            <a:r>
              <a:rPr lang="es-ES" dirty="0" err="1"/>
              <a:t>kalitatea</a:t>
            </a:r>
            <a:r>
              <a:rPr lang="es-ES" dirty="0"/>
              <a:t> eta </a:t>
            </a:r>
            <a:r>
              <a:rPr lang="es-ES" dirty="0" err="1"/>
              <a:t>eraginkortasuna</a:t>
            </a:r>
            <a:r>
              <a:rPr lang="es-ES" dirty="0"/>
              <a:t> </a:t>
            </a:r>
            <a:r>
              <a:rPr lang="es-ES" dirty="0" err="1"/>
              <a:t>bermatzeko</a:t>
            </a:r>
            <a:r>
              <a:rPr lang="es-ES" dirty="0"/>
              <a:t>.</a:t>
            </a:r>
            <a:br>
              <a:rPr lang="es-ES" dirty="0"/>
            </a:br>
            <a:endParaRPr lang="es-ES" sz="40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0690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5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LEGEAREN JARDUERA-EREMUAK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208584" y="1164134"/>
            <a:ext cx="835292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Enplegu-politika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aktiboak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Erakundeen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arteko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artikulazioa</a:t>
            </a:r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Sistemaren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gobernantza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Enpleguaren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arloan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esku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hartzen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duten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eragile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guztien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parte-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hartzea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Lanbide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eraldatzea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6.- Berrikuntza eta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Ebaluazioa</a:t>
            </a:r>
            <a:endParaRPr lang="es-ES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34112901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0" y="169476"/>
            <a:ext cx="9705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GOBERNANTZA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</a:p>
        </p:txBody>
      </p:sp>
      <p:sp>
        <p:nvSpPr>
          <p:cNvPr id="8" name="Rectángulo 7"/>
          <p:cNvSpPr/>
          <p:nvPr/>
        </p:nvSpPr>
        <p:spPr>
          <a:xfrm>
            <a:off x="-87560" y="1556792"/>
            <a:ext cx="979308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u-ES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TOKIKO POLITIKA PUBLIKOEN EUSKAL KONTSEILUA</a:t>
            </a:r>
            <a:endParaRPr lang="es-ES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s-E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u-ES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Erakunde arteko paritarioa</a:t>
            </a:r>
            <a:endParaRPr lang="es-ES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(6 EJ + 3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foru-aldundiak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+ 3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tokiko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erakundeak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 </a:t>
            </a:r>
          </a:p>
          <a:p>
            <a:endParaRPr lang="es-ES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s-ES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Sektoreartekoa</a:t>
            </a:r>
            <a:endParaRPr lang="es-ES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enplegua +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lehiakortasuna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+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hezkuntza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+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gizarteratzea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+ Lanbide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Beste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politika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batzuekiko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lankidetza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eta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koordinazioa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bermatzen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ditu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s-E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4899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13445" y="249121"/>
            <a:ext cx="9705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GOBERNANTZA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27</a:t>
            </a:r>
          </a:p>
        </p:txBody>
      </p:sp>
      <p:sp>
        <p:nvSpPr>
          <p:cNvPr id="8" name="Rectángulo 7"/>
          <p:cNvSpPr/>
          <p:nvPr/>
        </p:nvSpPr>
        <p:spPr>
          <a:xfrm>
            <a:off x="632520" y="1268760"/>
            <a:ext cx="8352928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LANKIDETZA ETA KOORDINAZIOA:</a:t>
            </a:r>
          </a:p>
          <a:p>
            <a:endParaRPr lang="es-E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indent="-571500" algn="just">
              <a:buFontTx/>
              <a:buChar char="-"/>
            </a:pPr>
            <a:r>
              <a:rPr lang="es-ES" sz="2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Lankidetza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guztiek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parte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hartzen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dute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plangintza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estrategikoa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eta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operatiboa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egiten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enplegua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sustatzeko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neurrien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proposamenean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Euskal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Enplegu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Sarearen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maparen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proposamenean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s-ES" sz="2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etab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" sz="2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indent="-571500" algn="just">
              <a:buFontTx/>
              <a:buChar char="-"/>
            </a:pPr>
            <a:r>
              <a:rPr lang="es-ES" sz="2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Koordinazioa</a:t>
            </a:r>
            <a:r>
              <a:rPr lang="es-ES" sz="2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u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Tokiko Politika Publikoen Euskal Kontseiluak bermatzen du </a:t>
            </a:r>
            <a:r>
              <a:rPr lang="nn-NO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lurralde plangintza Enpleguaren Euskal Estrategiarekin koordinatzen dela.</a:t>
            </a:r>
            <a:endParaRPr lang="es-ES" sz="2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5381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0" y="169476"/>
            <a:ext cx="9705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GOBERNANTZA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88504" y="6430283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</a:p>
        </p:txBody>
      </p:sp>
      <p:sp>
        <p:nvSpPr>
          <p:cNvPr id="8" name="Rectángulo 7"/>
          <p:cNvSpPr/>
          <p:nvPr/>
        </p:nvSpPr>
        <p:spPr>
          <a:xfrm>
            <a:off x="322775" y="2120949"/>
            <a:ext cx="9382753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4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s-E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ELKARRIZKETA SOZIALERAKO MAHAIA</a:t>
            </a:r>
          </a:p>
          <a:p>
            <a:endParaRPr lang="es-E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Gidalerroak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eta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plangintza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estrategikoa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eta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plangintza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operatiboa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hitzartzea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s-ES" sz="40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12332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5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LEGEAREN JARDUERA-EREMUAK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040447" y="883551"/>
            <a:ext cx="835292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Enplegu-politika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aktiboak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Erakundeen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arteko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artikulazioa</a:t>
            </a:r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Sistemaren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gobernantza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Enpleguaren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arloan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esku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hartzen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duten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eragile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guztien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parte-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hartzea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Lanbide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eraldatzea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6.- Berrikuntza eta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Ebaluazioa</a:t>
            </a:r>
            <a:endParaRPr lang="es-ES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88503" y="6454307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</a:p>
        </p:txBody>
      </p:sp>
    </p:spTree>
    <p:extLst>
      <p:ext uri="{BB962C8B-B14F-4D97-AF65-F5344CB8AC3E}">
        <p14:creationId xmlns:p14="http://schemas.microsoft.com/office/powerpoint/2010/main" val="3234502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DE8948-7A27-402E-BF52-450F166C9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72" y="692696"/>
            <a:ext cx="8914433" cy="708829"/>
          </a:xfrm>
        </p:spPr>
        <p:txBody>
          <a:bodyPr/>
          <a:lstStyle/>
          <a:p>
            <a:pPr>
              <a:buClr>
                <a:schemeClr val="accent1">
                  <a:lumMod val="50000"/>
                </a:schemeClr>
              </a:buClr>
            </a:pPr>
            <a:r>
              <a:rPr lang="es-ES" sz="2000" b="1" cap="sm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1.- </a:t>
            </a:r>
            <a:r>
              <a:rPr lang="es-ES" sz="2000" b="1" cap="small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Espezializazio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2000" b="1" cap="small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adimendunetik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2000" b="1" cap="small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integratzea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endParaRPr lang="es-ES" sz="1600" b="1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itulua 1">
            <a:extLst>
              <a:ext uri="{FF2B5EF4-FFF2-40B4-BE49-F238E27FC236}">
                <a16:creationId xmlns:a16="http://schemas.microsoft.com/office/drawing/2014/main" id="{B1BFEF05-4EA5-4211-8EA7-9EEFA334355A}"/>
              </a:ext>
            </a:extLst>
          </p:cNvPr>
          <p:cNvSpPr txBox="1">
            <a:spLocks/>
          </p:cNvSpPr>
          <p:nvPr/>
        </p:nvSpPr>
        <p:spPr>
          <a:xfrm>
            <a:off x="0" y="-39188"/>
            <a:ext cx="9906000" cy="82546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r>
              <a:rPr lang="es-ES" dirty="0"/>
              <a:t>4.1. SISTEMA BAT ERAIKITZEKO PRINTZIPIOAK ETA ZUHURTZIAK</a:t>
            </a:r>
            <a:endParaRPr lang="eu-ES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96B048E-FD1F-4928-A2D1-CC83B24B48B5}"/>
              </a:ext>
            </a:extLst>
          </p:cNvPr>
          <p:cNvSpPr txBox="1">
            <a:spLocks/>
          </p:cNvSpPr>
          <p:nvPr/>
        </p:nvSpPr>
        <p:spPr>
          <a:xfrm>
            <a:off x="495783" y="1052736"/>
            <a:ext cx="8914433" cy="1251397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Funtzio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eta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zerbitzuekiko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abantaila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desabantaila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konparatiboan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kokatzen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duten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eragileen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esperientziak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espezializazioak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eta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posizioak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optimizatzea</a:t>
            </a:r>
            <a:endParaRPr lang="es-ES" sz="1500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Ez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dago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inor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soberan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baina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denek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jokatu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behar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dute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ondoen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egiten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duten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posizioan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C2B2AF29-7ED2-4AFC-8CDB-7FB881285EA0}"/>
              </a:ext>
            </a:extLst>
          </p:cNvPr>
          <p:cNvSpPr txBox="1">
            <a:spLocks/>
          </p:cNvSpPr>
          <p:nvPr/>
        </p:nvSpPr>
        <p:spPr>
          <a:xfrm>
            <a:off x="200472" y="2105595"/>
            <a:ext cx="8914433" cy="708829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</a:pPr>
            <a:r>
              <a:rPr lang="es-ES" sz="2000" b="1" cap="sm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2.- </a:t>
            </a:r>
            <a:r>
              <a:rPr lang="es-ES" sz="2000" b="1" cap="small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Lidergo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b="1" cap="small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proaktiboa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ES" sz="2000" b="1" cap="small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245E99E-A39D-4686-A5B4-EBEB3900EE6C}"/>
              </a:ext>
            </a:extLst>
          </p:cNvPr>
          <p:cNvSpPr txBox="1">
            <a:spLocks/>
          </p:cNvSpPr>
          <p:nvPr/>
        </p:nvSpPr>
        <p:spPr>
          <a:xfrm>
            <a:off x="632520" y="2537643"/>
            <a:ext cx="8914433" cy="1107381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Eskumenaren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titulartasuna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lidergoaren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legitimatzaile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gisa</a:t>
            </a:r>
            <a:endParaRPr lang="es-ES" sz="1500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Lidergo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proaktiboa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eta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kolaboratiboa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Zer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egiten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du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nork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eta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nola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egin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behar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da?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837FE8EB-1898-49B4-A28E-4C460DF11F61}"/>
              </a:ext>
            </a:extLst>
          </p:cNvPr>
          <p:cNvSpPr txBox="1">
            <a:spLocks/>
          </p:cNvSpPr>
          <p:nvPr/>
        </p:nvSpPr>
        <p:spPr>
          <a:xfrm>
            <a:off x="200472" y="3573016"/>
            <a:ext cx="8914433" cy="360040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</a:pPr>
            <a:r>
              <a:rPr lang="es-ES" sz="2000" b="1" cap="sm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3.- 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Parte </a:t>
            </a:r>
            <a:r>
              <a:rPr lang="es-ES" sz="2000" b="1" cap="small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hartzeko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2000" b="1" cap="small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errealismoa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</a:pPr>
            <a:endParaRPr lang="es-ES" sz="1600" b="1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FEEC0A20-49E3-4698-B172-0FA1D4723170}"/>
              </a:ext>
            </a:extLst>
          </p:cNvPr>
          <p:cNvSpPr txBox="1">
            <a:spLocks/>
          </p:cNvSpPr>
          <p:nvPr/>
        </p:nvSpPr>
        <p:spPr>
          <a:xfrm>
            <a:off x="632520" y="3717031"/>
            <a:ext cx="8914433" cy="1251397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Parte-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hartzea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aho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batez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adostasuna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sortzen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balio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gisa</a:t>
            </a:r>
            <a:endParaRPr lang="es-ES" sz="1500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Parte-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hartze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operatiboaren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ez-konplexua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eta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egituratuaren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beharra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+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erakundeen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arteko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koordinazioa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foroetan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ez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ezik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lan-prozedura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eta -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errutina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gogorretan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ere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lurreratzeko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beharra</a:t>
            </a:r>
            <a:endParaRPr lang="es-ES" sz="1500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endParaRPr lang="es-ES" sz="1500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C194EE12-2040-4693-8104-63B7856BC361}"/>
              </a:ext>
            </a:extLst>
          </p:cNvPr>
          <p:cNvSpPr txBox="1">
            <a:spLocks/>
          </p:cNvSpPr>
          <p:nvPr/>
        </p:nvSpPr>
        <p:spPr>
          <a:xfrm>
            <a:off x="200472" y="5013176"/>
            <a:ext cx="8914433" cy="360040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</a:pPr>
            <a:r>
              <a:rPr lang="es-ES" sz="2000" cap="sm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4.- </a:t>
            </a:r>
            <a:r>
              <a:rPr lang="es-ES" sz="2000" b="1" cap="small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Ekonomian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eta </a:t>
            </a:r>
            <a:r>
              <a:rPr lang="es-ES" sz="2000" b="1" cap="small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gizartean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2000" b="1" cap="small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pentsatzea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 </a:t>
            </a:r>
            <a:r>
              <a:rPr lang="es-ES" sz="2000" b="1" cap="small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ez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2000" b="1" cap="small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enpleguan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2000" b="1" cap="small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bakarrik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b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s-ES" sz="2000" dirty="0"/>
              <a:t> </a:t>
            </a:r>
            <a:b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s-ES" sz="1600" b="1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6F75C81-7281-46AA-B1B9-A053D879AAFA}"/>
              </a:ext>
            </a:extLst>
          </p:cNvPr>
          <p:cNvSpPr txBox="1">
            <a:spLocks/>
          </p:cNvSpPr>
          <p:nvPr/>
        </p:nvSpPr>
        <p:spPr>
          <a:xfrm>
            <a:off x="704528" y="5140371"/>
            <a:ext cx="8914433" cy="708829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Enplegu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-sistema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beste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sistema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batzuekin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sustapen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ekonomikoa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etxebizitza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gizarte-zerbitzuak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bat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etortzeko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beharra</a:t>
            </a:r>
            <a:endParaRPr lang="es-ES" sz="1500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56336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11760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 PARTAIDETZA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</a:p>
        </p:txBody>
      </p:sp>
      <p:sp>
        <p:nvSpPr>
          <p:cNvPr id="8" name="Rectángulo 7"/>
          <p:cNvSpPr/>
          <p:nvPr/>
        </p:nvSpPr>
        <p:spPr>
          <a:xfrm>
            <a:off x="711760" y="1268760"/>
            <a:ext cx="798565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u-E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EUSKAL ENPLEGU FOROA</a:t>
            </a:r>
            <a:endParaRPr lang="es-E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indent="-457200" algn="l">
              <a:buFont typeface="Wingdings" panose="05000000000000000000" pitchFamily="2" charset="2"/>
              <a:buChar char="ü"/>
            </a:pPr>
            <a:r>
              <a:rPr lang="nb-NO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Kontsulta-eginkizunak.</a:t>
            </a:r>
          </a:p>
          <a:p>
            <a:pPr marL="895350" indent="-457200" algn="l">
              <a:buFont typeface="Wingdings" panose="05000000000000000000" pitchFamily="2" charset="2"/>
              <a:buChar char="ü"/>
            </a:pPr>
            <a:endParaRPr lang="nb-NO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95350" indent="-457200" algn="l">
              <a:buFont typeface="Wingdings" panose="05000000000000000000" pitchFamily="2" charset="2"/>
              <a:buChar char="ü"/>
            </a:pPr>
            <a:r>
              <a:rPr lang="nb-NO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Enplegu-politiketan esku hartzen duten eragile publiko eta pribatuak.</a:t>
            </a:r>
          </a:p>
        </p:txBody>
      </p:sp>
    </p:spTree>
    <p:extLst>
      <p:ext uri="{BB962C8B-B14F-4D97-AF65-F5344CB8AC3E}">
        <p14:creationId xmlns:p14="http://schemas.microsoft.com/office/powerpoint/2010/main" val="30124265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5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LEGEAREN JARDUERA-EREMUAK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136576" y="1124744"/>
            <a:ext cx="835292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Enplegu-politika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aktiboak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Erakundeen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arteko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artikulazioa</a:t>
            </a:r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Sistemaren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gobernantza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Enpleguaren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arloan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esku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hartzen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duten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eragile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guztien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parte-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hartzea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Lanbide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eraldatzea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6.- Berrikuntza eta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Ebaluazioa</a:t>
            </a:r>
            <a:endParaRPr lang="es-ES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</a:p>
        </p:txBody>
      </p:sp>
    </p:spTree>
    <p:extLst>
      <p:ext uri="{BB962C8B-B14F-4D97-AF65-F5344CB8AC3E}">
        <p14:creationId xmlns:p14="http://schemas.microsoft.com/office/powerpoint/2010/main" val="11734512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lipse 8"/>
          <p:cNvSpPr/>
          <p:nvPr/>
        </p:nvSpPr>
        <p:spPr>
          <a:xfrm>
            <a:off x="416496" y="1412776"/>
            <a:ext cx="8784976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Elipse 7"/>
          <p:cNvSpPr/>
          <p:nvPr/>
        </p:nvSpPr>
        <p:spPr>
          <a:xfrm>
            <a:off x="2862438" y="3209543"/>
            <a:ext cx="4176464" cy="14401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072E19-B846-45EF-986E-0CAB79B6EE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4099" y="1693198"/>
            <a:ext cx="9289032" cy="4248472"/>
          </a:xfrm>
        </p:spPr>
        <p:txBody>
          <a:bodyPr/>
          <a:lstStyle/>
          <a:p>
            <a:pPr marL="0" indent="0" algn="ctr">
              <a:lnSpc>
                <a:spcPct val="110000"/>
              </a:lnSpc>
              <a:spcBef>
                <a:spcPts val="800"/>
              </a:spcBef>
              <a:buClr>
                <a:schemeClr val="accent1">
                  <a:lumMod val="50000"/>
                </a:schemeClr>
              </a:buClr>
              <a:buSzPct val="100000"/>
              <a:buNone/>
            </a:pPr>
            <a:r>
              <a:rPr lang="es-ES" sz="32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Zuzenbide</a:t>
            </a:r>
            <a:r>
              <a:rPr lang="es-ES" sz="32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32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pribatuko</a:t>
            </a:r>
            <a:r>
              <a:rPr lang="es-ES" sz="32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32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erakunde</a:t>
            </a:r>
            <a:r>
              <a:rPr lang="es-ES" sz="32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32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publiko</a:t>
            </a:r>
            <a:r>
              <a:rPr lang="es-ES" sz="32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32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bihurtzea</a:t>
            </a:r>
            <a:endParaRPr lang="es-ES" sz="3200" b="1" dirty="0">
              <a:solidFill>
                <a:schemeClr val="bg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10000"/>
              </a:lnSpc>
              <a:spcBef>
                <a:spcPts val="800"/>
              </a:spcBef>
              <a:buClr>
                <a:schemeClr val="accent1">
                  <a:lumMod val="50000"/>
                </a:schemeClr>
              </a:buClr>
              <a:buSzPct val="100000"/>
              <a:buNone/>
            </a:pPr>
            <a:endParaRPr lang="es-ES" sz="3200" b="1" dirty="0">
              <a:solidFill>
                <a:schemeClr val="bg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Gill Sans" charset="0"/>
            </a:endParaRPr>
          </a:p>
          <a:p>
            <a:pPr marL="0" indent="0" algn="ctr">
              <a:lnSpc>
                <a:spcPct val="110000"/>
              </a:lnSpc>
              <a:spcBef>
                <a:spcPts val="800"/>
              </a:spcBef>
              <a:buClr>
                <a:schemeClr val="accent1">
                  <a:lumMod val="50000"/>
                </a:schemeClr>
              </a:buClr>
              <a:buSzPct val="100000"/>
              <a:buNone/>
            </a:pPr>
            <a:r>
              <a:rPr lang="es-ES" sz="32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Programa-</a:t>
            </a:r>
            <a:r>
              <a:rPr lang="es-ES" sz="32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kontratua</a:t>
            </a:r>
            <a:endParaRPr lang="es-ES" sz="3200" b="1" dirty="0">
              <a:solidFill>
                <a:schemeClr val="bg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Gill Sans" charset="0"/>
            </a:endParaRPr>
          </a:p>
          <a:p>
            <a:pPr marL="0" indent="0">
              <a:lnSpc>
                <a:spcPct val="110000"/>
              </a:lnSpc>
              <a:spcBef>
                <a:spcPts val="800"/>
              </a:spcBef>
              <a:buClr>
                <a:schemeClr val="accent1">
                  <a:lumMod val="50000"/>
                </a:schemeClr>
              </a:buClr>
              <a:buSzPct val="100000"/>
              <a:buNone/>
            </a:pPr>
            <a:endParaRPr lang="es-ES" sz="3200" dirty="0">
              <a:solidFill>
                <a:schemeClr val="tx2"/>
              </a:solidFill>
              <a:latin typeface="Calibri" panose="020F0502020204030204" pitchFamily="34" charset="0"/>
              <a:ea typeface="Times New Roman" panose="02020603050405020304" pitchFamily="18" charset="0"/>
              <a:cs typeface="ヒラギノ角ゴ ProN W3" charset="0"/>
              <a:sym typeface="Gill Sans" charset="0"/>
            </a:endParaRPr>
          </a:p>
        </p:txBody>
      </p:sp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2720752" y="156746"/>
            <a:ext cx="4675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LANBIDE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30283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26922054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072E19-B846-45EF-986E-0CAB79B6EE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2519" y="1113745"/>
            <a:ext cx="8280921" cy="5148572"/>
          </a:xfrm>
        </p:spPr>
        <p:txBody>
          <a:bodyPr/>
          <a:lstStyle/>
          <a:p>
            <a:pPr marL="0" indent="0" algn="ctr">
              <a:lnSpc>
                <a:spcPct val="110000"/>
              </a:lnSpc>
              <a:spcBef>
                <a:spcPts val="800"/>
              </a:spcBef>
              <a:buClr>
                <a:schemeClr val="accent1">
                  <a:lumMod val="50000"/>
                </a:schemeClr>
              </a:buClr>
              <a:buSzPct val="100000"/>
              <a:buNone/>
            </a:pPr>
            <a:r>
              <a:rPr lang="es-ES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Gill Sans" charset="0"/>
              </a:rPr>
              <a:t>Programa-</a:t>
            </a:r>
            <a:r>
              <a:rPr lang="es-ES" sz="32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Gill Sans" charset="0"/>
              </a:rPr>
              <a:t>kontratua</a:t>
            </a:r>
            <a:endParaRPr lang="es-ES" sz="32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  <a:sym typeface="Gill Sans" charset="0"/>
            </a:endParaRPr>
          </a:p>
          <a:p>
            <a:pPr marL="0" indent="0" algn="ctr">
              <a:lnSpc>
                <a:spcPct val="110000"/>
              </a:lnSpc>
              <a:spcBef>
                <a:spcPts val="800"/>
              </a:spcBef>
              <a:buClr>
                <a:schemeClr val="accent1">
                  <a:lumMod val="50000"/>
                </a:schemeClr>
              </a:buClr>
              <a:buSzPct val="100000"/>
              <a:buNone/>
            </a:pPr>
            <a:r>
              <a:rPr lang="es-ES" sz="20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Gill Sans" charset="0"/>
              </a:rPr>
              <a:t>Edukiak</a:t>
            </a:r>
            <a:endParaRPr lang="es-ES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  <a:sym typeface="Gill Sans" charset="0"/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Erakundearen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helburuak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.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Helburuak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lortzeko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beharrezkoak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diren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planak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eta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horien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kostu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zenbatetsia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.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Administrazioak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emandako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finantzaketa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.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Betekizunak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eta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kontrol-prozedura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.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Lortutako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emaitzak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ebaluatzeko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adierazleak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eta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ezarritako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helburuen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betetze-mailari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lotutako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ondorioak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zehaztea</a:t>
            </a: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.</a:t>
            </a:r>
          </a:p>
          <a:p>
            <a:pPr marL="0" indent="0" algn="ctr">
              <a:buNone/>
            </a:pPr>
            <a:r>
              <a:rPr lang="es-ES" sz="28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4 </a:t>
            </a:r>
            <a:r>
              <a:rPr lang="es-ES" sz="28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urterako</a:t>
            </a:r>
            <a:r>
              <a:rPr lang="es-ES" sz="28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</a:t>
            </a:r>
            <a:r>
              <a:rPr lang="es-ES" sz="28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balioko</a:t>
            </a:r>
            <a:r>
              <a:rPr lang="es-ES" sz="28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 du.</a:t>
            </a:r>
          </a:p>
          <a:p>
            <a:pPr algn="ctr">
              <a:lnSpc>
                <a:spcPct val="110000"/>
              </a:lnSpc>
              <a:spcBef>
                <a:spcPts val="800"/>
              </a:spcBef>
              <a:buClr>
                <a:schemeClr val="accent1">
                  <a:lumMod val="50000"/>
                </a:schemeClr>
              </a:buClr>
              <a:buSzPct val="100000"/>
            </a:pPr>
            <a:endParaRPr lang="es-ES" sz="3200" dirty="0">
              <a:latin typeface="Arial" panose="020B0604020202020204" pitchFamily="34" charset="0"/>
              <a:cs typeface="Arial" panose="020B0604020202020204" pitchFamily="34" charset="0"/>
              <a:sym typeface="Gill Sans" charset="0"/>
            </a:endParaRPr>
          </a:p>
          <a:p>
            <a:pPr marL="0" indent="0">
              <a:lnSpc>
                <a:spcPct val="110000"/>
              </a:lnSpc>
              <a:spcBef>
                <a:spcPts val="800"/>
              </a:spcBef>
              <a:buClr>
                <a:schemeClr val="accent1">
                  <a:lumMod val="50000"/>
                </a:schemeClr>
              </a:buClr>
              <a:buSzPct val="100000"/>
              <a:buNone/>
            </a:pPr>
            <a:endParaRPr lang="es-ES" sz="4800" dirty="0">
              <a:latin typeface="Arial" panose="020B0604020202020204" pitchFamily="34" charset="0"/>
              <a:cs typeface="Times New Roman" panose="02020603050405020304" pitchFamily="18" charset="0"/>
              <a:sym typeface="Gill Sans" charset="0"/>
            </a:endParaRPr>
          </a:p>
        </p:txBody>
      </p:sp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sz="2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2720752" y="190399"/>
            <a:ext cx="4675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LANBIDE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33</a:t>
            </a:r>
          </a:p>
        </p:txBody>
      </p:sp>
      <p:sp>
        <p:nvSpPr>
          <p:cNvPr id="8" name="Flecha derecha 7"/>
          <p:cNvSpPr/>
          <p:nvPr/>
        </p:nvSpPr>
        <p:spPr>
          <a:xfrm>
            <a:off x="1424608" y="5589240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84733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5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LEGEAREN JARDUERA-EREMUAK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280592" y="1037195"/>
            <a:ext cx="835292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Enplegu-politika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aktiboak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Erakundeen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arteko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artikulazioa</a:t>
            </a:r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Sistemaren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gobernantza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Enpleguaren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arloan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esku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hartzen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duten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eragile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guztien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parte-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hartzea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Lanbide </a:t>
            </a:r>
            <a:r>
              <a:rPr lang="es-ES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eraldatzea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6.- Berrikuntza eta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Ebaluazioa</a:t>
            </a:r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</a:p>
        </p:txBody>
      </p:sp>
    </p:spTree>
    <p:extLst>
      <p:ext uri="{BB962C8B-B14F-4D97-AF65-F5344CB8AC3E}">
        <p14:creationId xmlns:p14="http://schemas.microsoft.com/office/powerpoint/2010/main" val="20492209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072E19-B846-45EF-986E-0CAB79B6EE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2520" y="1187371"/>
            <a:ext cx="8280920" cy="5489133"/>
          </a:xfrm>
        </p:spPr>
        <p:txBody>
          <a:bodyPr/>
          <a:lstStyle/>
          <a:p>
            <a:pPr marL="0" indent="0">
              <a:buNone/>
            </a:pPr>
            <a:endParaRPr lang="es-ES" b="1" dirty="0"/>
          </a:p>
          <a:p>
            <a:pPr algn="just">
              <a:spcAft>
                <a:spcPts val="1200"/>
              </a:spcAft>
            </a:pPr>
            <a:r>
              <a:rPr lang="es-ES" sz="3200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Politika</a:t>
            </a: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 </a:t>
            </a:r>
            <a:r>
              <a:rPr lang="es-ES" sz="3200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publikoen</a:t>
            </a: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 </a:t>
            </a:r>
            <a:r>
              <a:rPr lang="es-ES" sz="3200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ebaluazio</a:t>
            </a: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 </a:t>
            </a:r>
            <a:r>
              <a:rPr lang="es-ES" sz="3200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independentearen</a:t>
            </a: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 </a:t>
            </a:r>
            <a:r>
              <a:rPr lang="es-ES" sz="3200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aldeko</a:t>
            </a: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 </a:t>
            </a:r>
            <a:r>
              <a:rPr lang="es-ES" sz="3200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apustua</a:t>
            </a:r>
            <a:endParaRPr lang="es-ES" sz="32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ヒラギノ角ゴ ProN W3" charset="0"/>
              <a:sym typeface="Gill Sans" charset="0"/>
            </a:endParaRPr>
          </a:p>
          <a:p>
            <a:pPr algn="just">
              <a:spcAft>
                <a:spcPts val="1200"/>
              </a:spcAft>
            </a:pPr>
            <a:r>
              <a:rPr lang="es-ES" sz="3200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Ikerketa</a:t>
            </a: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- eta Berrikuntza-</a:t>
            </a:r>
            <a:r>
              <a:rPr lang="es-ES" sz="3200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ekintzak</a:t>
            </a: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 </a:t>
            </a:r>
            <a:r>
              <a:rPr lang="es-ES" sz="3200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sustatzea</a:t>
            </a: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.</a:t>
            </a:r>
          </a:p>
          <a:p>
            <a:pPr algn="just">
              <a:spcAft>
                <a:spcPts val="1200"/>
              </a:spcAft>
            </a:pPr>
            <a:r>
              <a:rPr lang="es-ES" sz="3200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Enplegu</a:t>
            </a: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 eta </a:t>
            </a:r>
            <a:r>
              <a:rPr lang="es-ES" sz="3200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Gizarteratze</a:t>
            </a: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 </a:t>
            </a:r>
            <a:r>
              <a:rPr lang="es-ES" sz="3200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Politiken</a:t>
            </a: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 </a:t>
            </a:r>
            <a:r>
              <a:rPr lang="es-ES" sz="3200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Ebaluazio</a:t>
            </a: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 </a:t>
            </a:r>
            <a:r>
              <a:rPr lang="es-ES" sz="3200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Organoari</a:t>
            </a: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 </a:t>
            </a:r>
            <a:r>
              <a:rPr lang="es-ES" sz="3200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dagokio</a:t>
            </a: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 </a:t>
            </a:r>
            <a:r>
              <a:rPr lang="es-ES" sz="3200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ebaluazio-ekintzak</a:t>
            </a: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 </a:t>
            </a:r>
            <a:r>
              <a:rPr lang="es-ES" sz="3200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egitea</a:t>
            </a: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.</a:t>
            </a:r>
          </a:p>
          <a:p>
            <a:pPr marL="0" indent="0" algn="just">
              <a:spcAft>
                <a:spcPts val="1200"/>
              </a:spcAft>
              <a:buNone/>
            </a:pPr>
            <a:br>
              <a:rPr lang="es-ES" sz="3200" dirty="0"/>
            </a:br>
            <a:endParaRPr lang="es-ES" sz="32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ヒラギノ角ゴ ProN W3" charset="0"/>
              <a:sym typeface="Gill Sans" charset="0"/>
            </a:endParaRPr>
          </a:p>
          <a:p>
            <a:pPr marL="0" indent="0">
              <a:buNone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2800" dirty="0"/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s-ES" sz="3300" dirty="0">
              <a:latin typeface="Arial" panose="020B0604020202020204" pitchFamily="34" charset="0"/>
              <a:cs typeface="Times New Roman" panose="02020603050405020304" pitchFamily="18" charset="0"/>
              <a:sym typeface="Gill Sans" charset="0"/>
            </a:endParaRPr>
          </a:p>
        </p:txBody>
      </p:sp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1640632" y="116632"/>
            <a:ext cx="6696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6.- BERRIKUNTZA ETA EBALUAZIOA</a:t>
            </a:r>
          </a:p>
          <a:p>
            <a:endParaRPr lang="es-E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</a:p>
        </p:txBody>
      </p:sp>
    </p:spTree>
    <p:extLst>
      <p:ext uri="{BB962C8B-B14F-4D97-AF65-F5344CB8AC3E}">
        <p14:creationId xmlns:p14="http://schemas.microsoft.com/office/powerpoint/2010/main" val="19493013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783175" y="2967335"/>
            <a:ext cx="4339650" cy="923330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Eskerrik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asko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237" y="5301208"/>
            <a:ext cx="6867525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126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DE8948-7A27-402E-BF52-450F166C9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72" y="908720"/>
            <a:ext cx="8914433" cy="708829"/>
          </a:xfrm>
        </p:spPr>
        <p:txBody>
          <a:bodyPr/>
          <a:lstStyle/>
          <a:p>
            <a:pPr marL="365125" indent="-365125">
              <a:buClr>
                <a:schemeClr val="accent1">
                  <a:lumMod val="50000"/>
                </a:schemeClr>
              </a:buClr>
            </a:pPr>
            <a:r>
              <a:rPr lang="es-ES" sz="1800" b="1" cap="sm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1.- </a:t>
            </a:r>
            <a:r>
              <a:rPr lang="es-ES" sz="18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 charset="0"/>
              </a:rPr>
              <a:t>ERREKTORETZA-MAILAK ETA OINARRIZKO MAILAK BADUTE LEHENDIK DAGOEN EUSKARRI-ESPARRU BAT : </a:t>
            </a:r>
          </a:p>
        </p:txBody>
      </p:sp>
      <p:sp>
        <p:nvSpPr>
          <p:cNvPr id="4" name="Titulua 1">
            <a:extLst>
              <a:ext uri="{FF2B5EF4-FFF2-40B4-BE49-F238E27FC236}">
                <a16:creationId xmlns:a16="http://schemas.microsoft.com/office/drawing/2014/main" id="{B1BFEF05-4EA5-4211-8EA7-9EEFA334355A}"/>
              </a:ext>
            </a:extLst>
          </p:cNvPr>
          <p:cNvSpPr txBox="1">
            <a:spLocks/>
          </p:cNvSpPr>
          <p:nvPr/>
        </p:nvSpPr>
        <p:spPr>
          <a:xfrm>
            <a:off x="0" y="-39188"/>
            <a:ext cx="9906000" cy="82546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r>
              <a:rPr lang="es-ES" dirty="0"/>
              <a:t>4.2. SISTEMAREN GOBERNANTZAREN ERAIKUNTZAN AURRERA EGINEZ</a:t>
            </a:r>
            <a:endParaRPr lang="eu-ES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96B048E-FD1F-4928-A2D1-CC83B24B48B5}"/>
              </a:ext>
            </a:extLst>
          </p:cNvPr>
          <p:cNvSpPr txBox="1">
            <a:spLocks/>
          </p:cNvSpPr>
          <p:nvPr/>
        </p:nvSpPr>
        <p:spPr>
          <a:xfrm>
            <a:off x="495783" y="1385515"/>
            <a:ext cx="8914433" cy="1251397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Maila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Errektorea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Enplegu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Saila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eta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Gizarte-elkarrizketarako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mahaia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eskumen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eta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aholku-oinarri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gisa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hurrenez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hurren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OINARRIZKO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maila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Enplegu-foroa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jarraipena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egiteko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gune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eta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egituratu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eta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hobetu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beharreko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topagune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gisa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C2B2AF29-7ED2-4AFC-8CDB-7FB881285EA0}"/>
              </a:ext>
            </a:extLst>
          </p:cNvPr>
          <p:cNvSpPr txBox="1">
            <a:spLocks/>
          </p:cNvSpPr>
          <p:nvPr/>
        </p:nvSpPr>
        <p:spPr>
          <a:xfrm>
            <a:off x="200472" y="2609651"/>
            <a:ext cx="8914433" cy="708829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365125" indent="-365125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</a:pPr>
            <a:r>
              <a:rPr lang="es-ES" sz="1800" b="1" cap="sm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2.- </a:t>
            </a:r>
            <a:r>
              <a:rPr lang="es-ES" sz="18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KUDEAKETA- ETA GAUZATZE-MAILA (</a:t>
            </a:r>
            <a:r>
              <a:rPr lang="es-ES" sz="1800" b="1" cap="small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tarteko</a:t>
            </a:r>
            <a:r>
              <a:rPr lang="es-ES" sz="18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800" b="1" cap="small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maila</a:t>
            </a:r>
            <a:r>
              <a:rPr lang="es-ES" sz="18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): KOGOBERNANTZARAKO FUNTSEZKO ESPAZIOA: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245E99E-A39D-4686-A5B4-EBEB3900EE6C}"/>
              </a:ext>
            </a:extLst>
          </p:cNvPr>
          <p:cNvSpPr txBox="1">
            <a:spLocks/>
          </p:cNvSpPr>
          <p:nvPr/>
        </p:nvSpPr>
        <p:spPr>
          <a:xfrm>
            <a:off x="648225" y="3113707"/>
            <a:ext cx="8914433" cy="1251397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Maila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zabal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askotariko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eta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lauso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horretan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kokatzen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lan-erronka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handia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Hor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egiten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du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zer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eta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Nola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egiten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hori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Garrantzi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berezia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hartzen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dute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kogobernantzari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dagokionez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erregistro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guztietan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Lankidetza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koordinazioa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eta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tresnak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elkarrekin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sortzea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elkarrekin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definitzea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837FE8EB-1898-49B4-A28E-4C460DF11F61}"/>
              </a:ext>
            </a:extLst>
          </p:cNvPr>
          <p:cNvSpPr txBox="1">
            <a:spLocks/>
          </p:cNvSpPr>
          <p:nvPr/>
        </p:nvSpPr>
        <p:spPr>
          <a:xfrm>
            <a:off x="200472" y="4445043"/>
            <a:ext cx="8914433" cy="360040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</a:pPr>
            <a:endParaRPr lang="es-ES" sz="1800" b="1" cap="small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</a:pPr>
            <a:r>
              <a:rPr lang="es-ES" sz="1800" b="1" cap="sm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3.- </a:t>
            </a:r>
            <a:r>
              <a:rPr lang="es-ES" sz="18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ENPLEGUAREN GOBERNANTZAREN ALDEKO HITZARMENA</a:t>
            </a:r>
            <a:br>
              <a:rPr lang="es-ES" sz="1800" dirty="0"/>
            </a:br>
            <a:br>
              <a:rPr lang="es-ES" sz="1800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s-ES" sz="1800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FEEC0A20-49E3-4698-B172-0FA1D4723170}"/>
              </a:ext>
            </a:extLst>
          </p:cNvPr>
          <p:cNvSpPr txBox="1">
            <a:spLocks/>
          </p:cNvSpPr>
          <p:nvPr/>
        </p:nvSpPr>
        <p:spPr>
          <a:xfrm>
            <a:off x="632520" y="4481047"/>
            <a:ext cx="8914433" cy="820161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Eragileen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arteko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koordinaziorako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eta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osagarritasunerako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dei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orokorrari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erantzuteko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beharra</a:t>
            </a:r>
            <a:endParaRPr lang="es-ES" sz="1500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C194EE12-2040-4693-8104-63B7856BC361}"/>
              </a:ext>
            </a:extLst>
          </p:cNvPr>
          <p:cNvSpPr txBox="1">
            <a:spLocks/>
          </p:cNvSpPr>
          <p:nvPr/>
        </p:nvSpPr>
        <p:spPr>
          <a:xfrm>
            <a:off x="200472" y="5229200"/>
            <a:ext cx="8914433" cy="360040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</a:pPr>
            <a:r>
              <a:rPr lang="es-ES" sz="1800" b="1" cap="sm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4.- </a:t>
            </a:r>
            <a:r>
              <a:rPr lang="es-ES" sz="18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KUDEAKETA PROZESUAN</a:t>
            </a:r>
            <a:endParaRPr lang="es-ES" sz="1800" b="1" cap="small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6F75C81-7281-46AA-B1B9-A053D879AAFA}"/>
              </a:ext>
            </a:extLst>
          </p:cNvPr>
          <p:cNvSpPr txBox="1">
            <a:spLocks/>
          </p:cNvSpPr>
          <p:nvPr/>
        </p:nvSpPr>
        <p:spPr>
          <a:xfrm>
            <a:off x="612901" y="5384467"/>
            <a:ext cx="8914433" cy="708829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Pixkanaka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eraikitzea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“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dezagun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tarta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zatika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”.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0650" y="5739818"/>
            <a:ext cx="1632008" cy="914855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279955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236476" y="82210"/>
            <a:ext cx="9433048" cy="934675"/>
          </a:xfrm>
          <a:solidFill>
            <a:schemeClr val="accent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ENPLEGUAREN LEGEAREN AURREPROIEKTUA</a:t>
            </a:r>
            <a:endParaRPr lang="eu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stuaren leku-marka 2"/>
          <p:cNvSpPr>
            <a:spLocks noGrp="1"/>
          </p:cNvSpPr>
          <p:nvPr>
            <p:ph type="body" sz="quarter" idx="11"/>
          </p:nvPr>
        </p:nvSpPr>
        <p:spPr>
          <a:xfrm>
            <a:off x="1352600" y="998869"/>
            <a:ext cx="7704856" cy="4860262"/>
          </a:xfrm>
        </p:spPr>
        <p:txBody>
          <a:bodyPr/>
          <a:lstStyle/>
          <a:p>
            <a:pPr marL="457200" lvl="0" indent="-45720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+mj-lt"/>
              <a:buAutoNum type="arabicPeriod"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Hasteko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agindua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. 2022/01/28</a:t>
            </a: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Hasierako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onarpenaren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agindua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2022/06/08</a:t>
            </a: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Kontsulta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publikoa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Sailen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arteko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txostenak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Gizarteratzeko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Euskal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Kontseilua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Tokiko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gobernuak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Ekonomia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eta </a:t>
            </a: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Gizarte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Kontseilua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eta Lan </a:t>
            </a: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Harremanen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Kontseilua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endParaRPr lang="es-ES" sz="20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endParaRPr lang="es-ES" sz="28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endParaRPr lang="es-ES" sz="28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marL="457200" indent="-45720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+mj-lt"/>
              <a:buAutoNum type="arabicPeriod"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algn="just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§"/>
            </a:pPr>
            <a:endParaRPr lang="es-ES" sz="20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endParaRPr lang="eu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5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1352" y="5698233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 rot="21425375">
            <a:off x="472688" y="2922095"/>
            <a:ext cx="1958749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u-ES" sz="2400" dirty="0">
                <a:latin typeface="Arial" panose="020B0604020202020204" pitchFamily="34" charset="0"/>
                <a:cs typeface="Arial" panose="020B0604020202020204" pitchFamily="34" charset="0"/>
              </a:rPr>
              <a:t>Elkarrizketa sozialerako mahaia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841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236476" y="82210"/>
            <a:ext cx="9433048" cy="934675"/>
          </a:xfrm>
          <a:solidFill>
            <a:schemeClr val="accent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ENPLEGUAREN LEGEAREN AURREPROIEKTUA</a:t>
            </a:r>
            <a:endParaRPr lang="eu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stuaren leku-marka 2"/>
          <p:cNvSpPr>
            <a:spLocks noGrp="1"/>
          </p:cNvSpPr>
          <p:nvPr>
            <p:ph type="body" sz="quarter" idx="11"/>
          </p:nvPr>
        </p:nvSpPr>
        <p:spPr>
          <a:xfrm>
            <a:off x="1496616" y="1055704"/>
            <a:ext cx="7755710" cy="4842246"/>
          </a:xfrm>
        </p:spPr>
        <p:txBody>
          <a:bodyPr/>
          <a:lstStyle/>
          <a:p>
            <a:pPr marL="457200" lvl="0" indent="-45720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+mj-lt"/>
              <a:buAutoNum type="arabicPeriod"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marL="457200" lvl="0" indent="-45720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+mj-lt"/>
              <a:buAutoNum type="arabicPeriod"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marL="457200" lvl="0" indent="-45720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+mj-lt"/>
              <a:buAutoNum type="arabicPeriod"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Kontrol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Ekonomikoko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Bulegoa</a:t>
            </a:r>
            <a:endParaRPr lang="es-ES" sz="28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Euskadiko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Aholku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Batzorde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Juridikoa</a:t>
            </a:r>
            <a:endParaRPr lang="es-ES" sz="28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Gobernu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Kontseiluaren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onarpena</a:t>
            </a:r>
            <a:endParaRPr lang="es-ES" sz="28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Eusko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Legebiltzarra</a:t>
            </a:r>
            <a:endParaRPr lang="es-ES" sz="20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endParaRPr lang="es-ES" sz="28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endParaRPr lang="es-ES" sz="28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marL="457200" indent="-45720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+mj-lt"/>
              <a:buAutoNum type="arabicPeriod"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algn="just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§"/>
            </a:pPr>
            <a:endParaRPr lang="es-ES" sz="20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endParaRPr lang="eu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6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1352" y="5698233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 rot="21425375">
            <a:off x="378386" y="2922095"/>
            <a:ext cx="1958749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u-ES" sz="2400" dirty="0">
                <a:latin typeface="Arial" panose="020B0604020202020204" pitchFamily="34" charset="0"/>
                <a:cs typeface="Arial" panose="020B0604020202020204" pitchFamily="34" charset="0"/>
              </a:rPr>
              <a:t>Elkarrizketa sozialerako mahaia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444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236476" y="82210"/>
            <a:ext cx="9433048" cy="934675"/>
          </a:xfrm>
          <a:solidFill>
            <a:schemeClr val="accent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ES" b="1" dirty="0"/>
              <a:t>XII. LEGEGINTZALDIKO BULTZADA ERALDATZAILEA</a:t>
            </a:r>
            <a:endParaRPr lang="eu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stuaren leku-marka 2"/>
          <p:cNvSpPr>
            <a:spLocks noGrp="1"/>
          </p:cNvSpPr>
          <p:nvPr>
            <p:ph type="body" sz="quarter" idx="11"/>
          </p:nvPr>
        </p:nvSpPr>
        <p:spPr>
          <a:xfrm>
            <a:off x="704528" y="1628800"/>
            <a:ext cx="8280920" cy="4230330"/>
          </a:xfrm>
        </p:spPr>
        <p:txBody>
          <a:bodyPr/>
          <a:lstStyle/>
          <a:p>
            <a:pPr marL="457200" lvl="0" indent="-45720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+mj-lt"/>
              <a:buAutoNum type="arabicPeriod"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marL="0" lvl="0" indent="0" algn="ctr" defTabSz="914400">
              <a:spcBef>
                <a:spcPts val="0"/>
              </a:spcBef>
              <a:spcAft>
                <a:spcPts val="1417"/>
              </a:spcAft>
              <a:buSzPct val="45000"/>
              <a:buNone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Gizarteratzeko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eta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Diru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Sarrerak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Bermatzeko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Euskal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Sistemaren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Legea</a:t>
            </a:r>
            <a:endParaRPr lang="es-ES" sz="28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Enpleguaren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Euskal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Legea</a:t>
            </a:r>
            <a:endParaRPr lang="es-ES" sz="28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Lanbide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hobetzen</a:t>
            </a: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algn="just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§"/>
            </a:pPr>
            <a:endParaRPr lang="es-ES" sz="20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endParaRPr lang="eu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7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1352" y="5698233"/>
            <a:ext cx="1632008" cy="914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557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5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ESKUMENAK LEGITIMATZEKO ESPARRUA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1352" y="5698233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991799" y="836712"/>
            <a:ext cx="7849633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endParaRPr lang="es-E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Konstituzioa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Autonomia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Estatutua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Enpleguaren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3/2015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Legegintzako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Errege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Dekretuaren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bidez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onartua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1441/2010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Errege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Dekretua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EAP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funtzioak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eskualdatzeari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buruzkoa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3/2011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Lanbide-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Euskal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Zerbitzua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sortzen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duena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7/1985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apirilaren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2koa,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Toki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Araubidearen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Oinarriak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arautzen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dituena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2/2016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Euskadiko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Toki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Erakundeei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buruzkoa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570649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r>
              <a:rPr lang="eu-ES" sz="2800" dirty="0"/>
              <a:t>ABIAPUNTUA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20D23F2F-33EF-464F-ABD8-864FE2634C7E}"/>
              </a:ext>
            </a:extLst>
          </p:cNvPr>
          <p:cNvSpPr/>
          <p:nvPr/>
        </p:nvSpPr>
        <p:spPr>
          <a:xfrm>
            <a:off x="537694" y="1412776"/>
            <a:ext cx="8663777" cy="4493932"/>
          </a:xfrm>
          <a:prstGeom prst="roundRect">
            <a:avLst>
              <a:gd name="adj" fmla="val 3479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94250" algn="l">
              <a:buClr>
                <a:schemeClr val="accent1">
                  <a:lumMod val="75000"/>
                </a:schemeClr>
              </a:buClr>
            </a:pPr>
            <a:endParaRPr lang="es-E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9344" y="5787440"/>
            <a:ext cx="1632008" cy="914855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416496" y="1383768"/>
            <a:ext cx="9073007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92300" indent="-4572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XII.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legegintzaldiko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Gobernu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Programa.</a:t>
            </a:r>
          </a:p>
          <a:p>
            <a:pPr marL="1892300" indent="-4572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Enpleguaren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Euskal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Estrategia 2030.</a:t>
            </a:r>
          </a:p>
          <a:p>
            <a:pPr marL="1892300" indent="-4572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2019ko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elkarrizketa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sozialeko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mahaiaren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oinarriak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892300" indent="-4572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Partaidetza-diagnostikoaren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esparrua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7593744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GV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Título y subtítul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y subtítu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urkezpena1" id="{01AC7C0A-3968-418B-B485-DABE22C54A37}" vid="{DA4180F5-193A-4C0E-BF6D-6E62EFFD812A}"/>
    </a:ext>
  </a:extLst>
</a:theme>
</file>

<file path=ppt/theme/theme2.xml><?xml version="1.0" encoding="utf-8"?>
<a:theme xmlns:a="http://schemas.openxmlformats.org/drawingml/2006/main" name="1_Contenido / Eduk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urkezpena1" id="{01AC7C0A-3968-418B-B485-DABE22C54A37}" vid="{AF8FF7E1-22D5-4AA2-9FAF-30E22C2B7394}"/>
    </a:ext>
  </a:extLst>
</a:theme>
</file>

<file path=ppt/theme/theme3.xml><?xml version="1.0" encoding="utf-8"?>
<a:theme xmlns:a="http://schemas.openxmlformats.org/drawingml/2006/main" name="Contenido / Eduk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urkezpena1" id="{01AC7C0A-3968-418B-B485-DABE22C54A37}" vid="{AF8FF7E1-22D5-4AA2-9FAF-30E22C2B7394}"/>
    </a:ext>
  </a:extLst>
</a:theme>
</file>

<file path=ppt/theme/theme4.xml><?xml version="1.0" encoding="utf-8"?>
<a:theme xmlns:a="http://schemas.openxmlformats.org/drawingml/2006/main" name="Agradecimientos / Eskerr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urkezpena1" id="{01AC7C0A-3968-418B-B485-DABE22C54A37}" vid="{A8BCF42B-56F7-487F-AAE5-27F1832541D2}"/>
    </a:ext>
  </a:ext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fc91001-d724-4a49-9ddb-7d07021195ea" xsi:nil="true"/>
    <lcf76f155ced4ddcb4097134ff3c332f xmlns="ef0b1429-168c-4133-829e-a92bf0d41c67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a" ma:contentTypeID="0x010100961080FA33B8DF449BA8E04595AA5705" ma:contentTypeVersion="16" ma:contentTypeDescription="Sortu dokumentu berri bat." ma:contentTypeScope="" ma:versionID="fe7b1bed469f013ffb3bdec77e4b6d42">
  <xsd:schema xmlns:xsd="http://www.w3.org/2001/XMLSchema" xmlns:xs="http://www.w3.org/2001/XMLSchema" xmlns:p="http://schemas.microsoft.com/office/2006/metadata/properties" xmlns:ns2="ef0b1429-168c-4133-829e-a92bf0d41c67" xmlns:ns3="1fc91001-d724-4a49-9ddb-7d07021195ea" targetNamespace="http://schemas.microsoft.com/office/2006/metadata/properties" ma:root="true" ma:fieldsID="49c48180013b8ae51f56f231e8fa5096" ns2:_="" ns3:_="">
    <xsd:import namespace="ef0b1429-168c-4133-829e-a92bf0d41c67"/>
    <xsd:import namespace="1fc91001-d724-4a49-9ddb-7d07021195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0b1429-168c-4133-829e-a92bf0d41c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rudiaren etiketak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c91001-d724-4a49-9ddb-7d07021195ea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Partekatuta dutena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Xehetasunekin partekatu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2a12b5d-533b-4f62-88a1-0a0e83474c16}" ma:internalName="TaxCatchAll" ma:showField="CatchAllData" ma:web="1fc91001-d724-4a49-9ddb-7d07021195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Eduki mota"/>
        <xsd:element ref="dc:title" minOccurs="0" maxOccurs="1" ma:index="4" ma:displayName="Titulua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59D352-DD9B-4994-8C3B-DD33568A4932}">
  <ds:schemaRefs>
    <ds:schemaRef ds:uri="http://purl.org/dc/terms/"/>
    <ds:schemaRef ds:uri="http://schemas.microsoft.com/office/2006/documentManagement/types"/>
    <ds:schemaRef ds:uri="4a7f4559-a4a1-4347-b229-f848a9b98ed4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5f14faa3-31f3-4882-ba26-fe460390e5c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EA9579B-435A-4A6D-B42E-BBB4A0F24BF6}"/>
</file>

<file path=customXml/itemProps3.xml><?xml version="1.0" encoding="utf-8"?>
<ds:datastoreItem xmlns:ds="http://schemas.openxmlformats.org/officeDocument/2006/customXml" ds:itemID="{2A15C12C-420E-435A-AC9E-F81115DDF9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EJGV</Template>
  <TotalTime>13898</TotalTime>
  <Pages>0</Pages>
  <Words>1375</Words>
  <Characters>0</Characters>
  <Application>Microsoft Office PowerPoint</Application>
  <PresentationFormat>A4 (210 x 297 mm)</PresentationFormat>
  <Lines>0</Lines>
  <Paragraphs>330</Paragraphs>
  <Slides>36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36</vt:i4>
      </vt:variant>
    </vt:vector>
  </HeadingPairs>
  <TitlesOfParts>
    <vt:vector size="46" baseType="lpstr">
      <vt:lpstr>Arial</vt:lpstr>
      <vt:lpstr>Calibri</vt:lpstr>
      <vt:lpstr>Courier New</vt:lpstr>
      <vt:lpstr>Gill Sans</vt:lpstr>
      <vt:lpstr>Helvetica Light</vt:lpstr>
      <vt:lpstr>Wingdings</vt:lpstr>
      <vt:lpstr>EJGV</vt:lpstr>
      <vt:lpstr>1_Contenido / Edukia</vt:lpstr>
      <vt:lpstr>Contenido / Edukia</vt:lpstr>
      <vt:lpstr>Agradecimientos / Eskerrak</vt:lpstr>
      <vt:lpstr>Presentación de PowerPoint</vt:lpstr>
      <vt:lpstr>Presentación de PowerPoint</vt:lpstr>
      <vt:lpstr>1.- Espezializazio adimendunetik integratzea: </vt:lpstr>
      <vt:lpstr>1.- ERREKTORETZA-MAILAK ETA OINARRIZKO MAILAK BADUTE LEHENDIK DAGOEN EUSKARRI-ESPARRU BAT : </vt:lpstr>
      <vt:lpstr>ENPLEGUAREN LEGEAREN AURREPROIEKTUA</vt:lpstr>
      <vt:lpstr>ENPLEGUAREN LEGEAREN AURREPROIEKTUA</vt:lpstr>
      <vt:lpstr>XII. LEGEGINTZALDIKO BULTZADA ERALDATZAILEA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Ley del Sistema Vasco de Garantía de Ingresos y para la Inclusión</dc:title>
  <dc:creator>Molina Caballero, Amparo Rosario</dc:creator>
  <cp:lastModifiedBy>MARTA PAMPLONA BADENAS</cp:lastModifiedBy>
  <cp:revision>471</cp:revision>
  <cp:lastPrinted>2022-06-02T08:05:20Z</cp:lastPrinted>
  <dcterms:created xsi:type="dcterms:W3CDTF">2021-04-23T11:36:32Z</dcterms:created>
  <dcterms:modified xsi:type="dcterms:W3CDTF">2022-10-25T07:02:14Z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0x01010029FCE94430F168479011414C72CAFC71</vt:lpwstr>
  </property>
</Properties>
</file>