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80" r:id="rId5"/>
    <p:sldMasterId id="2147483660" r:id="rId6"/>
    <p:sldMasterId id="2147483675" r:id="rId7"/>
  </p:sldMasterIdLst>
  <p:notesMasterIdLst>
    <p:notesMasterId r:id="rId25"/>
  </p:notesMasterIdLst>
  <p:handoutMasterIdLst>
    <p:handoutMasterId r:id="rId26"/>
  </p:handoutMasterIdLst>
  <p:sldIdLst>
    <p:sldId id="256" r:id="rId8"/>
    <p:sldId id="386" r:id="rId9"/>
    <p:sldId id="356" r:id="rId10"/>
    <p:sldId id="387" r:id="rId11"/>
    <p:sldId id="373" r:id="rId12"/>
    <p:sldId id="363" r:id="rId13"/>
    <p:sldId id="374" r:id="rId14"/>
    <p:sldId id="375" r:id="rId15"/>
    <p:sldId id="389" r:id="rId16"/>
    <p:sldId id="366" r:id="rId17"/>
    <p:sldId id="390" r:id="rId18"/>
    <p:sldId id="380" r:id="rId19"/>
    <p:sldId id="391" r:id="rId20"/>
    <p:sldId id="392" r:id="rId21"/>
    <p:sldId id="393" r:id="rId22"/>
    <p:sldId id="382" r:id="rId23"/>
    <p:sldId id="330" r:id="rId24"/>
  </p:sldIdLst>
  <p:sldSz cx="9906000" cy="6858000" type="A4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336774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673547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010321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347094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683868" algn="l" defTabSz="673547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020641" algn="l" defTabSz="673547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2357415" algn="l" defTabSz="673547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694188" algn="l" defTabSz="673547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6490C0"/>
    <a:srgbClr val="94B6D2"/>
    <a:srgbClr val="4F81BD"/>
    <a:srgbClr val="0097E2"/>
    <a:srgbClr val="5C4D22"/>
    <a:srgbClr val="9C823A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59" autoAdjust="0"/>
  </p:normalViewPr>
  <p:slideViewPr>
    <p:cSldViewPr showGuides="1">
      <p:cViewPr varScale="1">
        <p:scale>
          <a:sx n="75" d="100"/>
          <a:sy n="75" d="100"/>
        </p:scale>
        <p:origin x="1397" y="7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29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noFill/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Autoenplegua</c:v>
                </c:pt>
                <c:pt idx="1">
                  <c:v>Bitartekaritza</c:v>
                </c:pt>
                <c:pt idx="2">
                  <c:v>Enpresentzako zerbitzuak</c:v>
                </c:pt>
                <c:pt idx="3">
                  <c:v>Orientazioa</c:v>
                </c:pt>
                <c:pt idx="4">
                  <c:v>Formakuntza</c:v>
                </c:pt>
              </c:strCache>
            </c:strRef>
          </c:cat>
          <c:val>
            <c:numRef>
              <c:f>Hoja1!$B$2:$B$6</c:f>
              <c:numCache>
                <c:formatCode>###0.0</c:formatCode>
                <c:ptCount val="5"/>
                <c:pt idx="0">
                  <c:v>2.876543209876544</c:v>
                </c:pt>
                <c:pt idx="1">
                  <c:v>3.2926829268292686</c:v>
                </c:pt>
                <c:pt idx="2">
                  <c:v>3.3780487804878048</c:v>
                </c:pt>
                <c:pt idx="3">
                  <c:v>3.4938271604938267</c:v>
                </c:pt>
                <c:pt idx="4">
                  <c:v>3.6419753086419746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4-477A-8BE7-21598EAC5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65912767"/>
        <c:axId val="1065910271"/>
      </c:barChart>
      <c:catAx>
        <c:axId val="1065912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065910271"/>
        <c:crosses val="autoZero"/>
        <c:auto val="1"/>
        <c:lblAlgn val="ctr"/>
        <c:lblOffset val="100"/>
        <c:noMultiLvlLbl val="0"/>
      </c:catAx>
      <c:valAx>
        <c:axId val="1065910271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065912767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0742291260567"/>
          <c:y val="5.8789764100285156E-2"/>
          <c:w val="0.45724793204795428"/>
          <c:h val="0.827459342124379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noFill/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925412327923042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57-4B82-9774-D879C3660CA1}"/>
                </c:ext>
              </c:extLst>
            </c:dLbl>
            <c:dLbl>
              <c:idx val="1"/>
              <c:layout>
                <c:manualLayout>
                  <c:x val="-7.1262283988647729E-3"/>
                  <c:y val="-9.04457909235164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57-4B82-9774-D879C3660CA1}"/>
                </c:ext>
              </c:extLst>
            </c:dLbl>
            <c:dLbl>
              <c:idx val="2"/>
              <c:layout>
                <c:manualLayout>
                  <c:x val="2.493914817545525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157-4B82-9774-D879C3660CA1}"/>
                </c:ext>
              </c:extLst>
            </c:dLbl>
            <c:dLbl>
              <c:idx val="3"/>
              <c:layout>
                <c:manualLayout>
                  <c:x val="6.7186979224529431E-3"/>
                  <c:y val="9.0445790923515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157-4B82-9774-D879C3660CA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Bitartekaritza</c:v>
                </c:pt>
                <c:pt idx="1">
                  <c:v>Enpresentzako zerbitzuak</c:v>
                </c:pt>
                <c:pt idx="2">
                  <c:v>Orientazioa</c:v>
                </c:pt>
                <c:pt idx="3">
                  <c:v>Autoenplegua</c:v>
                </c:pt>
                <c:pt idx="4">
                  <c:v>Formakuntza</c:v>
                </c:pt>
              </c:strCache>
            </c:strRef>
          </c:cat>
          <c:val>
            <c:numRef>
              <c:f>Hoja1!$B$2:$B$6</c:f>
              <c:numCache>
                <c:formatCode>###0.0</c:formatCode>
                <c:ptCount val="5"/>
                <c:pt idx="0">
                  <c:v>2</c:v>
                </c:pt>
                <c:pt idx="1">
                  <c:v>2.0399999999999996</c:v>
                </c:pt>
                <c:pt idx="2">
                  <c:v>2.14</c:v>
                </c:pt>
                <c:pt idx="3">
                  <c:v>2.2027027027027022</c:v>
                </c:pt>
                <c:pt idx="4">
                  <c:v>2.61038961038961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57-4B82-9774-D879C3660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65912767"/>
        <c:axId val="1065910271"/>
      </c:barChart>
      <c:catAx>
        <c:axId val="1065912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065910271"/>
        <c:crosses val="autoZero"/>
        <c:auto val="1"/>
        <c:lblAlgn val="ctr"/>
        <c:lblOffset val="100"/>
        <c:noMultiLvlLbl val="0"/>
      </c:catAx>
      <c:valAx>
        <c:axId val="1065910271"/>
        <c:scaling>
          <c:orientation val="minMax"/>
          <c:max val="4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065912767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481401031767579"/>
          <c:y val="0.15320278842695684"/>
          <c:w val="0.83907289814579622"/>
          <c:h val="0.8426064088927658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4472C4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29-46AA-A418-7D1CB85F34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29-46AA-A418-7D1CB85F3444}"/>
              </c:ext>
            </c:extLst>
          </c:dPt>
          <c:dPt>
            <c:idx val="2"/>
            <c:bubble3D val="0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29-46AA-A418-7D1CB85F3444}"/>
              </c:ext>
            </c:extLst>
          </c:dPt>
          <c:dLbls>
            <c:dLbl>
              <c:idx val="0"/>
              <c:layout>
                <c:manualLayout>
                  <c:x val="-2.0508365023903866E-2"/>
                  <c:y val="-4.9011654845720898E-8"/>
                </c:manualLayout>
              </c:layout>
              <c:tx>
                <c:rich>
                  <a:bodyPr/>
                  <a:lstStyle/>
                  <a:p>
                    <a:fld id="{FA4669DA-8378-4A00-9FF7-96DE282AC0AD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</a:t>
                    </a:r>
                    <a:fld id="{196F4E73-ADE3-4C84-879F-B2E6FAB98860}" type="PERCENTAGE">
                      <a:rPr lang="en-US" sz="1000" b="1" baseline="0">
                        <a:solidFill>
                          <a:sysClr val="windowText" lastClr="000000"/>
                        </a:solidFill>
                      </a:rPr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999521846411919"/>
                      <c:h val="0.29154509148106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F29-46AA-A418-7D1CB85F3444}"/>
                </c:ext>
              </c:extLst>
            </c:dLbl>
            <c:dLbl>
              <c:idx val="1"/>
              <c:layout>
                <c:manualLayout>
                  <c:x val="-2.3393764775669242E-3"/>
                  <c:y val="1.8205377389050859E-2"/>
                </c:manualLayout>
              </c:layout>
              <c:tx>
                <c:rich>
                  <a:bodyPr/>
                  <a:lstStyle/>
                  <a:p>
                    <a:fld id="{339C1C8F-F4BC-4DBE-87B8-8256C3DADB7D}" type="CATEGORYNAME">
                      <a:rPr lang="nb-NO"/>
                      <a:pPr/>
                      <a:t>[NOMBRE DE CATEGORÍA]</a:t>
                    </a:fld>
                    <a:r>
                      <a:rPr lang="nb-NO" baseline="0"/>
                      <a:t>
</a:t>
                    </a:r>
                    <a:fld id="{CD15E242-2AE4-4D9D-8DA1-24587F1FD30D}" type="PERCENTAGE">
                      <a:rPr lang="nb-NO" sz="1000" b="1" baseline="0">
                        <a:solidFill>
                          <a:sysClr val="windowText" lastClr="000000"/>
                        </a:solidFill>
                      </a:rPr>
                      <a:pPr/>
                      <a:t>[PORCENTAJE]</a:t>
                    </a:fld>
                    <a:endParaRPr lang="nb-NO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090322580645162"/>
                      <c:h val="0.446452866861030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F29-46AA-A418-7D1CB85F3444}"/>
                </c:ext>
              </c:extLst>
            </c:dLbl>
            <c:dLbl>
              <c:idx val="2"/>
              <c:layout>
                <c:manualLayout>
                  <c:x val="0.20307593332076626"/>
                  <c:y val="-6.6494749380817189E-2"/>
                </c:manualLayout>
              </c:layout>
              <c:tx>
                <c:rich>
                  <a:bodyPr/>
                  <a:lstStyle/>
                  <a:p>
                    <a:fld id="{3DE404F6-E274-4D38-B905-31C751EB5041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</a:t>
                    </a:r>
                    <a:fld id="{ABDEAC10-CD75-4158-9BFC-95CEDFB27CF4}" type="PERCENTAGE">
                      <a:rPr lang="en-US" sz="1000" b="1" baseline="0">
                        <a:solidFill>
                          <a:sysClr val="windowText" lastClr="000000"/>
                        </a:solidFill>
                      </a:rPr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F29-46AA-A418-7D1CB85F3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Behar beste loturik</c:v>
                </c:pt>
                <c:pt idx="1">
                  <c:v>Behar beste lotu gabeak</c:v>
                </c:pt>
                <c:pt idx="2">
                  <c:v>Ed/Ee</c:v>
                </c:pt>
              </c:strCache>
            </c:strRef>
          </c:cat>
          <c:val>
            <c:numRef>
              <c:f>Hoja1!$B$2:$B$4</c:f>
              <c:numCache>
                <c:formatCode>###0.0%</c:formatCode>
                <c:ptCount val="3"/>
                <c:pt idx="0">
                  <c:v>8.6419753086419748E-2</c:v>
                </c:pt>
                <c:pt idx="1">
                  <c:v>0.49382716049382713</c:v>
                </c:pt>
                <c:pt idx="2">
                  <c:v>0.41975308641975301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29-46AA-A418-7D1CB85F3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56880276089252"/>
          <c:y val="5.1689087015023019E-2"/>
          <c:w val="0.57815635570122414"/>
          <c:h val="0.8575892299176888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4472C4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08-4ADF-92C8-A912D020A7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08-4ADF-92C8-A912D020A798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08-4ADF-92C8-A912D020A798}"/>
              </c:ext>
            </c:extLst>
          </c:dPt>
          <c:dLbls>
            <c:dLbl>
              <c:idx val="0"/>
              <c:layout>
                <c:manualLayout>
                  <c:x val="0.1828695746718893"/>
                  <c:y val="0.1286689596217704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7039969-7731-42D9-B0BC-4A1DE8EE67C1}" type="CATEGORYNAME">
                      <a:rPr lang="en-US" sz="160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endParaRPr lang="en-US" sz="160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fld id="{4EB63457-DC5C-42AD-88D0-83326F1EAB7D}" type="PERCENTAGE">
                      <a:rPr lang="en-US" sz="1600" b="1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516151600697609"/>
                      <c:h val="0.30411397190435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08-4ADF-92C8-A912D020A798}"/>
                </c:ext>
              </c:extLst>
            </c:dLbl>
            <c:dLbl>
              <c:idx val="1"/>
              <c:layout>
                <c:manualLayout>
                  <c:x val="-1.1782338746924572E-3"/>
                  <c:y val="-8.3862981273685647E-2"/>
                </c:manualLayout>
              </c:layout>
              <c:tx>
                <c:rich>
                  <a:bodyPr/>
                  <a:lstStyle/>
                  <a:p>
                    <a:fld id="{E8267E33-CDE6-43BA-ABB2-6E3B3225F46D}" type="CATEGORYNAME">
                      <a:rPr lang="en-US"/>
                      <a:pPr/>
                      <a:t>[NOMBRE DE CATEGORÍA]</a:t>
                    </a:fld>
                    <a:endParaRPr lang="en-US" baseline="0"/>
                  </a:p>
                  <a:p>
                    <a:fld id="{AA76BF86-F8C9-49DC-B02F-96CED6BC9F71}" type="PERCENTAGE">
                      <a:rPr lang="en-US" b="1">
                        <a:solidFill>
                          <a:sysClr val="windowText" lastClr="000000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265924597443319"/>
                      <c:h val="0.447636990951622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08-4ADF-92C8-A912D020A798}"/>
                </c:ext>
              </c:extLst>
            </c:dLbl>
            <c:dLbl>
              <c:idx val="2"/>
              <c:layout>
                <c:manualLayout>
                  <c:x val="1.4994991081050997E-2"/>
                  <c:y val="0.11539690034440608"/>
                </c:manualLayout>
              </c:layout>
              <c:tx>
                <c:rich>
                  <a:bodyPr/>
                  <a:lstStyle/>
                  <a:p>
                    <a:fld id="{F3C0315F-A494-4F5B-B5C6-461D09CCED68}" type="CATEGORYNAME">
                      <a:rPr lang="en-US"/>
                      <a:pPr/>
                      <a:t>[NOMBRE DE CATEGORÍA]</a:t>
                    </a:fld>
                    <a:endParaRPr lang="en-US" baseline="0"/>
                  </a:p>
                  <a:p>
                    <a:fld id="{A8A5524A-1429-46DD-97F4-06F0ECA19410}" type="PERCENTAGE">
                      <a:rPr lang="en-US" b="1">
                        <a:solidFill>
                          <a:sysClr val="windowText" lastClr="000000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08-4ADF-92C8-A912D020A7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Loturak erraztuko lituzke</c:v>
                </c:pt>
                <c:pt idx="1">
                  <c:v>Ez luke loturarik erraztuko</c:v>
                </c:pt>
                <c:pt idx="2">
                  <c:v>Ed/Ee</c:v>
                </c:pt>
              </c:strCache>
            </c:strRef>
          </c:cat>
          <c:val>
            <c:numRef>
              <c:f>Hoja1!$B$2:$B$4</c:f>
              <c:numCache>
                <c:formatCode>###0.0%</c:formatCode>
                <c:ptCount val="3"/>
                <c:pt idx="0">
                  <c:v>0.85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08-4ADF-92C8-A912D020A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2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6"/>
          </a:xfrm>
          <a:prstGeom prst="rect">
            <a:avLst/>
          </a:prstGeom>
        </p:spPr>
        <p:txBody>
          <a:bodyPr vert="horz" lIns="91305" tIns="45652" rIns="91305" bIns="45652" rtlCol="0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3" name="Dataren leku-marka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056"/>
          </a:xfrm>
          <a:prstGeom prst="rect">
            <a:avLst/>
          </a:prstGeom>
        </p:spPr>
        <p:txBody>
          <a:bodyPr vert="horz" lIns="91305" tIns="45652" rIns="91305" bIns="45652" rtlCol="0"/>
          <a:lstStyle>
            <a:lvl1pPr algn="r">
              <a:defRPr sz="1200"/>
            </a:lvl1pPr>
          </a:lstStyle>
          <a:p>
            <a:fld id="{21E8FEAA-DC1B-4500-A296-BC54A7B321DE}" type="datetimeFigureOut">
              <a:rPr lang="eu-ES" smtClean="0"/>
              <a:t>2021/11/16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305" tIns="45652" rIns="91305" bIns="45652" rtlCol="0" anchor="b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305" tIns="45652" rIns="91305" bIns="45652" rtlCol="0" anchor="b"/>
          <a:lstStyle>
            <a:lvl1pPr algn="r">
              <a:defRPr sz="1200"/>
            </a:lvl1pPr>
          </a:lstStyle>
          <a:p>
            <a:fld id="{E31D1761-BDA4-4B03-85B9-C7F96EE0C769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927825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8168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827" y="1"/>
            <a:ext cx="2946246" cy="498168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3E1E27AD-E345-48EF-9738-0CCE7ED6D8D2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288" y="4777304"/>
            <a:ext cx="5439102" cy="3908703"/>
          </a:xfrm>
          <a:prstGeom prst="rect">
            <a:avLst/>
          </a:prstGeom>
        </p:spPr>
        <p:txBody>
          <a:bodyPr vert="horz" lIns="91979" tIns="45990" rIns="91979" bIns="4599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470"/>
            <a:ext cx="2946247" cy="49816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827" y="9428470"/>
            <a:ext cx="2946246" cy="49816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A7FB5D08-C7D7-4B0B-A057-933DEEC75B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981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(escudo central) / Azala (erdi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spect="1"/>
          </p:cNvSpPr>
          <p:nvPr userDrawn="1"/>
        </p:nvSpPr>
        <p:spPr bwMode="auto">
          <a:xfrm>
            <a:off x="1497025" y="2226842"/>
            <a:ext cx="8173176" cy="2024123"/>
          </a:xfrm>
          <a:prstGeom prst="roundRect">
            <a:avLst>
              <a:gd name="adj" fmla="val 23074"/>
            </a:avLst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es-ES" sz="2500" kern="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AutoShape 3"/>
          <p:cNvSpPr>
            <a:spLocks noChangeAspect="1"/>
          </p:cNvSpPr>
          <p:nvPr userDrawn="1"/>
        </p:nvSpPr>
        <p:spPr bwMode="auto">
          <a:xfrm>
            <a:off x="1497025" y="2226842"/>
            <a:ext cx="8173176" cy="2024123"/>
          </a:xfrm>
          <a:prstGeom prst="roundRect">
            <a:avLst>
              <a:gd name="adj" fmla="val 23074"/>
            </a:avLst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es-ES" sz="2500" kern="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352600" y="2112604"/>
            <a:ext cx="8317601" cy="1352115"/>
          </a:xfrm>
          <a:prstGeom prst="rect">
            <a:avLst/>
          </a:prstGeom>
        </p:spPr>
        <p:txBody>
          <a:bodyPr lIns="67355" tIns="33677" rIns="67355" bIns="33677" anchor="b"/>
          <a:lstStyle>
            <a:lvl1pPr algn="ctr">
              <a:defRPr sz="4400" b="1">
                <a:latin typeface="Helvetica Light"/>
              </a:defRPr>
            </a:lvl1pPr>
          </a:lstStyle>
          <a:p>
            <a:r>
              <a:rPr lang="eu-ES" dirty="0"/>
              <a:t>Egin klik titulu maisuaren estiloa aldatzeko</a:t>
            </a:r>
            <a:endParaRPr lang="es-ES" dirty="0"/>
          </a:p>
        </p:txBody>
      </p:sp>
      <p:sp>
        <p:nvSpPr>
          <p:cNvPr id="16" name="Testuaren leku-marka 15"/>
          <p:cNvSpPr>
            <a:spLocks noGrp="1"/>
          </p:cNvSpPr>
          <p:nvPr>
            <p:ph type="body" sz="quarter" idx="10"/>
          </p:nvPr>
        </p:nvSpPr>
        <p:spPr>
          <a:xfrm>
            <a:off x="1352599" y="3530261"/>
            <a:ext cx="8317601" cy="760140"/>
          </a:xfrm>
          <a:prstGeom prst="rect">
            <a:avLst/>
          </a:prstGeom>
        </p:spPr>
        <p:txBody>
          <a:bodyPr lIns="67355" tIns="33677" rIns="67355" bIns="33677"/>
          <a:lstStyle>
            <a:lvl1pPr marL="0" indent="0">
              <a:buNone/>
              <a:defRPr/>
            </a:lvl1pPr>
          </a:lstStyle>
          <a:p>
            <a:pPr lvl="0"/>
            <a:r>
              <a:rPr lang="eu-ES" dirty="0"/>
              <a:t>Egin klik diapositiba nagusiaren testu-estiloak aldatzeko</a:t>
            </a:r>
          </a:p>
          <a:p>
            <a:pPr lvl="1"/>
            <a:r>
              <a:rPr lang="eu-ES" dirty="0"/>
              <a:t>Bigarren maila</a:t>
            </a:r>
          </a:p>
          <a:p>
            <a:pPr lvl="2"/>
            <a:r>
              <a:rPr lang="eu-ES" dirty="0"/>
              <a:t>Hirugarren maila</a:t>
            </a:r>
          </a:p>
          <a:p>
            <a:pPr lvl="3"/>
            <a:r>
              <a:rPr lang="eu-ES" dirty="0"/>
              <a:t>Laugarren maila</a:t>
            </a:r>
          </a:p>
          <a:p>
            <a:pPr lvl="4"/>
            <a:r>
              <a:rPr lang="eu-ES" dirty="0"/>
              <a:t>Bosgarren maila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87459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(escudo lateral) / Edukia (albo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95784" y="87379"/>
            <a:ext cx="8914433" cy="708829"/>
          </a:xfrm>
          <a:prstGeom prst="rect">
            <a:avLst/>
          </a:prstGeom>
        </p:spPr>
        <p:txBody>
          <a:bodyPr lIns="67355" tIns="33677" rIns="67355" bIns="33677" anchor="ctr"/>
          <a:lstStyle/>
          <a:p>
            <a:r>
              <a:rPr lang="eu-ES" dirty="0"/>
              <a:t>Egin klik titulu maisuaren estiloa aldatzeko</a:t>
            </a:r>
            <a:endParaRPr lang="es-ES" dirty="0"/>
          </a:p>
        </p:txBody>
      </p:sp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>
          <a:xfrm>
            <a:off x="510163" y="998730"/>
            <a:ext cx="8885543" cy="4860262"/>
          </a:xfrm>
          <a:prstGeom prst="rect">
            <a:avLst/>
          </a:prstGeom>
        </p:spPr>
        <p:txBody>
          <a:bodyPr lIns="67355" tIns="33677" rIns="67355" bIns="33677"/>
          <a:lstStyle/>
          <a:p>
            <a:pPr lvl="0"/>
            <a:r>
              <a:rPr lang="eu-ES" dirty="0"/>
              <a:t>Egin klik testu maisuaren estiloak aldatzeko</a:t>
            </a:r>
          </a:p>
          <a:p>
            <a:pPr lvl="1"/>
            <a:r>
              <a:rPr lang="eu-ES" dirty="0"/>
              <a:t>Bigarren maila</a:t>
            </a:r>
          </a:p>
          <a:p>
            <a:pPr lvl="2"/>
            <a:r>
              <a:rPr lang="eu-ES" dirty="0"/>
              <a:t>Hirugarren maila</a:t>
            </a:r>
          </a:p>
          <a:p>
            <a:pPr lvl="3"/>
            <a:r>
              <a:rPr lang="eu-ES" dirty="0"/>
              <a:t>Laugarren maila</a:t>
            </a:r>
          </a:p>
          <a:p>
            <a:pPr lvl="4"/>
            <a:r>
              <a:rPr lang="eu-ES" dirty="0"/>
              <a:t>Bosgarren maila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352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(escudo lateral) / Edukia (albo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95784" y="87379"/>
            <a:ext cx="8914433" cy="708829"/>
          </a:xfrm>
          <a:prstGeom prst="rect">
            <a:avLst/>
          </a:prstGeom>
        </p:spPr>
        <p:txBody>
          <a:bodyPr lIns="67355" tIns="33677" rIns="67355" bIns="33677" anchor="ctr"/>
          <a:lstStyle/>
          <a:p>
            <a:r>
              <a:rPr lang="eu-ES" dirty="0"/>
              <a:t>Egin klik titulu maisuaren estiloa aldatzeko</a:t>
            </a:r>
            <a:endParaRPr lang="es-ES" dirty="0"/>
          </a:p>
        </p:txBody>
      </p:sp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>
          <a:xfrm>
            <a:off x="510163" y="998730"/>
            <a:ext cx="8885543" cy="4860262"/>
          </a:xfrm>
          <a:prstGeom prst="rect">
            <a:avLst/>
          </a:prstGeom>
        </p:spPr>
        <p:txBody>
          <a:bodyPr lIns="67355" tIns="33677" rIns="67355" bIns="33677"/>
          <a:lstStyle/>
          <a:p>
            <a:pPr lvl="0"/>
            <a:r>
              <a:rPr lang="eu-ES" dirty="0"/>
              <a:t>Egin klik testu maisuaren estiloak aldatzeko</a:t>
            </a:r>
          </a:p>
          <a:p>
            <a:pPr lvl="1"/>
            <a:r>
              <a:rPr lang="eu-ES" dirty="0"/>
              <a:t>Bigarren maila</a:t>
            </a:r>
          </a:p>
          <a:p>
            <a:pPr lvl="2"/>
            <a:r>
              <a:rPr lang="eu-ES" dirty="0"/>
              <a:t>Hirugarren maila</a:t>
            </a:r>
          </a:p>
          <a:p>
            <a:pPr lvl="3"/>
            <a:r>
              <a:rPr lang="eu-ES" dirty="0"/>
              <a:t>Laugarren maila</a:t>
            </a:r>
          </a:p>
          <a:p>
            <a:pPr lvl="4"/>
            <a:r>
              <a:rPr lang="eu-ES" dirty="0"/>
              <a:t>Bosgarren maila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284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(escudo lateral) / Edukia (albo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95784" y="87379"/>
            <a:ext cx="8914433" cy="708829"/>
          </a:xfrm>
          <a:prstGeom prst="rect">
            <a:avLst/>
          </a:prstGeom>
        </p:spPr>
        <p:txBody>
          <a:bodyPr lIns="67355" tIns="33677" rIns="67355" bIns="33677" anchor="ctr"/>
          <a:lstStyle/>
          <a:p>
            <a:r>
              <a:rPr lang="eu-ES" dirty="0"/>
              <a:t>Egin klik titulu maisuaren estiloa aldatzeko</a:t>
            </a:r>
            <a:endParaRPr lang="es-ES" dirty="0"/>
          </a:p>
        </p:txBody>
      </p:sp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>
          <a:xfrm>
            <a:off x="510163" y="998730"/>
            <a:ext cx="8885543" cy="4860262"/>
          </a:xfrm>
          <a:prstGeom prst="rect">
            <a:avLst/>
          </a:prstGeom>
        </p:spPr>
        <p:txBody>
          <a:bodyPr lIns="67355" tIns="33677" rIns="67355" bIns="33677"/>
          <a:lstStyle/>
          <a:p>
            <a:pPr lvl="0"/>
            <a:r>
              <a:rPr lang="eu-ES" dirty="0"/>
              <a:t>Egin klik testu maisuaren estiloak aldatzeko</a:t>
            </a:r>
          </a:p>
          <a:p>
            <a:pPr lvl="1"/>
            <a:r>
              <a:rPr lang="eu-ES" dirty="0"/>
              <a:t>Bigarren maila</a:t>
            </a:r>
          </a:p>
          <a:p>
            <a:pPr lvl="2"/>
            <a:r>
              <a:rPr lang="eu-ES" dirty="0"/>
              <a:t>Hirugarren maila</a:t>
            </a:r>
          </a:p>
          <a:p>
            <a:pPr lvl="3"/>
            <a:r>
              <a:rPr lang="eu-ES" dirty="0"/>
              <a:t>Laugarren maila</a:t>
            </a:r>
          </a:p>
          <a:p>
            <a:pPr lvl="4"/>
            <a:r>
              <a:rPr lang="eu-ES" dirty="0"/>
              <a:t>Bosgarren maila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191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(escudo lateral) / Edukia (albo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95784" y="87379"/>
            <a:ext cx="8914433" cy="708829"/>
          </a:xfrm>
          <a:prstGeom prst="rect">
            <a:avLst/>
          </a:prstGeom>
        </p:spPr>
        <p:txBody>
          <a:bodyPr lIns="67355" tIns="33677" rIns="67355" bIns="33677" anchor="ctr"/>
          <a:lstStyle/>
          <a:p>
            <a:r>
              <a:rPr lang="eu-ES" dirty="0"/>
              <a:t>Egin klik titulu maisuaren estiloa aldatzeko</a:t>
            </a:r>
            <a:endParaRPr lang="es-ES" dirty="0"/>
          </a:p>
        </p:txBody>
      </p:sp>
      <p:sp>
        <p:nvSpPr>
          <p:cNvPr id="4" name="Testuaren leku-marka 3"/>
          <p:cNvSpPr>
            <a:spLocks noGrp="1"/>
          </p:cNvSpPr>
          <p:nvPr>
            <p:ph type="body" sz="quarter" idx="11"/>
          </p:nvPr>
        </p:nvSpPr>
        <p:spPr>
          <a:xfrm>
            <a:off x="510163" y="998730"/>
            <a:ext cx="8885543" cy="4860262"/>
          </a:xfrm>
          <a:prstGeom prst="rect">
            <a:avLst/>
          </a:prstGeom>
        </p:spPr>
        <p:txBody>
          <a:bodyPr lIns="67355" tIns="33677" rIns="67355" bIns="33677"/>
          <a:lstStyle/>
          <a:p>
            <a:pPr lvl="0"/>
            <a:r>
              <a:rPr lang="eu-ES" dirty="0"/>
              <a:t>Egin klik testu maisuaren estiloak aldatzeko</a:t>
            </a:r>
          </a:p>
          <a:p>
            <a:pPr lvl="1"/>
            <a:r>
              <a:rPr lang="eu-ES" dirty="0"/>
              <a:t>Bigarren maila</a:t>
            </a:r>
          </a:p>
          <a:p>
            <a:pPr lvl="2"/>
            <a:r>
              <a:rPr lang="eu-ES" dirty="0"/>
              <a:t>Hirugarren maila</a:t>
            </a:r>
          </a:p>
          <a:p>
            <a:pPr lvl="3"/>
            <a:r>
              <a:rPr lang="eu-ES" dirty="0"/>
              <a:t>Laugarren maila</a:t>
            </a:r>
          </a:p>
          <a:p>
            <a:pPr lvl="4"/>
            <a:r>
              <a:rPr lang="eu-ES" dirty="0"/>
              <a:t>Bosgarren maila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235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(escudo central) / Azala (erdi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spect="1"/>
          </p:cNvSpPr>
          <p:nvPr userDrawn="1"/>
        </p:nvSpPr>
        <p:spPr bwMode="auto">
          <a:xfrm>
            <a:off x="1497025" y="2226842"/>
            <a:ext cx="8173176" cy="2024123"/>
          </a:xfrm>
          <a:prstGeom prst="roundRect">
            <a:avLst>
              <a:gd name="adj" fmla="val 23074"/>
            </a:avLst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es-ES" sz="2500" kern="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AutoShape 3"/>
          <p:cNvSpPr>
            <a:spLocks noChangeAspect="1"/>
          </p:cNvSpPr>
          <p:nvPr userDrawn="1"/>
        </p:nvSpPr>
        <p:spPr bwMode="auto">
          <a:xfrm>
            <a:off x="1497025" y="2226842"/>
            <a:ext cx="8173176" cy="2024123"/>
          </a:xfrm>
          <a:prstGeom prst="roundRect">
            <a:avLst>
              <a:gd name="adj" fmla="val 23074"/>
            </a:avLst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es-ES" sz="2500" kern="0" dirty="0">
              <a:solidFill>
                <a:schemeClr val="tx1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352600" y="2112604"/>
            <a:ext cx="8317601" cy="1352115"/>
          </a:xfrm>
          <a:prstGeom prst="rect">
            <a:avLst/>
          </a:prstGeom>
        </p:spPr>
        <p:txBody>
          <a:bodyPr lIns="67355" tIns="33677" rIns="67355" bIns="33677" anchor="b"/>
          <a:lstStyle>
            <a:lvl1pPr algn="ctr">
              <a:defRPr sz="4400" b="1">
                <a:latin typeface="Helvetica Light"/>
              </a:defRPr>
            </a:lvl1pPr>
          </a:lstStyle>
          <a:p>
            <a:r>
              <a:rPr lang="eu-ES" dirty="0"/>
              <a:t>Egin klik titulu maisuaren estiloa aldatzeko</a:t>
            </a:r>
            <a:endParaRPr lang="es-ES" dirty="0"/>
          </a:p>
        </p:txBody>
      </p:sp>
      <p:sp>
        <p:nvSpPr>
          <p:cNvPr id="16" name="Testuaren leku-marka 15"/>
          <p:cNvSpPr>
            <a:spLocks noGrp="1"/>
          </p:cNvSpPr>
          <p:nvPr>
            <p:ph type="body" sz="quarter" idx="10"/>
          </p:nvPr>
        </p:nvSpPr>
        <p:spPr>
          <a:xfrm>
            <a:off x="1352599" y="3530261"/>
            <a:ext cx="8317601" cy="760140"/>
          </a:xfrm>
          <a:prstGeom prst="rect">
            <a:avLst/>
          </a:prstGeom>
        </p:spPr>
        <p:txBody>
          <a:bodyPr lIns="67355" tIns="33677" rIns="67355" bIns="33677"/>
          <a:lstStyle>
            <a:lvl1pPr marL="0" indent="0">
              <a:buNone/>
              <a:defRPr/>
            </a:lvl1pPr>
          </a:lstStyle>
          <a:p>
            <a:pPr lvl="0"/>
            <a:r>
              <a:rPr lang="eu-ES" dirty="0"/>
              <a:t>Egin klik diapositiba nagusiaren testu-estiloak aldatzeko</a:t>
            </a:r>
          </a:p>
          <a:p>
            <a:pPr lvl="1"/>
            <a:r>
              <a:rPr lang="eu-ES" dirty="0"/>
              <a:t>Bigarren maila</a:t>
            </a:r>
          </a:p>
          <a:p>
            <a:pPr lvl="2"/>
            <a:r>
              <a:rPr lang="eu-ES" dirty="0"/>
              <a:t>Hirugarren maila</a:t>
            </a:r>
          </a:p>
          <a:p>
            <a:pPr lvl="3"/>
            <a:r>
              <a:rPr lang="eu-ES" dirty="0"/>
              <a:t>Laugarren maila</a:t>
            </a:r>
          </a:p>
          <a:p>
            <a:pPr lvl="4"/>
            <a:r>
              <a:rPr lang="eu-ES" dirty="0"/>
              <a:t>Bosgarren maila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44766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s (escudo central) / Eskerrak (erdi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aren leku-marka 2"/>
          <p:cNvSpPr>
            <a:spLocks noGrp="1"/>
          </p:cNvSpPr>
          <p:nvPr>
            <p:ph type="body" sz="quarter" idx="10"/>
          </p:nvPr>
        </p:nvSpPr>
        <p:spPr>
          <a:xfrm>
            <a:off x="564710" y="2163217"/>
            <a:ext cx="8776581" cy="1265783"/>
          </a:xfrm>
          <a:prstGeom prst="rect">
            <a:avLst/>
          </a:prstGeom>
        </p:spPr>
        <p:txBody>
          <a:bodyPr lIns="67355" tIns="33677" rIns="67355" bIns="33677" anchor="ctr"/>
          <a:lstStyle>
            <a:lvl1pPr marL="0" indent="0" algn="ctr">
              <a:buNone/>
              <a:defRPr sz="3200" b="1">
                <a:latin typeface="Helvetica Light"/>
              </a:defRPr>
            </a:lvl1pPr>
          </a:lstStyle>
          <a:p>
            <a:pPr lvl="0"/>
            <a:r>
              <a:rPr lang="eu-ES" dirty="0"/>
              <a:t>Egin klik testu maisuaren estiloak aldatzeko</a:t>
            </a:r>
          </a:p>
        </p:txBody>
      </p:sp>
    </p:spTree>
    <p:extLst>
      <p:ext uri="{BB962C8B-B14F-4D97-AF65-F5344CB8AC3E}">
        <p14:creationId xmlns:p14="http://schemas.microsoft.com/office/powerpoint/2010/main" val="299997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s (escudo lateral) / Eskerrak (alboko armarr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stuaren leku-marka 2"/>
          <p:cNvSpPr>
            <a:spLocks noGrp="1"/>
          </p:cNvSpPr>
          <p:nvPr>
            <p:ph type="body" sz="quarter" idx="10"/>
          </p:nvPr>
        </p:nvSpPr>
        <p:spPr>
          <a:xfrm>
            <a:off x="564710" y="2163217"/>
            <a:ext cx="8776581" cy="1265783"/>
          </a:xfrm>
          <a:prstGeom prst="rect">
            <a:avLst/>
          </a:prstGeom>
        </p:spPr>
        <p:txBody>
          <a:bodyPr lIns="67355" tIns="33677" rIns="67355" bIns="33677" anchor="ctr"/>
          <a:lstStyle>
            <a:lvl1pPr marL="0" indent="0" algn="ctr">
              <a:buNone/>
              <a:defRPr sz="3200" b="1">
                <a:latin typeface="Helvetica Light"/>
              </a:defRPr>
            </a:lvl1pPr>
          </a:lstStyle>
          <a:p>
            <a:pPr lvl="0"/>
            <a:r>
              <a:rPr lang="eu-ES" dirty="0"/>
              <a:t>Egin klik testu maisuaren estiloak aldatzeko</a:t>
            </a:r>
          </a:p>
        </p:txBody>
      </p:sp>
    </p:spTree>
    <p:extLst>
      <p:ext uri="{BB962C8B-B14F-4D97-AF65-F5344CB8AC3E}">
        <p14:creationId xmlns:p14="http://schemas.microsoft.com/office/powerpoint/2010/main" val="385732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32000"/>
            <a:lum/>
          </a:blip>
          <a:srcRect/>
          <a:stretch>
            <a:fillRect l="-25000" t="-20000" r="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3" r:id="rId2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367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354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1032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4709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52580" indent="-252580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47257" indent="-210483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41934" indent="-168387" algn="ctr" rtl="0" eaLnBrk="1" fontAlgn="base" hangingPunct="1">
        <a:spcBef>
          <a:spcPct val="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78707" indent="-168387" algn="ctr" rtl="0" eaLnBrk="1" fontAlgn="base" hangingPunct="1">
        <a:spcBef>
          <a:spcPct val="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15481" indent="-168387" algn="ctr" rtl="0" eaLnBrk="1" fontAlgn="base" hangingPunct="1">
        <a:spcBef>
          <a:spcPct val="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3677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4 Imagen" descr="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/>
          <a:stretch>
            <a:fillRect/>
          </a:stretch>
        </p:blipFill>
        <p:spPr bwMode="auto">
          <a:xfrm>
            <a:off x="0" y="867296"/>
            <a:ext cx="1582881" cy="526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0 Rectángulo"/>
          <p:cNvSpPr/>
          <p:nvPr/>
        </p:nvSpPr>
        <p:spPr bwMode="auto">
          <a:xfrm>
            <a:off x="0" y="0"/>
            <a:ext cx="9906000" cy="86729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36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</p:sldLayoutIdLst>
  <p:hf hdr="0" ftr="0" dt="0"/>
  <p:txStyles>
    <p:titleStyle>
      <a:lvl1pPr algn="l" defTabSz="673547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Helvetica Light"/>
          <a:ea typeface="+mj-ea"/>
          <a:cs typeface="+mj-cs"/>
        </a:defRPr>
      </a:lvl1pPr>
    </p:titleStyle>
    <p:bodyStyle>
      <a:lvl1pPr marL="252580" indent="-252580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 Light"/>
          <a:ea typeface="+mn-ea"/>
          <a:cs typeface="+mn-cs"/>
        </a:defRPr>
      </a:lvl1pPr>
      <a:lvl2pPr marL="547257" indent="-210483" algn="l" defTabSz="6735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Helvetica Light"/>
          <a:ea typeface="+mn-ea"/>
          <a:cs typeface="+mn-cs"/>
        </a:defRPr>
      </a:lvl2pPr>
      <a:lvl3pPr marL="841934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 Light"/>
          <a:ea typeface="+mn-ea"/>
          <a:cs typeface="+mn-cs"/>
        </a:defRPr>
      </a:lvl3pPr>
      <a:lvl4pPr marL="1178707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Helvetica Light"/>
          <a:ea typeface="+mn-ea"/>
          <a:cs typeface="+mn-cs"/>
        </a:defRPr>
      </a:lvl4pPr>
      <a:lvl5pPr marL="1515481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Helvetica Light"/>
          <a:ea typeface="+mn-ea"/>
          <a:cs typeface="+mn-cs"/>
        </a:defRPr>
      </a:lvl5pPr>
      <a:lvl6pPr marL="1852254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89028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5801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575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4 Imagen" descr="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/>
          <a:stretch>
            <a:fillRect/>
          </a:stretch>
        </p:blipFill>
        <p:spPr bwMode="auto">
          <a:xfrm>
            <a:off x="0" y="867296"/>
            <a:ext cx="1582881" cy="526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0 Rectángulo"/>
          <p:cNvSpPr/>
          <p:nvPr/>
        </p:nvSpPr>
        <p:spPr bwMode="auto">
          <a:xfrm>
            <a:off x="0" y="0"/>
            <a:ext cx="9906000" cy="86729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00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2" r:id="rId2"/>
  </p:sldLayoutIdLst>
  <p:hf hdr="0" ftr="0" dt="0"/>
  <p:txStyles>
    <p:titleStyle>
      <a:lvl1pPr algn="l" defTabSz="673547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Helvetica Light"/>
          <a:ea typeface="+mj-ea"/>
          <a:cs typeface="+mj-cs"/>
        </a:defRPr>
      </a:lvl1pPr>
    </p:titleStyle>
    <p:bodyStyle>
      <a:lvl1pPr marL="252580" indent="-252580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 Light"/>
          <a:ea typeface="+mn-ea"/>
          <a:cs typeface="+mn-cs"/>
        </a:defRPr>
      </a:lvl1pPr>
      <a:lvl2pPr marL="547257" indent="-210483" algn="l" defTabSz="6735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Helvetica Light"/>
          <a:ea typeface="+mn-ea"/>
          <a:cs typeface="+mn-cs"/>
        </a:defRPr>
      </a:lvl2pPr>
      <a:lvl3pPr marL="841934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 Light"/>
          <a:ea typeface="+mn-ea"/>
          <a:cs typeface="+mn-cs"/>
        </a:defRPr>
      </a:lvl3pPr>
      <a:lvl4pPr marL="1178707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Helvetica Light"/>
          <a:ea typeface="+mn-ea"/>
          <a:cs typeface="+mn-cs"/>
        </a:defRPr>
      </a:lvl4pPr>
      <a:lvl5pPr marL="1515481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Helvetica Light"/>
          <a:ea typeface="+mn-ea"/>
          <a:cs typeface="+mn-cs"/>
        </a:defRPr>
      </a:lvl5pPr>
      <a:lvl6pPr marL="1852254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89028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5801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575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32000"/>
            <a:lum/>
          </a:blip>
          <a:srcRect/>
          <a:stretch>
            <a:fillRect l="-25000" t="-20000" r="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32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ftr="0" dt="0"/>
  <p:txStyles>
    <p:titleStyle>
      <a:lvl1pPr algn="ctr" defTabSz="673547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580" indent="-252580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257" indent="-210483" algn="l" defTabSz="6735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1934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78707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5481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2254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89028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5801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575" indent="-168387" algn="l" defTabSz="6735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es-es/foto/ambiente-atmosfera-cielo-cielo-azul-631342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1ADFD2-5649-4E94-B832-4EF145AC7C4F}"/>
              </a:ext>
            </a:extLst>
          </p:cNvPr>
          <p:cNvSpPr txBox="1"/>
          <p:nvPr/>
        </p:nvSpPr>
        <p:spPr>
          <a:xfrm>
            <a:off x="1616788" y="2290584"/>
            <a:ext cx="7440668" cy="185849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b"/>
          <a:lstStyle>
            <a:lvl1pPr eaLnBrk="1" hangingPunct="1">
              <a:defRPr b="1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eaLnBrk="1" hangingPunct="1">
              <a:defRPr sz="5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 sz="5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 sz="5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 sz="5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EUSKAL ENPLEGU-SISTEMAREN LEGEA 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SORTZEKO LAGUNTZA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E0FAC9-A3AD-4D94-8A3C-578B11519081}"/>
              </a:ext>
            </a:extLst>
          </p:cNvPr>
          <p:cNvSpPr txBox="1"/>
          <p:nvPr/>
        </p:nvSpPr>
        <p:spPr>
          <a:xfrm>
            <a:off x="4966816" y="476672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Vitoria-Gasteiz, 2021eko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azaroaren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16a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368824" y="4329703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Abiaraztea</a:t>
            </a:r>
            <a:endParaRPr lang="es-ES" sz="24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22" y="5517232"/>
            <a:ext cx="7086600" cy="11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31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ulua 1">
            <a:extLst>
              <a:ext uri="{FF2B5EF4-FFF2-40B4-BE49-F238E27FC236}">
                <a16:creationId xmlns:a16="http://schemas.microsoft.com/office/drawing/2014/main" id="{966A46A9-7D18-49C6-A239-8E1B66B7BE8B}"/>
              </a:ext>
            </a:extLst>
          </p:cNvPr>
          <p:cNvSpPr txBox="1">
            <a:spLocks/>
          </p:cNvSpPr>
          <p:nvPr/>
        </p:nvSpPr>
        <p:spPr>
          <a:xfrm>
            <a:off x="-6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3.2. BERRIKUSI BEHARREKO ENPLEGU-POLITIKA AKTIBOAK: BESTE ALDERDI JAKIN BATZUK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AA1AD4CD-43B0-4923-8614-7742DCD5F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0749" y="2186862"/>
            <a:ext cx="8496944" cy="2592288"/>
          </a:xfrm>
        </p:spPr>
        <p:txBody>
          <a:bodyPr/>
          <a:lstStyle/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5000"/>
              <a:buFont typeface="+mj-lt"/>
              <a:buAutoNum type="arabicPeriod"/>
            </a:pP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Gainerako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zerbitzu-zorroaren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definizioan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jardueran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jauzi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berritzailea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egiteko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funtsezko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lanabesa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smtClean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da.</a:t>
            </a:r>
            <a:endParaRPr lang="es-ES" sz="2000" dirty="0">
              <a:solidFill>
                <a:srgbClr val="5F5F5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5000"/>
              <a:buFont typeface="+mj-lt"/>
              <a:buAutoNum type="arabicPeriod"/>
            </a:pP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Berrikuntza,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eraldaketaren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emandako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eskaintzari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lotutako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erakundeen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balio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nagusi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bihurtzea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ahalbidetzen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smtClean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du.</a:t>
            </a:r>
            <a:endParaRPr lang="es-ES" sz="2000" dirty="0">
              <a:solidFill>
                <a:srgbClr val="5F5F5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5000"/>
              <a:buFont typeface="+mj-lt"/>
              <a:buAutoNum type="arabicPeriod"/>
            </a:pP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Eskaintzen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diren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zerbitzuak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pertsonalizatzeko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partikularizatzeko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elementu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egituratzailea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hauen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zehaztapena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funtzionamendua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ibilbide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gisa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integratuz</a:t>
            </a:r>
            <a:r>
              <a:rPr lang="es-ES" sz="2000" dirty="0" smtClean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000" dirty="0">
              <a:solidFill>
                <a:srgbClr val="5F5F5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5000"/>
              <a:buFont typeface="+mj-lt"/>
              <a:buAutoNum type="arabicPeriod"/>
            </a:pP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Prozesuari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jardunari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dagokienez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askotariko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izapideen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azkartasun</a:t>
            </a:r>
            <a:r>
              <a:rPr lang="es-ES" sz="2000" dirty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eta </a:t>
            </a:r>
            <a:r>
              <a:rPr lang="es-ES" sz="2000" dirty="0" err="1" smtClean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arintze-faktorea</a:t>
            </a:r>
            <a:r>
              <a:rPr lang="es-ES" sz="2000" dirty="0" smtClean="0">
                <a:solidFill>
                  <a:srgbClr val="5F5F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000" dirty="0">
              <a:solidFill>
                <a:srgbClr val="5F5F5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21BB207-4000-4C4D-8520-0E2625C5EA2E}"/>
              </a:ext>
            </a:extLst>
          </p:cNvPr>
          <p:cNvSpPr txBox="1"/>
          <p:nvPr/>
        </p:nvSpPr>
        <p:spPr>
          <a:xfrm>
            <a:off x="560512" y="1124744"/>
            <a:ext cx="87129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2.- </a:t>
            </a:r>
            <a:r>
              <a:rPr lang="es-ES" cap="sm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Informazioa</a:t>
            </a:r>
            <a:r>
              <a:rPr lang="es-ES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zerbitzu-zorroaren</a:t>
            </a:r>
            <a:r>
              <a:rPr lang="es-ES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eraldaketarako</a:t>
            </a:r>
            <a:r>
              <a:rPr lang="es-ES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giltzarri</a:t>
            </a:r>
            <a:endParaRPr lang="es-ES" cap="sm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81" y="5863642"/>
            <a:ext cx="1862899" cy="99435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1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ulua 1">
            <a:extLst>
              <a:ext uri="{FF2B5EF4-FFF2-40B4-BE49-F238E27FC236}">
                <a16:creationId xmlns:a16="http://schemas.microsoft.com/office/drawing/2014/main" id="{966A46A9-7D18-49C6-A239-8E1B66B7BE8B}"/>
              </a:ext>
            </a:extLst>
          </p:cNvPr>
          <p:cNvSpPr txBox="1">
            <a:spLocks/>
          </p:cNvSpPr>
          <p:nvPr/>
        </p:nvSpPr>
        <p:spPr>
          <a:xfrm>
            <a:off x="-6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3.2. BERRIKUSI BEHARREKO ENPLEGU-POLITIKA AKTIBOAK: BESTE ALDERDI JAKIN BATZUK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A3DDFDC-3895-4126-9626-10D8FB85182E}"/>
              </a:ext>
            </a:extLst>
          </p:cNvPr>
          <p:cNvSpPr txBox="1"/>
          <p:nvPr/>
        </p:nvSpPr>
        <p:spPr>
          <a:xfrm>
            <a:off x="-32851" y="4272480"/>
            <a:ext cx="96335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Iritzi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orokortuaren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arabera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integrazio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maila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handiagoak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enplegu-politika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aktiboak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enpresarekin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hobeto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lotzea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ekarriko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</a:t>
            </a:r>
            <a:endParaRPr lang="es-ES" sz="20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baina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…</a:t>
            </a:r>
          </a:p>
          <a:p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ahalegin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horren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ibilbidea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gaur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egun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mugatua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izango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litzateke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Ildo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horretan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baldintzak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sortzeko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lan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egin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behar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da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aurrena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DA34FED-26BE-4CC4-96A8-F338C7CC5480}"/>
              </a:ext>
            </a:extLst>
          </p:cNvPr>
          <p:cNvGraphicFramePr/>
          <p:nvPr/>
        </p:nvGraphicFramePr>
        <p:xfrm>
          <a:off x="444822" y="1613749"/>
          <a:ext cx="357207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BCB5C48-F9F5-467F-A577-CF98F586DE54}"/>
              </a:ext>
            </a:extLst>
          </p:cNvPr>
          <p:cNvGraphicFramePr/>
          <p:nvPr/>
        </p:nvGraphicFramePr>
        <p:xfrm>
          <a:off x="4736976" y="1916832"/>
          <a:ext cx="453650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CE788D0-DA5F-44E6-B037-7BFCD1B1502F}"/>
              </a:ext>
            </a:extLst>
          </p:cNvPr>
          <p:cNvSpPr txBox="1"/>
          <p:nvPr/>
        </p:nvSpPr>
        <p:spPr>
          <a:xfrm>
            <a:off x="400878" y="875714"/>
            <a:ext cx="95050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3.- </a:t>
            </a:r>
            <a:r>
              <a:rPr lang="sv-SE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Negoziazio kolektiboa eta politika aktiboak: </a:t>
            </a:r>
          </a:p>
          <a:p>
            <a:pPr algn="ctr"/>
            <a:r>
              <a:rPr lang="sv-SE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etorkizunerako lan-ildo berria</a:t>
            </a:r>
            <a:endParaRPr lang="es-ES" cap="smal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381" y="5863642"/>
            <a:ext cx="1862899" cy="99435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11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16220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>
            <a:extLst>
              <a:ext uri="{FF2B5EF4-FFF2-40B4-BE49-F238E27FC236}">
                <a16:creationId xmlns:a16="http://schemas.microsoft.com/office/drawing/2014/main" id="{2CDC6DC6-DAAE-4A3A-B67C-B6BC41EA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04" y="836712"/>
            <a:ext cx="8677641" cy="1152128"/>
          </a:xfrm>
        </p:spPr>
        <p:txBody>
          <a:bodyPr/>
          <a:lstStyle/>
          <a:p>
            <a:pPr marL="450850" indent="-450850" algn="l"/>
            <a:r>
              <a:rPr lang="es-ES" sz="22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1.- </a:t>
            </a:r>
            <a:r>
              <a:rPr lang="es-ES" sz="2000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LEGEAREN </a:t>
            </a:r>
            <a:r>
              <a:rPr lang="es-ES" sz="20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IKUSPEGITIK ERRONKA NAGUSIA</a:t>
            </a:r>
            <a:r>
              <a:rPr lang="es-ES" sz="20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: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Eragile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andana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dituen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,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optimizatu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gabeko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ekosistema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batetatik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, sistema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egituratu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eraginkor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efiziente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batera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igarotzen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laguntzea</a:t>
            </a:r>
            <a:r>
              <a:rPr lang="es-ES" sz="20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.</a:t>
            </a:r>
            <a:endParaRPr lang="es-ES" sz="2000" b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itulua 1">
            <a:extLst>
              <a:ext uri="{FF2B5EF4-FFF2-40B4-BE49-F238E27FC236}">
                <a16:creationId xmlns:a16="http://schemas.microsoft.com/office/drawing/2014/main" id="{44B8C23B-D0E1-453E-A6C6-2B52C70AE20A}"/>
              </a:ext>
            </a:extLst>
          </p:cNvPr>
          <p:cNvSpPr txBox="1">
            <a:spLocks/>
          </p:cNvSpPr>
          <p:nvPr/>
        </p:nvSpPr>
        <p:spPr>
          <a:xfrm>
            <a:off x="0" y="-39188"/>
            <a:ext cx="9906000" cy="825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s-ES" dirty="0"/>
              <a:t>4. KOORDINAZIO- ETA GOBERNANTZA-ESPARRUA</a:t>
            </a:r>
            <a:endParaRPr lang="eu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542E0B2-45A6-4D7A-8924-550E3EC8105D}"/>
              </a:ext>
            </a:extLst>
          </p:cNvPr>
          <p:cNvSpPr txBox="1">
            <a:spLocks/>
          </p:cNvSpPr>
          <p:nvPr/>
        </p:nvSpPr>
        <p:spPr>
          <a:xfrm>
            <a:off x="466303" y="1916832"/>
            <a:ext cx="8677641" cy="624523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2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2.- </a:t>
            </a:r>
            <a:r>
              <a:rPr lang="es-ES" sz="2000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ESKUMENA </a:t>
            </a:r>
            <a:r>
              <a:rPr lang="es-ES" sz="20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 ERANTZUKIZUNA:</a:t>
            </a:r>
            <a:endParaRPr lang="es-ES" sz="20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BE4A5DE-E153-4685-AA56-3C9A5402114A}"/>
              </a:ext>
            </a:extLst>
          </p:cNvPr>
          <p:cNvSpPr txBox="1">
            <a:spLocks/>
          </p:cNvSpPr>
          <p:nvPr/>
        </p:nvSpPr>
        <p:spPr>
          <a:xfrm>
            <a:off x="848544" y="2852936"/>
            <a:ext cx="8677641" cy="1152128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Konplexutasun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administratibo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instituzionala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;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eskumenen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transferentzia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berantiarra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; 	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konponbide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eskasak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;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eskumenen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gainetik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erantzukizuna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lehenesten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duen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ikusgarritasun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	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instituzionala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lantzea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Horrek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guztiak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lidergo-erreferentzia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argirik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gabeko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agertoki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bat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dakar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,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gainjartze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-	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espazioek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,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bikoiztasunek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nahi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ez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diren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efektuek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ezaugarritzen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dutena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.</a:t>
            </a:r>
            <a:b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</a:br>
            <a:endParaRPr lang="es-ES" sz="20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EBD86B2-B08E-45E2-B038-FD6372456086}"/>
              </a:ext>
            </a:extLst>
          </p:cNvPr>
          <p:cNvSpPr txBox="1">
            <a:spLocks/>
          </p:cNvSpPr>
          <p:nvPr/>
        </p:nvSpPr>
        <p:spPr>
          <a:xfrm>
            <a:off x="451823" y="4437112"/>
            <a:ext cx="8677641" cy="1368152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450850" indent="-450850" fontAlgn="auto">
              <a:spcAft>
                <a:spcPts val="0"/>
              </a:spcAft>
            </a:pPr>
            <a:r>
              <a:rPr lang="es-ES" sz="22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3.- </a:t>
            </a:r>
            <a:r>
              <a:rPr lang="es-ES" sz="2000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ERAKUNDEEN </a:t>
            </a:r>
            <a:r>
              <a:rPr lang="es-ES" sz="20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ARTEKO KOORDINAZIORAKO DEI OZENA: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Enpleguaren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Foroko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eragileen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iritziz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, “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enpresen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herritarren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aurreko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zerbitzuen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eskaintza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sinplifikatzea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argitzea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”, bai eta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sistemaren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kudeaketaren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alderdiak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 ere.</a:t>
            </a:r>
            <a:endParaRPr lang="es-ES" sz="20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81" y="5863642"/>
            <a:ext cx="1862899" cy="99435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16496" y="6165304"/>
            <a:ext cx="7747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12</a:t>
            </a:r>
          </a:p>
          <a:p>
            <a:endParaRPr lang="es-ES" sz="1400" i="1" dirty="0" smtClean="0"/>
          </a:p>
          <a:p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22627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ulua 1">
            <a:extLst>
              <a:ext uri="{FF2B5EF4-FFF2-40B4-BE49-F238E27FC236}">
                <a16:creationId xmlns:a16="http://schemas.microsoft.com/office/drawing/2014/main" id="{FEE56329-1463-4221-AEBC-8DF7B2D56546}"/>
              </a:ext>
            </a:extLst>
          </p:cNvPr>
          <p:cNvSpPr txBox="1">
            <a:spLocks/>
          </p:cNvSpPr>
          <p:nvPr/>
        </p:nvSpPr>
        <p:spPr>
          <a:xfrm>
            <a:off x="14144" y="-25761"/>
            <a:ext cx="9906000" cy="825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s-ES" dirty="0"/>
              <a:t>4. KOORDINAZIO- ETA GOBERNANTZA-ESPARRUA</a:t>
            </a:r>
            <a:endParaRPr lang="eu-ES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47ABA16-7FD8-4023-99A1-50B27C6423DF}"/>
              </a:ext>
            </a:extLst>
          </p:cNvPr>
          <p:cNvSpPr txBox="1"/>
          <p:nvPr/>
        </p:nvSpPr>
        <p:spPr>
          <a:xfrm>
            <a:off x="2072680" y="94517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ENPRESEI ETA HERRITARREI BEGIRA, ZERBITZUEN ESKAINTZA SINPLIFIKATU ETA ARGITZEA</a:t>
            </a:r>
            <a:endParaRPr lang="es-ES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3021CCD-48C6-4F5B-BA18-FD257D30E5DA}"/>
              </a:ext>
            </a:extLst>
          </p:cNvPr>
          <p:cNvSpPr txBox="1"/>
          <p:nvPr/>
        </p:nvSpPr>
        <p:spPr>
          <a:xfrm>
            <a:off x="2072680" y="1852496"/>
            <a:ext cx="626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Helburu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eta rol </a:t>
            </a:r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partekatuak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dituzten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plangintza-tresnak</a:t>
            </a:r>
            <a:endParaRPr lang="es-E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85A0411-1BEF-43D6-89C3-DB2BEFD09648}"/>
              </a:ext>
            </a:extLst>
          </p:cNvPr>
          <p:cNvSpPr txBox="1"/>
          <p:nvPr/>
        </p:nvSpPr>
        <p:spPr>
          <a:xfrm>
            <a:off x="2072680" y="2329995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Elkarlanean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gauzatzeko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mekanismoak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0F7558B-85F1-4A3A-BC57-33CC12DA75FB}"/>
              </a:ext>
            </a:extLst>
          </p:cNvPr>
          <p:cNvSpPr txBox="1"/>
          <p:nvPr/>
        </p:nvSpPr>
        <p:spPr>
          <a:xfrm>
            <a:off x="2072680" y="280749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Integraltasuna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inklusibotasuna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bilatzen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duen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gobernantza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99CE8C0-9C35-4DF9-9A2C-367FAE430B6F}"/>
              </a:ext>
            </a:extLst>
          </p:cNvPr>
          <p:cNvSpPr txBox="1"/>
          <p:nvPr/>
        </p:nvSpPr>
        <p:spPr>
          <a:xfrm>
            <a:off x="2040672" y="3347804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Enpresa</a:t>
            </a:r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pertsonen</a:t>
            </a:r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oinarrizko</a:t>
            </a:r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informazioaren</a:t>
            </a:r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optimizatzea</a:t>
            </a:r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3A952A6-770F-486F-AF36-D200340DF1AD}"/>
              </a:ext>
            </a:extLst>
          </p:cNvPr>
          <p:cNvSpPr txBox="1"/>
          <p:nvPr/>
        </p:nvSpPr>
        <p:spPr>
          <a:xfrm>
            <a:off x="2072680" y="4294504"/>
            <a:ext cx="4928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Lurralde-</a:t>
            </a:r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mailaketaren</a:t>
            </a:r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hobekuntza</a:t>
            </a:r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A621987-56F4-41C7-AAAB-BD0C5DFDC34F}"/>
              </a:ext>
            </a:extLst>
          </p:cNvPr>
          <p:cNvSpPr txBox="1"/>
          <p:nvPr/>
        </p:nvSpPr>
        <p:spPr>
          <a:xfrm>
            <a:off x="2072680" y="4783680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Irakaspenen</a:t>
            </a:r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trasnferentzia</a:t>
            </a:r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eragileen</a:t>
            </a:r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artean</a:t>
            </a:r>
            <a:endParaRPr lang="es-ES" sz="1400" dirty="0">
              <a:solidFill>
                <a:srgbClr val="649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0558E11-CCEF-4BA5-BF92-9A4D791E0CE0}"/>
              </a:ext>
            </a:extLst>
          </p:cNvPr>
          <p:cNvSpPr txBox="1"/>
          <p:nvPr/>
        </p:nvSpPr>
        <p:spPr>
          <a:xfrm>
            <a:off x="2072680" y="523692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Zerbitzu</a:t>
            </a:r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berritzaileen</a:t>
            </a:r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sorrera</a:t>
            </a:r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9094F1B-6306-4555-BDAB-3F7D592445A8}"/>
              </a:ext>
            </a:extLst>
          </p:cNvPr>
          <p:cNvSpPr txBox="1"/>
          <p:nvPr/>
        </p:nvSpPr>
        <p:spPr>
          <a:xfrm>
            <a:off x="2072680" y="3780502"/>
            <a:ext cx="5344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Zerbitzuen</a:t>
            </a:r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osagarritasunaren</a:t>
            </a:r>
            <a:r>
              <a:rPr lang="es-ES" sz="1400" dirty="0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649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hobekuntza</a:t>
            </a:r>
            <a:endParaRPr lang="es-ES" sz="1400" dirty="0">
              <a:solidFill>
                <a:srgbClr val="649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3202AB15-ADE6-484F-A793-29D90CA4C46B}"/>
              </a:ext>
            </a:extLst>
          </p:cNvPr>
          <p:cNvSpPr txBox="1"/>
          <p:nvPr/>
        </p:nvSpPr>
        <p:spPr>
          <a:xfrm>
            <a:off x="14145" y="1374939"/>
            <a:ext cx="1986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Denak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ere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garrantzitsuak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izanik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2" name="Octágono 31">
            <a:extLst>
              <a:ext uri="{FF2B5EF4-FFF2-40B4-BE49-F238E27FC236}">
                <a16:creationId xmlns:a16="http://schemas.microsoft.com/office/drawing/2014/main" id="{F3496A8E-7915-4B63-A581-0B2E8D9C7121}"/>
              </a:ext>
            </a:extLst>
          </p:cNvPr>
          <p:cNvSpPr/>
          <p:nvPr/>
        </p:nvSpPr>
        <p:spPr>
          <a:xfrm>
            <a:off x="8262884" y="1403485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3,51</a:t>
            </a:r>
          </a:p>
        </p:txBody>
      </p:sp>
      <p:sp>
        <p:nvSpPr>
          <p:cNvPr id="46" name="Octágono 45">
            <a:extLst>
              <a:ext uri="{FF2B5EF4-FFF2-40B4-BE49-F238E27FC236}">
                <a16:creationId xmlns:a16="http://schemas.microsoft.com/office/drawing/2014/main" id="{376EE1F9-7103-483A-AF23-ACB4E8CDE3CC}"/>
              </a:ext>
            </a:extLst>
          </p:cNvPr>
          <p:cNvSpPr/>
          <p:nvPr/>
        </p:nvSpPr>
        <p:spPr>
          <a:xfrm>
            <a:off x="7977336" y="998761"/>
            <a:ext cx="1768529" cy="269999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solidFill>
                  <a:schemeClr val="accent3">
                    <a:lumMod val="50000"/>
                  </a:schemeClr>
                </a:solidFill>
              </a:rPr>
              <a:t>Batez</a:t>
            </a:r>
            <a:r>
              <a:rPr lang="es-ES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3">
                    <a:lumMod val="50000"/>
                  </a:schemeClr>
                </a:solidFill>
              </a:rPr>
              <a:t>bestekoa</a:t>
            </a:r>
            <a:endParaRPr lang="es-E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6" name="Octágono 55">
            <a:extLst>
              <a:ext uri="{FF2B5EF4-FFF2-40B4-BE49-F238E27FC236}">
                <a16:creationId xmlns:a16="http://schemas.microsoft.com/office/drawing/2014/main" id="{090DFAA9-5308-410E-A5AC-C4603617331C}"/>
              </a:ext>
            </a:extLst>
          </p:cNvPr>
          <p:cNvSpPr/>
          <p:nvPr/>
        </p:nvSpPr>
        <p:spPr>
          <a:xfrm>
            <a:off x="8262884" y="1858391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3,45</a:t>
            </a:r>
          </a:p>
        </p:txBody>
      </p:sp>
      <p:sp>
        <p:nvSpPr>
          <p:cNvPr id="57" name="Octágono 56">
            <a:extLst>
              <a:ext uri="{FF2B5EF4-FFF2-40B4-BE49-F238E27FC236}">
                <a16:creationId xmlns:a16="http://schemas.microsoft.com/office/drawing/2014/main" id="{03B48EED-8A8F-482E-90B7-E2365DBCDEE2}"/>
              </a:ext>
            </a:extLst>
          </p:cNvPr>
          <p:cNvSpPr/>
          <p:nvPr/>
        </p:nvSpPr>
        <p:spPr>
          <a:xfrm>
            <a:off x="8262884" y="2344677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3,44</a:t>
            </a:r>
          </a:p>
        </p:txBody>
      </p:sp>
      <p:sp>
        <p:nvSpPr>
          <p:cNvPr id="58" name="Octágono 57">
            <a:extLst>
              <a:ext uri="{FF2B5EF4-FFF2-40B4-BE49-F238E27FC236}">
                <a16:creationId xmlns:a16="http://schemas.microsoft.com/office/drawing/2014/main" id="{BEF43CA3-E907-404A-A240-E35CBBEAB7EB}"/>
              </a:ext>
            </a:extLst>
          </p:cNvPr>
          <p:cNvSpPr/>
          <p:nvPr/>
        </p:nvSpPr>
        <p:spPr>
          <a:xfrm>
            <a:off x="8262884" y="2817779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3,42</a:t>
            </a:r>
          </a:p>
        </p:txBody>
      </p:sp>
      <p:sp>
        <p:nvSpPr>
          <p:cNvPr id="59" name="Octágono 58">
            <a:extLst>
              <a:ext uri="{FF2B5EF4-FFF2-40B4-BE49-F238E27FC236}">
                <a16:creationId xmlns:a16="http://schemas.microsoft.com/office/drawing/2014/main" id="{D9B0188A-A803-4E2B-8CBC-B3EB17A09A4C}"/>
              </a:ext>
            </a:extLst>
          </p:cNvPr>
          <p:cNvSpPr/>
          <p:nvPr/>
        </p:nvSpPr>
        <p:spPr>
          <a:xfrm>
            <a:off x="8262884" y="3292071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3,34</a:t>
            </a:r>
          </a:p>
        </p:txBody>
      </p:sp>
      <p:sp>
        <p:nvSpPr>
          <p:cNvPr id="60" name="Octágono 59">
            <a:extLst>
              <a:ext uri="{FF2B5EF4-FFF2-40B4-BE49-F238E27FC236}">
                <a16:creationId xmlns:a16="http://schemas.microsoft.com/office/drawing/2014/main" id="{4AD430EC-4515-4729-8B64-591A4C1F624D}"/>
              </a:ext>
            </a:extLst>
          </p:cNvPr>
          <p:cNvSpPr/>
          <p:nvPr/>
        </p:nvSpPr>
        <p:spPr>
          <a:xfrm>
            <a:off x="8262884" y="3782449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3,30</a:t>
            </a:r>
          </a:p>
        </p:txBody>
      </p:sp>
      <p:sp>
        <p:nvSpPr>
          <p:cNvPr id="61" name="Octágono 60">
            <a:extLst>
              <a:ext uri="{FF2B5EF4-FFF2-40B4-BE49-F238E27FC236}">
                <a16:creationId xmlns:a16="http://schemas.microsoft.com/office/drawing/2014/main" id="{2B393683-096E-4B7C-9A3D-10D9B047C80F}"/>
              </a:ext>
            </a:extLst>
          </p:cNvPr>
          <p:cNvSpPr/>
          <p:nvPr/>
        </p:nvSpPr>
        <p:spPr>
          <a:xfrm>
            <a:off x="8262884" y="4294504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3,26</a:t>
            </a:r>
          </a:p>
        </p:txBody>
      </p:sp>
      <p:sp>
        <p:nvSpPr>
          <p:cNvPr id="62" name="Octágono 61">
            <a:extLst>
              <a:ext uri="{FF2B5EF4-FFF2-40B4-BE49-F238E27FC236}">
                <a16:creationId xmlns:a16="http://schemas.microsoft.com/office/drawing/2014/main" id="{3C22953A-F6A6-4996-9744-9F3A1AC2A505}"/>
              </a:ext>
            </a:extLst>
          </p:cNvPr>
          <p:cNvSpPr/>
          <p:nvPr/>
        </p:nvSpPr>
        <p:spPr>
          <a:xfrm>
            <a:off x="8262884" y="4779774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3,21</a:t>
            </a:r>
          </a:p>
        </p:txBody>
      </p:sp>
      <p:sp>
        <p:nvSpPr>
          <p:cNvPr id="63" name="Octágono 62">
            <a:extLst>
              <a:ext uri="{FF2B5EF4-FFF2-40B4-BE49-F238E27FC236}">
                <a16:creationId xmlns:a16="http://schemas.microsoft.com/office/drawing/2014/main" id="{7EC662E4-F75B-44B8-A4D1-43E5DFB15C36}"/>
              </a:ext>
            </a:extLst>
          </p:cNvPr>
          <p:cNvSpPr/>
          <p:nvPr/>
        </p:nvSpPr>
        <p:spPr>
          <a:xfrm>
            <a:off x="8262884" y="5253892"/>
            <a:ext cx="1098179" cy="273850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3,14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38694751-BA53-4D94-994E-EBC11894368F}"/>
              </a:ext>
            </a:extLst>
          </p:cNvPr>
          <p:cNvCxnSpPr>
            <a:cxnSpLocks/>
          </p:cNvCxnSpPr>
          <p:nvPr/>
        </p:nvCxnSpPr>
        <p:spPr>
          <a:xfrm flipV="1">
            <a:off x="2000672" y="1484784"/>
            <a:ext cx="0" cy="400371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81" y="5863642"/>
            <a:ext cx="1862899" cy="994358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13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32570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E8948-7A27-402E-BF52-450F166C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72" y="692696"/>
            <a:ext cx="8914433" cy="708829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s-ES" sz="20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1.- </a:t>
            </a:r>
            <a:r>
              <a:rPr lang="es-ES" sz="2000" b="1" cap="sm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Espezializazio</a:t>
            </a: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adimendunetik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abiatutako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integrazioa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lang="es-ES" sz="16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ulua 1">
            <a:extLst>
              <a:ext uri="{FF2B5EF4-FFF2-40B4-BE49-F238E27FC236}">
                <a16:creationId xmlns:a16="http://schemas.microsoft.com/office/drawing/2014/main" id="{B1BFEF05-4EA5-4211-8EA7-9EEFA334355A}"/>
              </a:ext>
            </a:extLst>
          </p:cNvPr>
          <p:cNvSpPr txBox="1">
            <a:spLocks/>
          </p:cNvSpPr>
          <p:nvPr/>
        </p:nvSpPr>
        <p:spPr>
          <a:xfrm>
            <a:off x="0" y="-39188"/>
            <a:ext cx="9906000" cy="825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s-ES" dirty="0"/>
              <a:t>4.1. SISTEMA BAT ERAIKITZEKO OINARRI ETA ZUHURTASUNAK</a:t>
            </a:r>
            <a:endParaRPr lang="eu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96B048E-FD1F-4928-A2D1-CC83B24B48B5}"/>
              </a:ext>
            </a:extLst>
          </p:cNvPr>
          <p:cNvSpPr txBox="1">
            <a:spLocks/>
          </p:cNvSpPr>
          <p:nvPr/>
        </p:nvSpPr>
        <p:spPr>
          <a:xfrm>
            <a:off x="495783" y="1052736"/>
            <a:ext cx="8914433" cy="1251397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Funtzio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eta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zerbitzuekiko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konparaziozko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abantaila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desabantailan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jartzen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duten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eragileen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ezaugarriak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esperientziak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espezializazioak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eta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posizioak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optimizatzea</a:t>
            </a:r>
            <a:endParaRPr lang="es-ES" sz="15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 Ez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dago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inor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soberan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»,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baina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denek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jokatu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behar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dute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ondoen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dagokien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postuan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s-ES" sz="15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2B2AF29-7ED2-4AFC-8CDB-7FB881285EA0}"/>
              </a:ext>
            </a:extLst>
          </p:cNvPr>
          <p:cNvSpPr txBox="1">
            <a:spLocks/>
          </p:cNvSpPr>
          <p:nvPr/>
        </p:nvSpPr>
        <p:spPr>
          <a:xfrm>
            <a:off x="200472" y="2105595"/>
            <a:ext cx="8914433" cy="708829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r>
              <a:rPr lang="es-ES" sz="20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2.- </a:t>
            </a:r>
            <a:r>
              <a:rPr lang="es-ES" sz="2000" b="1" cap="sm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Lidergo</a:t>
            </a: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proaktiboa</a:t>
            </a:r>
            <a:endParaRPr lang="es-ES" sz="2000" b="1" cap="sm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245E99E-A39D-4686-A5B4-EBEB3900EE6C}"/>
              </a:ext>
            </a:extLst>
          </p:cNvPr>
          <p:cNvSpPr txBox="1">
            <a:spLocks/>
          </p:cNvSpPr>
          <p:nvPr/>
        </p:nvSpPr>
        <p:spPr>
          <a:xfrm>
            <a:off x="632520" y="2348880"/>
            <a:ext cx="8914433" cy="1107381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Eskumenaren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titulartasuna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lidergoaren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legitimatzaile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gisa</a:t>
            </a:r>
            <a:endParaRPr lang="es-ES" sz="15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Bakoitzak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zer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eta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nola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egiten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zehazteko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lankidetzan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oinarritutako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lidergo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proaktiboa</a:t>
            </a:r>
            <a:endParaRPr lang="es-ES" sz="15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37FE8EB-1898-49B4-A28E-4C460DF11F61}"/>
              </a:ext>
            </a:extLst>
          </p:cNvPr>
          <p:cNvSpPr txBox="1">
            <a:spLocks/>
          </p:cNvSpPr>
          <p:nvPr/>
        </p:nvSpPr>
        <p:spPr>
          <a:xfrm>
            <a:off x="200472" y="3573016"/>
            <a:ext cx="8914433" cy="360040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r>
              <a:rPr lang="es-ES" sz="20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3.- </a:t>
            </a:r>
            <a:r>
              <a:rPr lang="es-ES" sz="2000" b="1" cap="sm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Benetako</a:t>
            </a: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parte-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hartzea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lang="es-ES" sz="16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EEC0A20-49E3-4698-B172-0FA1D4723170}"/>
              </a:ext>
            </a:extLst>
          </p:cNvPr>
          <p:cNvSpPr txBox="1">
            <a:spLocks/>
          </p:cNvSpPr>
          <p:nvPr/>
        </p:nvSpPr>
        <p:spPr>
          <a:xfrm>
            <a:off x="632520" y="3717031"/>
            <a:ext cx="8914433" cy="1251397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Parte-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hartzea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aho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batez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adostasuna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sortzen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balio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gisa</a:t>
            </a:r>
            <a:endParaRPr lang="es-ES" sz="15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Parte-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hartze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operatibo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erraza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eta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egituratuaren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beharra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erakundeen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arteko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koordinazioa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foroetan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ez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ezik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lan-prozedura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eta -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errutina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gogorretan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ere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lurreratzeko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beharra</a:t>
            </a:r>
            <a:endParaRPr lang="es-ES" sz="15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194EE12-2040-4693-8104-63B7856BC361}"/>
              </a:ext>
            </a:extLst>
          </p:cNvPr>
          <p:cNvSpPr txBox="1">
            <a:spLocks/>
          </p:cNvSpPr>
          <p:nvPr/>
        </p:nvSpPr>
        <p:spPr>
          <a:xfrm>
            <a:off x="200472" y="5013176"/>
            <a:ext cx="8914433" cy="360040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r>
              <a:rPr lang="es-ES" sz="20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4.- </a:t>
            </a:r>
            <a:r>
              <a:rPr lang="es-ES" sz="2000" b="1" cap="sm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Enpleguaz</a:t>
            </a: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haratago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gizarte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eta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ekonomia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mailak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gogoan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izatea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b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s-ES" sz="16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6F75C81-7281-46AA-B1B9-A053D879AAFA}"/>
              </a:ext>
            </a:extLst>
          </p:cNvPr>
          <p:cNvSpPr txBox="1">
            <a:spLocks/>
          </p:cNvSpPr>
          <p:nvPr/>
        </p:nvSpPr>
        <p:spPr>
          <a:xfrm>
            <a:off x="704528" y="5140371"/>
            <a:ext cx="8914433" cy="708829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Enplegu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-sistema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beste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sistema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batzuekin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josteko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beharra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sustapen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ekonomikoa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etxebizitza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gizarte-zerbitzuak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etab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81" y="5863642"/>
            <a:ext cx="1862899" cy="99435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16496" y="6165304"/>
            <a:ext cx="774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14</a:t>
            </a:r>
          </a:p>
          <a:p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2022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E8948-7A27-402E-BF52-450F166C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72" y="908720"/>
            <a:ext cx="8914433" cy="708829"/>
          </a:xfrm>
        </p:spPr>
        <p:txBody>
          <a:bodyPr/>
          <a:lstStyle/>
          <a:p>
            <a:pPr marL="365125" indent="-365125">
              <a:buClr>
                <a:schemeClr val="accent1">
                  <a:lumMod val="50000"/>
                </a:schemeClr>
              </a:buClr>
            </a:pPr>
            <a:r>
              <a:rPr lang="es-ES" sz="18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1.- </a:t>
            </a:r>
            <a:r>
              <a:rPr lang="es-ES" sz="1800" b="1" cap="sm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s-ES" sz="18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GIDARITZA-MAILAK ETA OINARRIAK LEHENDIK ZEGOEN EUSKARRI-ESPARRU BAT DUTE</a:t>
            </a:r>
            <a:r>
              <a:rPr lang="es-ES" sz="18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lang="es-ES" sz="18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ulua 1">
            <a:extLst>
              <a:ext uri="{FF2B5EF4-FFF2-40B4-BE49-F238E27FC236}">
                <a16:creationId xmlns:a16="http://schemas.microsoft.com/office/drawing/2014/main" id="{B1BFEF05-4EA5-4211-8EA7-9EEFA334355A}"/>
              </a:ext>
            </a:extLst>
          </p:cNvPr>
          <p:cNvSpPr txBox="1">
            <a:spLocks/>
          </p:cNvSpPr>
          <p:nvPr/>
        </p:nvSpPr>
        <p:spPr>
          <a:xfrm>
            <a:off x="0" y="-39188"/>
            <a:ext cx="9906000" cy="825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s-ES" dirty="0"/>
              <a:t>4.2. SISTEMAREN GOBERNANTZAREN ERAIKUNTZAN </a:t>
            </a:r>
          </a:p>
          <a:p>
            <a:r>
              <a:rPr lang="es-ES" dirty="0"/>
              <a:t>AURRERA EGINEZ</a:t>
            </a:r>
            <a:endParaRPr lang="eu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96B048E-FD1F-4928-A2D1-CC83B24B48B5}"/>
              </a:ext>
            </a:extLst>
          </p:cNvPr>
          <p:cNvSpPr txBox="1">
            <a:spLocks/>
          </p:cNvSpPr>
          <p:nvPr/>
        </p:nvSpPr>
        <p:spPr>
          <a:xfrm>
            <a:off x="495783" y="1385515"/>
            <a:ext cx="8914433" cy="1251397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Gidaritza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Enplegu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Saila eta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elkarrizketa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sozialerako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mahaia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eskumenentzako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eta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kontsultarako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oinarri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gisa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hurrenez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hurren</a:t>
            </a:r>
            <a:endParaRPr lang="es-ES" sz="15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OINARRIA: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Enplegu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foroa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jarraipenerako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gune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zabal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eta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egituratu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beharreko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topagune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gisa</a:t>
            </a:r>
            <a:endParaRPr lang="es-ES" sz="15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2B2AF29-7ED2-4AFC-8CDB-7FB881285EA0}"/>
              </a:ext>
            </a:extLst>
          </p:cNvPr>
          <p:cNvSpPr txBox="1">
            <a:spLocks/>
          </p:cNvSpPr>
          <p:nvPr/>
        </p:nvSpPr>
        <p:spPr>
          <a:xfrm>
            <a:off x="200472" y="2609651"/>
            <a:ext cx="8914433" cy="708829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365125" indent="-365125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r>
              <a:rPr lang="es-ES" sz="18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2.- </a:t>
            </a:r>
            <a:r>
              <a:rPr lang="es-ES" sz="1800" b="1" cap="sm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s-ES" sz="18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KUDEAKETA ETA GAUZATZE MAILA (</a:t>
            </a:r>
            <a:r>
              <a:rPr lang="es-ES" sz="18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tarteko</a:t>
            </a:r>
            <a:r>
              <a:rPr lang="es-ES" sz="18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8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maila</a:t>
            </a:r>
            <a:r>
              <a:rPr lang="es-ES" sz="18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 </a:t>
            </a:r>
            <a:r>
              <a:rPr lang="es-ES" sz="18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gobernantza</a:t>
            </a:r>
            <a:r>
              <a:rPr lang="es-ES" sz="18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8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partekaturako</a:t>
            </a:r>
            <a:r>
              <a:rPr lang="es-ES" sz="18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8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funtsezko</a:t>
            </a:r>
            <a:r>
              <a:rPr lang="es-ES" sz="18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8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espazioa</a:t>
            </a:r>
            <a:r>
              <a:rPr lang="es-ES" sz="18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lang="es-ES" sz="18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245E99E-A39D-4686-A5B4-EBEB3900EE6C}"/>
              </a:ext>
            </a:extLst>
          </p:cNvPr>
          <p:cNvSpPr txBox="1">
            <a:spLocks/>
          </p:cNvSpPr>
          <p:nvPr/>
        </p:nvSpPr>
        <p:spPr>
          <a:xfrm>
            <a:off x="648225" y="3113707"/>
            <a:ext cx="8914433" cy="1251397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zabal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anitz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eta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lauso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horretan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kokatzen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lan-erronka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Nagusia</a:t>
            </a:r>
          </a:p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Gobernantza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partekatuari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dagokionez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“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zer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eta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nola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egiten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den”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galderek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erregistro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desberdinetan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benetako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garrantzia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hartzen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duten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eremua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da.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Lankidetza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koordinazioa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eta tresnen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sorkuntza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bateratua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kodefinizioa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s-ES" sz="15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37FE8EB-1898-49B4-A28E-4C460DF11F61}"/>
              </a:ext>
            </a:extLst>
          </p:cNvPr>
          <p:cNvSpPr txBox="1">
            <a:spLocks/>
          </p:cNvSpPr>
          <p:nvPr/>
        </p:nvSpPr>
        <p:spPr>
          <a:xfrm>
            <a:off x="200472" y="4445043"/>
            <a:ext cx="8914433" cy="360040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r>
              <a:rPr lang="es-ES" sz="18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3.-  </a:t>
            </a:r>
            <a:r>
              <a:rPr lang="es-ES" sz="18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ENPLEGUAREN GOBERNANTZARAKO ITUNA</a:t>
            </a:r>
            <a:r>
              <a:rPr lang="es-ES" sz="18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s-ES" sz="18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s-ES" sz="18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EEC0A20-49E3-4698-B172-0FA1D4723170}"/>
              </a:ext>
            </a:extLst>
          </p:cNvPr>
          <p:cNvSpPr txBox="1">
            <a:spLocks/>
          </p:cNvSpPr>
          <p:nvPr/>
        </p:nvSpPr>
        <p:spPr>
          <a:xfrm>
            <a:off x="632520" y="4481047"/>
            <a:ext cx="8914433" cy="820161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Eragileen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arteko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koordinazioari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eta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osagarritasunari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egindako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dei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orokorrari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erantzuna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emateko</a:t>
            </a:r>
            <a:r>
              <a:rPr lang="es-ES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5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beharra</a:t>
            </a:r>
            <a:endParaRPr lang="es-ES" sz="15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194EE12-2040-4693-8104-63B7856BC361}"/>
              </a:ext>
            </a:extLst>
          </p:cNvPr>
          <p:cNvSpPr txBox="1">
            <a:spLocks/>
          </p:cNvSpPr>
          <p:nvPr/>
        </p:nvSpPr>
        <p:spPr>
          <a:xfrm>
            <a:off x="200472" y="5229200"/>
            <a:ext cx="8914433" cy="360040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</a:pPr>
            <a:r>
              <a:rPr lang="es-ES" sz="1800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4.- </a:t>
            </a:r>
            <a:r>
              <a:rPr lang="es-ES" sz="18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PROZESU-KUDEAKETA</a:t>
            </a:r>
            <a:endParaRPr lang="es-ES" sz="18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6F75C81-7281-46AA-B1B9-A053D879AAFA}"/>
              </a:ext>
            </a:extLst>
          </p:cNvPr>
          <p:cNvSpPr txBox="1">
            <a:spLocks/>
          </p:cNvSpPr>
          <p:nvPr/>
        </p:nvSpPr>
        <p:spPr>
          <a:xfrm>
            <a:off x="612901" y="5384467"/>
            <a:ext cx="8914433" cy="708829"/>
          </a:xfrm>
          <a:prstGeom prst="rect">
            <a:avLst/>
          </a:prstGeom>
        </p:spPr>
        <p:txBody>
          <a:bodyPr lIns="67355" tIns="33677" rIns="67355" bIns="33677" anchor="ctr"/>
          <a:lstStyle>
            <a:lvl1pPr algn="l" defTabSz="673547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Helvetica Light"/>
                <a:ea typeface="+mj-ea"/>
                <a:cs typeface="+mj-cs"/>
              </a:defRPr>
            </a:lvl1pPr>
          </a:lstStyle>
          <a:p>
            <a:pPr marL="285750" indent="-28575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i-FI" sz="15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Eraikuntza mailakatua: ”goazen tarta zatika jatera”</a:t>
            </a:r>
            <a:endParaRPr lang="es-ES" sz="15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81" y="5863642"/>
            <a:ext cx="1862899" cy="99435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15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31145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ulua 1">
            <a:extLst>
              <a:ext uri="{FF2B5EF4-FFF2-40B4-BE49-F238E27FC236}">
                <a16:creationId xmlns:a16="http://schemas.microsoft.com/office/drawing/2014/main" id="{FF5B43DA-2D96-454B-84DC-F270DB92AF2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825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s-ES" dirty="0"/>
              <a:t>5.- LEGEAREN IBILBIDEAREN </a:t>
            </a:r>
          </a:p>
          <a:p>
            <a:r>
              <a:rPr lang="es-ES" dirty="0"/>
              <a:t>BIGARREN FASEAREN ABIARAZTEA</a:t>
            </a:r>
            <a:endParaRPr lang="eu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5757FC3-9B41-4F3D-8E4A-8FB39B2763A2}"/>
              </a:ext>
            </a:extLst>
          </p:cNvPr>
          <p:cNvSpPr/>
          <p:nvPr/>
        </p:nvSpPr>
        <p:spPr>
          <a:xfrm>
            <a:off x="632520" y="1340768"/>
            <a:ext cx="8928992" cy="43396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365125" indent="-365125" algn="l"/>
            <a:r>
              <a:rPr lang="es-ES" sz="2400" cap="small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1ª 	FASEA: DIAGNOSTIKO PARTE-HARTZAILEAREN ESPARRUA</a:t>
            </a:r>
          </a:p>
          <a:p>
            <a:pPr algn="l"/>
            <a:endParaRPr lang="es-ES" sz="2400" cap="small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es-ES" sz="2400" cap="small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2ª FASEA: HITZARMENA: </a:t>
            </a:r>
            <a:r>
              <a:rPr lang="es-ES" sz="2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erakunde</a:t>
            </a:r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artekoa</a:t>
            </a:r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</a:t>
            </a:r>
            <a:r>
              <a:rPr lang="es-ES" sz="2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Publikoa</a:t>
            </a:r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es-ES" sz="2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Pribatua</a:t>
            </a:r>
            <a:endParaRPr lang="es-ES" sz="2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es-ES" sz="2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33413" indent="-342900" algn="l">
              <a:buFont typeface="Arial" panose="020B0604020202020204" pitchFamily="34" charset="0"/>
              <a:buChar char="•"/>
            </a:pPr>
            <a:r>
              <a:rPr lang="es-ES" sz="2000" cap="small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Helburua</a:t>
            </a:r>
            <a:r>
              <a:rPr lang="es-ES" sz="2000" cap="small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s-E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Legea</a:t>
            </a: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gauzatzearekin</a:t>
            </a: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batera, </a:t>
            </a:r>
            <a:r>
              <a:rPr lang="es-E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sistemaren</a:t>
            </a: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eraikuntzan</a:t>
            </a: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aurrera</a:t>
            </a: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egitea</a:t>
            </a: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s-E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Abian</a:t>
            </a: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den lana</a:t>
            </a:r>
          </a:p>
          <a:p>
            <a:pPr marL="679674" lvl="1" indent="-342900" algn="l">
              <a:buFont typeface="Arial" panose="020B0604020202020204" pitchFamily="34" charset="0"/>
              <a:buChar char="•"/>
            </a:pPr>
            <a:endParaRPr lang="es-ES" sz="2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79674" lvl="1" indent="-342900" algn="l">
              <a:buFont typeface="Arial" panose="020B0604020202020204" pitchFamily="34" charset="0"/>
              <a:buChar char="•"/>
            </a:pP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 </a:t>
            </a:r>
            <a:r>
              <a:rPr lang="es-E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lan-dimentsio</a:t>
            </a: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- </a:t>
            </a:r>
            <a:r>
              <a:rPr lang="es-E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Dimentsio</a:t>
            </a: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Politikoa</a:t>
            </a:r>
            <a:endParaRPr lang="es-ES" sz="2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- </a:t>
            </a:r>
            <a:r>
              <a:rPr lang="es-E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Dimentsio</a:t>
            </a: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Teknikoa</a:t>
            </a: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s-ES" sz="200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es-ES" sz="2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79674" lvl="1" indent="-342900" algn="l">
              <a:buFont typeface="Arial" panose="020B0604020202020204" pitchFamily="34" charset="0"/>
              <a:buChar char="•"/>
            </a:pPr>
            <a:r>
              <a:rPr lang="es-ES" sz="2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Elkarrizketa</a:t>
            </a:r>
            <a:r>
              <a:rPr lang="es-ES" sz="2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Sozialaren</a:t>
            </a: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Mahaia</a:t>
            </a:r>
            <a:endParaRPr lang="es-ES" sz="20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81" y="5863642"/>
            <a:ext cx="1862899" cy="9943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6496" y="6165304"/>
            <a:ext cx="774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16</a:t>
            </a:r>
          </a:p>
          <a:p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19508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783173" y="2967335"/>
            <a:ext cx="433965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Eskerrik</a:t>
            </a:r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asko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16" y="5661248"/>
            <a:ext cx="7086600" cy="11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64F299E-ED62-49F2-95FB-610BAB0FA43E}"/>
              </a:ext>
            </a:extLst>
          </p:cNvPr>
          <p:cNvSpPr/>
          <p:nvPr/>
        </p:nvSpPr>
        <p:spPr>
          <a:xfrm>
            <a:off x="290243" y="2276872"/>
            <a:ext cx="2862557" cy="2340200"/>
          </a:xfrm>
          <a:prstGeom prst="roundRect">
            <a:avLst>
              <a:gd name="adj" fmla="val 13365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IKUSPEGI PARTEKATUAK ERDIGUNERA EKARTZEA…</a:t>
            </a:r>
          </a:p>
          <a:p>
            <a:pPr algn="ctr"/>
            <a:endParaRPr lang="es-ES" sz="1000" dirty="0">
              <a:solidFill>
                <a:schemeClr val="tx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algn="ctr"/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Batzen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gaituzten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iritzi-hariei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helduz</a:t>
            </a:r>
            <a:endParaRPr lang="es-ES" sz="2000" b="1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58F616C-8BA2-41EE-9D74-A66618186FA3}"/>
              </a:ext>
            </a:extLst>
          </p:cNvPr>
          <p:cNvSpPr/>
          <p:nvPr/>
        </p:nvSpPr>
        <p:spPr>
          <a:xfrm>
            <a:off x="3458595" y="2276872"/>
            <a:ext cx="2790549" cy="2340200"/>
          </a:xfrm>
          <a:prstGeom prst="roundRect">
            <a:avLst>
              <a:gd name="adj" fmla="val 11164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BEREZITASUNAK BARNERATZEA…</a:t>
            </a:r>
          </a:p>
          <a:p>
            <a:endParaRPr lang="es-ES" sz="2000" b="1" dirty="0">
              <a:solidFill>
                <a:schemeClr val="tx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Desberdintasunei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 eta </a:t>
            </a:r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osagarritasunari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loturiko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aberastasuna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balioan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jarriz</a:t>
            </a:r>
            <a:endParaRPr lang="es-ES" sz="1500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52FBC1B-ADC9-4B58-81CF-DC1933BA7871}"/>
              </a:ext>
            </a:extLst>
          </p:cNvPr>
          <p:cNvSpPr/>
          <p:nvPr/>
        </p:nvSpPr>
        <p:spPr>
          <a:xfrm>
            <a:off x="6609184" y="2276872"/>
            <a:ext cx="3096344" cy="2340200"/>
          </a:xfrm>
          <a:prstGeom prst="roundRect">
            <a:avLst>
              <a:gd name="adj" fmla="val 11714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KOMUNITATEA ERAIKITZEA</a:t>
            </a:r>
          </a:p>
          <a:p>
            <a:pPr algn="ctr"/>
            <a:endParaRPr lang="es-ES" sz="2000" b="1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Proiektu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partekatu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 baten </a:t>
            </a:r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inguruan</a:t>
            </a:r>
            <a:endParaRPr lang="es-ES" sz="1500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59C44D-59AF-4D75-8FAA-D8E12B1C2359}"/>
              </a:ext>
            </a:extLst>
          </p:cNvPr>
          <p:cNvSpPr txBox="1"/>
          <p:nvPr/>
        </p:nvSpPr>
        <p:spPr>
          <a:xfrm>
            <a:off x="1298355" y="1556792"/>
            <a:ext cx="7920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22AD581-7019-4C92-A481-D959ECE8155C}"/>
              </a:ext>
            </a:extLst>
          </p:cNvPr>
          <p:cNvSpPr txBox="1"/>
          <p:nvPr/>
        </p:nvSpPr>
        <p:spPr>
          <a:xfrm>
            <a:off x="4448944" y="1556792"/>
            <a:ext cx="7920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33C0A3-EE34-4653-9971-6FF33C8471C8}"/>
              </a:ext>
            </a:extLst>
          </p:cNvPr>
          <p:cNvSpPr txBox="1"/>
          <p:nvPr/>
        </p:nvSpPr>
        <p:spPr>
          <a:xfrm>
            <a:off x="7617296" y="1556792"/>
            <a:ext cx="7920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4C0E3BC-BAE5-4046-A597-0D0623C91C25}"/>
              </a:ext>
            </a:extLst>
          </p:cNvPr>
          <p:cNvSpPr/>
          <p:nvPr/>
        </p:nvSpPr>
        <p:spPr>
          <a:xfrm>
            <a:off x="974559" y="4897553"/>
            <a:ext cx="3672407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108 </a:t>
            </a:r>
          </a:p>
          <a:p>
            <a:pPr algn="ctr"/>
            <a:r>
              <a:rPr lang="es-ES" sz="1800" b="1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Jasotako</a:t>
            </a:r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s-ES" sz="1800" b="1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Galdetegiak</a:t>
            </a:r>
            <a:endParaRPr lang="es-ES" sz="1400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E4E8579-52AC-49D6-9FCA-7107B43C1A8A}"/>
              </a:ext>
            </a:extLst>
          </p:cNvPr>
          <p:cNvSpPr/>
          <p:nvPr/>
        </p:nvSpPr>
        <p:spPr>
          <a:xfrm>
            <a:off x="5313041" y="4869160"/>
            <a:ext cx="3672407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40</a:t>
            </a:r>
          </a:p>
          <a:p>
            <a:pPr algn="ctr"/>
            <a:r>
              <a:rPr lang="es-ES" sz="1800" b="1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Sakoneko</a:t>
            </a:r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 </a:t>
            </a:r>
            <a:r>
              <a:rPr lang="es-ES" sz="1800" b="1" dirty="0" err="1">
                <a:solidFill>
                  <a:schemeClr val="tx2">
                    <a:lumMod val="75000"/>
                  </a:schemeClr>
                </a:solidFill>
                <a:latin typeface="Lucida Bright" panose="02040602050505020304" pitchFamily="18" charset="0"/>
              </a:rPr>
              <a:t>Elkarrizketak</a:t>
            </a:r>
            <a:endParaRPr lang="es-ES" sz="1400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16" name="Titulua 1">
            <a:extLst>
              <a:ext uri="{FF2B5EF4-FFF2-40B4-BE49-F238E27FC236}">
                <a16:creationId xmlns:a16="http://schemas.microsoft.com/office/drawing/2014/main" id="{BF1CB10F-1EFB-4DCF-B1BD-DF7B64B1CA7B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905999" cy="827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sz="2200" dirty="0"/>
              <a:t>1. ENPLEGU FOROA LEGEAREN IBILBIDERAKO ABIAPUNTUTZAT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F68915B-66E2-4FAB-B4D9-DFBCEE32B4A2}"/>
              </a:ext>
            </a:extLst>
          </p:cNvPr>
          <p:cNvSpPr txBox="1"/>
          <p:nvPr/>
        </p:nvSpPr>
        <p:spPr>
          <a:xfrm>
            <a:off x="2245480" y="1054835"/>
            <a:ext cx="5659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u-ES" dirty="0"/>
              <a:t>… </a:t>
            </a:r>
            <a:r>
              <a:rPr lang="eu-ES" sz="2000" dirty="0"/>
              <a:t>HELBURU HIRUKOITZA DUEN FASEA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81" y="5863642"/>
            <a:ext cx="1862899" cy="9943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16496" y="638132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383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ulua 1">
            <a:extLst>
              <a:ext uri="{FF2B5EF4-FFF2-40B4-BE49-F238E27FC236}">
                <a16:creationId xmlns:a16="http://schemas.microsoft.com/office/drawing/2014/main" id="{E0F88824-67B3-4BB3-8C80-B96338DCF40F}"/>
              </a:ext>
            </a:extLst>
          </p:cNvPr>
          <p:cNvSpPr txBox="1">
            <a:spLocks/>
          </p:cNvSpPr>
          <p:nvPr/>
        </p:nvSpPr>
        <p:spPr>
          <a:xfrm>
            <a:off x="-6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2. EUSKAL ENPLEGU-SISTEMAREN ERRONKA NAGUSIAK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0A0353E6-B723-42CF-9FB4-B1ABD87016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7824" y="1002207"/>
            <a:ext cx="8031060" cy="576064"/>
          </a:xfrm>
        </p:spPr>
        <p:txBody>
          <a:bodyPr/>
          <a:lstStyle/>
          <a:p>
            <a:pPr marL="450850" indent="-450850">
              <a:buNone/>
            </a:pPr>
            <a:r>
              <a:rPr lang="es-E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1.- </a:t>
            </a:r>
            <a:r>
              <a:rPr lang="es-E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ENPRESAREKIKO GERTUTASUNA (</a:t>
            </a:r>
            <a:r>
              <a:rPr lang="es-ES" sz="2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aldez</a:t>
            </a:r>
            <a:r>
              <a:rPr lang="es-E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aurreko</a:t>
            </a:r>
            <a:r>
              <a:rPr lang="es-E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baldintza</a:t>
            </a:r>
            <a:r>
              <a:rPr lang="es-E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)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0239F29D-0DA8-4F5C-9A1A-6397B9596D36}"/>
              </a:ext>
            </a:extLst>
          </p:cNvPr>
          <p:cNvSpPr txBox="1">
            <a:spLocks/>
          </p:cNvSpPr>
          <p:nvPr/>
        </p:nvSpPr>
        <p:spPr>
          <a:xfrm>
            <a:off x="1167116" y="1787339"/>
            <a:ext cx="7722241" cy="705557"/>
          </a:xfrm>
          <a:prstGeom prst="rect">
            <a:avLst/>
          </a:prstGeom>
        </p:spPr>
        <p:txBody>
          <a:bodyPr lIns="67355" tIns="33677" rIns="67355" bIns="33677"/>
          <a:lstStyle>
            <a:lvl1pPr marL="252580" indent="-252580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marL="547257" indent="-210483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2pPr>
            <a:lvl3pPr marL="84193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3pPr>
            <a:lvl4pPr marL="1178707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4pPr>
            <a:lvl5pPr marL="151548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5pPr>
            <a:lvl6pPr marL="185225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9028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580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575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354" lvl="2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Enpresa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munduarekiko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lotura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hoberik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ezean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,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nekez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uler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daiteke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orientazio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-,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prestakuntza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- eta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bitartekotza-zerbitzu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onik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  <a:sym typeface="Gill Sans" charset="0"/>
              </a:rPr>
              <a:t>.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B4C3104-7836-4F72-93B5-F0528E83911B}"/>
              </a:ext>
            </a:extLst>
          </p:cNvPr>
          <p:cNvSpPr txBox="1">
            <a:spLocks/>
          </p:cNvSpPr>
          <p:nvPr/>
        </p:nvSpPr>
        <p:spPr>
          <a:xfrm>
            <a:off x="707824" y="2492896"/>
            <a:ext cx="8421640" cy="576064"/>
          </a:xfrm>
          <a:prstGeom prst="rect">
            <a:avLst/>
          </a:prstGeom>
        </p:spPr>
        <p:txBody>
          <a:bodyPr lIns="67355" tIns="33677" rIns="67355" bIns="33677"/>
          <a:lstStyle>
            <a:lvl1pPr marL="252580" indent="-252580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marL="547257" indent="-210483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2pPr>
            <a:lvl3pPr marL="84193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3pPr>
            <a:lvl4pPr marL="1178707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4pPr>
            <a:lvl5pPr marL="151548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5pPr>
            <a:lvl6pPr marL="185225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9028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580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575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2.- 	</a:t>
            </a:r>
            <a:r>
              <a:rPr lang="es-E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ENPLEGU-POLITIKA AKTIBOEN BERRIKUNTZA ETA HOBEKUNTZA (</a:t>
            </a:r>
            <a:r>
              <a:rPr lang="es-ES" sz="2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partekatutako</a:t>
            </a:r>
            <a:r>
              <a:rPr lang="es-E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beharrizan</a:t>
            </a:r>
            <a:r>
              <a:rPr lang="es-E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orokorra</a:t>
            </a:r>
            <a:r>
              <a:rPr lang="es-E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71BFA36A-C7D0-4FBE-81DD-2753D305D04F}"/>
              </a:ext>
            </a:extLst>
          </p:cNvPr>
          <p:cNvSpPr txBox="1">
            <a:spLocks/>
          </p:cNvSpPr>
          <p:nvPr/>
        </p:nvSpPr>
        <p:spPr>
          <a:xfrm>
            <a:off x="1167116" y="3263504"/>
            <a:ext cx="7722241" cy="381519"/>
          </a:xfrm>
          <a:prstGeom prst="rect">
            <a:avLst/>
          </a:prstGeom>
        </p:spPr>
        <p:txBody>
          <a:bodyPr lIns="67355" tIns="33677" rIns="67355" bIns="33677"/>
          <a:lstStyle>
            <a:lvl1pPr marL="252580" indent="-252580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marL="547257" indent="-210483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2pPr>
            <a:lvl3pPr marL="84193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3pPr>
            <a:lvl4pPr marL="1178707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4pPr>
            <a:lvl5pPr marL="151548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5pPr>
            <a:lvl6pPr marL="185225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9028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580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575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354" lvl="2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Aldaketa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eskatzen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duen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egungo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egoerarekiko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kritikotasun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orokortua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r>
              <a:rPr lang="es-ES" sz="1900" i="1" dirty="0">
                <a:solidFill>
                  <a:schemeClr val="tx2">
                    <a:lumMod val="50000"/>
                  </a:schemeClr>
                </a:solidFill>
                <a:latin typeface="Gill Sans"/>
                <a:sym typeface="Gill Sans" charset="0"/>
              </a:rPr>
              <a:t> 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FF22B16C-FCA3-4D4C-BC9B-B01905DE8315}"/>
              </a:ext>
            </a:extLst>
          </p:cNvPr>
          <p:cNvSpPr txBox="1">
            <a:spLocks/>
          </p:cNvSpPr>
          <p:nvPr/>
        </p:nvSpPr>
        <p:spPr>
          <a:xfrm>
            <a:off x="731907" y="3933056"/>
            <a:ext cx="8006977" cy="576064"/>
          </a:xfrm>
          <a:prstGeom prst="rect">
            <a:avLst/>
          </a:prstGeom>
        </p:spPr>
        <p:txBody>
          <a:bodyPr lIns="67355" tIns="33677" rIns="67355" bIns="33677"/>
          <a:lstStyle>
            <a:lvl1pPr marL="252580" indent="-252580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marL="547257" indent="-210483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2pPr>
            <a:lvl3pPr marL="84193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3pPr>
            <a:lvl4pPr marL="1178707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4pPr>
            <a:lvl5pPr marL="151548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5pPr>
            <a:lvl6pPr marL="185225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9028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580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575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3.- 	</a:t>
            </a:r>
            <a:r>
              <a:rPr lang="es-E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ERAGILEEN ARTEKO KOORDINAZIOA ETA OSAGARRITASUNA (</a:t>
            </a:r>
            <a:r>
              <a:rPr lang="es-ES" sz="2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ezinbestekoa</a:t>
            </a:r>
            <a:r>
              <a:rPr lang="es-E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sistema </a:t>
            </a:r>
            <a:r>
              <a:rPr lang="es-ES" sz="2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gisa</a:t>
            </a:r>
            <a:r>
              <a:rPr lang="es-E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7B42EE2-FABD-4AE2-8636-E8DD2A134B96}"/>
              </a:ext>
            </a:extLst>
          </p:cNvPr>
          <p:cNvSpPr txBox="1">
            <a:spLocks/>
          </p:cNvSpPr>
          <p:nvPr/>
        </p:nvSpPr>
        <p:spPr>
          <a:xfrm>
            <a:off x="1191199" y="4674614"/>
            <a:ext cx="7722241" cy="1080120"/>
          </a:xfrm>
          <a:prstGeom prst="rect">
            <a:avLst/>
          </a:prstGeom>
        </p:spPr>
        <p:txBody>
          <a:bodyPr lIns="67355" tIns="33677" rIns="67355" bIns="33677"/>
          <a:lstStyle>
            <a:lvl1pPr marL="252580" indent="-252580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1pPr>
            <a:lvl2pPr marL="547257" indent="-210483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2pPr>
            <a:lvl3pPr marL="84193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3pPr>
            <a:lvl4pPr marL="1178707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4pPr>
            <a:lvl5pPr marL="151548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Helvetica Light"/>
                <a:ea typeface="+mn-ea"/>
                <a:cs typeface="+mn-cs"/>
              </a:defRPr>
            </a:lvl5pPr>
            <a:lvl6pPr marL="1852254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9028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5801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2575" indent="-168387" algn="l" defTabSz="6735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9354" lvl="2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Sistemaren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definizioaren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ezaugarri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naturala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 eta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zerbitzu-esparru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integratuago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baterako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ezinbestekoa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;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erabiltzaileekiko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enpatikoagoa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;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malguagoa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,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eraginkorragoa</a:t>
            </a:r>
            <a:r>
              <a:rPr lang="es-ES" sz="1800" i="1" dirty="0">
                <a:solidFill>
                  <a:srgbClr val="7F7F7F"/>
                </a:solidFill>
                <a:latin typeface="Arial" panose="020B0604020202020204" pitchFamily="34" charset="0"/>
              </a:rPr>
              <a:t> eta </a:t>
            </a:r>
            <a:r>
              <a:rPr lang="es-ES" sz="1800" i="1" dirty="0" err="1">
                <a:solidFill>
                  <a:srgbClr val="7F7F7F"/>
                </a:solidFill>
                <a:latin typeface="Arial" panose="020B0604020202020204" pitchFamily="34" charset="0"/>
              </a:rPr>
              <a:t>egokituagoa</a:t>
            </a:r>
            <a:endParaRPr lang="es-ES" sz="1900" i="1" dirty="0">
              <a:solidFill>
                <a:schemeClr val="tx2">
                  <a:lumMod val="50000"/>
                </a:schemeClr>
              </a:solidFill>
              <a:latin typeface="Gill Sans"/>
              <a:sym typeface="Gill Sans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81" y="5863642"/>
            <a:ext cx="1862899" cy="99435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3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23591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ulua 1">
            <a:extLst>
              <a:ext uri="{FF2B5EF4-FFF2-40B4-BE49-F238E27FC236}">
                <a16:creationId xmlns:a16="http://schemas.microsoft.com/office/drawing/2014/main" id="{966A46A9-7D18-49C6-A239-8E1B66B7BE8B}"/>
              </a:ext>
            </a:extLst>
          </p:cNvPr>
          <p:cNvSpPr txBox="1">
            <a:spLocks/>
          </p:cNvSpPr>
          <p:nvPr/>
        </p:nvSpPr>
        <p:spPr>
          <a:xfrm>
            <a:off x="-6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3. BERRIKUSI BEHARREKO ENPLEGU-POLITIKA AKTIBOAK: ERRETRATU GORDINA ZENBAKITAN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1FA3BB6-673F-4FFE-9165-31C4E0338CFB}"/>
              </a:ext>
            </a:extLst>
          </p:cNvPr>
          <p:cNvGraphicFramePr/>
          <p:nvPr/>
        </p:nvGraphicFramePr>
        <p:xfrm>
          <a:off x="1064567" y="2132856"/>
          <a:ext cx="374441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ED6900D-9FFC-421F-BD4C-45E5EB93E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404716"/>
              </p:ext>
            </p:extLst>
          </p:nvPr>
        </p:nvGraphicFramePr>
        <p:xfrm>
          <a:off x="5097016" y="2132856"/>
          <a:ext cx="39604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EA5FBC6-DD9A-4106-B9DB-FEC22CF121FD}"/>
              </a:ext>
            </a:extLst>
          </p:cNvPr>
          <p:cNvSpPr txBox="1"/>
          <p:nvPr/>
        </p:nvSpPr>
        <p:spPr>
          <a:xfrm>
            <a:off x="1131410" y="134076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Garrantzia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maila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desberdinak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697AC-A401-43BF-90DC-9D0F967D48C5}"/>
              </a:ext>
            </a:extLst>
          </p:cNvPr>
          <p:cNvSpPr txBox="1"/>
          <p:nvPr/>
        </p:nvSpPr>
        <p:spPr>
          <a:xfrm>
            <a:off x="5025008" y="134076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Egoera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orokorrarekiko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balorazioa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98">
            <a:extLst>
              <a:ext uri="{FF2B5EF4-FFF2-40B4-BE49-F238E27FC236}">
                <a16:creationId xmlns:a16="http://schemas.microsoft.com/office/drawing/2014/main" id="{C964B639-869E-413F-8E3B-662113038566}"/>
              </a:ext>
            </a:extLst>
          </p:cNvPr>
          <p:cNvGrpSpPr>
            <a:grpSpLocks/>
          </p:cNvGrpSpPr>
          <p:nvPr/>
        </p:nvGrpSpPr>
        <p:grpSpPr bwMode="auto">
          <a:xfrm>
            <a:off x="2729555" y="2427936"/>
            <a:ext cx="1430507" cy="2969093"/>
            <a:chOff x="4812" y="7272"/>
            <a:chExt cx="1247" cy="2523"/>
          </a:xfrm>
        </p:grpSpPr>
        <p:cxnSp>
          <p:nvCxnSpPr>
            <p:cNvPr id="13" name="AutoShape 96">
              <a:extLst>
                <a:ext uri="{FF2B5EF4-FFF2-40B4-BE49-F238E27FC236}">
                  <a16:creationId xmlns:a16="http://schemas.microsoft.com/office/drawing/2014/main" id="{7C950E60-40A1-4ADD-B2EE-51EFFB84C4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415" y="7272"/>
              <a:ext cx="0" cy="2200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97">
              <a:extLst>
                <a:ext uri="{FF2B5EF4-FFF2-40B4-BE49-F238E27FC236}">
                  <a16:creationId xmlns:a16="http://schemas.microsoft.com/office/drawing/2014/main" id="{C3E6CC6B-3C2C-4231-BE91-AEC78AC69B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274" y="9010"/>
              <a:ext cx="323" cy="1247"/>
            </a:xfrm>
            <a:prstGeom prst="homePlate">
              <a:avLst>
                <a:gd name="adj" fmla="val 25000"/>
              </a:avLst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rgbClr val="C0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pPr algn="ctr"/>
              <a:r>
                <a:rPr lang="es-ES" sz="1000" cap="small" dirty="0">
                  <a:solidFill>
                    <a:srgbClr val="59595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BITARTEKO </a:t>
              </a:r>
              <a:r>
                <a:rPr lang="es-ES" sz="600" cap="small" dirty="0">
                  <a:solidFill>
                    <a:srgbClr val="595959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BALIOA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98">
            <a:extLst>
              <a:ext uri="{FF2B5EF4-FFF2-40B4-BE49-F238E27FC236}">
                <a16:creationId xmlns:a16="http://schemas.microsoft.com/office/drawing/2014/main" id="{3FBADC3E-D41A-4AA6-B9D5-F9B05B4726D4}"/>
              </a:ext>
            </a:extLst>
          </p:cNvPr>
          <p:cNvGrpSpPr>
            <a:grpSpLocks/>
          </p:cNvGrpSpPr>
          <p:nvPr/>
        </p:nvGrpSpPr>
        <p:grpSpPr bwMode="auto">
          <a:xfrm>
            <a:off x="7165710" y="2319627"/>
            <a:ext cx="1430507" cy="3068721"/>
            <a:chOff x="4812" y="7272"/>
            <a:chExt cx="1247" cy="2523"/>
          </a:xfrm>
        </p:grpSpPr>
        <p:cxnSp>
          <p:nvCxnSpPr>
            <p:cNvPr id="16" name="AutoShape 96">
              <a:extLst>
                <a:ext uri="{FF2B5EF4-FFF2-40B4-BE49-F238E27FC236}">
                  <a16:creationId xmlns:a16="http://schemas.microsoft.com/office/drawing/2014/main" id="{2A00B57B-4FC8-4B05-A713-7E27611257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415" y="7272"/>
              <a:ext cx="0" cy="2200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AutoShape 97">
              <a:extLst>
                <a:ext uri="{FF2B5EF4-FFF2-40B4-BE49-F238E27FC236}">
                  <a16:creationId xmlns:a16="http://schemas.microsoft.com/office/drawing/2014/main" id="{DC0037C7-A8C2-4CAB-9BD8-4FBDF512C4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274" y="9010"/>
              <a:ext cx="323" cy="1247"/>
            </a:xfrm>
            <a:prstGeom prst="homePlate">
              <a:avLst>
                <a:gd name="adj" fmla="val 25000"/>
              </a:avLst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rgbClr val="C0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18000" tIns="10800" rIns="18000" bIns="10800" anchor="t" anchorCtr="0" upright="1">
              <a:noAutofit/>
            </a:bodyPr>
            <a:lstStyle/>
            <a:p>
              <a:r>
                <a:rPr lang="es-ES" sz="1000" cap="small" dirty="0">
                  <a:solidFill>
                    <a:srgbClr val="59595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BITARTEKO </a:t>
              </a:r>
              <a:r>
                <a:rPr lang="es-ES" sz="600" cap="small" dirty="0">
                  <a:solidFill>
                    <a:srgbClr val="595959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BALIOA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381" y="5863642"/>
            <a:ext cx="1862899" cy="994358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428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ulua 1">
            <a:extLst>
              <a:ext uri="{FF2B5EF4-FFF2-40B4-BE49-F238E27FC236}">
                <a16:creationId xmlns:a16="http://schemas.microsoft.com/office/drawing/2014/main" id="{966A46A9-7D18-49C6-A239-8E1B66B7BE8B}"/>
              </a:ext>
            </a:extLst>
          </p:cNvPr>
          <p:cNvSpPr txBox="1">
            <a:spLocks/>
          </p:cNvSpPr>
          <p:nvPr/>
        </p:nvSpPr>
        <p:spPr>
          <a:xfrm>
            <a:off x="-6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3. BERRIKUSI BEHARREKO ENPLEGU-POLITIKA AKTIBOAK: ERRETRATU GORDINA ZENBAKITAN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0D23F2F-33EF-464F-ABD8-864FE2634C7E}"/>
              </a:ext>
            </a:extLst>
          </p:cNvPr>
          <p:cNvSpPr/>
          <p:nvPr/>
        </p:nvSpPr>
        <p:spPr>
          <a:xfrm>
            <a:off x="537695" y="1910264"/>
            <a:ext cx="7186390" cy="3996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Zerbitzua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hobeto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betetzea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08000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es-E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08000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Zerbitzuen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egokitzapena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pertsonalizazioa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08000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es-E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08000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Balio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erantsia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sortzea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108000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è"/>
            </a:pPr>
            <a:endParaRPr lang="es-E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080000" indent="-285750" algn="l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è"/>
            </a:pP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Zerbitzuen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zehaztapen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integralagoa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eta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integratuagoa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Octágono 7">
            <a:extLst>
              <a:ext uri="{FF2B5EF4-FFF2-40B4-BE49-F238E27FC236}">
                <a16:creationId xmlns:a16="http://schemas.microsoft.com/office/drawing/2014/main" id="{02BBB1C3-E38A-47E1-9EFF-44ECD54DF138}"/>
              </a:ext>
            </a:extLst>
          </p:cNvPr>
          <p:cNvSpPr/>
          <p:nvPr/>
        </p:nvSpPr>
        <p:spPr>
          <a:xfrm>
            <a:off x="8121353" y="1988840"/>
            <a:ext cx="1098179" cy="576064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%64</a:t>
            </a:r>
          </a:p>
        </p:txBody>
      </p:sp>
      <p:sp>
        <p:nvSpPr>
          <p:cNvPr id="10" name="Octágono 9">
            <a:extLst>
              <a:ext uri="{FF2B5EF4-FFF2-40B4-BE49-F238E27FC236}">
                <a16:creationId xmlns:a16="http://schemas.microsoft.com/office/drawing/2014/main" id="{C07A78BC-16A2-488B-AF37-197A52A53928}"/>
              </a:ext>
            </a:extLst>
          </p:cNvPr>
          <p:cNvSpPr/>
          <p:nvPr/>
        </p:nvSpPr>
        <p:spPr>
          <a:xfrm>
            <a:off x="8121353" y="4111466"/>
            <a:ext cx="1098177" cy="576064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%51</a:t>
            </a:r>
          </a:p>
        </p:txBody>
      </p:sp>
      <p:sp>
        <p:nvSpPr>
          <p:cNvPr id="11" name="Octágono 10">
            <a:extLst>
              <a:ext uri="{FF2B5EF4-FFF2-40B4-BE49-F238E27FC236}">
                <a16:creationId xmlns:a16="http://schemas.microsoft.com/office/drawing/2014/main" id="{EBE1DEA0-D0B4-4215-B6A3-252C403CF59E}"/>
              </a:ext>
            </a:extLst>
          </p:cNvPr>
          <p:cNvSpPr/>
          <p:nvPr/>
        </p:nvSpPr>
        <p:spPr>
          <a:xfrm>
            <a:off x="8121353" y="2951813"/>
            <a:ext cx="1098178" cy="576064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%60</a:t>
            </a:r>
          </a:p>
        </p:txBody>
      </p:sp>
      <p:sp>
        <p:nvSpPr>
          <p:cNvPr id="12" name="Octágono 11">
            <a:extLst>
              <a:ext uri="{FF2B5EF4-FFF2-40B4-BE49-F238E27FC236}">
                <a16:creationId xmlns:a16="http://schemas.microsoft.com/office/drawing/2014/main" id="{5B1E049B-ADE5-41A3-A8AA-FF398E0B6CF8}"/>
              </a:ext>
            </a:extLst>
          </p:cNvPr>
          <p:cNvSpPr/>
          <p:nvPr/>
        </p:nvSpPr>
        <p:spPr>
          <a:xfrm>
            <a:off x="7689304" y="1381421"/>
            <a:ext cx="2049932" cy="385047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>
                <a:solidFill>
                  <a:schemeClr val="accent3">
                    <a:lumMod val="50000"/>
                  </a:schemeClr>
                </a:solidFill>
              </a:rPr>
              <a:t>Nahiko</a:t>
            </a:r>
            <a:r>
              <a:rPr lang="es-ES" sz="1200" dirty="0">
                <a:solidFill>
                  <a:schemeClr val="accent3">
                    <a:lumMod val="50000"/>
                  </a:schemeClr>
                </a:solidFill>
              </a:rPr>
              <a:t>/Oso </a:t>
            </a:r>
            <a:r>
              <a:rPr lang="es-ES" sz="1200" dirty="0" err="1">
                <a:solidFill>
                  <a:schemeClr val="accent3">
                    <a:lumMod val="50000"/>
                  </a:schemeClr>
                </a:solidFill>
              </a:rPr>
              <a:t>garrantzitsua</a:t>
            </a:r>
            <a:endParaRPr lang="es-E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Octágono 12">
            <a:extLst>
              <a:ext uri="{FF2B5EF4-FFF2-40B4-BE49-F238E27FC236}">
                <a16:creationId xmlns:a16="http://schemas.microsoft.com/office/drawing/2014/main" id="{DCFEAFCC-0006-45E5-A6E7-EC361FE406CD}"/>
              </a:ext>
            </a:extLst>
          </p:cNvPr>
          <p:cNvSpPr/>
          <p:nvPr/>
        </p:nvSpPr>
        <p:spPr>
          <a:xfrm>
            <a:off x="8121352" y="5065573"/>
            <a:ext cx="1098177" cy="576064"/>
          </a:xfrm>
          <a:prstGeom prst="octagon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%45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5064B2-4092-4459-B940-55145BC32A1D}"/>
              </a:ext>
            </a:extLst>
          </p:cNvPr>
          <p:cNvSpPr txBox="1"/>
          <p:nvPr/>
        </p:nvSpPr>
        <p:spPr>
          <a:xfrm>
            <a:off x="166764" y="962725"/>
            <a:ext cx="7292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Funtsezko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eraldaketa-bektore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81" y="5863642"/>
            <a:ext cx="1862899" cy="99435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643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072E19-B846-45EF-986E-0CAB79B6E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61" y="1527705"/>
            <a:ext cx="8885543" cy="4853623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Lanbiderentzako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berezko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kultura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erabiltzaileekiko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malgutasuna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enpatia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, eta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zerbitzu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pertsonalizatu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integratzailearen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ikuspegia</a:t>
            </a:r>
            <a:endParaRPr lang="es-ES" sz="20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457200" indent="-457200">
              <a:lnSpc>
                <a:spcPct val="11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Autoerreferentziaziotik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kanpo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begirada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lantzera</a:t>
            </a:r>
            <a:r>
              <a:rPr lang="es-ES" sz="20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helburua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ez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da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prestakuntza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orientazioa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egitea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,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baizik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txertatzea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,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bitartekotza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egitea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,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gaitasunen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estaldura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erraztea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…</a:t>
            </a:r>
          </a:p>
          <a:p>
            <a:pPr marL="457200" lvl="0" indent="-457200">
              <a:lnSpc>
                <a:spcPct val="11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Kanporako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begirada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Helburu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hirukoitza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</a:t>
            </a:r>
          </a:p>
          <a:p>
            <a:pPr marL="654677" lvl="1" indent="-3600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Font typeface="+mj-lt"/>
              <a:buAutoNum type="arabicPeriod"/>
            </a:pP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Pertsona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Laneratzea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garapen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profesionala</a:t>
            </a:r>
            <a:endParaRPr lang="es-ES" sz="12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654677" lvl="1" indent="-3600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Font typeface="+mj-lt"/>
              <a:buAutoNum type="arabicPeriod"/>
            </a:pP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ENpresa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Konpetentzia-premiei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erantzuna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ematea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</a:p>
          <a:p>
            <a:pPr marL="654677" lvl="1" indent="-3600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Font typeface="+mj-lt"/>
              <a:buAutoNum type="arabicPeriod"/>
            </a:pP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Gizarte-inklusioa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Kolektibo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ahulenen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ikuspegitik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zein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, oro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har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,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enpleguaren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kalitatetik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ulertuta</a:t>
            </a:r>
            <a:endParaRPr lang="es-ES" sz="1200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457200" lvl="0" indent="-457200"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Argi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luzeekin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jardutea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posizio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“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kontrajarriak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”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orekatzeko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</a:t>
            </a:r>
          </a:p>
          <a:p>
            <a:pPr marL="654677" lvl="1" indent="-360000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Font typeface="+mj-lt"/>
              <a:buAutoNum type="arabicPeriod"/>
            </a:pP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Enpresa-ikuspegia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Defizita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,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orain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arte,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enpresa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funtsezko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arreta-gune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gisa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ulertzeko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garaian</a:t>
            </a:r>
            <a:endParaRPr lang="es-ES" sz="12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654677" lvl="1" indent="-360000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Font typeface="+mj-lt"/>
              <a:buAutoNum type="arabicPeriod"/>
            </a:pP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Langileen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ikuspegia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Enpresari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arreta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handiagoa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emateak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ez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du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esan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nahi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haren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arazo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partikularrak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konpondu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behar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direnik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;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erdigunea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edo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arreta-gune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nagusia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pertsona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landuna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langabetua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izan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behar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da</a:t>
            </a:r>
          </a:p>
          <a:p>
            <a:pPr marL="654677" lvl="1" indent="-360000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Font typeface="+mj-lt"/>
              <a:buAutoNum type="arabicPeriod"/>
            </a:pP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Gizarte-ikuspegia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Ez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baztertu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inklusioa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ezinbesteko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elementu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gisa</a:t>
            </a:r>
            <a:endParaRPr lang="es-ES" sz="12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ulua 1">
            <a:extLst>
              <a:ext uri="{FF2B5EF4-FFF2-40B4-BE49-F238E27FC236}">
                <a16:creationId xmlns:a16="http://schemas.microsoft.com/office/drawing/2014/main" id="{966A46A9-7D18-49C6-A239-8E1B66B7BE8B}"/>
              </a:ext>
            </a:extLst>
          </p:cNvPr>
          <p:cNvSpPr txBox="1">
            <a:spLocks/>
          </p:cNvSpPr>
          <p:nvPr/>
        </p:nvSpPr>
        <p:spPr>
          <a:xfrm>
            <a:off x="-6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3.1. </a:t>
            </a:r>
            <a:r>
              <a:rPr lang="sv-SE" dirty="0"/>
              <a:t>BERRIKUSI BEHARREKO ENPLEGU-POLITIKA AKTIBOAK: ERRETRATUARI KOLOREA ETA SAKONTASUNA EMANEZ</a:t>
            </a:r>
            <a:endParaRPr lang="eu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E57057F-8F97-4473-AD23-8E8E1D67B35E}"/>
              </a:ext>
            </a:extLst>
          </p:cNvPr>
          <p:cNvSpPr txBox="1"/>
          <p:nvPr/>
        </p:nvSpPr>
        <p:spPr>
          <a:xfrm>
            <a:off x="2144688" y="829637"/>
            <a:ext cx="467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arreta-gune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81" y="5863642"/>
            <a:ext cx="1862899" cy="99435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20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072E19-B846-45EF-986E-0CAB79B6E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61" y="1383689"/>
            <a:ext cx="8885543" cy="4853623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5.- </a:t>
            </a:r>
            <a:r>
              <a:rPr lang="es-ES" sz="2000" b="1" cap="sm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DSBEaren</a:t>
            </a: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gestioa</a:t>
            </a: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baldintzatzaile</a:t>
            </a: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gisa</a:t>
            </a: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.</a:t>
            </a:r>
            <a:endParaRPr lang="es-ES" sz="16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0" indent="0">
              <a:lnSpc>
                <a:spcPct val="11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pt-BR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6.- </a:t>
            </a:r>
            <a:r>
              <a:rPr lang="pt-BR" sz="2000" b="1" cap="sm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Eredu</a:t>
            </a:r>
            <a:r>
              <a:rPr lang="pt-BR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pt-BR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publikoa</a:t>
            </a:r>
            <a:r>
              <a:rPr lang="pt-BR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versus “</a:t>
            </a:r>
            <a:r>
              <a:rPr lang="pt-BR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publikoa</a:t>
            </a:r>
            <a:r>
              <a:rPr lang="pt-BR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/</a:t>
            </a:r>
            <a:r>
              <a:rPr lang="pt-BR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pribatua</a:t>
            </a:r>
            <a:r>
              <a:rPr lang="pt-BR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”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</a:t>
            </a:r>
          </a:p>
          <a:p>
            <a:pPr marL="294677" lvl="1" indent="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None/>
            </a:pP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Adostasuna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errealismo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beharrari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buruz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maximalismoak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saihestu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beharrari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buruz</a:t>
            </a:r>
            <a:endParaRPr lang="es-ES" sz="1600" cap="sm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294677" lvl="1" indent="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None/>
            </a:pP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Zerbitzu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nuklearrak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edo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estrategikoak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ez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direnak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identifikatzea</a:t>
            </a:r>
            <a:endParaRPr lang="es-ES" sz="1600" cap="sm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294677" lvl="1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75000"/>
              <a:buNone/>
            </a:pP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Lankidetza-esparru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publiko-pribatua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,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beharrezko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kontrol-logika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gainditu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laguntzaileen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zerbitzu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lanbide-hazkundean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kalitate-logika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eragingo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duena</a:t>
            </a:r>
            <a:endParaRPr lang="es-ES" sz="1600" cap="sm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0" lvl="0" indent="0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7.- </a:t>
            </a:r>
            <a:r>
              <a:rPr lang="es-ES" sz="2000" b="1" cap="sm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Prozedura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laguntza-deialdiak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gainditzea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.</a:t>
            </a:r>
          </a:p>
          <a:p>
            <a:pPr marL="0" lvl="0" indent="0">
              <a:lnSpc>
                <a:spcPct val="11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8.- </a:t>
            </a:r>
            <a:r>
              <a:rPr lang="es-ES" sz="2000" b="1" cap="sm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Enpresa-prospekzioa</a:t>
            </a: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eta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balio-zerbitzu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errealistak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</a:p>
          <a:p>
            <a:pPr marL="294677" lvl="1" indent="0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None/>
            </a:pP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Modu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errealistan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merkaturatu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daitezkeen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zerbitzu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finalistak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identifikatzea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nitxo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egokien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aukeraketa</a:t>
            </a:r>
            <a:endParaRPr lang="es-ES" sz="16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294677" lvl="1" indent="0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5000"/>
              <a:buNone/>
            </a:pP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Enpresa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laguntzaileen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sare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bizi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aktibo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bat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ehuntzea</a:t>
            </a:r>
            <a:endParaRPr lang="es-ES" sz="1600" cap="sm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5" name="Titulua 1">
            <a:extLst>
              <a:ext uri="{FF2B5EF4-FFF2-40B4-BE49-F238E27FC236}">
                <a16:creationId xmlns:a16="http://schemas.microsoft.com/office/drawing/2014/main" id="{966A46A9-7D18-49C6-A239-8E1B66B7BE8B}"/>
              </a:ext>
            </a:extLst>
          </p:cNvPr>
          <p:cNvSpPr txBox="1">
            <a:spLocks/>
          </p:cNvSpPr>
          <p:nvPr/>
        </p:nvSpPr>
        <p:spPr>
          <a:xfrm>
            <a:off x="-6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3.1. </a:t>
            </a:r>
            <a:r>
              <a:rPr lang="sv-SE" dirty="0"/>
              <a:t>BERRIKUSI BEHARREKO ENPLEGU-POLITIKA AKTIBOAK: ERRETRATUARI KOLOREA ETA SAKONTASUNA EMANEZ</a:t>
            </a:r>
            <a:endParaRPr lang="eu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198B8E-4A1E-4D52-93F9-E8F67ACE40FE}"/>
              </a:ext>
            </a:extLst>
          </p:cNvPr>
          <p:cNvSpPr txBox="1"/>
          <p:nvPr/>
        </p:nvSpPr>
        <p:spPr>
          <a:xfrm>
            <a:off x="2144688" y="829637"/>
            <a:ext cx="467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arreta-gune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81" y="5863642"/>
            <a:ext cx="1862899" cy="99435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72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072E19-B846-45EF-986E-0CAB79B6E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161" y="1551831"/>
            <a:ext cx="8885543" cy="3845511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9.- Parte-</a:t>
            </a:r>
            <a:r>
              <a:rPr lang="es-ES" sz="2000" b="1" cap="sm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hartze</a:t>
            </a:r>
            <a:r>
              <a:rPr lang="es-ES" sz="2000" b="1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lankidetza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ordenatua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(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Enplegu-Politika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Aktiboak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antolatzea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gobernantza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2000" b="1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antolatzeko</a:t>
            </a:r>
            <a:r>
              <a:rPr lang="es-ES" sz="2000" b="1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):</a:t>
            </a:r>
          </a:p>
          <a:p>
            <a:pPr marL="294677" lvl="1" indent="0">
              <a:lnSpc>
                <a:spcPct val="110000"/>
              </a:lnSpc>
              <a:spcBef>
                <a:spcPts val="800"/>
              </a:spcBef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</a:pP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Aldundiak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gizarte-arloan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eskumenak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dituzten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eragileak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.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Inklusioa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enplegua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binomioa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,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lankidetza-espazio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natural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gisa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erabiltzea</a:t>
            </a:r>
            <a:endParaRPr lang="es-ES" sz="1600" cap="sm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294677" lvl="1" indent="0">
              <a:lnSpc>
                <a:spcPct val="110000"/>
              </a:lnSpc>
              <a:spcBef>
                <a:spcPts val="800"/>
              </a:spcBef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</a:pP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Toki-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erakundeak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sistematik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hurbilen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dauden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eragileak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,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logika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integratzailetik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ez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sektorialetik</a:t>
            </a:r>
            <a:endParaRPr lang="es-ES" sz="16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294677" lvl="1" indent="0">
              <a:lnSpc>
                <a:spcPct val="110000"/>
              </a:lnSpc>
              <a:spcBef>
                <a:spcPts val="800"/>
              </a:spcBef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</a:pP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Eusko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Jaurlaritzako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hainbat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sail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oraindik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optimizatu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gabeko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enpleguarekin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lankidetzan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aritzeko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esparru</a:t>
            </a:r>
            <a:r>
              <a:rPr lang="es-ES" sz="12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2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potentziala</a:t>
            </a:r>
            <a:endParaRPr lang="es-ES" sz="12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294677" lvl="1" indent="0">
              <a:lnSpc>
                <a:spcPct val="110000"/>
              </a:lnSpc>
              <a:spcBef>
                <a:spcPts val="800"/>
              </a:spcBef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</a:pP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Klusterrak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enpresa-sarearekiko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lotura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,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modernizazio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- eta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eraldaketa-prozesuei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begira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ardaztuta</a:t>
            </a:r>
            <a:endParaRPr lang="es-ES" sz="16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294677" lvl="1" indent="0">
              <a:lnSpc>
                <a:spcPct val="110000"/>
              </a:lnSpc>
              <a:spcBef>
                <a:spcPts val="800"/>
              </a:spcBef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</a:pP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Zientzia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eta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Teknologiaren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Euskal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sarea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talentua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berreskuratzeko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/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erakartzeko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/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bideratzeko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agenteak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,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kualifikazioen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piramidearen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erpinean</a:t>
            </a:r>
            <a:endParaRPr lang="es-ES" sz="16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  <a:p>
            <a:pPr marL="294677" lvl="1" indent="0">
              <a:lnSpc>
                <a:spcPct val="110000"/>
              </a:lnSpc>
              <a:spcBef>
                <a:spcPts val="800"/>
              </a:spcBef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</a:pP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Erakunde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laguntzaile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pribatuak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eta/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edo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hirugarren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sektorekoak</a:t>
            </a:r>
            <a:r>
              <a:rPr lang="es-ES" sz="1600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: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eskaintzaren</a:t>
            </a:r>
            <a:r>
              <a:rPr lang="es-ES" sz="16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 </a:t>
            </a:r>
            <a:r>
              <a:rPr lang="es-ES" sz="160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aniztasun-esparrua</a:t>
            </a:r>
            <a:endParaRPr lang="es-ES" sz="20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ulua 1">
            <a:extLst>
              <a:ext uri="{FF2B5EF4-FFF2-40B4-BE49-F238E27FC236}">
                <a16:creationId xmlns:a16="http://schemas.microsoft.com/office/drawing/2014/main" id="{966A46A9-7D18-49C6-A239-8E1B66B7BE8B}"/>
              </a:ext>
            </a:extLst>
          </p:cNvPr>
          <p:cNvSpPr txBox="1">
            <a:spLocks/>
          </p:cNvSpPr>
          <p:nvPr/>
        </p:nvSpPr>
        <p:spPr>
          <a:xfrm>
            <a:off x="-6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3.1. </a:t>
            </a:r>
            <a:r>
              <a:rPr lang="sv-SE" dirty="0"/>
              <a:t>BERRIKUSI BEHARREKO ENPLEGU-POLITIKA AKTIBOAK: ERRETRATUARI KOLOREA ETA SAKONTASUNA EMANEZ</a:t>
            </a:r>
            <a:endParaRPr lang="eu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001771-07E9-4690-A3D5-CBC6E1BF7C6C}"/>
              </a:ext>
            </a:extLst>
          </p:cNvPr>
          <p:cNvSpPr txBox="1"/>
          <p:nvPr/>
        </p:nvSpPr>
        <p:spPr>
          <a:xfrm>
            <a:off x="2360712" y="908720"/>
            <a:ext cx="467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arreta-gune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81" y="5863642"/>
            <a:ext cx="1862899" cy="99435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780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ulua 1">
            <a:extLst>
              <a:ext uri="{FF2B5EF4-FFF2-40B4-BE49-F238E27FC236}">
                <a16:creationId xmlns:a16="http://schemas.microsoft.com/office/drawing/2014/main" id="{966A46A9-7D18-49C6-A239-8E1B66B7BE8B}"/>
              </a:ext>
            </a:extLst>
          </p:cNvPr>
          <p:cNvSpPr txBox="1">
            <a:spLocks/>
          </p:cNvSpPr>
          <p:nvPr/>
        </p:nvSpPr>
        <p:spPr>
          <a:xfrm>
            <a:off x="-22247" y="0"/>
            <a:ext cx="9906001" cy="83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7355" tIns="33677" rIns="67355" bIns="33677" anchor="ctr"/>
          <a:lstStyle>
            <a:defPPr>
              <a:defRPr lang="en-US"/>
            </a:defPPr>
            <a:lvl1pPr eaLnBrk="1" hangingPunct="1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1" hangingPunct="1">
              <a:defRPr sz="5900"/>
            </a:lvl2pPr>
            <a:lvl3pPr eaLnBrk="1" hangingPunct="1">
              <a:defRPr sz="5900"/>
            </a:lvl3pPr>
            <a:lvl4pPr eaLnBrk="1" hangingPunct="1">
              <a:defRPr sz="5900"/>
            </a:lvl4pPr>
            <a:lvl5pPr eaLnBrk="1" hangingPunct="1">
              <a:defRPr sz="5900"/>
            </a:lvl5pPr>
            <a:lvl6pPr marL="336774" algn="ctr" fontAlgn="base">
              <a:spcBef>
                <a:spcPct val="0"/>
              </a:spcBef>
              <a:spcAft>
                <a:spcPct val="0"/>
              </a:spcAft>
              <a:defRPr sz="5900"/>
            </a:lvl6pPr>
            <a:lvl7pPr marL="673547" algn="ctr" fontAlgn="base">
              <a:spcBef>
                <a:spcPct val="0"/>
              </a:spcBef>
              <a:spcAft>
                <a:spcPct val="0"/>
              </a:spcAft>
              <a:defRPr sz="5900"/>
            </a:lvl7pPr>
            <a:lvl8pPr marL="1010321" algn="ctr" fontAlgn="base">
              <a:spcBef>
                <a:spcPct val="0"/>
              </a:spcBef>
              <a:spcAft>
                <a:spcPct val="0"/>
              </a:spcAft>
              <a:defRPr sz="5900"/>
            </a:lvl8pPr>
            <a:lvl9pPr marL="1347094" algn="ctr" fontAlgn="base">
              <a:spcBef>
                <a:spcPct val="0"/>
              </a:spcBef>
              <a:spcAft>
                <a:spcPct val="0"/>
              </a:spcAft>
              <a:defRPr sz="5900"/>
            </a:lvl9pPr>
          </a:lstStyle>
          <a:p>
            <a:r>
              <a:rPr lang="eu-ES" dirty="0"/>
              <a:t>3.2. BERRIKUSI BEHARREKO ENPLEGU-POLITIKA AKTIBOAK: BESTE ALDERDI JAKIN BATZUK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4A4509B-795D-48A0-BCFD-66F80C6FB6C0}"/>
              </a:ext>
            </a:extLst>
          </p:cNvPr>
          <p:cNvGrpSpPr/>
          <p:nvPr/>
        </p:nvGrpSpPr>
        <p:grpSpPr>
          <a:xfrm>
            <a:off x="472470" y="2236528"/>
            <a:ext cx="4902200" cy="3196322"/>
            <a:chOff x="0" y="0"/>
            <a:chExt cx="4902200" cy="218861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11151282-9693-4E6C-8118-0A608A333BDF}"/>
                </a:ext>
              </a:extLst>
            </p:cNvPr>
            <p:cNvSpPr/>
            <p:nvPr/>
          </p:nvSpPr>
          <p:spPr>
            <a:xfrm>
              <a:off x="0" y="0"/>
              <a:ext cx="4902200" cy="2188617"/>
            </a:xfrm>
            <a:prstGeom prst="roundRect">
              <a:avLst/>
            </a:prstGeom>
            <a:blipFill dpi="0" rotWithShape="1">
              <a:blip r:embed="rId4" cstate="print">
                <a:alphaModFix amt="27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9087"/>
                        </a14:imgEffect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="" xmlns:a1611="http://schemas.microsoft.com/office/drawing/2016/11/main" r:id="rId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 dirty="0"/>
            </a:p>
          </p:txBody>
        </p:sp>
        <p:sp>
          <p:nvSpPr>
            <p:cNvPr id="7" name="Cuadro de texto 2">
              <a:extLst>
                <a:ext uri="{FF2B5EF4-FFF2-40B4-BE49-F238E27FC236}">
                  <a16:creationId xmlns:a16="http://schemas.microsoft.com/office/drawing/2014/main" id="{BB099D22-419D-4555-8711-3DC8DCE57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6674" y="73152"/>
              <a:ext cx="1664969" cy="365532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r>
                <a:rPr lang="es-ES" sz="1600" b="1" cap="small" dirty="0" err="1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Egituratzea</a:t>
              </a:r>
              <a:endParaRPr lang="es-ES" sz="105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 de texto 2">
              <a:extLst>
                <a:ext uri="{FF2B5EF4-FFF2-40B4-BE49-F238E27FC236}">
                  <a16:creationId xmlns:a16="http://schemas.microsoft.com/office/drawing/2014/main" id="{5248BA65-C9C3-4422-ABD9-C95EBD86A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637" y="1558138"/>
              <a:ext cx="937664" cy="341935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r>
                <a:rPr lang="es-ES" sz="900" b="1" dirty="0" err="1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Arintasuna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adro de texto 2">
              <a:extLst>
                <a:ext uri="{FF2B5EF4-FFF2-40B4-BE49-F238E27FC236}">
                  <a16:creationId xmlns:a16="http://schemas.microsoft.com/office/drawing/2014/main" id="{0BF184A9-84F7-4255-8F13-A284E5740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4894" y="1696232"/>
              <a:ext cx="1311299" cy="275426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r>
                <a:rPr lang="es-ES" sz="1000" b="1" dirty="0" err="1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Erantzukizuna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uadro de texto 2">
              <a:extLst>
                <a:ext uri="{FF2B5EF4-FFF2-40B4-BE49-F238E27FC236}">
                  <a16:creationId xmlns:a16="http://schemas.microsoft.com/office/drawing/2014/main" id="{AFAC1FCB-D6FC-41DA-93E0-6CB4D1A4F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393" y="851340"/>
              <a:ext cx="890931" cy="525171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ctr"/>
              <a:r>
                <a:rPr lang="es-ES" sz="900" b="1" dirty="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Lanbide </a:t>
              </a:r>
              <a:r>
                <a:rPr lang="es-ES" sz="900" b="1" dirty="0" err="1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zabaldua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uadro de texto 2">
              <a:extLst>
                <a:ext uri="{FF2B5EF4-FFF2-40B4-BE49-F238E27FC236}">
                  <a16:creationId xmlns:a16="http://schemas.microsoft.com/office/drawing/2014/main" id="{1CB5819D-17C5-4B0E-AE09-CC4875634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9878" y="482415"/>
              <a:ext cx="1367942" cy="276225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r>
                <a:rPr lang="es-ES" sz="1000" b="1" dirty="0" err="1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Posizionatzea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uadro de texto 2">
              <a:extLst>
                <a:ext uri="{FF2B5EF4-FFF2-40B4-BE49-F238E27FC236}">
                  <a16:creationId xmlns:a16="http://schemas.microsoft.com/office/drawing/2014/main" id="{A7DF54DD-DA47-4CC3-87E7-6D0040C99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24" y="630618"/>
              <a:ext cx="1309421" cy="276225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r>
                <a:rPr lang="es-ES" sz="900" b="1" dirty="0" err="1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Eraginkortasuna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adro de texto 2">
              <a:extLst>
                <a:ext uri="{FF2B5EF4-FFF2-40B4-BE49-F238E27FC236}">
                  <a16:creationId xmlns:a16="http://schemas.microsoft.com/office/drawing/2014/main" id="{ECBEABDC-EDAF-47A0-B374-408FF41B8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218" y="795903"/>
              <a:ext cx="1309421" cy="276225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r>
                <a:rPr lang="es-ES" sz="1000" b="1" dirty="0" err="1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Lehiakortasuna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Cuadro de texto 2">
              <a:extLst>
                <a:ext uri="{FF2B5EF4-FFF2-40B4-BE49-F238E27FC236}">
                  <a16:creationId xmlns:a16="http://schemas.microsoft.com/office/drawing/2014/main" id="{34EC5DEB-9B63-4CF5-9F01-F8D106310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9878" y="81992"/>
              <a:ext cx="751751" cy="276454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just"/>
              <a:r>
                <a:rPr lang="es-ES" sz="1000" b="1" dirty="0" err="1">
                  <a:solidFill>
                    <a:srgbClr val="1F386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Sinetsi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adro de texto 2">
              <a:extLst>
                <a:ext uri="{FF2B5EF4-FFF2-40B4-BE49-F238E27FC236}">
                  <a16:creationId xmlns:a16="http://schemas.microsoft.com/office/drawing/2014/main" id="{3B3D148A-E1E9-468A-87CF-D6C78B981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935" y="1173458"/>
              <a:ext cx="2131795" cy="430073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r>
                <a:rPr lang="es-ES" sz="2000" b="1" cap="small" dirty="0" err="1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Azeleragailua</a:t>
              </a:r>
              <a:endParaRPr lang="es-ES" sz="105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uadro de texto 2">
              <a:extLst>
                <a:ext uri="{FF2B5EF4-FFF2-40B4-BE49-F238E27FC236}">
                  <a16:creationId xmlns:a16="http://schemas.microsoft.com/office/drawing/2014/main" id="{2D6CC605-EA63-4A83-AFA7-8F84A3B75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0321" y="513617"/>
              <a:ext cx="1000659" cy="220980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r>
                <a:rPr lang="es-ES" sz="1100" b="1" dirty="0" err="1">
                  <a:solidFill>
                    <a:srgbClr val="833C0B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Ameskeria</a:t>
              </a:r>
              <a:endParaRPr lang="es-ES" sz="11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uadro de texto 2">
              <a:extLst>
                <a:ext uri="{FF2B5EF4-FFF2-40B4-BE49-F238E27FC236}">
                  <a16:creationId xmlns:a16="http://schemas.microsoft.com/office/drawing/2014/main" id="{BA51A765-03C4-4A66-9D39-ECB7B8648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52" y="1418312"/>
              <a:ext cx="1393644" cy="538497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pPr algn="l"/>
              <a:r>
                <a:rPr lang="es-ES" sz="1100" b="1" dirty="0" err="1">
                  <a:solidFill>
                    <a:srgbClr val="833C0B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Gizarte</a:t>
              </a:r>
              <a:r>
                <a:rPr lang="es-ES" sz="1100" b="1" dirty="0">
                  <a:solidFill>
                    <a:srgbClr val="833C0B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1100" b="1" dirty="0" err="1">
                  <a:solidFill>
                    <a:srgbClr val="833C0B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zerbitzueta</a:t>
              </a:r>
              <a:r>
                <a:rPr lang="es-ES" sz="1100" b="1" dirty="0" err="1">
                  <a:solidFill>
                    <a:srgbClr val="833C0B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</a:t>
              </a:r>
              <a:r>
                <a:rPr lang="es-ES" sz="1100" b="1" dirty="0">
                  <a:solidFill>
                    <a:srgbClr val="833C0B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1100" b="1" dirty="0" err="1">
                  <a:solidFill>
                    <a:srgbClr val="833C0B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orientazioa</a:t>
              </a:r>
              <a:endParaRPr lang="es-ES" sz="11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uadro de texto 2">
              <a:extLst>
                <a:ext uri="{FF2B5EF4-FFF2-40B4-BE49-F238E27FC236}">
                  <a16:creationId xmlns:a16="http://schemas.microsoft.com/office/drawing/2014/main" id="{B8A56EE1-4F5C-4D6C-B490-D8FBE0A72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922" y="1001110"/>
              <a:ext cx="1095375" cy="276225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r>
                <a:rPr lang="es-ES" sz="1000" b="1" dirty="0" err="1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Katalizatzailea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Cuadro de texto 2">
              <a:extLst>
                <a:ext uri="{FF2B5EF4-FFF2-40B4-BE49-F238E27FC236}">
                  <a16:creationId xmlns:a16="http://schemas.microsoft.com/office/drawing/2014/main" id="{16388510-E904-4E86-B1E3-6118EC7C9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5196" y="1719072"/>
              <a:ext cx="930910" cy="349606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r>
                <a:rPr lang="es-ES" sz="1200" b="1" cap="small" dirty="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Bermea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Cuadro de texto 2">
              <a:extLst>
                <a:ext uri="{FF2B5EF4-FFF2-40B4-BE49-F238E27FC236}">
                  <a16:creationId xmlns:a16="http://schemas.microsoft.com/office/drawing/2014/main" id="{B72DFFF1-606A-4BA7-BA6D-D3D712291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93" y="104962"/>
              <a:ext cx="1125017" cy="276225"/>
            </a:xfrm>
            <a:prstGeom prst="roundRect">
              <a:avLst>
                <a:gd name="adj" fmla="val 49224"/>
              </a:avLst>
            </a:prstGeom>
            <a:solidFill>
              <a:schemeClr val="bg1">
                <a:alpha val="30000"/>
              </a:schemeClr>
            </a:solidFill>
            <a:ln w="19050" cmpd="thickThin">
              <a:solidFill>
                <a:srgbClr val="ED7D31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ot="0" vert="horz" wrap="square" lIns="54000" tIns="28800" rIns="54000" bIns="28800" anchor="t" anchorCtr="0">
              <a:noAutofit/>
            </a:bodyPr>
            <a:lstStyle/>
            <a:p>
              <a:r>
                <a:rPr lang="es-ES" sz="1000" b="1" dirty="0" err="1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Konpromisoa</a:t>
              </a:r>
              <a:endParaRPr lang="es-ES" sz="10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AA1AD4CD-43B0-4923-8614-7742DCD5F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4389" y="2368170"/>
            <a:ext cx="3922230" cy="2933038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es-ES" sz="1800" dirty="0" err="1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Adostasun</a:t>
            </a:r>
            <a:r>
              <a:rPr lang="es-ES" sz="1800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erlatiboa</a:t>
            </a:r>
            <a:r>
              <a:rPr lang="es-ES" sz="1800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(%64) </a:t>
            </a:r>
            <a:r>
              <a:rPr lang="es-ES" sz="1800" dirty="0" err="1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epe</a:t>
            </a:r>
            <a:r>
              <a:rPr lang="es-ES" sz="1800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ertain</a:t>
            </a:r>
            <a:r>
              <a:rPr lang="es-ES" sz="1800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s-ES" sz="1800" dirty="0" err="1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luzerako</a:t>
            </a:r>
            <a:r>
              <a:rPr lang="es-ES" sz="1800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eraldaketa-azeleragailu</a:t>
            </a:r>
            <a:r>
              <a:rPr lang="es-ES" sz="1800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gisa</a:t>
            </a:r>
            <a:r>
              <a:rPr lang="es-ES" sz="1800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duen</a:t>
            </a:r>
            <a:r>
              <a:rPr lang="es-ES" sz="1800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eraginari</a:t>
            </a:r>
            <a:r>
              <a:rPr lang="es-ES" sz="1800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dagokionez</a:t>
            </a:r>
            <a:r>
              <a:rPr lang="es-ES" sz="1800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" sz="1800" dirty="0">
              <a:solidFill>
                <a:srgbClr val="7F7F7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ES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Zuhurtzia</a:t>
            </a:r>
            <a:r>
              <a:rPr lang="es-E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albo-</a:t>
            </a:r>
            <a:r>
              <a:rPr lang="es-ES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ondorioei</a:t>
            </a:r>
            <a:r>
              <a:rPr lang="es-E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dagokienez</a:t>
            </a:r>
            <a:r>
              <a:rPr lang="es-E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kostua</a:t>
            </a:r>
            <a:r>
              <a:rPr lang="es-E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s-ES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gizarte-dimentsioarekiko</a:t>
            </a:r>
            <a:r>
              <a:rPr lang="es-E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joera</a:t>
            </a:r>
            <a:r>
              <a:rPr lang="es-E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enpresa-fokuaren</a:t>
            </a:r>
            <a:r>
              <a:rPr lang="es-E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s-ES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lehiakortasunaren</a:t>
            </a:r>
            <a:r>
              <a:rPr lang="es-E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kaltetan</a:t>
            </a:r>
            <a:r>
              <a:rPr lang="es-E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S" sz="1800" dirty="0">
              <a:solidFill>
                <a:srgbClr val="59595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B4ACEF0-3228-4365-8BE5-70472F03ADA1}"/>
              </a:ext>
            </a:extLst>
          </p:cNvPr>
          <p:cNvSpPr txBox="1"/>
          <p:nvPr/>
        </p:nvSpPr>
        <p:spPr>
          <a:xfrm>
            <a:off x="112770" y="990805"/>
            <a:ext cx="95050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cap="sm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1.- </a:t>
            </a:r>
            <a:r>
              <a:rPr lang="es-ES" cap="sm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Enplegu-Politika</a:t>
            </a:r>
            <a:r>
              <a:rPr lang="es-ES" cap="sm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Aktiboak</a:t>
            </a:r>
            <a:r>
              <a:rPr lang="es-ES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eskubide</a:t>
            </a:r>
            <a:r>
              <a:rPr lang="es-ES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subjektibo</a:t>
            </a:r>
            <a:r>
              <a:rPr lang="es-ES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gisa</a:t>
            </a:r>
            <a:r>
              <a:rPr lang="es-ES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s-ES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espektatiben</a:t>
            </a:r>
            <a:r>
              <a:rPr lang="es-ES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eta </a:t>
            </a:r>
            <a:r>
              <a:rPr lang="es-ES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zuhurtziaren</a:t>
            </a:r>
            <a:r>
              <a:rPr lang="es-ES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arteko</a:t>
            </a:r>
            <a:r>
              <a:rPr lang="es-ES" cap="sm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cap="sm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bidea</a:t>
            </a:r>
            <a:endParaRPr lang="es-ES" cap="sm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0381" y="5863642"/>
            <a:ext cx="1862899" cy="994358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6496" y="6165304"/>
            <a:ext cx="774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9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17162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GV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ítulo y subtítul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urkezpena1" id="{01AC7C0A-3968-418B-B485-DABE22C54A37}" vid="{DA4180F5-193A-4C0E-BF6D-6E62EFFD812A}"/>
    </a:ext>
  </a:extLst>
</a:theme>
</file>

<file path=ppt/theme/theme2.xml><?xml version="1.0" encoding="utf-8"?>
<a:theme xmlns:a="http://schemas.openxmlformats.org/drawingml/2006/main" name="1_Contenido / Eduk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kezpena1" id="{01AC7C0A-3968-418B-B485-DABE22C54A37}" vid="{AF8FF7E1-22D5-4AA2-9FAF-30E22C2B7394}"/>
    </a:ext>
  </a:extLst>
</a:theme>
</file>

<file path=ppt/theme/theme3.xml><?xml version="1.0" encoding="utf-8"?>
<a:theme xmlns:a="http://schemas.openxmlformats.org/drawingml/2006/main" name="Contenido / Eduk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kezpena1" id="{01AC7C0A-3968-418B-B485-DABE22C54A37}" vid="{AF8FF7E1-22D5-4AA2-9FAF-30E22C2B7394}"/>
    </a:ext>
  </a:extLst>
</a:theme>
</file>

<file path=ppt/theme/theme4.xml><?xml version="1.0" encoding="utf-8"?>
<a:theme xmlns:a="http://schemas.openxmlformats.org/drawingml/2006/main" name="Agradecimientos / Eskerr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kezpena1" id="{01AC7C0A-3968-418B-B485-DABE22C54A37}" vid="{A8BCF42B-56F7-487F-AAE5-27F1832541D2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BDCBCF1F9B5147B3AAFC586F726E3C" ma:contentTypeVersion="12" ma:contentTypeDescription="Crear nuevo documento." ma:contentTypeScope="" ma:versionID="a4ff3bfc24932d2e6ccac8845840312b">
  <xsd:schema xmlns:xsd="http://www.w3.org/2001/XMLSchema" xmlns:xs="http://www.w3.org/2001/XMLSchema" xmlns:p="http://schemas.microsoft.com/office/2006/metadata/properties" xmlns:ns2="94450fdf-70a3-4dcb-944c-3e2e05d24f2d" xmlns:ns3="627f9abf-9168-4a0f-b271-e0092e4d338e" targetNamespace="http://schemas.microsoft.com/office/2006/metadata/properties" ma:root="true" ma:fieldsID="08042a91868baebd51d639f10980a466" ns2:_="" ns3:_="">
    <xsd:import namespace="94450fdf-70a3-4dcb-944c-3e2e05d24f2d"/>
    <xsd:import namespace="627f9abf-9168-4a0f-b271-e0092e4d33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50fdf-70a3-4dcb-944c-3e2e05d24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f9abf-9168-4a0f-b271-e0092e4d33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15C12C-420E-435A-AC9E-F81115DDF9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59D352-DD9B-4994-8C3B-DD33568A4932}">
  <ds:schemaRefs>
    <ds:schemaRef ds:uri="http://schemas.microsoft.com/office/2006/metadata/properties"/>
    <ds:schemaRef ds:uri="5f14faa3-31f3-4882-ba26-fe460390e5c3"/>
    <ds:schemaRef ds:uri="http://purl.org/dc/terms/"/>
    <ds:schemaRef ds:uri="http://schemas.openxmlformats.org/package/2006/metadata/core-properties"/>
    <ds:schemaRef ds:uri="4a7f4559-a4a1-4347-b229-f848a9b98ed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E0AC3A-3047-4275-85CD-4E8793394CBC}"/>
</file>

<file path=docProps/app.xml><?xml version="1.0" encoding="utf-8"?>
<Properties xmlns="http://schemas.openxmlformats.org/officeDocument/2006/extended-properties" xmlns:vt="http://schemas.openxmlformats.org/officeDocument/2006/docPropsVTypes">
  <Template>EJGV</Template>
  <TotalTime>7559</TotalTime>
  <Pages>0</Pages>
  <Words>1270</Words>
  <Characters>0</Characters>
  <Application>Microsoft Office PowerPoint</Application>
  <PresentationFormat>A4 (210 x 297 mm)</PresentationFormat>
  <Lines>0</Lines>
  <Paragraphs>206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30" baseType="lpstr">
      <vt:lpstr>Arial</vt:lpstr>
      <vt:lpstr>Calibri</vt:lpstr>
      <vt:lpstr>Gill Sans</vt:lpstr>
      <vt:lpstr>Helvetica Light</vt:lpstr>
      <vt:lpstr>Lucida Bright</vt:lpstr>
      <vt:lpstr>Lucida Sans</vt:lpstr>
      <vt:lpstr>Times New Roman</vt:lpstr>
      <vt:lpstr>Wingdings</vt:lpstr>
      <vt:lpstr>ヒラギノ角ゴ ProN W3</vt:lpstr>
      <vt:lpstr>EJGV</vt:lpstr>
      <vt:lpstr>1_Contenido / Edukia</vt:lpstr>
      <vt:lpstr>Contenido / Edukia</vt:lpstr>
      <vt:lpstr>Agradecimientos / Eskerrak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1.- LEGEAREN IKUSPEGITIK ERRONKA NAGUSIA: Eragile andana dituen, optimizatu gabeko ekosistema batetatik, sistema egituratu eraginkor eta efiziente batera igarotzen laguntzea.</vt:lpstr>
      <vt:lpstr>Presentación de PowerPoint</vt:lpstr>
      <vt:lpstr>1.- Espezializazio adimendunetik abiatutako integrazioa: </vt:lpstr>
      <vt:lpstr>1.-  GIDARITZA-MAILAK ETA OINARRIAK LEHENDIK ZEGOEN EUSKARRI-ESPARRU BAT DUTE: 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del Sistema Vasco de Garantía de Ingresos y para la Inclusión</dc:title>
  <dc:creator>Molina Caballero, Amparo Rosario</dc:creator>
  <cp:lastModifiedBy>Molina Caballero, Amparo Rosario</cp:lastModifiedBy>
  <cp:revision>270</cp:revision>
  <cp:lastPrinted>2021-11-16T08:02:58Z</cp:lastPrinted>
  <dcterms:created xsi:type="dcterms:W3CDTF">2021-04-23T11:36:32Z</dcterms:created>
  <dcterms:modified xsi:type="dcterms:W3CDTF">2021-11-16T08:15:22Z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0x01010062BDCBCF1F9B5147B3AAFC586F726E3C</vt:lpwstr>
  </property>
</Properties>
</file>