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10"/>
  </p:notesMasterIdLst>
  <p:sldIdLst>
    <p:sldId id="263" r:id="rId2"/>
    <p:sldId id="264" r:id="rId3"/>
    <p:sldId id="265" r:id="rId4"/>
    <p:sldId id="266" r:id="rId5"/>
    <p:sldId id="268" r:id="rId6"/>
    <p:sldId id="270" r:id="rId7"/>
    <p:sldId id="274" r:id="rId8"/>
    <p:sldId id="278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2D356-917D-4DE2-B45C-0AF6EB4B0B66}" v="1" dt="2021-11-10T10:08:00.038"/>
    <p1510:client id="{489B17DB-95C1-4991-A8D4-BCC583E60276}" v="51" dt="2021-11-09T23:03:44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LC" userId="65f03fc487e0eb9a" providerId="LiveId" clId="{4162D356-917D-4DE2-B45C-0AF6EB4B0B66}"/>
    <pc:docChg chg="undo custSel modSld">
      <pc:chgData name="J LC" userId="65f03fc487e0eb9a" providerId="LiveId" clId="{4162D356-917D-4DE2-B45C-0AF6EB4B0B66}" dt="2021-11-10T10:43:43.532" v="421" actId="1076"/>
      <pc:docMkLst>
        <pc:docMk/>
      </pc:docMkLst>
      <pc:sldChg chg="modSp mod">
        <pc:chgData name="J LC" userId="65f03fc487e0eb9a" providerId="LiveId" clId="{4162D356-917D-4DE2-B45C-0AF6EB4B0B66}" dt="2021-11-10T10:40:25.399" v="398" actId="207"/>
        <pc:sldMkLst>
          <pc:docMk/>
          <pc:sldMk cId="4012750424" sldId="264"/>
        </pc:sldMkLst>
        <pc:spChg chg="mod">
          <ac:chgData name="J LC" userId="65f03fc487e0eb9a" providerId="LiveId" clId="{4162D356-917D-4DE2-B45C-0AF6EB4B0B66}" dt="2021-11-10T10:40:25.399" v="398" actId="207"/>
          <ac:spMkLst>
            <pc:docMk/>
            <pc:sldMk cId="4012750424" sldId="264"/>
            <ac:spMk id="3" creationId="{E7AE82EC-E53B-435F-AAF0-DEC531BF2E52}"/>
          </ac:spMkLst>
        </pc:spChg>
      </pc:sldChg>
      <pc:sldChg chg="modSp mod">
        <pc:chgData name="J LC" userId="65f03fc487e0eb9a" providerId="LiveId" clId="{4162D356-917D-4DE2-B45C-0AF6EB4B0B66}" dt="2021-11-10T10:42:11.573" v="407" actId="108"/>
        <pc:sldMkLst>
          <pc:docMk/>
          <pc:sldMk cId="1798445138" sldId="265"/>
        </pc:sldMkLst>
        <pc:spChg chg="mod">
          <ac:chgData name="J LC" userId="65f03fc487e0eb9a" providerId="LiveId" clId="{4162D356-917D-4DE2-B45C-0AF6EB4B0B66}" dt="2021-11-10T10:40:44.997" v="400" actId="108"/>
          <ac:spMkLst>
            <pc:docMk/>
            <pc:sldMk cId="1798445138" sldId="265"/>
            <ac:spMk id="10" creationId="{13B2FE34-1CA1-4548-800C-5CB2E2ABC6A4}"/>
          </ac:spMkLst>
        </pc:spChg>
        <pc:spChg chg="mod">
          <ac:chgData name="J LC" userId="65f03fc487e0eb9a" providerId="LiveId" clId="{4162D356-917D-4DE2-B45C-0AF6EB4B0B66}" dt="2021-11-10T10:42:07.031" v="406" actId="108"/>
          <ac:spMkLst>
            <pc:docMk/>
            <pc:sldMk cId="1798445138" sldId="265"/>
            <ac:spMk id="12" creationId="{77AA0FCE-2F6D-4742-B9C6-4ABDC029F676}"/>
          </ac:spMkLst>
        </pc:spChg>
        <pc:spChg chg="mod">
          <ac:chgData name="J LC" userId="65f03fc487e0eb9a" providerId="LiveId" clId="{4162D356-917D-4DE2-B45C-0AF6EB4B0B66}" dt="2021-11-10T10:42:01.604" v="405" actId="207"/>
          <ac:spMkLst>
            <pc:docMk/>
            <pc:sldMk cId="1798445138" sldId="265"/>
            <ac:spMk id="14" creationId="{4C6F95EF-AA92-42AD-B2E3-5D5DA515A7AC}"/>
          </ac:spMkLst>
        </pc:spChg>
        <pc:spChg chg="mod">
          <ac:chgData name="J LC" userId="65f03fc487e0eb9a" providerId="LiveId" clId="{4162D356-917D-4DE2-B45C-0AF6EB4B0B66}" dt="2021-11-10T10:42:11.573" v="407" actId="108"/>
          <ac:spMkLst>
            <pc:docMk/>
            <pc:sldMk cId="1798445138" sldId="265"/>
            <ac:spMk id="16" creationId="{69E4F1FA-965C-44D6-AF23-C4AD96451FF2}"/>
          </ac:spMkLst>
        </pc:spChg>
      </pc:sldChg>
      <pc:sldChg chg="modSp mod">
        <pc:chgData name="J LC" userId="65f03fc487e0eb9a" providerId="LiveId" clId="{4162D356-917D-4DE2-B45C-0AF6EB4B0B66}" dt="2021-11-10T10:43:43.532" v="421" actId="1076"/>
        <pc:sldMkLst>
          <pc:docMk/>
          <pc:sldMk cId="3371969045" sldId="266"/>
        </pc:sldMkLst>
        <pc:spChg chg="mod">
          <ac:chgData name="J LC" userId="65f03fc487e0eb9a" providerId="LiveId" clId="{4162D356-917D-4DE2-B45C-0AF6EB4B0B66}" dt="2021-11-10T10:40:50.748" v="401" actId="108"/>
          <ac:spMkLst>
            <pc:docMk/>
            <pc:sldMk cId="3371969045" sldId="266"/>
            <ac:spMk id="5" creationId="{8240A7AD-10CC-422F-85D6-F1C6EC5023A7}"/>
          </ac:spMkLst>
        </pc:spChg>
        <pc:spChg chg="mod">
          <ac:chgData name="J LC" userId="65f03fc487e0eb9a" providerId="LiveId" clId="{4162D356-917D-4DE2-B45C-0AF6EB4B0B66}" dt="2021-11-10T10:43:22.605" v="418" actId="1076"/>
          <ac:spMkLst>
            <pc:docMk/>
            <pc:sldMk cId="3371969045" sldId="266"/>
            <ac:spMk id="12" creationId="{993DDF95-6FB0-43B8-B9F2-480177F54FA3}"/>
          </ac:spMkLst>
        </pc:spChg>
        <pc:spChg chg="mod">
          <ac:chgData name="J LC" userId="65f03fc487e0eb9a" providerId="LiveId" clId="{4162D356-917D-4DE2-B45C-0AF6EB4B0B66}" dt="2021-11-10T10:43:37.916" v="420" actId="1076"/>
          <ac:spMkLst>
            <pc:docMk/>
            <pc:sldMk cId="3371969045" sldId="266"/>
            <ac:spMk id="17" creationId="{F1660BFA-54D5-4E07-88FC-BBCB26D47F43}"/>
          </ac:spMkLst>
        </pc:spChg>
        <pc:spChg chg="mod">
          <ac:chgData name="J LC" userId="65f03fc487e0eb9a" providerId="LiveId" clId="{4162D356-917D-4DE2-B45C-0AF6EB4B0B66}" dt="2021-11-10T10:43:18.596" v="417" actId="1076"/>
          <ac:spMkLst>
            <pc:docMk/>
            <pc:sldMk cId="3371969045" sldId="266"/>
            <ac:spMk id="19" creationId="{B2BE28DE-2F8E-434E-9C36-CFE82774111F}"/>
          </ac:spMkLst>
        </pc:spChg>
        <pc:spChg chg="mod">
          <ac:chgData name="J LC" userId="65f03fc487e0eb9a" providerId="LiveId" clId="{4162D356-917D-4DE2-B45C-0AF6EB4B0B66}" dt="2021-11-10T10:43:43.532" v="421" actId="1076"/>
          <ac:spMkLst>
            <pc:docMk/>
            <pc:sldMk cId="3371969045" sldId="266"/>
            <ac:spMk id="21" creationId="{C1935F8F-37C3-4B8B-A5FD-741B8AD17963}"/>
          </ac:spMkLst>
        </pc:spChg>
      </pc:sldChg>
      <pc:sldChg chg="modSp mod">
        <pc:chgData name="J LC" userId="65f03fc487e0eb9a" providerId="LiveId" clId="{4162D356-917D-4DE2-B45C-0AF6EB4B0B66}" dt="2021-11-10T10:41:22.429" v="403" actId="108"/>
        <pc:sldMkLst>
          <pc:docMk/>
          <pc:sldMk cId="4177451097" sldId="268"/>
        </pc:sldMkLst>
        <pc:spChg chg="mod">
          <ac:chgData name="J LC" userId="65f03fc487e0eb9a" providerId="LiveId" clId="{4162D356-917D-4DE2-B45C-0AF6EB4B0B66}" dt="2021-11-10T10:41:22.429" v="403" actId="108"/>
          <ac:spMkLst>
            <pc:docMk/>
            <pc:sldMk cId="4177451097" sldId="268"/>
            <ac:spMk id="17" creationId="{6F8B185B-B902-478D-A129-3FAAE88810E7}"/>
          </ac:spMkLst>
        </pc:spChg>
      </pc:sldChg>
      <pc:sldChg chg="addSp delSp modSp mod">
        <pc:chgData name="J LC" userId="65f03fc487e0eb9a" providerId="LiveId" clId="{4162D356-917D-4DE2-B45C-0AF6EB4B0B66}" dt="2021-11-10T10:41:28.733" v="404" actId="108"/>
        <pc:sldMkLst>
          <pc:docMk/>
          <pc:sldMk cId="953309198" sldId="270"/>
        </pc:sldMkLst>
        <pc:spChg chg="mod">
          <ac:chgData name="J LC" userId="65f03fc487e0eb9a" providerId="LiveId" clId="{4162D356-917D-4DE2-B45C-0AF6EB4B0B66}" dt="2021-11-10T10:38:57.017" v="382" actId="255"/>
          <ac:spMkLst>
            <pc:docMk/>
            <pc:sldMk cId="953309198" sldId="270"/>
            <ac:spMk id="12" creationId="{277A59B6-3F50-4E5B-9062-5EE0D455049A}"/>
          </ac:spMkLst>
        </pc:spChg>
        <pc:spChg chg="mod">
          <ac:chgData name="J LC" userId="65f03fc487e0eb9a" providerId="LiveId" clId="{4162D356-917D-4DE2-B45C-0AF6EB4B0B66}" dt="2021-11-10T10:41:28.733" v="404" actId="108"/>
          <ac:spMkLst>
            <pc:docMk/>
            <pc:sldMk cId="953309198" sldId="270"/>
            <ac:spMk id="14" creationId="{3AD5F59A-9F31-429F-B88C-EAC697B60696}"/>
          </ac:spMkLst>
        </pc:spChg>
        <pc:picChg chg="add del mod">
          <ac:chgData name="J LC" userId="65f03fc487e0eb9a" providerId="LiveId" clId="{4162D356-917D-4DE2-B45C-0AF6EB4B0B66}" dt="2021-11-10T10:34:30.070" v="178" actId="21"/>
          <ac:picMkLst>
            <pc:docMk/>
            <pc:sldMk cId="953309198" sldId="270"/>
            <ac:picMk id="5" creationId="{FBF26FD9-0992-4616-8372-65A17C653D87}"/>
          </ac:picMkLst>
        </pc:picChg>
      </pc:sldChg>
      <pc:sldChg chg="addSp modSp mod">
        <pc:chgData name="J LC" userId="65f03fc487e0eb9a" providerId="LiveId" clId="{4162D356-917D-4DE2-B45C-0AF6EB4B0B66}" dt="2021-11-10T10:39:45.077" v="396" actId="1076"/>
        <pc:sldMkLst>
          <pc:docMk/>
          <pc:sldMk cId="563131136" sldId="274"/>
        </pc:sldMkLst>
        <pc:spChg chg="add mod">
          <ac:chgData name="J LC" userId="65f03fc487e0eb9a" providerId="LiveId" clId="{4162D356-917D-4DE2-B45C-0AF6EB4B0B66}" dt="2021-11-10T10:39:45.077" v="396" actId="1076"/>
          <ac:spMkLst>
            <pc:docMk/>
            <pc:sldMk cId="563131136" sldId="274"/>
            <ac:spMk id="3" creationId="{763BC2D5-A1A4-4E53-8B2E-679CE45C760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6FACE-8CAA-4C40-8478-8B56F4648294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A2DE-87B7-4807-8C40-AFDF91788A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782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EC6B2276-DE3D-4DAD-BB45-88B2F797A228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8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A495E-69E6-421E-9CB0-897E232F4301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99371040-2BC9-4488-8183-F91AFA2F89E4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5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DCA22-FAEF-43E7-A51E-418CA9E7230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82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DEBDC3B9-7CFA-45E8-B639-3A0816A9A867}" type="datetime1">
              <a:rPr lang="en-US" smtClean="0"/>
              <a:t>11/10/2021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17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93D2C-CAD2-463C-997E-13B9A038736B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84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3F34-154A-4DDD-B1D0-BF8C20C9987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372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E7452-0F1D-4597-9A36-690EA7A5A6B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9E4E-E7C0-41C3-BDB9-494F5F59227C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2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A2E9D63D-DD3A-4D3D-A6E1-1C7070F182BB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2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9789AA19-ADB2-46C1-B479-479FBA36C942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986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B3791D-2A0E-47A4-97F8-D62A23554867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59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88" r:id="rId5"/>
    <p:sldLayoutId id="2147483693" r:id="rId6"/>
    <p:sldLayoutId id="2147483689" r:id="rId7"/>
    <p:sldLayoutId id="2147483690" r:id="rId8"/>
    <p:sldLayoutId id="2147483691" r:id="rId9"/>
    <p:sldLayoutId id="2147483692" r:id="rId10"/>
    <p:sldLayoutId id="2147483694" r:id="rId11"/>
  </p:sldLayoutIdLst>
  <p:hf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otec.es/noticia/el-impacto-de-la-automatizacion-sobre-el-empleo/9e861185-74be-4781-9ac4-e46a48b2db97" TargetMode="Externa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www.albertcanigueral.com/el-trabajo-ya-no-es-lo-que-era/" TargetMode="External"/><Relationship Id="rId5" Type="http://schemas.openxmlformats.org/officeDocument/2006/relationships/hyperlink" Target="https://frdelpino.es/ciencia-y-sociedad/" TargetMode="External"/><Relationship Id="rId4" Type="http://schemas.openxmlformats.org/officeDocument/2006/relationships/hyperlink" Target="https://www.protea.blue/blog/glosario-aforstico-para-organizaciones-compleja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ea.blue/blog/glosario-aforstico-para-organizaciones-compleja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ecd.org/cfe/leed/" TargetMode="External"/><Relationship Id="rId5" Type="http://schemas.openxmlformats.org/officeDocument/2006/relationships/hyperlink" Target="https://policy.fedea.net/evaluacion-de-impacto-de-politicas-activas-de-empleo-para-colectivos-de-dificil-insercion-laboral/" TargetMode="External"/><Relationship Id="rId4" Type="http://schemas.openxmlformats.org/officeDocument/2006/relationships/hyperlink" Target="https://ec.europa.eu/social/main.jsp?catId=1206&amp;langId=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491F4F-FF02-42C3-B843-DB929C9BD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94" r="-1" b="41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8E260-8936-454D-A78C-AF847253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195" y="1251217"/>
            <a:ext cx="8623884" cy="508711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INNOVACIONES </a:t>
            </a:r>
            <a:b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POLÍTICAS DE EMPLEO. </a:t>
            </a:r>
            <a:b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Activación, formación </a:t>
            </a:r>
            <a:b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inserción laboral.</a:t>
            </a:r>
            <a:br>
              <a:rPr lang="es-ES" sz="28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ES" sz="24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s-E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s-ES" sz="3600" dirty="0">
                <a:solidFill>
                  <a:schemeClr val="accent1">
                    <a:lumMod val="75000"/>
                  </a:schemeClr>
                </a:solidFill>
              </a:rPr>
              <a:t>				</a:t>
            </a:r>
            <a:endParaRPr lang="es-ES" sz="36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A4B52A-9E21-4C0F-A7DD-664B4D618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1077" y="4558374"/>
            <a:ext cx="5885716" cy="177995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endParaRPr lang="es-ES" sz="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chemeClr val="bg1"/>
                </a:solidFill>
              </a:rPr>
              <a:t>J. Jaime López Cossío</a:t>
            </a: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Enpleguaren IV. </a:t>
            </a:r>
            <a:r>
              <a:rPr lang="es-ES" sz="15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Kongresua</a:t>
            </a:r>
            <a:r>
              <a:rPr lang="es-E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/ IV Congreso de Empleo </a:t>
            </a: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Vitoria - Gasteiz 16 de noviembre de 2021  </a:t>
            </a:r>
          </a:p>
          <a:p>
            <a:pPr>
              <a:lnSpc>
                <a:spcPct val="120000"/>
              </a:lnSpc>
            </a:pPr>
            <a:r>
              <a:rPr lang="es-ES" sz="1500" b="1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5448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AE82EC-E53B-435F-AAF0-DEC531BF2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835" y="1452290"/>
            <a:ext cx="5589615" cy="4336260"/>
          </a:xfrm>
        </p:spPr>
        <p:txBody>
          <a:bodyPr anchor="t">
            <a:norm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s-ES" sz="3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Innovación, motor del cambio</a:t>
            </a:r>
          </a:p>
          <a:p>
            <a:pPr marL="457200" algn="just">
              <a:lnSpc>
                <a:spcPct val="115000"/>
              </a:lnSpc>
            </a:pPr>
            <a:r>
              <a:rPr lang="es-ES" sz="13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sz="1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bg2">
                    <a:lumMod val="50000"/>
                  </a:schemeClr>
                </a:solidFill>
              </a:rPr>
              <a:t>Identificar innovaciones integradoras de los procesos de orientación, formación y acompañamiento a la inserción laboral para definir estrategias, metodologías e instrumentos. </a:t>
            </a:r>
          </a:p>
          <a:p>
            <a:pPr>
              <a:lnSpc>
                <a:spcPct val="130000"/>
              </a:lnSpc>
            </a:pPr>
            <a:endParaRPr lang="es-ES" sz="1100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bg2">
                    <a:lumMod val="50000"/>
                  </a:schemeClr>
                </a:solidFill>
              </a:rPr>
              <a:t>Hacia un enfoque que trascienda la visión por colectivos y centre la intervención en base a la singularidad de casos y a la distancia de las personas respecto al mercado laboral.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s-ES" sz="1100" b="1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E99ADD-2C47-4C7E-9307-E5C36320C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0" r="-2" b="2633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06B92DE4-55DA-4561-A76F-536CC7B0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50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58B9D5E-E0FF-4790-B239-D29790839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845040" y="0"/>
            <a:ext cx="7498081" cy="6858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93AF15B2-A2B5-4F0D-93CA-BEAECB498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47" y="1092215"/>
            <a:ext cx="4497652" cy="880218"/>
          </a:xfrm>
        </p:spPr>
        <p:txBody>
          <a:bodyPr>
            <a:normAutofit fontScale="90000"/>
          </a:bodyPr>
          <a:lstStyle/>
          <a:p>
            <a:b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C8E76-3787-4C43-AC5E-5CBCD2ED9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313" y="2449788"/>
            <a:ext cx="4160520" cy="3008127"/>
          </a:xfrm>
        </p:spPr>
        <p:txBody>
          <a:bodyPr/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100" b="1" dirty="0"/>
              <a:t>“Complejo”: porque interactúan múltiples actores (personas, empresas, administraciones, interlocutores sociales …) que toman sus propias decisiones en forma (relativamente) autónoma</a:t>
            </a:r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8F4586-FC81-43DB-8E05-A01125B6AF15}"/>
              </a:ext>
            </a:extLst>
          </p:cNvPr>
          <p:cNvSpPr txBox="1">
            <a:spLocks/>
          </p:cNvSpPr>
          <p:nvPr/>
        </p:nvSpPr>
        <p:spPr>
          <a:xfrm>
            <a:off x="5882640" y="2438398"/>
            <a:ext cx="4160520" cy="365760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E55359E-FCCC-4B89-88E4-18CB83BAC117}"/>
              </a:ext>
            </a:extLst>
          </p:cNvPr>
          <p:cNvSpPr txBox="1">
            <a:spLocks/>
          </p:cNvSpPr>
          <p:nvPr/>
        </p:nvSpPr>
        <p:spPr>
          <a:xfrm>
            <a:off x="5530434" y="2438397"/>
            <a:ext cx="4160520" cy="365760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s-ES" sz="1100" b="1" dirty="0"/>
              <a:t>“Adaptativo”: porque las  decisiones se toman en función del cambio de las circunstancias (normativas, técnicas, tecnológicas, de mercados…) y de la actuación de los demás actores </a:t>
            </a: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4C6F95EF-AA92-42AD-B2E3-5D5DA515A7AC}"/>
              </a:ext>
            </a:extLst>
          </p:cNvPr>
          <p:cNvSpPr txBox="1">
            <a:spLocks/>
          </p:cNvSpPr>
          <p:nvPr/>
        </p:nvSpPr>
        <p:spPr>
          <a:xfrm>
            <a:off x="1094433" y="5031154"/>
            <a:ext cx="8770571" cy="914400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000" b="0" dirty="0">
                <a:solidFill>
                  <a:srgbClr val="C00000"/>
                </a:solidFill>
                <a:cs typeface="Arial" panose="020B0604020202020204" pitchFamily="34" charset="0"/>
              </a:rPr>
              <a:t>Arthur </a:t>
            </a:r>
            <a:r>
              <a:rPr lang="es-ES" sz="1000" b="0" dirty="0" err="1">
                <a:solidFill>
                  <a:srgbClr val="C00000"/>
                </a:solidFill>
                <a:cs typeface="Arial" panose="020B0604020202020204" pitchFamily="34" charset="0"/>
              </a:rPr>
              <a:t>Battran</a:t>
            </a:r>
            <a:r>
              <a:rPr lang="es-ES" sz="1000" b="0" dirty="0">
                <a:solidFill>
                  <a:srgbClr val="C00000"/>
                </a:solidFill>
                <a:cs typeface="Arial" panose="020B0604020202020204" pitchFamily="34" charset="0"/>
              </a:rPr>
              <a:t> “</a:t>
            </a:r>
            <a:r>
              <a:rPr lang="es-ES" sz="1000" b="0" dirty="0" err="1">
                <a:solidFill>
                  <a:srgbClr val="C00000"/>
                </a:solidFill>
                <a:cs typeface="Arial" panose="020B0604020202020204" pitchFamily="34" charset="0"/>
              </a:rPr>
              <a:t>Navigating</a:t>
            </a:r>
            <a:r>
              <a:rPr lang="es-ES" sz="1000" b="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s-ES" sz="1000" b="0" dirty="0" err="1">
                <a:solidFill>
                  <a:srgbClr val="C00000"/>
                </a:solidFill>
                <a:cs typeface="Arial" panose="020B0604020202020204" pitchFamily="34" charset="0"/>
              </a:rPr>
              <a:t>complexity</a:t>
            </a:r>
            <a:r>
              <a:rPr lang="es-ES" sz="1000" b="0" dirty="0">
                <a:solidFill>
                  <a:srgbClr val="C00000"/>
                </a:solidFill>
                <a:cs typeface="Arial" panose="020B0604020202020204" pitchFamily="34" charset="0"/>
              </a:rPr>
              <a:t>”</a:t>
            </a:r>
            <a:r>
              <a:rPr lang="es-ES" sz="1000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r>
              <a:rPr lang="es-ES" sz="1000" b="0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 tecnologías emergentes - Cátedra Ciencia y Sociedad (frdelpino.es)</a:t>
            </a:r>
            <a:endParaRPr lang="es-ES" sz="1000" b="0" dirty="0">
              <a:solidFill>
                <a:srgbClr val="C00000"/>
              </a:solidFill>
            </a:endParaRPr>
          </a:p>
          <a:p>
            <a:endParaRPr lang="es-ES" sz="1200" b="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D53752DC-DDC6-4A8E-AFE3-26226EABF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3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B2FE34-1CA1-4548-800C-5CB2E2ABC6A4}"/>
              </a:ext>
            </a:extLst>
          </p:cNvPr>
          <p:cNvSpPr txBox="1"/>
          <p:nvPr/>
        </p:nvSpPr>
        <p:spPr>
          <a:xfrm>
            <a:off x="1021246" y="1450342"/>
            <a:ext cx="9021914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15000"/>
              </a:lnSpc>
              <a:spcBef>
                <a:spcPts val="93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spc="15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Innovar es navegar la complejidad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7AA0FCE-2F6D-4742-B9C6-4ABDC029F676}"/>
              </a:ext>
            </a:extLst>
          </p:cNvPr>
          <p:cNvSpPr txBox="1"/>
          <p:nvPr/>
        </p:nvSpPr>
        <p:spPr>
          <a:xfrm>
            <a:off x="1094433" y="5624486"/>
            <a:ext cx="86697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trabajo ya no es lo que era - Albert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Cañigueral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Bagó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(albertcanigueral.com)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E4F1FA-965C-44D6-AF23-C4AD96451FF2}"/>
              </a:ext>
            </a:extLst>
          </p:cNvPr>
          <p:cNvSpPr txBox="1"/>
          <p:nvPr/>
        </p:nvSpPr>
        <p:spPr>
          <a:xfrm>
            <a:off x="1094433" y="5898438"/>
            <a:ext cx="86697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impacto de la automatización sobre el empleo - Fundación COTEC para la Innovación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ítulo 4">
            <a:extLst>
              <a:ext uri="{FF2B5EF4-FFF2-40B4-BE49-F238E27FC236}">
                <a16:creationId xmlns:a16="http://schemas.microsoft.com/office/drawing/2014/main" id="{DFE0451E-6BF7-4D25-9F68-C2BBBDD22945}"/>
              </a:ext>
            </a:extLst>
          </p:cNvPr>
          <p:cNvSpPr txBox="1">
            <a:spLocks/>
          </p:cNvSpPr>
          <p:nvPr/>
        </p:nvSpPr>
        <p:spPr>
          <a:xfrm>
            <a:off x="2892883" y="4093914"/>
            <a:ext cx="8770571" cy="624826"/>
          </a:xfrm>
          <a:prstGeom prst="rect">
            <a:avLst/>
          </a:prstGeom>
        </p:spPr>
        <p:txBody>
          <a:bodyPr vert="horz" lIns="109728" tIns="109728" rIns="109728" bIns="91440" rtlCol="0" anchor="b">
            <a:noAutofit/>
          </a:bodyPr>
          <a:lstStyle>
            <a:lvl1pPr algn="l" defTabSz="914400" rtl="0" eaLnBrk="1" latinLnBrk="0" hangingPunct="1">
              <a:lnSpc>
                <a:spcPct val="13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930"/>
              </a:spcBef>
            </a:pPr>
            <a:endParaRPr lang="es-ES" sz="1050" b="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D2BD1EA-51C5-44F5-902C-1E4038233FE8}"/>
              </a:ext>
            </a:extLst>
          </p:cNvPr>
          <p:cNvSpPr/>
          <p:nvPr/>
        </p:nvSpPr>
        <p:spPr>
          <a:xfrm>
            <a:off x="2892882" y="3960547"/>
            <a:ext cx="567854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930"/>
              </a:spcBef>
            </a:pPr>
            <a:r>
              <a:rPr lang="es-ES" sz="1000" b="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Entono VUCA: Volátil, incierto, complejo, ambiguo</a:t>
            </a:r>
            <a:br>
              <a:rPr lang="es-ES" sz="1000" b="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kumimoji="0" lang="es-ES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/>
                <a:ea typeface="+mn-ea"/>
                <a:cs typeface="+mn-cs"/>
              </a:rPr>
              <a:t>Entorno BANI: Quebradizo, ansioso, no lineal, incomprensible</a:t>
            </a:r>
            <a:endParaRPr lang="es-ES" sz="1000" b="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45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758B9D5E-E0FF-4790-B239-D29790839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45040" y="0"/>
            <a:ext cx="7498081" cy="6858000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8240A7AD-10CC-422F-85D6-F1C6EC502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69" y="546310"/>
            <a:ext cx="8770571" cy="13452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930"/>
              </a:spcBef>
              <a:spcAft>
                <a:spcPts val="800"/>
              </a:spcAft>
            </a:pPr>
            <a:r>
              <a:rPr lang="es-ES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Innovemos nosotros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C8E76-3787-4C43-AC5E-5CBCD2ED9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6888" y="2405166"/>
            <a:ext cx="4160520" cy="3657601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spcAft>
                <a:spcPts val="800"/>
              </a:spcAft>
            </a:pPr>
            <a:endParaRPr lang="es-ES" sz="1100" b="1" dirty="0"/>
          </a:p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12EAA7E-312D-4D6A-805F-0FD8910F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5F8F4586-FC81-43DB-8E05-A01125B6AF15}"/>
              </a:ext>
            </a:extLst>
          </p:cNvPr>
          <p:cNvSpPr txBox="1">
            <a:spLocks/>
          </p:cNvSpPr>
          <p:nvPr/>
        </p:nvSpPr>
        <p:spPr>
          <a:xfrm>
            <a:off x="5012535" y="2426990"/>
            <a:ext cx="4160520" cy="365760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es-ES" sz="18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FE55359E-FCCC-4B89-88E4-18CB83BAC117}"/>
              </a:ext>
            </a:extLst>
          </p:cNvPr>
          <p:cNvSpPr txBox="1">
            <a:spLocks/>
          </p:cNvSpPr>
          <p:nvPr/>
        </p:nvSpPr>
        <p:spPr>
          <a:xfrm>
            <a:off x="5280162" y="2493944"/>
            <a:ext cx="4160520" cy="365760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Tx/>
              <a:buSzTx/>
              <a:buFont typeface="Corbel" panose="020B0503020204020204" pitchFamily="34" charset="0"/>
              <a:buNone/>
              <a:tabLst/>
              <a:defRPr/>
            </a:pPr>
            <a:endParaRPr kumimoji="0" lang="es-ES" sz="18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3DDF95-6FB0-43B8-B9F2-480177F54FA3}"/>
              </a:ext>
            </a:extLst>
          </p:cNvPr>
          <p:cNvSpPr txBox="1"/>
          <p:nvPr/>
        </p:nvSpPr>
        <p:spPr>
          <a:xfrm>
            <a:off x="997271" y="6453243"/>
            <a:ext cx="86697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Glosario aforístico para organizaciones complejas —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Protea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09E40D0E-1B59-4D93-866C-1E29BF567B8B}"/>
              </a:ext>
            </a:extLst>
          </p:cNvPr>
          <p:cNvSpPr/>
          <p:nvPr/>
        </p:nvSpPr>
        <p:spPr>
          <a:xfrm>
            <a:off x="7015814" y="454573"/>
            <a:ext cx="2350378" cy="1437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100" dirty="0"/>
              <a:t>El mercado de trabajo eficiente e inclusivo comienza por la mejora de las instituciones laborales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BC32AEA-0382-45F5-B312-35DD29F972C7}"/>
              </a:ext>
            </a:extLst>
          </p:cNvPr>
          <p:cNvSpPr/>
          <p:nvPr/>
        </p:nvSpPr>
        <p:spPr>
          <a:xfrm>
            <a:off x="318259" y="2303987"/>
            <a:ext cx="2488464" cy="318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s-ES" sz="1000" b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3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000" b="1" dirty="0">
                <a:solidFill>
                  <a:srgbClr val="FFFF00"/>
                </a:solidFill>
              </a:rPr>
              <a:t>Identificar: qué debemos hacer y cómo</a:t>
            </a:r>
          </a:p>
          <a:p>
            <a:pPr lvl="0">
              <a:lnSpc>
                <a:spcPct val="130000"/>
              </a:lnSpc>
              <a:spcAft>
                <a:spcPts val="800"/>
              </a:spcAft>
            </a:pPr>
            <a:endParaRPr lang="es-ES" sz="900" b="1" dirty="0"/>
          </a:p>
          <a:p>
            <a:pPr marL="171450" lvl="0" indent="-1714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900" b="1" dirty="0"/>
              <a:t>Nuevos servicios, nuevos programas</a:t>
            </a:r>
          </a:p>
          <a:p>
            <a:pPr marL="171450" lvl="0" indent="-1714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900" b="1" dirty="0"/>
              <a:t>Personalización </a:t>
            </a:r>
          </a:p>
          <a:p>
            <a:pPr marL="171450" lvl="0" indent="-1714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900" b="1" dirty="0"/>
              <a:t>Perspectiva holística</a:t>
            </a:r>
          </a:p>
          <a:p>
            <a:pPr marL="171450" lvl="0" indent="-1714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900" b="1" dirty="0"/>
              <a:t>Orientación hacia los resultados (evaluación de impacto y desempeño)</a:t>
            </a:r>
          </a:p>
          <a:p>
            <a:pPr marL="171450" lvl="0" indent="-171450">
              <a:lnSpc>
                <a:spcPct val="13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900" b="1" dirty="0"/>
              <a:t>Enfoque cooperativo (multinivel, público-privado…) </a:t>
            </a:r>
          </a:p>
          <a:p>
            <a:pPr lvl="0">
              <a:lnSpc>
                <a:spcPct val="130000"/>
              </a:lnSpc>
              <a:spcAft>
                <a:spcPts val="800"/>
              </a:spcAft>
            </a:pPr>
            <a:endParaRPr lang="es-ES" sz="900" b="1" dirty="0"/>
          </a:p>
          <a:p>
            <a:pPr lvl="0">
              <a:lnSpc>
                <a:spcPct val="130000"/>
              </a:lnSpc>
              <a:spcAft>
                <a:spcPts val="800"/>
              </a:spcAft>
            </a:pPr>
            <a:endParaRPr lang="es-ES" sz="900" b="1" dirty="0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C5443FDA-9FBD-4530-8964-C59E4F3554CF}"/>
              </a:ext>
            </a:extLst>
          </p:cNvPr>
          <p:cNvSpPr/>
          <p:nvPr/>
        </p:nvSpPr>
        <p:spPr>
          <a:xfrm>
            <a:off x="3305262" y="2306237"/>
            <a:ext cx="2700685" cy="3183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000" b="1" dirty="0">
              <a:solidFill>
                <a:srgbClr val="FFFF00"/>
              </a:solidFill>
            </a:endParaRPr>
          </a:p>
          <a:p>
            <a:pPr marL="285750" marR="0" lvl="0" indent="-2857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000" b="1" dirty="0">
                <a:solidFill>
                  <a:srgbClr val="FFFF00"/>
                </a:solidFill>
              </a:rPr>
              <a:t>Aprender y experimentar: haciendo, copiando, cooperando</a:t>
            </a:r>
          </a:p>
          <a:p>
            <a:pPr marL="171450" marR="0" lvl="0" indent="-1714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900" b="1" dirty="0"/>
              <a:t>Innovación interna: impulsar proyectos piloto</a:t>
            </a:r>
          </a:p>
          <a:p>
            <a:pPr marL="171450" marR="0" lvl="0" indent="-1714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900" b="1" dirty="0"/>
              <a:t>Benchlearning SNE (COE, EVADES, Banco Mundial, comunidades de prácticas)</a:t>
            </a:r>
          </a:p>
          <a:p>
            <a:pPr marL="171450" marR="0" indent="-1714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900" b="1" dirty="0"/>
              <a:t>PES Network /OCDE / buenas prácticas internacionales</a:t>
            </a:r>
          </a:p>
          <a:p>
            <a:pPr marL="171450" marR="0" indent="-1714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900" b="1" dirty="0"/>
              <a:t>Proyectos de evaluación y cooperación </a:t>
            </a:r>
          </a:p>
          <a:p>
            <a:pPr marR="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tabLst/>
              <a:defRPr/>
            </a:pPr>
            <a:endParaRPr lang="es-ES" sz="900" b="1" dirty="0"/>
          </a:p>
          <a:p>
            <a:pPr marR="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tabLst/>
              <a:defRPr/>
            </a:pPr>
            <a:endParaRPr lang="es-ES" sz="9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1660BFA-54D5-4E07-88FC-BBCB26D47F43}"/>
              </a:ext>
            </a:extLst>
          </p:cNvPr>
          <p:cNvSpPr txBox="1"/>
          <p:nvPr/>
        </p:nvSpPr>
        <p:spPr>
          <a:xfrm>
            <a:off x="997271" y="5574948"/>
            <a:ext cx="86697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PES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Practices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Employment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Social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Affairs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&amp;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Inclusion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Commission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(europa.eu)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2BE28DE-2F8E-434E-9C36-CFE82774111F}"/>
              </a:ext>
            </a:extLst>
          </p:cNvPr>
          <p:cNvSpPr txBox="1"/>
          <p:nvPr/>
        </p:nvSpPr>
        <p:spPr>
          <a:xfrm>
            <a:off x="997271" y="6006643"/>
            <a:ext cx="8669708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Evaluación de Impacto de Políticas Activas de Empleo para Colectivos de Difícil Inserción Laboral -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Fedea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Policy</a:t>
            </a:r>
            <a:r>
              <a:rPr lang="es-E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Blog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935F8F-37C3-4B8B-A5FD-741B8AD17963}"/>
              </a:ext>
            </a:extLst>
          </p:cNvPr>
          <p:cNvSpPr txBox="1"/>
          <p:nvPr/>
        </p:nvSpPr>
        <p:spPr>
          <a:xfrm>
            <a:off x="997271" y="5792833"/>
            <a:ext cx="8669708" cy="28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en-U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 Employment and Economic Development (LEED </a:t>
            </a:r>
            <a:r>
              <a:rPr lang="en-US" sz="1000" spc="150" dirty="0" err="1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Programme</a:t>
            </a:r>
            <a:r>
              <a:rPr lang="en-US" sz="1000" spc="150" dirty="0">
                <a:solidFill>
                  <a:srgbClr val="C00000"/>
                </a:solidFill>
                <a:latin typeface="+mj-lt"/>
                <a:ea typeface="+mj-ea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- OECD</a:t>
            </a:r>
            <a:endParaRPr lang="es-ES" sz="1000" spc="150" dirty="0">
              <a:solidFill>
                <a:srgbClr val="C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D5BFFE9-BF51-4603-B965-1851C6BE6019}"/>
              </a:ext>
            </a:extLst>
          </p:cNvPr>
          <p:cNvSpPr/>
          <p:nvPr/>
        </p:nvSpPr>
        <p:spPr>
          <a:xfrm>
            <a:off x="6504486" y="2303987"/>
            <a:ext cx="3072927" cy="318312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s-ES" sz="1000" b="1" dirty="0">
              <a:solidFill>
                <a:srgbClr val="FFFF00"/>
              </a:solidFill>
            </a:endParaRPr>
          </a:p>
          <a:p>
            <a:pPr marL="285750" marR="0" lvl="0" indent="-28575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000" b="1" dirty="0">
                <a:solidFill>
                  <a:srgbClr val="FFFF00"/>
                </a:solidFill>
              </a:rPr>
              <a:t>Actuar: evaluar, planificar, ejecutar, volver a evaluar…</a:t>
            </a:r>
          </a:p>
          <a:p>
            <a:pPr marL="171450" indent="-17145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ES" sz="900" b="1" dirty="0"/>
              <a:t>Planificar después de evaluar: tomar decisiones basadas en datos;</a:t>
            </a:r>
          </a:p>
          <a:p>
            <a:pPr marL="171450" indent="-17145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ES" sz="900" b="1" dirty="0"/>
              <a:t>Priorizar los servicios a los usuarios: personas y empresas</a:t>
            </a:r>
          </a:p>
          <a:p>
            <a:pPr marL="171450" indent="-171450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s-ES" sz="900" b="1" dirty="0"/>
              <a:t>Adoptar perspectivas integradas:</a:t>
            </a:r>
          </a:p>
          <a:p>
            <a:pPr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defRPr/>
            </a:pPr>
            <a:r>
              <a:rPr lang="es-ES" sz="800" b="1" dirty="0"/>
              <a:t>           protección-activación</a:t>
            </a:r>
          </a:p>
          <a:p>
            <a:pPr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defRPr/>
            </a:pPr>
            <a:r>
              <a:rPr lang="es-ES" sz="800" b="1" dirty="0"/>
              <a:t>               educación-formación-empleo            </a:t>
            </a:r>
          </a:p>
          <a:p>
            <a:pPr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defRPr/>
            </a:pPr>
            <a:r>
              <a:rPr lang="es-ES" sz="800" b="1" dirty="0"/>
              <a:t>                     empleabilidad-emprendimiento</a:t>
            </a:r>
          </a:p>
          <a:p>
            <a:pPr marR="0" fontAlgn="auto">
              <a:lnSpc>
                <a:spcPct val="130000"/>
              </a:lnSpc>
              <a:spcBef>
                <a:spcPts val="930"/>
              </a:spcBef>
              <a:spcAft>
                <a:spcPts val="800"/>
              </a:spcAft>
              <a:buClrTx/>
              <a:buSzTx/>
              <a:tabLst/>
              <a:defRPr/>
            </a:pPr>
            <a:endParaRPr lang="es-ES" sz="900" b="1" dirty="0"/>
          </a:p>
        </p:txBody>
      </p:sp>
    </p:spTree>
    <p:extLst>
      <p:ext uri="{BB962C8B-B14F-4D97-AF65-F5344CB8AC3E}">
        <p14:creationId xmlns:p14="http://schemas.microsoft.com/office/powerpoint/2010/main" val="337196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9BB7E9A-6937-4BF0-9F51-A20F197B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939753-89D7-48A8-8441-B9FF25CE8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4167" y="0"/>
            <a:ext cx="5687681" cy="5708856"/>
          </a:xfrm>
          <a:custGeom>
            <a:avLst/>
            <a:gdLst>
              <a:gd name="connsiteX0" fmla="*/ 2787282 w 5687681"/>
              <a:gd name="connsiteY0" fmla="*/ 0 h 5708856"/>
              <a:gd name="connsiteX1" fmla="*/ 3988996 w 5687681"/>
              <a:gd name="connsiteY1" fmla="*/ 0 h 5708856"/>
              <a:gd name="connsiteX2" fmla="*/ 4236253 w 5687681"/>
              <a:gd name="connsiteY2" fmla="*/ 68070 h 5708856"/>
              <a:gd name="connsiteX3" fmla="*/ 4483543 w 5687681"/>
              <a:gd name="connsiteY3" fmla="*/ 168573 h 5708856"/>
              <a:gd name="connsiteX4" fmla="*/ 5265611 w 5687681"/>
              <a:gd name="connsiteY4" fmla="*/ 790441 h 5708856"/>
              <a:gd name="connsiteX5" fmla="*/ 5682608 w 5687681"/>
              <a:gd name="connsiteY5" fmla="*/ 1499885 h 5708856"/>
              <a:gd name="connsiteX6" fmla="*/ 5687681 w 5687681"/>
              <a:gd name="connsiteY6" fmla="*/ 1513862 h 5708856"/>
              <a:gd name="connsiteX7" fmla="*/ 5687681 w 5687681"/>
              <a:gd name="connsiteY7" fmla="*/ 3841322 h 5708856"/>
              <a:gd name="connsiteX8" fmla="*/ 5651147 w 5687681"/>
              <a:gd name="connsiteY8" fmla="*/ 3896489 h 5708856"/>
              <a:gd name="connsiteX9" fmla="*/ 4734255 w 5687681"/>
              <a:gd name="connsiteY9" fmla="*/ 4737639 h 5708856"/>
              <a:gd name="connsiteX10" fmla="*/ 4532663 w 5687681"/>
              <a:gd name="connsiteY10" fmla="*/ 4898543 h 5708856"/>
              <a:gd name="connsiteX11" fmla="*/ 2876165 w 5687681"/>
              <a:gd name="connsiteY11" fmla="*/ 5708856 h 5708856"/>
              <a:gd name="connsiteX12" fmla="*/ 694066 w 5687681"/>
              <a:gd name="connsiteY12" fmla="*/ 4391717 h 5708856"/>
              <a:gd name="connsiteX13" fmla="*/ 461517 w 5687681"/>
              <a:gd name="connsiteY13" fmla="*/ 4054756 h 5708856"/>
              <a:gd name="connsiteX14" fmla="*/ 0 w 5687681"/>
              <a:gd name="connsiteY14" fmla="*/ 2993139 h 5708856"/>
              <a:gd name="connsiteX15" fmla="*/ 278855 w 5687681"/>
              <a:gd name="connsiteY15" fmla="*/ 1849819 h 5708856"/>
              <a:gd name="connsiteX16" fmla="*/ 1047879 w 5687681"/>
              <a:gd name="connsiteY16" fmla="*/ 867400 h 5708856"/>
              <a:gd name="connsiteX17" fmla="*/ 2159714 w 5687681"/>
              <a:gd name="connsiteY17" fmla="*/ 186098 h 5708856"/>
              <a:gd name="connsiteX18" fmla="*/ 2785137 w 5687681"/>
              <a:gd name="connsiteY18" fmla="*/ 372 h 570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87681" h="5708856">
                <a:moveTo>
                  <a:pt x="2787282" y="0"/>
                </a:moveTo>
                <a:lnTo>
                  <a:pt x="3988996" y="0"/>
                </a:lnTo>
                <a:lnTo>
                  <a:pt x="4236253" y="68070"/>
                </a:lnTo>
                <a:cubicBezTo>
                  <a:pt x="4321147" y="96843"/>
                  <a:pt x="4403628" y="130356"/>
                  <a:pt x="4483543" y="168573"/>
                </a:cubicBezTo>
                <a:cubicBezTo>
                  <a:pt x="4783119" y="311949"/>
                  <a:pt x="5046239" y="521215"/>
                  <a:pt x="5265611" y="790441"/>
                </a:cubicBezTo>
                <a:cubicBezTo>
                  <a:pt x="5433740" y="996857"/>
                  <a:pt x="5573537" y="1235870"/>
                  <a:pt x="5682608" y="1499885"/>
                </a:cubicBezTo>
                <a:lnTo>
                  <a:pt x="5687681" y="1513862"/>
                </a:lnTo>
                <a:lnTo>
                  <a:pt x="5687681" y="3841322"/>
                </a:lnTo>
                <a:lnTo>
                  <a:pt x="5651147" y="3896489"/>
                </a:lnTo>
                <a:cubicBezTo>
                  <a:pt x="5427171" y="4186934"/>
                  <a:pt x="5090625" y="4454446"/>
                  <a:pt x="4734255" y="4737639"/>
                </a:cubicBezTo>
                <a:cubicBezTo>
                  <a:pt x="4668506" y="4789825"/>
                  <a:pt x="4600584" y="4843856"/>
                  <a:pt x="4532663" y="4898543"/>
                </a:cubicBezTo>
                <a:cubicBezTo>
                  <a:pt x="3924681" y="5387974"/>
                  <a:pt x="3480945" y="5708856"/>
                  <a:pt x="2876165" y="5708856"/>
                </a:cubicBezTo>
                <a:cubicBezTo>
                  <a:pt x="1954665" y="5708856"/>
                  <a:pt x="1302047" y="5314966"/>
                  <a:pt x="694066" y="4391717"/>
                </a:cubicBezTo>
                <a:cubicBezTo>
                  <a:pt x="614503" y="4270875"/>
                  <a:pt x="536731" y="4160972"/>
                  <a:pt x="461517" y="4054756"/>
                </a:cubicBezTo>
                <a:cubicBezTo>
                  <a:pt x="149788" y="3614348"/>
                  <a:pt x="0" y="3385316"/>
                  <a:pt x="0" y="2993139"/>
                </a:cubicBezTo>
                <a:cubicBezTo>
                  <a:pt x="0" y="2603731"/>
                  <a:pt x="93889" y="2219065"/>
                  <a:pt x="278855" y="1849819"/>
                </a:cubicBezTo>
                <a:cubicBezTo>
                  <a:pt x="459854" y="1488610"/>
                  <a:pt x="718625" y="1157977"/>
                  <a:pt x="1047879" y="867400"/>
                </a:cubicBezTo>
                <a:cubicBezTo>
                  <a:pt x="1371504" y="581701"/>
                  <a:pt x="1755887" y="346080"/>
                  <a:pt x="2159714" y="186098"/>
                </a:cubicBezTo>
                <a:cubicBezTo>
                  <a:pt x="2367064" y="103803"/>
                  <a:pt x="2576044" y="41801"/>
                  <a:pt x="2785137" y="37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F5CCFC5-858F-4B45-9B10-D49DD028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450" y="0"/>
            <a:ext cx="5866550" cy="5788550"/>
          </a:xfrm>
          <a:custGeom>
            <a:avLst/>
            <a:gdLst>
              <a:gd name="connsiteX0" fmla="*/ 2331396 w 5798121"/>
              <a:gd name="connsiteY0" fmla="*/ 0 h 5788550"/>
              <a:gd name="connsiteX1" fmla="*/ 4658651 w 5798121"/>
              <a:gd name="connsiteY1" fmla="*/ 0 h 5788550"/>
              <a:gd name="connsiteX2" fmla="*/ 4682835 w 5798121"/>
              <a:gd name="connsiteY2" fmla="*/ 9816 h 5788550"/>
              <a:gd name="connsiteX3" fmla="*/ 5499667 w 5798121"/>
              <a:gd name="connsiteY3" fmla="*/ 658449 h 5788550"/>
              <a:gd name="connsiteX4" fmla="*/ 5665313 w 5798121"/>
              <a:gd name="connsiteY4" fmla="*/ 884789 h 5788550"/>
              <a:gd name="connsiteX5" fmla="*/ 5798121 w 5798121"/>
              <a:gd name="connsiteY5" fmla="*/ 1110681 h 5788550"/>
              <a:gd name="connsiteX6" fmla="*/ 5798121 w 5798121"/>
              <a:gd name="connsiteY6" fmla="*/ 4016954 h 5788550"/>
              <a:gd name="connsiteX7" fmla="*/ 5706359 w 5798121"/>
              <a:gd name="connsiteY7" fmla="*/ 4121532 h 5788550"/>
              <a:gd name="connsiteX8" fmla="*/ 4944692 w 5798121"/>
              <a:gd name="connsiteY8" fmla="*/ 4775532 h 5788550"/>
              <a:gd name="connsiteX9" fmla="*/ 4734137 w 5798121"/>
              <a:gd name="connsiteY9" fmla="*/ 4943362 h 5788550"/>
              <a:gd name="connsiteX10" fmla="*/ 3004009 w 5798121"/>
              <a:gd name="connsiteY10" fmla="*/ 5788550 h 5788550"/>
              <a:gd name="connsiteX11" fmla="*/ 724917 w 5798121"/>
              <a:gd name="connsiteY11" fmla="*/ 4414722 h 5788550"/>
              <a:gd name="connsiteX12" fmla="*/ 482031 w 5798121"/>
              <a:gd name="connsiteY12" fmla="*/ 4063258 h 5788550"/>
              <a:gd name="connsiteX13" fmla="*/ 0 w 5798121"/>
              <a:gd name="connsiteY13" fmla="*/ 2955950 h 5788550"/>
              <a:gd name="connsiteX14" fmla="*/ 291250 w 5798121"/>
              <a:gd name="connsiteY14" fmla="*/ 1763422 h 5788550"/>
              <a:gd name="connsiteX15" fmla="*/ 1094457 w 5798121"/>
              <a:gd name="connsiteY15" fmla="*/ 738720 h 5788550"/>
              <a:gd name="connsiteX16" fmla="*/ 2255713 w 5798121"/>
              <a:gd name="connsiteY16" fmla="*/ 28095 h 578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98121" h="5788550">
                <a:moveTo>
                  <a:pt x="2331396" y="0"/>
                </a:moveTo>
                <a:lnTo>
                  <a:pt x="4658651" y="0"/>
                </a:lnTo>
                <a:lnTo>
                  <a:pt x="4682835" y="9816"/>
                </a:lnTo>
                <a:cubicBezTo>
                  <a:pt x="4995727" y="159362"/>
                  <a:pt x="5270543" y="377635"/>
                  <a:pt x="5499667" y="658449"/>
                </a:cubicBezTo>
                <a:cubicBezTo>
                  <a:pt x="5558201" y="730215"/>
                  <a:pt x="5613447" y="805760"/>
                  <a:pt x="5665313" y="884789"/>
                </a:cubicBezTo>
                <a:lnTo>
                  <a:pt x="5798121" y="1110681"/>
                </a:lnTo>
                <a:lnTo>
                  <a:pt x="5798121" y="4016954"/>
                </a:lnTo>
                <a:lnTo>
                  <a:pt x="5706359" y="4121532"/>
                </a:lnTo>
                <a:cubicBezTo>
                  <a:pt x="5491360" y="4341659"/>
                  <a:pt x="5223849" y="4553996"/>
                  <a:pt x="4944692" y="4775532"/>
                </a:cubicBezTo>
                <a:cubicBezTo>
                  <a:pt x="4876021" y="4829964"/>
                  <a:pt x="4805079" y="4886320"/>
                  <a:pt x="4734137" y="4943362"/>
                </a:cubicBezTo>
                <a:cubicBezTo>
                  <a:pt x="4099133" y="5453857"/>
                  <a:pt x="3635672" y="5788550"/>
                  <a:pt x="3004009" y="5788550"/>
                </a:cubicBezTo>
                <a:cubicBezTo>
                  <a:pt x="2041550" y="5788550"/>
                  <a:pt x="1359922" y="5377707"/>
                  <a:pt x="724917" y="4414722"/>
                </a:cubicBezTo>
                <a:cubicBezTo>
                  <a:pt x="641818" y="4288679"/>
                  <a:pt x="560588" y="4174046"/>
                  <a:pt x="482031" y="4063258"/>
                </a:cubicBezTo>
                <a:cubicBezTo>
                  <a:pt x="156446" y="3603895"/>
                  <a:pt x="0" y="3365006"/>
                  <a:pt x="0" y="2955950"/>
                </a:cubicBezTo>
                <a:cubicBezTo>
                  <a:pt x="0" y="2549782"/>
                  <a:pt x="98062" y="2148559"/>
                  <a:pt x="291250" y="1763422"/>
                </a:cubicBezTo>
                <a:cubicBezTo>
                  <a:pt x="480295" y="1386666"/>
                  <a:pt x="750568" y="1041802"/>
                  <a:pt x="1094457" y="738720"/>
                </a:cubicBezTo>
                <a:cubicBezTo>
                  <a:pt x="1432467" y="440725"/>
                  <a:pt x="1833935" y="194963"/>
                  <a:pt x="2255713" y="28095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348ECDC-D455-4B71-90F6-2ECC12B79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3734" y="0"/>
            <a:ext cx="5568114" cy="5577748"/>
          </a:xfrm>
          <a:custGeom>
            <a:avLst/>
            <a:gdLst>
              <a:gd name="connsiteX0" fmla="*/ 2959946 w 5568114"/>
              <a:gd name="connsiteY0" fmla="*/ 0 h 5577748"/>
              <a:gd name="connsiteX1" fmla="*/ 3614224 w 5568114"/>
              <a:gd name="connsiteY1" fmla="*/ 0 h 5577748"/>
              <a:gd name="connsiteX2" fmla="*/ 3844432 w 5568114"/>
              <a:gd name="connsiteY2" fmla="*/ 36392 h 5577748"/>
              <a:gd name="connsiteX3" fmla="*/ 4336826 w 5568114"/>
              <a:gd name="connsiteY3" fmla="*/ 203778 h 5577748"/>
              <a:gd name="connsiteX4" fmla="*/ 5093304 w 5568114"/>
              <a:gd name="connsiteY4" fmla="*/ 806978 h 5577748"/>
              <a:gd name="connsiteX5" fmla="*/ 5496656 w 5568114"/>
              <a:gd name="connsiteY5" fmla="*/ 1495125 h 5577748"/>
              <a:gd name="connsiteX6" fmla="*/ 5568114 w 5568114"/>
              <a:gd name="connsiteY6" fmla="*/ 1692569 h 5577748"/>
              <a:gd name="connsiteX7" fmla="*/ 5568114 w 5568114"/>
              <a:gd name="connsiteY7" fmla="*/ 3665503 h 5577748"/>
              <a:gd name="connsiteX8" fmla="*/ 5466225 w 5568114"/>
              <a:gd name="connsiteY8" fmla="*/ 3819786 h 5577748"/>
              <a:gd name="connsiteX9" fmla="*/ 4579336 w 5568114"/>
              <a:gd name="connsiteY9" fmla="*/ 4635686 h 5577748"/>
              <a:gd name="connsiteX10" fmla="*/ 4384340 w 5568114"/>
              <a:gd name="connsiteY10" fmla="*/ 4791760 h 5577748"/>
              <a:gd name="connsiteX11" fmla="*/ 2782048 w 5568114"/>
              <a:gd name="connsiteY11" fmla="*/ 5577748 h 5577748"/>
              <a:gd name="connsiteX12" fmla="*/ 671354 w 5568114"/>
              <a:gd name="connsiteY12" fmla="*/ 4300148 h 5577748"/>
              <a:gd name="connsiteX13" fmla="*/ 446415 w 5568114"/>
              <a:gd name="connsiteY13" fmla="*/ 3973302 h 5577748"/>
              <a:gd name="connsiteX14" fmla="*/ 0 w 5568114"/>
              <a:gd name="connsiteY14" fmla="*/ 2943554 h 5577748"/>
              <a:gd name="connsiteX15" fmla="*/ 269730 w 5568114"/>
              <a:gd name="connsiteY15" fmla="*/ 1834555 h 5577748"/>
              <a:gd name="connsiteX16" fmla="*/ 1013589 w 5568114"/>
              <a:gd name="connsiteY16" fmla="*/ 881627 h 5577748"/>
              <a:gd name="connsiteX17" fmla="*/ 2089042 w 5568114"/>
              <a:gd name="connsiteY17" fmla="*/ 220777 h 5577748"/>
              <a:gd name="connsiteX18" fmla="*/ 2845684 w 5568114"/>
              <a:gd name="connsiteY18" fmla="*/ 14234 h 5577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68114" h="5577748">
                <a:moveTo>
                  <a:pt x="2959946" y="0"/>
                </a:moveTo>
                <a:lnTo>
                  <a:pt x="3614224" y="0"/>
                </a:lnTo>
                <a:lnTo>
                  <a:pt x="3844432" y="36392"/>
                </a:lnTo>
                <a:cubicBezTo>
                  <a:pt x="4017699" y="73748"/>
                  <a:pt x="4182227" y="129639"/>
                  <a:pt x="4336826" y="203778"/>
                </a:cubicBezTo>
                <a:cubicBezTo>
                  <a:pt x="4626600" y="342850"/>
                  <a:pt x="4881111" y="545834"/>
                  <a:pt x="5093304" y="806978"/>
                </a:cubicBezTo>
                <a:cubicBezTo>
                  <a:pt x="5255931" y="1007198"/>
                  <a:pt x="5391154" y="1239036"/>
                  <a:pt x="5496656" y="1495125"/>
                </a:cubicBezTo>
                <a:lnTo>
                  <a:pt x="5568114" y="1692569"/>
                </a:lnTo>
                <a:lnTo>
                  <a:pt x="5568114" y="3665503"/>
                </a:lnTo>
                <a:lnTo>
                  <a:pt x="5466225" y="3819786"/>
                </a:lnTo>
                <a:cubicBezTo>
                  <a:pt x="5249576" y="4101511"/>
                  <a:pt x="4924044" y="4360994"/>
                  <a:pt x="4579336" y="4635686"/>
                </a:cubicBezTo>
                <a:cubicBezTo>
                  <a:pt x="4515738" y="4686305"/>
                  <a:pt x="4450038" y="4738713"/>
                  <a:pt x="4384340" y="4791760"/>
                </a:cubicBezTo>
                <a:cubicBezTo>
                  <a:pt x="3796254" y="5266498"/>
                  <a:pt x="3367038" y="5577748"/>
                  <a:pt x="2782048" y="5577748"/>
                </a:cubicBezTo>
                <a:cubicBezTo>
                  <a:pt x="1890703" y="5577748"/>
                  <a:pt x="1259439" y="5195682"/>
                  <a:pt x="671354" y="4300148"/>
                </a:cubicBezTo>
                <a:cubicBezTo>
                  <a:pt x="594395" y="4182934"/>
                  <a:pt x="519167" y="4076330"/>
                  <a:pt x="446415" y="3973302"/>
                </a:cubicBezTo>
                <a:cubicBezTo>
                  <a:pt x="144886" y="3546115"/>
                  <a:pt x="0" y="3323958"/>
                  <a:pt x="0" y="2943554"/>
                </a:cubicBezTo>
                <a:cubicBezTo>
                  <a:pt x="0" y="2565835"/>
                  <a:pt x="90816" y="2192716"/>
                  <a:pt x="269730" y="1834555"/>
                </a:cubicBezTo>
                <a:cubicBezTo>
                  <a:pt x="444806" y="1484188"/>
                  <a:pt x="695109" y="1163480"/>
                  <a:pt x="1013589" y="881627"/>
                </a:cubicBezTo>
                <a:cubicBezTo>
                  <a:pt x="1326624" y="604505"/>
                  <a:pt x="1698428" y="375956"/>
                  <a:pt x="2089042" y="220777"/>
                </a:cubicBezTo>
                <a:cubicBezTo>
                  <a:pt x="2339747" y="120996"/>
                  <a:pt x="2592918" y="51971"/>
                  <a:pt x="2845684" y="1423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E99ADD-2C47-4C7E-9307-E5C36320C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0" r="-2" b="2633"/>
          <a:stretch/>
        </p:blipFill>
        <p:spPr>
          <a:xfrm>
            <a:off x="8167192" y="230310"/>
            <a:ext cx="3875271" cy="5138644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B37704CF-4F86-4F4B-B4D0-350536B5A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1AD44D-A20F-4057-9037-3A1693171CE5}"/>
              </a:ext>
            </a:extLst>
          </p:cNvPr>
          <p:cNvSpPr txBox="1"/>
          <p:nvPr/>
        </p:nvSpPr>
        <p:spPr>
          <a:xfrm>
            <a:off x="316013" y="2478634"/>
            <a:ext cx="6098796" cy="990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ítulo 4">
            <a:extLst>
              <a:ext uri="{FF2B5EF4-FFF2-40B4-BE49-F238E27FC236}">
                <a16:creationId xmlns:a16="http://schemas.microsoft.com/office/drawing/2014/main" id="{6F8B185B-B902-478D-A129-3FAAE8881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988" y="-20951"/>
            <a:ext cx="8770571" cy="134526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930"/>
              </a:spcBef>
              <a:spcAft>
                <a:spcPts val="800"/>
              </a:spcAft>
            </a:pPr>
            <a:r>
              <a:rPr lang="es-ES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Algunas propuestas…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4BF92AD-2704-4172-A081-04C26AA634F5}"/>
              </a:ext>
            </a:extLst>
          </p:cNvPr>
          <p:cNvSpPr/>
          <p:nvPr/>
        </p:nvSpPr>
        <p:spPr>
          <a:xfrm>
            <a:off x="1372169" y="1515271"/>
            <a:ext cx="3072927" cy="455755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s-ES" sz="10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Respecto de los servicios: </a:t>
            </a:r>
          </a:p>
          <a:p>
            <a:pPr lvl="0">
              <a:lnSpc>
                <a:spcPct val="107000"/>
              </a:lnSpc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diseñar y desarrollar instrumentos para la personalización (cuestionarios de empleabilidad, evaluación de competencias) que ayuden a perfilar (identificar objetivos profesionales  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adoptar modelos de contabilidad analítica en relación con el coste unitario de cada servicio;</a:t>
            </a:r>
          </a:p>
          <a:p>
            <a:pPr lvl="0">
              <a:lnSpc>
                <a:spcPct val="107000"/>
              </a:lnSpc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desplegar en el territorio y digitalizar procesos y herramientas; </a:t>
            </a: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formas estables de </a:t>
            </a: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cooperación y profesionalización en la prestación de los servicios (acción concertada/contratación plurianual); </a:t>
            </a:r>
          </a:p>
          <a:p>
            <a:pPr lvl="0">
              <a:lnSpc>
                <a:spcPct val="107000"/>
              </a:lnSpc>
            </a:pP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AF7D179-A390-45D7-9F32-DB369888D409}"/>
              </a:ext>
            </a:extLst>
          </p:cNvPr>
          <p:cNvSpPr/>
          <p:nvPr/>
        </p:nvSpPr>
        <p:spPr>
          <a:xfrm>
            <a:off x="4907920" y="1515270"/>
            <a:ext cx="3072927" cy="207892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Respecto de los programas 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adaptar al territorio, con fórmulas de concertación y gobernanza local y flexibilización de las características y condiciones de ejecución; 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s-ES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impulsar la innovación y el aprendizaje mutuo;</a:t>
            </a: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endParaRPr lang="es-ES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latin typeface="Calibri" panose="020F0502020204030204" pitchFamily="34" charset="0"/>
                <a:cs typeface="Times New Roman" panose="02020603050405020304" pitchFamily="18" charset="0"/>
              </a:rPr>
              <a:t>establecer formas estables de cooperación y profesionalización: acción concertada/contratación plurianual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A591048-6BE0-48BE-B0B0-E7F608156488}"/>
              </a:ext>
            </a:extLst>
          </p:cNvPr>
          <p:cNvSpPr/>
          <p:nvPr/>
        </p:nvSpPr>
        <p:spPr>
          <a:xfrm>
            <a:off x="4923025" y="3752943"/>
            <a:ext cx="3072926" cy="2319882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7000"/>
              </a:lnSpc>
            </a:pPr>
            <a:r>
              <a:rPr lang="es-ES" sz="10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Respecto de los recursos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s-ES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mejorar la calidad y la utilidad de los datos; 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adoptar un enfoque de la evaluación basada en la Teoría del Cambio;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un análisis funcional interno para identificar necesidades y aplicarse en mejorar la  competencia y el desempeño de gestores y técnicos;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s-E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5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D68F70-A1FF-4CA4-883F-CD76EDA2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023" y="129540"/>
            <a:ext cx="5207323" cy="5972157"/>
          </a:xfrm>
        </p:spPr>
        <p:txBody>
          <a:bodyPr anchor="b">
            <a:norm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Tres personas delante de una ventana grande">
            <a:extLst>
              <a:ext uri="{FF2B5EF4-FFF2-40B4-BE49-F238E27FC236}">
                <a16:creationId xmlns:a16="http://schemas.microsoft.com/office/drawing/2014/main" id="{559A760B-3409-40CF-8E48-9C6A0007D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5" r="18282"/>
          <a:stretch/>
        </p:blipFill>
        <p:spPr>
          <a:xfrm>
            <a:off x="318476" y="553673"/>
            <a:ext cx="4180341" cy="5696125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7A59B6-3F50-4E5B-9062-5EE0D455049A}"/>
              </a:ext>
            </a:extLst>
          </p:cNvPr>
          <p:cNvSpPr/>
          <p:nvPr/>
        </p:nvSpPr>
        <p:spPr>
          <a:xfrm>
            <a:off x="5809718" y="1345269"/>
            <a:ext cx="4957983" cy="445152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endParaRPr lang="es-ES" sz="14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4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400" b="1" dirty="0">
                <a:solidFill>
                  <a:srgbClr val="FFFF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Respecto del modelo de base de clasificación y gestión de las competencias profesionales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buFont typeface="Wingdings" panose="05000000000000000000" pitchFamily="2" charset="2"/>
              <a:buChar char="v"/>
            </a:pPr>
            <a:r>
              <a:rPr lang="es-ES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Adoptar un enfoque funcional adaptado a la organización productiva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¿Cuáles son los </a:t>
            </a:r>
            <a:r>
              <a:rPr lang="es-ES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mapas funcionales y las funciones productivas críticas 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las empresas que requieren o podrían requerir los servicios? 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¿Son homogéneas a nivel sectorial?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¿Cuáles son las </a:t>
            </a:r>
            <a:r>
              <a:rPr lang="es-ES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competencias críticas 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 estas funciones? 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¿Cómo se </a:t>
            </a:r>
            <a:r>
              <a:rPr lang="es-ES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acreditan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¿Cuáles son los </a:t>
            </a:r>
            <a:r>
              <a:rPr lang="es-ES" sz="12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paradigmas de la transformación </a:t>
            </a:r>
            <a:r>
              <a:rPr lang="es-ES" sz="1000" b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en la producción? ¿y en el funcionamiento del mercado de trabajo? </a:t>
            </a: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s-ES" sz="1000" b="1" dirty="0">
              <a:solidFill>
                <a:srgbClr val="FFFF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4">
            <a:extLst>
              <a:ext uri="{FF2B5EF4-FFF2-40B4-BE49-F238E27FC236}">
                <a16:creationId xmlns:a16="http://schemas.microsoft.com/office/drawing/2014/main" id="{3AD5F59A-9F31-429F-B88C-EAC697B60696}"/>
              </a:ext>
            </a:extLst>
          </p:cNvPr>
          <p:cNvSpPr txBox="1">
            <a:spLocks/>
          </p:cNvSpPr>
          <p:nvPr/>
        </p:nvSpPr>
        <p:spPr>
          <a:xfrm>
            <a:off x="5675722" y="-118962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5400" b="1" kern="1200" spc="1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5000"/>
              </a:lnSpc>
              <a:spcBef>
                <a:spcPts val="930"/>
              </a:spcBef>
              <a:spcAft>
                <a:spcPts val="800"/>
              </a:spcAft>
            </a:pPr>
            <a:r>
              <a:rPr lang="es-ES" sz="3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…y un deseo </a:t>
            </a:r>
          </a:p>
        </p:txBody>
      </p:sp>
    </p:spTree>
    <p:extLst>
      <p:ext uri="{BB962C8B-B14F-4D97-AF65-F5344CB8AC3E}">
        <p14:creationId xmlns:p14="http://schemas.microsoft.com/office/powerpoint/2010/main" val="95330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A16488AA-B498-4CDD-90D4-16082D4EC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90" r="-2" b="2633"/>
          <a:stretch/>
        </p:blipFill>
        <p:spPr>
          <a:xfrm>
            <a:off x="4986791" y="230310"/>
            <a:ext cx="4723022" cy="6262769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D68F70-A1FF-4CA4-883F-CD76EDA2A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4023" y="129540"/>
            <a:ext cx="5940139" cy="6363539"/>
          </a:xfrm>
        </p:spPr>
        <p:txBody>
          <a:bodyPr anchor="b">
            <a:norm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Tres personas delante de una ventana grande">
            <a:extLst>
              <a:ext uri="{FF2B5EF4-FFF2-40B4-BE49-F238E27FC236}">
                <a16:creationId xmlns:a16="http://schemas.microsoft.com/office/drawing/2014/main" id="{559A760B-3409-40CF-8E48-9C6A0007DC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15" r="18282"/>
          <a:stretch/>
        </p:blipFill>
        <p:spPr>
          <a:xfrm>
            <a:off x="153" y="431130"/>
            <a:ext cx="4716628" cy="6426869"/>
          </a:xfrm>
          <a:custGeom>
            <a:avLst/>
            <a:gdLst/>
            <a:ahLst/>
            <a:cxnLst/>
            <a:rect l="l" t="t" r="r" b="b"/>
            <a:pathLst>
              <a:path w="4710787" h="6858000">
                <a:moveTo>
                  <a:pt x="0" y="0"/>
                </a:moveTo>
                <a:lnTo>
                  <a:pt x="1214365" y="0"/>
                </a:lnTo>
                <a:lnTo>
                  <a:pt x="1994531" y="0"/>
                </a:lnTo>
                <a:lnTo>
                  <a:pt x="3087764" y="0"/>
                </a:lnTo>
                <a:lnTo>
                  <a:pt x="3109888" y="14997"/>
                </a:lnTo>
                <a:cubicBezTo>
                  <a:pt x="4137051" y="754641"/>
                  <a:pt x="4710787" y="2093192"/>
                  <a:pt x="4710787" y="3621656"/>
                </a:cubicBezTo>
                <a:cubicBezTo>
                  <a:pt x="4710787" y="4969131"/>
                  <a:pt x="3782062" y="5602839"/>
                  <a:pt x="2836437" y="6374814"/>
                </a:cubicBezTo>
                <a:cubicBezTo>
                  <a:pt x="2664234" y="6515397"/>
                  <a:pt x="2493607" y="6653108"/>
                  <a:pt x="2319789" y="6780599"/>
                </a:cubicBezTo>
                <a:lnTo>
                  <a:pt x="2208033" y="6858000"/>
                </a:lnTo>
                <a:lnTo>
                  <a:pt x="1994531" y="6858000"/>
                </a:lnTo>
                <a:lnTo>
                  <a:pt x="121436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E2DF75-01D3-4B23-8D8B-8303AA382BE3}"/>
              </a:ext>
            </a:extLst>
          </p:cNvPr>
          <p:cNvSpPr txBox="1"/>
          <p:nvPr/>
        </p:nvSpPr>
        <p:spPr>
          <a:xfrm>
            <a:off x="3624410" y="63193"/>
            <a:ext cx="609460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D739F3D-2187-4E57-8A2B-1FEA91574CDF}"/>
              </a:ext>
            </a:extLst>
          </p:cNvPr>
          <p:cNvSpPr/>
          <p:nvPr/>
        </p:nvSpPr>
        <p:spPr>
          <a:xfrm>
            <a:off x="4042381" y="3339668"/>
            <a:ext cx="3783436" cy="288717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ES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Función: Fabricación mecánica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Mantenimiento mecatrónico,  eléctrico y mecánico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Mantenimiento predictivo basado en </a:t>
            </a:r>
            <a:r>
              <a:rPr lang="es-ES" sz="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bigdata</a:t>
            </a: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sensores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Manejo de prensas pequeñas (manual, automática y progresiva)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Electroerosión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Fabricación aditiva. Impresión 3D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Manejo de herramientas por radiofrecuencia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Metrología por la evolución del aparataje de medición (MSA)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Defectología (AMEF)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Riesgos, normativa y controles medioambientales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0882B80-8FE8-475A-97FC-F5C98CDAEAFC}"/>
              </a:ext>
            </a:extLst>
          </p:cNvPr>
          <p:cNvSpPr/>
          <p:nvPr/>
        </p:nvSpPr>
        <p:spPr>
          <a:xfrm>
            <a:off x="338749" y="1325465"/>
            <a:ext cx="3424557" cy="420706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es-ES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Función: Diseño e ingeniería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Manejo de programas informáticos de diseño: 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CNC (Computer Numerical Control), </a:t>
            </a: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3D CAD (Computer Aided Design), </a:t>
            </a: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AUTOCAD, SIEMENS NX, PTC, CREO PARAMETRIC, </a:t>
            </a: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 (Computer-Aided Manufacturing) y </a:t>
            </a: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CATIA (Computer Aided Three-Dimensional Interactive Application). </a:t>
            </a: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SOLID WORKS. Modelado en 3D Y BIM, (REVIT Y ARCHICAD). 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Sistemas ciber-físicos, generados por software, sensores, procesadores y tecnologías de la comunicación, y los nuevos procesos de fabricación asociados.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Defectología (AMEF)</a:t>
            </a:r>
          </a:p>
          <a:p>
            <a:pPr marL="3429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Riesgos, normativa y </a:t>
            </a:r>
            <a:r>
              <a:rPr lang="es-E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controles medioambientales</a:t>
            </a:r>
          </a:p>
          <a:p>
            <a:pPr marL="34290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s-ES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Conocimientos y análisis de BIG DATA.</a:t>
            </a:r>
          </a:p>
          <a:p>
            <a:pPr marL="342900" lvl="0" indent="-342900"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s-E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BA460AD-0DB7-48F8-825B-9E9FD233F085}"/>
              </a:ext>
            </a:extLst>
          </p:cNvPr>
          <p:cNvSpPr/>
          <p:nvPr/>
        </p:nvSpPr>
        <p:spPr>
          <a:xfrm>
            <a:off x="7973384" y="1329453"/>
            <a:ext cx="3424557" cy="408564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Función: Digitalización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Automatización y procesos robotizados.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Robótica (tareas de operario/mantenedor).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Programación de máquinas de CNC mediante programas CAM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Administración y manejo de sistemas interconectados de procesos de fabricación.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Actualización a nuevas versiones de software relacionado con la automatización y controladores robóticos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Procesos relacionados con la Industria 4.0 (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, Cloud, Robótica, Simulación, Materiales avanzados, Realidad Virtual, Manufactura aditiva, Internet de las cosas, </a:t>
            </a:r>
            <a:r>
              <a:rPr lang="es-ES" sz="800" dirty="0" err="1">
                <a:latin typeface="Arial" panose="020B0604020202020204" pitchFamily="34" charset="0"/>
                <a:cs typeface="Arial" panose="020B0604020202020204" pitchFamily="34" charset="0"/>
              </a:rPr>
              <a:t>BigData</a:t>
            </a: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, Ciberseguridad, Inteligencia Artificial, Machine Learning)</a:t>
            </a:r>
          </a:p>
          <a:p>
            <a:pPr marL="342900" marR="0" indent="-34290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Programación de autómatas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05ECE3B-55BD-4990-9E9B-D2E32CE757FD}"/>
              </a:ext>
            </a:extLst>
          </p:cNvPr>
          <p:cNvSpPr/>
          <p:nvPr/>
        </p:nvSpPr>
        <p:spPr>
          <a:xfrm>
            <a:off x="4048458" y="431129"/>
            <a:ext cx="3783436" cy="2786474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es-ES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es-E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Función: Atención al paciente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Técnicas de comunicación y habilidades sociales con el paciente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Señales y síntomas para la derivación pacientes a otros servicios sanitarios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Alimentación y dietas para el cuidado de pacientes.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Prevención de riesgos laborales específicos en la movilización y traslado de pacientes.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  <a:defRPr/>
            </a:pPr>
            <a:r>
              <a:rPr lang="es-ES" sz="800" dirty="0">
                <a:latin typeface="Arial" panose="020B0604020202020204" pitchFamily="34" charset="0"/>
                <a:cs typeface="Arial" panose="020B0604020202020204" pitchFamily="34" charset="0"/>
              </a:rPr>
              <a:t>Bioética y humanización de la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15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1200" cap="none" spc="15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63BC2D5-A1A4-4E53-8B2E-679CE45C760B}"/>
              </a:ext>
            </a:extLst>
          </p:cNvPr>
          <p:cNvSpPr/>
          <p:nvPr/>
        </p:nvSpPr>
        <p:spPr>
          <a:xfrm>
            <a:off x="1005352" y="597594"/>
            <a:ext cx="1785218" cy="561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Ejemplos </a:t>
            </a:r>
          </a:p>
        </p:txBody>
      </p:sp>
    </p:spTree>
    <p:extLst>
      <p:ext uri="{BB962C8B-B14F-4D97-AF65-F5344CB8AC3E}">
        <p14:creationId xmlns:p14="http://schemas.microsoft.com/office/powerpoint/2010/main" val="56313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491F4F-FF02-42C3-B843-DB929C9BD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94" r="-1" b="414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18E260-8936-454D-A78C-AF8472537C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281" y="828784"/>
            <a:ext cx="5618431" cy="3285207"/>
          </a:xfrm>
        </p:spPr>
        <p:txBody>
          <a:bodyPr>
            <a:normAutofit/>
          </a:bodyPr>
          <a:lstStyle/>
          <a:p>
            <a:r>
              <a:rPr lang="es-ES" sz="28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Eskerrik</a:t>
            </a:r>
            <a:r>
              <a:rPr lang="es-ES" sz="28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s-ES" sz="280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asko</a:t>
            </a:r>
            <a:r>
              <a:rPr lang="es-ES" sz="28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br>
              <a:rPr lang="es-ES" sz="28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</a:br>
            <a:r>
              <a:rPr lang="es-ES" sz="280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Muchas gracias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A4B52A-9E21-4C0F-A7DD-664B4D618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080" y="4631475"/>
            <a:ext cx="5588349" cy="177995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endParaRPr lang="es-ES" sz="6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es-ES" sz="2000" dirty="0">
                <a:solidFill>
                  <a:schemeClr val="bg1"/>
                </a:solidFill>
              </a:rPr>
              <a:t>	 Jaime López Cossío</a:t>
            </a:r>
          </a:p>
        </p:txBody>
      </p:sp>
    </p:spTree>
    <p:extLst>
      <p:ext uri="{BB962C8B-B14F-4D97-AF65-F5344CB8AC3E}">
        <p14:creationId xmlns:p14="http://schemas.microsoft.com/office/powerpoint/2010/main" val="296554208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D242E"/>
    </a:dk2>
    <a:lt2>
      <a:srgbClr val="F2F1F1"/>
    </a:lt2>
    <a:accent1>
      <a:srgbClr val="4472C4"/>
    </a:accent1>
    <a:accent2>
      <a:srgbClr val="ED7D31"/>
    </a:accent2>
    <a:accent3>
      <a:srgbClr val="A3A3A3"/>
    </a:accent3>
    <a:accent4>
      <a:srgbClr val="CF9B00"/>
    </a:accent4>
    <a:accent5>
      <a:srgbClr val="5B9BD5"/>
    </a:accent5>
    <a:accent6>
      <a:srgbClr val="70AD47"/>
    </a:accent6>
    <a:hlink>
      <a:srgbClr val="D26012"/>
    </a:hlink>
    <a:folHlink>
      <a:srgbClr val="9A5879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BDCBCF1F9B5147B3AAFC586F726E3C" ma:contentTypeVersion="11" ma:contentTypeDescription="Crear nuevo documento." ma:contentTypeScope="" ma:versionID="cf0cd5afb190aa9405cd9c4f2d14d01b">
  <xsd:schema xmlns:xsd="http://www.w3.org/2001/XMLSchema" xmlns:xs="http://www.w3.org/2001/XMLSchema" xmlns:p="http://schemas.microsoft.com/office/2006/metadata/properties" xmlns:ns2="94450fdf-70a3-4dcb-944c-3e2e05d24f2d" xmlns:ns3="627f9abf-9168-4a0f-b271-e0092e4d338e" targetNamespace="http://schemas.microsoft.com/office/2006/metadata/properties" ma:root="true" ma:fieldsID="0d0a1231a9b3b65a29122bc55fb683cf" ns2:_="" ns3:_="">
    <xsd:import namespace="94450fdf-70a3-4dcb-944c-3e2e05d24f2d"/>
    <xsd:import namespace="627f9abf-9168-4a0f-b271-e0092e4d33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450fdf-70a3-4dcb-944c-3e2e05d24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9abf-9168-4a0f-b271-e0092e4d338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49A007-D501-4882-A9C8-E791B50B4835}"/>
</file>

<file path=customXml/itemProps2.xml><?xml version="1.0" encoding="utf-8"?>
<ds:datastoreItem xmlns:ds="http://schemas.openxmlformats.org/officeDocument/2006/customXml" ds:itemID="{A81EF1C1-20D7-48C0-BEE3-538CF9E18178}"/>
</file>

<file path=customXml/itemProps3.xml><?xml version="1.0" encoding="utf-8"?>
<ds:datastoreItem xmlns:ds="http://schemas.openxmlformats.org/officeDocument/2006/customXml" ds:itemID="{BE563CE1-7C8D-4C70-A2F7-BFDD1E0C4F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1060</Words>
  <Application>Microsoft Office PowerPoint</Application>
  <PresentationFormat>Panorámica</PresentationFormat>
  <Paragraphs>145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Meiryo</vt:lpstr>
      <vt:lpstr>Arial</vt:lpstr>
      <vt:lpstr>Calibri</vt:lpstr>
      <vt:lpstr>Corbel</vt:lpstr>
      <vt:lpstr>Courier New</vt:lpstr>
      <vt:lpstr>Roboto</vt:lpstr>
      <vt:lpstr>Symbol</vt:lpstr>
      <vt:lpstr>Wingdings</vt:lpstr>
      <vt:lpstr>SketchLinesVTI</vt:lpstr>
      <vt:lpstr>INNOVACIONES  EN POLÍTICAS DE EMPLEO.  Activación, formación  e inserción laboral.       </vt:lpstr>
      <vt:lpstr>Presentación de PowerPoint</vt:lpstr>
      <vt:lpstr>    </vt:lpstr>
      <vt:lpstr>3. Innovemos nosotros</vt:lpstr>
      <vt:lpstr>4. Algunas propuestas…</vt:lpstr>
      <vt:lpstr>          </vt:lpstr>
      <vt:lpstr>          </vt:lpstr>
      <vt:lpstr>Eskerrik asko  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COMPETENCIAS CLAVE   Capacidades transversales necesarias (prácticamente) en cualquier entorno de trabajo o de aprendizaje (comprensión lectora, competencia digital como usuario,      HABILIDADES  (CAPACIDADES “BLANDAS” / SOFT SKILLS)   Habilidades de actitud, motivación y comportamiento (valores y actitudes)     COMPETENCIAS ESPECÍFICAS  (CAPACIDADES “DURAS” / HARD SKILLS)    Capacidades que permiten realizar tareas o trabajos concretos</dc:title>
  <dc:creator>J LC</dc:creator>
  <cp:lastModifiedBy>J LC</cp:lastModifiedBy>
  <cp:revision>15</cp:revision>
  <dcterms:created xsi:type="dcterms:W3CDTF">2021-03-23T19:59:19Z</dcterms:created>
  <dcterms:modified xsi:type="dcterms:W3CDTF">2021-11-10T10:43:58Z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0x01010062BDCBCF1F9B5147B3AAFC586F726E3C</vt:lpwstr>
  </property>
</Properties>
</file>