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9" r:id="rId4"/>
    <p:sldId id="280" r:id="rId5"/>
    <p:sldId id="281" r:id="rId6"/>
    <p:sldId id="282" r:id="rId7"/>
    <p:sldId id="277" r:id="rId8"/>
    <p:sldId id="278" r:id="rId9"/>
    <p:sldId id="268" r:id="rId10"/>
    <p:sldId id="261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8F9AA0-AD5E-44E8-8A68-72126EAB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C6BB81A-DF6A-4B89-B1C4-EAF7E89A6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93076C-2CD1-403E-9C6C-B149E07E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C6C183-7000-4E50-97FC-EB530005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C289FB-C7DA-46CF-9DBC-05020381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C264FA-1D60-4588-B811-9300D7DF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3F156F8-4A9F-403D-8FF4-FFAFCAFFC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487656-5F05-49FC-9B7A-A554F96E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FAF845-8EA5-4EC5-BFAE-00242062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30B50-9E0F-4D97-9882-4DDAAC22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9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783DD5-5149-4762-BF41-5D82F222B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F9FA3D1-3858-4B4A-A2BD-2C1E34808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F1F7A8-3B6C-4E6D-B6F8-08231078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EA8D02-9596-4306-9FCD-71999DE9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5AA0E8-ACBA-4208-9EE0-D2433EBB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24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4F38AF-DC72-4589-90D4-6EE3E875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F2A6D7-8A82-49EA-9CBF-5EEBE9469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AAF759-0C0B-478D-8813-BF7158ED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0DF203-AAF4-499D-AADD-D8AFD6C6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457150-7F2F-4CDC-A8FD-68031EDD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83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B65E75-7BCD-4644-BD65-6D007666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1E302F7-9221-40E1-9180-C30EBA81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DE862A-27BE-4AA0-9E6E-FCA8844F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6C5B4A-3FEB-4D99-ACF9-E07AF64E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CE994B-49BE-4B16-B015-90D8449C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FFC276-4AF9-4EC8-BA64-15CD3F30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6633A8-8E6D-4032-B44C-292033EAD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E4A247E-84D7-4386-84CB-880E66604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BEFE84-6A6A-4826-AD61-ADF38137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DE2743-2512-47D3-87C7-30130CA4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35E8819-0250-45F6-A722-D0C75B22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46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A6627D-D128-4264-BFA0-68A601E0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39AD953-77AC-4DB1-8D67-EBC18E10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F3E0F-329B-4208-A8C9-CA8957753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9AAD2E3-7904-4068-A8BD-E8AA53243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46000E-CD1F-4122-A85B-0743A6933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487E72E-C480-450A-9133-45C644EA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AC740C0-569C-4F48-BB57-17DFA14F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683722D-2204-4021-863C-3FA660EB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99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37123-443A-4EE6-A1C8-64148AD1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59E90ED-F857-4225-B88A-468698E7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0159D76-F176-40E2-B861-ABA0873D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3140863-B0BF-4652-9B8D-53EAD360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44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B6ECDB8-6E79-438F-B8B3-BDA88BC0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FE596B0-0375-4231-B41B-38418DC6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CFE189C-FF60-468D-8D0F-21BB1750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3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491094-0EF1-42CB-832F-2B7A92EE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3305923-CFF5-46C3-BF59-1BD044B0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5B48419-0D71-4FB5-B411-1A4B74186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7DD0291-01E5-4DFD-BD95-1B55BDCB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DE67AA-1072-4894-A131-48018599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41D0819-609A-4FFA-BFC5-C7480FED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4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D9F646-B9CD-4C38-AF99-908198D5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6587FC9-5F60-44BF-91D7-E650AFF1D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316622F-E2FC-4495-9D3D-947AFDB5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FD87F0C-E77B-4D7A-97A2-E7E5BAEC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3D9D995-AB1F-4C40-82AA-EA49206F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6F79CC7-8751-4954-9091-00A54A6E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3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15A6CC1-C5F0-40FE-A48C-FF2CC15A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E42776-53F0-499B-93F7-774D4B92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7BFA94-7975-48B5-8415-2D2D9B27B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6AD1-3214-4D6D-A91F-B686144840DC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20B706-5965-48A2-8BC7-4CFF64978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E27D6B-936F-4094-A186-5D34EB6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D1D3-6A70-4954-97F7-418EA23CE0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8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66F25C-C200-4A15-BC9D-C8EC343E5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753" y="1284942"/>
            <a:ext cx="8755529" cy="1699092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002060"/>
                </a:solidFill>
              </a:rPr>
              <a:t>EMPLEO Y CONTRATO SOCIAL.</a:t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>¿Qué empleo y para qué contrato social?</a:t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/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>Antón Costas</a:t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000" b="1" dirty="0">
                <a:solidFill>
                  <a:srgbClr val="002060"/>
                </a:solidFill>
              </a:rPr>
              <a:t>Presidente del Consejo Económico y social de España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A5AE45A-A618-4A2A-8AAA-DDD8CDAD4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9906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IV CONGRESO EMPLEO EUSKADI</a:t>
            </a:r>
          </a:p>
          <a:p>
            <a:r>
              <a:rPr lang="es-ES" dirty="0">
                <a:solidFill>
                  <a:srgbClr val="002060"/>
                </a:solidFill>
              </a:rPr>
              <a:t>Vitoria, 14 de noviembre de 2021</a:t>
            </a:r>
          </a:p>
        </p:txBody>
      </p:sp>
    </p:spTree>
    <p:extLst>
      <p:ext uri="{BB962C8B-B14F-4D97-AF65-F5344CB8AC3E}">
        <p14:creationId xmlns:p14="http://schemas.microsoft.com/office/powerpoint/2010/main" val="373464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A2082F-C832-4941-804B-2FE647124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0" t="23442" r="13747" b="9020"/>
          <a:stretch/>
        </p:blipFill>
        <p:spPr>
          <a:xfrm>
            <a:off x="1518024" y="12984"/>
            <a:ext cx="8307293" cy="62264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11C5FB8-8ADC-4AE3-AB6C-50D1B80A013A}"/>
              </a:ext>
            </a:extLst>
          </p:cNvPr>
          <p:cNvSpPr txBox="1"/>
          <p:nvPr/>
        </p:nvSpPr>
        <p:spPr>
          <a:xfrm>
            <a:off x="1852706" y="6418729"/>
            <a:ext cx="781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A. Costas, “Laberintos de la prosperidad”, Galaxia </a:t>
            </a:r>
            <a:r>
              <a:rPr lang="es-ES" sz="1400" dirty="0" err="1"/>
              <a:t>Gutember</a:t>
            </a:r>
            <a:r>
              <a:rPr lang="es-ES" sz="1400" dirty="0"/>
              <a:t>, 2021 (octubre)</a:t>
            </a:r>
          </a:p>
        </p:txBody>
      </p:sp>
    </p:spTree>
    <p:extLst>
      <p:ext uri="{BB962C8B-B14F-4D97-AF65-F5344CB8AC3E}">
        <p14:creationId xmlns:p14="http://schemas.microsoft.com/office/powerpoint/2010/main" val="113830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6F7029-D117-4938-807F-4011D9CB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Lo que quiero decir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93D036-401E-48C5-8496-F3D532B3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801"/>
            <a:ext cx="10515600" cy="460505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endParaRPr lang="es-ES" b="1" dirty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El principal desafío que tenemos es revertir la elevada desigualdad y la pérdida de prosperidad compartida que han sufrido muchas comunidades y territorios. Para ello son necesarios buenos empleos, para más personas y en mayores lugares del país. A la vez, probablemente será necesario un compromiso para una garantía púbica de empleo, de tal forma que toda persona que quiera trabajar y no encuentre un empleo se le ofrezca un contrato de condiciones mínimas y dignas. </a:t>
            </a:r>
          </a:p>
          <a:p>
            <a:pPr marL="514350" indent="-514350" algn="just"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Dado que los buenos empleos los crean las buenas empresas –privadas, públicas y AAPP-, las políticas orientadas a la creación de buenos empleos tienen que operar en los ámbitos de la producción y la preproducción, más que en el de la post producción (redistribución).</a:t>
            </a:r>
          </a:p>
          <a:p>
            <a:pPr marL="514350" indent="-514350" algn="just"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Pero no será suficiente con identificar y aplicar buenas políticas. La magnitud e intensidad de los desafíos que para el empleo traen la automatización, la digitalización, la descarbonización y la pandemia requiere construir un nuevo compromiso moral y político en nuestras sociedades: un nuevo contrato social, que haga de terreno abonado para el éxito de las nuevas políticas sociales y de crecimiento. Las políticas son como las semillas que se esparcen sobre el campo; sólo dan los frutos esperados si la tierra está abonada para hacerlas fructificar. Esa es la función del contrato social.</a:t>
            </a:r>
          </a:p>
          <a:p>
            <a:pPr marL="514350" indent="-514350" algn="just"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El esfuerzo y las energías para construir ese nuevo contrato social centrado en los buenos empleos es enorme. Afortunadamente, la </a:t>
            </a:r>
            <a:r>
              <a:rPr lang="es-ES" b="1" dirty="0" err="1">
                <a:solidFill>
                  <a:srgbClr val="002060"/>
                </a:solidFill>
              </a:rPr>
              <a:t>Covid</a:t>
            </a:r>
            <a:r>
              <a:rPr lang="es-ES" b="1" dirty="0">
                <a:solidFill>
                  <a:srgbClr val="002060"/>
                </a:solidFill>
              </a:rPr>
              <a:t>, a la vez que ha rehabilitado elementos del viejo contrato social, ha abierto una “ventana de oportunidad” para construir otro nuevo. También ayuda la aparición de nuevas ideas económicas que … una sociedad más justa favorece un crecimiento más sano e inclusivo.</a:t>
            </a:r>
          </a:p>
          <a:p>
            <a:pPr marL="457200" lvl="1" indent="0">
              <a:buNone/>
            </a:pPr>
            <a:endParaRPr lang="es-ES" b="1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ES" b="1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ES" b="1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68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3F3754-7300-4679-9910-68F9E704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</a:rPr>
              <a:t>Dos preguntas </a:t>
            </a:r>
            <a:br>
              <a:rPr lang="es-ES" sz="3600" b="1" dirty="0">
                <a:solidFill>
                  <a:srgbClr val="002060"/>
                </a:solidFill>
              </a:rPr>
            </a:br>
            <a:r>
              <a:rPr lang="es-ES" sz="3600" b="1" dirty="0">
                <a:solidFill>
                  <a:srgbClr val="002060"/>
                </a:solidFill>
              </a:rPr>
              <a:t>que me han interesado en los últimos años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00F973-6E2D-4128-BD4F-0A82E802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¿Cuáles son las causas del fuerte malestar y resentimiento social, del exceso de polarización política y del populismo totalitario que padecen las democracias en este comienzo del siglo XXI?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¿Qué es lo que hace que una sociedad pluralista con economía de mercado funcione armoniosamente y prevenga a la democracia de caer en la barbarie del exceso de polarización y el populismo totalitario?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8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44B32-08FD-4C88-9950-7E72EEEA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¿Cuáles son las causas del fuerte malestar y resentimiento social, </a:t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>del exceso de polarización política y del populismo totalitario </a:t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>que padecen las democracias en este comienzo del siglo XXI?</a:t>
            </a:r>
            <a:r>
              <a:rPr lang="es-ES" sz="1600" dirty="0"/>
              <a:t/>
            </a:r>
            <a:br>
              <a:rPr lang="es-ES" sz="1600" dirty="0"/>
            </a:br>
            <a:endParaRPr lang="es-ES" sz="1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1307B9-C539-425B-B0EF-E7CE46CE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576"/>
            <a:ext cx="10515600" cy="4966447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Dos explicaciones del malestar y el populismo : </a:t>
            </a:r>
          </a:p>
          <a:p>
            <a:pPr marL="914400" lvl="1" indent="-457200">
              <a:buAutoNum type="alphaLcParenR"/>
            </a:pPr>
            <a:r>
              <a:rPr lang="es-ES" b="1" dirty="0">
                <a:solidFill>
                  <a:srgbClr val="002060"/>
                </a:solidFill>
              </a:rPr>
              <a:t>Cultural </a:t>
            </a:r>
          </a:p>
          <a:p>
            <a:pPr marL="914400" lvl="1" indent="-457200">
              <a:buAutoNum type="alphaLcParenR"/>
            </a:pPr>
            <a:r>
              <a:rPr lang="es-ES" b="1" dirty="0">
                <a:solidFill>
                  <a:srgbClr val="002060"/>
                </a:solidFill>
              </a:rPr>
              <a:t>Socioeconómica</a:t>
            </a:r>
          </a:p>
          <a:p>
            <a:r>
              <a:rPr lang="es-ES" b="1" dirty="0">
                <a:solidFill>
                  <a:srgbClr val="002060"/>
                </a:solidFill>
              </a:rPr>
              <a:t>El “efecto China”, la pérdida de prosperidad y el populismo: evidencia </a:t>
            </a:r>
          </a:p>
          <a:p>
            <a:r>
              <a:rPr lang="es-ES" b="1" dirty="0">
                <a:solidFill>
                  <a:srgbClr val="002060"/>
                </a:solidFill>
              </a:rPr>
              <a:t>¿Qué efecto dominará en la automatización y la digitalización, la sustitución de empleos o la creación de nuevos? Incertidumbre y miedo al futuro</a:t>
            </a:r>
          </a:p>
          <a:p>
            <a:r>
              <a:rPr lang="es-ES" b="1" dirty="0">
                <a:solidFill>
                  <a:srgbClr val="002060"/>
                </a:solidFill>
              </a:rPr>
              <a:t>¿Qué podemos aprender de la desindustrialización para afrontar la descarbonización de la economía?</a:t>
            </a:r>
          </a:p>
          <a:p>
            <a:r>
              <a:rPr lang="es-ES" b="1" dirty="0">
                <a:solidFill>
                  <a:srgbClr val="002060"/>
                </a:solidFill>
              </a:rPr>
              <a:t>¿Qué tipo de estrategias de política son más exitosas para hacer frente a  la incertidumbre?: políticas democráticas basadas en el consenso … que comunitaricen los riesgos.</a:t>
            </a:r>
          </a:p>
          <a:p>
            <a:r>
              <a:rPr lang="es-ES" b="1" dirty="0">
                <a:solidFill>
                  <a:srgbClr val="002060"/>
                </a:solidFill>
              </a:rPr>
              <a:t>Importancia de las estrategias de transición</a:t>
            </a:r>
          </a:p>
          <a:p>
            <a:r>
              <a:rPr lang="es-ES" b="1" dirty="0">
                <a:solidFill>
                  <a:srgbClr val="002060"/>
                </a:solidFill>
              </a:rPr>
              <a:t>Pero las buenas políticas sociales y de crecimiento, con ser importantes, no serán suficientes. Necesitamos construir un nuevo contrato social que sirva de marco moral, institucional y político para responder al reto de los buenos empleos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02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60D616-DE86-45D0-8F15-B6B839CE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002060"/>
                </a:solidFill>
              </a:rPr>
              <a:t>¿Qué es lo que hace que una sociedad pluralista con economía de mercado funcione armoniosamente y prevenga a la democracia de caer en la barbarie del exceso de polarización y el populismo totalitario? 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0902F8-C527-4A12-A271-815604437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600" b="1" dirty="0">
                <a:solidFill>
                  <a:srgbClr val="002060"/>
                </a:solidFill>
              </a:rPr>
              <a:t>“Cada vez que el mundo se transforma, hay que volver a J.J. Rousseau” y a los filósofos políticos de la Ilustración: la tradición “contractualista”.</a:t>
            </a:r>
          </a:p>
          <a:p>
            <a:r>
              <a:rPr lang="es-ES" sz="2600" b="1" dirty="0">
                <a:solidFill>
                  <a:srgbClr val="002060"/>
                </a:solidFill>
              </a:rPr>
              <a:t>¿Por qué los economistas (y los tecnólogos) no están familiarizados con la noción de contratos social? ¿Cuáles son las consecuencias?</a:t>
            </a:r>
          </a:p>
          <a:p>
            <a:r>
              <a:rPr lang="es-ES" sz="2600" b="1" dirty="0">
                <a:solidFill>
                  <a:srgbClr val="002060"/>
                </a:solidFill>
              </a:rPr>
              <a:t>La desigualdad y la pérdida de prosperidad fomentada durante la etapa de políticas neoliberales han actuado como un poderosos disolvente del contrato social de postguerra: el ejemplo de la “austeridad” de 2008 y 2010</a:t>
            </a:r>
          </a:p>
          <a:p>
            <a:r>
              <a:rPr lang="es-ES" sz="2600" b="1" dirty="0">
                <a:solidFill>
                  <a:srgbClr val="002060"/>
                </a:solidFill>
              </a:rPr>
              <a:t>Los laberintos de la prosperidad compartida: oferta política de contratos sociales … aunque no todos se concilian bien con el futuro.</a:t>
            </a:r>
          </a:p>
          <a:p>
            <a:r>
              <a:rPr lang="es-ES" sz="2600" b="1" dirty="0">
                <a:solidFill>
                  <a:srgbClr val="002060"/>
                </a:solidFill>
              </a:rPr>
              <a:t>¿Por qué un contrato social que combine políticas sociales para una sociedad más justa y una economía de mercado abierta puede traer buenos empleos?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36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2F0941-B866-4A87-A0B1-D285E013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¿Es posible construir un nuevo contrato social </a:t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>que combine justicia social, empleo y crecimiento?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45E638-AB66-4F26-9B35-AB6CDC65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La </a:t>
            </a:r>
            <a:r>
              <a:rPr lang="es-ES" b="1" dirty="0" err="1">
                <a:solidFill>
                  <a:srgbClr val="002060"/>
                </a:solidFill>
              </a:rPr>
              <a:t>Covid</a:t>
            </a:r>
            <a:r>
              <a:rPr lang="es-ES" b="1" dirty="0">
                <a:solidFill>
                  <a:srgbClr val="002060"/>
                </a:solidFill>
              </a:rPr>
              <a:t> como impulso para la rehabilitación de elementos del viejo contrato social y “ventana de oportunidad” para construir uno nuevo.</a:t>
            </a:r>
          </a:p>
          <a:p>
            <a:r>
              <a:rPr lang="es-ES" b="1" dirty="0">
                <a:solidFill>
                  <a:srgbClr val="002060"/>
                </a:solidFill>
              </a:rPr>
              <a:t>Incertidumbre radical, “velo de </a:t>
            </a:r>
            <a:r>
              <a:rPr lang="es-ES" b="1" dirty="0" err="1">
                <a:solidFill>
                  <a:srgbClr val="002060"/>
                </a:solidFill>
              </a:rPr>
              <a:t>ignorancia”y</a:t>
            </a:r>
            <a:r>
              <a:rPr lang="es-ES" b="1" dirty="0">
                <a:solidFill>
                  <a:srgbClr val="002060"/>
                </a:solidFill>
              </a:rPr>
              <a:t> contrato social</a:t>
            </a:r>
          </a:p>
          <a:p>
            <a:r>
              <a:rPr lang="es-ES" b="1" dirty="0">
                <a:solidFill>
                  <a:srgbClr val="002060"/>
                </a:solidFill>
              </a:rPr>
              <a:t>Nuevas ideas económicas: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una nueva epifanía en las relaciones entre justicia social y eficiencia económica.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Necesidad de nuevos marcos conceptuales para pensar la transición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El razonamiento de mercado como razonamiento moral.</a:t>
            </a:r>
          </a:p>
          <a:p>
            <a:r>
              <a:rPr lang="es-ES" b="1" dirty="0">
                <a:solidFill>
                  <a:srgbClr val="002060"/>
                </a:solidFill>
              </a:rPr>
              <a:t>Taxonomía de políticas contra la desigualdad y la creación de buenos empleos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7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619EB4E-0212-4858-B59F-FE5F2447D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4" t="20305" r="11191" b="9455"/>
          <a:stretch/>
        </p:blipFill>
        <p:spPr>
          <a:xfrm>
            <a:off x="2211294" y="416806"/>
            <a:ext cx="7876987" cy="57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1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C473338-C865-4F60-A435-92DF38F9D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5" t="20480" r="11830" b="8583"/>
          <a:stretch/>
        </p:blipFill>
        <p:spPr>
          <a:xfrm>
            <a:off x="1960282" y="164500"/>
            <a:ext cx="8322718" cy="63020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AE870FD-649F-4F3B-AE5B-405AF15D6CB1}"/>
              </a:ext>
            </a:extLst>
          </p:cNvPr>
          <p:cNvSpPr txBox="1"/>
          <p:nvPr/>
        </p:nvSpPr>
        <p:spPr>
          <a:xfrm>
            <a:off x="2229224" y="6466541"/>
            <a:ext cx="766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A. Costas y X.C. Arias, “Laberintos de la prosperidad”, Galaxia </a:t>
            </a:r>
            <a:r>
              <a:rPr lang="es-ES" dirty="0" err="1"/>
              <a:t>Gutember</a:t>
            </a:r>
            <a:r>
              <a:rPr lang="es-E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2627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C504B9B-2631-44A0-9006-745055879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4" t="22222" r="7299" b="13028"/>
          <a:stretch/>
        </p:blipFill>
        <p:spPr>
          <a:xfrm>
            <a:off x="998072" y="403365"/>
            <a:ext cx="10092398" cy="59137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B4266FF-F9E3-41CB-9284-9E66B2C5CF78}"/>
              </a:ext>
            </a:extLst>
          </p:cNvPr>
          <p:cNvSpPr txBox="1"/>
          <p:nvPr/>
        </p:nvSpPr>
        <p:spPr>
          <a:xfrm>
            <a:off x="1422400" y="6472518"/>
            <a:ext cx="959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A. Costas, “Laberintos de la prosperidad”, Galaxia </a:t>
            </a:r>
            <a:r>
              <a:rPr lang="es-ES" sz="1400" dirty="0" err="1"/>
              <a:t>Gutember</a:t>
            </a:r>
            <a:r>
              <a:rPr lang="es-ES" sz="1400" dirty="0"/>
              <a:t>, 2021 (0ctubre)</a:t>
            </a:r>
          </a:p>
        </p:txBody>
      </p:sp>
    </p:spTree>
    <p:extLst>
      <p:ext uri="{BB962C8B-B14F-4D97-AF65-F5344CB8AC3E}">
        <p14:creationId xmlns:p14="http://schemas.microsoft.com/office/powerpoint/2010/main" val="702404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BDCBCF1F9B5147B3AAFC586F726E3C" ma:contentTypeVersion="11" ma:contentTypeDescription="Crear nuevo documento." ma:contentTypeScope="" ma:versionID="cf0cd5afb190aa9405cd9c4f2d14d01b">
  <xsd:schema xmlns:xsd="http://www.w3.org/2001/XMLSchema" xmlns:xs="http://www.w3.org/2001/XMLSchema" xmlns:p="http://schemas.microsoft.com/office/2006/metadata/properties" xmlns:ns2="94450fdf-70a3-4dcb-944c-3e2e05d24f2d" xmlns:ns3="627f9abf-9168-4a0f-b271-e0092e4d338e" targetNamespace="http://schemas.microsoft.com/office/2006/metadata/properties" ma:root="true" ma:fieldsID="0d0a1231a9b3b65a29122bc55fb683cf" ns2:_="" ns3:_="">
    <xsd:import namespace="94450fdf-70a3-4dcb-944c-3e2e05d24f2d"/>
    <xsd:import namespace="627f9abf-9168-4a0f-b271-e0092e4d3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50fdf-70a3-4dcb-944c-3e2e05d24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9abf-9168-4a0f-b271-e0092e4d3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A31B9B-4D83-4C8E-B876-96336AE359A5}"/>
</file>

<file path=customXml/itemProps2.xml><?xml version="1.0" encoding="utf-8"?>
<ds:datastoreItem xmlns:ds="http://schemas.openxmlformats.org/officeDocument/2006/customXml" ds:itemID="{A050008D-ED09-4870-813A-F643900EF169}"/>
</file>

<file path=customXml/itemProps3.xml><?xml version="1.0" encoding="utf-8"?>
<ds:datastoreItem xmlns:ds="http://schemas.openxmlformats.org/officeDocument/2006/customXml" ds:itemID="{0C242717-65E4-452C-9D86-40C4D9B767E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868</Words>
  <Application>Microsoft Office PowerPoint</Application>
  <PresentationFormat>Panorámica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EMPLEO Y CONTRATO SOCIAL. ¿Qué empleo y para qué contrato social?  Antón Costas Presidente del Consejo Económico y social de España</vt:lpstr>
      <vt:lpstr>Lo que quiero decir</vt:lpstr>
      <vt:lpstr>Dos preguntas  que me han interesado en los últimos años</vt:lpstr>
      <vt:lpstr>¿Cuáles son las causas del fuerte malestar y resentimiento social,  del exceso de polarización política y del populismo totalitario  que padecen las democracias en este comienzo del siglo XXI? </vt:lpstr>
      <vt:lpstr>¿Qué es lo que hace que una sociedad pluralista con economía de mercado funcione armoniosamente y prevenga a la democracia de caer en la barbarie del exceso de polarización y el populismo totalitario?  </vt:lpstr>
      <vt:lpstr>¿Es posible construir un nuevo contrato social  que combine justicia social, empleo y crecimiento?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Antón Costas</dc:title>
  <dc:creator>Antón Costas</dc:creator>
  <cp:lastModifiedBy>Ismael Palomar Martínez</cp:lastModifiedBy>
  <cp:revision>54</cp:revision>
  <dcterms:created xsi:type="dcterms:W3CDTF">2021-09-10T10:15:55Z</dcterms:created>
  <dcterms:modified xsi:type="dcterms:W3CDTF">2021-11-15T00:09:58Z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0x01010062BDCBCF1F9B5147B3AAFC586F726E3C</vt:lpwstr>
  </property>
</Properties>
</file>