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7"/>
  </p:notesMasterIdLst>
  <p:sldIdLst>
    <p:sldId id="257" r:id="rId6"/>
    <p:sldId id="258" r:id="rId7"/>
    <p:sldId id="259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30" autoAdjust="0"/>
    <p:restoredTop sz="94660"/>
  </p:normalViewPr>
  <p:slideViewPr>
    <p:cSldViewPr snapToGrid="0">
      <p:cViewPr>
        <p:scale>
          <a:sx n="50" d="100"/>
          <a:sy n="50" d="100"/>
        </p:scale>
        <p:origin x="1572" y="7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878427-C5CF-42D5-B4D4-1F48A56AFDB1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D8EA9E-548E-4FEF-B6BF-72F121398D9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547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D8EA9E-548E-4FEF-B6BF-72F121398D93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2271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35177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3629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143055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65342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37048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193248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551813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709567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892448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86779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012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059123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49747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1410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850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773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5205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38849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2723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40068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2527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39443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1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7366E-8F04-4749-AB3B-E5A71CE5A353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923ED9-C0A0-48C7-B808-FAB52D174A1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810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60000"/>
                <a:lumOff val="40000"/>
              </a:schemeClr>
            </a:gs>
            <a:gs pos="74000">
              <a:schemeClr val="accent6">
                <a:lumMod val="40000"/>
                <a:lumOff val="60000"/>
              </a:schemeClr>
            </a:gs>
            <a:gs pos="83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2A992-FBC0-4F58-92C4-EBE9DD620669}" type="datetimeFigureOut">
              <a:rPr lang="es-ES" smtClean="0"/>
              <a:t>06/10/2020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50998-08EC-472D-99DE-FC8414C7AC0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72984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fif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emf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1.pn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jfif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image" Target="../media/image11.png"/><Relationship Id="rId7" Type="http://schemas.openxmlformats.org/officeDocument/2006/relationships/image" Target="../media/image4.jpeg"/><Relationship Id="rId12" Type="http://schemas.openxmlformats.org/officeDocument/2006/relationships/image" Target="../media/image9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.png"/><Relationship Id="rId11" Type="http://schemas.openxmlformats.org/officeDocument/2006/relationships/image" Target="../media/image8.jpeg"/><Relationship Id="rId5" Type="http://schemas.openxmlformats.org/officeDocument/2006/relationships/image" Target="../media/image2.jfif"/><Relationship Id="rId10" Type="http://schemas.openxmlformats.org/officeDocument/2006/relationships/image" Target="../media/image7.jpeg"/><Relationship Id="rId4" Type="http://schemas.openxmlformats.org/officeDocument/2006/relationships/image" Target="../media/image1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4000">
              <a:schemeClr val="accent2">
                <a:lumMod val="40000"/>
                <a:lumOff val="60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upo 31"/>
          <p:cNvGrpSpPr/>
          <p:nvPr/>
        </p:nvGrpSpPr>
        <p:grpSpPr>
          <a:xfrm>
            <a:off x="3158837" y="1092530"/>
            <a:ext cx="6097978" cy="5593277"/>
            <a:chOff x="3063834" y="534390"/>
            <a:chExt cx="6097978" cy="5593277"/>
          </a:xfrm>
        </p:grpSpPr>
        <p:sp>
          <p:nvSpPr>
            <p:cNvPr id="2" name="Elipse 1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4" name="Conector recto 3"/>
            <p:cNvCxnSpPr>
              <a:stCxn id="2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Conector recto 5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ector recto 8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CuadroTexto 11"/>
            <p:cNvSpPr txBox="1"/>
            <p:nvPr/>
          </p:nvSpPr>
          <p:spPr>
            <a:xfrm>
              <a:off x="4376058" y="1188845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Zigarreta elektronikoa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6789716" y="3001925"/>
              <a:ext cx="237209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Beroketa bidezko</a:t>
              </a:r>
            </a:p>
            <a:p>
              <a:r>
                <a:rPr lang="eu-ES" dirty="0" smtClean="0">
                  <a:latin typeface="Berlin Sans FB Demi" panose="020E0802020502020306" pitchFamily="34" charset="0"/>
                </a:rPr>
                <a:t>Tabako-produktuak</a:t>
              </a:r>
              <a:endParaRPr lang="eu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14" name="CuadroTexto 13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Berlin Sans FB Demi" panose="020E0802020502020306" pitchFamily="34" charset="0"/>
                </a:rPr>
                <a:t>Ur</a:t>
              </a:r>
              <a:r>
                <a:rPr lang="es-ES" dirty="0" smtClean="0">
                  <a:latin typeface="Berlin Sans FB Demi" panose="020E0802020502020306" pitchFamily="34" charset="0"/>
                </a:rPr>
                <a:t>-pipa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pic>
          <p:nvPicPr>
            <p:cNvPr id="16" name="Imagen 15"/>
            <p:cNvPicPr>
              <a:picLocks noChangeAspect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17" name="Imagen 16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20" name="Imagen 19"/>
            <p:cNvPicPr>
              <a:picLocks noChangeAspect="1"/>
            </p:cNvPicPr>
            <p:nvPr/>
          </p:nvPicPr>
          <p:blipFill rotWithShape="1"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23" name="Imagen 22"/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24" name="Imagen 23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26" name="Imagen 25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27" name="Imagen 26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28" name="Imagen 27"/>
            <p:cNvPicPr>
              <a:picLocks noChangeAspect="1"/>
            </p:cNvPicPr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3" name="CuadroTexto 32"/>
          <p:cNvSpPr txBox="1"/>
          <p:nvPr/>
        </p:nvSpPr>
        <p:spPr>
          <a:xfrm>
            <a:off x="1855522" y="296883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Berlin Sans FB Demi" panose="020E0802020502020306" pitchFamily="34" charset="0"/>
              </a:rPr>
              <a:t>TABAKO KONTSUMITZEKO MODU BERRIA</a:t>
            </a:r>
            <a:endParaRPr lang="es-ES" sz="3200" dirty="0">
              <a:latin typeface="Berlin Sans FB Demi" panose="020E0802020502020306" pitchFamily="34" charset="0"/>
            </a:endParaRPr>
          </a:p>
        </p:txBody>
      </p:sp>
      <p:pic>
        <p:nvPicPr>
          <p:cNvPr id="21" name="Imagen 20"/>
          <p:cNvPicPr/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652" y="403233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27874" y="570698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70240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5000">
              <a:schemeClr val="accent6">
                <a:lumMod val="20000"/>
                <a:lumOff val="80000"/>
              </a:schemeClr>
            </a:gs>
            <a:gs pos="70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1627909" y="255392"/>
            <a:ext cx="8601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UR-PIPA 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(</a:t>
            </a:r>
            <a:r>
              <a:rPr lang="eu-ES" sz="2400" dirty="0" err="1">
                <a:latin typeface="Berlin Sans FB Demi" panose="020E0802020502020306" pitchFamily="34" charset="0"/>
              </a:rPr>
              <a:t>katxinba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shisha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narguilea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hookah</a:t>
            </a:r>
            <a:r>
              <a:rPr lang="eu-ES" sz="2400" dirty="0">
                <a:latin typeface="Berlin Sans FB Demi" panose="020E0802020502020306" pitchFamily="34" charset="0"/>
              </a:rPr>
              <a:t> </a:t>
            </a:r>
            <a:r>
              <a:rPr lang="es-ES" sz="2400" dirty="0" smtClean="0">
                <a:latin typeface="Berlin Sans FB Demi" panose="020E0802020502020306" pitchFamily="34" charset="0"/>
              </a:rPr>
              <a:t>…)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747620" y="1048228"/>
            <a:ext cx="22206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2400" dirty="0">
                <a:latin typeface="Berlin Sans FB Demi" panose="020E0802020502020306" pitchFamily="34" charset="0"/>
              </a:rPr>
              <a:t>Zer da?</a:t>
            </a:r>
            <a:endParaRPr lang="es-ES" sz="2400" dirty="0">
              <a:latin typeface="Berlin Sans FB Demi" panose="020E0802020502020306" pitchFamily="34" charset="0"/>
            </a:endParaRPr>
          </a:p>
          <a:p>
            <a:endParaRPr lang="es-ES" sz="2400" dirty="0">
              <a:latin typeface="Berlin Sans FB Demi" panose="020E0802020502020306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747620" y="1556059"/>
            <a:ext cx="1085404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Tabakoaren eta lurrinen edo zaporeen arteko nahasketa bat erretzeko tresna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Osagaiak: oinarria urarekin, ke-hodia, euskarria eta mahuka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Ura erabiltzen da errekuntzaren kea hozteko eta iragazteko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 mahukaren bidez xurgatzen da</a:t>
            </a:r>
            <a:r>
              <a:rPr lang="es-ES" dirty="0" smtClean="0"/>
              <a:t>.</a:t>
            </a:r>
            <a:endParaRPr lang="es-ES" dirty="0"/>
          </a:p>
        </p:txBody>
      </p:sp>
      <p:sp>
        <p:nvSpPr>
          <p:cNvPr id="25" name="CuadroTexto 24"/>
          <p:cNvSpPr txBox="1"/>
          <p:nvPr/>
        </p:nvSpPr>
        <p:spPr>
          <a:xfrm>
            <a:off x="747620" y="3587384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u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Araudia:</a:t>
            </a:r>
            <a:endParaRPr lang="es-ES" sz="24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02796" y="4141381"/>
            <a:ext cx="1065216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Ur-piparako tabakoa tabako-produktutzat</a:t>
            </a: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hartzen da</a:t>
            </a:r>
            <a:r>
              <a:rPr lang="es-ES" dirty="0" smtClean="0"/>
              <a:t>. 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Ezin da kontsumitu erretzea debekatuta dagoen lekuetan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Erretzeko belarrez egindako produktuak ez daude tabako-produktu gisa araututa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Debekatuta dago 18 urtetik beherakoei ur-pipak eta ur-piparako tabakoa saltzea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pic>
        <p:nvPicPr>
          <p:cNvPr id="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1105" y="5287655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94305" y="48095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971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6000">
              <a:schemeClr val="accent6">
                <a:lumMod val="20000"/>
                <a:lumOff val="80000"/>
              </a:schemeClr>
            </a:gs>
            <a:gs pos="67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792794" y="1188591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Efectos en la salud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2" name="CuadroTexto 1"/>
          <p:cNvSpPr txBox="1"/>
          <p:nvPr/>
        </p:nvSpPr>
        <p:spPr>
          <a:xfrm>
            <a:off x="884648" y="1860588"/>
            <a:ext cx="1121030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u-ES" dirty="0"/>
              <a:t>Saio bat zigarreta baten kea 100 aldiz arnastearen baliokidea da</a:t>
            </a:r>
            <a:r>
              <a:rPr lang="eu-ES" dirty="0" smtClean="0"/>
              <a:t>.</a:t>
            </a:r>
          </a:p>
          <a:p>
            <a:pPr lvl="0"/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u-ES" dirty="0"/>
              <a:t>Saio batean </a:t>
            </a:r>
            <a:r>
              <a:rPr lang="eu-ES" b="1" i="1" dirty="0"/>
              <a:t>nikotina</a:t>
            </a:r>
            <a:r>
              <a:rPr lang="eu-ES" dirty="0"/>
              <a:t> kopuru handiagoa xurgatzen da. Berehala sortzen da </a:t>
            </a:r>
            <a:r>
              <a:rPr lang="eu-ES" b="1" i="1" dirty="0"/>
              <a:t>mendekotasuna</a:t>
            </a:r>
            <a:r>
              <a:rPr lang="eu-ES" dirty="0" smtClean="0"/>
              <a:t>.</a:t>
            </a:r>
          </a:p>
          <a:p>
            <a:pPr lvl="0"/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u-ES" dirty="0"/>
              <a:t>Errekuntza-agenteak (ikatza kasu) bere konposatu toxikoak igortzen ditu</a:t>
            </a:r>
            <a:r>
              <a:rPr lang="eu-ES" dirty="0" smtClean="0"/>
              <a:t>.</a:t>
            </a:r>
          </a:p>
          <a:p>
            <a:pPr lvl="0"/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u-ES" dirty="0"/>
              <a:t>Urak </a:t>
            </a:r>
            <a:r>
              <a:rPr lang="eu-ES" b="1" i="1" dirty="0"/>
              <a:t>ez ditu kearen substantzia toxikoak iragazten</a:t>
            </a:r>
            <a:r>
              <a:rPr lang="eu-ES" dirty="0"/>
              <a:t> (uretan disolbatu ezin direnak), hoztu besterik ez ditu egiten</a:t>
            </a:r>
            <a:r>
              <a:rPr lang="eu-ES" dirty="0" smtClean="0"/>
              <a:t>.</a:t>
            </a:r>
          </a:p>
          <a:p>
            <a:pPr lvl="0"/>
            <a:endParaRPr lang="es-ES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u-ES" dirty="0"/>
              <a:t>Mahuka eta ahokoak partekatzeak infekzioak transmititzeko bide ematen dute</a:t>
            </a:r>
            <a:r>
              <a:rPr lang="eu-ES" dirty="0" smtClean="0"/>
              <a:t>.</a:t>
            </a:r>
          </a:p>
          <a:p>
            <a:pPr lvl="0"/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Inguruneko kearen eraginpean egotea kaltegarria da</a:t>
            </a:r>
            <a:endParaRPr lang="es-E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1" y="5274652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9242" y="5769952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CuadroTexto 7"/>
          <p:cNvSpPr txBox="1"/>
          <p:nvPr/>
        </p:nvSpPr>
        <p:spPr>
          <a:xfrm>
            <a:off x="1627909" y="255392"/>
            <a:ext cx="86019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UR-PIPA </a:t>
            </a:r>
            <a:r>
              <a:rPr kumimoji="0" lang="es-ES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(</a:t>
            </a:r>
            <a:r>
              <a:rPr lang="eu-ES" sz="2400" dirty="0" err="1">
                <a:latin typeface="Berlin Sans FB Demi" panose="020E0802020502020306" pitchFamily="34" charset="0"/>
              </a:rPr>
              <a:t>katxinba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shisha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narguilea</a:t>
            </a:r>
            <a:r>
              <a:rPr lang="eu-ES" sz="2400" dirty="0">
                <a:latin typeface="Berlin Sans FB Demi" panose="020E0802020502020306" pitchFamily="34" charset="0"/>
              </a:rPr>
              <a:t>, </a:t>
            </a:r>
            <a:r>
              <a:rPr lang="eu-ES" sz="2400" dirty="0" err="1">
                <a:latin typeface="Berlin Sans FB Demi" panose="020E0802020502020306" pitchFamily="34" charset="0"/>
              </a:rPr>
              <a:t>hookah</a:t>
            </a:r>
            <a:r>
              <a:rPr lang="eu-ES" sz="2400" dirty="0">
                <a:latin typeface="Berlin Sans FB Demi" panose="020E0802020502020306" pitchFamily="34" charset="0"/>
              </a:rPr>
              <a:t> </a:t>
            </a:r>
            <a:r>
              <a:rPr lang="es-ES" sz="2400" dirty="0" smtClean="0">
                <a:latin typeface="Berlin Sans FB Demi" panose="020E0802020502020306" pitchFamily="34" charset="0"/>
              </a:rPr>
              <a:t>…)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51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356260"/>
            <a:ext cx="6654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ZIGARRETA ELEKTRONIKOA</a:t>
            </a: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558140" y="1923803"/>
            <a:ext cx="1087779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/>
              <a:t>Bateria batek elikatzen duen gailua da. Normalean nikotina duen likido bat, hainbat konposatu aromatizatzaile eta beste gehigarri batzuk erabiltzen ditu, hala nola </a:t>
            </a:r>
            <a:r>
              <a:rPr lang="eu-ES" dirty="0" err="1" smtClean="0"/>
              <a:t>propilenglikola</a:t>
            </a:r>
            <a:r>
              <a:rPr lang="eu-ES" dirty="0" smtClean="0"/>
              <a:t> eta glizerina begetala.</a:t>
            </a:r>
          </a:p>
          <a:p>
            <a:endParaRPr lang="eu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/>
              <a:t>Likidoa berotu egiten da eta erabiltzaileak arnasten duen aerosol bat sortzen du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/>
              <a:t>Hainbat modu, tamaina eta gailu mota daude: batzuek zigarreta tradizionalaren antza dute, beste batzuek tanke txiki bat dute eta beste batzuek USB memoria forma dute</a:t>
            </a:r>
            <a:r>
              <a:rPr lang="es-ES" dirty="0" smtClean="0"/>
              <a:t>.</a:t>
            </a:r>
            <a:r>
              <a:rPr lang="es-ES" dirty="0"/>
              <a:t/>
            </a:r>
            <a:br>
              <a:rPr lang="es-ES" dirty="0"/>
            </a:b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/>
              <a:t>Zigarreta elektroniko gehienek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nikotina</a:t>
            </a:r>
            <a:r>
              <a:rPr lang="eu-ES" dirty="0" smtClean="0"/>
              <a:t> dute, eta, beraz, horien erabilerak mendekotasuna sor dezake..</a:t>
            </a:r>
            <a:endParaRPr lang="eu-ES" dirty="0" smtClean="0"/>
          </a:p>
          <a:p>
            <a:endParaRPr lang="eu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smtClean="0"/>
              <a:t>Gailu batzuek 20 zigarretako pakete batek adina nikotina izan dezakete. Hamar ahokadek zigarro bat erretzearen nikotina kopuru bera eman dezakete</a:t>
            </a:r>
            <a:r>
              <a:rPr lang="eu-ES" dirty="0" smtClean="0"/>
              <a:t>.</a:t>
            </a:r>
          </a:p>
          <a:p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dirty="0" err="1"/>
              <a:t>Zigarreta</a:t>
            </a:r>
            <a:r>
              <a:rPr lang="es-ES" dirty="0"/>
              <a:t> </a:t>
            </a:r>
            <a:r>
              <a:rPr lang="es-ES" dirty="0" err="1"/>
              <a:t>elektronikoak</a:t>
            </a:r>
            <a:r>
              <a:rPr lang="es-ES" dirty="0"/>
              <a:t> </a:t>
            </a:r>
            <a:r>
              <a:rPr lang="es-ES" dirty="0" err="1"/>
              <a:t>erabiltzen</a:t>
            </a:r>
            <a:r>
              <a:rPr lang="es-ES" dirty="0"/>
              <a:t> </a:t>
            </a:r>
            <a:r>
              <a:rPr lang="es-ES" dirty="0" err="1"/>
              <a:t>dituzten</a:t>
            </a:r>
            <a:r>
              <a:rPr lang="es-ES" dirty="0"/>
              <a:t> </a:t>
            </a:r>
            <a:r>
              <a:rPr lang="es-ES" dirty="0" err="1"/>
              <a:t>nerabeek</a:t>
            </a:r>
            <a:r>
              <a:rPr lang="es-ES" dirty="0"/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joera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handiagoa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dute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zigarretak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erretzen</a:t>
            </a:r>
            <a:r>
              <a:rPr lang="es-ES" b="1" i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s-ES" b="1" i="1" dirty="0" err="1">
                <a:solidFill>
                  <a:schemeClr val="accent1">
                    <a:lumMod val="50000"/>
                  </a:schemeClr>
                </a:solidFill>
              </a:rPr>
              <a:t>hasteko</a:t>
            </a:r>
            <a:endParaRPr lang="es-ES" b="1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1353787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 err="1" smtClean="0">
                <a:latin typeface="Berlin Sans FB Demi" panose="020E0802020502020306" pitchFamily="34" charset="0"/>
              </a:rPr>
              <a:t>Zer</a:t>
            </a:r>
            <a:r>
              <a:rPr lang="es-ES" sz="2400" dirty="0" smtClean="0">
                <a:latin typeface="Berlin Sans FB Demi" panose="020E0802020502020306" pitchFamily="34" charset="0"/>
              </a:rPr>
              <a:t> da?</a:t>
            </a:r>
            <a:endParaRPr lang="es-ES" sz="2400" dirty="0">
              <a:latin typeface="Berlin Sans FB Demi" panose="020E0802020502020306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02550" y="5333268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72088" y="35626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529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1262" y="1258784"/>
            <a:ext cx="110559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Nerabezaroan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nikotinaren eraginpean  </a:t>
            </a:r>
            <a:r>
              <a:rPr lang="eu-ES" dirty="0"/>
              <a:t>egoteak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ondorioak izan ditzake epe luzera</a:t>
            </a:r>
            <a:r>
              <a:rPr lang="eu-ES" dirty="0"/>
              <a:t>; bereziki, arretaz, ikaskuntzaz eta memoriaz arduratzen diren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garuneko</a:t>
            </a:r>
            <a:r>
              <a:rPr lang="eu-ES" dirty="0"/>
              <a:t> zatietan, nikotinarekiko mendekotasuna sustatzen baitute.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Nerabezaroan nikotinaren </a:t>
            </a:r>
            <a:r>
              <a:rPr lang="eu-ES" dirty="0"/>
              <a:t>eraginpean egoteak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sariak prozesatzen dituzten garuneko funtzio nagusiei </a:t>
            </a:r>
            <a:r>
              <a:rPr lang="eu-ES" dirty="0"/>
              <a:t>eragiten die, eta horrek gazteak nikotinarekiko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mendekotasuna</a:t>
            </a:r>
            <a:r>
              <a:rPr lang="eu-ES" dirty="0"/>
              <a:t> izatea laguntzen du.</a:t>
            </a:r>
            <a:endParaRPr lang="es-E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/>
              <a:t>Zigarreta elektronikoko eta sortzen duen aerosoleko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produktu kimikoek </a:t>
            </a:r>
            <a:r>
              <a:rPr lang="eu-ES" dirty="0"/>
              <a:t>kalte egin diezaiekete birikei</a:t>
            </a:r>
            <a:r>
              <a:rPr lang="es-ES" dirty="0" smtClean="0"/>
              <a:t>: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/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u-ES" b="1" i="1" dirty="0" err="1">
                <a:solidFill>
                  <a:schemeClr val="accent1">
                    <a:lumMod val="50000"/>
                  </a:schemeClr>
                </a:solidFill>
              </a:rPr>
              <a:t>Diazetiloa</a:t>
            </a:r>
            <a:r>
              <a:rPr lang="eu-ES" dirty="0"/>
              <a:t> dastagarri gisa erabiltzen den produktu kimiko bat da, eta, arnasten denean, biriketako gaixotasun buxatzaile itzulezin bat eragin dezake, «krispeta-birikak» izenez ezaguna</a:t>
            </a:r>
            <a:r>
              <a:rPr lang="es-ES" dirty="0" err="1" smtClean="0"/>
              <a:t>ducir</a:t>
            </a:r>
            <a:r>
              <a:rPr lang="es-ES" dirty="0" smtClean="0"/>
              <a:t> </a:t>
            </a:r>
            <a:r>
              <a:rPr lang="es-ES" dirty="0" smtClean="0"/>
              <a:t>a una enfermedad pulmonar obstructiva irreversible, conocida como “pulmones de palomita”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u-ES" dirty="0"/>
              <a:t>Aerosolak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formaldehidoa</a:t>
            </a:r>
            <a:r>
              <a:rPr lang="eu-ES" dirty="0"/>
              <a:t> eta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akroleina</a:t>
            </a:r>
            <a:r>
              <a:rPr lang="eu-ES" dirty="0"/>
              <a:t> izan ditzake. Zigarretaren kean ere produktu kimiko toxiko horiek </a:t>
            </a:r>
            <a:r>
              <a:rPr lang="eu-ES" dirty="0" smtClean="0"/>
              <a:t>daude</a:t>
            </a:r>
          </a:p>
          <a:p>
            <a:pPr marL="742950" lvl="1" indent="-285750">
              <a:buFont typeface="Wingdings" panose="05000000000000000000" pitchFamily="2" charset="2"/>
              <a:buChar char="q"/>
            </a:pPr>
            <a:r>
              <a:rPr lang="eu-ES" dirty="0"/>
              <a:t>Aerosolak partikula metaliko mikroskopikoak izan ditzake, hala nola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nikela</a:t>
            </a:r>
            <a:r>
              <a:rPr lang="eu-ES" dirty="0"/>
              <a:t>,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eztainua</a:t>
            </a:r>
            <a:r>
              <a:rPr lang="eu-ES" dirty="0"/>
              <a:t> eta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beruna</a:t>
            </a:r>
            <a:r>
              <a:rPr lang="eu-ES" dirty="0"/>
              <a:t>. Partikula horiek sakon arnas hartuta irits daitezke biriketara</a:t>
            </a:r>
            <a:endParaRPr lang="es-ES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51262" y="356260"/>
            <a:ext cx="75116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ZIGARRETA ELEKTRONIKOA</a:t>
            </a:r>
            <a:endParaRPr lang="es-E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 Demi" panose="020E0802020502020306" pitchFamily="34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2" y="5458267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3615" y="578309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533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8158348" y="5925787"/>
            <a:ext cx="307162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/>
              <a:t>(</a:t>
            </a:r>
            <a:r>
              <a:rPr lang="en-US" sz="900" dirty="0" err="1" smtClean="0"/>
              <a:t>Iturria</a:t>
            </a:r>
            <a:r>
              <a:rPr lang="en-US" sz="900" dirty="0" smtClean="0"/>
              <a:t>: </a:t>
            </a:r>
            <a:r>
              <a:rPr lang="en-US" sz="900" dirty="0"/>
              <a:t>CDC, Centers for Disease Control and Prevention)</a:t>
            </a:r>
            <a:endParaRPr lang="es-ES" sz="900" dirty="0"/>
          </a:p>
          <a:p>
            <a:endParaRPr lang="es-ES" dirty="0"/>
          </a:p>
        </p:txBody>
      </p:sp>
      <p:pic>
        <p:nvPicPr>
          <p:cNvPr id="4" name="Imagen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7119" y="5743056"/>
            <a:ext cx="562341" cy="69056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458" y="5925787"/>
            <a:ext cx="663575" cy="666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0169" y="1176337"/>
            <a:ext cx="9886950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072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40000"/>
                <a:lumOff val="60000"/>
              </a:schemeClr>
            </a:gs>
            <a:gs pos="59000">
              <a:schemeClr val="accent6">
                <a:lumMod val="20000"/>
                <a:lumOff val="80000"/>
              </a:schemeClr>
            </a:gs>
            <a:gs pos="100000">
              <a:schemeClr val="accent6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Imagen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815" y="5509845"/>
            <a:ext cx="864887" cy="1004821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135" y="5758323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25" name="CuadroTexto 24"/>
          <p:cNvSpPr txBox="1"/>
          <p:nvPr/>
        </p:nvSpPr>
        <p:spPr>
          <a:xfrm>
            <a:off x="2118335" y="182192"/>
            <a:ext cx="868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dirty="0" smtClean="0">
                <a:latin typeface="Berlin Sans FB Demi" panose="020E0802020502020306" pitchFamily="34" charset="0"/>
              </a:rPr>
              <a:t>TABAKO KONTSUMITZEKO MODU BERRIA</a:t>
            </a:r>
            <a:endParaRPr lang="es-ES" sz="3200" dirty="0">
              <a:latin typeface="Berlin Sans FB Demi" panose="020E0802020502020306" pitchFamily="34" charset="0"/>
            </a:endParaRPr>
          </a:p>
        </p:txBody>
      </p:sp>
      <p:grpSp>
        <p:nvGrpSpPr>
          <p:cNvPr id="30" name="Grupo 29"/>
          <p:cNvGrpSpPr/>
          <p:nvPr/>
        </p:nvGrpSpPr>
        <p:grpSpPr>
          <a:xfrm>
            <a:off x="3043929" y="921389"/>
            <a:ext cx="6097978" cy="5593277"/>
            <a:chOff x="3063834" y="534390"/>
            <a:chExt cx="6097978" cy="5593277"/>
          </a:xfrm>
        </p:grpSpPr>
        <p:sp>
          <p:nvSpPr>
            <p:cNvPr id="31" name="Elipse 30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34" name="Conector recto 33"/>
            <p:cNvCxnSpPr>
              <a:stCxn id="31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34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ector recto 35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CuadroTexto 36"/>
            <p:cNvSpPr txBox="1"/>
            <p:nvPr/>
          </p:nvSpPr>
          <p:spPr>
            <a:xfrm>
              <a:off x="4376058" y="1188845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Zigarreta elektronikoa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6789716" y="3001925"/>
              <a:ext cx="237209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Beroketa bidezko</a:t>
              </a:r>
            </a:p>
            <a:p>
              <a:r>
                <a:rPr lang="eu-ES" dirty="0" smtClean="0">
                  <a:latin typeface="Berlin Sans FB Demi" panose="020E0802020502020306" pitchFamily="34" charset="0"/>
                </a:rPr>
                <a:t>Tabako-produktuak</a:t>
              </a:r>
              <a:endParaRPr lang="eu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39" name="CuadroTexto 38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Berlin Sans FB Demi" panose="020E0802020502020306" pitchFamily="34" charset="0"/>
                </a:rPr>
                <a:t>Ur</a:t>
              </a:r>
              <a:r>
                <a:rPr lang="es-ES" dirty="0" smtClean="0">
                  <a:latin typeface="Berlin Sans FB Demi" panose="020E0802020502020306" pitchFamily="34" charset="0"/>
                </a:rPr>
                <a:t>-pipa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pic>
          <p:nvPicPr>
            <p:cNvPr id="40" name="Imagen 39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41" name="Imagen 40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42" name="Imagen 41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43" name="Imagen 42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44" name="Imagen 43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45" name="Imagen 44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46" name="Imagen 4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47" name="Imagen 46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48" name="Imagen 47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8762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65018" y="384291"/>
            <a:ext cx="11606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u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BEROKETA BIDEZKO TABAKO-PRODUKTUAK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(</a:t>
            </a:r>
            <a:r>
              <a:rPr lang="es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TP)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28898" y="1373865"/>
            <a:ext cx="22206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u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Zer </a:t>
            </a:r>
            <a:r>
              <a:rPr lang="eu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da </a:t>
            </a:r>
            <a:r>
              <a:rPr lang="es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?</a:t>
            </a:r>
            <a:endParaRPr lang="es-ES" sz="24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2058859"/>
            <a:ext cx="102443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Elektronikoki eta errekuntzarik gabe berotutako tabako-produktua da (400º C gehienez).</a:t>
            </a:r>
            <a:endParaRPr lang="es-ES" dirty="0"/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Ez dauka likidorik barruan, tabako prozesatua baizik (txikitua edo hautsa)</a:t>
            </a: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823322" y="3945369"/>
            <a:ext cx="992777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endParaRPr lang="es-ES" dirty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eu-ES" dirty="0"/>
              <a:t>Tabako-produktua (</a:t>
            </a:r>
            <a:r>
              <a:rPr lang="eu-ES" i="1" dirty="0"/>
              <a:t>stick</a:t>
            </a:r>
            <a:r>
              <a:rPr lang="eu-ES" dirty="0"/>
              <a:t> erako zigarreta edo kapsulan)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r>
              <a:rPr lang="es-ES" dirty="0">
                <a:solidFill>
                  <a:prstClr val="black"/>
                </a:solidFill>
              </a:rPr>
              <a:t>+ </a:t>
            </a:r>
            <a:r>
              <a:rPr lang="eu-ES" dirty="0"/>
              <a:t>Berotzeko gailu elektronikoa </a:t>
            </a:r>
            <a:r>
              <a:rPr lang="es-ES" dirty="0" smtClean="0">
                <a:solidFill>
                  <a:prstClr val="black"/>
                </a:solidFill>
              </a:rPr>
              <a:t> </a:t>
            </a:r>
            <a:endParaRPr lang="es-ES" dirty="0">
              <a:solidFill>
                <a:prstClr val="black"/>
              </a:solidFill>
            </a:endParaRPr>
          </a:p>
          <a:p>
            <a:pPr lvl="0" algn="ctr">
              <a:defRPr/>
            </a:pPr>
            <a:r>
              <a:rPr lang="es-ES" dirty="0">
                <a:solidFill>
                  <a:prstClr val="black"/>
                </a:solidFill>
              </a:rPr>
              <a:t>+ </a:t>
            </a:r>
          </a:p>
          <a:p>
            <a:pPr lvl="0" algn="ctr">
              <a:defRPr/>
            </a:pPr>
            <a:r>
              <a:rPr lang="eu-ES" dirty="0"/>
              <a:t>Bateria kargatzeko gailua</a:t>
            </a:r>
            <a:endParaRPr lang="es-ES" dirty="0"/>
          </a:p>
        </p:txBody>
      </p:sp>
      <p:sp>
        <p:nvSpPr>
          <p:cNvPr id="6" name="CuadroTexto 5"/>
          <p:cNvSpPr txBox="1"/>
          <p:nvPr/>
        </p:nvSpPr>
        <p:spPr>
          <a:xfrm>
            <a:off x="586098" y="3371446"/>
            <a:ext cx="2054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s-ES"/>
            </a:defPPr>
          </a:lstStyle>
          <a:p>
            <a:r>
              <a:rPr lang="eu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Osagaiak</a:t>
            </a:r>
            <a:endParaRPr lang="es-ES" sz="24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pic>
        <p:nvPicPr>
          <p:cNvPr id="7" name="Imagen 6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256922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n 7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018" y="5500329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1112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65018" y="2683050"/>
            <a:ext cx="1024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5018" y="2717325"/>
            <a:ext cx="10984677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Tabakoaren gainerako produktuen tratamendu berbera du</a:t>
            </a:r>
            <a:r>
              <a:rPr lang="es-ES" dirty="0" smtClean="0">
                <a:solidFill>
                  <a:prstClr val="black"/>
                </a:solidFill>
              </a:rPr>
              <a:t>:</a:t>
            </a: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u-ES" dirty="0"/>
              <a:t>Debekatuta dago adingabeei </a:t>
            </a:r>
            <a:r>
              <a:rPr lang="eu-ES" dirty="0" smtClean="0"/>
              <a:t>saltzea</a:t>
            </a:r>
          </a:p>
          <a:p>
            <a:pPr lvl="1"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u-ES" dirty="0"/>
              <a:t>Ezin da erabili ohiko tabakoa erretzea debekatuta dagoen </a:t>
            </a:r>
            <a:r>
              <a:rPr lang="eu-ES" dirty="0" smtClean="0"/>
              <a:t>espazioetan</a:t>
            </a: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742950" lvl="1" indent="-285750">
              <a:buFont typeface="Wingdings" panose="05000000000000000000" pitchFamily="2" charset="2"/>
              <a:buChar char="q"/>
              <a:defRPr/>
            </a:pPr>
            <a:r>
              <a:rPr lang="eu-ES" dirty="0"/>
              <a:t>Debekatuta daude produktu horien sustapena, publizitatea eta babesa (saltokietan izan ezik)</a:t>
            </a:r>
            <a:endParaRPr lang="es-ES" dirty="0">
              <a:solidFill>
                <a:prstClr val="black"/>
              </a:solidFill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65018" y="1703211"/>
            <a:ext cx="307570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u-ES" sz="2400" dirty="0" smtClean="0">
                <a:solidFill>
                  <a:prstClr val="black"/>
                </a:solidFill>
                <a:latin typeface="Berlin Sans FB Demi" panose="020E0802020502020306" pitchFamily="34" charset="0"/>
              </a:rPr>
              <a:t>Araudia:</a:t>
            </a:r>
            <a:endParaRPr kumimoji="0" lang="es-E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pic>
        <p:nvPicPr>
          <p:cNvPr id="8" name="Imagen 7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261" y="5391883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Imagen 8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828595"/>
            <a:ext cx="6635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CuadroTexto 9"/>
          <p:cNvSpPr txBox="1"/>
          <p:nvPr/>
        </p:nvSpPr>
        <p:spPr>
          <a:xfrm>
            <a:off x="665018" y="384291"/>
            <a:ext cx="116064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u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BEROKETA BIDEZKO </a:t>
            </a:r>
            <a:r>
              <a:rPr lang="eu-ES" sz="360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TABAKO-PRODUKTUAK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(</a:t>
            </a:r>
            <a:r>
              <a:rPr lang="es-ES" sz="3600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 Demi" panose="020E0802020502020306" pitchFamily="34" charset="0"/>
              </a:rPr>
              <a:t>BTP</a:t>
            </a: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 Demi" panose="020E0802020502020306" pitchFamily="34" charset="0"/>
                <a:ea typeface="+mn-ea"/>
                <a:cs typeface="+mn-cs"/>
              </a:rPr>
              <a:t>)</a:t>
            </a:r>
            <a:endParaRPr kumimoji="0" lang="es-E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301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0000">
              <a:schemeClr val="accent6">
                <a:lumMod val="40000"/>
                <a:lumOff val="60000"/>
              </a:schemeClr>
            </a:gs>
            <a:gs pos="4425">
              <a:schemeClr val="accent6">
                <a:lumMod val="20000"/>
                <a:lumOff val="80000"/>
              </a:schemeClr>
            </a:gs>
            <a:gs pos="77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60000"/>
                <a:lumOff val="4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51261" y="1154312"/>
            <a:ext cx="53018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u-ES" sz="2400" dirty="0">
                <a:solidFill>
                  <a:prstClr val="black"/>
                </a:solidFill>
                <a:latin typeface="Berlin Sans FB Demi" panose="020E0802020502020306" pitchFamily="34" charset="0"/>
              </a:rPr>
              <a:t>Osasunean dituen ondorioak</a:t>
            </a:r>
            <a:endParaRPr lang="es-ES" sz="2400" dirty="0">
              <a:solidFill>
                <a:prstClr val="black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65018" y="2683050"/>
            <a:ext cx="102443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s-E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451261" y="1910823"/>
            <a:ext cx="1116280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dirty="0" err="1" smtClean="0"/>
              <a:t>BBTek</a:t>
            </a:r>
            <a:r>
              <a:rPr lang="eu-ES" dirty="0" smtClean="0"/>
              <a:t>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nikotina</a:t>
            </a:r>
            <a:r>
              <a:rPr lang="eu-ES" dirty="0"/>
              <a:t> daukate; substantzia oso toxikoa da, eta mendekotasuna sortzeko ahalmen handia du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Glizerina</a:t>
            </a:r>
            <a:r>
              <a:rPr lang="eu-ES" dirty="0"/>
              <a:t> eta </a:t>
            </a:r>
            <a:r>
              <a:rPr lang="eu-ES" b="1" i="1" dirty="0" err="1">
                <a:solidFill>
                  <a:schemeClr val="accent1">
                    <a:lumMod val="50000"/>
                  </a:schemeClr>
                </a:solidFill>
              </a:rPr>
              <a:t>propilenglikola</a:t>
            </a:r>
            <a:r>
              <a:rPr lang="eu-ES" dirty="0"/>
              <a:t> dituzte, eta zigarreta elektronikoen antzeko aerosola sortzen dute</a:t>
            </a:r>
            <a:r>
              <a:rPr lang="es-ES" dirty="0" smtClean="0"/>
              <a:t>.</a:t>
            </a:r>
            <a:endParaRPr lang="es-E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dirty="0" smtClean="0"/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Tabako mota guztiak bezala, arriskutsuak dira osasunerako, eta </a:t>
            </a:r>
            <a:r>
              <a:rPr lang="eu-ES" b="1" i="1" dirty="0">
                <a:solidFill>
                  <a:schemeClr val="accent1">
                    <a:lumMod val="50000"/>
                  </a:schemeClr>
                </a:solidFill>
              </a:rPr>
              <a:t>mendekotasuna</a:t>
            </a:r>
            <a:r>
              <a:rPr lang="eu-ES" dirty="0"/>
              <a:t> sortzen dute</a:t>
            </a:r>
            <a:r>
              <a:rPr lang="es-ES" dirty="0" smtClean="0">
                <a:solidFill>
                  <a:prstClr val="black"/>
                </a:solidFill>
              </a:rPr>
              <a:t>.</a:t>
            </a: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Substantzia arriskutsuak igortzen dituzte, eta kaltegarria da horien eraginpean dauden pertsonentzat</a:t>
            </a:r>
            <a:r>
              <a:rPr lang="es-ES" dirty="0" smtClean="0">
                <a:solidFill>
                  <a:prstClr val="black"/>
                </a:solidFill>
              </a:rPr>
              <a:t>.</a:t>
            </a:r>
            <a:endParaRPr lang="es-ES" dirty="0">
              <a:solidFill>
                <a:prstClr val="black"/>
              </a:solidFill>
            </a:endParaRPr>
          </a:p>
          <a:p>
            <a:pPr lvl="0">
              <a:defRPr/>
            </a:pPr>
            <a:endParaRPr lang="es-ES" dirty="0">
              <a:solidFill>
                <a:prstClr val="black"/>
              </a:solidFill>
            </a:endParaRPr>
          </a:p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u-ES" dirty="0"/>
              <a:t>Ez da erretzeari uzteko </a:t>
            </a:r>
            <a:r>
              <a:rPr lang="eu-ES" dirty="0" smtClean="0"/>
              <a:t>produktua.</a:t>
            </a:r>
            <a:endParaRPr lang="es-ES" dirty="0"/>
          </a:p>
        </p:txBody>
      </p:sp>
      <p:pic>
        <p:nvPicPr>
          <p:cNvPr id="6" name="Imagen 5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09398" y="5344990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n 6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5720" y="5592640"/>
            <a:ext cx="663575" cy="6667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69448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000">
              <a:schemeClr val="accent6">
                <a:lumMod val="20000"/>
                <a:lumOff val="80000"/>
              </a:schemeClr>
            </a:gs>
            <a:gs pos="83000">
              <a:schemeClr val="accent2">
                <a:lumMod val="20000"/>
                <a:lumOff val="80000"/>
              </a:schemeClr>
            </a:gs>
            <a:gs pos="100000">
              <a:schemeClr val="accent2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uadroTexto 28"/>
          <p:cNvSpPr txBox="1"/>
          <p:nvPr/>
        </p:nvSpPr>
        <p:spPr>
          <a:xfrm>
            <a:off x="332509" y="296883"/>
            <a:ext cx="3996281" cy="3681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CuadroTexto 32"/>
          <p:cNvSpPr txBox="1"/>
          <p:nvPr/>
        </p:nvSpPr>
        <p:spPr>
          <a:xfrm>
            <a:off x="1709738" y="293941"/>
            <a:ext cx="874871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es-ES" sz="3200" dirty="0">
                <a:latin typeface="Berlin Sans FB Demi" panose="020E0802020502020306" pitchFamily="34" charset="0"/>
              </a:rPr>
              <a:t>TABAKO KONTSUMITZEKO MODU BERRIA</a:t>
            </a:r>
          </a:p>
          <a:p>
            <a:pPr lvl="0" algn="ctr">
              <a:defRPr/>
            </a:pPr>
            <a:endParaRPr kumimoji="0" lang="es-ES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erlin Sans FB Demi" panose="020E0802020502020306" pitchFamily="34" charset="0"/>
              <a:ea typeface="+mn-ea"/>
              <a:cs typeface="+mn-cs"/>
            </a:endParaRPr>
          </a:p>
        </p:txBody>
      </p:sp>
      <p:pic>
        <p:nvPicPr>
          <p:cNvPr id="21" name="Imagen 2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2963" y="5224617"/>
            <a:ext cx="866775" cy="1162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Imagen 21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7504" y="5816363"/>
            <a:ext cx="663575" cy="66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5" name="Grupo 24"/>
          <p:cNvGrpSpPr/>
          <p:nvPr/>
        </p:nvGrpSpPr>
        <p:grpSpPr>
          <a:xfrm>
            <a:off x="3043929" y="921389"/>
            <a:ext cx="6097978" cy="5593277"/>
            <a:chOff x="3063834" y="534390"/>
            <a:chExt cx="6097978" cy="5593277"/>
          </a:xfrm>
        </p:grpSpPr>
        <p:sp>
          <p:nvSpPr>
            <p:cNvPr id="30" name="Elipse 29"/>
            <p:cNvSpPr/>
            <p:nvPr/>
          </p:nvSpPr>
          <p:spPr>
            <a:xfrm>
              <a:off x="3063834" y="534390"/>
              <a:ext cx="5973288" cy="5593277"/>
            </a:xfrm>
            <a:prstGeom prst="ellipse">
              <a:avLst/>
            </a:prstGeom>
            <a:solidFill>
              <a:schemeClr val="bg1"/>
            </a:solidFill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/>
            </a:p>
          </p:txBody>
        </p:sp>
        <p:cxnSp>
          <p:nvCxnSpPr>
            <p:cNvPr id="31" name="Conector recto 30"/>
            <p:cNvCxnSpPr>
              <a:stCxn id="30" idx="0"/>
            </p:cNvCxnSpPr>
            <p:nvPr/>
          </p:nvCxnSpPr>
          <p:spPr>
            <a:xfrm>
              <a:off x="6050478" y="534390"/>
              <a:ext cx="0" cy="2796638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/>
            <p:cNvCxnSpPr/>
            <p:nvPr/>
          </p:nvCxnSpPr>
          <p:spPr>
            <a:xfrm flipH="1">
              <a:off x="3336966" y="3331028"/>
              <a:ext cx="2713512" cy="108162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ector recto 34"/>
            <p:cNvCxnSpPr/>
            <p:nvPr/>
          </p:nvCxnSpPr>
          <p:spPr>
            <a:xfrm>
              <a:off x="6044540" y="3325091"/>
              <a:ext cx="2755076" cy="1092530"/>
            </a:xfrm>
            <a:prstGeom prst="line">
              <a:avLst/>
            </a:prstGeom>
            <a:ln w="3810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CuadroTexto 35"/>
            <p:cNvSpPr txBox="1"/>
            <p:nvPr/>
          </p:nvSpPr>
          <p:spPr>
            <a:xfrm>
              <a:off x="4376058" y="1188845"/>
              <a:ext cx="1603168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Zigarreta elektronikoa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37" name="CuadroTexto 36"/>
            <p:cNvSpPr txBox="1"/>
            <p:nvPr/>
          </p:nvSpPr>
          <p:spPr>
            <a:xfrm>
              <a:off x="6789716" y="3001925"/>
              <a:ext cx="2372096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u-ES" dirty="0" smtClean="0">
                  <a:latin typeface="Berlin Sans FB Demi" panose="020E0802020502020306" pitchFamily="34" charset="0"/>
                </a:rPr>
                <a:t>Beroketa bidezko</a:t>
              </a:r>
            </a:p>
            <a:p>
              <a:r>
                <a:rPr lang="eu-ES" dirty="0" smtClean="0">
                  <a:latin typeface="Berlin Sans FB Demi" panose="020E0802020502020306" pitchFamily="34" charset="0"/>
                </a:rPr>
                <a:t>Tabako-produktuak</a:t>
              </a:r>
              <a:endParaRPr lang="eu-ES" dirty="0">
                <a:latin typeface="Berlin Sans FB Demi" panose="020E0802020502020306" pitchFamily="34" charset="0"/>
              </a:endParaRPr>
            </a:p>
          </p:txBody>
        </p:sp>
        <p:sp>
          <p:nvSpPr>
            <p:cNvPr id="38" name="CuadroTexto 37"/>
            <p:cNvSpPr txBox="1"/>
            <p:nvPr/>
          </p:nvSpPr>
          <p:spPr>
            <a:xfrm>
              <a:off x="5233309" y="3648256"/>
              <a:ext cx="160316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s-ES" dirty="0" err="1" smtClean="0">
                  <a:latin typeface="Berlin Sans FB Demi" panose="020E0802020502020306" pitchFamily="34" charset="0"/>
                </a:rPr>
                <a:t>Ur</a:t>
              </a:r>
              <a:r>
                <a:rPr lang="es-ES" dirty="0" smtClean="0">
                  <a:latin typeface="Berlin Sans FB Demi" panose="020E0802020502020306" pitchFamily="34" charset="0"/>
                </a:rPr>
                <a:t>-pipa</a:t>
              </a:r>
              <a:endParaRPr lang="es-ES" dirty="0">
                <a:latin typeface="Berlin Sans FB Demi" panose="020E0802020502020306" pitchFamily="34" charset="0"/>
              </a:endParaRPr>
            </a:p>
          </p:txBody>
        </p:sp>
        <p:pic>
          <p:nvPicPr>
            <p:cNvPr id="39" name="Imagen 38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3158" t="11195" r="41903" b="9428"/>
            <a:stretch/>
          </p:blipFill>
          <p:spPr>
            <a:xfrm>
              <a:off x="4044754" y="1271947"/>
              <a:ext cx="284036" cy="1506969"/>
            </a:xfrm>
            <a:prstGeom prst="rect">
              <a:avLst/>
            </a:prstGeom>
          </p:spPr>
        </p:pic>
        <p:pic>
          <p:nvPicPr>
            <p:cNvPr id="40" name="Imagen 39"/>
            <p:cNvPicPr>
              <a:picLocks noChangeAspect="1"/>
            </p:cNvPicPr>
            <p:nvPr/>
          </p:nvPicPr>
          <p:blipFill rotWithShape="1"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765" t="26078" r="75975" b="15637"/>
            <a:stretch/>
          </p:blipFill>
          <p:spPr>
            <a:xfrm>
              <a:off x="5437406" y="1974272"/>
              <a:ext cx="470568" cy="1353788"/>
            </a:xfrm>
            <a:prstGeom prst="rect">
              <a:avLst/>
            </a:prstGeom>
          </p:spPr>
        </p:pic>
        <p:pic>
          <p:nvPicPr>
            <p:cNvPr id="41" name="Imagen 4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212276" y="2778916"/>
              <a:ext cx="1195700" cy="1134031"/>
            </a:xfrm>
            <a:prstGeom prst="rect">
              <a:avLst/>
            </a:prstGeom>
          </p:spPr>
        </p:pic>
        <p:pic>
          <p:nvPicPr>
            <p:cNvPr id="42" name="Imagen 41"/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6609" t="8701" r="38179" b="8182"/>
            <a:stretch/>
          </p:blipFill>
          <p:spPr>
            <a:xfrm>
              <a:off x="4741979" y="2161310"/>
              <a:ext cx="294478" cy="1294410"/>
            </a:xfrm>
            <a:prstGeom prst="rect">
              <a:avLst/>
            </a:prstGeom>
          </p:spPr>
        </p:pic>
        <p:pic>
          <p:nvPicPr>
            <p:cNvPr id="43" name="Imagen 42"/>
            <p:cNvPicPr>
              <a:picLocks noChangeAspect="1"/>
            </p:cNvPicPr>
            <p:nvPr/>
          </p:nvPicPr>
          <p:blipFill rotWithShape="1"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5795" t="15066" r="11933" b="8398"/>
            <a:stretch/>
          </p:blipFill>
          <p:spPr>
            <a:xfrm>
              <a:off x="6103919" y="1069779"/>
              <a:ext cx="1436912" cy="862929"/>
            </a:xfrm>
            <a:prstGeom prst="rect">
              <a:avLst/>
            </a:prstGeom>
          </p:spPr>
        </p:pic>
        <p:pic>
          <p:nvPicPr>
            <p:cNvPr id="44" name="Imagen 43"/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5016" r="36761" b="16190"/>
            <a:stretch/>
          </p:blipFill>
          <p:spPr>
            <a:xfrm>
              <a:off x="7594272" y="1615045"/>
              <a:ext cx="667196" cy="1461189"/>
            </a:xfrm>
            <a:prstGeom prst="rect">
              <a:avLst/>
            </a:prstGeom>
          </p:spPr>
        </p:pic>
        <p:pic>
          <p:nvPicPr>
            <p:cNvPr id="45" name="Imagen 44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478686" y="3997357"/>
              <a:ext cx="1115541" cy="1594241"/>
            </a:xfrm>
            <a:prstGeom prst="rect">
              <a:avLst/>
            </a:prstGeom>
          </p:spPr>
        </p:pic>
        <p:pic>
          <p:nvPicPr>
            <p:cNvPr id="46" name="Imagen 45"/>
            <p:cNvPicPr>
              <a:picLocks noChangeAspect="1"/>
            </p:cNvPicPr>
            <p:nvPr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77" t="29610" r="7320" b="25195"/>
            <a:stretch/>
          </p:blipFill>
          <p:spPr>
            <a:xfrm>
              <a:off x="5801746" y="5176307"/>
              <a:ext cx="1155632" cy="706370"/>
            </a:xfrm>
            <a:prstGeom prst="rect">
              <a:avLst/>
            </a:prstGeom>
          </p:spPr>
        </p:pic>
        <p:pic>
          <p:nvPicPr>
            <p:cNvPr id="47" name="Imagen 46"/>
            <p:cNvPicPr>
              <a:picLocks noChangeAspect="1"/>
            </p:cNvPicPr>
            <p:nvPr/>
          </p:nvPicPr>
          <p:blipFill rotWithShape="1"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1602" r="11074" b="15402"/>
            <a:stretch/>
          </p:blipFill>
          <p:spPr>
            <a:xfrm>
              <a:off x="7043326" y="4275974"/>
              <a:ext cx="621545" cy="78100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01062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C5CB6815B273C4B80E01393D09E15C6" ma:contentTypeVersion="12" ma:contentTypeDescription="Crear nuevo documento." ma:contentTypeScope="" ma:versionID="f5961f8b12d9ee82128233875107955f">
  <xsd:schema xmlns:xsd="http://www.w3.org/2001/XMLSchema" xmlns:xs="http://www.w3.org/2001/XMLSchema" xmlns:p="http://schemas.microsoft.com/office/2006/metadata/properties" xmlns:ns2="2520add2-b48b-4386-b131-4f04ca11ce28" xmlns:ns3="c9d732bd-f9f6-4982-a6a0-328fd5276723" targetNamespace="http://schemas.microsoft.com/office/2006/metadata/properties" ma:root="true" ma:fieldsID="8c501a7435a9b4349245d6cc98c18830" ns2:_="" ns3:_="">
    <xsd:import namespace="2520add2-b48b-4386-b131-4f04ca11ce28"/>
    <xsd:import namespace="c9d732bd-f9f6-4982-a6a0-328fd52767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20add2-b48b-4386-b131-4f04ca11ce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732bd-f9f6-4982-a6a0-328fd5276723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F09D222-5BE2-424A-AA9C-E2608DAB2D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64989D7-99B5-41D3-98EF-A95B723D9D9C}">
  <ds:schemaRefs>
    <ds:schemaRef ds:uri="c9d732bd-f9f6-4982-a6a0-328fd5276723"/>
    <ds:schemaRef ds:uri="http://purl.org/dc/terms/"/>
    <ds:schemaRef ds:uri="2520add2-b48b-4386-b131-4f04ca11ce28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4E648AE-F03C-424B-BB20-B62122C2C6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520add2-b48b-4386-b131-4f04ca11ce28"/>
    <ds:schemaRef ds:uri="c9d732bd-f9f6-4982-a6a0-328fd52767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1033</TotalTime>
  <Words>641</Words>
  <Application>Microsoft Office PowerPoint</Application>
  <PresentationFormat>Panorámica</PresentationFormat>
  <Paragraphs>98</Paragraphs>
  <Slides>11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2</vt:i4>
      </vt:variant>
      <vt:variant>
        <vt:lpstr>Títulos de diapositiva</vt:lpstr>
      </vt:variant>
      <vt:variant>
        <vt:i4>11</vt:i4>
      </vt:variant>
    </vt:vector>
  </HeadingPairs>
  <TitlesOfParts>
    <vt:vector size="19" baseType="lpstr">
      <vt:lpstr>Arial</vt:lpstr>
      <vt:lpstr>Berlin Sans FB Demi</vt:lpstr>
      <vt:lpstr>Calibri</vt:lpstr>
      <vt:lpstr>Calibri Light</vt:lpstr>
      <vt:lpstr>Times New Roman</vt:lpstr>
      <vt:lpstr>Wingdings</vt:lpstr>
      <vt:lpstr>Tema de Office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Cordoba Ruiz, Irantzu</dc:creator>
  <cp:lastModifiedBy>Fernandez Lopez, Mª Lorena</cp:lastModifiedBy>
  <cp:revision>103</cp:revision>
  <dcterms:created xsi:type="dcterms:W3CDTF">2020-05-18T08:04:36Z</dcterms:created>
  <dcterms:modified xsi:type="dcterms:W3CDTF">2020-10-06T12:35:26Z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0x0101001C5CB6815B273C4B80E01393D09E15C6</vt:lpwstr>
  </property>
</Properties>
</file>