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5" d="100"/>
          <a:sy n="65" d="100"/>
        </p:scale>
        <p:origin x="83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s-ES"/>
          </a:p>
        </p:txBody>
      </p:sp>
      <p:sp>
        <p:nvSpPr>
          <p:cNvPr id="4" name="Marcador de fecha 3"/>
          <p:cNvSpPr>
            <a:spLocks noGrp="1"/>
          </p:cNvSpPr>
          <p:nvPr>
            <p:ph type="dt" sz="half" idx="10"/>
          </p:nvPr>
        </p:nvSpPr>
        <p:spPr/>
        <p:txBody>
          <a:bodyPr/>
          <a:lstStyle/>
          <a:p>
            <a:fld id="{E39451D9-4B91-4FBD-B9AE-8A56144ED3AD}" type="datetimeFigureOut">
              <a:rPr lang="es-ES" smtClean="0"/>
              <a:t>06/10/2021</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A9FDA5B-E93B-444C-BDD2-E7EE12862391}" type="slidenum">
              <a:rPr lang="es-ES" smtClean="0"/>
              <a:t>‹zk.›</a:t>
            </a:fld>
            <a:endParaRPr lang="es-ES"/>
          </a:p>
        </p:txBody>
      </p:sp>
    </p:spTree>
    <p:extLst>
      <p:ext uri="{BB962C8B-B14F-4D97-AF65-F5344CB8AC3E}">
        <p14:creationId xmlns:p14="http://schemas.microsoft.com/office/powerpoint/2010/main" val="28789093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E39451D9-4B91-4FBD-B9AE-8A56144ED3AD}" type="datetimeFigureOut">
              <a:rPr lang="es-ES" smtClean="0"/>
              <a:t>06/10/2021</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A9FDA5B-E93B-444C-BDD2-E7EE12862391}" type="slidenum">
              <a:rPr lang="es-ES" smtClean="0"/>
              <a:t>‹zk.›</a:t>
            </a:fld>
            <a:endParaRPr lang="es-ES"/>
          </a:p>
        </p:txBody>
      </p:sp>
    </p:spTree>
    <p:extLst>
      <p:ext uri="{BB962C8B-B14F-4D97-AF65-F5344CB8AC3E}">
        <p14:creationId xmlns:p14="http://schemas.microsoft.com/office/powerpoint/2010/main" val="4078136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E39451D9-4B91-4FBD-B9AE-8A56144ED3AD}" type="datetimeFigureOut">
              <a:rPr lang="es-ES" smtClean="0"/>
              <a:t>06/10/2021</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A9FDA5B-E93B-444C-BDD2-E7EE12862391}" type="slidenum">
              <a:rPr lang="es-ES" smtClean="0"/>
              <a:t>‹zk.›</a:t>
            </a:fld>
            <a:endParaRPr lang="es-ES"/>
          </a:p>
        </p:txBody>
      </p:sp>
    </p:spTree>
    <p:extLst>
      <p:ext uri="{BB962C8B-B14F-4D97-AF65-F5344CB8AC3E}">
        <p14:creationId xmlns:p14="http://schemas.microsoft.com/office/powerpoint/2010/main" val="28172328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E39451D9-4B91-4FBD-B9AE-8A56144ED3AD}" type="datetimeFigureOut">
              <a:rPr lang="es-ES" smtClean="0"/>
              <a:t>06/10/2021</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A9FDA5B-E93B-444C-BDD2-E7EE12862391}" type="slidenum">
              <a:rPr lang="es-ES" smtClean="0"/>
              <a:t>‹zk.›</a:t>
            </a:fld>
            <a:endParaRPr lang="es-ES"/>
          </a:p>
        </p:txBody>
      </p:sp>
    </p:spTree>
    <p:extLst>
      <p:ext uri="{BB962C8B-B14F-4D97-AF65-F5344CB8AC3E}">
        <p14:creationId xmlns:p14="http://schemas.microsoft.com/office/powerpoint/2010/main" val="11695802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Marcador de fecha 3"/>
          <p:cNvSpPr>
            <a:spLocks noGrp="1"/>
          </p:cNvSpPr>
          <p:nvPr>
            <p:ph type="dt" sz="half" idx="10"/>
          </p:nvPr>
        </p:nvSpPr>
        <p:spPr/>
        <p:txBody>
          <a:bodyPr/>
          <a:lstStyle/>
          <a:p>
            <a:fld id="{E39451D9-4B91-4FBD-B9AE-8A56144ED3AD}" type="datetimeFigureOut">
              <a:rPr lang="es-ES" smtClean="0"/>
              <a:t>06/10/2021</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A9FDA5B-E93B-444C-BDD2-E7EE12862391}" type="slidenum">
              <a:rPr lang="es-ES" smtClean="0"/>
              <a:t>‹zk.›</a:t>
            </a:fld>
            <a:endParaRPr lang="es-ES"/>
          </a:p>
        </p:txBody>
      </p:sp>
    </p:spTree>
    <p:extLst>
      <p:ext uri="{BB962C8B-B14F-4D97-AF65-F5344CB8AC3E}">
        <p14:creationId xmlns:p14="http://schemas.microsoft.com/office/powerpoint/2010/main" val="5899607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E39451D9-4B91-4FBD-B9AE-8A56144ED3AD}" type="datetimeFigureOut">
              <a:rPr lang="es-ES" smtClean="0"/>
              <a:t>06/10/2021</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0A9FDA5B-E93B-444C-BDD2-E7EE12862391}" type="slidenum">
              <a:rPr lang="es-ES" smtClean="0"/>
              <a:t>‹zk.›</a:t>
            </a:fld>
            <a:endParaRPr lang="es-ES"/>
          </a:p>
        </p:txBody>
      </p:sp>
    </p:spTree>
    <p:extLst>
      <p:ext uri="{BB962C8B-B14F-4D97-AF65-F5344CB8AC3E}">
        <p14:creationId xmlns:p14="http://schemas.microsoft.com/office/powerpoint/2010/main" val="1604519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E39451D9-4B91-4FBD-B9AE-8A56144ED3AD}" type="datetimeFigureOut">
              <a:rPr lang="es-ES" smtClean="0"/>
              <a:t>06/10/2021</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0A9FDA5B-E93B-444C-BDD2-E7EE12862391}" type="slidenum">
              <a:rPr lang="es-ES" smtClean="0"/>
              <a:t>‹zk.›</a:t>
            </a:fld>
            <a:endParaRPr lang="es-ES"/>
          </a:p>
        </p:txBody>
      </p:sp>
    </p:spTree>
    <p:extLst>
      <p:ext uri="{BB962C8B-B14F-4D97-AF65-F5344CB8AC3E}">
        <p14:creationId xmlns:p14="http://schemas.microsoft.com/office/powerpoint/2010/main" val="38721432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E39451D9-4B91-4FBD-B9AE-8A56144ED3AD}" type="datetimeFigureOut">
              <a:rPr lang="es-ES" smtClean="0"/>
              <a:t>06/10/2021</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0A9FDA5B-E93B-444C-BDD2-E7EE12862391}" type="slidenum">
              <a:rPr lang="es-ES" smtClean="0"/>
              <a:t>‹zk.›</a:t>
            </a:fld>
            <a:endParaRPr lang="es-ES"/>
          </a:p>
        </p:txBody>
      </p:sp>
    </p:spTree>
    <p:extLst>
      <p:ext uri="{BB962C8B-B14F-4D97-AF65-F5344CB8AC3E}">
        <p14:creationId xmlns:p14="http://schemas.microsoft.com/office/powerpoint/2010/main" val="27320670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E39451D9-4B91-4FBD-B9AE-8A56144ED3AD}" type="datetimeFigureOut">
              <a:rPr lang="es-ES" smtClean="0"/>
              <a:t>06/10/2021</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0A9FDA5B-E93B-444C-BDD2-E7EE12862391}" type="slidenum">
              <a:rPr lang="es-ES" smtClean="0"/>
              <a:t>‹zk.›</a:t>
            </a:fld>
            <a:endParaRPr lang="es-ES"/>
          </a:p>
        </p:txBody>
      </p:sp>
    </p:spTree>
    <p:extLst>
      <p:ext uri="{BB962C8B-B14F-4D97-AF65-F5344CB8AC3E}">
        <p14:creationId xmlns:p14="http://schemas.microsoft.com/office/powerpoint/2010/main" val="1637246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E39451D9-4B91-4FBD-B9AE-8A56144ED3AD}" type="datetimeFigureOut">
              <a:rPr lang="es-ES" smtClean="0"/>
              <a:t>06/10/2021</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0A9FDA5B-E93B-444C-BDD2-E7EE12862391}" type="slidenum">
              <a:rPr lang="es-ES" smtClean="0"/>
              <a:t>‹zk.›</a:t>
            </a:fld>
            <a:endParaRPr lang="es-ES"/>
          </a:p>
        </p:txBody>
      </p:sp>
    </p:spTree>
    <p:extLst>
      <p:ext uri="{BB962C8B-B14F-4D97-AF65-F5344CB8AC3E}">
        <p14:creationId xmlns:p14="http://schemas.microsoft.com/office/powerpoint/2010/main" val="4872663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E39451D9-4B91-4FBD-B9AE-8A56144ED3AD}" type="datetimeFigureOut">
              <a:rPr lang="es-ES" smtClean="0"/>
              <a:t>06/10/2021</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0A9FDA5B-E93B-444C-BDD2-E7EE12862391}" type="slidenum">
              <a:rPr lang="es-ES" smtClean="0"/>
              <a:t>‹zk.›</a:t>
            </a:fld>
            <a:endParaRPr lang="es-ES"/>
          </a:p>
        </p:txBody>
      </p:sp>
    </p:spTree>
    <p:extLst>
      <p:ext uri="{BB962C8B-B14F-4D97-AF65-F5344CB8AC3E}">
        <p14:creationId xmlns:p14="http://schemas.microsoft.com/office/powerpoint/2010/main" val="22155125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9451D9-4B91-4FBD-B9AE-8A56144ED3AD}" type="datetimeFigureOut">
              <a:rPr lang="es-ES" smtClean="0"/>
              <a:t>06/10/2021</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9FDA5B-E93B-444C-BDD2-E7EE12862391}" type="slidenum">
              <a:rPr lang="es-ES" smtClean="0"/>
              <a:t>‹zk.›</a:t>
            </a:fld>
            <a:endParaRPr lang="es-ES"/>
          </a:p>
        </p:txBody>
      </p:sp>
    </p:spTree>
    <p:extLst>
      <p:ext uri="{BB962C8B-B14F-4D97-AF65-F5344CB8AC3E}">
        <p14:creationId xmlns:p14="http://schemas.microsoft.com/office/powerpoint/2010/main" val="19610966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1.png"/><Relationship Id="rId1" Type="http://schemas.openxmlformats.org/officeDocument/2006/relationships/slideLayout" Target="../slideLayouts/slideLayout7.xml"/><Relationship Id="rId5" Type="http://schemas.openxmlformats.org/officeDocument/2006/relationships/image" Target="../media/image12.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0.png"/><Relationship Id="rId1" Type="http://schemas.openxmlformats.org/officeDocument/2006/relationships/slideLayout" Target="../slideLayouts/slideLayout7.xml"/><Relationship Id="rId5" Type="http://schemas.openxmlformats.org/officeDocument/2006/relationships/image" Target="../media/image1.pn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4.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8.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451262" y="356260"/>
            <a:ext cx="6020790"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3600" b="0" i="0" u="none" strike="noStrike" kern="1200" cap="none" spc="0" normalizeH="0" baseline="0" noProof="0" dirty="0" smtClean="0">
                <a:ln>
                  <a:noFill/>
                </a:ln>
                <a:solidFill>
                  <a:prstClr val="black"/>
                </a:solidFill>
                <a:effectLst/>
                <a:uLnTx/>
                <a:uFillTx/>
                <a:latin typeface="Berlin Sans FB Demi" panose="020E0802020502020306" pitchFamily="34" charset="0"/>
                <a:ea typeface="+mn-ea"/>
                <a:cs typeface="+mn-cs"/>
              </a:rPr>
              <a:t>MITOS DEL CANNABIS 	1</a:t>
            </a:r>
            <a:endParaRPr kumimoji="0" lang="es-ES" sz="3600" b="0" i="0" u="none" strike="noStrike" kern="1200" cap="none" spc="0" normalizeH="0" baseline="0" noProof="0" dirty="0">
              <a:ln>
                <a:noFill/>
              </a:ln>
              <a:solidFill>
                <a:prstClr val="black"/>
              </a:solidFill>
              <a:effectLst/>
              <a:uLnTx/>
              <a:uFillTx/>
              <a:latin typeface="Berlin Sans FB Demi" panose="020E0802020502020306" pitchFamily="34" charset="0"/>
              <a:ea typeface="+mn-ea"/>
              <a:cs typeface="+mn-cs"/>
            </a:endParaRPr>
          </a:p>
        </p:txBody>
      </p:sp>
      <p:sp>
        <p:nvSpPr>
          <p:cNvPr id="5" name="Llamada de nube 4"/>
          <p:cNvSpPr/>
          <p:nvPr/>
        </p:nvSpPr>
        <p:spPr>
          <a:xfrm>
            <a:off x="2812474" y="1432520"/>
            <a:ext cx="8093034" cy="3555116"/>
          </a:xfrm>
          <a:prstGeom prst="cloudCallout">
            <a:avLst>
              <a:gd name="adj1" fmla="val -47619"/>
              <a:gd name="adj2" fmla="val 88306"/>
            </a:avLst>
          </a:prstGeom>
          <a:gradFill>
            <a:gsLst>
              <a:gs pos="20000">
                <a:srgbClr val="00B050"/>
              </a:gs>
              <a:gs pos="46000">
                <a:srgbClr val="92D050"/>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3600" b="0" i="0" u="none" strike="noStrike" kern="1200" cap="none" spc="0" normalizeH="0" baseline="0" noProof="0" dirty="0" smtClean="0">
                <a:ln>
                  <a:noFill/>
                </a:ln>
                <a:solidFill>
                  <a:schemeClr val="tx1"/>
                </a:solidFill>
                <a:effectLst/>
                <a:uLnTx/>
                <a:uFillTx/>
                <a:latin typeface="Berlin Sans FB" panose="020E0602020502020306" pitchFamily="34" charset="0"/>
              </a:rPr>
              <a:t>El cannabis es un producto natural, así que no es peligroso…</a:t>
            </a:r>
            <a:endParaRPr kumimoji="0" lang="es-ES" sz="3600" b="0" i="0" u="none" strike="noStrike" kern="1200" cap="none" spc="0" normalizeH="0" baseline="0" noProof="0" dirty="0">
              <a:ln>
                <a:noFill/>
              </a:ln>
              <a:solidFill>
                <a:schemeClr val="tx1"/>
              </a:solidFill>
              <a:effectLst/>
              <a:uLnTx/>
              <a:uFillTx/>
              <a:latin typeface="Berlin Sans FB" panose="020E0602020502020306" pitchFamily="34" charset="0"/>
            </a:endParaRPr>
          </a:p>
        </p:txBody>
      </p:sp>
      <p:pic>
        <p:nvPicPr>
          <p:cNvPr id="6" name="Imagen 5"/>
          <p:cNvPicPr/>
          <p:nvPr/>
        </p:nvPicPr>
        <p:blipFill>
          <a:blip r:embed="rId2">
            <a:extLst>
              <a:ext uri="{28A0092B-C50C-407E-A947-70E740481C1C}">
                <a14:useLocalDpi xmlns:a14="http://schemas.microsoft.com/office/drawing/2010/main" val="0"/>
              </a:ext>
            </a:extLst>
          </a:blip>
          <a:stretch>
            <a:fillRect/>
          </a:stretch>
        </p:blipFill>
        <p:spPr>
          <a:xfrm>
            <a:off x="11313135" y="5792561"/>
            <a:ext cx="561975" cy="771525"/>
          </a:xfrm>
          <a:prstGeom prst="rect">
            <a:avLst/>
          </a:prstGeom>
        </p:spPr>
      </p:pic>
      <p:pic>
        <p:nvPicPr>
          <p:cNvPr id="7" name="Imagen 6"/>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812" y="6038117"/>
            <a:ext cx="663575" cy="666750"/>
          </a:xfrm>
          <a:prstGeom prst="rect">
            <a:avLst/>
          </a:prstGeom>
          <a:noFill/>
          <a:ln>
            <a:noFill/>
          </a:ln>
        </p:spPr>
      </p:pic>
    </p:spTree>
    <p:extLst>
      <p:ext uri="{BB962C8B-B14F-4D97-AF65-F5344CB8AC3E}">
        <p14:creationId xmlns:p14="http://schemas.microsoft.com/office/powerpoint/2010/main" val="2056728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2895600" y="819150"/>
            <a:ext cx="6400800" cy="5219700"/>
          </a:xfrm>
          <a:prstGeom prst="rect">
            <a:avLst/>
          </a:prstGeom>
        </p:spPr>
      </p:pic>
      <p:sp>
        <p:nvSpPr>
          <p:cNvPr id="3" name="Título 1"/>
          <p:cNvSpPr txBox="1">
            <a:spLocks/>
          </p:cNvSpPr>
          <p:nvPr/>
        </p:nvSpPr>
        <p:spPr>
          <a:xfrm>
            <a:off x="623454" y="651162"/>
            <a:ext cx="10917382" cy="2618511"/>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s-ES" sz="2800" dirty="0">
              <a:latin typeface="+mn-lt"/>
            </a:endParaRPr>
          </a:p>
        </p:txBody>
      </p:sp>
      <p:sp>
        <p:nvSpPr>
          <p:cNvPr id="4" name="CuadroTexto 3"/>
          <p:cNvSpPr txBox="1"/>
          <p:nvPr/>
        </p:nvSpPr>
        <p:spPr>
          <a:xfrm>
            <a:off x="623454" y="540328"/>
            <a:ext cx="10827329" cy="1077218"/>
          </a:xfrm>
          <a:prstGeom prst="rect">
            <a:avLst/>
          </a:prstGeom>
          <a:noFill/>
        </p:spPr>
        <p:txBody>
          <a:bodyPr wrap="square" rtlCol="0">
            <a:spAutoFit/>
          </a:bodyPr>
          <a:lstStyle/>
          <a:p>
            <a:r>
              <a:rPr lang="es-ES" sz="3200" b="1" dirty="0" smtClean="0"/>
              <a:t>Falso.</a:t>
            </a:r>
          </a:p>
          <a:p>
            <a:r>
              <a:rPr lang="es-ES" sz="3200" b="1" dirty="0" smtClean="0"/>
              <a:t>Puedes desarrollar síntomas psicóticos.</a:t>
            </a:r>
          </a:p>
        </p:txBody>
      </p:sp>
      <p:sp>
        <p:nvSpPr>
          <p:cNvPr id="2" name="CuadroTexto 1"/>
          <p:cNvSpPr txBox="1"/>
          <p:nvPr/>
        </p:nvSpPr>
        <p:spPr>
          <a:xfrm>
            <a:off x="623454" y="2441766"/>
            <a:ext cx="10626436" cy="2677656"/>
          </a:xfrm>
          <a:prstGeom prst="rect">
            <a:avLst/>
          </a:prstGeom>
          <a:noFill/>
        </p:spPr>
        <p:txBody>
          <a:bodyPr wrap="square" rtlCol="0">
            <a:spAutoFit/>
          </a:bodyPr>
          <a:lstStyle/>
          <a:p>
            <a:pPr lvl="0"/>
            <a:r>
              <a:rPr lang="es-ES" sz="2800" dirty="0">
                <a:solidFill>
                  <a:prstClr val="black"/>
                </a:solidFill>
              </a:rPr>
              <a:t>El consumo continuado de </a:t>
            </a:r>
            <a:r>
              <a:rPr lang="es-ES" sz="2800" dirty="0" smtClean="0">
                <a:solidFill>
                  <a:prstClr val="black"/>
                </a:solidFill>
              </a:rPr>
              <a:t>cannabis </a:t>
            </a:r>
            <a:r>
              <a:rPr lang="es-ES" sz="2800" dirty="0">
                <a:solidFill>
                  <a:prstClr val="black"/>
                </a:solidFill>
              </a:rPr>
              <a:t>favorece el desarrollo de enfermedades mentales como ansiedad, ataques de pánico, depresión, psicosis y esquizofrenia.</a:t>
            </a:r>
          </a:p>
          <a:p>
            <a:pPr lvl="0"/>
            <a:endParaRPr lang="es-ES" sz="2800" dirty="0">
              <a:solidFill>
                <a:prstClr val="black"/>
              </a:solidFill>
            </a:endParaRPr>
          </a:p>
          <a:p>
            <a:pPr lvl="0"/>
            <a:r>
              <a:rPr lang="es-ES" sz="2800" dirty="0">
                <a:solidFill>
                  <a:prstClr val="black"/>
                </a:solidFill>
              </a:rPr>
              <a:t>Estas consecuencias aparecen tras varios años de consumo y no de forma inmediata. </a:t>
            </a:r>
          </a:p>
        </p:txBody>
      </p:sp>
      <p:pic>
        <p:nvPicPr>
          <p:cNvPr id="5" name="Imagen 4"/>
          <p:cNvPicPr/>
          <p:nvPr/>
        </p:nvPicPr>
        <p:blipFill>
          <a:blip r:embed="rId3">
            <a:extLst>
              <a:ext uri="{28A0092B-C50C-407E-A947-70E740481C1C}">
                <a14:useLocalDpi xmlns:a14="http://schemas.microsoft.com/office/drawing/2010/main" val="0"/>
              </a:ext>
            </a:extLst>
          </a:blip>
          <a:stretch>
            <a:fillRect/>
          </a:stretch>
        </p:blipFill>
        <p:spPr>
          <a:xfrm>
            <a:off x="11313135" y="5792561"/>
            <a:ext cx="561975" cy="771525"/>
          </a:xfrm>
          <a:prstGeom prst="rect">
            <a:avLst/>
          </a:prstGeom>
        </p:spPr>
      </p:pic>
      <p:pic>
        <p:nvPicPr>
          <p:cNvPr id="6" name="Imagen 5"/>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77812" y="6038117"/>
            <a:ext cx="663575" cy="666750"/>
          </a:xfrm>
          <a:prstGeom prst="rect">
            <a:avLst/>
          </a:prstGeom>
          <a:noFill/>
          <a:ln>
            <a:noFill/>
          </a:ln>
        </p:spPr>
      </p:pic>
      <p:pic>
        <p:nvPicPr>
          <p:cNvPr id="10" name="Imagen 9"/>
          <p:cNvPicPr>
            <a:picLocks noChangeAspect="1"/>
          </p:cNvPicPr>
          <p:nvPr/>
        </p:nvPicPr>
        <p:blipFill>
          <a:blip r:embed="rId5">
            <a:lum bright="70000" contrast="-70000"/>
            <a:extLst>
              <a:ext uri="{28A0092B-C50C-407E-A947-70E740481C1C}">
                <a14:useLocalDpi xmlns:a14="http://schemas.microsoft.com/office/drawing/2010/main" val="0"/>
              </a:ext>
            </a:extLst>
          </a:blip>
          <a:stretch>
            <a:fillRect/>
          </a:stretch>
        </p:blipFill>
        <p:spPr>
          <a:xfrm>
            <a:off x="8561202" y="280562"/>
            <a:ext cx="2934608" cy="2673968"/>
          </a:xfrm>
          <a:prstGeom prst="rect">
            <a:avLst/>
          </a:prstGeom>
        </p:spPr>
      </p:pic>
    </p:spTree>
    <p:extLst>
      <p:ext uri="{BB962C8B-B14F-4D97-AF65-F5344CB8AC3E}">
        <p14:creationId xmlns:p14="http://schemas.microsoft.com/office/powerpoint/2010/main" val="4168958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451262" y="356260"/>
            <a:ext cx="6020790"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3600" b="0" i="0" u="none" strike="noStrike" kern="1200" cap="none" spc="0" normalizeH="0" baseline="0" noProof="0" dirty="0" smtClean="0">
                <a:ln>
                  <a:noFill/>
                </a:ln>
                <a:solidFill>
                  <a:prstClr val="black"/>
                </a:solidFill>
                <a:effectLst/>
                <a:uLnTx/>
                <a:uFillTx/>
                <a:latin typeface="Berlin Sans FB Demi" panose="020E0802020502020306" pitchFamily="34" charset="0"/>
                <a:ea typeface="+mn-ea"/>
                <a:cs typeface="+mn-cs"/>
              </a:rPr>
              <a:t>MITOS DEL CANNABIS 	6</a:t>
            </a:r>
            <a:endParaRPr kumimoji="0" lang="es-ES" sz="3600" b="0" i="0" u="none" strike="noStrike" kern="1200" cap="none" spc="0" normalizeH="0" baseline="0" noProof="0" dirty="0">
              <a:ln>
                <a:noFill/>
              </a:ln>
              <a:solidFill>
                <a:prstClr val="black"/>
              </a:solidFill>
              <a:effectLst/>
              <a:uLnTx/>
              <a:uFillTx/>
              <a:latin typeface="Berlin Sans FB Demi" panose="020E0802020502020306" pitchFamily="34" charset="0"/>
              <a:ea typeface="+mn-ea"/>
              <a:cs typeface="+mn-cs"/>
            </a:endParaRPr>
          </a:p>
        </p:txBody>
      </p:sp>
      <p:sp>
        <p:nvSpPr>
          <p:cNvPr id="5" name="Llamada de nube 4"/>
          <p:cNvSpPr/>
          <p:nvPr/>
        </p:nvSpPr>
        <p:spPr>
          <a:xfrm>
            <a:off x="2812474" y="1432520"/>
            <a:ext cx="8093034" cy="3555116"/>
          </a:xfrm>
          <a:prstGeom prst="cloudCallout">
            <a:avLst>
              <a:gd name="adj1" fmla="val -47619"/>
              <a:gd name="adj2" fmla="val 88306"/>
            </a:avLst>
          </a:prstGeom>
          <a:gradFill>
            <a:gsLst>
              <a:gs pos="20000">
                <a:srgbClr val="00B050"/>
              </a:gs>
              <a:gs pos="46000">
                <a:srgbClr val="92D050"/>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3600" b="0" i="0" u="none" strike="noStrike" kern="1200" cap="none" spc="0" normalizeH="0" baseline="0" noProof="0" dirty="0" smtClean="0">
                <a:ln>
                  <a:noFill/>
                </a:ln>
                <a:solidFill>
                  <a:schemeClr val="tx1"/>
                </a:solidFill>
                <a:effectLst/>
                <a:uLnTx/>
                <a:uFillTx/>
                <a:latin typeface="Berlin Sans FB" panose="020E0602020502020306" pitchFamily="34" charset="0"/>
              </a:rPr>
              <a:t>El cannabis </a:t>
            </a:r>
            <a:r>
              <a:rPr lang="es-ES" sz="3600" dirty="0" smtClean="0">
                <a:solidFill>
                  <a:schemeClr val="tx1"/>
                </a:solidFill>
                <a:latin typeface="Berlin Sans FB" panose="020E0602020502020306" pitchFamily="34" charset="0"/>
              </a:rPr>
              <a:t>lo puedo dejar cuando quiera, no engancha…</a:t>
            </a:r>
            <a:endParaRPr kumimoji="0" lang="es-ES" sz="3600" b="0" i="0" u="none" strike="noStrike" kern="1200" cap="none" spc="0" normalizeH="0" baseline="0" noProof="0" dirty="0">
              <a:ln>
                <a:noFill/>
              </a:ln>
              <a:solidFill>
                <a:schemeClr val="tx1"/>
              </a:solidFill>
              <a:effectLst/>
              <a:uLnTx/>
              <a:uFillTx/>
              <a:latin typeface="Berlin Sans FB" panose="020E0602020502020306" pitchFamily="34" charset="0"/>
            </a:endParaRPr>
          </a:p>
        </p:txBody>
      </p:sp>
      <p:pic>
        <p:nvPicPr>
          <p:cNvPr id="6" name="Imagen 5"/>
          <p:cNvPicPr/>
          <p:nvPr/>
        </p:nvPicPr>
        <p:blipFill>
          <a:blip r:embed="rId2">
            <a:extLst>
              <a:ext uri="{28A0092B-C50C-407E-A947-70E740481C1C}">
                <a14:useLocalDpi xmlns:a14="http://schemas.microsoft.com/office/drawing/2010/main" val="0"/>
              </a:ext>
            </a:extLst>
          </a:blip>
          <a:stretch>
            <a:fillRect/>
          </a:stretch>
        </p:blipFill>
        <p:spPr>
          <a:xfrm>
            <a:off x="11313135" y="5792561"/>
            <a:ext cx="561975" cy="771525"/>
          </a:xfrm>
          <a:prstGeom prst="rect">
            <a:avLst/>
          </a:prstGeom>
        </p:spPr>
      </p:pic>
      <p:pic>
        <p:nvPicPr>
          <p:cNvPr id="7" name="Imagen 6"/>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812" y="6024262"/>
            <a:ext cx="663575" cy="666750"/>
          </a:xfrm>
          <a:prstGeom prst="rect">
            <a:avLst/>
          </a:prstGeom>
          <a:noFill/>
          <a:ln>
            <a:noFill/>
          </a:ln>
        </p:spPr>
      </p:pic>
    </p:spTree>
    <p:extLst>
      <p:ext uri="{BB962C8B-B14F-4D97-AF65-F5344CB8AC3E}">
        <p14:creationId xmlns:p14="http://schemas.microsoft.com/office/powerpoint/2010/main" val="2913983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4834407" y="4168508"/>
            <a:ext cx="2405421" cy="2202984"/>
          </a:xfrm>
          <a:prstGeom prst="rect">
            <a:avLst/>
          </a:prstGeom>
        </p:spPr>
      </p:pic>
      <p:pic>
        <p:nvPicPr>
          <p:cNvPr id="3" name="Imagen 2"/>
          <p:cNvPicPr>
            <a:picLocks noChangeAspect="1"/>
          </p:cNvPicPr>
          <p:nvPr/>
        </p:nvPicPr>
        <p:blipFill>
          <a:blip r:embed="rId3">
            <a:lum bright="70000" contrast="-70000"/>
            <a:extLst>
              <a:ext uri="{28A0092B-C50C-407E-A947-70E740481C1C}">
                <a14:useLocalDpi xmlns:a14="http://schemas.microsoft.com/office/drawing/2010/main" val="0"/>
              </a:ext>
            </a:extLst>
          </a:blip>
          <a:stretch>
            <a:fillRect/>
          </a:stretch>
        </p:blipFill>
        <p:spPr>
          <a:xfrm>
            <a:off x="4257155" y="1866935"/>
            <a:ext cx="3048149" cy="2609764"/>
          </a:xfrm>
          <a:prstGeom prst="rect">
            <a:avLst/>
          </a:prstGeom>
        </p:spPr>
      </p:pic>
      <p:sp>
        <p:nvSpPr>
          <p:cNvPr id="4" name="CuadroTexto 3"/>
          <p:cNvSpPr txBox="1"/>
          <p:nvPr/>
        </p:nvSpPr>
        <p:spPr>
          <a:xfrm>
            <a:off x="623454" y="540328"/>
            <a:ext cx="10827329" cy="1077218"/>
          </a:xfrm>
          <a:prstGeom prst="rect">
            <a:avLst/>
          </a:prstGeom>
          <a:noFill/>
        </p:spPr>
        <p:txBody>
          <a:bodyPr wrap="square" rtlCol="0">
            <a:spAutoFit/>
          </a:bodyPr>
          <a:lstStyle/>
          <a:p>
            <a:r>
              <a:rPr lang="es-ES" sz="3200" b="1" dirty="0" smtClean="0"/>
              <a:t>Falso.</a:t>
            </a:r>
          </a:p>
          <a:p>
            <a:r>
              <a:rPr lang="es-ES" sz="3200" b="1" dirty="0" smtClean="0"/>
              <a:t>El cannabis puede producir adicción.</a:t>
            </a:r>
          </a:p>
        </p:txBody>
      </p:sp>
      <p:sp>
        <p:nvSpPr>
          <p:cNvPr id="2" name="CuadroTexto 1"/>
          <p:cNvSpPr txBox="1"/>
          <p:nvPr/>
        </p:nvSpPr>
        <p:spPr>
          <a:xfrm>
            <a:off x="941387" y="2135542"/>
            <a:ext cx="10827329" cy="3108543"/>
          </a:xfrm>
          <a:prstGeom prst="rect">
            <a:avLst/>
          </a:prstGeom>
          <a:noFill/>
        </p:spPr>
        <p:txBody>
          <a:bodyPr wrap="square" rtlCol="0">
            <a:spAutoFit/>
          </a:bodyPr>
          <a:lstStyle/>
          <a:p>
            <a:pPr lvl="0"/>
            <a:r>
              <a:rPr lang="es-ES" sz="2800" dirty="0">
                <a:solidFill>
                  <a:prstClr val="black"/>
                </a:solidFill>
              </a:rPr>
              <a:t>Algunas personas consumidoras tienen dificultad para dejarlo. Una de cada diez personas que consume cannabis se hace adicta. Y si el consumo se inicia antes de los 18 años una persona de cada seis será adicta.</a:t>
            </a:r>
          </a:p>
          <a:p>
            <a:pPr lvl="0"/>
            <a:endParaRPr lang="es-ES" sz="2800" dirty="0">
              <a:solidFill>
                <a:prstClr val="black"/>
              </a:solidFill>
            </a:endParaRPr>
          </a:p>
          <a:p>
            <a:pPr lvl="0"/>
            <a:r>
              <a:rPr lang="es-ES" sz="2800" dirty="0">
                <a:solidFill>
                  <a:prstClr val="black"/>
                </a:solidFill>
              </a:rPr>
              <a:t>El </a:t>
            </a:r>
            <a:r>
              <a:rPr lang="es-ES" sz="2800" dirty="0" smtClean="0">
                <a:solidFill>
                  <a:prstClr val="black"/>
                </a:solidFill>
              </a:rPr>
              <a:t>cannabis </a:t>
            </a:r>
            <a:r>
              <a:rPr lang="es-ES" sz="2800" dirty="0">
                <a:solidFill>
                  <a:prstClr val="black"/>
                </a:solidFill>
              </a:rPr>
              <a:t>crea adicción y en periodos de no consumo aparece el “síndrome de abstinencia”, que produce un malestar generalizado que se ve agravado cuanto más tiempo y cantidad se haya consumido.</a:t>
            </a:r>
          </a:p>
        </p:txBody>
      </p:sp>
      <p:pic>
        <p:nvPicPr>
          <p:cNvPr id="5" name="Imagen 4"/>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77812" y="6038117"/>
            <a:ext cx="663575" cy="666750"/>
          </a:xfrm>
          <a:prstGeom prst="rect">
            <a:avLst/>
          </a:prstGeom>
          <a:noFill/>
          <a:ln>
            <a:noFill/>
          </a:ln>
        </p:spPr>
      </p:pic>
      <p:pic>
        <p:nvPicPr>
          <p:cNvPr id="6" name="Imagen 5"/>
          <p:cNvPicPr/>
          <p:nvPr/>
        </p:nvPicPr>
        <p:blipFill>
          <a:blip r:embed="rId5">
            <a:extLst>
              <a:ext uri="{28A0092B-C50C-407E-A947-70E740481C1C}">
                <a14:useLocalDpi xmlns:a14="http://schemas.microsoft.com/office/drawing/2010/main" val="0"/>
              </a:ext>
            </a:extLst>
          </a:blip>
          <a:stretch>
            <a:fillRect/>
          </a:stretch>
        </p:blipFill>
        <p:spPr>
          <a:xfrm>
            <a:off x="11313135" y="5792561"/>
            <a:ext cx="561975" cy="771525"/>
          </a:xfrm>
          <a:prstGeom prst="rect">
            <a:avLst/>
          </a:prstGeom>
        </p:spPr>
      </p:pic>
    </p:spTree>
    <p:extLst>
      <p:ext uri="{BB962C8B-B14F-4D97-AF65-F5344CB8AC3E}">
        <p14:creationId xmlns:p14="http://schemas.microsoft.com/office/powerpoint/2010/main" val="1392856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451262" y="356260"/>
            <a:ext cx="6020790"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3600" b="0" i="0" u="none" strike="noStrike" kern="1200" cap="none" spc="0" normalizeH="0" baseline="0" noProof="0" dirty="0" smtClean="0">
                <a:ln>
                  <a:noFill/>
                </a:ln>
                <a:solidFill>
                  <a:prstClr val="black"/>
                </a:solidFill>
                <a:effectLst/>
                <a:uLnTx/>
                <a:uFillTx/>
                <a:latin typeface="Berlin Sans FB Demi" panose="020E0802020502020306" pitchFamily="34" charset="0"/>
                <a:ea typeface="+mn-ea"/>
                <a:cs typeface="+mn-cs"/>
              </a:rPr>
              <a:t>MITOS DEL CANNABIS 	7</a:t>
            </a:r>
            <a:endParaRPr kumimoji="0" lang="es-ES" sz="3600" b="0" i="0" u="none" strike="noStrike" kern="1200" cap="none" spc="0" normalizeH="0" baseline="0" noProof="0" dirty="0">
              <a:ln>
                <a:noFill/>
              </a:ln>
              <a:solidFill>
                <a:prstClr val="black"/>
              </a:solidFill>
              <a:effectLst/>
              <a:uLnTx/>
              <a:uFillTx/>
              <a:latin typeface="Berlin Sans FB Demi" panose="020E0802020502020306" pitchFamily="34" charset="0"/>
              <a:ea typeface="+mn-ea"/>
              <a:cs typeface="+mn-cs"/>
            </a:endParaRPr>
          </a:p>
        </p:txBody>
      </p:sp>
      <p:sp>
        <p:nvSpPr>
          <p:cNvPr id="5" name="Llamada de nube 4"/>
          <p:cNvSpPr/>
          <p:nvPr/>
        </p:nvSpPr>
        <p:spPr>
          <a:xfrm>
            <a:off x="2812474" y="1432520"/>
            <a:ext cx="8093034" cy="3555116"/>
          </a:xfrm>
          <a:prstGeom prst="cloudCallout">
            <a:avLst>
              <a:gd name="adj1" fmla="val -47619"/>
              <a:gd name="adj2" fmla="val 88306"/>
            </a:avLst>
          </a:prstGeom>
          <a:gradFill>
            <a:gsLst>
              <a:gs pos="20000">
                <a:srgbClr val="00B050"/>
              </a:gs>
              <a:gs pos="46000">
                <a:srgbClr val="92D050"/>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3600" b="0" i="0" u="none" strike="noStrike" kern="1200" cap="none" spc="0" normalizeH="0" baseline="0" noProof="0" dirty="0" smtClean="0">
                <a:ln>
                  <a:noFill/>
                </a:ln>
                <a:solidFill>
                  <a:schemeClr val="tx1"/>
                </a:solidFill>
                <a:effectLst/>
                <a:uLnTx/>
                <a:uFillTx/>
                <a:latin typeface="Berlin Sans FB" panose="020E0602020502020306" pitchFamily="34" charset="0"/>
              </a:rPr>
              <a:t>Fumar cannabis no afecta a la conducción de vehículos…</a:t>
            </a:r>
            <a:endParaRPr kumimoji="0" lang="es-ES" sz="3600" b="0" i="0" u="none" strike="noStrike" kern="1200" cap="none" spc="0" normalizeH="0" baseline="0" noProof="0" dirty="0">
              <a:ln>
                <a:noFill/>
              </a:ln>
              <a:solidFill>
                <a:schemeClr val="tx1"/>
              </a:solidFill>
              <a:effectLst/>
              <a:uLnTx/>
              <a:uFillTx/>
              <a:latin typeface="Berlin Sans FB" panose="020E0602020502020306" pitchFamily="34" charset="0"/>
            </a:endParaRPr>
          </a:p>
        </p:txBody>
      </p:sp>
      <p:pic>
        <p:nvPicPr>
          <p:cNvPr id="6" name="Imagen 5"/>
          <p:cNvPicPr/>
          <p:nvPr/>
        </p:nvPicPr>
        <p:blipFill>
          <a:blip r:embed="rId2">
            <a:extLst>
              <a:ext uri="{28A0092B-C50C-407E-A947-70E740481C1C}">
                <a14:useLocalDpi xmlns:a14="http://schemas.microsoft.com/office/drawing/2010/main" val="0"/>
              </a:ext>
            </a:extLst>
          </a:blip>
          <a:stretch>
            <a:fillRect/>
          </a:stretch>
        </p:blipFill>
        <p:spPr>
          <a:xfrm>
            <a:off x="11313135" y="5792561"/>
            <a:ext cx="561975" cy="771525"/>
          </a:xfrm>
          <a:prstGeom prst="rect">
            <a:avLst/>
          </a:prstGeom>
        </p:spPr>
      </p:pic>
      <p:pic>
        <p:nvPicPr>
          <p:cNvPr id="7" name="Imagen 6"/>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812" y="6038117"/>
            <a:ext cx="663575" cy="666750"/>
          </a:xfrm>
          <a:prstGeom prst="rect">
            <a:avLst/>
          </a:prstGeom>
          <a:noFill/>
          <a:ln>
            <a:noFill/>
          </a:ln>
        </p:spPr>
      </p:pic>
    </p:spTree>
    <p:extLst>
      <p:ext uri="{BB962C8B-B14F-4D97-AF65-F5344CB8AC3E}">
        <p14:creationId xmlns:p14="http://schemas.microsoft.com/office/powerpoint/2010/main" val="2935016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3300412" y="585787"/>
            <a:ext cx="5591175" cy="5686425"/>
          </a:xfrm>
          <a:prstGeom prst="rect">
            <a:avLst/>
          </a:prstGeom>
        </p:spPr>
      </p:pic>
      <p:sp>
        <p:nvSpPr>
          <p:cNvPr id="3" name="Título 1"/>
          <p:cNvSpPr txBox="1">
            <a:spLocks/>
          </p:cNvSpPr>
          <p:nvPr/>
        </p:nvSpPr>
        <p:spPr>
          <a:xfrm>
            <a:off x="623454" y="651162"/>
            <a:ext cx="10917382" cy="2618511"/>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s-ES" sz="2800" dirty="0">
              <a:latin typeface="+mn-lt"/>
            </a:endParaRPr>
          </a:p>
        </p:txBody>
      </p:sp>
      <p:sp>
        <p:nvSpPr>
          <p:cNvPr id="4" name="CuadroTexto 3"/>
          <p:cNvSpPr txBox="1"/>
          <p:nvPr/>
        </p:nvSpPr>
        <p:spPr>
          <a:xfrm>
            <a:off x="623454" y="540328"/>
            <a:ext cx="10827329" cy="1077218"/>
          </a:xfrm>
          <a:prstGeom prst="rect">
            <a:avLst/>
          </a:prstGeom>
          <a:noFill/>
        </p:spPr>
        <p:txBody>
          <a:bodyPr wrap="square" rtlCol="0">
            <a:spAutoFit/>
          </a:bodyPr>
          <a:lstStyle/>
          <a:p>
            <a:r>
              <a:rPr lang="es-ES" sz="3200" b="1" dirty="0" smtClean="0"/>
              <a:t>Falso.</a:t>
            </a:r>
          </a:p>
          <a:p>
            <a:r>
              <a:rPr lang="es-ES" sz="3200" b="1" dirty="0" smtClean="0"/>
              <a:t>El riesgo de tener un accidente aumenta tras su consumo.</a:t>
            </a:r>
          </a:p>
        </p:txBody>
      </p:sp>
      <p:sp>
        <p:nvSpPr>
          <p:cNvPr id="2" name="CuadroTexto 1"/>
          <p:cNvSpPr txBox="1"/>
          <p:nvPr/>
        </p:nvSpPr>
        <p:spPr>
          <a:xfrm>
            <a:off x="623454" y="2258291"/>
            <a:ext cx="10633365" cy="3108543"/>
          </a:xfrm>
          <a:prstGeom prst="rect">
            <a:avLst/>
          </a:prstGeom>
          <a:noFill/>
        </p:spPr>
        <p:txBody>
          <a:bodyPr wrap="square" rtlCol="0">
            <a:spAutoFit/>
          </a:bodyPr>
          <a:lstStyle/>
          <a:p>
            <a:pPr lvl="0"/>
            <a:r>
              <a:rPr lang="es-ES" sz="2800" dirty="0" smtClean="0">
                <a:solidFill>
                  <a:prstClr val="black"/>
                </a:solidFill>
              </a:rPr>
              <a:t>Fumar cannabis </a:t>
            </a:r>
            <a:r>
              <a:rPr lang="es-ES" sz="2800" dirty="0">
                <a:solidFill>
                  <a:prstClr val="black"/>
                </a:solidFill>
              </a:rPr>
              <a:t>hace que disminuyan nuestros reflejos y aumente la probabilidad de tener un accidente, en cualquier tipo de vehículo (bici, moto, coche…)</a:t>
            </a:r>
          </a:p>
          <a:p>
            <a:pPr lvl="0"/>
            <a:endParaRPr lang="es-ES" sz="2800" dirty="0">
              <a:solidFill>
                <a:prstClr val="black"/>
              </a:solidFill>
            </a:endParaRPr>
          </a:p>
          <a:p>
            <a:pPr lvl="0"/>
            <a:r>
              <a:rPr lang="es-ES" sz="2800" dirty="0">
                <a:solidFill>
                  <a:prstClr val="black"/>
                </a:solidFill>
              </a:rPr>
              <a:t>Además, si consumes alcohol el riesgo se multiplica. El alcohol afecta a la coordinación y el cannabis a la velocidad de reacción. Tus reflejos y movimientos serán más lentos, lo que aumenta el riesgo de accidente. </a:t>
            </a:r>
          </a:p>
        </p:txBody>
      </p:sp>
      <p:pic>
        <p:nvPicPr>
          <p:cNvPr id="5" name="Imagen 4"/>
          <p:cNvPicPr/>
          <p:nvPr/>
        </p:nvPicPr>
        <p:blipFill>
          <a:blip r:embed="rId3">
            <a:extLst>
              <a:ext uri="{28A0092B-C50C-407E-A947-70E740481C1C}">
                <a14:useLocalDpi xmlns:a14="http://schemas.microsoft.com/office/drawing/2010/main" val="0"/>
              </a:ext>
            </a:extLst>
          </a:blip>
          <a:stretch>
            <a:fillRect/>
          </a:stretch>
        </p:blipFill>
        <p:spPr>
          <a:xfrm>
            <a:off x="11313135" y="5792561"/>
            <a:ext cx="561975" cy="771525"/>
          </a:xfrm>
          <a:prstGeom prst="rect">
            <a:avLst/>
          </a:prstGeom>
        </p:spPr>
      </p:pic>
      <p:pic>
        <p:nvPicPr>
          <p:cNvPr id="6" name="Imagen 5"/>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77812" y="6038117"/>
            <a:ext cx="663575" cy="666750"/>
          </a:xfrm>
          <a:prstGeom prst="rect">
            <a:avLst/>
          </a:prstGeom>
          <a:noFill/>
          <a:ln>
            <a:noFill/>
          </a:ln>
        </p:spPr>
      </p:pic>
    </p:spTree>
    <p:extLst>
      <p:ext uri="{BB962C8B-B14F-4D97-AF65-F5344CB8AC3E}">
        <p14:creationId xmlns:p14="http://schemas.microsoft.com/office/powerpoint/2010/main" val="403652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n 9"/>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2985540" y="3803586"/>
            <a:ext cx="1889990" cy="2196473"/>
          </a:xfrm>
          <a:prstGeom prst="rect">
            <a:avLst/>
          </a:prstGeom>
        </p:spPr>
      </p:pic>
      <p:pic>
        <p:nvPicPr>
          <p:cNvPr id="9" name="Imagen 8"/>
          <p:cNvPicPr>
            <a:picLocks noChangeAspect="1"/>
          </p:cNvPicPr>
          <p:nvPr/>
        </p:nvPicPr>
        <p:blipFill>
          <a:blip r:embed="rId3">
            <a:lum bright="70000" contrast="-70000"/>
            <a:extLst>
              <a:ext uri="{28A0092B-C50C-407E-A947-70E740481C1C}">
                <a14:useLocalDpi xmlns:a14="http://schemas.microsoft.com/office/drawing/2010/main" val="0"/>
              </a:ext>
            </a:extLst>
          </a:blip>
          <a:stretch>
            <a:fillRect/>
          </a:stretch>
        </p:blipFill>
        <p:spPr>
          <a:xfrm>
            <a:off x="8321557" y="1105280"/>
            <a:ext cx="2032266" cy="2060623"/>
          </a:xfrm>
          <a:prstGeom prst="rect">
            <a:avLst/>
          </a:prstGeom>
        </p:spPr>
      </p:pic>
      <p:pic>
        <p:nvPicPr>
          <p:cNvPr id="7" name="Imagen 6"/>
          <p:cNvPicPr>
            <a:picLocks noChangeAspect="1"/>
          </p:cNvPicPr>
          <p:nvPr/>
        </p:nvPicPr>
        <p:blipFill>
          <a:blip r:embed="rId4">
            <a:lum bright="70000" contrast="-70000"/>
            <a:extLst>
              <a:ext uri="{28A0092B-C50C-407E-A947-70E740481C1C}">
                <a14:useLocalDpi xmlns:a14="http://schemas.microsoft.com/office/drawing/2010/main" val="0"/>
              </a:ext>
            </a:extLst>
          </a:blip>
          <a:stretch>
            <a:fillRect/>
          </a:stretch>
        </p:blipFill>
        <p:spPr>
          <a:xfrm>
            <a:off x="3930535" y="2119745"/>
            <a:ext cx="3817906" cy="3299425"/>
          </a:xfrm>
          <a:prstGeom prst="rect">
            <a:avLst/>
          </a:prstGeom>
        </p:spPr>
      </p:pic>
      <p:sp>
        <p:nvSpPr>
          <p:cNvPr id="2" name="Título 1"/>
          <p:cNvSpPr txBox="1">
            <a:spLocks/>
          </p:cNvSpPr>
          <p:nvPr/>
        </p:nvSpPr>
        <p:spPr>
          <a:xfrm>
            <a:off x="803564" y="1786431"/>
            <a:ext cx="10917382" cy="4391892"/>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s-ES" sz="2800" dirty="0">
              <a:latin typeface="+mn-lt"/>
            </a:endParaRPr>
          </a:p>
          <a:p>
            <a:r>
              <a:rPr lang="es-ES" sz="2800" dirty="0" smtClean="0">
                <a:latin typeface="+mn-lt"/>
              </a:rPr>
              <a:t>Ser natural no significa que no sea capaz de producir daños. </a:t>
            </a:r>
          </a:p>
          <a:p>
            <a:endParaRPr lang="es-ES" sz="2800" dirty="0" smtClean="0">
              <a:latin typeface="+mn-lt"/>
            </a:endParaRPr>
          </a:p>
          <a:p>
            <a:r>
              <a:rPr lang="es-ES" sz="2800" dirty="0" smtClean="0">
                <a:latin typeface="+mn-lt"/>
              </a:rPr>
              <a:t>Muchos seres vivos producen sustancias venenosas. De hecho, el veneno más potente que existe, la toxina botulínica, lo produce un microbio. </a:t>
            </a:r>
          </a:p>
          <a:p>
            <a:endParaRPr lang="es-ES" sz="2800" dirty="0">
              <a:latin typeface="+mn-lt"/>
            </a:endParaRPr>
          </a:p>
          <a:p>
            <a:r>
              <a:rPr lang="es-ES" sz="2800" dirty="0" smtClean="0">
                <a:latin typeface="+mn-lt"/>
              </a:rPr>
              <a:t>Muchas plantas de nuestro entorno son venenosas, adelfa, acónito, estramonio, tejo y muchas más. </a:t>
            </a:r>
          </a:p>
          <a:p>
            <a:r>
              <a:rPr lang="es-ES" sz="2800" dirty="0" smtClean="0">
                <a:latin typeface="+mn-lt"/>
              </a:rPr>
              <a:t/>
            </a:r>
            <a:br>
              <a:rPr lang="es-ES" sz="2800" dirty="0" smtClean="0">
                <a:latin typeface="+mn-lt"/>
              </a:rPr>
            </a:br>
            <a:r>
              <a:rPr lang="es-ES" sz="2800" dirty="0">
                <a:latin typeface="+mn-lt"/>
              </a:rPr>
              <a:t>Q</a:t>
            </a:r>
            <a:r>
              <a:rPr lang="es-ES" sz="2800" dirty="0" smtClean="0">
                <a:latin typeface="+mn-lt"/>
              </a:rPr>
              <a:t>ue el cánnabis proceda de una planta no lo convierte en un producto inofensivo dado que puede ser perjudicial para la salud.</a:t>
            </a:r>
            <a:endParaRPr lang="es-ES" sz="2800" dirty="0">
              <a:latin typeface="+mn-lt"/>
            </a:endParaRPr>
          </a:p>
        </p:txBody>
      </p:sp>
      <p:sp>
        <p:nvSpPr>
          <p:cNvPr id="3" name="CuadroTexto 2"/>
          <p:cNvSpPr txBox="1"/>
          <p:nvPr/>
        </p:nvSpPr>
        <p:spPr>
          <a:xfrm>
            <a:off x="803564" y="765528"/>
            <a:ext cx="9767454" cy="1354217"/>
          </a:xfrm>
          <a:prstGeom prst="rect">
            <a:avLst/>
          </a:prstGeom>
          <a:noFill/>
        </p:spPr>
        <p:txBody>
          <a:bodyPr wrap="square" rtlCol="0">
            <a:spAutoFit/>
          </a:bodyPr>
          <a:lstStyle/>
          <a:p>
            <a:r>
              <a:rPr lang="es-ES" sz="3200" b="1" dirty="0"/>
              <a:t>Falso.</a:t>
            </a:r>
          </a:p>
          <a:p>
            <a:r>
              <a:rPr lang="es-ES" sz="3200" b="1" dirty="0"/>
              <a:t>No confundas inocuo con natural. </a:t>
            </a:r>
          </a:p>
          <a:p>
            <a:endParaRPr lang="es-ES" dirty="0"/>
          </a:p>
        </p:txBody>
      </p:sp>
      <p:pic>
        <p:nvPicPr>
          <p:cNvPr id="4" name="Imagen 3"/>
          <p:cNvPicPr/>
          <p:nvPr/>
        </p:nvPicPr>
        <p:blipFill>
          <a:blip r:embed="rId5">
            <a:extLst>
              <a:ext uri="{28A0092B-C50C-407E-A947-70E740481C1C}">
                <a14:useLocalDpi xmlns:a14="http://schemas.microsoft.com/office/drawing/2010/main" val="0"/>
              </a:ext>
            </a:extLst>
          </a:blip>
          <a:stretch>
            <a:fillRect/>
          </a:stretch>
        </p:blipFill>
        <p:spPr>
          <a:xfrm>
            <a:off x="11313135" y="5792561"/>
            <a:ext cx="561975" cy="771525"/>
          </a:xfrm>
          <a:prstGeom prst="rect">
            <a:avLst/>
          </a:prstGeom>
        </p:spPr>
      </p:pic>
      <p:pic>
        <p:nvPicPr>
          <p:cNvPr id="5" name="Imagen 4"/>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77812" y="6038117"/>
            <a:ext cx="663575" cy="666750"/>
          </a:xfrm>
          <a:prstGeom prst="rect">
            <a:avLst/>
          </a:prstGeom>
          <a:noFill/>
          <a:ln>
            <a:noFill/>
          </a:ln>
        </p:spPr>
      </p:pic>
    </p:spTree>
    <p:extLst>
      <p:ext uri="{BB962C8B-B14F-4D97-AF65-F5344CB8AC3E}">
        <p14:creationId xmlns:p14="http://schemas.microsoft.com/office/powerpoint/2010/main" val="2295774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451262" y="356260"/>
            <a:ext cx="6020790"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3600" b="0" i="0" u="none" strike="noStrike" kern="1200" cap="none" spc="0" normalizeH="0" baseline="0" noProof="0" dirty="0" smtClean="0">
                <a:ln>
                  <a:noFill/>
                </a:ln>
                <a:solidFill>
                  <a:prstClr val="black"/>
                </a:solidFill>
                <a:effectLst/>
                <a:uLnTx/>
                <a:uFillTx/>
                <a:latin typeface="Berlin Sans FB Demi" panose="020E0802020502020306" pitchFamily="34" charset="0"/>
                <a:ea typeface="+mn-ea"/>
                <a:cs typeface="+mn-cs"/>
              </a:rPr>
              <a:t>MITOS DEL CANNABIS	</a:t>
            </a:r>
            <a:r>
              <a:rPr kumimoji="0" lang="es-ES" sz="3600" b="0" i="0" u="none" strike="noStrike" kern="1200" cap="none" spc="0" normalizeH="0" noProof="0" dirty="0" smtClean="0">
                <a:ln>
                  <a:noFill/>
                </a:ln>
                <a:solidFill>
                  <a:prstClr val="black"/>
                </a:solidFill>
                <a:effectLst/>
                <a:uLnTx/>
                <a:uFillTx/>
                <a:latin typeface="Berlin Sans FB Demi" panose="020E0802020502020306" pitchFamily="34" charset="0"/>
                <a:ea typeface="+mn-ea"/>
                <a:cs typeface="+mn-cs"/>
              </a:rPr>
              <a:t> 	2</a:t>
            </a:r>
            <a:endParaRPr kumimoji="0" lang="es-ES" sz="3600" b="0" i="0" u="none" strike="noStrike" kern="1200" cap="none" spc="0" normalizeH="0" baseline="0" noProof="0" dirty="0">
              <a:ln>
                <a:noFill/>
              </a:ln>
              <a:solidFill>
                <a:prstClr val="black"/>
              </a:solidFill>
              <a:effectLst/>
              <a:uLnTx/>
              <a:uFillTx/>
              <a:latin typeface="Berlin Sans FB Demi" panose="020E0802020502020306" pitchFamily="34" charset="0"/>
              <a:ea typeface="+mn-ea"/>
              <a:cs typeface="+mn-cs"/>
            </a:endParaRPr>
          </a:p>
        </p:txBody>
      </p:sp>
      <p:sp>
        <p:nvSpPr>
          <p:cNvPr id="5" name="Llamada de nube 4"/>
          <p:cNvSpPr/>
          <p:nvPr/>
        </p:nvSpPr>
        <p:spPr>
          <a:xfrm>
            <a:off x="2812474" y="1432520"/>
            <a:ext cx="8093034" cy="3555116"/>
          </a:xfrm>
          <a:prstGeom prst="cloudCallout">
            <a:avLst>
              <a:gd name="adj1" fmla="val -47619"/>
              <a:gd name="adj2" fmla="val 88306"/>
            </a:avLst>
          </a:prstGeom>
          <a:gradFill>
            <a:gsLst>
              <a:gs pos="20000">
                <a:srgbClr val="00B050"/>
              </a:gs>
              <a:gs pos="46000">
                <a:srgbClr val="92D050"/>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3600" b="0" i="0" u="none" strike="noStrike" kern="1200" cap="none" spc="0" normalizeH="0" baseline="0" noProof="0" dirty="0" smtClean="0">
                <a:ln>
                  <a:noFill/>
                </a:ln>
                <a:solidFill>
                  <a:schemeClr val="tx1"/>
                </a:solidFill>
                <a:effectLst/>
                <a:uLnTx/>
                <a:uFillTx/>
                <a:latin typeface="Berlin Sans FB" panose="020E0602020502020306" pitchFamily="34" charset="0"/>
              </a:rPr>
              <a:t>El cannabis tiene</a:t>
            </a:r>
            <a:r>
              <a:rPr kumimoji="0" lang="es-ES" sz="3600" b="0" i="0" u="none" strike="noStrike" kern="1200" cap="none" spc="0" normalizeH="0" noProof="0" dirty="0" smtClean="0">
                <a:ln>
                  <a:noFill/>
                </a:ln>
                <a:solidFill>
                  <a:schemeClr val="tx1"/>
                </a:solidFill>
                <a:effectLst/>
                <a:uLnTx/>
                <a:uFillTx/>
                <a:latin typeface="Berlin Sans FB" panose="020E0602020502020306" pitchFamily="34" charset="0"/>
              </a:rPr>
              <a:t> efectos terapéuticos, puede </a:t>
            </a:r>
            <a:r>
              <a:rPr lang="es-ES" sz="3600" dirty="0" smtClean="0">
                <a:solidFill>
                  <a:schemeClr val="tx1"/>
                </a:solidFill>
                <a:latin typeface="Berlin Sans FB" panose="020E0602020502020306" pitchFamily="34" charset="0"/>
              </a:rPr>
              <a:t>curar enfermedades</a:t>
            </a:r>
            <a:r>
              <a:rPr kumimoji="0" lang="es-ES" sz="3600" b="0" i="0" u="none" strike="noStrike" kern="1200" cap="none" spc="0" normalizeH="0" baseline="0" noProof="0" dirty="0" smtClean="0">
                <a:ln>
                  <a:noFill/>
                </a:ln>
                <a:solidFill>
                  <a:schemeClr val="tx1"/>
                </a:solidFill>
                <a:effectLst/>
                <a:uLnTx/>
                <a:uFillTx/>
                <a:latin typeface="Berlin Sans FB" panose="020E0602020502020306" pitchFamily="34" charset="0"/>
              </a:rPr>
              <a:t>…</a:t>
            </a:r>
            <a:endParaRPr kumimoji="0" lang="es-ES" sz="3600" b="0" i="0" u="none" strike="noStrike" kern="1200" cap="none" spc="0" normalizeH="0" baseline="0" noProof="0" dirty="0">
              <a:ln>
                <a:noFill/>
              </a:ln>
              <a:solidFill>
                <a:schemeClr val="tx1"/>
              </a:solidFill>
              <a:effectLst/>
              <a:uLnTx/>
              <a:uFillTx/>
              <a:latin typeface="Berlin Sans FB" panose="020E0602020502020306" pitchFamily="34" charset="0"/>
            </a:endParaRPr>
          </a:p>
        </p:txBody>
      </p:sp>
      <p:pic>
        <p:nvPicPr>
          <p:cNvPr id="6" name="Imagen 5"/>
          <p:cNvPicPr/>
          <p:nvPr/>
        </p:nvPicPr>
        <p:blipFill>
          <a:blip r:embed="rId2">
            <a:extLst>
              <a:ext uri="{28A0092B-C50C-407E-A947-70E740481C1C}">
                <a14:useLocalDpi xmlns:a14="http://schemas.microsoft.com/office/drawing/2010/main" val="0"/>
              </a:ext>
            </a:extLst>
          </a:blip>
          <a:stretch>
            <a:fillRect/>
          </a:stretch>
        </p:blipFill>
        <p:spPr>
          <a:xfrm>
            <a:off x="11313135" y="5792561"/>
            <a:ext cx="561975" cy="771525"/>
          </a:xfrm>
          <a:prstGeom prst="rect">
            <a:avLst/>
          </a:prstGeom>
        </p:spPr>
      </p:pic>
      <p:pic>
        <p:nvPicPr>
          <p:cNvPr id="7" name="Imagen 6"/>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812" y="6038117"/>
            <a:ext cx="663575" cy="666750"/>
          </a:xfrm>
          <a:prstGeom prst="rect">
            <a:avLst/>
          </a:prstGeom>
          <a:noFill/>
          <a:ln>
            <a:noFill/>
          </a:ln>
        </p:spPr>
      </p:pic>
    </p:spTree>
    <p:extLst>
      <p:ext uri="{BB962C8B-B14F-4D97-AF65-F5344CB8AC3E}">
        <p14:creationId xmlns:p14="http://schemas.microsoft.com/office/powerpoint/2010/main" val="490740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n 7"/>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5415310" y="557385"/>
            <a:ext cx="1487462" cy="1476760"/>
          </a:xfrm>
          <a:prstGeom prst="rect">
            <a:avLst/>
          </a:prstGeom>
        </p:spPr>
      </p:pic>
      <p:pic>
        <p:nvPicPr>
          <p:cNvPr id="7" name="Imagen 6"/>
          <p:cNvPicPr>
            <a:picLocks noChangeAspect="1"/>
          </p:cNvPicPr>
          <p:nvPr/>
        </p:nvPicPr>
        <p:blipFill>
          <a:blip r:embed="rId3">
            <a:lum bright="70000" contrast="-70000"/>
            <a:extLst>
              <a:ext uri="{28A0092B-C50C-407E-A947-70E740481C1C}">
                <a14:useLocalDpi xmlns:a14="http://schemas.microsoft.com/office/drawing/2010/main" val="0"/>
              </a:ext>
            </a:extLst>
          </a:blip>
          <a:stretch>
            <a:fillRect/>
          </a:stretch>
        </p:blipFill>
        <p:spPr>
          <a:xfrm>
            <a:off x="7234559" y="401780"/>
            <a:ext cx="4420217" cy="4467849"/>
          </a:xfrm>
          <a:prstGeom prst="rect">
            <a:avLst/>
          </a:prstGeom>
        </p:spPr>
      </p:pic>
      <p:sp>
        <p:nvSpPr>
          <p:cNvPr id="3" name="Título 1"/>
          <p:cNvSpPr txBox="1">
            <a:spLocks/>
          </p:cNvSpPr>
          <p:nvPr/>
        </p:nvSpPr>
        <p:spPr>
          <a:xfrm>
            <a:off x="623454" y="651162"/>
            <a:ext cx="10917382" cy="2618511"/>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s-ES" sz="2800" dirty="0">
              <a:latin typeface="+mn-lt"/>
            </a:endParaRPr>
          </a:p>
        </p:txBody>
      </p:sp>
      <p:sp>
        <p:nvSpPr>
          <p:cNvPr id="4" name="CuadroTexto 3"/>
          <p:cNvSpPr txBox="1"/>
          <p:nvPr/>
        </p:nvSpPr>
        <p:spPr>
          <a:xfrm>
            <a:off x="941387" y="1731994"/>
            <a:ext cx="10827329" cy="4832092"/>
          </a:xfrm>
          <a:prstGeom prst="rect">
            <a:avLst/>
          </a:prstGeom>
          <a:noFill/>
        </p:spPr>
        <p:txBody>
          <a:bodyPr wrap="square" rtlCol="0">
            <a:spAutoFit/>
          </a:bodyPr>
          <a:lstStyle/>
          <a:p>
            <a:endParaRPr lang="es-ES" sz="2800" dirty="0"/>
          </a:p>
          <a:p>
            <a:r>
              <a:rPr lang="es-ES" sz="2800" dirty="0" smtClean="0">
                <a:ea typeface="Calibri" panose="020F0502020204030204" pitchFamily="34" charset="0"/>
                <a:cs typeface="Roboto-Medium"/>
              </a:rPr>
              <a:t>Se sabe que algunos compuestos presentes en la </a:t>
            </a:r>
            <a:r>
              <a:rPr lang="es-ES" sz="2800" i="1" dirty="0" smtClean="0">
                <a:ea typeface="Calibri" panose="020F0502020204030204" pitchFamily="34" charset="0"/>
                <a:cs typeface="Roboto-MediumItalic"/>
              </a:rPr>
              <a:t>Cannabis sativa</a:t>
            </a:r>
            <a:r>
              <a:rPr lang="es-ES" sz="2800" dirty="0" smtClean="0">
                <a:ea typeface="Calibri" panose="020F0502020204030204" pitchFamily="34" charset="0"/>
                <a:cs typeface="Times New Roman" panose="02020603050405020304" pitchFamily="18" charset="0"/>
              </a:rPr>
              <a:t> </a:t>
            </a:r>
            <a:r>
              <a:rPr lang="es-ES" sz="2800" dirty="0" smtClean="0">
                <a:ea typeface="Calibri" panose="020F0502020204030204" pitchFamily="34" charset="0"/>
                <a:cs typeface="Roboto-Medium"/>
              </a:rPr>
              <a:t>pueden ser útiles en medicina.</a:t>
            </a:r>
          </a:p>
          <a:p>
            <a:endParaRPr lang="es-ES" sz="2800" dirty="0" smtClean="0">
              <a:ea typeface="Calibri" panose="020F0502020204030204" pitchFamily="34" charset="0"/>
              <a:cs typeface="Roboto-Medium"/>
            </a:endParaRPr>
          </a:p>
          <a:p>
            <a:r>
              <a:rPr lang="es-ES" sz="2800" dirty="0">
                <a:ea typeface="Calibri" panose="020F0502020204030204" pitchFamily="34" charset="0"/>
                <a:cs typeface="Roboto-Medium"/>
              </a:rPr>
              <a:t>P</a:t>
            </a:r>
            <a:r>
              <a:rPr lang="es-ES" sz="2800" dirty="0" smtClean="0">
                <a:ea typeface="Calibri" panose="020F0502020204030204" pitchFamily="34" charset="0"/>
                <a:cs typeface="Roboto-Medium"/>
              </a:rPr>
              <a:t>uede aliviar mareos y náuseas en algunas personas enfermas de cáncer u otras enfermedades. </a:t>
            </a:r>
          </a:p>
          <a:p>
            <a:endParaRPr lang="es-ES" sz="2800" dirty="0" smtClean="0">
              <a:ea typeface="Calibri" panose="020F0502020204030204" pitchFamily="34" charset="0"/>
              <a:cs typeface="Roboto-Medium"/>
            </a:endParaRPr>
          </a:p>
          <a:p>
            <a:r>
              <a:rPr lang="es-ES" sz="2800" dirty="0" smtClean="0"/>
              <a:t>Los posibles beneficios del cannabis proceden en todo caso de emplear esos compuestos como medicamentos, siempre bajo estricto control médico.</a:t>
            </a:r>
          </a:p>
          <a:p>
            <a:endParaRPr lang="es-ES" sz="2800" dirty="0" smtClean="0"/>
          </a:p>
        </p:txBody>
      </p:sp>
      <p:sp>
        <p:nvSpPr>
          <p:cNvPr id="2" name="CuadroTexto 1"/>
          <p:cNvSpPr txBox="1"/>
          <p:nvPr/>
        </p:nvSpPr>
        <p:spPr>
          <a:xfrm>
            <a:off x="941387" y="651162"/>
            <a:ext cx="6293172" cy="1354217"/>
          </a:xfrm>
          <a:prstGeom prst="rect">
            <a:avLst/>
          </a:prstGeom>
          <a:noFill/>
        </p:spPr>
        <p:txBody>
          <a:bodyPr wrap="square" rtlCol="0">
            <a:spAutoFit/>
          </a:bodyPr>
          <a:lstStyle/>
          <a:p>
            <a:r>
              <a:rPr lang="es-ES" sz="3200" b="1" dirty="0"/>
              <a:t>Falso.</a:t>
            </a:r>
          </a:p>
          <a:p>
            <a:r>
              <a:rPr lang="es-ES" sz="3200" b="1" dirty="0"/>
              <a:t>El cannabis no </a:t>
            </a:r>
            <a:r>
              <a:rPr lang="es-ES" sz="3200" b="1" dirty="0" smtClean="0"/>
              <a:t>cura</a:t>
            </a:r>
            <a:r>
              <a:rPr lang="es-ES" b="1" dirty="0" smtClean="0"/>
              <a:t>.</a:t>
            </a:r>
            <a:endParaRPr lang="es-ES" b="1" dirty="0"/>
          </a:p>
          <a:p>
            <a:endParaRPr lang="es-ES" dirty="0"/>
          </a:p>
        </p:txBody>
      </p:sp>
      <p:pic>
        <p:nvPicPr>
          <p:cNvPr id="5" name="Imagen 4"/>
          <p:cNvPicPr/>
          <p:nvPr/>
        </p:nvPicPr>
        <p:blipFill>
          <a:blip r:embed="rId4">
            <a:extLst>
              <a:ext uri="{28A0092B-C50C-407E-A947-70E740481C1C}">
                <a14:useLocalDpi xmlns:a14="http://schemas.microsoft.com/office/drawing/2010/main" val="0"/>
              </a:ext>
            </a:extLst>
          </a:blip>
          <a:stretch>
            <a:fillRect/>
          </a:stretch>
        </p:blipFill>
        <p:spPr>
          <a:xfrm>
            <a:off x="11313135" y="5792561"/>
            <a:ext cx="561975" cy="771525"/>
          </a:xfrm>
          <a:prstGeom prst="rect">
            <a:avLst/>
          </a:prstGeom>
        </p:spPr>
      </p:pic>
      <p:pic>
        <p:nvPicPr>
          <p:cNvPr id="6" name="Imagen 5"/>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77812" y="6038117"/>
            <a:ext cx="663575" cy="666750"/>
          </a:xfrm>
          <a:prstGeom prst="rect">
            <a:avLst/>
          </a:prstGeom>
          <a:noFill/>
          <a:ln>
            <a:noFill/>
          </a:ln>
        </p:spPr>
      </p:pic>
    </p:spTree>
    <p:extLst>
      <p:ext uri="{BB962C8B-B14F-4D97-AF65-F5344CB8AC3E}">
        <p14:creationId xmlns:p14="http://schemas.microsoft.com/office/powerpoint/2010/main" val="3901831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451262" y="356260"/>
            <a:ext cx="6020790"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3600" b="0" i="0" u="none" strike="noStrike" kern="1200" cap="none" spc="0" normalizeH="0" baseline="0" noProof="0" dirty="0" smtClean="0">
                <a:ln>
                  <a:noFill/>
                </a:ln>
                <a:solidFill>
                  <a:prstClr val="black"/>
                </a:solidFill>
                <a:effectLst/>
                <a:uLnTx/>
                <a:uFillTx/>
                <a:latin typeface="Berlin Sans FB Demi" panose="020E0802020502020306" pitchFamily="34" charset="0"/>
                <a:ea typeface="+mn-ea"/>
                <a:cs typeface="+mn-cs"/>
              </a:rPr>
              <a:t>MITOS DEL CANNABIS 	3</a:t>
            </a:r>
            <a:endParaRPr kumimoji="0" lang="es-ES" sz="3600" b="0" i="0" u="none" strike="noStrike" kern="1200" cap="none" spc="0" normalizeH="0" baseline="0" noProof="0" dirty="0">
              <a:ln>
                <a:noFill/>
              </a:ln>
              <a:solidFill>
                <a:prstClr val="black"/>
              </a:solidFill>
              <a:effectLst/>
              <a:uLnTx/>
              <a:uFillTx/>
              <a:latin typeface="Berlin Sans FB Demi" panose="020E0802020502020306" pitchFamily="34" charset="0"/>
              <a:ea typeface="+mn-ea"/>
              <a:cs typeface="+mn-cs"/>
            </a:endParaRPr>
          </a:p>
        </p:txBody>
      </p:sp>
      <p:sp>
        <p:nvSpPr>
          <p:cNvPr id="5" name="Llamada de nube 4"/>
          <p:cNvSpPr/>
          <p:nvPr/>
        </p:nvSpPr>
        <p:spPr>
          <a:xfrm>
            <a:off x="2812474" y="1432520"/>
            <a:ext cx="8093034" cy="3555116"/>
          </a:xfrm>
          <a:prstGeom prst="cloudCallout">
            <a:avLst>
              <a:gd name="adj1" fmla="val -47619"/>
              <a:gd name="adj2" fmla="val 88306"/>
            </a:avLst>
          </a:prstGeom>
          <a:gradFill>
            <a:gsLst>
              <a:gs pos="20000">
                <a:srgbClr val="00B050"/>
              </a:gs>
              <a:gs pos="46000">
                <a:srgbClr val="92D050"/>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3600" b="0" i="0" u="none" strike="noStrike" kern="1200" cap="none" spc="0" normalizeH="0" baseline="0" noProof="0" dirty="0" smtClean="0">
                <a:ln>
                  <a:noFill/>
                </a:ln>
                <a:solidFill>
                  <a:schemeClr val="tx1"/>
                </a:solidFill>
                <a:effectLst/>
                <a:uLnTx/>
                <a:uFillTx/>
                <a:latin typeface="Berlin Sans FB" panose="020E0602020502020306" pitchFamily="34" charset="0"/>
              </a:rPr>
              <a:t>Mejor fumar cannabis que tabaco, ¿no?…</a:t>
            </a:r>
            <a:endParaRPr kumimoji="0" lang="es-ES" sz="3600" b="0" i="0" u="none" strike="noStrike" kern="1200" cap="none" spc="0" normalizeH="0" baseline="0" noProof="0" dirty="0">
              <a:ln>
                <a:noFill/>
              </a:ln>
              <a:solidFill>
                <a:schemeClr val="tx1"/>
              </a:solidFill>
              <a:effectLst/>
              <a:uLnTx/>
              <a:uFillTx/>
              <a:latin typeface="Berlin Sans FB" panose="020E0602020502020306" pitchFamily="34" charset="0"/>
            </a:endParaRPr>
          </a:p>
        </p:txBody>
      </p:sp>
      <p:pic>
        <p:nvPicPr>
          <p:cNvPr id="6" name="Imagen 5"/>
          <p:cNvPicPr/>
          <p:nvPr/>
        </p:nvPicPr>
        <p:blipFill>
          <a:blip r:embed="rId2">
            <a:extLst>
              <a:ext uri="{28A0092B-C50C-407E-A947-70E740481C1C}">
                <a14:useLocalDpi xmlns:a14="http://schemas.microsoft.com/office/drawing/2010/main" val="0"/>
              </a:ext>
            </a:extLst>
          </a:blip>
          <a:stretch>
            <a:fillRect/>
          </a:stretch>
        </p:blipFill>
        <p:spPr>
          <a:xfrm>
            <a:off x="11313135" y="5792561"/>
            <a:ext cx="561975" cy="771525"/>
          </a:xfrm>
          <a:prstGeom prst="rect">
            <a:avLst/>
          </a:prstGeom>
        </p:spPr>
      </p:pic>
      <p:pic>
        <p:nvPicPr>
          <p:cNvPr id="7" name="Imagen 6"/>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812" y="6038117"/>
            <a:ext cx="663575" cy="666750"/>
          </a:xfrm>
          <a:prstGeom prst="rect">
            <a:avLst/>
          </a:prstGeom>
          <a:noFill/>
          <a:ln>
            <a:noFill/>
          </a:ln>
        </p:spPr>
      </p:pic>
    </p:spTree>
    <p:extLst>
      <p:ext uri="{BB962C8B-B14F-4D97-AF65-F5344CB8AC3E}">
        <p14:creationId xmlns:p14="http://schemas.microsoft.com/office/powerpoint/2010/main" val="4283449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n 7"/>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2355781" y="2933699"/>
            <a:ext cx="6477904" cy="2286319"/>
          </a:xfrm>
          <a:prstGeom prst="rect">
            <a:avLst/>
          </a:prstGeom>
        </p:spPr>
      </p:pic>
      <p:pic>
        <p:nvPicPr>
          <p:cNvPr id="7" name="Imagen 6"/>
          <p:cNvPicPr>
            <a:picLocks noChangeAspect="1"/>
          </p:cNvPicPr>
          <p:nvPr/>
        </p:nvPicPr>
        <p:blipFill>
          <a:blip r:embed="rId3">
            <a:lum bright="70000" contrast="-70000"/>
            <a:extLst>
              <a:ext uri="{28A0092B-C50C-407E-A947-70E740481C1C}">
                <a14:useLocalDpi xmlns:a14="http://schemas.microsoft.com/office/drawing/2010/main" val="0"/>
              </a:ext>
            </a:extLst>
          </a:blip>
          <a:stretch>
            <a:fillRect/>
          </a:stretch>
        </p:blipFill>
        <p:spPr>
          <a:xfrm>
            <a:off x="8833685" y="2544588"/>
            <a:ext cx="1351324" cy="1370180"/>
          </a:xfrm>
          <a:prstGeom prst="rect">
            <a:avLst/>
          </a:prstGeom>
        </p:spPr>
      </p:pic>
      <p:sp>
        <p:nvSpPr>
          <p:cNvPr id="3" name="Título 1"/>
          <p:cNvSpPr txBox="1">
            <a:spLocks/>
          </p:cNvSpPr>
          <p:nvPr/>
        </p:nvSpPr>
        <p:spPr>
          <a:xfrm>
            <a:off x="623454" y="651162"/>
            <a:ext cx="10917382" cy="2618511"/>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s-ES" sz="2800" dirty="0">
              <a:latin typeface="+mn-lt"/>
            </a:endParaRPr>
          </a:p>
        </p:txBody>
      </p:sp>
      <p:sp>
        <p:nvSpPr>
          <p:cNvPr id="4" name="CuadroTexto 3"/>
          <p:cNvSpPr txBox="1"/>
          <p:nvPr/>
        </p:nvSpPr>
        <p:spPr>
          <a:xfrm>
            <a:off x="623454" y="1979482"/>
            <a:ext cx="10827329" cy="4401205"/>
          </a:xfrm>
          <a:prstGeom prst="rect">
            <a:avLst/>
          </a:prstGeom>
          <a:noFill/>
        </p:spPr>
        <p:txBody>
          <a:bodyPr wrap="square" rtlCol="0">
            <a:spAutoFit/>
          </a:bodyPr>
          <a:lstStyle/>
          <a:p>
            <a:endParaRPr lang="es-ES" sz="2800" dirty="0"/>
          </a:p>
          <a:p>
            <a:r>
              <a:rPr lang="es-ES" sz="2800" dirty="0" smtClean="0">
                <a:ea typeface="Calibri" panose="020F0502020204030204" pitchFamily="34" charset="0"/>
                <a:cs typeface="Roboto-Medium"/>
              </a:rPr>
              <a:t>El humo procedente de la combustión del cannabis contiene sustancias similares al del tabaco e igualmente dañinas. </a:t>
            </a:r>
          </a:p>
          <a:p>
            <a:endParaRPr lang="es-ES" sz="2800" dirty="0" smtClean="0">
              <a:ea typeface="Calibri" panose="020F0502020204030204" pitchFamily="34" charset="0"/>
              <a:cs typeface="Roboto-Medium"/>
            </a:endParaRPr>
          </a:p>
          <a:p>
            <a:r>
              <a:rPr lang="es-ES" sz="2800" dirty="0" smtClean="0">
                <a:ea typeface="Calibri" panose="020F0502020204030204" pitchFamily="34" charset="0"/>
                <a:cs typeface="Roboto-Medium"/>
              </a:rPr>
              <a:t>Los porros se fuman sin filtro, por lo que las sustancias tóxicas llegan directamente a los pulmones. </a:t>
            </a:r>
          </a:p>
          <a:p>
            <a:endParaRPr lang="es-ES" sz="2800" dirty="0" smtClean="0">
              <a:ea typeface="Calibri" panose="020F0502020204030204" pitchFamily="34" charset="0"/>
              <a:cs typeface="Roboto-Medium"/>
            </a:endParaRPr>
          </a:p>
          <a:p>
            <a:r>
              <a:rPr lang="es-ES" sz="2800" dirty="0" smtClean="0"/>
              <a:t>Las caladas son largas y profundas, por lo que el humo, con sustancias carcinógenas, está en los pulmones durante más tiempo.</a:t>
            </a:r>
          </a:p>
          <a:p>
            <a:endParaRPr lang="es-ES" sz="2800" dirty="0" smtClean="0"/>
          </a:p>
        </p:txBody>
      </p:sp>
      <p:sp>
        <p:nvSpPr>
          <p:cNvPr id="2" name="CuadroTexto 1"/>
          <p:cNvSpPr txBox="1"/>
          <p:nvPr/>
        </p:nvSpPr>
        <p:spPr>
          <a:xfrm>
            <a:off x="623454" y="902264"/>
            <a:ext cx="10474037" cy="1077218"/>
          </a:xfrm>
          <a:prstGeom prst="rect">
            <a:avLst/>
          </a:prstGeom>
          <a:noFill/>
        </p:spPr>
        <p:txBody>
          <a:bodyPr wrap="square" rtlCol="0">
            <a:spAutoFit/>
          </a:bodyPr>
          <a:lstStyle/>
          <a:p>
            <a:pPr lvl="0"/>
            <a:r>
              <a:rPr lang="es-ES" sz="3200" b="1" dirty="0">
                <a:solidFill>
                  <a:prstClr val="black"/>
                </a:solidFill>
              </a:rPr>
              <a:t>Falso.</a:t>
            </a:r>
          </a:p>
          <a:p>
            <a:pPr lvl="0"/>
            <a:r>
              <a:rPr lang="es-ES" sz="3200" b="1" dirty="0">
                <a:solidFill>
                  <a:prstClr val="black"/>
                </a:solidFill>
              </a:rPr>
              <a:t>Tanto el tabaco como el </a:t>
            </a:r>
            <a:r>
              <a:rPr lang="es-ES" sz="3200" b="1" dirty="0" smtClean="0">
                <a:solidFill>
                  <a:prstClr val="black"/>
                </a:solidFill>
              </a:rPr>
              <a:t>cannabis </a:t>
            </a:r>
            <a:r>
              <a:rPr lang="es-ES" sz="3200" b="1" dirty="0">
                <a:solidFill>
                  <a:prstClr val="black"/>
                </a:solidFill>
              </a:rPr>
              <a:t>son perjudiciales.</a:t>
            </a:r>
          </a:p>
        </p:txBody>
      </p:sp>
      <p:pic>
        <p:nvPicPr>
          <p:cNvPr id="5" name="Imagen 4"/>
          <p:cNvPicPr/>
          <p:nvPr/>
        </p:nvPicPr>
        <p:blipFill>
          <a:blip r:embed="rId4">
            <a:extLst>
              <a:ext uri="{28A0092B-C50C-407E-A947-70E740481C1C}">
                <a14:useLocalDpi xmlns:a14="http://schemas.microsoft.com/office/drawing/2010/main" val="0"/>
              </a:ext>
            </a:extLst>
          </a:blip>
          <a:stretch>
            <a:fillRect/>
          </a:stretch>
        </p:blipFill>
        <p:spPr>
          <a:xfrm>
            <a:off x="11313135" y="5792561"/>
            <a:ext cx="561975" cy="771525"/>
          </a:xfrm>
          <a:prstGeom prst="rect">
            <a:avLst/>
          </a:prstGeom>
        </p:spPr>
      </p:pic>
      <p:pic>
        <p:nvPicPr>
          <p:cNvPr id="6" name="Imagen 5"/>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77812" y="6038117"/>
            <a:ext cx="663575" cy="666750"/>
          </a:xfrm>
          <a:prstGeom prst="rect">
            <a:avLst/>
          </a:prstGeom>
          <a:noFill/>
          <a:ln>
            <a:noFill/>
          </a:ln>
        </p:spPr>
      </p:pic>
    </p:spTree>
    <p:extLst>
      <p:ext uri="{BB962C8B-B14F-4D97-AF65-F5344CB8AC3E}">
        <p14:creationId xmlns:p14="http://schemas.microsoft.com/office/powerpoint/2010/main" val="2599161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451262" y="356260"/>
            <a:ext cx="6020790"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3600" b="0" i="0" u="none" strike="noStrike" kern="1200" cap="none" spc="0" normalizeH="0" baseline="0" noProof="0" dirty="0" smtClean="0">
                <a:ln>
                  <a:noFill/>
                </a:ln>
                <a:solidFill>
                  <a:prstClr val="black"/>
                </a:solidFill>
                <a:effectLst/>
                <a:uLnTx/>
                <a:uFillTx/>
                <a:latin typeface="Berlin Sans FB Demi" panose="020E0802020502020306" pitchFamily="34" charset="0"/>
                <a:ea typeface="+mn-ea"/>
                <a:cs typeface="+mn-cs"/>
              </a:rPr>
              <a:t>MITOS DEL CANNABIS 	4</a:t>
            </a:r>
            <a:endParaRPr kumimoji="0" lang="es-ES" sz="3600" b="0" i="0" u="none" strike="noStrike" kern="1200" cap="none" spc="0" normalizeH="0" baseline="0" noProof="0" dirty="0">
              <a:ln>
                <a:noFill/>
              </a:ln>
              <a:solidFill>
                <a:prstClr val="black"/>
              </a:solidFill>
              <a:effectLst/>
              <a:uLnTx/>
              <a:uFillTx/>
              <a:latin typeface="Berlin Sans FB Demi" panose="020E0802020502020306" pitchFamily="34" charset="0"/>
              <a:ea typeface="+mn-ea"/>
              <a:cs typeface="+mn-cs"/>
            </a:endParaRPr>
          </a:p>
        </p:txBody>
      </p:sp>
      <p:sp>
        <p:nvSpPr>
          <p:cNvPr id="5" name="Llamada de nube 4"/>
          <p:cNvSpPr/>
          <p:nvPr/>
        </p:nvSpPr>
        <p:spPr>
          <a:xfrm>
            <a:off x="2812474" y="1432520"/>
            <a:ext cx="8093034" cy="3555116"/>
          </a:xfrm>
          <a:prstGeom prst="cloudCallout">
            <a:avLst>
              <a:gd name="adj1" fmla="val -47619"/>
              <a:gd name="adj2" fmla="val 88306"/>
            </a:avLst>
          </a:prstGeom>
          <a:gradFill>
            <a:gsLst>
              <a:gs pos="20000">
                <a:srgbClr val="00B050"/>
              </a:gs>
              <a:gs pos="46000">
                <a:srgbClr val="92D050"/>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3600" b="0" i="0" u="none" strike="noStrike" kern="1200" cap="none" spc="0" normalizeH="0" baseline="0" noProof="0" dirty="0" smtClean="0">
                <a:ln>
                  <a:noFill/>
                </a:ln>
                <a:solidFill>
                  <a:schemeClr val="tx1"/>
                </a:solidFill>
                <a:effectLst/>
                <a:uLnTx/>
                <a:uFillTx/>
                <a:latin typeface="Berlin Sans FB" panose="020E0602020502020306" pitchFamily="34" charset="0"/>
              </a:rPr>
              <a:t>El cannabis </a:t>
            </a:r>
            <a:r>
              <a:rPr lang="es-ES" sz="3600" noProof="0" dirty="0" smtClean="0">
                <a:solidFill>
                  <a:schemeClr val="tx1"/>
                </a:solidFill>
                <a:latin typeface="Berlin Sans FB" panose="020E0602020502020306" pitchFamily="34" charset="0"/>
              </a:rPr>
              <a:t>no afecta a mi cerebro, yo soy joven…</a:t>
            </a:r>
            <a:endParaRPr kumimoji="0" lang="es-ES" sz="3600" b="0" i="0" u="none" strike="noStrike" kern="1200" cap="none" spc="0" normalizeH="0" baseline="0" noProof="0" dirty="0">
              <a:ln>
                <a:noFill/>
              </a:ln>
              <a:solidFill>
                <a:schemeClr val="tx1"/>
              </a:solidFill>
              <a:effectLst/>
              <a:uLnTx/>
              <a:uFillTx/>
              <a:latin typeface="Berlin Sans FB" panose="020E0602020502020306" pitchFamily="34" charset="0"/>
            </a:endParaRPr>
          </a:p>
        </p:txBody>
      </p:sp>
      <p:pic>
        <p:nvPicPr>
          <p:cNvPr id="6" name="Imagen 5"/>
          <p:cNvPicPr/>
          <p:nvPr/>
        </p:nvPicPr>
        <p:blipFill>
          <a:blip r:embed="rId2">
            <a:extLst>
              <a:ext uri="{28A0092B-C50C-407E-A947-70E740481C1C}">
                <a14:useLocalDpi xmlns:a14="http://schemas.microsoft.com/office/drawing/2010/main" val="0"/>
              </a:ext>
            </a:extLst>
          </a:blip>
          <a:stretch>
            <a:fillRect/>
          </a:stretch>
        </p:blipFill>
        <p:spPr>
          <a:xfrm>
            <a:off x="11313135" y="5792561"/>
            <a:ext cx="561975" cy="771525"/>
          </a:xfrm>
          <a:prstGeom prst="rect">
            <a:avLst/>
          </a:prstGeom>
        </p:spPr>
      </p:pic>
      <p:pic>
        <p:nvPicPr>
          <p:cNvPr id="7" name="Imagen 6"/>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812" y="6038117"/>
            <a:ext cx="663575" cy="666750"/>
          </a:xfrm>
          <a:prstGeom prst="rect">
            <a:avLst/>
          </a:prstGeom>
          <a:noFill/>
          <a:ln>
            <a:noFill/>
          </a:ln>
        </p:spPr>
      </p:pic>
    </p:spTree>
    <p:extLst>
      <p:ext uri="{BB962C8B-B14F-4D97-AF65-F5344CB8AC3E}">
        <p14:creationId xmlns:p14="http://schemas.microsoft.com/office/powerpoint/2010/main" val="549674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n 7"/>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1555653" y="3713872"/>
            <a:ext cx="3357351" cy="1638226"/>
          </a:xfrm>
          <a:prstGeom prst="rect">
            <a:avLst/>
          </a:prstGeom>
        </p:spPr>
      </p:pic>
      <p:pic>
        <p:nvPicPr>
          <p:cNvPr id="7" name="Imagen 6"/>
          <p:cNvPicPr>
            <a:picLocks noChangeAspect="1"/>
          </p:cNvPicPr>
          <p:nvPr/>
        </p:nvPicPr>
        <p:blipFill>
          <a:blip r:embed="rId3">
            <a:lum bright="70000" contrast="-70000"/>
            <a:extLst>
              <a:ext uri="{28A0092B-C50C-407E-A947-70E740481C1C}">
                <a14:useLocalDpi xmlns:a14="http://schemas.microsoft.com/office/drawing/2010/main" val="0"/>
              </a:ext>
            </a:extLst>
          </a:blip>
          <a:stretch>
            <a:fillRect/>
          </a:stretch>
        </p:blipFill>
        <p:spPr>
          <a:xfrm>
            <a:off x="5924470" y="1282671"/>
            <a:ext cx="5450112" cy="4991439"/>
          </a:xfrm>
          <a:prstGeom prst="rect">
            <a:avLst/>
          </a:prstGeom>
        </p:spPr>
      </p:pic>
      <p:sp>
        <p:nvSpPr>
          <p:cNvPr id="4" name="CuadroTexto 3"/>
          <p:cNvSpPr txBox="1"/>
          <p:nvPr/>
        </p:nvSpPr>
        <p:spPr>
          <a:xfrm>
            <a:off x="886690" y="1587006"/>
            <a:ext cx="11305310" cy="4832092"/>
          </a:xfrm>
          <a:prstGeom prst="rect">
            <a:avLst/>
          </a:prstGeom>
          <a:noFill/>
        </p:spPr>
        <p:txBody>
          <a:bodyPr wrap="square" rtlCol="0">
            <a:spAutoFit/>
          </a:bodyPr>
          <a:lstStyle/>
          <a:p>
            <a:r>
              <a:rPr lang="es-ES" sz="2800" dirty="0" smtClean="0"/>
              <a:t>El consumo de cannabis altera el desarrollo del cerebro y provoca alteraciones del ánimo, memoria, atención y capacidad de aprendizaje. </a:t>
            </a:r>
          </a:p>
          <a:p>
            <a:endParaRPr lang="es-ES" sz="2800" dirty="0" smtClean="0">
              <a:ea typeface="Calibri" panose="020F0502020204030204" pitchFamily="34" charset="0"/>
              <a:cs typeface="Roboto-Medium"/>
            </a:endParaRPr>
          </a:p>
          <a:p>
            <a:r>
              <a:rPr lang="es-ES" sz="2800" dirty="0" smtClean="0"/>
              <a:t>En el cerebro hay numerosas redes neuronales que se comunican entre sí por medio de los neurotransmisores. El THC del cannabis imita el comportamiento de estas moléculas y modifica la comunicación entre neuronas.</a:t>
            </a:r>
          </a:p>
          <a:p>
            <a:endParaRPr lang="es-ES" sz="2800" dirty="0" smtClean="0"/>
          </a:p>
          <a:p>
            <a:r>
              <a:rPr lang="es-ES" sz="2800" dirty="0" smtClean="0"/>
              <a:t>Las </a:t>
            </a:r>
            <a:r>
              <a:rPr lang="es-ES" sz="2800" dirty="0"/>
              <a:t>redes neuronales </a:t>
            </a:r>
            <a:r>
              <a:rPr lang="es-ES" sz="2800" dirty="0" smtClean="0"/>
              <a:t>cambian y maduran </a:t>
            </a:r>
            <a:r>
              <a:rPr lang="es-ES" sz="2800" dirty="0"/>
              <a:t>durante la </a:t>
            </a:r>
            <a:r>
              <a:rPr lang="es-ES" sz="2800" dirty="0" smtClean="0"/>
              <a:t>adolescencia. El </a:t>
            </a:r>
            <a:r>
              <a:rPr lang="es-ES" sz="2800" dirty="0"/>
              <a:t>consumo de cánnabis a tu edad puede producir modificaciones y daños irreversibles en tu </a:t>
            </a:r>
            <a:r>
              <a:rPr lang="es-ES" sz="2800" dirty="0" smtClean="0"/>
              <a:t>cerebro.</a:t>
            </a:r>
            <a:endParaRPr lang="es-ES" sz="2800" dirty="0"/>
          </a:p>
        </p:txBody>
      </p:sp>
      <p:sp>
        <p:nvSpPr>
          <p:cNvPr id="2" name="CuadroTexto 1"/>
          <p:cNvSpPr txBox="1"/>
          <p:nvPr/>
        </p:nvSpPr>
        <p:spPr>
          <a:xfrm>
            <a:off x="623454" y="457200"/>
            <a:ext cx="10751128" cy="1077218"/>
          </a:xfrm>
          <a:prstGeom prst="rect">
            <a:avLst/>
          </a:prstGeom>
          <a:noFill/>
        </p:spPr>
        <p:txBody>
          <a:bodyPr wrap="square" rtlCol="0">
            <a:spAutoFit/>
          </a:bodyPr>
          <a:lstStyle/>
          <a:p>
            <a:pPr lvl="0"/>
            <a:r>
              <a:rPr lang="es-ES" sz="3200" b="1" dirty="0">
                <a:solidFill>
                  <a:prstClr val="black"/>
                </a:solidFill>
              </a:rPr>
              <a:t>Falso.</a:t>
            </a:r>
          </a:p>
          <a:p>
            <a:pPr lvl="0"/>
            <a:r>
              <a:rPr lang="es-ES" sz="3200" b="1" dirty="0">
                <a:solidFill>
                  <a:prstClr val="black"/>
                </a:solidFill>
              </a:rPr>
              <a:t>Tu cerebro puede sufrir daños irreversibles.</a:t>
            </a:r>
          </a:p>
        </p:txBody>
      </p:sp>
      <p:pic>
        <p:nvPicPr>
          <p:cNvPr id="5" name="Imagen 4"/>
          <p:cNvPicPr/>
          <p:nvPr/>
        </p:nvPicPr>
        <p:blipFill>
          <a:blip r:embed="rId4">
            <a:extLst>
              <a:ext uri="{28A0092B-C50C-407E-A947-70E740481C1C}">
                <a14:useLocalDpi xmlns:a14="http://schemas.microsoft.com/office/drawing/2010/main" val="0"/>
              </a:ext>
            </a:extLst>
          </a:blip>
          <a:stretch>
            <a:fillRect/>
          </a:stretch>
        </p:blipFill>
        <p:spPr>
          <a:xfrm>
            <a:off x="11313135" y="5792561"/>
            <a:ext cx="561975" cy="771525"/>
          </a:xfrm>
          <a:prstGeom prst="rect">
            <a:avLst/>
          </a:prstGeom>
        </p:spPr>
      </p:pic>
      <p:pic>
        <p:nvPicPr>
          <p:cNvPr id="6" name="Imagen 5"/>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77812" y="6038117"/>
            <a:ext cx="663575" cy="666750"/>
          </a:xfrm>
          <a:prstGeom prst="rect">
            <a:avLst/>
          </a:prstGeom>
          <a:noFill/>
          <a:ln>
            <a:noFill/>
          </a:ln>
        </p:spPr>
      </p:pic>
    </p:spTree>
    <p:extLst>
      <p:ext uri="{BB962C8B-B14F-4D97-AF65-F5344CB8AC3E}">
        <p14:creationId xmlns:p14="http://schemas.microsoft.com/office/powerpoint/2010/main" val="3892199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451262" y="356260"/>
            <a:ext cx="6020790"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3600" b="0" i="0" u="none" strike="noStrike" kern="1200" cap="none" spc="0" normalizeH="0" baseline="0" noProof="0" dirty="0" smtClean="0">
                <a:ln>
                  <a:noFill/>
                </a:ln>
                <a:solidFill>
                  <a:prstClr val="black"/>
                </a:solidFill>
                <a:effectLst/>
                <a:uLnTx/>
                <a:uFillTx/>
                <a:latin typeface="Berlin Sans FB Demi" panose="020E0802020502020306" pitchFamily="34" charset="0"/>
                <a:ea typeface="+mn-ea"/>
                <a:cs typeface="+mn-cs"/>
              </a:rPr>
              <a:t>MITOS DEL CANNABIS 	5</a:t>
            </a:r>
            <a:endParaRPr kumimoji="0" lang="es-ES" sz="3600" b="0" i="0" u="none" strike="noStrike" kern="1200" cap="none" spc="0" normalizeH="0" baseline="0" noProof="0" dirty="0">
              <a:ln>
                <a:noFill/>
              </a:ln>
              <a:solidFill>
                <a:prstClr val="black"/>
              </a:solidFill>
              <a:effectLst/>
              <a:uLnTx/>
              <a:uFillTx/>
              <a:latin typeface="Berlin Sans FB Demi" panose="020E0802020502020306" pitchFamily="34" charset="0"/>
              <a:ea typeface="+mn-ea"/>
              <a:cs typeface="+mn-cs"/>
            </a:endParaRPr>
          </a:p>
        </p:txBody>
      </p:sp>
      <p:sp>
        <p:nvSpPr>
          <p:cNvPr id="5" name="Llamada de nube 4"/>
          <p:cNvSpPr/>
          <p:nvPr/>
        </p:nvSpPr>
        <p:spPr>
          <a:xfrm>
            <a:off x="2812474" y="1432520"/>
            <a:ext cx="8093034" cy="3555116"/>
          </a:xfrm>
          <a:prstGeom prst="cloudCallout">
            <a:avLst>
              <a:gd name="adj1" fmla="val -47619"/>
              <a:gd name="adj2" fmla="val 88306"/>
            </a:avLst>
          </a:prstGeom>
          <a:gradFill>
            <a:gsLst>
              <a:gs pos="20000">
                <a:srgbClr val="00B050"/>
              </a:gs>
              <a:gs pos="46000">
                <a:srgbClr val="92D050"/>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3600" b="0" i="0" u="none" strike="noStrike" kern="1200" cap="none" spc="0" normalizeH="0" baseline="0" noProof="0" dirty="0" smtClean="0">
                <a:ln>
                  <a:noFill/>
                </a:ln>
                <a:solidFill>
                  <a:schemeClr val="tx1"/>
                </a:solidFill>
                <a:effectLst/>
                <a:uLnTx/>
                <a:uFillTx/>
                <a:latin typeface="Berlin Sans FB" panose="020E0602020502020306" pitchFamily="34" charset="0"/>
              </a:rPr>
              <a:t>El cannabis </a:t>
            </a:r>
            <a:r>
              <a:rPr lang="es-ES" sz="3600" noProof="0" dirty="0" smtClean="0">
                <a:solidFill>
                  <a:schemeClr val="tx1"/>
                </a:solidFill>
                <a:latin typeface="Berlin Sans FB" panose="020E0602020502020306" pitchFamily="34" charset="0"/>
              </a:rPr>
              <a:t>sólo coloca un rato…</a:t>
            </a:r>
            <a:endParaRPr kumimoji="0" lang="es-ES" sz="3600" b="0" i="0" u="none" strike="noStrike" kern="1200" cap="none" spc="0" normalizeH="0" baseline="0" noProof="0" dirty="0">
              <a:ln>
                <a:noFill/>
              </a:ln>
              <a:solidFill>
                <a:schemeClr val="tx1"/>
              </a:solidFill>
              <a:effectLst/>
              <a:uLnTx/>
              <a:uFillTx/>
              <a:latin typeface="Berlin Sans FB" panose="020E0602020502020306" pitchFamily="34" charset="0"/>
            </a:endParaRPr>
          </a:p>
        </p:txBody>
      </p:sp>
      <p:pic>
        <p:nvPicPr>
          <p:cNvPr id="6" name="Imagen 5"/>
          <p:cNvPicPr/>
          <p:nvPr/>
        </p:nvPicPr>
        <p:blipFill>
          <a:blip r:embed="rId2">
            <a:extLst>
              <a:ext uri="{28A0092B-C50C-407E-A947-70E740481C1C}">
                <a14:useLocalDpi xmlns:a14="http://schemas.microsoft.com/office/drawing/2010/main" val="0"/>
              </a:ext>
            </a:extLst>
          </a:blip>
          <a:stretch>
            <a:fillRect/>
          </a:stretch>
        </p:blipFill>
        <p:spPr>
          <a:xfrm>
            <a:off x="11313135" y="5792561"/>
            <a:ext cx="561975" cy="771525"/>
          </a:xfrm>
          <a:prstGeom prst="rect">
            <a:avLst/>
          </a:prstGeom>
        </p:spPr>
      </p:pic>
      <p:pic>
        <p:nvPicPr>
          <p:cNvPr id="7" name="Imagen 6"/>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812" y="6038117"/>
            <a:ext cx="663575" cy="666750"/>
          </a:xfrm>
          <a:prstGeom prst="rect">
            <a:avLst/>
          </a:prstGeom>
          <a:noFill/>
          <a:ln>
            <a:noFill/>
          </a:ln>
        </p:spPr>
      </p:pic>
    </p:spTree>
    <p:extLst>
      <p:ext uri="{BB962C8B-B14F-4D97-AF65-F5344CB8AC3E}">
        <p14:creationId xmlns:p14="http://schemas.microsoft.com/office/powerpoint/2010/main" val="1824435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C5CB6815B273C4B80E01393D09E15C6" ma:contentTypeVersion="13" ma:contentTypeDescription="Create a new document." ma:contentTypeScope="" ma:versionID="78f118062d9047ba7a6d51ecaf4b8656">
  <xsd:schema xmlns:xsd="http://www.w3.org/2001/XMLSchema" xmlns:xs="http://www.w3.org/2001/XMLSchema" xmlns:p="http://schemas.microsoft.com/office/2006/metadata/properties" xmlns:ns2="2520add2-b48b-4386-b131-4f04ca11ce28" xmlns:ns3="c9d732bd-f9f6-4982-a6a0-328fd5276723" targetNamespace="http://schemas.microsoft.com/office/2006/metadata/properties" ma:root="true" ma:fieldsID="fbe3548cfa2ca4fd6782b841e46de41e" ns2:_="" ns3:_="">
    <xsd:import namespace="2520add2-b48b-4386-b131-4f04ca11ce28"/>
    <xsd:import namespace="c9d732bd-f9f6-4982-a6a0-328fd527672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520add2-b48b-4386-b131-4f04ca11ce2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9d732bd-f9f6-4982-a6a0-328fd527672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1BCD739-F38D-4004-A80A-63331C48EE0B}">
  <ds:schemaRefs>
    <ds:schemaRef ds:uri="http://purl.org/dc/terms/"/>
    <ds:schemaRef ds:uri="2520add2-b48b-4386-b131-4f04ca11ce28"/>
    <ds:schemaRef ds:uri="http://purl.org/dc/dcmitype/"/>
    <ds:schemaRef ds:uri="http://schemas.microsoft.com/office/infopath/2007/PartnerControls"/>
    <ds:schemaRef ds:uri="http://schemas.microsoft.com/office/2006/documentManagement/types"/>
    <ds:schemaRef ds:uri="http://schemas.microsoft.com/office/2006/metadata/properties"/>
    <ds:schemaRef ds:uri="c9d732bd-f9f6-4982-a6a0-328fd5276723"/>
    <ds:schemaRef ds:uri="http://schemas.openxmlformats.org/package/2006/metadata/core-properties"/>
    <ds:schemaRef ds:uri="http://www.w3.org/XML/1998/namespace"/>
    <ds:schemaRef ds:uri="http://purl.org/dc/elements/1.1/"/>
  </ds:schemaRefs>
</ds:datastoreItem>
</file>

<file path=customXml/itemProps2.xml><?xml version="1.0" encoding="utf-8"?>
<ds:datastoreItem xmlns:ds="http://schemas.openxmlformats.org/officeDocument/2006/customXml" ds:itemID="{63048A7F-7B75-42BA-84AF-649AFBFD6C7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520add2-b48b-4386-b131-4f04ca11ce28"/>
    <ds:schemaRef ds:uri="c9d732bd-f9f6-4982-a6a0-328fd527672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324BB6A-12EA-4112-BF05-793E849C23D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326</TotalTime>
  <Words>634</Words>
  <Application>Microsoft Office PowerPoint</Application>
  <PresentationFormat>Panoramikoa</PresentationFormat>
  <Paragraphs>61</Paragraphs>
  <Slides>14</Slides>
  <Notes>0</Notes>
  <HiddenSlides>0</HiddenSlides>
  <MMClips>0</MMClips>
  <ScaleCrop>false</ScaleCrop>
  <HeadingPairs>
    <vt:vector size="6" baseType="variant">
      <vt:variant>
        <vt:lpstr>Erabilitako letra-tipoak</vt:lpstr>
      </vt:variant>
      <vt:variant>
        <vt:i4>8</vt:i4>
      </vt:variant>
      <vt:variant>
        <vt:lpstr>Gaia</vt:lpstr>
      </vt:variant>
      <vt:variant>
        <vt:i4>1</vt:i4>
      </vt:variant>
      <vt:variant>
        <vt:lpstr>Diapositiben tituluak</vt:lpstr>
      </vt:variant>
      <vt:variant>
        <vt:i4>14</vt:i4>
      </vt:variant>
    </vt:vector>
  </HeadingPairs>
  <TitlesOfParts>
    <vt:vector size="23" baseType="lpstr">
      <vt:lpstr>Arial</vt:lpstr>
      <vt:lpstr>Berlin Sans FB</vt:lpstr>
      <vt:lpstr>Berlin Sans FB Demi</vt:lpstr>
      <vt:lpstr>Calibri</vt:lpstr>
      <vt:lpstr>Calibri Light</vt:lpstr>
      <vt:lpstr>Roboto-Medium</vt:lpstr>
      <vt:lpstr>Roboto-MediumItalic</vt:lpstr>
      <vt:lpstr>Times New Roman</vt:lpstr>
      <vt:lpstr>Tema de Office</vt:lpstr>
      <vt:lpstr>PowerPoint aurkezpena</vt:lpstr>
      <vt:lpstr>PowerPoint aurkezpena</vt:lpstr>
      <vt:lpstr>PowerPoint aurkezpena</vt:lpstr>
      <vt:lpstr>PowerPoint aurkezpena</vt:lpstr>
      <vt:lpstr>PowerPoint aurkezpena</vt:lpstr>
      <vt:lpstr>PowerPoint aurkezpena</vt:lpstr>
      <vt:lpstr>PowerPoint aurkezpena</vt:lpstr>
      <vt:lpstr>PowerPoint aurkezpena</vt:lpstr>
      <vt:lpstr>PowerPoint aurkezpena</vt:lpstr>
      <vt:lpstr>PowerPoint aurkezpena</vt:lpstr>
      <vt:lpstr>PowerPoint aurkezpena</vt:lpstr>
      <vt:lpstr>PowerPoint aurkezpena</vt:lpstr>
      <vt:lpstr>PowerPoint aurkezpena</vt:lpstr>
      <vt:lpstr>PowerPoint aurkezpena</vt:lpstr>
    </vt:vector>
  </TitlesOfParts>
  <Company>Eusko Jaurlaritza Gobierno Vasco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cannabis es un producto natural y por eso no es peligroso Ser “natural” no significa que no sea capaz de producir daños. Muchos seres vivos producen sustancias venenosas. De hecho, el veneno más potente que existe, la toxina botulínica, lo produce un microbio. Muchas plantas de nuestro entorno son venenosas, adelfa, acónito, estramonio, tejo y muchas más.</dc:title>
  <dc:creator>Cordoba Ruiz, Irantzu</dc:creator>
  <cp:lastModifiedBy>Fernandez Lopez, Mª Lorena</cp:lastModifiedBy>
  <cp:revision>41</cp:revision>
  <dcterms:created xsi:type="dcterms:W3CDTF">2021-08-30T10:06:50Z</dcterms:created>
  <dcterms:modified xsi:type="dcterms:W3CDTF">2021-10-06T13:31:04Z</dcterms:modified>
  <cp:contentStatus>Azkena</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0x0101001C5CB6815B273C4B80E01393D09E15C6</vt:lpwstr>
  </property>
  <property fmtid="{D5CDD505-2E9C-101B-9397-08002B2CF9AE}" pid="3" name="_MarkAsFinal">
    <vt:bool>true</vt:bool>
  </property>
</Properties>
</file>