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7"/>
  </p:notesMasterIdLst>
  <p:sldIdLst>
    <p:sldId id="257" r:id="rId6"/>
    <p:sldId id="258" r:id="rId7"/>
    <p:sldId id="259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0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78427-C5CF-42D5-B4D4-1F48A56AFDB1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8EA9E-548E-4FEF-B6BF-72F121398D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54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8EA9E-548E-4FEF-B6BF-72F121398D93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2271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17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362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4305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6534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3704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9324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5181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0956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92448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86779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01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59123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49747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71410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500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77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20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388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272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0068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252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944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7366E-8F04-4749-AB3B-E5A71CE5A353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810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2A992-FBC0-4F58-92C4-EBE9DD620669}" type="datetimeFigureOut">
              <a:rPr lang="es-ES" smtClean="0"/>
              <a:t>28/09/2020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298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fif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emf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fif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11" Type="http://schemas.openxmlformats.org/officeDocument/2006/relationships/image" Target="../media/image10.emf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fif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11" Type="http://schemas.openxmlformats.org/officeDocument/2006/relationships/image" Target="../media/image10.emf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accent2">
                <a:lumMod val="40000"/>
                <a:lumOff val="6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58837" y="1092530"/>
            <a:ext cx="6000008" cy="5593277"/>
            <a:chOff x="3063834" y="534390"/>
            <a:chExt cx="6000008" cy="5593277"/>
          </a:xfrm>
        </p:grpSpPr>
        <p:sp>
          <p:nvSpPr>
            <p:cNvPr id="2" name="Elipse 1"/>
            <p:cNvSpPr/>
            <p:nvPr/>
          </p:nvSpPr>
          <p:spPr>
            <a:xfrm>
              <a:off x="3063834" y="534390"/>
              <a:ext cx="5973288" cy="559327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4" name="Conector recto 3"/>
            <p:cNvCxnSpPr>
              <a:stCxn id="2" idx="0"/>
            </p:cNvCxnSpPr>
            <p:nvPr/>
          </p:nvCxnSpPr>
          <p:spPr>
            <a:xfrm>
              <a:off x="6050478" y="534390"/>
              <a:ext cx="0" cy="279663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5"/>
            <p:cNvCxnSpPr/>
            <p:nvPr/>
          </p:nvCxnSpPr>
          <p:spPr>
            <a:xfrm flipH="1">
              <a:off x="3336966" y="3331028"/>
              <a:ext cx="2713512" cy="108162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/>
            <p:nvPr/>
          </p:nvCxnSpPr>
          <p:spPr>
            <a:xfrm>
              <a:off x="6044540" y="3325091"/>
              <a:ext cx="2755076" cy="10925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uadroTexto 11"/>
            <p:cNvSpPr txBox="1"/>
            <p:nvPr/>
          </p:nvSpPr>
          <p:spPr>
            <a:xfrm>
              <a:off x="4334494" y="1175657"/>
              <a:ext cx="1603168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ES" dirty="0" smtClean="0">
                  <a:latin typeface="Berlin Sans FB Demi" panose="020E0802020502020306" pitchFamily="34" charset="0"/>
                </a:rPr>
                <a:t>Cigarrillo electrónico</a:t>
              </a:r>
              <a:endParaRPr lang="es-ES" dirty="0">
                <a:latin typeface="Berlin Sans FB Demi" panose="020E0802020502020306" pitchFamily="34" charset="0"/>
              </a:endParaRP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6789716" y="3001925"/>
              <a:ext cx="2274126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ES" dirty="0" smtClean="0">
                  <a:latin typeface="Berlin Sans FB Demi" panose="020E0802020502020306" pitchFamily="34" charset="0"/>
                </a:rPr>
                <a:t>Productos de tabaco calentado (PTC)</a:t>
              </a:r>
              <a:endParaRPr lang="es-ES" dirty="0">
                <a:latin typeface="Berlin Sans FB Demi" panose="020E0802020502020306" pitchFamily="34" charset="0"/>
              </a:endParaRPr>
            </a:p>
          </p:txBody>
        </p:sp>
        <p:sp>
          <p:nvSpPr>
            <p:cNvPr id="14" name="CuadroTexto 13"/>
            <p:cNvSpPr txBox="1"/>
            <p:nvPr/>
          </p:nvSpPr>
          <p:spPr>
            <a:xfrm>
              <a:off x="5233309" y="3648256"/>
              <a:ext cx="160316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ES" dirty="0" smtClean="0">
                  <a:latin typeface="Berlin Sans FB Demi" panose="020E0802020502020306" pitchFamily="34" charset="0"/>
                </a:rPr>
                <a:t>Pipa de agua</a:t>
              </a:r>
              <a:endParaRPr lang="es-ES" dirty="0">
                <a:latin typeface="Berlin Sans FB Demi" panose="020E0802020502020306" pitchFamily="34" charset="0"/>
              </a:endParaRPr>
            </a:p>
          </p:txBody>
        </p:sp>
        <p:pic>
          <p:nvPicPr>
            <p:cNvPr id="16" name="Imagen 1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158" t="11195" r="41903" b="9428"/>
            <a:stretch/>
          </p:blipFill>
          <p:spPr>
            <a:xfrm>
              <a:off x="4044754" y="1271947"/>
              <a:ext cx="284036" cy="1506969"/>
            </a:xfrm>
            <a:prstGeom prst="rect">
              <a:avLst/>
            </a:prstGeom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65" t="26078" r="75975" b="15637"/>
            <a:stretch/>
          </p:blipFill>
          <p:spPr>
            <a:xfrm>
              <a:off x="5437406" y="1974272"/>
              <a:ext cx="470568" cy="1353788"/>
            </a:xfrm>
            <a:prstGeom prst="rect">
              <a:avLst/>
            </a:prstGeom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12276" y="2778916"/>
              <a:ext cx="1195700" cy="1134031"/>
            </a:xfrm>
            <a:prstGeom prst="rect">
              <a:avLst/>
            </a:prstGeom>
          </p:spPr>
        </p:pic>
        <p:pic>
          <p:nvPicPr>
            <p:cNvPr id="20" name="Imagen 1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09" t="8701" r="38179" b="8182"/>
            <a:stretch/>
          </p:blipFill>
          <p:spPr>
            <a:xfrm>
              <a:off x="4741979" y="2161310"/>
              <a:ext cx="294478" cy="1294410"/>
            </a:xfrm>
            <a:prstGeom prst="rect">
              <a:avLst/>
            </a:prstGeom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795" t="15066" r="11933" b="8398"/>
            <a:stretch/>
          </p:blipFill>
          <p:spPr>
            <a:xfrm>
              <a:off x="6103919" y="1069779"/>
              <a:ext cx="1436912" cy="862929"/>
            </a:xfrm>
            <a:prstGeom prst="rect">
              <a:avLst/>
            </a:prstGeom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016" r="36761" b="16190"/>
            <a:stretch/>
          </p:blipFill>
          <p:spPr>
            <a:xfrm>
              <a:off x="7594272" y="1615045"/>
              <a:ext cx="667196" cy="1461189"/>
            </a:xfrm>
            <a:prstGeom prst="rect">
              <a:avLst/>
            </a:prstGeom>
          </p:spPr>
        </p:pic>
        <p:pic>
          <p:nvPicPr>
            <p:cNvPr id="26" name="Imagen 2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8686" y="3997357"/>
              <a:ext cx="1115541" cy="1594241"/>
            </a:xfrm>
            <a:prstGeom prst="rect">
              <a:avLst/>
            </a:prstGeom>
          </p:spPr>
        </p:pic>
        <p:pic>
          <p:nvPicPr>
            <p:cNvPr id="27" name="Imagen 26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77" t="29610" r="7320" b="25195"/>
            <a:stretch/>
          </p:blipFill>
          <p:spPr>
            <a:xfrm>
              <a:off x="5801746" y="5176307"/>
              <a:ext cx="1155632" cy="706370"/>
            </a:xfrm>
            <a:prstGeom prst="rect">
              <a:avLst/>
            </a:prstGeom>
          </p:spPr>
        </p:pic>
        <p:pic>
          <p:nvPicPr>
            <p:cNvPr id="28" name="Imagen 27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602" r="11074" b="15402"/>
            <a:stretch/>
          </p:blipFill>
          <p:spPr>
            <a:xfrm>
              <a:off x="7043326" y="4275974"/>
              <a:ext cx="621545" cy="781007"/>
            </a:xfrm>
            <a:prstGeom prst="rect">
              <a:avLst/>
            </a:prstGeom>
          </p:spPr>
        </p:pic>
      </p:grpSp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3" name="CuadroTexto 32"/>
          <p:cNvSpPr txBox="1"/>
          <p:nvPr/>
        </p:nvSpPr>
        <p:spPr>
          <a:xfrm>
            <a:off x="2860749" y="293941"/>
            <a:ext cx="6538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Berlin Sans FB Demi" panose="020E0802020502020306" pitchFamily="34" charset="0"/>
              </a:rPr>
              <a:t>NUEVOS CONSUMOS DE TABACO</a:t>
            </a:r>
            <a:endParaRPr lang="es-ES" sz="3200" dirty="0">
              <a:latin typeface="Berlin Sans FB Demi" panose="020E0802020502020306" pitchFamily="34" charset="0"/>
            </a:endParaRPr>
          </a:p>
        </p:txBody>
      </p:sp>
      <p:pic>
        <p:nvPicPr>
          <p:cNvPr id="21" name="Imagen 20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52" y="403233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agen 21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7874" y="5706980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024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6">
                <a:lumMod val="20000"/>
                <a:lumOff val="80000"/>
              </a:schemeClr>
            </a:gs>
            <a:gs pos="70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332509" y="268913"/>
            <a:ext cx="115309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PIPA DE AGUA 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(</a:t>
            </a:r>
            <a:r>
              <a:rPr lang="es-ES" sz="2400" dirty="0" err="1" smtClean="0">
                <a:latin typeface="Berlin Sans FB Demi" panose="020E0802020502020306" pitchFamily="34" charset="0"/>
              </a:rPr>
              <a:t>cachima</a:t>
            </a:r>
            <a:r>
              <a:rPr lang="es-ES" sz="2400" dirty="0" smtClean="0">
                <a:latin typeface="Berlin Sans FB Demi" panose="020E0802020502020306" pitchFamily="34" charset="0"/>
              </a:rPr>
              <a:t>, </a:t>
            </a:r>
            <a:r>
              <a:rPr lang="es-ES" sz="2400" dirty="0" err="1" smtClean="0">
                <a:latin typeface="Berlin Sans FB Demi" panose="020E0802020502020306" pitchFamily="34" charset="0"/>
              </a:rPr>
              <a:t>shisha</a:t>
            </a:r>
            <a:r>
              <a:rPr lang="es-ES" sz="2400" dirty="0" smtClean="0">
                <a:latin typeface="Berlin Sans FB Demi" panose="020E0802020502020306" pitchFamily="34" charset="0"/>
              </a:rPr>
              <a:t>, narguile, </a:t>
            </a:r>
            <a:r>
              <a:rPr lang="es-ES" sz="2400" dirty="0" err="1" smtClean="0">
                <a:latin typeface="Berlin Sans FB Demi" panose="020E0802020502020306" pitchFamily="34" charset="0"/>
              </a:rPr>
              <a:t>huka</a:t>
            </a:r>
            <a:r>
              <a:rPr lang="es-ES" sz="2400" dirty="0" smtClean="0">
                <a:latin typeface="Berlin Sans FB Demi" panose="020E0802020502020306" pitchFamily="34" charset="0"/>
              </a:rPr>
              <a:t>…)</a:t>
            </a:r>
            <a:endParaRPr lang="es-ES" sz="2400" dirty="0">
              <a:latin typeface="Berlin Sans FB Demi" panose="020E0802020502020306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332509" y="1068780"/>
            <a:ext cx="2220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Berlin Sans FB Demi" panose="020E0802020502020306" pitchFamily="34" charset="0"/>
              </a:rPr>
              <a:t>¿Qué es?</a:t>
            </a:r>
            <a:endParaRPr lang="es-ES" sz="2400" dirty="0">
              <a:latin typeface="Berlin Sans FB Demi" panose="020E0802020502020306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32509" y="1556059"/>
            <a:ext cx="108540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Utensilio para fumar una mezcla de tabaco con aromas o sabores.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Componentes: base con agua, conducto de humo, cazoleta y manguera.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Se usa agua para enfriar y filtrar el humo de la combustión.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Se aspira el humo a través de una manguera.</a:t>
            </a:r>
            <a:endParaRPr lang="es-ES" dirty="0"/>
          </a:p>
        </p:txBody>
      </p:sp>
      <p:sp>
        <p:nvSpPr>
          <p:cNvPr id="25" name="CuadroTexto 24"/>
          <p:cNvSpPr txBox="1"/>
          <p:nvPr/>
        </p:nvSpPr>
        <p:spPr>
          <a:xfrm>
            <a:off x="332509" y="3587384"/>
            <a:ext cx="2220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Berlin Sans FB Demi" panose="020E0802020502020306" pitchFamily="34" charset="0"/>
              </a:rPr>
              <a:t>Normativa</a:t>
            </a:r>
            <a:endParaRPr lang="es-ES" sz="2400" dirty="0">
              <a:latin typeface="Berlin Sans FB Demi" panose="020E0802020502020306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32509" y="4141381"/>
            <a:ext cx="106521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El </a:t>
            </a:r>
            <a:r>
              <a:rPr lang="es-ES" b="1" dirty="0" smtClean="0"/>
              <a:t>tabaco para pipa </a:t>
            </a:r>
            <a:r>
              <a:rPr lang="es-ES" dirty="0" smtClean="0"/>
              <a:t>de agua es considerado </a:t>
            </a:r>
            <a:r>
              <a:rPr lang="es-ES" b="1" dirty="0" smtClean="0"/>
              <a:t>producto de tabaco</a:t>
            </a:r>
            <a:r>
              <a:rPr lang="es-ES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 consumo no está permitido en aquellos lugares donde está prohibido fumar.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productos a base de hierbas para fumar no están regulados como producto de tabaco.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No </a:t>
            </a:r>
            <a:r>
              <a:rPr lang="es-ES" dirty="0"/>
              <a:t>está permitida </a:t>
            </a:r>
            <a:r>
              <a:rPr lang="es-ES" dirty="0" smtClean="0"/>
              <a:t>la </a:t>
            </a:r>
            <a:r>
              <a:rPr lang="es-ES" dirty="0"/>
              <a:t>venta a menores de 18 </a:t>
            </a:r>
            <a:r>
              <a:rPr lang="es-ES" dirty="0" smtClean="0"/>
              <a:t>años de la pipa de agua ni del tabaco para pipa de agua.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pic>
        <p:nvPicPr>
          <p:cNvPr id="8" name="Imagen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105" y="5287655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4305" y="480950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971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chemeClr val="accent6">
                <a:lumMod val="20000"/>
                <a:lumOff val="80000"/>
              </a:schemeClr>
            </a:gs>
            <a:gs pos="6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332509" y="268913"/>
            <a:ext cx="115309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PIPA DE AGUA (</a:t>
            </a:r>
            <a:r>
              <a:rPr lang="es-ES" sz="2400" dirty="0" err="1" smtClean="0">
                <a:latin typeface="Berlin Sans FB Demi" panose="020E0802020502020306" pitchFamily="34" charset="0"/>
              </a:rPr>
              <a:t>cachima</a:t>
            </a:r>
            <a:r>
              <a:rPr lang="es-ES" sz="2400" dirty="0" smtClean="0">
                <a:latin typeface="Berlin Sans FB Demi" panose="020E0802020502020306" pitchFamily="34" charset="0"/>
              </a:rPr>
              <a:t>, </a:t>
            </a:r>
            <a:r>
              <a:rPr lang="es-ES" sz="2400" dirty="0" err="1" smtClean="0">
                <a:latin typeface="Berlin Sans FB Demi" panose="020E0802020502020306" pitchFamily="34" charset="0"/>
              </a:rPr>
              <a:t>shisha</a:t>
            </a:r>
            <a:r>
              <a:rPr lang="es-ES" sz="2400" dirty="0" smtClean="0">
                <a:latin typeface="Berlin Sans FB Demi" panose="020E0802020502020306" pitchFamily="34" charset="0"/>
              </a:rPr>
              <a:t>, narguile, </a:t>
            </a:r>
            <a:r>
              <a:rPr lang="es-ES" sz="2400" dirty="0" err="1" smtClean="0">
                <a:latin typeface="Berlin Sans FB Demi" panose="020E0802020502020306" pitchFamily="34" charset="0"/>
              </a:rPr>
              <a:t>huka</a:t>
            </a:r>
            <a:r>
              <a:rPr lang="es-ES" sz="2400" dirty="0" smtClean="0">
                <a:latin typeface="Berlin Sans FB Demi" panose="020E0802020502020306" pitchFamily="34" charset="0"/>
              </a:rPr>
              <a:t>…)</a:t>
            </a:r>
            <a:endParaRPr lang="es-ES" sz="2400" dirty="0">
              <a:latin typeface="Berlin Sans FB Demi" panose="020E0802020502020306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51261" y="1150323"/>
            <a:ext cx="3075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Efectos en la salud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32509" y="1831436"/>
            <a:ext cx="112103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Una sesión equivale a inhalar 100 veces el humo de un cigarrillo.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En una sesión se absorbe más cantidad de </a:t>
            </a:r>
            <a:r>
              <a:rPr lang="es-ES" b="1" i="1" dirty="0" smtClean="0"/>
              <a:t>nicotina</a:t>
            </a:r>
            <a:r>
              <a:rPr lang="es-ES" dirty="0" smtClean="0"/>
              <a:t> – Se establece rápidamente </a:t>
            </a:r>
            <a:r>
              <a:rPr lang="es-ES" b="1" i="1" dirty="0" smtClean="0"/>
              <a:t>dependencia</a:t>
            </a:r>
            <a:r>
              <a:rPr lang="es-E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El agente de combustión (carbón…) emite sus propios compuestos tóxicos.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El </a:t>
            </a:r>
            <a:r>
              <a:rPr lang="es-ES" b="1" i="1" dirty="0" smtClean="0"/>
              <a:t>agua NO filtra las sustancias tóxicas </a:t>
            </a:r>
            <a:r>
              <a:rPr lang="es-ES" dirty="0" smtClean="0"/>
              <a:t>del humo (</a:t>
            </a:r>
            <a:r>
              <a:rPr lang="es-ES" dirty="0"/>
              <a:t>no solubles en agua)</a:t>
            </a:r>
            <a:r>
              <a:rPr lang="es-ES" dirty="0" smtClean="0"/>
              <a:t>, sólo lo enfría.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El uso compartido de manguera y boquillas puede transmitir infecciones.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 exposición al humo ambiental es perjudicial.</a:t>
            </a:r>
            <a:endParaRPr lang="es-ES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61" y="5274652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9242" y="5769952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51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CIGARRILLO ELECTRÓNICO</a:t>
            </a:r>
            <a:endParaRPr lang="es-E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58140" y="1923803"/>
            <a:ext cx="1087779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Dispositivo alimentado por una batería que utiliza un líquido que generalmente contiene nicotina, así como diferentes compuestos aromatizantes y otros aditivos, como </a:t>
            </a:r>
            <a:r>
              <a:rPr lang="es-ES" dirty="0" err="1" smtClean="0"/>
              <a:t>propilenglicol</a:t>
            </a:r>
            <a:r>
              <a:rPr lang="es-ES" dirty="0"/>
              <a:t> </a:t>
            </a:r>
            <a:r>
              <a:rPr lang="es-ES" dirty="0" smtClean="0"/>
              <a:t>y glicerina vegetal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El líquido se calienta y crea un aerosol que la persona usuaria inhala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Existen distintas formas, tamaños y tipos de dispositivos: algunos se asemejan al cigarrillo tradicional, otros disponen de un pequeño tanque y otros tienen forma de memoria USB</a:t>
            </a:r>
          </a:p>
          <a:p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 mayoría de los cigarrillos electrónicos contienen </a:t>
            </a:r>
            <a:r>
              <a:rPr lang="es-ES" b="1" i="1" dirty="0" smtClean="0">
                <a:solidFill>
                  <a:schemeClr val="accent1">
                    <a:lumMod val="50000"/>
                  </a:schemeClr>
                </a:solidFill>
              </a:rPr>
              <a:t>nicotina</a:t>
            </a:r>
            <a:r>
              <a:rPr lang="es-ES" dirty="0" smtClean="0"/>
              <a:t>, por lo que su uso puede crear adicción.</a:t>
            </a:r>
          </a:p>
          <a:p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Algunos dispositivos pueden contener tanta nicotina como un paquete de 20 cigarrillos. Diez bocanadas pueden suministrar la misma cantidad de nicotina que fumar un cigarrillo.</a:t>
            </a:r>
          </a:p>
          <a:p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y las adolescentes que vapean son </a:t>
            </a:r>
            <a:r>
              <a:rPr lang="es-ES" b="1" i="1" dirty="0" smtClean="0">
                <a:solidFill>
                  <a:schemeClr val="accent1">
                    <a:lumMod val="50000"/>
                  </a:schemeClr>
                </a:solidFill>
              </a:rPr>
              <a:t>más propensos a empezar a fumar cigarrillos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665018" y="1353787"/>
            <a:ext cx="2220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Berlin Sans FB Demi" panose="020E0802020502020306" pitchFamily="34" charset="0"/>
              </a:rPr>
              <a:t>¿Qué es?</a:t>
            </a:r>
            <a:endParaRPr lang="es-ES" sz="2400" dirty="0">
              <a:latin typeface="Berlin Sans FB Demi" panose="020E0802020502020306" pitchFamily="34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550" y="5333268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2088" y="356260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529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1258784"/>
            <a:ext cx="11055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 exposición a la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nicotina durante la adolescencia </a:t>
            </a:r>
            <a:r>
              <a:rPr lang="es-ES" dirty="0" smtClean="0"/>
              <a:t>puede tener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efectos a largo plazo</a:t>
            </a:r>
            <a:r>
              <a:rPr lang="es-ES" dirty="0" smtClean="0"/>
              <a:t> en partes del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cerebro</a:t>
            </a:r>
            <a:r>
              <a:rPr lang="es-ES" dirty="0" smtClean="0"/>
              <a:t> responsables de la atención, el aprendizaje y la memoria que promueven la adicción a la nicotina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 exposición a la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nicotina durante la adolescencia afecta las funciones cerebrales importantes </a:t>
            </a:r>
            <a:r>
              <a:rPr lang="es-ES" dirty="0" smtClean="0"/>
              <a:t>para el procesamiento de recompensas, lo que facilita que los y las jóvenes se vuelvan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adictos</a:t>
            </a:r>
            <a:r>
              <a:rPr lang="es-ES" dirty="0" smtClean="0"/>
              <a:t> a la nicotina.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productos químicos </a:t>
            </a:r>
            <a:r>
              <a:rPr lang="es-ES" dirty="0" smtClean="0"/>
              <a:t>en el cigarrillo electrónico y en el aerosol que produce pueden dañar los pulmones: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ES" b="1" i="1" dirty="0" err="1">
                <a:solidFill>
                  <a:schemeClr val="accent1">
                    <a:lumMod val="50000"/>
                  </a:schemeClr>
                </a:solidFill>
              </a:rPr>
              <a:t>Diacetilo</a:t>
            </a:r>
            <a:r>
              <a:rPr lang="es-ES" dirty="0" smtClean="0"/>
              <a:t>, cuando se inhala este producto químico, usado como saborizante, puede conducir a una enfermedad pulmonar obstructiva irreversible, conocida como “pulmones de palomita”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ES" dirty="0" smtClean="0"/>
              <a:t>El aerosol puede contener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formaldehído</a:t>
            </a:r>
            <a:r>
              <a:rPr lang="es-ES" dirty="0" smtClean="0"/>
              <a:t> y </a:t>
            </a:r>
            <a:r>
              <a:rPr lang="es-ES" b="1" i="1" dirty="0" smtClean="0">
                <a:solidFill>
                  <a:schemeClr val="accent1">
                    <a:lumMod val="50000"/>
                  </a:schemeClr>
                </a:solidFill>
              </a:rPr>
              <a:t>acroleína</a:t>
            </a:r>
            <a:r>
              <a:rPr lang="es-ES" dirty="0"/>
              <a:t>,</a:t>
            </a:r>
            <a:r>
              <a:rPr lang="es-ES" dirty="0" smtClean="0"/>
              <a:t> algunos de los mismos productos químicos tóxicos que se encuentran en el humo del cigarrillo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s-ES" dirty="0" smtClean="0"/>
              <a:t>El aerosol puede contener partículas metálicas microscópicas como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níquel</a:t>
            </a:r>
            <a:r>
              <a:rPr lang="es-ES" dirty="0" smtClean="0"/>
              <a:t>,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estaño</a:t>
            </a:r>
            <a:r>
              <a:rPr lang="es-ES" dirty="0" smtClean="0"/>
              <a:t> y 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plomo</a:t>
            </a:r>
            <a:r>
              <a:rPr lang="es-ES" dirty="0" smtClean="0"/>
              <a:t>, que se pueden inhalar profundamente en los pulmones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Berlin Sans FB Demi" panose="020E0802020502020306" pitchFamily="34" charset="0"/>
              </a:rPr>
              <a:t>CIGARRILLO ELECTRÓNICO</a:t>
            </a:r>
            <a:endParaRPr lang="es-ES" sz="3600" dirty="0">
              <a:latin typeface="Berlin Sans FB Demi" panose="020E0802020502020306" pitchFamily="34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62" y="5458267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615" y="5783099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33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5" y="1290637"/>
            <a:ext cx="10267950" cy="427672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8158348" y="5925787"/>
            <a:ext cx="30716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(Fuente: CDC, Centers for Disease Control and Prevention)</a:t>
            </a:r>
            <a:endParaRPr lang="es-ES" sz="900" dirty="0"/>
          </a:p>
          <a:p>
            <a:endParaRPr lang="es-ES" dirty="0"/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323" y="4710732"/>
            <a:ext cx="562341" cy="6905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458" y="592578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072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59000">
              <a:schemeClr val="accent6">
                <a:lumMod val="20000"/>
                <a:lumOff val="8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58837" y="1092530"/>
            <a:ext cx="6000008" cy="5593277"/>
            <a:chOff x="3063834" y="534390"/>
            <a:chExt cx="6000008" cy="5593277"/>
          </a:xfrm>
        </p:grpSpPr>
        <p:sp>
          <p:nvSpPr>
            <p:cNvPr id="2" name="Elipse 1"/>
            <p:cNvSpPr/>
            <p:nvPr/>
          </p:nvSpPr>
          <p:spPr>
            <a:xfrm>
              <a:off x="3063834" y="534390"/>
              <a:ext cx="5973288" cy="559327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" name="Conector recto 3"/>
            <p:cNvCxnSpPr>
              <a:stCxn id="2" idx="0"/>
            </p:cNvCxnSpPr>
            <p:nvPr/>
          </p:nvCxnSpPr>
          <p:spPr>
            <a:xfrm>
              <a:off x="6050478" y="534390"/>
              <a:ext cx="0" cy="279663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5"/>
            <p:cNvCxnSpPr/>
            <p:nvPr/>
          </p:nvCxnSpPr>
          <p:spPr>
            <a:xfrm flipH="1">
              <a:off x="3336966" y="3331028"/>
              <a:ext cx="2713512" cy="108162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/>
            <p:nvPr/>
          </p:nvCxnSpPr>
          <p:spPr>
            <a:xfrm>
              <a:off x="6044540" y="3325091"/>
              <a:ext cx="2755076" cy="10925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uadroTexto 11"/>
            <p:cNvSpPr txBox="1"/>
            <p:nvPr/>
          </p:nvSpPr>
          <p:spPr>
            <a:xfrm>
              <a:off x="4334494" y="1175657"/>
              <a:ext cx="1603168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erlin Sans FB Demi" panose="020E0802020502020306" pitchFamily="34" charset="0"/>
                  <a:ea typeface="+mn-ea"/>
                  <a:cs typeface="+mn-cs"/>
                </a:rPr>
                <a:t>Cigarrillo electrónico</a:t>
              </a:r>
              <a:endPara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endParaRP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6789716" y="3001925"/>
              <a:ext cx="2274126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erlin Sans FB Demi" panose="020E0802020502020306" pitchFamily="34" charset="0"/>
                  <a:ea typeface="+mn-ea"/>
                  <a:cs typeface="+mn-cs"/>
                </a:rPr>
                <a:t>Productos de tabaco calentado (PTC)</a:t>
              </a:r>
              <a:endPara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endParaRPr>
            </a:p>
          </p:txBody>
        </p:sp>
        <p:sp>
          <p:nvSpPr>
            <p:cNvPr id="14" name="CuadroTexto 13"/>
            <p:cNvSpPr txBox="1"/>
            <p:nvPr/>
          </p:nvSpPr>
          <p:spPr>
            <a:xfrm>
              <a:off x="5233309" y="3648256"/>
              <a:ext cx="160316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erlin Sans FB Demi" panose="020E0802020502020306" pitchFamily="34" charset="0"/>
                  <a:ea typeface="+mn-ea"/>
                  <a:cs typeface="+mn-cs"/>
                </a:rPr>
                <a:t>Pipa de agua</a:t>
              </a:r>
              <a:endPara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endParaRPr>
            </a:p>
          </p:txBody>
        </p:sp>
        <p:pic>
          <p:nvPicPr>
            <p:cNvPr id="16" name="Imagen 1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158" t="11195" r="41903" b="9428"/>
            <a:stretch/>
          </p:blipFill>
          <p:spPr>
            <a:xfrm>
              <a:off x="4044754" y="1271947"/>
              <a:ext cx="284036" cy="1506969"/>
            </a:xfrm>
            <a:prstGeom prst="rect">
              <a:avLst/>
            </a:prstGeom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65" t="26078" r="75975" b="15637"/>
            <a:stretch/>
          </p:blipFill>
          <p:spPr>
            <a:xfrm>
              <a:off x="5437406" y="1974272"/>
              <a:ext cx="470568" cy="1353788"/>
            </a:xfrm>
            <a:prstGeom prst="rect">
              <a:avLst/>
            </a:prstGeom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12276" y="2778916"/>
              <a:ext cx="1195700" cy="1134031"/>
            </a:xfrm>
            <a:prstGeom prst="rect">
              <a:avLst/>
            </a:prstGeom>
          </p:spPr>
        </p:pic>
        <p:pic>
          <p:nvPicPr>
            <p:cNvPr id="20" name="Imagen 1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09" t="8701" r="38179" b="8182"/>
            <a:stretch/>
          </p:blipFill>
          <p:spPr>
            <a:xfrm>
              <a:off x="4741979" y="2161310"/>
              <a:ext cx="294478" cy="1294410"/>
            </a:xfrm>
            <a:prstGeom prst="rect">
              <a:avLst/>
            </a:prstGeom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795" t="15066" r="11933" b="8398"/>
            <a:stretch/>
          </p:blipFill>
          <p:spPr>
            <a:xfrm>
              <a:off x="6103919" y="1069779"/>
              <a:ext cx="1436912" cy="862929"/>
            </a:xfrm>
            <a:prstGeom prst="rect">
              <a:avLst/>
            </a:prstGeom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016" r="36761" b="16190"/>
            <a:stretch/>
          </p:blipFill>
          <p:spPr>
            <a:xfrm>
              <a:off x="7594272" y="1615045"/>
              <a:ext cx="667196" cy="1461189"/>
            </a:xfrm>
            <a:prstGeom prst="rect">
              <a:avLst/>
            </a:prstGeom>
          </p:spPr>
        </p:pic>
        <p:pic>
          <p:nvPicPr>
            <p:cNvPr id="26" name="Imagen 2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8686" y="3997357"/>
              <a:ext cx="1115541" cy="1594241"/>
            </a:xfrm>
            <a:prstGeom prst="rect">
              <a:avLst/>
            </a:prstGeom>
          </p:spPr>
        </p:pic>
        <p:pic>
          <p:nvPicPr>
            <p:cNvPr id="27" name="Imagen 26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77" t="29610" r="7320" b="25195"/>
            <a:stretch/>
          </p:blipFill>
          <p:spPr>
            <a:xfrm>
              <a:off x="5801746" y="5176307"/>
              <a:ext cx="1155632" cy="706370"/>
            </a:xfrm>
            <a:prstGeom prst="rect">
              <a:avLst/>
            </a:prstGeom>
          </p:spPr>
        </p:pic>
        <p:pic>
          <p:nvPicPr>
            <p:cNvPr id="28" name="Imagen 27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602" r="11074" b="15402"/>
            <a:stretch/>
          </p:blipFill>
          <p:spPr>
            <a:xfrm>
              <a:off x="7043326" y="4275974"/>
              <a:ext cx="621545" cy="781007"/>
            </a:xfrm>
            <a:prstGeom prst="rect">
              <a:avLst/>
            </a:prstGeom>
          </p:spPr>
        </p:pic>
      </p:grpSp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2860749" y="293941"/>
            <a:ext cx="6538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NUEVOS CONSUMOS DE TABACO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pic>
        <p:nvPicPr>
          <p:cNvPr id="21" name="Imagen 20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15" y="5509845"/>
            <a:ext cx="864887" cy="1004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agen 21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5135" y="5758323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762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6">
                <a:lumMod val="40000"/>
                <a:lumOff val="60000"/>
              </a:schemeClr>
            </a:gs>
            <a:gs pos="4425">
              <a:schemeClr val="accent6">
                <a:lumMod val="20000"/>
                <a:lumOff val="80000"/>
              </a:schemeClr>
            </a:gs>
            <a:gs pos="77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1" y="356260"/>
            <a:ext cx="11606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PRODUCTOS DE TABACO POR CALENTAMIENTO (PTC)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65018" y="1353787"/>
            <a:ext cx="2220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¿Qué es?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65018" y="2058859"/>
            <a:ext cx="102443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 un producto del tabaco calentado electrónicamente (hasta 400ºC) y sin combustión.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contiene líquido en su interior, sino tabaco procesado (picado o en polvo)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65018" y="3779594"/>
            <a:ext cx="99277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s-ES" dirty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es-ES" dirty="0">
                <a:solidFill>
                  <a:prstClr val="black"/>
                </a:solidFill>
              </a:rPr>
              <a:t>Producto del tabaco (cigarrillo “</a:t>
            </a:r>
            <a:r>
              <a:rPr lang="es-ES" dirty="0" err="1">
                <a:solidFill>
                  <a:prstClr val="black"/>
                </a:solidFill>
              </a:rPr>
              <a:t>stick</a:t>
            </a:r>
            <a:r>
              <a:rPr lang="es-ES" dirty="0">
                <a:solidFill>
                  <a:prstClr val="black"/>
                </a:solidFill>
              </a:rPr>
              <a:t>” o en “cápsula”) + Dispositivo electrónico de calentamiento </a:t>
            </a:r>
          </a:p>
          <a:p>
            <a:pPr lvl="0" algn="ctr">
              <a:defRPr/>
            </a:pPr>
            <a:r>
              <a:rPr lang="es-ES" dirty="0">
                <a:solidFill>
                  <a:prstClr val="black"/>
                </a:solidFill>
              </a:rPr>
              <a:t>+ </a:t>
            </a:r>
          </a:p>
          <a:p>
            <a:pPr lvl="0" algn="ctr">
              <a:defRPr/>
            </a:pPr>
            <a:r>
              <a:rPr lang="es-ES" dirty="0">
                <a:solidFill>
                  <a:prstClr val="black"/>
                </a:solidFill>
              </a:rPr>
              <a:t>Dispositivo de carga de batería</a:t>
            </a:r>
          </a:p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65018" y="3351521"/>
            <a:ext cx="2054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400" dirty="0">
                <a:solidFill>
                  <a:prstClr val="black"/>
                </a:solidFill>
                <a:latin typeface="Berlin Sans FB Demi" panose="020E0802020502020306" pitchFamily="34" charset="0"/>
              </a:rPr>
              <a:t>Componentes</a:t>
            </a:r>
          </a:p>
        </p:txBody>
      </p:sp>
      <p:pic>
        <p:nvPicPr>
          <p:cNvPr id="7" name="Imagen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398" y="5256922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18" y="5500329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112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6">
                <a:lumMod val="40000"/>
                <a:lumOff val="60000"/>
              </a:schemeClr>
            </a:gs>
            <a:gs pos="4425">
              <a:schemeClr val="accent6">
                <a:lumMod val="20000"/>
                <a:lumOff val="80000"/>
              </a:schemeClr>
            </a:gs>
            <a:gs pos="77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1" y="356260"/>
            <a:ext cx="11606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PRODUCTOS DE TABACO POR CALENTAMIENTO (PTC)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65018" y="2683050"/>
            <a:ext cx="1024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51261" y="2877346"/>
            <a:ext cx="1098467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s-ES" dirty="0">
                <a:solidFill>
                  <a:prstClr val="black"/>
                </a:solidFill>
              </a:rPr>
              <a:t>Tiene el mismo tratamiento que el resto de productos del tabaco: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es-ES" dirty="0">
                <a:solidFill>
                  <a:prstClr val="black"/>
                </a:solidFill>
              </a:rPr>
              <a:t>Prohibida la venta a menores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es-ES" dirty="0">
                <a:solidFill>
                  <a:prstClr val="black"/>
                </a:solidFill>
              </a:rPr>
              <a:t>Uso prohibido en los mismos espacios que el tabaco convencional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es-ES" dirty="0">
                <a:solidFill>
                  <a:prstClr val="black"/>
                </a:solidFill>
              </a:rPr>
              <a:t>Promoción, publicidad y patrocinio prohibidos (excepto puntos de venta)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51261" y="1730366"/>
            <a:ext cx="3075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Normativa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pic>
        <p:nvPicPr>
          <p:cNvPr id="8" name="Imagen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61" y="5391883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398" y="5828595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301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6">
                <a:lumMod val="40000"/>
                <a:lumOff val="60000"/>
              </a:schemeClr>
            </a:gs>
            <a:gs pos="4425">
              <a:schemeClr val="accent6">
                <a:lumMod val="20000"/>
                <a:lumOff val="80000"/>
              </a:schemeClr>
            </a:gs>
            <a:gs pos="77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1" y="356260"/>
            <a:ext cx="11606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PRODUCTOS DE TABACO POR CALENTAMIENTO (PTC)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51261" y="1150323"/>
            <a:ext cx="3075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Efectos en la salud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65018" y="2683050"/>
            <a:ext cx="1024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51261" y="1910823"/>
            <a:ext cx="1116280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Los PTC tienen </a:t>
            </a:r>
            <a:r>
              <a:rPr lang="es-ES" b="1" i="1" dirty="0" smtClean="0"/>
              <a:t>nicotina</a:t>
            </a:r>
            <a:r>
              <a:rPr lang="es-ES" dirty="0" smtClean="0"/>
              <a:t>, sustancia de elevada toxicidad y capacidad adictiva.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Contienen </a:t>
            </a:r>
            <a:r>
              <a:rPr lang="es-ES" b="1" i="1" dirty="0" smtClean="0"/>
              <a:t>glicerina</a:t>
            </a:r>
            <a:r>
              <a:rPr lang="es-ES" dirty="0" smtClean="0"/>
              <a:t> y </a:t>
            </a:r>
            <a:r>
              <a:rPr lang="es-ES" b="1" i="1" dirty="0" err="1" smtClean="0"/>
              <a:t>propilenglicol</a:t>
            </a:r>
            <a:r>
              <a:rPr lang="es-ES" dirty="0" smtClean="0"/>
              <a:t>, formando un aerosol similar al de los cigarrillos electrónicos.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s-ES" dirty="0">
                <a:solidFill>
                  <a:prstClr val="black"/>
                </a:solidFill>
              </a:rPr>
              <a:t>Como todas las formas de tabaco, son peligrosos para la salud y generan </a:t>
            </a:r>
            <a:r>
              <a:rPr lang="es-ES" b="1" i="1" dirty="0">
                <a:solidFill>
                  <a:prstClr val="black"/>
                </a:solidFill>
              </a:rPr>
              <a:t>adicción</a:t>
            </a:r>
            <a:r>
              <a:rPr lang="es-ES" dirty="0">
                <a:solidFill>
                  <a:prstClr val="black"/>
                </a:solidFill>
              </a:rPr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s-ES" dirty="0">
                <a:solidFill>
                  <a:prstClr val="black"/>
                </a:solidFill>
              </a:rPr>
              <a:t>Emiten sustancias peligrosas, no es inocuo para las personas </a:t>
            </a:r>
            <a:r>
              <a:rPr lang="es-ES" dirty="0" smtClean="0">
                <a:solidFill>
                  <a:prstClr val="black"/>
                </a:solidFill>
              </a:rPr>
              <a:t>expuestas.</a:t>
            </a:r>
            <a:endParaRPr lang="es-ES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s-ES" dirty="0">
                <a:solidFill>
                  <a:prstClr val="black"/>
                </a:solidFill>
              </a:rPr>
              <a:t>No es un producto para dejar de fumar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398" y="5344990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20" y="5592640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944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accent6">
                <a:lumMod val="20000"/>
                <a:lumOff val="80000"/>
              </a:schemeClr>
            </a:gs>
            <a:gs pos="83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58837" y="1092530"/>
            <a:ext cx="6000008" cy="5593277"/>
            <a:chOff x="3063834" y="534390"/>
            <a:chExt cx="6000008" cy="5593277"/>
          </a:xfrm>
        </p:grpSpPr>
        <p:sp>
          <p:nvSpPr>
            <p:cNvPr id="2" name="Elipse 1"/>
            <p:cNvSpPr/>
            <p:nvPr/>
          </p:nvSpPr>
          <p:spPr>
            <a:xfrm>
              <a:off x="3063834" y="534390"/>
              <a:ext cx="5973288" cy="559327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" name="Conector recto 3"/>
            <p:cNvCxnSpPr>
              <a:stCxn id="2" idx="0"/>
            </p:cNvCxnSpPr>
            <p:nvPr/>
          </p:nvCxnSpPr>
          <p:spPr>
            <a:xfrm>
              <a:off x="6050478" y="534390"/>
              <a:ext cx="0" cy="279663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5"/>
            <p:cNvCxnSpPr/>
            <p:nvPr/>
          </p:nvCxnSpPr>
          <p:spPr>
            <a:xfrm flipH="1">
              <a:off x="3336966" y="3331028"/>
              <a:ext cx="2713512" cy="108162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/>
            <p:nvPr/>
          </p:nvCxnSpPr>
          <p:spPr>
            <a:xfrm>
              <a:off x="6044540" y="3325091"/>
              <a:ext cx="2755076" cy="10925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uadroTexto 11"/>
            <p:cNvSpPr txBox="1"/>
            <p:nvPr/>
          </p:nvSpPr>
          <p:spPr>
            <a:xfrm>
              <a:off x="4334494" y="1175657"/>
              <a:ext cx="1603168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erlin Sans FB Demi" panose="020E0802020502020306" pitchFamily="34" charset="0"/>
                  <a:ea typeface="+mn-ea"/>
                  <a:cs typeface="+mn-cs"/>
                </a:rPr>
                <a:t>Cigarrillo electrónico</a:t>
              </a:r>
              <a:endPara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endParaRP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6789716" y="3001925"/>
              <a:ext cx="2274126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erlin Sans FB Demi" panose="020E0802020502020306" pitchFamily="34" charset="0"/>
                  <a:ea typeface="+mn-ea"/>
                  <a:cs typeface="+mn-cs"/>
                </a:rPr>
                <a:t>Productos de tabaco calentado (PTC)</a:t>
              </a:r>
              <a:endPara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endParaRPr>
            </a:p>
          </p:txBody>
        </p:sp>
        <p:sp>
          <p:nvSpPr>
            <p:cNvPr id="14" name="CuadroTexto 13"/>
            <p:cNvSpPr txBox="1"/>
            <p:nvPr/>
          </p:nvSpPr>
          <p:spPr>
            <a:xfrm>
              <a:off x="5233309" y="3648256"/>
              <a:ext cx="160316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erlin Sans FB Demi" panose="020E0802020502020306" pitchFamily="34" charset="0"/>
                  <a:ea typeface="+mn-ea"/>
                  <a:cs typeface="+mn-cs"/>
                </a:rPr>
                <a:t>Pipa de agua</a:t>
              </a:r>
              <a:endPara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endParaRPr>
            </a:p>
          </p:txBody>
        </p:sp>
        <p:pic>
          <p:nvPicPr>
            <p:cNvPr id="16" name="Imagen 1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158" t="11195" r="41903" b="9428"/>
            <a:stretch/>
          </p:blipFill>
          <p:spPr>
            <a:xfrm>
              <a:off x="4044754" y="1271947"/>
              <a:ext cx="284036" cy="1506969"/>
            </a:xfrm>
            <a:prstGeom prst="rect">
              <a:avLst/>
            </a:prstGeom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65" t="26078" r="75975" b="15637"/>
            <a:stretch/>
          </p:blipFill>
          <p:spPr>
            <a:xfrm>
              <a:off x="5437406" y="1974272"/>
              <a:ext cx="470568" cy="1353788"/>
            </a:xfrm>
            <a:prstGeom prst="rect">
              <a:avLst/>
            </a:prstGeom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12276" y="2778916"/>
              <a:ext cx="1195700" cy="1134031"/>
            </a:xfrm>
            <a:prstGeom prst="rect">
              <a:avLst/>
            </a:prstGeom>
          </p:spPr>
        </p:pic>
        <p:pic>
          <p:nvPicPr>
            <p:cNvPr id="20" name="Imagen 1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09" t="8701" r="38179" b="8182"/>
            <a:stretch/>
          </p:blipFill>
          <p:spPr>
            <a:xfrm>
              <a:off x="4741979" y="2161310"/>
              <a:ext cx="294478" cy="1294410"/>
            </a:xfrm>
            <a:prstGeom prst="rect">
              <a:avLst/>
            </a:prstGeom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795" t="15066" r="11933" b="8398"/>
            <a:stretch/>
          </p:blipFill>
          <p:spPr>
            <a:xfrm>
              <a:off x="6103919" y="1069779"/>
              <a:ext cx="1436912" cy="862929"/>
            </a:xfrm>
            <a:prstGeom prst="rect">
              <a:avLst/>
            </a:prstGeom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016" r="36761" b="16190"/>
            <a:stretch/>
          </p:blipFill>
          <p:spPr>
            <a:xfrm>
              <a:off x="7594272" y="1615045"/>
              <a:ext cx="667196" cy="1461189"/>
            </a:xfrm>
            <a:prstGeom prst="rect">
              <a:avLst/>
            </a:prstGeom>
          </p:spPr>
        </p:pic>
        <p:pic>
          <p:nvPicPr>
            <p:cNvPr id="26" name="Imagen 2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8686" y="3997357"/>
              <a:ext cx="1115541" cy="1594241"/>
            </a:xfrm>
            <a:prstGeom prst="rect">
              <a:avLst/>
            </a:prstGeom>
          </p:spPr>
        </p:pic>
        <p:pic>
          <p:nvPicPr>
            <p:cNvPr id="27" name="Imagen 26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77" t="29610" r="7320" b="25195"/>
            <a:stretch/>
          </p:blipFill>
          <p:spPr>
            <a:xfrm>
              <a:off x="5801746" y="5176307"/>
              <a:ext cx="1155632" cy="706370"/>
            </a:xfrm>
            <a:prstGeom prst="rect">
              <a:avLst/>
            </a:prstGeom>
          </p:spPr>
        </p:pic>
        <p:pic>
          <p:nvPicPr>
            <p:cNvPr id="28" name="Imagen 27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602" r="11074" b="15402"/>
            <a:stretch/>
          </p:blipFill>
          <p:spPr>
            <a:xfrm>
              <a:off x="7043326" y="4275974"/>
              <a:ext cx="621545" cy="781007"/>
            </a:xfrm>
            <a:prstGeom prst="rect">
              <a:avLst/>
            </a:prstGeom>
          </p:spPr>
        </p:pic>
      </p:grpSp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2860749" y="293941"/>
            <a:ext cx="6538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NUEVOS CONSUMOS DE TABACO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pic>
        <p:nvPicPr>
          <p:cNvPr id="21" name="Imagen 20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3" y="5224617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agen 21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7504" y="5816363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062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C5CB6815B273C4B80E01393D09E15C6" ma:contentTypeVersion="12" ma:contentTypeDescription="Crear nuevo documento." ma:contentTypeScope="" ma:versionID="f5961f8b12d9ee82128233875107955f">
  <xsd:schema xmlns:xsd="http://www.w3.org/2001/XMLSchema" xmlns:xs="http://www.w3.org/2001/XMLSchema" xmlns:p="http://schemas.microsoft.com/office/2006/metadata/properties" xmlns:ns2="2520add2-b48b-4386-b131-4f04ca11ce28" xmlns:ns3="c9d732bd-f9f6-4982-a6a0-328fd5276723" targetNamespace="http://schemas.microsoft.com/office/2006/metadata/properties" ma:root="true" ma:fieldsID="8c501a7435a9b4349245d6cc98c18830" ns2:_="" ns3:_="">
    <xsd:import namespace="2520add2-b48b-4386-b131-4f04ca11ce28"/>
    <xsd:import namespace="c9d732bd-f9f6-4982-a6a0-328fd52767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0add2-b48b-4386-b131-4f04ca11c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732bd-f9f6-4982-a6a0-328fd52767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09D222-5BE2-424A-AA9C-E2608DAB2D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E648AE-F03C-424B-BB20-B62122C2C6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20add2-b48b-4386-b131-4f04ca11ce28"/>
    <ds:schemaRef ds:uri="c9d732bd-f9f6-4982-a6a0-328fd52767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4989D7-99B5-41D3-98EF-A95B723D9D9C}">
  <ds:schemaRefs>
    <ds:schemaRef ds:uri="http://purl.org/dc/terms/"/>
    <ds:schemaRef ds:uri="2520add2-b48b-4386-b131-4f04ca11ce28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c9d732bd-f9f6-4982-a6a0-328fd5276723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777</Words>
  <Application>Microsoft Office PowerPoint</Application>
  <PresentationFormat>Panorámica</PresentationFormat>
  <Paragraphs>97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Berlin Sans FB Demi</vt:lpstr>
      <vt:lpstr>Calibri</vt:lpstr>
      <vt:lpstr>Calibri Light</vt:lpstr>
      <vt:lpstr>Wingdings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Cordoba Ruiz, Irantzu</dc:creator>
  <cp:lastModifiedBy>Fernandez Lopez, Mª Lorena</cp:lastModifiedBy>
  <cp:revision>78</cp:revision>
  <dcterms:created xsi:type="dcterms:W3CDTF">2020-05-18T08:04:36Z</dcterms:created>
  <dcterms:modified xsi:type="dcterms:W3CDTF">2020-09-28T13:45:12Z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0x0101001C5CB6815B273C4B80E01393D09E15C6</vt:lpwstr>
  </property>
</Properties>
</file>