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59" r:id="rId6"/>
    <p:sldId id="262" r:id="rId7"/>
    <p:sldId id="280" r:id="rId8"/>
    <p:sldId id="281" r:id="rId9"/>
    <p:sldId id="294" r:id="rId10"/>
    <p:sldId id="282" r:id="rId11"/>
    <p:sldId id="286" r:id="rId12"/>
    <p:sldId id="295" r:id="rId13"/>
    <p:sldId id="289" r:id="rId14"/>
    <p:sldId id="290" r:id="rId15"/>
    <p:sldId id="291" r:id="rId16"/>
    <p:sldId id="283" r:id="rId17"/>
    <p:sldId id="292" r:id="rId18"/>
    <p:sldId id="299" r:id="rId19"/>
    <p:sldId id="300" r:id="rId20"/>
    <p:sldId id="301" r:id="rId21"/>
    <p:sldId id="302" r:id="rId22"/>
    <p:sldId id="303" r:id="rId23"/>
    <p:sldId id="304" r:id="rId24"/>
    <p:sldId id="260" r:id="rId25"/>
    <p:sldId id="279" r:id="rId26"/>
    <p:sldId id="261" r:id="rId27"/>
  </p:sldIdLst>
  <p:sldSz cx="12192000" cy="6858000"/>
  <p:notesSz cx="6662738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9EBA"/>
    <a:srgbClr val="58B0AE"/>
    <a:srgbClr val="7EC2C0"/>
    <a:srgbClr val="89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36" autoAdjust="0"/>
    <p:restoredTop sz="86316" autoAdjust="0"/>
  </p:normalViewPr>
  <p:slideViewPr>
    <p:cSldViewPr snapToGrid="0">
      <p:cViewPr varScale="1">
        <p:scale>
          <a:sx n="87" d="100"/>
          <a:sy n="87" d="100"/>
        </p:scale>
        <p:origin x="9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337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azo Aguillo, Mª Lourdes" userId="fc892e8d-3de5-4a19-afa2-2fb9ba7bda90" providerId="ADAL" clId="{1BBF8CD5-A819-4FEF-9DC3-8A489E6B472D}"/>
    <pc:docChg chg="modSld">
      <pc:chgData name="Zuazo Aguillo, Mª Lourdes" userId="fc892e8d-3de5-4a19-afa2-2fb9ba7bda90" providerId="ADAL" clId="{1BBF8CD5-A819-4FEF-9DC3-8A489E6B472D}" dt="2026-10-15T08:18:21.758" v="15" actId="5793"/>
      <pc:docMkLst>
        <pc:docMk/>
      </pc:docMkLst>
      <pc:sldChg chg="modSp mod">
        <pc:chgData name="Zuazo Aguillo, Mª Lourdes" userId="fc892e8d-3de5-4a19-afa2-2fb9ba7bda90" providerId="ADAL" clId="{1BBF8CD5-A819-4FEF-9DC3-8A489E6B472D}" dt="2026-10-15T08:18:21.758" v="15" actId="5793"/>
        <pc:sldMkLst>
          <pc:docMk/>
          <pc:sldMk cId="982377593" sldId="261"/>
        </pc:sldMkLst>
        <pc:spChg chg="mod">
          <ac:chgData name="Zuazo Aguillo, Mª Lourdes" userId="fc892e8d-3de5-4a19-afa2-2fb9ba7bda90" providerId="ADAL" clId="{1BBF8CD5-A819-4FEF-9DC3-8A489E6B472D}" dt="2026-10-15T08:18:21.758" v="15" actId="5793"/>
          <ac:spMkLst>
            <pc:docMk/>
            <pc:sldMk cId="982377593" sldId="261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iburuaren leku-mar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aren leku-marka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A87A6-201E-4EC4-86B9-2C2B7B64E264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Orri-oinaren leku-mark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7186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Diapositibaren zenbakiaren leku-marka 4"/>
          <p:cNvSpPr>
            <a:spLocks noGrp="1"/>
          </p:cNvSpPr>
          <p:nvPr>
            <p:ph type="sldNum" sz="quarter" idx="3"/>
          </p:nvPr>
        </p:nvSpPr>
        <p:spPr>
          <a:xfrm>
            <a:off x="3774010" y="9428584"/>
            <a:ext cx="2887186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EDC1B-0221-4F37-8830-B22554DB2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366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B1EFA-F924-41DA-B64C-D6B796E5D44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4013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2923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76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773488" y="9429750"/>
            <a:ext cx="2887662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37F42-4CCC-47FD-8350-EBC0886A3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3251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lvl="1" indent="-342900" algn="just">
              <a:lnSpc>
                <a:spcPct val="110000"/>
              </a:lnSpc>
            </a:pPr>
            <a:r>
              <a:rPr lang="eu-ES" sz="2200">
                <a:solidFill>
                  <a:schemeClr val="bg1"/>
                </a:solidFill>
              </a:rPr>
              <a:t>Progresioaren moteltzea eta arrisku kardiobaskularra (AKB)</a:t>
            </a:r>
          </a:p>
          <a:p>
            <a:pPr lvl="2"/>
            <a:r>
              <a:rPr lang="eu-ES">
                <a:solidFill>
                  <a:schemeClr val="bg1"/>
                </a:solidFill>
              </a:rPr>
              <a:t>Giltzurruneko gaixotasun kronikoaren progresioa moteltzen duten farmakoak</a:t>
            </a:r>
          </a:p>
          <a:p>
            <a:pPr lvl="2"/>
            <a:r>
              <a:rPr lang="eu-ES">
                <a:solidFill>
                  <a:schemeClr val="bg1"/>
                </a:solidFill>
              </a:rPr>
              <a:t>Tentsio arterialaren kontrola</a:t>
            </a:r>
          </a:p>
          <a:p>
            <a:pPr lvl="2"/>
            <a:r>
              <a:rPr lang="eu-ES">
                <a:solidFill>
                  <a:schemeClr val="bg1"/>
                </a:solidFill>
              </a:rPr>
              <a:t>Glukemiaren kontrola</a:t>
            </a:r>
          </a:p>
          <a:p>
            <a:pPr lvl="2"/>
            <a:r>
              <a:rPr lang="eu-ES">
                <a:solidFill>
                  <a:schemeClr val="bg1"/>
                </a:solidFill>
              </a:rPr>
              <a:t>AKB eta hipolipemiatzaileak GGKn</a:t>
            </a:r>
            <a:endParaRPr lang="eu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37F42-4CCC-47FD-8350-EBC0886A3214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9676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37F42-4CCC-47FD-8350-EBC0886A3214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6775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37F42-4CCC-47FD-8350-EBC0886A3214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072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37F42-4CCC-47FD-8350-EBC0886A3214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3493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Egin klik patroiaren azpititulu-estiloa editatzeko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273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Editatu patroiaren testu-estiloa</a:t>
            </a:r>
          </a:p>
          <a:p>
            <a:pPr lvl="1"/>
            <a:r>
              <a:rPr lang="es-ES"/>
              <a:t>Bigarren maila</a:t>
            </a:r>
          </a:p>
          <a:p>
            <a:pPr lvl="2"/>
            <a:r>
              <a:rPr lang="es-ES"/>
              <a:t>Hirugarren maila</a:t>
            </a:r>
          </a:p>
          <a:p>
            <a:pPr lvl="3"/>
            <a:r>
              <a:rPr lang="es-ES"/>
              <a:t>Laugarren maila</a:t>
            </a:r>
          </a:p>
          <a:p>
            <a:pPr lvl="4"/>
            <a:r>
              <a:rPr lang="es-ES"/>
              <a:t>Bosgarren maila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9620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Editatu patroiaren testu-estiloa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66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Editatu patroiaren testu-estiloa</a:t>
            </a:r>
          </a:p>
          <a:p>
            <a:pPr lvl="1"/>
            <a:r>
              <a:rPr lang="es-ES"/>
              <a:t>Bigarren maila</a:t>
            </a:r>
          </a:p>
          <a:p>
            <a:pPr lvl="2"/>
            <a:r>
              <a:rPr lang="es-ES"/>
              <a:t>Hirugarren maila</a:t>
            </a:r>
          </a:p>
          <a:p>
            <a:pPr lvl="3"/>
            <a:r>
              <a:rPr lang="es-ES"/>
              <a:t>Laugarren maila</a:t>
            </a:r>
          </a:p>
          <a:p>
            <a:pPr lvl="4"/>
            <a:r>
              <a:rPr lang="es-ES"/>
              <a:t>Bosgarren maila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Editatu patroiaren testu-estiloa</a:t>
            </a:r>
          </a:p>
          <a:p>
            <a:pPr lvl="1"/>
            <a:r>
              <a:rPr lang="es-ES"/>
              <a:t>Bigarren maila</a:t>
            </a:r>
          </a:p>
          <a:p>
            <a:pPr lvl="2"/>
            <a:r>
              <a:rPr lang="es-ES"/>
              <a:t>Hirugarren maila</a:t>
            </a:r>
          </a:p>
          <a:p>
            <a:pPr lvl="3"/>
            <a:r>
              <a:rPr lang="es-ES"/>
              <a:t>Laugarren maila</a:t>
            </a:r>
          </a:p>
          <a:p>
            <a:pPr lvl="4"/>
            <a:r>
              <a:rPr lang="es-ES"/>
              <a:t>Bosgarren maila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9528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Editatu patroiaren testu-estiloa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Editatu patroiaren testu-estiloa</a:t>
            </a:r>
          </a:p>
          <a:p>
            <a:pPr lvl="1"/>
            <a:r>
              <a:rPr lang="es-ES"/>
              <a:t>Bigarren maila</a:t>
            </a:r>
          </a:p>
          <a:p>
            <a:pPr lvl="2"/>
            <a:r>
              <a:rPr lang="es-ES"/>
              <a:t>Hirugarren maila</a:t>
            </a:r>
          </a:p>
          <a:p>
            <a:pPr lvl="3"/>
            <a:r>
              <a:rPr lang="es-ES"/>
              <a:t>Laugarren maila</a:t>
            </a:r>
          </a:p>
          <a:p>
            <a:pPr lvl="4"/>
            <a:r>
              <a:rPr lang="es-ES"/>
              <a:t>Bosgarren maila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Editatu patroiaren testu-estiloa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Editatu patroiaren testu-estiloa</a:t>
            </a:r>
          </a:p>
          <a:p>
            <a:pPr lvl="1"/>
            <a:r>
              <a:rPr lang="es-ES"/>
              <a:t>Bigarren maila</a:t>
            </a:r>
          </a:p>
          <a:p>
            <a:pPr lvl="2"/>
            <a:r>
              <a:rPr lang="es-ES"/>
              <a:t>Hirugarren maila</a:t>
            </a:r>
          </a:p>
          <a:p>
            <a:pPr lvl="3"/>
            <a:r>
              <a:rPr lang="es-ES"/>
              <a:t>Laugarren maila</a:t>
            </a:r>
          </a:p>
          <a:p>
            <a:pPr lvl="4"/>
            <a:r>
              <a:rPr lang="es-ES"/>
              <a:t>Bosgarren maila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7686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25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477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Editatu patroiaren testu-estiloa</a:t>
            </a:r>
          </a:p>
          <a:p>
            <a:pPr lvl="1"/>
            <a:r>
              <a:rPr lang="es-ES"/>
              <a:t>Bigarren maila</a:t>
            </a:r>
          </a:p>
          <a:p>
            <a:pPr lvl="2"/>
            <a:r>
              <a:rPr lang="es-ES"/>
              <a:t>Hirugarren maila</a:t>
            </a:r>
          </a:p>
          <a:p>
            <a:pPr lvl="3"/>
            <a:r>
              <a:rPr lang="es-ES"/>
              <a:t>Laugarren maila</a:t>
            </a:r>
          </a:p>
          <a:p>
            <a:pPr lvl="4"/>
            <a:r>
              <a:rPr lang="es-ES"/>
              <a:t>Bosgarren maila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Editatu patroiaren testu-estiloa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500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Editatu patroiaren testu-estiloa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165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Editatu patroiaren testu-estiloa</a:t>
            </a:r>
          </a:p>
          <a:p>
            <a:pPr lvl="1"/>
            <a:r>
              <a:rPr lang="es-ES"/>
              <a:t>Bigarren maila</a:t>
            </a:r>
          </a:p>
          <a:p>
            <a:pPr lvl="2"/>
            <a:r>
              <a:rPr lang="es-ES"/>
              <a:t>Hirugarren maila</a:t>
            </a:r>
          </a:p>
          <a:p>
            <a:pPr lvl="3"/>
            <a:r>
              <a:rPr lang="es-ES"/>
              <a:t>Laugarren maila</a:t>
            </a:r>
          </a:p>
          <a:p>
            <a:pPr lvl="4"/>
            <a:r>
              <a:rPr lang="es-ES"/>
              <a:t>Bosgarren maila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108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Editatu patroiaren testu-estiloa</a:t>
            </a:r>
          </a:p>
          <a:p>
            <a:pPr lvl="1"/>
            <a:r>
              <a:rPr lang="es-ES"/>
              <a:t>Bigarren maila</a:t>
            </a:r>
          </a:p>
          <a:p>
            <a:pPr lvl="2"/>
            <a:r>
              <a:rPr lang="es-ES"/>
              <a:t>Hirugarren maila</a:t>
            </a:r>
          </a:p>
          <a:p>
            <a:pPr lvl="3"/>
            <a:r>
              <a:rPr lang="es-ES"/>
              <a:t>Laugarren maila</a:t>
            </a:r>
          </a:p>
          <a:p>
            <a:pPr lvl="4"/>
            <a:r>
              <a:rPr lang="es-ES"/>
              <a:t>Bosgarren maila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368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Egin klik patroiaren izenburu-estiloa editatzeko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Editatu patroiaren testu-estiloa</a:t>
            </a:r>
          </a:p>
          <a:p>
            <a:pPr lvl="1"/>
            <a:r>
              <a:rPr lang="es-ES"/>
              <a:t>Bigarren maila</a:t>
            </a:r>
          </a:p>
          <a:p>
            <a:pPr lvl="2"/>
            <a:r>
              <a:rPr lang="es-ES"/>
              <a:t>Hirugarren maila</a:t>
            </a:r>
          </a:p>
          <a:p>
            <a:pPr lvl="3"/>
            <a:r>
              <a:rPr lang="es-ES"/>
              <a:t>Laugarren maila</a:t>
            </a:r>
          </a:p>
          <a:p>
            <a:pPr lvl="4"/>
            <a:r>
              <a:rPr lang="es-ES"/>
              <a:t>Bosgarren maila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8DA3A-A72E-437B-ACDF-BA92A715D246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31360-EB4A-46CB-8879-2D5DF2D439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888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euskadi.eus/contenidos/informacion/cevime_infac_2024/eu_def/adjuntos/INFAC_Vol_32_3_GGK.pdf" TargetMode="Externa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skadi.eus/contenidos/informacion/cevime_infac_2026/eu_def/adjuntos/INFAC-Vol-34-n-7_giltzurrunetako-gaixotasun-kronikoa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20110" y="1364100"/>
            <a:ext cx="10752083" cy="2387600"/>
          </a:xfrm>
        </p:spPr>
        <p:txBody>
          <a:bodyPr>
            <a:normAutofit/>
          </a:bodyPr>
          <a:lstStyle/>
          <a:p>
            <a:r>
              <a:rPr lang="eu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Helduen giltzurruneko gaixotasun kronikoaren tratamendu farmakologikoa</a:t>
            </a:r>
            <a:br>
              <a:rPr lang="es-ES_tradnl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</a:br>
            <a:r>
              <a:rPr lang="eu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34. liburukia, 7. zk. 2026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6" name="Imagen 5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Imagen 6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Imagen 7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5258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635" y="113345"/>
            <a:ext cx="10515600" cy="732155"/>
          </a:xfrm>
        </p:spPr>
        <p:txBody>
          <a:bodyPr/>
          <a:lstStyle/>
          <a:p>
            <a:pPr algn="ctr"/>
            <a:r>
              <a:rPr lang="eu-ES" sz="400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Aurkibidea</a:t>
            </a: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195284" y="923732"/>
            <a:ext cx="9601200" cy="5113272"/>
          </a:xfrm>
          <a:prstGeom prst="rect">
            <a:avLst/>
          </a:prstGeom>
          <a:solidFill>
            <a:srgbClr val="5FACBC"/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10000"/>
              </a:lnSpc>
            </a:pPr>
            <a:r>
              <a:rPr lang="eu-ES" sz="2600" dirty="0">
                <a:solidFill>
                  <a:schemeClr val="bg1"/>
                </a:solidFill>
              </a:rPr>
              <a:t>SARRERA</a:t>
            </a:r>
          </a:p>
          <a:p>
            <a:pPr marL="342900" indent="-342900" algn="just">
              <a:lnSpc>
                <a:spcPct val="110000"/>
              </a:lnSpc>
            </a:pPr>
            <a:r>
              <a:rPr lang="eu-ES" sz="2600" dirty="0">
                <a:solidFill>
                  <a:schemeClr val="bg1"/>
                </a:solidFill>
              </a:rPr>
              <a:t>DIAGNOSTIKOA ETA BAHEKETA</a:t>
            </a:r>
          </a:p>
          <a:p>
            <a:pPr marL="342900" indent="-342900" algn="just">
              <a:lnSpc>
                <a:spcPct val="110000"/>
              </a:lnSpc>
            </a:pPr>
            <a:r>
              <a:rPr lang="eu-ES" sz="2600" dirty="0">
                <a:solidFill>
                  <a:schemeClr val="bg1"/>
                </a:solidFill>
              </a:rPr>
              <a:t>SAILKAPENA ETA </a:t>
            </a:r>
            <a:r>
              <a:rPr lang="eu-ES" sz="2600" dirty="0" err="1">
                <a:solidFill>
                  <a:schemeClr val="bg1"/>
                </a:solidFill>
              </a:rPr>
              <a:t>ARRISKU-EKUAZIOAK</a:t>
            </a:r>
            <a:endParaRPr lang="eu-ES" sz="2600" dirty="0">
              <a:solidFill>
                <a:schemeClr val="bg1"/>
              </a:solidFill>
            </a:endParaRPr>
          </a:p>
          <a:p>
            <a:pPr marL="342900" indent="-342900" algn="just">
              <a:lnSpc>
                <a:spcPct val="110000"/>
              </a:lnSpc>
            </a:pPr>
            <a:r>
              <a:rPr lang="eu-ES" sz="2600" dirty="0">
                <a:solidFill>
                  <a:schemeClr val="bg1"/>
                </a:solidFill>
              </a:rPr>
              <a:t>TRATAMENDUA ETA </a:t>
            </a:r>
            <a:r>
              <a:rPr lang="eu-ES" sz="2600" dirty="0" err="1">
                <a:solidFill>
                  <a:schemeClr val="bg1"/>
                </a:solidFill>
              </a:rPr>
              <a:t>ARRISKU-ALDAKETA</a:t>
            </a:r>
            <a:endParaRPr lang="eu-ES" sz="2600" dirty="0">
              <a:solidFill>
                <a:schemeClr val="bg1"/>
              </a:solidFill>
            </a:endParaRPr>
          </a:p>
          <a:p>
            <a:pPr marL="800100" lvl="1" indent="-342900" algn="just">
              <a:lnSpc>
                <a:spcPct val="110000"/>
              </a:lnSpc>
            </a:pPr>
            <a:r>
              <a:rPr lang="eu-ES" sz="2200" dirty="0">
                <a:solidFill>
                  <a:schemeClr val="bg1"/>
                </a:solidFill>
              </a:rPr>
              <a:t>Bizi-estiloa</a:t>
            </a:r>
          </a:p>
          <a:p>
            <a:pPr marL="800100" lvl="1" indent="-342900" algn="just">
              <a:lnSpc>
                <a:spcPct val="110000"/>
              </a:lnSpc>
            </a:pPr>
            <a:r>
              <a:rPr lang="eu-ES" sz="2200" dirty="0" err="1">
                <a:solidFill>
                  <a:schemeClr val="bg1"/>
                </a:solidFill>
              </a:rPr>
              <a:t>Nefrotoxikotasunaren</a:t>
            </a:r>
            <a:r>
              <a:rPr lang="eu-ES" sz="2200" dirty="0">
                <a:solidFill>
                  <a:schemeClr val="bg1"/>
                </a:solidFill>
              </a:rPr>
              <a:t> prebentzioa</a:t>
            </a:r>
          </a:p>
          <a:p>
            <a:pPr marL="800100" lvl="1" indent="-342900" algn="just">
              <a:lnSpc>
                <a:spcPct val="110000"/>
              </a:lnSpc>
            </a:pPr>
            <a:r>
              <a:rPr lang="es-ES" sz="2200" dirty="0" err="1">
                <a:solidFill>
                  <a:schemeClr val="bg1"/>
                </a:solidFill>
              </a:rPr>
              <a:t>Giltzurruneko</a:t>
            </a:r>
            <a:r>
              <a:rPr lang="es-ES" sz="2200" dirty="0">
                <a:solidFill>
                  <a:schemeClr val="bg1"/>
                </a:solidFill>
              </a:rPr>
              <a:t> </a:t>
            </a:r>
            <a:r>
              <a:rPr lang="es-ES" sz="2200" dirty="0" err="1">
                <a:solidFill>
                  <a:schemeClr val="bg1"/>
                </a:solidFill>
              </a:rPr>
              <a:t>gaixotasunak</a:t>
            </a:r>
            <a:r>
              <a:rPr lang="es-ES" sz="2200" dirty="0">
                <a:solidFill>
                  <a:schemeClr val="bg1"/>
                </a:solidFill>
              </a:rPr>
              <a:t> </a:t>
            </a:r>
            <a:r>
              <a:rPr lang="es-ES" sz="2200" dirty="0" err="1">
                <a:solidFill>
                  <a:schemeClr val="bg1"/>
                </a:solidFill>
              </a:rPr>
              <a:t>aurrera</a:t>
            </a:r>
            <a:r>
              <a:rPr lang="es-ES" sz="2200" dirty="0">
                <a:solidFill>
                  <a:schemeClr val="bg1"/>
                </a:solidFill>
              </a:rPr>
              <a:t> </a:t>
            </a:r>
            <a:r>
              <a:rPr lang="es-ES" sz="2200" dirty="0" err="1">
                <a:solidFill>
                  <a:schemeClr val="bg1"/>
                </a:solidFill>
              </a:rPr>
              <a:t>egitea</a:t>
            </a:r>
            <a:r>
              <a:rPr lang="es-ES" sz="2200" dirty="0">
                <a:solidFill>
                  <a:schemeClr val="bg1"/>
                </a:solidFill>
              </a:rPr>
              <a:t> </a:t>
            </a:r>
            <a:r>
              <a:rPr lang="es-ES" sz="2200" dirty="0" err="1">
                <a:solidFill>
                  <a:schemeClr val="bg1"/>
                </a:solidFill>
              </a:rPr>
              <a:t>mantsotzea</a:t>
            </a:r>
            <a:r>
              <a:rPr lang="es-ES" sz="2200" dirty="0">
                <a:solidFill>
                  <a:schemeClr val="bg1"/>
                </a:solidFill>
              </a:rPr>
              <a:t> eta </a:t>
            </a:r>
            <a:r>
              <a:rPr lang="es-ES" sz="2200" dirty="0" err="1">
                <a:solidFill>
                  <a:schemeClr val="bg1"/>
                </a:solidFill>
              </a:rPr>
              <a:t>arrisku</a:t>
            </a:r>
            <a:r>
              <a:rPr lang="es-ES" sz="2200" dirty="0">
                <a:solidFill>
                  <a:schemeClr val="bg1"/>
                </a:solidFill>
              </a:rPr>
              <a:t> </a:t>
            </a:r>
            <a:r>
              <a:rPr lang="es-ES" sz="2200" dirty="0" err="1">
                <a:solidFill>
                  <a:schemeClr val="bg1"/>
                </a:solidFill>
              </a:rPr>
              <a:t>kardiobaskularra</a:t>
            </a:r>
            <a:r>
              <a:rPr lang="es-ES" sz="2200" dirty="0">
                <a:solidFill>
                  <a:schemeClr val="bg1"/>
                </a:solidFill>
              </a:rPr>
              <a:t> </a:t>
            </a:r>
            <a:r>
              <a:rPr lang="es-ES" sz="2200" dirty="0" err="1">
                <a:solidFill>
                  <a:schemeClr val="bg1"/>
                </a:solidFill>
              </a:rPr>
              <a:t>kontrolatzea</a:t>
            </a:r>
            <a:r>
              <a:rPr lang="es-ES" sz="2200" dirty="0">
                <a:solidFill>
                  <a:schemeClr val="bg1"/>
                </a:solidFill>
              </a:rPr>
              <a:t> </a:t>
            </a:r>
            <a:r>
              <a:rPr lang="es-ES" dirty="0"/>
              <a:t>	</a:t>
            </a:r>
          </a:p>
          <a:p>
            <a:pPr lvl="2"/>
            <a:r>
              <a:rPr lang="eu-ES" dirty="0">
                <a:solidFill>
                  <a:schemeClr val="bg1"/>
                </a:solidFill>
              </a:rPr>
              <a:t>Giltzurruneko gaixotasun kronikoaren progresioa mantsotzen duten farmakoak</a:t>
            </a:r>
          </a:p>
          <a:p>
            <a:pPr lvl="2"/>
            <a:r>
              <a:rPr lang="eu-ES" dirty="0">
                <a:solidFill>
                  <a:schemeClr val="bg1"/>
                </a:solidFill>
              </a:rPr>
              <a:t>Tentsio arteriala kontrolatzea</a:t>
            </a:r>
          </a:p>
          <a:p>
            <a:pPr lvl="2"/>
            <a:r>
              <a:rPr lang="eu-ES" dirty="0" err="1">
                <a:solidFill>
                  <a:schemeClr val="bg1"/>
                </a:solidFill>
              </a:rPr>
              <a:t>Glukemia</a:t>
            </a:r>
            <a:r>
              <a:rPr lang="eu-ES" dirty="0">
                <a:solidFill>
                  <a:schemeClr val="bg1"/>
                </a:solidFill>
              </a:rPr>
              <a:t> kontrolatzea</a:t>
            </a:r>
          </a:p>
          <a:p>
            <a:pPr lvl="2"/>
            <a:r>
              <a:rPr lang="eu-ES" dirty="0">
                <a:solidFill>
                  <a:schemeClr val="bg1"/>
                </a:solidFill>
              </a:rPr>
              <a:t>Arrisku Kardiobaskularra eta </a:t>
            </a:r>
            <a:r>
              <a:rPr lang="eu-ES" dirty="0" err="1">
                <a:solidFill>
                  <a:schemeClr val="bg1"/>
                </a:solidFill>
              </a:rPr>
              <a:t>hipolipemiatzaileak</a:t>
            </a:r>
            <a:r>
              <a:rPr lang="eu-ES" dirty="0">
                <a:solidFill>
                  <a:schemeClr val="bg1"/>
                </a:solidFill>
              </a:rPr>
              <a:t> </a:t>
            </a:r>
            <a:r>
              <a:rPr lang="es-ES" sz="2100" dirty="0" err="1">
                <a:solidFill>
                  <a:schemeClr val="bg1"/>
                </a:solidFill>
              </a:rPr>
              <a:t>giltzurrunetako</a:t>
            </a:r>
            <a:r>
              <a:rPr lang="es-ES" sz="2100" dirty="0">
                <a:solidFill>
                  <a:schemeClr val="bg1"/>
                </a:solidFill>
              </a:rPr>
              <a:t> </a:t>
            </a:r>
            <a:r>
              <a:rPr lang="es-ES" sz="2100" dirty="0" err="1">
                <a:solidFill>
                  <a:schemeClr val="bg1"/>
                </a:solidFill>
              </a:rPr>
              <a:t>gaixotasun</a:t>
            </a:r>
            <a:r>
              <a:rPr lang="es-ES" sz="2100" dirty="0">
                <a:solidFill>
                  <a:schemeClr val="bg1"/>
                </a:solidFill>
              </a:rPr>
              <a:t> </a:t>
            </a:r>
            <a:r>
              <a:rPr lang="es-ES" sz="2100" dirty="0" err="1">
                <a:solidFill>
                  <a:schemeClr val="bg1"/>
                </a:solidFill>
              </a:rPr>
              <a:t>kronikoan</a:t>
            </a:r>
            <a:r>
              <a:rPr lang="es-ES" sz="2100" dirty="0">
                <a:solidFill>
                  <a:schemeClr val="bg1"/>
                </a:solidFill>
              </a:rPr>
              <a:t> </a:t>
            </a:r>
            <a:r>
              <a:rPr lang="es-ES" dirty="0"/>
              <a:t>	</a:t>
            </a:r>
            <a:endParaRPr lang="eu-ES" dirty="0"/>
          </a:p>
          <a:p>
            <a:pPr marL="342900" indent="-342900" algn="just">
              <a:lnSpc>
                <a:spcPct val="110000"/>
              </a:lnSpc>
            </a:pPr>
            <a:r>
              <a:rPr lang="eu-ES" sz="2600" dirty="0">
                <a:solidFill>
                  <a:schemeClr val="bg1"/>
                </a:solidFill>
              </a:rPr>
              <a:t>KONPLIKAZIOEN HAUTEMAN ETA TRATATZEA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Iragazketa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glomerularraren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hasierako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beherakada</a:t>
            </a:r>
            <a:r>
              <a:rPr lang="es-ES" dirty="0">
                <a:solidFill>
                  <a:schemeClr val="bg1"/>
                </a:solidFill>
              </a:rPr>
              <a:t> eta </a:t>
            </a:r>
            <a:r>
              <a:rPr lang="es-ES" dirty="0" err="1">
                <a:solidFill>
                  <a:schemeClr val="bg1"/>
                </a:solidFill>
              </a:rPr>
              <a:t>hiperpotasemiaren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kontrola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sz="2000" dirty="0">
                <a:solidFill>
                  <a:schemeClr val="bg1"/>
                </a:solidFill>
              </a:rPr>
              <a:t>	</a:t>
            </a:r>
          </a:p>
          <a:p>
            <a:pPr lvl="1"/>
            <a:r>
              <a:rPr lang="eu-ES" dirty="0">
                <a:solidFill>
                  <a:schemeClr val="bg1"/>
                </a:solidFill>
              </a:rPr>
              <a:t>Anemia</a:t>
            </a:r>
          </a:p>
          <a:p>
            <a:pPr lvl="1"/>
            <a:r>
              <a:rPr lang="eu-ES" dirty="0">
                <a:solidFill>
                  <a:schemeClr val="bg1"/>
                </a:solidFill>
              </a:rPr>
              <a:t>Hezurren nahasmendu minerala</a:t>
            </a:r>
          </a:p>
          <a:p>
            <a:pPr lvl="1"/>
            <a:r>
              <a:rPr lang="eu-ES" dirty="0" err="1">
                <a:solidFill>
                  <a:schemeClr val="bg1"/>
                </a:solidFill>
              </a:rPr>
              <a:t>Hiperurizemia</a:t>
            </a:r>
            <a:endParaRPr lang="eu-ES" dirty="0">
              <a:solidFill>
                <a:schemeClr val="bg1"/>
              </a:solidFill>
            </a:endParaRPr>
          </a:p>
          <a:p>
            <a:pPr marL="342900" indent="-342900" algn="just">
              <a:lnSpc>
                <a:spcPct val="110000"/>
              </a:lnSpc>
            </a:pPr>
            <a:r>
              <a:rPr lang="eu-ES" sz="2600" dirty="0" err="1">
                <a:solidFill>
                  <a:schemeClr val="bg1"/>
                </a:solidFill>
              </a:rPr>
              <a:t>FUNTZEZKO</a:t>
            </a:r>
            <a:r>
              <a:rPr lang="eu-ES" sz="2600" dirty="0">
                <a:solidFill>
                  <a:schemeClr val="bg1"/>
                </a:solidFill>
              </a:rPr>
              <a:t> IDEIAK</a:t>
            </a:r>
            <a:endParaRPr lang="es-ES" sz="2600" dirty="0">
              <a:solidFill>
                <a:schemeClr val="bg1"/>
              </a:solidFill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7" name="Imagen 6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8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4" name="Conector recto 13"/>
          <p:cNvCxnSpPr/>
          <p:nvPr/>
        </p:nvCxnSpPr>
        <p:spPr>
          <a:xfrm>
            <a:off x="415141" y="761230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719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pPr algn="ctr"/>
            <a:r>
              <a:rPr lang="eu-ES" sz="400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SARRERA</a:t>
            </a:r>
            <a:endParaRPr lang="eu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u-ES" sz="2400" b="1" dirty="0">
                <a:solidFill>
                  <a:srgbClr val="4E9EBA"/>
                </a:solidFill>
              </a:rPr>
              <a:t>Definizioa: </a:t>
            </a:r>
            <a:r>
              <a:rPr lang="eu-ES" sz="2400" dirty="0"/>
              <a:t>giltzurruneko egituran edo funtzioan anomaliak egotea </a:t>
            </a:r>
            <a:r>
              <a:rPr lang="eu-ES" sz="2400" dirty="0">
                <a:solidFill>
                  <a:srgbClr val="4E9EBA"/>
                </a:solidFill>
              </a:rPr>
              <a:t>(IG &lt;60 ml/min/1,73 </a:t>
            </a:r>
            <a:r>
              <a:rPr lang="eu-ES" sz="2400" dirty="0" err="1">
                <a:solidFill>
                  <a:srgbClr val="4E9EBA"/>
                </a:solidFill>
              </a:rPr>
              <a:t>m²</a:t>
            </a:r>
            <a:r>
              <a:rPr lang="eu-ES" sz="2400" dirty="0">
                <a:solidFill>
                  <a:srgbClr val="4E9EBA"/>
                </a:solidFill>
              </a:rPr>
              <a:t> edo gaixotasunaren markagailuak, hala nola </a:t>
            </a:r>
            <a:r>
              <a:rPr lang="eu-ES" sz="2400" dirty="0" err="1">
                <a:solidFill>
                  <a:srgbClr val="4E9EBA"/>
                </a:solidFill>
              </a:rPr>
              <a:t>proteinuria</a:t>
            </a:r>
            <a:r>
              <a:rPr lang="eu-ES" sz="2400" dirty="0">
                <a:solidFill>
                  <a:srgbClr val="4E9EBA"/>
                </a:solidFill>
              </a:rPr>
              <a:t>/hematuria), </a:t>
            </a:r>
            <a:r>
              <a:rPr lang="eu-ES" sz="2400" dirty="0"/>
              <a:t>3 hilabetetik gora mantenduta</a:t>
            </a:r>
          </a:p>
          <a:p>
            <a:r>
              <a:rPr lang="eu-ES" sz="2400" b="1" dirty="0">
                <a:solidFill>
                  <a:srgbClr val="4E9EBA"/>
                </a:solidFill>
              </a:rPr>
              <a:t>Epidemiologia: </a:t>
            </a:r>
            <a:r>
              <a:rPr lang="eu-ES" sz="2400" dirty="0"/>
              <a:t>4 milioi pertsona baino gehiagori eragiten die (prebalentzia &gt; %10). 2040rako proiekzioa &gt; %18 da. Espainian 3. heriotza-kausa izango da 2050ean</a:t>
            </a:r>
          </a:p>
          <a:p>
            <a:r>
              <a:rPr lang="eu-ES" sz="2400" b="1" dirty="0">
                <a:solidFill>
                  <a:srgbClr val="4E9EBA"/>
                </a:solidFill>
              </a:rPr>
              <a:t>Eragin klinikoa: </a:t>
            </a:r>
            <a:r>
              <a:rPr lang="eu-ES" sz="2400" dirty="0"/>
              <a:t>gaixotasun progresiboa eta atzeraezina. </a:t>
            </a:r>
            <a:r>
              <a:rPr lang="eu-ES" sz="2400" dirty="0" err="1"/>
              <a:t>AKB</a:t>
            </a:r>
            <a:r>
              <a:rPr lang="eu-ES" sz="2400" dirty="0"/>
              <a:t> eta hilkortasun handiagoaren faktore independentea</a:t>
            </a:r>
          </a:p>
          <a:p>
            <a:r>
              <a:rPr lang="eu-ES" sz="2400" b="1" dirty="0">
                <a:solidFill>
                  <a:srgbClr val="4E9EBA"/>
                </a:solidFill>
              </a:rPr>
              <a:t>Lehen mailako arretako erronka: </a:t>
            </a:r>
            <a:r>
              <a:rPr lang="eu-ES" sz="2400" dirty="0"/>
              <a:t>hasierako ibilbide asintomatikoak </a:t>
            </a:r>
            <a:r>
              <a:rPr lang="eu-ES" sz="2400" dirty="0" err="1">
                <a:solidFill>
                  <a:srgbClr val="4E9EBA"/>
                </a:solidFill>
              </a:rPr>
              <a:t>azpidiagnostikoa</a:t>
            </a:r>
            <a:r>
              <a:rPr lang="eu-ES" sz="2400" dirty="0">
                <a:solidFill>
                  <a:srgbClr val="4E9EBA"/>
                </a:solidFill>
              </a:rPr>
              <a:t> eta progresioa moteldu lezaketen tratamenduak hasteko atzerapena errazten ditu  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1233" y="4758495"/>
            <a:ext cx="2445494" cy="196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01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pPr algn="ctr"/>
            <a:r>
              <a:rPr lang="eu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Diagnostikoa eta Behaketa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612775" y="1467818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u-ES" sz="2400" b="1" dirty="0" err="1">
                <a:solidFill>
                  <a:srgbClr val="4E9EBA"/>
                </a:solidFill>
              </a:rPr>
              <a:t>Kribatzeko</a:t>
            </a:r>
            <a:r>
              <a:rPr lang="eu-ES" sz="2400" b="1" dirty="0">
                <a:solidFill>
                  <a:srgbClr val="4E9EBA"/>
                </a:solidFill>
              </a:rPr>
              <a:t> helburuko populazioa: </a:t>
            </a:r>
          </a:p>
          <a:p>
            <a:pPr lvl="1"/>
            <a:r>
              <a:rPr lang="eu-ES" sz="2000" b="1" dirty="0">
                <a:solidFill>
                  <a:srgbClr val="4E9EBA"/>
                </a:solidFill>
              </a:rPr>
              <a:t>diabetesa eta hipertentsio arteriala </a:t>
            </a:r>
            <a:r>
              <a:rPr lang="eu-ES" sz="2000" dirty="0"/>
              <a:t>(</a:t>
            </a:r>
            <a:r>
              <a:rPr lang="eu-ES" sz="2000" dirty="0" err="1"/>
              <a:t>GGKren</a:t>
            </a:r>
            <a:r>
              <a:rPr lang="eu-ES" sz="2000" dirty="0"/>
              <a:t> kausa nagusiak)</a:t>
            </a:r>
          </a:p>
          <a:p>
            <a:pPr lvl="1"/>
            <a:r>
              <a:rPr lang="eu-ES" sz="2000" dirty="0"/>
              <a:t>beste arrisku-talde batzuk: &gt;60 urte, gaixotasun kardiobaskular finkatua (</a:t>
            </a:r>
            <a:r>
              <a:rPr lang="eu-ES" sz="2000" dirty="0" err="1"/>
              <a:t>BG</a:t>
            </a:r>
            <a:r>
              <a:rPr lang="eu-ES" sz="2000" dirty="0"/>
              <a:t> barne), familia-aurrekariak, sindrome metabolikoa, obesitatea, hematuria, giltzurruneko gaixotasun akutuaren aurrekariak, gota edo farmako </a:t>
            </a:r>
            <a:r>
              <a:rPr lang="eu-ES" sz="2000" dirty="0" err="1"/>
              <a:t>nefrotoxikoen</a:t>
            </a:r>
            <a:r>
              <a:rPr lang="eu-ES" sz="2000" dirty="0"/>
              <a:t> erabilera luzea</a:t>
            </a:r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Diagnostikoaren baieztapena: </a:t>
            </a:r>
            <a:r>
              <a:rPr lang="eu-ES" sz="2400" dirty="0" err="1"/>
              <a:t>IGaren</a:t>
            </a:r>
            <a:r>
              <a:rPr lang="eu-ES" sz="2400" dirty="0"/>
              <a:t> eta </a:t>
            </a:r>
            <a:r>
              <a:rPr lang="eu-ES" sz="2400" dirty="0" err="1"/>
              <a:t>AKKren</a:t>
            </a:r>
            <a:r>
              <a:rPr lang="eu-ES" sz="2400" dirty="0"/>
              <a:t> (albumina-kreatinina indizea) gutxienez bi neurketa, gutxienez 3 hilabeteko tartearekin. Progresio-arriskuaren eta emaitza kardiobaskularren aurresale independenteak dira</a:t>
            </a:r>
          </a:p>
          <a:p>
            <a:r>
              <a:rPr lang="eu-ES" sz="2400" b="1" dirty="0" err="1">
                <a:solidFill>
                  <a:srgbClr val="4E9EBA"/>
                </a:solidFill>
              </a:rPr>
              <a:t>IGa</a:t>
            </a:r>
            <a:r>
              <a:rPr lang="eu-ES" sz="2400" b="1" dirty="0">
                <a:solidFill>
                  <a:srgbClr val="4E9EBA"/>
                </a:solidFill>
              </a:rPr>
              <a:t> estimatzeko ekuazioak: </a:t>
            </a:r>
            <a:r>
              <a:rPr lang="eu-ES" sz="2400" dirty="0"/>
              <a:t>normalean kreatinina serikoan oinarritzen dira. Muskulu-masa muturrekoa denean (adib. obesitate morbidoa, desnutrizioa), </a:t>
            </a:r>
            <a:r>
              <a:rPr lang="eu-ES" sz="2400" dirty="0" err="1"/>
              <a:t>zistatina</a:t>
            </a:r>
            <a:r>
              <a:rPr lang="eu-ES" sz="2400" dirty="0"/>
              <a:t> C-rekin konbinatutako ekuazioak erabili</a:t>
            </a:r>
          </a:p>
          <a:p>
            <a:r>
              <a:rPr lang="eu-ES" sz="2400" b="1" dirty="0">
                <a:solidFill>
                  <a:srgbClr val="4E9EBA"/>
                </a:solidFill>
              </a:rPr>
              <a:t>Diagnostikoaren ondorengo hasierako azterketa: </a:t>
            </a:r>
            <a:r>
              <a:rPr lang="eu-ES" sz="2400" dirty="0"/>
              <a:t>gernu-tira (hematuriaren detekzioa), </a:t>
            </a:r>
            <a:r>
              <a:rPr lang="eu-ES" sz="2400" dirty="0" err="1"/>
              <a:t>AKK</a:t>
            </a:r>
            <a:r>
              <a:rPr lang="eu-ES" sz="2400" dirty="0"/>
              <a:t>, </a:t>
            </a:r>
            <a:r>
              <a:rPr lang="eu-ES" sz="2400" dirty="0" err="1"/>
              <a:t>TA</a:t>
            </a:r>
            <a:r>
              <a:rPr lang="eu-ES" sz="2400" dirty="0"/>
              <a:t>, </a:t>
            </a:r>
            <a:r>
              <a:rPr lang="eu-ES" sz="2400" dirty="0" err="1"/>
              <a:t>HbA1c</a:t>
            </a:r>
            <a:r>
              <a:rPr lang="eu-ES" sz="2400" dirty="0"/>
              <a:t> eta giltzurruneko ekografia</a:t>
            </a:r>
          </a:p>
          <a:p>
            <a:r>
              <a:rPr lang="es-E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2802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39" y="4452566"/>
            <a:ext cx="3984172" cy="240543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7975" y="365125"/>
            <a:ext cx="11287313" cy="732155"/>
          </a:xfrm>
        </p:spPr>
        <p:txBody>
          <a:bodyPr>
            <a:normAutofit fontScale="90000"/>
          </a:bodyPr>
          <a:lstStyle/>
          <a:p>
            <a:pPr algn="ctr"/>
            <a:r>
              <a:rPr lang="eu-ES" sz="400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SAILKAPENA ETA ARRISKU-EKUAZIOAK</a:t>
            </a:r>
            <a:endParaRPr lang="eu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7"/>
            <a:ext cx="10856798" cy="580325"/>
            <a:chOff x="621635" y="6185997"/>
            <a:chExt cx="10856798" cy="580325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789268" y="6185997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307975" y="1299340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u-ES" sz="2400" b="1" dirty="0">
                <a:solidFill>
                  <a:srgbClr val="4E9EBA"/>
                </a:solidFill>
              </a:rPr>
              <a:t>CGA sistema: </a:t>
            </a:r>
            <a:r>
              <a:rPr lang="eu-ES" sz="2400" dirty="0"/>
              <a:t>honako hauetan oinarritutako sailkapena: </a:t>
            </a:r>
            <a:r>
              <a:rPr lang="eu-ES" sz="2400" b="1" dirty="0">
                <a:solidFill>
                  <a:srgbClr val="4E9EBA"/>
                </a:solidFill>
              </a:rPr>
              <a:t>C </a:t>
            </a:r>
            <a:r>
              <a:rPr lang="eu-ES" sz="2400" dirty="0"/>
              <a:t>(Kausa),</a:t>
            </a:r>
            <a:r>
              <a:rPr lang="eu-ES" sz="2400" b="1" dirty="0">
                <a:solidFill>
                  <a:srgbClr val="4E9EBA"/>
                </a:solidFill>
              </a:rPr>
              <a:t> G</a:t>
            </a:r>
            <a:r>
              <a:rPr lang="eu-ES" sz="2400" dirty="0"/>
              <a:t> (</a:t>
            </a:r>
            <a:r>
              <a:rPr lang="eu-ES" sz="2400" dirty="0" err="1"/>
              <a:t>FG</a:t>
            </a:r>
            <a:r>
              <a:rPr lang="eu-ES" sz="2400" dirty="0"/>
              <a:t> kategoria, </a:t>
            </a:r>
            <a:r>
              <a:rPr lang="eu-ES" sz="2400" dirty="0" err="1"/>
              <a:t>G1-G5</a:t>
            </a:r>
            <a:r>
              <a:rPr lang="eu-ES" sz="2400" dirty="0"/>
              <a:t>) eta </a:t>
            </a:r>
            <a:r>
              <a:rPr lang="eu-ES" sz="2400" b="1" dirty="0">
                <a:solidFill>
                  <a:srgbClr val="4E9EBA"/>
                </a:solidFill>
              </a:rPr>
              <a:t>A</a:t>
            </a:r>
            <a:r>
              <a:rPr lang="eu-ES" sz="2400" dirty="0"/>
              <a:t> (</a:t>
            </a:r>
            <a:r>
              <a:rPr lang="eu-ES" sz="2400" dirty="0" err="1"/>
              <a:t>albuminuria</a:t>
            </a:r>
            <a:r>
              <a:rPr lang="eu-ES" sz="2400" dirty="0"/>
              <a:t> kategoria, </a:t>
            </a:r>
            <a:r>
              <a:rPr lang="eu-ES" sz="2400" dirty="0" err="1"/>
              <a:t>A1-A3</a:t>
            </a:r>
            <a:r>
              <a:rPr lang="eu-ES" sz="2400" dirty="0"/>
              <a:t>, </a:t>
            </a:r>
            <a:r>
              <a:rPr lang="eu-ES" sz="2400" dirty="0" err="1"/>
              <a:t>AKKren</a:t>
            </a:r>
            <a:r>
              <a:rPr lang="eu-ES" sz="2400" dirty="0"/>
              <a:t> arabera)</a:t>
            </a:r>
          </a:p>
          <a:p>
            <a:pPr lvl="1"/>
            <a:r>
              <a:rPr lang="eu-ES" sz="2000" dirty="0"/>
              <a:t>Giltzurruneko porrotera </a:t>
            </a:r>
            <a:r>
              <a:rPr lang="eu-ES" sz="2000" dirty="0" err="1"/>
              <a:t>progresatzeko</a:t>
            </a:r>
            <a:r>
              <a:rPr lang="eu-ES" sz="2000" dirty="0"/>
              <a:t> arriskua definitzen du, eta jarraipenaren intentsitatea eta esku-hartze terapeutikoak orientatzen ditu</a:t>
            </a:r>
          </a:p>
          <a:p>
            <a:pPr lvl="1"/>
            <a:r>
              <a:rPr lang="eu-ES" sz="2000" dirty="0"/>
              <a:t>Populazioaren arrisku erlatiboa estimatzen du. Ez du arrisku indibiduala aurreikusten (</a:t>
            </a:r>
            <a:r>
              <a:rPr lang="eu-ES" sz="2000" dirty="0" err="1"/>
              <a:t>GGKren</a:t>
            </a:r>
            <a:r>
              <a:rPr lang="eu-ES" sz="2000" dirty="0"/>
              <a:t> etiologiak, komorbilitateek, bizi-estiloak eta abarrek eragina dute) </a:t>
            </a:r>
          </a:p>
          <a:p>
            <a:pPr marL="457200" lvl="1" indent="0">
              <a:buNone/>
            </a:pPr>
            <a:endParaRPr lang="es-ES" sz="2000" dirty="0"/>
          </a:p>
          <a:p>
            <a:pPr lvl="0"/>
            <a:r>
              <a:rPr lang="eu-ES" sz="2400" b="1" dirty="0" err="1">
                <a:solidFill>
                  <a:srgbClr val="4E9EBA"/>
                </a:solidFill>
              </a:rPr>
              <a:t>KFRE</a:t>
            </a:r>
            <a:r>
              <a:rPr lang="eu-ES" sz="2400" b="1" dirty="0">
                <a:solidFill>
                  <a:srgbClr val="4E9EBA"/>
                </a:solidFill>
              </a:rPr>
              <a:t> ekuazioa: </a:t>
            </a:r>
            <a:r>
              <a:rPr lang="es-ES" sz="2400" dirty="0" err="1"/>
              <a:t>Giltzurrun</a:t>
            </a:r>
            <a:r>
              <a:rPr lang="es-ES" sz="2400" dirty="0"/>
              <a:t> </a:t>
            </a:r>
            <a:r>
              <a:rPr lang="es-ES" sz="2400" dirty="0" err="1"/>
              <a:t>Hutsegitearen</a:t>
            </a:r>
            <a:r>
              <a:rPr lang="es-ES" sz="2400" dirty="0"/>
              <a:t> </a:t>
            </a:r>
            <a:r>
              <a:rPr lang="es-ES" sz="2400" dirty="0" err="1"/>
              <a:t>Arrisku</a:t>
            </a:r>
            <a:r>
              <a:rPr lang="eu-ES" sz="2400" dirty="0"/>
              <a:t> absolutua estimatzeko gomendatua, </a:t>
            </a:r>
            <a:r>
              <a:rPr lang="eu-ES" sz="2400" dirty="0" err="1"/>
              <a:t>G3-G5</a:t>
            </a:r>
            <a:r>
              <a:rPr lang="eu-ES" sz="2400" dirty="0"/>
              <a:t> estadioetan (Espainian birkalibratu behar da) </a:t>
            </a:r>
          </a:p>
        </p:txBody>
      </p:sp>
    </p:spTree>
    <p:extLst>
      <p:ext uri="{BB962C8B-B14F-4D97-AF65-F5344CB8AC3E}">
        <p14:creationId xmlns:p14="http://schemas.microsoft.com/office/powerpoint/2010/main" val="1676847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15741" y="1365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u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TRATAMENDUA ETA </a:t>
            </a:r>
            <a:r>
              <a:rPr lang="eu-ES" sz="4000" dirty="0" err="1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ARRISKU-ALDAKETA</a:t>
            </a:r>
            <a:endParaRPr lang="eu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548640" y="1485900"/>
            <a:ext cx="1110164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000" dirty="0"/>
              <a:t>Kudeaketa integrala eta faktore anitzekoa izan behar da, giltzurruneko progresioa, gertakari kardiobaskularrak, konplikazioak eta hilkortasuna murrizteko. Hiru zutabe ditu:</a:t>
            </a:r>
          </a:p>
        </p:txBody>
      </p:sp>
      <p:sp>
        <p:nvSpPr>
          <p:cNvPr id="12" name="Shape 5"/>
          <p:cNvSpPr/>
          <p:nvPr/>
        </p:nvSpPr>
        <p:spPr>
          <a:xfrm>
            <a:off x="548640" y="214884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3" name="Text 7"/>
          <p:cNvSpPr txBox="1"/>
          <p:nvPr/>
        </p:nvSpPr>
        <p:spPr>
          <a:xfrm>
            <a:off x="196596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4E9E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>
              <a:solidFill>
                <a:srgbClr val="4E9EBA"/>
              </a:solidFill>
            </a:endParaRPr>
          </a:p>
        </p:txBody>
      </p:sp>
      <p:sp>
        <p:nvSpPr>
          <p:cNvPr id="14" name="Text 8"/>
          <p:cNvSpPr txBox="1"/>
          <p:nvPr/>
        </p:nvSpPr>
        <p:spPr>
          <a:xfrm>
            <a:off x="777240" y="32461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u-ES" sz="2000" b="1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Bizi-estiloaren</a:t>
            </a:r>
            <a:endParaRPr lang="eu-E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u-ES" sz="2000" b="1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aldaketa</a:t>
            </a:r>
            <a:endParaRPr lang="eu-E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9"/>
          <p:cNvSpPr txBox="1"/>
          <p:nvPr/>
        </p:nvSpPr>
        <p:spPr>
          <a:xfrm>
            <a:off x="822960" y="41148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u-ES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Tratamenduaren oinarria estadio guztietan: tabakoa, jarduera fisikoa, pisua, dieta, gatza, proteinak eta hidratazioa</a:t>
            </a:r>
            <a:endParaRPr lang="eu-E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4343400" y="214884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7" name="Text 12"/>
          <p:cNvSpPr txBox="1"/>
          <p:nvPr/>
        </p:nvSpPr>
        <p:spPr>
          <a:xfrm>
            <a:off x="5760720" y="24688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4E9E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>
              <a:solidFill>
                <a:srgbClr val="4E9EBA"/>
              </a:solidFill>
            </a:endParaRPr>
          </a:p>
        </p:txBody>
      </p:sp>
      <p:sp>
        <p:nvSpPr>
          <p:cNvPr id="18" name="Text 13"/>
          <p:cNvSpPr txBox="1"/>
          <p:nvPr/>
        </p:nvSpPr>
        <p:spPr>
          <a:xfrm>
            <a:off x="4572000" y="32461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u-ES" sz="2000" b="1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Nefrotoxikotasunaren</a:t>
            </a:r>
            <a:endParaRPr lang="eu-ES" sz="2000" dirty="0"/>
          </a:p>
          <a:p>
            <a:pPr marL="0" indent="0" algn="ctr">
              <a:buNone/>
            </a:pPr>
            <a:r>
              <a:rPr lang="eu-ES" sz="2000" b="1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prebentzioa</a:t>
            </a:r>
            <a:endParaRPr lang="eu-ES" sz="2000" dirty="0"/>
          </a:p>
        </p:txBody>
      </p:sp>
      <p:sp>
        <p:nvSpPr>
          <p:cNvPr id="19" name="Text 14"/>
          <p:cNvSpPr txBox="1"/>
          <p:nvPr/>
        </p:nvSpPr>
        <p:spPr>
          <a:xfrm>
            <a:off x="4617720" y="41148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u-ES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Medikazioa doitzea GGKk eragindako alterazio farmakozinetikoagatik, farmako nefrotoxikoak saihestuz</a:t>
            </a:r>
            <a:endParaRPr lang="eu-ES" dirty="0"/>
          </a:p>
        </p:txBody>
      </p:sp>
      <p:sp>
        <p:nvSpPr>
          <p:cNvPr id="20" name="Shape 15"/>
          <p:cNvSpPr/>
          <p:nvPr/>
        </p:nvSpPr>
        <p:spPr>
          <a:xfrm>
            <a:off x="8138160" y="214884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1" name="Text 17"/>
          <p:cNvSpPr txBox="1"/>
          <p:nvPr/>
        </p:nvSpPr>
        <p:spPr>
          <a:xfrm>
            <a:off x="955548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4E9E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>
              <a:solidFill>
                <a:srgbClr val="4E9EBA"/>
              </a:solidFill>
            </a:endParaRPr>
          </a:p>
        </p:txBody>
      </p:sp>
      <p:sp>
        <p:nvSpPr>
          <p:cNvPr id="22" name="Text 18"/>
          <p:cNvSpPr txBox="1"/>
          <p:nvPr/>
        </p:nvSpPr>
        <p:spPr>
          <a:xfrm>
            <a:off x="8366760" y="32461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u-ES" sz="2000" b="1" dirty="0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Progresioaren mantsotzea</a:t>
            </a:r>
            <a:endParaRPr lang="eu-E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u-ES" sz="2000" b="1" dirty="0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eta </a:t>
            </a:r>
            <a:r>
              <a:rPr lang="eu-ES" sz="2000" b="1" dirty="0" err="1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AKBren</a:t>
            </a:r>
            <a:r>
              <a:rPr lang="eu-ES" sz="2000" b="1" dirty="0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 kontrola</a:t>
            </a:r>
            <a:endParaRPr lang="eu-E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 19"/>
          <p:cNvSpPr txBox="1"/>
          <p:nvPr/>
        </p:nvSpPr>
        <p:spPr>
          <a:xfrm>
            <a:off x="8412480" y="41148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u-ES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GGK moteltzen duten farmakoak, tentsio arterialaren eta glukemiaren kontrola eta arrisku kardiobaskularraren kudeaketa</a:t>
            </a: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41804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" y="365125"/>
            <a:ext cx="12064482" cy="732155"/>
          </a:xfrm>
        </p:spPr>
        <p:txBody>
          <a:bodyPr>
            <a:normAutofit/>
          </a:bodyPr>
          <a:lstStyle/>
          <a:p>
            <a:pPr algn="ctr"/>
            <a:r>
              <a:rPr lang="eu-ES" sz="340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BIZI-ESTILOAREN MODIFIKAZIOA</a:t>
            </a:r>
            <a:endParaRPr lang="eu-ES" sz="34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612775" y="1403640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</a:pPr>
            <a:r>
              <a:rPr lang="eu-ES" b="1" dirty="0">
                <a:solidFill>
                  <a:srgbClr val="4E9EBA"/>
                </a:solidFill>
              </a:rPr>
              <a:t>Tabakoa:</a:t>
            </a:r>
            <a:r>
              <a:rPr lang="eu-ES" dirty="0"/>
              <a:t> erabateko abstinentzia</a:t>
            </a:r>
          </a:p>
          <a:p>
            <a:pPr lvl="0">
              <a:lnSpc>
                <a:spcPct val="100000"/>
              </a:lnSpc>
            </a:pPr>
            <a:r>
              <a:rPr lang="eu-ES" b="1" dirty="0">
                <a:solidFill>
                  <a:srgbClr val="4E9EBA"/>
                </a:solidFill>
              </a:rPr>
              <a:t>Jarduera fisikoa: </a:t>
            </a:r>
            <a:r>
              <a:rPr lang="eu-ES" dirty="0"/>
              <a:t>astean </a:t>
            </a:r>
            <a:r>
              <a:rPr lang="eu-ES" dirty="0" err="1"/>
              <a:t>≥150</a:t>
            </a:r>
            <a:r>
              <a:rPr lang="eu-ES" dirty="0"/>
              <a:t> minutu, intentsitate </a:t>
            </a:r>
            <a:r>
              <a:rPr lang="eu-ES" dirty="0" err="1"/>
              <a:t>moderatu-altukoa</a:t>
            </a:r>
            <a:endParaRPr lang="eu-ES" dirty="0"/>
          </a:p>
          <a:p>
            <a:pPr lvl="0">
              <a:lnSpc>
                <a:spcPct val="100000"/>
              </a:lnSpc>
            </a:pPr>
            <a:r>
              <a:rPr lang="eu-ES" b="1" dirty="0">
                <a:solidFill>
                  <a:srgbClr val="4E9EBA"/>
                </a:solidFill>
              </a:rPr>
              <a:t>Dieta:</a:t>
            </a:r>
            <a:r>
              <a:rPr lang="eu-ES" dirty="0"/>
              <a:t> osasungarria, nahiago landare-jatorrikoa; </a:t>
            </a:r>
            <a:r>
              <a:rPr lang="eu-ES" dirty="0" err="1"/>
              <a:t>ultraprozesatuak</a:t>
            </a:r>
            <a:r>
              <a:rPr lang="eu-ES" dirty="0"/>
              <a:t> saihestu</a:t>
            </a:r>
          </a:p>
          <a:p>
            <a:pPr lvl="0">
              <a:lnSpc>
                <a:spcPct val="100000"/>
              </a:lnSpc>
            </a:pPr>
            <a:r>
              <a:rPr lang="eu-ES" b="1" dirty="0">
                <a:solidFill>
                  <a:srgbClr val="4E9EBA"/>
                </a:solidFill>
              </a:rPr>
              <a:t>Gatza:</a:t>
            </a:r>
            <a:r>
              <a:rPr lang="eu-ES" dirty="0"/>
              <a:t> &lt;5 g/egun. Murrizketa zorrotzagoa </a:t>
            </a:r>
            <a:r>
              <a:rPr lang="eu-ES" dirty="0" err="1"/>
              <a:t>HTA</a:t>
            </a:r>
            <a:r>
              <a:rPr lang="eu-ES" dirty="0"/>
              <a:t>, </a:t>
            </a:r>
            <a:r>
              <a:rPr lang="eu-ES" dirty="0" err="1"/>
              <a:t>BG</a:t>
            </a:r>
            <a:r>
              <a:rPr lang="eu-ES" dirty="0"/>
              <a:t> edo IG &lt;30 denean</a:t>
            </a:r>
          </a:p>
          <a:p>
            <a:pPr lvl="0">
              <a:lnSpc>
                <a:spcPct val="100000"/>
              </a:lnSpc>
            </a:pPr>
            <a:r>
              <a:rPr lang="eu-ES" b="1" dirty="0">
                <a:solidFill>
                  <a:srgbClr val="4E9EBA"/>
                </a:solidFill>
              </a:rPr>
              <a:t>Proteinak:</a:t>
            </a:r>
            <a:r>
              <a:rPr lang="eu-ES" dirty="0"/>
              <a:t> 0,8 g/kg/egun </a:t>
            </a:r>
            <a:r>
              <a:rPr lang="eu-ES" dirty="0" err="1"/>
              <a:t>G3-G5ean</a:t>
            </a:r>
            <a:r>
              <a:rPr lang="eu-ES" dirty="0"/>
              <a:t>. &gt;1,3 g/kg/egun saihestu progresio-arriskua badago</a:t>
            </a:r>
          </a:p>
          <a:p>
            <a:pPr>
              <a:lnSpc>
                <a:spcPct val="100000"/>
              </a:lnSpc>
            </a:pPr>
            <a:r>
              <a:rPr lang="eu-ES" b="1" dirty="0">
                <a:solidFill>
                  <a:srgbClr val="4E9EBA"/>
                </a:solidFill>
              </a:rPr>
              <a:t>Hidratazioa: </a:t>
            </a:r>
            <a:r>
              <a:rPr lang="eu-ES" dirty="0"/>
              <a:t>indibidualizatua, ez ugaria </a:t>
            </a:r>
            <a:r>
              <a:rPr lang="eu-ES" dirty="0" err="1"/>
              <a:t>BG</a:t>
            </a:r>
            <a:r>
              <a:rPr lang="eu-ES" dirty="0"/>
              <a:t> edo edema-egoeretan</a:t>
            </a:r>
          </a:p>
        </p:txBody>
      </p:sp>
    </p:spTree>
    <p:extLst>
      <p:ext uri="{BB962C8B-B14F-4D97-AF65-F5344CB8AC3E}">
        <p14:creationId xmlns:p14="http://schemas.microsoft.com/office/powerpoint/2010/main" val="3105766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801" y="365125"/>
            <a:ext cx="11462729" cy="732155"/>
          </a:xfrm>
        </p:spPr>
        <p:txBody>
          <a:bodyPr>
            <a:normAutofit/>
          </a:bodyPr>
          <a:lstStyle/>
          <a:p>
            <a:pPr algn="ctr"/>
            <a:r>
              <a:rPr lang="eu-ES" sz="340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NEFROTOXIKOTASUNAREN PREBENTZIOA</a:t>
            </a:r>
            <a:endParaRPr lang="eu-ES" sz="34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612775" y="1467818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u-ES" b="1" dirty="0" err="1">
                <a:solidFill>
                  <a:srgbClr val="4E9EBA"/>
                </a:solidFill>
              </a:rPr>
              <a:t>Farmakozinetika</a:t>
            </a:r>
            <a:r>
              <a:rPr lang="eu-ES" b="1" dirty="0">
                <a:solidFill>
                  <a:srgbClr val="4E9EBA"/>
                </a:solidFill>
              </a:rPr>
              <a:t>:</a:t>
            </a:r>
            <a:r>
              <a:rPr lang="eu-ES" dirty="0"/>
              <a:t> </a:t>
            </a:r>
            <a:r>
              <a:rPr lang="eu-ES" dirty="0" err="1"/>
              <a:t>GGKk</a:t>
            </a:r>
            <a:r>
              <a:rPr lang="eu-ES" dirty="0"/>
              <a:t> farmakoen eliminazioa aldatzen du, eta giltzurruneko toxikotasun-arriskua areagotzen du</a:t>
            </a:r>
          </a:p>
          <a:p>
            <a:pPr lvl="0"/>
            <a:r>
              <a:rPr lang="eu-ES" b="1" dirty="0">
                <a:solidFill>
                  <a:srgbClr val="4E9EBA"/>
                </a:solidFill>
              </a:rPr>
              <a:t>Gomendioa:</a:t>
            </a:r>
            <a:r>
              <a:rPr lang="eu-ES" dirty="0"/>
              <a:t> dosia </a:t>
            </a:r>
            <a:r>
              <a:rPr lang="eu-ES" dirty="0" err="1"/>
              <a:t>IGaren</a:t>
            </a:r>
            <a:r>
              <a:rPr lang="eu-ES" dirty="0"/>
              <a:t> arabera doitu eta farmako </a:t>
            </a:r>
            <a:r>
              <a:rPr lang="eu-ES" dirty="0" err="1"/>
              <a:t>nefrotoxiko</a:t>
            </a:r>
            <a:r>
              <a:rPr lang="eu-ES" dirty="0"/>
              <a:t> ezagunak saihestu</a:t>
            </a:r>
          </a:p>
          <a:p>
            <a:pPr lvl="0"/>
            <a:r>
              <a:rPr lang="eu-ES" b="1" dirty="0">
                <a:solidFill>
                  <a:srgbClr val="4E9EBA"/>
                </a:solidFill>
              </a:rPr>
              <a:t>Baliabidea:</a:t>
            </a:r>
            <a:r>
              <a:rPr lang="eu-ES" dirty="0"/>
              <a:t> gomendio zehatzak kontsultatu hemen: </a:t>
            </a:r>
            <a:r>
              <a:rPr lang="eu-ES" dirty="0" err="1">
                <a:hlinkClick r:id="rId5"/>
              </a:rPr>
              <a:t>INFAC</a:t>
            </a:r>
            <a:r>
              <a:rPr lang="eu-ES" dirty="0">
                <a:hlinkClick r:id="rId5"/>
              </a:rPr>
              <a:t> 32. liburukia, 2. zk.</a:t>
            </a:r>
            <a:endParaRPr lang="eu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7645" y="3833903"/>
            <a:ext cx="2596826" cy="266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15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0209" y="-57694"/>
            <a:ext cx="12551079" cy="732155"/>
          </a:xfrm>
        </p:spPr>
        <p:txBody>
          <a:bodyPr>
            <a:noAutofit/>
          </a:bodyPr>
          <a:lstStyle/>
          <a:p>
            <a:pPr algn="ctr"/>
            <a:br>
              <a:rPr lang="es-ES" sz="32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</a:br>
            <a:r>
              <a:rPr lang="eu-ES" sz="3000" dirty="0" err="1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GGKren</a:t>
            </a:r>
            <a:r>
              <a:rPr lang="eu-ES" sz="3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 aurrera egitea mantsotzen duten farmakoak 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433803" y="1265016"/>
            <a:ext cx="11161486" cy="484653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pPr lvl="0"/>
            <a:endParaRPr lang="es-ES" sz="2400" b="1" dirty="0">
              <a:solidFill>
                <a:srgbClr val="4E9EBA"/>
              </a:solidFill>
            </a:endParaRPr>
          </a:p>
          <a:p>
            <a:pPr lvl="0"/>
            <a:endParaRPr lang="es-ES" sz="2400" b="1" dirty="0">
              <a:solidFill>
                <a:srgbClr val="4E9EBA"/>
              </a:solidFill>
            </a:endParaRPr>
          </a:p>
          <a:p>
            <a:pPr lvl="0"/>
            <a:endParaRPr lang="es-ES" sz="2400" b="1" dirty="0">
              <a:solidFill>
                <a:srgbClr val="4E9EBA"/>
              </a:solidFill>
            </a:endParaRPr>
          </a:p>
          <a:p>
            <a:pPr lvl="0"/>
            <a:endParaRPr lang="es-ES" sz="2400" b="1" dirty="0">
              <a:solidFill>
                <a:srgbClr val="4E9EBA"/>
              </a:solidFill>
            </a:endParaRPr>
          </a:p>
          <a:p>
            <a:pPr marL="0" lvl="0" indent="0">
              <a:buNone/>
            </a:pPr>
            <a:r>
              <a:rPr lang="eu-ES" sz="2400" dirty="0"/>
              <a:t>Zalantzak ikuspegi mailakatuari edo konbinatuari buruz </a:t>
            </a:r>
          </a:p>
          <a:p>
            <a:pPr marL="0" indent="0">
              <a:buNone/>
            </a:pPr>
            <a:r>
              <a:rPr lang="eu-ES" sz="2400" dirty="0"/>
              <a:t>Ebidentzia gehiago behar da hasteko ordena optimoari buruz, eta </a:t>
            </a:r>
            <a:r>
              <a:rPr lang="eu-ES" sz="2400" dirty="0" err="1"/>
              <a:t>albuminuriarik</a:t>
            </a:r>
            <a:r>
              <a:rPr lang="eu-ES" sz="2400" dirty="0"/>
              <a:t> gabeko eta 2 motako </a:t>
            </a:r>
            <a:r>
              <a:rPr lang="eu-ES" sz="2400" dirty="0" err="1"/>
              <a:t>DMrik</a:t>
            </a:r>
            <a:r>
              <a:rPr lang="eu-ES" sz="2400" dirty="0"/>
              <a:t> gabeko pazienteetan onurari buruz </a:t>
            </a:r>
          </a:p>
          <a:p>
            <a:pPr lvl="0"/>
            <a:endParaRPr lang="es-ES" b="1" dirty="0">
              <a:solidFill>
                <a:srgbClr val="4E9EBA"/>
              </a:solidFill>
            </a:endParaRPr>
          </a:p>
        </p:txBody>
      </p:sp>
      <p:sp>
        <p:nvSpPr>
          <p:cNvPr id="14" name="Text 4"/>
          <p:cNvSpPr txBox="1"/>
          <p:nvPr/>
        </p:nvSpPr>
        <p:spPr>
          <a:xfrm>
            <a:off x="548640" y="1188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000"/>
              <a:t>Arsenal terapeutikoa nabarmen zabaldu da azken urteotan</a:t>
            </a:r>
            <a:endParaRPr lang="eu-ES" sz="2000" dirty="0"/>
          </a:p>
        </p:txBody>
      </p:sp>
      <p:sp>
        <p:nvSpPr>
          <p:cNvPr id="15" name="Shape 5"/>
          <p:cNvSpPr/>
          <p:nvPr/>
        </p:nvSpPr>
        <p:spPr>
          <a:xfrm>
            <a:off x="548640" y="1828800"/>
            <a:ext cx="265176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6" name="Shape 6"/>
          <p:cNvSpPr/>
          <p:nvPr/>
        </p:nvSpPr>
        <p:spPr>
          <a:xfrm>
            <a:off x="548640" y="1828800"/>
            <a:ext cx="2651760" cy="64008"/>
          </a:xfrm>
          <a:prstGeom prst="rect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7" name="Text 7"/>
          <p:cNvSpPr txBox="1"/>
          <p:nvPr/>
        </p:nvSpPr>
        <p:spPr>
          <a:xfrm>
            <a:off x="713232" y="20116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000" b="1" dirty="0" err="1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AEBI</a:t>
            </a:r>
            <a:r>
              <a:rPr lang="eu-ES" sz="20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r>
              <a:rPr lang="eu-ES" sz="2000" b="1" dirty="0" err="1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AHA-II</a:t>
            </a:r>
            <a:endParaRPr lang="eu-ES" sz="2000" dirty="0"/>
          </a:p>
        </p:txBody>
      </p:sp>
      <p:sp>
        <p:nvSpPr>
          <p:cNvPr id="18" name="Text 8"/>
          <p:cNvSpPr txBox="1"/>
          <p:nvPr/>
        </p:nvSpPr>
        <p:spPr>
          <a:xfrm>
            <a:off x="713232" y="2560320"/>
            <a:ext cx="2331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Lehen maila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albuminuria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duen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GGKn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HTA-rekin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edo gabe). </a:t>
            </a:r>
            <a:endParaRPr lang="eu-ES" dirty="0"/>
          </a:p>
        </p:txBody>
      </p:sp>
      <p:sp>
        <p:nvSpPr>
          <p:cNvPr id="19" name="Shape 9"/>
          <p:cNvSpPr/>
          <p:nvPr/>
        </p:nvSpPr>
        <p:spPr>
          <a:xfrm>
            <a:off x="3383280" y="1828800"/>
            <a:ext cx="265176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0" name="Shape 10"/>
          <p:cNvSpPr/>
          <p:nvPr/>
        </p:nvSpPr>
        <p:spPr>
          <a:xfrm>
            <a:off x="3383280" y="1828800"/>
            <a:ext cx="2651760" cy="64008"/>
          </a:xfrm>
          <a:prstGeom prst="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1" name="Text 11"/>
          <p:cNvSpPr txBox="1"/>
          <p:nvPr/>
        </p:nvSpPr>
        <p:spPr>
          <a:xfrm>
            <a:off x="3547872" y="20116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iSGLT-2</a:t>
            </a:r>
            <a:endParaRPr lang="en-US" sz="2000" dirty="0"/>
          </a:p>
        </p:txBody>
      </p:sp>
      <p:sp>
        <p:nvSpPr>
          <p:cNvPr id="22" name="Text 12"/>
          <p:cNvSpPr txBox="1"/>
          <p:nvPr/>
        </p:nvSpPr>
        <p:spPr>
          <a:xfrm>
            <a:off x="3547872" y="2560320"/>
            <a:ext cx="2331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Dapagliflozina / empagliflozina. </a:t>
            </a:r>
            <a:endParaRPr lang="eu-ES" sz="1150" dirty="0"/>
          </a:p>
        </p:txBody>
      </p:sp>
      <p:sp>
        <p:nvSpPr>
          <p:cNvPr id="23" name="Shape 13"/>
          <p:cNvSpPr/>
          <p:nvPr/>
        </p:nvSpPr>
        <p:spPr>
          <a:xfrm>
            <a:off x="6217920" y="1828800"/>
            <a:ext cx="265176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4" name="Shape 14"/>
          <p:cNvSpPr/>
          <p:nvPr/>
        </p:nvSpPr>
        <p:spPr>
          <a:xfrm>
            <a:off x="6217920" y="1828800"/>
            <a:ext cx="2651760" cy="64008"/>
          </a:xfrm>
          <a:prstGeom prst="rect">
            <a:avLst/>
          </a:prstGeom>
          <a:solidFill>
            <a:srgbClr val="21295C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5" name="Text 15"/>
          <p:cNvSpPr txBox="1"/>
          <p:nvPr/>
        </p:nvSpPr>
        <p:spPr>
          <a:xfrm>
            <a:off x="6382512" y="20116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arGLP-1</a:t>
            </a:r>
            <a:endParaRPr lang="en-US" sz="2000" dirty="0"/>
          </a:p>
        </p:txBody>
      </p:sp>
      <p:sp>
        <p:nvSpPr>
          <p:cNvPr id="26" name="Text 16"/>
          <p:cNvSpPr txBox="1"/>
          <p:nvPr/>
        </p:nvSpPr>
        <p:spPr>
          <a:xfrm>
            <a:off x="6382512" y="2560320"/>
            <a:ext cx="2331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Semaglutida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s.c. (metformina +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iSGLT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 erabilita helburuak lortzen ez direnean)</a:t>
            </a:r>
            <a:endParaRPr lang="eu-ES" dirty="0"/>
          </a:p>
        </p:txBody>
      </p:sp>
      <p:sp>
        <p:nvSpPr>
          <p:cNvPr id="27" name="Shape 17"/>
          <p:cNvSpPr/>
          <p:nvPr/>
        </p:nvSpPr>
        <p:spPr>
          <a:xfrm>
            <a:off x="9052560" y="1828800"/>
            <a:ext cx="265176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8" name="Shape 18"/>
          <p:cNvSpPr/>
          <p:nvPr/>
        </p:nvSpPr>
        <p:spPr>
          <a:xfrm>
            <a:off x="9052560" y="1828800"/>
            <a:ext cx="2651760" cy="64008"/>
          </a:xfrm>
          <a:prstGeom prst="rect">
            <a:avLst/>
          </a:prstGeom>
          <a:solidFill>
            <a:srgbClr val="C98A2B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9" name="Text 19"/>
          <p:cNvSpPr txBox="1"/>
          <p:nvPr/>
        </p:nvSpPr>
        <p:spPr>
          <a:xfrm>
            <a:off x="9217152" y="20116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000" b="1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Finerenona</a:t>
            </a:r>
            <a:endParaRPr lang="eu-ES" sz="2000" dirty="0"/>
          </a:p>
        </p:txBody>
      </p:sp>
      <p:sp>
        <p:nvSpPr>
          <p:cNvPr id="30" name="Text 20"/>
          <p:cNvSpPr txBox="1"/>
          <p:nvPr/>
        </p:nvSpPr>
        <p:spPr>
          <a:xfrm>
            <a:off x="9217152" y="2560320"/>
            <a:ext cx="2331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Mineralokortikoide-hartzailearen antagonista ez-esteroideoa, 2 motako DMa eta albuminuria iraunkorra duten pazienteentzat</a:t>
            </a: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76790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802" y="114617"/>
            <a:ext cx="11462729" cy="732155"/>
          </a:xfrm>
        </p:spPr>
        <p:txBody>
          <a:bodyPr>
            <a:normAutofit fontScale="90000"/>
          </a:bodyPr>
          <a:lstStyle/>
          <a:p>
            <a:pPr algn="ctr"/>
            <a:r>
              <a:rPr lang="eu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RAS sistemaren farmakoak (</a:t>
            </a:r>
            <a:r>
              <a:rPr lang="eu-ES" sz="4000" dirty="0" err="1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AEBI</a:t>
            </a:r>
            <a:r>
              <a:rPr lang="eu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/</a:t>
            </a:r>
            <a:r>
              <a:rPr lang="eu-ES" sz="4000" dirty="0" err="1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ARA-II</a:t>
            </a:r>
            <a:r>
              <a:rPr lang="eu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60375" y="767471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07975" y="931895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u-ES" sz="2400" b="1" dirty="0">
                <a:solidFill>
                  <a:srgbClr val="4E9EBA"/>
                </a:solidFill>
              </a:rPr>
              <a:t>Lehen maila </a:t>
            </a:r>
            <a:r>
              <a:rPr lang="eu-ES" sz="2400" b="1" dirty="0" err="1">
                <a:solidFill>
                  <a:srgbClr val="4E9EBA"/>
                </a:solidFill>
              </a:rPr>
              <a:t>albuminuria</a:t>
            </a:r>
            <a:r>
              <a:rPr lang="eu-ES" sz="2400" b="1" dirty="0">
                <a:solidFill>
                  <a:srgbClr val="4E9EBA"/>
                </a:solidFill>
              </a:rPr>
              <a:t> duen </a:t>
            </a:r>
            <a:r>
              <a:rPr lang="eu-ES" sz="2400" b="1" dirty="0" err="1">
                <a:solidFill>
                  <a:srgbClr val="4E9EBA"/>
                </a:solidFill>
              </a:rPr>
              <a:t>GGKn</a:t>
            </a:r>
            <a:r>
              <a:rPr lang="eu-ES" sz="2400" b="1" dirty="0">
                <a:solidFill>
                  <a:srgbClr val="4E9EBA"/>
                </a:solidFill>
              </a:rPr>
              <a:t> </a:t>
            </a:r>
            <a:r>
              <a:rPr lang="eu-ES" sz="2400" dirty="0"/>
              <a:t>(</a:t>
            </a:r>
            <a:r>
              <a:rPr lang="eu-ES" sz="2400" dirty="0" err="1"/>
              <a:t>HTA-rekin</a:t>
            </a:r>
            <a:r>
              <a:rPr lang="eu-ES" sz="2400" dirty="0"/>
              <a:t> edo gabe). </a:t>
            </a:r>
            <a:r>
              <a:rPr lang="eu-ES" sz="1800" dirty="0">
                <a:solidFill>
                  <a:srgbClr val="4E9EBA"/>
                </a:solidFill>
              </a:rPr>
              <a:t>↓ </a:t>
            </a:r>
            <a:r>
              <a:rPr lang="eu-ES" sz="1800" dirty="0" err="1">
                <a:solidFill>
                  <a:srgbClr val="4E9EBA"/>
                </a:solidFill>
              </a:rPr>
              <a:t>albuminuria</a:t>
            </a:r>
            <a:r>
              <a:rPr lang="eu-ES" sz="1800" dirty="0">
                <a:solidFill>
                  <a:srgbClr val="4E9EBA"/>
                </a:solidFill>
              </a:rPr>
              <a:t>, progresio- eta giltzurruneko hutsegite-arriskua, gertaera KBak eta heriotza</a:t>
            </a:r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Onura hauetan:</a:t>
            </a:r>
          </a:p>
          <a:p>
            <a:pPr marL="457200" lvl="1" indent="0">
              <a:buNone/>
            </a:pPr>
            <a:r>
              <a:rPr lang="eu-ES" dirty="0" err="1">
                <a:solidFill>
                  <a:srgbClr val="4E9EBA"/>
                </a:solidFill>
              </a:rPr>
              <a:t>Albuminuria</a:t>
            </a:r>
            <a:r>
              <a:rPr lang="eu-ES" dirty="0">
                <a:solidFill>
                  <a:srgbClr val="4E9EBA"/>
                </a:solidFill>
              </a:rPr>
              <a:t> duten pazienteak:</a:t>
            </a:r>
          </a:p>
          <a:p>
            <a:pPr lvl="1"/>
            <a:r>
              <a:rPr lang="eu-ES" sz="2200" dirty="0" err="1"/>
              <a:t>AKK</a:t>
            </a:r>
            <a:r>
              <a:rPr lang="eu-ES" sz="2200" dirty="0"/>
              <a:t> &gt;300 mg/g (</a:t>
            </a:r>
            <a:r>
              <a:rPr lang="eu-ES" sz="2200" dirty="0" err="1"/>
              <a:t>A3</a:t>
            </a:r>
            <a:r>
              <a:rPr lang="eu-ES" sz="2200" dirty="0"/>
              <a:t>): DM/</a:t>
            </a:r>
            <a:r>
              <a:rPr lang="eu-ES" sz="2200" dirty="0" err="1"/>
              <a:t>HTA</a:t>
            </a:r>
            <a:r>
              <a:rPr lang="eu-ES" sz="2200" dirty="0"/>
              <a:t> izan ala ez (onura handiagoa haiekin)</a:t>
            </a:r>
          </a:p>
          <a:p>
            <a:pPr lvl="1"/>
            <a:r>
              <a:rPr lang="eu-ES" sz="2200" dirty="0" err="1"/>
              <a:t>AKK</a:t>
            </a:r>
            <a:r>
              <a:rPr lang="eu-ES" sz="2200" dirty="0"/>
              <a:t> 30-300 mg/g (</a:t>
            </a:r>
            <a:r>
              <a:rPr lang="eu-ES" sz="2200" dirty="0" err="1"/>
              <a:t>A2</a:t>
            </a:r>
            <a:r>
              <a:rPr lang="eu-ES" sz="2200" dirty="0"/>
              <a:t>): batez ere 2 motako </a:t>
            </a:r>
            <a:r>
              <a:rPr lang="eu-ES" sz="2200" dirty="0" err="1"/>
              <a:t>DMan</a:t>
            </a:r>
            <a:r>
              <a:rPr lang="eu-ES" sz="2200" dirty="0"/>
              <a:t>; </a:t>
            </a:r>
            <a:r>
              <a:rPr lang="eu-ES" sz="2200" dirty="0" err="1"/>
              <a:t>HTA</a:t>
            </a:r>
            <a:r>
              <a:rPr lang="eu-ES" sz="2200" dirty="0"/>
              <a:t> soilik badago frogantza ahulagoa, baina KB onuragatik iradokitzen da</a:t>
            </a:r>
          </a:p>
          <a:p>
            <a:pPr marL="457200" lvl="1" indent="0">
              <a:buNone/>
            </a:pPr>
            <a:r>
              <a:rPr lang="eu-ES" dirty="0" err="1">
                <a:solidFill>
                  <a:srgbClr val="4E9EBA"/>
                </a:solidFill>
              </a:rPr>
              <a:t>Albuminuriarik</a:t>
            </a:r>
            <a:r>
              <a:rPr lang="eu-ES" dirty="0">
                <a:solidFill>
                  <a:srgbClr val="4E9EBA"/>
                </a:solidFill>
              </a:rPr>
              <a:t> gabeko pazienteak:</a:t>
            </a:r>
          </a:p>
          <a:p>
            <a:pPr lvl="1"/>
            <a:r>
              <a:rPr lang="eu-ES" sz="2200" dirty="0" err="1"/>
              <a:t>HTA</a:t>
            </a:r>
            <a:r>
              <a:rPr lang="eu-ES" sz="2200" dirty="0"/>
              <a:t> badago: </a:t>
            </a:r>
            <a:r>
              <a:rPr lang="eu-ES" sz="2200" dirty="0" err="1"/>
              <a:t>AEBI</a:t>
            </a:r>
            <a:r>
              <a:rPr lang="eu-ES" sz="2200" dirty="0"/>
              <a:t>/</a:t>
            </a:r>
            <a:r>
              <a:rPr lang="eu-ES" sz="2200" dirty="0" err="1"/>
              <a:t>AHA-II</a:t>
            </a:r>
            <a:r>
              <a:rPr lang="eu-ES" sz="2200" dirty="0"/>
              <a:t> zentzuzkoa da onura KBagatik (ez hainbeste progresio </a:t>
            </a:r>
            <a:r>
              <a:rPr lang="eu-ES" sz="2200" dirty="0" err="1"/>
              <a:t>renalean</a:t>
            </a:r>
            <a:r>
              <a:rPr lang="eu-ES" sz="2200" dirty="0"/>
              <a:t>)</a:t>
            </a:r>
          </a:p>
          <a:p>
            <a:pPr lvl="1"/>
            <a:r>
              <a:rPr lang="eu-ES" sz="2200" dirty="0" err="1"/>
              <a:t>TA</a:t>
            </a:r>
            <a:r>
              <a:rPr lang="eu-ES" sz="2200" dirty="0"/>
              <a:t> normala bada: onura zalantzazkoa</a:t>
            </a:r>
            <a:endParaRPr lang="eu-ES" sz="2200" b="1" dirty="0">
              <a:solidFill>
                <a:srgbClr val="4E9EBA"/>
              </a:solidFill>
            </a:endParaRPr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Pauta:</a:t>
            </a:r>
            <a:r>
              <a:rPr lang="eu-ES" sz="2400" dirty="0"/>
              <a:t> gehieneko dosi onargarria. Hasi edo dosia aldatu eta 2-4 astera: </a:t>
            </a:r>
            <a:r>
              <a:rPr lang="eu-ES" sz="2400" dirty="0" err="1"/>
              <a:t>TA</a:t>
            </a:r>
            <a:r>
              <a:rPr lang="eu-ES" sz="2400" dirty="0"/>
              <a:t>, kreatinina, K+ monitorizatu </a:t>
            </a:r>
          </a:p>
          <a:p>
            <a:r>
              <a:rPr lang="eu-ES" sz="2400" b="1" dirty="0">
                <a:solidFill>
                  <a:srgbClr val="4E9EBA"/>
                </a:solidFill>
              </a:rPr>
              <a:t>IG jaitsiera espero da: </a:t>
            </a:r>
            <a:r>
              <a:rPr lang="eu-ES" sz="2400" dirty="0">
                <a:solidFill>
                  <a:srgbClr val="4E9EBA"/>
                </a:solidFill>
              </a:rPr>
              <a:t>%30 arte onargarria. 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Handiagoa bada, kausak baztertu: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AINE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hipobolemia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giltzurruneko arteria-estenosi aldebikoa,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BGren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deskonpentsazioa</a:t>
            </a:r>
            <a:endParaRPr lang="eu-ES" sz="2400" dirty="0"/>
          </a:p>
          <a:p>
            <a:pPr lvl="0"/>
            <a:endParaRPr lang="es-ES" sz="2400" dirty="0">
              <a:solidFill>
                <a:srgbClr val="4E9E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7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802" y="188319"/>
            <a:ext cx="11462729" cy="732155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4E9EBA"/>
                </a:solidFill>
                <a:latin typeface="Arial Black" pitchFamily="34" charset="0"/>
              </a:rPr>
              <a:t>i-SGLT-2</a:t>
            </a:r>
            <a:endParaRPr lang="es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60375" y="891471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07975" y="1015310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u-ES" sz="2400" b="1" dirty="0">
                <a:solidFill>
                  <a:srgbClr val="4E9EBA"/>
                </a:solidFill>
              </a:rPr>
              <a:t>Dapagliflozina eta empagliflozina:</a:t>
            </a:r>
            <a:r>
              <a:rPr lang="eu-ES" sz="2400" dirty="0"/>
              <a:t> indikazio baimendua 2 motako </a:t>
            </a:r>
            <a:r>
              <a:rPr lang="eu-ES" sz="2400" dirty="0" err="1"/>
              <a:t>DMarekin</a:t>
            </a:r>
            <a:r>
              <a:rPr lang="eu-ES" sz="2400" dirty="0"/>
              <a:t> edo gabe</a:t>
            </a:r>
          </a:p>
          <a:p>
            <a:pPr lvl="0"/>
            <a:endParaRPr lang="es-ES" sz="2000" dirty="0"/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Erabilerarako ebidentziak eta gomendioak:</a:t>
            </a:r>
          </a:p>
          <a:p>
            <a:pPr lvl="1"/>
            <a:r>
              <a:rPr lang="eu-ES" sz="2200" dirty="0" err="1"/>
              <a:t>AKK</a:t>
            </a:r>
            <a:r>
              <a:rPr lang="eu-ES" sz="2200" dirty="0"/>
              <a:t> &gt;200 mg/g: gehitu </a:t>
            </a:r>
            <a:r>
              <a:rPr lang="eu-ES" sz="2200" dirty="0" err="1"/>
              <a:t>AEBI</a:t>
            </a:r>
            <a:r>
              <a:rPr lang="eu-ES" sz="2200" dirty="0"/>
              <a:t>/</a:t>
            </a:r>
            <a:r>
              <a:rPr lang="eu-ES" sz="2200" dirty="0" err="1"/>
              <a:t>AHA-IIri</a:t>
            </a:r>
            <a:r>
              <a:rPr lang="eu-ES" sz="2200" dirty="0"/>
              <a:t> (2 motako </a:t>
            </a:r>
            <a:r>
              <a:rPr lang="eu-ES" sz="2200" dirty="0" err="1"/>
              <a:t>DMarekin</a:t>
            </a:r>
            <a:r>
              <a:rPr lang="eu-ES" sz="2200" dirty="0"/>
              <a:t> edo gabe). Dosia: 10 mg eta </a:t>
            </a:r>
            <a:r>
              <a:rPr lang="eu-ES" sz="2200" dirty="0" err="1"/>
              <a:t>AEBI</a:t>
            </a:r>
            <a:r>
              <a:rPr lang="eu-ES" sz="2200" dirty="0"/>
              <a:t>/</a:t>
            </a:r>
            <a:r>
              <a:rPr lang="eu-ES" sz="2200" dirty="0" err="1"/>
              <a:t>AHA-IIren</a:t>
            </a:r>
            <a:r>
              <a:rPr lang="eu-ES" sz="2200" dirty="0"/>
              <a:t> gehieneko dosi onargarrian. </a:t>
            </a:r>
            <a:r>
              <a:rPr lang="eu-ES" sz="1800" dirty="0">
                <a:solidFill>
                  <a:srgbClr val="4E9EBA"/>
                </a:solidFill>
              </a:rPr>
              <a:t>↓ progresio </a:t>
            </a:r>
            <a:r>
              <a:rPr lang="eu-ES" sz="1800" dirty="0" err="1">
                <a:solidFill>
                  <a:srgbClr val="4E9EBA"/>
                </a:solidFill>
              </a:rPr>
              <a:t>renaleko</a:t>
            </a:r>
            <a:r>
              <a:rPr lang="eu-ES" sz="1800" dirty="0">
                <a:solidFill>
                  <a:srgbClr val="4E9EBA"/>
                </a:solidFill>
              </a:rPr>
              <a:t> arriskua, gertaera KBak, </a:t>
            </a:r>
            <a:r>
              <a:rPr lang="eu-ES" sz="1800" dirty="0" err="1">
                <a:solidFill>
                  <a:srgbClr val="4E9EBA"/>
                </a:solidFill>
              </a:rPr>
              <a:t>BGagatiko</a:t>
            </a:r>
            <a:r>
              <a:rPr lang="eu-ES" sz="1800" dirty="0">
                <a:solidFill>
                  <a:srgbClr val="4E9EBA"/>
                </a:solidFill>
              </a:rPr>
              <a:t> ospitaleratzeak eta heriotza</a:t>
            </a:r>
            <a:endParaRPr lang="eu-ES" sz="2000" dirty="0">
              <a:solidFill>
                <a:srgbClr val="4E9EBA"/>
              </a:solidFill>
            </a:endParaRPr>
          </a:p>
          <a:p>
            <a:pPr lvl="1"/>
            <a:r>
              <a:rPr lang="eu-ES" sz="2200" dirty="0"/>
              <a:t>AKI &lt;200 mg/g: kontuan hartu IG 20-45 bada</a:t>
            </a:r>
            <a:r>
              <a:rPr lang="eu-ES" dirty="0"/>
              <a:t>.</a:t>
            </a:r>
            <a:r>
              <a:rPr lang="eu-ES" sz="1800" dirty="0"/>
              <a:t> Ez da gomendio sendorik, progresio </a:t>
            </a:r>
            <a:r>
              <a:rPr lang="eu-ES" sz="1800" dirty="0" err="1"/>
              <a:t>renalaren</a:t>
            </a:r>
            <a:r>
              <a:rPr lang="eu-ES" sz="1800" dirty="0"/>
              <a:t> inguruko ziurgabetasunagatik. Onura handiagoa </a:t>
            </a:r>
            <a:r>
              <a:rPr lang="eu-ES" sz="1800" dirty="0" err="1"/>
              <a:t>albuminuria</a:t>
            </a:r>
            <a:r>
              <a:rPr lang="eu-ES" sz="1800" dirty="0"/>
              <a:t> altua bada (</a:t>
            </a:r>
            <a:r>
              <a:rPr lang="eu-ES" sz="1800" dirty="0" err="1"/>
              <a:t>EMPA-KIDNEY</a:t>
            </a:r>
            <a:r>
              <a:rPr lang="eu-ES" sz="1800" dirty="0"/>
              <a:t>)</a:t>
            </a:r>
          </a:p>
          <a:p>
            <a:pPr lvl="1"/>
            <a:r>
              <a:rPr lang="eu-ES" sz="2200" dirty="0" err="1"/>
              <a:t>Albuminuriarik</a:t>
            </a:r>
            <a:r>
              <a:rPr lang="eu-ES" sz="2200" dirty="0"/>
              <a:t> gabe: hasi 2 motako DM edo </a:t>
            </a:r>
            <a:r>
              <a:rPr lang="eu-ES" sz="2200" dirty="0" err="1"/>
              <a:t>BG</a:t>
            </a:r>
            <a:r>
              <a:rPr lang="eu-ES" sz="2200" dirty="0"/>
              <a:t> badago</a:t>
            </a:r>
          </a:p>
          <a:p>
            <a:pPr lvl="1"/>
            <a:endParaRPr lang="es-ES" sz="2200" dirty="0"/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Hasteko mugak: </a:t>
            </a:r>
            <a:r>
              <a:rPr lang="eu-ES" sz="2400" dirty="0"/>
              <a:t>ez hasi IG &lt;20 bada (&lt;25 dapagliflozinarentzat); dagoeneko hasita badago, dialisira arte jarraitu</a:t>
            </a:r>
          </a:p>
          <a:p>
            <a:pPr marL="0" lvl="0" indent="0">
              <a:buNone/>
            </a:pPr>
            <a:endParaRPr lang="es-ES" sz="2000" dirty="0"/>
          </a:p>
          <a:p>
            <a:pPr lvl="0"/>
            <a:r>
              <a:rPr lang="eu-ES" sz="2400" b="1" dirty="0" err="1">
                <a:solidFill>
                  <a:srgbClr val="4E9EBA"/>
                </a:solidFill>
              </a:rPr>
              <a:t>IGaren</a:t>
            </a:r>
            <a:r>
              <a:rPr lang="eu-ES" sz="2400" b="1" dirty="0">
                <a:solidFill>
                  <a:srgbClr val="4E9EBA"/>
                </a:solidFill>
              </a:rPr>
              <a:t> hasierako jaitsiera itzulgarria </a:t>
            </a:r>
            <a:r>
              <a:rPr lang="eu-ES" sz="2400" dirty="0"/>
              <a:t>baina ez </a:t>
            </a:r>
            <a:r>
              <a:rPr lang="eu-ES" sz="2400" dirty="0" err="1"/>
              <a:t>hiperkaliemia</a:t>
            </a: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3329169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802" y="75016"/>
            <a:ext cx="11462729" cy="732155"/>
          </a:xfrm>
        </p:spPr>
        <p:txBody>
          <a:bodyPr>
            <a:normAutofit/>
          </a:bodyPr>
          <a:lstStyle/>
          <a:p>
            <a:pPr algn="ctr"/>
            <a:r>
              <a:rPr lang="eu-ES" sz="4000">
                <a:solidFill>
                  <a:srgbClr val="4E9EBA"/>
                </a:solidFill>
                <a:latin typeface="Arial Black" pitchFamily="34" charset="0"/>
              </a:rPr>
              <a:t>Finerenona</a:t>
            </a:r>
            <a:endParaRPr lang="eu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60375" y="743652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246840" y="851446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u-ES" sz="2400" b="1" dirty="0">
                <a:solidFill>
                  <a:srgbClr val="4E9EBA"/>
                </a:solidFill>
              </a:rPr>
              <a:t>Indikazio baimendua:</a:t>
            </a:r>
            <a:r>
              <a:rPr lang="eu-ES" sz="2400" dirty="0"/>
              <a:t> 2 motako </a:t>
            </a:r>
            <a:r>
              <a:rPr lang="eu-ES" sz="2400" dirty="0" err="1"/>
              <a:t>DMa</a:t>
            </a:r>
            <a:r>
              <a:rPr lang="eu-ES" sz="2400" dirty="0"/>
              <a:t> eta </a:t>
            </a:r>
            <a:r>
              <a:rPr lang="eu-ES" sz="2400" dirty="0" err="1"/>
              <a:t>albuminuria</a:t>
            </a:r>
            <a:r>
              <a:rPr lang="eu-ES" sz="2400" dirty="0"/>
              <a:t>. </a:t>
            </a:r>
            <a:r>
              <a:rPr lang="eu-ES" sz="2400" dirty="0" err="1"/>
              <a:t>Iku-onespenaz</a:t>
            </a:r>
            <a:r>
              <a:rPr lang="eu-ES" sz="2400" dirty="0"/>
              <a:t> finantzatua </a:t>
            </a:r>
            <a:r>
              <a:rPr lang="eu-ES" sz="2400" dirty="0" err="1"/>
              <a:t>AKK</a:t>
            </a:r>
            <a:r>
              <a:rPr lang="eu-ES" sz="2400" dirty="0"/>
              <a:t> </a:t>
            </a:r>
            <a:r>
              <a:rPr lang="eu-ES" sz="2400" u="sng" dirty="0"/>
              <a:t>&gt;</a:t>
            </a:r>
            <a:r>
              <a:rPr lang="eu-ES" sz="2400" dirty="0"/>
              <a:t>30 mg/g bada eta </a:t>
            </a:r>
            <a:r>
              <a:rPr lang="eu-ES" sz="2400" dirty="0" err="1"/>
              <a:t>AEBI</a:t>
            </a:r>
            <a:r>
              <a:rPr lang="eu-ES" sz="2400" dirty="0"/>
              <a:t>/</a:t>
            </a:r>
            <a:r>
              <a:rPr lang="eu-ES" sz="2400" dirty="0" err="1"/>
              <a:t>AHA-II</a:t>
            </a:r>
            <a:r>
              <a:rPr lang="eu-ES" sz="2400" dirty="0"/>
              <a:t> eta/edo </a:t>
            </a:r>
            <a:r>
              <a:rPr lang="eu-ES" sz="2400" dirty="0" err="1"/>
              <a:t>iSGLT</a:t>
            </a:r>
            <a:r>
              <a:rPr lang="eu-ES" sz="2400" dirty="0"/>
              <a:t>-2ren gehieneko dosiekin kontrolik ez edo intolerantzia badago</a:t>
            </a:r>
          </a:p>
          <a:p>
            <a:r>
              <a:rPr lang="eu-ES" sz="2400" b="1" dirty="0">
                <a:solidFill>
                  <a:srgbClr val="4E9EBA"/>
                </a:solidFill>
              </a:rPr>
              <a:t>Onuraren irizpideak: </a:t>
            </a:r>
            <a:r>
              <a:rPr lang="eu-ES" sz="2400" dirty="0"/>
              <a:t>2 motako </a:t>
            </a:r>
            <a:r>
              <a:rPr lang="eu-ES" sz="2400" dirty="0" err="1"/>
              <a:t>DMa</a:t>
            </a:r>
            <a:r>
              <a:rPr lang="eu-ES" sz="2400" dirty="0"/>
              <a:t> eta </a:t>
            </a:r>
            <a:r>
              <a:rPr lang="eu-ES" sz="2400" dirty="0" err="1"/>
              <a:t>albuminuria</a:t>
            </a:r>
            <a:r>
              <a:rPr lang="eu-ES" sz="2400" dirty="0"/>
              <a:t> (batez ere </a:t>
            </a:r>
            <a:r>
              <a:rPr lang="eu-ES" sz="2400" dirty="0" err="1"/>
              <a:t>AKK</a:t>
            </a:r>
            <a:r>
              <a:rPr lang="eu-ES" sz="2400" dirty="0"/>
              <a:t> &gt;300 mg/g), </a:t>
            </a:r>
            <a:r>
              <a:rPr lang="eu-ES" sz="2400" dirty="0" err="1"/>
              <a:t>AEBI</a:t>
            </a:r>
            <a:r>
              <a:rPr lang="eu-ES" sz="2400" dirty="0"/>
              <a:t>/</a:t>
            </a:r>
            <a:r>
              <a:rPr lang="eu-ES" sz="2400" dirty="0" err="1"/>
              <a:t>AHA-IIren</a:t>
            </a:r>
            <a:r>
              <a:rPr lang="eu-ES" sz="2400" dirty="0"/>
              <a:t> gehieneko dosiei gehituta</a:t>
            </a:r>
            <a:r>
              <a:rPr lang="eu-ES" dirty="0"/>
              <a:t>; </a:t>
            </a:r>
            <a:r>
              <a:rPr lang="eu-ES" sz="1800" dirty="0">
                <a:solidFill>
                  <a:srgbClr val="4E9EBA"/>
                </a:solidFill>
              </a:rPr>
              <a:t>↓ progresio-arriskua eta gertaera KB nagusiak</a:t>
            </a:r>
          </a:p>
          <a:p>
            <a:pPr lvl="1"/>
            <a:r>
              <a:rPr lang="eu-ES" dirty="0"/>
              <a:t>Saiakuntza klinikoen mugak:</a:t>
            </a:r>
          </a:p>
          <a:p>
            <a:pPr lvl="2"/>
            <a:r>
              <a:rPr lang="eu-ES" dirty="0"/>
              <a:t> patologia eta arrisku-faktoredun pazienteak baztertuak (</a:t>
            </a:r>
            <a:r>
              <a:rPr lang="eu-ES" dirty="0" err="1"/>
              <a:t>HTA</a:t>
            </a:r>
            <a:r>
              <a:rPr lang="eu-ES" dirty="0"/>
              <a:t> kontrolatu gabea, </a:t>
            </a:r>
            <a:r>
              <a:rPr lang="eu-ES" dirty="0" err="1"/>
              <a:t>BG</a:t>
            </a:r>
            <a:r>
              <a:rPr lang="eu-ES" dirty="0"/>
              <a:t>…)</a:t>
            </a:r>
          </a:p>
          <a:p>
            <a:pPr lvl="2"/>
            <a:r>
              <a:rPr lang="eu-ES" dirty="0"/>
              <a:t>&lt;%10ek zuten </a:t>
            </a:r>
            <a:r>
              <a:rPr lang="eu-ES" dirty="0" err="1"/>
              <a:t>iSGLT</a:t>
            </a:r>
            <a:r>
              <a:rPr lang="eu-ES" dirty="0"/>
              <a:t>-2 konkomitantea. Ez dago </a:t>
            </a:r>
            <a:r>
              <a:rPr lang="eu-ES" dirty="0" err="1"/>
              <a:t>iSGLT</a:t>
            </a:r>
            <a:r>
              <a:rPr lang="eu-ES" dirty="0"/>
              <a:t>-2rekin alderatzen duen saiakuntzarik</a:t>
            </a:r>
          </a:p>
          <a:p>
            <a:pPr lvl="1"/>
            <a:r>
              <a:rPr lang="eu-ES" dirty="0"/>
              <a:t>Indikazioak betetzen badira, </a:t>
            </a:r>
            <a:r>
              <a:rPr lang="eu-ES" dirty="0" err="1"/>
              <a:t>iSGLT</a:t>
            </a:r>
            <a:r>
              <a:rPr lang="eu-ES" dirty="0"/>
              <a:t>-2 hobetsi, onura sendoagoak dituztelako</a:t>
            </a:r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Erabilera-iradokizuna: </a:t>
            </a:r>
            <a:r>
              <a:rPr lang="eu-ES" sz="2400" dirty="0"/>
              <a:t>2 motako </a:t>
            </a:r>
            <a:r>
              <a:rPr lang="eu-ES" sz="2400" dirty="0" err="1"/>
              <a:t>DMa</a:t>
            </a:r>
            <a:r>
              <a:rPr lang="eu-ES" sz="2400" dirty="0"/>
              <a:t>, IG &gt;25, K+ &lt;4,8, </a:t>
            </a:r>
            <a:r>
              <a:rPr lang="eu-ES" sz="2400" dirty="0" err="1"/>
              <a:t>AKK</a:t>
            </a:r>
            <a:r>
              <a:rPr lang="eu-ES" sz="2400" dirty="0"/>
              <a:t> &gt;30 mg/g, tratamendu optimoarekin. 2 motako DM gabe: IG jaitsiera ↓ 0,7/urte (zeharkako aldagaia), </a:t>
            </a:r>
            <a:r>
              <a:rPr lang="eu-ES" sz="2400" dirty="0" err="1"/>
              <a:t>AEBI</a:t>
            </a:r>
            <a:r>
              <a:rPr lang="eu-ES" sz="2400" dirty="0"/>
              <a:t>/</a:t>
            </a:r>
            <a:r>
              <a:rPr lang="eu-ES" sz="2400" dirty="0" err="1"/>
              <a:t>AHA-IIri</a:t>
            </a:r>
            <a:r>
              <a:rPr lang="eu-ES" sz="2400" dirty="0"/>
              <a:t> gehituta (</a:t>
            </a:r>
            <a:r>
              <a:rPr lang="eu-ES" sz="2400" dirty="0" err="1"/>
              <a:t>FIND-CKD</a:t>
            </a:r>
            <a:r>
              <a:rPr lang="eu-ES" sz="2400" dirty="0"/>
              <a:t>) </a:t>
            </a:r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Jarraipena: </a:t>
            </a:r>
            <a:r>
              <a:rPr lang="eu-ES" sz="2400" dirty="0"/>
              <a:t>↓ IG hasierako jaitsiera itzulgarria; K+ kontrolak (</a:t>
            </a:r>
            <a:r>
              <a:rPr lang="eu-ES" sz="2400" dirty="0" err="1"/>
              <a:t>hiperkaliemia</a:t>
            </a:r>
            <a:r>
              <a:rPr lang="eu-ES" sz="2400" dirty="0"/>
              <a:t>)</a:t>
            </a:r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Espironolaktonak</a:t>
            </a:r>
            <a:r>
              <a:rPr lang="eu-ES" sz="2400" dirty="0"/>
              <a:t> ez du onurarik erakutsi KB edo aldagai </a:t>
            </a:r>
            <a:r>
              <a:rPr lang="eu-ES" sz="2400" dirty="0" err="1"/>
              <a:t>renaletan</a:t>
            </a:r>
            <a:r>
              <a:rPr lang="eu-ES" sz="2400" dirty="0"/>
              <a:t>, </a:t>
            </a:r>
            <a:r>
              <a:rPr lang="eu-ES" sz="2400" dirty="0" err="1"/>
              <a:t>AEBI</a:t>
            </a:r>
            <a:r>
              <a:rPr lang="eu-ES" sz="2400" dirty="0"/>
              <a:t>/</a:t>
            </a:r>
            <a:r>
              <a:rPr lang="eu-ES" sz="2400" dirty="0" err="1"/>
              <a:t>AHA-IIri</a:t>
            </a:r>
            <a:r>
              <a:rPr lang="eu-ES" sz="2400" dirty="0"/>
              <a:t> gehituta</a:t>
            </a:r>
          </a:p>
        </p:txBody>
      </p:sp>
    </p:spTree>
    <p:extLst>
      <p:ext uri="{BB962C8B-B14F-4D97-AF65-F5344CB8AC3E}">
        <p14:creationId xmlns:p14="http://schemas.microsoft.com/office/powerpoint/2010/main" val="2312774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 fontScale="90000"/>
          </a:bodyPr>
          <a:lstStyle/>
          <a:p>
            <a:pPr algn="ctr"/>
            <a:r>
              <a:rPr lang="eu-ES" sz="400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TENTSIO ARTERIALAREN KONTROLA</a:t>
            </a:r>
            <a:endParaRPr lang="eu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1090023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155575" y="1393371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u-ES" sz="2400" dirty="0"/>
              <a:t> </a:t>
            </a:r>
            <a:r>
              <a:rPr lang="eu-ES" sz="2400" dirty="0" err="1">
                <a:solidFill>
                  <a:srgbClr val="4E9EBA"/>
                </a:solidFill>
              </a:rPr>
              <a:t>HTA</a:t>
            </a:r>
            <a:r>
              <a:rPr lang="eu-ES" sz="2400" dirty="0">
                <a:solidFill>
                  <a:srgbClr val="4E9EBA"/>
                </a:solidFill>
              </a:rPr>
              <a:t> (progresioaren faktore independentea) </a:t>
            </a:r>
            <a:r>
              <a:rPr lang="eu-ES" sz="2400" dirty="0" err="1">
                <a:solidFill>
                  <a:srgbClr val="4E9EBA"/>
                </a:solidFill>
              </a:rPr>
              <a:t>GGK</a:t>
            </a:r>
            <a:r>
              <a:rPr lang="eu-ES" sz="2400" dirty="0">
                <a:solidFill>
                  <a:srgbClr val="4E9EBA"/>
                </a:solidFill>
              </a:rPr>
              <a:t> duten paziente gehienei eragiten die; </a:t>
            </a:r>
            <a:r>
              <a:rPr lang="eu-ES" sz="2400" dirty="0"/>
              <a:t>denboran mantenduta IG kaltetzen du, eta horrek </a:t>
            </a:r>
            <a:r>
              <a:rPr lang="eu-ES" sz="2400" dirty="0" err="1"/>
              <a:t>TAren</a:t>
            </a:r>
            <a:r>
              <a:rPr lang="eu-ES" sz="2400" dirty="0"/>
              <a:t> kontrola zailtzen du</a:t>
            </a:r>
            <a:endParaRPr lang="eu-ES" sz="2400" b="1" dirty="0">
              <a:solidFill>
                <a:srgbClr val="4E9EBA"/>
              </a:solidFill>
            </a:endParaRPr>
          </a:p>
          <a:p>
            <a:pPr lvl="0"/>
            <a:r>
              <a:rPr lang="eu-ES" sz="2400" b="1" dirty="0" err="1">
                <a:solidFill>
                  <a:srgbClr val="4E9EBA"/>
                </a:solidFill>
              </a:rPr>
              <a:t>HTAren</a:t>
            </a:r>
            <a:r>
              <a:rPr lang="eu-ES" sz="2400" b="1" dirty="0">
                <a:solidFill>
                  <a:srgbClr val="4E9EBA"/>
                </a:solidFill>
              </a:rPr>
              <a:t> kontrola </a:t>
            </a:r>
            <a:r>
              <a:rPr lang="eu-ES" sz="2400" dirty="0"/>
              <a:t>(↓ </a:t>
            </a:r>
            <a:r>
              <a:rPr lang="eu-ES" sz="2400" dirty="0" err="1"/>
              <a:t>GG</a:t>
            </a:r>
            <a:r>
              <a:rPr lang="eu-ES" sz="2400" dirty="0"/>
              <a:t> arriskua, gertaera KB nagusiak eta hilkortasuna). </a:t>
            </a:r>
            <a:r>
              <a:rPr lang="eu-ES" sz="2400" dirty="0">
                <a:solidFill>
                  <a:srgbClr val="4E9EBA"/>
                </a:solidFill>
              </a:rPr>
              <a:t>Ez dago helburu espezifikoaren ebidentziarik.  </a:t>
            </a:r>
            <a:r>
              <a:rPr lang="eu-ES" sz="2400" b="1" dirty="0">
                <a:solidFill>
                  <a:srgbClr val="4E9EBA"/>
                </a:solidFill>
              </a:rPr>
              <a:t>Helburu orokorra: </a:t>
            </a:r>
            <a:r>
              <a:rPr lang="eu-ES" sz="2400" dirty="0"/>
              <a:t>&lt;130/80 mmHg. </a:t>
            </a:r>
            <a:r>
              <a:rPr lang="eu-ES" sz="2400" dirty="0" err="1"/>
              <a:t>KDIGOk</a:t>
            </a:r>
            <a:r>
              <a:rPr lang="eu-ES" sz="2400" dirty="0"/>
              <a:t> &lt;120 mmHg iradokitzen du (gomendio ahula). Garrantzitsua da indibidualizatzea</a:t>
            </a:r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Monitorizazioa:</a:t>
            </a:r>
            <a:r>
              <a:rPr lang="eu-ES" sz="2400" dirty="0"/>
              <a:t> klinika </a:t>
            </a:r>
            <a:r>
              <a:rPr lang="eu-ES" sz="2400" dirty="0" err="1"/>
              <a:t>AMPA</a:t>
            </a:r>
            <a:r>
              <a:rPr lang="eu-ES" sz="2400" dirty="0"/>
              <a:t> edo </a:t>
            </a:r>
            <a:r>
              <a:rPr lang="eu-ES" sz="2400" dirty="0" err="1"/>
              <a:t>MAPArekin</a:t>
            </a:r>
            <a:r>
              <a:rPr lang="eu-ES" sz="2400" dirty="0"/>
              <a:t> osatu "no </a:t>
            </a:r>
            <a:r>
              <a:rPr lang="eu-ES" sz="2400" dirty="0" err="1"/>
              <a:t>dipping</a:t>
            </a:r>
            <a:r>
              <a:rPr lang="eu-ES" sz="2400" dirty="0"/>
              <a:t>" patroia eta </a:t>
            </a:r>
            <a:r>
              <a:rPr lang="eu-ES" sz="2400" dirty="0" err="1"/>
              <a:t>HTA</a:t>
            </a:r>
            <a:r>
              <a:rPr lang="eu-ES" sz="2400" dirty="0"/>
              <a:t> mozorrotua edo errefraktarioa detektatzeko</a:t>
            </a:r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Tratamendua:</a:t>
            </a:r>
            <a:r>
              <a:rPr lang="eu-ES" sz="2400" dirty="0"/>
              <a:t> ia beti </a:t>
            </a:r>
            <a:r>
              <a:rPr lang="eu-ES" sz="2400" dirty="0">
                <a:solidFill>
                  <a:srgbClr val="4E9EBA"/>
                </a:solidFill>
              </a:rPr>
              <a:t>medikamentu bat baino gehiago</a:t>
            </a:r>
            <a:r>
              <a:rPr lang="eu-ES" sz="2400" dirty="0"/>
              <a:t>. </a:t>
            </a:r>
            <a:r>
              <a:rPr lang="eu-ES" sz="2400" dirty="0" err="1"/>
              <a:t>AEBI</a:t>
            </a:r>
            <a:r>
              <a:rPr lang="eu-ES" sz="2400" dirty="0"/>
              <a:t>/</a:t>
            </a:r>
            <a:r>
              <a:rPr lang="eu-ES" sz="2400" dirty="0" err="1"/>
              <a:t>AHA-IIrekin</a:t>
            </a:r>
            <a:r>
              <a:rPr lang="eu-ES" sz="2400" dirty="0"/>
              <a:t> kontrolik ez badago, diuretiko </a:t>
            </a:r>
            <a:r>
              <a:rPr lang="eu-ES" sz="2400" dirty="0" err="1"/>
              <a:t>tiazidikoak</a:t>
            </a:r>
            <a:r>
              <a:rPr lang="eu-ES" sz="2400" dirty="0"/>
              <a:t> gehitu (</a:t>
            </a:r>
            <a:r>
              <a:rPr lang="eu-ES" sz="2400" dirty="0" err="1"/>
              <a:t>GGK</a:t>
            </a:r>
            <a:r>
              <a:rPr lang="eu-ES" sz="2400" dirty="0"/>
              <a:t> aurreratuan eraginkortasunari eusten diote eta </a:t>
            </a:r>
            <a:r>
              <a:rPr lang="eu-ES" sz="2400" dirty="0" err="1"/>
              <a:t>hiperkaliemia-arriskua</a:t>
            </a:r>
            <a:r>
              <a:rPr lang="eu-ES" sz="2400" dirty="0"/>
              <a:t> ↓) edo kaltzio-antagonistak</a:t>
            </a:r>
          </a:p>
          <a:p>
            <a:pPr lvl="0"/>
            <a:r>
              <a:rPr lang="eu-ES" sz="2400" b="1" dirty="0" err="1">
                <a:solidFill>
                  <a:srgbClr val="4E9EBA"/>
                </a:solidFill>
              </a:rPr>
              <a:t>HTA</a:t>
            </a:r>
            <a:r>
              <a:rPr lang="eu-ES" sz="2400" b="1" dirty="0">
                <a:solidFill>
                  <a:srgbClr val="4E9EBA"/>
                </a:solidFill>
              </a:rPr>
              <a:t> erresistentea:</a:t>
            </a:r>
            <a:r>
              <a:rPr lang="eu-ES" sz="2400" dirty="0">
                <a:solidFill>
                  <a:srgbClr val="4E9EBA"/>
                </a:solidFill>
              </a:rPr>
              <a:t> espironolaktona</a:t>
            </a:r>
            <a:r>
              <a:rPr lang="eu-ES" sz="2400" dirty="0"/>
              <a:t> hautazko aukera gisa </a:t>
            </a:r>
          </a:p>
        </p:txBody>
      </p:sp>
    </p:spTree>
    <p:extLst>
      <p:ext uri="{BB962C8B-B14F-4D97-AF65-F5344CB8AC3E}">
        <p14:creationId xmlns:p14="http://schemas.microsoft.com/office/powerpoint/2010/main" val="2898816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240" y="170146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eu-ES" sz="400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GLUKEMIAREN KONTROLA</a:t>
            </a:r>
            <a:endParaRPr lang="eu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849426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155575" y="1163459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u-ES" sz="2400" b="1" dirty="0" err="1">
                <a:solidFill>
                  <a:srgbClr val="4E9EBA"/>
                </a:solidFill>
              </a:rPr>
              <a:t>HbA1c</a:t>
            </a:r>
            <a:r>
              <a:rPr lang="eu-ES" sz="2400" b="1" dirty="0">
                <a:solidFill>
                  <a:srgbClr val="4E9EBA"/>
                </a:solidFill>
              </a:rPr>
              <a:t> helburua: </a:t>
            </a:r>
            <a:r>
              <a:rPr lang="eu-ES" sz="2400" dirty="0"/>
              <a:t>%6,5 - %8,5 (indibidualizatua adinaren, 2 motako </a:t>
            </a:r>
            <a:r>
              <a:rPr lang="eu-ES" sz="2400" dirty="0" err="1"/>
              <a:t>DMaren</a:t>
            </a:r>
            <a:r>
              <a:rPr lang="eu-ES" sz="2400" dirty="0"/>
              <a:t> iraupenaren, konplikazioen, komorbilitateen eta bizi-itxaropenaren arabera).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Estrategia intentsiboek (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HbA1c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&lt;%6,5) </a:t>
            </a:r>
            <a:r>
              <a:rPr lang="eu-ES" sz="2400" dirty="0"/>
              <a:t>↓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gaixotasun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mikrobaskularraren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markatzaileak, baina ez da frogatu giltzurrun-hutsegitea, iktusa,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gaixotasun arterial periferiakoa edo guztizko hilkortasuna  murrizten dutenik. </a:t>
            </a:r>
            <a:r>
              <a:rPr lang="eu-ES" sz="2400" dirty="0" err="1">
                <a:solidFill>
                  <a:srgbClr val="4E9EBA"/>
                </a:solidFill>
              </a:rPr>
              <a:t>HbA1c</a:t>
            </a:r>
            <a:r>
              <a:rPr lang="eu-ES" sz="2400" dirty="0">
                <a:solidFill>
                  <a:srgbClr val="4E9EBA"/>
                </a:solidFill>
              </a:rPr>
              <a:t> fidagarritasun gutxiagokoa IG &lt;30 bada</a:t>
            </a:r>
            <a:r>
              <a:rPr lang="eu-ES" sz="2400" dirty="0"/>
              <a:t>: </a:t>
            </a:r>
            <a:r>
              <a:rPr lang="eu-ES" sz="2400" dirty="0" err="1"/>
              <a:t>glukemiaren</a:t>
            </a:r>
            <a:r>
              <a:rPr lang="eu-ES" sz="2400" dirty="0"/>
              <a:t> monitorizazioa behar daiteke.</a:t>
            </a:r>
          </a:p>
        </p:txBody>
      </p:sp>
      <p:sp>
        <p:nvSpPr>
          <p:cNvPr id="13" name="Shape 11"/>
          <p:cNvSpPr/>
          <p:nvPr/>
        </p:nvSpPr>
        <p:spPr>
          <a:xfrm>
            <a:off x="548640" y="3474720"/>
            <a:ext cx="361188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4" name="Text 13"/>
          <p:cNvSpPr txBox="1"/>
          <p:nvPr/>
        </p:nvSpPr>
        <p:spPr>
          <a:xfrm>
            <a:off x="777240" y="3657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>
              <a:solidFill>
                <a:srgbClr val="4E9EBA"/>
              </a:solidFill>
            </a:endParaRPr>
          </a:p>
        </p:txBody>
      </p:sp>
      <p:sp>
        <p:nvSpPr>
          <p:cNvPr id="15" name="Text 14"/>
          <p:cNvSpPr txBox="1"/>
          <p:nvPr/>
        </p:nvSpPr>
        <p:spPr>
          <a:xfrm>
            <a:off x="1417320" y="365760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400" b="1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Metformina</a:t>
            </a:r>
            <a:endParaRPr lang="eu-ES" sz="2400" dirty="0"/>
          </a:p>
        </p:txBody>
      </p:sp>
      <p:sp>
        <p:nvSpPr>
          <p:cNvPr id="16" name="Text 15"/>
          <p:cNvSpPr txBox="1"/>
          <p:nvPr/>
        </p:nvSpPr>
        <p:spPr>
          <a:xfrm>
            <a:off x="777240" y="429768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 &gt;30: lehen aukera. IG 30-45: gehieneko dosiaren erdia. Eten IG &lt;30 bada.</a:t>
            </a:r>
            <a:endParaRPr lang="eu-ES" sz="2000" dirty="0"/>
          </a:p>
        </p:txBody>
      </p:sp>
      <p:sp>
        <p:nvSpPr>
          <p:cNvPr id="17" name="Shape 16"/>
          <p:cNvSpPr/>
          <p:nvPr/>
        </p:nvSpPr>
        <p:spPr>
          <a:xfrm>
            <a:off x="4343400" y="3474720"/>
            <a:ext cx="361188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8" name="Text 18"/>
          <p:cNvSpPr txBox="1"/>
          <p:nvPr/>
        </p:nvSpPr>
        <p:spPr>
          <a:xfrm>
            <a:off x="4572000" y="3657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>
              <a:solidFill>
                <a:srgbClr val="4E9EBA"/>
              </a:solidFill>
            </a:endParaRPr>
          </a:p>
        </p:txBody>
      </p:sp>
      <p:sp>
        <p:nvSpPr>
          <p:cNvPr id="19" name="Text 19"/>
          <p:cNvSpPr txBox="1"/>
          <p:nvPr/>
        </p:nvSpPr>
        <p:spPr>
          <a:xfrm>
            <a:off x="5212080" y="365760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400" b="1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iSGLT-2</a:t>
            </a:r>
            <a:endParaRPr lang="eu-ES" sz="2400" dirty="0"/>
          </a:p>
        </p:txBody>
      </p:sp>
      <p:sp>
        <p:nvSpPr>
          <p:cNvPr id="20" name="Text 20"/>
          <p:cNvSpPr txBox="1"/>
          <p:nvPr/>
        </p:nvSpPr>
        <p:spPr>
          <a:xfrm>
            <a:off x="4572000" y="429768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</a:t>
            </a:r>
            <a:r>
              <a:rPr lang="eu-E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 gida: metformina + </a:t>
            </a:r>
            <a:r>
              <a:rPr lang="eu-E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iSGLT</a:t>
            </a:r>
            <a:r>
              <a:rPr lang="eu-E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 hasteko IG &gt;30 bada, kontraindikazioa edo intolerantzia izan ezik (kasu horretan </a:t>
            </a:r>
            <a:r>
              <a:rPr lang="eu-ES" sz="2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iSGLT</a:t>
            </a:r>
            <a:r>
              <a:rPr lang="eu-E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 bakarrik)</a:t>
            </a:r>
          </a:p>
        </p:txBody>
      </p:sp>
      <p:sp>
        <p:nvSpPr>
          <p:cNvPr id="21" name="Shape 21"/>
          <p:cNvSpPr/>
          <p:nvPr/>
        </p:nvSpPr>
        <p:spPr>
          <a:xfrm>
            <a:off x="8138160" y="3474720"/>
            <a:ext cx="3611880" cy="2651760"/>
          </a:xfrm>
          <a:prstGeom prst="roundRect">
            <a:avLst>
              <a:gd name="adj" fmla="val 2759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2" name="Text 23"/>
          <p:cNvSpPr txBox="1"/>
          <p:nvPr/>
        </p:nvSpPr>
        <p:spPr>
          <a:xfrm>
            <a:off x="8366760" y="3657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>
              <a:solidFill>
                <a:srgbClr val="4E9EBA"/>
              </a:solidFill>
            </a:endParaRPr>
          </a:p>
        </p:txBody>
      </p:sp>
      <p:sp>
        <p:nvSpPr>
          <p:cNvPr id="23" name="Text 24"/>
          <p:cNvSpPr txBox="1"/>
          <p:nvPr/>
        </p:nvSpPr>
        <p:spPr>
          <a:xfrm>
            <a:off x="9006840" y="365760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400" b="1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arGLP-1</a:t>
            </a:r>
            <a:endParaRPr lang="eu-ES" sz="2400" dirty="0"/>
          </a:p>
        </p:txBody>
      </p:sp>
      <p:sp>
        <p:nvSpPr>
          <p:cNvPr id="24" name="Text 25"/>
          <p:cNvSpPr txBox="1"/>
          <p:nvPr/>
        </p:nvSpPr>
        <p:spPr>
          <a:xfrm>
            <a:off x="8366760" y="429768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0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Helburuak lortzen ez badira: liraglutida, dulaglutida edo semaglutida s.c. (onura KBak dituztenak)</a:t>
            </a:r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376331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240" y="170146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eu-ES" sz="400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AKB ETA HIPOLIPEMIATZAILEAK</a:t>
            </a:r>
            <a:endParaRPr lang="eu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849426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77922" y="1131297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KDIGO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tratamendu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hipolipemiatzailea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u-E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hasteko estrategia adinean eta egoera </a:t>
            </a:r>
            <a:r>
              <a:rPr lang="eu-ES" sz="2400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renalean</a:t>
            </a:r>
            <a:r>
              <a:rPr lang="eu-E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oinarritzen da, 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c-LDL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zifra zehatzetan.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Estatinekin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tratamendua:</a:t>
            </a:r>
          </a:p>
          <a:p>
            <a:pPr lvl="1"/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&gt;50 urte: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IGren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edozein baliorekin +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ezetimiba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G3-G5ean</a:t>
            </a:r>
            <a:endParaRPr lang="eu-ES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lvl="1"/>
            <a:r>
              <a:rPr lang="eu-ES" dirty="0"/>
              <a:t>&lt;50 urte: </a:t>
            </a:r>
            <a:r>
              <a:rPr lang="eu-ES" dirty="0" err="1"/>
              <a:t>2.mailako</a:t>
            </a:r>
            <a:r>
              <a:rPr lang="eu-ES" dirty="0"/>
              <a:t> prebentzioan, DM edo 10 urteko </a:t>
            </a:r>
            <a:r>
              <a:rPr lang="eu-ES" dirty="0" err="1"/>
              <a:t>AKB</a:t>
            </a:r>
            <a:r>
              <a:rPr lang="eu-ES" dirty="0"/>
              <a:t> estimatua &gt;%10</a:t>
            </a:r>
          </a:p>
          <a:p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Erabili </a:t>
            </a:r>
            <a:r>
              <a:rPr lang="eu-E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balioztatutako aurreikuspen-ereduak 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 parametro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renalak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dituztenak (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SCORE2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eta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SCORE2-OPen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bertsio egokituak, </a:t>
            </a:r>
            <a:r>
              <a:rPr lang="eu-ES" sz="2400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 eta </a:t>
            </a:r>
            <a:r>
              <a:rPr lang="eu-ES" sz="2400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AKBrekin</a:t>
            </a:r>
            <a:r>
              <a:rPr lang="eu-ES" sz="2400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</a:p>
          <a:p>
            <a:r>
              <a:rPr lang="eu-E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Gure ingurunean</a:t>
            </a:r>
            <a:r>
              <a:rPr lang="eu-ES" sz="2400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gaixotasun koronarioen intzidentzia nahiko baxuarekin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IG 30-60 duten pazienteen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AKB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ez da altu gisa sailkatzen (arriskua ~%50 txikiagoa gaixotasun koronario ezarriarena baino).</a:t>
            </a:r>
            <a:endParaRPr lang="eu-ES" sz="2400" dirty="0"/>
          </a:p>
          <a:p>
            <a:pPr lvl="0"/>
            <a:r>
              <a:rPr lang="eu-ES" sz="2400" b="1" dirty="0">
                <a:solidFill>
                  <a:srgbClr val="4E9EBA"/>
                </a:solidFill>
              </a:rPr>
              <a:t>Gomendatutako dosiak :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cs typeface="Calibri" pitchFamily="34" charset="-120"/>
              </a:rPr>
              <a:t>atorbastatina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cs typeface="Calibri" pitchFamily="34" charset="-120"/>
              </a:rPr>
              <a:t> 20 mg, </a:t>
            </a:r>
            <a:r>
              <a:rPr lang="eu-ES" sz="2400" dirty="0" err="1">
                <a:solidFill>
                  <a:srgbClr val="1A1A1A"/>
                </a:solidFill>
                <a:latin typeface="Calibri" pitchFamily="34" charset="0"/>
                <a:cs typeface="Calibri" pitchFamily="34" charset="-120"/>
              </a:rPr>
              <a:t>simbastatina</a:t>
            </a:r>
            <a:r>
              <a:rPr lang="eu-ES" sz="2400" dirty="0">
                <a:solidFill>
                  <a:srgbClr val="1A1A1A"/>
                </a:solidFill>
                <a:latin typeface="Calibri" pitchFamily="34" charset="0"/>
                <a:cs typeface="Calibri" pitchFamily="34" charset="-120"/>
              </a:rPr>
              <a:t> 20 mg edo pravastatina 40 mg. Biztanlerian oro har intentsitate handikotzat jotzen direnak baino txikiagoak (gidaliburuen arteko desadostasunak)</a:t>
            </a:r>
            <a:endParaRPr lang="eu-ES" sz="24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46510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240" y="170146"/>
            <a:ext cx="10515600" cy="732155"/>
          </a:xfrm>
        </p:spPr>
        <p:txBody>
          <a:bodyPr>
            <a:normAutofit fontScale="90000"/>
          </a:bodyPr>
          <a:lstStyle/>
          <a:p>
            <a:pPr algn="ctr"/>
            <a:r>
              <a:rPr lang="eu-ES" sz="4000">
                <a:solidFill>
                  <a:srgbClr val="4E9EBA"/>
                </a:solidFill>
                <a:latin typeface="Arial Black" pitchFamily="34" charset="0"/>
              </a:rPr>
              <a:t>KONPLIKAZIOEN DETEKZIOA ETA KUDEAKETA</a:t>
            </a:r>
            <a:endParaRPr lang="eu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979821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" name="Shape 4"/>
          <p:cNvSpPr/>
          <p:nvPr/>
        </p:nvSpPr>
        <p:spPr>
          <a:xfrm>
            <a:off x="548640" y="2011680"/>
            <a:ext cx="2651760" cy="3108960"/>
          </a:xfrm>
          <a:prstGeom prst="roundRect">
            <a:avLst>
              <a:gd name="adj" fmla="val 3448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4" name="Text 6"/>
          <p:cNvSpPr txBox="1"/>
          <p:nvPr/>
        </p:nvSpPr>
        <p:spPr>
          <a:xfrm>
            <a:off x="150876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4E9EBA"/>
                </a:solidFill>
                <a:latin typeface="Calibri" panose="020F0502020204030204" pitchFamily="34" charset="0"/>
                <a:ea typeface="Cambria" pitchFamily="34" charset="-122"/>
                <a:cs typeface="Calibri" panose="020F0502020204030204" pitchFamily="34" charset="0"/>
              </a:rPr>
              <a:t>1</a:t>
            </a:r>
            <a:endParaRPr lang="en-US" sz="2600" b="1" dirty="0">
              <a:solidFill>
                <a:srgbClr val="4E9EB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7"/>
          <p:cNvSpPr txBox="1"/>
          <p:nvPr/>
        </p:nvSpPr>
        <p:spPr>
          <a:xfrm>
            <a:off x="731520" y="329184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u-ES" sz="2000" b="1" dirty="0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Hasierako IG beherakada</a:t>
            </a:r>
            <a:endParaRPr lang="eu-ES" sz="2000" dirty="0"/>
          </a:p>
          <a:p>
            <a:pPr marL="0" indent="0" algn="ctr">
              <a:buNone/>
            </a:pPr>
            <a:r>
              <a:rPr lang="eu-ES" sz="2000" b="1" dirty="0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eta </a:t>
            </a:r>
            <a:r>
              <a:rPr lang="eu-ES" sz="2000" b="1" dirty="0" err="1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hiperkaliemia</a:t>
            </a:r>
            <a:endParaRPr lang="eu-ES" sz="2000" b="1" dirty="0">
              <a:solidFill>
                <a:srgbClr val="21295C"/>
              </a:solidFill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16" name="Shape 8"/>
          <p:cNvSpPr/>
          <p:nvPr/>
        </p:nvSpPr>
        <p:spPr>
          <a:xfrm>
            <a:off x="3383280" y="2011680"/>
            <a:ext cx="2651760" cy="3108960"/>
          </a:xfrm>
          <a:prstGeom prst="roundRect">
            <a:avLst>
              <a:gd name="adj" fmla="val 3448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7" name="Text 10"/>
          <p:cNvSpPr txBox="1"/>
          <p:nvPr/>
        </p:nvSpPr>
        <p:spPr>
          <a:xfrm>
            <a:off x="434340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4E9EBA"/>
                </a:solidFill>
                <a:latin typeface="Calibri" panose="020F0502020204030204" pitchFamily="34" charset="0"/>
                <a:ea typeface="Cambria" pitchFamily="34" charset="-122"/>
                <a:cs typeface="Calibri" panose="020F0502020204030204" pitchFamily="34" charset="0"/>
              </a:rPr>
              <a:t>2</a:t>
            </a:r>
            <a:endParaRPr lang="en-US" sz="2600" dirty="0">
              <a:solidFill>
                <a:srgbClr val="4E9EB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 11"/>
          <p:cNvSpPr txBox="1"/>
          <p:nvPr/>
        </p:nvSpPr>
        <p:spPr>
          <a:xfrm>
            <a:off x="3566160" y="329184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u-ES" sz="2000" b="1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Anemia</a:t>
            </a:r>
            <a:endParaRPr lang="eu-ES" sz="2000" dirty="0"/>
          </a:p>
        </p:txBody>
      </p:sp>
      <p:sp>
        <p:nvSpPr>
          <p:cNvPr id="19" name="Shape 12"/>
          <p:cNvSpPr/>
          <p:nvPr/>
        </p:nvSpPr>
        <p:spPr>
          <a:xfrm>
            <a:off x="6217920" y="2011680"/>
            <a:ext cx="2651760" cy="3108960"/>
          </a:xfrm>
          <a:prstGeom prst="roundRect">
            <a:avLst>
              <a:gd name="adj" fmla="val 3448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0" name="Text 14"/>
          <p:cNvSpPr txBox="1"/>
          <p:nvPr/>
        </p:nvSpPr>
        <p:spPr>
          <a:xfrm>
            <a:off x="717804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4E9E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>
              <a:solidFill>
                <a:srgbClr val="4E9EBA"/>
              </a:solidFill>
            </a:endParaRPr>
          </a:p>
        </p:txBody>
      </p:sp>
      <p:sp>
        <p:nvSpPr>
          <p:cNvPr id="21" name="Text 15"/>
          <p:cNvSpPr txBox="1"/>
          <p:nvPr/>
        </p:nvSpPr>
        <p:spPr>
          <a:xfrm>
            <a:off x="6400800" y="329184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u-ES" sz="2000" b="1" dirty="0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Hezurren nahasmendu</a:t>
            </a:r>
            <a:endParaRPr lang="eu-ES" sz="2000" dirty="0"/>
          </a:p>
          <a:p>
            <a:pPr marL="0" indent="0" algn="ctr">
              <a:buNone/>
            </a:pPr>
            <a:r>
              <a:rPr lang="eu-ES" sz="2000" b="1" dirty="0">
                <a:solidFill>
                  <a:srgbClr val="21295C"/>
                </a:solidFill>
                <a:ea typeface="Calibri" pitchFamily="34" charset="-122"/>
                <a:cs typeface="Calibri" pitchFamily="34" charset="-120"/>
              </a:rPr>
              <a:t>minerala</a:t>
            </a:r>
            <a:endParaRPr lang="eu-ES" sz="2000" dirty="0"/>
          </a:p>
        </p:txBody>
      </p:sp>
      <p:sp>
        <p:nvSpPr>
          <p:cNvPr id="22" name="Shape 16"/>
          <p:cNvSpPr/>
          <p:nvPr/>
        </p:nvSpPr>
        <p:spPr>
          <a:xfrm>
            <a:off x="9052560" y="2011680"/>
            <a:ext cx="2651760" cy="3108960"/>
          </a:xfrm>
          <a:prstGeom prst="roundRect">
            <a:avLst>
              <a:gd name="adj" fmla="val 3448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3" name="Text 18"/>
          <p:cNvSpPr txBox="1"/>
          <p:nvPr/>
        </p:nvSpPr>
        <p:spPr>
          <a:xfrm>
            <a:off x="10012680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4E9E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>
              <a:solidFill>
                <a:srgbClr val="4E9EBA"/>
              </a:solidFill>
            </a:endParaRPr>
          </a:p>
        </p:txBody>
      </p:sp>
      <p:sp>
        <p:nvSpPr>
          <p:cNvPr id="24" name="Text 19"/>
          <p:cNvSpPr txBox="1"/>
          <p:nvPr/>
        </p:nvSpPr>
        <p:spPr>
          <a:xfrm>
            <a:off x="9235440" y="329184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u-ES" sz="2000" b="1">
                <a:solidFill>
                  <a:srgbClr val="21295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Hiperurizemia</a:t>
            </a:r>
            <a:endParaRPr lang="eu-E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642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7922" y="-1545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eu-ES" sz="3200" b="1" dirty="0" err="1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IGaren</a:t>
            </a:r>
            <a:r>
              <a:rPr lang="eu-ES" sz="32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hasierako beherakada eta </a:t>
            </a:r>
            <a:r>
              <a:rPr lang="eu-ES" sz="3200" b="1" dirty="0" err="1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hiperkaliemiaren</a:t>
            </a:r>
            <a:r>
              <a:rPr lang="eu-ES" sz="32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kontrola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239907"/>
            <a:ext cx="10856798" cy="544742"/>
            <a:chOff x="621635" y="6239907"/>
            <a:chExt cx="10856798" cy="544742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4103974" y="6249023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1784" y="558481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77922" y="1131297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>
              <a:solidFill>
                <a:srgbClr val="4E9EBA"/>
              </a:solidFill>
              <a:ea typeface="Calibri" pitchFamily="34" charset="-122"/>
              <a:cs typeface="Calibri" pitchFamily="34" charset="-120"/>
            </a:endParaRPr>
          </a:p>
          <a:p>
            <a:endParaRPr lang="es-ES" sz="24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3" name="Shape 4"/>
          <p:cNvSpPr/>
          <p:nvPr/>
        </p:nvSpPr>
        <p:spPr>
          <a:xfrm>
            <a:off x="205883" y="821445"/>
            <a:ext cx="4915886" cy="2636165"/>
          </a:xfrm>
          <a:prstGeom prst="roundRect">
            <a:avLst>
              <a:gd name="adj" fmla="val 432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4" name="Shape 5"/>
          <p:cNvSpPr/>
          <p:nvPr/>
        </p:nvSpPr>
        <p:spPr>
          <a:xfrm>
            <a:off x="205883" y="745649"/>
            <a:ext cx="4814774" cy="45719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5" name="Text 6"/>
          <p:cNvSpPr txBox="1"/>
          <p:nvPr/>
        </p:nvSpPr>
        <p:spPr>
          <a:xfrm>
            <a:off x="307975" y="1174047"/>
            <a:ext cx="479754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400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IGaren</a:t>
            </a:r>
            <a:r>
              <a:rPr lang="eu-E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hasierako beherakada akutua tratamenduaren hasieran </a:t>
            </a:r>
          </a:p>
        </p:txBody>
      </p:sp>
      <p:sp>
        <p:nvSpPr>
          <p:cNvPr id="16" name="Text 7"/>
          <p:cNvSpPr txBox="1"/>
          <p:nvPr/>
        </p:nvSpPr>
        <p:spPr>
          <a:xfrm>
            <a:off x="323995" y="1775164"/>
            <a:ext cx="4679661" cy="1330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AEBI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AHA-II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iSGLT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-2 eta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finerenonarekin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. Lehen 3 hilabeteetan %30era arte onargarria da: dosia murriztea edo erretiratzea saihestu. Handiagoa bada, azpiko kausak baztertu (giltzurruneko estenosia,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AINE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hipobolemia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BG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gernu-buxadura)</a:t>
            </a:r>
            <a:endParaRPr lang="eu-ES" dirty="0"/>
          </a:p>
        </p:txBody>
      </p:sp>
      <p:sp>
        <p:nvSpPr>
          <p:cNvPr id="17" name="Shape 8"/>
          <p:cNvSpPr/>
          <p:nvPr/>
        </p:nvSpPr>
        <p:spPr>
          <a:xfrm>
            <a:off x="169165" y="3793748"/>
            <a:ext cx="4947347" cy="2436664"/>
          </a:xfrm>
          <a:prstGeom prst="roundRect">
            <a:avLst>
              <a:gd name="adj" fmla="val 340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8" name="Shape 9"/>
          <p:cNvSpPr/>
          <p:nvPr/>
        </p:nvSpPr>
        <p:spPr>
          <a:xfrm>
            <a:off x="169165" y="3749333"/>
            <a:ext cx="4874352" cy="45719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19" name="Text 10"/>
          <p:cNvSpPr txBox="1"/>
          <p:nvPr/>
        </p:nvSpPr>
        <p:spPr>
          <a:xfrm>
            <a:off x="749807" y="3895637"/>
            <a:ext cx="3974079" cy="414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400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 erretiratu IG &lt;30 dela eta</a:t>
            </a:r>
          </a:p>
        </p:txBody>
      </p:sp>
      <p:sp>
        <p:nvSpPr>
          <p:cNvPr id="20" name="Text 11"/>
          <p:cNvSpPr txBox="1"/>
          <p:nvPr/>
        </p:nvSpPr>
        <p:spPr>
          <a:xfrm>
            <a:off x="307975" y="4443657"/>
            <a:ext cx="4497602" cy="16590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AEBI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/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AHA-II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mantentzeak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GGKren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fase aurreratuetan giltzurrun hutsegitea atzeratu dezake; onurak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hiperkaliemia-arriskua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gainditzen du, nahiz eta K+-aren jarraipen estuagoa eskatzen duen.</a:t>
            </a:r>
          </a:p>
          <a:p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Nefrologiara bidali K+ &gt;5,5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mEq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/L bada.</a:t>
            </a:r>
          </a:p>
        </p:txBody>
      </p:sp>
      <p:sp>
        <p:nvSpPr>
          <p:cNvPr id="21" name="Text 12"/>
          <p:cNvSpPr txBox="1"/>
          <p:nvPr/>
        </p:nvSpPr>
        <p:spPr>
          <a:xfrm>
            <a:off x="5777395" y="879903"/>
            <a:ext cx="58158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400" b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Hiperkaliemiaren kudeaketa mailakatua</a:t>
            </a:r>
          </a:p>
        </p:txBody>
      </p:sp>
      <p:sp>
        <p:nvSpPr>
          <p:cNvPr id="22" name="Text 13"/>
          <p:cNvSpPr txBox="1"/>
          <p:nvPr/>
        </p:nvSpPr>
        <p:spPr>
          <a:xfrm>
            <a:off x="5211932" y="1233784"/>
            <a:ext cx="6824494" cy="59284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Hiperkaliemia-arriskua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IG jaisten den heinean handitzen da.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AEBI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ARA-II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eta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finerenonak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eragin dezakete; beraz, giltzurruneko funtzioaren eta K+-aren kontrol analitikoa gomendatzen da hasieran, 2-4 astera eta dosia handitzean</a:t>
            </a:r>
            <a:endParaRPr lang="eu-ES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s-ES" dirty="0" err="1"/>
              <a:t>Hiperpotasemia</a:t>
            </a:r>
            <a:r>
              <a:rPr lang="es-ES" dirty="0"/>
              <a:t> </a:t>
            </a:r>
            <a:r>
              <a:rPr lang="es-ES" dirty="0" err="1"/>
              <a:t>arina</a:t>
            </a:r>
            <a:r>
              <a:rPr lang="es-ES" dirty="0"/>
              <a:t> K+ </a:t>
            </a:r>
            <a:r>
              <a:rPr lang="es-ES" dirty="0" err="1"/>
              <a:t>jaisten</a:t>
            </a:r>
            <a:r>
              <a:rPr lang="es-ES" dirty="0"/>
              <a:t> </a:t>
            </a:r>
            <a:r>
              <a:rPr lang="es-ES" dirty="0" err="1"/>
              <a:t>duten</a:t>
            </a:r>
            <a:r>
              <a:rPr lang="es-ES" dirty="0"/>
              <a:t> </a:t>
            </a:r>
            <a:r>
              <a:rPr lang="es-ES" dirty="0" err="1"/>
              <a:t>neurrien</a:t>
            </a:r>
            <a:r>
              <a:rPr lang="es-ES" dirty="0"/>
              <a:t> </a:t>
            </a:r>
            <a:r>
              <a:rPr lang="es-ES" dirty="0" err="1"/>
              <a:t>bidez</a:t>
            </a:r>
            <a:r>
              <a:rPr lang="es-ES" dirty="0"/>
              <a:t> </a:t>
            </a:r>
            <a:r>
              <a:rPr lang="es-ES" dirty="0" err="1"/>
              <a:t>kontrola</a:t>
            </a:r>
            <a:r>
              <a:rPr lang="es-ES" dirty="0"/>
              <a:t> </a:t>
            </a:r>
            <a:r>
              <a:rPr lang="es-ES" dirty="0" err="1"/>
              <a:t>daiteke</a:t>
            </a:r>
            <a:r>
              <a:rPr lang="es-ES" dirty="0"/>
              <a:t>,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dosia jaitsi edo farmako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nefrobabesleak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eten beharrean</a:t>
            </a:r>
            <a:endParaRPr lang="eu-ES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Ahal bada, potasioa handitzen duten farmakoak identifikatu eta erretiratu: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AINE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IBP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trimetoprima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, besteak beste</a:t>
            </a:r>
            <a:endParaRPr lang="eu-ES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K+-aren dietako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ingesta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moderatu (mahaiko gatzaren ordezkoak, elikagai prozesatuak…). Ez gomendatu orokorrean K+ ugari duten fruta eta barazkiak murriztea</a:t>
            </a:r>
            <a:endParaRPr lang="eu-ES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Neurri horiek nahikoak ez badira, diuretikoak eta K+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kelatzaileak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gehi daitezke: </a:t>
            </a:r>
            <a:r>
              <a:rPr lang="es-ES" dirty="0" err="1"/>
              <a:t>Kaltzio</a:t>
            </a:r>
            <a:r>
              <a:rPr lang="es-ES" dirty="0"/>
              <a:t> </a:t>
            </a:r>
            <a:r>
              <a:rPr lang="es-ES" dirty="0" err="1"/>
              <a:t>poliestireno</a:t>
            </a:r>
            <a:r>
              <a:rPr lang="es-ES" dirty="0"/>
              <a:t> </a:t>
            </a:r>
            <a:r>
              <a:rPr lang="es-ES" dirty="0" err="1"/>
              <a:t>sulfonatoa</a:t>
            </a:r>
            <a:r>
              <a:rPr lang="es-ES" dirty="0"/>
              <a:t>, </a:t>
            </a:r>
            <a:r>
              <a:rPr lang="es-ES" dirty="0" err="1"/>
              <a:t>patiromeroa</a:t>
            </a:r>
            <a:r>
              <a:rPr lang="es-ES" dirty="0"/>
              <a:t> eta sodio eta </a:t>
            </a:r>
            <a:r>
              <a:rPr lang="es-ES" dirty="0" err="1"/>
              <a:t>zirkonio</a:t>
            </a:r>
            <a:r>
              <a:rPr lang="es-ES" dirty="0"/>
              <a:t> </a:t>
            </a:r>
            <a:r>
              <a:rPr lang="es-ES" dirty="0" err="1"/>
              <a:t>ziklosilikatoa</a:t>
            </a:r>
            <a:r>
              <a:rPr lang="es-ES" dirty="0"/>
              <a:t> 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(azken biak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ikus-oneesperarekin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; preskripzioa nefrologia, kardiologia eta barne-medikuntzara mugatua)</a:t>
            </a:r>
            <a:endParaRPr lang="eu-ES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Hiperkaliemia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akutua &gt;6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mEq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/L edo </a:t>
            </a:r>
            <a:r>
              <a:rPr lang="eu-ES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EKGko</a:t>
            </a:r>
            <a:r>
              <a:rPr lang="eu-ES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aldaketak → larrialdietara bidali monitorizaziorako</a:t>
            </a:r>
            <a:endParaRPr lang="eu-ES" dirty="0"/>
          </a:p>
        </p:txBody>
      </p:sp>
      <p:sp>
        <p:nvSpPr>
          <p:cNvPr id="23" name="Shape 5"/>
          <p:cNvSpPr/>
          <p:nvPr/>
        </p:nvSpPr>
        <p:spPr>
          <a:xfrm>
            <a:off x="5848004" y="753588"/>
            <a:ext cx="5745266" cy="45719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983446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635" y="52202"/>
            <a:ext cx="10257953" cy="521072"/>
          </a:xfrm>
        </p:spPr>
        <p:txBody>
          <a:bodyPr>
            <a:noAutofit/>
          </a:bodyPr>
          <a:lstStyle/>
          <a:p>
            <a:pPr algn="ctr"/>
            <a:r>
              <a:rPr lang="eu-ES" sz="4000" b="1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Anemia</a:t>
            </a:r>
            <a:endParaRPr lang="eu-ES" sz="4000" b="1" dirty="0">
              <a:solidFill>
                <a:srgbClr val="4E9EBA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589976" y="6355080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7632" y="546482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Shape 4"/>
          <p:cNvSpPr/>
          <p:nvPr/>
        </p:nvSpPr>
        <p:spPr>
          <a:xfrm>
            <a:off x="155576" y="907061"/>
            <a:ext cx="5871152" cy="2230781"/>
          </a:xfrm>
          <a:prstGeom prst="roundRect">
            <a:avLst>
              <a:gd name="adj" fmla="val 3721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2" name="Shape 5"/>
          <p:cNvSpPr/>
          <p:nvPr/>
        </p:nvSpPr>
        <p:spPr>
          <a:xfrm>
            <a:off x="534878" y="780835"/>
            <a:ext cx="5394960" cy="54864"/>
          </a:xfrm>
          <a:prstGeom prst="roundRect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3" name="Text 8"/>
          <p:cNvSpPr txBox="1"/>
          <p:nvPr/>
        </p:nvSpPr>
        <p:spPr>
          <a:xfrm>
            <a:off x="307975" y="3137842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b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Burdina osatzeko gutxi gorabeherako mugak (gomendio ez-sendoak)</a:t>
            </a:r>
            <a:endParaRPr lang="eu-ES" b="1" dirty="0">
              <a:solidFill>
                <a:srgbClr val="4E9EBA"/>
              </a:solidFill>
            </a:endParaRPr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93209"/>
              </p:ext>
            </p:extLst>
          </p:nvPr>
        </p:nvGraphicFramePr>
        <p:xfrm>
          <a:off x="165999" y="3672996"/>
          <a:ext cx="5860729" cy="2791968"/>
        </p:xfrm>
        <a:graphic>
          <a:graphicData uri="http://schemas.openxmlformats.org/drawingml/2006/table">
            <a:tbl>
              <a:tblPr/>
              <a:tblGrid>
                <a:gridCol w="1887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600" b="1">
                          <a:solidFill>
                            <a:srgbClr val="FFFFFF"/>
                          </a:solidFill>
                          <a:latin typeface="+mn-lt"/>
                        </a:rPr>
                        <a:t>Ferritina</a:t>
                      </a:r>
                      <a:endParaRPr lang="eu-ES" sz="16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600" b="1">
                          <a:solidFill>
                            <a:srgbClr val="FFFFFF"/>
                          </a:solidFill>
                          <a:latin typeface="+mn-lt"/>
                        </a:rPr>
                        <a:t>TSAT</a:t>
                      </a:r>
                      <a:endParaRPr lang="eu-ES" sz="16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600" b="1">
                          <a:solidFill>
                            <a:srgbClr val="FFFFFF"/>
                          </a:solidFill>
                          <a:latin typeface="+mn-lt"/>
                        </a:rPr>
                        <a:t>Jarduera iradokia</a:t>
                      </a:r>
                      <a:endParaRPr lang="eu-ES" sz="16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400" dirty="0">
                          <a:solidFill>
                            <a:srgbClr val="1A1A1A"/>
                          </a:solidFill>
                          <a:latin typeface="+mn-lt"/>
                        </a:rPr>
                        <a:t>&lt;45 </a:t>
                      </a:r>
                      <a:r>
                        <a:rPr lang="eu-ES" sz="1400" dirty="0" err="1">
                          <a:solidFill>
                            <a:srgbClr val="1A1A1A"/>
                          </a:solidFill>
                          <a:latin typeface="+mn-lt"/>
                        </a:rPr>
                        <a:t>ng</a:t>
                      </a:r>
                      <a:r>
                        <a:rPr lang="eu-ES" sz="1400" dirty="0">
                          <a:solidFill>
                            <a:srgbClr val="1A1A1A"/>
                          </a:solidFill>
                          <a:latin typeface="+mn-lt"/>
                        </a:rPr>
                        <a:t>/ml (edo </a:t>
                      </a:r>
                      <a:r>
                        <a:rPr lang="es-ES" sz="1400" kern="1200" dirty="0" err="1">
                          <a:solidFill>
                            <a:srgbClr val="1A1A1A"/>
                          </a:solidFill>
                          <a:latin typeface="+mn-lt"/>
                          <a:ea typeface="+mn-ea"/>
                          <a:cs typeface="+mn-cs"/>
                        </a:rPr>
                        <a:t>bolumen</a:t>
                      </a:r>
                      <a:r>
                        <a:rPr lang="es-ES" sz="1400" kern="1200" dirty="0">
                          <a:solidFill>
                            <a:srgbClr val="1A1A1A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400" kern="1200" dirty="0" err="1">
                          <a:solidFill>
                            <a:srgbClr val="1A1A1A"/>
                          </a:solidFill>
                          <a:latin typeface="+mn-lt"/>
                          <a:ea typeface="+mn-ea"/>
                          <a:cs typeface="+mn-cs"/>
                        </a:rPr>
                        <a:t>korpuskularra</a:t>
                      </a:r>
                      <a:r>
                        <a:rPr lang="es-ES" sz="1400" kern="1200" dirty="0">
                          <a:solidFill>
                            <a:srgbClr val="1A1A1A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u-ES" sz="1400" kern="1200" dirty="0">
                          <a:solidFill>
                            <a:srgbClr val="1A1A1A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u-ES" sz="1400" dirty="0">
                          <a:solidFill>
                            <a:srgbClr val="1A1A1A"/>
                          </a:solidFill>
                          <a:latin typeface="+mn-lt"/>
                        </a:rPr>
                        <a:t>&lt;80 </a:t>
                      </a:r>
                      <a:r>
                        <a:rPr lang="eu-ES" sz="1400" dirty="0" err="1">
                          <a:solidFill>
                            <a:srgbClr val="1A1A1A"/>
                          </a:solidFill>
                          <a:latin typeface="+mn-lt"/>
                        </a:rPr>
                        <a:t>fl</a:t>
                      </a:r>
                      <a:r>
                        <a:rPr lang="eu-ES" sz="1400" dirty="0">
                          <a:solidFill>
                            <a:srgbClr val="1A1A1A"/>
                          </a:solidFill>
                          <a:latin typeface="+mn-lt"/>
                        </a:rPr>
                        <a:t>)</a:t>
                      </a:r>
                      <a:endParaRPr lang="eu-E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—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400">
                          <a:solidFill>
                            <a:srgbClr val="1A1A1A"/>
                          </a:solidFill>
                          <a:latin typeface="+mn-lt"/>
                        </a:rPr>
                        <a:t>Jatorri odoljarioduna ikertu; bigarren mailara bideratzea baloratu (digestio-aparatua, ginekologia, urologia)</a:t>
                      </a:r>
                      <a:endParaRPr lang="eu-E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&lt;100 ng/ml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400">
                          <a:solidFill>
                            <a:srgbClr val="1A1A1A"/>
                          </a:solidFill>
                          <a:latin typeface="+mn-lt"/>
                        </a:rPr>
                        <a:t>&lt;%40</a:t>
                      </a:r>
                      <a:endParaRPr lang="eu-E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400">
                          <a:solidFill>
                            <a:srgbClr val="1A1A1A"/>
                          </a:solidFill>
                          <a:latin typeface="+mn-lt"/>
                        </a:rPr>
                        <a:t>Burdinarekin tratamendua hastea iradokitzen da</a:t>
                      </a:r>
                      <a:endParaRPr lang="eu-E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100-300 ng/ml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400">
                          <a:solidFill>
                            <a:srgbClr val="1A1A1A"/>
                          </a:solidFill>
                          <a:latin typeface="+mn-lt"/>
                        </a:rPr>
                        <a:t>&lt;%25</a:t>
                      </a:r>
                      <a:endParaRPr lang="eu-E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400">
                          <a:solidFill>
                            <a:srgbClr val="1A1A1A"/>
                          </a:solidFill>
                          <a:latin typeface="+mn-lt"/>
                        </a:rPr>
                        <a:t>Burdinarekin tratamendua hastea iradokitzen da</a:t>
                      </a:r>
                      <a:endParaRPr lang="eu-E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+mn-lt"/>
                        </a:rPr>
                        <a:t>&gt;700 ng/ml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400">
                          <a:solidFill>
                            <a:srgbClr val="1A1A1A"/>
                          </a:solidFill>
                          <a:latin typeface="+mn-lt"/>
                        </a:rPr>
                        <a:t>≥%40</a:t>
                      </a:r>
                      <a:endParaRPr lang="eu-E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u-ES" sz="1400" dirty="0">
                          <a:solidFill>
                            <a:srgbClr val="1A1A1A"/>
                          </a:solidFill>
                          <a:latin typeface="+mn-lt"/>
                        </a:rPr>
                        <a:t>Zentzuzkoa da osagarria etetea</a:t>
                      </a:r>
                      <a:endParaRPr lang="eu-ES" sz="14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Shape 9"/>
          <p:cNvSpPr/>
          <p:nvPr/>
        </p:nvSpPr>
        <p:spPr>
          <a:xfrm>
            <a:off x="6234421" y="915845"/>
            <a:ext cx="5748251" cy="2960490"/>
          </a:xfrm>
          <a:prstGeom prst="roundRect">
            <a:avLst>
              <a:gd name="adj" fmla="val 3200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6" name="Shape 10"/>
          <p:cNvSpPr/>
          <p:nvPr/>
        </p:nvSpPr>
        <p:spPr>
          <a:xfrm>
            <a:off x="6249878" y="780835"/>
            <a:ext cx="5349240" cy="54864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7" name="Shape 13"/>
          <p:cNvSpPr/>
          <p:nvPr/>
        </p:nvSpPr>
        <p:spPr>
          <a:xfrm>
            <a:off x="6208064" y="4134877"/>
            <a:ext cx="5748250" cy="2220203"/>
          </a:xfrm>
          <a:prstGeom prst="roundRect">
            <a:avLst>
              <a:gd name="adj" fmla="val 3404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8" name="Shape 14"/>
          <p:cNvSpPr/>
          <p:nvPr/>
        </p:nvSpPr>
        <p:spPr>
          <a:xfrm>
            <a:off x="6249878" y="4029612"/>
            <a:ext cx="5349240" cy="54864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9" name="Text 7"/>
          <p:cNvSpPr txBox="1"/>
          <p:nvPr/>
        </p:nvSpPr>
        <p:spPr>
          <a:xfrm>
            <a:off x="279788" y="950903"/>
            <a:ext cx="5650050" cy="2256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u-ES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Ohiko konplikazioa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bizi-kalitate txikiagoa, ↑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morbimortalitatea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eta progresioa. Kausa nagusia: eritropoietina endogenoaren ekoizpen desegokia, baita burdinaren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biodisponibilitate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txikia ere. Anemiaren eta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burdin-gabeziaren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detekzio-analitikak egitea gomendatzen da susmo klinikoa dagoenean, sintomen arabera, eta aldizka jarraipenean.</a:t>
            </a:r>
            <a:endParaRPr lang="eu-ES" dirty="0"/>
          </a:p>
        </p:txBody>
      </p:sp>
      <p:sp>
        <p:nvSpPr>
          <p:cNvPr id="31" name="Text 12"/>
          <p:cNvSpPr txBox="1"/>
          <p:nvPr/>
        </p:nvSpPr>
        <p:spPr>
          <a:xfrm>
            <a:off x="6360528" y="1402170"/>
            <a:ext cx="5496036" cy="2496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u-ES" b="1" dirty="0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Aho-bidea edo </a:t>
            </a:r>
            <a:r>
              <a:rPr lang="eu-ES" b="1" dirty="0" err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ZB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anemia- eta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burdin-gabeziaren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mailaren, tolerantziaren, eskuragarritasunaren, pazientearen lehentasunen eta kostuaren arabera. </a:t>
            </a:r>
          </a:p>
          <a:p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ZB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bideak (ospitalean), burdinaren eta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Hb-ren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igoera azkarragoa eta handiagoa lortzen du, nahiz eta garrantzi klinikoa guztiz finkatuta ez egon. Tratamendua etetea zentzuzkoa da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ferritina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&gt;700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/ml denean, </a:t>
            </a:r>
            <a:r>
              <a:rPr lang="eu-E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TSAT</a:t>
            </a:r>
            <a:r>
              <a:rPr lang="eu-E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≥%40 denean edo infekzio sistemikoan.</a:t>
            </a:r>
            <a:endParaRPr lang="eu-ES" dirty="0"/>
          </a:p>
        </p:txBody>
      </p:sp>
      <p:sp>
        <p:nvSpPr>
          <p:cNvPr id="32" name="Text 11"/>
          <p:cNvSpPr txBox="1"/>
          <p:nvPr/>
        </p:nvSpPr>
        <p:spPr>
          <a:xfrm>
            <a:off x="6433468" y="960842"/>
            <a:ext cx="2897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000" b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Osatze-bidea</a:t>
            </a:r>
          </a:p>
        </p:txBody>
      </p:sp>
      <p:sp>
        <p:nvSpPr>
          <p:cNvPr id="33" name="Text 15"/>
          <p:cNvSpPr txBox="1"/>
          <p:nvPr/>
        </p:nvSpPr>
        <p:spPr>
          <a:xfrm>
            <a:off x="6451046" y="4169409"/>
            <a:ext cx="4946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u-ES" sz="2000" b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Eritropoiesia estimulatzen duten agenteak (EEA)</a:t>
            </a:r>
          </a:p>
        </p:txBody>
      </p:sp>
      <p:sp>
        <p:nvSpPr>
          <p:cNvPr id="34" name="Text 16"/>
          <p:cNvSpPr txBox="1"/>
          <p:nvPr/>
        </p:nvSpPr>
        <p:spPr>
          <a:xfrm>
            <a:off x="6327529" y="4801788"/>
            <a:ext cx="556203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u-ES" b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Ospitale-dispentsazioko medikamentuak</a:t>
            </a:r>
            <a:r>
              <a:rPr lang="eu-ES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nekea hobetzen dute eta GGKri lotutako anemia duten pazienteen transfusio-beharra ↓. </a:t>
            </a: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33181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635" y="-109565"/>
            <a:ext cx="10515600" cy="732155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b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b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es-ES" b="1" dirty="0" err="1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Hezurren</a:t>
            </a:r>
            <a:r>
              <a:rPr lang="es-ES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es-ES" b="1" dirty="0" err="1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nahasmendu</a:t>
            </a:r>
            <a:r>
              <a:rPr lang="es-ES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es-ES" b="1" dirty="0" err="1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minerala</a:t>
            </a:r>
            <a:r>
              <a:rPr lang="es-ES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b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br>
              <a:rPr lang="es-ES" sz="4000" b="1" dirty="0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endParaRPr lang="eu-ES" b="1" dirty="0">
              <a:solidFill>
                <a:srgbClr val="4E9EBA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239907"/>
            <a:ext cx="10856798" cy="544742"/>
            <a:chOff x="621635" y="6239907"/>
            <a:chExt cx="10856798" cy="544742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4103974" y="6249023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3802" y="705370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77922" y="1131297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>
              <a:solidFill>
                <a:srgbClr val="4E9EBA"/>
              </a:solidFill>
              <a:ea typeface="Calibri" pitchFamily="34" charset="-122"/>
              <a:cs typeface="Calibri" pitchFamily="34" charset="-120"/>
            </a:endParaRPr>
          </a:p>
          <a:p>
            <a:endParaRPr lang="es-ES" sz="24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4" name="Shape 4"/>
          <p:cNvSpPr/>
          <p:nvPr/>
        </p:nvSpPr>
        <p:spPr>
          <a:xfrm>
            <a:off x="262163" y="884665"/>
            <a:ext cx="11658503" cy="5155840"/>
          </a:xfrm>
          <a:prstGeom prst="roundRect">
            <a:avLst>
              <a:gd name="adj" fmla="val 1468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5" name="Shape 5"/>
          <p:cNvSpPr/>
          <p:nvPr/>
        </p:nvSpPr>
        <p:spPr>
          <a:xfrm>
            <a:off x="337694" y="873893"/>
            <a:ext cx="11353702" cy="47231"/>
          </a:xfrm>
          <a:prstGeom prst="roundRect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7" name="Text 7"/>
          <p:cNvSpPr txBox="1"/>
          <p:nvPr/>
        </p:nvSpPr>
        <p:spPr>
          <a:xfrm>
            <a:off x="460375" y="1131297"/>
            <a:ext cx="11262081" cy="4699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u-ES" sz="24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Metabolismo mineralaren alterazio progresiboak </a:t>
            </a:r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hasierako faseetatik: Ca, fosfato, D bitamina, </a:t>
            </a:r>
            <a:r>
              <a:rPr lang="eu-E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PTH</a:t>
            </a:r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eta </a:t>
            </a:r>
            <a:r>
              <a:rPr lang="es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fibroblasto 23aren </a:t>
            </a:r>
            <a:r>
              <a:rPr lang="es-E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hazkuntza-faktorea</a:t>
            </a:r>
            <a:r>
              <a:rPr lang="es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mailen aldaketak. IG jaisten den heinean larritu egiten dira, eta </a:t>
            </a:r>
            <a:r>
              <a:rPr lang="eu-E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osteodistrofia</a:t>
            </a:r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u-E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renala</a:t>
            </a:r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eta kanpo-eskeletoko </a:t>
            </a:r>
            <a:r>
              <a:rPr lang="eu-E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kalzifikazio</a:t>
            </a:r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baskularra eragin ditzakete.</a:t>
            </a:r>
            <a:endParaRPr lang="eu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u-ES" sz="24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Estadio aurreratuetan</a:t>
            </a:r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:</a:t>
            </a:r>
          </a:p>
          <a:p>
            <a:pPr lvl="1"/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• Fosfatoaren murrizketa dietetikoa eta </a:t>
            </a:r>
            <a:r>
              <a:rPr lang="eu-E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fosforo-kelatzaileen</a:t>
            </a:r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administrazioa, </a:t>
            </a:r>
            <a:r>
              <a:rPr lang="eu-E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kalzifikazio</a:t>
            </a:r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baskular goiztiarraren arriskua murrizteko</a:t>
            </a:r>
            <a:endParaRPr lang="eu-ES" sz="2400" dirty="0"/>
          </a:p>
          <a:p>
            <a:pPr lvl="1"/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• D bitaminaren osagarriak, </a:t>
            </a:r>
            <a:r>
              <a:rPr lang="eu-ES" sz="24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hiperparatiroidismo</a:t>
            </a:r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sekundarioa kontrolatzeko eta hezurren osasunari eusteko</a:t>
            </a:r>
            <a:endParaRPr lang="eu-ES" sz="2400" dirty="0"/>
          </a:p>
          <a:p>
            <a:pPr lvl="1"/>
            <a:r>
              <a:rPr lang="eu-ES" sz="2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• Aho-bidezko sodio bikarbonatoa, azidosi metabolikoa zuzentzeko</a:t>
            </a:r>
            <a:endParaRPr lang="eu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u-ES" sz="2400" b="1" dirty="0">
                <a:ea typeface="Calibri" pitchFamily="34" charset="-122"/>
                <a:cs typeface="Calibri" pitchFamily="34" charset="-120"/>
              </a:rPr>
              <a:t>Neurri hauetako batek ere ez du </a:t>
            </a:r>
            <a:r>
              <a:rPr lang="eu-ES" sz="2400" dirty="0">
                <a:ea typeface="Calibri" pitchFamily="34" charset="-122"/>
                <a:cs typeface="Calibri" pitchFamily="34" charset="-120"/>
              </a:rPr>
              <a:t>orain arte onura kliniko koherenterik frogatu</a:t>
            </a:r>
            <a:endParaRPr lang="eu-ES" sz="2400" dirty="0"/>
          </a:p>
        </p:txBody>
      </p:sp>
    </p:spTree>
    <p:extLst>
      <p:ext uri="{BB962C8B-B14F-4D97-AF65-F5344CB8AC3E}">
        <p14:creationId xmlns:p14="http://schemas.microsoft.com/office/powerpoint/2010/main" val="1380539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635" y="-109565"/>
            <a:ext cx="10515600" cy="732155"/>
          </a:xfrm>
        </p:spPr>
        <p:txBody>
          <a:bodyPr>
            <a:normAutofit/>
          </a:bodyPr>
          <a:lstStyle/>
          <a:p>
            <a:pPr algn="ctr"/>
            <a:r>
              <a:rPr lang="eu-ES" sz="4000" b="1">
                <a:solidFill>
                  <a:srgbClr val="4E9EB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Hiperurizemia</a:t>
            </a:r>
            <a:endParaRPr lang="eu-ES" sz="4000" b="1" dirty="0">
              <a:solidFill>
                <a:srgbClr val="4E9EBA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433802" y="1393371"/>
            <a:ext cx="11044631" cy="4718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239907"/>
            <a:ext cx="10856798" cy="544742"/>
            <a:chOff x="621635" y="6239907"/>
            <a:chExt cx="10856798" cy="544742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4103974" y="6249023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" name="Conector recto 11"/>
          <p:cNvCxnSpPr/>
          <p:nvPr/>
        </p:nvCxnSpPr>
        <p:spPr>
          <a:xfrm>
            <a:off x="431784" y="558481"/>
            <a:ext cx="11161486" cy="7257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blob:https://gemini.google.com/60c85acd-86fd-43f6-af92-56bd6cab1b7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77922" y="1131297"/>
            <a:ext cx="11588556" cy="57267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>
              <a:solidFill>
                <a:srgbClr val="4E9EBA"/>
              </a:solidFill>
              <a:ea typeface="Calibri" pitchFamily="34" charset="-122"/>
              <a:cs typeface="Calibri" pitchFamily="34" charset="-120"/>
            </a:endParaRPr>
          </a:p>
          <a:p>
            <a:endParaRPr lang="es-ES" sz="24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4" name="Shape 8"/>
          <p:cNvSpPr/>
          <p:nvPr/>
        </p:nvSpPr>
        <p:spPr>
          <a:xfrm>
            <a:off x="460374" y="924033"/>
            <a:ext cx="10806339" cy="2764436"/>
          </a:xfrm>
          <a:prstGeom prst="roundRect">
            <a:avLst>
              <a:gd name="adj" fmla="val 2963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5" name="Shape 9"/>
          <p:cNvSpPr/>
          <p:nvPr/>
        </p:nvSpPr>
        <p:spPr>
          <a:xfrm flipV="1">
            <a:off x="460375" y="878314"/>
            <a:ext cx="10806338" cy="45719"/>
          </a:xfrm>
          <a:prstGeom prst="roundRect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7" name="Text 11"/>
          <p:cNvSpPr txBox="1"/>
          <p:nvPr/>
        </p:nvSpPr>
        <p:spPr>
          <a:xfrm>
            <a:off x="557362" y="1255730"/>
            <a:ext cx="10504506" cy="2222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u-ES" sz="20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Giltzurruneko azido urikoaren kanporaketa murrizteak </a:t>
            </a:r>
            <a:r>
              <a:rPr lang="eu-ES" sz="20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hiperurizemia</a:t>
            </a:r>
            <a:r>
              <a:rPr lang="eu-E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errazten du; </a:t>
            </a:r>
            <a:r>
              <a:rPr lang="eu-ES" sz="20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GGK</a:t>
            </a:r>
            <a:r>
              <a:rPr lang="eu-E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eta IG &lt;60 duten pazienteetan prebalentzia populazio orokorrean baino bikoitza da gutxi gorabehera</a:t>
            </a:r>
            <a:endParaRPr lang="eu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u-ES" sz="20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Hiperurizemia</a:t>
            </a:r>
            <a:r>
              <a:rPr lang="eu-E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u-ES" sz="20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asintomatikoa</a:t>
            </a:r>
            <a:r>
              <a:rPr lang="eu-E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bada, </a:t>
            </a:r>
            <a:r>
              <a:rPr lang="eu-ES" sz="20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ez dago tratamendu farmakologikorik gomendatzen </a:t>
            </a:r>
            <a:r>
              <a:rPr lang="eu-ES" sz="20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GGKren</a:t>
            </a:r>
            <a:r>
              <a:rPr lang="eu-E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progresioa atzeratzeko. </a:t>
            </a:r>
            <a:r>
              <a:rPr lang="eu-ES" sz="20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GGK</a:t>
            </a:r>
            <a:r>
              <a:rPr lang="eu-E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eta </a:t>
            </a:r>
            <a:r>
              <a:rPr lang="eu-ES" sz="20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hiperurizemia</a:t>
            </a:r>
            <a:r>
              <a:rPr lang="eu-E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sintomatikoa (gota) duten pertsonetan, kontuan hartu xantina-oxidasaren inhibitzailea (</a:t>
            </a:r>
            <a:r>
              <a:rPr lang="eu-ES" sz="20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alopurinola</a:t>
            </a:r>
            <a:r>
              <a:rPr lang="eu-E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 hautazkoa, edo </a:t>
            </a:r>
            <a:r>
              <a:rPr lang="eu-ES" sz="2000" dirty="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febuxostata</a:t>
            </a:r>
            <a:r>
              <a:rPr lang="eu-ES" sz="20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) lehen episodioaren ondoren, batez ere saihets daitekeen faktore eragilerik ez badago edo azido uriko serikoa &gt;9 mg/dl bada</a:t>
            </a:r>
            <a:endParaRPr lang="eu-ES" sz="2000" dirty="0"/>
          </a:p>
        </p:txBody>
      </p:sp>
      <p:sp>
        <p:nvSpPr>
          <p:cNvPr id="28" name="Shape 12"/>
          <p:cNvSpPr/>
          <p:nvPr/>
        </p:nvSpPr>
        <p:spPr>
          <a:xfrm>
            <a:off x="460375" y="3887871"/>
            <a:ext cx="10806338" cy="2377440"/>
          </a:xfrm>
          <a:prstGeom prst="roundRect">
            <a:avLst>
              <a:gd name="adj" fmla="val 3077"/>
            </a:avLst>
          </a:prstGeom>
          <a:solidFill>
            <a:srgbClr val="EAF2F5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29" name="Shape 13"/>
          <p:cNvSpPr/>
          <p:nvPr/>
        </p:nvSpPr>
        <p:spPr>
          <a:xfrm>
            <a:off x="460375" y="3887871"/>
            <a:ext cx="10676860" cy="45719"/>
          </a:xfrm>
          <a:prstGeom prst="roundRect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u-ES"/>
          </a:p>
        </p:txBody>
      </p:sp>
      <p:sp>
        <p:nvSpPr>
          <p:cNvPr id="30" name="Text 14"/>
          <p:cNvSpPr txBox="1"/>
          <p:nvPr/>
        </p:nvSpPr>
        <p:spPr>
          <a:xfrm>
            <a:off x="661543" y="4034175"/>
            <a:ext cx="4946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u-ES" sz="2400" b="1">
                <a:solidFill>
                  <a:srgbClr val="4E9E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Gotaren eraso akutua</a:t>
            </a:r>
            <a:endParaRPr lang="eu-ES" sz="2400" b="1" dirty="0">
              <a:solidFill>
                <a:srgbClr val="4E9EBA"/>
              </a:solidFill>
            </a:endParaRPr>
          </a:p>
        </p:txBody>
      </p:sp>
      <p:sp>
        <p:nvSpPr>
          <p:cNvPr id="31" name="Text 15"/>
          <p:cNvSpPr txBox="1"/>
          <p:nvPr/>
        </p:nvSpPr>
        <p:spPr>
          <a:xfrm>
            <a:off x="661542" y="4399935"/>
            <a:ext cx="10400325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u-E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Nahiago da </a:t>
            </a:r>
            <a:r>
              <a:rPr lang="eu-ES" sz="2000" b="1" dirty="0" err="1">
                <a:solidFill>
                  <a:srgbClr val="4E9EB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kolxizina</a:t>
            </a:r>
            <a:r>
              <a:rPr lang="eu-ES" sz="2000" b="1" dirty="0">
                <a:solidFill>
                  <a:srgbClr val="4E9EB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 dosi baxutan </a:t>
            </a:r>
            <a:r>
              <a:rPr lang="eu-E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edo artikulazioaren barneko kortikoideak </a:t>
            </a:r>
            <a:r>
              <a:rPr lang="eu-ES" sz="2000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AINEn</a:t>
            </a:r>
            <a:r>
              <a:rPr lang="eu-E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 aldean, arrisku </a:t>
            </a:r>
            <a:r>
              <a:rPr lang="eu-ES" sz="2000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nefrotoxikoagatik</a:t>
            </a:r>
            <a:r>
              <a:rPr lang="eu-E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. </a:t>
            </a:r>
            <a:r>
              <a:rPr lang="eu-ES" sz="2000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Kolxizinaren</a:t>
            </a:r>
            <a:r>
              <a:rPr lang="eu-E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 dosia erdira murriztu IG &lt;50 bada eta/edo hartzeen arteko tartea handitu; </a:t>
            </a:r>
            <a:r>
              <a:rPr lang="eu-ES" sz="2000" b="1" dirty="0">
                <a:solidFill>
                  <a:srgbClr val="4E9EB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kontraindikatuta dago IG &lt;30 bada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u-ES" sz="2000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iSGLT</a:t>
            </a:r>
            <a:r>
              <a:rPr lang="eu-E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-2k azido urikoaren mailak murrizten ditu (testuinguru honetan eragin onuragarria). Diuretiko </a:t>
            </a:r>
            <a:r>
              <a:rPr lang="eu-ES" sz="2000" dirty="0" err="1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tiazidikoek</a:t>
            </a:r>
            <a:r>
              <a:rPr lang="eu-ES" sz="2000" dirty="0">
                <a:solidFill>
                  <a:srgbClr val="1A1A1A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 eta Henleren kiribileko diuretikoek handitu egiten dute</a:t>
            </a:r>
            <a:endParaRPr lang="eu-E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581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4560" y="365125"/>
            <a:ext cx="8379229" cy="732155"/>
          </a:xfrm>
        </p:spPr>
        <p:txBody>
          <a:bodyPr>
            <a:normAutofit/>
          </a:bodyPr>
          <a:lstStyle/>
          <a:p>
            <a:pPr algn="ctr"/>
            <a:r>
              <a:rPr lang="eu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Funtsezko ideiak (1/2)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903677" cy="2036617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1465897" y="1544155"/>
            <a:ext cx="10366873" cy="456627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u-ES" sz="2600" dirty="0" err="1">
                <a:ea typeface="Calibri" pitchFamily="34" charset="-122"/>
                <a:cs typeface="Calibri" pitchFamily="34" charset="-120"/>
              </a:rPr>
              <a:t>GGK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u-E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ohikoa eta asintomatikoa da 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fase aurreratuetara arte</a:t>
            </a:r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u-ES" sz="2600" dirty="0" err="1">
                <a:ea typeface="Calibri" pitchFamily="34" charset="-122"/>
                <a:cs typeface="Calibri" pitchFamily="34" charset="-120"/>
              </a:rPr>
              <a:t>GGK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u-E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azpidiagnostikatuta</a:t>
            </a:r>
            <a:r>
              <a:rPr lang="eu-E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dago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, beraz, paziente askok ez dute behar duten jarraipena eta tratamendua jasotzen</a:t>
            </a:r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u-ES" sz="2600" dirty="0">
                <a:ea typeface="Calibri" pitchFamily="34" charset="-122"/>
                <a:cs typeface="Calibri" pitchFamily="34" charset="-120"/>
              </a:rPr>
              <a:t>Ez da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GGK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diagnostikatu behar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GITaren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eta/edo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albuminuriaren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estimazio bakar batekin</a:t>
            </a:r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u-ES" sz="2600" dirty="0">
                <a:ea typeface="Calibri" pitchFamily="34" charset="-122"/>
                <a:cs typeface="Calibri" pitchFamily="34" charset="-120"/>
              </a:rPr>
              <a:t>Garrantzitsua da </a:t>
            </a:r>
            <a:r>
              <a:rPr lang="eu-E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HTAren</a:t>
            </a:r>
            <a:r>
              <a:rPr lang="eu-E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eta </a:t>
            </a:r>
            <a:r>
              <a:rPr lang="eu-E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DMaren</a:t>
            </a:r>
            <a:r>
              <a:rPr lang="eu-E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kontrol egokia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, giltzurrun-hutsegitearen kausa ohikoenak baitira</a:t>
            </a:r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u-ES" sz="2600" dirty="0">
                <a:ea typeface="Calibri" pitchFamily="34" charset="-122"/>
                <a:cs typeface="Calibri" pitchFamily="34" charset="-120"/>
              </a:rPr>
              <a:t>Hauek dira </a:t>
            </a:r>
            <a:r>
              <a:rPr lang="eu-ES" sz="2600" b="1" dirty="0" err="1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GGKren</a:t>
            </a:r>
            <a:r>
              <a:rPr lang="eu-E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 progresioa moteltzen dutela frogatu duten farmakoak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: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AEBI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/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AHA-II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iSGLT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-2,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finerenona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eta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semaglutida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s.c</a:t>
            </a:r>
            <a:r>
              <a:rPr lang="eu-ES" dirty="0">
                <a:ea typeface="Calibri" pitchFamily="34" charset="-122"/>
                <a:cs typeface="Calibri" pitchFamily="34" charset="-120"/>
              </a:rPr>
              <a:t>.</a:t>
            </a:r>
            <a:endParaRPr lang="eu-ES" dirty="0"/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endParaRPr lang="en-US" sz="2600" dirty="0"/>
          </a:p>
          <a:p>
            <a:pPr marL="0" indent="0">
              <a:buNone/>
            </a:pPr>
            <a:endParaRPr lang="es-ES" sz="2000" dirty="0"/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1" name="Conector recto 10"/>
          <p:cNvCxnSpPr/>
          <p:nvPr/>
        </p:nvCxnSpPr>
        <p:spPr>
          <a:xfrm>
            <a:off x="1777970" y="1097280"/>
            <a:ext cx="9402066" cy="0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048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4560" y="365125"/>
            <a:ext cx="8379229" cy="732155"/>
          </a:xfrm>
        </p:spPr>
        <p:txBody>
          <a:bodyPr/>
          <a:lstStyle/>
          <a:p>
            <a:pPr algn="ctr"/>
            <a:r>
              <a:rPr lang="eu-ES" sz="4000">
                <a:solidFill>
                  <a:srgbClr val="4E9EBA"/>
                </a:solidFill>
                <a:latin typeface="Arial Black" pitchFamily="34" charset="0"/>
              </a:rPr>
              <a:t>Funtsezko ideiak </a:t>
            </a:r>
            <a:r>
              <a:rPr lang="eu-ES" sz="400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(2/2</a:t>
            </a:r>
            <a:r>
              <a:rPr lang="eu-ES" sz="4000" dirty="0">
                <a:solidFill>
                  <a:srgbClr val="4E9EBA"/>
                </a:solidFill>
                <a:latin typeface="Arial Black" pitchFamily="34" charset="0"/>
                <a:ea typeface="+mn-ea"/>
                <a:cs typeface="+mn-cs"/>
              </a:rPr>
              <a:t>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903677" cy="2036617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1340858" y="1631906"/>
            <a:ext cx="10439957" cy="471100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u-ES" sz="2600" dirty="0">
                <a:ea typeface="Calibri" pitchFamily="34" charset="-122"/>
                <a:cs typeface="Calibri" pitchFamily="34" charset="-120"/>
              </a:rPr>
              <a:t>Ez dago jakiterik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GGKren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ikuspegi optimoa </a:t>
            </a:r>
            <a:r>
              <a:rPr lang="eu-E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tratamendu sekuentziala 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ala </a:t>
            </a:r>
            <a:r>
              <a:rPr lang="eu-E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hasieratik konbinatua den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. Ebidentzia gehiago behar da terapia konbinatuaren ondorio klinikoak, hasteko ordena optimoa,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albuminuriarik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gabeko pazienteetan eta zenbait patologia eta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AKB-faktore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dituzten pazienteetan onuraren maila definitzeko</a:t>
            </a:r>
            <a:endParaRPr lang="eu-ES" sz="2600" dirty="0"/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u-ES" sz="2600" dirty="0" err="1">
                <a:ea typeface="Calibri" pitchFamily="34" charset="-122"/>
                <a:cs typeface="Calibri" pitchFamily="34" charset="-120"/>
              </a:rPr>
              <a:t>AEBI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AHA-II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edo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finerenonarekin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 tratamendua hasten zaien pazienteetan, </a:t>
            </a:r>
            <a:r>
              <a:rPr lang="eu-ES" sz="2600" b="1" dirty="0">
                <a:solidFill>
                  <a:srgbClr val="4E9EBA"/>
                </a:solidFill>
                <a:ea typeface="Calibri" pitchFamily="34" charset="-122"/>
                <a:cs typeface="Calibri" pitchFamily="34" charset="-120"/>
              </a:rPr>
              <a:t>potasioa eta IG monitorizatu behar dira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. IG %30era arteko jaitsierak onargarriak dira, eta ez da tratamendua eten behar</a:t>
            </a:r>
            <a:endParaRPr lang="eu-ES" sz="2600" dirty="0"/>
          </a:p>
          <a:p>
            <a:pPr>
              <a:spcAft>
                <a:spcPts val="13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u-ES" sz="2600" dirty="0" err="1">
                <a:ea typeface="Calibri" pitchFamily="34" charset="-122"/>
                <a:cs typeface="Calibri" pitchFamily="34" charset="-120"/>
              </a:rPr>
              <a:t>iSGLT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-2rekin eta </a:t>
            </a:r>
            <a:r>
              <a:rPr lang="eu-ES" sz="2600" dirty="0" err="1">
                <a:ea typeface="Calibri" pitchFamily="34" charset="-122"/>
                <a:cs typeface="Calibri" pitchFamily="34" charset="-120"/>
              </a:rPr>
              <a:t>arGLP</a:t>
            </a:r>
            <a:r>
              <a:rPr lang="eu-ES" sz="2600" dirty="0">
                <a:ea typeface="Calibri" pitchFamily="34" charset="-122"/>
                <a:cs typeface="Calibri" pitchFamily="34" charset="-120"/>
              </a:rPr>
              <a:t>-1ekin hasteak ez du monitorizazio gehigarririk behar</a:t>
            </a:r>
            <a:endParaRPr lang="eu-ES" sz="2600" dirty="0"/>
          </a:p>
          <a:p>
            <a:pPr>
              <a:buFont typeface="Wingdings" panose="05000000000000000000" pitchFamily="2" charset="2"/>
              <a:buChar char="ü"/>
            </a:pPr>
            <a:endParaRPr lang="es-ES" sz="2400" b="1" dirty="0">
              <a:solidFill>
                <a:srgbClr val="4E9EBA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ES" sz="400" dirty="0"/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endParaRPr lang="es-ES" sz="2000" b="1" dirty="0">
              <a:solidFill>
                <a:srgbClr val="4E9EBA"/>
              </a:solidFill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8" name="Imagen 7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8" descr="Archivo:Osakidetza.svg - Wikipedia, la enciclopedia libr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Imagen 9" descr="salud_lateral_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4" name="Conector recto 13"/>
          <p:cNvCxnSpPr/>
          <p:nvPr/>
        </p:nvCxnSpPr>
        <p:spPr>
          <a:xfrm>
            <a:off x="1777970" y="1097280"/>
            <a:ext cx="9869744" cy="0"/>
          </a:xfrm>
          <a:prstGeom prst="line">
            <a:avLst/>
          </a:prstGeom>
          <a:ln w="25400">
            <a:solidFill>
              <a:srgbClr val="4E9E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37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1698" y="1105592"/>
            <a:ext cx="9236826" cy="606829"/>
          </a:xfrm>
        </p:spPr>
        <p:txBody>
          <a:bodyPr>
            <a:normAutofit fontScale="90000"/>
          </a:bodyPr>
          <a:lstStyle/>
          <a:p>
            <a:pPr algn="ctr"/>
            <a:r>
              <a:rPr lang="eu-ES" sz="4000" b="1">
                <a:solidFill>
                  <a:srgbClr val="4BACC6"/>
                </a:solidFill>
                <a:latin typeface="Arial Black" pitchFamily="34" charset="0"/>
              </a:rPr>
              <a:t>Informazio eta bibliografia gehiagorako…</a:t>
            </a:r>
            <a:br>
              <a:rPr lang="es-ES" sz="4000" b="1" dirty="0">
                <a:solidFill>
                  <a:srgbClr val="4BACC6"/>
                </a:solidFill>
                <a:latin typeface="Arial Black" pitchFamily="34" charset="0"/>
              </a:rPr>
            </a:br>
            <a:endParaRPr lang="eu-ES" sz="4000" dirty="0">
              <a:solidFill>
                <a:srgbClr val="4E9EBA"/>
              </a:solidFill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809" y="2095759"/>
            <a:ext cx="3276600" cy="3381375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r>
              <a:rPr kumimoji="0" lang="eu-ES" b="1" i="0" u="sng" strike="noStrike" kern="1200" cap="none" spc="0" normalizeH="0" baseline="0" noProof="0" dirty="0">
                <a:ln>
                  <a:noFill/>
                </a:ln>
                <a:solidFill>
                  <a:srgbClr val="4E9EBA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34. liburukia, 7. zk. 2026</a:t>
            </a:r>
            <a:endParaRPr lang="es-ES" b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621635" y="6185998"/>
            <a:ext cx="10856798" cy="580324"/>
            <a:chOff x="621635" y="6185998"/>
            <a:chExt cx="10856798" cy="580324"/>
          </a:xfrm>
        </p:grpSpPr>
        <p:pic>
          <p:nvPicPr>
            <p:cNvPr id="7" name="Imagen 6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" t="11283" r="58196" b="10438"/>
            <a:stretch/>
          </p:blipFill>
          <p:spPr bwMode="auto">
            <a:xfrm>
              <a:off x="5323957" y="6185998"/>
              <a:ext cx="1012536" cy="5356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Imagen 7" descr="Archivo:Osakidetza.svg - Wikipedia, la enciclopedia libre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35" y="6249023"/>
              <a:ext cx="1156335" cy="40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n 8" descr="salud_lateral_color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3203" y="6239907"/>
              <a:ext cx="1205230" cy="52641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823775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ga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01a845-6ce7-4628-b9f3-e90712a662a6" xsi:nil="true"/>
    <lcf76f155ced4ddcb4097134ff3c332f xmlns="1fdafc60-6e87-4fef-9209-278af2a3ac6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a" ma:contentTypeID="0x010100491CD9D10FA1F543857F910471C88E3F" ma:contentTypeVersion="18" ma:contentTypeDescription="Sortu dokumentu berri bat." ma:contentTypeScope="" ma:versionID="8e87ff316c50f4d4f3c43290f1dfe519">
  <xsd:schema xmlns:xsd="http://www.w3.org/2001/XMLSchema" xmlns:xs="http://www.w3.org/2001/XMLSchema" xmlns:p="http://schemas.microsoft.com/office/2006/metadata/properties" xmlns:ns2="1fdafc60-6e87-4fef-9209-278af2a3ac6d" xmlns:ns3="f301a845-6ce7-4628-b9f3-e90712a662a6" targetNamespace="http://schemas.microsoft.com/office/2006/metadata/properties" ma:root="true" ma:fieldsID="4ea48371602743f8e72193cc15339d47" ns2:_="" ns3:_="">
    <xsd:import namespace="1fdafc60-6e87-4fef-9209-278af2a3ac6d"/>
    <xsd:import namespace="f301a845-6ce7-4628-b9f3-e90712a662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dafc60-6e87-4fef-9209-278af2a3ac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rudiaren etiketak" ma:readOnly="false" ma:fieldId="{5cf76f15-5ced-4ddc-b409-7134ff3c332f}" ma:taxonomyMulti="true" ma:sspId="16238219-447f-418f-809f-6e2596424e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1a845-6ce7-4628-b9f3-e90712a662a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ekatuta dutena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Xehetasunekin partekatua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b2c9e86-a5d1-4fbb-99d0-b14c622278c8}" ma:internalName="TaxCatchAll" ma:showField="CatchAllData" ma:web="f301a845-6ce7-4628-b9f3-e90712a662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Eduki mota"/>
        <xsd:element ref="dc:title" minOccurs="0" maxOccurs="1" ma:index="4" ma:displayName="Titulua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9C0450-BEA5-4695-94A4-D41D36B74154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5e0b9f15-b1e2-4f15-91d0-e063c5ba81ff"/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f301a845-6ce7-4628-b9f3-e90712a662a6"/>
    <ds:schemaRef ds:uri="1fdafc60-6e87-4fef-9209-278af2a3ac6d"/>
  </ds:schemaRefs>
</ds:datastoreItem>
</file>

<file path=customXml/itemProps2.xml><?xml version="1.0" encoding="utf-8"?>
<ds:datastoreItem xmlns:ds="http://schemas.openxmlformats.org/officeDocument/2006/customXml" ds:itemID="{71737D3B-2628-4CB1-A252-A7A3FD4F81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D00D9F-E3D9-49FB-B188-A441397DE4AC}"/>
</file>

<file path=docProps/app.xml><?xml version="1.0" encoding="utf-8"?>
<Properties xmlns="http://schemas.openxmlformats.org/officeDocument/2006/extended-properties" xmlns:vt="http://schemas.openxmlformats.org/officeDocument/2006/docPropsVTypes">
  <TotalTime>12397</TotalTime>
  <Words>2439</Words>
  <Application>Microsoft Office PowerPoint</Application>
  <PresentationFormat>Panorámica</PresentationFormat>
  <Paragraphs>229</Paragraphs>
  <Slides>23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Cambria</vt:lpstr>
      <vt:lpstr>Wingdings</vt:lpstr>
      <vt:lpstr>Tema de Office</vt:lpstr>
      <vt:lpstr>Helduen giltzurruneko gaixotasun kronikoaren tratamendu farmakologikoa 34. liburukia, 7. zk. 2026</vt:lpstr>
      <vt:lpstr>Aurkibidea</vt:lpstr>
      <vt:lpstr>SARRERA</vt:lpstr>
      <vt:lpstr>Diagnostikoa eta Behaketa</vt:lpstr>
      <vt:lpstr>SAILKAPENA ETA ARRISKU-EKUAZIOAK</vt:lpstr>
      <vt:lpstr>TRATAMENDUA ETA ARRISKU-ALDAKETA</vt:lpstr>
      <vt:lpstr>BIZI-ESTILOAREN MODIFIKAZIOA</vt:lpstr>
      <vt:lpstr>NEFROTOXIKOTASUNAREN PREBENTZIOA</vt:lpstr>
      <vt:lpstr> GGKren aurrera egitea mantsotzen duten farmakoak </vt:lpstr>
      <vt:lpstr>RAS sistemaren farmakoak (AEBI/ARA-II)</vt:lpstr>
      <vt:lpstr>i-SGLT-2</vt:lpstr>
      <vt:lpstr>Finerenona</vt:lpstr>
      <vt:lpstr>TENTSIO ARTERIALAREN KONTROLA</vt:lpstr>
      <vt:lpstr>GLUKEMIAREN KONTROLA</vt:lpstr>
      <vt:lpstr>AKB ETA HIPOLIPEMIATZAILEAK</vt:lpstr>
      <vt:lpstr>KONPLIKAZIOEN DETEKZIOA ETA KUDEAKETA</vt:lpstr>
      <vt:lpstr>IGaren hasierako beherakada eta hiperkaliemiaren kontrola</vt:lpstr>
      <vt:lpstr>Anemia</vt:lpstr>
      <vt:lpstr>   Hezurren nahasmendu minerala   </vt:lpstr>
      <vt:lpstr>Hiperurizemia</vt:lpstr>
      <vt:lpstr>Funtsezko ideiak (1/2)</vt:lpstr>
      <vt:lpstr>Funtsezko ideiak (2/2)</vt:lpstr>
      <vt:lpstr>Informazio eta bibliografia gehiagorako… </vt:lpstr>
    </vt:vector>
  </TitlesOfParts>
  <Company>Eusko Jaurlaritza Gobierno Vasco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Helduen giltzurruneko gaixotasun kronikoaren tratamendu farmakologikoa - INFAC</dc:title>
  <dc:creator>López Varona, Mª José</dc:creator>
  <cp:lastModifiedBy>Zuazo Aguillo, Mª Lourdes</cp:lastModifiedBy>
  <cp:revision>295</cp:revision>
  <cp:lastPrinted>2022-02-23T13:38:32Z</cp:lastPrinted>
  <dcterms:created xsi:type="dcterms:W3CDTF">2022-01-18T07:46:55Z</dcterms:created>
  <dcterms:modified xsi:type="dcterms:W3CDTF">2026-10-15T08:21:23Z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0x010100491CD9D10FA1F543857F910471C88E3F</vt:lpwstr>
  </property>
  <property fmtid="{D5CDD505-2E9C-101B-9397-08002B2CF9AE}" pid="3" name="MediaServiceImageTags">
    <vt:lpwstr/>
  </property>
</Properties>
</file>