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9" r:id="rId6"/>
    <p:sldId id="262" r:id="rId7"/>
    <p:sldId id="289" r:id="rId8"/>
    <p:sldId id="310" r:id="rId9"/>
    <p:sldId id="312" r:id="rId10"/>
    <p:sldId id="313" r:id="rId11"/>
    <p:sldId id="293" r:id="rId12"/>
    <p:sldId id="294" r:id="rId13"/>
    <p:sldId id="295" r:id="rId14"/>
    <p:sldId id="296" r:id="rId15"/>
    <p:sldId id="300" r:id="rId16"/>
    <p:sldId id="301" r:id="rId17"/>
    <p:sldId id="302" r:id="rId18"/>
    <p:sldId id="303" r:id="rId19"/>
    <p:sldId id="304" r:id="rId20"/>
    <p:sldId id="314" r:id="rId21"/>
    <p:sldId id="306" r:id="rId22"/>
    <p:sldId id="299" r:id="rId23"/>
    <p:sldId id="307" r:id="rId24"/>
    <p:sldId id="308" r:id="rId25"/>
    <p:sldId id="309" r:id="rId26"/>
    <p:sldId id="315" r:id="rId27"/>
    <p:sldId id="261" r:id="rId28"/>
  </p:sldIdLst>
  <p:sldSz cx="12192000" cy="6858000"/>
  <p:notesSz cx="666273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E0F1F5"/>
    <a:srgbClr val="4E9EBA"/>
    <a:srgbClr val="58B0AE"/>
    <a:srgbClr val="00DBD6"/>
    <a:srgbClr val="89C5C5"/>
    <a:srgbClr val="7E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D2E1D-B1A1-45BE-A4FF-FF246FF6FDE7}" v="1" dt="2026-01-23T11:22:24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6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A87A6-201E-4EC4-86B9-2C2B7B64E264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DC1B-0221-4F37-8830-B22554DB2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6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31BFA-0954-4464-BA39-2F9515F4199C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2737-8F25-4A92-AC8F-9ABB1A1570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7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2737-8F25-4A92-AC8F-9ABB1A15708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85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sakidetza.sharepoint.com/sites/Osakidetza_ReferenciaDocumental/Documentos%20compartidos/Asistencia%20Sanitaria/Tabaco%20y%20Alcohol/INTERAKTIBOA%20EUSKARAZ_19.08.2025.pdf" TargetMode="External"/><Relationship Id="rId2" Type="http://schemas.openxmlformats.org/officeDocument/2006/relationships/hyperlink" Target="https://osakidetza.sharepoint.com/:p:/r/sites/Osakidetza_ReferenciaDocumental/_layouts/15/Doc.aspx?sourcedoc=%7B8FD83E84-A1FC-4F04-ACC7-BE870ACED4D8%7D&amp;file=PRESBIDE_DESHABITUACION%20TABAQUICA.pptx&amp;action=edit&amp;mobileredirect=tru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idad.gob.es/areas/promocionPrevencion/tabaco/ciudadania/dejarDeFumar/home.htm" TargetMode="External"/><Relationship Id="rId13" Type="http://schemas.openxmlformats.org/officeDocument/2006/relationships/image" Target="../media/image1.png"/><Relationship Id="rId3" Type="http://schemas.openxmlformats.org/officeDocument/2006/relationships/hyperlink" Target="https://osasuneskola.osakidetza.eus/es/article/osasun-eskola-nueva-plataforma-online-para-el-cuidado-de-la-salud" TargetMode="External"/><Relationship Id="rId7" Type="http://schemas.openxmlformats.org/officeDocument/2006/relationships/hyperlink" Target="https://www.euskadi.eus/contenidos/informacion/ibotika_fitxak/eu_def/adjuntos/N-59-terapia-sustitutiva-nicotina_eus-es.pdf" TargetMode="External"/><Relationship Id="rId12" Type="http://schemas.openxmlformats.org/officeDocument/2006/relationships/hyperlink" Target="https://medlineplus.gov/spanish/ency/article/001992.htm" TargetMode="External"/><Relationship Id="rId2" Type="http://schemas.openxmlformats.org/officeDocument/2006/relationships/hyperlink" Target="https://osasuneskola.osakidetza.eus/es/medialib/html/tabakismoa-prebenitz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skadi.eus/contenidos/informacion/ibotika_fitxak/eu_def/adjuntos/52-ke-txarrak.pdf" TargetMode="External"/><Relationship Id="rId11" Type="http://schemas.openxmlformats.org/officeDocument/2006/relationships/hyperlink" Target="https://estilosdevidasaludable.sanidad.gob.es/" TargetMode="External"/><Relationship Id="rId5" Type="http://schemas.openxmlformats.org/officeDocument/2006/relationships/hyperlink" Target="https://www.euskadi.eus/contenidos/informacion/ibotika_fitxak/eu_def/adjuntos/Ibotika_37_champix_eus.pdf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s://www.sanidad.gob.es/areas/promocionPrevencion/tabaco/ciudadania/dejarDeFumar/appSAcabo.htm" TargetMode="External"/><Relationship Id="rId4" Type="http://schemas.openxmlformats.org/officeDocument/2006/relationships/hyperlink" Target="https://www.euskadi.eus/contenidos/informacion/ibotika_fitxak/eu_def/adjuntos/Ibotika_38_zyntabac_eus.pdf" TargetMode="External"/><Relationship Id="rId9" Type="http://schemas.openxmlformats.org/officeDocument/2006/relationships/hyperlink" Target="https://www.sanidad.gob.es/areas/promocionPrevencion/tabaco/ciudadania/dejarDeFumar/docs/guiaTabaco.pdf" TargetMode="External"/><Relationship Id="rId1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idad.gob.es/areas/promocionPrevencion/tabaco/ciudadania/dejarDeFumar/docs/guiaTabaco.pdf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s://osasuneskola.osakidetza.eus/es/article/osasun-eskola-nueva-plataforma-online-para-el-cuidado-de-la-salud" TargetMode="External"/><Relationship Id="rId7" Type="http://schemas.openxmlformats.org/officeDocument/2006/relationships/hyperlink" Target="https://www.sanidad.gob.es/areas/promocionPrevencion/tabaco/ciudadania/dejarDeFumar/home.htm" TargetMode="External"/><Relationship Id="rId12" Type="http://schemas.openxmlformats.org/officeDocument/2006/relationships/image" Target="../media/image1.png"/><Relationship Id="rId2" Type="http://schemas.openxmlformats.org/officeDocument/2006/relationships/hyperlink" Target="https://osasuneskola.osakidetza.eus/es/medialib/html/prevencion-del-tabaquis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akidetza.euskadi.eus/contenidos/informacion/osk_osaesk_prevencion_tabaquis/es_def/adjuntos/52-stop-humos_citisiniclina.pdf" TargetMode="External"/><Relationship Id="rId11" Type="http://schemas.openxmlformats.org/officeDocument/2006/relationships/hyperlink" Target="https://medlineplus.gov/spanish/ency/article/001992.htm" TargetMode="External"/><Relationship Id="rId5" Type="http://schemas.openxmlformats.org/officeDocument/2006/relationships/hyperlink" Target="https://www.osakidetza.euskadi.eus/contenidos/informacion/ibotika_fitxak/es_def/adjuntos/Ibotika_37_champix_es.pdf" TargetMode="External"/><Relationship Id="rId10" Type="http://schemas.openxmlformats.org/officeDocument/2006/relationships/hyperlink" Target="https://estilosdevidasaludable.sanidad.gob.es/" TargetMode="External"/><Relationship Id="rId4" Type="http://schemas.openxmlformats.org/officeDocument/2006/relationships/hyperlink" Target="https://www.osakidetza.euskadi.eus/contenidos/informacion/osk_osaesk_prevencion_tabaquis/es_def/adjuntos/Ibotika_38_zyntabac_es.pdf" TargetMode="External"/><Relationship Id="rId9" Type="http://schemas.openxmlformats.org/officeDocument/2006/relationships/hyperlink" Target="https://www.sanidad.gob.es/areas/promocionPrevencion/tabaco/ciudadania/dejarDeFumar/appSAcabo.htm" TargetMode="External"/><Relationship Id="rId1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cevime_infac_2026/eu_def/INFAC_Vol_34_1_tabakismoaren-tratamendu-farmakologikoa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0110" y="2037429"/>
            <a:ext cx="10752083" cy="23876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 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TABAKISMOAREN TRATAMENDU FARMAKOLOGIKOA</a:t>
            </a: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es-ES_tradnl" sz="1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es-ES" dirty="0"/>
            </a:br>
            <a:r>
              <a:rPr lang="pl-P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34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. liburukia,</a:t>
            </a:r>
            <a:r>
              <a:rPr lang="pl-P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1. 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z</a:t>
            </a:r>
            <a:r>
              <a:rPr lang="pl-P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k 2026</a:t>
            </a:r>
            <a:b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6973" y="57361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</a:rPr>
              <a:t>TABAKISMOA TRATATZEKO FARMAKOAK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94030" y="643465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10402455" y="4531453"/>
            <a:ext cx="1660235" cy="1569660"/>
          </a:xfrm>
          <a:prstGeom prst="rect">
            <a:avLst/>
          </a:prstGeom>
          <a:solidFill>
            <a:schemeClr val="bg1"/>
          </a:solidFill>
          <a:ln w="19050">
            <a:solidFill>
              <a:srgbClr val="58B0A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ES" sz="800" dirty="0"/>
              <a:t>Duela </a:t>
            </a:r>
            <a:r>
              <a:rPr lang="es-ES" sz="800" dirty="0" err="1"/>
              <a:t>gutxiko</a:t>
            </a:r>
            <a:r>
              <a:rPr lang="es-ES" sz="800" dirty="0"/>
              <a:t> </a:t>
            </a:r>
            <a:r>
              <a:rPr lang="es-ES" sz="800" dirty="0" err="1"/>
              <a:t>ausazko</a:t>
            </a:r>
            <a:r>
              <a:rPr lang="es-ES" sz="800" dirty="0"/>
              <a:t> </a:t>
            </a:r>
            <a:r>
              <a:rPr lang="es-ES" sz="800" dirty="0" err="1"/>
              <a:t>saiakuntza</a:t>
            </a:r>
            <a:r>
              <a:rPr lang="es-ES" sz="800" dirty="0"/>
              <a:t> </a:t>
            </a:r>
            <a:r>
              <a:rPr lang="es-ES" sz="800" dirty="0" err="1"/>
              <a:t>batzuek</a:t>
            </a:r>
            <a:r>
              <a:rPr lang="es-ES" sz="800" dirty="0"/>
              <a:t> </a:t>
            </a:r>
            <a:r>
              <a:rPr lang="es-ES" sz="800" dirty="0" err="1"/>
              <a:t>dosifikazio</a:t>
            </a:r>
            <a:r>
              <a:rPr lang="es-ES" sz="800" dirty="0"/>
              <a:t> </a:t>
            </a:r>
            <a:r>
              <a:rPr lang="es-ES" sz="800" dirty="0" err="1"/>
              <a:t>errazagoaren</a:t>
            </a:r>
            <a:r>
              <a:rPr lang="es-ES" sz="800" dirty="0"/>
              <a:t> </a:t>
            </a:r>
            <a:r>
              <a:rPr lang="es-ES" sz="800" dirty="0" err="1"/>
              <a:t>alde</a:t>
            </a:r>
            <a:r>
              <a:rPr lang="es-ES" sz="800" dirty="0"/>
              <a:t> </a:t>
            </a:r>
            <a:r>
              <a:rPr lang="es-ES" sz="800" dirty="0" err="1"/>
              <a:t>egin</a:t>
            </a:r>
            <a:r>
              <a:rPr lang="es-ES" sz="800" dirty="0"/>
              <a:t> </a:t>
            </a:r>
            <a:r>
              <a:rPr lang="es-ES" sz="800" dirty="0" err="1"/>
              <a:t>dute</a:t>
            </a:r>
            <a:r>
              <a:rPr lang="es-ES" sz="800" dirty="0"/>
              <a:t> (3 mg, </a:t>
            </a:r>
            <a:r>
              <a:rPr lang="es-ES" sz="800" dirty="0" err="1"/>
              <a:t>egunean</a:t>
            </a:r>
            <a:r>
              <a:rPr lang="es-ES" sz="800" dirty="0"/>
              <a:t> </a:t>
            </a:r>
            <a:r>
              <a:rPr lang="es-ES" sz="800" dirty="0" err="1"/>
              <a:t>hiru</a:t>
            </a:r>
            <a:r>
              <a:rPr lang="es-ES" sz="800" dirty="0"/>
              <a:t> </a:t>
            </a:r>
            <a:r>
              <a:rPr lang="es-ES" sz="800" dirty="0" err="1"/>
              <a:t>aldiz</a:t>
            </a:r>
            <a:r>
              <a:rPr lang="es-ES" sz="800" dirty="0"/>
              <a:t>, 6 </a:t>
            </a:r>
            <a:r>
              <a:rPr lang="es-ES" sz="800" dirty="0" err="1"/>
              <a:t>edo</a:t>
            </a:r>
            <a:r>
              <a:rPr lang="es-ES" sz="800" dirty="0"/>
              <a:t> 12 </a:t>
            </a:r>
            <a:r>
              <a:rPr lang="es-ES" sz="800" dirty="0" err="1"/>
              <a:t>astez</a:t>
            </a:r>
            <a:r>
              <a:rPr lang="es-ES" sz="800" dirty="0"/>
              <a:t>), </a:t>
            </a:r>
            <a:r>
              <a:rPr lang="es-ES" sz="800" dirty="0" err="1"/>
              <a:t>antzeko</a:t>
            </a:r>
            <a:r>
              <a:rPr lang="es-ES" sz="800" dirty="0"/>
              <a:t> </a:t>
            </a:r>
            <a:r>
              <a:rPr lang="es-ES" sz="800" dirty="0" err="1"/>
              <a:t>eraginkortasun-maila</a:t>
            </a:r>
            <a:r>
              <a:rPr lang="es-ES" sz="800" dirty="0"/>
              <a:t> </a:t>
            </a:r>
            <a:r>
              <a:rPr lang="es-ES" sz="800" dirty="0" err="1"/>
              <a:t>lortzen</a:t>
            </a:r>
            <a:r>
              <a:rPr lang="es-ES" sz="800" dirty="0"/>
              <a:t> </a:t>
            </a:r>
            <a:r>
              <a:rPr lang="es-ES" sz="800" dirty="0" err="1"/>
              <a:t>baita</a:t>
            </a:r>
            <a:r>
              <a:rPr lang="es-ES" sz="800" dirty="0"/>
              <a:t>; </a:t>
            </a:r>
            <a:r>
              <a:rPr lang="es-ES" sz="800" dirty="0" err="1"/>
              <a:t>nolanahi</a:t>
            </a:r>
            <a:r>
              <a:rPr lang="es-ES" sz="800" dirty="0"/>
              <a:t> ere, </a:t>
            </a:r>
            <a:r>
              <a:rPr lang="es-ES" sz="800" dirty="0" err="1"/>
              <a:t>gaur</a:t>
            </a:r>
            <a:r>
              <a:rPr lang="es-ES" sz="800" dirty="0"/>
              <a:t> </a:t>
            </a:r>
            <a:r>
              <a:rPr lang="es-ES" sz="800" dirty="0" err="1"/>
              <a:t>egun</a:t>
            </a:r>
            <a:r>
              <a:rPr lang="es-ES" sz="800" dirty="0"/>
              <a:t> pauta hori </a:t>
            </a:r>
            <a:r>
              <a:rPr lang="es-ES" sz="800" dirty="0" err="1"/>
              <a:t>ez</a:t>
            </a:r>
            <a:r>
              <a:rPr lang="es-ES" sz="800" dirty="0"/>
              <a:t> </a:t>
            </a:r>
            <a:r>
              <a:rPr lang="es-ES" sz="800" dirty="0" err="1"/>
              <a:t>dago</a:t>
            </a:r>
            <a:r>
              <a:rPr lang="es-ES" sz="800" dirty="0"/>
              <a:t> </a:t>
            </a:r>
            <a:r>
              <a:rPr lang="es-ES" sz="800" dirty="0" err="1"/>
              <a:t>onartuta</a:t>
            </a:r>
            <a:r>
              <a:rPr lang="es-ES" sz="800" dirty="0"/>
              <a:t> </a:t>
            </a:r>
            <a:r>
              <a:rPr lang="es-ES" sz="800" dirty="0" err="1"/>
              <a:t>fitxa</a:t>
            </a:r>
            <a:r>
              <a:rPr lang="es-ES" sz="800" dirty="0"/>
              <a:t> </a:t>
            </a:r>
            <a:r>
              <a:rPr lang="es-ES" sz="800" dirty="0" err="1"/>
              <a:t>teknikoan</a:t>
            </a:r>
            <a:r>
              <a:rPr lang="es-ES" sz="800" dirty="0"/>
              <a:t> eta </a:t>
            </a:r>
            <a:r>
              <a:rPr lang="es-ES" sz="800" dirty="0" err="1"/>
              <a:t>ez</a:t>
            </a:r>
            <a:r>
              <a:rPr lang="es-ES" sz="800" dirty="0"/>
              <a:t> </a:t>
            </a:r>
            <a:r>
              <a:rPr lang="es-ES" sz="800" dirty="0" err="1"/>
              <a:t>dator</a:t>
            </a:r>
            <a:r>
              <a:rPr lang="es-ES" sz="800" dirty="0"/>
              <a:t> bat </a:t>
            </a:r>
            <a:r>
              <a:rPr lang="es-ES" sz="800" dirty="0" err="1"/>
              <a:t>finantzaketa-baldintzekin</a:t>
            </a:r>
            <a:r>
              <a:rPr lang="es-ES" sz="800" dirty="0"/>
              <a:t> </a:t>
            </a:r>
            <a:r>
              <a:rPr lang="es-ES" sz="800" baseline="30000" dirty="0"/>
              <a:t>(4,22)</a:t>
            </a:r>
            <a:r>
              <a:rPr lang="es-ES" sz="800" dirty="0"/>
              <a:t>. </a:t>
            </a:r>
          </a:p>
          <a:p>
            <a:pPr algn="just"/>
            <a:r>
              <a:rPr lang="es-ES" sz="800" dirty="0" err="1"/>
              <a:t>Informazio</a:t>
            </a:r>
            <a:r>
              <a:rPr lang="es-ES" sz="800" dirty="0"/>
              <a:t> </a:t>
            </a:r>
            <a:r>
              <a:rPr lang="es-ES" sz="800" dirty="0" err="1"/>
              <a:t>gehiago</a:t>
            </a:r>
            <a:r>
              <a:rPr lang="es-ES" sz="800" dirty="0"/>
              <a:t> </a:t>
            </a:r>
            <a:r>
              <a:rPr lang="es-ES" sz="800" dirty="0" err="1"/>
              <a:t>nahi</a:t>
            </a:r>
            <a:r>
              <a:rPr lang="es-ES" sz="800" dirty="0"/>
              <a:t> </a:t>
            </a:r>
            <a:r>
              <a:rPr lang="es-ES" sz="800" dirty="0" err="1"/>
              <a:t>izanez</a:t>
            </a:r>
            <a:r>
              <a:rPr lang="es-ES" sz="800" dirty="0"/>
              <a:t> </a:t>
            </a:r>
            <a:r>
              <a:rPr lang="es-ES" sz="800" dirty="0" err="1"/>
              <a:t>gero</a:t>
            </a:r>
            <a:r>
              <a:rPr lang="es-ES" sz="800" dirty="0"/>
              <a:t>, </a:t>
            </a:r>
            <a:r>
              <a:rPr lang="es-ES" sz="800" dirty="0" err="1"/>
              <a:t>medikamentu</a:t>
            </a:r>
            <a:r>
              <a:rPr lang="es-ES" sz="800" dirty="0"/>
              <a:t> </a:t>
            </a:r>
            <a:r>
              <a:rPr lang="es-ES" sz="800" dirty="0" err="1"/>
              <a:t>hauen</a:t>
            </a:r>
            <a:r>
              <a:rPr lang="es-ES" sz="800" dirty="0"/>
              <a:t> </a:t>
            </a:r>
            <a:r>
              <a:rPr lang="es-ES" sz="800" dirty="0" err="1"/>
              <a:t>fitxa</a:t>
            </a:r>
            <a:r>
              <a:rPr lang="es-ES" sz="800" dirty="0"/>
              <a:t> </a:t>
            </a:r>
            <a:r>
              <a:rPr lang="es-ES" sz="800" dirty="0" err="1"/>
              <a:t>teknikoak</a:t>
            </a:r>
            <a:r>
              <a:rPr lang="es-ES" sz="800" dirty="0"/>
              <a:t> ere </a:t>
            </a:r>
            <a:r>
              <a:rPr lang="es-ES" sz="800" dirty="0" err="1"/>
              <a:t>kontsulta</a:t>
            </a:r>
            <a:r>
              <a:rPr lang="es-ES" sz="800" dirty="0"/>
              <a:t> </a:t>
            </a:r>
            <a:r>
              <a:rPr lang="es-ES" sz="800" dirty="0" err="1"/>
              <a:t>daitezke</a:t>
            </a:r>
            <a:r>
              <a:rPr lang="es-ES" sz="800" dirty="0"/>
              <a:t>.</a:t>
            </a:r>
            <a:r>
              <a:rPr lang="es-ES" sz="800" dirty="0">
                <a:solidFill>
                  <a:srgbClr val="000000"/>
                </a:solidFill>
              </a:rPr>
              <a:t>.</a:t>
            </a:r>
            <a:endParaRPr lang="es-ES" sz="800" dirty="0"/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7049193" y="5504269"/>
            <a:ext cx="3353263" cy="165011"/>
          </a:xfrm>
          <a:prstGeom prst="line">
            <a:avLst/>
          </a:prstGeom>
          <a:ln w="19050">
            <a:solidFill>
              <a:srgbClr val="4E9EB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888335" y="818714"/>
            <a:ext cx="8728738" cy="5839884"/>
            <a:chOff x="621635" y="789516"/>
            <a:chExt cx="8728738" cy="583988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5"/>
            <a:srcRect t="4182"/>
            <a:stretch/>
          </p:blipFill>
          <p:spPr>
            <a:xfrm>
              <a:off x="621635" y="789516"/>
              <a:ext cx="8728738" cy="338801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6"/>
            <a:srcRect t="9817" b="13984"/>
            <a:stretch/>
          </p:blipFill>
          <p:spPr>
            <a:xfrm>
              <a:off x="621635" y="4075432"/>
              <a:ext cx="8728738" cy="2553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9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1288" y="156320"/>
            <a:ext cx="8860012" cy="732155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SEGURTASUNA/KONTRAINDIKAZIOAK/INTERAKZIOAK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755750" y="1006899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t="3677"/>
          <a:stretch/>
        </p:blipFill>
        <p:spPr>
          <a:xfrm>
            <a:off x="838200" y="1173147"/>
            <a:ext cx="9148763" cy="495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7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636413" y="219345"/>
            <a:ext cx="9526762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SEGURTASUNA/KONTRAINDIKAZIOAK/INTERAKZIOAK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13" y="1404937"/>
            <a:ext cx="104203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3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2001"/>
            <a:ext cx="9991725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</a:rPr>
              <a:t>SEGURTASUNA/KONTRAINDIKAZIOAK/INTERAKZIOAK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625" y="1121680"/>
            <a:ext cx="8696325" cy="522096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193742" y="1724454"/>
            <a:ext cx="1997508" cy="5403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7986077" y="1971674"/>
            <a:ext cx="1753985" cy="7239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69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2001"/>
            <a:ext cx="10029825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</a:rPr>
              <a:t>SEGURTASUNA/KONTRAINDIKAZIOAK/INTERAKZIOAK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39134"/>
            <a:ext cx="9677400" cy="501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2001"/>
            <a:ext cx="99441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</a:rPr>
              <a:t>SEGURTASUNA/KONTRAINDIKAZIOAK/INTERAKZIOAK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5" y="1225429"/>
            <a:ext cx="9368328" cy="49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09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50" y="247613"/>
            <a:ext cx="1202055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300" dirty="0">
                <a:solidFill>
                  <a:srgbClr val="4E9EBA"/>
                </a:solidFill>
                <a:latin typeface="Arial Black" pitchFamily="34" charset="0"/>
              </a:rPr>
              <a:t>FARMAKOAREN AUKERAKETA, KOMORBILITATEAREN EDO BESTE BALDINTZATZAILE BATZUEN ARABERA </a:t>
            </a:r>
            <a:r>
              <a:rPr lang="es-ES" sz="4000" dirty="0"/>
              <a:t>	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09320" y="1101221"/>
            <a:ext cx="11412000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51" y="1128223"/>
            <a:ext cx="6938962" cy="51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4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50" y="247613"/>
            <a:ext cx="1202055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300" dirty="0">
                <a:solidFill>
                  <a:srgbClr val="4E9EBA"/>
                </a:solidFill>
                <a:latin typeface="Arial Black" pitchFamily="34" charset="0"/>
              </a:rPr>
              <a:t>FARMAKOAREN AUKERAKETA, KOMORBILITATEAREN EDO BESTE BALDINTZATZAILE BATZUEN ARABERA </a:t>
            </a:r>
            <a:r>
              <a:rPr lang="es-ES" sz="4000" dirty="0"/>
              <a:t>	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09320" y="1101221"/>
            <a:ext cx="11412000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2238375" y="1514756"/>
            <a:ext cx="7320245" cy="4371694"/>
            <a:chOff x="2162175" y="1357312"/>
            <a:chExt cx="6629400" cy="379095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2175" y="1585912"/>
              <a:ext cx="6629400" cy="1190625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0750" y="2700337"/>
              <a:ext cx="6600825" cy="2447925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62175" y="1357312"/>
              <a:ext cx="6572250" cy="25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3518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0" y="247613"/>
            <a:ext cx="11487434" cy="732155"/>
          </a:xfrm>
        </p:spPr>
        <p:txBody>
          <a:bodyPr>
            <a:noAutofit/>
          </a:bodyPr>
          <a:lstStyle/>
          <a:p>
            <a:pPr algn="ctr"/>
            <a:r>
              <a:rPr lang="es-ES" sz="3000" dirty="0">
                <a:solidFill>
                  <a:srgbClr val="4E9EBA"/>
                </a:solidFill>
                <a:latin typeface="Arial Black" pitchFamily="34" charset="0"/>
              </a:rPr>
              <a:t>FARMAKOAREN AUKERAKETA, KOMORBILITATEAREN EDO BESTE BALDINTZATZAILE BATZUEN ARABERA</a:t>
            </a:r>
            <a:endParaRPr lang="es-ES" sz="3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09320" y="1101221"/>
            <a:ext cx="11412000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266700" y="1177677"/>
            <a:ext cx="115769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err="1"/>
              <a:t>Erretzeari</a:t>
            </a:r>
            <a:r>
              <a:rPr lang="es-ES" sz="2200" dirty="0"/>
              <a:t> </a:t>
            </a:r>
            <a:r>
              <a:rPr lang="es-ES" sz="2200" dirty="0" err="1"/>
              <a:t>uzten</a:t>
            </a:r>
            <a:r>
              <a:rPr lang="es-ES" sz="2200" dirty="0"/>
              <a:t> </a:t>
            </a:r>
            <a:r>
              <a:rPr lang="es-ES" sz="2200" dirty="0" err="1"/>
              <a:t>diotenek</a:t>
            </a:r>
            <a:r>
              <a:rPr lang="es-ES" sz="2200" dirty="0"/>
              <a:t> </a:t>
            </a:r>
            <a:r>
              <a:rPr lang="es-ES" sz="2200" dirty="0" err="1"/>
              <a:t>nikotina-abstinentziaren</a:t>
            </a:r>
            <a:r>
              <a:rPr lang="es-ES" sz="2200" dirty="0"/>
              <a:t> </a:t>
            </a:r>
            <a:r>
              <a:rPr lang="es-ES" sz="2200" dirty="0" err="1"/>
              <a:t>sintomak</a:t>
            </a:r>
            <a:r>
              <a:rPr lang="es-ES" sz="2200" dirty="0"/>
              <a:t> </a:t>
            </a:r>
            <a:r>
              <a:rPr lang="es-ES" sz="2200" dirty="0" err="1"/>
              <a:t>izaten</a:t>
            </a:r>
            <a:r>
              <a:rPr lang="es-ES" sz="2200" dirty="0"/>
              <a:t> </a:t>
            </a:r>
            <a:r>
              <a:rPr lang="es-ES" sz="2200" dirty="0" err="1"/>
              <a:t>dituzte</a:t>
            </a:r>
            <a:r>
              <a:rPr lang="es-ES" sz="2200" dirty="0"/>
              <a:t> </a:t>
            </a:r>
            <a:r>
              <a:rPr lang="es-ES" sz="2200" dirty="0" err="1"/>
              <a:t>askotan</a:t>
            </a:r>
            <a:r>
              <a:rPr lang="es-ES" sz="2200" dirty="0"/>
              <a:t>; </a:t>
            </a:r>
            <a:r>
              <a:rPr lang="es-ES" sz="2200" b="1" dirty="0" err="1"/>
              <a:t>sintoma</a:t>
            </a:r>
            <a:r>
              <a:rPr lang="es-ES" sz="2200" b="1" dirty="0"/>
              <a:t> </a:t>
            </a:r>
            <a:r>
              <a:rPr lang="es-ES" sz="2200" b="1" dirty="0" err="1"/>
              <a:t>gogorrenak</a:t>
            </a:r>
            <a:r>
              <a:rPr lang="es-ES" sz="2200" b="1" dirty="0"/>
              <a:t> </a:t>
            </a:r>
            <a:r>
              <a:rPr lang="es-ES" sz="2200" b="1" dirty="0" err="1"/>
              <a:t>lehenengo</a:t>
            </a:r>
            <a:r>
              <a:rPr lang="es-ES" sz="2200" b="1" dirty="0"/>
              <a:t> astean </a:t>
            </a:r>
            <a:r>
              <a:rPr lang="es-ES" sz="2200" b="1" dirty="0" err="1"/>
              <a:t>agertzen</a:t>
            </a:r>
            <a:r>
              <a:rPr lang="es-ES" sz="2200" b="1" dirty="0"/>
              <a:t> </a:t>
            </a:r>
            <a:r>
              <a:rPr lang="es-ES" sz="2200" b="1" dirty="0" err="1"/>
              <a:t>dira</a:t>
            </a:r>
            <a:r>
              <a:rPr lang="es-ES" sz="2200" dirty="0"/>
              <a:t>, eta, </a:t>
            </a:r>
            <a:r>
              <a:rPr lang="es-ES" sz="2200" dirty="0" err="1"/>
              <a:t>gero</a:t>
            </a:r>
            <a:r>
              <a:rPr lang="es-ES" sz="2200" dirty="0"/>
              <a:t>, </a:t>
            </a:r>
            <a:r>
              <a:rPr lang="es-ES" sz="2200" dirty="0" err="1"/>
              <a:t>pixkanaka</a:t>
            </a:r>
            <a:r>
              <a:rPr lang="es-ES" sz="2200" dirty="0"/>
              <a:t>, </a:t>
            </a:r>
            <a:r>
              <a:rPr lang="es-ES" sz="2200" dirty="0" err="1"/>
              <a:t>apaltzen</a:t>
            </a:r>
            <a:r>
              <a:rPr lang="es-ES" sz="2200" dirty="0"/>
              <a:t> </a:t>
            </a:r>
            <a:r>
              <a:rPr lang="es-ES" sz="2200" dirty="0" err="1"/>
              <a:t>doaz</a:t>
            </a:r>
            <a:r>
              <a:rPr lang="es-ES" sz="2200" dirty="0"/>
              <a:t>, </a:t>
            </a:r>
            <a:r>
              <a:rPr lang="es-ES" sz="2200" dirty="0" err="1"/>
              <a:t>desagertu</a:t>
            </a:r>
            <a:r>
              <a:rPr lang="es-ES" sz="2200" dirty="0"/>
              <a:t> arte.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70019" y="2018430"/>
            <a:ext cx="9170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0099B1"/>
                </a:solidFill>
                <a:latin typeface="Avenir Medium"/>
              </a:rPr>
              <a:t>Pazienteari</a:t>
            </a:r>
            <a:r>
              <a:rPr lang="es-ES" b="1" dirty="0">
                <a:solidFill>
                  <a:srgbClr val="0099B1"/>
                </a:solidFill>
                <a:latin typeface="Avenir Medium"/>
              </a:rPr>
              <a:t> </a:t>
            </a:r>
            <a:r>
              <a:rPr lang="es-ES" b="1" dirty="0" err="1">
                <a:solidFill>
                  <a:srgbClr val="0099B1"/>
                </a:solidFill>
                <a:latin typeface="Avenir Medium"/>
              </a:rPr>
              <a:t>abstinentzia-sintomak</a:t>
            </a:r>
            <a:r>
              <a:rPr lang="es-ES" b="1" dirty="0">
                <a:solidFill>
                  <a:srgbClr val="0099B1"/>
                </a:solidFill>
                <a:latin typeface="Avenir Medium"/>
              </a:rPr>
              <a:t> </a:t>
            </a:r>
            <a:r>
              <a:rPr lang="es-ES" b="1" dirty="0" err="1">
                <a:solidFill>
                  <a:srgbClr val="0099B1"/>
                </a:solidFill>
                <a:latin typeface="Avenir Medium"/>
              </a:rPr>
              <a:t>arintzeko</a:t>
            </a:r>
            <a:r>
              <a:rPr lang="es-ES" b="1" dirty="0">
                <a:solidFill>
                  <a:srgbClr val="0099B1"/>
                </a:solidFill>
                <a:latin typeface="Avenir Medium"/>
              </a:rPr>
              <a:t> </a:t>
            </a:r>
            <a:r>
              <a:rPr lang="es-ES" b="1" dirty="0" err="1">
                <a:solidFill>
                  <a:srgbClr val="0099B1"/>
                </a:solidFill>
                <a:latin typeface="Avenir Medium"/>
              </a:rPr>
              <a:t>eman</a:t>
            </a:r>
            <a:r>
              <a:rPr lang="es-ES" b="1" dirty="0">
                <a:solidFill>
                  <a:srgbClr val="0099B1"/>
                </a:solidFill>
                <a:latin typeface="Avenir Medium"/>
              </a:rPr>
              <a:t> </a:t>
            </a:r>
            <a:r>
              <a:rPr lang="es-ES" b="1" dirty="0" err="1">
                <a:solidFill>
                  <a:srgbClr val="0099B1"/>
                </a:solidFill>
                <a:latin typeface="Avenir Medium"/>
              </a:rPr>
              <a:t>ahal</a:t>
            </a:r>
            <a:r>
              <a:rPr lang="es-ES" b="1" dirty="0">
                <a:solidFill>
                  <a:srgbClr val="0099B1"/>
                </a:solidFill>
                <a:latin typeface="Avenir Medium"/>
              </a:rPr>
              <a:t> </a:t>
            </a:r>
            <a:r>
              <a:rPr lang="es-ES" b="1" dirty="0" err="1">
                <a:solidFill>
                  <a:srgbClr val="0099B1"/>
                </a:solidFill>
                <a:latin typeface="Avenir Medium"/>
              </a:rPr>
              <a:t>zaizkion</a:t>
            </a:r>
            <a:r>
              <a:rPr lang="es-ES" b="1" dirty="0">
                <a:solidFill>
                  <a:srgbClr val="0099B1"/>
                </a:solidFill>
                <a:latin typeface="Avenir Medium"/>
              </a:rPr>
              <a:t> </a:t>
            </a:r>
            <a:r>
              <a:rPr lang="es-ES" b="1" dirty="0" err="1">
                <a:solidFill>
                  <a:srgbClr val="0099B1"/>
                </a:solidFill>
                <a:latin typeface="Avenir Medium"/>
              </a:rPr>
              <a:t>gomendioak</a:t>
            </a:r>
            <a:r>
              <a:rPr lang="es-ES" b="1" dirty="0">
                <a:solidFill>
                  <a:srgbClr val="0099B1"/>
                </a:solidFill>
                <a:latin typeface="Avenir Medium"/>
              </a:rPr>
              <a:t> </a:t>
            </a:r>
            <a:r>
              <a:rPr lang="es-ES" dirty="0">
                <a:solidFill>
                  <a:srgbClr val="0099B1"/>
                </a:solidFill>
                <a:latin typeface="Avenir Medium"/>
              </a:rPr>
              <a:t> </a:t>
            </a:r>
            <a:endParaRPr lang="es-ES" dirty="0"/>
          </a:p>
        </p:txBody>
      </p:sp>
      <p:cxnSp>
        <p:nvCxnSpPr>
          <p:cNvPr id="15" name="Conector recto 14"/>
          <p:cNvCxnSpPr/>
          <p:nvPr/>
        </p:nvCxnSpPr>
        <p:spPr>
          <a:xfrm>
            <a:off x="470337" y="2459074"/>
            <a:ext cx="10908000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621635" y="2633396"/>
            <a:ext cx="10869858" cy="3693319"/>
          </a:xfrm>
          <a:prstGeom prst="rect">
            <a:avLst/>
          </a:prstGeom>
          <a:solidFill>
            <a:srgbClr val="E0F1F5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err="1"/>
              <a:t>Har</a:t>
            </a:r>
            <a:r>
              <a:rPr lang="es-ES" dirty="0"/>
              <a:t> </a:t>
            </a:r>
            <a:r>
              <a:rPr lang="es-ES" dirty="0" err="1"/>
              <a:t>ezazu</a:t>
            </a:r>
            <a:r>
              <a:rPr lang="es-ES" dirty="0"/>
              <a:t> </a:t>
            </a:r>
            <a:r>
              <a:rPr lang="es-ES" dirty="0" err="1"/>
              <a:t>kontuan</a:t>
            </a:r>
            <a:r>
              <a:rPr lang="es-ES" dirty="0"/>
              <a:t> </a:t>
            </a:r>
            <a:r>
              <a:rPr lang="es-ES" dirty="0" err="1"/>
              <a:t>erretzeko</a:t>
            </a:r>
            <a:r>
              <a:rPr lang="es-ES" dirty="0"/>
              <a:t> gogo </a:t>
            </a:r>
            <a:r>
              <a:rPr lang="es-ES" dirty="0" err="1"/>
              <a:t>bizia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i="1" dirty="0" err="1"/>
              <a:t>craving</a:t>
            </a:r>
            <a:r>
              <a:rPr lang="es-ES" dirty="0" err="1"/>
              <a:t>a</a:t>
            </a:r>
            <a:r>
              <a:rPr lang="es-ES" dirty="0"/>
              <a:t> </a:t>
            </a:r>
            <a:r>
              <a:rPr lang="es-ES" dirty="0" err="1"/>
              <a:t>minutu</a:t>
            </a:r>
            <a:r>
              <a:rPr lang="es-ES" dirty="0"/>
              <a:t> </a:t>
            </a:r>
            <a:r>
              <a:rPr lang="es-ES" dirty="0" err="1"/>
              <a:t>gutxiren</a:t>
            </a:r>
            <a:r>
              <a:rPr lang="es-ES" dirty="0"/>
              <a:t> </a:t>
            </a:r>
            <a:r>
              <a:rPr lang="es-ES" dirty="0" err="1"/>
              <a:t>buruan</a:t>
            </a:r>
            <a:r>
              <a:rPr lang="es-ES" dirty="0"/>
              <a:t> </a:t>
            </a:r>
            <a:r>
              <a:rPr lang="es-ES" dirty="0" err="1"/>
              <a:t>arintzen</a:t>
            </a:r>
            <a:r>
              <a:rPr lang="es-ES" dirty="0"/>
              <a:t> dela eta, </a:t>
            </a:r>
            <a:r>
              <a:rPr lang="es-ES" dirty="0" err="1"/>
              <a:t>denbora</a:t>
            </a:r>
            <a:r>
              <a:rPr lang="es-ES" dirty="0"/>
              <a:t> </a:t>
            </a:r>
            <a:r>
              <a:rPr lang="es-ES" dirty="0" err="1"/>
              <a:t>igaro</a:t>
            </a:r>
            <a:r>
              <a:rPr lang="es-ES" dirty="0"/>
              <a:t> </a:t>
            </a:r>
            <a:r>
              <a:rPr lang="es-ES" dirty="0" err="1"/>
              <a:t>ahala</a:t>
            </a:r>
            <a:r>
              <a:rPr lang="es-ES" dirty="0"/>
              <a:t>, </a:t>
            </a:r>
            <a:r>
              <a:rPr lang="es-ES" dirty="0" err="1"/>
              <a:t>intentsitate</a:t>
            </a:r>
            <a:r>
              <a:rPr lang="es-ES" dirty="0"/>
              <a:t> eta </a:t>
            </a:r>
            <a:r>
              <a:rPr lang="es-ES" dirty="0" err="1"/>
              <a:t>maiztasun</a:t>
            </a:r>
            <a:r>
              <a:rPr lang="es-ES" dirty="0"/>
              <a:t> </a:t>
            </a:r>
            <a:r>
              <a:rPr lang="es-ES" dirty="0" err="1"/>
              <a:t>txikiagoa</a:t>
            </a:r>
            <a:r>
              <a:rPr lang="es-ES" dirty="0"/>
              <a:t> </a:t>
            </a:r>
            <a:r>
              <a:rPr lang="es-ES" dirty="0" err="1"/>
              <a:t>izaten</a:t>
            </a:r>
            <a:r>
              <a:rPr lang="es-ES" dirty="0"/>
              <a:t> duela. </a:t>
            </a:r>
            <a:r>
              <a:rPr lang="es-ES" dirty="0" err="1"/>
              <a:t>Gogoratu</a:t>
            </a:r>
            <a:r>
              <a:rPr lang="es-ES" dirty="0"/>
              <a:t> </a:t>
            </a:r>
            <a:r>
              <a:rPr lang="es-ES" dirty="0" err="1"/>
              <a:t>zer</a:t>
            </a:r>
            <a:r>
              <a:rPr lang="es-ES" dirty="0"/>
              <a:t> </a:t>
            </a:r>
            <a:r>
              <a:rPr lang="es-ES" dirty="0" err="1"/>
              <a:t>arrazoi</a:t>
            </a:r>
            <a:r>
              <a:rPr lang="es-ES" dirty="0"/>
              <a:t> </a:t>
            </a:r>
            <a:r>
              <a:rPr lang="es-ES" dirty="0" err="1"/>
              <a:t>dituzun</a:t>
            </a:r>
            <a:r>
              <a:rPr lang="es-ES" dirty="0"/>
              <a:t> </a:t>
            </a:r>
            <a:r>
              <a:rPr lang="es-ES" dirty="0" err="1"/>
              <a:t>erretzeari</a:t>
            </a:r>
            <a:r>
              <a:rPr lang="es-ES" dirty="0"/>
              <a:t> </a:t>
            </a:r>
            <a:r>
              <a:rPr lang="es-ES" dirty="0" err="1"/>
              <a:t>uzteko</a:t>
            </a:r>
            <a:r>
              <a:rPr lang="es-ES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err="1"/>
              <a:t>Urrundu</a:t>
            </a:r>
            <a:r>
              <a:rPr lang="es-ES" dirty="0"/>
              <a:t> </a:t>
            </a:r>
            <a:r>
              <a:rPr lang="es-ES" dirty="0" err="1"/>
              <a:t>zaitez</a:t>
            </a:r>
            <a:r>
              <a:rPr lang="es-ES" dirty="0"/>
              <a:t> </a:t>
            </a:r>
            <a:r>
              <a:rPr lang="es-ES" dirty="0" err="1"/>
              <a:t>erretzeko</a:t>
            </a:r>
            <a:r>
              <a:rPr lang="es-ES" dirty="0"/>
              <a:t> </a:t>
            </a:r>
            <a:r>
              <a:rPr lang="es-ES" dirty="0" err="1"/>
              <a:t>beharra</a:t>
            </a:r>
            <a:r>
              <a:rPr lang="es-ES" dirty="0"/>
              <a:t> </a:t>
            </a:r>
            <a:r>
              <a:rPr lang="es-ES" dirty="0" err="1"/>
              <a:t>sortzen</a:t>
            </a:r>
            <a:r>
              <a:rPr lang="es-ES" dirty="0"/>
              <a:t> </a:t>
            </a:r>
            <a:r>
              <a:rPr lang="es-ES" dirty="0" err="1"/>
              <a:t>ari</a:t>
            </a:r>
            <a:r>
              <a:rPr lang="es-ES" dirty="0"/>
              <a:t> </a:t>
            </a:r>
            <a:r>
              <a:rPr lang="es-ES" dirty="0" err="1"/>
              <a:t>zaizun</a:t>
            </a:r>
            <a:r>
              <a:rPr lang="es-ES" dirty="0"/>
              <a:t> </a:t>
            </a:r>
            <a:r>
              <a:rPr lang="es-ES" dirty="0" err="1"/>
              <a:t>egoeratik</a:t>
            </a:r>
            <a:r>
              <a:rPr lang="es-ES" dirty="0"/>
              <a:t> eta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zerbait</a:t>
            </a:r>
            <a:r>
              <a:rPr lang="es-ES" dirty="0"/>
              <a:t> (</a:t>
            </a:r>
            <a:r>
              <a:rPr lang="es-ES" dirty="0" err="1"/>
              <a:t>ibili</a:t>
            </a:r>
            <a:r>
              <a:rPr lang="es-ES" dirty="0"/>
              <a:t>, </a:t>
            </a:r>
            <a:r>
              <a:rPr lang="es-ES" dirty="0" err="1"/>
              <a:t>irakurri</a:t>
            </a:r>
            <a:r>
              <a:rPr lang="es-ES" dirty="0"/>
              <a:t>, </a:t>
            </a:r>
            <a:r>
              <a:rPr lang="es-ES" dirty="0" err="1"/>
              <a:t>zure</a:t>
            </a:r>
            <a:r>
              <a:rPr lang="es-ES" dirty="0"/>
              <a:t> </a:t>
            </a:r>
            <a:r>
              <a:rPr lang="es-ES" dirty="0" err="1"/>
              <a:t>jarduera</a:t>
            </a:r>
            <a:r>
              <a:rPr lang="es-ES" dirty="0"/>
              <a:t> </a:t>
            </a:r>
            <a:r>
              <a:rPr lang="es-ES" dirty="0" err="1"/>
              <a:t>gustukoena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...).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arnasketa</a:t>
            </a:r>
            <a:r>
              <a:rPr lang="es-ES" dirty="0"/>
              <a:t> </a:t>
            </a:r>
            <a:r>
              <a:rPr lang="es-ES" dirty="0" err="1"/>
              <a:t>sakonak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erabili</a:t>
            </a:r>
            <a:r>
              <a:rPr lang="es-ES" dirty="0"/>
              <a:t> </a:t>
            </a:r>
            <a:r>
              <a:rPr lang="es-ES" dirty="0" err="1"/>
              <a:t>erlaxatzeko</a:t>
            </a:r>
            <a:r>
              <a:rPr lang="es-ES" dirty="0"/>
              <a:t> </a:t>
            </a: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teknika</a:t>
            </a:r>
            <a:r>
              <a:rPr lang="es-ES" dirty="0"/>
              <a:t> </a:t>
            </a:r>
            <a:r>
              <a:rPr lang="es-ES" dirty="0" err="1"/>
              <a:t>batzuk</a:t>
            </a:r>
            <a:r>
              <a:rPr lang="es-ES" dirty="0"/>
              <a:t>. </a:t>
            </a:r>
            <a:r>
              <a:rPr lang="es-ES" dirty="0" err="1"/>
              <a:t>Bainatu</a:t>
            </a:r>
            <a:r>
              <a:rPr lang="es-ES" dirty="0"/>
              <a:t> </a:t>
            </a:r>
            <a:r>
              <a:rPr lang="es-ES" dirty="0" err="1"/>
              <a:t>zaitez</a:t>
            </a:r>
            <a:r>
              <a:rPr lang="es-ES" dirty="0"/>
              <a:t> </a:t>
            </a:r>
            <a:r>
              <a:rPr lang="es-ES" dirty="0" err="1"/>
              <a:t>ur</a:t>
            </a:r>
            <a:r>
              <a:rPr lang="es-ES" dirty="0"/>
              <a:t> </a:t>
            </a:r>
            <a:r>
              <a:rPr lang="es-ES" dirty="0" err="1"/>
              <a:t>epeletan</a:t>
            </a:r>
            <a:r>
              <a:rPr lang="es-ES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err="1"/>
              <a:t>Gehi</a:t>
            </a:r>
            <a:r>
              <a:rPr lang="es-ES" dirty="0"/>
              <a:t> </a:t>
            </a:r>
            <a:r>
              <a:rPr lang="es-ES" dirty="0" err="1"/>
              <a:t>itzazu</a:t>
            </a:r>
            <a:r>
              <a:rPr lang="es-ES" dirty="0"/>
              <a:t> lo egiteko eta </a:t>
            </a:r>
            <a:r>
              <a:rPr lang="es-ES" dirty="0" err="1"/>
              <a:t>atseden</a:t>
            </a:r>
            <a:r>
              <a:rPr lang="es-ES" dirty="0"/>
              <a:t> </a:t>
            </a:r>
            <a:r>
              <a:rPr lang="es-ES" dirty="0" err="1"/>
              <a:t>hartzeko</a:t>
            </a:r>
            <a:r>
              <a:rPr lang="es-ES" dirty="0"/>
              <a:t> </a:t>
            </a:r>
            <a:r>
              <a:rPr lang="es-ES" dirty="0" err="1"/>
              <a:t>orduak</a:t>
            </a:r>
            <a:r>
              <a:rPr lang="es-ES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err="1"/>
              <a:t>Kafe</a:t>
            </a:r>
            <a:r>
              <a:rPr lang="es-ES" dirty="0"/>
              <a:t>, </a:t>
            </a:r>
            <a:r>
              <a:rPr lang="es-ES" dirty="0" err="1"/>
              <a:t>edari</a:t>
            </a:r>
            <a:r>
              <a:rPr lang="es-ES" dirty="0"/>
              <a:t> </a:t>
            </a:r>
            <a:r>
              <a:rPr lang="es-ES" dirty="0" err="1"/>
              <a:t>kafeinadun</a:t>
            </a:r>
            <a:r>
              <a:rPr lang="es-ES" dirty="0"/>
              <a:t> eta </a:t>
            </a:r>
            <a:r>
              <a:rPr lang="es-ES" dirty="0" err="1"/>
              <a:t>edari</a:t>
            </a:r>
            <a:r>
              <a:rPr lang="es-ES" dirty="0"/>
              <a:t> </a:t>
            </a:r>
            <a:r>
              <a:rPr lang="es-ES" dirty="0" err="1"/>
              <a:t>alkoholdun</a:t>
            </a:r>
            <a:r>
              <a:rPr lang="es-ES" dirty="0"/>
              <a:t> </a:t>
            </a:r>
            <a:r>
              <a:rPr lang="es-ES" dirty="0" err="1"/>
              <a:t>gutxiago</a:t>
            </a:r>
            <a:r>
              <a:rPr lang="es-ES" dirty="0"/>
              <a:t> </a:t>
            </a:r>
            <a:r>
              <a:rPr lang="es-ES" dirty="0" err="1"/>
              <a:t>hartu</a:t>
            </a:r>
            <a:r>
              <a:rPr lang="es-ES" dirty="0"/>
              <a:t>,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hartu</a:t>
            </a:r>
            <a:r>
              <a:rPr lang="es-ES" dirty="0"/>
              <a:t> </a:t>
            </a:r>
            <a:r>
              <a:rPr lang="es-ES" dirty="0" err="1"/>
              <a:t>batere</a:t>
            </a:r>
            <a:r>
              <a:rPr lang="es-ES" dirty="0"/>
              <a:t>. </a:t>
            </a:r>
            <a:r>
              <a:rPr lang="es-ES" dirty="0" err="1"/>
              <a:t>Hartu</a:t>
            </a:r>
            <a:r>
              <a:rPr lang="es-ES" dirty="0"/>
              <a:t> </a:t>
            </a:r>
            <a:r>
              <a:rPr lang="es-ES" dirty="0" err="1"/>
              <a:t>infusio</a:t>
            </a:r>
            <a:r>
              <a:rPr lang="es-ES" dirty="0"/>
              <a:t> </a:t>
            </a:r>
            <a:r>
              <a:rPr lang="es-ES" dirty="0" err="1"/>
              <a:t>lasaigarriak</a:t>
            </a:r>
            <a:r>
              <a:rPr lang="es-ES" dirty="0"/>
              <a:t> (</a:t>
            </a:r>
            <a:r>
              <a:rPr lang="es-ES" dirty="0" err="1"/>
              <a:t>ezki-ura</a:t>
            </a:r>
            <a:r>
              <a:rPr lang="es-ES" dirty="0"/>
              <a:t>, </a:t>
            </a:r>
            <a:r>
              <a:rPr lang="es-ES" dirty="0" err="1"/>
              <a:t>txortaloa</a:t>
            </a:r>
            <a:r>
              <a:rPr lang="es-ES" dirty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err="1"/>
              <a:t>Ur</a:t>
            </a:r>
            <a:r>
              <a:rPr lang="es-ES" dirty="0"/>
              <a:t> asko </a:t>
            </a:r>
            <a:r>
              <a:rPr lang="es-ES" dirty="0" err="1"/>
              <a:t>edan</a:t>
            </a:r>
            <a:r>
              <a:rPr lang="es-ES" dirty="0"/>
              <a:t>, dieta </a:t>
            </a:r>
            <a:r>
              <a:rPr lang="es-ES" dirty="0" err="1"/>
              <a:t>osasungarria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 eta </a:t>
            </a:r>
            <a:r>
              <a:rPr lang="es-ES" dirty="0" err="1"/>
              <a:t>zuntz</a:t>
            </a:r>
            <a:r>
              <a:rPr lang="es-ES" dirty="0"/>
              <a:t> </a:t>
            </a:r>
            <a:r>
              <a:rPr lang="es-ES" dirty="0" err="1"/>
              <a:t>ugariko</a:t>
            </a:r>
            <a:r>
              <a:rPr lang="es-ES" dirty="0"/>
              <a:t> </a:t>
            </a:r>
            <a:r>
              <a:rPr lang="es-ES" dirty="0" err="1"/>
              <a:t>elikagaiak</a:t>
            </a:r>
            <a:r>
              <a:rPr lang="es-ES" dirty="0"/>
              <a:t> </a:t>
            </a:r>
            <a:r>
              <a:rPr lang="es-ES" dirty="0" err="1"/>
              <a:t>hartu</a:t>
            </a:r>
            <a:r>
              <a:rPr lang="es-ES" dirty="0"/>
              <a:t> (</a:t>
            </a:r>
            <a:r>
              <a:rPr lang="es-ES" dirty="0" err="1"/>
              <a:t>alde</a:t>
            </a:r>
            <a:r>
              <a:rPr lang="es-ES" dirty="0"/>
              <a:t> batera </a:t>
            </a:r>
            <a:r>
              <a:rPr lang="es-ES" dirty="0" err="1"/>
              <a:t>utzi</a:t>
            </a:r>
            <a:r>
              <a:rPr lang="es-ES" dirty="0"/>
              <a:t> </a:t>
            </a:r>
            <a:r>
              <a:rPr lang="es-ES" dirty="0" err="1"/>
              <a:t>azukre</a:t>
            </a:r>
            <a:r>
              <a:rPr lang="es-ES" dirty="0"/>
              <a:t> </a:t>
            </a:r>
            <a:r>
              <a:rPr lang="es-ES" dirty="0" err="1"/>
              <a:t>finduak</a:t>
            </a:r>
            <a:r>
              <a:rPr lang="es-ES" dirty="0"/>
              <a:t>, </a:t>
            </a:r>
            <a:r>
              <a:rPr lang="es-ES" dirty="0" err="1"/>
              <a:t>koipeak</a:t>
            </a:r>
            <a:r>
              <a:rPr lang="es-ES" dirty="0"/>
              <a:t> eta </a:t>
            </a:r>
            <a:r>
              <a:rPr lang="es-ES" dirty="0" err="1"/>
              <a:t>kaloria</a:t>
            </a:r>
            <a:r>
              <a:rPr lang="es-ES" dirty="0"/>
              <a:t> </a:t>
            </a:r>
            <a:r>
              <a:rPr lang="es-ES" dirty="0" err="1"/>
              <a:t>askoko</a:t>
            </a:r>
            <a:r>
              <a:rPr lang="es-ES" dirty="0"/>
              <a:t> </a:t>
            </a:r>
            <a:r>
              <a:rPr lang="es-ES" dirty="0" err="1"/>
              <a:t>elikagaiak</a:t>
            </a:r>
            <a:r>
              <a:rPr lang="es-ES" dirty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err="1"/>
              <a:t>Atsegin</a:t>
            </a:r>
            <a:r>
              <a:rPr lang="es-ES" dirty="0"/>
              <a:t> </a:t>
            </a:r>
            <a:r>
              <a:rPr lang="es-ES" dirty="0" err="1"/>
              <a:t>duzun</a:t>
            </a:r>
            <a:r>
              <a:rPr lang="es-ES" dirty="0"/>
              <a:t> </a:t>
            </a:r>
            <a:r>
              <a:rPr lang="es-ES" dirty="0" err="1"/>
              <a:t>kirola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ariketa</a:t>
            </a:r>
            <a:r>
              <a:rPr lang="es-ES" dirty="0"/>
              <a:t> </a:t>
            </a:r>
            <a:r>
              <a:rPr lang="es-ES" dirty="0" err="1"/>
              <a:t>fisikoa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err="1"/>
              <a:t>Baliteke</a:t>
            </a:r>
            <a:r>
              <a:rPr lang="es-ES" dirty="0"/>
              <a:t> </a:t>
            </a:r>
            <a:r>
              <a:rPr lang="es-ES" dirty="0" err="1"/>
              <a:t>aldaketak</a:t>
            </a:r>
            <a:r>
              <a:rPr lang="es-ES" dirty="0"/>
              <a:t> </a:t>
            </a:r>
            <a:r>
              <a:rPr lang="es-ES" dirty="0" err="1"/>
              <a:t>nabaritzea</a:t>
            </a:r>
            <a:r>
              <a:rPr lang="es-ES" dirty="0"/>
              <a:t> </a:t>
            </a:r>
            <a:r>
              <a:rPr lang="es-ES" dirty="0" err="1"/>
              <a:t>kontzentratzeko</a:t>
            </a:r>
            <a:r>
              <a:rPr lang="es-ES" dirty="0"/>
              <a:t> </a:t>
            </a:r>
            <a:r>
              <a:rPr lang="es-ES" dirty="0" err="1"/>
              <a:t>gaitasunean</a:t>
            </a:r>
            <a:r>
              <a:rPr lang="es-ES" dirty="0"/>
              <a:t>; </a:t>
            </a:r>
            <a:r>
              <a:rPr lang="es-ES" dirty="0" err="1"/>
              <a:t>erretzeari</a:t>
            </a:r>
            <a:r>
              <a:rPr lang="es-ES" dirty="0"/>
              <a:t> </a:t>
            </a:r>
            <a:r>
              <a:rPr lang="es-ES" dirty="0" err="1"/>
              <a:t>uzten</a:t>
            </a:r>
            <a:r>
              <a:rPr lang="es-ES" dirty="0"/>
              <a:t> </a:t>
            </a:r>
            <a:r>
              <a:rPr lang="es-ES" dirty="0" err="1"/>
              <a:t>diozunetik</a:t>
            </a:r>
            <a:r>
              <a:rPr lang="es-ES" dirty="0"/>
              <a:t> pare bat </a:t>
            </a:r>
            <a:r>
              <a:rPr lang="es-ES" dirty="0" err="1"/>
              <a:t>aste</a:t>
            </a:r>
            <a:r>
              <a:rPr lang="es-ES" dirty="0"/>
              <a:t> </a:t>
            </a:r>
            <a:r>
              <a:rPr lang="es-ES" dirty="0" err="1"/>
              <a:t>iraun</a:t>
            </a:r>
            <a:r>
              <a:rPr lang="es-ES" dirty="0"/>
              <a:t> </a:t>
            </a:r>
            <a:r>
              <a:rPr lang="es-ES" dirty="0" err="1"/>
              <a:t>dezake</a:t>
            </a:r>
            <a:r>
              <a:rPr lang="es-ES" dirty="0"/>
              <a:t> </a:t>
            </a:r>
            <a:r>
              <a:rPr lang="es-ES" dirty="0" err="1"/>
              <a:t>horrek</a:t>
            </a:r>
            <a:r>
              <a:rPr lang="es-ES" dirty="0"/>
              <a:t>, </a:t>
            </a:r>
            <a:r>
              <a:rPr lang="es-ES" dirty="0" err="1"/>
              <a:t>baina</a:t>
            </a:r>
            <a:r>
              <a:rPr lang="es-ES" dirty="0"/>
              <a:t> </a:t>
            </a:r>
            <a:r>
              <a:rPr lang="es-ES" dirty="0" err="1"/>
              <a:t>gero</a:t>
            </a:r>
            <a:r>
              <a:rPr lang="es-ES" dirty="0"/>
              <a:t> </a:t>
            </a:r>
            <a:r>
              <a:rPr lang="es-ES" dirty="0" err="1"/>
              <a:t>bere</a:t>
            </a:r>
            <a:r>
              <a:rPr lang="es-ES" dirty="0"/>
              <a:t> </a:t>
            </a:r>
            <a:r>
              <a:rPr lang="es-ES" dirty="0" err="1"/>
              <a:t>onera</a:t>
            </a:r>
            <a:r>
              <a:rPr lang="es-ES" dirty="0"/>
              <a:t> </a:t>
            </a:r>
            <a:r>
              <a:rPr lang="es-ES" dirty="0" err="1"/>
              <a:t>etorriko</a:t>
            </a:r>
            <a:r>
              <a:rPr lang="es-ES" dirty="0"/>
              <a:t> da. Ez </a:t>
            </a:r>
            <a:r>
              <a:rPr lang="es-ES" dirty="0" err="1"/>
              <a:t>exijitu</a:t>
            </a:r>
            <a:r>
              <a:rPr lang="es-ES" dirty="0"/>
              <a:t> </a:t>
            </a:r>
            <a:r>
              <a:rPr lang="es-ES" dirty="0" err="1"/>
              <a:t>gehiegi</a:t>
            </a:r>
            <a:r>
              <a:rPr lang="es-ES" dirty="0"/>
              <a:t> </a:t>
            </a:r>
            <a:r>
              <a:rPr lang="es-ES" dirty="0" err="1"/>
              <a:t>zure</a:t>
            </a:r>
            <a:r>
              <a:rPr lang="es-ES" dirty="0"/>
              <a:t> </a:t>
            </a:r>
            <a:r>
              <a:rPr lang="es-ES" dirty="0" err="1"/>
              <a:t>buruari</a:t>
            </a:r>
            <a:r>
              <a:rPr lang="es-ES" dirty="0"/>
              <a:t> </a:t>
            </a:r>
            <a:r>
              <a:rPr lang="es-ES" dirty="0" err="1"/>
              <a:t>aste</a:t>
            </a:r>
            <a:r>
              <a:rPr lang="es-ES" dirty="0"/>
              <a:t> </a:t>
            </a:r>
            <a:r>
              <a:rPr lang="es-ES" dirty="0" err="1"/>
              <a:t>batez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biz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824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3080"/>
            <a:ext cx="12192000" cy="732155"/>
          </a:xfrm>
        </p:spPr>
        <p:txBody>
          <a:bodyPr>
            <a:noAutofit/>
          </a:bodyPr>
          <a:lstStyle/>
          <a:p>
            <a:pPr algn="ctr"/>
            <a:r>
              <a:rPr lang="es-ES" sz="3000" dirty="0">
                <a:solidFill>
                  <a:srgbClr val="4E9EBA"/>
                </a:solidFill>
                <a:latin typeface="Arial Black" pitchFamily="34" charset="0"/>
              </a:rPr>
              <a:t>TABAKOA ERRETZEARI UZTEKO FARMAKOAK FINANTZATZEKO IRIZPIDEAK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43607" y="938938"/>
            <a:ext cx="11722826" cy="33855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dirty="0" err="1"/>
              <a:t>Ebidentziak</a:t>
            </a:r>
            <a:r>
              <a:rPr lang="es-ES" sz="1800" dirty="0"/>
              <a:t> </a:t>
            </a:r>
            <a:r>
              <a:rPr lang="es-ES" sz="1800" dirty="0" err="1"/>
              <a:t>erakusten</a:t>
            </a:r>
            <a:r>
              <a:rPr lang="es-ES" sz="1800" dirty="0"/>
              <a:t> </a:t>
            </a:r>
            <a:r>
              <a:rPr lang="es-ES" sz="1800" dirty="0" err="1"/>
              <a:t>duenez</a:t>
            </a:r>
            <a:r>
              <a:rPr lang="es-ES" sz="1800" dirty="0"/>
              <a:t>, </a:t>
            </a:r>
            <a:r>
              <a:rPr lang="es-ES" sz="1800" b="1" dirty="0" err="1">
                <a:solidFill>
                  <a:srgbClr val="4E9EBA"/>
                </a:solidFill>
              </a:rPr>
              <a:t>tratamendu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farmakologikoa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finantzatzen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dirty="0" err="1"/>
              <a:t>bada</a:t>
            </a:r>
            <a:r>
              <a:rPr lang="es-ES" sz="1800" dirty="0"/>
              <a:t>, </a:t>
            </a:r>
            <a:r>
              <a:rPr lang="es-ES" sz="1800" b="1" dirty="0" err="1">
                <a:solidFill>
                  <a:srgbClr val="4E9EBA"/>
                </a:solidFill>
              </a:rPr>
              <a:t>modu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estatistikoki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esanguratsuan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handitzen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dira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erretzeari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uzten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ahalegintzen</a:t>
            </a:r>
            <a:r>
              <a:rPr lang="es-ES" sz="1800" b="1" dirty="0">
                <a:solidFill>
                  <a:srgbClr val="4E9EBA"/>
                </a:solidFill>
              </a:rPr>
              <a:t> diren </a:t>
            </a:r>
            <a:r>
              <a:rPr lang="es-ES" sz="1800" b="1" dirty="0" err="1">
                <a:solidFill>
                  <a:srgbClr val="4E9EBA"/>
                </a:solidFill>
              </a:rPr>
              <a:t>pertsonen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proportzioa</a:t>
            </a:r>
            <a:r>
              <a:rPr lang="es-ES" sz="1800" b="1" dirty="0">
                <a:solidFill>
                  <a:srgbClr val="4E9EBA"/>
                </a:solidFill>
              </a:rPr>
              <a:t>, </a:t>
            </a:r>
            <a:r>
              <a:rPr lang="es-ES" sz="1800" b="1" dirty="0" err="1">
                <a:solidFill>
                  <a:srgbClr val="4E9EBA"/>
                </a:solidFill>
              </a:rPr>
              <a:t>tratamenduen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erabilera</a:t>
            </a:r>
            <a:r>
              <a:rPr lang="es-ES" sz="1800" b="1" dirty="0">
                <a:solidFill>
                  <a:srgbClr val="4E9EBA"/>
                </a:solidFill>
              </a:rPr>
              <a:t> eta </a:t>
            </a:r>
            <a:r>
              <a:rPr lang="es-ES" sz="1800" b="1" dirty="0" err="1">
                <a:solidFill>
                  <a:srgbClr val="4E9EBA"/>
                </a:solidFill>
              </a:rPr>
              <a:t>erretzeari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uztea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lortzen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dutenen</a:t>
            </a:r>
            <a:r>
              <a:rPr lang="es-ES" sz="1800" b="1" dirty="0">
                <a:solidFill>
                  <a:srgbClr val="4E9EBA"/>
                </a:solidFill>
              </a:rPr>
              <a:t> kopurua</a:t>
            </a:r>
            <a:r>
              <a:rPr lang="es-ES" sz="1800" dirty="0"/>
              <a:t> —</a:t>
            </a:r>
            <a:r>
              <a:rPr lang="es-ES" sz="1800" dirty="0" err="1"/>
              <a:t>betiere</a:t>
            </a:r>
            <a:r>
              <a:rPr lang="es-ES" sz="1800" dirty="0"/>
              <a:t>, </a:t>
            </a:r>
            <a:r>
              <a:rPr lang="es-ES" sz="1800" dirty="0" err="1"/>
              <a:t>tratamendua</a:t>
            </a:r>
            <a:r>
              <a:rPr lang="es-ES" sz="1800" dirty="0"/>
              <a:t> </a:t>
            </a:r>
            <a:r>
              <a:rPr lang="es-ES" sz="1800" dirty="0" err="1"/>
              <a:t>finantzatzen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den </a:t>
            </a:r>
            <a:r>
              <a:rPr lang="es-ES" sz="1800" dirty="0" err="1"/>
              <a:t>kasuekin</a:t>
            </a:r>
            <a:r>
              <a:rPr lang="es-ES" sz="1800" dirty="0"/>
              <a:t> </a:t>
            </a:r>
            <a:r>
              <a:rPr lang="es-ES" sz="1800" dirty="0" err="1"/>
              <a:t>alderatuta</a:t>
            </a:r>
            <a:endParaRPr lang="es-ES" sz="1800" dirty="0"/>
          </a:p>
          <a:p>
            <a:pPr algn="just"/>
            <a:r>
              <a:rPr lang="es-ES" sz="1800" dirty="0" err="1"/>
              <a:t>Tratamendua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da </a:t>
            </a:r>
            <a:r>
              <a:rPr lang="es-ES" sz="1800" dirty="0" err="1"/>
              <a:t>osorik</a:t>
            </a:r>
            <a:r>
              <a:rPr lang="es-ES" sz="1800" dirty="0"/>
              <a:t> </a:t>
            </a:r>
            <a:r>
              <a:rPr lang="es-ES" sz="1800" dirty="0" err="1"/>
              <a:t>finantzatzen</a:t>
            </a:r>
            <a:r>
              <a:rPr lang="es-ES" sz="1800" dirty="0"/>
              <a:t> (</a:t>
            </a:r>
            <a:r>
              <a:rPr lang="es-ES" sz="1800" dirty="0" err="1"/>
              <a:t>paziente</a:t>
            </a:r>
            <a:r>
              <a:rPr lang="es-ES" sz="1800" dirty="0"/>
              <a:t> </a:t>
            </a:r>
            <a:r>
              <a:rPr lang="es-ES" sz="1800" dirty="0" err="1"/>
              <a:t>bakoitzari</a:t>
            </a:r>
            <a:r>
              <a:rPr lang="es-ES" sz="1800" dirty="0"/>
              <a:t> </a:t>
            </a:r>
            <a:r>
              <a:rPr lang="es-ES" sz="1800" dirty="0" err="1"/>
              <a:t>dagokion</a:t>
            </a:r>
            <a:r>
              <a:rPr lang="es-ES" sz="1800" dirty="0"/>
              <a:t> </a:t>
            </a:r>
            <a:r>
              <a:rPr lang="es-ES" sz="1800" dirty="0" err="1"/>
              <a:t>ekarpen</a:t>
            </a:r>
            <a:r>
              <a:rPr lang="es-ES" sz="1800" dirty="0"/>
              <a:t> </a:t>
            </a:r>
            <a:r>
              <a:rPr lang="es-ES" sz="1800" dirty="0" err="1"/>
              <a:t>farmazeutikoaren</a:t>
            </a:r>
            <a:r>
              <a:rPr lang="es-ES" sz="1800" dirty="0"/>
              <a:t> </a:t>
            </a:r>
            <a:r>
              <a:rPr lang="es-ES" sz="1800" dirty="0" err="1"/>
              <a:t>arabera</a:t>
            </a:r>
            <a:r>
              <a:rPr lang="es-ES" sz="1800" dirty="0"/>
              <a:t>, </a:t>
            </a:r>
            <a:r>
              <a:rPr lang="es-ES" sz="1800" dirty="0" err="1"/>
              <a:t>zenbateko</a:t>
            </a:r>
            <a:r>
              <a:rPr lang="es-ES" sz="1800" dirty="0"/>
              <a:t> bat </a:t>
            </a:r>
            <a:r>
              <a:rPr lang="es-ES" sz="1800" dirty="0" err="1"/>
              <a:t>edo</a:t>
            </a:r>
            <a:r>
              <a:rPr lang="es-ES" sz="1800" dirty="0"/>
              <a:t> </a:t>
            </a:r>
            <a:r>
              <a:rPr lang="es-ES" sz="1800" dirty="0" err="1"/>
              <a:t>beste</a:t>
            </a:r>
            <a:r>
              <a:rPr lang="es-ES" sz="1800" dirty="0"/>
              <a:t> </a:t>
            </a:r>
            <a:r>
              <a:rPr lang="es-ES" sz="1800" dirty="0" err="1"/>
              <a:t>ordaindu</a:t>
            </a:r>
            <a:r>
              <a:rPr lang="es-ES" sz="1800" dirty="0"/>
              <a:t> </a:t>
            </a:r>
            <a:r>
              <a:rPr lang="es-ES" sz="1800" dirty="0" err="1"/>
              <a:t>beharko</a:t>
            </a:r>
            <a:r>
              <a:rPr lang="es-ES" sz="1800" dirty="0"/>
              <a:t> da).</a:t>
            </a:r>
          </a:p>
          <a:p>
            <a:pPr algn="just"/>
            <a:r>
              <a:rPr lang="es-ES" sz="1800" dirty="0" err="1"/>
              <a:t>Medikamentu</a:t>
            </a:r>
            <a:r>
              <a:rPr lang="es-ES" sz="1800" dirty="0"/>
              <a:t> </a:t>
            </a:r>
            <a:r>
              <a:rPr lang="es-ES" sz="1800" dirty="0" err="1"/>
              <a:t>horiek</a:t>
            </a:r>
            <a:r>
              <a:rPr lang="es-ES" sz="1800" dirty="0"/>
              <a:t> </a:t>
            </a:r>
            <a:r>
              <a:rPr lang="es-ES" sz="1800" dirty="0" err="1"/>
              <a:t>finantzatuta</a:t>
            </a:r>
            <a:r>
              <a:rPr lang="es-ES" sz="1800" dirty="0"/>
              <a:t> </a:t>
            </a:r>
            <a:r>
              <a:rPr lang="es-ES" sz="1800" dirty="0" err="1"/>
              <a:t>preskribatzeko</a:t>
            </a:r>
            <a:r>
              <a:rPr lang="es-ES" sz="1800" dirty="0"/>
              <a:t>, </a:t>
            </a:r>
            <a:r>
              <a:rPr lang="es-ES" sz="1800" dirty="0" err="1"/>
              <a:t>pazienteek</a:t>
            </a:r>
            <a:r>
              <a:rPr lang="es-ES" sz="1800" dirty="0"/>
              <a:t> </a:t>
            </a:r>
            <a:r>
              <a:rPr lang="es-ES" sz="1800" dirty="0" err="1"/>
              <a:t>nahitaez</a:t>
            </a:r>
            <a:r>
              <a:rPr lang="es-ES" sz="1800" dirty="0"/>
              <a:t> </a:t>
            </a:r>
            <a:r>
              <a:rPr lang="es-ES" sz="1800" dirty="0" err="1"/>
              <a:t>egon</a:t>
            </a:r>
            <a:r>
              <a:rPr lang="es-ES" sz="1800" dirty="0"/>
              <a:t> </a:t>
            </a:r>
            <a:r>
              <a:rPr lang="es-ES" sz="1800" dirty="0" err="1"/>
              <a:t>behar</a:t>
            </a:r>
            <a:r>
              <a:rPr lang="es-ES" sz="1800" dirty="0"/>
              <a:t> </a:t>
            </a:r>
            <a:r>
              <a:rPr lang="es-ES" sz="1800" dirty="0" err="1"/>
              <a:t>dute</a:t>
            </a:r>
            <a:r>
              <a:rPr lang="es-ES" sz="1800" dirty="0"/>
              <a:t> </a:t>
            </a:r>
            <a:r>
              <a:rPr lang="es-ES" sz="1800" dirty="0" err="1"/>
              <a:t>izena</a:t>
            </a:r>
            <a:r>
              <a:rPr lang="es-ES" sz="1800" dirty="0"/>
              <a:t> </a:t>
            </a:r>
            <a:r>
              <a:rPr lang="es-ES" sz="1800" dirty="0" err="1"/>
              <a:t>emanda</a:t>
            </a:r>
            <a:r>
              <a:rPr lang="es-ES" sz="1800" dirty="0"/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Osakidetzaren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tabakismoa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tratatzeko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laguntza</a:t>
            </a:r>
            <a:r>
              <a:rPr lang="es-ES" sz="1800" b="1" dirty="0">
                <a:solidFill>
                  <a:srgbClr val="4E9EBA"/>
                </a:solidFill>
              </a:rPr>
              <a:t>-programa batean (</a:t>
            </a:r>
            <a:r>
              <a:rPr lang="es-ES" sz="1800" b="1" dirty="0" err="1">
                <a:solidFill>
                  <a:srgbClr val="4E9EBA"/>
                </a:solidFill>
              </a:rPr>
              <a:t>indibiduala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zein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taldekoa</a:t>
            </a:r>
            <a:r>
              <a:rPr lang="es-ES" sz="1800" dirty="0"/>
              <a:t>), eta, </a:t>
            </a:r>
            <a:r>
              <a:rPr lang="es-ES" sz="1800" dirty="0" err="1"/>
              <a:t>gainera</a:t>
            </a:r>
            <a:r>
              <a:rPr lang="es-ES" sz="1800" dirty="0"/>
              <a:t>, </a:t>
            </a:r>
            <a:r>
              <a:rPr lang="es-ES" sz="1800" dirty="0" err="1"/>
              <a:t>baldintza</a:t>
            </a:r>
            <a:r>
              <a:rPr lang="es-ES" sz="1800" dirty="0"/>
              <a:t> </a:t>
            </a:r>
            <a:r>
              <a:rPr lang="es-ES" sz="1800" dirty="0" err="1"/>
              <a:t>hauek</a:t>
            </a:r>
            <a:r>
              <a:rPr lang="es-ES" sz="1800" dirty="0"/>
              <a:t> </a:t>
            </a:r>
            <a:r>
              <a:rPr lang="es-ES" sz="1800" dirty="0" err="1"/>
              <a:t>bete</a:t>
            </a:r>
            <a:r>
              <a:rPr lang="es-ES" sz="1800" dirty="0"/>
              <a:t> </a:t>
            </a:r>
            <a:r>
              <a:rPr lang="es-ES" sz="1800" dirty="0" err="1"/>
              <a:t>behar</a:t>
            </a:r>
            <a:r>
              <a:rPr lang="es-ES" sz="1800" dirty="0"/>
              <a:t> </a:t>
            </a:r>
            <a:r>
              <a:rPr lang="es-ES" sz="1800" dirty="0" err="1"/>
              <a:t>dituzte</a:t>
            </a:r>
            <a:r>
              <a:rPr lang="es-ES" sz="1800" dirty="0"/>
              <a:t>: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7" y="908458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048000" y="296733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28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2829" t="5644" r="2447"/>
          <a:stretch/>
        </p:blipFill>
        <p:spPr>
          <a:xfrm>
            <a:off x="1118833" y="3336710"/>
            <a:ext cx="9557714" cy="280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3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33801" y="1458507"/>
            <a:ext cx="11501023" cy="4227918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r>
              <a:rPr lang="es-ES" dirty="0"/>
              <a:t> SARRERA 	</a:t>
            </a:r>
          </a:p>
          <a:p>
            <a:r>
              <a:rPr lang="es-ES" dirty="0"/>
              <a:t>TABAKISMOA TRATATZEKO FARMAKOAK 	</a:t>
            </a:r>
          </a:p>
          <a:p>
            <a:r>
              <a:rPr lang="es-ES" dirty="0"/>
              <a:t>SEGURTASUNA/KONTRAINDIKAZIOAK/INTERAKZIOAK 	</a:t>
            </a:r>
          </a:p>
          <a:p>
            <a:r>
              <a:rPr lang="es-ES" dirty="0"/>
              <a:t>FARMAKOAREN AUKERAKETA, KOMORBILITATEAREN EDO BESTE BALDINTZATZAILE BATZUEN ARABERA 	</a:t>
            </a:r>
          </a:p>
          <a:p>
            <a:r>
              <a:rPr lang="es-ES" dirty="0"/>
              <a:t>FINANTZAKETA-IRIZPIDEAK 	</a:t>
            </a:r>
          </a:p>
          <a:p>
            <a:r>
              <a:rPr lang="es-ES" dirty="0"/>
              <a:t>ERIZAINAREN INDIKAZIOA, TABAKOA ERRETZEARI UZTEKO MEDIKAMENTUETARAKO 	</a:t>
            </a:r>
          </a:p>
          <a:p>
            <a:r>
              <a:rPr lang="es-ES" dirty="0"/>
              <a:t>HERRITARRENTZAT LAGUNGARRIAK DIREN BALIABIDEAK ETA MATERIALAK	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71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2001"/>
            <a:ext cx="121920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</a:rPr>
              <a:t>TABAKOA ERRETZEARI UZTEKO FARMAKOAK FINANTZATZEKO IRIZPIDEAK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527718" y="1452707"/>
            <a:ext cx="11292807" cy="47963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/>
              <a:t>Bareniklina </a:t>
            </a:r>
            <a:r>
              <a:rPr lang="es-ES" sz="2200" b="1" dirty="0"/>
              <a:t>: </a:t>
            </a:r>
          </a:p>
          <a:p>
            <a:pPr lvl="1" algn="just"/>
            <a:r>
              <a:rPr lang="es-ES" sz="2000" dirty="0" err="1"/>
              <a:t>Bilgarri</a:t>
            </a:r>
            <a:r>
              <a:rPr lang="es-ES" sz="2000" dirty="0"/>
              <a:t> </a:t>
            </a:r>
            <a:r>
              <a:rPr lang="es-ES" sz="2000" dirty="0" err="1"/>
              <a:t>bakarra</a:t>
            </a:r>
            <a:r>
              <a:rPr lang="es-ES" sz="2000" dirty="0"/>
              <a:t> </a:t>
            </a:r>
            <a:r>
              <a:rPr lang="es-ES" sz="2000" dirty="0" err="1"/>
              <a:t>preskribatuko</a:t>
            </a:r>
            <a:r>
              <a:rPr lang="es-ES" sz="2000" dirty="0"/>
              <a:t> da </a:t>
            </a:r>
            <a:r>
              <a:rPr lang="es-ES" sz="2000" dirty="0" err="1"/>
              <a:t>aldiko</a:t>
            </a:r>
            <a:r>
              <a:rPr lang="es-ES" sz="2000" dirty="0"/>
              <a:t> (</a:t>
            </a:r>
            <a:r>
              <a:rPr lang="es-ES" sz="2000" dirty="0" err="1"/>
              <a:t>hilabeteko</a:t>
            </a:r>
            <a:r>
              <a:rPr lang="es-ES" sz="2000" dirty="0"/>
              <a:t> </a:t>
            </a:r>
            <a:r>
              <a:rPr lang="es-ES" sz="2000" dirty="0" err="1"/>
              <a:t>tratamendua</a:t>
            </a:r>
            <a:r>
              <a:rPr lang="es-ES" sz="2000" dirty="0"/>
              <a:t>)</a:t>
            </a:r>
          </a:p>
          <a:p>
            <a:pPr lvl="1" algn="just"/>
            <a:r>
              <a:rPr lang="es-ES" sz="2000" dirty="0" err="1"/>
              <a:t>Hurrengo</a:t>
            </a:r>
            <a:r>
              <a:rPr lang="es-ES" sz="2000" dirty="0"/>
              <a:t> </a:t>
            </a:r>
            <a:r>
              <a:rPr lang="es-ES" sz="2000" dirty="0" err="1"/>
              <a:t>errezeta</a:t>
            </a:r>
            <a:r>
              <a:rPr lang="es-ES" sz="2000" dirty="0"/>
              <a:t> </a:t>
            </a:r>
            <a:r>
              <a:rPr lang="es-ES" sz="2000" dirty="0" err="1"/>
              <a:t>egin</a:t>
            </a:r>
            <a:r>
              <a:rPr lang="es-ES" sz="2000" dirty="0"/>
              <a:t> </a:t>
            </a:r>
            <a:r>
              <a:rPr lang="es-ES" sz="2000" dirty="0" err="1"/>
              <a:t>aurretik</a:t>
            </a:r>
            <a:r>
              <a:rPr lang="es-ES" sz="2000" dirty="0"/>
              <a:t>, </a:t>
            </a:r>
            <a:r>
              <a:rPr lang="es-ES" sz="2000" dirty="0" err="1"/>
              <a:t>tratamenduaren</a:t>
            </a:r>
            <a:r>
              <a:rPr lang="es-ES" sz="2000" dirty="0"/>
              <a:t> </a:t>
            </a:r>
            <a:r>
              <a:rPr lang="es-ES" sz="2000" dirty="0" err="1"/>
              <a:t>eraginkortasunaren</a:t>
            </a:r>
            <a:r>
              <a:rPr lang="es-ES" sz="2000" dirty="0"/>
              <a:t> </a:t>
            </a:r>
            <a:r>
              <a:rPr lang="es-ES" sz="2000" dirty="0" err="1"/>
              <a:t>bilakaera</a:t>
            </a:r>
            <a:r>
              <a:rPr lang="es-ES" sz="2000" dirty="0"/>
              <a:t> </a:t>
            </a:r>
            <a:r>
              <a:rPr lang="es-ES" sz="2000" dirty="0" err="1"/>
              <a:t>baloratu</a:t>
            </a:r>
            <a:r>
              <a:rPr lang="es-ES" sz="2000" dirty="0"/>
              <a:t> </a:t>
            </a:r>
            <a:r>
              <a:rPr lang="es-ES" sz="2000" dirty="0" err="1"/>
              <a:t>beharko</a:t>
            </a:r>
            <a:r>
              <a:rPr lang="es-ES" sz="2000" dirty="0"/>
              <a:t> da </a:t>
            </a:r>
          </a:p>
          <a:p>
            <a:pPr lvl="1" algn="just"/>
            <a:r>
              <a:rPr lang="es-ES" sz="2000" dirty="0" err="1"/>
              <a:t>Tratamendua</a:t>
            </a:r>
            <a:r>
              <a:rPr lang="es-ES" sz="2000" dirty="0"/>
              <a:t> </a:t>
            </a:r>
            <a:r>
              <a:rPr lang="es-ES" sz="2000" dirty="0" err="1"/>
              <a:t>gehienez</a:t>
            </a:r>
            <a:r>
              <a:rPr lang="es-ES" sz="2000" dirty="0"/>
              <a:t> ere </a:t>
            </a:r>
            <a:r>
              <a:rPr lang="es-ES" sz="2000" dirty="0" err="1"/>
              <a:t>hamabi</a:t>
            </a:r>
            <a:r>
              <a:rPr lang="es-ES" sz="2000" dirty="0"/>
              <a:t> </a:t>
            </a:r>
            <a:r>
              <a:rPr lang="es-ES" sz="2000" dirty="0" err="1"/>
              <a:t>asterako</a:t>
            </a:r>
            <a:r>
              <a:rPr lang="es-ES" sz="2000" dirty="0"/>
              <a:t> </a:t>
            </a:r>
            <a:r>
              <a:rPr lang="es-ES" sz="2000" dirty="0" err="1"/>
              <a:t>izango</a:t>
            </a:r>
            <a:r>
              <a:rPr lang="es-ES" sz="2000" dirty="0"/>
              <a:t> da</a:t>
            </a:r>
          </a:p>
          <a:p>
            <a:pPr algn="just"/>
            <a:r>
              <a:rPr lang="es-ES" sz="2400" b="1" dirty="0"/>
              <a:t>Bupropiona</a:t>
            </a:r>
            <a:r>
              <a:rPr lang="es-ES" sz="2200" b="1" dirty="0"/>
              <a:t>: </a:t>
            </a:r>
          </a:p>
          <a:p>
            <a:pPr lvl="1" algn="just"/>
            <a:r>
              <a:rPr lang="es-ES" sz="2000" dirty="0" err="1"/>
              <a:t>Bilgarri</a:t>
            </a:r>
            <a:r>
              <a:rPr lang="es-ES" sz="2000" dirty="0"/>
              <a:t> </a:t>
            </a:r>
            <a:r>
              <a:rPr lang="es-ES" sz="2000" dirty="0" err="1"/>
              <a:t>bakarra</a:t>
            </a:r>
            <a:r>
              <a:rPr lang="es-ES" sz="2000" dirty="0"/>
              <a:t> </a:t>
            </a:r>
            <a:r>
              <a:rPr lang="es-ES" sz="2000" dirty="0" err="1"/>
              <a:t>preskribatuko</a:t>
            </a:r>
            <a:r>
              <a:rPr lang="es-ES" sz="2000" dirty="0"/>
              <a:t> da </a:t>
            </a:r>
            <a:r>
              <a:rPr lang="es-ES" sz="2000" dirty="0" err="1"/>
              <a:t>aldiko</a:t>
            </a:r>
            <a:r>
              <a:rPr lang="es-ES" sz="2000" dirty="0"/>
              <a:t> (</a:t>
            </a:r>
            <a:r>
              <a:rPr lang="es-ES" sz="2000" dirty="0" err="1"/>
              <a:t>hilabeteko</a:t>
            </a:r>
            <a:r>
              <a:rPr lang="es-ES" sz="2000" dirty="0"/>
              <a:t> </a:t>
            </a:r>
            <a:r>
              <a:rPr lang="es-ES" sz="2000" dirty="0" err="1"/>
              <a:t>tratamendua</a:t>
            </a:r>
            <a:r>
              <a:rPr lang="es-ES" sz="2000" dirty="0"/>
              <a:t>)</a:t>
            </a:r>
          </a:p>
          <a:p>
            <a:pPr lvl="1" algn="just"/>
            <a:r>
              <a:rPr lang="es-ES" sz="2000" dirty="0" err="1"/>
              <a:t>Hurrengo</a:t>
            </a:r>
            <a:r>
              <a:rPr lang="es-ES" sz="2000" dirty="0"/>
              <a:t> </a:t>
            </a:r>
            <a:r>
              <a:rPr lang="es-ES" sz="2000" dirty="0" err="1"/>
              <a:t>errezeta</a:t>
            </a:r>
            <a:r>
              <a:rPr lang="es-ES" sz="2000" dirty="0"/>
              <a:t> </a:t>
            </a:r>
            <a:r>
              <a:rPr lang="es-ES" sz="2000" dirty="0" err="1"/>
              <a:t>egin</a:t>
            </a:r>
            <a:r>
              <a:rPr lang="es-ES" sz="2000" dirty="0"/>
              <a:t> </a:t>
            </a:r>
            <a:r>
              <a:rPr lang="es-ES" sz="2000" dirty="0" err="1"/>
              <a:t>aurretik</a:t>
            </a:r>
            <a:r>
              <a:rPr lang="es-ES" sz="2000" dirty="0"/>
              <a:t>, </a:t>
            </a:r>
            <a:r>
              <a:rPr lang="es-ES" sz="2000" dirty="0" err="1"/>
              <a:t>tratamenduaren</a:t>
            </a:r>
            <a:r>
              <a:rPr lang="es-ES" sz="2000" dirty="0"/>
              <a:t> </a:t>
            </a:r>
            <a:r>
              <a:rPr lang="es-ES" sz="2000" dirty="0" err="1"/>
              <a:t>eraginkortasunaren</a:t>
            </a:r>
            <a:r>
              <a:rPr lang="es-ES" sz="2000" dirty="0"/>
              <a:t> </a:t>
            </a:r>
            <a:r>
              <a:rPr lang="es-ES" sz="2000" dirty="0" err="1"/>
              <a:t>bilakaera</a:t>
            </a:r>
            <a:r>
              <a:rPr lang="es-ES" sz="2000" dirty="0"/>
              <a:t> </a:t>
            </a:r>
            <a:r>
              <a:rPr lang="es-ES" sz="2000" dirty="0" err="1"/>
              <a:t>baloratu</a:t>
            </a:r>
            <a:r>
              <a:rPr lang="es-ES" sz="2000" dirty="0"/>
              <a:t> </a:t>
            </a:r>
            <a:r>
              <a:rPr lang="es-ES" sz="2000" dirty="0" err="1"/>
              <a:t>beharko</a:t>
            </a:r>
            <a:r>
              <a:rPr lang="es-ES" sz="2000" dirty="0"/>
              <a:t> da </a:t>
            </a:r>
          </a:p>
          <a:p>
            <a:pPr lvl="1" algn="just"/>
            <a:r>
              <a:rPr lang="es-ES" sz="2000" dirty="0" err="1"/>
              <a:t>Pazienteak</a:t>
            </a:r>
            <a:r>
              <a:rPr lang="es-ES" sz="2000" dirty="0"/>
              <a:t> 7-9 </a:t>
            </a:r>
            <a:r>
              <a:rPr lang="es-ES" sz="2000" dirty="0" err="1"/>
              <a:t>astez</a:t>
            </a:r>
            <a:r>
              <a:rPr lang="es-ES" sz="2000" dirty="0"/>
              <a:t> </a:t>
            </a:r>
            <a:r>
              <a:rPr lang="es-ES" sz="2000" dirty="0" err="1"/>
              <a:t>tratatu</a:t>
            </a:r>
            <a:r>
              <a:rPr lang="es-ES" sz="2000" dirty="0"/>
              <a:t> </a:t>
            </a:r>
            <a:r>
              <a:rPr lang="es-ES" sz="2000" dirty="0" err="1"/>
              <a:t>beharko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 </a:t>
            </a:r>
          </a:p>
          <a:p>
            <a:pPr lvl="1" algn="just"/>
            <a:r>
              <a:rPr lang="es-ES" sz="2000" dirty="0" err="1"/>
              <a:t>Zazpi</a:t>
            </a:r>
            <a:r>
              <a:rPr lang="es-ES" sz="2000" dirty="0"/>
              <a:t> </a:t>
            </a:r>
            <a:r>
              <a:rPr lang="es-ES" sz="2000" dirty="0" err="1"/>
              <a:t>aste</a:t>
            </a:r>
            <a:r>
              <a:rPr lang="es-ES" sz="2000" dirty="0"/>
              <a:t> </a:t>
            </a:r>
            <a:r>
              <a:rPr lang="es-ES" sz="2000" dirty="0" err="1"/>
              <a:t>igaro</a:t>
            </a:r>
            <a:r>
              <a:rPr lang="es-ES" sz="2000" dirty="0"/>
              <a:t> eta </a:t>
            </a:r>
            <a:r>
              <a:rPr lang="es-ES" sz="2000" dirty="0" err="1"/>
              <a:t>efekturik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badago</a:t>
            </a:r>
            <a:r>
              <a:rPr lang="es-ES" sz="2000" dirty="0"/>
              <a:t>, </a:t>
            </a:r>
            <a:r>
              <a:rPr lang="es-ES" sz="2000" dirty="0" err="1"/>
              <a:t>tratamendua</a:t>
            </a:r>
            <a:r>
              <a:rPr lang="es-ES" sz="2000" dirty="0"/>
              <a:t> </a:t>
            </a:r>
            <a:r>
              <a:rPr lang="es-ES" sz="2000" dirty="0" err="1"/>
              <a:t>eten</a:t>
            </a:r>
            <a:r>
              <a:rPr lang="es-ES" sz="2000" dirty="0"/>
              <a:t> </a:t>
            </a:r>
            <a:r>
              <a:rPr lang="es-ES" sz="2000" dirty="0" err="1"/>
              <a:t>egin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da</a:t>
            </a:r>
          </a:p>
          <a:p>
            <a:pPr algn="just"/>
            <a:r>
              <a:rPr lang="es-ES" sz="2400" b="1" dirty="0"/>
              <a:t>Zitisiniklina: </a:t>
            </a:r>
          </a:p>
          <a:p>
            <a:pPr lvl="1" algn="just"/>
            <a:r>
              <a:rPr lang="es-ES" sz="2000" dirty="0" err="1"/>
              <a:t>bilgarri</a:t>
            </a:r>
            <a:r>
              <a:rPr lang="es-ES" sz="2000" dirty="0"/>
              <a:t> </a:t>
            </a:r>
            <a:r>
              <a:rPr lang="es-ES" sz="2000" dirty="0" err="1"/>
              <a:t>bakarra</a:t>
            </a:r>
            <a:r>
              <a:rPr lang="es-ES" sz="2000" dirty="0"/>
              <a:t> </a:t>
            </a:r>
            <a:r>
              <a:rPr lang="es-ES" sz="2000" dirty="0" err="1"/>
              <a:t>preskribatuko</a:t>
            </a:r>
            <a:r>
              <a:rPr lang="es-ES" sz="2000" dirty="0"/>
              <a:t> da </a:t>
            </a:r>
            <a:r>
              <a:rPr lang="es-ES" sz="2000" dirty="0" err="1"/>
              <a:t>aldiko</a:t>
            </a:r>
            <a:r>
              <a:rPr lang="es-ES" sz="2000" dirty="0"/>
              <a:t> (25 </a:t>
            </a:r>
            <a:r>
              <a:rPr lang="es-ES" sz="2000" dirty="0" err="1"/>
              <a:t>eguneko</a:t>
            </a:r>
            <a:r>
              <a:rPr lang="es-ES" sz="2000" dirty="0"/>
              <a:t> </a:t>
            </a:r>
            <a:r>
              <a:rPr lang="es-ES" sz="2000" dirty="0" err="1"/>
              <a:t>tratamenduaren</a:t>
            </a:r>
            <a:r>
              <a:rPr lang="es-ES" sz="2000" dirty="0"/>
              <a:t> </a:t>
            </a:r>
            <a:r>
              <a:rPr lang="es-ES" sz="2000" dirty="0" err="1"/>
              <a:t>baliokidea</a:t>
            </a:r>
            <a:r>
              <a:rPr lang="es-ES" sz="2000" dirty="0"/>
              <a:t> da, </a:t>
            </a:r>
            <a:r>
              <a:rPr lang="es-ES" sz="2000" dirty="0" err="1"/>
              <a:t>tratamenduak</a:t>
            </a:r>
            <a:r>
              <a:rPr lang="es-ES" sz="2000" dirty="0"/>
              <a:t> </a:t>
            </a:r>
            <a:r>
              <a:rPr lang="es-ES" sz="2000" dirty="0" err="1"/>
              <a:t>ezin</a:t>
            </a:r>
            <a:r>
              <a:rPr lang="es-ES" sz="2000" dirty="0"/>
              <a:t> </a:t>
            </a:r>
            <a:r>
              <a:rPr lang="es-ES" sz="2000" dirty="0" err="1"/>
              <a:t>baitu</a:t>
            </a:r>
            <a:r>
              <a:rPr lang="es-ES" sz="2000" dirty="0"/>
              <a:t> </a:t>
            </a:r>
            <a:r>
              <a:rPr lang="es-ES" sz="2000" dirty="0" err="1"/>
              <a:t>gehiago</a:t>
            </a:r>
            <a:r>
              <a:rPr lang="es-ES" sz="2000" dirty="0"/>
              <a:t> </a:t>
            </a:r>
            <a:r>
              <a:rPr lang="es-ES" sz="2000" dirty="0" err="1"/>
              <a:t>iraun</a:t>
            </a: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048000" y="296733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022322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2001"/>
            <a:ext cx="12192000" cy="732155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ERIZAINAREN INDIKAZIOA, TABAKOA ERRETZEARI UZTEKO MEDIKAMENTUETARAKO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67814" y="1329459"/>
            <a:ext cx="11210619" cy="46074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dirty="0" err="1"/>
              <a:t>Osakidetzak</a:t>
            </a:r>
            <a:r>
              <a:rPr lang="es-ES" sz="2200" dirty="0"/>
              <a:t> duela </a:t>
            </a:r>
            <a:r>
              <a:rPr lang="es-ES" sz="2200" dirty="0" err="1"/>
              <a:t>gutxi</a:t>
            </a:r>
            <a:r>
              <a:rPr lang="es-ES" sz="2200" dirty="0"/>
              <a:t> </a:t>
            </a:r>
            <a:r>
              <a:rPr lang="es-ES" sz="2200" dirty="0" err="1"/>
              <a:t>argitaratu</a:t>
            </a:r>
            <a:r>
              <a:rPr lang="es-ES" sz="2200" dirty="0"/>
              <a:t> du </a:t>
            </a:r>
            <a:r>
              <a:rPr lang="es-ES" sz="2200" b="1" dirty="0">
                <a:solidFill>
                  <a:srgbClr val="4E9EBA"/>
                </a:solidFill>
              </a:rPr>
              <a:t>“Tabakoaren mendekotasuna gainditzeko diren eta </a:t>
            </a:r>
            <a:r>
              <a:rPr lang="es-ES" sz="2200" b="1" dirty="0" err="1">
                <a:solidFill>
                  <a:srgbClr val="4E9EBA"/>
                </a:solidFill>
              </a:rPr>
              <a:t>medikuaren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preskripzioa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behar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duten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medikamentuak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erizainek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indikatzeko</a:t>
            </a:r>
            <a:r>
              <a:rPr lang="es-ES" sz="2200" b="1" dirty="0">
                <a:solidFill>
                  <a:srgbClr val="4E9EBA"/>
                </a:solidFill>
              </a:rPr>
              <a:t> eta </a:t>
            </a:r>
            <a:r>
              <a:rPr lang="es-ES" sz="2200" b="1" dirty="0" err="1">
                <a:solidFill>
                  <a:srgbClr val="4E9EBA"/>
                </a:solidFill>
              </a:rPr>
              <a:t>erabiltzeko</a:t>
            </a:r>
            <a:r>
              <a:rPr lang="es-ES" sz="2200" b="1" dirty="0">
                <a:solidFill>
                  <a:srgbClr val="4E9EBA"/>
                </a:solidFill>
              </a:rPr>
              <a:t> eta </a:t>
            </a:r>
            <a:r>
              <a:rPr lang="es-ES" sz="2200" b="1" dirty="0" err="1">
                <a:solidFill>
                  <a:srgbClr val="4E9EBA"/>
                </a:solidFill>
              </a:rPr>
              <a:t>horien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dispentsazio-baimena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emateko</a:t>
            </a:r>
            <a:r>
              <a:rPr lang="es-ES" sz="2200" b="1" dirty="0">
                <a:solidFill>
                  <a:srgbClr val="4E9EBA"/>
                </a:solidFill>
              </a:rPr>
              <a:t> gida”</a:t>
            </a:r>
          </a:p>
          <a:p>
            <a:pPr marL="0" indent="0" algn="just">
              <a:buNone/>
            </a:pPr>
            <a:endParaRPr lang="es-ES" sz="1000" b="1" dirty="0">
              <a:solidFill>
                <a:srgbClr val="4E9EBA"/>
              </a:solidFill>
            </a:endParaRPr>
          </a:p>
          <a:p>
            <a:pPr algn="just"/>
            <a:r>
              <a:rPr lang="es-ES" sz="2200" dirty="0"/>
              <a:t>Gida hori </a:t>
            </a:r>
            <a:r>
              <a:rPr lang="es-ES" sz="2200" dirty="0" err="1"/>
              <a:t>aplikatuko</a:t>
            </a:r>
            <a:r>
              <a:rPr lang="es-ES" sz="2200" dirty="0"/>
              <a:t> </a:t>
            </a:r>
            <a:r>
              <a:rPr lang="es-ES" sz="2200" dirty="0" err="1"/>
              <a:t>zaion</a:t>
            </a:r>
            <a:r>
              <a:rPr lang="es-ES" sz="2200" dirty="0"/>
              <a:t> </a:t>
            </a:r>
            <a:r>
              <a:rPr lang="es-ES" sz="2200" dirty="0" err="1"/>
              <a:t>xede-populazioa</a:t>
            </a:r>
            <a:r>
              <a:rPr lang="es-ES" sz="2200" dirty="0"/>
              <a:t> 18 </a:t>
            </a:r>
            <a:r>
              <a:rPr lang="es-ES" sz="2200" dirty="0" err="1"/>
              <a:t>urtetik</a:t>
            </a:r>
            <a:r>
              <a:rPr lang="es-ES" sz="2200" dirty="0"/>
              <a:t> </a:t>
            </a:r>
            <a:r>
              <a:rPr lang="es-ES" sz="2200" dirty="0" err="1"/>
              <a:t>gorako</a:t>
            </a:r>
            <a:r>
              <a:rPr lang="es-ES" sz="2200" dirty="0"/>
              <a:t> </a:t>
            </a:r>
            <a:r>
              <a:rPr lang="es-ES" sz="2200" dirty="0" err="1"/>
              <a:t>pertsonak</a:t>
            </a:r>
            <a:r>
              <a:rPr lang="es-ES" sz="2200" dirty="0"/>
              <a:t> </a:t>
            </a:r>
            <a:r>
              <a:rPr lang="es-ES" sz="2200" dirty="0" err="1"/>
              <a:t>dira</a:t>
            </a:r>
            <a:r>
              <a:rPr lang="es-ES" sz="2200" dirty="0"/>
              <a:t>, </a:t>
            </a:r>
            <a:r>
              <a:rPr lang="es-ES" sz="2200" dirty="0" err="1"/>
              <a:t>tabakoa</a:t>
            </a:r>
            <a:r>
              <a:rPr lang="es-ES" sz="2200" dirty="0"/>
              <a:t> </a:t>
            </a:r>
            <a:r>
              <a:rPr lang="es-ES" sz="2200" dirty="0" err="1"/>
              <a:t>uzteko</a:t>
            </a:r>
            <a:r>
              <a:rPr lang="es-ES" sz="2200" dirty="0"/>
              <a:t> </a:t>
            </a:r>
            <a:r>
              <a:rPr lang="es-ES" sz="2200" dirty="0" err="1"/>
              <a:t>prozesuan</a:t>
            </a:r>
            <a:r>
              <a:rPr lang="es-ES" sz="2200" dirty="0"/>
              <a:t> </a:t>
            </a:r>
            <a:r>
              <a:rPr lang="es-ES" sz="2200" dirty="0" err="1"/>
              <a:t>daudenak</a:t>
            </a:r>
            <a:r>
              <a:rPr lang="es-ES" sz="2200" dirty="0"/>
              <a:t> eta, </a:t>
            </a:r>
            <a:r>
              <a:rPr lang="es-ES" sz="2200" dirty="0" err="1"/>
              <a:t>horretan</a:t>
            </a:r>
            <a:r>
              <a:rPr lang="es-ES" sz="2200" dirty="0"/>
              <a:t> </a:t>
            </a:r>
            <a:r>
              <a:rPr lang="es-ES" sz="2200" dirty="0" err="1"/>
              <a:t>laguntzeko</a:t>
            </a:r>
            <a:r>
              <a:rPr lang="es-ES" sz="2200" dirty="0"/>
              <a:t>, </a:t>
            </a:r>
            <a:r>
              <a:rPr lang="es-ES" sz="2200" dirty="0" err="1"/>
              <a:t>tratamendu</a:t>
            </a:r>
            <a:r>
              <a:rPr lang="es-ES" sz="2200" dirty="0"/>
              <a:t> </a:t>
            </a:r>
            <a:r>
              <a:rPr lang="es-ES" sz="2200" dirty="0" err="1"/>
              <a:t>farmakologikoa</a:t>
            </a:r>
            <a:r>
              <a:rPr lang="es-ES" sz="2200" dirty="0"/>
              <a:t> jaso </a:t>
            </a:r>
            <a:r>
              <a:rPr lang="es-ES" sz="2200" dirty="0" err="1"/>
              <a:t>nahi</a:t>
            </a:r>
            <a:r>
              <a:rPr lang="es-ES" sz="2200" dirty="0"/>
              <a:t> </a:t>
            </a:r>
            <a:r>
              <a:rPr lang="es-ES" sz="2200" dirty="0" err="1"/>
              <a:t>dutenak</a:t>
            </a:r>
            <a:r>
              <a:rPr lang="es-ES" sz="2200" dirty="0"/>
              <a:t> (</a:t>
            </a:r>
            <a:r>
              <a:rPr lang="es-ES" sz="2200" dirty="0" err="1"/>
              <a:t>soilik</a:t>
            </a:r>
            <a:r>
              <a:rPr lang="es-ES" sz="2200" dirty="0"/>
              <a:t> bareniklina </a:t>
            </a:r>
            <a:r>
              <a:rPr lang="es-ES" sz="2200" dirty="0" err="1"/>
              <a:t>edo</a:t>
            </a:r>
            <a:r>
              <a:rPr lang="es-ES" sz="2200" dirty="0"/>
              <a:t> zitisiniklina; bupropiona </a:t>
            </a:r>
            <a:r>
              <a:rPr lang="es-ES" sz="2200" dirty="0" err="1"/>
              <a:t>ez</a:t>
            </a:r>
            <a:r>
              <a:rPr lang="es-ES" sz="2200" dirty="0"/>
              <a:t>) </a:t>
            </a:r>
          </a:p>
          <a:p>
            <a:pPr marL="0" indent="0" algn="just">
              <a:buNone/>
            </a:pPr>
            <a:endParaRPr lang="es-ES" sz="1000" dirty="0"/>
          </a:p>
          <a:p>
            <a:pPr algn="just"/>
            <a:r>
              <a:rPr lang="es-ES" sz="2200" dirty="0">
                <a:hlinkClick r:id="rId2"/>
              </a:rPr>
              <a:t>Presbide dokumentuan eta tabakoaren mendekotasuna gainditzeko gidan </a:t>
            </a:r>
            <a:r>
              <a:rPr lang="es-ES" sz="2200" dirty="0" err="1"/>
              <a:t>azaltzen</a:t>
            </a:r>
            <a:r>
              <a:rPr lang="es-ES" sz="2200" dirty="0"/>
              <a:t> da </a:t>
            </a:r>
            <a:r>
              <a:rPr lang="es-ES" sz="2200" dirty="0" err="1"/>
              <a:t>zer</a:t>
            </a:r>
            <a:r>
              <a:rPr lang="es-ES" sz="2200" dirty="0"/>
              <a:t> </a:t>
            </a:r>
            <a:r>
              <a:rPr lang="es-ES" sz="2200" dirty="0" err="1"/>
              <a:t>urrats</a:t>
            </a:r>
            <a:r>
              <a:rPr lang="es-ES" sz="2200" dirty="0"/>
              <a:t> </a:t>
            </a:r>
            <a:r>
              <a:rPr lang="es-ES" sz="2200" dirty="0" err="1"/>
              <a:t>egin</a:t>
            </a:r>
            <a:r>
              <a:rPr lang="es-ES" sz="2200" dirty="0"/>
              <a:t> </a:t>
            </a:r>
            <a:r>
              <a:rPr lang="es-ES" sz="2200" dirty="0" err="1"/>
              <a:t>behar</a:t>
            </a:r>
            <a:r>
              <a:rPr lang="es-ES" sz="2200" dirty="0"/>
              <a:t> </a:t>
            </a:r>
            <a:r>
              <a:rPr lang="es-ES" sz="2200" dirty="0" err="1"/>
              <a:t>dituzten</a:t>
            </a:r>
            <a:r>
              <a:rPr lang="es-ES" sz="2200" dirty="0"/>
              <a:t> </a:t>
            </a:r>
            <a:r>
              <a:rPr lang="es-ES" sz="2200" dirty="0" err="1"/>
              <a:t>erizainek</a:t>
            </a:r>
            <a:r>
              <a:rPr lang="es-ES" sz="2200" dirty="0"/>
              <a:t> </a:t>
            </a:r>
            <a:r>
              <a:rPr lang="es-ES" sz="2200" dirty="0" err="1"/>
              <a:t>farmako</a:t>
            </a:r>
            <a:r>
              <a:rPr lang="es-ES" sz="2200" dirty="0"/>
              <a:t> </a:t>
            </a:r>
            <a:r>
              <a:rPr lang="es-ES" sz="2200" dirty="0" err="1"/>
              <a:t>horiek</a:t>
            </a:r>
            <a:r>
              <a:rPr lang="es-ES" sz="2200" dirty="0"/>
              <a:t> </a:t>
            </a:r>
            <a:r>
              <a:rPr lang="es-ES" sz="2200" dirty="0" err="1"/>
              <a:t>finantzaketa</a:t>
            </a:r>
            <a:r>
              <a:rPr lang="es-ES" sz="2200" dirty="0"/>
              <a:t> </a:t>
            </a:r>
            <a:r>
              <a:rPr lang="es-ES" sz="2200" dirty="0" err="1"/>
              <a:t>bidez</a:t>
            </a:r>
            <a:r>
              <a:rPr lang="es-ES" sz="2200" dirty="0"/>
              <a:t> </a:t>
            </a:r>
            <a:r>
              <a:rPr lang="es-ES" sz="2200" dirty="0" err="1"/>
              <a:t>indikatzeko</a:t>
            </a:r>
            <a:endParaRPr lang="es-ES" sz="2200" dirty="0"/>
          </a:p>
          <a:p>
            <a:pPr marL="0" indent="0" algn="just">
              <a:buNone/>
            </a:pPr>
            <a:endParaRPr lang="es-ES" sz="1000" dirty="0"/>
          </a:p>
          <a:p>
            <a:pPr algn="just"/>
            <a:r>
              <a:rPr lang="es-ES" sz="2200" dirty="0" err="1"/>
              <a:t>Tabako-kontsumoa</a:t>
            </a:r>
            <a:r>
              <a:rPr lang="es-ES" sz="2200" dirty="0"/>
              <a:t> </a:t>
            </a:r>
            <a:r>
              <a:rPr lang="es-ES" sz="2200" dirty="0" err="1"/>
              <a:t>lantzeko</a:t>
            </a:r>
            <a:r>
              <a:rPr lang="es-ES" sz="2200" dirty="0"/>
              <a:t> eta </a:t>
            </a:r>
            <a:r>
              <a:rPr lang="es-ES" sz="2200" dirty="0" err="1"/>
              <a:t>kontrolatzeko</a:t>
            </a:r>
            <a:r>
              <a:rPr lang="es-ES" sz="2200" dirty="0"/>
              <a:t> </a:t>
            </a:r>
            <a:r>
              <a:rPr lang="es-ES" sz="2200" dirty="0" err="1"/>
              <a:t>oinarrizko</a:t>
            </a:r>
            <a:r>
              <a:rPr lang="es-ES" sz="2200" dirty="0"/>
              <a:t> </a:t>
            </a:r>
            <a:r>
              <a:rPr lang="es-ES" sz="2200" dirty="0" err="1"/>
              <a:t>gaitasunak</a:t>
            </a:r>
            <a:r>
              <a:rPr lang="es-ES" sz="2200" dirty="0"/>
              <a:t> </a:t>
            </a:r>
            <a:r>
              <a:rPr lang="es-ES" sz="2200" i="1" dirty="0" err="1"/>
              <a:t>eskuratzeko</a:t>
            </a:r>
            <a:r>
              <a:rPr lang="es-ES" sz="2200" i="1" dirty="0"/>
              <a:t> </a:t>
            </a:r>
            <a:r>
              <a:rPr lang="es-ES" sz="2200" i="1" dirty="0" err="1"/>
              <a:t>ditzaten</a:t>
            </a:r>
            <a:r>
              <a:rPr lang="es-ES" sz="2200" dirty="0"/>
              <a:t>, </a:t>
            </a:r>
            <a:r>
              <a:rPr lang="es-ES" sz="2200" dirty="0" err="1"/>
              <a:t>Osakidetzak</a:t>
            </a:r>
            <a:r>
              <a:rPr lang="es-ES" sz="2200" dirty="0"/>
              <a:t> </a:t>
            </a:r>
            <a:r>
              <a:rPr lang="es-ES" sz="2200" dirty="0">
                <a:hlinkClick r:id="rId3"/>
              </a:rPr>
              <a:t>Tabakismoaren eta lotutako produktuen banakako lanketa egiteko gida praktikoa </a:t>
            </a:r>
            <a:r>
              <a:rPr lang="es-ES" sz="2200" dirty="0" err="1"/>
              <a:t>argitaratu</a:t>
            </a:r>
            <a:r>
              <a:rPr lang="es-ES" sz="2200" dirty="0"/>
              <a:t> du 2025ean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60485" y="1125469"/>
            <a:ext cx="11447584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612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2001"/>
            <a:ext cx="12192000" cy="732155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HERRITARRENTZAT LAGUNGARRIAK DIREN BALIABIDEAK ETA MATERIALAK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64075" y="1236783"/>
            <a:ext cx="11543994" cy="33855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b="1" dirty="0"/>
              <a:t>OSASUN ESKOLA</a:t>
            </a:r>
            <a:r>
              <a:rPr lang="es-ES" sz="2200" dirty="0"/>
              <a:t>: </a:t>
            </a:r>
            <a:r>
              <a:rPr lang="es-ES" sz="2200" dirty="0">
                <a:hlinkClick r:id="rId2"/>
              </a:rPr>
              <a:t>Tabakismoa prebenitzea </a:t>
            </a:r>
            <a:r>
              <a:rPr lang="es-ES" sz="2200" dirty="0" err="1"/>
              <a:t>izeneko</a:t>
            </a:r>
            <a:r>
              <a:rPr lang="es-ES" sz="2200" dirty="0"/>
              <a:t> atal bat du, non </a:t>
            </a:r>
            <a:r>
              <a:rPr lang="es-ES" sz="2200" dirty="0" err="1"/>
              <a:t>informazioa</a:t>
            </a:r>
            <a:r>
              <a:rPr lang="es-ES" sz="2200" dirty="0"/>
              <a:t> eta </a:t>
            </a:r>
            <a:r>
              <a:rPr lang="es-ES" sz="2200" dirty="0" err="1"/>
              <a:t>hezkuntza-materiala</a:t>
            </a:r>
            <a:r>
              <a:rPr lang="es-ES" sz="2200" dirty="0"/>
              <a:t> </a:t>
            </a:r>
            <a:r>
              <a:rPr lang="es-ES" sz="2200" dirty="0" err="1"/>
              <a:t>biltzen</a:t>
            </a:r>
            <a:r>
              <a:rPr lang="es-ES" sz="2200" dirty="0"/>
              <a:t> </a:t>
            </a:r>
            <a:r>
              <a:rPr lang="es-ES" sz="2200" dirty="0" err="1"/>
              <a:t>baitira</a:t>
            </a:r>
            <a:r>
              <a:rPr lang="es-ES" sz="2200" dirty="0"/>
              <a:t> eta </a:t>
            </a:r>
            <a:r>
              <a:rPr lang="es-ES" sz="2200" dirty="0" err="1"/>
              <a:t>erretzeari</a:t>
            </a:r>
            <a:r>
              <a:rPr lang="es-ES" sz="2200" dirty="0"/>
              <a:t> </a:t>
            </a:r>
            <a:r>
              <a:rPr lang="es-ES" sz="2200" dirty="0" err="1"/>
              <a:t>uzteko</a:t>
            </a:r>
            <a:r>
              <a:rPr lang="es-ES" sz="2200" dirty="0"/>
              <a:t> </a:t>
            </a:r>
            <a:r>
              <a:rPr lang="es-ES" sz="2200" dirty="0" err="1"/>
              <a:t>dauden</a:t>
            </a:r>
            <a:r>
              <a:rPr lang="es-ES" sz="2200" dirty="0"/>
              <a:t> </a:t>
            </a:r>
            <a:r>
              <a:rPr lang="es-ES" sz="2200" dirty="0" err="1"/>
              <a:t>aukerak</a:t>
            </a:r>
            <a:r>
              <a:rPr lang="es-ES" sz="2200" dirty="0"/>
              <a:t> </a:t>
            </a:r>
            <a:r>
              <a:rPr lang="es-ES" sz="2200" dirty="0" err="1"/>
              <a:t>azaltzen</a:t>
            </a:r>
            <a:r>
              <a:rPr lang="es-ES" sz="2200" dirty="0"/>
              <a:t> (</a:t>
            </a:r>
            <a:r>
              <a:rPr lang="es-ES" sz="2200" dirty="0" err="1"/>
              <a:t>aurrez</a:t>
            </a:r>
            <a:r>
              <a:rPr lang="es-ES" sz="2200" dirty="0"/>
              <a:t> </a:t>
            </a:r>
            <a:r>
              <a:rPr lang="es-ES" sz="2200" dirty="0" err="1"/>
              <a:t>aurreko</a:t>
            </a:r>
            <a:r>
              <a:rPr lang="es-ES" sz="2200" dirty="0"/>
              <a:t> eta </a:t>
            </a:r>
            <a:r>
              <a:rPr lang="es-ES" sz="2200" dirty="0" err="1"/>
              <a:t>onlineko</a:t>
            </a:r>
            <a:r>
              <a:rPr lang="es-ES" sz="2200" dirty="0"/>
              <a:t> </a:t>
            </a:r>
            <a:r>
              <a:rPr lang="es-ES" sz="2200" dirty="0" err="1"/>
              <a:t>saioak</a:t>
            </a:r>
            <a:r>
              <a:rPr lang="es-ES" sz="2200" dirty="0"/>
              <a:t>; 944 007 573 </a:t>
            </a:r>
            <a:r>
              <a:rPr lang="es-ES" sz="2200" dirty="0" err="1"/>
              <a:t>doako</a:t>
            </a:r>
            <a:r>
              <a:rPr lang="es-ES" sz="2200" dirty="0"/>
              <a:t> </a:t>
            </a:r>
            <a:r>
              <a:rPr lang="es-ES" sz="2200" dirty="0" err="1"/>
              <a:t>telefonoa</a:t>
            </a:r>
            <a:r>
              <a:rPr lang="es-ES" sz="2200" dirty="0"/>
              <a:t>, </a:t>
            </a:r>
            <a:r>
              <a:rPr lang="es-ES" sz="2200" dirty="0" err="1"/>
              <a:t>erretzeari</a:t>
            </a:r>
            <a:r>
              <a:rPr lang="es-ES" sz="2200" dirty="0"/>
              <a:t> </a:t>
            </a:r>
            <a:r>
              <a:rPr lang="es-ES" sz="2200" dirty="0" err="1"/>
              <a:t>uzten</a:t>
            </a:r>
            <a:r>
              <a:rPr lang="es-ES" sz="2200" dirty="0"/>
              <a:t> </a:t>
            </a:r>
            <a:r>
              <a:rPr lang="es-ES" sz="2200" dirty="0" err="1"/>
              <a:t>laguntzeko</a:t>
            </a:r>
            <a:r>
              <a:rPr lang="es-ES" sz="2200" dirty="0"/>
              <a:t> </a:t>
            </a:r>
            <a:r>
              <a:rPr lang="es-ES" sz="2200" dirty="0" err="1"/>
              <a:t>zerbitzua</a:t>
            </a:r>
            <a:r>
              <a:rPr lang="es-ES" sz="2200" dirty="0"/>
              <a:t> </a:t>
            </a:r>
            <a:r>
              <a:rPr lang="es-ES" sz="2200" dirty="0" err="1"/>
              <a:t>ematen</a:t>
            </a:r>
            <a:r>
              <a:rPr lang="es-ES" sz="2200" dirty="0"/>
              <a:t> </a:t>
            </a:r>
            <a:r>
              <a:rPr lang="es-ES" sz="2200" dirty="0" err="1"/>
              <a:t>duena</a:t>
            </a:r>
            <a:r>
              <a:rPr lang="es-ES" sz="2200" dirty="0"/>
              <a:t> </a:t>
            </a:r>
            <a:r>
              <a:rPr lang="es-ES" sz="2200" dirty="0" err="1"/>
              <a:t>eguneko</a:t>
            </a:r>
            <a:r>
              <a:rPr lang="es-ES" sz="2200" dirty="0"/>
              <a:t> 24 </a:t>
            </a:r>
            <a:r>
              <a:rPr lang="es-ES" sz="2200" dirty="0" err="1"/>
              <a:t>orduetan</a:t>
            </a:r>
            <a:r>
              <a:rPr lang="es-ES" sz="2200" dirty="0"/>
              <a:t>; “Bizi </a:t>
            </a:r>
            <a:r>
              <a:rPr lang="es-ES" sz="2200" dirty="0" err="1"/>
              <a:t>tabakorik</a:t>
            </a:r>
            <a:r>
              <a:rPr lang="es-ES" sz="2200" dirty="0"/>
              <a:t> </a:t>
            </a:r>
            <a:r>
              <a:rPr lang="es-ES" sz="2200" dirty="0" err="1"/>
              <a:t>gabe</a:t>
            </a:r>
            <a:r>
              <a:rPr lang="es-ES" sz="2200" dirty="0"/>
              <a:t>” </a:t>
            </a:r>
            <a:r>
              <a:rPr lang="es-ES" sz="2200" dirty="0" err="1"/>
              <a:t>aplikazioa</a:t>
            </a:r>
            <a:r>
              <a:rPr lang="es-ES" sz="2200" dirty="0"/>
              <a:t>). </a:t>
            </a:r>
          </a:p>
          <a:p>
            <a:pPr algn="just"/>
            <a:r>
              <a:rPr lang="es-ES" sz="2200" b="1" dirty="0">
                <a:hlinkClick r:id="rId3"/>
              </a:rPr>
              <a:t>OSASUN ESKOLA +</a:t>
            </a:r>
            <a:r>
              <a:rPr lang="es-ES" sz="2200" b="1" dirty="0"/>
              <a:t>: </a:t>
            </a:r>
            <a:r>
              <a:rPr lang="es-ES" sz="2200" dirty="0" err="1"/>
              <a:t>pazienteei</a:t>
            </a:r>
            <a:r>
              <a:rPr lang="es-ES" sz="2200" dirty="0"/>
              <a:t> </a:t>
            </a:r>
            <a:r>
              <a:rPr lang="es-ES" sz="2200" dirty="0" err="1"/>
              <a:t>informazioa</a:t>
            </a:r>
            <a:r>
              <a:rPr lang="es-ES" sz="2200" dirty="0"/>
              <a:t> eta </a:t>
            </a:r>
            <a:r>
              <a:rPr lang="es-ES" sz="2200" dirty="0" err="1"/>
              <a:t>prestakuntza</a:t>
            </a:r>
            <a:r>
              <a:rPr lang="es-ES" sz="2200" dirty="0"/>
              <a:t> </a:t>
            </a:r>
            <a:r>
              <a:rPr lang="es-ES" sz="2200" dirty="0" err="1"/>
              <a:t>emateko</a:t>
            </a:r>
            <a:r>
              <a:rPr lang="es-ES" sz="2200" dirty="0"/>
              <a:t> online plataforma bat da, eta, </a:t>
            </a:r>
            <a:r>
              <a:rPr lang="es-ES" sz="2200" dirty="0" err="1"/>
              <a:t>haren</a:t>
            </a:r>
            <a:r>
              <a:rPr lang="es-ES" sz="2200" dirty="0"/>
              <a:t> </a:t>
            </a:r>
            <a:r>
              <a:rPr lang="es-ES" sz="2200" dirty="0" err="1"/>
              <a:t>bidez</a:t>
            </a:r>
            <a:r>
              <a:rPr lang="es-ES" sz="2200" dirty="0"/>
              <a:t>, </a:t>
            </a:r>
            <a:r>
              <a:rPr lang="es-ES" sz="2200" dirty="0" err="1"/>
              <a:t>Osakidetzako</a:t>
            </a:r>
            <a:r>
              <a:rPr lang="es-ES" sz="2200" dirty="0"/>
              <a:t> </a:t>
            </a:r>
            <a:r>
              <a:rPr lang="es-ES" sz="2200" dirty="0" err="1"/>
              <a:t>langileek</a:t>
            </a:r>
            <a:r>
              <a:rPr lang="es-ES" sz="2200" dirty="0"/>
              <a:t> </a:t>
            </a:r>
            <a:r>
              <a:rPr lang="es-ES" sz="2200" dirty="0" err="1"/>
              <a:t>hezkuntza-edukiak</a:t>
            </a:r>
            <a:r>
              <a:rPr lang="es-ES" sz="2200" dirty="0"/>
              <a:t> </a:t>
            </a:r>
            <a:r>
              <a:rPr lang="es-ES" sz="2200" dirty="0" err="1"/>
              <a:t>preskribatu</a:t>
            </a:r>
            <a:r>
              <a:rPr lang="es-ES" sz="2200" dirty="0"/>
              <a:t> </a:t>
            </a:r>
            <a:r>
              <a:rPr lang="es-ES" sz="2200" dirty="0" err="1"/>
              <a:t>ditzakete</a:t>
            </a:r>
            <a:r>
              <a:rPr lang="es-ES" sz="2200" dirty="0"/>
              <a:t>. </a:t>
            </a:r>
          </a:p>
          <a:p>
            <a:r>
              <a:rPr lang="es-ES" sz="2200" b="1" dirty="0"/>
              <a:t>i-BOTIKA FITXAK: </a:t>
            </a:r>
            <a:r>
              <a:rPr lang="es-ES" sz="2200" dirty="0"/>
              <a:t>Ke txarrak stop; </a:t>
            </a:r>
            <a:r>
              <a:rPr lang="es-ES" sz="2200" dirty="0">
                <a:hlinkClick r:id="rId4"/>
              </a:rPr>
              <a:t>bupropiona</a:t>
            </a:r>
            <a:r>
              <a:rPr lang="es-ES" sz="2200" dirty="0"/>
              <a:t>;</a:t>
            </a:r>
            <a:r>
              <a:rPr lang="es-ES" sz="2200" dirty="0">
                <a:hlinkClick r:id="rId5"/>
              </a:rPr>
              <a:t> bareniklina</a:t>
            </a:r>
            <a:r>
              <a:rPr lang="es-ES" sz="2200" dirty="0"/>
              <a:t>; </a:t>
            </a:r>
            <a:r>
              <a:rPr lang="es-ES" sz="2200" dirty="0">
                <a:hlinkClick r:id="rId6"/>
              </a:rPr>
              <a:t>zitisiniklina/zitisina</a:t>
            </a:r>
            <a:r>
              <a:rPr lang="es-ES" sz="2200" dirty="0"/>
              <a:t>; </a:t>
            </a:r>
            <a:r>
              <a:rPr lang="es-ES" sz="2200" dirty="0">
                <a:hlinkClick r:id="rId7"/>
              </a:rPr>
              <a:t>NTO </a:t>
            </a:r>
            <a:endParaRPr lang="es-ES" dirty="0"/>
          </a:p>
          <a:p>
            <a:pPr algn="just"/>
            <a:r>
              <a:rPr lang="es-ES" sz="2200" b="1" dirty="0">
                <a:hlinkClick r:id="rId8"/>
              </a:rPr>
              <a:t>OSASUN MINISTERIOAREN WEBGUNEA / OSASUN-SUSTAPENEKO ETA PREBENTZIOKO arloa / TABAKOA</a:t>
            </a:r>
            <a:r>
              <a:rPr lang="es-ES" sz="2200" dirty="0"/>
              <a:t>. </a:t>
            </a:r>
            <a:r>
              <a:rPr lang="es-ES" sz="2200" dirty="0" err="1"/>
              <a:t>Baliabide</a:t>
            </a:r>
            <a:r>
              <a:rPr lang="es-ES" sz="2200" dirty="0"/>
              <a:t> </a:t>
            </a:r>
            <a:r>
              <a:rPr lang="es-ES" sz="2200" dirty="0" err="1"/>
              <a:t>hauek</a:t>
            </a:r>
            <a:r>
              <a:rPr lang="es-ES" sz="2200" dirty="0"/>
              <a:t> </a:t>
            </a:r>
            <a:r>
              <a:rPr lang="es-ES" sz="2200" dirty="0" err="1"/>
              <a:t>eskaintzen</a:t>
            </a:r>
            <a:r>
              <a:rPr lang="es-ES" sz="2200" dirty="0"/>
              <a:t> </a:t>
            </a:r>
            <a:r>
              <a:rPr lang="es-ES" sz="2200" dirty="0" err="1"/>
              <a:t>ditu</a:t>
            </a:r>
            <a:r>
              <a:rPr lang="es-ES" sz="2200" dirty="0"/>
              <a:t>, </a:t>
            </a:r>
            <a:r>
              <a:rPr lang="es-ES" sz="2200" dirty="0" err="1"/>
              <a:t>besteak</a:t>
            </a:r>
            <a:r>
              <a:rPr lang="es-ES" sz="2200" dirty="0"/>
              <a:t> </a:t>
            </a:r>
            <a:r>
              <a:rPr lang="es-ES" sz="2200" dirty="0" err="1"/>
              <a:t>beste</a:t>
            </a:r>
            <a:r>
              <a:rPr lang="es-ES" sz="2200" dirty="0"/>
              <a:t>: </a:t>
            </a:r>
            <a:r>
              <a:rPr lang="es-ES" sz="2200" dirty="0">
                <a:hlinkClick r:id="rId9"/>
              </a:rPr>
              <a:t>"Se puede dejar de fumar. Claves para conseguirlo”</a:t>
            </a:r>
            <a:r>
              <a:rPr lang="es-ES" sz="2200" dirty="0"/>
              <a:t> gida eta </a:t>
            </a:r>
            <a:r>
              <a:rPr lang="es-ES" sz="2200" dirty="0">
                <a:hlinkClick r:id="rId10"/>
              </a:rPr>
              <a:t>“</a:t>
            </a:r>
            <a:r>
              <a:rPr lang="es-ES" sz="2200" dirty="0" err="1">
                <a:hlinkClick r:id="rId10"/>
              </a:rPr>
              <a:t>S`Acabó</a:t>
            </a:r>
            <a:r>
              <a:rPr lang="es-ES" sz="2200" dirty="0">
                <a:hlinkClick r:id="rId10"/>
              </a:rPr>
              <a:t>” </a:t>
            </a:r>
            <a:r>
              <a:rPr lang="es-ES" sz="2200" dirty="0" err="1"/>
              <a:t>aplikazioa</a:t>
            </a:r>
            <a:r>
              <a:rPr lang="es-ES" sz="2200" dirty="0"/>
              <a:t>, </a:t>
            </a:r>
            <a:r>
              <a:rPr lang="es-ES" sz="2200" dirty="0" err="1"/>
              <a:t>doakoa</a:t>
            </a:r>
            <a:r>
              <a:rPr lang="es-ES" sz="2200" dirty="0"/>
              <a:t>, </a:t>
            </a:r>
            <a:r>
              <a:rPr lang="es-ES" sz="2200" dirty="0" err="1"/>
              <a:t>Tabako</a:t>
            </a:r>
            <a:r>
              <a:rPr lang="es-ES" sz="2200" dirty="0"/>
              <a:t> </a:t>
            </a:r>
            <a:r>
              <a:rPr lang="es-ES" sz="2200" dirty="0" err="1"/>
              <a:t>Mendekotasuneko</a:t>
            </a:r>
            <a:r>
              <a:rPr lang="es-ES" sz="2200" dirty="0"/>
              <a:t> </a:t>
            </a:r>
            <a:r>
              <a:rPr lang="es-ES" sz="2200" dirty="0" err="1"/>
              <a:t>Espezialisten</a:t>
            </a:r>
            <a:r>
              <a:rPr lang="es-ES" sz="2200" dirty="0"/>
              <a:t> </a:t>
            </a:r>
            <a:r>
              <a:rPr lang="es-ES" sz="2200" dirty="0" err="1"/>
              <a:t>Espainiako</a:t>
            </a:r>
            <a:r>
              <a:rPr lang="es-ES" sz="2200" dirty="0"/>
              <a:t> </a:t>
            </a:r>
            <a:r>
              <a:rPr lang="es-ES" sz="2200" dirty="0" err="1"/>
              <a:t>Elkarteak</a:t>
            </a:r>
            <a:r>
              <a:rPr lang="es-ES" sz="2200" dirty="0"/>
              <a:t> </a:t>
            </a:r>
            <a:r>
              <a:rPr lang="es-ES" sz="2200" dirty="0" err="1"/>
              <a:t>telefono</a:t>
            </a:r>
            <a:r>
              <a:rPr lang="es-ES" sz="2200" dirty="0"/>
              <a:t> </a:t>
            </a:r>
            <a:r>
              <a:rPr lang="es-ES" sz="2200" dirty="0" err="1"/>
              <a:t>mugikorretarako</a:t>
            </a:r>
            <a:r>
              <a:rPr lang="es-ES" sz="2200" dirty="0"/>
              <a:t> </a:t>
            </a:r>
            <a:r>
              <a:rPr lang="es-ES" sz="2200" dirty="0" err="1"/>
              <a:t>sortua</a:t>
            </a:r>
            <a:r>
              <a:rPr lang="es-ES" sz="2200" dirty="0"/>
              <a:t>. </a:t>
            </a:r>
          </a:p>
          <a:p>
            <a:pPr algn="just"/>
            <a:r>
              <a:rPr lang="es-ES" sz="2200" b="1" dirty="0">
                <a:hlinkClick r:id="rId11"/>
              </a:rPr>
              <a:t>Bizi-estilo osasungarriei buruzko OSASUN MINISTERIOAREN WEBGUNEA</a:t>
            </a:r>
            <a:r>
              <a:rPr lang="es-ES" sz="2200" dirty="0"/>
              <a:t>. Tabakismoa </a:t>
            </a:r>
            <a:r>
              <a:rPr lang="es-ES" sz="2200" dirty="0" err="1"/>
              <a:t>prebenitzeari</a:t>
            </a:r>
            <a:r>
              <a:rPr lang="es-ES" sz="2200" dirty="0"/>
              <a:t> buruzko </a:t>
            </a:r>
            <a:r>
              <a:rPr lang="es-ES" sz="2200" dirty="0" err="1"/>
              <a:t>informazio</a:t>
            </a:r>
            <a:r>
              <a:rPr lang="es-ES" sz="2200" dirty="0"/>
              <a:t> osoa </a:t>
            </a:r>
            <a:r>
              <a:rPr lang="es-ES" sz="2200" dirty="0" err="1"/>
              <a:t>duen</a:t>
            </a:r>
            <a:r>
              <a:rPr lang="es-ES" sz="2200" dirty="0"/>
              <a:t> atal bat </a:t>
            </a:r>
            <a:r>
              <a:rPr lang="es-ES" sz="2200" dirty="0" err="1"/>
              <a:t>dauka</a:t>
            </a:r>
            <a:r>
              <a:rPr lang="es-ES" sz="2200" dirty="0"/>
              <a:t>. </a:t>
            </a:r>
          </a:p>
          <a:p>
            <a:r>
              <a:rPr lang="es-ES" sz="2200" b="1" dirty="0">
                <a:hlinkClick r:id="rId12"/>
              </a:rPr>
              <a:t>MEDLINE PLUS</a:t>
            </a:r>
            <a:endParaRPr lang="es-ES" sz="22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60485" y="1125469"/>
            <a:ext cx="11447584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980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2001"/>
            <a:ext cx="12192000" cy="732155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HERRITARRENTZAT LAGUNGARRIAK DIREN BALIABIDEAK ETA MATERIALAK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64075" y="1406821"/>
            <a:ext cx="11308800" cy="33855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b="1" dirty="0"/>
              <a:t>OSASUN ESKOLA: </a:t>
            </a:r>
            <a:r>
              <a:rPr lang="es-ES" sz="2200" dirty="0"/>
              <a:t>en “</a:t>
            </a:r>
            <a:r>
              <a:rPr lang="es-ES" sz="2200" dirty="0">
                <a:hlinkClick r:id="rId2"/>
              </a:rPr>
              <a:t>Prevención del tabaquismo</a:t>
            </a:r>
            <a:r>
              <a:rPr lang="es-ES" sz="2200" dirty="0"/>
              <a:t>”: diferentes opciones disponibles para dejar de fumar: talleres presenciales y online, tfno. gratuito 944 007 573 de ayuda para dejar de fumar las 24 horas del día, App ”Vive sin tabaco” </a:t>
            </a:r>
          </a:p>
          <a:p>
            <a:pPr algn="just"/>
            <a:r>
              <a:rPr lang="es-ES" sz="2200" b="1" dirty="0">
                <a:hlinkClick r:id="rId3"/>
              </a:rPr>
              <a:t>OSASUN ESKOLA +</a:t>
            </a:r>
            <a:r>
              <a:rPr lang="es-ES" sz="2200" b="1" dirty="0"/>
              <a:t>: </a:t>
            </a:r>
            <a:r>
              <a:rPr lang="es-ES" sz="2200" dirty="0"/>
              <a:t>plataforma online que ofrece información y formación para los pacientes. El personal de </a:t>
            </a:r>
            <a:r>
              <a:rPr lang="es-ES" sz="2200" dirty="0" err="1"/>
              <a:t>Osakidetza</a:t>
            </a:r>
            <a:r>
              <a:rPr lang="es-ES" sz="2200" dirty="0"/>
              <a:t> puede prescribir contenidos educativos. </a:t>
            </a:r>
          </a:p>
          <a:p>
            <a:pPr algn="just"/>
            <a:r>
              <a:rPr lang="es-ES" sz="2200" b="1" dirty="0"/>
              <a:t>FICHAS i-BOTIKA</a:t>
            </a:r>
            <a:r>
              <a:rPr lang="es-ES" sz="2200" dirty="0"/>
              <a:t>: </a:t>
            </a:r>
            <a:r>
              <a:rPr lang="es-ES" sz="2200" dirty="0">
                <a:hlinkClick r:id="rId4"/>
              </a:rPr>
              <a:t>Stop a los malos humos: </a:t>
            </a:r>
            <a:r>
              <a:rPr lang="es-ES" sz="2200" dirty="0" err="1">
                <a:hlinkClick r:id="rId4"/>
              </a:rPr>
              <a:t>bupropión</a:t>
            </a:r>
            <a:r>
              <a:rPr lang="es-ES" sz="2200" dirty="0"/>
              <a:t>; </a:t>
            </a:r>
            <a:r>
              <a:rPr lang="es-ES" sz="2200" dirty="0" err="1">
                <a:hlinkClick r:id="rId5"/>
              </a:rPr>
              <a:t>vareniclina</a:t>
            </a:r>
            <a:r>
              <a:rPr lang="es-ES" sz="2200" dirty="0"/>
              <a:t>; </a:t>
            </a:r>
            <a:r>
              <a:rPr lang="es-ES" sz="2200" dirty="0" err="1">
                <a:hlinkClick r:id="rId6"/>
              </a:rPr>
              <a:t>citisiniclina</a:t>
            </a:r>
            <a:r>
              <a:rPr lang="es-ES" sz="2200" dirty="0">
                <a:hlinkClick r:id="rId6"/>
              </a:rPr>
              <a:t>/</a:t>
            </a:r>
            <a:r>
              <a:rPr lang="es-ES" sz="2200" dirty="0" err="1">
                <a:hlinkClick r:id="rId6"/>
              </a:rPr>
              <a:t>citisina</a:t>
            </a:r>
            <a:r>
              <a:rPr lang="es-ES" sz="2200" dirty="0"/>
              <a:t>; </a:t>
            </a:r>
            <a:r>
              <a:rPr lang="es-ES" sz="2200" dirty="0">
                <a:hlinkClick r:id="rId6"/>
              </a:rPr>
              <a:t>TSN</a:t>
            </a:r>
            <a:r>
              <a:rPr lang="es-ES" sz="2200" dirty="0"/>
              <a:t> </a:t>
            </a:r>
          </a:p>
          <a:p>
            <a:pPr algn="just"/>
            <a:r>
              <a:rPr lang="es-ES" sz="2200" b="1" dirty="0">
                <a:hlinkClick r:id="rId7"/>
              </a:rPr>
              <a:t>WEB MINISTERIO DE SANIDAD/área PROMOCIÓN DE LA SALUD Y PREVENCIÓN/TABACO</a:t>
            </a:r>
            <a:r>
              <a:rPr lang="es-ES" sz="2200" dirty="0"/>
              <a:t>. Entre otros contenidos ofrece la Guía “</a:t>
            </a:r>
            <a:r>
              <a:rPr lang="es-ES" sz="2200" dirty="0">
                <a:hlinkClick r:id="rId8"/>
              </a:rPr>
              <a:t>Se puede dejar de fumar. Claves para conseguirlo</a:t>
            </a:r>
            <a:r>
              <a:rPr lang="es-ES" sz="2200" dirty="0"/>
              <a:t>” y la App “</a:t>
            </a:r>
            <a:r>
              <a:rPr lang="es-ES" sz="2200" dirty="0" err="1">
                <a:hlinkClick r:id="rId9"/>
              </a:rPr>
              <a:t>S`Acabó</a:t>
            </a:r>
            <a:r>
              <a:rPr lang="es-ES" sz="2200" dirty="0"/>
              <a:t>”, gratuita para teléfonos móviles creada por la Sociedad Española de Especialistas en Tabaquismo. </a:t>
            </a:r>
          </a:p>
          <a:p>
            <a:pPr algn="just"/>
            <a:r>
              <a:rPr lang="es-ES" sz="2200" b="1" dirty="0">
                <a:hlinkClick r:id="rId10"/>
              </a:rPr>
              <a:t>WEB DEL MINISTERIO DE SANIDAD SOBRE ESTILOS DE VIDA SALUDABLE</a:t>
            </a:r>
            <a:r>
              <a:rPr lang="es-ES" sz="2200" dirty="0"/>
              <a:t>, apartado Prevención del Tabaquismo. </a:t>
            </a:r>
          </a:p>
          <a:p>
            <a:pPr algn="just"/>
            <a:r>
              <a:rPr lang="es-ES" sz="2200" b="1" dirty="0">
                <a:hlinkClick r:id="rId11"/>
              </a:rPr>
              <a:t>MEDLINE PLUS </a:t>
            </a:r>
            <a:endParaRPr lang="es-ES" sz="22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60485" y="1125469"/>
            <a:ext cx="11447584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15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544" y="726157"/>
            <a:ext cx="9236826" cy="60682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 err="1">
                <a:solidFill>
                  <a:srgbClr val="4BACC6"/>
                </a:solidFill>
                <a:latin typeface="Arial Black" pitchFamily="34" charset="0"/>
              </a:rPr>
              <a:t>Informazio</a:t>
            </a: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 </a:t>
            </a:r>
            <a:r>
              <a:rPr lang="es-ES" sz="4000" b="1" dirty="0" err="1">
                <a:solidFill>
                  <a:srgbClr val="4BACC6"/>
                </a:solidFill>
                <a:latin typeface="Arial Black" pitchFamily="34" charset="0"/>
              </a:rPr>
              <a:t>gehiago</a:t>
            </a:r>
            <a:b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</a:b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 eta </a:t>
            </a:r>
            <a:r>
              <a:rPr lang="es-ES" sz="4000" b="1" dirty="0" err="1">
                <a:solidFill>
                  <a:srgbClr val="4BACC6"/>
                </a:solidFill>
                <a:latin typeface="Arial Black" pitchFamily="34" charset="0"/>
              </a:rPr>
              <a:t>bibliografia</a:t>
            </a: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809" y="2095759"/>
            <a:ext cx="3276600" cy="338137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>
                <a:hlinkClick r:id="rId3"/>
              </a:rPr>
              <a:t>INFAC 34. liburukia, 1. </a:t>
            </a:r>
            <a:r>
              <a:rPr lang="es-ES" b="1" dirty="0" err="1">
                <a:hlinkClick r:id="rId3"/>
              </a:rPr>
              <a:t>zk</a:t>
            </a:r>
            <a:r>
              <a:rPr lang="es-ES" b="1" dirty="0">
                <a:hlinkClick r:id="rId3"/>
              </a:rPr>
              <a:t> – 2026</a:t>
            </a:r>
            <a:endParaRPr lang="es-ES" b="1" dirty="0"/>
          </a:p>
          <a:p>
            <a:pPr marL="0" indent="0">
              <a:buNone/>
            </a:pPr>
            <a:endParaRPr lang="es-ES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8237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SARRERA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569880"/>
            <a:ext cx="11161486" cy="50887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err="1"/>
              <a:t>Tabakoa</a:t>
            </a:r>
            <a:r>
              <a:rPr lang="es-ES" sz="2400" dirty="0"/>
              <a:t> </a:t>
            </a:r>
            <a:r>
              <a:rPr lang="es-ES" sz="2400" dirty="0" err="1"/>
              <a:t>kontsumitzea</a:t>
            </a:r>
            <a:r>
              <a:rPr lang="es-ES" sz="2400" dirty="0"/>
              <a:t> da </a:t>
            </a:r>
            <a:r>
              <a:rPr lang="es-ES" sz="2400" dirty="0" err="1"/>
              <a:t>prebeni</a:t>
            </a:r>
            <a:r>
              <a:rPr lang="es-ES" sz="2400" dirty="0"/>
              <a:t> </a:t>
            </a:r>
            <a:r>
              <a:rPr lang="es-ES" sz="2400" dirty="0" err="1"/>
              <a:t>daitezkeen</a:t>
            </a:r>
            <a:r>
              <a:rPr lang="es-ES" sz="2400" dirty="0"/>
              <a:t> </a:t>
            </a:r>
            <a:r>
              <a:rPr lang="es-ES" sz="2400" dirty="0" err="1"/>
              <a:t>gaixotasun</a:t>
            </a:r>
            <a:r>
              <a:rPr lang="es-ES" sz="2400" dirty="0"/>
              <a:t> eta </a:t>
            </a:r>
            <a:r>
              <a:rPr lang="es-ES" sz="2400" dirty="0" err="1"/>
              <a:t>heriotzen</a:t>
            </a:r>
            <a:r>
              <a:rPr lang="es-ES" sz="2400" dirty="0"/>
              <a:t> </a:t>
            </a:r>
            <a:r>
              <a:rPr lang="es-ES" sz="2400" dirty="0" err="1"/>
              <a:t>kausa</a:t>
            </a:r>
            <a:r>
              <a:rPr lang="es-ES" sz="2400" dirty="0"/>
              <a:t> </a:t>
            </a:r>
            <a:r>
              <a:rPr lang="es-ES" sz="2400" dirty="0" err="1"/>
              <a:t>nagusienetako</a:t>
            </a:r>
            <a:r>
              <a:rPr lang="es-ES" sz="2400" dirty="0"/>
              <a:t> bat </a:t>
            </a:r>
            <a:r>
              <a:rPr lang="es-ES" sz="2400" dirty="0" err="1"/>
              <a:t>munduan</a:t>
            </a:r>
            <a:r>
              <a:rPr lang="es-ES" sz="2400" dirty="0"/>
              <a:t>, </a:t>
            </a:r>
            <a:r>
              <a:rPr lang="es-ES" sz="2400" dirty="0" err="1"/>
              <a:t>bai</a:t>
            </a:r>
            <a:r>
              <a:rPr lang="es-ES" sz="2400" dirty="0"/>
              <a:t> eta </a:t>
            </a:r>
            <a:r>
              <a:rPr lang="es-ES" sz="2400" dirty="0" err="1"/>
              <a:t>gaixotasun</a:t>
            </a:r>
            <a:r>
              <a:rPr lang="es-ES" sz="2400" dirty="0"/>
              <a:t> </a:t>
            </a:r>
            <a:r>
              <a:rPr lang="es-ES" sz="2400" dirty="0" err="1"/>
              <a:t>kronikoen</a:t>
            </a:r>
            <a:r>
              <a:rPr lang="es-ES" sz="2400" dirty="0"/>
              <a:t> </a:t>
            </a:r>
            <a:r>
              <a:rPr lang="es-ES" sz="2400" dirty="0" err="1"/>
              <a:t>lehen</a:t>
            </a:r>
            <a:r>
              <a:rPr lang="es-ES" sz="2400" dirty="0"/>
              <a:t> </a:t>
            </a:r>
            <a:r>
              <a:rPr lang="es-ES" sz="2400" dirty="0" err="1"/>
              <a:t>mailako</a:t>
            </a:r>
            <a:r>
              <a:rPr lang="es-ES" sz="2400" dirty="0"/>
              <a:t> </a:t>
            </a:r>
            <a:r>
              <a:rPr lang="es-ES" sz="2400" dirty="0" err="1"/>
              <a:t>arrisku-faktoreetako</a:t>
            </a:r>
            <a:r>
              <a:rPr lang="es-ES" sz="2400" dirty="0"/>
              <a:t> bat ere</a:t>
            </a:r>
          </a:p>
          <a:p>
            <a:pPr marL="0" indent="0" algn="just">
              <a:buNone/>
            </a:pPr>
            <a:endParaRPr lang="es-ES" sz="2400" dirty="0"/>
          </a:p>
          <a:p>
            <a:pPr algn="just"/>
            <a:r>
              <a:rPr lang="es-ES" sz="2400" dirty="0"/>
              <a:t>2004. </a:t>
            </a:r>
            <a:r>
              <a:rPr lang="es-ES" sz="2400" dirty="0" err="1"/>
              <a:t>urteaz</a:t>
            </a:r>
            <a:r>
              <a:rPr lang="es-ES" sz="2400" dirty="0"/>
              <a:t> </a:t>
            </a:r>
            <a:r>
              <a:rPr lang="es-ES" sz="2400" dirty="0" err="1"/>
              <a:t>geroztik</a:t>
            </a:r>
            <a:r>
              <a:rPr lang="es-ES" sz="2400" dirty="0"/>
              <a:t> </a:t>
            </a:r>
            <a:r>
              <a:rPr lang="es-ES" sz="2400" dirty="0" err="1"/>
              <a:t>dezente</a:t>
            </a:r>
            <a:r>
              <a:rPr lang="es-ES" sz="2400" dirty="0"/>
              <a:t> </a:t>
            </a:r>
            <a:r>
              <a:rPr lang="es-ES" sz="2400" dirty="0" err="1"/>
              <a:t>murriztu</a:t>
            </a:r>
            <a:r>
              <a:rPr lang="es-ES" sz="2400" dirty="0"/>
              <a:t> da </a:t>
            </a:r>
            <a:r>
              <a:rPr lang="es-ES" sz="2400" dirty="0" err="1"/>
              <a:t>egunero</a:t>
            </a:r>
            <a:r>
              <a:rPr lang="es-ES" sz="2400" dirty="0"/>
              <a:t> </a:t>
            </a:r>
            <a:r>
              <a:rPr lang="es-ES" sz="2400" dirty="0" err="1"/>
              <a:t>erretzen</a:t>
            </a:r>
            <a:r>
              <a:rPr lang="es-ES" sz="2400" dirty="0"/>
              <a:t> </a:t>
            </a:r>
            <a:r>
              <a:rPr lang="es-ES" sz="2400" dirty="0" err="1"/>
              <a:t>dutenen</a:t>
            </a:r>
            <a:r>
              <a:rPr lang="es-ES" sz="2400" dirty="0"/>
              <a:t> kopurua (–% 35), eta 15 </a:t>
            </a:r>
            <a:r>
              <a:rPr lang="es-ES" sz="2400" dirty="0" err="1"/>
              <a:t>urtetik</a:t>
            </a:r>
            <a:r>
              <a:rPr lang="es-ES" sz="2400" dirty="0"/>
              <a:t> 74 </a:t>
            </a:r>
            <a:r>
              <a:rPr lang="es-ES" sz="2400" dirty="0" err="1"/>
              <a:t>urtera</a:t>
            </a:r>
            <a:r>
              <a:rPr lang="es-ES" sz="2400" dirty="0"/>
              <a:t> </a:t>
            </a:r>
            <a:r>
              <a:rPr lang="es-ES" sz="2400" dirty="0" err="1"/>
              <a:t>bitarteko</a:t>
            </a:r>
            <a:r>
              <a:rPr lang="es-ES" sz="2400" dirty="0"/>
              <a:t> </a:t>
            </a:r>
            <a:r>
              <a:rPr lang="es-ES" sz="2400" dirty="0" err="1"/>
              <a:t>biztanleen</a:t>
            </a:r>
            <a:r>
              <a:rPr lang="es-ES" sz="2400" dirty="0"/>
              <a:t> </a:t>
            </a:r>
            <a:r>
              <a:rPr lang="es-ES" sz="2400" dirty="0" err="1"/>
              <a:t>artean</a:t>
            </a:r>
            <a:r>
              <a:rPr lang="es-ES" sz="2400" dirty="0"/>
              <a:t> % 19,7ko </a:t>
            </a:r>
            <a:r>
              <a:rPr lang="es-ES" sz="2400" dirty="0" err="1"/>
              <a:t>prebalentzia</a:t>
            </a:r>
            <a:r>
              <a:rPr lang="es-ES" sz="2400" dirty="0"/>
              <a:t> du. 55-74 </a:t>
            </a:r>
            <a:r>
              <a:rPr lang="es-ES" sz="2400" dirty="0" err="1"/>
              <a:t>urteko</a:t>
            </a:r>
            <a:r>
              <a:rPr lang="es-ES" sz="2400" dirty="0"/>
              <a:t> </a:t>
            </a:r>
            <a:r>
              <a:rPr lang="es-ES" sz="2400" dirty="0" err="1"/>
              <a:t>adin-taldean</a:t>
            </a:r>
            <a:r>
              <a:rPr lang="es-ES" sz="2400" dirty="0"/>
              <a:t>, </a:t>
            </a:r>
            <a:r>
              <a:rPr lang="es-ES" sz="2400" dirty="0" err="1"/>
              <a:t>kontsumoak</a:t>
            </a:r>
            <a:r>
              <a:rPr lang="es-ES" sz="2400" dirty="0"/>
              <a:t> </a:t>
            </a:r>
            <a:r>
              <a:rPr lang="es-ES" sz="2400" dirty="0" err="1"/>
              <a:t>goranzko</a:t>
            </a:r>
            <a:r>
              <a:rPr lang="es-ES" sz="2400" dirty="0"/>
              <a:t> </a:t>
            </a:r>
            <a:r>
              <a:rPr lang="es-ES" sz="2400" dirty="0" err="1"/>
              <a:t>bilakaera</a:t>
            </a:r>
            <a:r>
              <a:rPr lang="es-ES" sz="2400" dirty="0"/>
              <a:t> </a:t>
            </a:r>
            <a:r>
              <a:rPr lang="es-ES" sz="2400" dirty="0" err="1"/>
              <a:t>izaten</a:t>
            </a:r>
            <a:r>
              <a:rPr lang="es-ES" sz="2400" dirty="0"/>
              <a:t> </a:t>
            </a:r>
            <a:r>
              <a:rPr lang="es-ES" sz="2400" dirty="0" err="1"/>
              <a:t>jarraitzen</a:t>
            </a:r>
            <a:r>
              <a:rPr lang="es-ES" sz="2400" dirty="0"/>
              <a:t> du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b="1" dirty="0" err="1">
                <a:solidFill>
                  <a:srgbClr val="4E9EBA"/>
                </a:solidFill>
              </a:rPr>
              <a:t>Erretzea</a:t>
            </a:r>
            <a:r>
              <a:rPr lang="es-ES" sz="2400" b="1" dirty="0">
                <a:solidFill>
                  <a:srgbClr val="4E9EBA"/>
                </a:solidFill>
              </a:rPr>
              <a:t> </a:t>
            </a:r>
            <a:r>
              <a:rPr lang="es-ES" sz="2400" b="1" dirty="0" err="1">
                <a:solidFill>
                  <a:srgbClr val="4E9EBA"/>
                </a:solidFill>
              </a:rPr>
              <a:t>adikzio</a:t>
            </a:r>
            <a:r>
              <a:rPr lang="es-ES" sz="2400" b="1" dirty="0">
                <a:solidFill>
                  <a:srgbClr val="4E9EBA"/>
                </a:solidFill>
              </a:rPr>
              <a:t> </a:t>
            </a:r>
            <a:r>
              <a:rPr lang="es-ES" sz="2400" b="1" dirty="0" err="1">
                <a:solidFill>
                  <a:srgbClr val="4E9EBA"/>
                </a:solidFill>
              </a:rPr>
              <a:t>fisikoa</a:t>
            </a:r>
            <a:r>
              <a:rPr lang="es-ES" sz="2400" b="1" dirty="0">
                <a:solidFill>
                  <a:srgbClr val="4E9EBA"/>
                </a:solidFill>
              </a:rPr>
              <a:t> eta </a:t>
            </a:r>
            <a:r>
              <a:rPr lang="es-ES" sz="2400" b="1" dirty="0" err="1">
                <a:solidFill>
                  <a:srgbClr val="4E9EBA"/>
                </a:solidFill>
              </a:rPr>
              <a:t>psikologikoa</a:t>
            </a:r>
            <a:r>
              <a:rPr lang="es-ES" sz="2400" b="1" dirty="0">
                <a:solidFill>
                  <a:srgbClr val="4E9EBA"/>
                </a:solidFill>
              </a:rPr>
              <a:t> da, </a:t>
            </a:r>
            <a:r>
              <a:rPr lang="es-ES" sz="2400" b="1" dirty="0" err="1">
                <a:solidFill>
                  <a:srgbClr val="4E9EBA"/>
                </a:solidFill>
              </a:rPr>
              <a:t>ikasitako</a:t>
            </a:r>
            <a:r>
              <a:rPr lang="es-ES" sz="2400" b="1" dirty="0">
                <a:solidFill>
                  <a:srgbClr val="4E9EBA"/>
                </a:solidFill>
              </a:rPr>
              <a:t> </a:t>
            </a:r>
            <a:r>
              <a:rPr lang="es-ES" sz="2400" b="1" dirty="0" err="1">
                <a:solidFill>
                  <a:srgbClr val="4E9EBA"/>
                </a:solidFill>
              </a:rPr>
              <a:t>jokabidea</a:t>
            </a:r>
            <a:r>
              <a:rPr lang="es-ES" sz="2400" b="1" dirty="0">
                <a:solidFill>
                  <a:srgbClr val="4E9EBA"/>
                </a:solidFill>
              </a:rPr>
              <a:t> eta </a:t>
            </a:r>
            <a:r>
              <a:rPr lang="es-ES" sz="2400" b="1" dirty="0" err="1">
                <a:solidFill>
                  <a:srgbClr val="4E9EBA"/>
                </a:solidFill>
              </a:rPr>
              <a:t>mendekotasun</a:t>
            </a:r>
            <a:r>
              <a:rPr lang="es-ES" sz="2400" b="1" dirty="0">
                <a:solidFill>
                  <a:srgbClr val="4E9EBA"/>
                </a:solidFill>
              </a:rPr>
              <a:t> </a:t>
            </a:r>
            <a:r>
              <a:rPr lang="es-ES" sz="2400" b="1" dirty="0" err="1">
                <a:solidFill>
                  <a:srgbClr val="4E9EBA"/>
                </a:solidFill>
              </a:rPr>
              <a:t>soziala</a:t>
            </a:r>
            <a:r>
              <a:rPr lang="es-ES" sz="2400" b="1" dirty="0">
                <a:solidFill>
                  <a:srgbClr val="4E9EBA"/>
                </a:solidFill>
              </a:rPr>
              <a:t>. </a:t>
            </a:r>
            <a:r>
              <a:rPr lang="es-ES" sz="2400" dirty="0" err="1"/>
              <a:t>Horrenbestez</a:t>
            </a:r>
            <a:r>
              <a:rPr lang="es-ES" sz="2400" dirty="0"/>
              <a:t>, </a:t>
            </a:r>
            <a:r>
              <a:rPr lang="es-ES" sz="2400" dirty="0" err="1"/>
              <a:t>erretzeari</a:t>
            </a:r>
            <a:r>
              <a:rPr lang="es-ES" sz="2400" dirty="0"/>
              <a:t> </a:t>
            </a:r>
            <a:r>
              <a:rPr lang="es-ES" sz="2400" dirty="0" err="1"/>
              <a:t>uzteko</a:t>
            </a:r>
            <a:r>
              <a:rPr lang="es-ES" sz="2400" dirty="0"/>
              <a:t>, </a:t>
            </a:r>
            <a:r>
              <a:rPr lang="es-ES" sz="2400" dirty="0" err="1"/>
              <a:t>nikotinarekiko</a:t>
            </a:r>
            <a:r>
              <a:rPr lang="es-ES" sz="2400" dirty="0"/>
              <a:t> </a:t>
            </a:r>
            <a:r>
              <a:rPr lang="es-ES" sz="2400" dirty="0" err="1"/>
              <a:t>adikzioa</a:t>
            </a:r>
            <a:r>
              <a:rPr lang="es-ES" sz="2400" dirty="0"/>
              <a:t> </a:t>
            </a:r>
            <a:r>
              <a:rPr lang="es-ES" sz="2400" dirty="0" err="1"/>
              <a:t>gainditu</a:t>
            </a:r>
            <a:r>
              <a:rPr lang="es-ES" sz="2400" dirty="0"/>
              <a:t> </a:t>
            </a:r>
            <a:r>
              <a:rPr lang="es-ES" sz="2400" dirty="0" err="1"/>
              <a:t>behar</a:t>
            </a:r>
            <a:r>
              <a:rPr lang="es-ES" sz="2400" dirty="0"/>
              <a:t> da, </a:t>
            </a:r>
            <a:r>
              <a:rPr lang="es-ES" sz="2400" dirty="0" err="1"/>
              <a:t>jokabide</a:t>
            </a:r>
            <a:r>
              <a:rPr lang="es-ES" sz="2400" dirty="0"/>
              <a:t> bat </a:t>
            </a:r>
            <a:r>
              <a:rPr lang="es-ES" sz="2400" dirty="0" err="1"/>
              <a:t>desikasi</a:t>
            </a:r>
            <a:r>
              <a:rPr lang="es-ES" sz="2400" dirty="0"/>
              <a:t> eta </a:t>
            </a:r>
            <a:r>
              <a:rPr lang="es-ES" sz="2400" dirty="0" err="1"/>
              <a:t>ingurunearen</a:t>
            </a:r>
            <a:r>
              <a:rPr lang="es-ES" sz="2400" dirty="0"/>
              <a:t> </a:t>
            </a:r>
            <a:r>
              <a:rPr lang="es-ES" sz="2400" dirty="0" err="1"/>
              <a:t>eragina</a:t>
            </a:r>
            <a:r>
              <a:rPr lang="es-ES" sz="2400" dirty="0"/>
              <a:t> </a:t>
            </a:r>
            <a:r>
              <a:rPr lang="es-ES" sz="2400" dirty="0" err="1"/>
              <a:t>aldatu</a:t>
            </a:r>
            <a:endParaRPr lang="es-ES" sz="24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149" y="155304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</a:rPr>
              <a:t>SARRERA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57200" y="1061174"/>
            <a:ext cx="11259952" cy="50887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dirty="0" err="1"/>
              <a:t>Nahiz</a:t>
            </a:r>
            <a:r>
              <a:rPr lang="es-ES" sz="2200" dirty="0"/>
              <a:t> eta, </a:t>
            </a:r>
            <a:r>
              <a:rPr lang="es-ES" sz="2200" dirty="0" err="1"/>
              <a:t>askotan</a:t>
            </a:r>
            <a:r>
              <a:rPr lang="es-ES" sz="2200" dirty="0"/>
              <a:t>, </a:t>
            </a:r>
            <a:r>
              <a:rPr lang="es-ES" sz="2200" dirty="0" err="1"/>
              <a:t>erretzeari</a:t>
            </a:r>
            <a:r>
              <a:rPr lang="es-ES" sz="2200" dirty="0"/>
              <a:t> </a:t>
            </a:r>
            <a:r>
              <a:rPr lang="es-ES" sz="2200" dirty="0" err="1"/>
              <a:t>uzteko</a:t>
            </a:r>
            <a:r>
              <a:rPr lang="es-ES" sz="2200" dirty="0"/>
              <a:t>, </a:t>
            </a:r>
            <a:r>
              <a:rPr lang="es-ES" sz="2200" dirty="0" err="1"/>
              <a:t>behin</a:t>
            </a:r>
            <a:r>
              <a:rPr lang="es-ES" sz="2200" dirty="0"/>
              <a:t> eta </a:t>
            </a:r>
            <a:r>
              <a:rPr lang="es-ES" sz="2200" dirty="0" err="1"/>
              <a:t>berriz</a:t>
            </a:r>
            <a:r>
              <a:rPr lang="es-ES" sz="2200" dirty="0"/>
              <a:t> </a:t>
            </a:r>
            <a:r>
              <a:rPr lang="es-ES" sz="2200" dirty="0" err="1"/>
              <a:t>esku</a:t>
            </a:r>
            <a:r>
              <a:rPr lang="es-ES" sz="2200" dirty="0"/>
              <a:t> </a:t>
            </a:r>
            <a:r>
              <a:rPr lang="es-ES" sz="2200" dirty="0" err="1"/>
              <a:t>hartu</a:t>
            </a:r>
            <a:r>
              <a:rPr lang="es-ES" sz="2200" dirty="0"/>
              <a:t> </a:t>
            </a:r>
            <a:r>
              <a:rPr lang="es-ES" sz="2200" dirty="0" err="1"/>
              <a:t>behar</a:t>
            </a:r>
            <a:r>
              <a:rPr lang="es-ES" sz="2200" dirty="0"/>
              <a:t> </a:t>
            </a:r>
            <a:r>
              <a:rPr lang="es-ES" sz="2200" dirty="0" err="1"/>
              <a:t>izaten</a:t>
            </a:r>
            <a:r>
              <a:rPr lang="es-ES" sz="2200" dirty="0"/>
              <a:t> den eta </a:t>
            </a:r>
            <a:r>
              <a:rPr lang="es-ES" sz="2200" dirty="0" err="1"/>
              <a:t>saiakera</a:t>
            </a:r>
            <a:r>
              <a:rPr lang="es-ES" sz="2200" dirty="0"/>
              <a:t> </a:t>
            </a:r>
            <a:r>
              <a:rPr lang="es-ES" sz="2200" dirty="0" err="1"/>
              <a:t>ugari</a:t>
            </a:r>
            <a:r>
              <a:rPr lang="es-ES" sz="2200" dirty="0"/>
              <a:t> </a:t>
            </a:r>
            <a:r>
              <a:rPr lang="es-ES" sz="2200" dirty="0" err="1"/>
              <a:t>egin</a:t>
            </a:r>
            <a:r>
              <a:rPr lang="es-ES" sz="2200" dirty="0"/>
              <a:t>, </a:t>
            </a:r>
            <a:r>
              <a:rPr lang="es-ES" sz="2200" dirty="0" err="1"/>
              <a:t>prebentzio</a:t>
            </a:r>
            <a:r>
              <a:rPr lang="es-ES" sz="2200" dirty="0"/>
              <a:t>-estrategia oso </a:t>
            </a:r>
            <a:r>
              <a:rPr lang="es-ES" sz="2200" dirty="0" err="1"/>
              <a:t>eraginkorra</a:t>
            </a:r>
            <a:r>
              <a:rPr lang="es-ES" sz="2200" dirty="0"/>
              <a:t> da </a:t>
            </a:r>
            <a:r>
              <a:rPr lang="es-ES" sz="2200" dirty="0" err="1"/>
              <a:t>erretzeari</a:t>
            </a:r>
            <a:r>
              <a:rPr lang="es-ES" sz="2200" dirty="0"/>
              <a:t> </a:t>
            </a:r>
            <a:r>
              <a:rPr lang="es-ES" sz="2200" dirty="0" err="1"/>
              <a:t>uztea</a:t>
            </a:r>
            <a:r>
              <a:rPr lang="es-ES" sz="2200" dirty="0"/>
              <a:t> (TBK oso </a:t>
            </a:r>
            <a:r>
              <a:rPr lang="es-ES" sz="2200" dirty="0" err="1"/>
              <a:t>txikial</a:t>
            </a:r>
            <a:r>
              <a:rPr lang="es-ES" sz="2200" dirty="0"/>
              <a:t>). </a:t>
            </a:r>
            <a:r>
              <a:rPr lang="es-ES" sz="2400" b="1" dirty="0">
                <a:solidFill>
                  <a:srgbClr val="4E9EBA"/>
                </a:solidFill>
              </a:rPr>
              <a:t>¡</a:t>
            </a:r>
            <a:r>
              <a:rPr lang="es-ES" sz="2400" b="1" dirty="0" err="1">
                <a:solidFill>
                  <a:srgbClr val="4E9EBA"/>
                </a:solidFill>
              </a:rPr>
              <a:t>Ezinbestekoa</a:t>
            </a:r>
            <a:r>
              <a:rPr lang="es-ES" sz="2400" b="1" dirty="0">
                <a:solidFill>
                  <a:srgbClr val="4E9EBA"/>
                </a:solidFill>
              </a:rPr>
              <a:t> da </a:t>
            </a:r>
            <a:r>
              <a:rPr lang="es-ES" sz="2400" b="1" dirty="0" err="1">
                <a:solidFill>
                  <a:srgbClr val="4E9EBA"/>
                </a:solidFill>
              </a:rPr>
              <a:t>erretzeari</a:t>
            </a:r>
            <a:r>
              <a:rPr lang="es-ES" sz="2400" b="1" dirty="0">
                <a:solidFill>
                  <a:srgbClr val="4E9EBA"/>
                </a:solidFill>
              </a:rPr>
              <a:t> </a:t>
            </a:r>
            <a:r>
              <a:rPr lang="es-ES" sz="2400" b="1" dirty="0" err="1">
                <a:solidFill>
                  <a:srgbClr val="4E9EBA"/>
                </a:solidFill>
              </a:rPr>
              <a:t>utzi</a:t>
            </a:r>
            <a:r>
              <a:rPr lang="es-ES" sz="2400" b="1" dirty="0">
                <a:solidFill>
                  <a:srgbClr val="4E9EBA"/>
                </a:solidFill>
              </a:rPr>
              <a:t> </a:t>
            </a:r>
            <a:r>
              <a:rPr lang="es-ES" sz="2400" b="1" dirty="0" err="1">
                <a:solidFill>
                  <a:srgbClr val="4E9EBA"/>
                </a:solidFill>
              </a:rPr>
              <a:t>nahi</a:t>
            </a:r>
            <a:r>
              <a:rPr lang="es-ES" sz="2400" b="1" dirty="0">
                <a:solidFill>
                  <a:srgbClr val="4E9EBA"/>
                </a:solidFill>
              </a:rPr>
              <a:t> </a:t>
            </a:r>
            <a:r>
              <a:rPr lang="es-ES" sz="2400" b="1" dirty="0" err="1">
                <a:solidFill>
                  <a:srgbClr val="4E9EBA"/>
                </a:solidFill>
              </a:rPr>
              <a:t>diotenei</a:t>
            </a:r>
            <a:r>
              <a:rPr lang="es-ES" sz="2400" b="1" dirty="0">
                <a:solidFill>
                  <a:srgbClr val="4E9EBA"/>
                </a:solidFill>
              </a:rPr>
              <a:t> </a:t>
            </a:r>
            <a:r>
              <a:rPr lang="es-ES" sz="2400" b="1" dirty="0" err="1">
                <a:solidFill>
                  <a:srgbClr val="4E9EBA"/>
                </a:solidFill>
              </a:rPr>
              <a:t>etengabeko</a:t>
            </a:r>
            <a:r>
              <a:rPr lang="es-ES" sz="2400" b="1" dirty="0">
                <a:solidFill>
                  <a:srgbClr val="4E9EBA"/>
                </a:solidFill>
              </a:rPr>
              <a:t> </a:t>
            </a:r>
            <a:r>
              <a:rPr lang="es-ES" sz="2400" b="1" dirty="0" err="1">
                <a:solidFill>
                  <a:srgbClr val="4E9EBA"/>
                </a:solidFill>
              </a:rPr>
              <a:t>laguntza</a:t>
            </a:r>
            <a:r>
              <a:rPr lang="es-ES" sz="2400" b="1" dirty="0">
                <a:solidFill>
                  <a:srgbClr val="4E9EBA"/>
                </a:solidFill>
              </a:rPr>
              <a:t> </a:t>
            </a:r>
            <a:r>
              <a:rPr lang="es-ES" sz="2400" b="1" dirty="0" err="1">
                <a:solidFill>
                  <a:srgbClr val="4E9EBA"/>
                </a:solidFill>
              </a:rPr>
              <a:t>ematea</a:t>
            </a:r>
            <a:r>
              <a:rPr lang="es-ES" sz="2400" b="1" dirty="0">
                <a:solidFill>
                  <a:srgbClr val="4E9EBA"/>
                </a:solidFill>
              </a:rPr>
              <a:t>!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81206" y="973578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echa curvada hacia la derecha 3"/>
          <p:cNvSpPr/>
          <p:nvPr/>
        </p:nvSpPr>
        <p:spPr>
          <a:xfrm>
            <a:off x="2857500" y="2543175"/>
            <a:ext cx="733425" cy="828675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826" y="2314575"/>
            <a:ext cx="8075057" cy="3826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456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262" y="428150"/>
            <a:ext cx="10997026" cy="732155"/>
          </a:xfrm>
        </p:spPr>
        <p:txBody>
          <a:bodyPr>
            <a:noAutofit/>
          </a:bodyPr>
          <a:lstStyle/>
          <a:p>
            <a:pPr algn="ctr"/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NIKOTINA ASKA DEZAKETEN GAILUAK EDO ZIGARRETA ELEKTRONIKOAK </a:t>
            </a:r>
            <a:r>
              <a:rPr lang="es-ES" sz="2000" dirty="0"/>
              <a:t>	</a:t>
            </a:r>
            <a:br>
              <a:rPr lang="es-ES" sz="2000" dirty="0"/>
            </a:br>
            <a:endParaRPr lang="es-ES" sz="2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160305"/>
            <a:ext cx="11161486" cy="50887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2400" b="1" dirty="0">
              <a:solidFill>
                <a:srgbClr val="FF00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977067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27213" y="1095816"/>
            <a:ext cx="11539123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/>
              <a:t>“</a:t>
            </a:r>
            <a:r>
              <a:rPr lang="es-ES" sz="2200" b="1" dirty="0" err="1"/>
              <a:t>Bapeagailu</a:t>
            </a:r>
            <a:r>
              <a:rPr lang="es-ES" sz="2200" b="1" dirty="0"/>
              <a:t>” </a:t>
            </a:r>
            <a:r>
              <a:rPr lang="es-ES" sz="2200" dirty="0" err="1"/>
              <a:t>terminoa</a:t>
            </a:r>
            <a:r>
              <a:rPr lang="es-ES" sz="2200" dirty="0"/>
              <a:t>—</a:t>
            </a:r>
            <a:r>
              <a:rPr lang="es-ES" sz="2200" dirty="0" err="1"/>
              <a:t>oker</a:t>
            </a:r>
            <a:r>
              <a:rPr lang="es-ES" sz="2200" dirty="0"/>
              <a:t> </a:t>
            </a:r>
            <a:r>
              <a:rPr lang="es-ES" sz="2200" dirty="0" err="1"/>
              <a:t>erabilita</a:t>
            </a:r>
            <a:r>
              <a:rPr lang="es-ES" sz="2200" dirty="0"/>
              <a:t> — </a:t>
            </a:r>
            <a:r>
              <a:rPr lang="es-ES" sz="2200" dirty="0" err="1"/>
              <a:t>marketineko</a:t>
            </a:r>
            <a:r>
              <a:rPr lang="es-ES" sz="2200" dirty="0"/>
              <a:t> estrategia </a:t>
            </a:r>
            <a:r>
              <a:rPr lang="es-ES" sz="2200" dirty="0" err="1"/>
              <a:t>iruzurtia</a:t>
            </a:r>
            <a:r>
              <a:rPr lang="es-ES" sz="2200" dirty="0"/>
              <a:t> da: “</a:t>
            </a:r>
            <a:r>
              <a:rPr lang="es-ES" sz="2200" dirty="0" err="1"/>
              <a:t>zigarreta</a:t>
            </a:r>
            <a:r>
              <a:rPr lang="es-ES" sz="2200" dirty="0"/>
              <a:t> </a:t>
            </a:r>
            <a:r>
              <a:rPr lang="es-ES" sz="2200" dirty="0" err="1"/>
              <a:t>elektroniko</a:t>
            </a:r>
            <a:r>
              <a:rPr lang="es-ES" sz="2200" dirty="0"/>
              <a:t>” </a:t>
            </a:r>
            <a:r>
              <a:rPr lang="es-ES" sz="2200" dirty="0" err="1"/>
              <a:t>hitzek</a:t>
            </a:r>
            <a:r>
              <a:rPr lang="es-ES" sz="2200" dirty="0"/>
              <a:t> </a:t>
            </a:r>
            <a:r>
              <a:rPr lang="es-ES" sz="2200" dirty="0" err="1"/>
              <a:t>zigarreta</a:t>
            </a:r>
            <a:r>
              <a:rPr lang="es-ES" sz="2200" dirty="0"/>
              <a:t> </a:t>
            </a:r>
            <a:r>
              <a:rPr lang="es-ES" sz="2200" dirty="0" err="1"/>
              <a:t>tradizionalen</a:t>
            </a:r>
            <a:r>
              <a:rPr lang="es-ES" sz="2200" dirty="0"/>
              <a:t> estigma </a:t>
            </a:r>
            <a:r>
              <a:rPr lang="es-ES" sz="2200" dirty="0" err="1"/>
              <a:t>berekin</a:t>
            </a:r>
            <a:r>
              <a:rPr lang="es-ES" sz="2200" dirty="0"/>
              <a:t> </a:t>
            </a:r>
            <a:r>
              <a:rPr lang="es-ES" sz="2200" dirty="0" err="1"/>
              <a:t>dakartenez</a:t>
            </a:r>
            <a:r>
              <a:rPr lang="es-ES" sz="2200" dirty="0"/>
              <a:t>, </a:t>
            </a:r>
            <a:r>
              <a:rPr lang="es-ES" sz="2200" dirty="0" err="1"/>
              <a:t>horri</a:t>
            </a:r>
            <a:r>
              <a:rPr lang="es-ES" sz="2200" dirty="0"/>
              <a:t> </a:t>
            </a:r>
            <a:r>
              <a:rPr lang="es-ES" sz="2200" dirty="0" err="1"/>
              <a:t>ihes</a:t>
            </a:r>
            <a:r>
              <a:rPr lang="es-ES" sz="2200" dirty="0"/>
              <a:t> </a:t>
            </a:r>
            <a:r>
              <a:rPr lang="es-ES" sz="2200" dirty="0" err="1"/>
              <a:t>egin</a:t>
            </a:r>
            <a:r>
              <a:rPr lang="es-ES" sz="2200" dirty="0"/>
              <a:t>, eta </a:t>
            </a:r>
            <a:r>
              <a:rPr lang="es-ES" sz="2200" dirty="0" err="1"/>
              <a:t>produktua</a:t>
            </a:r>
            <a:r>
              <a:rPr lang="es-ES" sz="2200" dirty="0"/>
              <a:t> </a:t>
            </a:r>
            <a:r>
              <a:rPr lang="es-ES" sz="2200" dirty="0" err="1"/>
              <a:t>ur-lurrunaren</a:t>
            </a:r>
            <a:r>
              <a:rPr lang="es-ES" sz="2200" dirty="0"/>
              <a:t> </a:t>
            </a:r>
            <a:r>
              <a:rPr lang="es-ES" sz="2200" dirty="0" err="1"/>
              <a:t>kaltegabetasunarekin</a:t>
            </a:r>
            <a:r>
              <a:rPr lang="es-ES" sz="2200" dirty="0"/>
              <a:t> </a:t>
            </a:r>
            <a:r>
              <a:rPr lang="es-ES" sz="2200" dirty="0" err="1"/>
              <a:t>lotzeko</a:t>
            </a:r>
            <a:r>
              <a:rPr lang="es-ES" sz="2200" dirty="0"/>
              <a:t> </a:t>
            </a:r>
            <a:r>
              <a:rPr lang="es-ES" sz="2200" dirty="0" err="1"/>
              <a:t>ahalegina</a:t>
            </a:r>
            <a:r>
              <a:rPr lang="es-ES" sz="2200" dirty="0"/>
              <a:t> da</a:t>
            </a:r>
            <a:r>
              <a:rPr lang="es-ES" sz="2200" i="1" dirty="0"/>
              <a:t>. </a:t>
            </a:r>
            <a:endParaRPr lang="es-ES" sz="2200" dirty="0"/>
          </a:p>
          <a:p>
            <a:endParaRPr lang="es-ES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err="1"/>
              <a:t>Halako</a:t>
            </a:r>
            <a:r>
              <a:rPr lang="es-ES" sz="2200" dirty="0"/>
              <a:t> </a:t>
            </a:r>
            <a:r>
              <a:rPr lang="es-ES" sz="2200" dirty="0" err="1"/>
              <a:t>gailuek</a:t>
            </a:r>
            <a:r>
              <a:rPr lang="es-ES" sz="2200" dirty="0"/>
              <a:t> </a:t>
            </a:r>
            <a:r>
              <a:rPr lang="es-ES" sz="2200" dirty="0" err="1"/>
              <a:t>depositu</a:t>
            </a:r>
            <a:r>
              <a:rPr lang="es-ES" sz="2200" dirty="0"/>
              <a:t> </a:t>
            </a:r>
            <a:r>
              <a:rPr lang="es-ES" sz="2200" dirty="0" err="1"/>
              <a:t>txiki</a:t>
            </a:r>
            <a:r>
              <a:rPr lang="es-ES" sz="2200" dirty="0"/>
              <a:t> bat </a:t>
            </a:r>
            <a:r>
              <a:rPr lang="es-ES" sz="2200" dirty="0" err="1"/>
              <a:t>edo</a:t>
            </a:r>
            <a:r>
              <a:rPr lang="es-ES" sz="2200" dirty="0"/>
              <a:t> </a:t>
            </a:r>
            <a:r>
              <a:rPr lang="es-ES" sz="2200" dirty="0" err="1"/>
              <a:t>kartutxo</a:t>
            </a:r>
            <a:r>
              <a:rPr lang="es-ES" sz="2200" dirty="0"/>
              <a:t> bat </a:t>
            </a:r>
            <a:r>
              <a:rPr lang="es-ES" sz="2200" dirty="0" err="1"/>
              <a:t>izaten</a:t>
            </a:r>
            <a:r>
              <a:rPr lang="es-ES" sz="2200" dirty="0"/>
              <a:t> </a:t>
            </a:r>
            <a:r>
              <a:rPr lang="es-ES" sz="2200" dirty="0" err="1"/>
              <a:t>dute</a:t>
            </a:r>
            <a:r>
              <a:rPr lang="es-ES" sz="2200" dirty="0"/>
              <a:t>, eta han, </a:t>
            </a:r>
            <a:r>
              <a:rPr lang="es-ES" sz="2200" dirty="0" err="1"/>
              <a:t>likidoa</a:t>
            </a:r>
            <a:r>
              <a:rPr lang="es-ES" sz="2200" dirty="0"/>
              <a:t> –</a:t>
            </a:r>
            <a:r>
              <a:rPr lang="es-ES" sz="2200" dirty="0" err="1"/>
              <a:t>nikotinaduna</a:t>
            </a:r>
            <a:r>
              <a:rPr lang="es-ES" sz="2200" dirty="0"/>
              <a:t> </a:t>
            </a:r>
            <a:r>
              <a:rPr lang="es-ES" sz="2200" dirty="0" err="1"/>
              <a:t>edo</a:t>
            </a:r>
            <a:r>
              <a:rPr lang="es-ES" sz="2200" dirty="0"/>
              <a:t> </a:t>
            </a:r>
            <a:r>
              <a:rPr lang="es-ES" sz="2200" dirty="0" err="1"/>
              <a:t>nikotinarik</a:t>
            </a:r>
            <a:r>
              <a:rPr lang="es-ES" sz="2200" dirty="0"/>
              <a:t> gabea, </a:t>
            </a:r>
            <a:r>
              <a:rPr lang="es-ES" sz="2200" dirty="0" err="1"/>
              <a:t>propilenglikola</a:t>
            </a:r>
            <a:r>
              <a:rPr lang="es-ES" sz="2200" dirty="0"/>
              <a:t>, </a:t>
            </a:r>
            <a:r>
              <a:rPr lang="es-ES" sz="2200" dirty="0" err="1"/>
              <a:t>dastatzaileak</a:t>
            </a:r>
            <a:r>
              <a:rPr lang="es-ES" sz="2200" dirty="0"/>
              <a:t> eta </a:t>
            </a:r>
            <a:r>
              <a:rPr lang="es-ES" sz="2200" dirty="0" err="1"/>
              <a:t>beste</a:t>
            </a:r>
            <a:r>
              <a:rPr lang="es-ES" sz="2200" dirty="0"/>
              <a:t> </a:t>
            </a:r>
            <a:r>
              <a:rPr lang="es-ES" sz="2200" dirty="0" err="1"/>
              <a:t>konposatu</a:t>
            </a:r>
            <a:r>
              <a:rPr lang="es-ES" sz="2200" dirty="0"/>
              <a:t> </a:t>
            </a:r>
            <a:r>
              <a:rPr lang="es-ES" sz="2200" dirty="0" err="1"/>
              <a:t>kimiko</a:t>
            </a:r>
            <a:r>
              <a:rPr lang="es-ES" sz="2200" dirty="0"/>
              <a:t> </a:t>
            </a:r>
            <a:r>
              <a:rPr lang="es-ES" sz="2200" dirty="0" err="1"/>
              <a:t>batzuk</a:t>
            </a:r>
            <a:r>
              <a:rPr lang="es-ES" sz="2200" dirty="0"/>
              <a:t> </a:t>
            </a:r>
            <a:r>
              <a:rPr lang="es-ES" sz="2200" dirty="0" err="1"/>
              <a:t>izaten</a:t>
            </a:r>
            <a:r>
              <a:rPr lang="es-ES" sz="2200" dirty="0"/>
              <a:t> </a:t>
            </a:r>
            <a:r>
              <a:rPr lang="es-ES" sz="2200" dirty="0" err="1"/>
              <a:t>dituena</a:t>
            </a:r>
            <a:r>
              <a:rPr lang="es-ES" sz="2200" dirty="0"/>
              <a:t>–; </a:t>
            </a:r>
            <a:r>
              <a:rPr lang="es-ES" sz="2200" dirty="0" err="1"/>
              <a:t>gailuek</a:t>
            </a:r>
            <a:r>
              <a:rPr lang="es-ES" sz="2200" dirty="0"/>
              <a:t> </a:t>
            </a:r>
            <a:r>
              <a:rPr lang="es-ES" sz="2200" dirty="0" err="1"/>
              <a:t>nahasketa</a:t>
            </a:r>
            <a:r>
              <a:rPr lang="es-ES" sz="2200" dirty="0"/>
              <a:t> hori </a:t>
            </a:r>
            <a:r>
              <a:rPr lang="es-ES" sz="2200" dirty="0" err="1"/>
              <a:t>lurruntzen</a:t>
            </a:r>
            <a:r>
              <a:rPr lang="es-ES" sz="2200" dirty="0"/>
              <a:t> </a:t>
            </a:r>
            <a:r>
              <a:rPr lang="es-ES" sz="2200" dirty="0" err="1"/>
              <a:t>dute</a:t>
            </a:r>
            <a:r>
              <a:rPr lang="es-ES" sz="2200" dirty="0"/>
              <a:t>, </a:t>
            </a:r>
            <a:r>
              <a:rPr lang="es-ES" sz="2200" dirty="0" err="1"/>
              <a:t>bateria</a:t>
            </a:r>
            <a:r>
              <a:rPr lang="es-ES" sz="2200" dirty="0"/>
              <a:t> bat (oro </a:t>
            </a:r>
            <a:r>
              <a:rPr lang="es-ES" sz="2200" dirty="0" err="1"/>
              <a:t>har</a:t>
            </a:r>
            <a:r>
              <a:rPr lang="es-ES" sz="2200" dirty="0"/>
              <a:t>, </a:t>
            </a:r>
            <a:r>
              <a:rPr lang="es-ES" sz="2200" dirty="0" err="1"/>
              <a:t>kargagarria</a:t>
            </a:r>
            <a:r>
              <a:rPr lang="es-ES" sz="2200" dirty="0"/>
              <a:t>) eta </a:t>
            </a:r>
            <a:r>
              <a:rPr lang="es-ES" sz="2200" dirty="0" err="1"/>
              <a:t>atomizagailu</a:t>
            </a:r>
            <a:r>
              <a:rPr lang="es-ES" sz="2200" dirty="0"/>
              <a:t> bat </a:t>
            </a:r>
            <a:r>
              <a:rPr lang="es-ES" sz="2200" dirty="0" err="1"/>
              <a:t>dituen</a:t>
            </a:r>
            <a:r>
              <a:rPr lang="es-ES" sz="2200" dirty="0"/>
              <a:t> sistema </a:t>
            </a:r>
            <a:r>
              <a:rPr lang="es-ES" sz="2200" dirty="0" err="1"/>
              <a:t>elektronikoaren</a:t>
            </a:r>
            <a:r>
              <a:rPr lang="es-ES" sz="2200" dirty="0"/>
              <a:t> </a:t>
            </a:r>
            <a:r>
              <a:rPr lang="es-ES" sz="2200" dirty="0" err="1"/>
              <a:t>bidez</a:t>
            </a:r>
            <a:r>
              <a:rPr lang="es-ES" sz="2200" dirty="0"/>
              <a:t>. </a:t>
            </a:r>
          </a:p>
          <a:p>
            <a:pPr algn="just"/>
            <a:r>
              <a:rPr lang="es-ES" dirty="0"/>
              <a:t>	</a:t>
            </a:r>
            <a:endParaRPr lang="es-ES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err="1"/>
              <a:t>Ondorioak</a:t>
            </a:r>
            <a:r>
              <a:rPr lang="es-ES" sz="2200" b="1" dirty="0"/>
              <a:t>: </a:t>
            </a:r>
            <a:r>
              <a:rPr lang="es-ES" sz="2200" dirty="0" err="1"/>
              <a:t>Arnasbideetako</a:t>
            </a:r>
            <a:r>
              <a:rPr lang="es-ES" sz="2200" dirty="0"/>
              <a:t> </a:t>
            </a:r>
            <a:r>
              <a:rPr lang="es-ES" sz="2200" dirty="0" err="1"/>
              <a:t>ondorio</a:t>
            </a:r>
            <a:r>
              <a:rPr lang="es-ES" sz="2200" dirty="0"/>
              <a:t> </a:t>
            </a:r>
            <a:r>
              <a:rPr lang="es-ES" sz="2200" dirty="0" err="1"/>
              <a:t>fisiologiko</a:t>
            </a:r>
            <a:r>
              <a:rPr lang="es-ES" sz="2200" dirty="0"/>
              <a:t> </a:t>
            </a:r>
            <a:r>
              <a:rPr lang="es-ES" sz="2200" dirty="0" err="1"/>
              <a:t>kaltegarriak</a:t>
            </a:r>
            <a:r>
              <a:rPr lang="es-ES" sz="2200" dirty="0"/>
              <a:t> </a:t>
            </a:r>
            <a:r>
              <a:rPr lang="es-ES" sz="2200" dirty="0" err="1"/>
              <a:t>atzeman</a:t>
            </a:r>
            <a:r>
              <a:rPr lang="es-ES" sz="2200" dirty="0"/>
              <a:t> </a:t>
            </a:r>
            <a:r>
              <a:rPr lang="es-ES" sz="2200" dirty="0" err="1"/>
              <a:t>dira</a:t>
            </a:r>
            <a:r>
              <a:rPr lang="es-ES" sz="2200" dirty="0"/>
              <a:t> </a:t>
            </a:r>
            <a:r>
              <a:rPr lang="es-ES" sz="2200" b="1" dirty="0" err="1"/>
              <a:t>epe</a:t>
            </a:r>
            <a:r>
              <a:rPr lang="es-ES" sz="2200" b="1" dirty="0"/>
              <a:t> </a:t>
            </a:r>
            <a:r>
              <a:rPr lang="es-ES" sz="2200" b="1" dirty="0" err="1"/>
              <a:t>laburrera</a:t>
            </a:r>
            <a:r>
              <a:rPr lang="es-ES" sz="2200" b="1" dirty="0"/>
              <a:t>; </a:t>
            </a:r>
            <a:r>
              <a:rPr lang="es-ES" sz="2200" dirty="0" err="1"/>
              <a:t>hain</a:t>
            </a:r>
            <a:r>
              <a:rPr lang="es-ES" sz="2200" dirty="0"/>
              <a:t> </a:t>
            </a:r>
            <a:r>
              <a:rPr lang="es-ES" sz="2200" dirty="0" err="1"/>
              <a:t>zuzen</a:t>
            </a:r>
            <a:r>
              <a:rPr lang="es-ES" sz="2200" dirty="0"/>
              <a:t> ere, tabakoaren </a:t>
            </a:r>
            <a:r>
              <a:rPr lang="es-ES" sz="2200" dirty="0" err="1"/>
              <a:t>keak</a:t>
            </a:r>
            <a:r>
              <a:rPr lang="es-ES" sz="2200" dirty="0"/>
              <a:t> </a:t>
            </a:r>
            <a:r>
              <a:rPr lang="es-ES" sz="2200" dirty="0" err="1"/>
              <a:t>eragiten</a:t>
            </a:r>
            <a:r>
              <a:rPr lang="es-ES" sz="2200" dirty="0"/>
              <a:t> </a:t>
            </a:r>
            <a:r>
              <a:rPr lang="es-ES" sz="2200" dirty="0" err="1"/>
              <a:t>dituen</a:t>
            </a:r>
            <a:r>
              <a:rPr lang="es-ES" sz="2200" dirty="0"/>
              <a:t> </a:t>
            </a:r>
            <a:r>
              <a:rPr lang="es-ES" sz="2200" dirty="0" err="1"/>
              <a:t>ondorioen</a:t>
            </a:r>
            <a:r>
              <a:rPr lang="es-ES" sz="2200" dirty="0"/>
              <a:t> </a:t>
            </a:r>
            <a:r>
              <a:rPr lang="es-ES" sz="2200" dirty="0" err="1"/>
              <a:t>antzekoak</a:t>
            </a:r>
            <a:r>
              <a:rPr lang="es-ES" sz="2200" dirty="0"/>
              <a:t>. </a:t>
            </a:r>
            <a:r>
              <a:rPr lang="es-ES" sz="2200" dirty="0" err="1"/>
              <a:t>Substantzia</a:t>
            </a:r>
            <a:r>
              <a:rPr lang="es-ES" sz="2200" dirty="0"/>
              <a:t> </a:t>
            </a:r>
            <a:r>
              <a:rPr lang="es-ES" sz="2200" dirty="0" err="1"/>
              <a:t>kantzerigenoak</a:t>
            </a:r>
            <a:r>
              <a:rPr lang="es-ES" sz="2200" dirty="0"/>
              <a:t> ere </a:t>
            </a:r>
            <a:r>
              <a:rPr lang="es-ES" sz="2200" dirty="0" err="1"/>
              <a:t>aurkitu</a:t>
            </a:r>
            <a:r>
              <a:rPr lang="es-ES" sz="2200" dirty="0"/>
              <a:t> </a:t>
            </a:r>
            <a:r>
              <a:rPr lang="es-ES" sz="2200" dirty="0" err="1"/>
              <a:t>dira</a:t>
            </a:r>
            <a:r>
              <a:rPr lang="es-ES" sz="2200" dirty="0"/>
              <a:t> </a:t>
            </a:r>
            <a:r>
              <a:rPr lang="es-ES" sz="2200" dirty="0" err="1"/>
              <a:t>zigarreta</a:t>
            </a:r>
            <a:r>
              <a:rPr lang="es-ES" sz="2200" dirty="0"/>
              <a:t> </a:t>
            </a:r>
            <a:r>
              <a:rPr lang="es-ES" sz="2200" dirty="0" err="1"/>
              <a:t>elektronikoetako</a:t>
            </a:r>
            <a:r>
              <a:rPr lang="es-ES" sz="2200" dirty="0"/>
              <a:t> </a:t>
            </a:r>
            <a:r>
              <a:rPr lang="es-ES" sz="2200" dirty="0" err="1"/>
              <a:t>likidoetan</a:t>
            </a:r>
            <a:r>
              <a:rPr lang="es-ES" sz="2200" dirty="0"/>
              <a:t> eta </a:t>
            </a:r>
            <a:r>
              <a:rPr lang="es-ES" sz="2200" dirty="0" err="1"/>
              <a:t>aerosoletan</a:t>
            </a:r>
            <a:r>
              <a:rPr lang="es-ES" sz="2200" dirty="0"/>
              <a:t>, eta </a:t>
            </a:r>
            <a:r>
              <a:rPr lang="es-ES" sz="2200" dirty="0" err="1"/>
              <a:t>litekeena</a:t>
            </a:r>
            <a:r>
              <a:rPr lang="es-ES" sz="2200" dirty="0"/>
              <a:t> da </a:t>
            </a:r>
            <a:r>
              <a:rPr lang="es-ES" sz="2200" dirty="0" err="1"/>
              <a:t>substantzia</a:t>
            </a:r>
            <a:r>
              <a:rPr lang="es-ES" sz="2200" dirty="0"/>
              <a:t> </a:t>
            </a:r>
            <a:r>
              <a:rPr lang="es-ES" sz="2200" dirty="0" err="1"/>
              <a:t>horiek</a:t>
            </a:r>
            <a:r>
              <a:rPr lang="es-ES" sz="2200" dirty="0"/>
              <a:t> </a:t>
            </a:r>
            <a:r>
              <a:rPr lang="es-ES" sz="2200" dirty="0" err="1"/>
              <a:t>minbizia</a:t>
            </a:r>
            <a:r>
              <a:rPr lang="es-ES" sz="2200" dirty="0"/>
              <a:t> </a:t>
            </a:r>
            <a:r>
              <a:rPr lang="es-ES" sz="2200" dirty="0" err="1"/>
              <a:t>eragitea</a:t>
            </a:r>
            <a:r>
              <a:rPr lang="es-ES" sz="2200" dirty="0"/>
              <a:t> </a:t>
            </a:r>
            <a:r>
              <a:rPr lang="es-ES" sz="2200" dirty="0" err="1"/>
              <a:t>kontsumitzaileei</a:t>
            </a:r>
            <a:r>
              <a:rPr lang="es-ES" sz="2200" dirty="0"/>
              <a:t> eta </a:t>
            </a:r>
            <a:r>
              <a:rPr lang="es-ES" sz="2200" dirty="0" err="1"/>
              <a:t>pasiboki</a:t>
            </a:r>
            <a:r>
              <a:rPr lang="es-ES" sz="2200" dirty="0"/>
              <a:t> </a:t>
            </a:r>
            <a:r>
              <a:rPr lang="es-ES" sz="2200" dirty="0" err="1"/>
              <a:t>aerosolaren</a:t>
            </a:r>
            <a:r>
              <a:rPr lang="es-ES" sz="2200" dirty="0"/>
              <a:t> </a:t>
            </a:r>
            <a:r>
              <a:rPr lang="es-ES" sz="2200" dirty="0" err="1"/>
              <a:t>esposiziopean</a:t>
            </a:r>
            <a:r>
              <a:rPr lang="es-ES" sz="2200" dirty="0"/>
              <a:t> </a:t>
            </a:r>
            <a:r>
              <a:rPr lang="es-ES" sz="2200" dirty="0" err="1"/>
              <a:t>egon</a:t>
            </a:r>
            <a:r>
              <a:rPr lang="es-ES" sz="2200" dirty="0"/>
              <a:t> </a:t>
            </a:r>
            <a:r>
              <a:rPr lang="es-ES" sz="2200" dirty="0" err="1"/>
              <a:t>direnei</a:t>
            </a:r>
            <a:r>
              <a:rPr lang="es-ES" sz="2200" dirty="0"/>
              <a:t>. Hala ere, </a:t>
            </a:r>
            <a:r>
              <a:rPr lang="es-ES" sz="2200" dirty="0" err="1"/>
              <a:t>produktu</a:t>
            </a:r>
            <a:r>
              <a:rPr lang="es-ES" sz="2200" dirty="0"/>
              <a:t> berri </a:t>
            </a:r>
            <a:r>
              <a:rPr lang="es-ES" sz="2200" dirty="0" err="1"/>
              <a:t>samarra</a:t>
            </a:r>
            <a:r>
              <a:rPr lang="es-ES" sz="2200" dirty="0"/>
              <a:t> </a:t>
            </a:r>
            <a:r>
              <a:rPr lang="es-ES" sz="2200" dirty="0" err="1"/>
              <a:t>denez</a:t>
            </a:r>
            <a:r>
              <a:rPr lang="es-ES" sz="2200" dirty="0"/>
              <a:t>, </a:t>
            </a:r>
            <a:r>
              <a:rPr lang="es-ES" sz="2200" dirty="0" err="1"/>
              <a:t>azterlan</a:t>
            </a:r>
            <a:r>
              <a:rPr lang="es-ES" sz="2200" dirty="0"/>
              <a:t> </a:t>
            </a:r>
            <a:r>
              <a:rPr lang="es-ES" sz="2200" dirty="0" err="1"/>
              <a:t>gehiago</a:t>
            </a:r>
            <a:r>
              <a:rPr lang="es-ES" sz="2200" dirty="0"/>
              <a:t> </a:t>
            </a:r>
            <a:r>
              <a:rPr lang="es-ES" sz="2200" dirty="0" err="1"/>
              <a:t>egin</a:t>
            </a:r>
            <a:r>
              <a:rPr lang="es-ES" sz="2200" dirty="0"/>
              <a:t> </a:t>
            </a:r>
            <a:r>
              <a:rPr lang="es-ES" sz="2200" dirty="0" err="1"/>
              <a:t>behar</a:t>
            </a:r>
            <a:r>
              <a:rPr lang="es-ES" sz="2200" dirty="0"/>
              <a:t> </a:t>
            </a:r>
            <a:r>
              <a:rPr lang="es-ES" sz="2200" dirty="0" err="1"/>
              <a:t>dira</a:t>
            </a:r>
            <a:r>
              <a:rPr lang="es-ES" sz="2200" dirty="0"/>
              <a:t> </a:t>
            </a:r>
            <a:r>
              <a:rPr lang="es-ES" sz="2200" dirty="0" err="1"/>
              <a:t>jakiteko</a:t>
            </a:r>
            <a:r>
              <a:rPr lang="es-ES" sz="2200" dirty="0"/>
              <a:t> </a:t>
            </a:r>
            <a:r>
              <a:rPr lang="es-ES" sz="2200" dirty="0" err="1"/>
              <a:t>zer</a:t>
            </a:r>
            <a:r>
              <a:rPr lang="es-ES" sz="2200" dirty="0"/>
              <a:t> </a:t>
            </a:r>
            <a:r>
              <a:rPr lang="es-ES" sz="2200" dirty="0" err="1"/>
              <a:t>osasun-ondorio</a:t>
            </a:r>
            <a:r>
              <a:rPr lang="es-ES" sz="2200" dirty="0"/>
              <a:t> </a:t>
            </a:r>
            <a:r>
              <a:rPr lang="es-ES" sz="2200" dirty="0" err="1"/>
              <a:t>izango</a:t>
            </a:r>
            <a:r>
              <a:rPr lang="es-ES" sz="2200" dirty="0"/>
              <a:t> </a:t>
            </a:r>
            <a:r>
              <a:rPr lang="es-ES" sz="2200" dirty="0" err="1"/>
              <a:t>dituen</a:t>
            </a:r>
            <a:r>
              <a:rPr lang="es-ES" sz="2200" dirty="0"/>
              <a:t> </a:t>
            </a:r>
            <a:r>
              <a:rPr lang="es-ES" sz="2200" b="1" dirty="0" err="1"/>
              <a:t>epe</a:t>
            </a:r>
            <a:r>
              <a:rPr lang="es-ES" sz="2200" b="1" dirty="0"/>
              <a:t> </a:t>
            </a:r>
            <a:r>
              <a:rPr lang="es-ES" sz="2200" b="1" dirty="0" err="1"/>
              <a:t>luzera</a:t>
            </a:r>
            <a:r>
              <a:rPr lang="es-ES" sz="2200" b="1" dirty="0"/>
              <a:t>. </a:t>
            </a:r>
            <a:r>
              <a:rPr lang="es-ES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3499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33802" y="1160305"/>
            <a:ext cx="11161486" cy="50887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2400" b="1" dirty="0">
              <a:solidFill>
                <a:srgbClr val="FF00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192169" y="650090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74399" y="890716"/>
            <a:ext cx="11480292" cy="5401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err="1"/>
              <a:t>Erabiltzen</a:t>
            </a:r>
            <a:r>
              <a:rPr lang="es-ES" sz="2200" b="1" dirty="0"/>
              <a:t> </a:t>
            </a:r>
            <a:r>
              <a:rPr lang="es-ES" sz="2200" b="1" dirty="0" err="1"/>
              <a:t>dituzten</a:t>
            </a:r>
            <a:r>
              <a:rPr lang="es-ES" sz="2200" b="1" dirty="0"/>
              <a:t> </a:t>
            </a:r>
            <a:r>
              <a:rPr lang="es-ES" sz="2200" b="1" dirty="0" err="1"/>
              <a:t>pertsonak</a:t>
            </a:r>
            <a:r>
              <a:rPr lang="es-ES" sz="2200" dirty="0"/>
              <a:t>: </a:t>
            </a:r>
            <a:r>
              <a:rPr lang="es-ES" sz="2200" dirty="0" err="1"/>
              <a:t>ohiko</a:t>
            </a:r>
            <a:r>
              <a:rPr lang="es-ES" sz="2200" dirty="0"/>
              <a:t> </a:t>
            </a:r>
            <a:r>
              <a:rPr lang="es-ES" sz="2200" dirty="0" err="1"/>
              <a:t>erretzaileak</a:t>
            </a:r>
            <a:r>
              <a:rPr lang="es-ES" sz="2200" dirty="0"/>
              <a:t>, </a:t>
            </a:r>
            <a:r>
              <a:rPr lang="es-ES" sz="2200" dirty="0" err="1"/>
              <a:t>erretzeari</a:t>
            </a:r>
            <a:r>
              <a:rPr lang="es-ES" sz="2200" dirty="0"/>
              <a:t> </a:t>
            </a:r>
            <a:r>
              <a:rPr lang="es-ES" sz="2200" dirty="0" err="1"/>
              <a:t>utzi</a:t>
            </a:r>
            <a:r>
              <a:rPr lang="es-ES" sz="2200" dirty="0"/>
              <a:t> </a:t>
            </a:r>
            <a:r>
              <a:rPr lang="es-ES" sz="2200" dirty="0" err="1"/>
              <a:t>nahi</a:t>
            </a:r>
            <a:r>
              <a:rPr lang="es-ES" sz="2200" dirty="0"/>
              <a:t> </a:t>
            </a:r>
            <a:r>
              <a:rPr lang="es-ES" sz="2200" dirty="0" err="1"/>
              <a:t>diotenak</a:t>
            </a:r>
            <a:r>
              <a:rPr lang="es-ES" sz="2200" dirty="0"/>
              <a:t>, </a:t>
            </a:r>
            <a:r>
              <a:rPr lang="es-ES" sz="2200" dirty="0" err="1"/>
              <a:t>erretzaile</a:t>
            </a:r>
            <a:r>
              <a:rPr lang="es-ES" sz="2200" dirty="0"/>
              <a:t> </a:t>
            </a:r>
            <a:r>
              <a:rPr lang="es-ES" sz="2200" dirty="0" err="1"/>
              <a:t>ohiak</a:t>
            </a:r>
            <a:r>
              <a:rPr lang="es-ES" sz="2200" dirty="0"/>
              <a:t>  eta </a:t>
            </a:r>
            <a:r>
              <a:rPr lang="es-ES" sz="2200" dirty="0" err="1"/>
              <a:t>gazteak</a:t>
            </a:r>
            <a:endParaRPr lang="es-ES" sz="2200" dirty="0"/>
          </a:p>
          <a:p>
            <a:pPr algn="just"/>
            <a:endParaRPr lang="es-ES" sz="9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err="1">
                <a:solidFill>
                  <a:srgbClr val="4E9EBA"/>
                </a:solidFill>
              </a:rPr>
              <a:t>Bereziki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kezkatzekoa</a:t>
            </a:r>
            <a:r>
              <a:rPr lang="es-ES" sz="2200" b="1" dirty="0">
                <a:solidFill>
                  <a:srgbClr val="4E9EBA"/>
                </a:solidFill>
              </a:rPr>
              <a:t> da </a:t>
            </a:r>
            <a:r>
              <a:rPr lang="es-ES" sz="2200" b="1" dirty="0" err="1">
                <a:solidFill>
                  <a:srgbClr val="4E9EBA"/>
                </a:solidFill>
              </a:rPr>
              <a:t>gero</a:t>
            </a:r>
            <a:r>
              <a:rPr lang="es-ES" sz="2200" b="1" dirty="0">
                <a:solidFill>
                  <a:srgbClr val="4E9EBA"/>
                </a:solidFill>
              </a:rPr>
              <a:t> eta </a:t>
            </a:r>
            <a:r>
              <a:rPr lang="es-ES" sz="2200" b="1" dirty="0" err="1">
                <a:solidFill>
                  <a:srgbClr val="4E9EBA"/>
                </a:solidFill>
              </a:rPr>
              <a:t>gazte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gehiagok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erabiltzen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dituztela</a:t>
            </a:r>
            <a:r>
              <a:rPr lang="es-ES" sz="2200" b="1" dirty="0">
                <a:solidFill>
                  <a:srgbClr val="4E9EBA"/>
                </a:solidFill>
              </a:rPr>
              <a:t>, </a:t>
            </a:r>
            <a:r>
              <a:rPr lang="es-ES" sz="2200" b="1" dirty="0" err="1">
                <a:solidFill>
                  <a:srgbClr val="4E9EBA"/>
                </a:solidFill>
              </a:rPr>
              <a:t>horietako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batzuek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aurrez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tabako-produkturik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kontsumitu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gabe</a:t>
            </a:r>
            <a:r>
              <a:rPr lang="es-ES" sz="2200" dirty="0"/>
              <a:t>. </a:t>
            </a:r>
            <a:r>
              <a:rPr lang="es-ES" sz="2200" dirty="0" err="1"/>
              <a:t>Datuetan</a:t>
            </a:r>
            <a:r>
              <a:rPr lang="es-ES" sz="2200" dirty="0"/>
              <a:t> </a:t>
            </a:r>
            <a:r>
              <a:rPr lang="es-ES" sz="2200" dirty="0" err="1"/>
              <a:t>oinarrituz</a:t>
            </a:r>
            <a:r>
              <a:rPr lang="es-ES" sz="2200" dirty="0"/>
              <a:t>, </a:t>
            </a:r>
            <a:r>
              <a:rPr lang="es-ES" sz="2200" dirty="0" err="1"/>
              <a:t>nikotina</a:t>
            </a:r>
            <a:r>
              <a:rPr lang="es-ES" sz="2200" dirty="0"/>
              <a:t> </a:t>
            </a:r>
            <a:r>
              <a:rPr lang="es-ES" sz="2200" dirty="0" err="1"/>
              <a:t>erabiltzeko</a:t>
            </a:r>
            <a:r>
              <a:rPr lang="es-ES" sz="2200" dirty="0"/>
              <a:t> eta </a:t>
            </a:r>
            <a:r>
              <a:rPr lang="es-ES" sz="2200" dirty="0">
                <a:solidFill>
                  <a:srgbClr val="FF3399"/>
                </a:solidFill>
              </a:rPr>
              <a:t>(15-35 </a:t>
            </a:r>
            <a:r>
              <a:rPr lang="es-ES" sz="2200" dirty="0" err="1">
                <a:solidFill>
                  <a:srgbClr val="FF3399"/>
                </a:solidFill>
              </a:rPr>
              <a:t>urteko</a:t>
            </a:r>
            <a:r>
              <a:rPr lang="es-ES" sz="2200" dirty="0">
                <a:solidFill>
                  <a:srgbClr val="FF3399"/>
                </a:solidFill>
              </a:rPr>
              <a:t> </a:t>
            </a:r>
            <a:r>
              <a:rPr lang="es-ES" sz="2200" dirty="0" err="1">
                <a:solidFill>
                  <a:srgbClr val="FF3399"/>
                </a:solidFill>
              </a:rPr>
              <a:t>gazteen</a:t>
            </a:r>
            <a:r>
              <a:rPr lang="es-ES" sz="2200" dirty="0">
                <a:solidFill>
                  <a:srgbClr val="FF3399"/>
                </a:solidFill>
              </a:rPr>
              <a:t> </a:t>
            </a:r>
            <a:r>
              <a:rPr lang="es-ES" sz="2200" dirty="0" err="1">
                <a:solidFill>
                  <a:srgbClr val="FF3399"/>
                </a:solidFill>
              </a:rPr>
              <a:t>artean</a:t>
            </a:r>
            <a:r>
              <a:rPr lang="es-ES" sz="2200" dirty="0">
                <a:solidFill>
                  <a:srgbClr val="FF3399"/>
                </a:solidFill>
              </a:rPr>
              <a:t> </a:t>
            </a:r>
            <a:r>
              <a:rPr lang="es-ES" sz="2200" dirty="0" err="1">
                <a:solidFill>
                  <a:srgbClr val="FF3399"/>
                </a:solidFill>
              </a:rPr>
              <a:t>hiru</a:t>
            </a:r>
            <a:r>
              <a:rPr lang="es-ES" sz="2200" dirty="0">
                <a:solidFill>
                  <a:srgbClr val="FF3399"/>
                </a:solidFill>
              </a:rPr>
              <a:t> </a:t>
            </a:r>
            <a:r>
              <a:rPr lang="es-ES" sz="2200" dirty="0" err="1">
                <a:solidFill>
                  <a:srgbClr val="FF3399"/>
                </a:solidFill>
              </a:rPr>
              <a:t>bider</a:t>
            </a:r>
            <a:r>
              <a:rPr lang="es-ES" sz="2200" dirty="0">
                <a:solidFill>
                  <a:srgbClr val="FF3399"/>
                </a:solidFill>
              </a:rPr>
              <a:t> </a:t>
            </a:r>
            <a:r>
              <a:rPr lang="es-ES" sz="2200" dirty="0" err="1">
                <a:solidFill>
                  <a:srgbClr val="FF3399"/>
                </a:solidFill>
              </a:rPr>
              <a:t>baino</a:t>
            </a:r>
            <a:r>
              <a:rPr lang="es-ES" sz="2200" dirty="0">
                <a:solidFill>
                  <a:srgbClr val="FF3399"/>
                </a:solidFill>
              </a:rPr>
              <a:t> </a:t>
            </a:r>
            <a:r>
              <a:rPr lang="es-ES" sz="2200" dirty="0" err="1">
                <a:solidFill>
                  <a:srgbClr val="FF3399"/>
                </a:solidFill>
              </a:rPr>
              <a:t>gehiago</a:t>
            </a:r>
            <a:r>
              <a:rPr lang="es-ES" sz="2200" dirty="0">
                <a:solidFill>
                  <a:srgbClr val="FF3399"/>
                </a:solidFill>
              </a:rPr>
              <a:t> </a:t>
            </a:r>
            <a:r>
              <a:rPr lang="es-ES" sz="2200" dirty="0" err="1">
                <a:solidFill>
                  <a:srgbClr val="FF3399"/>
                </a:solidFill>
              </a:rPr>
              <a:t>handitu</a:t>
            </a:r>
            <a:r>
              <a:rPr lang="es-ES" sz="2200" dirty="0">
                <a:solidFill>
                  <a:srgbClr val="FF3399"/>
                </a:solidFill>
              </a:rPr>
              <a:t> da </a:t>
            </a:r>
            <a:r>
              <a:rPr lang="es-ES" sz="2200" dirty="0" err="1">
                <a:solidFill>
                  <a:srgbClr val="FF3399"/>
                </a:solidFill>
              </a:rPr>
              <a:t>prebalentzia</a:t>
            </a:r>
            <a:r>
              <a:rPr lang="es-ES" sz="2200" dirty="0">
                <a:solidFill>
                  <a:srgbClr val="FF3399"/>
                </a:solidFill>
              </a:rPr>
              <a:t>). 	</a:t>
            </a:r>
          </a:p>
          <a:p>
            <a:pPr algn="just"/>
            <a:endParaRPr lang="es-ES" sz="900" dirty="0">
              <a:solidFill>
                <a:srgbClr val="FF339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err="1"/>
              <a:t>Datuetan</a:t>
            </a:r>
            <a:r>
              <a:rPr lang="es-ES" sz="2200" dirty="0"/>
              <a:t> </a:t>
            </a:r>
            <a:r>
              <a:rPr lang="es-ES" sz="2200" dirty="0" err="1"/>
              <a:t>oinarrituz</a:t>
            </a:r>
            <a:r>
              <a:rPr lang="es-ES" sz="2200" dirty="0"/>
              <a:t>, </a:t>
            </a:r>
            <a:r>
              <a:rPr lang="es-ES" sz="2200" b="1" dirty="0" err="1"/>
              <a:t>nikotina</a:t>
            </a:r>
            <a:r>
              <a:rPr lang="es-ES" sz="2200" b="1" dirty="0"/>
              <a:t> </a:t>
            </a:r>
            <a:r>
              <a:rPr lang="es-ES" sz="2200" b="1" dirty="0" err="1"/>
              <a:t>erabiltzeko</a:t>
            </a:r>
            <a:r>
              <a:rPr lang="es-ES" sz="2200" b="1" dirty="0"/>
              <a:t> eta </a:t>
            </a:r>
            <a:r>
              <a:rPr lang="es-ES" sz="2200" b="1" dirty="0" err="1"/>
              <a:t>harekiko</a:t>
            </a:r>
            <a:r>
              <a:rPr lang="es-ES" sz="2200" b="1" dirty="0"/>
              <a:t> mendekotasuna </a:t>
            </a:r>
            <a:r>
              <a:rPr lang="es-ES" sz="2200" b="1" dirty="0" err="1"/>
              <a:t>garatzeko</a:t>
            </a:r>
            <a:r>
              <a:rPr lang="es-ES" sz="2200" b="1" dirty="0"/>
              <a:t> </a:t>
            </a:r>
            <a:r>
              <a:rPr lang="es-ES" sz="2200" b="1" dirty="0" err="1"/>
              <a:t>merkatu</a:t>
            </a:r>
            <a:r>
              <a:rPr lang="es-ES" sz="2200" b="1" dirty="0"/>
              <a:t> berri bat </a:t>
            </a:r>
            <a:r>
              <a:rPr lang="es-ES" sz="2200" b="1" dirty="0" err="1"/>
              <a:t>zabaltzen</a:t>
            </a:r>
            <a:r>
              <a:rPr lang="es-ES" sz="2200" b="1" dirty="0"/>
              <a:t> </a:t>
            </a:r>
            <a:r>
              <a:rPr lang="es-ES" sz="2200" b="1" dirty="0" err="1"/>
              <a:t>ari</a:t>
            </a:r>
            <a:r>
              <a:rPr lang="es-ES" sz="2200" b="1" dirty="0"/>
              <a:t> da, </a:t>
            </a:r>
            <a:r>
              <a:rPr lang="es-ES" sz="2200" b="1" dirty="0" err="1"/>
              <a:t>bizkor-bizkor</a:t>
            </a:r>
            <a:r>
              <a:rPr lang="es-ES" sz="2200" b="1" dirty="0"/>
              <a:t> eta </a:t>
            </a:r>
            <a:r>
              <a:rPr lang="es-ES" sz="2200" b="1" dirty="0" err="1"/>
              <a:t>ondorio</a:t>
            </a:r>
            <a:r>
              <a:rPr lang="es-ES" sz="2200" b="1" dirty="0"/>
              <a:t> </a:t>
            </a:r>
            <a:r>
              <a:rPr lang="es-ES" sz="2200" b="1" dirty="0" err="1"/>
              <a:t>iragarrezinekin</a:t>
            </a:r>
            <a:r>
              <a:rPr lang="es-ES" sz="2200" b="1" dirty="0"/>
              <a:t> 	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900" b="1" dirty="0"/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s-ES" sz="2200" u="sng" dirty="0" err="1"/>
              <a:t>Osasun</a:t>
            </a:r>
            <a:r>
              <a:rPr lang="es-ES" sz="2200" u="sng" dirty="0"/>
              <a:t> </a:t>
            </a:r>
            <a:r>
              <a:rPr lang="es-ES" sz="2200" u="sng" dirty="0" err="1"/>
              <a:t>Ministerioak</a:t>
            </a:r>
            <a:r>
              <a:rPr lang="es-ES" sz="2200" u="sng" dirty="0"/>
              <a:t> 2022an </a:t>
            </a:r>
            <a:r>
              <a:rPr lang="es-ES" sz="2200" u="sng" dirty="0" err="1"/>
              <a:t>argitaratutako</a:t>
            </a:r>
            <a:r>
              <a:rPr lang="es-ES" sz="2200" u="sng" dirty="0"/>
              <a:t> </a:t>
            </a:r>
            <a:r>
              <a:rPr lang="es-ES" sz="2200" u="sng" dirty="0" err="1"/>
              <a:t>txosten</a:t>
            </a:r>
            <a:r>
              <a:rPr lang="es-ES" sz="2200" u="sng" dirty="0"/>
              <a:t> </a:t>
            </a:r>
            <a:r>
              <a:rPr lang="es-ES" sz="2200" u="sng" dirty="0" err="1"/>
              <a:t>batek</a:t>
            </a:r>
            <a:r>
              <a:rPr lang="es-ES" sz="2200" u="sng" dirty="0"/>
              <a:t> </a:t>
            </a:r>
            <a:r>
              <a:rPr lang="es-ES" sz="2200" dirty="0" err="1"/>
              <a:t>ondorioztatu</a:t>
            </a:r>
            <a:r>
              <a:rPr lang="es-ES" sz="2200" dirty="0"/>
              <a:t> </a:t>
            </a:r>
            <a:r>
              <a:rPr lang="es-ES" sz="2200" dirty="0" err="1"/>
              <a:t>zuen</a:t>
            </a:r>
            <a:r>
              <a:rPr lang="es-ES" sz="2200" dirty="0"/>
              <a:t>: </a:t>
            </a:r>
          </a:p>
          <a:p>
            <a:pPr marL="0" lvl="1" algn="just"/>
            <a:endParaRPr lang="es-ES" sz="1000" dirty="0"/>
          </a:p>
          <a:p>
            <a:pPr marL="800100" lvl="1" indent="-342900" algn="just">
              <a:buFont typeface="Calibri" panose="020F0502020204030204" pitchFamily="34" charset="0"/>
              <a:buChar char="‐"/>
            </a:pPr>
            <a:r>
              <a:rPr lang="es-ES" sz="2000" dirty="0" err="1"/>
              <a:t>Zigarreta</a:t>
            </a:r>
            <a:r>
              <a:rPr lang="es-ES" sz="2000" dirty="0"/>
              <a:t> </a:t>
            </a:r>
            <a:r>
              <a:rPr lang="es-ES" sz="2000" dirty="0" err="1"/>
              <a:t>elektronikoak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direla</a:t>
            </a:r>
            <a:r>
              <a:rPr lang="es-ES" sz="2000" dirty="0"/>
              <a:t> </a:t>
            </a:r>
            <a:r>
              <a:rPr lang="es-ES" sz="2000" dirty="0" err="1"/>
              <a:t>seguruak</a:t>
            </a:r>
            <a:r>
              <a:rPr lang="es-ES" sz="2000" dirty="0"/>
              <a:t> </a:t>
            </a:r>
            <a:r>
              <a:rPr lang="es-ES" sz="2000" dirty="0" err="1"/>
              <a:t>kontsumitzaileentzat</a:t>
            </a:r>
            <a:endParaRPr lang="es-ES" sz="2000" dirty="0"/>
          </a:p>
          <a:p>
            <a:pPr marL="800100" lvl="1" indent="-342900" algn="just">
              <a:buFont typeface="Calibri" panose="020F0502020204030204" pitchFamily="34" charset="0"/>
              <a:buChar char="‐"/>
            </a:pPr>
            <a:r>
              <a:rPr lang="es-ES" sz="2000" dirty="0" err="1"/>
              <a:t>Tabako</a:t>
            </a:r>
            <a:r>
              <a:rPr lang="es-ES" sz="2000" dirty="0"/>
              <a:t> </a:t>
            </a:r>
            <a:r>
              <a:rPr lang="es-ES" sz="2000" dirty="0" err="1"/>
              <a:t>tradizionalak</a:t>
            </a:r>
            <a:r>
              <a:rPr lang="es-ES" sz="2000" dirty="0"/>
              <a:t> </a:t>
            </a:r>
            <a:r>
              <a:rPr lang="es-ES" sz="2000" dirty="0" err="1"/>
              <a:t>baino</a:t>
            </a:r>
            <a:r>
              <a:rPr lang="es-ES" sz="2000" dirty="0"/>
              <a:t> </a:t>
            </a:r>
            <a:r>
              <a:rPr lang="es-ES" sz="2000" dirty="0" err="1"/>
              <a:t>arrisku</a:t>
            </a:r>
            <a:r>
              <a:rPr lang="es-ES" sz="2000" dirty="0"/>
              <a:t> </a:t>
            </a:r>
            <a:r>
              <a:rPr lang="es-ES" sz="2000" dirty="0" err="1"/>
              <a:t>txikiagoa</a:t>
            </a:r>
            <a:r>
              <a:rPr lang="es-ES" sz="2000" dirty="0"/>
              <a:t> </a:t>
            </a:r>
            <a:r>
              <a:rPr lang="es-ES" sz="2000" dirty="0" err="1"/>
              <a:t>dutelako</a:t>
            </a:r>
            <a:r>
              <a:rPr lang="es-ES" sz="2000" dirty="0"/>
              <a:t> </a:t>
            </a:r>
            <a:r>
              <a:rPr lang="es-ES" sz="2000" dirty="0" err="1"/>
              <a:t>ideia</a:t>
            </a:r>
            <a:r>
              <a:rPr lang="es-ES" sz="2000" dirty="0"/>
              <a:t> </a:t>
            </a:r>
            <a:r>
              <a:rPr lang="es-ES" sz="2000" b="1" dirty="0">
                <a:solidFill>
                  <a:srgbClr val="4E9EBA"/>
                </a:solidFill>
              </a:rPr>
              <a:t>estrategia </a:t>
            </a:r>
            <a:r>
              <a:rPr lang="es-ES" sz="2000" b="1" dirty="0" err="1">
                <a:solidFill>
                  <a:srgbClr val="4E9EBA"/>
                </a:solidFill>
              </a:rPr>
              <a:t>komertzialen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ondorioa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/>
              <a:t>dela</a:t>
            </a:r>
          </a:p>
          <a:p>
            <a:pPr marL="800100" lvl="1" indent="-342900" algn="just">
              <a:buFont typeface="Calibri" panose="020F0502020204030204" pitchFamily="34" charset="0"/>
              <a:buChar char="‐"/>
            </a:pPr>
            <a:r>
              <a:rPr lang="es-ES" sz="2000" dirty="0" err="1"/>
              <a:t>Gaur</a:t>
            </a:r>
            <a:r>
              <a:rPr lang="es-ES" sz="2000" dirty="0"/>
              <a:t> </a:t>
            </a:r>
            <a:r>
              <a:rPr lang="es-ES" sz="2000" dirty="0" err="1"/>
              <a:t>egun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dago</a:t>
            </a:r>
            <a:r>
              <a:rPr lang="es-ES" sz="2000" dirty="0"/>
              <a:t> </a:t>
            </a:r>
            <a:r>
              <a:rPr lang="es-ES" sz="2000" dirty="0" err="1"/>
              <a:t>ebidentzia</a:t>
            </a:r>
            <a:r>
              <a:rPr lang="es-ES" sz="2000" dirty="0"/>
              <a:t> </a:t>
            </a:r>
            <a:r>
              <a:rPr lang="es-ES" sz="2000" dirty="0" err="1"/>
              <a:t>sendorik</a:t>
            </a:r>
            <a:r>
              <a:rPr lang="es-ES" sz="2000" dirty="0"/>
              <a:t> </a:t>
            </a:r>
            <a:r>
              <a:rPr lang="es-ES" sz="2000" dirty="0" err="1"/>
              <a:t>tabakoa</a:t>
            </a:r>
            <a:r>
              <a:rPr lang="es-ES" sz="2000" dirty="0"/>
              <a:t> </a:t>
            </a:r>
            <a:r>
              <a:rPr lang="es-ES" sz="2000" dirty="0" err="1"/>
              <a:t>uzteko</a:t>
            </a:r>
            <a:r>
              <a:rPr lang="es-ES" sz="2000" dirty="0"/>
              <a:t> </a:t>
            </a:r>
            <a:r>
              <a:rPr lang="es-ES" sz="2000" dirty="0" err="1"/>
              <a:t>erabilgarriak</a:t>
            </a:r>
            <a:r>
              <a:rPr lang="es-ES" sz="2000" dirty="0"/>
              <a:t> izan </a:t>
            </a:r>
            <a:r>
              <a:rPr lang="es-ES" sz="2000" dirty="0" err="1"/>
              <a:t>daitezkeela</a:t>
            </a:r>
            <a:r>
              <a:rPr lang="es-ES" sz="2000" dirty="0"/>
              <a:t> </a:t>
            </a:r>
            <a:r>
              <a:rPr lang="es-ES" sz="2000" dirty="0" err="1"/>
              <a:t>iradokitzen</a:t>
            </a:r>
            <a:r>
              <a:rPr lang="es-ES" sz="2000" dirty="0"/>
              <a:t> </a:t>
            </a:r>
            <a:r>
              <a:rPr lang="es-ES" sz="2000" dirty="0" err="1"/>
              <a:t>duenik</a:t>
            </a:r>
            <a:endParaRPr lang="es-ES" sz="2000" dirty="0"/>
          </a:p>
          <a:p>
            <a:pPr marL="800100" lvl="1" indent="-342900" algn="just">
              <a:buFont typeface="Calibri" panose="020F0502020204030204" pitchFamily="34" charset="0"/>
              <a:buChar char="‐"/>
            </a:pPr>
            <a:r>
              <a:rPr lang="es-ES" sz="2000" b="1" dirty="0">
                <a:solidFill>
                  <a:srgbClr val="4E9EBA"/>
                </a:solidFill>
              </a:rPr>
              <a:t>Ez </a:t>
            </a:r>
            <a:r>
              <a:rPr lang="es-ES" sz="2000" b="1" dirty="0" err="1">
                <a:solidFill>
                  <a:srgbClr val="4E9EBA"/>
                </a:solidFill>
              </a:rPr>
              <a:t>dago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ondo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ezarrita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zenbateraino</a:t>
            </a:r>
            <a:r>
              <a:rPr lang="es-ES" sz="2000" b="1" dirty="0">
                <a:solidFill>
                  <a:srgbClr val="4E9EBA"/>
                </a:solidFill>
              </a:rPr>
              <a:t> diren </a:t>
            </a:r>
            <a:r>
              <a:rPr lang="es-ES" sz="2000" b="1" dirty="0" err="1">
                <a:solidFill>
                  <a:srgbClr val="4E9EBA"/>
                </a:solidFill>
              </a:rPr>
              <a:t>eraginkorrak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tabakoa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uzteko</a:t>
            </a:r>
            <a:r>
              <a:rPr lang="es-ES" sz="2000" b="1" dirty="0">
                <a:solidFill>
                  <a:srgbClr val="4E9EBA"/>
                </a:solidFill>
              </a:rPr>
              <a:t>, eta </a:t>
            </a:r>
            <a:r>
              <a:rPr lang="es-ES" sz="2000" b="1" dirty="0" err="1">
                <a:solidFill>
                  <a:srgbClr val="4E9EBA"/>
                </a:solidFill>
              </a:rPr>
              <a:t>ez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dakigu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zer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ondorio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eragin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ditzaketen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osasunean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epe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luzera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200" dirty="0"/>
              <a:t>	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74399" y="280214"/>
            <a:ext cx="10997026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NIKOTINA ASKA DEZAKETEN GAILUAK EDO ZIGARRETA ELEKTRONIKOAK </a:t>
            </a:r>
            <a:r>
              <a:rPr lang="es-ES" sz="2000" dirty="0"/>
              <a:t>	</a:t>
            </a:r>
            <a:br>
              <a:rPr lang="es-ES" sz="2000" dirty="0"/>
            </a:br>
            <a:endParaRPr lang="es-ES" sz="2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27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1559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TABAKISMOA TRATATZEKO FARMAKOAK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25306" y="1097410"/>
            <a:ext cx="11367673" cy="17886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dirty="0" err="1"/>
              <a:t>Tabakoa</a:t>
            </a:r>
            <a:r>
              <a:rPr lang="es-ES" sz="2200" dirty="0"/>
              <a:t> </a:t>
            </a:r>
            <a:r>
              <a:rPr lang="es-ES" sz="2200" dirty="0" err="1"/>
              <a:t>uzteko</a:t>
            </a:r>
            <a:r>
              <a:rPr lang="es-ES" sz="2200" dirty="0"/>
              <a:t> </a:t>
            </a:r>
            <a:r>
              <a:rPr lang="es-ES" sz="2200" dirty="0" err="1"/>
              <a:t>eskuragarri</a:t>
            </a:r>
            <a:r>
              <a:rPr lang="es-ES" sz="2200" dirty="0"/>
              <a:t> </a:t>
            </a:r>
            <a:r>
              <a:rPr lang="es-ES" sz="2200" dirty="0" err="1"/>
              <a:t>dauden</a:t>
            </a:r>
            <a:r>
              <a:rPr lang="es-ES" sz="2200" dirty="0"/>
              <a:t> </a:t>
            </a:r>
            <a:r>
              <a:rPr lang="es-ES" sz="2200" dirty="0" err="1"/>
              <a:t>farmako</a:t>
            </a:r>
            <a:r>
              <a:rPr lang="es-ES" sz="2200" dirty="0"/>
              <a:t> guztiak </a:t>
            </a:r>
            <a:r>
              <a:rPr lang="es-ES" sz="2200" dirty="0" err="1"/>
              <a:t>eraginkorrak</a:t>
            </a:r>
            <a:r>
              <a:rPr lang="es-ES" sz="2200" dirty="0"/>
              <a:t> </a:t>
            </a:r>
            <a:r>
              <a:rPr lang="es-ES" sz="2200" dirty="0" err="1"/>
              <a:t>direla</a:t>
            </a:r>
            <a:r>
              <a:rPr lang="es-ES" sz="2200" dirty="0"/>
              <a:t> </a:t>
            </a:r>
            <a:r>
              <a:rPr lang="es-ES" sz="2200" dirty="0" err="1"/>
              <a:t>frogatu</a:t>
            </a:r>
            <a:r>
              <a:rPr lang="es-ES" sz="2200" dirty="0"/>
              <a:t> da, eta, </a:t>
            </a:r>
            <a:r>
              <a:rPr lang="es-ES" sz="2200" dirty="0" err="1"/>
              <a:t>beraz</a:t>
            </a:r>
            <a:r>
              <a:rPr lang="es-ES" sz="2200" dirty="0"/>
              <a:t>, </a:t>
            </a:r>
            <a:r>
              <a:rPr lang="es-ES" sz="2200" dirty="0" err="1"/>
              <a:t>erretzeari</a:t>
            </a:r>
            <a:r>
              <a:rPr lang="es-ES" sz="2200" dirty="0"/>
              <a:t> </a:t>
            </a:r>
            <a:r>
              <a:rPr lang="es-ES" sz="2200" dirty="0" err="1"/>
              <a:t>utzi</a:t>
            </a:r>
            <a:r>
              <a:rPr lang="es-ES" sz="2200" dirty="0"/>
              <a:t> </a:t>
            </a:r>
            <a:r>
              <a:rPr lang="es-ES" sz="2200" dirty="0" err="1"/>
              <a:t>nahi</a:t>
            </a:r>
            <a:r>
              <a:rPr lang="es-ES" sz="2200" dirty="0"/>
              <a:t> </a:t>
            </a:r>
            <a:r>
              <a:rPr lang="es-ES" sz="2200" dirty="0" err="1"/>
              <a:t>dion</a:t>
            </a:r>
            <a:r>
              <a:rPr lang="es-ES" sz="2200" dirty="0"/>
              <a:t> </a:t>
            </a:r>
            <a:r>
              <a:rPr lang="es-ES" sz="2200" dirty="0" err="1"/>
              <a:t>orori</a:t>
            </a:r>
            <a:r>
              <a:rPr lang="es-ES" sz="2200" dirty="0"/>
              <a:t> </a:t>
            </a:r>
            <a:r>
              <a:rPr lang="es-ES" sz="2200" dirty="0" err="1"/>
              <a:t>eskaini</a:t>
            </a:r>
            <a:r>
              <a:rPr lang="es-ES" sz="2200" dirty="0"/>
              <a:t> </a:t>
            </a:r>
            <a:r>
              <a:rPr lang="es-ES" sz="2200" dirty="0" err="1"/>
              <a:t>behar</a:t>
            </a:r>
            <a:r>
              <a:rPr lang="es-ES" sz="2200" dirty="0"/>
              <a:t> </a:t>
            </a:r>
            <a:r>
              <a:rPr lang="es-ES" sz="2200" dirty="0" err="1"/>
              <a:t>zaizkio</a:t>
            </a:r>
            <a:r>
              <a:rPr lang="es-ES" sz="2200" dirty="0"/>
              <a:t>, terapia </a:t>
            </a:r>
            <a:r>
              <a:rPr lang="es-ES" sz="2200" dirty="0" err="1"/>
              <a:t>kognitibo-konduktualarekin</a:t>
            </a:r>
            <a:r>
              <a:rPr lang="es-ES" sz="2200" dirty="0"/>
              <a:t> batera</a:t>
            </a:r>
          </a:p>
          <a:p>
            <a:pPr algn="just"/>
            <a:r>
              <a:rPr lang="es-ES" sz="2200" b="1" dirty="0" err="1">
                <a:solidFill>
                  <a:srgbClr val="4E9EBA"/>
                </a:solidFill>
              </a:rPr>
              <a:t>Hauek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dira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eraginkortasun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handiena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erakutsi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duten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farmakoak</a:t>
            </a:r>
            <a:r>
              <a:rPr lang="es-ES" sz="2200" b="1" dirty="0">
                <a:solidFill>
                  <a:srgbClr val="4E9EBA"/>
                </a:solidFill>
              </a:rPr>
              <a:t>: bareniklina, NTO </a:t>
            </a:r>
            <a:r>
              <a:rPr lang="es-ES" sz="2200" b="1" dirty="0" err="1">
                <a:solidFill>
                  <a:srgbClr val="4E9EBA"/>
                </a:solidFill>
              </a:rPr>
              <a:t>konbinatua</a:t>
            </a:r>
            <a:r>
              <a:rPr lang="es-ES" sz="2200" b="1" dirty="0">
                <a:solidFill>
                  <a:srgbClr val="4E9EBA"/>
                </a:solidFill>
              </a:rPr>
              <a:t> eta zitisiniklina; </a:t>
            </a:r>
            <a:r>
              <a:rPr lang="es-ES" sz="2200" dirty="0" err="1"/>
              <a:t>bupropionaren</a:t>
            </a:r>
            <a:r>
              <a:rPr lang="es-ES" sz="2200" dirty="0"/>
              <a:t> eta </a:t>
            </a:r>
            <a:r>
              <a:rPr lang="es-ES" sz="2200" dirty="0" err="1"/>
              <a:t>monoterapiako</a:t>
            </a:r>
            <a:r>
              <a:rPr lang="es-ES" sz="2200" dirty="0"/>
              <a:t> </a:t>
            </a:r>
            <a:r>
              <a:rPr lang="es-ES" sz="2200" dirty="0" err="1"/>
              <a:t>NTOaren</a:t>
            </a:r>
            <a:r>
              <a:rPr lang="es-ES" sz="2200" dirty="0"/>
              <a:t> </a:t>
            </a:r>
            <a:r>
              <a:rPr lang="es-ES" sz="2200" dirty="0" err="1"/>
              <a:t>eraginkortasuna</a:t>
            </a:r>
            <a:r>
              <a:rPr lang="es-ES" sz="2200" dirty="0"/>
              <a:t> </a:t>
            </a:r>
            <a:r>
              <a:rPr lang="es-ES" sz="2200" dirty="0" err="1"/>
              <a:t>txikiagoa</a:t>
            </a:r>
            <a:r>
              <a:rPr lang="es-ES" sz="2200" dirty="0"/>
              <a:t> da</a:t>
            </a:r>
          </a:p>
          <a:p>
            <a:pPr algn="just"/>
            <a:r>
              <a:rPr lang="es-ES" sz="2200" b="1" dirty="0" err="1"/>
              <a:t>Eraginkortasun</a:t>
            </a:r>
            <a:r>
              <a:rPr lang="es-ES" sz="2200" b="1" dirty="0"/>
              <a:t> </a:t>
            </a:r>
            <a:r>
              <a:rPr lang="es-ES" sz="2200" b="1" dirty="0" err="1"/>
              <a:t>konparatuari</a:t>
            </a:r>
            <a:r>
              <a:rPr lang="es-ES" sz="2200" b="1" dirty="0"/>
              <a:t> </a:t>
            </a:r>
            <a:r>
              <a:rPr lang="es-ES" sz="2200" b="1" dirty="0" err="1"/>
              <a:t>dagokionez</a:t>
            </a:r>
            <a:r>
              <a:rPr lang="es-ES" sz="2200" b="1" dirty="0"/>
              <a:t>:</a:t>
            </a:r>
          </a:p>
          <a:p>
            <a:pPr algn="just"/>
            <a:endParaRPr lang="es-ES" sz="900" b="1" dirty="0"/>
          </a:p>
          <a:p>
            <a:pPr lvl="1">
              <a:lnSpc>
                <a:spcPct val="75000"/>
              </a:lnSpc>
            </a:pPr>
            <a:r>
              <a:rPr lang="es-ES" sz="2000" b="1" dirty="0"/>
              <a:t>Bareniklina:</a:t>
            </a:r>
            <a:r>
              <a:rPr lang="es-ES" sz="2000" dirty="0"/>
              <a:t>	</a:t>
            </a:r>
            <a:r>
              <a:rPr lang="az-Cyrl-AZ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Ѵ</a:t>
            </a:r>
            <a:r>
              <a:rPr lang="es-ES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800" dirty="0"/>
              <a:t>bupropiona eta </a:t>
            </a:r>
            <a:r>
              <a:rPr lang="es-ES" sz="1800" dirty="0" err="1"/>
              <a:t>monoterapiako</a:t>
            </a:r>
            <a:r>
              <a:rPr lang="es-ES" sz="1800" dirty="0"/>
              <a:t> </a:t>
            </a:r>
            <a:r>
              <a:rPr lang="es-ES" sz="1800" dirty="0" err="1"/>
              <a:t>NTOa</a:t>
            </a:r>
            <a:r>
              <a:rPr lang="es-ES" sz="1800" dirty="0"/>
              <a:t> </a:t>
            </a:r>
            <a:r>
              <a:rPr lang="es-ES" sz="1800" dirty="0" err="1"/>
              <a:t>baino</a:t>
            </a:r>
            <a:r>
              <a:rPr lang="es-ES" sz="1800" dirty="0"/>
              <a:t> </a:t>
            </a:r>
            <a:r>
              <a:rPr lang="es-ES" sz="1800" dirty="0" err="1"/>
              <a:t>eraginkorragoa</a:t>
            </a:r>
            <a:r>
              <a:rPr lang="es-ES" sz="1800" dirty="0"/>
              <a:t> da			</a:t>
            </a:r>
          </a:p>
          <a:p>
            <a:pPr marL="457200" lvl="1" indent="0">
              <a:lnSpc>
                <a:spcPct val="75000"/>
              </a:lnSpc>
              <a:buNone/>
            </a:pPr>
            <a:r>
              <a:rPr lang="es-ES" sz="1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  <a:r>
              <a:rPr lang="az-Cyrl-AZ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Ѵ </a:t>
            </a:r>
            <a:r>
              <a:rPr lang="es-ES" sz="1800" dirty="0"/>
              <a:t>NTO </a:t>
            </a:r>
            <a:r>
              <a:rPr lang="es-ES" sz="1800" dirty="0" err="1"/>
              <a:t>konbinatuaren</a:t>
            </a:r>
            <a:r>
              <a:rPr lang="es-ES" sz="1800" dirty="0"/>
              <a:t> </a:t>
            </a:r>
            <a:r>
              <a:rPr lang="es-ES" sz="1800" dirty="0" err="1"/>
              <a:t>antzeko</a:t>
            </a:r>
            <a:r>
              <a:rPr lang="es-ES" sz="1800" dirty="0"/>
              <a:t> </a:t>
            </a:r>
            <a:r>
              <a:rPr lang="es-ES" sz="1800" dirty="0" err="1"/>
              <a:t>eraginkortasuna</a:t>
            </a:r>
            <a:r>
              <a:rPr lang="es-ES" sz="1800" dirty="0"/>
              <a:t> </a:t>
            </a:r>
            <a:r>
              <a:rPr lang="es-ES" sz="1800" dirty="0" err="1"/>
              <a:t>due</a:t>
            </a:r>
            <a:r>
              <a:rPr lang="es-ES" sz="1800" dirty="0"/>
              <a:t> (</a:t>
            </a:r>
            <a:r>
              <a:rPr lang="es-ES" sz="1800" dirty="0" err="1"/>
              <a:t>iraupen</a:t>
            </a:r>
            <a:r>
              <a:rPr lang="es-ES" sz="1800" dirty="0"/>
              <a:t> </a:t>
            </a:r>
            <a:r>
              <a:rPr lang="es-ES" sz="1800" dirty="0" err="1"/>
              <a:t>luzeko</a:t>
            </a:r>
            <a:r>
              <a:rPr lang="es-ES" sz="1800" dirty="0"/>
              <a:t> </a:t>
            </a:r>
            <a:r>
              <a:rPr lang="es-ES" sz="1800" dirty="0" err="1"/>
              <a:t>formulazioa</a:t>
            </a:r>
            <a:r>
              <a:rPr lang="es-ES" sz="1800" dirty="0"/>
              <a:t> </a:t>
            </a:r>
            <a:r>
              <a:rPr lang="es-ES" sz="1800" dirty="0" err="1"/>
              <a:t>iraupen</a:t>
            </a:r>
            <a:r>
              <a:rPr lang="es-ES" sz="1800" dirty="0"/>
              <a:t> 				    </a:t>
            </a:r>
            <a:r>
              <a:rPr lang="es-ES" sz="1800" dirty="0" err="1"/>
              <a:t>laburreko</a:t>
            </a:r>
            <a:r>
              <a:rPr lang="es-ES" sz="1800" dirty="0"/>
              <a:t> </a:t>
            </a:r>
            <a:r>
              <a:rPr lang="es-ES" sz="1800" dirty="0" err="1"/>
              <a:t>beste</a:t>
            </a:r>
            <a:r>
              <a:rPr lang="es-ES" sz="1800" dirty="0"/>
              <a:t> </a:t>
            </a:r>
            <a:r>
              <a:rPr lang="es-ES" sz="1800" dirty="0" err="1"/>
              <a:t>batekin</a:t>
            </a:r>
            <a:r>
              <a:rPr lang="es-ES" sz="1800" dirty="0"/>
              <a:t> </a:t>
            </a:r>
            <a:r>
              <a:rPr lang="es-ES" sz="1800" dirty="0" err="1"/>
              <a:t>konbinatuta</a:t>
            </a:r>
            <a:r>
              <a:rPr lang="es-ES" sz="1800" dirty="0"/>
              <a:t>)</a:t>
            </a:r>
          </a:p>
          <a:p>
            <a:pPr marL="457200" lvl="1" indent="0">
              <a:lnSpc>
                <a:spcPct val="75000"/>
              </a:lnSpc>
              <a:buNone/>
            </a:pPr>
            <a:endParaRPr lang="es-ES" sz="800" dirty="0"/>
          </a:p>
          <a:p>
            <a:pPr lvl="1">
              <a:lnSpc>
                <a:spcPct val="75000"/>
              </a:lnSpc>
            </a:pPr>
            <a:r>
              <a:rPr lang="es-ES" sz="2000" b="1" dirty="0"/>
              <a:t>NTO </a:t>
            </a:r>
            <a:r>
              <a:rPr lang="es-ES" sz="2000" b="1" dirty="0" err="1"/>
              <a:t>konbinatua</a:t>
            </a:r>
            <a:r>
              <a:rPr lang="es-ES" sz="2000" b="1" dirty="0"/>
              <a:t> :</a:t>
            </a:r>
            <a:r>
              <a:rPr lang="es-ES" sz="1800" dirty="0"/>
              <a:t>	</a:t>
            </a:r>
            <a:r>
              <a:rPr lang="az-Cyrl-AZ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Ѵ</a:t>
            </a:r>
            <a:r>
              <a:rPr lang="az-Cyrl-AZ" sz="1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800" dirty="0" err="1"/>
              <a:t>eraginkorragoa</a:t>
            </a:r>
            <a:r>
              <a:rPr lang="es-ES" sz="1800" dirty="0"/>
              <a:t> da </a:t>
            </a:r>
            <a:r>
              <a:rPr lang="es-ES" sz="1800" dirty="0" err="1"/>
              <a:t>monoterapiako</a:t>
            </a:r>
            <a:r>
              <a:rPr lang="es-ES" sz="1800" dirty="0"/>
              <a:t> </a:t>
            </a:r>
            <a:r>
              <a:rPr lang="es-ES" sz="1800" dirty="0" err="1"/>
              <a:t>NTOa</a:t>
            </a:r>
            <a:r>
              <a:rPr lang="es-ES" sz="1800" dirty="0"/>
              <a:t> </a:t>
            </a:r>
            <a:r>
              <a:rPr lang="es-ES" sz="1800" dirty="0" err="1"/>
              <a:t>baino</a:t>
            </a:r>
            <a:endParaRPr lang="es-ES" sz="1800" dirty="0"/>
          </a:p>
          <a:p>
            <a:pPr marL="457200" lvl="1" indent="0">
              <a:lnSpc>
                <a:spcPct val="75000"/>
              </a:lnSpc>
              <a:buNone/>
            </a:pPr>
            <a:endParaRPr lang="es-ES" sz="800" dirty="0"/>
          </a:p>
          <a:p>
            <a:pPr lvl="1">
              <a:lnSpc>
                <a:spcPct val="75000"/>
              </a:lnSpc>
            </a:pPr>
            <a:r>
              <a:rPr lang="es-ES" sz="2000" b="1" dirty="0"/>
              <a:t>Zitisiniklina</a:t>
            </a:r>
            <a:r>
              <a:rPr lang="es-ES" sz="2000" dirty="0"/>
              <a:t> </a:t>
            </a:r>
            <a:r>
              <a:rPr lang="es-ES" sz="2000" b="1" dirty="0"/>
              <a:t>:</a:t>
            </a:r>
            <a:r>
              <a:rPr lang="es-ES" sz="2000" dirty="0"/>
              <a:t>	</a:t>
            </a:r>
            <a:r>
              <a:rPr lang="az-Cyrl-AZ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Ѵ </a:t>
            </a:r>
            <a:r>
              <a:rPr lang="es-ES" sz="1800" dirty="0" err="1"/>
              <a:t>monoterapiako</a:t>
            </a:r>
            <a:r>
              <a:rPr lang="es-ES" sz="1800" dirty="0"/>
              <a:t> </a:t>
            </a:r>
            <a:r>
              <a:rPr lang="es-ES" sz="1800" dirty="0" err="1"/>
              <a:t>NTOa</a:t>
            </a:r>
            <a:r>
              <a:rPr lang="es-ES" sz="1800" dirty="0"/>
              <a:t> </a:t>
            </a:r>
            <a:r>
              <a:rPr lang="es-ES" sz="1800" dirty="0" err="1"/>
              <a:t>baino</a:t>
            </a:r>
            <a:r>
              <a:rPr lang="es-ES" sz="1800" dirty="0"/>
              <a:t> </a:t>
            </a:r>
            <a:r>
              <a:rPr lang="es-ES" sz="1800" dirty="0" err="1"/>
              <a:t>eraginkorragoa</a:t>
            </a:r>
            <a:r>
              <a:rPr lang="es-ES" sz="1800" dirty="0"/>
              <a:t> da </a:t>
            </a:r>
            <a:r>
              <a:rPr lang="es-ES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</a:p>
          <a:p>
            <a:pPr marL="0" lvl="1" indent="0">
              <a:lnSpc>
                <a:spcPct val="75000"/>
              </a:lnSpc>
              <a:buNone/>
            </a:pPr>
            <a:r>
              <a:rPr lang="es-ES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  <a:r>
              <a:rPr lang="az-Cyrl-AZ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Ѵ </a:t>
            </a:r>
            <a:r>
              <a:rPr lang="es-ES" sz="1800" dirty="0" err="1"/>
              <a:t>bareniklinaren</a:t>
            </a:r>
            <a:r>
              <a:rPr lang="es-ES" sz="1800" dirty="0"/>
              <a:t> </a:t>
            </a:r>
            <a:r>
              <a:rPr lang="es-ES" sz="1800" dirty="0" err="1"/>
              <a:t>antzeko</a:t>
            </a:r>
            <a:r>
              <a:rPr lang="es-ES" sz="1800" dirty="0"/>
              <a:t> </a:t>
            </a:r>
            <a:r>
              <a:rPr lang="es-ES" sz="1800" dirty="0" err="1"/>
              <a:t>eraginkortasuna</a:t>
            </a:r>
            <a:r>
              <a:rPr lang="es-ES" sz="1800" dirty="0"/>
              <a:t> du, </a:t>
            </a:r>
            <a:r>
              <a:rPr lang="es-ES" sz="1800" dirty="0" err="1"/>
              <a:t>nahiz</a:t>
            </a:r>
            <a:r>
              <a:rPr lang="es-ES" sz="1800" dirty="0"/>
              <a:t> eta </a:t>
            </a:r>
            <a:r>
              <a:rPr lang="es-ES" sz="1800" dirty="0" err="1"/>
              <a:t>ebidentzia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den </a:t>
            </a:r>
            <a:r>
              <a:rPr lang="es-ES" sz="1800" dirty="0" err="1"/>
              <a:t>hain</a:t>
            </a:r>
            <a:r>
              <a:rPr lang="es-ES" sz="1800" dirty="0"/>
              <a:t> </a:t>
            </a:r>
            <a:r>
              <a:rPr lang="es-ES" sz="1800" dirty="0" err="1"/>
              <a:t>sendoa</a:t>
            </a:r>
            <a:endParaRPr lang="es-ES" sz="1800" dirty="0"/>
          </a:p>
          <a:p>
            <a:pPr marL="457200" lvl="1" indent="0">
              <a:lnSpc>
                <a:spcPct val="75000"/>
              </a:lnSpc>
              <a:buNone/>
            </a:pPr>
            <a:endParaRPr lang="es-ES" sz="800" dirty="0"/>
          </a:p>
          <a:p>
            <a:pPr lvl="1">
              <a:lnSpc>
                <a:spcPct val="75000"/>
              </a:lnSpc>
            </a:pPr>
            <a:r>
              <a:rPr lang="es-ES" sz="2000" b="1" dirty="0"/>
              <a:t>Bupropiona:</a:t>
            </a:r>
            <a:r>
              <a:rPr lang="es-ES" sz="2000" dirty="0"/>
              <a:t>	</a:t>
            </a:r>
            <a:r>
              <a:rPr lang="az-Cyrl-AZ" sz="1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z-Cyrl-AZ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Ѵ</a:t>
            </a:r>
            <a:r>
              <a:rPr lang="az-Cyrl-AZ" sz="1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800" dirty="0" err="1"/>
              <a:t>monoterapiako</a:t>
            </a:r>
            <a:r>
              <a:rPr lang="es-ES" sz="1800" dirty="0"/>
              <a:t> </a:t>
            </a:r>
            <a:r>
              <a:rPr lang="es-ES" sz="1800" dirty="0" err="1"/>
              <a:t>NTOaren</a:t>
            </a:r>
            <a:r>
              <a:rPr lang="es-ES" sz="1800" dirty="0"/>
              <a:t> </a:t>
            </a:r>
            <a:r>
              <a:rPr lang="es-ES" sz="1800" dirty="0" err="1"/>
              <a:t>eraginkortasunaren</a:t>
            </a:r>
            <a:r>
              <a:rPr lang="es-ES" sz="1800" dirty="0"/>
              <a:t> </a:t>
            </a:r>
            <a:r>
              <a:rPr lang="es-ES" sz="1800" dirty="0" err="1"/>
              <a:t>antzekoa</a:t>
            </a:r>
            <a:r>
              <a:rPr lang="es-ES" sz="1800" dirty="0"/>
              <a:t> da</a:t>
            </a:r>
          </a:p>
          <a:p>
            <a:pPr marL="457200" lvl="1" indent="0">
              <a:lnSpc>
                <a:spcPct val="75000"/>
              </a:lnSpc>
              <a:buNone/>
            </a:pPr>
            <a:r>
              <a:rPr lang="es-ES" sz="1800" dirty="0"/>
              <a:t>			</a:t>
            </a:r>
            <a:r>
              <a:rPr lang="az-Cyrl-AZ" sz="1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z-Cyrl-AZ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Ѵ</a:t>
            </a:r>
            <a:r>
              <a:rPr lang="az-Cyrl-AZ" sz="1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800" dirty="0" err="1"/>
              <a:t>bareniklinaren</a:t>
            </a:r>
            <a:r>
              <a:rPr lang="es-ES" sz="1800" dirty="0"/>
              <a:t> eta NTO </a:t>
            </a:r>
            <a:r>
              <a:rPr lang="es-ES" sz="1800" dirty="0" err="1"/>
              <a:t>konbinatuaren</a:t>
            </a:r>
            <a:r>
              <a:rPr lang="es-ES" sz="1800" dirty="0"/>
              <a:t> </a:t>
            </a:r>
            <a:r>
              <a:rPr lang="es-ES" sz="1800" dirty="0" err="1"/>
              <a:t>eraginkortasuna</a:t>
            </a:r>
            <a:r>
              <a:rPr lang="es-ES" sz="1800" dirty="0"/>
              <a:t> </a:t>
            </a:r>
            <a:r>
              <a:rPr lang="es-ES" sz="1800" dirty="0" err="1"/>
              <a:t>baino</a:t>
            </a:r>
            <a:r>
              <a:rPr lang="es-ES" sz="1800" dirty="0"/>
              <a:t> </a:t>
            </a:r>
            <a:r>
              <a:rPr lang="es-ES" sz="1800" dirty="0" err="1"/>
              <a:t>txikiagoa</a:t>
            </a:r>
            <a:endParaRPr lang="es-ES" sz="1800" dirty="0"/>
          </a:p>
          <a:p>
            <a:pPr marL="457200" lvl="1" indent="0">
              <a:lnSpc>
                <a:spcPct val="75000"/>
              </a:lnSpc>
              <a:buNone/>
            </a:pPr>
            <a:r>
              <a:rPr lang="es-ES" sz="1800" dirty="0"/>
              <a:t>			</a:t>
            </a:r>
            <a:r>
              <a:rPr lang="az-Cyrl-AZ" sz="1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z-Cyrl-AZ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Ѵ </a:t>
            </a:r>
            <a:r>
              <a:rPr lang="es-ES" sz="1800" dirty="0" err="1"/>
              <a:t>ez</a:t>
            </a:r>
            <a:r>
              <a:rPr lang="es-ES" sz="1800" dirty="0"/>
              <a:t> da </a:t>
            </a:r>
            <a:r>
              <a:rPr lang="es-ES" sz="1800" dirty="0" err="1"/>
              <a:t>zitisiniklinarekin</a:t>
            </a:r>
            <a:r>
              <a:rPr lang="es-ES" sz="1800" dirty="0"/>
              <a:t> </a:t>
            </a:r>
            <a:r>
              <a:rPr lang="es-ES" sz="1800" dirty="0" err="1"/>
              <a:t>alderatu</a:t>
            </a:r>
            <a:endParaRPr lang="es-ES" sz="1800" dirty="0"/>
          </a:p>
          <a:p>
            <a:pPr algn="just"/>
            <a:endParaRPr lang="es-ES" dirty="0"/>
          </a:p>
          <a:p>
            <a:pPr marL="0" indent="0" algn="just">
              <a:buNone/>
            </a:pPr>
            <a:endParaRPr lang="es-ES" sz="2200" b="1" dirty="0"/>
          </a:p>
          <a:p>
            <a:pPr marL="0" indent="0">
              <a:buNone/>
            </a:pPr>
            <a:endParaRPr lang="es-ES" sz="24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28400" y="1037327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048000" y="296733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53033" y="2967335"/>
            <a:ext cx="10925400" cy="329565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212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53187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TABAKISMOA TRATATZEKO FARMAKOAK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" y="1282376"/>
            <a:ext cx="10668000" cy="478155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777970" y="1986047"/>
            <a:ext cx="1325448" cy="1804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1777970" y="2567072"/>
            <a:ext cx="1325448" cy="1804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84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8176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</a:rPr>
              <a:t>TABAKISMOA TRATATZEKO FARMAKOAK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86177" y="967180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5" y="1033835"/>
            <a:ext cx="8905875" cy="56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57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8" ma:contentTypeDescription="Create a new document." ma:contentTypeScope="" ma:versionID="130e9fc52ef3013b92e781837b31915a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236537d2d9ef587f26f671eeb249c1ca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9C0450-BEA5-4695-94A4-D41D36B74154}">
  <ds:schemaRefs>
    <ds:schemaRef ds:uri="http://purl.org/dc/terms/"/>
    <ds:schemaRef ds:uri="http://schemas.microsoft.com/office/2006/documentManagement/types"/>
    <ds:schemaRef ds:uri="f301a845-6ce7-4628-b9f3-e90712a662a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fdafc60-6e87-4fef-9209-278af2a3ac6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8A4775-0962-4415-B6E7-EA95C68B1E20}"/>
</file>

<file path=docProps/app.xml><?xml version="1.0" encoding="utf-8"?>
<Properties xmlns="http://schemas.openxmlformats.org/officeDocument/2006/extended-properties" xmlns:vt="http://schemas.openxmlformats.org/officeDocument/2006/docPropsVTypes">
  <TotalTime>9752</TotalTime>
  <Words>1651</Words>
  <Application>Microsoft Office PowerPoint</Application>
  <PresentationFormat>Panorámica</PresentationFormat>
  <Paragraphs>118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Avenir Medium</vt:lpstr>
      <vt:lpstr>Calibri</vt:lpstr>
      <vt:lpstr>Calibri Light</vt:lpstr>
      <vt:lpstr>Segoe UI</vt:lpstr>
      <vt:lpstr>Wingdings</vt:lpstr>
      <vt:lpstr>Tema de Office</vt:lpstr>
      <vt:lpstr>    TABAKISMOAREN TRATAMENDU FARMAKOLOGIKOA   34. liburukia,1. zk 2026 </vt:lpstr>
      <vt:lpstr>Aurkibidea</vt:lpstr>
      <vt:lpstr>SARRERA</vt:lpstr>
      <vt:lpstr>SARRERA</vt:lpstr>
      <vt:lpstr>NIKOTINA ASKA DEZAKETEN GAILUAK EDO ZIGARRETA ELEKTRONIKOAK   </vt:lpstr>
      <vt:lpstr>Presentación de PowerPoint</vt:lpstr>
      <vt:lpstr>TABAKISMOA TRATATZEKO FARMAKOAK</vt:lpstr>
      <vt:lpstr>TABAKISMOA TRATATZEKO FARMAKOAK</vt:lpstr>
      <vt:lpstr>TABAKISMOA TRATATZEKO FARMAKOAK</vt:lpstr>
      <vt:lpstr>TABAKISMOA TRATATZEKO FARMAKOAK</vt:lpstr>
      <vt:lpstr>SEGURTASUNA/KONTRAINDIKAZIOAK/INTERAKZIOAK </vt:lpstr>
      <vt:lpstr>Presentación de PowerPoint</vt:lpstr>
      <vt:lpstr>SEGURTASUNA/KONTRAINDIKAZIOAK/INTERAKZIOAK</vt:lpstr>
      <vt:lpstr>SEGURTASUNA/KONTRAINDIKAZIOAK/INTERAKZIOAK</vt:lpstr>
      <vt:lpstr>SEGURTASUNA/KONTRAINDIKAZIOAK/INTERAKZIOAK</vt:lpstr>
      <vt:lpstr>FARMAKOAREN AUKERAKETA, KOMORBILITATEAREN EDO BESTE BALDINTZATZAILE BATZUEN ARABERA  </vt:lpstr>
      <vt:lpstr>FARMAKOAREN AUKERAKETA, KOMORBILITATEAREN EDO BESTE BALDINTZATZAILE BATZUEN ARABERA  </vt:lpstr>
      <vt:lpstr>FARMAKOAREN AUKERAKETA, KOMORBILITATEAREN EDO BESTE BALDINTZATZAILE BATZUEN ARABERA</vt:lpstr>
      <vt:lpstr>TABAKOA ERRETZEARI UZTEKO FARMAKOAK FINANTZATZEKO IRIZPIDEAK</vt:lpstr>
      <vt:lpstr>TABAKOA ERRETZEARI UZTEKO FARMAKOAK FINANTZATZEKO IRIZPIDEAK</vt:lpstr>
      <vt:lpstr>ERIZAINAREN INDIKAZIOA, TABAKOA ERRETZEARI UZTEKO MEDIKAMENTUETARAKO</vt:lpstr>
      <vt:lpstr>HERRITARRENTZAT LAGUNGARRIAK DIREN BALIABIDEAK ETA MATERIALAK</vt:lpstr>
      <vt:lpstr>HERRITARRENTZAT LAGUNGARRIAK DIREN BALIABIDEAK ETA MATERIALAK</vt:lpstr>
      <vt:lpstr>Informazio gehiago  eta bibliografia…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Zuazo Aguillo, Mª Lourdes</cp:lastModifiedBy>
  <cp:revision>343</cp:revision>
  <cp:lastPrinted>2022-02-23T13:38:32Z</cp:lastPrinted>
  <dcterms:created xsi:type="dcterms:W3CDTF">2022-01-18T07:46:55Z</dcterms:created>
  <dcterms:modified xsi:type="dcterms:W3CDTF">2026-01-23T11:22:35Z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