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59" r:id="rId6"/>
    <p:sldId id="262" r:id="rId7"/>
    <p:sldId id="280" r:id="rId8"/>
    <p:sldId id="281" r:id="rId9"/>
    <p:sldId id="282" r:id="rId10"/>
    <p:sldId id="284" r:id="rId11"/>
    <p:sldId id="285" r:id="rId12"/>
    <p:sldId id="286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261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EBA"/>
    <a:srgbClr val="7EC2C0"/>
    <a:srgbClr val="58B0AE"/>
    <a:srgbClr val="89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353C4-9212-44AE-A7BC-96853F9B24AD}" v="1" dt="2026-06-10T12:52:44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 autoAdjust="0"/>
    <p:restoredTop sz="92662" autoAdjust="0"/>
  </p:normalViewPr>
  <p:slideViewPr>
    <p:cSldViewPr snapToGrid="0">
      <p:cViewPr varScale="1">
        <p:scale>
          <a:sx n="93" d="100"/>
          <a:sy n="93" d="100"/>
        </p:scale>
        <p:origin x="14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B2421-E505-418A-8AB5-A4061113954B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7F916-2597-4269-9DAD-3A666AA9A3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71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7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8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2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5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6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A3A-A72E-437B-ACDF-BA92A715D246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cevime_infac_2026/eu_def/adjuntos/INFAC_Vol_34_4_HBPM_eus.pdf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euskadi.eus/contenidos/informacion/cevime_infac_2026/es_def/adjuntos/INFAC_Vol_34_3_ACOD_e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0110" y="1364100"/>
            <a:ext cx="10752083" cy="2387600"/>
          </a:xfrm>
        </p:spPr>
        <p:txBody>
          <a:bodyPr>
            <a:normAutofit/>
          </a:bodyPr>
          <a:lstStyle/>
          <a:p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PISU MOLEKULAR TXIKIKO HEPARINAK ETA FONDAPARINUXA</a:t>
            </a: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34 </a:t>
            </a:r>
            <a:r>
              <a:rPr lang="es-ES_tradnl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Liburukia</a:t>
            </a: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, 4 </a:t>
            </a:r>
            <a:r>
              <a:rPr lang="es-ES_tradnl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Zk</a:t>
            </a: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– 2026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258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7088" cy="881784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</a:rPr>
              <a:t>PMTH-EK ETA FONDAPARINUXAK INDIKAZIO NAGUSIETAN DUTEN ERAGINKORTASUNA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448298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649778" y="1685641"/>
            <a:ext cx="10226040" cy="378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es-ES" dirty="0">
                <a:solidFill>
                  <a:srgbClr val="4E9EBA"/>
                </a:solidFill>
                <a:latin typeface="Arial Black" pitchFamily="34" charset="0"/>
              </a:rPr>
              <a:t>SKA </a:t>
            </a:r>
            <a:r>
              <a:rPr lang="es-ES" dirty="0" err="1">
                <a:solidFill>
                  <a:srgbClr val="4E9EBA"/>
                </a:solidFill>
                <a:latin typeface="Arial Black" pitchFamily="34" charset="0"/>
              </a:rPr>
              <a:t>tratamendua</a:t>
            </a:r>
            <a:endParaRPr lang="es-ES" dirty="0">
              <a:solidFill>
                <a:srgbClr val="4E9EBA"/>
              </a:solidFill>
              <a:latin typeface="Arial Black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Antiagregazioa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antikoagulazioa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lehen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aukerako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tratamenduak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SKA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duten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paziente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guztientzat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kontraindikaziorik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badago</a:t>
            </a:r>
            <a:endParaRPr kumimoji="0" lang="es-ES" sz="18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aseline="0" dirty="0"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 err="1">
                <a:solidFill>
                  <a:srgbClr val="4E9EBA"/>
                </a:solidFill>
              </a:rPr>
              <a:t>Antikoagulatzaile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gomendatuak</a:t>
            </a:r>
            <a:r>
              <a:rPr lang="es-ES" sz="2000" dirty="0">
                <a:solidFill>
                  <a:srgbClr val="4E9EBA"/>
                </a:solidFill>
              </a:rPr>
              <a:t>: enoxaparina eta </a:t>
            </a:r>
            <a:r>
              <a:rPr lang="es-ES" sz="2000" dirty="0" err="1">
                <a:solidFill>
                  <a:srgbClr val="4E9EBA"/>
                </a:solidFill>
              </a:rPr>
              <a:t>dalteparina</a:t>
            </a:r>
            <a:r>
              <a:rPr lang="es-ES" sz="2000" dirty="0">
                <a:solidFill>
                  <a:srgbClr val="4E9EBA"/>
                </a:solidFill>
              </a:rPr>
              <a:t>, HEF eta fondaparinux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aseline="0" dirty="0"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Aukeratzeko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sarbide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baskularraren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lekua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giltzurrun-funtzioa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beste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agente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antiagregatzaile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edo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antikoagulatzaileen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erabilera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konkomitantea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EZAA: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daude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onartuta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indikazio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honetan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10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5991"/>
            <a:ext cx="10757088" cy="881784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</a:rPr>
              <a:t>PMTH-EK ETA FONDAPARINUXAK INDIKAZIO NAGUSIETAN DUTEN ERAGINKORTASUNA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227191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621635" y="1393371"/>
            <a:ext cx="11077306" cy="4779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ES" dirty="0" err="1">
                <a:solidFill>
                  <a:srgbClr val="4E9EBA"/>
                </a:solidFill>
                <a:latin typeface="Arial Black" pitchFamily="34" charset="0"/>
              </a:rPr>
              <a:t>Beheko</a:t>
            </a:r>
            <a:r>
              <a:rPr lang="es-ES" dirty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Arial Black" pitchFamily="34" charset="0"/>
              </a:rPr>
              <a:t>gorputz-adarretako</a:t>
            </a:r>
            <a:r>
              <a:rPr lang="es-ES" dirty="0">
                <a:solidFill>
                  <a:srgbClr val="4E9EBA"/>
                </a:solidFill>
                <a:latin typeface="Arial Black" pitchFamily="34" charset="0"/>
              </a:rPr>
              <a:t> AZT </a:t>
            </a:r>
            <a:r>
              <a:rPr lang="es-ES" dirty="0" err="1">
                <a:solidFill>
                  <a:srgbClr val="4E9EBA"/>
                </a:solidFill>
                <a:latin typeface="Arial Black" pitchFamily="34" charset="0"/>
              </a:rPr>
              <a:t>sintomatiko</a:t>
            </a:r>
            <a:r>
              <a:rPr lang="es-ES" dirty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Arial Black" pitchFamily="34" charset="0"/>
              </a:rPr>
              <a:t>akutua</a:t>
            </a:r>
            <a:r>
              <a:rPr lang="es-ES" dirty="0">
                <a:solidFill>
                  <a:srgbClr val="4E9EBA"/>
                </a:solidFill>
                <a:latin typeface="Arial Black" pitchFamily="34" charset="0"/>
              </a:rPr>
              <a:t>, ZST </a:t>
            </a:r>
            <a:r>
              <a:rPr lang="es-ES" dirty="0" err="1">
                <a:solidFill>
                  <a:srgbClr val="4E9EBA"/>
                </a:solidFill>
                <a:latin typeface="Arial Black" pitchFamily="34" charset="0"/>
              </a:rPr>
              <a:t>konkomitanterik</a:t>
            </a:r>
            <a:r>
              <a:rPr lang="es-ES" dirty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Arial Black" pitchFamily="34" charset="0"/>
              </a:rPr>
              <a:t>gabe</a:t>
            </a:r>
            <a:endParaRPr lang="es-ES" dirty="0">
              <a:solidFill>
                <a:srgbClr val="4E9EBA"/>
              </a:solidFill>
              <a:latin typeface="Arial Black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Antikoagulazioa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gomendatzen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da: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tronboak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gutxienez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cm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luze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badira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neurri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kontserbatzaileen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bidez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hobetzen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badira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edo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zain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sakonetako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lotune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batetik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cm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baino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gutxiagora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badaude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8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s-ES" sz="2000" dirty="0" err="1">
                <a:solidFill>
                  <a:srgbClr val="4E9EBA"/>
                </a:solidFill>
              </a:rPr>
              <a:t>Lehenestutako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tratamendua</a:t>
            </a:r>
            <a:r>
              <a:rPr lang="es-ES" sz="2000" dirty="0">
                <a:solidFill>
                  <a:srgbClr val="4E9EBA"/>
                </a:solidFill>
              </a:rPr>
              <a:t>: </a:t>
            </a:r>
            <a:r>
              <a:rPr lang="es-ES" sz="2000" dirty="0" err="1">
                <a:solidFill>
                  <a:srgbClr val="4E9EBA"/>
                </a:solidFill>
              </a:rPr>
              <a:t>fondaparinuxa</a:t>
            </a:r>
            <a:r>
              <a:rPr lang="es-ES" sz="2000" dirty="0">
                <a:solidFill>
                  <a:srgbClr val="4E9EBA"/>
                </a:solidFill>
              </a:rPr>
              <a:t> 2,5 mg/</a:t>
            </a:r>
            <a:r>
              <a:rPr lang="es-ES" sz="2000" dirty="0" err="1">
                <a:solidFill>
                  <a:srgbClr val="4E9EBA"/>
                </a:solidFill>
              </a:rPr>
              <a:t>egun</a:t>
            </a:r>
            <a:r>
              <a:rPr lang="es-ES" sz="2000" dirty="0">
                <a:solidFill>
                  <a:srgbClr val="4E9EBA"/>
                </a:solidFill>
              </a:rPr>
              <a:t>, 45 </a:t>
            </a:r>
            <a:r>
              <a:rPr lang="es-ES" sz="2000" dirty="0" err="1">
                <a:solidFill>
                  <a:srgbClr val="4E9EBA"/>
                </a:solidFill>
              </a:rPr>
              <a:t>egunez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dirty="0">
                <a:solidFill>
                  <a:srgbClr val="4E9EBA"/>
                </a:solidFill>
              </a:rPr>
              <a:t>(</a:t>
            </a:r>
            <a:r>
              <a:rPr lang="es-ES" dirty="0" err="1">
                <a:solidFill>
                  <a:srgbClr val="4E9EBA"/>
                </a:solidFill>
              </a:rPr>
              <a:t>indikazioa</a:t>
            </a:r>
            <a:r>
              <a:rPr lang="es-ES" dirty="0">
                <a:solidFill>
                  <a:srgbClr val="4E9EBA"/>
                </a:solidFill>
              </a:rPr>
              <a:t> </a:t>
            </a:r>
            <a:r>
              <a:rPr lang="es-ES" dirty="0" err="1">
                <a:solidFill>
                  <a:srgbClr val="4E9EBA"/>
                </a:solidFill>
              </a:rPr>
              <a:t>onartuta</a:t>
            </a:r>
            <a:r>
              <a:rPr lang="es-ES" dirty="0">
                <a:solidFill>
                  <a:srgbClr val="4E9EBA"/>
                </a:solidFill>
              </a:rPr>
              <a:t> </a:t>
            </a:r>
            <a:r>
              <a:rPr lang="es-ES" dirty="0" err="1">
                <a:solidFill>
                  <a:srgbClr val="4E9EBA"/>
                </a:solidFill>
              </a:rPr>
              <a:t>duen</a:t>
            </a:r>
            <a:r>
              <a:rPr lang="es-ES" dirty="0">
                <a:solidFill>
                  <a:srgbClr val="4E9EBA"/>
                </a:solidFill>
              </a:rPr>
              <a:t> </a:t>
            </a:r>
            <a:r>
              <a:rPr lang="es-ES" dirty="0" err="1">
                <a:solidFill>
                  <a:srgbClr val="4E9EBA"/>
                </a:solidFill>
              </a:rPr>
              <a:t>bakarra</a:t>
            </a:r>
            <a:r>
              <a:rPr lang="es-ES" dirty="0">
                <a:solidFill>
                  <a:srgbClr val="4E9EBA"/>
                </a:solidFill>
              </a:rPr>
              <a:t>)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es-ES" dirty="0"/>
              <a:t> </a:t>
            </a:r>
            <a:r>
              <a:rPr lang="es-ES" dirty="0" err="1"/>
              <a:t>AZTaren</a:t>
            </a:r>
            <a:r>
              <a:rPr lang="es-ES" dirty="0"/>
              <a:t> eta </a:t>
            </a:r>
            <a:r>
              <a:rPr lang="es-ES" dirty="0" err="1"/>
              <a:t>gertakari</a:t>
            </a:r>
            <a:r>
              <a:rPr lang="es-ES" dirty="0"/>
              <a:t> </a:t>
            </a:r>
            <a:r>
              <a:rPr lang="es-ES" dirty="0" err="1"/>
              <a:t>tronboenbolikoen</a:t>
            </a:r>
            <a:r>
              <a:rPr lang="es-ES" dirty="0"/>
              <a:t> </a:t>
            </a:r>
            <a:r>
              <a:rPr lang="es-ES" dirty="0" err="1"/>
              <a:t>bilakaera</a:t>
            </a:r>
            <a:r>
              <a:rPr lang="es-ES" dirty="0"/>
              <a:t> eta </a:t>
            </a:r>
            <a:r>
              <a:rPr lang="es-ES" dirty="0" err="1"/>
              <a:t>errekurrentzia</a:t>
            </a:r>
            <a:r>
              <a:rPr lang="es-ES" dirty="0"/>
              <a:t> </a:t>
            </a:r>
            <a:r>
              <a:rPr lang="es-ES" dirty="0" err="1"/>
              <a:t>nabarmen</a:t>
            </a:r>
            <a:r>
              <a:rPr lang="es-ES" dirty="0"/>
              <a:t> </a:t>
            </a:r>
            <a:r>
              <a:rPr lang="es-ES" dirty="0" err="1">
                <a:latin typeface="Calibri" panose="020F0502020204030204"/>
              </a:rPr>
              <a:t>murrizten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ditu</a:t>
            </a:r>
            <a:r>
              <a:rPr lang="es-ES" dirty="0">
                <a:latin typeface="Calibri" panose="020F0502020204030204"/>
              </a:rPr>
              <a:t>, eta </a:t>
            </a:r>
            <a:r>
              <a:rPr lang="es-ES" dirty="0" err="1">
                <a:latin typeface="Calibri" panose="020F0502020204030204"/>
              </a:rPr>
              <a:t>odoljario-arrisku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txikia</a:t>
            </a:r>
            <a:r>
              <a:rPr lang="es-ES" dirty="0">
                <a:latin typeface="Calibri" panose="020F0502020204030204"/>
              </a:rPr>
              <a:t> du</a:t>
            </a:r>
          </a:p>
          <a:p>
            <a:pPr lvl="1">
              <a:lnSpc>
                <a:spcPct val="110000"/>
              </a:lnSpc>
              <a:defRPr/>
            </a:pPr>
            <a:endParaRPr lang="es-ES" dirty="0"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err="1">
                <a:latin typeface="Calibri" panose="020F0502020204030204"/>
              </a:rPr>
              <a:t>Erribaroxabana</a:t>
            </a:r>
            <a:r>
              <a:rPr lang="es-ES" dirty="0">
                <a:latin typeface="Calibri" panose="020F0502020204030204"/>
              </a:rPr>
              <a:t>, 10mg/</a:t>
            </a:r>
            <a:r>
              <a:rPr lang="es-ES" dirty="0" err="1">
                <a:latin typeface="Calibri" panose="020F0502020204030204"/>
              </a:rPr>
              <a:t>egunean</a:t>
            </a:r>
            <a:r>
              <a:rPr lang="es-ES" dirty="0">
                <a:latin typeface="Calibri" panose="020F0502020204030204"/>
              </a:rPr>
              <a:t>, </a:t>
            </a:r>
            <a:r>
              <a:rPr lang="es-ES" dirty="0" err="1">
                <a:latin typeface="Calibri" panose="020F0502020204030204"/>
              </a:rPr>
              <a:t>ez</a:t>
            </a:r>
            <a:r>
              <a:rPr lang="es-ES" dirty="0">
                <a:latin typeface="Calibri" panose="020F0502020204030204"/>
              </a:rPr>
              <a:t> da </a:t>
            </a:r>
            <a:r>
              <a:rPr lang="es-ES" dirty="0" err="1">
                <a:latin typeface="Calibri" panose="020F0502020204030204"/>
              </a:rPr>
              <a:t>fondaparinuxa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baino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baliagarritasun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txikiagokoa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ikerketa</a:t>
            </a:r>
            <a:r>
              <a:rPr lang="es-ES" dirty="0">
                <a:latin typeface="Calibri" panose="020F0502020204030204"/>
              </a:rPr>
              <a:t> batean. </a:t>
            </a:r>
            <a:r>
              <a:rPr lang="es-ES" dirty="0" err="1">
                <a:latin typeface="Calibri" panose="020F0502020204030204"/>
              </a:rPr>
              <a:t>Ebidentziaren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sendotasuna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txikiagoa</a:t>
            </a:r>
            <a:r>
              <a:rPr lang="es-ES" dirty="0">
                <a:latin typeface="Calibri" panose="020F0502020204030204"/>
              </a:rPr>
              <a:t> da </a:t>
            </a:r>
            <a:r>
              <a:rPr lang="es-ES" dirty="0">
                <a:latin typeface="Calibri" panose="020F0502020204030204"/>
                <a:sym typeface="Wingdings" panose="05000000000000000000" pitchFamily="2" charset="2"/>
              </a:rPr>
              <a:t>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alternatiba</a:t>
            </a:r>
            <a:r>
              <a:rPr lang="es-ES" dirty="0">
                <a:latin typeface="Calibri" panose="020F0502020204030204"/>
              </a:rPr>
              <a:t>  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dirty="0"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 err="1">
                <a:solidFill>
                  <a:srgbClr val="4E9EBA"/>
                </a:solidFill>
              </a:rPr>
              <a:t>Tronboa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zain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sakonektako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lotune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batetik</a:t>
            </a:r>
            <a:r>
              <a:rPr lang="es-ES" sz="2000" dirty="0">
                <a:solidFill>
                  <a:srgbClr val="4E9EBA"/>
                </a:solidFill>
              </a:rPr>
              <a:t> 3 cm </a:t>
            </a:r>
            <a:r>
              <a:rPr lang="es-ES" sz="2000" dirty="0" err="1">
                <a:solidFill>
                  <a:srgbClr val="4E9EBA"/>
                </a:solidFill>
              </a:rPr>
              <a:t>baino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gutxiagora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badago</a:t>
            </a:r>
            <a:r>
              <a:rPr lang="es-ES" sz="2000" dirty="0">
                <a:solidFill>
                  <a:srgbClr val="4E9EBA"/>
                </a:solidFill>
              </a:rPr>
              <a:t>, </a:t>
            </a:r>
            <a:r>
              <a:rPr lang="es-ES" sz="2000" dirty="0" err="1">
                <a:solidFill>
                  <a:srgbClr val="4E9EBA"/>
                </a:solidFill>
              </a:rPr>
              <a:t>ZSTa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bezalatsu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tratatzea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gomendatzen</a:t>
            </a:r>
            <a:r>
              <a:rPr lang="es-ES" sz="2000" dirty="0">
                <a:solidFill>
                  <a:srgbClr val="4E9EBA"/>
                </a:solidFill>
              </a:rPr>
              <a:t> da, </a:t>
            </a:r>
            <a:r>
              <a:rPr lang="es-ES" sz="2000" dirty="0" err="1">
                <a:solidFill>
                  <a:srgbClr val="4E9EBA"/>
                </a:solidFill>
              </a:rPr>
              <a:t>intentsitate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osoko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antikoagulazioaren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bidez</a:t>
            </a:r>
            <a:endParaRPr lang="es-ES" sz="2000" dirty="0">
              <a:solidFill>
                <a:srgbClr val="4E9EBA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72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7088" cy="881784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</a:rPr>
              <a:t>PMTH-EK ETA FONDAPARINUXAK INDIKAZIO NAGUSIETAN DUTEN ERAGINKORTASUNA (</a:t>
            </a:r>
            <a:r>
              <a:rPr lang="es-ES" sz="2800" dirty="0" err="1">
                <a:solidFill>
                  <a:srgbClr val="4E9EBA"/>
                </a:solidFill>
                <a:latin typeface="Arial Black" pitchFamily="34" charset="0"/>
              </a:rPr>
              <a:t>jarraip</a:t>
            </a:r>
            <a:r>
              <a:rPr lang="es-ES" sz="2800" dirty="0">
                <a:solidFill>
                  <a:srgbClr val="4E9EBA"/>
                </a:solidFill>
                <a:latin typeface="Arial Black" pitchFamily="34" charset="0"/>
              </a:rPr>
              <a:t>.)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448298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649777" y="1685641"/>
            <a:ext cx="10449771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s-ES" dirty="0" err="1">
                <a:solidFill>
                  <a:srgbClr val="4E9EBA"/>
                </a:solidFill>
                <a:latin typeface="Arial Black" pitchFamily="34" charset="0"/>
              </a:rPr>
              <a:t>Beheko</a:t>
            </a:r>
            <a:r>
              <a:rPr lang="es-ES" dirty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Arial Black" pitchFamily="34" charset="0"/>
              </a:rPr>
              <a:t>gorputz-adarretako</a:t>
            </a:r>
            <a:r>
              <a:rPr lang="es-ES" dirty="0">
                <a:solidFill>
                  <a:srgbClr val="4E9EBA"/>
                </a:solidFill>
                <a:latin typeface="Arial Black" pitchFamily="34" charset="0"/>
              </a:rPr>
              <a:t> AZT </a:t>
            </a:r>
            <a:r>
              <a:rPr lang="es-ES" dirty="0" err="1">
                <a:solidFill>
                  <a:srgbClr val="4E9EBA"/>
                </a:solidFill>
                <a:latin typeface="Arial Black" pitchFamily="34" charset="0"/>
              </a:rPr>
              <a:t>sintomatiko</a:t>
            </a:r>
            <a:r>
              <a:rPr lang="es-ES" dirty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Arial Black" pitchFamily="34" charset="0"/>
              </a:rPr>
              <a:t>akutua</a:t>
            </a:r>
            <a:r>
              <a:rPr lang="es-ES" dirty="0">
                <a:solidFill>
                  <a:srgbClr val="4E9EBA"/>
                </a:solidFill>
                <a:latin typeface="Arial Black" pitchFamily="34" charset="0"/>
              </a:rPr>
              <a:t>, ZST </a:t>
            </a:r>
            <a:r>
              <a:rPr lang="es-ES" dirty="0" err="1">
                <a:solidFill>
                  <a:srgbClr val="4E9EBA"/>
                </a:solidFill>
                <a:latin typeface="Arial Black" pitchFamily="34" charset="0"/>
              </a:rPr>
              <a:t>konkomitanterik</a:t>
            </a:r>
            <a:r>
              <a:rPr lang="es-ES" dirty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Arial Black" pitchFamily="34" charset="0"/>
              </a:rPr>
              <a:t>gabe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eb</a:t>
            </a:r>
            <a:r>
              <a:rPr lang="es-ES" dirty="0" err="1">
                <a:latin typeface="Calibri" panose="020F0502020204030204"/>
              </a:rPr>
              <a:t>aluatu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antikoagulazioa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zenbateraino</a:t>
            </a:r>
            <a:r>
              <a:rPr lang="es-ES" dirty="0">
                <a:latin typeface="Calibri" panose="020F0502020204030204"/>
              </a:rPr>
              <a:t> den </a:t>
            </a:r>
            <a:r>
              <a:rPr lang="es-ES" dirty="0" err="1">
                <a:latin typeface="Calibri" panose="020F0502020204030204"/>
              </a:rPr>
              <a:t>eraginkorra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epe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luzera</a:t>
            </a:r>
            <a:r>
              <a:rPr lang="es-ES" dirty="0">
                <a:latin typeface="Calibri" panose="020F0502020204030204"/>
              </a:rPr>
              <a:t>,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AZTaren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errekurrentzia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prebenitzeko</a:t>
            </a:r>
            <a:endParaRPr lang="es-ES" dirty="0">
              <a:solidFill>
                <a:srgbClr val="4E9EBA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 dirty="0"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err="1">
                <a:latin typeface="Calibri" panose="020F0502020204030204"/>
              </a:rPr>
              <a:t>AZTaren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aurrekariak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dituen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paziente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batek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berriro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izaten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baditu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inflamazio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akutuaren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sintomak</a:t>
            </a:r>
            <a:r>
              <a:rPr lang="es-ES" dirty="0">
                <a:latin typeface="Calibri" panose="020F0502020204030204"/>
              </a:rPr>
              <a:t>: </a:t>
            </a:r>
            <a:r>
              <a:rPr lang="es-ES" dirty="0" err="1">
                <a:latin typeface="Calibri" panose="020F0502020204030204"/>
              </a:rPr>
              <a:t>ekografia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errepikatu</a:t>
            </a:r>
            <a:r>
              <a:rPr lang="es-ES" dirty="0">
                <a:latin typeface="Calibri" panose="020F0502020204030204"/>
              </a:rPr>
              <a:t>, </a:t>
            </a:r>
            <a:r>
              <a:rPr lang="es-ES" dirty="0" err="1">
                <a:latin typeface="Calibri" panose="020F0502020204030204"/>
              </a:rPr>
              <a:t>tronbosia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zain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sakonetara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hedatu</a:t>
            </a:r>
            <a:r>
              <a:rPr lang="es-ES" dirty="0">
                <a:latin typeface="Calibri" panose="020F0502020204030204"/>
              </a:rPr>
              <a:t> den </a:t>
            </a:r>
            <a:r>
              <a:rPr lang="es-ES" dirty="0" err="1">
                <a:latin typeface="Calibri" panose="020F0502020204030204"/>
              </a:rPr>
              <a:t>baztertzeko</a:t>
            </a:r>
            <a:endParaRPr lang="es-ES" dirty="0"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>
              <a:latin typeface="Calibri" panose="020F0502020204030204"/>
            </a:endParaRP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AZTa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duten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paziente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guztiei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</a:rPr>
              <a:t>jakinarazi</a:t>
            </a:r>
            <a:r>
              <a:rPr lang="es-ES" dirty="0">
                <a:solidFill>
                  <a:srgbClr val="4E9EBA"/>
                </a:solidFill>
              </a:rPr>
              <a:t>: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es-ES" dirty="0"/>
              <a:t> </a:t>
            </a:r>
            <a:r>
              <a:rPr lang="es-ES" dirty="0" err="1"/>
              <a:t>errekurrentzia-arriskua</a:t>
            </a:r>
            <a:r>
              <a:rPr lang="es-ES" dirty="0"/>
              <a:t> </a:t>
            </a:r>
            <a:r>
              <a:rPr lang="es-ES" dirty="0" err="1"/>
              <a:t>dagoela</a:t>
            </a:r>
            <a:endParaRPr lang="es-ES" dirty="0"/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es-ES" dirty="0" err="1">
                <a:latin typeface="Calibri" panose="020F0502020204030204"/>
              </a:rPr>
              <a:t>ZSTaren</a:t>
            </a:r>
            <a:r>
              <a:rPr lang="es-ES" dirty="0">
                <a:latin typeface="Calibri" panose="020F0502020204030204"/>
              </a:rPr>
              <a:t> era </a:t>
            </a:r>
            <a:r>
              <a:rPr lang="es-ES" dirty="0" err="1">
                <a:latin typeface="Calibri" panose="020F0502020204030204"/>
              </a:rPr>
              <a:t>BEren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zeinuak</a:t>
            </a:r>
            <a:r>
              <a:rPr lang="es-ES" dirty="0">
                <a:latin typeface="Calibri" panose="020F0502020204030204"/>
              </a:rPr>
              <a:t> eta </a:t>
            </a:r>
            <a:r>
              <a:rPr lang="es-ES" dirty="0" err="1"/>
              <a:t>sintomak</a:t>
            </a:r>
            <a:r>
              <a:rPr lang="es-ES" dirty="0"/>
              <a:t> </a:t>
            </a:r>
            <a:r>
              <a:rPr lang="es-ES" dirty="0" err="1"/>
              <a:t>zein</a:t>
            </a:r>
            <a:r>
              <a:rPr lang="es-ES" dirty="0"/>
              <a:t> </a:t>
            </a:r>
            <a:r>
              <a:rPr lang="es-ES" dirty="0" err="1"/>
              <a:t>diren</a:t>
            </a:r>
            <a:r>
              <a:rPr lang="es-ES" dirty="0"/>
              <a:t> </a:t>
            </a:r>
            <a:endParaRPr lang="es-ES" dirty="0"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kumimoji="0" lang="es-E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022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127604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EGOERA BEREZIETAN DAUDEN PAZIENTEAK: MINBIZIA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6" y="1465987"/>
            <a:ext cx="10865002" cy="4713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Prebentzio</a:t>
            </a:r>
            <a:r>
              <a:rPr kumimoji="0" lang="es-ES" sz="2400" b="1" i="0" u="none" strike="noStrike" kern="1200" cap="none" spc="0" normalizeH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primarioa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Paziente</a:t>
            </a:r>
            <a:r>
              <a:rPr kumimoji="0" lang="es-E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kirurgikoa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s-ES" sz="1800" dirty="0" err="1">
                <a:solidFill>
                  <a:prstClr val="black"/>
                </a:solidFill>
              </a:rPr>
              <a:t>Kontraindikatuta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ez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badago</a:t>
            </a:r>
            <a:r>
              <a:rPr lang="es-ES" sz="1800" dirty="0">
                <a:solidFill>
                  <a:prstClr val="black"/>
                </a:solidFill>
              </a:rPr>
              <a:t>, </a:t>
            </a:r>
            <a:r>
              <a:rPr lang="es-ES" sz="1800" dirty="0" err="1">
                <a:solidFill>
                  <a:prstClr val="black"/>
                </a:solidFill>
              </a:rPr>
              <a:t>ZTEaren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profilaxia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PMTHarekin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egitea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gomendatzen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da,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odoljarioarrisku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handiagatik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bestela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HEFekin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Fondaparinux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alternatiba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gisa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erabil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daiteke</a:t>
            </a:r>
            <a:endParaRPr lang="es-E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EZAAk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ez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dira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gomendatzen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haien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erangikortasunari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eta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segurtasunari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buruzko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datuak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falta </a:t>
            </a:r>
            <a:r>
              <a:rPr lang="es-ES" sz="1800" noProof="0" dirty="0" err="1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ira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Paziente</a:t>
            </a:r>
            <a:r>
              <a:rPr kumimoji="0" lang="es-E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ez-kirurgikoa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u-ES" sz="1800" dirty="0"/>
              <a:t>Minbiziaren kontrako tratamendu sistemikoa hasten duten paziente anbulatorioek, tronbosi-arrisku handia badute: </a:t>
            </a:r>
            <a:r>
              <a:rPr lang="eu-ES" sz="1800" dirty="0" err="1"/>
              <a:t>tronboprofilaxi</a:t>
            </a:r>
            <a:r>
              <a:rPr lang="eu-ES" sz="1800" dirty="0"/>
              <a:t> primarioa </a:t>
            </a:r>
            <a:r>
              <a:rPr lang="eu-ES" sz="1800" dirty="0" err="1"/>
              <a:t>apixaban</a:t>
            </a:r>
            <a:r>
              <a:rPr lang="eu-ES" sz="1800" dirty="0"/>
              <a:t>, </a:t>
            </a:r>
            <a:r>
              <a:rPr lang="eu-ES" sz="1800" dirty="0" err="1"/>
              <a:t>erribaroxaban</a:t>
            </a:r>
            <a:r>
              <a:rPr lang="eu-ES" sz="1800" dirty="0"/>
              <a:t> edo </a:t>
            </a:r>
            <a:r>
              <a:rPr lang="eu-ES" sz="1800" dirty="0" err="1"/>
              <a:t>PMTHarekin</a:t>
            </a:r>
            <a:r>
              <a:rPr lang="eu-ES" sz="1800" dirty="0"/>
              <a:t> </a:t>
            </a:r>
            <a:r>
              <a:rPr lang="es-ES" sz="18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u-ES" sz="1800" dirty="0"/>
              <a:t>interakzioak berrikusi eta odoljario-arrisku esanguratsurik ez dagoela ziurtatu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u-ES" sz="1800" dirty="0"/>
              <a:t>Konplikazio mediko akutuak direla-eta oheratuta egon behar duten paziente onkologikoen profilaxia </a:t>
            </a:r>
            <a:r>
              <a:rPr lang="es-ES" sz="18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u-ES" sz="1800" dirty="0" err="1"/>
              <a:t>PMTH</a:t>
            </a:r>
            <a:r>
              <a:rPr lang="eu-ES" sz="1800" dirty="0"/>
              <a:t>, </a:t>
            </a:r>
            <a:r>
              <a:rPr lang="eu-ES" sz="1800" dirty="0" err="1"/>
              <a:t>HEF</a:t>
            </a:r>
            <a:r>
              <a:rPr lang="eu-ES" sz="1800" dirty="0"/>
              <a:t> edo fondaparinux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16946" y="1151024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265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127604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EGOERA BEREZIETAN DAUDEN PAZIENTEAK: MINBIZIA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02666" y="1044588"/>
            <a:ext cx="5627559" cy="54935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Tratamendua</a:t>
            </a:r>
            <a:r>
              <a:rPr kumimoji="0" lang="es-ES" sz="2400" b="1" i="0" u="none" strike="noStrike" kern="1200" cap="none" spc="0" normalizeH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eta </a:t>
            </a:r>
            <a:r>
              <a:rPr kumimoji="0" lang="es-ES" sz="2400" b="1" i="0" u="none" strike="noStrike" kern="1200" cap="none" spc="0" normalizeH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prebentzio</a:t>
            </a:r>
            <a:r>
              <a:rPr kumimoji="0" lang="es-ES" sz="2400" b="1" i="0" u="none" strike="noStrike" kern="1200" cap="none" spc="0" normalizeH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sekundarioa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lnSpc>
                <a:spcPct val="100000"/>
              </a:lnSpc>
              <a:defRPr/>
            </a:pPr>
            <a:endParaRPr lang="es-ES" sz="11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100000"/>
              </a:lnSpc>
              <a:defRPr/>
            </a:pP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PMTH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aukerako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tratamendua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AVK-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ek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baino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gehiago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murrizten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dute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ZTEaren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errekurrentzia-arriskua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lvl="0">
              <a:lnSpc>
                <a:spcPct val="100000"/>
              </a:lnSpc>
              <a:defRPr/>
            </a:pP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Gaur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egun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antiXa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EZAAk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eta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PMTHak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lehen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aukerako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tratamendua</a:t>
            </a:r>
            <a:r>
              <a:rPr lang="es-ES" sz="2000" dirty="0">
                <a:solidFill>
                  <a:prstClr val="black"/>
                </a:solidFill>
              </a:rPr>
              <a:t>. </a:t>
            </a:r>
            <a:r>
              <a:rPr lang="es-ES" sz="2000" dirty="0" err="1">
                <a:solidFill>
                  <a:prstClr val="black"/>
                </a:solidFill>
              </a:rPr>
              <a:t>Egoera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prstClr val="black"/>
                </a:solidFill>
              </a:rPr>
              <a:t>klinikoa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prstClr val="black"/>
                </a:solidFill>
              </a:rPr>
              <a:t>banan-banan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prstClr val="black"/>
                </a:solidFill>
              </a:rPr>
              <a:t>baloratu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Erribaroxabana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</a:rPr>
              <a:t> bisado </a:t>
            </a: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bidez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finantzitzea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onartu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</a:rPr>
              <a:t> da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  <a:sym typeface="Wingdings" panose="05000000000000000000" pitchFamily="2" charset="2"/>
              </a:rPr>
              <a:t>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</a:rPr>
              <a:t>  </a:t>
            </a: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eguneroko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injekzioak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saihesteko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aukera</a:t>
            </a:r>
            <a:endParaRPr lang="es-ES" sz="2000" dirty="0">
              <a:solidFill>
                <a:srgbClr val="4E9EBA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Dabigatrana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ez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da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gomendatzen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ez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da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egin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azterlanik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ebaluatzeko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eraginkortasun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minbiziari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lotutako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ZTEa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33228" y="1025189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71" y="2151530"/>
            <a:ext cx="5901685" cy="261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96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rgbClr val="4E9EBA"/>
                </a:solidFill>
                <a:latin typeface="Arial Black" pitchFamily="34" charset="0"/>
              </a:rPr>
              <a:t>EGOERA BEREZIETAN DAUDEN PAZIENTEAK: HAURDUNALDIA, PUERPERIOA ETA EDOSKITZAROA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62673" y="1149881"/>
            <a:ext cx="11322523" cy="50361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  <a:defRPr/>
            </a:pP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HAURDUNALDIA</a:t>
            </a:r>
            <a:endParaRPr lang="es-ES" sz="2400" dirty="0">
              <a:solidFill>
                <a:srgbClr val="4E9EBA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Haurdunaldia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ZTEa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garatzeko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arrisku-faktore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bat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da;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beste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zenbait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faktore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: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adina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&gt;35, IMC </a:t>
            </a:r>
            <a:r>
              <a:rPr kumimoji="0" lang="es-E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&gt;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30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haurdunaldiaren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hasieran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tabakismoa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barizeak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ZTE historia,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tronbofilia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antifosfolipido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sindromea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 err="1">
                <a:solidFill>
                  <a:srgbClr val="4E9EBA"/>
                </a:solidFill>
              </a:rPr>
              <a:t>Osakidetzako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protokolo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korporatiboa</a:t>
            </a:r>
            <a:r>
              <a:rPr lang="es-ES" sz="2000" dirty="0">
                <a:solidFill>
                  <a:srgbClr val="4E9EBA"/>
                </a:solidFill>
              </a:rPr>
              <a:t> (2024): </a:t>
            </a: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haurdunaren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arrisku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tronbotikoko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faktoreak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kontuan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hartuta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tronboprofilaxia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indikatuta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dagoen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</a:rPr>
              <a:t> ala </a:t>
            </a: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ez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erabakitzen</a:t>
            </a:r>
            <a:r>
              <a:rPr lang="es-ES" sz="200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Calibri" panose="020F0502020204030204"/>
              </a:rPr>
              <a:t>laguntzeko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</a:endParaRP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Arrisku-faktore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individual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garrantzitsuena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aurretiazko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tronbosi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-historia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izatea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da;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batez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ere,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lehenengo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gertakaria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idiopatikoa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edo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haurdunaldiari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edo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estrogeno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bidezko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tratamenduari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lotuta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egon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bazen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>
                <a:solidFill>
                  <a:srgbClr val="4E9EBA"/>
                </a:solidFill>
              </a:rPr>
              <a:t>PMTH: </a:t>
            </a:r>
            <a:r>
              <a:rPr lang="es-ES" sz="2000" dirty="0" err="1">
                <a:solidFill>
                  <a:srgbClr val="4E9EBA"/>
                </a:solidFill>
              </a:rPr>
              <a:t>aukerako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farmakoak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haurdunaldian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ez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du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plazenta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zeharkatzen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):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kontraindikatuta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HETaren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edo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giltzurruneko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disfuntzio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larriaren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aurrekariak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</a:t>
            </a:r>
            <a:endParaRPr lang="es-ES" sz="2000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s-ES" sz="1800" dirty="0" err="1">
                <a:solidFill>
                  <a:prstClr val="black"/>
                </a:solidFill>
              </a:rPr>
              <a:t>Fondaparinuxa</a:t>
            </a:r>
            <a:r>
              <a:rPr lang="es-ES" sz="1800" dirty="0">
                <a:solidFill>
                  <a:prstClr val="black"/>
                </a:solidFill>
              </a:rPr>
              <a:t>: </a:t>
            </a:r>
            <a:r>
              <a:rPr lang="es-ES" sz="1800" dirty="0" err="1">
                <a:solidFill>
                  <a:prstClr val="black"/>
                </a:solidFill>
              </a:rPr>
              <a:t>h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eparinarekiko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erreakzio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alergiko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larriak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badaude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hematologoak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ontzat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ematen</a:t>
            </a:r>
            <a:r>
              <a:rPr lang="es-E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/>
              </a:rPr>
              <a:t>badu</a:t>
            </a:r>
            <a:endParaRPr lang="es-ES" sz="18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100000"/>
              </a:lnSpc>
              <a:defRPr/>
            </a:pPr>
            <a:r>
              <a:rPr lang="es-ES" sz="2000" dirty="0" err="1">
                <a:solidFill>
                  <a:prstClr val="black"/>
                </a:solidFill>
              </a:rPr>
              <a:t>Dosifikazioa</a:t>
            </a:r>
            <a:r>
              <a:rPr lang="es-ES" sz="2000" dirty="0">
                <a:solidFill>
                  <a:prstClr val="black"/>
                </a:solidFill>
              </a:rPr>
              <a:t>: </a:t>
            </a:r>
            <a:r>
              <a:rPr lang="es-ES" sz="2000" dirty="0" err="1">
                <a:solidFill>
                  <a:prstClr val="black"/>
                </a:solidFill>
              </a:rPr>
              <a:t>lehenengo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prstClr val="black"/>
                </a:solidFill>
              </a:rPr>
              <a:t>kontsultako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prstClr val="black"/>
                </a:solidFill>
              </a:rPr>
              <a:t>gorputz-pisuaren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prstClr val="black"/>
                </a:solidFill>
              </a:rPr>
              <a:t>arabera</a:t>
            </a:r>
            <a:r>
              <a:rPr lang="es-ES" sz="2000" dirty="0">
                <a:solidFill>
                  <a:prstClr val="black"/>
                </a:solidFill>
              </a:rPr>
              <a:t>,</a:t>
            </a:r>
            <a:r>
              <a:rPr lang="es-ES" sz="20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noProof="0" dirty="0" err="1">
                <a:solidFill>
                  <a:prstClr val="black"/>
                </a:solidFill>
                <a:latin typeface="Calibri" panose="020F0502020204030204"/>
              </a:rPr>
              <a:t>gerora</a:t>
            </a:r>
            <a:r>
              <a:rPr lang="es-ES" sz="20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noProof="0" dirty="0" err="1">
                <a:solidFill>
                  <a:prstClr val="black"/>
                </a:solidFill>
                <a:latin typeface="Calibri" panose="020F0502020204030204"/>
              </a:rPr>
              <a:t>dosia</a:t>
            </a:r>
            <a:r>
              <a:rPr lang="es-ES" sz="20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noProof="0" dirty="0" err="1">
                <a:solidFill>
                  <a:prstClr val="black"/>
                </a:solidFill>
                <a:latin typeface="Calibri" panose="020F0502020204030204"/>
              </a:rPr>
              <a:t>doitu</a:t>
            </a:r>
            <a:r>
              <a:rPr lang="es-ES" sz="20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noProof="0" dirty="0" err="1">
                <a:solidFill>
                  <a:prstClr val="black"/>
                </a:solidFill>
                <a:latin typeface="Calibri" panose="020F0502020204030204"/>
              </a:rPr>
              <a:t>gabe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;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nahiago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da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egunean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dosi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bakarra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16947" y="1008411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42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rgbClr val="4E9EBA"/>
                </a:solidFill>
                <a:latin typeface="Arial Black" pitchFamily="34" charset="0"/>
              </a:rPr>
              <a:t>EGOERA BEREZIETAN DAUDEN PAZIENTEAK: HAURDUNALDIA, PUERPERIOA ETA EDOSKITZAROA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62673" y="1149881"/>
            <a:ext cx="11322523" cy="50361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  <a:defRPr/>
            </a:pP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PUERPERIOA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100" dirty="0">
              <a:solidFill>
                <a:srgbClr val="4E9EBA"/>
              </a:solidFill>
              <a:latin typeface="Calibri" panose="020F0502020204030204"/>
            </a:endParaRPr>
          </a:p>
          <a:p>
            <a:pPr lvl="0">
              <a:lnSpc>
                <a:spcPct val="100000"/>
              </a:lnSpc>
              <a:defRPr/>
            </a:pPr>
            <a:r>
              <a:rPr lang="es-ES" sz="1800" dirty="0" err="1">
                <a:solidFill>
                  <a:prstClr val="black"/>
                </a:solidFill>
              </a:rPr>
              <a:t>Erditu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ondoren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gutxienez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behin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arriskua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berriz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ebaluatu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behar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da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ospitaleko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alta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eman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aurretik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lang="es-ES" sz="1800" dirty="0" err="1">
                <a:solidFill>
                  <a:prstClr val="black"/>
                </a:solidFill>
              </a:rPr>
              <a:t>antikoagulazio</a:t>
            </a:r>
            <a:r>
              <a:rPr lang="es-ES" sz="1800" dirty="0">
                <a:solidFill>
                  <a:prstClr val="black"/>
                </a:solidFill>
              </a:rPr>
              <a:t> pauta </a:t>
            </a:r>
            <a:r>
              <a:rPr lang="es-ES" sz="1800" dirty="0" err="1">
                <a:solidFill>
                  <a:prstClr val="black"/>
                </a:solidFill>
              </a:rPr>
              <a:t>ezarri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behar</a:t>
            </a:r>
            <a:r>
              <a:rPr lang="es-ES" sz="1800" dirty="0">
                <a:solidFill>
                  <a:prstClr val="black"/>
                </a:solidFill>
              </a:rPr>
              <a:t> den </a:t>
            </a:r>
            <a:r>
              <a:rPr lang="es-ES" sz="1800" dirty="0" err="1">
                <a:solidFill>
                  <a:prstClr val="black"/>
                </a:solidFill>
              </a:rPr>
              <a:t>erabakitzeko</a:t>
            </a:r>
            <a:endParaRPr kumimoji="0" lang="es-ES" sz="1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lvl="0">
              <a:lnSpc>
                <a:spcPct val="100000"/>
              </a:lnSpc>
              <a:defRPr/>
            </a:pPr>
            <a:r>
              <a:rPr lang="es-ES" sz="2000" dirty="0" err="1">
                <a:solidFill>
                  <a:srgbClr val="4E9EBA"/>
                </a:solidFill>
              </a:rPr>
              <a:t>Haurdunaldian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PMTHen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bidez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profilaxia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behar</a:t>
            </a:r>
            <a:r>
              <a:rPr lang="es-ES" sz="2000" dirty="0">
                <a:solidFill>
                  <a:srgbClr val="4E9EBA"/>
                </a:solidFill>
              </a:rPr>
              <a:t> izan </a:t>
            </a:r>
            <a:r>
              <a:rPr lang="es-ES" sz="2000" dirty="0" err="1">
                <a:solidFill>
                  <a:srgbClr val="4E9EBA"/>
                </a:solidFill>
              </a:rPr>
              <a:t>duten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pazienteek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tratamenduari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eutsi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beharko</a:t>
            </a:r>
            <a:r>
              <a:rPr lang="es-ES" sz="2000" dirty="0">
                <a:solidFill>
                  <a:srgbClr val="4E9EBA"/>
                </a:solidFill>
              </a:rPr>
              <a:t> diete, </a:t>
            </a:r>
            <a:r>
              <a:rPr lang="es-ES" sz="2000" dirty="0" err="1">
                <a:solidFill>
                  <a:srgbClr val="4E9EBA"/>
                </a:solidFill>
              </a:rPr>
              <a:t>errutinaz</a:t>
            </a:r>
            <a:r>
              <a:rPr lang="es-ES" sz="2000" dirty="0">
                <a:solidFill>
                  <a:srgbClr val="4E9EBA"/>
                </a:solidFill>
              </a:rPr>
              <a:t>, </a:t>
            </a:r>
            <a:r>
              <a:rPr lang="es-ES" sz="2000" dirty="0" err="1">
                <a:solidFill>
                  <a:srgbClr val="4E9EBA"/>
                </a:solidFill>
              </a:rPr>
              <a:t>puerperioaren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lehenengo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sei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asteetan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Puerperioan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ere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PMTHak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dira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lehen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aukera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dosi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profilaktikoetan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edo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tarteko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dosietan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lvl="0">
              <a:lnSpc>
                <a:spcPct val="100000"/>
              </a:lnSpc>
              <a:defRPr/>
            </a:pPr>
            <a:endParaRPr lang="es-ES" sz="1800" dirty="0">
              <a:solidFill>
                <a:srgbClr val="4E9EBA"/>
              </a:solidFill>
              <a:latin typeface="Arial Black" pitchFamily="34" charset="0"/>
            </a:endParaRPr>
          </a:p>
          <a:p>
            <a:pPr marL="0" lvl="0" indent="0">
              <a:lnSpc>
                <a:spcPct val="100000"/>
              </a:lnSpc>
              <a:buNone/>
              <a:defRPr/>
            </a:pPr>
            <a:r>
              <a:rPr lang="es-ES" sz="1800" dirty="0">
                <a:solidFill>
                  <a:srgbClr val="4E9EBA"/>
                </a:solidFill>
                <a:latin typeface="Arial Black" pitchFamily="34" charset="0"/>
              </a:rPr>
              <a:t>EDOSKITZAROA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000" dirty="0" err="1">
                <a:solidFill>
                  <a:prstClr val="black"/>
                </a:solidFill>
              </a:rPr>
              <a:t>PMTHak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prstClr val="black"/>
                </a:solidFill>
              </a:rPr>
              <a:t>erabili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prstClr val="black"/>
                </a:solidFill>
              </a:rPr>
              <a:t>ahal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prstClr val="black"/>
                </a:solidFill>
              </a:rPr>
              <a:t>dira</a:t>
            </a:r>
            <a:r>
              <a:rPr lang="es-ES" sz="2000" dirty="0">
                <a:solidFill>
                  <a:prstClr val="black"/>
                </a:solidFill>
              </a:rPr>
              <a:t>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prstClr val="black"/>
                </a:solidFill>
              </a:rPr>
              <a:t>Ez </a:t>
            </a:r>
            <a:r>
              <a:rPr lang="es-ES" sz="2000" dirty="0" err="1">
                <a:solidFill>
                  <a:prstClr val="black"/>
                </a:solidFill>
              </a:rPr>
              <a:t>dakigunez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prstClr val="black"/>
                </a:solidFill>
              </a:rPr>
              <a:t>fondaparinuxa</a:t>
            </a:r>
            <a:r>
              <a:rPr lang="es-ES" sz="2000" dirty="0">
                <a:solidFill>
                  <a:prstClr val="black"/>
                </a:solidFill>
              </a:rPr>
              <a:t> ama-</a:t>
            </a:r>
            <a:r>
              <a:rPr lang="es-ES" sz="2000" dirty="0" err="1">
                <a:solidFill>
                  <a:prstClr val="black"/>
                </a:solidFill>
              </a:rPr>
              <a:t>esnean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prstClr val="black"/>
                </a:solidFill>
              </a:rPr>
              <a:t>iraizten</a:t>
            </a:r>
            <a:r>
              <a:rPr lang="es-ES" sz="2000" dirty="0">
                <a:solidFill>
                  <a:prstClr val="black"/>
                </a:solidFill>
              </a:rPr>
              <a:t> den, </a:t>
            </a:r>
            <a:r>
              <a:rPr lang="es-ES" sz="2000" dirty="0" err="1">
                <a:solidFill>
                  <a:prstClr val="black"/>
                </a:solidFill>
              </a:rPr>
              <a:t>tratamenduak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prstClr val="black"/>
                </a:solidFill>
              </a:rPr>
              <a:t>iraun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prstClr val="black"/>
                </a:solidFill>
              </a:rPr>
              <a:t>bitartean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prstClr val="black"/>
                </a:solidFill>
              </a:rPr>
              <a:t>ez</a:t>
            </a:r>
            <a:r>
              <a:rPr lang="es-ES" sz="2000" dirty="0">
                <a:solidFill>
                  <a:prstClr val="black"/>
                </a:solidFill>
              </a:rPr>
              <a:t> da </a:t>
            </a:r>
            <a:r>
              <a:rPr lang="es-ES" sz="2000" dirty="0" err="1">
                <a:solidFill>
                  <a:prstClr val="black"/>
                </a:solidFill>
              </a:rPr>
              <a:t>gomendatzen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prstClr val="black"/>
                </a:solidFill>
              </a:rPr>
              <a:t>haurrari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prstClr val="black"/>
                </a:solidFill>
              </a:rPr>
              <a:t>bularra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prstClr val="black"/>
                </a:solidFill>
              </a:rPr>
              <a:t>ematea</a:t>
            </a:r>
            <a:endParaRPr lang="es-ES" sz="2000" dirty="0">
              <a:solidFill>
                <a:prstClr val="black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16947" y="1008411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382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rgbClr val="4E9EBA"/>
                </a:solidFill>
                <a:latin typeface="Arial Black" pitchFamily="34" charset="0"/>
              </a:rPr>
              <a:t>EGOERA BEREZIETAN DAUDEN PAZIENTEAK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16947" y="1008411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ítulo 2"/>
          <p:cNvSpPr txBox="1">
            <a:spLocks/>
          </p:cNvSpPr>
          <p:nvPr/>
        </p:nvSpPr>
        <p:spPr>
          <a:xfrm>
            <a:off x="316946" y="1186962"/>
            <a:ext cx="11135103" cy="51955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COVID-19A</a:t>
            </a:r>
          </a:p>
          <a:p>
            <a:pPr>
              <a:lnSpc>
                <a:spcPct val="100000"/>
              </a:lnSpc>
            </a:pPr>
            <a:endParaRPr lang="es-ES" sz="2000" b="1" dirty="0">
              <a:solidFill>
                <a:srgbClr val="4E9EBA"/>
              </a:solidFill>
            </a:endParaRPr>
          </a:p>
          <a:p>
            <a:pPr>
              <a:lnSpc>
                <a:spcPct val="100000"/>
              </a:lnSpc>
            </a:pPr>
            <a:r>
              <a:rPr lang="es-ES" sz="2000" b="1" dirty="0"/>
              <a:t>EZ</a:t>
            </a:r>
            <a:r>
              <a:rPr lang="es-ES" sz="2000" dirty="0"/>
              <a:t> </a:t>
            </a:r>
            <a:r>
              <a:rPr lang="es-ES" sz="2000" dirty="0" err="1"/>
              <a:t>dago</a:t>
            </a:r>
            <a:r>
              <a:rPr lang="es-ES" sz="2000" dirty="0"/>
              <a:t> </a:t>
            </a:r>
            <a:r>
              <a:rPr lang="es-ES" sz="2000" dirty="0" err="1"/>
              <a:t>frogatuta</a:t>
            </a:r>
            <a:r>
              <a:rPr lang="es-ES" sz="2000" dirty="0"/>
              <a:t> COVID-19a </a:t>
            </a:r>
            <a:r>
              <a:rPr lang="es-ES" sz="2000" dirty="0" err="1"/>
              <a:t>duten</a:t>
            </a:r>
            <a:r>
              <a:rPr lang="es-ES" sz="2000" dirty="0"/>
              <a:t> </a:t>
            </a:r>
            <a:r>
              <a:rPr lang="es-ES" sz="2000" dirty="0" err="1"/>
              <a:t>paziente</a:t>
            </a:r>
            <a:r>
              <a:rPr lang="es-ES" sz="2000" dirty="0"/>
              <a:t> </a:t>
            </a:r>
            <a:r>
              <a:rPr lang="es-ES" sz="2000" dirty="0" err="1"/>
              <a:t>anbulatorioetan</a:t>
            </a:r>
            <a:r>
              <a:rPr lang="es-ES" sz="2000" dirty="0"/>
              <a:t> </a:t>
            </a:r>
            <a:r>
              <a:rPr lang="es-ES" sz="2000" dirty="0" err="1"/>
              <a:t>profilaxiak</a:t>
            </a:r>
            <a:r>
              <a:rPr lang="es-ES" sz="2000" dirty="0"/>
              <a:t> </a:t>
            </a:r>
            <a:r>
              <a:rPr lang="es-ES" sz="2000" dirty="0" err="1"/>
              <a:t>onura</a:t>
            </a:r>
            <a:r>
              <a:rPr lang="es-ES" sz="2000" dirty="0"/>
              <a:t> </a:t>
            </a:r>
            <a:r>
              <a:rPr lang="es-ES" sz="2000" dirty="0" err="1"/>
              <a:t>kliniko</a:t>
            </a:r>
            <a:r>
              <a:rPr lang="es-ES" sz="2000" dirty="0"/>
              <a:t> </a:t>
            </a:r>
            <a:r>
              <a:rPr lang="es-ES" sz="2000" dirty="0" err="1"/>
              <a:t>esanguratsurik</a:t>
            </a:r>
            <a:r>
              <a:rPr lang="es-ES" sz="2000" dirty="0"/>
              <a:t> </a:t>
            </a:r>
            <a:r>
              <a:rPr lang="es-ES" sz="2000" dirty="0" err="1"/>
              <a:t>dakarrenik</a:t>
            </a:r>
            <a:endParaRPr lang="es-ES" sz="2000" dirty="0"/>
          </a:p>
          <a:p>
            <a:pPr>
              <a:lnSpc>
                <a:spcPct val="100000"/>
              </a:lnSpc>
            </a:pPr>
            <a:r>
              <a:rPr lang="es-ES" sz="2000" noProof="0" dirty="0" err="1">
                <a:solidFill>
                  <a:srgbClr val="4E9EBA"/>
                </a:solidFill>
                <a:latin typeface="Calibri" panose="020F0502020204030204"/>
              </a:rPr>
              <a:t>Tronboprofilaxia</a:t>
            </a:r>
            <a:r>
              <a:rPr lang="es-ES" sz="2000" noProof="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noProof="0" dirty="0" err="1">
                <a:solidFill>
                  <a:srgbClr val="4E9EBA"/>
                </a:solidFill>
                <a:latin typeface="Calibri" panose="020F0502020204030204"/>
              </a:rPr>
              <a:t>egokia</a:t>
            </a:r>
            <a:r>
              <a:rPr lang="es-ES" sz="2000" noProof="0" dirty="0">
                <a:solidFill>
                  <a:srgbClr val="4E9EBA"/>
                </a:solidFill>
                <a:latin typeface="Calibri" panose="020F0502020204030204"/>
              </a:rPr>
              <a:t> izan </a:t>
            </a:r>
            <a:r>
              <a:rPr lang="es-ES" sz="2000" noProof="0" dirty="0" err="1">
                <a:solidFill>
                  <a:srgbClr val="4E9EBA"/>
                </a:solidFill>
                <a:latin typeface="Calibri" panose="020F0502020204030204"/>
              </a:rPr>
              <a:t>daiteke</a:t>
            </a:r>
            <a:r>
              <a:rPr lang="es-ES" sz="2000" noProof="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arrisku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tronbotiko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handiko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faktore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asko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izanik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odoljario-arrisku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txikia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duten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pazienteentzat</a:t>
            </a:r>
            <a:r>
              <a:rPr lang="es-ES" sz="2000" noProof="0" dirty="0">
                <a:solidFill>
                  <a:srgbClr val="4E9EBA"/>
                </a:solidFill>
                <a:latin typeface="Calibri" panose="020F0502020204030204"/>
              </a:rPr>
              <a:t>: </a:t>
            </a:r>
            <a:r>
              <a:rPr lang="es-ES" sz="2000" noProof="0" dirty="0" err="1">
                <a:solidFill>
                  <a:srgbClr val="4E9EBA"/>
                </a:solidFill>
                <a:latin typeface="Calibri" panose="020F0502020204030204"/>
              </a:rPr>
              <a:t>aurrez</a:t>
            </a:r>
            <a:r>
              <a:rPr lang="es-ES" sz="2000" noProof="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noProof="0" dirty="0" err="1">
                <a:solidFill>
                  <a:srgbClr val="4E9EBA"/>
                </a:solidFill>
                <a:latin typeface="Calibri" panose="020F0502020204030204"/>
              </a:rPr>
              <a:t>ZTEa</a:t>
            </a:r>
            <a:r>
              <a:rPr lang="es-ES" sz="2000" noProof="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noProof="0" dirty="0" err="1">
                <a:solidFill>
                  <a:srgbClr val="4E9EBA"/>
                </a:solidFill>
                <a:latin typeface="Calibri" panose="020F0502020204030204"/>
              </a:rPr>
              <a:t>edo</a:t>
            </a:r>
            <a:r>
              <a:rPr lang="es-ES" sz="2000" noProof="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noProof="0" dirty="0" err="1">
                <a:solidFill>
                  <a:srgbClr val="4E9EBA"/>
                </a:solidFill>
                <a:latin typeface="Calibri" panose="020F0502020204030204"/>
              </a:rPr>
              <a:t>tronbofilia</a:t>
            </a:r>
            <a:r>
              <a:rPr lang="es-ES" sz="2000" noProof="0" dirty="0">
                <a:solidFill>
                  <a:srgbClr val="4E9EBA"/>
                </a:solidFill>
                <a:latin typeface="Calibri" panose="020F0502020204030204"/>
              </a:rPr>
              <a:t>, </a:t>
            </a:r>
            <a:r>
              <a:rPr lang="es-ES" sz="2000" noProof="0" dirty="0" err="1">
                <a:solidFill>
                  <a:srgbClr val="4E9EBA"/>
                </a:solidFill>
                <a:latin typeface="Calibri" panose="020F0502020204030204"/>
              </a:rPr>
              <a:t>minbizia</a:t>
            </a:r>
            <a:r>
              <a:rPr lang="es-ES" sz="2000" noProof="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noProof="0" dirty="0" err="1">
                <a:solidFill>
                  <a:srgbClr val="4E9EBA"/>
                </a:solidFill>
                <a:latin typeface="Calibri" panose="020F0502020204030204"/>
              </a:rPr>
              <a:t>aktiiboa</a:t>
            </a:r>
            <a:r>
              <a:rPr lang="es-ES" sz="2000" noProof="0" dirty="0">
                <a:solidFill>
                  <a:srgbClr val="4E9EBA"/>
                </a:solidFill>
                <a:latin typeface="Calibri" panose="020F0502020204030204"/>
              </a:rPr>
              <a:t> eta </a:t>
            </a:r>
            <a:r>
              <a:rPr lang="es-ES" sz="2000" noProof="0" dirty="0" err="1">
                <a:solidFill>
                  <a:srgbClr val="4E9EBA"/>
                </a:solidFill>
                <a:latin typeface="Calibri" panose="020F0502020204030204"/>
              </a:rPr>
              <a:t>mugikortasun</a:t>
            </a:r>
            <a:r>
              <a:rPr lang="es-ES" sz="2000" noProof="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noProof="0" dirty="0" err="1">
                <a:solidFill>
                  <a:srgbClr val="4E9EBA"/>
                </a:solidFill>
                <a:latin typeface="Calibri" panose="020F0502020204030204"/>
              </a:rPr>
              <a:t>mugatua</a:t>
            </a:r>
            <a:r>
              <a:rPr lang="es-ES" sz="2000" noProof="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noProof="0" dirty="0" err="1">
                <a:solidFill>
                  <a:srgbClr val="4E9EBA"/>
                </a:solidFill>
                <a:latin typeface="Calibri" panose="020F0502020204030204"/>
              </a:rPr>
              <a:t>duten</a:t>
            </a:r>
            <a:r>
              <a:rPr lang="es-ES" sz="2000" noProof="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noProof="0" dirty="0" err="1">
                <a:solidFill>
                  <a:srgbClr val="4E9EBA"/>
                </a:solidFill>
                <a:latin typeface="Calibri" panose="020F0502020204030204"/>
              </a:rPr>
              <a:t>pazienteak</a:t>
            </a:r>
            <a:r>
              <a:rPr lang="es-ES" sz="2000" noProof="0" dirty="0">
                <a:solidFill>
                  <a:srgbClr val="4E9EBA"/>
                </a:solidFill>
                <a:latin typeface="Calibri" panose="020F0502020204030204"/>
              </a:rPr>
              <a:t>, </a:t>
            </a:r>
            <a:r>
              <a:rPr lang="es-ES" sz="2000" noProof="0" dirty="0" err="1">
                <a:solidFill>
                  <a:srgbClr val="4E9EBA"/>
                </a:solidFill>
                <a:latin typeface="Calibri" panose="020F0502020204030204"/>
              </a:rPr>
              <a:t>edo</a:t>
            </a:r>
            <a:r>
              <a:rPr lang="es-ES" sz="2000" noProof="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noProof="0" dirty="0" err="1">
                <a:solidFill>
                  <a:srgbClr val="4E9EBA"/>
                </a:solidFill>
                <a:latin typeface="Calibri" panose="020F0502020204030204"/>
              </a:rPr>
              <a:t>komorbilitate</a:t>
            </a:r>
            <a:r>
              <a:rPr lang="es-ES" sz="2000" noProof="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noProof="0" dirty="0" err="1">
                <a:solidFill>
                  <a:srgbClr val="4E9EBA"/>
                </a:solidFill>
                <a:latin typeface="Calibri" panose="020F0502020204030204"/>
              </a:rPr>
              <a:t>tronbogenikoak</a:t>
            </a:r>
            <a:r>
              <a:rPr lang="es-ES" sz="2000" noProof="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noProof="0" dirty="0" err="1">
                <a:solidFill>
                  <a:srgbClr val="4E9EBA"/>
                </a:solidFill>
                <a:latin typeface="Calibri" panose="020F0502020204030204"/>
              </a:rPr>
              <a:t>dituzten</a:t>
            </a:r>
            <a:r>
              <a:rPr lang="es-ES" sz="2000" noProof="0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sz="2000" noProof="0" dirty="0" err="1">
                <a:solidFill>
                  <a:srgbClr val="4E9EBA"/>
                </a:solidFill>
                <a:latin typeface="Calibri" panose="020F0502020204030204"/>
              </a:rPr>
              <a:t>haurdunak</a:t>
            </a:r>
            <a:endParaRPr lang="es-ES" sz="2000" dirty="0">
              <a:solidFill>
                <a:srgbClr val="4E9EBA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s-ES" sz="2000" dirty="0" err="1"/>
              <a:t>PMTHak</a:t>
            </a:r>
            <a:r>
              <a:rPr lang="es-ES" sz="2000" dirty="0"/>
              <a:t> </a:t>
            </a:r>
            <a:r>
              <a:rPr lang="es-ES" sz="2000" dirty="0" err="1"/>
              <a:t>erabil</a:t>
            </a:r>
            <a:r>
              <a:rPr lang="es-ES" sz="2000" dirty="0"/>
              <a:t> </a:t>
            </a:r>
            <a:r>
              <a:rPr lang="es-ES" sz="2000" dirty="0" err="1"/>
              <a:t>daitezke</a:t>
            </a:r>
            <a:r>
              <a:rPr lang="es-ES" sz="2000" dirty="0"/>
              <a:t> </a:t>
            </a:r>
            <a:r>
              <a:rPr lang="es-ES" sz="2000" dirty="0" err="1"/>
              <a:t>ohiko</a:t>
            </a:r>
            <a:r>
              <a:rPr lang="es-ES" sz="2000" dirty="0"/>
              <a:t> </a:t>
            </a:r>
            <a:r>
              <a:rPr lang="es-ES" sz="2000" dirty="0" err="1"/>
              <a:t>profilaxia-dosietan</a:t>
            </a:r>
            <a:r>
              <a:rPr lang="es-ES" sz="2000" dirty="0"/>
              <a:t> </a:t>
            </a:r>
          </a:p>
          <a:p>
            <a:pPr>
              <a:lnSpc>
                <a:spcPct val="100000"/>
              </a:lnSpc>
            </a:pPr>
            <a:r>
              <a:rPr lang="es-ES" sz="2000" noProof="0" dirty="0" err="1">
                <a:latin typeface="Calibri" panose="020F0502020204030204"/>
              </a:rPr>
              <a:t>Lehendik</a:t>
            </a:r>
            <a:r>
              <a:rPr lang="es-ES" sz="2000" noProof="0" dirty="0">
                <a:latin typeface="Calibri" panose="020F0502020204030204"/>
              </a:rPr>
              <a:t> </a:t>
            </a:r>
            <a:r>
              <a:rPr lang="es-ES" sz="2000" noProof="0" dirty="0" err="1">
                <a:latin typeface="Calibri" panose="020F0502020204030204"/>
              </a:rPr>
              <a:t>tratamendu</a:t>
            </a:r>
            <a:r>
              <a:rPr lang="es-ES" sz="2000" noProof="0" dirty="0">
                <a:latin typeface="Calibri" panose="020F0502020204030204"/>
              </a:rPr>
              <a:t> </a:t>
            </a:r>
            <a:r>
              <a:rPr lang="es-ES" sz="2000" noProof="0" dirty="0" err="1">
                <a:latin typeface="Calibri" panose="020F0502020204030204"/>
              </a:rPr>
              <a:t>antikoagulatzailea</a:t>
            </a:r>
            <a:r>
              <a:rPr lang="es-ES" sz="2000" noProof="0" dirty="0">
                <a:latin typeface="Calibri" panose="020F0502020204030204"/>
              </a:rPr>
              <a:t> </a:t>
            </a:r>
            <a:r>
              <a:rPr lang="es-ES" sz="2000" noProof="0" dirty="0" err="1">
                <a:latin typeface="Calibri" panose="020F0502020204030204"/>
              </a:rPr>
              <a:t>hartzen</a:t>
            </a:r>
            <a:r>
              <a:rPr lang="es-ES" sz="2000" noProof="0" dirty="0">
                <a:latin typeface="Calibri" panose="020F0502020204030204"/>
              </a:rPr>
              <a:t> </a:t>
            </a:r>
            <a:r>
              <a:rPr lang="es-ES" sz="2000" noProof="0" dirty="0" err="1">
                <a:latin typeface="Calibri" panose="020F0502020204030204"/>
              </a:rPr>
              <a:t>ari</a:t>
            </a:r>
            <a:r>
              <a:rPr lang="es-ES" sz="2000" noProof="0" dirty="0">
                <a:latin typeface="Calibri" panose="020F0502020204030204"/>
              </a:rPr>
              <a:t> </a:t>
            </a:r>
            <a:r>
              <a:rPr lang="es-ES" sz="2000" noProof="0" dirty="0" err="1">
                <a:latin typeface="Calibri" panose="020F0502020204030204"/>
              </a:rPr>
              <a:t>badira</a:t>
            </a:r>
            <a:r>
              <a:rPr lang="es-ES" sz="2000" dirty="0">
                <a:latin typeface="Calibri" panose="020F0502020204030204"/>
              </a:rPr>
              <a:t>:</a:t>
            </a:r>
            <a:r>
              <a:rPr lang="es-ES" sz="2000" noProof="0" dirty="0">
                <a:latin typeface="Calibri" panose="020F0502020204030204"/>
              </a:rPr>
              <a:t> </a:t>
            </a:r>
            <a:r>
              <a:rPr lang="es-ES" sz="2000" noProof="0" dirty="0" err="1">
                <a:latin typeface="Calibri" panose="020F0502020204030204"/>
              </a:rPr>
              <a:t>dosiak</a:t>
            </a:r>
            <a:r>
              <a:rPr lang="es-ES" sz="2000" noProof="0" dirty="0">
                <a:latin typeface="Calibri" panose="020F0502020204030204"/>
              </a:rPr>
              <a:t> </a:t>
            </a:r>
            <a:r>
              <a:rPr lang="es-ES" sz="2000" noProof="0" dirty="0" err="1">
                <a:latin typeface="Calibri" panose="020F0502020204030204"/>
              </a:rPr>
              <a:t>berdin</a:t>
            </a:r>
            <a:r>
              <a:rPr lang="es-ES" sz="2000" noProof="0" dirty="0">
                <a:latin typeface="Calibri" panose="020F0502020204030204"/>
              </a:rPr>
              <a:t> </a:t>
            </a:r>
            <a:r>
              <a:rPr lang="es-ES" sz="2000" noProof="0" dirty="0" err="1">
                <a:latin typeface="Calibri" panose="020F0502020204030204"/>
              </a:rPr>
              <a:t>mantendu</a:t>
            </a:r>
            <a:r>
              <a:rPr lang="es-ES" sz="2000" noProof="0" dirty="0">
                <a:latin typeface="Calibri" panose="020F0502020204030204"/>
              </a:rPr>
              <a:t> (</a:t>
            </a:r>
            <a:r>
              <a:rPr lang="es-ES" sz="2000" noProof="0" dirty="0" err="1">
                <a:latin typeface="Calibri" panose="020F0502020204030204"/>
              </a:rPr>
              <a:t>odoljario</a:t>
            </a:r>
            <a:r>
              <a:rPr lang="es-ES" sz="2000" noProof="0" dirty="0">
                <a:latin typeface="Calibri" panose="020F0502020204030204"/>
              </a:rPr>
              <a:t> </a:t>
            </a:r>
            <a:r>
              <a:rPr lang="es-ES" sz="2000" noProof="0" dirty="0" err="1">
                <a:latin typeface="Calibri" panose="020F0502020204030204"/>
              </a:rPr>
              <a:t>handiren</a:t>
            </a:r>
            <a:r>
              <a:rPr lang="es-ES" sz="2000" noProof="0" dirty="0">
                <a:latin typeface="Calibri" panose="020F0502020204030204"/>
              </a:rPr>
              <a:t> </a:t>
            </a:r>
            <a:r>
              <a:rPr lang="es-ES" sz="2000" noProof="0" dirty="0" err="1">
                <a:latin typeface="Calibri" panose="020F0502020204030204"/>
              </a:rPr>
              <a:t>bat</a:t>
            </a:r>
            <a:r>
              <a:rPr lang="es-ES" sz="2000" noProof="0" dirty="0">
                <a:latin typeface="Calibri" panose="020F0502020204030204"/>
              </a:rPr>
              <a:t> </a:t>
            </a:r>
            <a:r>
              <a:rPr lang="es-ES" sz="2000" noProof="0" dirty="0" err="1">
                <a:latin typeface="Calibri" panose="020F0502020204030204"/>
              </a:rPr>
              <a:t>edo</a:t>
            </a:r>
            <a:r>
              <a:rPr lang="es-ES" sz="2000" noProof="0" dirty="0">
                <a:latin typeface="Calibri" panose="020F0502020204030204"/>
              </a:rPr>
              <a:t> </a:t>
            </a:r>
            <a:r>
              <a:rPr lang="es-ES" sz="2000" noProof="0" dirty="0" err="1">
                <a:latin typeface="Calibri" panose="020F0502020204030204"/>
              </a:rPr>
              <a:t>bestelako</a:t>
            </a:r>
            <a:r>
              <a:rPr lang="es-ES" sz="2000" noProof="0" dirty="0">
                <a:latin typeface="Calibri" panose="020F0502020204030204"/>
              </a:rPr>
              <a:t> </a:t>
            </a:r>
            <a:r>
              <a:rPr lang="es-ES" sz="2000" noProof="0" dirty="0" err="1">
                <a:latin typeface="Calibri" panose="020F0502020204030204"/>
              </a:rPr>
              <a:t>kontraindikazioak</a:t>
            </a:r>
            <a:r>
              <a:rPr lang="es-ES" sz="2000" noProof="0" dirty="0">
                <a:latin typeface="Calibri" panose="020F0502020204030204"/>
              </a:rPr>
              <a:t> </a:t>
            </a:r>
            <a:r>
              <a:rPr lang="es-ES" sz="2000" noProof="0" dirty="0" err="1">
                <a:latin typeface="Calibri" panose="020F0502020204030204"/>
              </a:rPr>
              <a:t>salbu</a:t>
            </a:r>
            <a:r>
              <a:rPr lang="es-ES" sz="2000" noProof="0" dirty="0">
                <a:latin typeface="Calibri" panose="020F0502020204030204"/>
              </a:rPr>
              <a:t>)</a:t>
            </a:r>
          </a:p>
          <a:p>
            <a:pPr>
              <a:lnSpc>
                <a:spcPct val="100000"/>
              </a:lnSpc>
              <a:defRPr/>
            </a:pPr>
            <a:endParaRPr lang="es-ES" sz="1800" dirty="0"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505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rgbClr val="4E9EBA"/>
                </a:solidFill>
                <a:latin typeface="Arial Black" pitchFamily="34" charset="0"/>
              </a:rPr>
              <a:t>EGOERA BEREZIETAN DAUDEN PAZIENTEAK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5" y="1463040"/>
            <a:ext cx="11135103" cy="48795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HEGALDI LUZEAK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lnSpc>
                <a:spcPct val="100000"/>
              </a:lnSpc>
              <a:defRPr/>
            </a:pPr>
            <a:r>
              <a:rPr lang="es-ES" sz="1800" dirty="0" err="1">
                <a:solidFill>
                  <a:prstClr val="black"/>
                </a:solidFill>
              </a:rPr>
              <a:t>Hegaldi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luzeek</a:t>
            </a:r>
            <a:r>
              <a:rPr lang="es-ES" sz="1800" dirty="0">
                <a:solidFill>
                  <a:prstClr val="black"/>
                </a:solidFill>
              </a:rPr>
              <a:t> (&gt; 4 </a:t>
            </a:r>
            <a:r>
              <a:rPr lang="es-ES" sz="1800" dirty="0" err="1">
                <a:solidFill>
                  <a:prstClr val="black"/>
                </a:solidFill>
              </a:rPr>
              <a:t>ordu</a:t>
            </a:r>
            <a:r>
              <a:rPr lang="es-ES" sz="1800" dirty="0">
                <a:solidFill>
                  <a:prstClr val="black"/>
                </a:solidFill>
              </a:rPr>
              <a:t>) 3 </a:t>
            </a:r>
            <a:r>
              <a:rPr lang="es-ES" sz="1800" dirty="0" err="1">
                <a:solidFill>
                  <a:prstClr val="black"/>
                </a:solidFill>
              </a:rPr>
              <a:t>bider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handitzen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dute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ZTEa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izateko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arriskua</a:t>
            </a:r>
            <a:r>
              <a:rPr lang="es-ES" sz="1800" dirty="0">
                <a:solidFill>
                  <a:prstClr val="black"/>
                </a:solidFill>
              </a:rPr>
              <a:t>; </a:t>
            </a:r>
            <a:r>
              <a:rPr lang="es-ES" sz="1800" dirty="0" err="1">
                <a:solidFill>
                  <a:prstClr val="black"/>
                </a:solidFill>
              </a:rPr>
              <a:t>intzidentzia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haundiagoa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lehen</a:t>
            </a:r>
            <a:r>
              <a:rPr lang="es-ES" sz="1800" dirty="0">
                <a:solidFill>
                  <a:prstClr val="black"/>
                </a:solidFill>
              </a:rPr>
              <a:t> 2 </a:t>
            </a:r>
            <a:r>
              <a:rPr lang="es-ES" sz="1800" dirty="0" err="1">
                <a:solidFill>
                  <a:prstClr val="black"/>
                </a:solidFill>
              </a:rPr>
              <a:t>astetan</a:t>
            </a:r>
            <a:endParaRPr lang="es-ES" sz="180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defRPr/>
            </a:pPr>
            <a:r>
              <a:rPr lang="es-ES" sz="2000" dirty="0" err="1">
                <a:solidFill>
                  <a:srgbClr val="4E9EBA"/>
                </a:solidFill>
              </a:rPr>
              <a:t>Neurri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orokorrak</a:t>
            </a:r>
            <a:r>
              <a:rPr lang="es-ES" sz="1800" dirty="0">
                <a:solidFill>
                  <a:prstClr val="black"/>
                </a:solidFill>
              </a:rPr>
              <a:t>: </a:t>
            </a:r>
            <a:r>
              <a:rPr lang="es-ES" sz="1800" dirty="0" err="1">
                <a:solidFill>
                  <a:prstClr val="black"/>
                </a:solidFill>
              </a:rPr>
              <a:t>maiz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ibiltzea</a:t>
            </a:r>
            <a:r>
              <a:rPr lang="es-ES" sz="1800" dirty="0">
                <a:solidFill>
                  <a:prstClr val="black"/>
                </a:solidFill>
              </a:rPr>
              <a:t>, </a:t>
            </a:r>
            <a:r>
              <a:rPr lang="es-ES" sz="1800" dirty="0" err="1">
                <a:solidFill>
                  <a:prstClr val="black"/>
                </a:solidFill>
              </a:rPr>
              <a:t>zangosagarrak</a:t>
            </a:r>
            <a:r>
              <a:rPr lang="es-ES" sz="1800" dirty="0">
                <a:solidFill>
                  <a:prstClr val="black"/>
                </a:solidFill>
              </a:rPr>
              <a:t> eta </a:t>
            </a:r>
            <a:r>
              <a:rPr lang="es-ES" sz="1800" dirty="0" err="1">
                <a:solidFill>
                  <a:prstClr val="black"/>
                </a:solidFill>
              </a:rPr>
              <a:t>belaunak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indartzeko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ariketak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egitea</a:t>
            </a:r>
            <a:r>
              <a:rPr lang="es-ES" sz="1800" dirty="0">
                <a:solidFill>
                  <a:prstClr val="black"/>
                </a:solidFill>
              </a:rPr>
              <a:t>, </a:t>
            </a:r>
            <a:r>
              <a:rPr lang="es-ES" sz="1800" dirty="0" err="1">
                <a:solidFill>
                  <a:prstClr val="black"/>
                </a:solidFill>
              </a:rPr>
              <a:t>behar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bezala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hidratatzea</a:t>
            </a:r>
            <a:r>
              <a:rPr lang="es-ES" sz="1800" dirty="0">
                <a:solidFill>
                  <a:prstClr val="black"/>
                </a:solidFill>
              </a:rPr>
              <a:t>, arropa </a:t>
            </a:r>
            <a:r>
              <a:rPr lang="es-ES" sz="1800" dirty="0" err="1">
                <a:solidFill>
                  <a:prstClr val="black"/>
                </a:solidFill>
              </a:rPr>
              <a:t>esturik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ez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erabiltzea</a:t>
            </a:r>
            <a:endParaRPr lang="es-ES" sz="180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defRPr/>
            </a:pPr>
            <a:r>
              <a:rPr lang="es-ES" sz="2000" dirty="0" err="1">
                <a:solidFill>
                  <a:srgbClr val="4E9EBA"/>
                </a:solidFill>
              </a:rPr>
              <a:t>ZTEa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izateko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arrisku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handiagoa</a:t>
            </a:r>
            <a:r>
              <a:rPr lang="es-ES" sz="1800" dirty="0">
                <a:solidFill>
                  <a:prstClr val="black"/>
                </a:solidFill>
              </a:rPr>
              <a:t>: </a:t>
            </a:r>
            <a:r>
              <a:rPr lang="es-ES" sz="1800" dirty="0" err="1">
                <a:solidFill>
                  <a:prstClr val="black"/>
                </a:solidFill>
              </a:rPr>
              <a:t>belaunaren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azpitik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konpresio-galtzerdi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graduatu</a:t>
            </a:r>
            <a:r>
              <a:rPr lang="es-ES" sz="1800" dirty="0">
                <a:solidFill>
                  <a:prstClr val="black"/>
                </a:solidFill>
              </a:rPr>
              <a:t> </a:t>
            </a:r>
            <a:r>
              <a:rPr lang="es-ES" sz="1800" dirty="0" err="1">
                <a:solidFill>
                  <a:prstClr val="black"/>
                </a:solidFill>
              </a:rPr>
              <a:t>bilateralak</a:t>
            </a:r>
            <a:r>
              <a:rPr lang="es-ES" sz="1800" dirty="0">
                <a:solidFill>
                  <a:prstClr val="black"/>
                </a:solidFill>
              </a:rPr>
              <a:t> (</a:t>
            </a:r>
            <a:r>
              <a:rPr lang="es-ES" sz="1800" dirty="0" err="1">
                <a:solidFill>
                  <a:prstClr val="black"/>
                </a:solidFill>
              </a:rPr>
              <a:t>presioa</a:t>
            </a:r>
            <a:r>
              <a:rPr lang="es-ES" sz="1800" dirty="0">
                <a:solidFill>
                  <a:prstClr val="black"/>
                </a:solidFill>
              </a:rPr>
              <a:t>: 20-30 </a:t>
            </a:r>
            <a:r>
              <a:rPr lang="es-ES" sz="1800" dirty="0" err="1">
                <a:solidFill>
                  <a:prstClr val="black"/>
                </a:solidFill>
              </a:rPr>
              <a:t>mmHg</a:t>
            </a:r>
            <a:r>
              <a:rPr lang="es-ES" sz="1800" dirty="0">
                <a:solidFill>
                  <a:prstClr val="black"/>
                </a:solidFill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 err="1">
                <a:solidFill>
                  <a:srgbClr val="4E9EBA"/>
                </a:solidFill>
              </a:rPr>
              <a:t>ZTEa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izateko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arrisku</a:t>
            </a:r>
            <a:r>
              <a:rPr lang="es-ES" sz="2000" dirty="0">
                <a:solidFill>
                  <a:srgbClr val="4E9EBA"/>
                </a:solidFill>
              </a:rPr>
              <a:t> oso </a:t>
            </a:r>
            <a:r>
              <a:rPr lang="es-ES" sz="2000" dirty="0" err="1">
                <a:solidFill>
                  <a:srgbClr val="4E9EBA"/>
                </a:solidFill>
              </a:rPr>
              <a:t>handia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aintzat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daiteke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EZAAen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bidezko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edo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PMTHen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bidezko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antikoagulazio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profilaktikoa</a:t>
            </a:r>
            <a:endParaRPr lang="es-ES" sz="2400" b="1" dirty="0">
              <a:solidFill>
                <a:srgbClr val="4E9EBA"/>
              </a:solidFill>
              <a:latin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s-ES" sz="1800" dirty="0" err="1">
                <a:latin typeface="Calibri" panose="020F0502020204030204"/>
              </a:rPr>
              <a:t>Tratamendu</a:t>
            </a:r>
            <a:r>
              <a:rPr lang="es-ES" sz="1800" dirty="0">
                <a:latin typeface="Calibri" panose="020F0502020204030204"/>
              </a:rPr>
              <a:t> </a:t>
            </a:r>
            <a:r>
              <a:rPr lang="es-ES" sz="1800" dirty="0" err="1">
                <a:latin typeface="Calibri" panose="020F0502020204030204"/>
              </a:rPr>
              <a:t>antikoagulatzaile</a:t>
            </a:r>
            <a:r>
              <a:rPr lang="es-ES" sz="1800" dirty="0">
                <a:latin typeface="Calibri" panose="020F0502020204030204"/>
              </a:rPr>
              <a:t> </a:t>
            </a:r>
            <a:r>
              <a:rPr lang="es-ES" sz="1800" dirty="0" err="1">
                <a:latin typeface="Calibri" panose="020F0502020204030204"/>
              </a:rPr>
              <a:t>profilaktikoan</a:t>
            </a:r>
            <a:r>
              <a:rPr lang="es-ES" sz="1800" dirty="0">
                <a:latin typeface="Calibri" panose="020F0502020204030204"/>
              </a:rPr>
              <a:t> </a:t>
            </a:r>
            <a:r>
              <a:rPr lang="es-ES" sz="1800" dirty="0" err="1">
                <a:latin typeface="Calibri" panose="020F0502020204030204"/>
              </a:rPr>
              <a:t>dauden</a:t>
            </a:r>
            <a:r>
              <a:rPr lang="es-ES" sz="1800" dirty="0">
                <a:latin typeface="Calibri" panose="020F0502020204030204"/>
              </a:rPr>
              <a:t> </a:t>
            </a:r>
            <a:r>
              <a:rPr lang="es-ES" sz="1800" dirty="0" err="1">
                <a:latin typeface="Calibri" panose="020F0502020204030204"/>
              </a:rPr>
              <a:t>edo</a:t>
            </a:r>
            <a:r>
              <a:rPr lang="es-ES" sz="1800" dirty="0">
                <a:latin typeface="Calibri" panose="020F0502020204030204"/>
              </a:rPr>
              <a:t> </a:t>
            </a:r>
            <a:r>
              <a:rPr lang="es-ES" sz="1800" dirty="0" err="1">
                <a:latin typeface="Calibri" panose="020F0502020204030204"/>
              </a:rPr>
              <a:t>antikoagulatzaileak</a:t>
            </a:r>
            <a:r>
              <a:rPr lang="es-ES" sz="1800" dirty="0">
                <a:latin typeface="Calibri" panose="020F0502020204030204"/>
              </a:rPr>
              <a:t> </a:t>
            </a:r>
            <a:r>
              <a:rPr lang="es-ES" sz="1800" dirty="0" err="1">
                <a:latin typeface="Calibri" panose="020F0502020204030204"/>
              </a:rPr>
              <a:t>tratamendu-dosietan</a:t>
            </a:r>
            <a:r>
              <a:rPr lang="es-ES" sz="1800" dirty="0">
                <a:latin typeface="Calibri" panose="020F0502020204030204"/>
              </a:rPr>
              <a:t> </a:t>
            </a:r>
            <a:r>
              <a:rPr lang="es-ES" sz="1800" dirty="0" err="1">
                <a:latin typeface="Calibri" panose="020F0502020204030204"/>
              </a:rPr>
              <a:t>hartzen</a:t>
            </a:r>
            <a:r>
              <a:rPr lang="es-ES" sz="1800" dirty="0">
                <a:latin typeface="Calibri" panose="020F0502020204030204"/>
              </a:rPr>
              <a:t> </a:t>
            </a:r>
            <a:r>
              <a:rPr lang="es-ES" sz="1800" dirty="0" err="1">
                <a:latin typeface="Calibri" panose="020F0502020204030204"/>
              </a:rPr>
              <a:t>ari</a:t>
            </a:r>
            <a:r>
              <a:rPr lang="es-ES" sz="1800" dirty="0">
                <a:latin typeface="Calibri" panose="020F0502020204030204"/>
              </a:rPr>
              <a:t> </a:t>
            </a:r>
            <a:r>
              <a:rPr lang="es-ES" sz="1800" dirty="0" err="1">
                <a:latin typeface="Calibri" panose="020F0502020204030204"/>
              </a:rPr>
              <a:t>diren</a:t>
            </a:r>
            <a:r>
              <a:rPr lang="es-ES" sz="1800" dirty="0">
                <a:latin typeface="Calibri" panose="020F0502020204030204"/>
              </a:rPr>
              <a:t> </a:t>
            </a:r>
            <a:r>
              <a:rPr lang="es-ES" sz="1800" dirty="0" err="1">
                <a:latin typeface="Calibri" panose="020F0502020204030204"/>
              </a:rPr>
              <a:t>bidaiariek</a:t>
            </a:r>
            <a:r>
              <a:rPr lang="es-ES" sz="1800" dirty="0">
                <a:latin typeface="Calibri" panose="020F0502020204030204"/>
              </a:rPr>
              <a:t> </a:t>
            </a:r>
            <a:r>
              <a:rPr lang="es-ES" sz="1800" dirty="0" err="1">
                <a:latin typeface="Calibri" panose="020F0502020204030204"/>
              </a:rPr>
              <a:t>ez</a:t>
            </a:r>
            <a:r>
              <a:rPr lang="es-ES" sz="1800" dirty="0">
                <a:latin typeface="Calibri" panose="020F0502020204030204"/>
              </a:rPr>
              <a:t> </a:t>
            </a:r>
            <a:r>
              <a:rPr lang="es-ES" sz="1800" dirty="0" err="1">
                <a:latin typeface="Calibri" panose="020F0502020204030204"/>
              </a:rPr>
              <a:t>dute</a:t>
            </a:r>
            <a:r>
              <a:rPr lang="es-ES" sz="1800" dirty="0">
                <a:latin typeface="Calibri" panose="020F0502020204030204"/>
              </a:rPr>
              <a:t> </a:t>
            </a:r>
            <a:r>
              <a:rPr lang="es-ES" sz="1800" dirty="0" err="1">
                <a:latin typeface="Calibri" panose="020F0502020204030204"/>
              </a:rPr>
              <a:t>profilaxi</a:t>
            </a:r>
            <a:r>
              <a:rPr lang="es-ES" sz="1800" dirty="0">
                <a:latin typeface="Calibri" panose="020F0502020204030204"/>
              </a:rPr>
              <a:t> </a:t>
            </a:r>
            <a:r>
              <a:rPr lang="es-ES" sz="1800" dirty="0" err="1">
                <a:latin typeface="Calibri" panose="020F0502020204030204"/>
              </a:rPr>
              <a:t>osagarririk</a:t>
            </a:r>
            <a:r>
              <a:rPr lang="es-ES" sz="1800" dirty="0">
                <a:latin typeface="Calibri" panose="020F0502020204030204"/>
              </a:rPr>
              <a:t> </a:t>
            </a:r>
            <a:r>
              <a:rPr lang="es-ES" sz="1800" dirty="0" err="1">
                <a:latin typeface="Calibri" panose="020F0502020204030204"/>
              </a:rPr>
              <a:t>behar</a:t>
            </a:r>
            <a:endParaRPr kumimoji="0" lang="es-E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16946" y="1151024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81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POPULAZIO BEREZIEI DOSIA DOITZEA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5" y="1463040"/>
            <a:ext cx="11135103" cy="48795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16945" y="924521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6" y="966346"/>
            <a:ext cx="5133040" cy="371326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86" y="1190316"/>
            <a:ext cx="5876032" cy="348929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13" y="4679607"/>
            <a:ext cx="6315282" cy="14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Aurkibidea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29539" y="1452206"/>
            <a:ext cx="9601200" cy="3962401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</a:pPr>
            <a:r>
              <a:rPr lang="es-ES" dirty="0">
                <a:solidFill>
                  <a:schemeClr val="bg1"/>
                </a:solidFill>
              </a:rPr>
              <a:t>SARRERA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dirty="0">
                <a:solidFill>
                  <a:schemeClr val="bg1"/>
                </a:solidFill>
              </a:rPr>
              <a:t>PRINTZIPIO AKTIBO BAKOITZERAKO ONARTUTAKO INDIKAZIOAK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dirty="0">
                <a:solidFill>
                  <a:schemeClr val="bg1"/>
                </a:solidFill>
              </a:rPr>
              <a:t>PMTHEK ETA FONDAPARINUXAK INDIKAZIO NAGUSIETAN DUTEN ERAGINKORTASUNA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dirty="0">
                <a:solidFill>
                  <a:schemeClr val="bg1"/>
                </a:solidFill>
              </a:rPr>
              <a:t>EGOERA BEREZIETAN DAUDEN PAZIENTEAK: MINBIZIA, HAURDUNALDIA PUERPERIOA ETA EDOSKITZAROA, COVID-19A, HEGALDI LUZEAK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dirty="0">
                <a:solidFill>
                  <a:schemeClr val="bg1"/>
                </a:solidFill>
              </a:rPr>
              <a:t>POPULAZIO BEREZIEI DOSIA DOITZEA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dirty="0">
                <a:solidFill>
                  <a:schemeClr val="bg1"/>
                </a:solidFill>
              </a:rPr>
              <a:t>SEGURTASUNA: ONDORIO KALTEGARRIAK, KONTRAINDIKAZIOAK ETA ARRETA-NEURRIAK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dirty="0">
                <a:solidFill>
                  <a:schemeClr val="bg1"/>
                </a:solidFill>
              </a:rPr>
              <a:t>JARRAIPENA: TRATAMENDUAREN AURRETIK, TRATAMENDUAN ZEHAR ETA TRATAMENDUAREN ONDOREN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dirty="0">
                <a:solidFill>
                  <a:schemeClr val="bg1"/>
                </a:solidFill>
              </a:rPr>
              <a:t>HEPARINEN ETA FONDAPARINUXAREN ETA GAINERAKO ANTIKOAGULATZAILEEN ARTEKKO TRANTSIZIOAK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dirty="0">
                <a:solidFill>
                  <a:schemeClr val="bg1"/>
                </a:solidFill>
              </a:rPr>
              <a:t>ZUBI-TERAPIA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dirty="0">
                <a:solidFill>
                  <a:schemeClr val="bg1"/>
                </a:solidFill>
              </a:rPr>
              <a:t>KOSTU KONPARATIBOAK</a:t>
            </a:r>
          </a:p>
          <a:p>
            <a:pPr marL="342900" indent="-342900" algn="just">
              <a:lnSpc>
                <a:spcPct val="110000"/>
              </a:lnSpc>
            </a:pPr>
            <a:r>
              <a:rPr lang="es-ES" dirty="0">
                <a:solidFill>
                  <a:schemeClr val="bg1"/>
                </a:solidFill>
              </a:rPr>
              <a:t>PAZIENTEENTZAKO INFORMAZIOA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" name="Conector recto 9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719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1" y="83695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SEGURTASUNA: ONDORIO KALTEGARRIAK, KONTRAINDIKAZIOAK ETA ARRETA-NEURRIAK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5" y="1463040"/>
            <a:ext cx="11135103" cy="48795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16945" y="981474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63122" y="1121154"/>
            <a:ext cx="11451301" cy="236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4E9EBA"/>
                </a:solidFill>
              </a:rPr>
              <a:t>Hemorragia: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konplikazio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ohikoena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eta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onartuena</a:t>
            </a:r>
            <a:endParaRPr kumimoji="0" lang="es-ES" sz="1800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i="0" u="none" strike="noStrike" kern="1200" cap="none" spc="0" normalizeH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 (</a:t>
            </a:r>
            <a:r>
              <a:rPr kumimoji="0" lang="es-ES" sz="1800" i="0" u="none" strike="noStrike" kern="1200" cap="none" spc="0" normalizeH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heparinak</a:t>
            </a:r>
            <a:r>
              <a:rPr kumimoji="0" lang="es-ES" sz="1800" i="0" u="none" strike="noStrike" kern="1200" cap="none" spc="0" normalizeH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i="0" u="none" strike="noStrike" kern="1200" cap="none" spc="0" normalizeH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eragindako</a:t>
            </a:r>
            <a:r>
              <a:rPr kumimoji="0" lang="es-ES" sz="1800" i="0" u="none" strike="noStrike" kern="1200" cap="none" spc="0" normalizeH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i="0" u="none" strike="noStrike" kern="1200" cap="none" spc="0" normalizeH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tronbozitopenia</a:t>
            </a:r>
            <a:r>
              <a:rPr kumimoji="0" lang="es-ES" sz="1800" i="0" u="none" strike="noStrike" kern="1200" cap="none" spc="0" normalizeH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ohiko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konplikazioa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baina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larria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</a:rPr>
              <a:t>infradiagnostikatua</a:t>
            </a:r>
            <a:endParaRPr lang="es-ES" dirty="0">
              <a:solidFill>
                <a:srgbClr val="4E9EBA"/>
              </a:solidFill>
              <a:latin typeface="Calibri" panose="020F0502020204030204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Sintoma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nagusia</a:t>
            </a:r>
            <a:r>
              <a:rPr lang="es-ES" dirty="0">
                <a:solidFill>
                  <a:prstClr val="black"/>
                </a:solidFill>
              </a:rPr>
              <a:t>: </a:t>
            </a:r>
            <a:r>
              <a:rPr lang="es-ES" dirty="0" err="1">
                <a:solidFill>
                  <a:prstClr val="black"/>
                </a:solidFill>
              </a:rPr>
              <a:t>plaketa-kontaketa</a:t>
            </a:r>
            <a:r>
              <a:rPr lang="es-ES" dirty="0">
                <a:solidFill>
                  <a:prstClr val="black"/>
                </a:solidFill>
              </a:rPr>
              <a:t> % 50 </a:t>
            </a:r>
            <a:r>
              <a:rPr lang="es-ES" dirty="0" err="1">
                <a:solidFill>
                  <a:prstClr val="black"/>
                </a:solidFill>
              </a:rPr>
              <a:t>gutxitu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balio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basalei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dagokienez</a:t>
            </a:r>
            <a:r>
              <a:rPr lang="es-ES" dirty="0">
                <a:solidFill>
                  <a:prstClr val="black"/>
                </a:solidFill>
              </a:rPr>
              <a:t>, </a:t>
            </a:r>
            <a:r>
              <a:rPr lang="es-ES" dirty="0" err="1">
                <a:solidFill>
                  <a:prstClr val="black"/>
                </a:solidFill>
              </a:rPr>
              <a:t>edo</a:t>
            </a:r>
            <a:r>
              <a:rPr lang="es-ES" dirty="0">
                <a:solidFill>
                  <a:prstClr val="black"/>
                </a:solidFill>
              </a:rPr>
              <a:t> heparina </a:t>
            </a:r>
            <a:r>
              <a:rPr lang="es-ES" dirty="0" err="1">
                <a:solidFill>
                  <a:prstClr val="black"/>
                </a:solidFill>
              </a:rPr>
              <a:t>bidezko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tratamendua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hasi</a:t>
            </a:r>
            <a:r>
              <a:rPr lang="es-ES" dirty="0">
                <a:solidFill>
                  <a:prstClr val="black"/>
                </a:solidFill>
              </a:rPr>
              <a:t> eta 5-14 </a:t>
            </a:r>
            <a:r>
              <a:rPr lang="es-ES" dirty="0" err="1">
                <a:solidFill>
                  <a:prstClr val="black"/>
                </a:solidFill>
              </a:rPr>
              <a:t>egunera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konplikazio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tronbotikoak</a:t>
            </a:r>
            <a:endParaRPr lang="es-ES" dirty="0">
              <a:solidFill>
                <a:prstClr val="black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Susmo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klinikoa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badago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: heparina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eten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eta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ordezko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antikoagulatzaileak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erabilitzea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baloratu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kumimoji="0" lang="es-ES" sz="1800" i="0" u="none" strike="noStrike" kern="1200" cap="none" spc="0" normalizeH="0" baseline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</a:rPr>
              <a:t>Larruazaleko</a:t>
            </a:r>
            <a:r>
              <a:rPr kumimoji="0" lang="es-ES" sz="1800" i="0" u="none" strike="noStrike" kern="1200" cap="none" spc="0" normalizeH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1800" i="0" u="none" strike="noStrike" kern="1200" cap="none" spc="0" normalizeH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</a:rPr>
              <a:t>lesioak</a:t>
            </a:r>
            <a:r>
              <a:rPr kumimoji="0" lang="es-ES" sz="1800" i="0" u="none" strike="noStrike" kern="1200" cap="none" spc="0" normalizeH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kumimoji="0" lang="es-ES" sz="1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alergikoak</a:t>
            </a:r>
            <a:r>
              <a:rPr kumimoji="0" lang="es-ES" sz="1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eta </a:t>
            </a:r>
            <a:r>
              <a:rPr kumimoji="0" lang="es-ES" sz="1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ez-alergikoak</a:t>
            </a:r>
            <a:r>
              <a:rPr kumimoji="0" lang="es-ES" sz="1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, l</a:t>
            </a:r>
            <a:r>
              <a:rPr lang="es-ES" dirty="0" err="1"/>
              <a:t>arruazaleko</a:t>
            </a:r>
            <a:r>
              <a:rPr lang="es-ES" dirty="0"/>
              <a:t> </a:t>
            </a:r>
            <a:r>
              <a:rPr lang="es-ES" dirty="0" err="1"/>
              <a:t>nekrosia</a:t>
            </a:r>
            <a:endParaRPr lang="es-ES" dirty="0"/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kumimoji="0" lang="es-ES" sz="1800" i="0" u="none" strike="noStrike" kern="1200" cap="none" spc="0" normalizeH="0" baseline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</a:rPr>
              <a:t>Hiperpotasemia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jarraipena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egin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behar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zaio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bereziki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tratamenduak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&gt;7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egun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irauten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badu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eta </a:t>
            </a:r>
            <a:r>
              <a:rPr lang="es-ES" dirty="0" err="1">
                <a:solidFill>
                  <a:prstClr val="black"/>
                </a:solidFill>
              </a:rPr>
              <a:t>giltzurruneko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gaixotasun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kronikoa</a:t>
            </a:r>
            <a:r>
              <a:rPr lang="es-ES" dirty="0">
                <a:solidFill>
                  <a:prstClr val="black"/>
                </a:solidFill>
              </a:rPr>
              <a:t> </a:t>
            </a:r>
            <a:r>
              <a:rPr lang="es-ES" dirty="0" err="1">
                <a:solidFill>
                  <a:prstClr val="black"/>
                </a:solidFill>
              </a:rPr>
              <a:t>badago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51" y="3610394"/>
            <a:ext cx="5137359" cy="24774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496" y="3593102"/>
            <a:ext cx="5929927" cy="24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3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JARRAIPENA: TRATAMENDUAREN AURRETIK, TRATAMENDUAN ZEHAR ETA TRATAMENDUAREN ONDOREN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5" y="1463040"/>
            <a:ext cx="11135103" cy="48795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16946" y="1067655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48887" y="1158281"/>
            <a:ext cx="1102954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1" dirty="0" err="1">
                <a:solidFill>
                  <a:srgbClr val="4E9EBA"/>
                </a:solidFill>
                <a:latin typeface="Calibri" panose="020F0502020204030204"/>
              </a:rPr>
              <a:t>Hasierako</a:t>
            </a:r>
            <a:r>
              <a:rPr lang="es-ES" b="1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b="1" dirty="0" err="1">
                <a:solidFill>
                  <a:srgbClr val="4E9EBA"/>
                </a:solidFill>
                <a:latin typeface="Calibri" panose="020F0502020204030204"/>
              </a:rPr>
              <a:t>probak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Azpiko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nahasmendu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hemorragikoei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edo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duela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gutxiko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traumei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edo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kirurgia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buruzko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historia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osoa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Hemograma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Koagulazio-azterketak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Kreatinina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serikoa</a:t>
            </a:r>
            <a:endParaRPr lang="es-ES" dirty="0">
              <a:solidFill>
                <a:prstClr val="black"/>
              </a:solidFill>
              <a:latin typeface="Calibri" panose="020F0502020204030204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Arriskuko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pazienteetan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elektrolito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serikoak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tratamendua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hasi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aurretik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eta,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erregularrean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kontrolatu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baldin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eta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tratamenduak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&gt;7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egun</a:t>
            </a:r>
            <a:endParaRPr kumimoji="0" lang="es-ES" sz="1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Tratamenduak</a:t>
            </a:r>
            <a:r>
              <a:rPr kumimoji="0" lang="es-ES" sz="1800" b="1" i="0" u="none" strike="noStrike" kern="1200" cap="none" spc="0" normalizeH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irauten</a:t>
            </a:r>
            <a:r>
              <a:rPr kumimoji="0" lang="es-ES" sz="1800" b="1" i="0" u="none" strike="noStrike" kern="1200" cap="none" spc="0" normalizeH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duen</a:t>
            </a:r>
            <a:r>
              <a:rPr kumimoji="0" lang="es-ES" sz="1800" b="1" i="0" u="none" strike="noStrike" kern="1200" cap="none" spc="0" normalizeH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bitartean</a:t>
            </a:r>
            <a:r>
              <a:rPr kumimoji="0" lang="es-ES" sz="1800" b="1" i="0" u="none" strike="noStrike" kern="1200" cap="none" spc="0" normalizeH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s-ES" dirty="0">
                <a:latin typeface="Calibri" panose="020F0502020204030204"/>
              </a:rPr>
              <a:t>p</a:t>
            </a:r>
            <a:r>
              <a:rPr kumimoji="0" lang="es-ES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laketa-kontaketa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AntiXaren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maila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monitorizatzea</a:t>
            </a:r>
            <a:r>
              <a:rPr lang="es-ES" dirty="0">
                <a:solidFill>
                  <a:prstClr val="black"/>
                </a:solidFill>
              </a:rPr>
              <a:t>: 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gomendatze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Salbuespenak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giltzurruneko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gaixotasun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kronikoa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muturreko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gorputz-pisua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edo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klinikoki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esanguratsua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den hemorragia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TPADa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eta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koagulazio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aktibatuaren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denbora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ez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dira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egokiak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ezta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fidagarriak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ere,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monitorizazioa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egiteko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36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HEPARINEN ETA FONDAPARINUXAREN ETA GAINERAKO ANTIKOAGULATZAILEEN ARTEKO TRANTSIZIOA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5" y="1463040"/>
            <a:ext cx="11135103" cy="48795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16946" y="1067655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48887" y="1158281"/>
            <a:ext cx="11029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1" y="1379671"/>
            <a:ext cx="9754329" cy="442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82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ZUBI-TERAPIA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5" y="1463040"/>
            <a:ext cx="11135103" cy="48795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03753" y="852936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53006" y="1065403"/>
            <a:ext cx="10939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Kasu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gehienetan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,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zubi-terapiak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ez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dakar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onurarik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arrisku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tronboenbolikoa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murrizteari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begira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, eta,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aldiz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,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odoljario-arriskua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handitzen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du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" dirty="0" err="1">
                <a:latin typeface="Calibri" panose="020F0502020204030204"/>
              </a:rPr>
              <a:t>Beti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ebaluatu</a:t>
            </a:r>
            <a:r>
              <a:rPr lang="es-ES" dirty="0">
                <a:latin typeface="Calibri" panose="020F0502020204030204"/>
              </a:rPr>
              <a:t> </a:t>
            </a:r>
            <a:r>
              <a:rPr lang="es-ES" dirty="0" err="1">
                <a:latin typeface="Calibri" panose="020F0502020204030204"/>
              </a:rPr>
              <a:t>behar</a:t>
            </a:r>
            <a:r>
              <a:rPr lang="es-ES" dirty="0"/>
              <a:t> da </a:t>
            </a:r>
            <a:r>
              <a:rPr lang="es-ES" dirty="0" err="1"/>
              <a:t>pazientearen</a:t>
            </a:r>
            <a:r>
              <a:rPr lang="es-ES" dirty="0"/>
              <a:t> </a:t>
            </a:r>
            <a:r>
              <a:rPr lang="es-ES" dirty="0" err="1"/>
              <a:t>arrisku</a:t>
            </a:r>
            <a:r>
              <a:rPr lang="es-ES" dirty="0"/>
              <a:t> </a:t>
            </a:r>
            <a:r>
              <a:rPr lang="es-ES" dirty="0" err="1"/>
              <a:t>tronbotikoa</a:t>
            </a:r>
            <a:r>
              <a:rPr lang="es-ES" dirty="0"/>
              <a:t> eta </a:t>
            </a:r>
            <a:r>
              <a:rPr lang="es-ES" dirty="0" err="1"/>
              <a:t>hemorragikoa</a:t>
            </a:r>
            <a:r>
              <a:rPr lang="es-ES" dirty="0"/>
              <a:t> eta </a:t>
            </a:r>
            <a:r>
              <a:rPr lang="es-ES" dirty="0" err="1"/>
              <a:t>prozedura</a:t>
            </a:r>
            <a:r>
              <a:rPr lang="es-ES" dirty="0"/>
              <a:t> </a:t>
            </a:r>
            <a:r>
              <a:rPr lang="es-ES" dirty="0" err="1"/>
              <a:t>beraren</a:t>
            </a:r>
            <a:r>
              <a:rPr lang="es-ES" dirty="0"/>
              <a:t> </a:t>
            </a:r>
            <a:r>
              <a:rPr lang="es-ES" dirty="0" err="1"/>
              <a:t>arrisku</a:t>
            </a:r>
            <a:r>
              <a:rPr lang="es-ES" dirty="0"/>
              <a:t> </a:t>
            </a:r>
            <a:r>
              <a:rPr lang="es-ES" dirty="0" err="1"/>
              <a:t>hemorragikoa</a:t>
            </a:r>
            <a:endParaRPr lang="es-ES" dirty="0">
              <a:latin typeface="Calibri" panose="020F0502020204030204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01644" y="2239972"/>
            <a:ext cx="526012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b="1" dirty="0">
              <a:solidFill>
                <a:srgbClr val="4E9EBA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b="1" dirty="0" err="1">
                <a:solidFill>
                  <a:srgbClr val="4E9EBA"/>
                </a:solidFill>
                <a:latin typeface="Calibri" panose="020F0502020204030204"/>
              </a:rPr>
              <a:t>Zubi</a:t>
            </a:r>
            <a:r>
              <a:rPr lang="es-ES" b="1" dirty="0">
                <a:solidFill>
                  <a:srgbClr val="4E9EBA"/>
                </a:solidFill>
                <a:latin typeface="Calibri" panose="020F0502020204030204"/>
              </a:rPr>
              <a:t>-terapia </a:t>
            </a:r>
            <a:r>
              <a:rPr lang="es-ES" b="1" dirty="0" err="1">
                <a:solidFill>
                  <a:srgbClr val="4E9EBA"/>
                </a:solidFill>
                <a:latin typeface="Calibri" panose="020F0502020204030204"/>
              </a:rPr>
              <a:t>gomendatuko</a:t>
            </a:r>
            <a:r>
              <a:rPr lang="es-ES" b="1" dirty="0">
                <a:solidFill>
                  <a:srgbClr val="4E9EBA"/>
                </a:solidFill>
                <a:latin typeface="Calibri" panose="020F0502020204030204"/>
              </a:rPr>
              <a:t> da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s-ES" sz="1100" dirty="0">
              <a:solidFill>
                <a:srgbClr val="4E9EBA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Pazientea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AVK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hartzen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ari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bada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: 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arrisku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tronboenboliko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handia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duten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paziente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hautatuetan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PMTHaren</a:t>
            </a:r>
            <a:r>
              <a:rPr kumimoji="0" lang="es-E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kasuan</a:t>
            </a:r>
            <a:r>
              <a:rPr kumimoji="0" lang="es-E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s-ES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dosi</a:t>
            </a:r>
            <a:r>
              <a:rPr kumimoji="0" lang="es-E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terapeutikoak</a:t>
            </a:r>
            <a:r>
              <a:rPr kumimoji="0" lang="es-E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edo</a:t>
            </a:r>
            <a:r>
              <a:rPr kumimoji="0" lang="es-E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bitarteko</a:t>
            </a:r>
            <a:r>
              <a:rPr kumimoji="0" lang="es-E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dosiak</a:t>
            </a:r>
            <a:r>
              <a:rPr kumimoji="0" lang="es-E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erabiliko</a:t>
            </a:r>
            <a:r>
              <a:rPr kumimoji="0" lang="es-E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dira</a:t>
            </a:r>
            <a:r>
              <a:rPr kumimoji="0" lang="es-E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s-ES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ez</a:t>
            </a:r>
            <a:r>
              <a:rPr kumimoji="0" lang="es-E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profilaktikoak</a:t>
            </a:r>
            <a:r>
              <a:rPr kumimoji="0" lang="es-E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   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He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parina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dosi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antikoagulatzaileetan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hartzen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hasi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     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behar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da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berriz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, hemostasia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egokia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denean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  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Pazientea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EZAA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hartzen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ari</a:t>
            </a:r>
            <a:r>
              <a:rPr lang="es-ES" dirty="0">
                <a:solidFill>
                  <a:srgbClr val="4E9EBA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Calibri" panose="020F0502020204030204"/>
              </a:rPr>
              <a:t>bada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ez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da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gomendatzen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PMTH/HEF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bidezko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Calibri" panose="020F0502020204030204"/>
              </a:rPr>
              <a:t>zubi-tratamendua</a:t>
            </a:r>
            <a:endParaRPr lang="es-ES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00" y="2193943"/>
            <a:ext cx="5720003" cy="35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66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KOSTU KONPARATIBOAK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5" y="1463040"/>
            <a:ext cx="11135103" cy="48795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03753" y="852936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77" y="1096250"/>
            <a:ext cx="7956508" cy="484801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941898" y="1890395"/>
            <a:ext cx="2662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Osakidetzan</a:t>
            </a:r>
            <a:r>
              <a:rPr lang="es-ES" dirty="0"/>
              <a:t> 2025 </a:t>
            </a:r>
            <a:r>
              <a:rPr lang="es-ES" dirty="0" err="1"/>
              <a:t>urtean</a:t>
            </a:r>
            <a:r>
              <a:rPr lang="es-ES" dirty="0"/>
              <a:t> </a:t>
            </a:r>
            <a:r>
              <a:rPr lang="es-ES" dirty="0" err="1"/>
              <a:t>preskribatutako</a:t>
            </a:r>
            <a:r>
              <a:rPr lang="es-ES" dirty="0"/>
              <a:t> </a:t>
            </a:r>
            <a:r>
              <a:rPr lang="es-ES" dirty="0" err="1"/>
              <a:t>PMTHen</a:t>
            </a:r>
            <a:r>
              <a:rPr lang="es-ES" dirty="0"/>
              <a:t> % 86 enoxaparina izan zen</a:t>
            </a:r>
          </a:p>
        </p:txBody>
      </p:sp>
    </p:spTree>
    <p:extLst>
      <p:ext uri="{BB962C8B-B14F-4D97-AF65-F5344CB8AC3E}">
        <p14:creationId xmlns:p14="http://schemas.microsoft.com/office/powerpoint/2010/main" val="3724818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52" y="120822"/>
            <a:ext cx="10856797" cy="1037459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PAZIENTEENTZAKO INFORMAZIOA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5" y="1463040"/>
            <a:ext cx="11135103" cy="48795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03753" y="852936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08" y="954699"/>
            <a:ext cx="7230484" cy="328658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01" y="4077020"/>
            <a:ext cx="7230484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59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268" y="714893"/>
            <a:ext cx="9236826" cy="147447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Informazio gehiago eta bibliografia…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809" y="2095759"/>
            <a:ext cx="3276600" cy="338137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4000" dirty="0">
                <a:hlinkClick r:id="rId3"/>
              </a:rPr>
              <a:t>INFAC 34 LIBURUKIA, 4. </a:t>
            </a:r>
            <a:r>
              <a:rPr lang="es-ES" sz="4000" dirty="0" err="1">
                <a:hlinkClick r:id="rId3"/>
              </a:rPr>
              <a:t>Zk</a:t>
            </a:r>
            <a:endParaRPr lang="es-ES" sz="4000" dirty="0">
              <a:hlinkClick r:id="rId4"/>
            </a:endParaRPr>
          </a:p>
          <a:p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8237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SARRERA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9545" y="1520982"/>
            <a:ext cx="10447699" cy="4019739"/>
          </a:xfrm>
        </p:spPr>
        <p:txBody>
          <a:bodyPr>
            <a:normAutofit/>
          </a:bodyPr>
          <a:lstStyle/>
          <a:p>
            <a:r>
              <a:rPr lang="es-ES" sz="2000" dirty="0" err="1"/>
              <a:t>PMTHak</a:t>
            </a:r>
            <a:r>
              <a:rPr lang="es-ES" sz="2000" dirty="0"/>
              <a:t> </a:t>
            </a:r>
            <a:r>
              <a:rPr lang="es-ES" sz="2000" dirty="0" err="1"/>
              <a:t>HEFari</a:t>
            </a:r>
            <a:r>
              <a:rPr lang="es-ES" sz="2000" dirty="0"/>
              <a:t> </a:t>
            </a:r>
            <a:r>
              <a:rPr lang="es-ES" sz="2000" dirty="0" err="1"/>
              <a:t>despolimerizazio</a:t>
            </a:r>
            <a:r>
              <a:rPr lang="es-ES" sz="2000" dirty="0"/>
              <a:t> </a:t>
            </a:r>
            <a:r>
              <a:rPr lang="es-ES" sz="2000" dirty="0" err="1"/>
              <a:t>kimikoko</a:t>
            </a:r>
            <a:r>
              <a:rPr lang="es-ES" sz="2000" dirty="0"/>
              <a:t> </a:t>
            </a:r>
            <a:r>
              <a:rPr lang="es-ES" sz="2000" dirty="0" err="1"/>
              <a:t>edo</a:t>
            </a:r>
            <a:r>
              <a:rPr lang="es-ES" sz="2000" dirty="0"/>
              <a:t> </a:t>
            </a:r>
            <a:r>
              <a:rPr lang="es-ES" sz="2000" dirty="0" err="1"/>
              <a:t>entzimatikoko</a:t>
            </a:r>
            <a:r>
              <a:rPr lang="es-ES" sz="2000" dirty="0"/>
              <a:t> </a:t>
            </a:r>
            <a:r>
              <a:rPr lang="es-ES" sz="2000" dirty="0" err="1"/>
              <a:t>prozesuak</a:t>
            </a:r>
            <a:r>
              <a:rPr lang="es-ES" sz="2000" dirty="0"/>
              <a:t> </a:t>
            </a:r>
            <a:r>
              <a:rPr lang="es-ES" sz="2000" dirty="0" err="1"/>
              <a:t>aplikatuz</a:t>
            </a:r>
            <a:r>
              <a:rPr lang="es-ES" sz="2000" dirty="0"/>
              <a:t> </a:t>
            </a:r>
            <a:r>
              <a:rPr lang="es-ES" sz="2000" dirty="0" err="1"/>
              <a:t>lortzen</a:t>
            </a:r>
            <a:r>
              <a:rPr lang="es-ES" sz="2000" dirty="0"/>
              <a:t> </a:t>
            </a:r>
            <a:r>
              <a:rPr lang="es-ES" sz="2000" dirty="0" err="1"/>
              <a:t>dira</a:t>
            </a:r>
            <a:r>
              <a:rPr lang="es-ES" sz="2000" dirty="0"/>
              <a:t>: </a:t>
            </a:r>
            <a:r>
              <a:rPr lang="es-ES" sz="2000" dirty="0" err="1"/>
              <a:t>bioerabilgarritasun</a:t>
            </a:r>
            <a:r>
              <a:rPr lang="es-ES" sz="2000" dirty="0"/>
              <a:t> </a:t>
            </a:r>
            <a:r>
              <a:rPr lang="es-ES" sz="2000" dirty="0" err="1"/>
              <a:t>handiagoa</a:t>
            </a:r>
            <a:r>
              <a:rPr lang="es-ES" sz="2000" dirty="0"/>
              <a:t> (~% 90-100), </a:t>
            </a:r>
            <a:r>
              <a:rPr lang="es-ES" sz="2000" dirty="0" err="1"/>
              <a:t>farmakozinetika</a:t>
            </a:r>
            <a:r>
              <a:rPr lang="es-ES" sz="2000" dirty="0"/>
              <a:t> </a:t>
            </a:r>
            <a:r>
              <a:rPr lang="es-ES" sz="2000" dirty="0" err="1"/>
              <a:t>aurreikusgarriagoa</a:t>
            </a:r>
            <a:r>
              <a:rPr lang="es-ES" sz="2000" dirty="0"/>
              <a:t>, </a:t>
            </a:r>
            <a:r>
              <a:rPr lang="es-ES" sz="2000" dirty="0" err="1"/>
              <a:t>ondorio</a:t>
            </a:r>
            <a:r>
              <a:rPr lang="es-ES" sz="2000" dirty="0"/>
              <a:t> </a:t>
            </a:r>
            <a:r>
              <a:rPr lang="es-ES" sz="2000" dirty="0" err="1"/>
              <a:t>kaltegarrien</a:t>
            </a:r>
            <a:r>
              <a:rPr lang="es-ES" sz="2000" dirty="0"/>
              <a:t>, hala </a:t>
            </a:r>
            <a:r>
              <a:rPr lang="es-ES" sz="2000" dirty="0" err="1"/>
              <a:t>nola</a:t>
            </a:r>
            <a:r>
              <a:rPr lang="es-ES" sz="2000" dirty="0"/>
              <a:t> </a:t>
            </a:r>
            <a:r>
              <a:rPr lang="es-ES" sz="2000" dirty="0" err="1"/>
              <a:t>HETaren</a:t>
            </a:r>
            <a:r>
              <a:rPr lang="es-ES" sz="2000" dirty="0"/>
              <a:t> </a:t>
            </a:r>
            <a:r>
              <a:rPr lang="es-ES" sz="2000" dirty="0" err="1"/>
              <a:t>inzidentzian</a:t>
            </a:r>
            <a:r>
              <a:rPr lang="es-ES" sz="2000" dirty="0"/>
              <a:t> </a:t>
            </a:r>
            <a:r>
              <a:rPr lang="es-ES" sz="2000" dirty="0" err="1"/>
              <a:t>txikiagoa</a:t>
            </a:r>
            <a:endParaRPr lang="es-ES" sz="2000" dirty="0"/>
          </a:p>
          <a:p>
            <a:r>
              <a:rPr lang="es-ES" sz="2000" dirty="0"/>
              <a:t>Ez </a:t>
            </a:r>
            <a:r>
              <a:rPr lang="es-ES" sz="2000" dirty="0" err="1"/>
              <a:t>dute</a:t>
            </a:r>
            <a:r>
              <a:rPr lang="es-ES" sz="2000" dirty="0"/>
              <a:t> </a:t>
            </a:r>
            <a:r>
              <a:rPr lang="es-ES" sz="2000" dirty="0" err="1"/>
              <a:t>errutinazko</a:t>
            </a:r>
            <a:r>
              <a:rPr lang="es-ES" sz="2000" dirty="0"/>
              <a:t> </a:t>
            </a:r>
            <a:r>
              <a:rPr lang="es-ES" sz="2000" dirty="0" err="1"/>
              <a:t>monitorizaziorik</a:t>
            </a:r>
            <a:r>
              <a:rPr lang="es-ES" sz="2000" dirty="0"/>
              <a:t> </a:t>
            </a:r>
            <a:r>
              <a:rPr lang="es-ES" sz="2000" dirty="0" err="1"/>
              <a:t>eskatzen</a:t>
            </a:r>
            <a:r>
              <a:rPr lang="es-ES" sz="2000" dirty="0"/>
              <a:t>; </a:t>
            </a:r>
            <a:r>
              <a:rPr lang="es-ES" sz="2000" dirty="0" err="1"/>
              <a:t>larruazalpeko</a:t>
            </a:r>
            <a:r>
              <a:rPr lang="es-ES" sz="2000" dirty="0"/>
              <a:t> </a:t>
            </a:r>
            <a:r>
              <a:rPr lang="es-ES" sz="2000" dirty="0" err="1"/>
              <a:t>administrazioa</a:t>
            </a:r>
            <a:r>
              <a:rPr lang="es-ES" sz="2000" dirty="0">
                <a:sym typeface="Wingdings" panose="05000000000000000000" pitchFamily="2" charset="2"/>
              </a:rPr>
              <a:t></a:t>
            </a:r>
            <a:r>
              <a:rPr lang="es-ES" sz="2000" dirty="0"/>
              <a:t> </a:t>
            </a:r>
            <a:r>
              <a:rPr lang="es-ES" sz="2000" dirty="0" err="1"/>
              <a:t>anbulatorio</a:t>
            </a:r>
            <a:r>
              <a:rPr lang="es-ES" sz="2000" dirty="0"/>
              <a:t> eta </a:t>
            </a:r>
            <a:r>
              <a:rPr lang="es-ES" sz="2000" dirty="0" err="1"/>
              <a:t>ospitaleetan</a:t>
            </a:r>
            <a:r>
              <a:rPr lang="es-ES" sz="2000" dirty="0"/>
              <a:t> </a:t>
            </a:r>
            <a:r>
              <a:rPr lang="es-ES" sz="2000" dirty="0" err="1"/>
              <a:t>erabilera</a:t>
            </a:r>
            <a:endParaRPr lang="es-ES" sz="2000" b="1" dirty="0">
              <a:solidFill>
                <a:srgbClr val="4E9EBA"/>
              </a:solidFill>
            </a:endParaRPr>
          </a:p>
          <a:p>
            <a:r>
              <a:rPr lang="es-ES" sz="2000" b="1" dirty="0" err="1">
                <a:solidFill>
                  <a:srgbClr val="4E9EBA"/>
                </a:solidFill>
              </a:rPr>
              <a:t>Ekintza-mekanismoa</a:t>
            </a:r>
            <a:r>
              <a:rPr lang="es-ES" sz="2000" b="1" dirty="0">
                <a:solidFill>
                  <a:srgbClr val="4E9EBA"/>
                </a:solidFill>
              </a:rPr>
              <a:t>:</a:t>
            </a:r>
          </a:p>
          <a:p>
            <a:pPr lvl="1"/>
            <a:r>
              <a:rPr lang="es-ES" sz="2000" dirty="0" err="1">
                <a:solidFill>
                  <a:srgbClr val="4E9EBA"/>
                </a:solidFill>
              </a:rPr>
              <a:t>PMTHek</a:t>
            </a:r>
            <a:r>
              <a:rPr lang="es-ES" sz="2000" dirty="0"/>
              <a:t>: antitrombina III </a:t>
            </a:r>
            <a:r>
              <a:rPr lang="es-ES" sz="2000" dirty="0" err="1"/>
              <a:t>aktibatu</a:t>
            </a:r>
            <a:r>
              <a:rPr lang="es-ES" sz="2000" dirty="0"/>
              <a:t> </a:t>
            </a:r>
            <a:r>
              <a:rPr lang="es-ES" sz="2000" dirty="0">
                <a:sym typeface="Wingdings" panose="05000000000000000000" pitchFamily="2" charset="2"/>
              </a:rPr>
              <a:t></a:t>
            </a:r>
            <a:r>
              <a:rPr lang="es-ES" sz="2000" dirty="0" err="1"/>
              <a:t>Xa</a:t>
            </a:r>
            <a:r>
              <a:rPr lang="es-ES" sz="2000" dirty="0"/>
              <a:t> </a:t>
            </a:r>
            <a:r>
              <a:rPr lang="es-ES" sz="2000" dirty="0" err="1"/>
              <a:t>faktorea</a:t>
            </a:r>
            <a:r>
              <a:rPr lang="es-ES" sz="2000" dirty="0"/>
              <a:t> </a:t>
            </a:r>
            <a:r>
              <a:rPr lang="es-ES" sz="2000" dirty="0" err="1"/>
              <a:t>inhibitu</a:t>
            </a:r>
            <a:r>
              <a:rPr lang="es-ES" sz="2000" dirty="0"/>
              <a:t> </a:t>
            </a:r>
            <a:r>
              <a:rPr lang="es-ES" sz="2000" dirty="0">
                <a:sym typeface="Wingdings" panose="05000000000000000000" pitchFamily="2" charset="2"/>
              </a:rPr>
              <a:t> </a:t>
            </a:r>
            <a:r>
              <a:rPr lang="es-ES" sz="2000" dirty="0" err="1">
                <a:sym typeface="Wingdings" panose="05000000000000000000" pitchFamily="2" charset="2"/>
              </a:rPr>
              <a:t>koagulazio</a:t>
            </a:r>
            <a:r>
              <a:rPr lang="es-ES" sz="2000" dirty="0">
                <a:sym typeface="Wingdings" panose="05000000000000000000" pitchFamily="2" charset="2"/>
              </a:rPr>
              <a:t> </a:t>
            </a:r>
            <a:r>
              <a:rPr lang="es-ES" sz="2000" dirty="0" err="1">
                <a:sym typeface="Wingdings" panose="05000000000000000000" pitchFamily="2" charset="2"/>
              </a:rPr>
              <a:t>kaskada</a:t>
            </a:r>
            <a:r>
              <a:rPr lang="es-ES" sz="2000" dirty="0">
                <a:sym typeface="Wingdings" panose="05000000000000000000" pitchFamily="2" charset="2"/>
              </a:rPr>
              <a:t> </a:t>
            </a:r>
            <a:r>
              <a:rPr lang="es-ES" sz="2000" dirty="0" err="1">
                <a:sym typeface="Wingdings" panose="05000000000000000000" pitchFamily="2" charset="2"/>
              </a:rPr>
              <a:t>blokeatu</a:t>
            </a:r>
            <a:endParaRPr lang="es-ES" sz="2000" dirty="0"/>
          </a:p>
          <a:p>
            <a:pPr lvl="1"/>
            <a:r>
              <a:rPr lang="es-ES" sz="2000" dirty="0" err="1">
                <a:solidFill>
                  <a:srgbClr val="4E9EBA"/>
                </a:solidFill>
              </a:rPr>
              <a:t>Fondaparinuxa</a:t>
            </a:r>
            <a:r>
              <a:rPr lang="es-ES" sz="2000" dirty="0"/>
              <a:t>: </a:t>
            </a:r>
            <a:r>
              <a:rPr lang="es-ES" sz="2000" dirty="0" err="1"/>
              <a:t>pentasakarido</a:t>
            </a:r>
            <a:r>
              <a:rPr lang="es-ES" sz="2000" dirty="0"/>
              <a:t> </a:t>
            </a:r>
            <a:r>
              <a:rPr lang="es-ES" sz="2000" dirty="0" err="1"/>
              <a:t>sintetikoa</a:t>
            </a:r>
            <a:r>
              <a:rPr lang="es-ES" sz="2000" dirty="0"/>
              <a:t>, </a:t>
            </a:r>
            <a:r>
              <a:rPr lang="es-ES" sz="2000" dirty="0" err="1"/>
              <a:t>Xa</a:t>
            </a:r>
            <a:r>
              <a:rPr lang="es-ES" sz="2000" dirty="0"/>
              <a:t> </a:t>
            </a:r>
            <a:r>
              <a:rPr lang="es-ES" sz="2000" dirty="0" err="1"/>
              <a:t>faktorearen</a:t>
            </a:r>
            <a:r>
              <a:rPr lang="es-ES" sz="2000" dirty="0"/>
              <a:t> </a:t>
            </a:r>
            <a:r>
              <a:rPr lang="es-ES" sz="2000" dirty="0" err="1"/>
              <a:t>inhibitzaile</a:t>
            </a:r>
            <a:r>
              <a:rPr lang="es-ES" sz="2000" dirty="0"/>
              <a:t> </a:t>
            </a:r>
            <a:r>
              <a:rPr lang="es-ES" sz="2000" dirty="0" err="1"/>
              <a:t>selektiboa</a:t>
            </a:r>
            <a:endParaRPr lang="es-ES" sz="2000" dirty="0"/>
          </a:p>
          <a:p>
            <a:pPr lvl="1"/>
            <a:endParaRPr lang="es-ES" sz="2000" b="1" dirty="0">
              <a:solidFill>
                <a:srgbClr val="4E9EBA"/>
              </a:solidFill>
            </a:endParaRPr>
          </a:p>
          <a:p>
            <a:r>
              <a:rPr lang="es-ES" sz="2000" b="1" dirty="0">
                <a:solidFill>
                  <a:srgbClr val="4E9EBA"/>
                </a:solidFill>
              </a:rPr>
              <a:t>INFAC </a:t>
            </a:r>
            <a:r>
              <a:rPr lang="es-ES" sz="2000" b="1" dirty="0" err="1">
                <a:solidFill>
                  <a:srgbClr val="4E9EBA"/>
                </a:solidFill>
              </a:rPr>
              <a:t>honen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helburua</a:t>
            </a:r>
            <a:r>
              <a:rPr lang="es-ES" sz="2000" b="1" dirty="0">
                <a:solidFill>
                  <a:srgbClr val="4E9EBA"/>
                </a:solidFill>
              </a:rPr>
              <a:t>: PMTH eta </a:t>
            </a:r>
            <a:r>
              <a:rPr lang="es-ES" sz="2000" b="1" dirty="0" err="1">
                <a:solidFill>
                  <a:srgbClr val="4E9EBA"/>
                </a:solidFill>
              </a:rPr>
              <a:t>fondaparinuxaren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eraginkortasuna</a:t>
            </a:r>
            <a:r>
              <a:rPr lang="es-ES" sz="2000" b="1" dirty="0">
                <a:solidFill>
                  <a:srgbClr val="4E9EBA"/>
                </a:solidFill>
              </a:rPr>
              <a:t>, </a:t>
            </a:r>
            <a:r>
              <a:rPr lang="es-ES" sz="2000" b="1" dirty="0" err="1">
                <a:solidFill>
                  <a:srgbClr val="4E9EBA"/>
                </a:solidFill>
              </a:rPr>
              <a:t>dosifikazioa</a:t>
            </a:r>
            <a:r>
              <a:rPr lang="es-ES" sz="2000" b="1" dirty="0">
                <a:solidFill>
                  <a:srgbClr val="4E9EBA"/>
                </a:solidFill>
              </a:rPr>
              <a:t> eta </a:t>
            </a:r>
            <a:r>
              <a:rPr lang="es-ES" sz="2000" b="1" dirty="0" err="1">
                <a:solidFill>
                  <a:srgbClr val="4E9EBA"/>
                </a:solidFill>
              </a:rPr>
              <a:t>segurtasun-kontsiderazioak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berrikusi</a:t>
            </a:r>
            <a:endParaRPr lang="es-ES" sz="2000" b="1" dirty="0">
              <a:solidFill>
                <a:srgbClr val="4E9EBA"/>
              </a:solidFill>
            </a:endParaRP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879984" y="5641257"/>
            <a:ext cx="3393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PMTH: </a:t>
            </a:r>
            <a:r>
              <a:rPr lang="es-ES" sz="1200" dirty="0" err="1"/>
              <a:t>pisu</a:t>
            </a:r>
            <a:r>
              <a:rPr lang="es-ES" sz="1200" dirty="0"/>
              <a:t> </a:t>
            </a:r>
            <a:r>
              <a:rPr lang="es-ES" sz="1200" dirty="0" err="1"/>
              <a:t>molekular</a:t>
            </a:r>
            <a:r>
              <a:rPr lang="es-ES" sz="1200" dirty="0"/>
              <a:t> </a:t>
            </a:r>
            <a:r>
              <a:rPr lang="es-ES" sz="1200" dirty="0" err="1"/>
              <a:t>txikiko</a:t>
            </a:r>
            <a:r>
              <a:rPr lang="es-ES" sz="1200" dirty="0"/>
              <a:t> </a:t>
            </a:r>
            <a:r>
              <a:rPr lang="es-ES" sz="1200" dirty="0" err="1"/>
              <a:t>heparinak</a:t>
            </a:r>
            <a:endParaRPr lang="es-ES" sz="1200" dirty="0"/>
          </a:p>
          <a:p>
            <a:r>
              <a:rPr lang="es-ES" sz="1200" dirty="0"/>
              <a:t>HEF: heparina </a:t>
            </a:r>
            <a:r>
              <a:rPr lang="es-ES" sz="1200" dirty="0" err="1"/>
              <a:t>ez</a:t>
            </a:r>
            <a:r>
              <a:rPr lang="es-ES" sz="1200" dirty="0"/>
              <a:t> </a:t>
            </a:r>
            <a:r>
              <a:rPr lang="es-ES" sz="1200" dirty="0" err="1"/>
              <a:t>frakzionatuari</a:t>
            </a:r>
            <a:endParaRPr lang="es-ES" sz="1200" dirty="0"/>
          </a:p>
          <a:p>
            <a:r>
              <a:rPr lang="es-ES" sz="1200" dirty="0"/>
              <a:t>HET: </a:t>
            </a:r>
            <a:r>
              <a:rPr lang="es-ES" sz="1200" dirty="0" err="1"/>
              <a:t>heparinak</a:t>
            </a:r>
            <a:r>
              <a:rPr lang="es-ES" sz="1200" dirty="0"/>
              <a:t> </a:t>
            </a:r>
            <a:r>
              <a:rPr lang="es-ES" sz="1200" dirty="0" err="1"/>
              <a:t>eragindako</a:t>
            </a:r>
            <a:r>
              <a:rPr lang="es-ES" sz="1200" dirty="0"/>
              <a:t> </a:t>
            </a:r>
            <a:r>
              <a:rPr lang="es-ES" sz="1200" dirty="0" err="1"/>
              <a:t>trombozitopenia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62850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106" y="1143626"/>
            <a:ext cx="7850011" cy="51943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PRINTZIPIO AKTIBO BAKOITZERAKO ONARTUTAKO INDIKAZIOAK: </a:t>
            </a:r>
            <a:r>
              <a:rPr lang="es-ES" sz="28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Prebentzioa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78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PRINTZIPIO AKTIBO BAKOITZERAKO ONARTUTAKO INDIKAZIOAK: </a:t>
            </a:r>
            <a:r>
              <a:rPr lang="es-ES" sz="28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Tratamendua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04" y="1177458"/>
            <a:ext cx="8354591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5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PRINTZIPIO AKTIBO BAKOITZERAKO ONARTUTAKO INDIKAZIOAK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316" y="3457940"/>
            <a:ext cx="6731818" cy="253412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51459" y="1397043"/>
            <a:ext cx="10926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Ezinbestekoa</a:t>
            </a:r>
            <a:r>
              <a:rPr lang="es-ES" dirty="0"/>
              <a:t> da </a:t>
            </a:r>
            <a:r>
              <a:rPr lang="es-ES" b="1" dirty="0" err="1">
                <a:solidFill>
                  <a:srgbClr val="4E9EBA"/>
                </a:solidFill>
              </a:rPr>
              <a:t>arriskua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estratifikatzea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dirty="0" err="1"/>
              <a:t>neurri</a:t>
            </a:r>
            <a:r>
              <a:rPr lang="es-ES" dirty="0"/>
              <a:t> </a:t>
            </a:r>
            <a:r>
              <a:rPr lang="es-ES" dirty="0" err="1"/>
              <a:t>profilaktikoak</a:t>
            </a:r>
            <a:r>
              <a:rPr lang="es-ES" dirty="0"/>
              <a:t> </a:t>
            </a:r>
            <a:r>
              <a:rPr lang="es-ES" dirty="0" err="1"/>
              <a:t>behar</a:t>
            </a:r>
            <a:r>
              <a:rPr lang="es-ES" dirty="0"/>
              <a:t> </a:t>
            </a:r>
            <a:r>
              <a:rPr lang="es-ES" dirty="0" err="1"/>
              <a:t>diren</a:t>
            </a:r>
            <a:r>
              <a:rPr lang="es-ES" dirty="0"/>
              <a:t> </a:t>
            </a:r>
            <a:r>
              <a:rPr lang="es-ES" dirty="0" err="1"/>
              <a:t>erabakitzeko</a:t>
            </a:r>
            <a:r>
              <a:rPr lang="es-ES" dirty="0"/>
              <a:t> – </a:t>
            </a:r>
            <a:r>
              <a:rPr lang="es-ES" dirty="0" err="1"/>
              <a:t>mekanikoak</a:t>
            </a:r>
            <a:r>
              <a:rPr lang="es-ES" dirty="0"/>
              <a:t> </a:t>
            </a:r>
            <a:r>
              <a:rPr lang="es-ES" dirty="0" err="1"/>
              <a:t>zein</a:t>
            </a:r>
            <a:r>
              <a:rPr lang="es-ES" dirty="0"/>
              <a:t> </a:t>
            </a:r>
            <a:r>
              <a:rPr lang="es-ES" dirty="0" err="1"/>
              <a:t>farmakologikoak</a:t>
            </a:r>
            <a:r>
              <a:rPr lang="es-ES" dirty="0"/>
              <a:t>- eta </a:t>
            </a:r>
            <a:r>
              <a:rPr lang="es-ES" dirty="0" err="1"/>
              <a:t>neurri</a:t>
            </a:r>
            <a:r>
              <a:rPr lang="es-ES" dirty="0"/>
              <a:t> </a:t>
            </a:r>
            <a:r>
              <a:rPr lang="es-ES" dirty="0" err="1"/>
              <a:t>horien</a:t>
            </a:r>
            <a:r>
              <a:rPr lang="es-ES" dirty="0"/>
              <a:t> </a:t>
            </a:r>
            <a:r>
              <a:rPr lang="es-ES" dirty="0" err="1"/>
              <a:t>intentsitate</a:t>
            </a:r>
            <a:r>
              <a:rPr lang="es-ES" dirty="0"/>
              <a:t> eta </a:t>
            </a:r>
            <a:r>
              <a:rPr lang="es-ES" dirty="0" err="1"/>
              <a:t>iraupen</a:t>
            </a:r>
            <a:r>
              <a:rPr lang="es-ES" dirty="0"/>
              <a:t> </a:t>
            </a:r>
            <a:r>
              <a:rPr lang="es-ES" dirty="0" err="1"/>
              <a:t>egokiak</a:t>
            </a:r>
            <a:r>
              <a:rPr lang="es-ES" dirty="0"/>
              <a:t> </a:t>
            </a:r>
            <a:r>
              <a:rPr lang="es-ES" dirty="0" err="1"/>
              <a:t>ezartzeko</a:t>
            </a:r>
            <a:r>
              <a:rPr lang="es-E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Eskalek</a:t>
            </a:r>
            <a:r>
              <a:rPr lang="es-ES" dirty="0"/>
              <a:t> </a:t>
            </a:r>
            <a:r>
              <a:rPr lang="es-ES" dirty="0" err="1"/>
              <a:t>zenbait</a:t>
            </a:r>
            <a:r>
              <a:rPr lang="es-ES" dirty="0"/>
              <a:t> muga </a:t>
            </a:r>
            <a:r>
              <a:rPr lang="es-ES" dirty="0" err="1"/>
              <a:t>dituzte</a:t>
            </a:r>
            <a:r>
              <a:rPr lang="es-ES" dirty="0"/>
              <a:t>: </a:t>
            </a:r>
            <a:r>
              <a:rPr lang="es-ES" dirty="0" err="1"/>
              <a:t>kanpo-balidazio</a:t>
            </a:r>
            <a:r>
              <a:rPr lang="es-ES" dirty="0"/>
              <a:t> </a:t>
            </a:r>
            <a:r>
              <a:rPr lang="es-ES" dirty="0" err="1"/>
              <a:t>aldakorra</a:t>
            </a:r>
            <a:r>
              <a:rPr lang="es-ES" dirty="0"/>
              <a:t>; </a:t>
            </a:r>
            <a:r>
              <a:rPr lang="es-ES" dirty="0" err="1"/>
              <a:t>arrisku-maila</a:t>
            </a:r>
            <a:r>
              <a:rPr lang="es-ES" dirty="0"/>
              <a:t> </a:t>
            </a:r>
            <a:r>
              <a:rPr lang="es-ES" dirty="0" err="1"/>
              <a:t>altuko</a:t>
            </a:r>
            <a:r>
              <a:rPr lang="es-ES" dirty="0"/>
              <a:t> </a:t>
            </a:r>
            <a:r>
              <a:rPr lang="es-ES" dirty="0" err="1"/>
              <a:t>taldeentzat</a:t>
            </a:r>
            <a:r>
              <a:rPr lang="es-ES" dirty="0"/>
              <a:t> </a:t>
            </a:r>
            <a:r>
              <a:rPr lang="es-ES" dirty="0" err="1"/>
              <a:t>bakarrik</a:t>
            </a:r>
            <a:r>
              <a:rPr lang="es-ES" dirty="0"/>
              <a:t>; </a:t>
            </a:r>
            <a:r>
              <a:rPr lang="es-ES" dirty="0" err="1"/>
              <a:t>eremu</a:t>
            </a:r>
            <a:r>
              <a:rPr lang="es-ES" dirty="0"/>
              <a:t> </a:t>
            </a:r>
            <a:r>
              <a:rPr lang="es-ES" dirty="0" err="1"/>
              <a:t>klinikoetan</a:t>
            </a:r>
            <a:r>
              <a:rPr lang="es-ES" dirty="0"/>
              <a:t> </a:t>
            </a:r>
            <a:r>
              <a:rPr lang="es-ES" dirty="0" err="1"/>
              <a:t>erabiltzeko</a:t>
            </a:r>
            <a:r>
              <a:rPr lang="es-ES" dirty="0"/>
              <a:t> </a:t>
            </a:r>
            <a:r>
              <a:rPr lang="es-ES" dirty="0" err="1"/>
              <a:t>zailak</a:t>
            </a:r>
            <a:r>
              <a:rPr lang="es-ES" dirty="0"/>
              <a:t>, </a:t>
            </a:r>
            <a:r>
              <a:rPr lang="es-ES" dirty="0" err="1"/>
              <a:t>emaitza</a:t>
            </a:r>
            <a:r>
              <a:rPr lang="es-ES" dirty="0"/>
              <a:t> </a:t>
            </a:r>
            <a:r>
              <a:rPr lang="es-ES" dirty="0" err="1"/>
              <a:t>heterogeneoak</a:t>
            </a:r>
            <a:r>
              <a:rPr lang="es-E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4E9EBA"/>
                </a:solidFill>
              </a:rPr>
              <a:t>Erabilgarriak</a:t>
            </a:r>
            <a:r>
              <a:rPr lang="es-ES" dirty="0">
                <a:solidFill>
                  <a:srgbClr val="4E9EBA"/>
                </a:solidFill>
              </a:rPr>
              <a:t> </a:t>
            </a:r>
            <a:r>
              <a:rPr lang="es-ES" dirty="0" err="1">
                <a:solidFill>
                  <a:srgbClr val="4E9EBA"/>
                </a:solidFill>
              </a:rPr>
              <a:t>pazienteek</a:t>
            </a:r>
            <a:r>
              <a:rPr lang="es-ES" dirty="0">
                <a:solidFill>
                  <a:srgbClr val="4E9EBA"/>
                </a:solidFill>
              </a:rPr>
              <a:t> </a:t>
            </a:r>
            <a:r>
              <a:rPr lang="es-ES" dirty="0" err="1">
                <a:solidFill>
                  <a:srgbClr val="4E9EBA"/>
                </a:solidFill>
              </a:rPr>
              <a:t>ZTEa</a:t>
            </a:r>
            <a:r>
              <a:rPr lang="es-ES" dirty="0">
                <a:solidFill>
                  <a:srgbClr val="4E9EBA"/>
                </a:solidFill>
              </a:rPr>
              <a:t> </a:t>
            </a:r>
            <a:r>
              <a:rPr lang="es-ES" dirty="0" err="1">
                <a:solidFill>
                  <a:srgbClr val="4E9EBA"/>
                </a:solidFill>
              </a:rPr>
              <a:t>garatzeko</a:t>
            </a:r>
            <a:r>
              <a:rPr lang="es-ES" dirty="0">
                <a:solidFill>
                  <a:srgbClr val="4E9EBA"/>
                </a:solidFill>
              </a:rPr>
              <a:t> </a:t>
            </a:r>
            <a:r>
              <a:rPr lang="es-ES" dirty="0" err="1">
                <a:solidFill>
                  <a:srgbClr val="4E9EBA"/>
                </a:solidFill>
              </a:rPr>
              <a:t>duten</a:t>
            </a:r>
            <a:r>
              <a:rPr lang="es-ES" dirty="0">
                <a:solidFill>
                  <a:srgbClr val="4E9EBA"/>
                </a:solidFill>
              </a:rPr>
              <a:t> </a:t>
            </a:r>
            <a:r>
              <a:rPr lang="es-ES" dirty="0" err="1">
                <a:solidFill>
                  <a:srgbClr val="4E9EBA"/>
                </a:solidFill>
              </a:rPr>
              <a:t>arrisku</a:t>
            </a:r>
            <a:r>
              <a:rPr lang="es-ES" dirty="0">
                <a:solidFill>
                  <a:srgbClr val="4E9EBA"/>
                </a:solidFill>
              </a:rPr>
              <a:t> </a:t>
            </a:r>
            <a:r>
              <a:rPr lang="es-ES" dirty="0" err="1">
                <a:solidFill>
                  <a:srgbClr val="4E9EBA"/>
                </a:solidFill>
              </a:rPr>
              <a:t>indibiduala</a:t>
            </a:r>
            <a:r>
              <a:rPr lang="es-ES" dirty="0">
                <a:solidFill>
                  <a:srgbClr val="4E9EBA"/>
                </a:solidFill>
              </a:rPr>
              <a:t> </a:t>
            </a:r>
            <a:r>
              <a:rPr lang="es-ES" dirty="0" err="1">
                <a:solidFill>
                  <a:srgbClr val="4E9EBA"/>
                </a:solidFill>
              </a:rPr>
              <a:t>ebaluatzeko</a:t>
            </a:r>
            <a:r>
              <a:rPr lang="es-ES" dirty="0">
                <a:solidFill>
                  <a:srgbClr val="4E9EBA"/>
                </a:solidFill>
              </a:rPr>
              <a:t>, eta </a:t>
            </a:r>
            <a:r>
              <a:rPr lang="es-ES" dirty="0" err="1">
                <a:solidFill>
                  <a:srgbClr val="4E9EBA"/>
                </a:solidFill>
              </a:rPr>
              <a:t>klinikoentzat</a:t>
            </a:r>
            <a:r>
              <a:rPr lang="es-ES" dirty="0">
                <a:solidFill>
                  <a:srgbClr val="4E9EBA"/>
                </a:solidFill>
              </a:rPr>
              <a:t> </a:t>
            </a:r>
            <a:r>
              <a:rPr lang="es-ES" dirty="0" err="1">
                <a:solidFill>
                  <a:srgbClr val="4E9EBA"/>
                </a:solidFill>
              </a:rPr>
              <a:t>lagungarriak</a:t>
            </a:r>
            <a:r>
              <a:rPr lang="es-ES" dirty="0">
                <a:solidFill>
                  <a:srgbClr val="4E9EBA"/>
                </a:solidFill>
              </a:rPr>
              <a:t> </a:t>
            </a:r>
            <a:r>
              <a:rPr lang="es-ES" dirty="0" err="1">
                <a:solidFill>
                  <a:srgbClr val="4E9EBA"/>
                </a:solidFill>
              </a:rPr>
              <a:t>erabakiak</a:t>
            </a:r>
            <a:r>
              <a:rPr lang="es-ES" dirty="0">
                <a:solidFill>
                  <a:srgbClr val="4E9EBA"/>
                </a:solidFill>
              </a:rPr>
              <a:t> </a:t>
            </a:r>
            <a:r>
              <a:rPr lang="es-ES" dirty="0" err="1">
                <a:solidFill>
                  <a:srgbClr val="4E9EBA"/>
                </a:solidFill>
              </a:rPr>
              <a:t>hartzean</a:t>
            </a:r>
            <a:endParaRPr lang="es-ES" dirty="0">
              <a:solidFill>
                <a:srgbClr val="4E9E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4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7088" cy="881784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PMTH-EK ETA FONDAPARINUXAK INDIKAZIO NAGUSIETAN DUTEN ERAGINKORTASUNA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316511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766633" y="1629116"/>
            <a:ext cx="10828655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s-ES" sz="2000" dirty="0" err="1">
                <a:solidFill>
                  <a:srgbClr val="4E9EBA"/>
                </a:solidFill>
                <a:latin typeface="Arial Black" pitchFamily="34" charset="0"/>
              </a:rPr>
              <a:t>ZTEa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Arial Black" pitchFamily="34" charset="0"/>
              </a:rPr>
              <a:t>prebenitzea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Arial Black" pitchFamily="34" charset="0"/>
              </a:rPr>
              <a:t>paziente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Arial Black" pitchFamily="34" charset="0"/>
              </a:rPr>
              <a:t>kirurgikoetan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AntiXa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EZAA vs PMTH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aldaka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eta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belauna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ordezteko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kirurgian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ZTEak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prebenitzeko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eta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ez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alderik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hilkortasun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-tasan eta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ez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onura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edo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onura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txikia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baino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ez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ZTE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arriskua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murrizteari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zegokionez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s-ES" sz="2000" dirty="0" err="1">
                <a:solidFill>
                  <a:prstClr val="black"/>
                </a:solidFill>
              </a:rPr>
              <a:t>Erribaroxabanak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/>
              <a:t>odoljario</a:t>
            </a:r>
            <a:r>
              <a:rPr lang="es-ES" sz="2000" dirty="0"/>
              <a:t> </a:t>
            </a:r>
            <a:r>
              <a:rPr lang="es-ES" sz="2000" dirty="0" err="1"/>
              <a:t>handia</a:t>
            </a:r>
            <a:r>
              <a:rPr lang="es-ES" sz="2000" dirty="0"/>
              <a:t> </a:t>
            </a:r>
            <a:r>
              <a:rPr lang="es-ES" sz="2000" dirty="0" err="1"/>
              <a:t>eragiteko</a:t>
            </a:r>
            <a:r>
              <a:rPr lang="es-ES" sz="2000" dirty="0"/>
              <a:t> </a:t>
            </a:r>
            <a:r>
              <a:rPr lang="es-ES" sz="2000" dirty="0" err="1"/>
              <a:t>arriskua</a:t>
            </a:r>
            <a:r>
              <a:rPr lang="es-ES" sz="2000" dirty="0"/>
              <a:t> </a:t>
            </a:r>
            <a:r>
              <a:rPr lang="es-ES" sz="2000" dirty="0" err="1"/>
              <a:t>apur</a:t>
            </a:r>
            <a:r>
              <a:rPr lang="es-ES" sz="2000" dirty="0"/>
              <a:t> </a:t>
            </a:r>
            <a:r>
              <a:rPr lang="es-ES" sz="2000" dirty="0" err="1"/>
              <a:t>bat</a:t>
            </a:r>
            <a:r>
              <a:rPr lang="es-ES" sz="2000" dirty="0"/>
              <a:t> </a:t>
            </a:r>
            <a:r>
              <a:rPr lang="es-ES" sz="2000" dirty="0" err="1"/>
              <a:t>areagotu</a:t>
            </a:r>
            <a:r>
              <a:rPr lang="es-ES" sz="2000" dirty="0"/>
              <a:t>, </a:t>
            </a:r>
            <a:r>
              <a:rPr lang="es-ES" sz="2000" dirty="0" err="1"/>
              <a:t>PMTHekin</a:t>
            </a:r>
            <a:r>
              <a:rPr lang="es-ES" sz="2000" dirty="0"/>
              <a:t> </a:t>
            </a:r>
            <a:r>
              <a:rPr lang="es-ES" sz="2000" dirty="0" err="1"/>
              <a:t>alderatuta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s-ES" sz="2000" dirty="0" err="1">
                <a:solidFill>
                  <a:srgbClr val="4E9EBA"/>
                </a:solidFill>
              </a:rPr>
              <a:t>Kirurgia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ez-ortopedikoak</a:t>
            </a:r>
            <a:r>
              <a:rPr lang="es-ES" sz="2000" dirty="0">
                <a:solidFill>
                  <a:srgbClr val="4E9EBA"/>
                </a:solidFill>
              </a:rPr>
              <a:t>:  </a:t>
            </a:r>
            <a:r>
              <a:rPr lang="es-ES" sz="2000" dirty="0" err="1">
                <a:solidFill>
                  <a:srgbClr val="4E9EBA"/>
                </a:solidFill>
              </a:rPr>
              <a:t>PMTHak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dira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aukerako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antikoagulatzaileak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nazioarteko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giden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arabera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</a:endParaRP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EZAAk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ez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daude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indikatuta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eta,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gainera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azterketa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gutxi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egin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dira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paziente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mota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hauekin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457091" y="5562600"/>
            <a:ext cx="390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EZAA: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eragin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zuzeneko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ahotiko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antikoagulatzaileak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291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7088" cy="881784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</a:rPr>
              <a:t>PMTH-EK ETA FONDAPARINUXAK INDIKAZIO NAGUSIETAN DUTEN ERAGINKORTASUNA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21636" y="1393371"/>
            <a:ext cx="9651568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316511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649777" y="1801041"/>
            <a:ext cx="1082865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s-ES" sz="2000" dirty="0" err="1">
                <a:solidFill>
                  <a:srgbClr val="4E9EBA"/>
                </a:solidFill>
                <a:latin typeface="Arial Black" pitchFamily="34" charset="0"/>
              </a:rPr>
              <a:t>ZTEa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Arial Black" pitchFamily="34" charset="0"/>
              </a:rPr>
              <a:t>prebenitzea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Arial Black" pitchFamily="34" charset="0"/>
              </a:rPr>
              <a:t>arrisku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Arial Black" pitchFamily="34" charset="0"/>
              </a:rPr>
              <a:t>moderatua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Arial Black" pitchFamily="34" charset="0"/>
              </a:rPr>
              <a:t>edo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Arial Black" pitchFamily="34" charset="0"/>
              </a:rPr>
              <a:t>handia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Arial Black" pitchFamily="34" charset="0"/>
              </a:rPr>
              <a:t>duten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Arial Black" pitchFamily="34" charset="0"/>
              </a:rPr>
              <a:t>paziente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sz="2000" dirty="0" err="1">
                <a:solidFill>
                  <a:srgbClr val="4E9EBA"/>
                </a:solidFill>
                <a:latin typeface="Arial Black" pitchFamily="34" charset="0"/>
              </a:rPr>
              <a:t>ez-kirurgikoetan</a:t>
            </a:r>
            <a:endParaRPr lang="es-E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Tratamendu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antikoagulatzailea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jartzea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erabakitzeko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arriskua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ebaluatzeko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ZTEaren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arrisku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moderatua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edo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handia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duten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pazienteak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identifikatu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odol-jario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arriskua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ere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kontuan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hartuta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(3. taula)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HEF, PMTH eta fondaparinux: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antzeko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eraginkortasuna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halako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pazienteen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ZST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arriskuari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Calibri" panose="020F0502020204030204"/>
              </a:rPr>
              <a:t>dagokionez</a:t>
            </a:r>
            <a:endParaRPr lang="es-E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 err="1">
                <a:solidFill>
                  <a:srgbClr val="4E9EBA"/>
                </a:solidFill>
              </a:rPr>
              <a:t>PMTHek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konplikazio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hemorragikoen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inzidentzia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txikiagoa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dute</a:t>
            </a:r>
            <a:r>
              <a:rPr lang="es-ES" sz="2000" dirty="0">
                <a:solidFill>
                  <a:srgbClr val="4E9EBA"/>
                </a:solidFill>
                <a:sym typeface="Wingdings" panose="05000000000000000000" pitchFamily="2" charset="2"/>
              </a:rPr>
              <a:t> </a:t>
            </a:r>
            <a:r>
              <a:rPr lang="es-ES" sz="2000" dirty="0" err="1">
                <a:solidFill>
                  <a:srgbClr val="4E9EBA"/>
                </a:solidFill>
              </a:rPr>
              <a:t>gure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inguruan</a:t>
            </a:r>
            <a:r>
              <a:rPr lang="es-ES" sz="2000" dirty="0">
                <a:solidFill>
                  <a:srgbClr val="4E9EBA"/>
                </a:solidFill>
              </a:rPr>
              <a:t>, </a:t>
            </a:r>
            <a:r>
              <a:rPr lang="es-ES" sz="2000" dirty="0" err="1">
                <a:solidFill>
                  <a:srgbClr val="4E9EBA"/>
                </a:solidFill>
              </a:rPr>
              <a:t>lehenengo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aukera</a:t>
            </a:r>
            <a:endParaRPr lang="es-ES" sz="2000" dirty="0">
              <a:solidFill>
                <a:srgbClr val="4E9E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7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7088" cy="881784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</a:rPr>
              <a:t>PMTH-EK ETA FONDAPARINUXAK INDIKAZIO NAGUSIETAN DUTEN ERAGINKORTASUNA</a:t>
            </a: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84758" y="1393371"/>
            <a:ext cx="9088445" cy="41692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E9E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316511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433802" y="1700719"/>
            <a:ext cx="10226040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s-ES" dirty="0" err="1">
                <a:solidFill>
                  <a:srgbClr val="4E9EBA"/>
                </a:solidFill>
                <a:latin typeface="Arial Black" pitchFamily="34" charset="0"/>
              </a:rPr>
              <a:t>ZSTaren</a:t>
            </a:r>
            <a:r>
              <a:rPr lang="es-ES" dirty="0">
                <a:solidFill>
                  <a:srgbClr val="4E9EBA"/>
                </a:solidFill>
                <a:latin typeface="Arial Black" pitchFamily="34" charset="0"/>
              </a:rPr>
              <a:t> era </a:t>
            </a:r>
            <a:r>
              <a:rPr lang="es-ES" dirty="0" err="1">
                <a:solidFill>
                  <a:srgbClr val="4E9EBA"/>
                </a:solidFill>
                <a:latin typeface="Arial Black" pitchFamily="34" charset="0"/>
              </a:rPr>
              <a:t>BEaren</a:t>
            </a:r>
            <a:r>
              <a:rPr lang="es-ES" dirty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dirty="0" err="1">
                <a:solidFill>
                  <a:srgbClr val="4E9EBA"/>
                </a:solidFill>
                <a:latin typeface="Arial Black" pitchFamily="34" charset="0"/>
              </a:rPr>
              <a:t>tratamendua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Hasieran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eragin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azkarreko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antikoagulatzaile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parenteralak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erabiltzen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dira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(PMTH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edo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fondaparinux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larruazalpetik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, HEF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baina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hobeto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2000" dirty="0"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Hasierako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aldia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: 5-10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egun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jarraipena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ahotiko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antikoagulatzaileekin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20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jarraituko</a:t>
            </a:r>
            <a:r>
              <a:rPr kumimoji="0" lang="es-E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2000" baseline="0" dirty="0">
              <a:latin typeface="Calibri" panose="020F0502020204030204"/>
            </a:endParaRP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s-ES" sz="2000" dirty="0" err="1">
                <a:solidFill>
                  <a:srgbClr val="4E9EBA"/>
                </a:solidFill>
              </a:rPr>
              <a:t>Helburua</a:t>
            </a:r>
            <a:r>
              <a:rPr lang="es-ES" sz="2000" dirty="0">
                <a:solidFill>
                  <a:srgbClr val="4E9EBA"/>
                </a:solidFill>
              </a:rPr>
              <a:t>: </a:t>
            </a:r>
            <a:r>
              <a:rPr lang="es-ES" sz="2000" dirty="0" err="1">
                <a:solidFill>
                  <a:srgbClr val="4E9EBA"/>
                </a:solidFill>
              </a:rPr>
              <a:t>tronboen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bilakaera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geldiarazi</a:t>
            </a:r>
            <a:r>
              <a:rPr lang="es-ES" sz="2000" dirty="0">
                <a:solidFill>
                  <a:srgbClr val="4E9EBA"/>
                </a:solidFill>
              </a:rPr>
              <a:t> eta </a:t>
            </a:r>
            <a:r>
              <a:rPr lang="es-ES" sz="2000" dirty="0" err="1">
                <a:solidFill>
                  <a:srgbClr val="4E9EBA"/>
                </a:solidFill>
              </a:rPr>
              <a:t>errekurrentziak</a:t>
            </a:r>
            <a:r>
              <a:rPr lang="es-ES" sz="2000" dirty="0">
                <a:solidFill>
                  <a:srgbClr val="4E9EBA"/>
                </a:solidFill>
              </a:rPr>
              <a:t> </a:t>
            </a:r>
            <a:r>
              <a:rPr lang="es-ES" sz="2000" dirty="0" err="1">
                <a:solidFill>
                  <a:srgbClr val="4E9EBA"/>
                </a:solidFill>
              </a:rPr>
              <a:t>prebenitu</a:t>
            </a:r>
            <a:endParaRPr lang="es-ES" sz="2000" dirty="0">
              <a:solidFill>
                <a:srgbClr val="4E9E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9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8" ma:contentTypeDescription="Create a new document." ma:contentTypeScope="" ma:versionID="130e9fc52ef3013b92e781837b31915a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236537d2d9ef587f26f671eeb249c1ca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9C0450-BEA5-4695-94A4-D41D36B74154}">
  <ds:schemaRefs>
    <ds:schemaRef ds:uri="http://schemas.microsoft.com/office/infopath/2007/PartnerControls"/>
    <ds:schemaRef ds:uri="5e0b9f15-b1e2-4f15-91d0-e063c5ba81f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f301a845-6ce7-4628-b9f3-e90712a662a6"/>
    <ds:schemaRef ds:uri="1fdafc60-6e87-4fef-9209-278af2a3ac6d"/>
  </ds:schemaRefs>
</ds:datastoreItem>
</file>

<file path=customXml/itemProps2.xml><?xml version="1.0" encoding="utf-8"?>
<ds:datastoreItem xmlns:ds="http://schemas.openxmlformats.org/officeDocument/2006/customXml" ds:itemID="{71737D3B-2628-4CB1-A252-A7A3FD4F81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448B7F-5C73-4DE8-AE46-A7086AC2D28A}"/>
</file>

<file path=docProps/app.xml><?xml version="1.0" encoding="utf-8"?>
<Properties xmlns="http://schemas.openxmlformats.org/officeDocument/2006/extended-properties" xmlns:vt="http://schemas.openxmlformats.org/officeDocument/2006/docPropsVTypes">
  <TotalTime>5434</TotalTime>
  <Words>1554</Words>
  <Application>Microsoft Office PowerPoint</Application>
  <PresentationFormat>Panorámica</PresentationFormat>
  <Paragraphs>185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Wingdings</vt:lpstr>
      <vt:lpstr>Tema de Office</vt:lpstr>
      <vt:lpstr>PISU MOLEKULAR TXIKIKO HEPARINAK ETA FONDAPARINUXA 34 Liburukia, 4 Zk – 2026</vt:lpstr>
      <vt:lpstr>Aurkibidea</vt:lpstr>
      <vt:lpstr>SARRERA</vt:lpstr>
      <vt:lpstr>PRINTZIPIO AKTIBO BAKOITZERAKO ONARTUTAKO INDIKAZIOAK: Prebentzioa</vt:lpstr>
      <vt:lpstr>PRINTZIPIO AKTIBO BAKOITZERAKO ONARTUTAKO INDIKAZIOAK: Tratamendua</vt:lpstr>
      <vt:lpstr>PRINTZIPIO AKTIBO BAKOITZERAKO ONARTUTAKO INDIKAZIOAK</vt:lpstr>
      <vt:lpstr>PMTH-EK ETA FONDAPARINUXAK INDIKAZIO NAGUSIETAN DUTEN ERAGINKORTASUNA</vt:lpstr>
      <vt:lpstr>PMTH-EK ETA FONDAPARINUXAK INDIKAZIO NAGUSIETAN DUTEN ERAGINKORTASUNA</vt:lpstr>
      <vt:lpstr>PMTH-EK ETA FONDAPARINUXAK INDIKAZIO NAGUSIETAN DUTEN ERAGINKORTASUNA</vt:lpstr>
      <vt:lpstr>PMTH-EK ETA FONDAPARINUXAK INDIKAZIO NAGUSIETAN DUTEN ERAGINKORTASUNA</vt:lpstr>
      <vt:lpstr>PMTH-EK ETA FONDAPARINUXAK INDIKAZIO NAGUSIETAN DUTEN ERAGINKORTASUNA</vt:lpstr>
      <vt:lpstr>PMTH-EK ETA FONDAPARINUXAK INDIKAZIO NAGUSIETAN DUTEN ERAGINKORTASUNA (jarraip.)</vt:lpstr>
      <vt:lpstr>EGOERA BEREZIETAN DAUDEN PAZIENTEAK: MINBIZIA</vt:lpstr>
      <vt:lpstr>EGOERA BEREZIETAN DAUDEN PAZIENTEAK: MINBIZIA</vt:lpstr>
      <vt:lpstr>EGOERA BEREZIETAN DAUDEN PAZIENTEAK: HAURDUNALDIA, PUERPERIOA ETA EDOSKITZAROA</vt:lpstr>
      <vt:lpstr>EGOERA BEREZIETAN DAUDEN PAZIENTEAK: HAURDUNALDIA, PUERPERIOA ETA EDOSKITZAROA</vt:lpstr>
      <vt:lpstr>EGOERA BEREZIETAN DAUDEN PAZIENTEAK</vt:lpstr>
      <vt:lpstr>EGOERA BEREZIETAN DAUDEN PAZIENTEAK</vt:lpstr>
      <vt:lpstr>POPULAZIO BEREZIEI DOSIA DOITZEA</vt:lpstr>
      <vt:lpstr>SEGURTASUNA: ONDORIO KALTEGARRIAK, KONTRAINDIKAZIOAK ETA ARRETA-NEURRIAK</vt:lpstr>
      <vt:lpstr>JARRAIPENA: TRATAMENDUAREN AURRETIK, TRATAMENDUAN ZEHAR ETA TRATAMENDUAREN ONDOREN</vt:lpstr>
      <vt:lpstr>HEPARINEN ETA FONDAPARINUXAREN ETA GAINERAKO ANTIKOAGULATZAILEEN ARTEKO TRANTSIZIOA</vt:lpstr>
      <vt:lpstr>ZUBI-TERAPIA</vt:lpstr>
      <vt:lpstr>KOSTU KONPARATIBOAK</vt:lpstr>
      <vt:lpstr>PAZIENTEENTZAKO INFORMAZIOA</vt:lpstr>
      <vt:lpstr>Informazio gehiago eta bibliografia…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INFAC  Vol xx, nºx año</dc:title>
  <dc:creator>López Varona, Mª José</dc:creator>
  <cp:lastModifiedBy>Zuazo Aguillo, Mª Lourdes</cp:lastModifiedBy>
  <cp:revision>349</cp:revision>
  <dcterms:created xsi:type="dcterms:W3CDTF">2022-01-18T07:46:55Z</dcterms:created>
  <dcterms:modified xsi:type="dcterms:W3CDTF">2026-06-10T12:52:55Z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  <property fmtid="{D5CDD505-2E9C-101B-9397-08002B2CF9AE}" pid="3" name="MediaServiceImageTags">
    <vt:lpwstr/>
  </property>
</Properties>
</file>