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1"/>
  </p:handoutMasterIdLst>
  <p:sldIdLst>
    <p:sldId id="256" r:id="rId5"/>
    <p:sldId id="259" r:id="rId6"/>
    <p:sldId id="262" r:id="rId7"/>
    <p:sldId id="280" r:id="rId8"/>
    <p:sldId id="281" r:id="rId9"/>
    <p:sldId id="283" r:id="rId10"/>
    <p:sldId id="284" r:id="rId11"/>
    <p:sldId id="285" r:id="rId12"/>
    <p:sldId id="286" r:id="rId13"/>
    <p:sldId id="289" r:id="rId14"/>
    <p:sldId id="290" r:id="rId15"/>
    <p:sldId id="291" r:id="rId16"/>
    <p:sldId id="293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61" r:id="rId30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A4962-EB8C-44D7-8CE8-0B68E4D665E6}" v="1" dt="2026-06-10T12:49:09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6/es_def/adjuntos/INFAC_Vol_34_4_HBPM.pd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6/es_def/adjuntos/INFAC_Vol_34_3_ACOD_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HEPARINAS DE BAJO PESO MOLECULAR Y FONDAPARINUX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Vol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34, nº4 2026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DE LAS HBPM Y FONDAPARINUX EN LAS INDICACIONES PRINCIPALES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9778" y="1685641"/>
            <a:ext cx="10226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Tratamiento del SCA</a:t>
            </a:r>
            <a:endParaRPr lang="es-ES" sz="1800" dirty="0"/>
          </a:p>
          <a:p>
            <a:pPr marL="274320" indent="-274320" algn="l">
              <a:buFont typeface="Arial"/>
              <a:buChar char="•"/>
            </a:pPr>
            <a:endParaRPr lang="es-ES" dirty="0"/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Antiagregación + anticoagulación: tratamiento de primera línea en todos los SCA (salvo contraindicación)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Anticoagulantes recomendados: enoxaparina, </a:t>
            </a:r>
            <a:r>
              <a:rPr lang="es-ES" sz="2000" dirty="0" err="1">
                <a:solidFill>
                  <a:srgbClr val="4E9EBA"/>
                </a:solidFill>
              </a:rPr>
              <a:t>dalteparina</a:t>
            </a:r>
            <a:r>
              <a:rPr lang="es-ES" sz="2000" dirty="0">
                <a:solidFill>
                  <a:srgbClr val="4E9EBA"/>
                </a:solidFill>
              </a:rPr>
              <a:t>, HNF y fondaparinux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Selección según: acceso vascular, función renal, uso concomitante de otros fármacos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ACOD: no aprobados </a:t>
            </a:r>
            <a:r>
              <a:rPr lang="es-ES" sz="1800" dirty="0"/>
              <a:t>en esta indicación</a:t>
            </a:r>
          </a:p>
        </p:txBody>
      </p:sp>
    </p:spTree>
    <p:extLst>
      <p:ext uri="{BB962C8B-B14F-4D97-AF65-F5344CB8AC3E}">
        <p14:creationId xmlns:p14="http://schemas.microsoft.com/office/powerpoint/2010/main" val="162180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DE LAS HBPM Y FONDAPARINUX EN LAS INDICACIONES PRINCIPALES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15960" y="1652390"/>
            <a:ext cx="102260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TVS sintomática aguda de miembros inferiores sin TVP concomitante</a:t>
            </a:r>
          </a:p>
          <a:p>
            <a:endParaRPr lang="es-ES" dirty="0">
              <a:solidFill>
                <a:srgbClr val="4E9EBA"/>
              </a:solidFill>
              <a:latin typeface="Arial Black" pitchFamily="34" charset="0"/>
            </a:endParaRPr>
          </a:p>
          <a:p>
            <a:pPr marL="274320" indent="-274320" algn="l">
              <a:buFont typeface="Arial"/>
              <a:buChar char="•"/>
            </a:pPr>
            <a:r>
              <a:rPr lang="es-ES" dirty="0"/>
              <a:t>Anticoagulación indicada cuando: trombos &gt; 5 cm sin mejora con medidas conservadoras, o a &lt; 3 cm de una unión venosa profunda</a:t>
            </a:r>
          </a:p>
          <a:p>
            <a:pPr algn="l"/>
            <a:endParaRPr lang="es-ES" dirty="0"/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Tratamiento de elección: fondaparinux 2,5 mg/24h durante 45 días (único con indicación aprobada)</a:t>
            </a:r>
          </a:p>
          <a:p>
            <a:pPr marL="868680" lvl="1" indent="-182880">
              <a:buFont typeface="Arial"/>
              <a:buChar char="–"/>
            </a:pPr>
            <a:r>
              <a:rPr lang="es-ES" dirty="0"/>
              <a:t> Reduce progresión, recurrencia de TVS y eventos tromboembólicos, con bajo riesgo de sangrado</a:t>
            </a:r>
          </a:p>
          <a:p>
            <a:pPr marL="685800" lvl="1"/>
            <a:endParaRPr lang="es-ES" dirty="0"/>
          </a:p>
          <a:p>
            <a:pPr marL="274320" indent="-274320" algn="l">
              <a:buFont typeface="Arial"/>
              <a:buChar char="•"/>
            </a:pPr>
            <a:r>
              <a:rPr lang="es-ES" dirty="0"/>
              <a:t>Rivaroxabán 10 mg/día: no inferior en un estudio, pero evidencia menos robusta → alternativa</a:t>
            </a:r>
          </a:p>
          <a:p>
            <a:pPr marL="274320" indent="-274320" algn="l">
              <a:buFont typeface="Arial"/>
              <a:buChar char="•"/>
            </a:pPr>
            <a:endParaRPr lang="es-ES" dirty="0"/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Si trombo a &lt; 3 cm de unión venosa profunda: tratar como TVP con anticoagulación de intensidad completa</a:t>
            </a:r>
          </a:p>
          <a:p>
            <a:pPr marL="274320" indent="-274320" algn="l">
              <a:buFont typeface="Arial"/>
              <a:buChar char="•"/>
            </a:pPr>
            <a:endParaRPr lang="es-ES" sz="2000" dirty="0"/>
          </a:p>
          <a:p>
            <a:pPr algn="r"/>
            <a:r>
              <a:rPr lang="es-ES" sz="2000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50974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DE LAS HBPM Y FONDAPARINUX EN LAS INDICACIONES PRINCIPALES (viene de pág. anterior)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61173" y="1631325"/>
            <a:ext cx="10226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dirty="0"/>
          </a:p>
          <a:p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TVS sintomática aguda de miembros inferiores sin TVP concomitante</a:t>
            </a:r>
          </a:p>
          <a:p>
            <a:endParaRPr lang="es-ES" dirty="0"/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No se ha evaluado la anticoagulación a largo plazo para </a:t>
            </a:r>
            <a:r>
              <a:rPr lang="es-ES" sz="2000" dirty="0">
                <a:solidFill>
                  <a:srgbClr val="4E9EBA"/>
                </a:solidFill>
              </a:rPr>
              <a:t>prevención de recurrencia de TVS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Si reaparecen síntomas de inflamación aguda: repetir ecografía para descartar extensión a venas profundas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Informar a todos los pacientes con TVS sobre:</a:t>
            </a:r>
          </a:p>
          <a:p>
            <a:pPr marL="411480" indent="-182880" algn="l">
              <a:lnSpc>
                <a:spcPct val="150000"/>
              </a:lnSpc>
              <a:buFont typeface="Arial"/>
              <a:buChar char="–"/>
            </a:pPr>
            <a:r>
              <a:rPr lang="es-ES" sz="2000" dirty="0"/>
              <a:t> Riesgo de recurrencia</a:t>
            </a:r>
          </a:p>
          <a:p>
            <a:pPr marL="411480" indent="-182880" algn="l">
              <a:lnSpc>
                <a:spcPct val="150000"/>
              </a:lnSpc>
              <a:buFont typeface="Arial"/>
              <a:buChar char="–"/>
            </a:pPr>
            <a:r>
              <a:rPr lang="es-ES" sz="2000" dirty="0"/>
              <a:t> Signos y síntomas de TVP y EP</a:t>
            </a:r>
          </a:p>
        </p:txBody>
      </p:sp>
    </p:spTree>
    <p:extLst>
      <p:ext uri="{BB962C8B-B14F-4D97-AF65-F5344CB8AC3E}">
        <p14:creationId xmlns:p14="http://schemas.microsoft.com/office/powerpoint/2010/main" val="255436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127604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PACIENTES EN SITUACIONES ESPECIALES: CÁNCER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6" y="1247114"/>
            <a:ext cx="10865002" cy="47938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400" b="1" dirty="0">
                <a:solidFill>
                  <a:srgbClr val="4E9EBA"/>
                </a:solidFill>
                <a:latin typeface="Calibri" panose="020F0502020204030204"/>
              </a:rPr>
              <a:t>Prevención primaria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Paciente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quirúrgi</a:t>
            </a:r>
            <a:r>
              <a:rPr lang="es-ES" sz="2000" b="1" dirty="0" err="1">
                <a:solidFill>
                  <a:prstClr val="black"/>
                </a:solidFill>
                <a:latin typeface="Calibri" panose="020F0502020204030204"/>
              </a:rPr>
              <a:t>co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Salvo contraindicación por alto riesgo de sangrado, se recomienda profilaxis del TEV preferiblemente con HBPM, y si no HNF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Fondaparinux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puede considerarse como alternativa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Los ACOD no se recomiendan por falta de datos sobre eficacia y seguridad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Paciente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quirúrgico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1800" baseline="0" dirty="0">
                <a:solidFill>
                  <a:prstClr val="black"/>
                </a:solidFill>
                <a:latin typeface="Calibri" panose="020F0502020204030204"/>
              </a:rPr>
              <a:t>Pacientes ambulatorios que inician tratamiento anticanceroso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sistémico, con alto riesgo de trombosis: tromboprofilaxis primaria con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apixabán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, rivaroxabán o HBPM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revisión de interacciones y de ausencia de riesgo significativo de sangrado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pacientes oncológicos encamados por una complicación médica aguda </a:t>
            </a: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profilaxis con HBPM, HNF o fondaparinux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15102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6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127604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PACIENTES EN SITUACIONES ESPECIALES: CÁNCER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02666" y="1044588"/>
            <a:ext cx="4792667" cy="54935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4E9EBA"/>
                </a:solidFill>
              </a:rPr>
              <a:t>Tratamiento y prevención secundaria</a:t>
            </a:r>
          </a:p>
          <a:p>
            <a:pPr marL="274320" indent="-274320">
              <a:buFont typeface="Arial"/>
              <a:buChar char="•"/>
            </a:pPr>
            <a:r>
              <a:rPr lang="es-ES" sz="2000" dirty="0"/>
              <a:t>HBPM de elección </a:t>
            </a:r>
            <a:r>
              <a:rPr lang="es-ES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s-ES" sz="2000" dirty="0"/>
              <a:t>superioridad frente a AVK en reducción del riesgo de recurrencia del TEV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/>
              <a:t>Tendencia actual: ACOD </a:t>
            </a:r>
            <a:r>
              <a:rPr lang="es-ES" sz="2000" dirty="0" err="1"/>
              <a:t>antiXa</a:t>
            </a:r>
            <a:r>
              <a:rPr lang="es-ES" sz="2000" dirty="0"/>
              <a:t> y HBPM son ambas primera opción; requiere valoración individual de la situación clínica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Rivaroxabán: financiado recientemente con visado de inspección → opción para evitar inyecciones diarias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 err="1"/>
              <a:t>Dabigatrán</a:t>
            </a:r>
            <a:r>
              <a:rPr lang="es-ES" sz="2000" dirty="0"/>
              <a:t>: no recomendado (sin estudios en TEV asociado a cáncer)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33228" y="1025189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3" y="1930031"/>
            <a:ext cx="6921088" cy="26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PACIENTES EN SITUACIONES ESPECIALES: EMBARAZO, PUERPERIO Y LACTANCIA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36428" y="1293023"/>
            <a:ext cx="11322523" cy="50361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EMBARAZO</a:t>
            </a:r>
            <a:endParaRPr lang="es-ES" sz="2400" dirty="0"/>
          </a:p>
          <a:p>
            <a:pPr marL="274320" indent="-274320" algn="l">
              <a:buFont typeface="Arial"/>
              <a:buChar char="•"/>
            </a:pPr>
            <a:r>
              <a:rPr lang="es-ES" sz="2000" dirty="0"/>
              <a:t>El embarazo es un factor de riesgo de TEV; factores adicionales: edad &gt;35 años, IMC &gt;30 al inicio de gestación, tabaquismo, varices, historia de TEV, trombofilia, síndrome antifosfolípido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 err="1">
                <a:solidFill>
                  <a:srgbClr val="4E9EBA"/>
                </a:solidFill>
              </a:rPr>
              <a:t>Osakidetza</a:t>
            </a:r>
            <a:r>
              <a:rPr lang="es-ES" sz="2000" dirty="0">
                <a:solidFill>
                  <a:srgbClr val="4E9EBA"/>
                </a:solidFill>
              </a:rPr>
              <a:t>: protocolo corporativo 2024 para indicar tromboprofilaxis según factores de riesgo individuales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/>
              <a:t>El factor de riesgo individual más importante es una historia previa de trombosis, especialmente cuando el primer episodio fue idiopático o asociado a gestación o tratamiento </a:t>
            </a:r>
            <a:r>
              <a:rPr lang="es-ES" sz="2000" dirty="0" err="1"/>
              <a:t>estrogénico</a:t>
            </a:r>
            <a:endParaRPr lang="es-ES" sz="2000" dirty="0"/>
          </a:p>
          <a:p>
            <a:pPr marL="731520" lvl="1" indent="-274320">
              <a:buFont typeface="Arial"/>
              <a:buChar char="•"/>
            </a:pPr>
            <a:endParaRPr lang="es-ES" sz="2000" dirty="0">
              <a:solidFill>
                <a:srgbClr val="4E9EBA"/>
              </a:solidFill>
            </a:endParaRP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HBPM: fármaco de elección durante el embarazo </a:t>
            </a:r>
            <a:r>
              <a:rPr lang="es-ES" sz="2000" dirty="0"/>
              <a:t>(no atraviesa la placenta); contraindicadas solo en TIH o IR grave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/>
              <a:t>Fondaparinux: solo si reacción alérgica grave a heparina y con VB de hematología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/>
              <a:t>Dosificación: basada en peso al inicio, sin ajuste posterior; se prefiere dosis única diaria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7" y="10084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2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PACIENTES EN SITUACIONES ESPECIALES: EMBARAZO, PUERPERIO Y LACTANCIA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60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buFont typeface="Arial"/>
              <a:buChar char="•"/>
            </a:pPr>
            <a:endParaRPr lang="es-ES" sz="1800" dirty="0"/>
          </a:p>
          <a:p>
            <a:pPr marL="0" indent="0">
              <a:buNone/>
            </a:pP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PUERPERIO</a:t>
            </a:r>
            <a:endParaRPr lang="es-ES" sz="2400" dirty="0"/>
          </a:p>
          <a:p>
            <a:pPr marL="274320" indent="-274320" algn="l">
              <a:buFont typeface="Arial"/>
              <a:buChar char="•"/>
            </a:pPr>
            <a:endParaRPr lang="es-ES" sz="700" dirty="0"/>
          </a:p>
          <a:p>
            <a:pPr marL="274320" indent="-274320" algn="l">
              <a:buFont typeface="Arial"/>
              <a:buChar char="•"/>
            </a:pPr>
            <a:r>
              <a:rPr lang="es-ES" sz="1800" dirty="0"/>
              <a:t>Revaloración del riesgo tras el parto, previa al alta, para decidir si pautar anticoagulación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Paciente con profilaxis durante el embarazo: prolongar HBPM rutinariamente durante las 6 primeras semanas del puerperio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 dirty="0"/>
              <a:t>En el puerperio también son de primera línea las HBPM a dosis profilácticas o intermedias</a:t>
            </a:r>
          </a:p>
          <a:p>
            <a:pPr marL="0" indent="0">
              <a:buNone/>
            </a:pPr>
            <a:endParaRPr lang="es-ES" sz="1800" dirty="0">
              <a:solidFill>
                <a:srgbClr val="4E9EBA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4E9EBA"/>
                </a:solidFill>
                <a:latin typeface="Arial Black" pitchFamily="34" charset="0"/>
              </a:rPr>
              <a:t>LACTANCIA</a:t>
            </a:r>
          </a:p>
          <a:p>
            <a:pPr marL="274320" indent="-274320">
              <a:buFont typeface="Arial"/>
              <a:buChar char="•"/>
            </a:pPr>
            <a:r>
              <a:rPr lang="es-ES" sz="1800" dirty="0"/>
              <a:t>HBPM seguras; fondaparinux no recomendado (excreción en leche materna desconocida)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15102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6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748013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PACIENTES EN SITUACIONES ESPECIALES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43330" y="1067594"/>
            <a:ext cx="11135103" cy="460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COVID-19</a:t>
            </a:r>
            <a:endParaRPr lang="es-ES" sz="1600" dirty="0">
              <a:solidFill>
                <a:srgbClr val="4E9EBA"/>
              </a:solidFill>
              <a:latin typeface="Arial Black" pitchFamily="34" charset="0"/>
            </a:endParaRPr>
          </a:p>
          <a:p>
            <a:pPr marL="274320" indent="-274320" algn="l">
              <a:lnSpc>
                <a:spcPct val="100000"/>
              </a:lnSpc>
              <a:buFont typeface="Arial"/>
              <a:buChar char="•"/>
            </a:pPr>
            <a:endParaRPr lang="es-ES" sz="1800" dirty="0"/>
          </a:p>
          <a:p>
            <a:pPr marL="274320" indent="-274320" algn="l">
              <a:lnSpc>
                <a:spcPct val="100000"/>
              </a:lnSpc>
              <a:buFont typeface="Arial"/>
              <a:buChar char="•"/>
            </a:pPr>
            <a:r>
              <a:rPr lang="es-ES" sz="2000" dirty="0"/>
              <a:t>Tromboprofilaxis en pacientes ambulatorios con COVID-19: </a:t>
            </a:r>
            <a:r>
              <a:rPr lang="es-ES" sz="2000" b="1" dirty="0"/>
              <a:t>NO</a:t>
            </a:r>
            <a:r>
              <a:rPr lang="es-ES" sz="2000" dirty="0"/>
              <a:t> ha demostrado beneficio clínico significativo</a:t>
            </a:r>
          </a:p>
          <a:p>
            <a:pPr marL="274320" indent="-274320" algn="l">
              <a:lnSpc>
                <a:spcPct val="100000"/>
              </a:lnSpc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Considerar en casos seleccionados con alto riesgo trombótico: TEV previa, cáncer activo, trombofilia, embarazadas con comorbilidades</a:t>
            </a:r>
          </a:p>
          <a:p>
            <a:pPr marL="274320" indent="-274320" algn="l">
              <a:lnSpc>
                <a:spcPct val="100000"/>
              </a:lnSpc>
              <a:buFont typeface="Arial"/>
              <a:buChar char="•"/>
            </a:pPr>
            <a:r>
              <a:rPr lang="es-ES" sz="2000" dirty="0"/>
              <a:t>En caso necesario: HBPM a dosis habituales de profilaxis (evitar ACOD por interacciones con antivirales)</a:t>
            </a:r>
          </a:p>
          <a:p>
            <a:pPr marL="274320" indent="-274320" algn="l">
              <a:lnSpc>
                <a:spcPct val="100000"/>
              </a:lnSpc>
              <a:buFont typeface="Arial"/>
              <a:buChar char="•"/>
            </a:pPr>
            <a:r>
              <a:rPr lang="es-ES" sz="2000" dirty="0"/>
              <a:t>Pacientes ya anticoagulados: mantener la misma dosis salvo sangrado significativo u otras contraindicaciones</a:t>
            </a:r>
          </a:p>
          <a:p>
            <a:pPr marL="274320" indent="-274320" algn="l">
              <a:lnSpc>
                <a:spcPct val="100000"/>
              </a:lnSpc>
              <a:buFont typeface="Arial"/>
              <a:buChar char="•"/>
            </a:pPr>
            <a:endParaRPr lang="es-ES" sz="2000" dirty="0"/>
          </a:p>
          <a:p>
            <a:pPr marL="0" indent="0">
              <a:buNone/>
            </a:pPr>
            <a:endParaRPr lang="es-ES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7" y="86883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8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PACIENTES EN SITUACIONES ESPECIALES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30137" y="1574239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VIAJES EN AVIÓN DE LARGA DURACIÓN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Viajes &gt; 4 horas en avión: incrementan 3 veces el riesgo de TEV; mayor incidencia en las 2 primeras semanas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Medidas generales</a:t>
            </a:r>
            <a:r>
              <a:rPr lang="es-ES" sz="2000" dirty="0"/>
              <a:t>: caminar cada 1-2 h, ejercicio de pantorrillas, hidratación, ropa no ajustada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Mayor riesgo: </a:t>
            </a:r>
            <a:r>
              <a:rPr lang="es-ES" sz="2000" dirty="0"/>
              <a:t>medias de compresión graduadas bilaterales por debajo de la rodilla (20-30 </a:t>
            </a:r>
            <a:r>
              <a:rPr lang="es-ES" sz="2000" dirty="0" err="1"/>
              <a:t>mmHg</a:t>
            </a:r>
            <a:r>
              <a:rPr lang="es-ES" sz="2000" dirty="0">
                <a:solidFill>
                  <a:srgbClr val="4E9EBA"/>
                </a:solidFill>
              </a:rPr>
              <a:t>)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Riesgo muy alto </a:t>
            </a:r>
            <a:r>
              <a:rPr lang="es-ES" sz="2000" dirty="0"/>
              <a:t>(beneficios &gt; riesgo de sangrado): considerar profilaxis con HBPM o ACOD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/>
              <a:t>Pacientes ya anticoagulados: no se requiere profilaxis adicional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15102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2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4" y="1870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AJUSTE DE DOSIS EN POBLACIONES ESPECIALES</a:t>
            </a:r>
            <a:endParaRPr lang="es-ES" sz="2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5" y="820000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127" y="5022309"/>
            <a:ext cx="5838738" cy="10699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18" y="1211600"/>
            <a:ext cx="5585307" cy="35260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725" y="1370069"/>
            <a:ext cx="6437275" cy="33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9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5063664" cy="4589868"/>
          </a:xfrm>
          <a:prstGeom prst="rect">
            <a:avLst/>
          </a:prstGeom>
          <a:solidFill>
            <a:srgbClr val="5FACBC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1800" dirty="0">
                <a:solidFill>
                  <a:srgbClr val="FFFFFF"/>
                </a:solidFill>
              </a:rPr>
              <a:t>INTRODUCCIÓN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1800" dirty="0">
                <a:solidFill>
                  <a:srgbClr val="FFFFFF"/>
                </a:solidFill>
              </a:rPr>
              <a:t>INDICACIONES APROBADAS POR PRINCIPIO ACTIVO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1800" dirty="0">
                <a:solidFill>
                  <a:srgbClr val="FFFFFF"/>
                </a:solidFill>
              </a:rPr>
              <a:t>EFICACIA DE LAS HBPM Y FONDAPARINUX EN LAS INDICACIONES PRINCIPALES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1800" dirty="0">
                <a:solidFill>
                  <a:srgbClr val="FFFFFF"/>
                </a:solidFill>
              </a:rPr>
              <a:t>PACIENTES EN SITUACIONES ESPECIALES: CÁNCER, EMBARAZO PUERPERIO Y LACTANCIA, COVID-19, VIAJES EN AVIÓN DE LARGA DURACIÓN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es-ES" sz="1800" dirty="0">
                <a:solidFill>
                  <a:srgbClr val="FFFFFF"/>
                </a:solidFill>
              </a:rPr>
              <a:t>AJUSTE DE DOSIS EN POBLACIONES ESPECIALES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endParaRPr sz="1800" b="0" dirty="0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/>
          <p:cNvSpPr txBox="1">
            <a:spLocks/>
          </p:cNvSpPr>
          <p:nvPr/>
        </p:nvSpPr>
        <p:spPr>
          <a:xfrm>
            <a:off x="6414769" y="1353732"/>
            <a:ext cx="5063664" cy="4589868"/>
          </a:xfrm>
          <a:prstGeom prst="rect">
            <a:avLst/>
          </a:prstGeom>
          <a:solidFill>
            <a:srgbClr val="5FACBC"/>
          </a:solidFill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1800" dirty="0">
                <a:solidFill>
                  <a:schemeClr val="bg1"/>
                </a:solidFill>
              </a:rPr>
              <a:t>SEGURIDAD: EFECTOS ADVERSOS, CONTRAINDICACIONES Y PRECAUCIONES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ES" sz="1800" dirty="0">
                <a:solidFill>
                  <a:schemeClr val="bg1"/>
                </a:solidFill>
              </a:rPr>
              <a:t>SEGUIMIENTO: ANTES, DURANTE Y AL FINALIZAR EL TRATAMIENTO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1800" dirty="0">
                <a:solidFill>
                  <a:schemeClr val="bg1"/>
                </a:solidFill>
              </a:rPr>
              <a:t>TRANSICIONES ENTRE HEPARINAS Y FONDAPARINUX Y RESTO DE ANTICOAGULANTES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1800" dirty="0">
                <a:solidFill>
                  <a:schemeClr val="bg1"/>
                </a:solidFill>
              </a:rPr>
              <a:t>TERAPIA PUENTE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1800" dirty="0">
                <a:solidFill>
                  <a:schemeClr val="bg1"/>
                </a:solidFill>
              </a:rPr>
              <a:t>COSTES COMPARATIVOS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1800" dirty="0">
                <a:solidFill>
                  <a:schemeClr val="bg1"/>
                </a:solidFill>
              </a:rPr>
              <a:t>INFORMACIÓN PARA PACIENTES</a:t>
            </a:r>
          </a:p>
        </p:txBody>
      </p: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SEGURIDAD: EFECTOS ADVERSOS, CONTRAINDICACIONES Y PRECAUCIONES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06765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82916" y="1167397"/>
            <a:ext cx="11029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Hemorragia: complicación más común y reconocida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TIH (trombocitopenia inducida por heparina): poco frecuente pero grave; entidad </a:t>
            </a:r>
            <a:r>
              <a:rPr lang="es-ES" sz="1800" dirty="0" err="1">
                <a:solidFill>
                  <a:srgbClr val="4E9EBA"/>
                </a:solidFill>
              </a:rPr>
              <a:t>infradiagnosticada</a:t>
            </a:r>
            <a:endParaRPr lang="es-ES" sz="1800" dirty="0">
              <a:solidFill>
                <a:srgbClr val="4E9EBA"/>
              </a:solidFill>
            </a:endParaRPr>
          </a:p>
          <a:p>
            <a:pPr marL="411480" indent="-182880" algn="l">
              <a:buFont typeface="Arial"/>
              <a:buChar char="–"/>
            </a:pPr>
            <a:r>
              <a:rPr lang="es-ES" sz="1800" dirty="0"/>
              <a:t>Caída &gt; 50% en el recuento plaquetario a los 5-14 días; puede provocar tromboembolismo potencialmente mortal</a:t>
            </a:r>
          </a:p>
          <a:p>
            <a:pPr marL="411480" indent="-182880" algn="l">
              <a:buFont typeface="Arial"/>
              <a:buChar char="–"/>
            </a:pPr>
            <a:r>
              <a:rPr lang="es-ES" sz="1800" dirty="0"/>
              <a:t>Ante sospecha: suspender heparina y valorar anticoagulantes alternativos (inhibidores directos de trombina o </a:t>
            </a:r>
            <a:r>
              <a:rPr lang="es-ES" sz="1800" dirty="0" err="1"/>
              <a:t>heparinoides</a:t>
            </a:r>
            <a:r>
              <a:rPr lang="es-ES" sz="1800" dirty="0"/>
              <a:t>)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Lesiones cutáneas</a:t>
            </a:r>
            <a:r>
              <a:rPr lang="es-ES" sz="1800" dirty="0"/>
              <a:t>: reacciones de hipersensibilidad en zona de inyección; 3-10% pueden generalizarse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Necrosis cutánea (poco frecuente) e hiperpotasemia: </a:t>
            </a:r>
            <a:r>
              <a:rPr lang="es-ES" sz="1800" dirty="0"/>
              <a:t>monitorizar en tratamientos &gt; 7 días y en ERC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8" y="3696920"/>
            <a:ext cx="4747012" cy="22678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225" y="3839098"/>
            <a:ext cx="5340768" cy="22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SEGUIMIENTO: ANTES, DURANTE Y AL FINALIZAR EL TRATAMIENTO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06765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48887" y="1637252"/>
            <a:ext cx="11029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Pruebas iniciales: historia hemorrágica, hemograma (</a:t>
            </a:r>
            <a:r>
              <a:rPr lang="es-ES" sz="1800" dirty="0" err="1">
                <a:solidFill>
                  <a:srgbClr val="4E9EBA"/>
                </a:solidFill>
              </a:rPr>
              <a:t>Hb</a:t>
            </a:r>
            <a:r>
              <a:rPr lang="es-ES" sz="1800" dirty="0">
                <a:solidFill>
                  <a:srgbClr val="4E9EBA"/>
                </a:solidFill>
              </a:rPr>
              <a:t> y plaquetas), coagulación (TP, TTPA), creatinina sérica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1800" dirty="0"/>
              <a:t>Electrolitos séricos en pacientes de riesgo al inicio; controlar periódicamente si tratamiento &gt; 7 días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Durante el tratamiento</a:t>
            </a:r>
            <a:r>
              <a:rPr lang="es-ES" sz="1800" dirty="0"/>
              <a:t>: recuento de plaquetas de forma periódica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Monitorización de anti-</a:t>
            </a:r>
            <a:r>
              <a:rPr lang="es-ES" sz="1800" dirty="0" err="1">
                <a:solidFill>
                  <a:srgbClr val="4E9EBA"/>
                </a:solidFill>
              </a:rPr>
              <a:t>Xa</a:t>
            </a:r>
            <a:r>
              <a:rPr lang="es-ES" sz="1800" dirty="0"/>
              <a:t>: NO recomendada de forma rutinaria; excepciones</a:t>
            </a:r>
            <a:r>
              <a:rPr lang="es-ES" sz="1800"/>
              <a:t>: ERC</a:t>
            </a:r>
            <a:r>
              <a:rPr lang="es-ES" sz="1800" dirty="0"/>
              <a:t>, pesos extremos, hemorragia significativa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1800" dirty="0"/>
              <a:t>TTPA y TCA: no son parámetros fiables para monitorizar las HBPM</a:t>
            </a:r>
          </a:p>
        </p:txBody>
      </p:sp>
    </p:spTree>
    <p:extLst>
      <p:ext uri="{BB962C8B-B14F-4D97-AF65-F5344CB8AC3E}">
        <p14:creationId xmlns:p14="http://schemas.microsoft.com/office/powerpoint/2010/main" val="385102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TRANSICIONES ENTRE HEPARINAS Y FONDAPARINUX Y RESTO DE ANTICOAGULANTES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06765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48887" y="1158281"/>
            <a:ext cx="11029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b="1" dirty="0">
              <a:solidFill>
                <a:srgbClr val="4E9EBA"/>
              </a:solidFill>
            </a:endParaRP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80" y="1319258"/>
            <a:ext cx="9854957" cy="27514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46" y="3910351"/>
            <a:ext cx="9904055" cy="18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TERAPIA PUENTE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3753" y="85293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53006" y="1065403"/>
            <a:ext cx="10939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/>
              <a:buChar char="•"/>
            </a:pPr>
            <a:r>
              <a:rPr lang="es-ES" sz="1800"/>
              <a:t>Administración temporal de heparina cuando se interrumpe un anticoagulante oral por procedimiento quirúrgico o intervencionista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>
                <a:solidFill>
                  <a:srgbClr val="4E9EBA"/>
                </a:solidFill>
              </a:rPr>
              <a:t>En la mayoría de los casos: NO reduce el riesgo tromboembólico y SÍ aumenta el riesgo de sangrado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/>
              <a:t>Evaluar siempre: riesgo trombótico del paciente + riesgo hemorrágico del procedimiento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357" y="2602093"/>
            <a:ext cx="6417376" cy="333305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53006" y="2542731"/>
            <a:ext cx="5092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/>
              <a:buChar char="•"/>
            </a:pPr>
            <a:r>
              <a:rPr lang="es-ES" sz="1800" b="1" dirty="0">
                <a:solidFill>
                  <a:srgbClr val="4E9EBA"/>
                </a:solidFill>
              </a:rPr>
              <a:t>Recomendación: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4E9EBA"/>
                </a:solidFill>
              </a:rPr>
              <a:t>Paciente con AVK: </a:t>
            </a:r>
            <a:r>
              <a:rPr lang="es-ES" sz="1800" dirty="0"/>
              <a:t>solo en riesgo tromboembólico alto; HBPM a dosis terapéuticas o intermedias, última dosis 24 h antes del procedimiento</a:t>
            </a:r>
          </a:p>
          <a:p>
            <a:pPr algn="l"/>
            <a:r>
              <a:rPr lang="es-ES" dirty="0"/>
              <a:t>      La heparina debe reiniciarse a dosis        anticoagulante cuando exista una hemostasia adecuada</a:t>
            </a:r>
            <a:endParaRPr lang="es-ES" sz="18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4E9EBA"/>
                </a:solidFill>
              </a:rPr>
              <a:t>Paciente con ACOD</a:t>
            </a:r>
            <a:r>
              <a:rPr lang="es-ES" sz="1800" dirty="0"/>
              <a:t>: no se recomienda tratamiento puente con HBPM/HNF</a:t>
            </a:r>
          </a:p>
        </p:txBody>
      </p:sp>
    </p:spTree>
    <p:extLst>
      <p:ext uri="{BB962C8B-B14F-4D97-AF65-F5344CB8AC3E}">
        <p14:creationId xmlns:p14="http://schemas.microsoft.com/office/powerpoint/2010/main" val="216442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COSTES COMPARATIVOS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3753" y="85293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30" y="1084027"/>
            <a:ext cx="8138875" cy="43177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51450" y="1833457"/>
            <a:ext cx="317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86% de las prescripciones de HBPM realizadas en </a:t>
            </a:r>
            <a:r>
              <a:rPr lang="es-ES" dirty="0" err="1"/>
              <a:t>Osakidetza</a:t>
            </a:r>
            <a:r>
              <a:rPr lang="es-ES" dirty="0"/>
              <a:t> en 2025 fueron de enoxaparina</a:t>
            </a:r>
          </a:p>
        </p:txBody>
      </p:sp>
    </p:spTree>
    <p:extLst>
      <p:ext uri="{BB962C8B-B14F-4D97-AF65-F5344CB8AC3E}">
        <p14:creationId xmlns:p14="http://schemas.microsoft.com/office/powerpoint/2010/main" val="223268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INFORMACIÓN PARA PACIENTES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3753" y="85293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833" y="852936"/>
            <a:ext cx="7173326" cy="16194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901" y="2358266"/>
            <a:ext cx="7206647" cy="38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98" y="1105592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  <a:b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4000" dirty="0">
                <a:hlinkClick r:id="rId3"/>
              </a:rPr>
              <a:t>INFAC VOL 34, Nº 4</a:t>
            </a:r>
            <a:endParaRPr lang="es-ES" sz="4000" dirty="0">
              <a:hlinkClick r:id="rId4"/>
            </a:endParaRPr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23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INTRODUCCIÓN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71787" y="1393371"/>
            <a:ext cx="10075177" cy="40091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buFont typeface="Arial"/>
              <a:buChar char="•"/>
            </a:pPr>
            <a:r>
              <a:rPr lang="es-ES" sz="2000" dirty="0"/>
              <a:t>Las HBPM se obtienen por despolimerización de la HNF: biodisponibilidad ~90-100%, farmacocinética predecible, menos efectos adversos, menor riesgo de TIH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/>
              <a:t>No requieren monitorización rutinaria; administración subcutánea → uso ambulatorio y hospitalario</a:t>
            </a:r>
          </a:p>
          <a:p>
            <a:pPr marL="274320" indent="-274320" algn="l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Mecanismo de acción: </a:t>
            </a:r>
          </a:p>
          <a:p>
            <a:pPr marL="731520" lvl="1" indent="-274320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HBPM: </a:t>
            </a:r>
            <a:r>
              <a:rPr lang="es-ES" sz="2000" dirty="0"/>
              <a:t>activan la antitrombina III → inhiben el factor </a:t>
            </a:r>
            <a:r>
              <a:rPr lang="es-ES" sz="2000" dirty="0" err="1"/>
              <a:t>Xa</a:t>
            </a:r>
            <a:r>
              <a:rPr lang="es-ES" sz="2000" dirty="0"/>
              <a:t> → bloquean la cascada de coagulación</a:t>
            </a:r>
          </a:p>
          <a:p>
            <a:pPr marL="731520" lvl="1" indent="-274320"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Fondaparinux: </a:t>
            </a:r>
            <a:r>
              <a:rPr lang="es-ES" sz="2000" dirty="0" err="1"/>
              <a:t>pentasacárido</a:t>
            </a:r>
            <a:r>
              <a:rPr lang="es-ES" sz="2000" dirty="0"/>
              <a:t> sintético, inhibidor selectivo del factor </a:t>
            </a:r>
            <a:r>
              <a:rPr lang="es-ES" sz="2000" dirty="0" err="1"/>
              <a:t>Xa</a:t>
            </a:r>
            <a:r>
              <a:rPr lang="es-ES" sz="2000" dirty="0"/>
              <a:t> mediado por antitrombina III</a:t>
            </a:r>
            <a:endParaRPr lang="es-ES" sz="2000" strike="sngStrike" dirty="0"/>
          </a:p>
          <a:p>
            <a:pPr marL="731520" lvl="1" indent="-274320">
              <a:buFont typeface="Arial"/>
              <a:buChar char="•"/>
            </a:pPr>
            <a:endParaRPr lang="es-ES" sz="2000" dirty="0"/>
          </a:p>
          <a:p>
            <a:pPr marL="274320" indent="-274320" algn="l">
              <a:buFont typeface="Arial"/>
              <a:buChar char="•"/>
            </a:pPr>
            <a:r>
              <a:rPr lang="es-ES" sz="2000" b="1" dirty="0">
                <a:solidFill>
                  <a:srgbClr val="4E9EBA"/>
                </a:solidFill>
              </a:rPr>
              <a:t>Objetivo del INFAC: revisar eficacia, dosificación y seguridad de las HBPM y fondaparinux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136948" y="5424922"/>
            <a:ext cx="3393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HBPM: heparinas bajo peso molecular</a:t>
            </a:r>
          </a:p>
          <a:p>
            <a:r>
              <a:rPr lang="es-ES" sz="1400" dirty="0"/>
              <a:t>HNF: heparina no fraccionada</a:t>
            </a:r>
          </a:p>
          <a:p>
            <a:r>
              <a:rPr lang="es-ES" sz="1400" dirty="0"/>
              <a:t>TIH: trombocitopenia inducida por heparina</a:t>
            </a:r>
          </a:p>
        </p:txBody>
      </p: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57" y="1097280"/>
            <a:ext cx="8385645" cy="52576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INDICACIONES APROBADAS POR PRINCIPIO ACTIVO: Prevención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7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INDICACIONES APROBADAS POR PRINCIPIO ACTIVO</a:t>
            </a:r>
            <a:r>
              <a:rPr lang="es-ES" sz="28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: Tratamiento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67" y="1172922"/>
            <a:ext cx="8432799" cy="50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INDICACIONES APROBADAS POR PRINCIPIO ACTIVO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1636" y="1249961"/>
            <a:ext cx="9651568" cy="4312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216" y="2865557"/>
            <a:ext cx="7668517" cy="29440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3341" y="1344311"/>
            <a:ext cx="10578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/>
              <a:buChar char="•"/>
            </a:pPr>
            <a:r>
              <a:rPr lang="es-ES" sz="1800" dirty="0"/>
              <a:t>La </a:t>
            </a:r>
            <a:r>
              <a:rPr lang="es-ES" sz="1800" b="1" dirty="0">
                <a:solidFill>
                  <a:srgbClr val="4E9EBA"/>
                </a:solidFill>
              </a:rPr>
              <a:t>estratificación del riesgo </a:t>
            </a:r>
            <a:r>
              <a:rPr lang="es-ES" sz="1800" dirty="0"/>
              <a:t>es crucial para decidir la necesidad, intensidad y duración de la profilaxis (mecánica o farmacológica)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 dirty="0"/>
              <a:t>Las escalas de valoración existentes presentan limitaciones: variabilidad en validación externa, aplicabilidad restringida, resultados heterogéneos</a:t>
            </a:r>
          </a:p>
          <a:p>
            <a:pPr marL="274320" indent="-274320" algn="l">
              <a:buFont typeface="Arial"/>
              <a:buChar char="•"/>
            </a:pPr>
            <a:r>
              <a:rPr lang="es-ES" sz="1800" dirty="0">
                <a:solidFill>
                  <a:srgbClr val="4E9EBA"/>
                </a:solidFill>
              </a:rPr>
              <a:t>Son herramientas útiles de apoyo a la toma de decisiones; no sustituyen al juicio del clínico</a:t>
            </a:r>
          </a:p>
        </p:txBody>
      </p:sp>
    </p:spTree>
    <p:extLst>
      <p:ext uri="{BB962C8B-B14F-4D97-AF65-F5344CB8AC3E}">
        <p14:creationId xmlns:p14="http://schemas.microsoft.com/office/powerpoint/2010/main" val="14321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DE LAS HBPM Y FONDAPARINUX EN LAS INDICACIONES PRINCIPALES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9778" y="1685641"/>
            <a:ext cx="10226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Prevención del TEV en pacientes quirúrgicos</a:t>
            </a:r>
            <a:endParaRPr lang="es-ES" sz="2000" dirty="0"/>
          </a:p>
          <a:p>
            <a:pPr marL="274320" indent="-274320" algn="l">
              <a:buFont typeface="Arial"/>
              <a:buChar char="•"/>
            </a:pPr>
            <a:endParaRPr lang="es-ES" dirty="0"/>
          </a:p>
          <a:p>
            <a:pPr marL="274320" indent="-274320" algn="l">
              <a:buFont typeface="Arial"/>
              <a:buChar char="•"/>
            </a:pPr>
            <a:endParaRPr lang="es-ES" sz="1800" dirty="0"/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ACOD </a:t>
            </a:r>
            <a:r>
              <a:rPr lang="es-ES" sz="2000" dirty="0" err="1"/>
              <a:t>antiXa</a:t>
            </a:r>
            <a:r>
              <a:rPr lang="es-ES" sz="2000" dirty="0"/>
              <a:t> vs HBPM en cirugía de cadera/rodilla: sin diferencias en mortalidad ni beneficio claro en reducción de TEV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Rivaroxabán podría asociarse a mayor riesgo de sangrado mayor que HBPM (certeza de evidencia baja)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Cirugías no ortopédicas: HBPM son el anticoagulante de elección según guías internacionales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ACOD no indicados en cirugía no ortopédica por escasez de datos de eficacia y seguridad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721600" y="5355204"/>
            <a:ext cx="37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ACOD: anticoagulantes orales de acción directa</a:t>
            </a:r>
          </a:p>
        </p:txBody>
      </p:sp>
    </p:spTree>
    <p:extLst>
      <p:ext uri="{BB962C8B-B14F-4D97-AF65-F5344CB8AC3E}">
        <p14:creationId xmlns:p14="http://schemas.microsoft.com/office/powerpoint/2010/main" val="212841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DE LAS HBPM Y FONDAPARINUX EN LAS INDICACIONES PRINCIPALES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43859" y="1933332"/>
            <a:ext cx="1022604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Prevención del TEV en pacientes no quirúrgicos con riesgo moderado o alto</a:t>
            </a:r>
            <a:endParaRPr lang="es-ES" sz="1800" dirty="0"/>
          </a:p>
          <a:p>
            <a:pPr marL="274320" indent="-274320" algn="l">
              <a:buFont typeface="Arial"/>
              <a:buChar char="•"/>
            </a:pPr>
            <a:endParaRPr lang="es-ES" dirty="0"/>
          </a:p>
          <a:p>
            <a:pPr marL="274320" indent="-274320" algn="l">
              <a:buFont typeface="Arial"/>
              <a:buChar char="•"/>
            </a:pPr>
            <a:endParaRPr lang="es-ES" sz="100" dirty="0"/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Decisión de anticoagular: basada en escalas de evaluación del riesgo trombótico (tabla 3), sopesadas frente al riesgo hemorrágico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HNF, HBPM y fondaparinux han demostrado eficacia similar en la reducción del riesgo de TVP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Las HBPM muestran menor incidencia de complicaciones hemorrágicas → primera elección en nuestro medio</a:t>
            </a:r>
          </a:p>
        </p:txBody>
      </p:sp>
    </p:spTree>
    <p:extLst>
      <p:ext uri="{BB962C8B-B14F-4D97-AF65-F5344CB8AC3E}">
        <p14:creationId xmlns:p14="http://schemas.microsoft.com/office/powerpoint/2010/main" val="171967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EFICACIA DE LAS HBPM Y FONDAPARINUX EN LAS INDICACIONES PRINCIPALES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9777" y="1685641"/>
            <a:ext cx="10644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/>
              <a:buChar char="•"/>
            </a:pPr>
            <a:endParaRPr lang="es-ES" sz="1800" dirty="0"/>
          </a:p>
          <a:p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Tratamiento de la TVP y de la EP</a:t>
            </a:r>
          </a:p>
          <a:p>
            <a:pPr marL="274320" indent="-274320" algn="l">
              <a:buFont typeface="Arial"/>
              <a:buChar char="•"/>
            </a:pPr>
            <a:endParaRPr lang="es-ES" dirty="0"/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Inicio: anticoagulante de acción rápida parenteral (HBPM o fondaparinux SC, preferibles a HNF)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/>
              <a:t>Duración inicial: 5-10 días; continuación posterior con anticoagulante oral</a:t>
            </a:r>
          </a:p>
          <a:p>
            <a:pPr marL="274320" indent="-274320" algn="l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4E9EBA"/>
                </a:solidFill>
              </a:rPr>
              <a:t>Objetivo: detener la progresión del trombo y prevenir las recurrencias</a:t>
            </a:r>
          </a:p>
        </p:txBody>
      </p:sp>
    </p:spTree>
    <p:extLst>
      <p:ext uri="{BB962C8B-B14F-4D97-AF65-F5344CB8AC3E}">
        <p14:creationId xmlns:p14="http://schemas.microsoft.com/office/powerpoint/2010/main" val="3297854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130e9fc52ef3013b92e781837b31915a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236537d2d9ef587f26f671eeb249c1ca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82642-A680-4E9C-B8C7-05A1A4367473}"/>
</file>

<file path=customXml/itemProps3.xml><?xml version="1.0" encoding="utf-8"?>
<ds:datastoreItem xmlns:ds="http://schemas.openxmlformats.org/officeDocument/2006/customXml" ds:itemID="{0C9C0450-BEA5-4695-94A4-D41D36B7415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e0b9f15-b1e2-4f15-91d0-e063c5ba81ff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f301a845-6ce7-4628-b9f3-e90712a662a6"/>
    <ds:schemaRef ds:uri="1fdafc60-6e87-4fef-9209-278af2a3ac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1632</Words>
  <Application>Microsoft Office PowerPoint</Application>
  <PresentationFormat>Panorámica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HEPARINAS DE BAJO PESO MOLECULAR Y FONDAPARINUX  Vol 34, nº4 2026</vt:lpstr>
      <vt:lpstr>Sumario</vt:lpstr>
      <vt:lpstr>INTRODUCCIÓN</vt:lpstr>
      <vt:lpstr>INDICACIONES APROBADAS POR PRINCIPIO ACTIVO: Prevención</vt:lpstr>
      <vt:lpstr>INDICACIONES APROBADAS POR PRINCIPIO ACTIVO: Tratamiento</vt:lpstr>
      <vt:lpstr>INDICACIONES APROBADAS POR PRINCIPIO ACTIVO</vt:lpstr>
      <vt:lpstr>EFICACIA DE LAS HBPM Y FONDAPARINUX EN LAS INDICACIONES PRINCIPALES</vt:lpstr>
      <vt:lpstr>EFICACIA DE LAS HBPM Y FONDAPARINUX EN LAS INDICACIONES PRINCIPALES</vt:lpstr>
      <vt:lpstr>EFICACIA DE LAS HBPM Y FONDAPARINUX EN LAS INDICACIONES PRINCIPALES</vt:lpstr>
      <vt:lpstr>EFICACIA DE LAS HBPM Y FONDAPARINUX EN LAS INDICACIONES PRINCIPALES</vt:lpstr>
      <vt:lpstr>EFICACIA DE LAS HBPM Y FONDAPARINUX EN LAS INDICACIONES PRINCIPALES</vt:lpstr>
      <vt:lpstr>EFICACIA DE LAS HBPM Y FONDAPARINUX EN LAS INDICACIONES PRINCIPALES (viene de pág. anterior)</vt:lpstr>
      <vt:lpstr>PACIENTES EN SITUACIONES ESPECIALES: CÁNCER</vt:lpstr>
      <vt:lpstr>PACIENTES EN SITUACIONES ESPECIALES: CÁNCER</vt:lpstr>
      <vt:lpstr>PACIENTES EN SITUACIONES ESPECIALES: EMBARAZO, PUERPERIO Y LACTANCIA</vt:lpstr>
      <vt:lpstr>PACIENTES EN SITUACIONES ESPECIALES: EMBARAZO, PUERPERIO Y LACTANCIA</vt:lpstr>
      <vt:lpstr>PACIENTES EN SITUACIONES ESPECIALES</vt:lpstr>
      <vt:lpstr>PACIENTES EN SITUACIONES ESPECIALES</vt:lpstr>
      <vt:lpstr>AJUSTE DE DOSIS EN POBLACIONES ESPECIALES</vt:lpstr>
      <vt:lpstr>SEGURIDAD: EFECTOS ADVERSOS, CONTRAINDICACIONES Y PRECAUCIONES</vt:lpstr>
      <vt:lpstr>SEGUIMIENTO: ANTES, DURANTE Y AL FINALIZAR EL TRATAMIENTO</vt:lpstr>
      <vt:lpstr>TRANSICIONES ENTRE HEPARINAS Y FONDAPARINUX Y RESTO DE ANTICOAGULANTES</vt:lpstr>
      <vt:lpstr>TERAPIA PUENTE</vt:lpstr>
      <vt:lpstr>COSTES COMPARATIVOS</vt:lpstr>
      <vt:lpstr>INFORMACIÓN PARA PACIENTES</vt:lpstr>
      <vt:lpstr>Para más información y bibliografía… 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Zuazo Aguillo, Mª Lourdes</cp:lastModifiedBy>
  <cp:revision>205</cp:revision>
  <cp:lastPrinted>2022-02-23T13:38:32Z</cp:lastPrinted>
  <dcterms:created xsi:type="dcterms:W3CDTF">2022-01-18T07:46:55Z</dcterms:created>
  <dcterms:modified xsi:type="dcterms:W3CDTF">2026-06-10T12:49:19Z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