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9" r:id="rId6"/>
    <p:sldId id="262" r:id="rId7"/>
    <p:sldId id="280" r:id="rId8"/>
    <p:sldId id="281" r:id="rId9"/>
    <p:sldId id="294" r:id="rId10"/>
    <p:sldId id="282" r:id="rId11"/>
    <p:sldId id="286" r:id="rId12"/>
    <p:sldId id="295" r:id="rId13"/>
    <p:sldId id="289" r:id="rId14"/>
    <p:sldId id="290" r:id="rId15"/>
    <p:sldId id="291" r:id="rId16"/>
    <p:sldId id="283" r:id="rId17"/>
    <p:sldId id="292" r:id="rId18"/>
    <p:sldId id="299" r:id="rId19"/>
    <p:sldId id="300" r:id="rId20"/>
    <p:sldId id="301" r:id="rId21"/>
    <p:sldId id="302" r:id="rId22"/>
    <p:sldId id="303" r:id="rId23"/>
    <p:sldId id="304" r:id="rId24"/>
    <p:sldId id="260" r:id="rId25"/>
    <p:sldId id="279" r:id="rId26"/>
    <p:sldId id="261" r:id="rId27"/>
  </p:sldIdLst>
  <p:sldSz cx="12192000" cy="6858000"/>
  <p:notesSz cx="6662738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9EBA"/>
    <a:srgbClr val="58B0AE"/>
    <a:srgbClr val="7EC2C0"/>
    <a:srgbClr val="89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6" autoAdjust="0"/>
    <p:restoredTop sz="86316" autoAdjust="0"/>
  </p:normalViewPr>
  <p:slideViewPr>
    <p:cSldViewPr snapToGrid="0">
      <p:cViewPr varScale="1">
        <p:scale>
          <a:sx n="87" d="100"/>
          <a:sy n="87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337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azo Aguillo, Mª Lourdes" userId="fc892e8d-3de5-4a19-afa2-2fb9ba7bda90" providerId="ADAL" clId="{1BBF8CD5-A819-4FEF-9DC3-8A489E6B472D}"/>
    <pc:docChg chg="modSld">
      <pc:chgData name="Zuazo Aguillo, Mª Lourdes" userId="fc892e8d-3de5-4a19-afa2-2fb9ba7bda90" providerId="ADAL" clId="{1BBF8CD5-A819-4FEF-9DC3-8A489E6B472D}" dt="2026-10-15T08:11:25.785" v="34" actId="20577"/>
      <pc:docMkLst>
        <pc:docMk/>
      </pc:docMkLst>
      <pc:sldChg chg="modSp mod">
        <pc:chgData name="Zuazo Aguillo, Mª Lourdes" userId="fc892e8d-3de5-4a19-afa2-2fb9ba7bda90" providerId="ADAL" clId="{1BBF8CD5-A819-4FEF-9DC3-8A489E6B472D}" dt="2026-10-15T08:11:25.785" v="34" actId="20577"/>
        <pc:sldMkLst>
          <pc:docMk/>
          <pc:sldMk cId="982377593" sldId="261"/>
        </pc:sldMkLst>
        <pc:spChg chg="mod">
          <ac:chgData name="Zuazo Aguillo, Mª Lourdes" userId="fc892e8d-3de5-4a19-afa2-2fb9ba7bda90" providerId="ADAL" clId="{1BBF8CD5-A819-4FEF-9DC3-8A489E6B472D}" dt="2026-10-15T08:11:25.785" v="34" actId="20577"/>
          <ac:spMkLst>
            <pc:docMk/>
            <pc:sldMk cId="982377593" sldId="26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aren leku-marka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A87A6-201E-4EC4-86B9-2C2B7B64E264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3"/>
          </p:nvPr>
        </p:nvSpPr>
        <p:spPr>
          <a:xfrm>
            <a:off x="377401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EDC1B-0221-4F37-8830-B22554DB2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366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B1EFA-F924-41DA-B64C-D6B796E5D44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2923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3488" y="942975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37F42-4CCC-47FD-8350-EBC0886A3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25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21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 algn="just">
              <a:lnSpc>
                <a:spcPct val="110000"/>
              </a:lnSpc>
            </a:pPr>
            <a:r>
              <a:rPr lang="es-ES" sz="2200" dirty="0">
                <a:solidFill>
                  <a:schemeClr val="bg1"/>
                </a:solidFill>
              </a:rPr>
              <a:t>Ralentización de la progresión y riesgo cardiovascular (RCV)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Fármacos que enlentecen la progresión de la enfermedad renal crónica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Control de la tensión arterial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Control de la glucemia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Riesgo cardiovascular e </a:t>
            </a:r>
            <a:r>
              <a:rPr lang="es-ES" dirty="0" err="1">
                <a:solidFill>
                  <a:schemeClr val="bg1"/>
                </a:solidFill>
              </a:rPr>
              <a:t>hipolipemiantes</a:t>
            </a:r>
            <a:r>
              <a:rPr lang="es-ES" dirty="0">
                <a:solidFill>
                  <a:schemeClr val="bg1"/>
                </a:solidFill>
              </a:rPr>
              <a:t> en ERC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9676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6775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720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493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7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62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66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52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68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25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77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00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165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08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368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888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euskadi.eus/contenidos/informacion/cevime_infac_2024/es_def/adjuntos/INFAC_Vol_32_2_ERC.pdf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skadi.eus/contenidos/informacion/cevime_infac_2026/es_def/adjuntos/INFAC-Vol-34-n-7_enfermedad-renal-cronica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0110" y="1364100"/>
            <a:ext cx="10752083" cy="2387600"/>
          </a:xfrm>
        </p:spPr>
        <p:txBody>
          <a:bodyPr>
            <a:normAutofit/>
          </a:bodyPr>
          <a:lstStyle/>
          <a:p>
            <a:r>
              <a:rPr lang="es-ES_tradnl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Tratamiento farmacológico de la Enfermedad Renal Crónica en adultos</a:t>
            </a:r>
            <a:br>
              <a:rPr lang="es-ES_tradnl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</a:br>
            <a:r>
              <a:rPr lang="es-ES_tradnl" sz="4000" dirty="0" err="1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Vol</a:t>
            </a:r>
            <a:r>
              <a:rPr lang="es-ES_tradnl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 34, nº7 2026</a:t>
            </a: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6" name="Imagen 5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Imagen 6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n 7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5258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113345"/>
            <a:ext cx="10515600" cy="732155"/>
          </a:xfrm>
        </p:spPr>
        <p:txBody>
          <a:bodyPr/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Sumario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195284" y="923732"/>
            <a:ext cx="9601200" cy="5113272"/>
          </a:xfrm>
          <a:prstGeom prst="rect">
            <a:avLst/>
          </a:prstGeom>
          <a:solidFill>
            <a:srgbClr val="5FACBC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INTRODUCCIÓN</a:t>
            </a:r>
          </a:p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DIAGNOSTICO Y CRIBADO</a:t>
            </a:r>
          </a:p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CLASIFICACIÓN Y ECUACIONES DE RIESGO</a:t>
            </a:r>
          </a:p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TRATAMIENTO Y MODIFICACIÓN DEL RIESGO</a:t>
            </a:r>
          </a:p>
          <a:p>
            <a:pPr marL="800100" lvl="1" indent="-342900" algn="just">
              <a:lnSpc>
                <a:spcPct val="110000"/>
              </a:lnSpc>
            </a:pPr>
            <a:r>
              <a:rPr lang="es-ES" sz="2200" dirty="0">
                <a:solidFill>
                  <a:schemeClr val="bg1"/>
                </a:solidFill>
              </a:rPr>
              <a:t>Estilo de vida</a:t>
            </a:r>
          </a:p>
          <a:p>
            <a:pPr marL="800100" lvl="1" indent="-342900" algn="just">
              <a:lnSpc>
                <a:spcPct val="110000"/>
              </a:lnSpc>
            </a:pPr>
            <a:r>
              <a:rPr lang="es-ES" sz="2200" dirty="0">
                <a:solidFill>
                  <a:schemeClr val="bg1"/>
                </a:solidFill>
              </a:rPr>
              <a:t>Prevención de la </a:t>
            </a:r>
            <a:r>
              <a:rPr lang="es-ES" sz="2200" dirty="0" err="1">
                <a:solidFill>
                  <a:schemeClr val="bg1"/>
                </a:solidFill>
              </a:rPr>
              <a:t>nefrotoxicidad</a:t>
            </a:r>
            <a:endParaRPr lang="es-ES" sz="2200" dirty="0">
              <a:solidFill>
                <a:schemeClr val="bg1"/>
              </a:solidFill>
            </a:endParaRPr>
          </a:p>
          <a:p>
            <a:pPr marL="800100" lvl="1" indent="-342900" algn="just">
              <a:lnSpc>
                <a:spcPct val="110000"/>
              </a:lnSpc>
            </a:pPr>
            <a:r>
              <a:rPr lang="es-ES" sz="2200" dirty="0">
                <a:solidFill>
                  <a:schemeClr val="bg1"/>
                </a:solidFill>
              </a:rPr>
              <a:t>Ralentización de la progresión y riesgo cardiovascular (RCV)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Fármacos que enlentecen la progresión de la enfermedad renal crónica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Control de la tensión arterial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Control de la glucemia 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Riesgo cardiovascular e </a:t>
            </a:r>
            <a:r>
              <a:rPr lang="es-ES" dirty="0" err="1">
                <a:solidFill>
                  <a:schemeClr val="bg1"/>
                </a:solidFill>
              </a:rPr>
              <a:t>hipolipemiantes</a:t>
            </a:r>
            <a:r>
              <a:rPr lang="es-ES" dirty="0">
                <a:solidFill>
                  <a:schemeClr val="bg1"/>
                </a:solidFill>
              </a:rPr>
              <a:t> en ERC </a:t>
            </a:r>
            <a:r>
              <a:rPr lang="es-ES" dirty="0"/>
              <a:t>	</a:t>
            </a:r>
          </a:p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DETECCIÓN Y MANEJO DE COMPLICACIONES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Caída inicial del filtrado glomerular y control de la </a:t>
            </a:r>
            <a:r>
              <a:rPr lang="es-ES" dirty="0" err="1">
                <a:solidFill>
                  <a:schemeClr val="bg1"/>
                </a:solidFill>
              </a:rPr>
              <a:t>hiperpotasemia</a:t>
            </a:r>
            <a:r>
              <a:rPr lang="es-ES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Anemia 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Trastorno mineral óseo 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Hiperuricemia </a:t>
            </a:r>
          </a:p>
          <a:p>
            <a:pPr marL="342900" indent="-342900" algn="just">
              <a:lnSpc>
                <a:spcPct val="110000"/>
              </a:lnSpc>
            </a:pPr>
            <a:r>
              <a:rPr lang="es-ES" sz="2600" dirty="0">
                <a:solidFill>
                  <a:schemeClr val="bg1"/>
                </a:solidFill>
              </a:rPr>
              <a:t>IDEAS CLAVE</a:t>
            </a:r>
          </a:p>
          <a:p>
            <a:pPr marL="342900" indent="-342900" algn="just">
              <a:lnSpc>
                <a:spcPct val="110000"/>
              </a:lnSpc>
            </a:pPr>
            <a:endParaRPr lang="es-ES" sz="2600" dirty="0">
              <a:solidFill>
                <a:schemeClr val="bg1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7" name="Imagen 6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8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Conector recto 13"/>
          <p:cNvCxnSpPr/>
          <p:nvPr/>
        </p:nvCxnSpPr>
        <p:spPr>
          <a:xfrm>
            <a:off x="415141" y="761230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719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INTRODUCCIÓN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rgbClr val="4E9EBA"/>
                </a:solidFill>
              </a:rPr>
              <a:t>Definición: </a:t>
            </a:r>
            <a:r>
              <a:rPr lang="es-ES" sz="2400" dirty="0"/>
              <a:t>presencia de anomalías en la estructura o función renal </a:t>
            </a:r>
            <a:r>
              <a:rPr lang="es-ES" sz="2400" dirty="0">
                <a:solidFill>
                  <a:srgbClr val="4E9EBA"/>
                </a:solidFill>
              </a:rPr>
              <a:t>(FG &lt;60 ml/min/1,73 m² o marcadores de daño como proteinuria/hematuria) </a:t>
            </a:r>
            <a:r>
              <a:rPr lang="es-ES" sz="2400" dirty="0"/>
              <a:t>mantenidas más de 3 meses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Epidemiología: </a:t>
            </a:r>
            <a:r>
              <a:rPr lang="es-ES" sz="2400" dirty="0"/>
              <a:t>afecta a más 4 millones de personas (prevalencia &gt; 10%). La proyección para el año 2040 es de &gt; 18%. 3ª causa de muerte en España en 2050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Impacto clínico: </a:t>
            </a:r>
            <a:r>
              <a:rPr lang="es-ES" sz="2400" dirty="0"/>
              <a:t>enfermedad progresiva e irreversible. Factor independiente de mayor RCV y mortalidad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Reto en Atención primaria: </a:t>
            </a:r>
            <a:r>
              <a:rPr lang="es-ES" sz="2400" dirty="0"/>
              <a:t>curso asintomático inicial que favorece el </a:t>
            </a:r>
            <a:r>
              <a:rPr lang="es-ES" sz="2400" dirty="0" err="1">
                <a:solidFill>
                  <a:srgbClr val="4E9EBA"/>
                </a:solidFill>
              </a:rPr>
              <a:t>infradiagnóstico</a:t>
            </a:r>
            <a:r>
              <a:rPr lang="es-ES" sz="2400" dirty="0">
                <a:solidFill>
                  <a:srgbClr val="4E9EBA"/>
                </a:solidFill>
              </a:rPr>
              <a:t> y retraso del inicio de tratamientos que podrían frenar su progresión 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233" y="4758495"/>
            <a:ext cx="2445494" cy="196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0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Diagnóstico y Cribado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612775" y="1467818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rgbClr val="4E9EBA"/>
                </a:solidFill>
              </a:rPr>
              <a:t>Población diana para cribado: </a:t>
            </a:r>
          </a:p>
          <a:p>
            <a:pPr lvl="1"/>
            <a:r>
              <a:rPr lang="es-ES" sz="2000" b="1" dirty="0">
                <a:solidFill>
                  <a:srgbClr val="4E9EBA"/>
                </a:solidFill>
              </a:rPr>
              <a:t>diabetes e hipertensión arterial </a:t>
            </a:r>
            <a:r>
              <a:rPr lang="es-ES" sz="2000" dirty="0"/>
              <a:t>(principales causas de ERC)</a:t>
            </a:r>
          </a:p>
          <a:p>
            <a:pPr lvl="1"/>
            <a:r>
              <a:rPr lang="es-ES" sz="2000" dirty="0"/>
              <a:t>otros grupos de riesgo: &gt;60 años, enfermedad CV establecida (también IC), antecedentes familiares, síndrome metabólico, obesidad, hematuria, fracaso renal agudo previo, gota o uso prolongado de fármacos </a:t>
            </a:r>
            <a:r>
              <a:rPr lang="es-ES" sz="2000" dirty="0" err="1"/>
              <a:t>nefrotóxicos</a:t>
            </a:r>
            <a:endParaRPr lang="es-ES" sz="20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Confirmación de diagnóstico: </a:t>
            </a:r>
            <a:r>
              <a:rPr lang="es-ES" sz="2400" dirty="0"/>
              <a:t>al menos dos mediciones de FG y CAC (cociente albúmina-creatinina) separadas mínimo 3 meses. Son predictores independientes de riesgo de progresión y resultados CV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Ecuaciones para estimación del FG: </a:t>
            </a:r>
            <a:r>
              <a:rPr lang="es-ES" sz="2400" dirty="0"/>
              <a:t>habitualmente basadas en creatinina sérica. Usar ecuaciones combinadas con </a:t>
            </a:r>
            <a:r>
              <a:rPr lang="es-ES" sz="2400" dirty="0" err="1"/>
              <a:t>cistatina</a:t>
            </a:r>
            <a:r>
              <a:rPr lang="es-ES" sz="2400" dirty="0"/>
              <a:t> C en situaciones extremas de masa muscular (ej. obesidad mórbida, desnutrición)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Estudio inicial tras diagnóstico: </a:t>
            </a:r>
            <a:r>
              <a:rPr lang="es-ES" sz="2400" dirty="0"/>
              <a:t>tira de orina (detección de hematuria),CAC, TA, HbA1c y ecografía renal</a:t>
            </a:r>
          </a:p>
          <a:p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280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39" y="4452566"/>
            <a:ext cx="3984172" cy="240543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7975" y="365125"/>
            <a:ext cx="11287313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CLASIFICACIÓN Y ECUACIONES DE RIESGO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7"/>
            <a:ext cx="10856798" cy="580325"/>
            <a:chOff x="621635" y="6185997"/>
            <a:chExt cx="10856798" cy="580325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789268" y="6185997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307975" y="1299340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rgbClr val="4E9EBA"/>
                </a:solidFill>
              </a:rPr>
              <a:t>Sistema CGA: </a:t>
            </a:r>
            <a:r>
              <a:rPr lang="es-ES" sz="2400" dirty="0"/>
              <a:t>clasificación basada en </a:t>
            </a:r>
            <a:r>
              <a:rPr lang="es-ES" sz="2400" b="1" dirty="0">
                <a:solidFill>
                  <a:srgbClr val="4E9EBA"/>
                </a:solidFill>
              </a:rPr>
              <a:t>C</a:t>
            </a:r>
            <a:r>
              <a:rPr lang="es-ES" sz="2400" dirty="0"/>
              <a:t>ausa,</a:t>
            </a:r>
            <a:r>
              <a:rPr lang="es-ES" sz="2400" b="1" dirty="0">
                <a:solidFill>
                  <a:srgbClr val="4E9EBA"/>
                </a:solidFill>
              </a:rPr>
              <a:t> G</a:t>
            </a:r>
            <a:r>
              <a:rPr lang="es-ES" sz="2400" dirty="0"/>
              <a:t> (categoría de FG, G1-G5) y </a:t>
            </a:r>
            <a:r>
              <a:rPr lang="es-ES" sz="2400" b="1" dirty="0">
                <a:solidFill>
                  <a:srgbClr val="4E9EBA"/>
                </a:solidFill>
              </a:rPr>
              <a:t>A</a:t>
            </a:r>
            <a:r>
              <a:rPr lang="es-ES" sz="2400" dirty="0"/>
              <a:t> (categoría de albuminuria, A1-A3 según el CAC)</a:t>
            </a:r>
          </a:p>
          <a:p>
            <a:pPr lvl="1"/>
            <a:r>
              <a:rPr lang="es-ES" sz="2000" dirty="0"/>
              <a:t>Define el </a:t>
            </a:r>
            <a:r>
              <a:rPr lang="es-ES" sz="2000" dirty="0">
                <a:solidFill>
                  <a:srgbClr val="4E9EBA"/>
                </a:solidFill>
              </a:rPr>
              <a:t>riesgo de progresión a fallo renal </a:t>
            </a:r>
            <a:r>
              <a:rPr lang="es-ES" sz="2000" dirty="0"/>
              <a:t>y orienta la </a:t>
            </a:r>
            <a:r>
              <a:rPr lang="es-ES" sz="2000" dirty="0">
                <a:solidFill>
                  <a:srgbClr val="4E9EBA"/>
                </a:solidFill>
              </a:rPr>
              <a:t>intensidad del seguimiento </a:t>
            </a:r>
            <a:r>
              <a:rPr lang="es-ES" sz="2000" dirty="0"/>
              <a:t>y de las </a:t>
            </a:r>
            <a:r>
              <a:rPr lang="es-ES" sz="2000" dirty="0">
                <a:solidFill>
                  <a:srgbClr val="4E9EBA"/>
                </a:solidFill>
              </a:rPr>
              <a:t>intervenciones terapéuticas</a:t>
            </a:r>
          </a:p>
          <a:p>
            <a:pPr lvl="1"/>
            <a:r>
              <a:rPr lang="es-ES" sz="2000" dirty="0"/>
              <a:t>Estima riesgo relativo de la población. </a:t>
            </a:r>
            <a:r>
              <a:rPr lang="es-ES" sz="2000" dirty="0">
                <a:solidFill>
                  <a:srgbClr val="4E9EBA"/>
                </a:solidFill>
              </a:rPr>
              <a:t>No predice riesgo individual </a:t>
            </a:r>
            <a:r>
              <a:rPr lang="es-ES" sz="2000" dirty="0"/>
              <a:t>(influenciado por etiología de la ERC, comorbilidades, estilo de vida, etc.) </a:t>
            </a:r>
          </a:p>
          <a:p>
            <a:pPr marL="457200" lvl="1" indent="0">
              <a:buNone/>
            </a:pPr>
            <a:endParaRPr lang="es-ES" sz="20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Ecuación KFRE: </a:t>
            </a:r>
            <a:r>
              <a:rPr lang="es-ES" sz="2400" dirty="0"/>
              <a:t>recomendada para estimar el riesgo absoluto de progresión a fallo renal en estadios G3-G5 (requiere </a:t>
            </a:r>
            <a:r>
              <a:rPr lang="es-ES" sz="2400" dirty="0" err="1"/>
              <a:t>recalibración</a:t>
            </a:r>
            <a:r>
              <a:rPr lang="es-ES" sz="2400" dirty="0"/>
              <a:t> en España) </a:t>
            </a:r>
          </a:p>
        </p:txBody>
      </p:sp>
    </p:spTree>
    <p:extLst>
      <p:ext uri="{BB962C8B-B14F-4D97-AF65-F5344CB8AC3E}">
        <p14:creationId xmlns:p14="http://schemas.microsoft.com/office/powerpoint/2010/main" val="167684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77240" y="1365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TRATAMIENTO Y MODIFICACIÓN DEL RIESGO</a:t>
            </a:r>
          </a:p>
        </p:txBody>
      </p:sp>
      <p:sp>
        <p:nvSpPr>
          <p:cNvPr id="8" name="Text 4"/>
          <p:cNvSpPr txBox="1"/>
          <p:nvPr/>
        </p:nvSpPr>
        <p:spPr>
          <a:xfrm>
            <a:off x="575656" y="1488557"/>
            <a:ext cx="1110164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/>
              <a:t>El </a:t>
            </a:r>
            <a:r>
              <a:rPr lang="en-US" sz="2000" dirty="0" err="1"/>
              <a:t>manejo</a:t>
            </a:r>
            <a:r>
              <a:rPr lang="en-US" sz="2000" dirty="0"/>
              <a:t> </a:t>
            </a:r>
            <a:r>
              <a:rPr lang="en-US" sz="2000" dirty="0" err="1"/>
              <a:t>debe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integral y multifactorial para </a:t>
            </a:r>
            <a:r>
              <a:rPr lang="en-US" sz="2000" dirty="0" err="1"/>
              <a:t>reducir</a:t>
            </a:r>
            <a:r>
              <a:rPr lang="en-US" sz="2000" dirty="0"/>
              <a:t> progression de </a:t>
            </a:r>
            <a:r>
              <a:rPr lang="en-US" sz="2000" dirty="0" err="1"/>
              <a:t>progresión</a:t>
            </a:r>
            <a:r>
              <a:rPr lang="en-US" sz="2000" dirty="0"/>
              <a:t> renal, eventos cardiovasculares, complicaciones y </a:t>
            </a:r>
            <a:r>
              <a:rPr lang="en-US" sz="2000" dirty="0" err="1"/>
              <a:t>mortalidad</a:t>
            </a:r>
            <a:r>
              <a:rPr lang="en-US" sz="2000" dirty="0"/>
              <a:t>. </a:t>
            </a:r>
            <a:r>
              <a:rPr lang="en-US" sz="2000" dirty="0" err="1"/>
              <a:t>Incluye</a:t>
            </a:r>
            <a:r>
              <a:rPr lang="en-US" sz="2000" dirty="0"/>
              <a:t> </a:t>
            </a:r>
            <a:r>
              <a:rPr lang="en-US" sz="2000" dirty="0" err="1"/>
              <a:t>tres</a:t>
            </a:r>
            <a:r>
              <a:rPr lang="en-US" sz="2000" dirty="0"/>
              <a:t> </a:t>
            </a:r>
            <a:r>
              <a:rPr lang="en-US" sz="2000" dirty="0" err="1"/>
              <a:t>pilares</a:t>
            </a:r>
            <a:r>
              <a:rPr lang="en-US" sz="2000" dirty="0"/>
              <a:t>:</a:t>
            </a:r>
          </a:p>
        </p:txBody>
      </p:sp>
      <p:sp>
        <p:nvSpPr>
          <p:cNvPr id="12" name="Shape 5"/>
          <p:cNvSpPr/>
          <p:nvPr/>
        </p:nvSpPr>
        <p:spPr>
          <a:xfrm>
            <a:off x="54864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3" name="Text 7"/>
          <p:cNvSpPr txBox="1"/>
          <p:nvPr/>
        </p:nvSpPr>
        <p:spPr>
          <a:xfrm>
            <a:off x="196596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14" name="Text 8"/>
          <p:cNvSpPr txBox="1"/>
          <p:nvPr/>
        </p:nvSpPr>
        <p:spPr>
          <a:xfrm>
            <a:off x="77724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Modificación del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estilo de vida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9"/>
          <p:cNvSpPr txBox="1"/>
          <p:nvPr/>
        </p:nvSpPr>
        <p:spPr>
          <a:xfrm>
            <a:off x="82296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Base del tratamiento en todos los estadios: tabaco, actividad física, peso, dieta, sal, proteínas e </a:t>
            </a:r>
            <a:r>
              <a:rPr lang="en-US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hidratación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434340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12"/>
          <p:cNvSpPr txBox="1"/>
          <p:nvPr/>
        </p:nvSpPr>
        <p:spPr>
          <a:xfrm>
            <a:off x="5760720" y="2468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457200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Prevención de la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nefrotoxicidad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461772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 de la medicación por la alteración farmacocinética que produce la ERC, evitando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fármacos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nefrotóxicos</a:t>
            </a: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813816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1" name="Text 17"/>
          <p:cNvSpPr txBox="1"/>
          <p:nvPr/>
        </p:nvSpPr>
        <p:spPr>
          <a:xfrm>
            <a:off x="955548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22" name="Text 18"/>
          <p:cNvSpPr txBox="1"/>
          <p:nvPr/>
        </p:nvSpPr>
        <p:spPr>
          <a:xfrm>
            <a:off x="836676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Ralentización de la progresión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y control del RCV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841248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Fármacos que enlentecen la ERC, control de tensión arterial, de glucemia y manejo del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cardiovascular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0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365125"/>
            <a:ext cx="12064482" cy="732155"/>
          </a:xfrm>
        </p:spPr>
        <p:txBody>
          <a:bodyPr>
            <a:normAutofit/>
          </a:bodyPr>
          <a:lstStyle/>
          <a:p>
            <a:pPr algn="ctr"/>
            <a:r>
              <a:rPr lang="es-ES" sz="34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MODIFICACIÓN DEL ESTILO DE VIDA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509926" y="1521727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Tabaco:</a:t>
            </a:r>
            <a:r>
              <a:rPr lang="es-ES" dirty="0"/>
              <a:t> abstinencia absoluta</a:t>
            </a:r>
          </a:p>
          <a:p>
            <a:pPr lvl="0"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Actividad Física: </a:t>
            </a:r>
            <a:r>
              <a:rPr lang="es-ES" dirty="0"/>
              <a:t>≥150 minutos semanales moderada-intensa</a:t>
            </a:r>
          </a:p>
          <a:p>
            <a:pPr lvl="0"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Dieta:</a:t>
            </a:r>
            <a:r>
              <a:rPr lang="es-ES" dirty="0"/>
              <a:t> saludable, preferentemente vegetal; evitar </a:t>
            </a:r>
            <a:r>
              <a:rPr lang="es-ES" dirty="0" err="1"/>
              <a:t>ultraprocesados</a:t>
            </a:r>
            <a:endParaRPr lang="es-ES" dirty="0"/>
          </a:p>
          <a:p>
            <a:pPr lvl="0"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Sal:</a:t>
            </a:r>
            <a:r>
              <a:rPr lang="es-ES" dirty="0"/>
              <a:t> &lt;5 g/día. Restricción más estricta en HTA, IC o FG &lt;30</a:t>
            </a:r>
          </a:p>
          <a:p>
            <a:pPr lvl="0"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Proteínas:</a:t>
            </a:r>
            <a:r>
              <a:rPr lang="es-ES" dirty="0"/>
              <a:t> 0,8 g/kg/día en G3-G5. Evitar &gt;1,3 g/kg/día si hay riesgo de progresión</a:t>
            </a:r>
          </a:p>
          <a:p>
            <a:pPr>
              <a:lnSpc>
                <a:spcPct val="100000"/>
              </a:lnSpc>
            </a:pPr>
            <a:r>
              <a:rPr lang="es-ES" b="1" dirty="0">
                <a:solidFill>
                  <a:srgbClr val="4E9EBA"/>
                </a:solidFill>
              </a:rPr>
              <a:t>Hidratación: </a:t>
            </a:r>
            <a:r>
              <a:rPr lang="es-ES" dirty="0"/>
              <a:t>individualizada, no abundante en IC o estados edematosos</a:t>
            </a:r>
          </a:p>
        </p:txBody>
      </p:sp>
    </p:spTree>
    <p:extLst>
      <p:ext uri="{BB962C8B-B14F-4D97-AF65-F5344CB8AC3E}">
        <p14:creationId xmlns:p14="http://schemas.microsoft.com/office/powerpoint/2010/main" val="310576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1" y="365125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s-ES" sz="34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PREVENCIÓN DE LA NEFROTOXICIDAD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612775" y="1467818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b="1" dirty="0">
                <a:solidFill>
                  <a:srgbClr val="4E9EBA"/>
                </a:solidFill>
              </a:rPr>
              <a:t>Farmacocinética:</a:t>
            </a:r>
            <a:r>
              <a:rPr lang="es-ES" dirty="0"/>
              <a:t> la ERC altera la eliminación de fármacos, aumentando el riesgo de toxicidad renal</a:t>
            </a:r>
          </a:p>
          <a:p>
            <a:pPr lvl="0"/>
            <a:r>
              <a:rPr lang="es-ES" b="1" dirty="0">
                <a:solidFill>
                  <a:srgbClr val="4E9EBA"/>
                </a:solidFill>
              </a:rPr>
              <a:t>Recomendación:</a:t>
            </a:r>
            <a:r>
              <a:rPr lang="es-ES" dirty="0"/>
              <a:t> ajuste de dosis según FG y evitar fármacos </a:t>
            </a:r>
            <a:r>
              <a:rPr lang="es-ES" dirty="0" err="1"/>
              <a:t>nefrotóxicos</a:t>
            </a:r>
            <a:r>
              <a:rPr lang="es-ES" dirty="0"/>
              <a:t> conocidos</a:t>
            </a:r>
          </a:p>
          <a:p>
            <a:pPr lvl="0"/>
            <a:r>
              <a:rPr lang="es-ES" b="1" dirty="0">
                <a:solidFill>
                  <a:srgbClr val="4E9EBA"/>
                </a:solidFill>
              </a:rPr>
              <a:t>Recurso:</a:t>
            </a:r>
            <a:r>
              <a:rPr lang="es-ES" dirty="0"/>
              <a:t> consultar recomendaciones detalladas en </a:t>
            </a:r>
            <a:r>
              <a:rPr lang="es-ES" dirty="0">
                <a:hlinkClick r:id="rId5"/>
              </a:rPr>
              <a:t>INFAC </a:t>
            </a:r>
            <a:r>
              <a:rPr lang="es-ES" dirty="0" err="1">
                <a:hlinkClick r:id="rId5"/>
              </a:rPr>
              <a:t>vol</a:t>
            </a:r>
            <a:r>
              <a:rPr lang="es-ES" dirty="0">
                <a:hlinkClick r:id="rId5"/>
              </a:rPr>
              <a:t> 32, nº2</a:t>
            </a:r>
            <a:r>
              <a:rPr lang="es-ES" dirty="0"/>
              <a:t>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645" y="3833903"/>
            <a:ext cx="2596826" cy="26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1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0209" y="-57694"/>
            <a:ext cx="12551079" cy="732155"/>
          </a:xfrm>
        </p:spPr>
        <p:txBody>
          <a:bodyPr>
            <a:noAutofit/>
          </a:bodyPr>
          <a:lstStyle/>
          <a:p>
            <a:pPr algn="ctr"/>
            <a:br>
              <a:rPr lang="es-ES" sz="32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</a:br>
            <a:r>
              <a:rPr lang="es-ES" sz="3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Fármacos que enlentecen la progresión de la ERC 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433803" y="1265016"/>
            <a:ext cx="11161486" cy="48465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marL="0" lvl="0" indent="0">
              <a:buNone/>
            </a:pPr>
            <a:r>
              <a:rPr lang="es-ES" sz="2400" dirty="0"/>
              <a:t>Dudas sobre enfoque gradual o combinado </a:t>
            </a:r>
          </a:p>
          <a:p>
            <a:pPr marL="0" indent="0">
              <a:buNone/>
            </a:pPr>
            <a:r>
              <a:rPr lang="es-ES" sz="2400" dirty="0"/>
              <a:t>Necesaria mayor evidencia sobre orden óptimo de inicio, y beneficio sin albuminuria y en pacientes sin DM2 </a:t>
            </a:r>
          </a:p>
          <a:p>
            <a:pPr lvl="0"/>
            <a:endParaRPr lang="es-ES" b="1" dirty="0">
              <a:solidFill>
                <a:srgbClr val="4E9EBA"/>
              </a:solidFill>
            </a:endParaRPr>
          </a:p>
        </p:txBody>
      </p:sp>
      <p:sp>
        <p:nvSpPr>
          <p:cNvPr id="14" name="Text 4"/>
          <p:cNvSpPr txBox="1"/>
          <p:nvPr/>
        </p:nvSpPr>
        <p:spPr>
          <a:xfrm>
            <a:off x="548640" y="1188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/>
              <a:t>El arsenal terapéutico se ha ampliado considerablemente en los </a:t>
            </a:r>
            <a:r>
              <a:rPr lang="en-US" sz="2000" dirty="0" err="1"/>
              <a:t>últimos</a:t>
            </a:r>
            <a:r>
              <a:rPr lang="en-US" sz="2000" dirty="0"/>
              <a:t> </a:t>
            </a:r>
            <a:r>
              <a:rPr lang="en-US" sz="2000" dirty="0" err="1"/>
              <a:t>años</a:t>
            </a:r>
            <a:endParaRPr lang="en-US" sz="2000" dirty="0"/>
          </a:p>
        </p:txBody>
      </p:sp>
      <p:sp>
        <p:nvSpPr>
          <p:cNvPr id="15" name="Shape 5"/>
          <p:cNvSpPr/>
          <p:nvPr/>
        </p:nvSpPr>
        <p:spPr>
          <a:xfrm>
            <a:off x="54864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6" name="Shape 6"/>
          <p:cNvSpPr/>
          <p:nvPr/>
        </p:nvSpPr>
        <p:spPr>
          <a:xfrm>
            <a:off x="548640" y="1828800"/>
            <a:ext cx="2651760" cy="64008"/>
          </a:xfrm>
          <a:prstGeom prst="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7"/>
          <p:cNvSpPr txBox="1"/>
          <p:nvPr/>
        </p:nvSpPr>
        <p:spPr>
          <a:xfrm>
            <a:off x="71323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IECA / ARA-II</a:t>
            </a:r>
            <a:endParaRPr lang="en-US" sz="2000" dirty="0"/>
          </a:p>
        </p:txBody>
      </p:sp>
      <p:sp>
        <p:nvSpPr>
          <p:cNvPr id="18" name="Text 8"/>
          <p:cNvSpPr txBox="1"/>
          <p:nvPr/>
        </p:nvSpPr>
        <p:spPr>
          <a:xfrm>
            <a:off x="71323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escalón en ERC con albuminuria (con o sin HTA).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Shape 9"/>
          <p:cNvSpPr/>
          <p:nvPr/>
        </p:nvSpPr>
        <p:spPr>
          <a:xfrm>
            <a:off x="338328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0" name="Shape 10"/>
          <p:cNvSpPr/>
          <p:nvPr/>
        </p:nvSpPr>
        <p:spPr>
          <a:xfrm>
            <a:off x="3383280" y="1828800"/>
            <a:ext cx="2651760" cy="64008"/>
          </a:xfrm>
          <a:prstGeom prst="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1" name="Text 11"/>
          <p:cNvSpPr txBox="1"/>
          <p:nvPr/>
        </p:nvSpPr>
        <p:spPr>
          <a:xfrm>
            <a:off x="354787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iSGLT-2</a:t>
            </a:r>
            <a:endParaRPr lang="en-US" sz="2000" dirty="0"/>
          </a:p>
        </p:txBody>
      </p:sp>
      <p:sp>
        <p:nvSpPr>
          <p:cNvPr id="22" name="Text 12"/>
          <p:cNvSpPr txBox="1"/>
          <p:nvPr/>
        </p:nvSpPr>
        <p:spPr>
          <a:xfrm>
            <a:off x="354787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Dapagliflozina / empagliflozina. </a:t>
            </a:r>
            <a:endParaRPr lang="en-US" sz="11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Shape 13"/>
          <p:cNvSpPr/>
          <p:nvPr/>
        </p:nvSpPr>
        <p:spPr>
          <a:xfrm>
            <a:off x="621792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4" name="Shape 14"/>
          <p:cNvSpPr/>
          <p:nvPr/>
        </p:nvSpPr>
        <p:spPr>
          <a:xfrm>
            <a:off x="6217920" y="1828800"/>
            <a:ext cx="2651760" cy="64008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Text 15"/>
          <p:cNvSpPr txBox="1"/>
          <p:nvPr/>
        </p:nvSpPr>
        <p:spPr>
          <a:xfrm>
            <a:off x="638251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arGLP-1</a:t>
            </a:r>
            <a:endParaRPr lang="en-US" sz="2000" dirty="0"/>
          </a:p>
        </p:txBody>
      </p:sp>
      <p:sp>
        <p:nvSpPr>
          <p:cNvPr id="26" name="Text 16"/>
          <p:cNvSpPr txBox="1"/>
          <p:nvPr/>
        </p:nvSpPr>
        <p:spPr>
          <a:xfrm>
            <a:off x="638251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Semaglutida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s.c.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Indicada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cuando no se alcanzan objetivos con metformina + iSGLT-2</a:t>
            </a:r>
            <a:endParaRPr lang="en-US" dirty="0"/>
          </a:p>
        </p:txBody>
      </p:sp>
      <p:sp>
        <p:nvSpPr>
          <p:cNvPr id="27" name="Shape 17"/>
          <p:cNvSpPr/>
          <p:nvPr/>
        </p:nvSpPr>
        <p:spPr>
          <a:xfrm>
            <a:off x="905256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8" name="Shape 18"/>
          <p:cNvSpPr/>
          <p:nvPr/>
        </p:nvSpPr>
        <p:spPr>
          <a:xfrm>
            <a:off x="9052560" y="1828800"/>
            <a:ext cx="2651760" cy="64008"/>
          </a:xfrm>
          <a:prstGeom prst="rect">
            <a:avLst/>
          </a:prstGeom>
          <a:solidFill>
            <a:srgbClr val="C98A2B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Text 19"/>
          <p:cNvSpPr txBox="1"/>
          <p:nvPr/>
        </p:nvSpPr>
        <p:spPr>
          <a:xfrm>
            <a:off x="921715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Finerenona</a:t>
            </a:r>
            <a:endParaRPr lang="en-US" sz="2000" dirty="0"/>
          </a:p>
        </p:txBody>
      </p:sp>
      <p:sp>
        <p:nvSpPr>
          <p:cNvPr id="30" name="Text 20"/>
          <p:cNvSpPr txBox="1"/>
          <p:nvPr/>
        </p:nvSpPr>
        <p:spPr>
          <a:xfrm>
            <a:off x="921715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Antagonista no esteroideo del receptor mineralocorticoide, en DM2 con albuminuria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9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114617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Fármacos del SRA (IECA/ARA-II)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76747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07975" y="931895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sz="2400" b="1" dirty="0">
                <a:solidFill>
                  <a:srgbClr val="4E9EBA"/>
                </a:solidFill>
              </a:rPr>
              <a:t>Primer escalón en ERC con albuminuria </a:t>
            </a:r>
            <a:r>
              <a:rPr lang="es-ES" sz="2400" dirty="0"/>
              <a:t>(con o sin HTA). </a:t>
            </a:r>
            <a:r>
              <a:rPr lang="es-ES" sz="1800" dirty="0">
                <a:solidFill>
                  <a:srgbClr val="4E9EBA"/>
                </a:solidFill>
              </a:rPr>
              <a:t>↓ albuminuria, riesgo de progresión y fallo renal y eventos CV y muerte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Beneficio en:</a:t>
            </a:r>
          </a:p>
          <a:p>
            <a:pPr marL="457200" lvl="1" indent="0">
              <a:buNone/>
            </a:pPr>
            <a:r>
              <a:rPr lang="es-ES" dirty="0">
                <a:solidFill>
                  <a:srgbClr val="4E9EBA"/>
                </a:solidFill>
              </a:rPr>
              <a:t>Pacientes con albuminuria:</a:t>
            </a:r>
          </a:p>
          <a:p>
            <a:pPr lvl="1"/>
            <a:r>
              <a:rPr lang="es-ES" sz="2200" dirty="0"/>
              <a:t>CAC &gt;300 mg/g (A3): independiente de DM2 /HTA (mayor beneficio si DM2/HTA)</a:t>
            </a:r>
          </a:p>
          <a:p>
            <a:pPr lvl="1"/>
            <a:r>
              <a:rPr lang="es-ES" sz="2200" dirty="0"/>
              <a:t>CAC 30-300 mg/g (A2): especialmente en DM2; con HTA sin DM2 evidencia más débil, pero se sugiere su uso por beneficio CV</a:t>
            </a:r>
          </a:p>
          <a:p>
            <a:pPr marL="457200" lvl="1" indent="0">
              <a:buNone/>
            </a:pPr>
            <a:r>
              <a:rPr lang="es-ES" dirty="0">
                <a:solidFill>
                  <a:srgbClr val="4E9EBA"/>
                </a:solidFill>
              </a:rPr>
              <a:t>Pacientes sin albuminuria:</a:t>
            </a:r>
          </a:p>
          <a:p>
            <a:pPr lvl="1"/>
            <a:r>
              <a:rPr lang="es-ES" sz="2200" dirty="0"/>
              <a:t>Si HTA: razonable uso de IECA/ARA-II por beneficio CV (no tanto en progresión renal)</a:t>
            </a:r>
          </a:p>
          <a:p>
            <a:pPr lvl="1"/>
            <a:r>
              <a:rPr lang="es-ES" sz="2200" dirty="0"/>
              <a:t>Si TA normal: beneficio incierto</a:t>
            </a:r>
            <a:endParaRPr lang="es-ES" sz="2200" b="1" dirty="0">
              <a:solidFill>
                <a:srgbClr val="4E9EBA"/>
              </a:solidFill>
            </a:endParaRP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Pauta:</a:t>
            </a:r>
            <a:r>
              <a:rPr lang="es-ES" sz="2400" dirty="0"/>
              <a:t> Utilizar a dosis máxima tolerada. A las 2-4 semanas de inicio o cambio de dosis: monitorizar TA, creatinina y K+ 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Caída del FG esperada: </a:t>
            </a:r>
            <a:r>
              <a:rPr lang="es-ES" sz="2400" dirty="0">
                <a:solidFill>
                  <a:srgbClr val="4E9EBA"/>
                </a:solidFill>
              </a:rPr>
              <a:t>aceptable hasta 30%. 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mayor,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descartar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subyacentes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AINE,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hipovolemia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estenosis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bilateral de la arteria renal o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descompensación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IC</a:t>
            </a:r>
            <a:endParaRPr lang="en-US" sz="2400" dirty="0"/>
          </a:p>
          <a:p>
            <a:pPr lvl="0"/>
            <a:endParaRPr lang="es-ES" sz="2400" dirty="0">
              <a:solidFill>
                <a:srgbClr val="4E9E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7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188319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</a:rPr>
              <a:t>i-SGLT-2</a:t>
            </a: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89147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07975" y="1015310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sz="2400" b="1" dirty="0" err="1">
                <a:solidFill>
                  <a:srgbClr val="4E9EBA"/>
                </a:solidFill>
              </a:rPr>
              <a:t>Dapagliflozina</a:t>
            </a:r>
            <a:r>
              <a:rPr lang="es-ES" sz="2400" b="1" dirty="0">
                <a:solidFill>
                  <a:srgbClr val="4E9EBA"/>
                </a:solidFill>
              </a:rPr>
              <a:t> y </a:t>
            </a:r>
            <a:r>
              <a:rPr lang="es-ES" sz="2400" b="1" dirty="0" err="1">
                <a:solidFill>
                  <a:srgbClr val="4E9EBA"/>
                </a:solidFill>
              </a:rPr>
              <a:t>empagliflozina</a:t>
            </a:r>
            <a:r>
              <a:rPr lang="es-ES" sz="2400" b="1" dirty="0">
                <a:solidFill>
                  <a:srgbClr val="4E9EBA"/>
                </a:solidFill>
              </a:rPr>
              <a:t>:</a:t>
            </a:r>
            <a:r>
              <a:rPr lang="es-ES" sz="2400" dirty="0"/>
              <a:t> indicación autorizada con o sin DM2</a:t>
            </a:r>
          </a:p>
          <a:p>
            <a:pPr lvl="0"/>
            <a:endParaRPr lang="es-ES" sz="20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Evidencias y recomendaciones de uso:</a:t>
            </a:r>
          </a:p>
          <a:p>
            <a:pPr lvl="1"/>
            <a:r>
              <a:rPr lang="es-ES" sz="2200" dirty="0"/>
              <a:t>CAC &gt;200 mg/g: añadir a IECA/ARA-II (con o sin DM2). Dosis: 10 mg y dosis máximas toleradas de IECA/ARA-II. </a:t>
            </a:r>
            <a:r>
              <a:rPr lang="es-ES" sz="1800" dirty="0">
                <a:solidFill>
                  <a:srgbClr val="4E9EBA"/>
                </a:solidFill>
              </a:rPr>
              <a:t>↓ riesgo de progresión renal, eventos CV, ingresos por IC y muerte</a:t>
            </a:r>
            <a:endParaRPr lang="es-ES" sz="2000" dirty="0">
              <a:solidFill>
                <a:srgbClr val="4E9EBA"/>
              </a:solidFill>
            </a:endParaRPr>
          </a:p>
          <a:p>
            <a:pPr lvl="1"/>
            <a:r>
              <a:rPr lang="es-ES" sz="2200" dirty="0"/>
              <a:t>CAC &lt;200 mg/g: considerar si FG 20-45</a:t>
            </a:r>
            <a:r>
              <a:rPr lang="es-ES" dirty="0"/>
              <a:t>.</a:t>
            </a:r>
            <a:r>
              <a:rPr lang="es-ES" sz="1800" dirty="0"/>
              <a:t> No recomendación fuerte por incertidumbre en progresión renal. Mayor beneficio si albuminuria alta (EMPA-KIDNEY)</a:t>
            </a:r>
          </a:p>
          <a:p>
            <a:pPr lvl="1"/>
            <a:r>
              <a:rPr lang="es-ES" sz="2200" dirty="0"/>
              <a:t>Sin albuminuria: iniciar si DM2 o IC</a:t>
            </a:r>
          </a:p>
          <a:p>
            <a:pPr lvl="1"/>
            <a:endParaRPr lang="es-ES" sz="22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Umbrales de inicio: </a:t>
            </a:r>
            <a:r>
              <a:rPr lang="es-ES" sz="2400" dirty="0"/>
              <a:t>no iniciar si FG &lt;20 (&lt;25 para </a:t>
            </a:r>
            <a:r>
              <a:rPr lang="es-ES" sz="2400" dirty="0" err="1"/>
              <a:t>dapagliflozina</a:t>
            </a:r>
            <a:r>
              <a:rPr lang="es-ES" sz="2400" dirty="0"/>
              <a:t>); si ya está iniciado, continuar hasta diálisis</a:t>
            </a:r>
          </a:p>
          <a:p>
            <a:pPr marL="0" lvl="0" indent="0">
              <a:buNone/>
            </a:pPr>
            <a:endParaRPr lang="es-ES" sz="20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Descenso inicial reversible </a:t>
            </a:r>
            <a:r>
              <a:rPr lang="es-ES" sz="2400" dirty="0"/>
              <a:t>del FG pero no </a:t>
            </a:r>
            <a:r>
              <a:rPr lang="es-ES" sz="2400" dirty="0" err="1"/>
              <a:t>hiperpotasemia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2916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75016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 err="1">
                <a:solidFill>
                  <a:srgbClr val="4E9EBA"/>
                </a:solidFill>
                <a:latin typeface="Arial Black" pitchFamily="34" charset="0"/>
              </a:rPr>
              <a:t>Finerenona</a:t>
            </a: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743652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246840" y="851446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solidFill>
                  <a:srgbClr val="4E9EBA"/>
                </a:solidFill>
              </a:rPr>
              <a:t>Indicación autorizada:</a:t>
            </a:r>
            <a:r>
              <a:rPr lang="es-ES" dirty="0"/>
              <a:t> </a:t>
            </a:r>
            <a:r>
              <a:rPr lang="es-ES" sz="2400" dirty="0"/>
              <a:t>DM2 y albuminuria. Financiada con visado si CAC </a:t>
            </a:r>
            <a:r>
              <a:rPr lang="es-ES" sz="2400" u="sng" dirty="0"/>
              <a:t>&gt;</a:t>
            </a:r>
            <a:r>
              <a:rPr lang="es-ES" sz="2400" dirty="0"/>
              <a:t>30 mg/g y no control con dosis máximas de IECA/ARA-II y/o iSGLT-2 o intolerancia</a:t>
            </a:r>
          </a:p>
          <a:p>
            <a:r>
              <a:rPr lang="es-ES" sz="2400" b="1" dirty="0">
                <a:solidFill>
                  <a:srgbClr val="4E9EBA"/>
                </a:solidFill>
              </a:rPr>
              <a:t>Criterios de beneficio: </a:t>
            </a:r>
            <a:r>
              <a:rPr lang="es-ES" sz="2400" dirty="0"/>
              <a:t>DM2 y albuminuria (especialmente CAC &gt;300 mg/g), añadida a dosis máximas de IECA/ARA-II</a:t>
            </a:r>
            <a:r>
              <a:rPr lang="es-ES" dirty="0"/>
              <a:t>; </a:t>
            </a:r>
            <a:r>
              <a:rPr lang="es-ES" sz="1800" dirty="0">
                <a:solidFill>
                  <a:srgbClr val="4E9EBA"/>
                </a:solidFill>
              </a:rPr>
              <a:t>↓ riesgo de progresión y eventos CV mayores</a:t>
            </a:r>
          </a:p>
          <a:p>
            <a:pPr lvl="1"/>
            <a:r>
              <a:rPr lang="es-ES" dirty="0"/>
              <a:t>Limitaciones de los EC:</a:t>
            </a:r>
          </a:p>
          <a:p>
            <a:pPr lvl="2"/>
            <a:r>
              <a:rPr lang="es-ES" dirty="0"/>
              <a:t> excluidos pacientes con factores de riesgo y patologías (HTA no controlada IC con </a:t>
            </a:r>
            <a:r>
              <a:rPr lang="es-ES" dirty="0" err="1"/>
              <a:t>FEr</a:t>
            </a:r>
            <a:r>
              <a:rPr lang="es-ES" dirty="0"/>
              <a:t>…)</a:t>
            </a:r>
          </a:p>
          <a:p>
            <a:pPr lvl="2"/>
            <a:r>
              <a:rPr lang="es-ES" dirty="0"/>
              <a:t>&lt;10% en tratamiento concomitante con iSGLT-2. No EC comparativos con iSGLT-2</a:t>
            </a:r>
          </a:p>
          <a:p>
            <a:pPr lvl="1"/>
            <a:r>
              <a:rPr lang="es-ES" dirty="0"/>
              <a:t>Si se cumplen indicaciones preferibles los iSGLT-2 por beneficios más sólidos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Sugerencia de uso: </a:t>
            </a:r>
            <a:r>
              <a:rPr lang="es-ES" sz="2400" dirty="0"/>
              <a:t>DM2,</a:t>
            </a:r>
            <a:r>
              <a:rPr lang="es-ES" sz="2400" b="1" dirty="0">
                <a:solidFill>
                  <a:srgbClr val="4E9EBA"/>
                </a:solidFill>
              </a:rPr>
              <a:t> </a:t>
            </a:r>
            <a:r>
              <a:rPr lang="es-ES" sz="2400" dirty="0"/>
              <a:t>FG &gt;25, K+ &lt;4,8 y CAC &gt;30 mg/g  a pesar de tratamiento óptimo. Sin DM2: ↓ caída del FG en 0,7/año (variable indirecta), añadida a IECA/ARA-II (FIND-CKD) 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Seguimiento: </a:t>
            </a:r>
            <a:r>
              <a:rPr lang="es-ES" sz="2400" dirty="0"/>
              <a:t>↓inicial reversible del FG y controles periódicos de K+ por riesgo de </a:t>
            </a:r>
            <a:r>
              <a:rPr lang="es-ES" sz="2400" dirty="0" err="1"/>
              <a:t>hiperpotasemia</a:t>
            </a:r>
            <a:endParaRPr lang="es-ES" sz="2400" dirty="0"/>
          </a:p>
          <a:p>
            <a:pPr lvl="0"/>
            <a:r>
              <a:rPr lang="es-ES" sz="2400" b="1" dirty="0" err="1">
                <a:solidFill>
                  <a:srgbClr val="4E9EBA"/>
                </a:solidFill>
              </a:rPr>
              <a:t>Espironolactona</a:t>
            </a:r>
            <a:r>
              <a:rPr lang="es-ES" sz="2400" dirty="0"/>
              <a:t> no ha mostrado mejoras en variables CV o renales añadida a IECA/ARA-II</a:t>
            </a:r>
          </a:p>
        </p:txBody>
      </p:sp>
    </p:spTree>
    <p:extLst>
      <p:ext uri="{BB962C8B-B14F-4D97-AF65-F5344CB8AC3E}">
        <p14:creationId xmlns:p14="http://schemas.microsoft.com/office/powerpoint/2010/main" val="2312774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CONTROL DE LA TENSIÓN ARTERIAL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55575" y="1393371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sz="2400" dirty="0"/>
              <a:t> </a:t>
            </a:r>
            <a:r>
              <a:rPr lang="es-ES" sz="2400" dirty="0">
                <a:solidFill>
                  <a:srgbClr val="4E9EBA"/>
                </a:solidFill>
              </a:rPr>
              <a:t>La HTA (factor de progresión independiente) afecta a la mayoría de pacientes con ERC; </a:t>
            </a:r>
            <a:r>
              <a:rPr lang="es-ES" sz="2400" dirty="0"/>
              <a:t>sostenida en el tiempo empeora FG lo que dificulta el control de la TA</a:t>
            </a:r>
            <a:endParaRPr lang="es-ES" sz="2400" b="1" dirty="0">
              <a:solidFill>
                <a:srgbClr val="4E9EBA"/>
              </a:solidFill>
            </a:endParaRP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Control de la HTA </a:t>
            </a:r>
            <a:r>
              <a:rPr lang="es-ES" sz="2400" dirty="0"/>
              <a:t>(↓ riesgo IR, eventos CV mayores y mortalidad). </a:t>
            </a:r>
            <a:r>
              <a:rPr lang="es-ES" sz="2400" dirty="0">
                <a:solidFill>
                  <a:srgbClr val="4E9EBA"/>
                </a:solidFill>
              </a:rPr>
              <a:t>No evidencia de objetivo específico.  </a:t>
            </a:r>
            <a:r>
              <a:rPr lang="es-ES" sz="2400" b="1" dirty="0">
                <a:solidFill>
                  <a:srgbClr val="4E9EBA"/>
                </a:solidFill>
              </a:rPr>
              <a:t>Objetivo general: </a:t>
            </a:r>
            <a:r>
              <a:rPr lang="es-ES" sz="2400" dirty="0"/>
              <a:t>&lt;130/80 </a:t>
            </a:r>
            <a:r>
              <a:rPr lang="es-ES" sz="2400" dirty="0" err="1"/>
              <a:t>mmHg</a:t>
            </a:r>
            <a:r>
              <a:rPr lang="es-ES" sz="2400" dirty="0"/>
              <a:t>. KDIGO sugiere &lt;120 </a:t>
            </a:r>
            <a:r>
              <a:rPr lang="es-ES" sz="2400" dirty="0" err="1"/>
              <a:t>mmHg</a:t>
            </a:r>
            <a:r>
              <a:rPr lang="es-ES" sz="2400" dirty="0"/>
              <a:t> (recomendación débil). Importante individualizar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Monitorización:</a:t>
            </a:r>
            <a:r>
              <a:rPr lang="es-ES" dirty="0"/>
              <a:t> </a:t>
            </a:r>
            <a:r>
              <a:rPr lang="es-ES" sz="2400" dirty="0"/>
              <a:t>combinar clínica con AMPA o MAPA para detectar patrón "no </a:t>
            </a:r>
            <a:r>
              <a:rPr lang="es-ES" sz="2400" dirty="0" err="1"/>
              <a:t>dipping</a:t>
            </a:r>
            <a:r>
              <a:rPr lang="es-ES" sz="2400" dirty="0"/>
              <a:t>" e HTA enmascarada o refractaria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Tratamiento:</a:t>
            </a:r>
            <a:r>
              <a:rPr lang="es-ES" dirty="0"/>
              <a:t> </a:t>
            </a:r>
            <a:r>
              <a:rPr lang="es-ES" sz="2400" dirty="0"/>
              <a:t>casi siempre </a:t>
            </a:r>
            <a:r>
              <a:rPr lang="es-ES" sz="2400" dirty="0">
                <a:solidFill>
                  <a:srgbClr val="4E9EBA"/>
                </a:solidFill>
              </a:rPr>
              <a:t>más de un medicamento</a:t>
            </a:r>
            <a:r>
              <a:rPr lang="es-ES" sz="2400" dirty="0"/>
              <a:t>. Si no control con IECA/ARA-II, añadir diuréticos </a:t>
            </a:r>
            <a:r>
              <a:rPr lang="es-ES" sz="2400" dirty="0" err="1"/>
              <a:t>tiazídicos</a:t>
            </a:r>
            <a:r>
              <a:rPr lang="es-ES" sz="2400" dirty="0"/>
              <a:t> (mantienen eficacia en ERC avanzada y ↓ riesgo de </a:t>
            </a:r>
            <a:r>
              <a:rPr lang="es-ES" sz="2400" dirty="0" err="1"/>
              <a:t>hiperpotasemia</a:t>
            </a:r>
            <a:r>
              <a:rPr lang="es-ES" sz="2400" dirty="0"/>
              <a:t>) o antagonistas del calcio</a:t>
            </a:r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HTA Resistente:</a:t>
            </a:r>
            <a:r>
              <a:rPr lang="es-ES" dirty="0"/>
              <a:t> </a:t>
            </a:r>
            <a:r>
              <a:rPr lang="es-ES" sz="2400" dirty="0" err="1">
                <a:solidFill>
                  <a:srgbClr val="4E9EBA"/>
                </a:solidFill>
              </a:rPr>
              <a:t>espironolactona</a:t>
            </a:r>
            <a:r>
              <a:rPr lang="es-ES" sz="2400" dirty="0"/>
              <a:t> como opción de elección </a:t>
            </a:r>
          </a:p>
        </p:txBody>
      </p:sp>
    </p:spTree>
    <p:extLst>
      <p:ext uri="{BB962C8B-B14F-4D97-AF65-F5344CB8AC3E}">
        <p14:creationId xmlns:p14="http://schemas.microsoft.com/office/powerpoint/2010/main" val="289881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CONTROL DE LA GLUCEMIA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849426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55575" y="1163459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dirty="0">
                <a:solidFill>
                  <a:srgbClr val="4E9EBA"/>
                </a:solidFill>
              </a:rPr>
              <a:t>Objetivo HbA1c: </a:t>
            </a:r>
            <a:r>
              <a:rPr lang="es-ES" sz="2400" dirty="0"/>
              <a:t>6,5% - 8,5% (individualizado según edad, duración de la DM2, complicaciones, comorbilidades y esperanza de vida).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Las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intensivas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(HbA1c &lt;6,5%) </a:t>
            </a:r>
            <a:r>
              <a:rPr lang="es-ES" sz="2400" dirty="0"/>
              <a:t>↓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marcadores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enfermedad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microvascular,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demostrado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reducir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renal, ictus, IC,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enfermedad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arterial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periférica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mortalidad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total. </a:t>
            </a:r>
            <a:r>
              <a:rPr lang="es-ES" sz="2400" dirty="0">
                <a:solidFill>
                  <a:srgbClr val="4E9EBA"/>
                </a:solidFill>
              </a:rPr>
              <a:t>HbA1c menos fiable si FG &lt;30</a:t>
            </a:r>
            <a:r>
              <a:rPr lang="es-ES" sz="2400" dirty="0"/>
              <a:t>: puede requerir monitorización de la glucemia.</a:t>
            </a:r>
          </a:p>
        </p:txBody>
      </p:sp>
      <p:sp>
        <p:nvSpPr>
          <p:cNvPr id="13" name="Shape 11"/>
          <p:cNvSpPr/>
          <p:nvPr/>
        </p:nvSpPr>
        <p:spPr>
          <a:xfrm>
            <a:off x="54864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Text 13"/>
          <p:cNvSpPr txBox="1"/>
          <p:nvPr/>
        </p:nvSpPr>
        <p:spPr>
          <a:xfrm>
            <a:off x="77724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15" name="Text 14"/>
          <p:cNvSpPr txBox="1"/>
          <p:nvPr/>
        </p:nvSpPr>
        <p:spPr>
          <a:xfrm>
            <a:off x="141732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Metformina</a:t>
            </a:r>
            <a:endParaRPr lang="en-US" sz="2400" dirty="0"/>
          </a:p>
        </p:txBody>
      </p:sp>
      <p:sp>
        <p:nvSpPr>
          <p:cNvPr id="16" name="Text 15"/>
          <p:cNvSpPr txBox="1"/>
          <p:nvPr/>
        </p:nvSpPr>
        <p:spPr>
          <a:xfrm>
            <a:off x="77724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FG &gt;30: primera elección. FG 30-45: mitad de dosis máxima. Suspender si FG &lt;30.</a:t>
            </a:r>
            <a:endParaRPr lang="en-US" sz="2000" dirty="0"/>
          </a:p>
        </p:txBody>
      </p:sp>
      <p:sp>
        <p:nvSpPr>
          <p:cNvPr id="17" name="Shape 16"/>
          <p:cNvSpPr/>
          <p:nvPr/>
        </p:nvSpPr>
        <p:spPr>
          <a:xfrm>
            <a:off x="434340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8" name="Text 18"/>
          <p:cNvSpPr txBox="1"/>
          <p:nvPr/>
        </p:nvSpPr>
        <p:spPr>
          <a:xfrm>
            <a:off x="457200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19" name="Text 19"/>
          <p:cNvSpPr txBox="1"/>
          <p:nvPr/>
        </p:nvSpPr>
        <p:spPr>
          <a:xfrm>
            <a:off x="521208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iSGLT-2</a:t>
            </a:r>
            <a:endParaRPr lang="en-US" sz="2400" dirty="0"/>
          </a:p>
        </p:txBody>
      </p:sp>
      <p:sp>
        <p:nvSpPr>
          <p:cNvPr id="20" name="Text 20"/>
          <p:cNvSpPr txBox="1"/>
          <p:nvPr/>
        </p:nvSpPr>
        <p:spPr>
          <a:xfrm>
            <a:off x="457200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 NICE 2026: metformina + iSGLT-2 como inicio si FG &gt;30, salvo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contraindicación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intolerancia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(en ese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iSGLT-2 solo)</a:t>
            </a:r>
          </a:p>
        </p:txBody>
      </p:sp>
      <p:sp>
        <p:nvSpPr>
          <p:cNvPr id="21" name="Shape 21"/>
          <p:cNvSpPr/>
          <p:nvPr/>
        </p:nvSpPr>
        <p:spPr>
          <a:xfrm>
            <a:off x="813816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2" name="Text 23"/>
          <p:cNvSpPr txBox="1"/>
          <p:nvPr/>
        </p:nvSpPr>
        <p:spPr>
          <a:xfrm>
            <a:off x="836676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23" name="Text 24"/>
          <p:cNvSpPr txBox="1"/>
          <p:nvPr/>
        </p:nvSpPr>
        <p:spPr>
          <a:xfrm>
            <a:off x="900684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arGLP-1</a:t>
            </a:r>
            <a:endParaRPr lang="en-US" sz="2400" dirty="0"/>
          </a:p>
        </p:txBody>
      </p:sp>
      <p:sp>
        <p:nvSpPr>
          <p:cNvPr id="24" name="Text 25"/>
          <p:cNvSpPr txBox="1"/>
          <p:nvPr/>
        </p:nvSpPr>
        <p:spPr>
          <a:xfrm>
            <a:off x="836676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se alcanzan objetivos: liraglutida, dulaglutida o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semaglutida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s.c.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beneficios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CV)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633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RCV E HIPOLIPEMIANTES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849426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KDIGO: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hipolipemiante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basado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edad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estadio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renal, no en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específicas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c-LDL.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estatinas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pPr lvl="1"/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&gt;50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con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cualquier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valor de FG +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ezetimiba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G3-G5</a:t>
            </a:r>
          </a:p>
          <a:p>
            <a:pPr lvl="1"/>
            <a:r>
              <a:rPr lang="es-ES" dirty="0"/>
              <a:t>&lt;50 años: en prevención secundaria, DM o RCV estimado &gt;10% a 10 años</a:t>
            </a:r>
          </a:p>
          <a:p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</a:t>
            </a:r>
            <a:r>
              <a:rPr lang="es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predicción validados </a:t>
            </a:r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con parámetros renales (versiones adaptadas de </a:t>
            </a:r>
            <a:r>
              <a:rPr lang="es-E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SCORE2 y SCORE2-OP con FG y CAC)</a:t>
            </a:r>
          </a:p>
          <a:p>
            <a:r>
              <a:rPr lang="es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Matiz en nuestro entorno</a:t>
            </a:r>
            <a:r>
              <a:rPr lang="es-E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con una </a:t>
            </a:r>
            <a:r>
              <a:rPr lang="en-U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incidencia</a:t>
            </a:r>
            <a:r>
              <a:rPr lang="en-U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relativamente</a:t>
            </a:r>
            <a:r>
              <a:rPr lang="en-U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</a:t>
            </a:r>
            <a:r>
              <a:rPr lang="en-U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enfermedad</a:t>
            </a:r>
            <a:r>
              <a:rPr lang="en-U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coronaria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un FG de 30-60 se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correlaciona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un RCV no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categorizado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alto (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~50% inferior al de la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enfermedad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coronaria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establecida</a:t>
            </a: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2400" dirty="0"/>
          </a:p>
          <a:p>
            <a:pPr lvl="0"/>
            <a:r>
              <a:rPr lang="es-ES" sz="2400" b="1" dirty="0">
                <a:solidFill>
                  <a:srgbClr val="4E9EBA"/>
                </a:solidFill>
              </a:rPr>
              <a:t>Dosis recomendadas : </a:t>
            </a:r>
            <a:r>
              <a:rPr lang="es-ES" sz="2400" dirty="0" err="1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a</a:t>
            </a:r>
            <a:r>
              <a:rPr lang="es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torvastatina</a:t>
            </a:r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 mg, </a:t>
            </a:r>
            <a:r>
              <a:rPr lang="es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simvastatina</a:t>
            </a:r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 mg o </a:t>
            </a:r>
            <a:r>
              <a:rPr lang="es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pravastatina</a:t>
            </a:r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40 mg. Inferiores a las consideradas de alta intensidad en población general (discrepancias entre </a:t>
            </a:r>
            <a:r>
              <a:rPr lang="es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guias</a:t>
            </a:r>
            <a:r>
              <a:rPr lang="es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6510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</a:rPr>
              <a:t>DETECCION Y MANEJO DE COMPLICACIONES</a:t>
            </a: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97982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hape 4"/>
          <p:cNvSpPr/>
          <p:nvPr/>
        </p:nvSpPr>
        <p:spPr>
          <a:xfrm>
            <a:off x="54864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Text 6"/>
          <p:cNvSpPr txBox="1"/>
          <p:nvPr/>
        </p:nvSpPr>
        <p:spPr>
          <a:xfrm>
            <a:off x="150876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E9EBA"/>
                </a:solidFill>
                <a:latin typeface="Calibri" panose="020F0502020204030204" pitchFamily="34" charset="0"/>
                <a:ea typeface="Cambria" pitchFamily="34" charset="-122"/>
                <a:cs typeface="Calibri" panose="020F0502020204030204" pitchFamily="34" charset="0"/>
              </a:rPr>
              <a:t>1</a:t>
            </a:r>
            <a:endParaRPr lang="en-US" sz="2600" b="1" dirty="0">
              <a:solidFill>
                <a:srgbClr val="4E9E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7"/>
          <p:cNvSpPr txBox="1"/>
          <p:nvPr/>
        </p:nvSpPr>
        <p:spPr>
          <a:xfrm>
            <a:off x="73152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FG inicial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e </a:t>
            </a:r>
            <a:r>
              <a:rPr lang="en-US" sz="2000" b="1" dirty="0" err="1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hiperpotasemia</a:t>
            </a:r>
            <a:endParaRPr lang="en-US" sz="2000" b="1" dirty="0">
              <a:solidFill>
                <a:srgbClr val="21295C"/>
              </a:solidFill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6" name="Shape 8"/>
          <p:cNvSpPr/>
          <p:nvPr/>
        </p:nvSpPr>
        <p:spPr>
          <a:xfrm>
            <a:off x="338328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10"/>
          <p:cNvSpPr txBox="1"/>
          <p:nvPr/>
        </p:nvSpPr>
        <p:spPr>
          <a:xfrm>
            <a:off x="434340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libri" panose="020F0502020204030204" pitchFamily="34" charset="0"/>
                <a:ea typeface="Cambria" pitchFamily="34" charset="-122"/>
                <a:cs typeface="Calibri" panose="020F0502020204030204" pitchFamily="34" charset="0"/>
              </a:rPr>
              <a:t>2</a:t>
            </a:r>
            <a:endParaRPr lang="en-US" sz="2600" dirty="0">
              <a:solidFill>
                <a:srgbClr val="4E9E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11"/>
          <p:cNvSpPr txBox="1"/>
          <p:nvPr/>
        </p:nvSpPr>
        <p:spPr>
          <a:xfrm>
            <a:off x="356616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Anemia</a:t>
            </a:r>
            <a:endParaRPr lang="en-US" sz="2000" dirty="0"/>
          </a:p>
        </p:txBody>
      </p:sp>
      <p:sp>
        <p:nvSpPr>
          <p:cNvPr id="19" name="Shape 12"/>
          <p:cNvSpPr/>
          <p:nvPr/>
        </p:nvSpPr>
        <p:spPr>
          <a:xfrm>
            <a:off x="621792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0" name="Text 14"/>
          <p:cNvSpPr txBox="1"/>
          <p:nvPr/>
        </p:nvSpPr>
        <p:spPr>
          <a:xfrm>
            <a:off x="717804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>
              <a:solidFill>
                <a:srgbClr val="4E9EBA"/>
              </a:solidFill>
            </a:endParaRPr>
          </a:p>
        </p:txBody>
      </p:sp>
      <p:sp>
        <p:nvSpPr>
          <p:cNvPr id="21" name="Text 15"/>
          <p:cNvSpPr txBox="1"/>
          <p:nvPr/>
        </p:nvSpPr>
        <p:spPr>
          <a:xfrm>
            <a:off x="640080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Trastorno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mineral óseo</a:t>
            </a:r>
            <a:endParaRPr lang="en-US" sz="2000" dirty="0"/>
          </a:p>
        </p:txBody>
      </p:sp>
      <p:sp>
        <p:nvSpPr>
          <p:cNvPr id="22" name="Shape 16"/>
          <p:cNvSpPr/>
          <p:nvPr/>
        </p:nvSpPr>
        <p:spPr>
          <a:xfrm>
            <a:off x="905256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3" name="Text 18"/>
          <p:cNvSpPr txBox="1"/>
          <p:nvPr/>
        </p:nvSpPr>
        <p:spPr>
          <a:xfrm>
            <a:off x="1001268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>
              <a:solidFill>
                <a:srgbClr val="4E9EBA"/>
              </a:solidFill>
            </a:endParaRPr>
          </a:p>
        </p:txBody>
      </p:sp>
      <p:sp>
        <p:nvSpPr>
          <p:cNvPr id="24" name="Text 19"/>
          <p:cNvSpPr txBox="1"/>
          <p:nvPr/>
        </p:nvSpPr>
        <p:spPr>
          <a:xfrm>
            <a:off x="923544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Hiperuricemia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42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-109565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Caída inicial del FG y manejo de la </a:t>
            </a:r>
            <a:r>
              <a:rPr lang="es-ES" sz="4000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hiperpotasemia</a:t>
            </a:r>
            <a:endParaRPr lang="es-ES" sz="4000" b="1" dirty="0">
              <a:solidFill>
                <a:srgbClr val="4E9EB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1784" y="55848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" name="Shape 4"/>
          <p:cNvSpPr/>
          <p:nvPr/>
        </p:nvSpPr>
        <p:spPr>
          <a:xfrm>
            <a:off x="205883" y="821445"/>
            <a:ext cx="4915886" cy="2636165"/>
          </a:xfrm>
          <a:prstGeom prst="roundRect">
            <a:avLst>
              <a:gd name="adj" fmla="val 432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Shape 5"/>
          <p:cNvSpPr/>
          <p:nvPr/>
        </p:nvSpPr>
        <p:spPr>
          <a:xfrm>
            <a:off x="205883" y="745649"/>
            <a:ext cx="4814774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5" name="Text 6"/>
          <p:cNvSpPr txBox="1"/>
          <p:nvPr/>
        </p:nvSpPr>
        <p:spPr>
          <a:xfrm>
            <a:off x="307975" y="1174047"/>
            <a:ext cx="479754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Caída aguda del FG al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iniciar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  <p:sp>
        <p:nvSpPr>
          <p:cNvPr id="16" name="Text 7"/>
          <p:cNvSpPr txBox="1"/>
          <p:nvPr/>
        </p:nvSpPr>
        <p:spPr>
          <a:xfrm>
            <a:off x="307975" y="2006414"/>
            <a:ext cx="4679661" cy="133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 IECA, ARA-II, iSGLT-2 y finerenona. Hasta un 30% en los primeros 3 meses es aceptable: evitar reducir dosis o retirar. Si es mayor, descartar causas subyacentes (estenosis renal, AINE, hipovolemia, IC,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obstrucción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urinaria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)</a:t>
            </a:r>
            <a:endParaRPr lang="en-US" dirty="0"/>
          </a:p>
        </p:txBody>
      </p:sp>
      <p:sp>
        <p:nvSpPr>
          <p:cNvPr id="17" name="Shape 8"/>
          <p:cNvSpPr/>
          <p:nvPr/>
        </p:nvSpPr>
        <p:spPr>
          <a:xfrm>
            <a:off x="169165" y="3793748"/>
            <a:ext cx="4947347" cy="2436664"/>
          </a:xfrm>
          <a:prstGeom prst="roundRect">
            <a:avLst>
              <a:gd name="adj" fmla="val 340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8" name="Shape 9"/>
          <p:cNvSpPr/>
          <p:nvPr/>
        </p:nvSpPr>
        <p:spPr>
          <a:xfrm>
            <a:off x="169165" y="3749333"/>
            <a:ext cx="4874352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9" name="Text 10"/>
          <p:cNvSpPr txBox="1"/>
          <p:nvPr/>
        </p:nvSpPr>
        <p:spPr>
          <a:xfrm>
            <a:off x="749807" y="3895637"/>
            <a:ext cx="3974079" cy="414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retirar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solo </a:t>
            </a:r>
            <a:r>
              <a:rPr lang="en-U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FG &lt;30</a:t>
            </a:r>
          </a:p>
        </p:txBody>
      </p:sp>
      <p:sp>
        <p:nvSpPr>
          <p:cNvPr id="20" name="Text 11"/>
          <p:cNvSpPr txBox="1"/>
          <p:nvPr/>
        </p:nvSpPr>
        <p:spPr>
          <a:xfrm>
            <a:off x="241548" y="4469194"/>
            <a:ext cx="4497602" cy="1659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Mantener IECA/ARA-II en fases avanzadas de la ERC puede retrasar la progresión a fallo renal; el beneficio supera el riesgo de hiperpotasemia, aunque exige seguimiento más estrecho del K+.</a:t>
            </a:r>
          </a:p>
          <a:p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Remitir a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Nefrología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si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K+ &gt;5,5 mEq/L.</a:t>
            </a:r>
          </a:p>
        </p:txBody>
      </p:sp>
      <p:sp>
        <p:nvSpPr>
          <p:cNvPr id="21" name="Text 12"/>
          <p:cNvSpPr txBox="1"/>
          <p:nvPr/>
        </p:nvSpPr>
        <p:spPr>
          <a:xfrm>
            <a:off x="5777395" y="879903"/>
            <a:ext cx="58158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 escalonado de la hiperpotasemia</a:t>
            </a:r>
          </a:p>
        </p:txBody>
      </p:sp>
      <p:sp>
        <p:nvSpPr>
          <p:cNvPr id="22" name="Text 13"/>
          <p:cNvSpPr txBox="1"/>
          <p:nvPr/>
        </p:nvSpPr>
        <p:spPr>
          <a:xfrm>
            <a:off x="5211931" y="1233784"/>
            <a:ext cx="6946801" cy="5928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El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riesgo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de 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hiperpotasemia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aumenta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a medida que disminuye el FG. IECA, ARA-II y finerenona pueden precipitarla, por lo que se recomienda control analítico de función renal y K+ al inicio, a las 2-4 semanas, y al aumentar la dosis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La hiperpotasemia leve puede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controlarse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con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medidas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que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reducen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el K+ sérico, en lugar de disminuir la dosis o suspender los fármacos nefroprotectores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Identificar y retirar, si es posible, los fármacos que elevan el potasio: AINE, IBP, trimetoprim, entre otros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Moderar la ingesta dietética de K+, (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sustitutos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de la sal de mesa,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alimentos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procesados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…). No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recomendar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de forma generalizada la restricción de frutas y verduras ricas en K+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Si las medidas anteriores son insuficientes, pueden añadirse diuréticos y quelantes del K+: poliestireno sulfonato cálcico, patirómero y ciclosilicato de sodio y zirconio (estos dos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últimos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son de </a:t>
            </a:r>
            <a:r>
              <a:rPr lang="en-U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visado</a:t>
            </a: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prescripción restringida a nefrología, cardiología y medicina interna)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Hiperpotasemia aguda &gt;6 mEq/L o cambios en el electrocardiograma → remitir a urgencias para monitorización</a:t>
            </a:r>
            <a:endParaRPr lang="en-US" dirty="0"/>
          </a:p>
        </p:txBody>
      </p:sp>
      <p:sp>
        <p:nvSpPr>
          <p:cNvPr id="23" name="Shape 5"/>
          <p:cNvSpPr/>
          <p:nvPr/>
        </p:nvSpPr>
        <p:spPr>
          <a:xfrm>
            <a:off x="5848004" y="753588"/>
            <a:ext cx="5745266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983446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52202"/>
            <a:ext cx="10257953" cy="521072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Anemia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589976" y="6355080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7632" y="546482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Shape 4"/>
          <p:cNvSpPr/>
          <p:nvPr/>
        </p:nvSpPr>
        <p:spPr>
          <a:xfrm>
            <a:off x="155576" y="907061"/>
            <a:ext cx="5871152" cy="2230781"/>
          </a:xfrm>
          <a:prstGeom prst="roundRect">
            <a:avLst>
              <a:gd name="adj" fmla="val 3721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2" name="Shape 5"/>
          <p:cNvSpPr/>
          <p:nvPr/>
        </p:nvSpPr>
        <p:spPr>
          <a:xfrm>
            <a:off x="534878" y="780835"/>
            <a:ext cx="5394960" cy="54864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3" name="Text 8"/>
          <p:cNvSpPr txBox="1"/>
          <p:nvPr/>
        </p:nvSpPr>
        <p:spPr>
          <a:xfrm>
            <a:off x="307975" y="3137842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Umbrales orientativos para 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suplementar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hierro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recomendaciones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fuertes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b="1" dirty="0">
              <a:solidFill>
                <a:srgbClr val="4E9EBA"/>
              </a:solidFill>
            </a:endParaRPr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706196"/>
              </p:ext>
            </p:extLst>
          </p:nvPr>
        </p:nvGraphicFramePr>
        <p:xfrm>
          <a:off x="165999" y="3672996"/>
          <a:ext cx="5860729" cy="2798064"/>
        </p:xfrm>
        <a:graphic>
          <a:graphicData uri="http://schemas.openxmlformats.org/drawingml/2006/table">
            <a:tbl>
              <a:tblPr/>
              <a:tblGrid>
                <a:gridCol w="1887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+mn-lt"/>
                        </a:rPr>
                        <a:t>Ferritina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+mn-lt"/>
                        </a:rPr>
                        <a:t>TSAT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+mn-lt"/>
                        </a:rPr>
                        <a:t>Conducta sugerida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&lt;45 ng/ml (o VCM &lt;80 fl)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—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Investigar origen hemorrágico; valorar derivación a 2º nivel (digestivo, ginecología, urología)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&lt;100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&lt;40%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Se sugiere iniciar tratamiento con hierro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100-300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&lt;25%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Se sugiere iniciar tratamiento con hierro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&gt;700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≥40%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Razonable suspender la suplementación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Shape 9"/>
          <p:cNvSpPr/>
          <p:nvPr/>
        </p:nvSpPr>
        <p:spPr>
          <a:xfrm>
            <a:off x="6234421" y="915845"/>
            <a:ext cx="5748251" cy="2960490"/>
          </a:xfrm>
          <a:prstGeom prst="roundRect">
            <a:avLst>
              <a:gd name="adj" fmla="val 3200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6" name="Shape 10"/>
          <p:cNvSpPr/>
          <p:nvPr/>
        </p:nvSpPr>
        <p:spPr>
          <a:xfrm>
            <a:off x="6249878" y="780835"/>
            <a:ext cx="5349240" cy="54864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Shape 13"/>
          <p:cNvSpPr/>
          <p:nvPr/>
        </p:nvSpPr>
        <p:spPr>
          <a:xfrm>
            <a:off x="6208064" y="4134877"/>
            <a:ext cx="5748250" cy="2220203"/>
          </a:xfrm>
          <a:prstGeom prst="roundRect">
            <a:avLst>
              <a:gd name="adj" fmla="val 340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8" name="Shape 14"/>
          <p:cNvSpPr/>
          <p:nvPr/>
        </p:nvSpPr>
        <p:spPr>
          <a:xfrm>
            <a:off x="6249878" y="4029612"/>
            <a:ext cx="5349240" cy="54864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Text 7"/>
          <p:cNvSpPr txBox="1"/>
          <p:nvPr/>
        </p:nvSpPr>
        <p:spPr>
          <a:xfrm>
            <a:off x="279788" y="950903"/>
            <a:ext cx="5650050" cy="2256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Complicación</a:t>
            </a:r>
            <a:r>
              <a:rPr lang="en-US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frecuente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calidad de vida, ↑ de  morbimortalidad y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progresion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Principal causa: producción inadecuada de eritropoyetina endógena,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baja biodisponibilidad de hierro. Se recomienda realizar analíticas de detección de anemia y déficit de hierro cuando exista sospecha clínica, en función de los síntomas, y periódicamente durante el seguimiento.</a:t>
            </a:r>
            <a:endParaRPr lang="en-US" dirty="0"/>
          </a:p>
        </p:txBody>
      </p:sp>
      <p:sp>
        <p:nvSpPr>
          <p:cNvPr id="31" name="Text 12"/>
          <p:cNvSpPr txBox="1"/>
          <p:nvPr/>
        </p:nvSpPr>
        <p:spPr>
          <a:xfrm>
            <a:off x="6360528" y="1402170"/>
            <a:ext cx="5496036" cy="2496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Vía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oral o IV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en función del grado de anemia y déficit de hierro,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tolerabilidad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preferencias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paciente y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coste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La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vía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IV, de uso hospitalario, consigue incrementos más rápidos y elevados de hierro y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aunque su relevancia clínica no está completamente establecida.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Razonable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suspender el tratamiento cuando la ferritina supera 700 ng/ml, la TSAT es ≥40% o durante una infección sistémica.</a:t>
            </a:r>
            <a:endParaRPr lang="en-US" dirty="0"/>
          </a:p>
        </p:txBody>
      </p:sp>
      <p:sp>
        <p:nvSpPr>
          <p:cNvPr id="32" name="Text 11"/>
          <p:cNvSpPr txBox="1"/>
          <p:nvPr/>
        </p:nvSpPr>
        <p:spPr>
          <a:xfrm>
            <a:off x="6433468" y="960842"/>
            <a:ext cx="2897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Vía de suplementación</a:t>
            </a:r>
          </a:p>
        </p:txBody>
      </p:sp>
      <p:sp>
        <p:nvSpPr>
          <p:cNvPr id="33" name="Text 15"/>
          <p:cNvSpPr txBox="1"/>
          <p:nvPr/>
        </p:nvSpPr>
        <p:spPr>
          <a:xfrm>
            <a:off x="6451046" y="4169409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estimulantes de la eritropoyesis (AEE)</a:t>
            </a:r>
          </a:p>
        </p:txBody>
      </p:sp>
      <p:sp>
        <p:nvSpPr>
          <p:cNvPr id="34" name="Text 16"/>
          <p:cNvSpPr txBox="1"/>
          <p:nvPr/>
        </p:nvSpPr>
        <p:spPr>
          <a:xfrm>
            <a:off x="6327529" y="4801788"/>
            <a:ext cx="55620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Medicamentos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dispensación</a:t>
            </a:r>
            <a:r>
              <a:rPr lang="en-U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hospitalaria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mejoran la fatiga y ↓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transfusiones en pacientes con anemia asociada a la ERC.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-109565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s-ES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Trastorno mineral óseo</a:t>
            </a: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endParaRPr lang="es-ES" b="1" dirty="0">
              <a:solidFill>
                <a:srgbClr val="4E9EB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705370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Shape 4"/>
          <p:cNvSpPr/>
          <p:nvPr/>
        </p:nvSpPr>
        <p:spPr>
          <a:xfrm>
            <a:off x="262163" y="884665"/>
            <a:ext cx="11658503" cy="5155840"/>
          </a:xfrm>
          <a:prstGeom prst="roundRect">
            <a:avLst>
              <a:gd name="adj" fmla="val 146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Shape 5"/>
          <p:cNvSpPr/>
          <p:nvPr/>
        </p:nvSpPr>
        <p:spPr>
          <a:xfrm>
            <a:off x="337694" y="873893"/>
            <a:ext cx="11353702" cy="47231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Text 7"/>
          <p:cNvSpPr txBox="1"/>
          <p:nvPr/>
        </p:nvSpPr>
        <p:spPr>
          <a:xfrm>
            <a:off x="460375" y="1131297"/>
            <a:ext cx="11262081" cy="4699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Alteraciones</a:t>
            </a:r>
            <a:r>
              <a:rPr lang="en-U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progresivas</a:t>
            </a:r>
            <a:r>
              <a:rPr lang="en-U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24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metabolismo</a:t>
            </a:r>
            <a:r>
              <a:rPr lang="en-U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mineral </a:t>
            </a:r>
            <a:r>
              <a:rPr lang="en-U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desde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fases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iniciales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: </a:t>
            </a:r>
            <a:r>
              <a:rPr lang="en-U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cambios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en los niveles séricos de Ca, fosfato, vitamina D, PTH y factor de crecimiento fibroblástico 23. Se agravan a medida que disminuye el FG y pueden traducirse en osteodistrofia renal y calcificación vascular extraesquelética.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En </a:t>
            </a:r>
            <a:r>
              <a:rPr lang="en-US" sz="24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estadios</a:t>
            </a:r>
            <a:r>
              <a:rPr lang="en-U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avanzados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:</a:t>
            </a:r>
          </a:p>
          <a:p>
            <a:pPr lvl="1"/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Restricción dietética de fosfato y administración de quelantes del fósforo, para reducir el riesgo de calcificación vascular prematura</a:t>
            </a:r>
            <a:endParaRPr lang="en-US" sz="2400" dirty="0"/>
          </a:p>
          <a:p>
            <a:pPr lvl="1"/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Suplementos de vitamina D, para el control del hiperparatiroidismo secundario y mantener la salud ósea</a:t>
            </a:r>
            <a:endParaRPr lang="en-US" sz="2400" dirty="0"/>
          </a:p>
          <a:p>
            <a:pPr lvl="1"/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Bicarbonato sódico oral, para la corrección de la acidosis metabólica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err="1">
                <a:ea typeface="Calibri" pitchFamily="34" charset="-122"/>
                <a:cs typeface="Calibri" pitchFamily="34" charset="-120"/>
              </a:rPr>
              <a:t>Ninguna</a:t>
            </a:r>
            <a:r>
              <a:rPr lang="en-US" sz="2400" dirty="0">
                <a:ea typeface="Calibri" pitchFamily="34" charset="-122"/>
                <a:cs typeface="Calibri" pitchFamily="34" charset="-120"/>
              </a:rPr>
              <a:t> de estas medidas </a:t>
            </a:r>
            <a:r>
              <a:rPr lang="en-US" sz="2400" b="1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ha demostrado </a:t>
            </a:r>
            <a:r>
              <a:rPr lang="en-U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hasta la fecha un </a:t>
            </a:r>
            <a:r>
              <a:rPr lang="en-US" sz="2400" b="1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beneficio </a:t>
            </a:r>
            <a:r>
              <a:rPr lang="en-US" sz="2400" b="1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clínico</a:t>
            </a:r>
            <a:r>
              <a:rPr lang="en-US" sz="2400" b="1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consistente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80539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-10956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Hiperuricemia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1784" y="55848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Shape 8"/>
          <p:cNvSpPr/>
          <p:nvPr/>
        </p:nvSpPr>
        <p:spPr>
          <a:xfrm>
            <a:off x="460374" y="924033"/>
            <a:ext cx="10806339" cy="2764436"/>
          </a:xfrm>
          <a:prstGeom prst="roundRect">
            <a:avLst>
              <a:gd name="adj" fmla="val 2963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Shape 9"/>
          <p:cNvSpPr/>
          <p:nvPr/>
        </p:nvSpPr>
        <p:spPr>
          <a:xfrm flipV="1">
            <a:off x="460375" y="878314"/>
            <a:ext cx="10806338" cy="45719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Text 11"/>
          <p:cNvSpPr txBox="1"/>
          <p:nvPr/>
        </p:nvSpPr>
        <p:spPr>
          <a:xfrm>
            <a:off x="557362" y="1255730"/>
            <a:ext cx="10504506" cy="222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La reducción de la excreción renal de ácido úrico 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favorece la hiperuricemia, cuya prevalencia en pacientes con ERC y FG &lt;60 es aproximadamente el doble que en la </a:t>
            </a:r>
            <a:r>
              <a:rPr lang="en-U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población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general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Si es </a:t>
            </a:r>
            <a:r>
              <a:rPr lang="en-U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asintomática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no está indicado el tratamiento farmacológico 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 el objetivo de retrasar la progresión de la ERC. En personas con ERC e hiperuricemia sintomática (gota), </a:t>
            </a:r>
            <a:r>
              <a:rPr lang="en-U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considerar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un inhibidor de la xantina oxidasa (</a:t>
            </a:r>
            <a:r>
              <a:rPr lang="en-U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alopurinol</a:t>
            </a:r>
            <a:r>
              <a:rPr lang="en-U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de elección, o febuxostat) tras el primer episodio, especialmente si no hay factor precipitante evitable o el ácido úrico sérico es &gt;9 mg/dl</a:t>
            </a:r>
            <a:endParaRPr lang="en-US" sz="2000" dirty="0"/>
          </a:p>
        </p:txBody>
      </p:sp>
      <p:sp>
        <p:nvSpPr>
          <p:cNvPr id="28" name="Shape 12"/>
          <p:cNvSpPr/>
          <p:nvPr/>
        </p:nvSpPr>
        <p:spPr>
          <a:xfrm>
            <a:off x="460375" y="3887871"/>
            <a:ext cx="10806338" cy="2377440"/>
          </a:xfrm>
          <a:prstGeom prst="roundRect">
            <a:avLst>
              <a:gd name="adj" fmla="val 3077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Shape 13"/>
          <p:cNvSpPr/>
          <p:nvPr/>
        </p:nvSpPr>
        <p:spPr>
          <a:xfrm>
            <a:off x="460375" y="3887871"/>
            <a:ext cx="10676860" cy="45719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30" name="Text 14"/>
          <p:cNvSpPr txBox="1"/>
          <p:nvPr/>
        </p:nvSpPr>
        <p:spPr>
          <a:xfrm>
            <a:off x="661543" y="4034175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Ataque agudo de gota</a:t>
            </a:r>
            <a:endParaRPr lang="en-US" sz="2400" b="1" dirty="0">
              <a:solidFill>
                <a:srgbClr val="4E9EBA"/>
              </a:solidFill>
            </a:endParaRPr>
          </a:p>
        </p:txBody>
      </p:sp>
      <p:sp>
        <p:nvSpPr>
          <p:cNvPr id="31" name="Text 15"/>
          <p:cNvSpPr txBox="1"/>
          <p:nvPr/>
        </p:nvSpPr>
        <p:spPr>
          <a:xfrm>
            <a:off x="661542" y="4399935"/>
            <a:ext cx="10400325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Se prefiere la </a:t>
            </a:r>
            <a:r>
              <a:rPr lang="en-US" sz="2000" b="1" dirty="0">
                <a:solidFill>
                  <a:srgbClr val="4E9EB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colchicina a dosis bajas </a:t>
            </a: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o los corticoides intraarticulares frente a los AINE, por el </a:t>
            </a:r>
            <a:r>
              <a:rPr lang="en-U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riesgo</a:t>
            </a: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nefrotóxico</a:t>
            </a: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. </a:t>
            </a:r>
            <a:r>
              <a:rPr lang="en-U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Reducir</a:t>
            </a: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la dosis de colchicina a la mitad con FG &lt;50 y/o incrementar los intervalos entre tomas; está </a:t>
            </a:r>
            <a:r>
              <a:rPr lang="en-US" sz="2000" b="1" dirty="0">
                <a:solidFill>
                  <a:srgbClr val="4E9EB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contraindicada si el FG es &lt;30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Los iSGLT-2 reducen los niveles de ácido úrico (efecto favorable en este </a:t>
            </a:r>
            <a:r>
              <a:rPr lang="en-U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contexto</a:t>
            </a:r>
            <a:r>
              <a:rPr lang="en-U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). Los diuréticos tiazídicos y de asa lo </a:t>
            </a:r>
            <a:r>
              <a:rPr lang="en-U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elevan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81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0" y="365125"/>
            <a:ext cx="8379229" cy="732155"/>
          </a:xfrm>
        </p:spPr>
        <p:txBody>
          <a:bodyPr/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Ideas clave (1/2)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03677" cy="2036617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465897" y="1544155"/>
            <a:ext cx="10366873" cy="45662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La ERC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frecuente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asintomática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hasta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fases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avanzadas</a:t>
            </a:r>
            <a:endParaRPr lang="en-US" sz="2600" dirty="0"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La ERC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infradiagnosticada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por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lo que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muchos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pacientes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reciben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seguimiento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necesarios</a:t>
            </a:r>
            <a:endParaRPr lang="en-US" sz="2600" dirty="0"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No se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debe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diagnosticar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la ERC con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una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sola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estimación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FG y/o albuminuria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 err="1">
                <a:ea typeface="Calibri" pitchFamily="34" charset="-122"/>
                <a:cs typeface="Calibri" pitchFamily="34" charset="-120"/>
              </a:rPr>
              <a:t>Importante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control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adecuado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de la HTA y la DM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ya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que son las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causas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comunes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fallo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renal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fármacos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que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han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demostrado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enlentecer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progresión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de la ERC 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son: IECA/ARA-II, iSGLT-2,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finerenona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semaglutida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s.c</a:t>
            </a:r>
            <a:r>
              <a:rPr lang="en-US" dirty="0" err="1"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0" indent="0">
              <a:buNone/>
            </a:pPr>
            <a:endParaRPr lang="es-ES" sz="2000" dirty="0"/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1" name="Conector recto 10"/>
          <p:cNvCxnSpPr/>
          <p:nvPr/>
        </p:nvCxnSpPr>
        <p:spPr>
          <a:xfrm>
            <a:off x="1777970" y="1097280"/>
            <a:ext cx="9402066" cy="0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048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0" y="365125"/>
            <a:ext cx="8379229" cy="732155"/>
          </a:xfrm>
        </p:spPr>
        <p:txBody>
          <a:bodyPr/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Ideas clave (2/2)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03677" cy="2036617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340858" y="1631906"/>
            <a:ext cx="10439957" cy="47110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Se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desconoce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si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abordaje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óptimo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la ERC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secuencial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o el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combinado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desde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inicio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. Se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necesita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mayor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evidencia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definir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las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implicaciones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clínicas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terapia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combinada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, 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orden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óptimo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inicio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, 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nivel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beneficio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pacientes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sin albuminuria y en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pacientes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ciertas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patologías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factores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de RCV</a:t>
            </a:r>
            <a:endParaRPr lang="en-US" sz="2600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En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pacientes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que se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inicia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tratamiento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con IECA, ARA-II o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finerenona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, se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debe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monitorizar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potasio</a:t>
            </a:r>
            <a:r>
              <a:rPr lang="en-U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y el FG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. Bajadas de FG de hasta el 30% son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aceptables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y no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requieren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suspender 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tratamiento</a:t>
            </a:r>
            <a:endParaRPr lang="en-US" sz="2600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inicio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con iSGLT-2 y arGLP-1 no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requiere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monitorización</a:t>
            </a:r>
            <a:r>
              <a:rPr lang="en-U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ea typeface="Calibri" pitchFamily="34" charset="-122"/>
                <a:cs typeface="Calibri" pitchFamily="34" charset="-120"/>
              </a:rPr>
              <a:t>adicional</a:t>
            </a:r>
            <a:endParaRPr lang="en-US" sz="2600" dirty="0"/>
          </a:p>
          <a:p>
            <a:pPr>
              <a:buFont typeface="Wingdings" panose="05000000000000000000" pitchFamily="2" charset="2"/>
              <a:buChar char="ü"/>
            </a:pPr>
            <a:endParaRPr lang="es-ES" sz="2400" b="1" dirty="0">
              <a:solidFill>
                <a:srgbClr val="4E9EBA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ES" sz="4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Conector recto 13"/>
          <p:cNvCxnSpPr/>
          <p:nvPr/>
        </p:nvCxnSpPr>
        <p:spPr>
          <a:xfrm>
            <a:off x="1777970" y="1097280"/>
            <a:ext cx="9869744" cy="0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37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1698" y="1105592"/>
            <a:ext cx="9236826" cy="60682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rgbClr val="4BACC6"/>
                </a:solidFill>
                <a:latin typeface="Arial Black" pitchFamily="34" charset="0"/>
              </a:rPr>
              <a:t>Para más información y bibliografía…</a:t>
            </a:r>
            <a:br>
              <a:rPr lang="es-ES" sz="4000" b="1" dirty="0">
                <a:solidFill>
                  <a:srgbClr val="4BACC6"/>
                </a:solidFill>
                <a:latin typeface="Arial Black" pitchFamily="34" charset="0"/>
              </a:rPr>
            </a:b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809" y="2095759"/>
            <a:ext cx="3276600" cy="3381375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>
                <a:hlinkClick r:id="rId3"/>
              </a:rPr>
              <a:t>Volumen 34 Número 7, 2026</a:t>
            </a:r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7" name="Imagen 6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Archivo:Osakidetza.svg - Wikipedia, la enciclopedia libre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8" descr="salud_lateral_color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823775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ga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01a845-6ce7-4628-b9f3-e90712a662a6" xsi:nil="true"/>
    <lcf76f155ced4ddcb4097134ff3c332f xmlns="1fdafc60-6e87-4fef-9209-278af2a3ac6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a" ma:contentTypeID="0x010100491CD9D10FA1F543857F910471C88E3F" ma:contentTypeVersion="18" ma:contentTypeDescription="Sortu dokumentu berri bat." ma:contentTypeScope="" ma:versionID="8e87ff316c50f4d4f3c43290f1dfe519">
  <xsd:schema xmlns:xsd="http://www.w3.org/2001/XMLSchema" xmlns:xs="http://www.w3.org/2001/XMLSchema" xmlns:p="http://schemas.microsoft.com/office/2006/metadata/properties" xmlns:ns2="1fdafc60-6e87-4fef-9209-278af2a3ac6d" xmlns:ns3="f301a845-6ce7-4628-b9f3-e90712a662a6" targetNamespace="http://schemas.microsoft.com/office/2006/metadata/properties" ma:root="true" ma:fieldsID="4ea48371602743f8e72193cc15339d47" ns2:_="" ns3:_="">
    <xsd:import namespace="1fdafc60-6e87-4fef-9209-278af2a3ac6d"/>
    <xsd:import namespace="f301a845-6ce7-4628-b9f3-e90712a662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afc60-6e87-4fef-9209-278af2a3a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rudiaren etiketak" ma:readOnly="false" ma:fieldId="{5cf76f15-5ced-4ddc-b409-7134ff3c332f}" ma:taxonomyMulti="true" ma:sspId="16238219-447f-418f-809f-6e2596424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1a845-6ce7-4628-b9f3-e90712a662a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ekatuta dutena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Xehetasunekin partekatua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b2c9e86-a5d1-4fbb-99d0-b14c622278c8}" ma:internalName="TaxCatchAll" ma:showField="CatchAllData" ma:web="f301a845-6ce7-4628-b9f3-e90712a662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duki mota"/>
        <xsd:element ref="dc:title" minOccurs="0" maxOccurs="1" ma:index="4" ma:displayName="Titulua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9C0450-BEA5-4695-94A4-D41D36B74154}">
  <ds:schemaRefs>
    <ds:schemaRef ds:uri="http://schemas.microsoft.com/office/2006/documentManagement/types"/>
    <ds:schemaRef ds:uri="http://schemas.microsoft.com/office/infopath/2007/PartnerControls"/>
    <ds:schemaRef ds:uri="5e0b9f15-b1e2-4f15-91d0-e063c5ba81ff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f301a845-6ce7-4628-b9f3-e90712a662a6"/>
    <ds:schemaRef ds:uri="1fdafc60-6e87-4fef-9209-278af2a3ac6d"/>
  </ds:schemaRefs>
</ds:datastoreItem>
</file>

<file path=customXml/itemProps2.xml><?xml version="1.0" encoding="utf-8"?>
<ds:datastoreItem xmlns:ds="http://schemas.openxmlformats.org/officeDocument/2006/customXml" ds:itemID="{71737D3B-2628-4CB1-A252-A7A3FD4F81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03C030-2604-4B24-B59A-6B766C2FDD8B}"/>
</file>

<file path=docProps/app.xml><?xml version="1.0" encoding="utf-8"?>
<Properties xmlns="http://schemas.openxmlformats.org/officeDocument/2006/extended-properties" xmlns:vt="http://schemas.openxmlformats.org/officeDocument/2006/docPropsVTypes">
  <TotalTime>12395</TotalTime>
  <Words>2858</Words>
  <Application>Microsoft Office PowerPoint</Application>
  <PresentationFormat>Panorámica</PresentationFormat>
  <Paragraphs>229</Paragraphs>
  <Slides>23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Cambria</vt:lpstr>
      <vt:lpstr>Wingdings</vt:lpstr>
      <vt:lpstr>Tema de Office</vt:lpstr>
      <vt:lpstr>Tratamiento farmacológico de la Enfermedad Renal Crónica en adultos Vol 34, nº7 2026</vt:lpstr>
      <vt:lpstr>Sumario</vt:lpstr>
      <vt:lpstr>INTRODUCCIÓN</vt:lpstr>
      <vt:lpstr>Diagnóstico y Cribado</vt:lpstr>
      <vt:lpstr>CLASIFICACIÓN Y ECUACIONES DE RIESGO</vt:lpstr>
      <vt:lpstr>TRATAMIENTO Y MODIFICACIÓN DEL RIESGO</vt:lpstr>
      <vt:lpstr>MODIFICACIÓN DEL ESTILO DE VIDA</vt:lpstr>
      <vt:lpstr>PREVENCIÓN DE LA NEFROTOXICIDAD</vt:lpstr>
      <vt:lpstr> Fármacos que enlentecen la progresión de la ERC </vt:lpstr>
      <vt:lpstr>Fármacos del SRA (IECA/ARA-II)</vt:lpstr>
      <vt:lpstr>i-SGLT-2</vt:lpstr>
      <vt:lpstr>Finerenona</vt:lpstr>
      <vt:lpstr>CONTROL DE LA TENSIÓN ARTERIAL</vt:lpstr>
      <vt:lpstr>CONTROL DE LA GLUCEMIA</vt:lpstr>
      <vt:lpstr>RCV E HIPOLIPEMIANTES</vt:lpstr>
      <vt:lpstr>DETECCION Y MANEJO DE COMPLICACIONES</vt:lpstr>
      <vt:lpstr>Caída inicial del FG y manejo de la hiperpotasemia</vt:lpstr>
      <vt:lpstr>Anemia</vt:lpstr>
      <vt:lpstr>   Trastorno mineral óseo  </vt:lpstr>
      <vt:lpstr>Hiperuricemia</vt:lpstr>
      <vt:lpstr>Ideas clave (1/2)</vt:lpstr>
      <vt:lpstr>Ideas clave (2/2)</vt:lpstr>
      <vt:lpstr>Para más información y bibliografía… </vt:lpstr>
    </vt:vector>
  </TitlesOfParts>
  <Company>Eusko Jaurlaritza Gobierno Vasco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INFAC  Vol xx, nºx año</dc:title>
  <dc:creator>López Varona, Mª José</dc:creator>
  <cp:lastModifiedBy>Zuazo Aguillo, Mª Lourdes</cp:lastModifiedBy>
  <cp:revision>259</cp:revision>
  <cp:lastPrinted>2022-02-23T13:38:32Z</cp:lastPrinted>
  <dcterms:created xsi:type="dcterms:W3CDTF">2022-01-18T07:46:55Z</dcterms:created>
  <dcterms:modified xsi:type="dcterms:W3CDTF">2026-10-15T08:14:17Z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0x010100491CD9D10FA1F543857F910471C88E3F</vt:lpwstr>
  </property>
  <property fmtid="{D5CDD505-2E9C-101B-9397-08002B2CF9AE}" pid="3" name="MediaServiceImageTags">
    <vt:lpwstr/>
  </property>
</Properties>
</file>