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9" r:id="rId6"/>
    <p:sldId id="262" r:id="rId7"/>
    <p:sldId id="289" r:id="rId8"/>
    <p:sldId id="310" r:id="rId9"/>
    <p:sldId id="312" r:id="rId10"/>
    <p:sldId id="292" r:id="rId11"/>
    <p:sldId id="293" r:id="rId12"/>
    <p:sldId id="294" r:id="rId13"/>
    <p:sldId id="295" r:id="rId14"/>
    <p:sldId id="296" r:id="rId15"/>
    <p:sldId id="300" r:id="rId16"/>
    <p:sldId id="301" r:id="rId17"/>
    <p:sldId id="302" r:id="rId18"/>
    <p:sldId id="303" r:id="rId19"/>
    <p:sldId id="304" r:id="rId20"/>
    <p:sldId id="305" r:id="rId21"/>
    <p:sldId id="306" r:id="rId22"/>
    <p:sldId id="299" r:id="rId23"/>
    <p:sldId id="307" r:id="rId24"/>
    <p:sldId id="308" r:id="rId25"/>
    <p:sldId id="309" r:id="rId26"/>
    <p:sldId id="261" r:id="rId27"/>
  </p:sldIdLst>
  <p:sldSz cx="12192000" cy="6858000"/>
  <p:notesSz cx="6662738"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E0F1F5"/>
    <a:srgbClr val="4E9EBA"/>
    <a:srgbClr val="58B0AE"/>
    <a:srgbClr val="00DBD6"/>
    <a:srgbClr val="89C5C5"/>
    <a:srgbClr val="7EC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823BA-670F-4A57-A1A1-FCFD4F5FF842}" v="1" dt="2026-01-23T11:19:35.79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94660"/>
  </p:normalViewPr>
  <p:slideViewPr>
    <p:cSldViewPr snapToGrid="0">
      <p:cViewPr varScale="1">
        <p:scale>
          <a:sx n="96" d="100"/>
          <a:sy n="96" d="100"/>
        </p:scale>
        <p:origin x="11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ópez Varona, Mª José" userId="6b80e222-923f-4be5-9ffe-77a4b7672272" providerId="ADAL" clId="{FD6BE5B4-953C-4D64-8B7D-3FA47D0582BC}"/>
    <pc:docChg chg="modSld">
      <pc:chgData name="López Varona, Mª José" userId="6b80e222-923f-4be5-9ffe-77a4b7672272" providerId="ADAL" clId="{FD6BE5B4-953C-4D64-8B7D-3FA47D0582BC}" dt="2026-01-22T07:31:45.384" v="0" actId="6549"/>
      <pc:docMkLst>
        <pc:docMk/>
      </pc:docMkLst>
      <pc:sldChg chg="modSp mod">
        <pc:chgData name="López Varona, Mª José" userId="6b80e222-923f-4be5-9ffe-77a4b7672272" providerId="ADAL" clId="{FD6BE5B4-953C-4D64-8B7D-3FA47D0582BC}" dt="2026-01-22T07:31:45.384" v="0" actId="6549"/>
        <pc:sldMkLst>
          <pc:docMk/>
          <pc:sldMk cId="982377593" sldId="261"/>
        </pc:sldMkLst>
        <pc:spChg chg="mod">
          <ac:chgData name="López Varona, Mª José" userId="6b80e222-923f-4be5-9ffe-77a4b7672272" providerId="ADAL" clId="{FD6BE5B4-953C-4D64-8B7D-3FA47D0582BC}" dt="2026-01-22T07:31:45.384" v="0" actId="6549"/>
          <ac:spMkLst>
            <pc:docMk/>
            <pc:sldMk cId="982377593" sldId="26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oiburuaren leku-marka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s-ES"/>
          </a:p>
        </p:txBody>
      </p:sp>
      <p:sp>
        <p:nvSpPr>
          <p:cNvPr id="3" name="Dataren leku-marka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E6AA87A6-201E-4EC4-86B9-2C2B7B64E264}" type="datetimeFigureOut">
              <a:rPr lang="es-ES" smtClean="0"/>
              <a:t>23/01/2026</a:t>
            </a:fld>
            <a:endParaRPr lang="es-ES"/>
          </a:p>
        </p:txBody>
      </p:sp>
      <p:sp>
        <p:nvSpPr>
          <p:cNvPr id="4" name="Orri-oinaren leku-marka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s-ES"/>
          </a:p>
        </p:txBody>
      </p:sp>
      <p:sp>
        <p:nvSpPr>
          <p:cNvPr id="5" name="Diapositibaren zenbakiaren leku-marka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9ECEDC1B-0221-4F37-8830-B22554DB2693}" type="slidenum">
              <a:rPr lang="es-ES" smtClean="0"/>
              <a:t>‹Nº›</a:t>
            </a:fld>
            <a:endParaRPr lang="es-ES"/>
          </a:p>
        </p:txBody>
      </p:sp>
    </p:spTree>
    <p:extLst>
      <p:ext uri="{BB962C8B-B14F-4D97-AF65-F5344CB8AC3E}">
        <p14:creationId xmlns:p14="http://schemas.microsoft.com/office/powerpoint/2010/main" val="263366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B8931BFA-0954-4464-BA39-2F9515F4199C}" type="datetimeFigureOut">
              <a:rPr lang="es-ES" smtClean="0"/>
              <a:t>23/01/2026</a:t>
            </a:fld>
            <a:endParaRPr lang="es-ES"/>
          </a:p>
        </p:txBody>
      </p:sp>
      <p:sp>
        <p:nvSpPr>
          <p:cNvPr id="4" name="Marcador de imagen de diapositiva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66750" y="4776788"/>
            <a:ext cx="5329238"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887663"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773488" y="9429750"/>
            <a:ext cx="2887662" cy="496888"/>
          </a:xfrm>
          <a:prstGeom prst="rect">
            <a:avLst/>
          </a:prstGeom>
        </p:spPr>
        <p:txBody>
          <a:bodyPr vert="horz" lIns="91440" tIns="45720" rIns="91440" bIns="45720" rtlCol="0" anchor="b"/>
          <a:lstStyle>
            <a:lvl1pPr algn="r">
              <a:defRPr sz="1200"/>
            </a:lvl1pPr>
          </a:lstStyle>
          <a:p>
            <a:fld id="{AA572737-8F25-4A92-AC8F-9ABB1A157089}" type="slidenum">
              <a:rPr lang="es-ES" smtClean="0"/>
              <a:t>‹Nº›</a:t>
            </a:fld>
            <a:endParaRPr lang="es-ES"/>
          </a:p>
        </p:txBody>
      </p:sp>
    </p:spTree>
    <p:extLst>
      <p:ext uri="{BB962C8B-B14F-4D97-AF65-F5344CB8AC3E}">
        <p14:creationId xmlns:p14="http://schemas.microsoft.com/office/powerpoint/2010/main" val="136957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A572737-8F25-4A92-AC8F-9ABB1A157089}" type="slidenum">
              <a:rPr lang="es-ES" smtClean="0"/>
              <a:t>7</a:t>
            </a:fld>
            <a:endParaRPr lang="es-ES"/>
          </a:p>
        </p:txBody>
      </p:sp>
    </p:spTree>
    <p:extLst>
      <p:ext uri="{BB962C8B-B14F-4D97-AF65-F5344CB8AC3E}">
        <p14:creationId xmlns:p14="http://schemas.microsoft.com/office/powerpoint/2010/main" val="1259395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23/01/2026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46273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23/01/2026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4108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23/01/2026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95368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23/01/2026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1396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23/01/2026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5666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C18DA3A-A72E-437B-ACDF-BA92A715D246}" type="datetimeFigureOut">
              <a:rPr lang="es-ES" smtClean="0"/>
              <a:t>23/01/2026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38952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C18DA3A-A72E-437B-ACDF-BA92A715D246}" type="datetimeFigureOut">
              <a:rPr lang="es-ES" smtClean="0"/>
              <a:t>23/01/2026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9768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C18DA3A-A72E-437B-ACDF-BA92A715D246}" type="datetimeFigureOut">
              <a:rPr lang="es-ES" smtClean="0"/>
              <a:t>23/01/2026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0125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18DA3A-A72E-437B-ACDF-BA92A715D246}" type="datetimeFigureOut">
              <a:rPr lang="es-ES" smtClean="0"/>
              <a:t>23/01/2026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48477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23/01/2026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66500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23/01/2026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49165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8DA3A-A72E-437B-ACDF-BA92A715D246}" type="datetimeFigureOut">
              <a:rPr lang="es-ES" smtClean="0"/>
              <a:t>23/01/2026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31360-EB4A-46CB-8879-2D5DF2D4390C}" type="slidenum">
              <a:rPr lang="es-ES" smtClean="0"/>
              <a:t>‹Nº›</a:t>
            </a:fld>
            <a:endParaRPr lang="es-ES"/>
          </a:p>
        </p:txBody>
      </p:sp>
    </p:spTree>
    <p:extLst>
      <p:ext uri="{BB962C8B-B14F-4D97-AF65-F5344CB8AC3E}">
        <p14:creationId xmlns:p14="http://schemas.microsoft.com/office/powerpoint/2010/main" val="118888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hyperlink" Target="https://osakidetza.sharepoint.com/:p:/r/sites/Osakidetza_ReferenciaDocumental/_layouts/15/Doc.aspx?sourcedoc=%7B8FD83E84-A1FC-4F04-ACC7-BE870ACED4D8%7D&amp;file=PRESBIDE_DESHABITUACION%20TABAQUICA.pptx&amp;action=edit&amp;mobileredirect=true" TargetMode="External"/><Relationship Id="rId7" Type="http://schemas.openxmlformats.org/officeDocument/2006/relationships/image" Target="../media/image3.jpeg"/><Relationship Id="rId2" Type="http://schemas.openxmlformats.org/officeDocument/2006/relationships/hyperlink" Target="https://osakidetza.sharepoint.com/sites/Osakidetza_ReferenciaDocumental/Documentos%20compartidos/Salud_apoyo/Enfermeria/Indicaci%C3%B3n/Indicaci%C3%B3n%20colaborativa/Gu%C3%ADa%20de%20deshabituaci%C3%B3n%20tab%C3%A1quica.pdf"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osakidetza.sharepoint.com/sites/Osakidetza_ReferenciaDocumental/Documentos%20compartidos/Asistencia%20Sanitaria/Tabaco%20y%20Alcohol/INTERAKTIBOA%20GAZTELERAZ_19.08.2025.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sanidad.gob.es/areas/promocionPrevencion/tabaco/ciudadania/dejarDeFumar/home.htm" TargetMode="External"/><Relationship Id="rId13" Type="http://schemas.openxmlformats.org/officeDocument/2006/relationships/image" Target="../media/image1.png"/><Relationship Id="rId3" Type="http://schemas.openxmlformats.org/officeDocument/2006/relationships/hyperlink" Target="https://osasuneskola.osakidetza.eus/es/article/osasun-eskola-nueva-plataforma-online-para-el-cuidado-de-la-salud" TargetMode="External"/><Relationship Id="rId7" Type="http://schemas.openxmlformats.org/officeDocument/2006/relationships/hyperlink" Target="https://www.euskadi.eus/contenidos/informacion/ibotika_fitxak/es_def/adjuntos/N-59-terapia-sustitutiva-nicotina_es-eus.pdf" TargetMode="External"/><Relationship Id="rId12" Type="http://schemas.openxmlformats.org/officeDocument/2006/relationships/hyperlink" Target="https://medlineplus.gov/spanish/ency/article/001992.htm" TargetMode="External"/><Relationship Id="rId2" Type="http://schemas.openxmlformats.org/officeDocument/2006/relationships/hyperlink" Target="https://osasuneskola.osakidetza.eus/es/medialib/html/prevencion-del-tabaquismo" TargetMode="External"/><Relationship Id="rId1" Type="http://schemas.openxmlformats.org/officeDocument/2006/relationships/slideLayout" Target="../slideLayouts/slideLayout2.xml"/><Relationship Id="rId6" Type="http://schemas.openxmlformats.org/officeDocument/2006/relationships/hyperlink" Target="https://www.euskadi.eus/contenidos/informacion/ibotika_fitxak/es_def/adjuntos/52-stop-humos.pdf" TargetMode="External"/><Relationship Id="rId11" Type="http://schemas.openxmlformats.org/officeDocument/2006/relationships/hyperlink" Target="https://estilosdevidasaludable.sanidad.gob.es/" TargetMode="External"/><Relationship Id="rId5" Type="http://schemas.openxmlformats.org/officeDocument/2006/relationships/hyperlink" Target="https://www.osakidetza.euskadi.eus/contenidos/informacion/ibotika_fitxak/es_def/adjuntos/Ibotika_37_champix_es.pdf" TargetMode="External"/><Relationship Id="rId15" Type="http://schemas.openxmlformats.org/officeDocument/2006/relationships/image" Target="../media/image3.jpeg"/><Relationship Id="rId10" Type="http://schemas.openxmlformats.org/officeDocument/2006/relationships/hyperlink" Target="https://www.sanidad.gob.es/areas/promocionPrevencion/tabaco/ciudadania/dejarDeFumar/appSAcabo.htm" TargetMode="External"/><Relationship Id="rId4" Type="http://schemas.openxmlformats.org/officeDocument/2006/relationships/hyperlink" Target="https://www.osakidetza.euskadi.eus/contenidos/informacion/osk_osaesk_prevencion_tabaquis/es_def/adjuntos/Ibotika_38_zyntabac_es.pdf" TargetMode="External"/><Relationship Id="rId9" Type="http://schemas.openxmlformats.org/officeDocument/2006/relationships/hyperlink" Target="https://www.sanidad.gob.es/areas/promocionPrevencion/tabaco/ciudadania/dejarDeFumar/docs/guiaTabaco.pdf" TargetMode="External"/><Relationship Id="rId1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www.euskadi.eus/contenidos/informacion/cevime_infac_2026/es_def/INFAC_Vol_34_1_tratamiento-farmacologico-del-tabaquismo.pdf"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0110" y="2037429"/>
            <a:ext cx="10752083" cy="2387600"/>
          </a:xfrm>
        </p:spPr>
        <p:txBody>
          <a:bodyPr>
            <a:normAutofit fontScale="90000"/>
          </a:bodyPr>
          <a:lstStyle/>
          <a:p>
            <a:br>
              <a:rPr lang="es-ES" dirty="0"/>
            </a:br>
            <a:r>
              <a:rPr lang="es-ES" dirty="0"/>
              <a:t> </a:t>
            </a:r>
            <a:r>
              <a:rPr lang="es-ES" sz="4000" dirty="0">
                <a:solidFill>
                  <a:srgbClr val="4E9EBA"/>
                </a:solidFill>
                <a:latin typeface="Arial Black" pitchFamily="34" charset="0"/>
                <a:ea typeface="+mn-ea"/>
                <a:cs typeface="+mn-cs"/>
              </a:rPr>
              <a:t>TRATAMIENTO FARMACOLÓGICO</a:t>
            </a:r>
            <a:br>
              <a:rPr lang="es-ES" sz="4000" dirty="0">
                <a:solidFill>
                  <a:srgbClr val="4E9EBA"/>
                </a:solidFill>
                <a:latin typeface="Arial Black" pitchFamily="34" charset="0"/>
                <a:ea typeface="+mn-ea"/>
                <a:cs typeface="+mn-cs"/>
              </a:rPr>
            </a:br>
            <a:r>
              <a:rPr lang="es-ES" sz="4000" dirty="0">
                <a:solidFill>
                  <a:srgbClr val="4E9EBA"/>
                </a:solidFill>
                <a:latin typeface="Arial Black" pitchFamily="34" charset="0"/>
                <a:ea typeface="+mn-ea"/>
                <a:cs typeface="+mn-cs"/>
              </a:rPr>
              <a:t>DEL TABAQUISMO</a:t>
            </a:r>
            <a:br>
              <a:rPr lang="es-ES_tradnl" sz="4000" dirty="0">
                <a:solidFill>
                  <a:srgbClr val="4E9EBA"/>
                </a:solidFill>
                <a:latin typeface="Arial Black" pitchFamily="34" charset="0"/>
                <a:ea typeface="+mn-ea"/>
                <a:cs typeface="+mn-cs"/>
              </a:rPr>
            </a:br>
            <a:br>
              <a:rPr lang="es-ES_tradnl" sz="4000" dirty="0">
                <a:solidFill>
                  <a:srgbClr val="4E9EBA"/>
                </a:solidFill>
                <a:latin typeface="Arial Black" pitchFamily="34" charset="0"/>
                <a:ea typeface="+mn-ea"/>
                <a:cs typeface="+mn-cs"/>
              </a:rPr>
            </a:br>
            <a:r>
              <a:rPr lang="es-ES_tradnl" sz="4000" dirty="0" err="1">
                <a:solidFill>
                  <a:srgbClr val="4E9EBA"/>
                </a:solidFill>
                <a:latin typeface="Arial Black" pitchFamily="34" charset="0"/>
                <a:ea typeface="+mn-ea"/>
                <a:cs typeface="+mn-cs"/>
              </a:rPr>
              <a:t>Vol</a:t>
            </a:r>
            <a:r>
              <a:rPr lang="es-ES_tradnl" sz="4000" dirty="0">
                <a:solidFill>
                  <a:srgbClr val="4E9EBA"/>
                </a:solidFill>
                <a:latin typeface="Arial Black" pitchFamily="34" charset="0"/>
                <a:ea typeface="+mn-ea"/>
                <a:cs typeface="+mn-cs"/>
              </a:rPr>
              <a:t> 34, nº1 2026</a:t>
            </a:r>
            <a:endParaRPr lang="es-ES" sz="4000" dirty="0">
              <a:solidFill>
                <a:srgbClr val="4E9EBA"/>
              </a:solidFill>
              <a:latin typeface="Arial Black" pitchFamily="34" charset="0"/>
              <a:ea typeface="+mn-ea"/>
              <a:cs typeface="+mn-cs"/>
            </a:endParaRPr>
          </a:p>
        </p:txBody>
      </p:sp>
      <p:grpSp>
        <p:nvGrpSpPr>
          <p:cNvPr id="4" name="Grupo 3"/>
          <p:cNvGrpSpPr/>
          <p:nvPr/>
        </p:nvGrpSpPr>
        <p:grpSpPr>
          <a:xfrm>
            <a:off x="621635" y="6185998"/>
            <a:ext cx="10856798" cy="580324"/>
            <a:chOff x="621635" y="6185998"/>
            <a:chExt cx="10856798" cy="580324"/>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7" name="Imagen 6"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8" name="Imagen 7"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7525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FÁRMACOS PARA EL TRATAMIENTO DEL TABAQUISMO </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5"/>
          <a:srcRect b="8248"/>
          <a:stretch/>
        </p:blipFill>
        <p:spPr>
          <a:xfrm>
            <a:off x="1607130" y="1122659"/>
            <a:ext cx="8795326" cy="5092521"/>
          </a:xfrm>
          <a:prstGeom prst="rect">
            <a:avLst/>
          </a:prstGeom>
        </p:spPr>
      </p:pic>
      <p:sp>
        <p:nvSpPr>
          <p:cNvPr id="5" name="Rectángulo 4"/>
          <p:cNvSpPr/>
          <p:nvPr/>
        </p:nvSpPr>
        <p:spPr>
          <a:xfrm>
            <a:off x="10402456" y="4780994"/>
            <a:ext cx="1660235" cy="1446550"/>
          </a:xfrm>
          <a:prstGeom prst="rect">
            <a:avLst/>
          </a:prstGeom>
          <a:solidFill>
            <a:schemeClr val="bg1"/>
          </a:solidFill>
          <a:ln w="19050">
            <a:solidFill>
              <a:srgbClr val="58B0AE"/>
            </a:solidFill>
          </a:ln>
          <a:effectLst>
            <a:outerShdw blurRad="50800" dist="38100" dir="2700000" algn="tl" rotWithShape="0">
              <a:prstClr val="black">
                <a:alpha val="40000"/>
              </a:prstClr>
            </a:outerShdw>
          </a:effectLst>
        </p:spPr>
        <p:txBody>
          <a:bodyPr wrap="square">
            <a:spAutoFit/>
          </a:bodyPr>
          <a:lstStyle/>
          <a:p>
            <a:pPr algn="just"/>
            <a:r>
              <a:rPr lang="es-ES" sz="800" dirty="0">
                <a:solidFill>
                  <a:srgbClr val="000000"/>
                </a:solidFill>
              </a:rPr>
              <a:t>Existen recientes ensayos aleatorios que apoyan una dosificación más sencilla (3 mg/8h durante 6 o 12 semanas) con una eficacia similar, pero esta pauta no está aprobada en ficha técnica y no se ajusta a las condiciones de financiación </a:t>
            </a:r>
            <a:r>
              <a:rPr lang="es-ES" sz="800" baseline="30000" dirty="0">
                <a:solidFill>
                  <a:srgbClr val="000000"/>
                </a:solidFill>
              </a:rPr>
              <a:t>(4,22)</a:t>
            </a:r>
            <a:r>
              <a:rPr lang="es-ES" sz="800" dirty="0">
                <a:solidFill>
                  <a:srgbClr val="000000"/>
                </a:solidFill>
              </a:rPr>
              <a:t>. </a:t>
            </a:r>
          </a:p>
          <a:p>
            <a:pPr algn="just"/>
            <a:r>
              <a:rPr lang="es-ES" sz="800" dirty="0">
                <a:solidFill>
                  <a:srgbClr val="000000"/>
                </a:solidFill>
              </a:rPr>
              <a:t>Para más información se pueden consultar también las </a:t>
            </a:r>
            <a:r>
              <a:rPr lang="es-ES" sz="800" dirty="0">
                <a:solidFill>
                  <a:srgbClr val="0000FF"/>
                </a:solidFill>
              </a:rPr>
              <a:t>fichas técnicas </a:t>
            </a:r>
            <a:r>
              <a:rPr lang="es-ES" sz="800" dirty="0">
                <a:solidFill>
                  <a:srgbClr val="000000"/>
                </a:solidFill>
              </a:rPr>
              <a:t>de estos medicamentos.</a:t>
            </a:r>
            <a:endParaRPr lang="es-ES" sz="800" dirty="0"/>
          </a:p>
        </p:txBody>
      </p:sp>
      <p:cxnSp>
        <p:nvCxnSpPr>
          <p:cNvPr id="11" name="Conector recto 10"/>
          <p:cNvCxnSpPr/>
          <p:nvPr/>
        </p:nvCxnSpPr>
        <p:spPr>
          <a:xfrm flipH="1">
            <a:off x="7049193" y="5504269"/>
            <a:ext cx="3353263" cy="165011"/>
          </a:xfrm>
          <a:prstGeom prst="line">
            <a:avLst/>
          </a:prstGeom>
          <a:ln w="19050">
            <a:solidFill>
              <a:srgbClr val="4E9EBA"/>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9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SEGURIDAD/CONTRAINDICACIONES/</a:t>
            </a:r>
            <a:br>
              <a:rPr lang="es-ES" sz="3200" dirty="0">
                <a:solidFill>
                  <a:srgbClr val="4E9EBA"/>
                </a:solidFill>
                <a:latin typeface="Arial Black" pitchFamily="34" charset="0"/>
                <a:ea typeface="+mn-ea"/>
                <a:cs typeface="+mn-cs"/>
              </a:rPr>
            </a:br>
            <a:r>
              <a:rPr lang="es-ES" sz="3200" dirty="0">
                <a:solidFill>
                  <a:srgbClr val="4E9EBA"/>
                </a:solidFill>
                <a:latin typeface="Arial Black" pitchFamily="34" charset="0"/>
                <a:ea typeface="+mn-ea"/>
                <a:cs typeface="+mn-cs"/>
              </a:rPr>
              <a:t>INTERACCIONES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5"/>
          <a:stretch>
            <a:fillRect/>
          </a:stretch>
        </p:blipFill>
        <p:spPr>
          <a:xfrm>
            <a:off x="621635" y="1195228"/>
            <a:ext cx="9858377" cy="5526396"/>
          </a:xfrm>
          <a:prstGeom prst="rect">
            <a:avLst/>
          </a:prstGeom>
        </p:spPr>
      </p:pic>
    </p:spTree>
    <p:extLst>
      <p:ext uri="{BB962C8B-B14F-4D97-AF65-F5344CB8AC3E}">
        <p14:creationId xmlns:p14="http://schemas.microsoft.com/office/powerpoint/2010/main" val="114567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SEGURIDAD/CONTRAINDICACIONES/</a:t>
            </a:r>
            <a:br>
              <a:rPr lang="es-ES" sz="3200" dirty="0">
                <a:solidFill>
                  <a:srgbClr val="4E9EBA"/>
                </a:solidFill>
                <a:latin typeface="Arial Black" pitchFamily="34" charset="0"/>
                <a:ea typeface="+mn-ea"/>
                <a:cs typeface="+mn-cs"/>
              </a:rPr>
            </a:br>
            <a:r>
              <a:rPr lang="es-ES" sz="3200" dirty="0">
                <a:solidFill>
                  <a:srgbClr val="4E9EBA"/>
                </a:solidFill>
                <a:latin typeface="Arial Black" pitchFamily="34" charset="0"/>
                <a:ea typeface="+mn-ea"/>
                <a:cs typeface="+mn-cs"/>
              </a:rPr>
              <a:t>INTERACCIONES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934225" y="1578297"/>
            <a:ext cx="9792000" cy="4014344"/>
          </a:xfrm>
          <a:prstGeom prst="rect">
            <a:avLst/>
          </a:prstGeom>
        </p:spPr>
      </p:pic>
    </p:spTree>
    <p:extLst>
      <p:ext uri="{BB962C8B-B14F-4D97-AF65-F5344CB8AC3E}">
        <p14:creationId xmlns:p14="http://schemas.microsoft.com/office/powerpoint/2010/main" val="1612036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SEGURIDAD/CONTRAINDICACIONES/</a:t>
            </a:r>
            <a:br>
              <a:rPr lang="es-ES" sz="3200" dirty="0">
                <a:solidFill>
                  <a:srgbClr val="4E9EBA"/>
                </a:solidFill>
                <a:latin typeface="Arial Black" pitchFamily="34" charset="0"/>
                <a:ea typeface="+mn-ea"/>
                <a:cs typeface="+mn-cs"/>
              </a:rPr>
            </a:br>
            <a:r>
              <a:rPr lang="es-ES" sz="3200" dirty="0">
                <a:solidFill>
                  <a:srgbClr val="4E9EBA"/>
                </a:solidFill>
                <a:latin typeface="Arial Black" pitchFamily="34" charset="0"/>
                <a:ea typeface="+mn-ea"/>
                <a:cs typeface="+mn-cs"/>
              </a:rPr>
              <a:t>INTERACCIONES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1937988" y="1106466"/>
            <a:ext cx="8153114" cy="5070345"/>
          </a:xfrm>
          <a:prstGeom prst="rect">
            <a:avLst/>
          </a:prstGeom>
        </p:spPr>
      </p:pic>
      <p:sp>
        <p:nvSpPr>
          <p:cNvPr id="4" name="Rectángulo 3"/>
          <p:cNvSpPr/>
          <p:nvPr/>
        </p:nvSpPr>
        <p:spPr>
          <a:xfrm>
            <a:off x="4829695" y="1587731"/>
            <a:ext cx="1753985" cy="5403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8287241" y="1857894"/>
            <a:ext cx="1753985" cy="10183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4369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SEGURIDAD/CONTRAINDICACIONES/</a:t>
            </a:r>
            <a:br>
              <a:rPr lang="es-ES" sz="3200" dirty="0">
                <a:solidFill>
                  <a:srgbClr val="4E9EBA"/>
                </a:solidFill>
                <a:latin typeface="Arial Black" pitchFamily="34" charset="0"/>
                <a:ea typeface="+mn-ea"/>
                <a:cs typeface="+mn-cs"/>
              </a:rPr>
            </a:br>
            <a:r>
              <a:rPr lang="es-ES" sz="3200" dirty="0">
                <a:solidFill>
                  <a:srgbClr val="4E9EBA"/>
                </a:solidFill>
                <a:latin typeface="Arial Black" pitchFamily="34" charset="0"/>
                <a:ea typeface="+mn-ea"/>
                <a:cs typeface="+mn-cs"/>
              </a:rPr>
              <a:t>INTERACCIONES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433802" y="1210694"/>
            <a:ext cx="11250198" cy="4749551"/>
          </a:xfrm>
          <a:prstGeom prst="rect">
            <a:avLst/>
          </a:prstGeom>
        </p:spPr>
      </p:pic>
    </p:spTree>
    <p:extLst>
      <p:ext uri="{BB962C8B-B14F-4D97-AF65-F5344CB8AC3E}">
        <p14:creationId xmlns:p14="http://schemas.microsoft.com/office/powerpoint/2010/main" val="8213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SEGURIDAD/CONTRAINDICACIONES/</a:t>
            </a:r>
            <a:br>
              <a:rPr lang="es-ES" sz="3200" dirty="0">
                <a:solidFill>
                  <a:srgbClr val="4E9EBA"/>
                </a:solidFill>
                <a:latin typeface="Arial Black" pitchFamily="34" charset="0"/>
                <a:ea typeface="+mn-ea"/>
                <a:cs typeface="+mn-cs"/>
              </a:rPr>
            </a:br>
            <a:r>
              <a:rPr lang="es-ES" sz="3200" dirty="0">
                <a:solidFill>
                  <a:srgbClr val="4E9EBA"/>
                </a:solidFill>
                <a:latin typeface="Arial Black" pitchFamily="34" charset="0"/>
                <a:ea typeface="+mn-ea"/>
                <a:cs typeface="+mn-cs"/>
              </a:rPr>
              <a:t>INTERACCIONES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407551" y="1133606"/>
            <a:ext cx="11238948" cy="5055527"/>
          </a:xfrm>
          <a:prstGeom prst="rect">
            <a:avLst/>
          </a:prstGeom>
        </p:spPr>
      </p:pic>
    </p:spTree>
    <p:extLst>
      <p:ext uri="{BB962C8B-B14F-4D97-AF65-F5344CB8AC3E}">
        <p14:creationId xmlns:p14="http://schemas.microsoft.com/office/powerpoint/2010/main" val="257880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0" y="247613"/>
            <a:ext cx="11487434" cy="732155"/>
          </a:xfrm>
        </p:spPr>
        <p:txBody>
          <a:bodyPr>
            <a:noAutofit/>
          </a:bodyPr>
          <a:lstStyle/>
          <a:p>
            <a:pPr algn="ctr"/>
            <a:r>
              <a:rPr lang="es-ES" sz="3200" dirty="0">
                <a:solidFill>
                  <a:srgbClr val="4E9EBA"/>
                </a:solidFill>
                <a:latin typeface="Arial Black" pitchFamily="34" charset="0"/>
                <a:ea typeface="+mn-ea"/>
                <a:cs typeface="+mn-cs"/>
              </a:rPr>
              <a:t>ELECCIÓN DEL FÁRMACO SEGÚN COMORBILIDAD U OTROS CONDICIONANTES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309320" y="1101221"/>
            <a:ext cx="11412000"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rotWithShape="1">
          <a:blip r:embed="rId5"/>
          <a:srcRect b="33405"/>
          <a:stretch/>
        </p:blipFill>
        <p:spPr>
          <a:xfrm>
            <a:off x="1664636" y="1252994"/>
            <a:ext cx="8100088" cy="5200816"/>
          </a:xfrm>
          <a:prstGeom prst="rect">
            <a:avLst/>
          </a:prstGeom>
        </p:spPr>
      </p:pic>
    </p:spTree>
    <p:extLst>
      <p:ext uri="{BB962C8B-B14F-4D97-AF65-F5344CB8AC3E}">
        <p14:creationId xmlns:p14="http://schemas.microsoft.com/office/powerpoint/2010/main" val="167014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0" y="247613"/>
            <a:ext cx="11487434" cy="732155"/>
          </a:xfrm>
        </p:spPr>
        <p:txBody>
          <a:bodyPr>
            <a:noAutofit/>
          </a:bodyPr>
          <a:lstStyle/>
          <a:p>
            <a:pPr algn="ctr"/>
            <a:r>
              <a:rPr lang="es-ES" sz="3200" dirty="0">
                <a:solidFill>
                  <a:srgbClr val="4E9EBA"/>
                </a:solidFill>
                <a:latin typeface="Arial Black" pitchFamily="34" charset="0"/>
                <a:ea typeface="+mn-ea"/>
                <a:cs typeface="+mn-cs"/>
              </a:rPr>
              <a:t>ELECCIÓN DEL FÁRMACO SEGÚN COMORBILIDAD U OTROS CONDICIONANTES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309320" y="1101221"/>
            <a:ext cx="11412000"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grpSp>
        <p:nvGrpSpPr>
          <p:cNvPr id="5" name="Grupo 4"/>
          <p:cNvGrpSpPr/>
          <p:nvPr/>
        </p:nvGrpSpPr>
        <p:grpSpPr>
          <a:xfrm>
            <a:off x="1504214" y="1438478"/>
            <a:ext cx="8255208" cy="4618810"/>
            <a:chOff x="2037614" y="1121370"/>
            <a:chExt cx="8255208" cy="4618810"/>
          </a:xfrm>
        </p:grpSpPr>
        <p:pic>
          <p:nvPicPr>
            <p:cNvPr id="3" name="Imagen 2"/>
            <p:cNvPicPr>
              <a:picLocks noChangeAspect="1"/>
            </p:cNvPicPr>
            <p:nvPr/>
          </p:nvPicPr>
          <p:blipFill>
            <a:blip r:embed="rId5"/>
            <a:stretch>
              <a:fillRect/>
            </a:stretch>
          </p:blipFill>
          <p:spPr>
            <a:xfrm>
              <a:off x="2038350" y="1486315"/>
              <a:ext cx="8248496" cy="2665356"/>
            </a:xfrm>
            <a:prstGeom prst="rect">
              <a:avLst/>
            </a:prstGeom>
          </p:spPr>
        </p:pic>
        <p:pic>
          <p:nvPicPr>
            <p:cNvPr id="14" name="Imagen 13"/>
            <p:cNvPicPr>
              <a:picLocks noChangeAspect="1"/>
            </p:cNvPicPr>
            <p:nvPr/>
          </p:nvPicPr>
          <p:blipFill rotWithShape="1">
            <a:blip r:embed="rId6"/>
            <a:srcRect b="91674"/>
            <a:stretch/>
          </p:blipFill>
          <p:spPr>
            <a:xfrm>
              <a:off x="2037614" y="1121370"/>
              <a:ext cx="8235589" cy="421680"/>
            </a:xfrm>
            <a:prstGeom prst="rect">
              <a:avLst/>
            </a:prstGeom>
          </p:spPr>
        </p:pic>
        <p:pic>
          <p:nvPicPr>
            <p:cNvPr id="4" name="Imagen 3"/>
            <p:cNvPicPr>
              <a:picLocks noChangeAspect="1"/>
            </p:cNvPicPr>
            <p:nvPr/>
          </p:nvPicPr>
          <p:blipFill>
            <a:blip r:embed="rId7"/>
            <a:stretch>
              <a:fillRect/>
            </a:stretch>
          </p:blipFill>
          <p:spPr>
            <a:xfrm>
              <a:off x="2058207" y="4093257"/>
              <a:ext cx="8234615" cy="1646923"/>
            </a:xfrm>
            <a:prstGeom prst="rect">
              <a:avLst/>
            </a:prstGeom>
          </p:spPr>
        </p:pic>
      </p:grpSp>
    </p:spTree>
    <p:extLst>
      <p:ext uri="{BB962C8B-B14F-4D97-AF65-F5344CB8AC3E}">
        <p14:creationId xmlns:p14="http://schemas.microsoft.com/office/powerpoint/2010/main" val="163057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05663" y="2823833"/>
            <a:ext cx="11502588" cy="3139321"/>
          </a:xfrm>
          <a:prstGeom prst="rect">
            <a:avLst/>
          </a:prstGeom>
          <a:solidFill>
            <a:srgbClr val="E0F1F5"/>
          </a:solidFill>
        </p:spPr>
        <p:txBody>
          <a:bodyPr wrap="square">
            <a:spAutoFit/>
          </a:bodyPr>
          <a:lstStyle/>
          <a:p>
            <a:pPr marL="285750" indent="-285750" algn="just">
              <a:buFont typeface="Wingdings" panose="05000000000000000000" pitchFamily="2" charset="2"/>
              <a:buChar char="ü"/>
            </a:pPr>
            <a:r>
              <a:rPr lang="es-ES" dirty="0"/>
              <a:t>Tenga en cuenta que el deseo fuerte de fumar o </a:t>
            </a:r>
            <a:r>
              <a:rPr lang="es-ES" i="1" dirty="0"/>
              <a:t>craving</a:t>
            </a:r>
            <a:r>
              <a:rPr lang="es-ES" dirty="0"/>
              <a:t> cede en pocos minutos y que con el tiempo será cada vez menos intenso y frecuente. Recuerde los motivos por los que quiere dejar de fumar. </a:t>
            </a:r>
          </a:p>
          <a:p>
            <a:pPr marL="285750" indent="-285750" algn="just">
              <a:buFont typeface="Wingdings" panose="05000000000000000000" pitchFamily="2" charset="2"/>
              <a:buChar char="ü"/>
            </a:pPr>
            <a:r>
              <a:rPr lang="es-ES" dirty="0"/>
              <a:t>Aléjese de la situación que le está provocando la necesidad de fumar y realice otras actividades (caminar, leer…). </a:t>
            </a:r>
          </a:p>
          <a:p>
            <a:pPr marL="285750" indent="-285750" algn="just">
              <a:buFont typeface="Wingdings" panose="05000000000000000000" pitchFamily="2" charset="2"/>
              <a:buChar char="ü"/>
            </a:pPr>
            <a:r>
              <a:rPr lang="es-ES" dirty="0"/>
              <a:t>Realice respiraciones profundas u otras técnicas de relajación. Tome un baño de agua templada. </a:t>
            </a:r>
          </a:p>
          <a:p>
            <a:pPr marL="285750" indent="-285750" algn="just">
              <a:buFont typeface="Wingdings" panose="05000000000000000000" pitchFamily="2" charset="2"/>
              <a:buChar char="ü"/>
            </a:pPr>
            <a:r>
              <a:rPr lang="es-ES" dirty="0"/>
              <a:t>Aumente las horas de sueño y descanso. </a:t>
            </a:r>
          </a:p>
          <a:p>
            <a:pPr marL="285750" indent="-285750" algn="just">
              <a:buFont typeface="Wingdings" panose="05000000000000000000" pitchFamily="2" charset="2"/>
              <a:buChar char="ü"/>
            </a:pPr>
            <a:r>
              <a:rPr lang="es-ES" dirty="0"/>
              <a:t>Limite o evite el café, bebidas con cafeína y bebidas alcohólicas. Tome infusiones relajantes (tila, poleo). </a:t>
            </a:r>
          </a:p>
          <a:p>
            <a:pPr marL="285750" indent="-285750" algn="just">
              <a:buFont typeface="Wingdings" panose="05000000000000000000" pitchFamily="2" charset="2"/>
              <a:buChar char="ü"/>
            </a:pPr>
            <a:r>
              <a:rPr lang="es-ES" dirty="0"/>
              <a:t>Beba mucha agua y tome una dieta saludable y rica en fibra (evite azúcares refinados, grasas y otros alimentos ricos en calorías). </a:t>
            </a:r>
          </a:p>
          <a:p>
            <a:pPr marL="285750" indent="-285750" algn="just">
              <a:buFont typeface="Wingdings" panose="05000000000000000000" pitchFamily="2" charset="2"/>
              <a:buChar char="ü"/>
            </a:pPr>
            <a:r>
              <a:rPr lang="es-ES" dirty="0"/>
              <a:t>Haga ejercicio/actividades físicas que le resulten agradables. </a:t>
            </a:r>
          </a:p>
          <a:p>
            <a:pPr marL="285750" indent="-285750" algn="just">
              <a:buFont typeface="Wingdings" panose="05000000000000000000" pitchFamily="2" charset="2"/>
              <a:buChar char="ü"/>
            </a:pPr>
            <a:r>
              <a:rPr lang="es-ES" dirty="0"/>
              <a:t>Sepa que la capacidad para concentrarse puede verse afectada un par de semanas después de dejar de fumar, tras las cuales vuelve la normalidad. No se exija un alto rendimiento durante 1 o 2 semanas. </a:t>
            </a:r>
          </a:p>
        </p:txBody>
      </p:sp>
      <p:sp>
        <p:nvSpPr>
          <p:cNvPr id="2" name="Título 1"/>
          <p:cNvSpPr>
            <a:spLocks noGrp="1"/>
          </p:cNvSpPr>
          <p:nvPr>
            <p:ph type="title"/>
          </p:nvPr>
        </p:nvSpPr>
        <p:spPr>
          <a:xfrm>
            <a:off x="266700" y="247613"/>
            <a:ext cx="11487434" cy="732155"/>
          </a:xfrm>
        </p:spPr>
        <p:txBody>
          <a:bodyPr>
            <a:noAutofit/>
          </a:bodyPr>
          <a:lstStyle/>
          <a:p>
            <a:pPr algn="ctr"/>
            <a:r>
              <a:rPr lang="es-ES" sz="3200" dirty="0">
                <a:solidFill>
                  <a:srgbClr val="4E9EBA"/>
                </a:solidFill>
                <a:latin typeface="Arial Black" pitchFamily="34" charset="0"/>
                <a:ea typeface="+mn-ea"/>
                <a:cs typeface="+mn-cs"/>
              </a:rPr>
              <a:t>ELECCIÓN DEL FÁRMACO SEGÚN COMORBILIDAD U OTROS CONDICIONANTES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309320" y="1101221"/>
            <a:ext cx="11412000"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309320" y="1202612"/>
            <a:ext cx="11373395" cy="1138773"/>
          </a:xfrm>
          <a:prstGeom prst="rect">
            <a:avLst/>
          </a:prstGeom>
        </p:spPr>
        <p:txBody>
          <a:bodyPr wrap="square">
            <a:spAutoFit/>
          </a:bodyPr>
          <a:lstStyle/>
          <a:p>
            <a:pPr marL="342900" indent="-342900" algn="just">
              <a:buFont typeface="Arial" panose="020B0604020202020204" pitchFamily="34" charset="0"/>
              <a:buChar char="•"/>
            </a:pPr>
            <a:r>
              <a:rPr lang="es-ES" sz="2200" dirty="0"/>
              <a:t>Las personas que dejan de fumar a menudo presentan </a:t>
            </a:r>
            <a:r>
              <a:rPr lang="es-ES" sz="2200" b="1" dirty="0">
                <a:solidFill>
                  <a:srgbClr val="4E9EBA"/>
                </a:solidFill>
              </a:rPr>
              <a:t>síntomas de abstinencia de nicotina</a:t>
            </a:r>
            <a:r>
              <a:rPr lang="es-ES" sz="2200" dirty="0"/>
              <a:t>, </a:t>
            </a:r>
            <a:br>
              <a:rPr lang="es-ES" sz="2200" dirty="0"/>
            </a:br>
            <a:r>
              <a:rPr lang="es-ES" sz="2200" dirty="0"/>
              <a:t>que alcanzan su </a:t>
            </a:r>
            <a:r>
              <a:rPr lang="es-ES" sz="2200" b="1" dirty="0"/>
              <a:t>máximo durante la primera semana</a:t>
            </a:r>
            <a:r>
              <a:rPr lang="es-ES" sz="2200" dirty="0"/>
              <a:t> y luego se vuelven menos intensos hasta desaparecer.</a:t>
            </a:r>
          </a:p>
        </p:txBody>
      </p:sp>
      <p:sp>
        <p:nvSpPr>
          <p:cNvPr id="6" name="Rectángulo 5"/>
          <p:cNvSpPr/>
          <p:nvPr/>
        </p:nvSpPr>
        <p:spPr>
          <a:xfrm>
            <a:off x="2006682" y="2211202"/>
            <a:ext cx="8429897" cy="646331"/>
          </a:xfrm>
          <a:prstGeom prst="rect">
            <a:avLst/>
          </a:prstGeom>
        </p:spPr>
        <p:txBody>
          <a:bodyPr wrap="square">
            <a:spAutoFit/>
          </a:bodyPr>
          <a:lstStyle/>
          <a:p>
            <a:r>
              <a:rPr lang="es-ES" b="1" dirty="0">
                <a:solidFill>
                  <a:srgbClr val="0099B1"/>
                </a:solidFill>
                <a:latin typeface="Avenir Medium"/>
              </a:rPr>
              <a:t>Recomendaciones al paciente para paliar los síntomas de abstinencia</a:t>
            </a:r>
          </a:p>
          <a:p>
            <a:endParaRPr lang="es-ES" dirty="0">
              <a:solidFill>
                <a:srgbClr val="0099B1"/>
              </a:solidFill>
              <a:latin typeface="Avenir Medium"/>
            </a:endParaRPr>
          </a:p>
        </p:txBody>
      </p:sp>
      <p:cxnSp>
        <p:nvCxnSpPr>
          <p:cNvPr id="15" name="Conector recto 14"/>
          <p:cNvCxnSpPr/>
          <p:nvPr/>
        </p:nvCxnSpPr>
        <p:spPr>
          <a:xfrm>
            <a:off x="570433" y="2548939"/>
            <a:ext cx="10908000"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4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2001"/>
            <a:ext cx="12192000" cy="732155"/>
          </a:xfrm>
        </p:spPr>
        <p:txBody>
          <a:bodyPr>
            <a:noAutofit/>
          </a:bodyPr>
          <a:lstStyle/>
          <a:p>
            <a:pPr algn="ctr"/>
            <a:r>
              <a:rPr lang="es-ES" sz="3000" dirty="0">
                <a:solidFill>
                  <a:srgbClr val="4E9EBA"/>
                </a:solidFill>
                <a:latin typeface="Arial Black" pitchFamily="34" charset="0"/>
                <a:ea typeface="+mn-ea"/>
                <a:cs typeface="+mn-cs"/>
              </a:rPr>
              <a:t>CRITERIOS DE FINANCIACIÓN DE FÁRMACOS PARA LA CESACIÓN TABÁQUICA</a:t>
            </a:r>
          </a:p>
        </p:txBody>
      </p:sp>
      <p:sp>
        <p:nvSpPr>
          <p:cNvPr id="6" name="Subtítulo 2"/>
          <p:cNvSpPr txBox="1">
            <a:spLocks/>
          </p:cNvSpPr>
          <p:nvPr/>
        </p:nvSpPr>
        <p:spPr>
          <a:xfrm>
            <a:off x="190501" y="1073215"/>
            <a:ext cx="11506199" cy="3385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000" dirty="0"/>
              <a:t>La </a:t>
            </a:r>
            <a:r>
              <a:rPr lang="es-ES" sz="2000" b="1" dirty="0">
                <a:solidFill>
                  <a:srgbClr val="4E9EBA"/>
                </a:solidFill>
              </a:rPr>
              <a:t>financiación</a:t>
            </a:r>
            <a:r>
              <a:rPr lang="es-ES" sz="2000" dirty="0"/>
              <a:t> del tratamiento farmacológico, en comparación con la ausencia de financiación, </a:t>
            </a:r>
            <a:br>
              <a:rPr lang="es-ES" sz="2000" dirty="0"/>
            </a:br>
            <a:r>
              <a:rPr lang="es-ES" sz="2000" b="1" dirty="0">
                <a:solidFill>
                  <a:srgbClr val="4E9EBA"/>
                </a:solidFill>
              </a:rPr>
              <a:t>aumenta de forma estadísticamente significativa la proporción de fumadores que intentan dejar de fumar, la utilización de tratamientos y el número de fumadores que logran dejarlo</a:t>
            </a:r>
          </a:p>
          <a:p>
            <a:pPr algn="just"/>
            <a:r>
              <a:rPr lang="es-ES" sz="2000" dirty="0"/>
              <a:t>No se trata de una financiación total (se deberá abonar la cuantía en función de la aportación farmacéutica que corresponda a cada paciente).</a:t>
            </a:r>
          </a:p>
          <a:p>
            <a:pPr algn="just"/>
            <a:r>
              <a:rPr lang="es-ES" sz="2000" dirty="0"/>
              <a:t>Prescripción financiable: los pacientes deben estar incluidos en un </a:t>
            </a:r>
            <a:r>
              <a:rPr lang="es-ES" sz="2000" b="1" dirty="0">
                <a:solidFill>
                  <a:srgbClr val="4E9EBA"/>
                </a:solidFill>
              </a:rPr>
              <a:t>Programa de Apoyo (individual y/o grupal) al tratamiento del tabaquismo de </a:t>
            </a:r>
            <a:r>
              <a:rPr lang="es-ES" sz="2000" b="1" dirty="0" err="1">
                <a:solidFill>
                  <a:srgbClr val="4E9EBA"/>
                </a:solidFill>
              </a:rPr>
              <a:t>Osakidetza</a:t>
            </a:r>
            <a:r>
              <a:rPr lang="es-ES" sz="2000" dirty="0"/>
              <a:t> y cumplir las siguientes condiciones:</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3048000" y="2967335"/>
            <a:ext cx="6096000" cy="523220"/>
          </a:xfrm>
          <a:prstGeom prst="rect">
            <a:avLst/>
          </a:prstGeom>
        </p:spPr>
        <p:txBody>
          <a:bodyPr>
            <a:spAutoFit/>
          </a:bodyPr>
          <a:lstStyle/>
          <a:p>
            <a:endParaRPr lang="es-ES" sz="2800" dirty="0"/>
          </a:p>
        </p:txBody>
      </p:sp>
      <p:pic>
        <p:nvPicPr>
          <p:cNvPr id="3" name="Imagen 2"/>
          <p:cNvPicPr>
            <a:picLocks noChangeAspect="1"/>
          </p:cNvPicPr>
          <p:nvPr/>
        </p:nvPicPr>
        <p:blipFill>
          <a:blip r:embed="rId5"/>
          <a:stretch>
            <a:fillRect/>
          </a:stretch>
        </p:blipFill>
        <p:spPr>
          <a:xfrm>
            <a:off x="297455" y="3470459"/>
            <a:ext cx="11065540" cy="2983351"/>
          </a:xfrm>
          <a:prstGeom prst="rect">
            <a:avLst/>
          </a:prstGeom>
        </p:spPr>
      </p:pic>
    </p:spTree>
    <p:extLst>
      <p:ext uri="{BB962C8B-B14F-4D97-AF65-F5344CB8AC3E}">
        <p14:creationId xmlns:p14="http://schemas.microsoft.com/office/powerpoint/2010/main" val="406503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5" y="356090"/>
            <a:ext cx="10515600" cy="732155"/>
          </a:xfrm>
        </p:spPr>
        <p:txBody>
          <a:bodyPr/>
          <a:lstStyle/>
          <a:p>
            <a:pPr algn="ctr"/>
            <a:r>
              <a:rPr lang="es-ES" sz="4000" dirty="0">
                <a:solidFill>
                  <a:srgbClr val="4E9EBA"/>
                </a:solidFill>
                <a:latin typeface="Arial Black" pitchFamily="34" charset="0"/>
                <a:ea typeface="+mn-ea"/>
                <a:cs typeface="+mn-cs"/>
              </a:rPr>
              <a:t>Sumario</a:t>
            </a:r>
          </a:p>
        </p:txBody>
      </p:sp>
      <p:sp>
        <p:nvSpPr>
          <p:cNvPr id="4" name="Subtítulo 2"/>
          <p:cNvSpPr txBox="1">
            <a:spLocks/>
          </p:cNvSpPr>
          <p:nvPr/>
        </p:nvSpPr>
        <p:spPr>
          <a:xfrm>
            <a:off x="433801" y="1506132"/>
            <a:ext cx="11348623" cy="3962401"/>
          </a:xfrm>
          <a:prstGeom prst="rect">
            <a:avLst/>
          </a:prstGeom>
          <a:solidFill>
            <a:srgbClr val="5FACBC"/>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r>
              <a:rPr lang="es-ES" dirty="0"/>
              <a:t>INTRODUCCIÓN 	</a:t>
            </a:r>
          </a:p>
          <a:p>
            <a:r>
              <a:rPr lang="es-ES" dirty="0"/>
              <a:t>FÁRMACOS PARA EL TRATAMIENTO DEL TABAQUISMO 	</a:t>
            </a:r>
          </a:p>
          <a:p>
            <a:r>
              <a:rPr lang="es-ES" dirty="0"/>
              <a:t>SEGURIDAD/CONTRAINDICACIONES/INTERACCIONES 	</a:t>
            </a:r>
          </a:p>
          <a:p>
            <a:r>
              <a:rPr lang="es-ES" dirty="0"/>
              <a:t>ELECCIÓN DEL FÁRMACO SEGÚN COMORBILIDAD U OTROS CONDICIONANTES 	</a:t>
            </a:r>
          </a:p>
          <a:p>
            <a:r>
              <a:rPr lang="es-ES" dirty="0"/>
              <a:t>CRITERIOS DE FINANCIACIÓN 	</a:t>
            </a:r>
          </a:p>
          <a:p>
            <a:r>
              <a:rPr lang="es-ES" dirty="0"/>
              <a:t>INDICACIÓN ENFERMERA DE MEDICAMENTOS PARA LA CESACIÓN TABÁQUICA 	</a:t>
            </a:r>
          </a:p>
          <a:p>
            <a:r>
              <a:rPr lang="es-ES" dirty="0"/>
              <a:t>RECURSOS Y MATERIAL DE APOYO A LA CIUDADANÍA	</a:t>
            </a: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4" name="Conector recto 13"/>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71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2001"/>
            <a:ext cx="12192000" cy="732155"/>
          </a:xfrm>
        </p:spPr>
        <p:txBody>
          <a:bodyPr>
            <a:noAutofit/>
          </a:bodyPr>
          <a:lstStyle/>
          <a:p>
            <a:pPr algn="ctr"/>
            <a:r>
              <a:rPr lang="es-ES" sz="3200" dirty="0">
                <a:solidFill>
                  <a:srgbClr val="4E9EBA"/>
                </a:solidFill>
                <a:latin typeface="Arial Black" pitchFamily="34" charset="0"/>
                <a:ea typeface="+mn-ea"/>
                <a:cs typeface="+mn-cs"/>
              </a:rPr>
              <a:t>CRITERIOS DE FINANCIACIÓN DE FÁRMACOS PARA LA CESACIÓN TABÁQUICA</a:t>
            </a:r>
          </a:p>
        </p:txBody>
      </p:sp>
      <p:sp>
        <p:nvSpPr>
          <p:cNvPr id="6" name="Subtítulo 2"/>
          <p:cNvSpPr txBox="1">
            <a:spLocks/>
          </p:cNvSpPr>
          <p:nvPr/>
        </p:nvSpPr>
        <p:spPr>
          <a:xfrm>
            <a:off x="527718" y="1452707"/>
            <a:ext cx="10973653" cy="3385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200" b="1" dirty="0" err="1"/>
              <a:t>Vareniclina</a:t>
            </a:r>
            <a:r>
              <a:rPr lang="es-ES" sz="2200" b="1" dirty="0"/>
              <a:t>: </a:t>
            </a:r>
          </a:p>
          <a:p>
            <a:pPr lvl="1" algn="just"/>
            <a:r>
              <a:rPr lang="es-ES" sz="2000" dirty="0"/>
              <a:t>Cada prescripción se realizará por 1 envase (1 mes de tratamiento)</a:t>
            </a:r>
          </a:p>
          <a:p>
            <a:pPr lvl="1" algn="just"/>
            <a:r>
              <a:rPr lang="es-ES" sz="2000" dirty="0"/>
              <a:t>Valorar la evolución de la efectividad del tratamiento antes de emitir la siguiente receta</a:t>
            </a:r>
          </a:p>
          <a:p>
            <a:pPr lvl="1" algn="just"/>
            <a:r>
              <a:rPr lang="es-ES" sz="2000" dirty="0"/>
              <a:t>El tratamiento será como máximo hasta las 12 semanas</a:t>
            </a:r>
          </a:p>
          <a:p>
            <a:pPr algn="just"/>
            <a:r>
              <a:rPr lang="es-ES" sz="2200" b="1" dirty="0" err="1"/>
              <a:t>Bupropión</a:t>
            </a:r>
            <a:r>
              <a:rPr lang="es-ES" sz="2200" b="1" dirty="0"/>
              <a:t>: </a:t>
            </a:r>
          </a:p>
          <a:p>
            <a:pPr lvl="1" algn="just"/>
            <a:r>
              <a:rPr lang="es-ES" sz="2000" dirty="0"/>
              <a:t>Cada prescripción se realizará por 1 envase (1 mes de tratamiento),</a:t>
            </a:r>
          </a:p>
          <a:p>
            <a:pPr lvl="1" algn="just"/>
            <a:r>
              <a:rPr lang="es-ES" sz="2000" dirty="0"/>
              <a:t>Valorar la evolución de la efectividad del tratamiento antes de emitir la siguiente receta</a:t>
            </a:r>
          </a:p>
          <a:p>
            <a:pPr lvl="1" algn="just"/>
            <a:r>
              <a:rPr lang="es-ES" sz="2000" dirty="0"/>
              <a:t>Los pacientes deberán ser tratados durante 7-9 semanas. </a:t>
            </a:r>
          </a:p>
          <a:p>
            <a:pPr lvl="1" algn="just"/>
            <a:r>
              <a:rPr lang="es-ES" sz="2000" dirty="0"/>
              <a:t>Interrumpir tratamiento a las 7 semanas si no se observa efecto alguno</a:t>
            </a:r>
          </a:p>
          <a:p>
            <a:pPr algn="just"/>
            <a:r>
              <a:rPr lang="es-ES" sz="2200" b="1" dirty="0" err="1"/>
              <a:t>Citisiniclina</a:t>
            </a:r>
            <a:r>
              <a:rPr lang="es-ES" sz="2200" b="1" dirty="0"/>
              <a:t>: </a:t>
            </a:r>
          </a:p>
          <a:p>
            <a:pPr lvl="1" algn="just"/>
            <a:r>
              <a:rPr lang="es-ES" sz="2000" dirty="0"/>
              <a:t>la prescripción se realizará por 1 envase (equivale a 25 días de tratamiento, que es la duración máxima del mismo)</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3048000" y="2967335"/>
            <a:ext cx="6096000" cy="523220"/>
          </a:xfrm>
          <a:prstGeom prst="rect">
            <a:avLst/>
          </a:prstGeom>
        </p:spPr>
        <p:txBody>
          <a:bodyPr>
            <a:spAutoFit/>
          </a:bodyPr>
          <a:lstStyle/>
          <a:p>
            <a:endParaRPr lang="es-ES" sz="2800" dirty="0"/>
          </a:p>
        </p:txBody>
      </p:sp>
    </p:spTree>
    <p:extLst>
      <p:ext uri="{BB962C8B-B14F-4D97-AF65-F5344CB8AC3E}">
        <p14:creationId xmlns:p14="http://schemas.microsoft.com/office/powerpoint/2010/main" val="402232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73" y="241813"/>
            <a:ext cx="11571104" cy="732155"/>
          </a:xfrm>
        </p:spPr>
        <p:txBody>
          <a:bodyPr>
            <a:noAutofit/>
          </a:bodyPr>
          <a:lstStyle/>
          <a:p>
            <a:pPr algn="ctr"/>
            <a:r>
              <a:rPr lang="es-ES" sz="3200" dirty="0">
                <a:solidFill>
                  <a:srgbClr val="4E9EBA"/>
                </a:solidFill>
                <a:latin typeface="Arial Black" pitchFamily="34" charset="0"/>
                <a:ea typeface="+mn-ea"/>
                <a:cs typeface="+mn-cs"/>
              </a:rPr>
              <a:t>INDICACIÓN ENFERMERA DE MEDICAMENTOS PARA LA CESACIÓN TABÁQUICA</a:t>
            </a:r>
          </a:p>
        </p:txBody>
      </p:sp>
      <p:sp>
        <p:nvSpPr>
          <p:cNvPr id="6" name="Subtítulo 2"/>
          <p:cNvSpPr txBox="1">
            <a:spLocks/>
          </p:cNvSpPr>
          <p:nvPr/>
        </p:nvSpPr>
        <p:spPr>
          <a:xfrm>
            <a:off x="360485" y="1521121"/>
            <a:ext cx="11210619" cy="3385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200" dirty="0"/>
              <a:t>Osakidetza ha publicado recientemente la “</a:t>
            </a:r>
            <a:r>
              <a:rPr lang="es-ES" sz="2200" b="1" dirty="0">
                <a:hlinkClick r:id="rId2"/>
              </a:rPr>
              <a:t>Guía</a:t>
            </a:r>
            <a:r>
              <a:rPr lang="es-ES" sz="2200" b="1" dirty="0"/>
              <a:t> </a:t>
            </a:r>
            <a:r>
              <a:rPr lang="es-ES" sz="2200" dirty="0"/>
              <a:t>para la indicación, uso y autorización de dispensación de medicamentos sujetos a prescripción médica por parte de las/los enfermeras/os: deshabituación tabáquica”.</a:t>
            </a:r>
          </a:p>
          <a:p>
            <a:pPr algn="just"/>
            <a:endParaRPr lang="es-ES" sz="1000" dirty="0"/>
          </a:p>
          <a:p>
            <a:pPr algn="just"/>
            <a:r>
              <a:rPr lang="es-ES" sz="2200" dirty="0"/>
              <a:t>Población diana: personas mayores de 18 años que se hayan incorporado al proceso de cesación tabáquica y que deseen tratamiento farmacológico como medida de apoyo (únicamente vareniclina o citisiniclina, </a:t>
            </a:r>
            <a:r>
              <a:rPr lang="es-ES" sz="2200" b="1" dirty="0"/>
              <a:t>no bupropión</a:t>
            </a:r>
            <a:r>
              <a:rPr lang="es-ES" sz="2200" dirty="0"/>
              <a:t>).</a:t>
            </a:r>
          </a:p>
          <a:p>
            <a:pPr algn="just"/>
            <a:endParaRPr lang="es-ES" sz="1000" dirty="0"/>
          </a:p>
          <a:p>
            <a:pPr algn="just"/>
            <a:r>
              <a:rPr lang="es-ES" sz="2200" dirty="0"/>
              <a:t>El documento </a:t>
            </a:r>
            <a:r>
              <a:rPr lang="es-ES" sz="2200" dirty="0">
                <a:hlinkClick r:id="rId3"/>
              </a:rPr>
              <a:t>“</a:t>
            </a:r>
            <a:r>
              <a:rPr lang="es-ES" sz="2200" dirty="0" err="1">
                <a:hlinkClick r:id="rId3"/>
              </a:rPr>
              <a:t>Presbide</a:t>
            </a:r>
            <a:r>
              <a:rPr lang="es-ES" sz="2200" dirty="0">
                <a:hlinkClick r:id="rId3"/>
              </a:rPr>
              <a:t> y guía de deshabituación tabáquica</a:t>
            </a:r>
            <a:r>
              <a:rPr lang="es-ES" sz="2200" dirty="0"/>
              <a:t>” explica los pasos para realizar la indicación financiada de estos fármacos por parte de enfermería.</a:t>
            </a:r>
          </a:p>
          <a:p>
            <a:pPr algn="just"/>
            <a:endParaRPr lang="es-ES" sz="1000" dirty="0"/>
          </a:p>
          <a:p>
            <a:pPr algn="just"/>
            <a:r>
              <a:rPr lang="es-ES" sz="2200" dirty="0"/>
              <a:t>Para adquirir competencias básicas en el abordaje y control del consumo de tabaco, consultar </a:t>
            </a:r>
            <a:r>
              <a:rPr lang="es-ES" sz="2200" dirty="0">
                <a:hlinkClick r:id="rId4"/>
              </a:rPr>
              <a:t>“Guía práctica de abordaje individual del tabaquismo y productos relacionados” </a:t>
            </a:r>
            <a:r>
              <a:rPr lang="es-ES" sz="2200" dirty="0"/>
              <a:t>(2025).</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5"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360485" y="1125469"/>
            <a:ext cx="11447584"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61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82001"/>
            <a:ext cx="12192000" cy="732155"/>
          </a:xfrm>
        </p:spPr>
        <p:txBody>
          <a:bodyPr>
            <a:normAutofit fontScale="90000"/>
          </a:bodyPr>
          <a:lstStyle/>
          <a:p>
            <a:pPr algn="ctr"/>
            <a:r>
              <a:rPr lang="es-ES" sz="4000" dirty="0">
                <a:solidFill>
                  <a:srgbClr val="4E9EBA"/>
                </a:solidFill>
                <a:latin typeface="Arial Black" pitchFamily="34" charset="0"/>
                <a:ea typeface="+mn-ea"/>
                <a:cs typeface="+mn-cs"/>
              </a:rPr>
              <a:t>RECURSOS Y MATERIAL DE APOYO </a:t>
            </a:r>
            <a:br>
              <a:rPr lang="es-ES" sz="4000" dirty="0">
                <a:solidFill>
                  <a:srgbClr val="4E9EBA"/>
                </a:solidFill>
                <a:latin typeface="Arial Black" pitchFamily="34" charset="0"/>
                <a:ea typeface="+mn-ea"/>
                <a:cs typeface="+mn-cs"/>
              </a:rPr>
            </a:br>
            <a:r>
              <a:rPr lang="es-ES" sz="4000" dirty="0">
                <a:solidFill>
                  <a:srgbClr val="4E9EBA"/>
                </a:solidFill>
                <a:latin typeface="Arial Black" pitchFamily="34" charset="0"/>
                <a:ea typeface="+mn-ea"/>
                <a:cs typeface="+mn-cs"/>
              </a:rPr>
              <a:t>A LA CIUDADANÍA</a:t>
            </a:r>
          </a:p>
        </p:txBody>
      </p:sp>
      <p:sp>
        <p:nvSpPr>
          <p:cNvPr id="6" name="Subtítulo 2"/>
          <p:cNvSpPr txBox="1">
            <a:spLocks/>
          </p:cNvSpPr>
          <p:nvPr/>
        </p:nvSpPr>
        <p:spPr>
          <a:xfrm>
            <a:off x="264074" y="1406821"/>
            <a:ext cx="11623125" cy="3385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200" b="1" dirty="0"/>
              <a:t>OSASUN ESKOLA: </a:t>
            </a:r>
            <a:r>
              <a:rPr lang="es-ES" sz="2200" dirty="0"/>
              <a:t>en “</a:t>
            </a:r>
            <a:r>
              <a:rPr lang="es-ES" sz="2200" dirty="0">
                <a:hlinkClick r:id="rId2"/>
              </a:rPr>
              <a:t>Prevención del tabaquismo</a:t>
            </a:r>
            <a:r>
              <a:rPr lang="es-ES" sz="2200" dirty="0"/>
              <a:t>”: diferentes opciones disponibles para dejar de fumar: talleres presenciales y online, tfno. gratuito 944 007 573 de ayuda para dejar de fumar las 24 horas del día, App ”Vive sin tabaco” </a:t>
            </a:r>
          </a:p>
          <a:p>
            <a:pPr algn="just"/>
            <a:r>
              <a:rPr lang="es-ES" sz="2200" b="1" dirty="0">
                <a:hlinkClick r:id="rId3"/>
              </a:rPr>
              <a:t>OSASUN ESKOLA +: </a:t>
            </a:r>
            <a:r>
              <a:rPr lang="es-ES" sz="2200" dirty="0"/>
              <a:t>plataforma online que ofrece información y formación para los pacientes. El personal de </a:t>
            </a:r>
            <a:r>
              <a:rPr lang="es-ES" sz="2200" dirty="0" err="1"/>
              <a:t>Osakidetza</a:t>
            </a:r>
            <a:r>
              <a:rPr lang="es-ES" sz="2200" dirty="0"/>
              <a:t> puede prescribir contenidos educativos. </a:t>
            </a:r>
          </a:p>
          <a:p>
            <a:r>
              <a:rPr lang="es-ES" sz="2200" b="1" dirty="0"/>
              <a:t>FICHAS i-BOTIKA</a:t>
            </a:r>
            <a:r>
              <a:rPr lang="es-ES" sz="2200" dirty="0"/>
              <a:t>: </a:t>
            </a:r>
            <a:r>
              <a:rPr lang="es-ES" dirty="0"/>
              <a:t>Stop a los malos humos: </a:t>
            </a:r>
            <a:r>
              <a:rPr lang="es-ES" sz="2200" dirty="0">
                <a:hlinkClick r:id="rId4"/>
              </a:rPr>
              <a:t>bupropión</a:t>
            </a:r>
            <a:r>
              <a:rPr lang="es-ES" sz="2200" dirty="0"/>
              <a:t>; </a:t>
            </a:r>
            <a:r>
              <a:rPr lang="es-ES" sz="2200" dirty="0">
                <a:hlinkClick r:id="rId5"/>
              </a:rPr>
              <a:t>vareniclina; </a:t>
            </a:r>
            <a:r>
              <a:rPr lang="es-ES" sz="2200" dirty="0">
                <a:hlinkClick r:id="rId6"/>
              </a:rPr>
              <a:t>citisiniclina/citisina</a:t>
            </a:r>
            <a:r>
              <a:rPr lang="es-ES" sz="2200" dirty="0"/>
              <a:t>; </a:t>
            </a:r>
            <a:r>
              <a:rPr lang="es-ES" sz="2200" dirty="0">
                <a:hlinkClick r:id="rId7"/>
              </a:rPr>
              <a:t>TSN</a:t>
            </a:r>
            <a:r>
              <a:rPr lang="es-ES" sz="2200" dirty="0"/>
              <a:t> </a:t>
            </a:r>
          </a:p>
          <a:p>
            <a:pPr algn="just"/>
            <a:r>
              <a:rPr lang="es-ES" sz="2200" b="1" dirty="0">
                <a:hlinkClick r:id="rId8"/>
              </a:rPr>
              <a:t>WEB MINISTERIO DE SANIDAD/área PROMOCIÓN DE LA SALUD Y PREVENCIÓN/TABACO</a:t>
            </a:r>
            <a:r>
              <a:rPr lang="es-ES" sz="2200" dirty="0"/>
              <a:t>. Entre otros contenidos ofrece la Guía “</a:t>
            </a:r>
            <a:r>
              <a:rPr lang="es-ES" sz="2200" dirty="0">
                <a:hlinkClick r:id="rId9"/>
              </a:rPr>
              <a:t>Se puede dejar de fumar. Claves para conseguirlo</a:t>
            </a:r>
            <a:r>
              <a:rPr lang="es-ES" sz="2200" dirty="0"/>
              <a:t>” y la App “</a:t>
            </a:r>
            <a:r>
              <a:rPr lang="es-ES" sz="2200" dirty="0" err="1">
                <a:hlinkClick r:id="rId10"/>
              </a:rPr>
              <a:t>S`Acabó</a:t>
            </a:r>
            <a:r>
              <a:rPr lang="es-ES" sz="2200" dirty="0"/>
              <a:t>”, gratuita para teléfonos móviles creada por la Sociedad Española de Especialistas en Tabaquismo. </a:t>
            </a:r>
          </a:p>
          <a:p>
            <a:pPr algn="just"/>
            <a:r>
              <a:rPr lang="es-ES" sz="2200" b="1" dirty="0">
                <a:hlinkClick r:id="rId11"/>
              </a:rPr>
              <a:t>WEB DEL MINISTERIO DE SANIDAD SOBRE ESTILOS DE VIDA SALUDABLE</a:t>
            </a:r>
            <a:r>
              <a:rPr lang="es-ES" sz="2200" dirty="0"/>
              <a:t>, apartado Prevención del Tabaquismo. </a:t>
            </a:r>
          </a:p>
          <a:p>
            <a:pPr algn="just"/>
            <a:r>
              <a:rPr lang="es-ES" sz="2200" b="1" dirty="0">
                <a:hlinkClick r:id="rId12"/>
              </a:rPr>
              <a:t>MEDLINE PLUS </a:t>
            </a:r>
            <a:endParaRPr lang="es-ES" sz="22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1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360485" y="1125469"/>
            <a:ext cx="11447584" cy="0"/>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98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698" y="1105592"/>
            <a:ext cx="9236826" cy="606829"/>
          </a:xfrm>
        </p:spPr>
        <p:txBody>
          <a:bodyPr>
            <a:normAutofit fontScale="90000"/>
          </a:bodyPr>
          <a:lstStyle/>
          <a:p>
            <a:pPr algn="ctr"/>
            <a:r>
              <a:rPr lang="es-ES" sz="4000" b="1" dirty="0">
                <a:solidFill>
                  <a:srgbClr val="4BACC6"/>
                </a:solidFill>
                <a:latin typeface="Arial Black" pitchFamily="34" charset="0"/>
              </a:rPr>
              <a:t>Para más información y bibliografía…</a:t>
            </a:r>
            <a:br>
              <a:rPr lang="es-ES" sz="4000" b="1" dirty="0">
                <a:solidFill>
                  <a:srgbClr val="4BACC6"/>
                </a:solidFill>
                <a:latin typeface="Arial Black" pitchFamily="34" charset="0"/>
              </a:rPr>
            </a:br>
            <a:endParaRPr lang="es-ES" sz="4000" dirty="0">
              <a:solidFill>
                <a:srgbClr val="4E9EBA"/>
              </a:solidFill>
              <a:latin typeface="Arial Black" pitchFamily="34" charset="0"/>
              <a:ea typeface="+mn-ea"/>
              <a:cs typeface="+mn-cs"/>
            </a:endParaRPr>
          </a:p>
        </p:txBody>
      </p:sp>
      <p:pic>
        <p:nvPicPr>
          <p:cNvPr id="4" name="Imagen 3"/>
          <p:cNvPicPr>
            <a:picLocks noChangeAspect="1"/>
          </p:cNvPicPr>
          <p:nvPr/>
        </p:nvPicPr>
        <p:blipFill>
          <a:blip r:embed="rId2"/>
          <a:stretch>
            <a:fillRect/>
          </a:stretch>
        </p:blipFill>
        <p:spPr>
          <a:xfrm>
            <a:off x="8447809" y="2095759"/>
            <a:ext cx="3276600" cy="3381375"/>
          </a:xfrm>
          <a:prstGeom prst="rect">
            <a:avLst/>
          </a:prstGeom>
        </p:spPr>
      </p:pic>
      <p:sp>
        <p:nvSpPr>
          <p:cNvPr id="3" name="Marcador de contenido 2"/>
          <p:cNvSpPr>
            <a:spLocks noGrp="1"/>
          </p:cNvSpPr>
          <p:nvPr>
            <p:ph idx="1"/>
          </p:nvPr>
        </p:nvSpPr>
        <p:spPr/>
        <p:txBody>
          <a:bodyPr/>
          <a:lstStyle/>
          <a:p>
            <a:r>
              <a:rPr lang="es-ES" dirty="0">
                <a:solidFill>
                  <a:schemeClr val="accent5"/>
                </a:solidFill>
                <a:hlinkClick r:id="rId3"/>
              </a:rPr>
              <a:t>INFAC </a:t>
            </a:r>
            <a:r>
              <a:rPr lang="es-ES_tradnl" dirty="0">
                <a:solidFill>
                  <a:schemeClr val="accent5"/>
                </a:solidFill>
                <a:hlinkClick r:id="rId3"/>
              </a:rPr>
              <a:t>Vol </a:t>
            </a:r>
            <a:r>
              <a:rPr lang="pt-BR" dirty="0">
                <a:solidFill>
                  <a:schemeClr val="accent5"/>
                </a:solidFill>
                <a:hlinkClick r:id="rId3"/>
              </a:rPr>
              <a:t>34 , nº 1  2026</a:t>
            </a:r>
            <a:r>
              <a:rPr lang="es-ES_tradnl" dirty="0">
                <a:solidFill>
                  <a:schemeClr val="accent5"/>
                </a:solidFill>
                <a:hlinkClick r:id="rId3"/>
              </a:rPr>
              <a:t> </a:t>
            </a:r>
            <a:endParaRPr lang="es-ES" dirty="0">
              <a:solidFill>
                <a:schemeClr val="accent5"/>
              </a:solidFill>
            </a:endParaRP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4"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98237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INTRODUCCIÓN</a:t>
            </a:r>
          </a:p>
        </p:txBody>
      </p:sp>
      <p:sp>
        <p:nvSpPr>
          <p:cNvPr id="6" name="Subtítulo 2"/>
          <p:cNvSpPr txBox="1">
            <a:spLocks/>
          </p:cNvSpPr>
          <p:nvPr/>
        </p:nvSpPr>
        <p:spPr>
          <a:xfrm>
            <a:off x="316947" y="1414396"/>
            <a:ext cx="11161486" cy="50887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El consumo de tabaco es una de las principales causas de enfermedad y muerte prevenible a nivel mundial, siendo factor de riesgo de primer orden de las principales enfermedades crónicas</a:t>
            </a:r>
          </a:p>
          <a:p>
            <a:pPr marL="0" indent="0" algn="just">
              <a:buNone/>
            </a:pPr>
            <a:endParaRPr lang="es-ES" sz="2400" dirty="0"/>
          </a:p>
          <a:p>
            <a:pPr algn="just"/>
            <a:r>
              <a:rPr lang="es-ES" sz="2400" dirty="0"/>
              <a:t>Desde 2004 la población que fuma a diario se ha reducido notablemente (-35%), siendo la prevalencia del 19,7% en la población de 15 a 74 años. </a:t>
            </a:r>
            <a:br>
              <a:rPr lang="es-ES" sz="2400" dirty="0"/>
            </a:br>
            <a:r>
              <a:rPr lang="es-ES" sz="2400" dirty="0"/>
              <a:t>En el grupo de edad de 55 a 74 años, la prevalencia de consumo diario de tabaco mantiene una evolución al alza  </a:t>
            </a:r>
          </a:p>
          <a:p>
            <a:pPr marL="0" indent="0" algn="just">
              <a:buNone/>
            </a:pPr>
            <a:endParaRPr lang="es-ES" sz="2400" dirty="0"/>
          </a:p>
          <a:p>
            <a:pPr algn="just"/>
            <a:r>
              <a:rPr lang="es-ES" sz="2400" b="1" dirty="0">
                <a:solidFill>
                  <a:srgbClr val="4E9EBA"/>
                </a:solidFill>
              </a:rPr>
              <a:t>Fumar es al mismo tiempo una adicción física y psicológica, una conducta aprendida y una dependencia social. </a:t>
            </a:r>
            <a:r>
              <a:rPr lang="es-ES" sz="2400" dirty="0"/>
              <a:t>Dejar de fumar supone superar la adicción a la nicotina, desaprender una conducta y modificar la influencia del entorno</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3802" y="271766"/>
            <a:ext cx="10515600" cy="732155"/>
          </a:xfrm>
        </p:spPr>
        <p:txBody>
          <a:bodyPr/>
          <a:lstStyle/>
          <a:p>
            <a:pPr algn="ctr"/>
            <a:r>
              <a:rPr lang="es-ES" sz="4000" dirty="0">
                <a:solidFill>
                  <a:srgbClr val="4E9EBA"/>
                </a:solidFill>
                <a:latin typeface="Arial Black" pitchFamily="34" charset="0"/>
                <a:ea typeface="+mn-ea"/>
                <a:cs typeface="+mn-cs"/>
              </a:rPr>
              <a:t>INTRODUCCIÓN</a:t>
            </a:r>
          </a:p>
        </p:txBody>
      </p:sp>
      <p:sp>
        <p:nvSpPr>
          <p:cNvPr id="6" name="Subtítulo 2"/>
          <p:cNvSpPr txBox="1">
            <a:spLocks/>
          </p:cNvSpPr>
          <p:nvPr/>
        </p:nvSpPr>
        <p:spPr>
          <a:xfrm>
            <a:off x="433802" y="1160305"/>
            <a:ext cx="11161486" cy="50887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Aunque a menudo se requieren intervenciones repetidas y múltiples intentos para dejar de fumar, es una estrategia preventiva muy eficaz (NNT muy bajos). </a:t>
            </a:r>
            <a:r>
              <a:rPr lang="es-ES" sz="2400" b="1" dirty="0">
                <a:solidFill>
                  <a:srgbClr val="4E9EBA"/>
                </a:solidFill>
              </a:rPr>
              <a:t>¡El apoyo continuo es crucial!</a:t>
            </a:r>
            <a:endParaRPr lang="es-ES" sz="2400" b="1" dirty="0">
              <a:solidFill>
                <a:srgbClr val="FF0000"/>
              </a:solidFill>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3231184" y="2205228"/>
            <a:ext cx="8544414" cy="3796768"/>
          </a:xfrm>
          <a:prstGeom prst="rect">
            <a:avLst/>
          </a:prstGeom>
        </p:spPr>
      </p:pic>
      <p:sp>
        <p:nvSpPr>
          <p:cNvPr id="11" name="Flecha curvada hacia la derecha 10"/>
          <p:cNvSpPr/>
          <p:nvPr/>
        </p:nvSpPr>
        <p:spPr>
          <a:xfrm>
            <a:off x="1647825" y="2600325"/>
            <a:ext cx="733425" cy="828675"/>
          </a:xfrm>
          <a:prstGeom prst="curved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63456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5" y="203835"/>
            <a:ext cx="10515600" cy="732155"/>
          </a:xfrm>
        </p:spPr>
        <p:txBody>
          <a:bodyPr>
            <a:noAutofit/>
          </a:bodyPr>
          <a:lstStyle/>
          <a:p>
            <a:pPr algn="ctr"/>
            <a:r>
              <a:rPr lang="es-ES" sz="2400" dirty="0">
                <a:solidFill>
                  <a:srgbClr val="4E9EBA"/>
                </a:solidFill>
                <a:latin typeface="Arial Black" pitchFamily="34" charset="0"/>
              </a:rPr>
              <a:t>Dispositivos susceptibles de liberación de nicotina (DSLN) o cigarrillos electrónicos</a:t>
            </a:r>
            <a:endParaRPr lang="es-ES" sz="2400" dirty="0">
              <a:solidFill>
                <a:srgbClr val="4E9EBA"/>
              </a:solidFill>
              <a:latin typeface="Arial Black" pitchFamily="34" charset="0"/>
              <a:ea typeface="+mn-ea"/>
              <a:cs typeface="+mn-cs"/>
            </a:endParaRPr>
          </a:p>
        </p:txBody>
      </p:sp>
      <p:sp>
        <p:nvSpPr>
          <p:cNvPr id="6" name="Subtítulo 2"/>
          <p:cNvSpPr txBox="1">
            <a:spLocks/>
          </p:cNvSpPr>
          <p:nvPr/>
        </p:nvSpPr>
        <p:spPr>
          <a:xfrm>
            <a:off x="433802" y="1160305"/>
            <a:ext cx="11161486" cy="50887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2400" b="1" dirty="0">
              <a:solidFill>
                <a:srgbClr val="FF0000"/>
              </a:solidFill>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00579"/>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330708" y="1326068"/>
            <a:ext cx="11539123" cy="4708981"/>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s-ES" sz="2400" dirty="0"/>
              <a:t>Erróneamente llamados “</a:t>
            </a:r>
            <a:r>
              <a:rPr lang="es-ES" sz="2400" b="1" dirty="0"/>
              <a:t>vapeadores</a:t>
            </a:r>
            <a:r>
              <a:rPr lang="es-ES" sz="2400" dirty="0"/>
              <a:t>”, término asocia el producto con la inocuidad del vapor de agua. </a:t>
            </a:r>
            <a:r>
              <a:rPr lang="es-ES" dirty="0"/>
              <a:t>	</a:t>
            </a:r>
            <a:endParaRPr lang="es-ES" sz="2400" dirty="0"/>
          </a:p>
          <a:p>
            <a:endParaRPr lang="es-ES" sz="1000" dirty="0"/>
          </a:p>
          <a:p>
            <a:pPr marL="342900" indent="-342900">
              <a:buFont typeface="Arial" panose="020B0604020202020204" pitchFamily="34" charset="0"/>
              <a:buChar char="•"/>
            </a:pPr>
            <a:r>
              <a:rPr lang="es-ES" sz="2400" dirty="0"/>
              <a:t>Consisten en un pequeño depósito o cartucho que contiene el líquido con o sin nicotina, propilenglicol, glicerina, saborizantes y otros compuestos químicos. Vaporizan la mezcla mediante un sistema electrónico con una batería (generalmente recargable).</a:t>
            </a:r>
          </a:p>
          <a:p>
            <a:endParaRPr lang="es-ES" sz="1000" dirty="0"/>
          </a:p>
          <a:p>
            <a:pPr marL="342900" indent="-342900">
              <a:buFont typeface="Arial" panose="020B0604020202020204" pitchFamily="34" charset="0"/>
              <a:buChar char="•"/>
            </a:pPr>
            <a:r>
              <a:rPr lang="es-ES" sz="2400" dirty="0"/>
              <a:t>Efectos:</a:t>
            </a:r>
          </a:p>
          <a:p>
            <a:pPr marL="914400" lvl="1" indent="-457200">
              <a:buSzPct val="80000"/>
              <a:buFont typeface="Wingdings" panose="05000000000000000000" pitchFamily="2" charset="2"/>
              <a:buChar char="ü"/>
            </a:pPr>
            <a:r>
              <a:rPr lang="es-ES" sz="2200" dirty="0"/>
              <a:t>A corto plazo:</a:t>
            </a:r>
          </a:p>
          <a:p>
            <a:pPr marL="1257300" lvl="2" indent="-342900" algn="just">
              <a:buSzPct val="80000"/>
              <a:buFont typeface="Calibri" panose="020F0502020204030204" pitchFamily="34" charset="0"/>
              <a:buChar char="‐"/>
            </a:pPr>
            <a:r>
              <a:rPr lang="es-ES" sz="2200" dirty="0"/>
              <a:t>Fisiológicos adversos en las vías respiratorias similares a los asociados al humo del tabaco </a:t>
            </a:r>
          </a:p>
          <a:p>
            <a:pPr marL="1257300" lvl="2" indent="-342900" algn="just">
              <a:buSzPct val="80000"/>
              <a:buFont typeface="Calibri" panose="020F0502020204030204" pitchFamily="34" charset="0"/>
              <a:buChar char="‐"/>
            </a:pPr>
            <a:r>
              <a:rPr lang="es-ES" sz="2200" dirty="0"/>
              <a:t>Encontradas sustancias cancerígenas en líquidos y aerosol, que podrían inducir la aparición de cáncer en personas consumidoras y expuestas pasivamente a este aerosol.</a:t>
            </a:r>
          </a:p>
          <a:p>
            <a:pPr marL="800100" lvl="1" indent="-342900">
              <a:buSzPct val="80000"/>
              <a:buFont typeface="Wingdings" panose="05000000000000000000" pitchFamily="2" charset="2"/>
              <a:buChar char="ü"/>
            </a:pPr>
            <a:r>
              <a:rPr lang="es-ES" sz="2200" dirty="0"/>
              <a:t>A largo plazo:</a:t>
            </a:r>
          </a:p>
          <a:p>
            <a:pPr marL="1257300" lvl="2" indent="-342900">
              <a:buSzPct val="80000"/>
              <a:buFont typeface="Calibri" panose="020F0502020204030204" pitchFamily="34" charset="0"/>
              <a:buChar char="‐"/>
            </a:pPr>
            <a:r>
              <a:rPr lang="es-ES" sz="2200" dirty="0"/>
              <a:t>Necesarios más estudios para conocer los efectos.</a:t>
            </a:r>
          </a:p>
        </p:txBody>
      </p:sp>
    </p:spTree>
    <p:extLst>
      <p:ext uri="{BB962C8B-B14F-4D97-AF65-F5344CB8AC3E}">
        <p14:creationId xmlns:p14="http://schemas.microsoft.com/office/powerpoint/2010/main" val="173499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5" y="203835"/>
            <a:ext cx="10515600" cy="732155"/>
          </a:xfrm>
        </p:spPr>
        <p:txBody>
          <a:bodyPr>
            <a:noAutofit/>
          </a:bodyPr>
          <a:lstStyle/>
          <a:p>
            <a:pPr algn="ctr"/>
            <a:r>
              <a:rPr lang="es-ES" sz="2400" dirty="0">
                <a:solidFill>
                  <a:srgbClr val="4E9EBA"/>
                </a:solidFill>
                <a:latin typeface="Arial Black" pitchFamily="34" charset="0"/>
              </a:rPr>
              <a:t>Dispositivos susceptibles de liberación de nicotina (DSLN) o cigarrillos electrónicos</a:t>
            </a:r>
            <a:endParaRPr lang="es-ES" sz="2400" dirty="0">
              <a:solidFill>
                <a:srgbClr val="4E9EBA"/>
              </a:solidFill>
              <a:latin typeface="Arial Black" pitchFamily="34" charset="0"/>
              <a:ea typeface="+mn-ea"/>
              <a:cs typeface="+mn-cs"/>
            </a:endParaRPr>
          </a:p>
        </p:txBody>
      </p:sp>
      <p:sp>
        <p:nvSpPr>
          <p:cNvPr id="6" name="Subtítulo 2"/>
          <p:cNvSpPr txBox="1">
            <a:spLocks/>
          </p:cNvSpPr>
          <p:nvPr/>
        </p:nvSpPr>
        <p:spPr>
          <a:xfrm>
            <a:off x="433802" y="1160305"/>
            <a:ext cx="11161486" cy="50887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ES" sz="2400" b="1" dirty="0">
              <a:solidFill>
                <a:srgbClr val="FF0000"/>
              </a:solidFill>
            </a:endParaRP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962574"/>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274399" y="1042396"/>
            <a:ext cx="11480292" cy="5324535"/>
          </a:xfrm>
          <a:prstGeom prst="rect">
            <a:avLst/>
          </a:prstGeom>
          <a:solidFill>
            <a:schemeClr val="accent1">
              <a:lumMod val="20000"/>
              <a:lumOff val="80000"/>
            </a:schemeClr>
          </a:solidFill>
        </p:spPr>
        <p:txBody>
          <a:bodyPr wrap="square" rtlCol="0">
            <a:spAutoFit/>
          </a:bodyPr>
          <a:lstStyle/>
          <a:p>
            <a:pPr marL="342900" indent="-342900" algn="just">
              <a:buFont typeface="Arial" panose="020B0604020202020204" pitchFamily="34" charset="0"/>
              <a:buChar char="•"/>
            </a:pPr>
            <a:r>
              <a:rPr lang="es-ES" sz="2200" b="1" dirty="0"/>
              <a:t>Personas consumidoras</a:t>
            </a:r>
            <a:r>
              <a:rPr lang="es-ES" sz="2200" dirty="0"/>
              <a:t>: principalmente fumadoras habituales, aquellas que quieren dejarlo, exfumadoras y jóvenes.</a:t>
            </a:r>
          </a:p>
          <a:p>
            <a:pPr marL="342900" indent="-342900" algn="just">
              <a:buFont typeface="Arial" panose="020B0604020202020204" pitchFamily="34" charset="0"/>
              <a:buChar char="•"/>
            </a:pPr>
            <a:r>
              <a:rPr lang="es-ES" sz="2200" b="1" dirty="0">
                <a:solidFill>
                  <a:srgbClr val="4E9EBA"/>
                </a:solidFill>
              </a:rPr>
              <a:t>Preocupa </a:t>
            </a:r>
            <a:r>
              <a:rPr lang="es-ES" sz="2200" dirty="0"/>
              <a:t>especialmente</a:t>
            </a:r>
            <a:r>
              <a:rPr lang="es-ES" sz="2200" b="1" dirty="0">
                <a:solidFill>
                  <a:srgbClr val="4E9EBA"/>
                </a:solidFill>
              </a:rPr>
              <a:t> el aumento de su uso por personas jóvenes, a veces sin una historia previa de uso de productos del tabaco </a:t>
            </a:r>
            <a:r>
              <a:rPr lang="es-ES" sz="2200" dirty="0">
                <a:solidFill>
                  <a:srgbClr val="FF3399"/>
                </a:solidFill>
              </a:rPr>
              <a:t>(la prevalencia de uso ha aumentado más del triple en jóvenes de entre 15-35 años).</a:t>
            </a:r>
          </a:p>
          <a:p>
            <a:pPr marL="342900" indent="-342900" algn="just">
              <a:buFont typeface="Arial" panose="020B0604020202020204" pitchFamily="34" charset="0"/>
              <a:buChar char="•"/>
            </a:pPr>
            <a:r>
              <a:rPr lang="es-ES" sz="2200" dirty="0"/>
              <a:t>Los datos indican un rápido desarrollo de un </a:t>
            </a:r>
            <a:r>
              <a:rPr lang="es-ES" sz="2200" b="1" dirty="0"/>
              <a:t>nuevo mercado para el uso y dependencia de la nicotina con consecuencias impredecibles.</a:t>
            </a:r>
          </a:p>
          <a:p>
            <a:pPr marL="342900" indent="-342900" algn="just">
              <a:buFont typeface="Arial" panose="020B0604020202020204" pitchFamily="34" charset="0"/>
              <a:buChar char="•"/>
            </a:pPr>
            <a:r>
              <a:rPr lang="es-ES" sz="2200" u="sng" dirty="0"/>
              <a:t>Informe del Ministerio de Sanidad (2022)</a:t>
            </a:r>
            <a:r>
              <a:rPr lang="es-ES" sz="2200" dirty="0"/>
              <a:t> concluye que:</a:t>
            </a:r>
          </a:p>
          <a:p>
            <a:endParaRPr lang="es-ES" sz="1000" dirty="0"/>
          </a:p>
          <a:p>
            <a:pPr marL="800100" lvl="1" indent="-342900" algn="just">
              <a:buFont typeface="Calibri" panose="020F0502020204030204" pitchFamily="34" charset="0"/>
              <a:buChar char="‐"/>
            </a:pPr>
            <a:r>
              <a:rPr lang="es-ES" sz="2200" dirty="0"/>
              <a:t>Los cigarrillos electrónicos no son seguros para la persona consumidora</a:t>
            </a:r>
          </a:p>
          <a:p>
            <a:pPr marL="800100" lvl="1" indent="-342900" algn="just">
              <a:buFont typeface="Calibri" panose="020F0502020204030204" pitchFamily="34" charset="0"/>
              <a:buChar char="‐"/>
            </a:pPr>
            <a:r>
              <a:rPr lang="es-ES" sz="2200" dirty="0"/>
              <a:t>El concepto de la reducción de riesgo frente al tabaco tradicional responde a </a:t>
            </a:r>
            <a:r>
              <a:rPr lang="es-ES" sz="2200" b="1" dirty="0">
                <a:solidFill>
                  <a:srgbClr val="4E9EBA"/>
                </a:solidFill>
              </a:rPr>
              <a:t>estrategias comerciales. </a:t>
            </a:r>
          </a:p>
          <a:p>
            <a:pPr marL="800100" lvl="1" indent="-342900" algn="just">
              <a:buFont typeface="Calibri" panose="020F0502020204030204" pitchFamily="34" charset="0"/>
              <a:buChar char="‐"/>
            </a:pPr>
            <a:r>
              <a:rPr lang="es-ES" sz="2200" dirty="0"/>
              <a:t>No existe actualmente una evidencia sólida que sugiera que puedan ser útiles como herramienta para la cesación tabáquica.</a:t>
            </a:r>
          </a:p>
          <a:p>
            <a:pPr marL="800100" lvl="1" indent="-342900" algn="just">
              <a:buFont typeface="Calibri" panose="020F0502020204030204" pitchFamily="34" charset="0"/>
              <a:buChar char="‐"/>
            </a:pPr>
            <a:r>
              <a:rPr lang="es-ES" sz="2200" b="1" dirty="0">
                <a:solidFill>
                  <a:srgbClr val="4E9EBA"/>
                </a:solidFill>
              </a:rPr>
              <a:t>Su eficacia para la cesación tabáquica no ha sido bien establecida y se desconocen los efectos sobre la salud a largo plazo.</a:t>
            </a:r>
          </a:p>
        </p:txBody>
      </p:sp>
    </p:spTree>
    <p:extLst>
      <p:ext uri="{BB962C8B-B14F-4D97-AF65-F5344CB8AC3E}">
        <p14:creationId xmlns:p14="http://schemas.microsoft.com/office/powerpoint/2010/main" val="49227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FÁRMACOS PARA EL TRATAMIENTO DEL TABAQUISMO </a:t>
            </a:r>
          </a:p>
        </p:txBody>
      </p:sp>
      <p:sp>
        <p:nvSpPr>
          <p:cNvPr id="6" name="Subtítulo 2"/>
          <p:cNvSpPr txBox="1">
            <a:spLocks/>
          </p:cNvSpPr>
          <p:nvPr/>
        </p:nvSpPr>
        <p:spPr>
          <a:xfrm>
            <a:off x="433802" y="1160305"/>
            <a:ext cx="11161486" cy="21315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200" dirty="0"/>
              <a:t>Todos los fármacos disponibles para la cesación tabáquica han demostrado ser eficaces, por lo que se deben ofrecer, junto con la terapia cognitivo conductual, a todas las personas que quieran dejar de fumar </a:t>
            </a:r>
          </a:p>
          <a:p>
            <a:pPr algn="just"/>
            <a:r>
              <a:rPr lang="es-ES" sz="2200" b="1" dirty="0">
                <a:solidFill>
                  <a:srgbClr val="4E9EBA"/>
                </a:solidFill>
              </a:rPr>
              <a:t>Los fármacos que han mostrado mayor eficacia son vareniclina, TSN combinada y citisiniclina; </a:t>
            </a:r>
            <a:r>
              <a:rPr lang="es-ES" sz="2200" dirty="0"/>
              <a:t>bupropión y la TSN en monoterapia tienen una eficacia menor </a:t>
            </a:r>
          </a:p>
          <a:p>
            <a:pPr algn="just"/>
            <a:r>
              <a:rPr lang="es-ES" sz="2200" dirty="0"/>
              <a:t>Respecto a la </a:t>
            </a:r>
            <a:r>
              <a:rPr lang="es-ES" sz="2200" b="1" u="sng" dirty="0">
                <a:solidFill>
                  <a:srgbClr val="4E9EBA"/>
                </a:solidFill>
              </a:rPr>
              <a:t>eficacia comparada:</a:t>
            </a:r>
          </a:p>
          <a:p>
            <a:pPr marL="0" indent="0">
              <a:buNone/>
            </a:pPr>
            <a:endParaRPr lang="es-ES" sz="24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3048000" y="2967335"/>
            <a:ext cx="6096000" cy="523220"/>
          </a:xfrm>
          <a:prstGeom prst="rect">
            <a:avLst/>
          </a:prstGeom>
        </p:spPr>
        <p:txBody>
          <a:bodyPr>
            <a:spAutoFit/>
          </a:bodyPr>
          <a:lstStyle/>
          <a:p>
            <a:endParaRPr lang="es-ES" sz="2800" dirty="0"/>
          </a:p>
        </p:txBody>
      </p:sp>
      <p:sp>
        <p:nvSpPr>
          <p:cNvPr id="13" name="Subtítulo 2"/>
          <p:cNvSpPr txBox="1">
            <a:spLocks/>
          </p:cNvSpPr>
          <p:nvPr/>
        </p:nvSpPr>
        <p:spPr>
          <a:xfrm>
            <a:off x="330636" y="3383383"/>
            <a:ext cx="11670864" cy="2802615"/>
          </a:xfrm>
          <a:prstGeom prst="rect">
            <a:avLst/>
          </a:prstGeom>
          <a:ln w="19050">
            <a:solidFill>
              <a:srgbClr val="0070C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5000"/>
              </a:lnSpc>
            </a:pPr>
            <a:r>
              <a:rPr lang="es-ES" sz="2000" b="1" dirty="0"/>
              <a:t>Vareniclina:</a:t>
            </a:r>
            <a:r>
              <a:rPr lang="es-ES" sz="2000" dirty="0"/>
              <a:t>	</a:t>
            </a:r>
            <a:r>
              <a:rPr lang="az-Cyrl-AZ" sz="1400" b="1" dirty="0">
                <a:solidFill>
                  <a:srgbClr val="0070C0"/>
                </a:solidFill>
                <a:latin typeface="Segoe UI" panose="020B0502040204020203" pitchFamily="34" charset="0"/>
                <a:cs typeface="Segoe UI" panose="020B0502040204020203" pitchFamily="34" charset="0"/>
              </a:rPr>
              <a:t>Ѵ</a:t>
            </a:r>
            <a:r>
              <a:rPr lang="es-ES" sz="1400" b="1" dirty="0">
                <a:solidFill>
                  <a:srgbClr val="0070C0"/>
                </a:solidFill>
                <a:latin typeface="Segoe UI" panose="020B0502040204020203" pitchFamily="34" charset="0"/>
                <a:cs typeface="Segoe UI" panose="020B0502040204020203" pitchFamily="34" charset="0"/>
              </a:rPr>
              <a:t> </a:t>
            </a:r>
            <a:r>
              <a:rPr lang="es-ES" sz="1800" dirty="0"/>
              <a:t>más eficaz que bupropión y que la TSN en monoterapia</a:t>
            </a:r>
          </a:p>
          <a:p>
            <a:pPr marL="457200" lvl="1" indent="0">
              <a:lnSpc>
                <a:spcPct val="75000"/>
              </a:lnSpc>
              <a:buNone/>
            </a:pPr>
            <a:r>
              <a:rPr lang="es-ES" sz="1800" dirty="0"/>
              <a:t>			</a:t>
            </a:r>
            <a:r>
              <a:rPr lang="az-Cyrl-AZ" sz="1400" b="1" dirty="0">
                <a:solidFill>
                  <a:srgbClr val="0070C0"/>
                </a:solidFill>
                <a:latin typeface="Segoe UI" panose="020B0502040204020203" pitchFamily="34" charset="0"/>
                <a:cs typeface="Segoe UI" panose="020B0502040204020203" pitchFamily="34" charset="0"/>
              </a:rPr>
              <a:t>Ѵ </a:t>
            </a:r>
            <a:r>
              <a:rPr lang="es-ES" sz="1800" dirty="0"/>
              <a:t>similar a la TSN combinada (una formulación de acción larga junto con una de acción corta)</a:t>
            </a:r>
          </a:p>
          <a:p>
            <a:pPr marL="457200" lvl="1" indent="0">
              <a:lnSpc>
                <a:spcPct val="75000"/>
              </a:lnSpc>
              <a:buNone/>
            </a:pPr>
            <a:r>
              <a:rPr lang="es-ES" sz="1800" dirty="0"/>
              <a:t> </a:t>
            </a:r>
            <a:endParaRPr lang="es-ES" sz="800" dirty="0"/>
          </a:p>
          <a:p>
            <a:pPr lvl="1">
              <a:lnSpc>
                <a:spcPct val="75000"/>
              </a:lnSpc>
            </a:pPr>
            <a:r>
              <a:rPr lang="es-ES" sz="2000" b="1" dirty="0"/>
              <a:t>TSN combinada:</a:t>
            </a:r>
            <a:r>
              <a:rPr lang="es-ES" sz="1800" dirty="0"/>
              <a:t>	</a:t>
            </a:r>
            <a:r>
              <a:rPr lang="az-Cyrl-AZ" sz="1400" b="1" dirty="0">
                <a:solidFill>
                  <a:srgbClr val="0070C0"/>
                </a:solidFill>
                <a:latin typeface="Segoe UI" panose="020B0502040204020203" pitchFamily="34" charset="0"/>
                <a:cs typeface="Segoe UI" panose="020B0502040204020203" pitchFamily="34" charset="0"/>
              </a:rPr>
              <a:t>Ѵ</a:t>
            </a:r>
            <a:r>
              <a:rPr lang="az-Cyrl-AZ" sz="1800" b="1" dirty="0">
                <a:solidFill>
                  <a:srgbClr val="0070C0"/>
                </a:solidFill>
                <a:latin typeface="Segoe UI" panose="020B0502040204020203" pitchFamily="34" charset="0"/>
                <a:cs typeface="Segoe UI" panose="020B0502040204020203" pitchFamily="34" charset="0"/>
              </a:rPr>
              <a:t> </a:t>
            </a:r>
            <a:r>
              <a:rPr lang="es-ES" sz="1800" dirty="0"/>
              <a:t>ha mostrado superioridad frente a la TSN en monoterapia</a:t>
            </a:r>
          </a:p>
          <a:p>
            <a:pPr marL="457200" lvl="1" indent="0">
              <a:lnSpc>
                <a:spcPct val="75000"/>
              </a:lnSpc>
              <a:buNone/>
            </a:pPr>
            <a:endParaRPr lang="es-ES" sz="800" dirty="0"/>
          </a:p>
          <a:p>
            <a:pPr lvl="1">
              <a:lnSpc>
                <a:spcPct val="75000"/>
              </a:lnSpc>
            </a:pPr>
            <a:r>
              <a:rPr lang="es-ES" sz="2000" b="1" dirty="0"/>
              <a:t>Citisiniclina:</a:t>
            </a:r>
            <a:r>
              <a:rPr lang="es-ES" sz="2000" dirty="0"/>
              <a:t>	</a:t>
            </a:r>
            <a:r>
              <a:rPr lang="az-Cyrl-AZ" sz="1400" b="1" dirty="0">
                <a:solidFill>
                  <a:srgbClr val="0070C0"/>
                </a:solidFill>
                <a:latin typeface="Segoe UI" panose="020B0502040204020203" pitchFamily="34" charset="0"/>
                <a:cs typeface="Segoe UI" panose="020B0502040204020203" pitchFamily="34" charset="0"/>
              </a:rPr>
              <a:t>Ѵ </a:t>
            </a:r>
            <a:r>
              <a:rPr lang="es-ES" sz="1800" dirty="0"/>
              <a:t>superior a la TSN en monoterapia</a:t>
            </a:r>
          </a:p>
          <a:p>
            <a:pPr marL="457200" lvl="1" indent="0">
              <a:lnSpc>
                <a:spcPct val="75000"/>
              </a:lnSpc>
              <a:buNone/>
            </a:pPr>
            <a:r>
              <a:rPr lang="es-ES" sz="1800" dirty="0"/>
              <a:t>			</a:t>
            </a:r>
            <a:r>
              <a:rPr lang="az-Cyrl-AZ" sz="1400" b="1" dirty="0">
                <a:solidFill>
                  <a:srgbClr val="0070C0"/>
                </a:solidFill>
                <a:latin typeface="Segoe UI" panose="020B0502040204020203" pitchFamily="34" charset="0"/>
                <a:cs typeface="Segoe UI" panose="020B0502040204020203" pitchFamily="34" charset="0"/>
              </a:rPr>
              <a:t>Ѵ </a:t>
            </a:r>
            <a:r>
              <a:rPr lang="es-ES" sz="1800" dirty="0"/>
              <a:t>similar a vareniclina, aunque la evidencia es menos consistente</a:t>
            </a:r>
          </a:p>
          <a:p>
            <a:pPr marL="457200" lvl="1" indent="0">
              <a:lnSpc>
                <a:spcPct val="75000"/>
              </a:lnSpc>
              <a:buNone/>
            </a:pPr>
            <a:endParaRPr lang="es-ES" sz="800" dirty="0"/>
          </a:p>
          <a:p>
            <a:pPr lvl="1">
              <a:lnSpc>
                <a:spcPct val="75000"/>
              </a:lnSpc>
            </a:pPr>
            <a:r>
              <a:rPr lang="es-ES" sz="2000" b="1" dirty="0"/>
              <a:t>Bupropión:</a:t>
            </a:r>
            <a:r>
              <a:rPr lang="es-ES" sz="2000" dirty="0"/>
              <a:t>	</a:t>
            </a:r>
            <a:r>
              <a:rPr lang="az-Cyrl-AZ" sz="1800" b="1" dirty="0">
                <a:solidFill>
                  <a:srgbClr val="0070C0"/>
                </a:solidFill>
                <a:latin typeface="Segoe UI" panose="020B0502040204020203" pitchFamily="34" charset="0"/>
                <a:cs typeface="Segoe UI" panose="020B0502040204020203" pitchFamily="34" charset="0"/>
              </a:rPr>
              <a:t> </a:t>
            </a:r>
            <a:r>
              <a:rPr lang="az-Cyrl-AZ" sz="1400" b="1" dirty="0">
                <a:solidFill>
                  <a:srgbClr val="0070C0"/>
                </a:solidFill>
                <a:latin typeface="Segoe UI" panose="020B0502040204020203" pitchFamily="34" charset="0"/>
                <a:cs typeface="Segoe UI" panose="020B0502040204020203" pitchFamily="34" charset="0"/>
              </a:rPr>
              <a:t>Ѵ</a:t>
            </a:r>
            <a:r>
              <a:rPr lang="az-Cyrl-AZ" sz="1800" b="1" dirty="0">
                <a:solidFill>
                  <a:srgbClr val="0070C0"/>
                </a:solidFill>
                <a:latin typeface="Segoe UI" panose="020B0502040204020203" pitchFamily="34" charset="0"/>
                <a:cs typeface="Segoe UI" panose="020B0502040204020203" pitchFamily="34" charset="0"/>
              </a:rPr>
              <a:t> </a:t>
            </a:r>
            <a:r>
              <a:rPr lang="es-ES" sz="1800" dirty="0"/>
              <a:t>similar en eficacia a la TSN en monoterapia</a:t>
            </a:r>
          </a:p>
          <a:p>
            <a:pPr marL="457200" lvl="1" indent="0">
              <a:lnSpc>
                <a:spcPct val="75000"/>
              </a:lnSpc>
              <a:buNone/>
            </a:pPr>
            <a:r>
              <a:rPr lang="es-ES" sz="1800" dirty="0"/>
              <a:t>			</a:t>
            </a:r>
            <a:r>
              <a:rPr lang="az-Cyrl-AZ" sz="1800" b="1" dirty="0">
                <a:solidFill>
                  <a:srgbClr val="0070C0"/>
                </a:solidFill>
                <a:latin typeface="Segoe UI" panose="020B0502040204020203" pitchFamily="34" charset="0"/>
                <a:cs typeface="Segoe UI" panose="020B0502040204020203" pitchFamily="34" charset="0"/>
              </a:rPr>
              <a:t> </a:t>
            </a:r>
            <a:r>
              <a:rPr lang="az-Cyrl-AZ" sz="1400" b="1" dirty="0">
                <a:solidFill>
                  <a:srgbClr val="0070C0"/>
                </a:solidFill>
                <a:latin typeface="Segoe UI" panose="020B0502040204020203" pitchFamily="34" charset="0"/>
                <a:cs typeface="Segoe UI" panose="020B0502040204020203" pitchFamily="34" charset="0"/>
              </a:rPr>
              <a:t>Ѵ</a:t>
            </a:r>
            <a:r>
              <a:rPr lang="az-Cyrl-AZ" sz="1800" b="1" dirty="0">
                <a:solidFill>
                  <a:srgbClr val="0070C0"/>
                </a:solidFill>
                <a:latin typeface="Segoe UI" panose="020B0502040204020203" pitchFamily="34" charset="0"/>
                <a:cs typeface="Segoe UI" panose="020B0502040204020203" pitchFamily="34" charset="0"/>
              </a:rPr>
              <a:t> </a:t>
            </a:r>
            <a:r>
              <a:rPr lang="es-ES" sz="1800" dirty="0"/>
              <a:t>menos eficaz que vareniclina y TSN combinada</a:t>
            </a:r>
          </a:p>
          <a:p>
            <a:pPr marL="457200" lvl="1" indent="0">
              <a:lnSpc>
                <a:spcPct val="75000"/>
              </a:lnSpc>
              <a:buNone/>
            </a:pPr>
            <a:r>
              <a:rPr lang="es-ES" sz="1800" dirty="0"/>
              <a:t>			</a:t>
            </a:r>
            <a:r>
              <a:rPr lang="az-Cyrl-AZ" sz="1800" b="1" dirty="0">
                <a:solidFill>
                  <a:srgbClr val="0070C0"/>
                </a:solidFill>
                <a:latin typeface="Segoe UI" panose="020B0502040204020203" pitchFamily="34" charset="0"/>
                <a:cs typeface="Segoe UI" panose="020B0502040204020203" pitchFamily="34" charset="0"/>
              </a:rPr>
              <a:t> </a:t>
            </a:r>
            <a:r>
              <a:rPr lang="az-Cyrl-AZ" sz="1400" b="1" dirty="0">
                <a:solidFill>
                  <a:srgbClr val="0070C0"/>
                </a:solidFill>
                <a:latin typeface="Segoe UI" panose="020B0502040204020203" pitchFamily="34" charset="0"/>
                <a:cs typeface="Segoe UI" panose="020B0502040204020203" pitchFamily="34" charset="0"/>
              </a:rPr>
              <a:t>Ѵ </a:t>
            </a:r>
            <a:r>
              <a:rPr lang="es-ES" sz="1800" dirty="0"/>
              <a:t>no se ha comparado con citisiniclina</a:t>
            </a:r>
          </a:p>
        </p:txBody>
      </p:sp>
    </p:spTree>
    <p:extLst>
      <p:ext uri="{BB962C8B-B14F-4D97-AF65-F5344CB8AC3E}">
        <p14:creationId xmlns:p14="http://schemas.microsoft.com/office/powerpoint/2010/main" val="412595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FÁRMACOS PARA EL TRATAMIENTO DEL TABAQUISMO </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387622" y="1140421"/>
            <a:ext cx="11259434" cy="5091973"/>
          </a:xfrm>
          <a:prstGeom prst="rect">
            <a:avLst/>
          </a:prstGeom>
        </p:spPr>
      </p:pic>
      <p:sp>
        <p:nvSpPr>
          <p:cNvPr id="4" name="Rectángulo 3"/>
          <p:cNvSpPr/>
          <p:nvPr/>
        </p:nvSpPr>
        <p:spPr>
          <a:xfrm>
            <a:off x="1796442" y="1930399"/>
            <a:ext cx="1325448" cy="1804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791826" y="2581568"/>
            <a:ext cx="1311592" cy="180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5">
                  <a:lumMod val="75000"/>
                </a:schemeClr>
              </a:solidFill>
            </a:endParaRPr>
          </a:p>
        </p:txBody>
      </p:sp>
    </p:spTree>
    <p:extLst>
      <p:ext uri="{BB962C8B-B14F-4D97-AF65-F5344CB8AC3E}">
        <p14:creationId xmlns:p14="http://schemas.microsoft.com/office/powerpoint/2010/main" val="250384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2001"/>
            <a:ext cx="10515600" cy="732155"/>
          </a:xfrm>
        </p:spPr>
        <p:txBody>
          <a:bodyPr>
            <a:noAutofit/>
          </a:bodyPr>
          <a:lstStyle/>
          <a:p>
            <a:pPr algn="ctr"/>
            <a:r>
              <a:rPr lang="es-ES" sz="3200" dirty="0">
                <a:solidFill>
                  <a:srgbClr val="4E9EBA"/>
                </a:solidFill>
                <a:latin typeface="Arial Black" pitchFamily="34" charset="0"/>
                <a:ea typeface="+mn-ea"/>
                <a:cs typeface="+mn-cs"/>
              </a:rPr>
              <a:t>FÁRMACOS PARA EL TRATAMIENTO DEL TABAQUISMO </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2" name="Conector recto 11"/>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5"/>
          <a:stretch>
            <a:fillRect/>
          </a:stretch>
        </p:blipFill>
        <p:spPr>
          <a:xfrm>
            <a:off x="1960692" y="1137407"/>
            <a:ext cx="8191226" cy="5093263"/>
          </a:xfrm>
          <a:prstGeom prst="rect">
            <a:avLst/>
          </a:prstGeom>
        </p:spPr>
      </p:pic>
    </p:spTree>
    <p:extLst>
      <p:ext uri="{BB962C8B-B14F-4D97-AF65-F5344CB8AC3E}">
        <p14:creationId xmlns:p14="http://schemas.microsoft.com/office/powerpoint/2010/main" val="10794577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gai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301a845-6ce7-4628-b9f3-e90712a662a6" xsi:nil="true"/>
    <lcf76f155ced4ddcb4097134ff3c332f xmlns="1fdafc60-6e87-4fef-9209-278af2a3ac6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1CD9D10FA1F543857F910471C88E3F" ma:contentTypeVersion="18" ma:contentTypeDescription="Create a new document." ma:contentTypeScope="" ma:versionID="130e9fc52ef3013b92e781837b31915a">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236537d2d9ef587f26f671eeb249c1ca"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2c9e86-a5d1-4fbb-99d0-b14c622278c8}" ma:internalName="TaxCatchAll" ma:showField="CatchAllData" ma:web="f301a845-6ce7-4628-b9f3-e90712a662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C0450-BEA5-4695-94A4-D41D36B7415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301a845-6ce7-4628-b9f3-e90712a662a6"/>
    <ds:schemaRef ds:uri="1fdafc60-6e87-4fef-9209-278af2a3ac6d"/>
    <ds:schemaRef ds:uri="http://www.w3.org/XML/1998/namespace"/>
    <ds:schemaRef ds:uri="http://purl.org/dc/dcmitype/"/>
  </ds:schemaRefs>
</ds:datastoreItem>
</file>

<file path=customXml/itemProps2.xml><?xml version="1.0" encoding="utf-8"?>
<ds:datastoreItem xmlns:ds="http://schemas.openxmlformats.org/officeDocument/2006/customXml" ds:itemID="{5C8DE4DC-DAC7-4E40-8639-500AAF2E1686}"/>
</file>

<file path=customXml/itemProps3.xml><?xml version="1.0" encoding="utf-8"?>
<ds:datastoreItem xmlns:ds="http://schemas.openxmlformats.org/officeDocument/2006/customXml" ds:itemID="{71737D3B-2628-4CB1-A252-A7A3FD4F81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9600</TotalTime>
  <Words>1600</Words>
  <Application>Microsoft Office PowerPoint</Application>
  <PresentationFormat>Panorámica</PresentationFormat>
  <Paragraphs>111</Paragraphs>
  <Slides>23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Arial Black</vt:lpstr>
      <vt:lpstr>Avenir Medium</vt:lpstr>
      <vt:lpstr>Calibri</vt:lpstr>
      <vt:lpstr>Calibri Light</vt:lpstr>
      <vt:lpstr>Segoe UI</vt:lpstr>
      <vt:lpstr>Wingdings</vt:lpstr>
      <vt:lpstr>Tema de Office</vt:lpstr>
      <vt:lpstr>  TRATAMIENTO FARMACOLÓGICO DEL TABAQUISMO  Vol 34, nº1 2026</vt:lpstr>
      <vt:lpstr>Sumario</vt:lpstr>
      <vt:lpstr>INTRODUCCIÓN</vt:lpstr>
      <vt:lpstr>INTRODUCCIÓN</vt:lpstr>
      <vt:lpstr>Dispositivos susceptibles de liberación de nicotina (DSLN) o cigarrillos electrónicos</vt:lpstr>
      <vt:lpstr>Dispositivos susceptibles de liberación de nicotina (DSLN) o cigarrillos electrónicos</vt:lpstr>
      <vt:lpstr>FÁRMACOS PARA EL TRATAMIENTO DEL TABAQUISMO </vt:lpstr>
      <vt:lpstr>FÁRMACOS PARA EL TRATAMIENTO DEL TABAQUISMO </vt:lpstr>
      <vt:lpstr>FÁRMACOS PARA EL TRATAMIENTO DEL TABAQUISMO </vt:lpstr>
      <vt:lpstr>FÁRMACOS PARA EL TRATAMIENTO DEL TABAQUISMO </vt:lpstr>
      <vt:lpstr>SEGURIDAD/CONTRAINDICACIONES/ INTERACCIONES</vt:lpstr>
      <vt:lpstr>SEGURIDAD/CONTRAINDICACIONES/ INTERACCIONES</vt:lpstr>
      <vt:lpstr>SEGURIDAD/CONTRAINDICACIONES/ INTERACCIONES</vt:lpstr>
      <vt:lpstr>SEGURIDAD/CONTRAINDICACIONES/ INTERACCIONES</vt:lpstr>
      <vt:lpstr>SEGURIDAD/CONTRAINDICACIONES/ INTERACCIONES</vt:lpstr>
      <vt:lpstr>ELECCIÓN DEL FÁRMACO SEGÚN COMORBILIDAD U OTROS CONDICIONANTES</vt:lpstr>
      <vt:lpstr>ELECCIÓN DEL FÁRMACO SEGÚN COMORBILIDAD U OTROS CONDICIONANTES</vt:lpstr>
      <vt:lpstr>ELECCIÓN DEL FÁRMACO SEGÚN COMORBILIDAD U OTROS CONDICIONANTES</vt:lpstr>
      <vt:lpstr>CRITERIOS DE FINANCIACIÓN DE FÁRMACOS PARA LA CESACIÓN TABÁQUICA</vt:lpstr>
      <vt:lpstr>CRITERIOS DE FINANCIACIÓN DE FÁRMACOS PARA LA CESACIÓN TABÁQUICA</vt:lpstr>
      <vt:lpstr>INDICACIÓN ENFERMERA DE MEDICAMENTOS PARA LA CESACIÓN TABÁQUICA</vt:lpstr>
      <vt:lpstr>RECURSOS Y MATERIAL DE APOYO  A LA CIUDADANÍA</vt:lpstr>
      <vt:lpstr>Para más información y bibliografía… </vt:lpstr>
    </vt:vector>
  </TitlesOfParts>
  <Company>Eusko Jaurlaritza Gobierno Vasco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INFAC  Vol xx, nºx año</dc:title>
  <dc:creator>López Varona, Mª José</dc:creator>
  <cp:lastModifiedBy>Zuazo Aguillo, Mª Lourdes</cp:lastModifiedBy>
  <cp:revision>286</cp:revision>
  <cp:lastPrinted>2022-02-23T13:38:32Z</cp:lastPrinted>
  <dcterms:created xsi:type="dcterms:W3CDTF">2022-01-18T07:46:55Z</dcterms:created>
  <dcterms:modified xsi:type="dcterms:W3CDTF">2026-01-23T11:19:44Z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y fmtid="{D5CDD505-2E9C-101B-9397-08002B2CF9AE}" pid="3" name="MediaServiceImageTags">
    <vt:lpwstr/>
  </property>
</Properties>
</file>