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56" r:id="rId5"/>
    <p:sldId id="259" r:id="rId6"/>
    <p:sldId id="262" r:id="rId7"/>
    <p:sldId id="289" r:id="rId8"/>
    <p:sldId id="309" r:id="rId9"/>
    <p:sldId id="311" r:id="rId10"/>
    <p:sldId id="319" r:id="rId11"/>
    <p:sldId id="317" r:id="rId12"/>
    <p:sldId id="320" r:id="rId13"/>
    <p:sldId id="323" r:id="rId14"/>
    <p:sldId id="322" r:id="rId15"/>
    <p:sldId id="321" r:id="rId16"/>
    <p:sldId id="260" r:id="rId17"/>
    <p:sldId id="314" r:id="rId18"/>
    <p:sldId id="282" r:id="rId19"/>
    <p:sldId id="313" r:id="rId20"/>
    <p:sldId id="324" r:id="rId21"/>
    <p:sldId id="312" r:id="rId22"/>
    <p:sldId id="325" r:id="rId23"/>
    <p:sldId id="326" r:id="rId24"/>
    <p:sldId id="306" r:id="rId25"/>
    <p:sldId id="261" r:id="rId26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OZO AVELLANED" initials="CMA" lastIdx="21" clrIdx="0">
    <p:extLst>
      <p:ext uri="{19B8F6BF-5375-455C-9EA6-DF929625EA0E}">
        <p15:presenceInfo xmlns:p15="http://schemas.microsoft.com/office/powerpoint/2012/main" userId="S-1-5-21-3957148863-1721901046-757422038-29641" providerId="AD"/>
      </p:ext>
    </p:extLst>
  </p:cmAuthor>
  <p:cmAuthor id="2" name="MIREN JOSUNE BORREGO ZUBELDIA" initials="MJBZ" lastIdx="7" clrIdx="1">
    <p:extLst>
      <p:ext uri="{19B8F6BF-5375-455C-9EA6-DF929625EA0E}">
        <p15:presenceInfo xmlns:p15="http://schemas.microsoft.com/office/powerpoint/2012/main" userId="S-1-5-21-3957148863-1721901046-757422038-8836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92F95B-29F9-4632-BF2B-0EBE4C90BBC9}" v="1" dt="2026-03-26T12:45:52.7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uazo Aguillo, Mª Lourdes" userId="fc892e8d-3de5-4a19-afa2-2fb9ba7bda90" providerId="ADAL" clId="{1BBF8CD5-A819-4FEF-9DC3-8A489E6B472D}"/>
    <pc:docChg chg="modSld">
      <pc:chgData name="Zuazo Aguillo, Mª Lourdes" userId="fc892e8d-3de5-4a19-afa2-2fb9ba7bda90" providerId="ADAL" clId="{1BBF8CD5-A819-4FEF-9DC3-8A489E6B472D}" dt="2026-03-26T12:47:00.600" v="0" actId="255"/>
      <pc:docMkLst>
        <pc:docMk/>
      </pc:docMkLst>
      <pc:sldChg chg="modSp mod">
        <pc:chgData name="Zuazo Aguillo, Mª Lourdes" userId="fc892e8d-3de5-4a19-afa2-2fb9ba7bda90" providerId="ADAL" clId="{1BBF8CD5-A819-4FEF-9DC3-8A489E6B472D}" dt="2026-03-26T12:47:00.600" v="0" actId="255"/>
        <pc:sldMkLst>
          <pc:docMk/>
          <pc:sldMk cId="982377593" sldId="261"/>
        </pc:sldMkLst>
        <pc:spChg chg="mod">
          <ac:chgData name="Zuazo Aguillo, Mª Lourdes" userId="fc892e8d-3de5-4a19-afa2-2fb9ba7bda90" providerId="ADAL" clId="{1BBF8CD5-A819-4FEF-9DC3-8A489E6B472D}" dt="2026-03-26T12:47:00.600" v="0" actId="255"/>
          <ac:spMkLst>
            <pc:docMk/>
            <pc:sldMk cId="982377593" sldId="26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5674F-CC7F-4148-B70C-9ABA47BE530B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2923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3488" y="942975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4C0F8-81F7-46AA-8D2F-A9CD77111F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5355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4C0F8-81F7-46AA-8D2F-A9CD77111F92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670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sakidetza.sharepoint.com/sites/Osakidetza_ReferenciaDocumental/Documentos%20compartidos/Estrategia/Protocolos%20de%20Atencion%20Primaria/PROTOCOLO%20DE%20ATENCI%C3%93N%20DE%20ENFERMERIA%20PLA%20Catarr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6/es_def/INFAC_Vol_34_n-2_estrenimiento-y-tos-en-pediatria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sakidetza.sharepoint.com/sites/OSAKIDETZA_QuienesSomos/SitePages/estrat/estrategiaap/doc/proleves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 fontScale="90000"/>
          </a:bodyPr>
          <a:lstStyle/>
          <a:p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MOTIVOS FRECUENTES DE CONSULTA EN PEDIATRÍA: 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Y TOS AGUDA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Vol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34, nº2 2026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Tratamiento farmacológico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solidFill>
                  <a:srgbClr val="4E9EBA"/>
                </a:solidFill>
              </a:rPr>
              <a:t>Mantenimiento</a:t>
            </a:r>
          </a:p>
          <a:p>
            <a:r>
              <a:rPr lang="es-ES" sz="2000" dirty="0"/>
              <a:t>Iniciar inmediatamente después de la </a:t>
            </a:r>
            <a:r>
              <a:rPr lang="es-ES" sz="2000" dirty="0" err="1"/>
              <a:t>desimpactación</a:t>
            </a:r>
            <a:r>
              <a:rPr lang="es-ES" sz="2000" dirty="0"/>
              <a:t>. Cuando no hay </a:t>
            </a:r>
            <a:r>
              <a:rPr lang="es-ES" sz="2000" dirty="0" err="1"/>
              <a:t>impactación</a:t>
            </a:r>
            <a:r>
              <a:rPr lang="es-ES" sz="2000" dirty="0"/>
              <a:t> el tratamiento comienza en esta fase. </a:t>
            </a:r>
          </a:p>
          <a:p>
            <a:r>
              <a:rPr lang="es-ES" sz="2000" dirty="0"/>
              <a:t>Debe ser </a:t>
            </a:r>
            <a:r>
              <a:rPr lang="es-ES" sz="2000" b="1" dirty="0">
                <a:solidFill>
                  <a:srgbClr val="4E9EBA"/>
                </a:solidFill>
              </a:rPr>
              <a:t>prolongado </a:t>
            </a:r>
            <a:r>
              <a:rPr lang="es-ES" sz="2000" dirty="0"/>
              <a:t>y solo iniciar una reducción gradual de la dosis cuando se haya conseguido regularizar el ritmo intestinal durante al menos un mes. </a:t>
            </a:r>
          </a:p>
          <a:p>
            <a:r>
              <a:rPr lang="es-ES" sz="2000" dirty="0"/>
              <a:t>Uno de los </a:t>
            </a:r>
            <a:r>
              <a:rPr lang="es-ES" sz="2000" b="1" dirty="0">
                <a:solidFill>
                  <a:srgbClr val="4E9EBA"/>
                </a:solidFill>
              </a:rPr>
              <a:t>errores más habituales </a:t>
            </a:r>
            <a:r>
              <a:rPr lang="es-ES" sz="2000" dirty="0"/>
              <a:t>es la </a:t>
            </a:r>
            <a:r>
              <a:rPr lang="es-ES" sz="2000" b="1" dirty="0">
                <a:solidFill>
                  <a:srgbClr val="4E9EBA"/>
                </a:solidFill>
              </a:rPr>
              <a:t>retirada precoz</a:t>
            </a:r>
            <a:r>
              <a:rPr lang="es-ES" sz="2000" dirty="0"/>
              <a:t>, que suele ir seguida de un fracaso terapéutico. </a:t>
            </a:r>
          </a:p>
          <a:p>
            <a:r>
              <a:rPr lang="es-ES" sz="2000" dirty="0"/>
              <a:t>Posibilidad de recaídas de hasta un 50% y la causa más frecuente es el incumplimiento terapéutico </a:t>
            </a:r>
            <a:r>
              <a:rPr lang="es-ES" sz="1600" dirty="0"/>
              <a:t>(insistir en la administración de dosis adecuadas y durante el tiempo recomendado)</a:t>
            </a:r>
            <a:r>
              <a:rPr lang="es-ES" sz="2000" dirty="0"/>
              <a:t>. </a:t>
            </a:r>
          </a:p>
          <a:p>
            <a:r>
              <a:rPr lang="es-ES" sz="2000" dirty="0"/>
              <a:t>Informar de que los laxantes </a:t>
            </a:r>
            <a:r>
              <a:rPr lang="es-ES" sz="2000" b="1" dirty="0">
                <a:solidFill>
                  <a:srgbClr val="4E9EBA"/>
                </a:solidFill>
              </a:rPr>
              <a:t>no producen dependencia ni tolerancia.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126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Tratamiento farmacológico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970922" cy="5151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solidFill>
                  <a:srgbClr val="4E9EBA"/>
                </a:solidFill>
              </a:rPr>
              <a:t>Mantenimiento</a:t>
            </a:r>
          </a:p>
          <a:p>
            <a:r>
              <a:rPr lang="es-ES" sz="2000" dirty="0"/>
              <a:t>La mayoría de las guías recomiendan </a:t>
            </a:r>
            <a:r>
              <a:rPr lang="es-ES" sz="2000" b="1" dirty="0">
                <a:solidFill>
                  <a:srgbClr val="4E9EBA"/>
                </a:solidFill>
              </a:rPr>
              <a:t>PEG con o sin electrolitos por vía oral </a:t>
            </a:r>
            <a:r>
              <a:rPr lang="es-ES" sz="2000" dirty="0"/>
              <a:t>como tratamiento de elección. </a:t>
            </a:r>
            <a:r>
              <a:rPr lang="es-ES" sz="1600" dirty="0"/>
              <a:t>El PEG sin electrolitos se puede utilizar desde los 6 meses de edad y el PEG con electrolitos, desde el año.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Lactulosa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lactitol</a:t>
            </a:r>
            <a:r>
              <a:rPr lang="es-ES" sz="2000" b="1" dirty="0">
                <a:solidFill>
                  <a:srgbClr val="4E9EBA"/>
                </a:solidFill>
              </a:rPr>
              <a:t>, sales de magnesio y aceite de parafina: </a:t>
            </a:r>
            <a:r>
              <a:rPr lang="es-ES" sz="2000" dirty="0"/>
              <a:t>alternativas en el caso de que PEG no se tolere o no sea eficaz. </a:t>
            </a:r>
            <a:r>
              <a:rPr lang="es-ES" sz="1600" dirty="0"/>
              <a:t>La </a:t>
            </a:r>
            <a:r>
              <a:rPr lang="es-ES" sz="1600" dirty="0" err="1"/>
              <a:t>lactulosa</a:t>
            </a:r>
            <a:r>
              <a:rPr lang="es-ES" sz="1600" dirty="0"/>
              <a:t> y las sales de magnesio pueden emplearse en niños menores de un año; estas últimas con precaución por el riesgo de </a:t>
            </a:r>
            <a:r>
              <a:rPr lang="es-ES" sz="1600" dirty="0" err="1"/>
              <a:t>hipermagnesemia</a:t>
            </a:r>
            <a:r>
              <a:rPr lang="es-ES" sz="1600" dirty="0"/>
              <a:t>.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Laxantes estimulantes: </a:t>
            </a:r>
            <a:r>
              <a:rPr lang="es-ES" sz="2000" dirty="0"/>
              <a:t>pueden utilizarse en niños mayores como terapia alternativa o de rescate durante unos pocos días, cuando la respuesta terapéutica con otros fármacos no sea adecuada. No se recomienda su uso prolongado.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Enemas rectales: </a:t>
            </a:r>
            <a:r>
              <a:rPr lang="es-ES" sz="2000" dirty="0"/>
              <a:t>uso no recomendado. El uso de </a:t>
            </a:r>
            <a:r>
              <a:rPr lang="es-ES" sz="2000" dirty="0" err="1"/>
              <a:t>microenemas</a:t>
            </a:r>
            <a:r>
              <a:rPr lang="es-ES" sz="2000" dirty="0"/>
              <a:t> de miel es una práctica extendida pero no se dispone de información que avale su eficacia ni su seguridad.</a:t>
            </a:r>
          </a:p>
          <a:p>
            <a:r>
              <a:rPr lang="es-ES" sz="2000" dirty="0"/>
              <a:t>Fármacos que estimulan el tránsito intestinal (</a:t>
            </a:r>
            <a:r>
              <a:rPr lang="es-ES" sz="2000" b="1" dirty="0" err="1">
                <a:solidFill>
                  <a:srgbClr val="4E9EBA"/>
                </a:solidFill>
              </a:rPr>
              <a:t>linaclotida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y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prucaloprida</a:t>
            </a:r>
            <a:r>
              <a:rPr lang="es-ES" sz="2000" dirty="0"/>
              <a:t>): no autorizados para tratar el EF en población pediátrica (falta de datos sobre su eficacia y seguridad).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712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Complicaciones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40172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solidFill>
                  <a:srgbClr val="4E9EBA"/>
                </a:solidFill>
              </a:rPr>
              <a:t>Fisuras anales </a:t>
            </a:r>
          </a:p>
          <a:p>
            <a:r>
              <a:rPr lang="es-ES" sz="2000" dirty="0"/>
              <a:t>Su tratamiento es fundamental para evitar el círculo vicioso de dolor-retención-dolor. Se recomienda: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aplicar una pomada de acción antiinflamatoria y cicatrizante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limpiar la zona perianal después de defecar con agua y jabón neutro, usando una esponja suave y secando bien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las toallitas de un solo uso, que se emplean en lactantes con frecuencia, suelen irritar aún más la zona perianal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solidFill>
                  <a:srgbClr val="4E9EBA"/>
                </a:solidFill>
              </a:rPr>
              <a:t>Incontinencia fecal retentiva </a:t>
            </a:r>
          </a:p>
          <a:p>
            <a:r>
              <a:rPr lang="es-ES" sz="2000" dirty="0"/>
              <a:t>En pacientes estreñidos se puede producir una emisión involuntaria de heces, generalmente blandas, en la ropa interior. </a:t>
            </a:r>
          </a:p>
          <a:p>
            <a:r>
              <a:rPr lang="es-ES" sz="2000" dirty="0"/>
              <a:t>Suele deberse a la retención crónica y </a:t>
            </a:r>
            <a:r>
              <a:rPr lang="es-ES" sz="2000" dirty="0" err="1"/>
              <a:t>sobredistensión</a:t>
            </a:r>
            <a:r>
              <a:rPr lang="es-ES" sz="2000" dirty="0"/>
              <a:t> del recto.</a:t>
            </a: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3091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09240" y="286154"/>
            <a:ext cx="10778247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FUNCIONAL: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Ideas clave 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278953" y="1816940"/>
            <a:ext cx="10115079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El tratamiento del estreñimiento funcional debe ser precoz y centrarse tanto en el aspecto farmacológico como en mantener unos hábitos dietéticos y conductuales adecuados.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Se debe incluir un programa de entrenamiento del hábito </a:t>
            </a:r>
            <a:r>
              <a:rPr lang="es-ES" dirty="0" err="1"/>
              <a:t>defecatorio</a:t>
            </a:r>
            <a:r>
              <a:rPr lang="es-ES" dirty="0"/>
              <a:t>, base del éxito del tratamiento a largo plazo.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Aumentar la ingesta de fibra o líquidos por encima de las recomendaciones diarias habituales no mejora el estreñimiento en los niños. 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048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9498" y="252899"/>
            <a:ext cx="8379229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FUNCIONAL: 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Ideas clave 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777970" y="1526083"/>
            <a:ext cx="10115079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Uno de los principales motivos de fracaso en el tratamiento del estreñimiento es la no realización de la </a:t>
            </a:r>
            <a:r>
              <a:rPr lang="es-ES" dirty="0" err="1"/>
              <a:t>desimpactación</a:t>
            </a:r>
            <a:r>
              <a:rPr lang="es-ES" dirty="0"/>
              <a:t> previa.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El PEG vía oral es el tratamiento de elección para el estreñimiento funcional en pediatría, tanto para la </a:t>
            </a:r>
            <a:r>
              <a:rPr lang="es-ES" dirty="0" err="1"/>
              <a:t>desimpactación</a:t>
            </a:r>
            <a:r>
              <a:rPr lang="es-ES" dirty="0"/>
              <a:t> como en el tratamiento de mantenimiento.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Los casos más resistentes de estreñimiento funcional pueden requerir el uso de un laxante estimulante a corto plazo.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La causa más frecuente de recaídas es el incumplimiento terapéutico, por lo que se debe insistir en la administración del laxante a dosis adecuadas y durante el tiempo recomendado.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dirty="0"/>
          </a:p>
          <a:p>
            <a:endParaRPr lang="es-ES" dirty="0"/>
          </a:p>
          <a:p>
            <a:pPr>
              <a:buFont typeface="Wingdings" panose="05000000000000000000" pitchFamily="2" charset="2"/>
              <a:buChar char="ü"/>
            </a:pPr>
            <a:endParaRPr lang="es-ES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647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TOS AGUDA. Introducción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953412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solidFill>
                  <a:srgbClr val="4E9EBA"/>
                </a:solidFill>
              </a:rPr>
              <a:t>Reflejo protector </a:t>
            </a:r>
            <a:r>
              <a:rPr lang="es-ES" sz="2000" dirty="0"/>
              <a:t>de las vías respiratorias para expulsar secreciones o partículas extrañas.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Duración &gt;3-4 semanas </a:t>
            </a:r>
            <a:r>
              <a:rPr lang="es-ES" sz="2000" dirty="0"/>
              <a:t>marca el límite para distinguir la tos aguda de la prolongada o crónica.</a:t>
            </a:r>
          </a:p>
          <a:p>
            <a:r>
              <a:rPr lang="es-ES" sz="2000" dirty="0"/>
              <a:t>La causa más frecuente son las </a:t>
            </a:r>
            <a:r>
              <a:rPr lang="es-ES" sz="2000" b="1" dirty="0">
                <a:solidFill>
                  <a:srgbClr val="4E9EBA"/>
                </a:solidFill>
              </a:rPr>
              <a:t>infecciones virales </a:t>
            </a:r>
            <a:r>
              <a:rPr lang="es-ES" sz="2000" dirty="0"/>
              <a:t>de las vías respiratorias superiores o la exacerbación de una patología subyacente, como el asma. </a:t>
            </a:r>
          </a:p>
          <a:p>
            <a:r>
              <a:rPr lang="es-ES" sz="2000" dirty="0"/>
              <a:t>Generalmente es </a:t>
            </a:r>
            <a:r>
              <a:rPr lang="es-ES" sz="2000" b="1" dirty="0" err="1">
                <a:solidFill>
                  <a:srgbClr val="4E9EBA"/>
                </a:solidFill>
              </a:rPr>
              <a:t>autolimitada</a:t>
            </a:r>
            <a:r>
              <a:rPr lang="es-ES" sz="2000" dirty="0"/>
              <a:t>, resolución en 7-10 días, aunque a veces los síntomas pueden persistir durante varias semanas. </a:t>
            </a:r>
          </a:p>
          <a:p>
            <a:r>
              <a:rPr lang="es-ES" sz="2000" dirty="0"/>
              <a:t>Osakidetza dispone de </a:t>
            </a:r>
            <a:r>
              <a:rPr lang="es-ES" sz="2000" dirty="0">
                <a:hlinkClick r:id="rId2"/>
              </a:rPr>
              <a:t>protocolo PLA para pediatría en el catarro</a:t>
            </a:r>
            <a:r>
              <a:rPr lang="es-ES" sz="2000" dirty="0"/>
              <a:t>, herramienta útil para el abordaje multidisciplinar del proceso.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381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TOS AGUDA. Diagnóstico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Realizar una buena </a:t>
            </a:r>
            <a:r>
              <a:rPr lang="es-ES" sz="2000" b="1" dirty="0">
                <a:solidFill>
                  <a:srgbClr val="4E9EBA"/>
                </a:solidFill>
              </a:rPr>
              <a:t>anamnesis</a:t>
            </a:r>
            <a:r>
              <a:rPr lang="es-ES" sz="2000" dirty="0"/>
              <a:t>: características de la tos, qué la desencadena, si es nocturna o diurna, productiva o seca y si hay o no síntomas acompañantes </a:t>
            </a:r>
          </a:p>
          <a:p>
            <a:r>
              <a:rPr lang="es-ES" sz="2000" dirty="0"/>
              <a:t>Revisar el </a:t>
            </a:r>
            <a:r>
              <a:rPr lang="es-ES" sz="2000" b="1" dirty="0">
                <a:solidFill>
                  <a:srgbClr val="4E9EBA"/>
                </a:solidFill>
              </a:rPr>
              <a:t>estado de inmunización</a:t>
            </a:r>
          </a:p>
          <a:p>
            <a:r>
              <a:rPr lang="es-ES" sz="2000" dirty="0"/>
              <a:t>Valorar </a:t>
            </a:r>
            <a:r>
              <a:rPr lang="es-ES" sz="2000" b="1" dirty="0">
                <a:solidFill>
                  <a:srgbClr val="4E9EBA"/>
                </a:solidFill>
              </a:rPr>
              <a:t>exposición a factores ambientales </a:t>
            </a:r>
            <a:r>
              <a:rPr lang="es-ES" sz="2000" dirty="0"/>
              <a:t>como humos o irritantes</a:t>
            </a:r>
          </a:p>
          <a:p>
            <a:endParaRPr lang="es-ES" sz="2000" dirty="0"/>
          </a:p>
          <a:p>
            <a:r>
              <a:rPr lang="es-ES" sz="2000" dirty="0"/>
              <a:t>Diagnóstico diferencial: </a:t>
            </a:r>
            <a:endParaRPr lang="es-ES" sz="2000" b="1" dirty="0">
              <a:solidFill>
                <a:srgbClr val="4E9EBA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Considerar la presencia de cuerpos extraños, neumonía u otras infecciones como la tosferina o una enfermedad pulmonar subyacente como la bronquiectasia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En las actuales circunstancias epidemiológicas de aumento de casos de tosferina, considerar este diagnóstico sobre todo ante una tos </a:t>
            </a:r>
            <a:r>
              <a:rPr lang="es-ES" sz="2000" dirty="0" err="1"/>
              <a:t>pertusoide</a:t>
            </a:r>
            <a:r>
              <a:rPr lang="es-ES" sz="2000" dirty="0"/>
              <a:t> o </a:t>
            </a:r>
            <a:r>
              <a:rPr lang="es-ES" sz="2000" dirty="0" err="1"/>
              <a:t>emetizante</a:t>
            </a:r>
            <a:r>
              <a:rPr lang="es-ES" sz="2000" dirty="0"/>
              <a:t> de predominio nocturno, incluso en un niño/a bien vacunado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606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TOS AGUDA. Tratamiento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Es importante comprender que la tos elimina las secreciones del tracto respiratorio y que su supresión puede provocar la retención de secreciones y la obstrucción potencialmente dañina de las vías respiratorias.</a:t>
            </a:r>
          </a:p>
          <a:p>
            <a:r>
              <a:rPr lang="es-ES" sz="2000" dirty="0"/>
              <a:t>Su manejo debe basarse en la </a:t>
            </a:r>
            <a:r>
              <a:rPr lang="es-ES" sz="2000" b="1" dirty="0">
                <a:solidFill>
                  <a:srgbClr val="4E9EBA"/>
                </a:solidFill>
              </a:rPr>
              <a:t>educación sanitaria a la familia </a:t>
            </a:r>
            <a:r>
              <a:rPr lang="es-ES" sz="2000" dirty="0"/>
              <a:t>e  incluir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asesoramiento y recomendaciones sobre la </a:t>
            </a:r>
            <a:r>
              <a:rPr lang="es-ES" sz="2000" b="1" dirty="0">
                <a:solidFill>
                  <a:srgbClr val="4E9EBA"/>
                </a:solidFill>
              </a:rPr>
              <a:t>duración de la tos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b="1" dirty="0">
                <a:solidFill>
                  <a:srgbClr val="4E9EBA"/>
                </a:solidFill>
              </a:rPr>
              <a:t>cuándo volver a consultar </a:t>
            </a:r>
            <a:r>
              <a:rPr lang="es-ES" sz="2000" dirty="0"/>
              <a:t>o solicitar revisión médica urgente (por ejemplo, sospecha de cuerpo extraño, taquipnea, disnea, vómitos, incapacidad para alimentarse, fiebre persistente, letargo) </a:t>
            </a: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4918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TOS AGUDA. Tratamiento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77753" y="1097280"/>
            <a:ext cx="10828902" cy="562434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solidFill>
                  <a:srgbClr val="4E9EBA"/>
                </a:solidFill>
              </a:rPr>
              <a:t>Intervenciones no farmacológicas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Evitar exposición al humo de tabaco</a:t>
            </a:r>
            <a:r>
              <a:rPr lang="es-ES" sz="2000" dirty="0"/>
              <a:t>: </a:t>
            </a:r>
            <a:r>
              <a:rPr lang="es-ES" sz="1800" dirty="0"/>
              <a:t>la tos se prolonga en niños/as convivientes con fumadores.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Miel</a:t>
            </a:r>
            <a:r>
              <a:rPr lang="es-ES" sz="2000" dirty="0"/>
              <a:t>: </a:t>
            </a:r>
            <a:r>
              <a:rPr lang="es-ES" sz="1800" dirty="0"/>
              <a:t>puede ayudar a mejorar los episodios de tos; evitar en menores de 1 año (riesgo de botulismo). Efecto sobre la tos mayor que el de </a:t>
            </a:r>
            <a:r>
              <a:rPr lang="es-ES" sz="1800" dirty="0" err="1"/>
              <a:t>difenhidramina</a:t>
            </a:r>
            <a:r>
              <a:rPr lang="es-ES" sz="1800" dirty="0"/>
              <a:t> y similar al </a:t>
            </a:r>
            <a:r>
              <a:rPr lang="es-ES" sz="1800" dirty="0" err="1"/>
              <a:t>dextrometorfano</a:t>
            </a:r>
            <a:r>
              <a:rPr lang="es-ES" sz="1800" dirty="0"/>
              <a:t>.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Ingesta de líquidos</a:t>
            </a:r>
            <a:r>
              <a:rPr lang="es-ES" sz="2000" dirty="0"/>
              <a:t>: </a:t>
            </a:r>
            <a:r>
              <a:rPr lang="es-ES" sz="1800" dirty="0"/>
              <a:t>una hidratación adecuada puede ayudar a diluir las secreciones y calmar la mucosa respiratoria.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Pastillas para la tos o caramelos</a:t>
            </a:r>
            <a:r>
              <a:rPr lang="es-ES" sz="2000" dirty="0"/>
              <a:t>: </a:t>
            </a:r>
            <a:r>
              <a:rPr lang="es-ES" sz="1800" dirty="0"/>
              <a:t>útiles en tos seca irritativa. Debido al riesgo de atragantamiento no es conveniente el uso de caramelos duros en edades inferiores a los 5-6 años.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Lavados nasales con solución salina</a:t>
            </a:r>
            <a:r>
              <a:rPr lang="es-ES" sz="2000" dirty="0"/>
              <a:t>: </a:t>
            </a:r>
            <a:r>
              <a:rPr lang="es-ES" sz="1800" dirty="0"/>
              <a:t>pueden eliminar temporalmente secreciones nasales, mejorar la aclaración </a:t>
            </a:r>
            <a:r>
              <a:rPr lang="es-ES" sz="1800" dirty="0" err="1"/>
              <a:t>mucociliar</a:t>
            </a:r>
            <a:r>
              <a:rPr lang="es-ES" sz="1800" dirty="0"/>
              <a:t> y descongestionar.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Plantas medicinales</a:t>
            </a:r>
            <a:r>
              <a:rPr lang="es-ES" sz="2000" dirty="0"/>
              <a:t>: </a:t>
            </a:r>
            <a:r>
              <a:rPr lang="es-ES" sz="1800" dirty="0"/>
              <a:t>evidencia limitada en el tratamiento de la tos aguda.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Cebolla</a:t>
            </a:r>
            <a:r>
              <a:rPr lang="es-ES" sz="2000" dirty="0"/>
              <a:t>: </a:t>
            </a:r>
            <a:r>
              <a:rPr lang="es-ES" sz="1800" dirty="0"/>
              <a:t>si bien se ha utilizado tradicionalmente para el alivio de la tos, no se dispone de evidencia científica que avale su uso.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Humidificadores e inhalación de vapor</a:t>
            </a:r>
            <a:r>
              <a:rPr lang="es-ES" sz="2000" dirty="0"/>
              <a:t>: </a:t>
            </a:r>
            <a:r>
              <a:rPr lang="es-ES" sz="1800" dirty="0"/>
              <a:t>no se recomiendan. Existe riesgo de quemaduras por la inhalación de vapor o aire caliente humidificado o por la manipulación de agua hirviendo para realizar vahos.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5113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TOS AGUDA. Tratamiento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949162" y="1276838"/>
            <a:ext cx="10293676" cy="47926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solidFill>
                  <a:srgbClr val="4E9EBA"/>
                </a:solidFill>
              </a:rPr>
              <a:t>Tratamiento farmacológico</a:t>
            </a:r>
          </a:p>
          <a:p>
            <a:pPr marL="0" indent="0">
              <a:buNone/>
            </a:pPr>
            <a:r>
              <a:rPr lang="es-ES" sz="2000" dirty="0"/>
              <a:t>La mayoría de los casos de tos aguda son </a:t>
            </a:r>
            <a:r>
              <a:rPr lang="es-ES" sz="2000" b="1" dirty="0">
                <a:solidFill>
                  <a:srgbClr val="4E9EBA"/>
                </a:solidFill>
              </a:rPr>
              <a:t>benignos </a:t>
            </a:r>
            <a:r>
              <a:rPr lang="es-ES" sz="2000" dirty="0"/>
              <a:t>y </a:t>
            </a:r>
            <a:r>
              <a:rPr lang="es-ES" sz="2000" b="1" dirty="0" err="1">
                <a:solidFill>
                  <a:srgbClr val="4E9EBA"/>
                </a:solidFill>
              </a:rPr>
              <a:t>autolimitados</a:t>
            </a:r>
            <a:r>
              <a:rPr lang="es-ES" sz="2000" dirty="0"/>
              <a:t>, generalmente </a:t>
            </a:r>
            <a:r>
              <a:rPr lang="es-ES" sz="2000" b="1" dirty="0">
                <a:solidFill>
                  <a:srgbClr val="4E9EBA"/>
                </a:solidFill>
              </a:rPr>
              <a:t>secundarios a infecciones virales </a:t>
            </a:r>
            <a:r>
              <a:rPr lang="es-ES" sz="2000" dirty="0"/>
              <a:t>de vías respiratorias superiores. </a:t>
            </a:r>
            <a:r>
              <a:rPr lang="es-ES" sz="2000" b="1" dirty="0">
                <a:solidFill>
                  <a:srgbClr val="4E9EBA"/>
                </a:solidFill>
              </a:rPr>
              <a:t>El tratamiento farmacológico debe evitarse.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Medicamentos de venta libre (OTC)</a:t>
            </a:r>
            <a:r>
              <a:rPr lang="es-ES" sz="2000" dirty="0"/>
              <a:t> </a:t>
            </a:r>
            <a:r>
              <a:rPr lang="es-ES" sz="2000" b="1" dirty="0">
                <a:solidFill>
                  <a:srgbClr val="4E9EBA"/>
                </a:solidFill>
              </a:rPr>
              <a:t>para la tos y el resfriado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No se ha demostrado que </a:t>
            </a:r>
            <a:r>
              <a:rPr lang="es-ES" sz="2000" dirty="0" err="1"/>
              <a:t>antitusivos</a:t>
            </a:r>
            <a:r>
              <a:rPr lang="es-ES" sz="2000" dirty="0"/>
              <a:t>, antihistamínicos, expectorantes, </a:t>
            </a:r>
            <a:r>
              <a:rPr lang="es-ES" sz="2000" dirty="0" err="1"/>
              <a:t>mucolíticos</a:t>
            </a:r>
            <a:r>
              <a:rPr lang="es-ES" sz="2000" dirty="0"/>
              <a:t>, descongestionantes, antipiréticos/analgésicos y combinaciones de éstos, sean más eficaces que placebo en el tratamiento de la tos en población pediátrica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No se recomiendan en &lt;6 años; expertos sugieren no utilizarlos de 6-12 años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Se han asociado con sobredosis fatales en &lt;2 años, tienen riesgo de toxicidad aumentada en niños/as pequeños. No se han establecido recomendaciones de dosificación seguras para esta población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La utilización de medicamentos compuestos por varios principios activos puede aumentar el riesgo de intoxicación en pacientes pediátricos. Se recomienda proporcionar información a los progenitores sobre los riesgos del uso de los medicamentos OTC, así como sobre la escasa evidencia que avala su eficacia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80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Sumario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74618" y="1332096"/>
            <a:ext cx="9601200" cy="4672995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10000"/>
              </a:lnSpc>
            </a:pPr>
            <a:r>
              <a:rPr lang="es-ES" sz="3400" dirty="0">
                <a:solidFill>
                  <a:schemeClr val="bg1"/>
                </a:solidFill>
              </a:rPr>
              <a:t>INTRODUCCIÓN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3400" dirty="0">
                <a:solidFill>
                  <a:schemeClr val="bg1"/>
                </a:solidFill>
              </a:rPr>
              <a:t>ESTREÑIMIENTO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Diagnóstico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Tratamiento</a:t>
            </a:r>
          </a:p>
          <a:p>
            <a:pPr lvl="2" algn="just">
              <a:lnSpc>
                <a:spcPct val="110000"/>
              </a:lnSpc>
            </a:pPr>
            <a:r>
              <a:rPr lang="es-ES" sz="2300" dirty="0">
                <a:solidFill>
                  <a:schemeClr val="bg1"/>
                </a:solidFill>
              </a:rPr>
              <a:t>Intervenciones no farmacológicas</a:t>
            </a:r>
          </a:p>
          <a:p>
            <a:pPr lvl="2" algn="just">
              <a:lnSpc>
                <a:spcPct val="110000"/>
              </a:lnSpc>
            </a:pPr>
            <a:r>
              <a:rPr lang="es-ES" sz="2300" dirty="0">
                <a:solidFill>
                  <a:schemeClr val="bg1"/>
                </a:solidFill>
              </a:rPr>
              <a:t>Tratamiento farmacológico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Complicaciones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Ideas clave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3400" dirty="0">
                <a:solidFill>
                  <a:schemeClr val="bg1"/>
                </a:solidFill>
              </a:rPr>
              <a:t>TOS AGUDA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Diagnóstico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Tratamiento</a:t>
            </a:r>
          </a:p>
          <a:p>
            <a:pPr lvl="2" algn="just">
              <a:lnSpc>
                <a:spcPct val="110000"/>
              </a:lnSpc>
            </a:pPr>
            <a:r>
              <a:rPr lang="es-ES" sz="2300" dirty="0">
                <a:solidFill>
                  <a:schemeClr val="bg1"/>
                </a:solidFill>
              </a:rPr>
              <a:t>Intervenciones no farmacológicas</a:t>
            </a:r>
          </a:p>
          <a:p>
            <a:pPr lvl="2" algn="just">
              <a:lnSpc>
                <a:spcPct val="110000"/>
              </a:lnSpc>
            </a:pPr>
            <a:r>
              <a:rPr lang="es-ES" sz="2300" dirty="0">
                <a:solidFill>
                  <a:schemeClr val="bg1"/>
                </a:solidFill>
              </a:rPr>
              <a:t>Tratamiento farmacológico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700" dirty="0">
                <a:solidFill>
                  <a:schemeClr val="bg1"/>
                </a:solidFill>
              </a:rPr>
              <a:t>Ideas clave</a:t>
            </a:r>
          </a:p>
          <a:p>
            <a:pPr marL="342900" indent="-342900" algn="just">
              <a:lnSpc>
                <a:spcPct val="110000"/>
              </a:lnSpc>
            </a:pPr>
            <a:endParaRPr lang="es-ES" sz="26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TOS AGUDA. Tratamiento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77752" y="1107533"/>
            <a:ext cx="10814929" cy="52506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solidFill>
                  <a:srgbClr val="4E9EBA"/>
                </a:solidFill>
              </a:rPr>
              <a:t>Tratamiento farmacológico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Antitusivos</a:t>
            </a:r>
            <a:r>
              <a:rPr lang="es-ES" sz="2000" dirty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En el caso de que sea estrictamente necesario utilizar un medicamento para la tos, </a:t>
            </a:r>
            <a:r>
              <a:rPr lang="es-ES" sz="1800" b="1" dirty="0" err="1">
                <a:solidFill>
                  <a:srgbClr val="4E9EBA"/>
                </a:solidFill>
              </a:rPr>
              <a:t>dextrometorfano</a:t>
            </a:r>
            <a:r>
              <a:rPr lang="es-ES" sz="1800" dirty="0"/>
              <a:t> sería una opción en &gt;2 años. Personas con metabolización lenta del CYP2D6 pueden experimentar toxicidad a dosis bajas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 AEMPS recomienda </a:t>
            </a:r>
            <a:r>
              <a:rPr lang="es-ES" sz="1800" b="1" dirty="0">
                <a:solidFill>
                  <a:srgbClr val="4E9EBA"/>
                </a:solidFill>
              </a:rPr>
              <a:t>no utilizar codeína </a:t>
            </a:r>
            <a:r>
              <a:rPr lang="es-ES" sz="1800" dirty="0"/>
              <a:t>para el tratamiento de la tos asociada a procesos catarrales en &lt;12 años, ni en población de 12-18 años que presente compromiso de la función respiratoria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Antihistamínicos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En ECA, ni los antihistamínicos ni la combinación antihistamínicos/descongestionantes han sido eficaces para aliviar la tos en niños con resfriado común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Pueden tener efectos adversos como la sedación, excitabilidad paradójica, depresión respiratoria, alucinaciones y mayor riesgo de convulsiones. </a:t>
            </a:r>
            <a:r>
              <a:rPr lang="es-ES" sz="1800" b="1" dirty="0" err="1">
                <a:solidFill>
                  <a:srgbClr val="4E9EBA"/>
                </a:solidFill>
              </a:rPr>
              <a:t>Difenhidramina</a:t>
            </a:r>
            <a:r>
              <a:rPr lang="es-ES" sz="1800" dirty="0"/>
              <a:t> es el medicamento de venta libre más común asociado con la </a:t>
            </a:r>
            <a:r>
              <a:rPr lang="es-ES" sz="1800" b="1" dirty="0">
                <a:solidFill>
                  <a:srgbClr val="4E9EBA"/>
                </a:solidFill>
              </a:rPr>
              <a:t>mortalidad pediátrica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Expectorantes</a:t>
            </a:r>
            <a:r>
              <a:rPr lang="es-ES" sz="2000" dirty="0"/>
              <a:t> </a:t>
            </a:r>
            <a:r>
              <a:rPr lang="es-ES" sz="2000" b="1" dirty="0">
                <a:solidFill>
                  <a:srgbClr val="4E9EBA"/>
                </a:solidFill>
              </a:rPr>
              <a:t>y </a:t>
            </a:r>
            <a:r>
              <a:rPr lang="es-ES" sz="2000" b="1" dirty="0" err="1">
                <a:solidFill>
                  <a:srgbClr val="4E9EBA"/>
                </a:solidFill>
              </a:rPr>
              <a:t>mucolíticos</a:t>
            </a:r>
            <a:r>
              <a:rPr lang="es-ES" sz="2000" dirty="0"/>
              <a:t>: </a:t>
            </a:r>
            <a:r>
              <a:rPr lang="es-ES" sz="1800" dirty="0"/>
              <a:t>no se recomiendan para tratar la tos en niños/as con resfriado común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Ungüentos a base de mentol, alcanfor, eucalipto</a:t>
            </a:r>
            <a:r>
              <a:rPr lang="es-ES" sz="2000" dirty="0"/>
              <a:t>: </a:t>
            </a:r>
            <a:r>
              <a:rPr lang="es-ES" sz="1800" dirty="0"/>
              <a:t>no existe evidencia para recomendar su uso en el tratamiento de la tos en población infantil (en Ficha Técnica está indicado en niños/niñas mayores de 6 años). En población menor de 6 años pueden ser tóxicos si se ingieren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351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9498" y="365125"/>
            <a:ext cx="8379229" cy="732155"/>
          </a:xfrm>
        </p:spPr>
        <p:txBody>
          <a:bodyPr>
            <a:norm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TOS AGUDA: 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Ideas clave 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745995" y="1282243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La tos aguda generalmente se resuelve en 7-10 días cuando es causada por una infección del tracto respiratorio superior, como el resfriado común.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No está recomendado el tratamiento farmacológico para la tos.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No se ha demostrado que los fármacos OTC para la tos sean más eficaces que placebo y los compuestos por varios principios activos pueden aumentar el riesgo de intoxicación en pacientes pediátricos.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La miel puede ayudar a reducir la frecuencia y gravedad de la tos en mayores de 1 año; los caramelos para la tos se pueden utilizar a partir de los 5-6 años.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933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  <a:b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400" dirty="0">
                <a:hlinkClick r:id="rId3"/>
              </a:rPr>
              <a:t>https://www.euskadi.eus/contenidos/informacion/cevime_infac_2026/es_def/INFAC_Vol_34_n-2_estrenimiento-y-tos-en-pediatria.pdf</a:t>
            </a:r>
            <a:endParaRPr lang="es-ES" sz="1400" dirty="0"/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INTRODUCCIÓN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10092842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r>
              <a:rPr lang="es-ES" sz="2000" dirty="0"/>
              <a:t>Estreñimiento funcional (EF) y tos aguda: </a:t>
            </a:r>
            <a:r>
              <a:rPr lang="es-ES" sz="2000" b="1" dirty="0">
                <a:solidFill>
                  <a:srgbClr val="4E9EBA"/>
                </a:solidFill>
              </a:rPr>
              <a:t>procesos leves </a:t>
            </a:r>
            <a:r>
              <a:rPr lang="es-ES" sz="2000" b="1" dirty="0" err="1">
                <a:solidFill>
                  <a:srgbClr val="4E9EBA"/>
                </a:solidFill>
              </a:rPr>
              <a:t>autolimitados</a:t>
            </a:r>
            <a:r>
              <a:rPr lang="es-ES" sz="2000" b="1" dirty="0">
                <a:solidFill>
                  <a:srgbClr val="4E9EBA"/>
                </a:solidFill>
              </a:rPr>
              <a:t> (PLA) </a:t>
            </a:r>
            <a:r>
              <a:rPr lang="es-ES" sz="2000" dirty="0"/>
              <a:t>que tienden a resolverse espontáneamente. Hay que descartar otras patologías concomitantes u otros criterios agravantes de salud que puedan requerir derivar a otros niveles asistenciales. </a:t>
            </a:r>
          </a:p>
          <a:p>
            <a:r>
              <a:rPr lang="es-ES" sz="2000" dirty="0"/>
              <a:t>En los PLA no siempre está indicado el tratamiento farmacológico. Su manejo debe enfocarse fundamentalmente en la educación sanitaria, en el autocuidado y en evitar </a:t>
            </a:r>
            <a:r>
              <a:rPr lang="es-ES" sz="2000" dirty="0" err="1"/>
              <a:t>medicalizar</a:t>
            </a:r>
            <a:r>
              <a:rPr lang="es-ES" sz="2000" dirty="0"/>
              <a:t> el proceso</a:t>
            </a:r>
            <a:r>
              <a:rPr lang="es-ES" dirty="0"/>
              <a:t>.</a:t>
            </a:r>
          </a:p>
          <a:p>
            <a:r>
              <a:rPr lang="es-ES" sz="2000" dirty="0"/>
              <a:t>Los </a:t>
            </a:r>
            <a:r>
              <a:rPr lang="es-ES" sz="2000" b="1" dirty="0">
                <a:solidFill>
                  <a:srgbClr val="4E9EBA"/>
                </a:solidFill>
              </a:rPr>
              <a:t>protocolos PLA </a:t>
            </a:r>
            <a:r>
              <a:rPr lang="es-ES" sz="2000" dirty="0"/>
              <a:t>para pediatría de Osakidetza pueden ser una herramienta útil para el abordaje multidisciplinar de dichos procesos </a:t>
            </a:r>
            <a:r>
              <a:rPr lang="es-ES" sz="2000" u="sng" dirty="0"/>
              <a:t>(</a:t>
            </a:r>
            <a:r>
              <a:rPr lang="es-ES" sz="2000" b="1" dirty="0">
                <a:solidFill>
                  <a:srgbClr val="4E9EBA"/>
                </a:solidFill>
                <a:hlinkClick r:id="rId2"/>
              </a:rPr>
              <a:t>enlace a PLA</a:t>
            </a:r>
            <a:r>
              <a:rPr lang="es-ES" sz="2000" u="sng" dirty="0"/>
              <a:t>)</a:t>
            </a:r>
            <a:endParaRPr lang="es-ES" sz="2000" dirty="0"/>
          </a:p>
          <a:p>
            <a:r>
              <a:rPr lang="es-ES" sz="2000" dirty="0"/>
              <a:t>El presente número tiene como objetivo revisar de forma más detallada las características del tratamiento del estreñimiento y de la tos aguda.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ESTREÑIMIENTO. Introducción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330842" cy="47926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solidFill>
                  <a:srgbClr val="4E9EBA"/>
                </a:solidFill>
              </a:rPr>
              <a:t>Origen funcional </a:t>
            </a:r>
            <a:r>
              <a:rPr lang="es-ES" sz="2000" dirty="0"/>
              <a:t>en más del 90% de los casos. Un 5-10% ligado a causas orgánicas (alteraciones anatómicas, neurológicas, musculares o anomalías en el mecanismo </a:t>
            </a:r>
            <a:r>
              <a:rPr lang="es-ES" sz="2000" dirty="0" err="1"/>
              <a:t>defecatorio</a:t>
            </a:r>
            <a:r>
              <a:rPr lang="es-ES" sz="2000" dirty="0"/>
              <a:t>) que requieren tratamientos médicos o quirúrgicos específicos.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Prevalencia</a:t>
            </a:r>
            <a:r>
              <a:rPr lang="es-ES" sz="2000" dirty="0"/>
              <a:t> en Europa de EF : 8,17% en &lt;4 años y del 11,39% en el grupo de 4 a 18 años, sin diferencias entre sexos. En España del 16,1%.</a:t>
            </a:r>
          </a:p>
          <a:p>
            <a:r>
              <a:rPr lang="es-ES" sz="2000" dirty="0"/>
              <a:t>Síntoma caracterizado por un </a:t>
            </a:r>
            <a:r>
              <a:rPr lang="es-ES" sz="2000" b="1" dirty="0">
                <a:solidFill>
                  <a:srgbClr val="4E9EBA"/>
                </a:solidFill>
              </a:rPr>
              <a:t>retraso o dificultad en la defecación</a:t>
            </a:r>
            <a:r>
              <a:rPr lang="es-ES" sz="2000" dirty="0"/>
              <a:t>, asociado a </a:t>
            </a:r>
            <a:r>
              <a:rPr lang="es-ES" sz="2000" b="1" dirty="0">
                <a:solidFill>
                  <a:srgbClr val="4E9EBA"/>
                </a:solidFill>
              </a:rPr>
              <a:t>malestar</a:t>
            </a:r>
            <a:r>
              <a:rPr lang="es-ES" sz="2000" dirty="0"/>
              <a:t> en el paciente.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Factores desencadenantes </a:t>
            </a:r>
            <a:r>
              <a:rPr lang="es-ES" sz="2000" dirty="0"/>
              <a:t>frecuentes: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Cambio de lactancia materna a fórmula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Inicio alimentación complementaria o de la leche de vaca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Inicio en los hábitos </a:t>
            </a:r>
            <a:r>
              <a:rPr lang="es-ES" sz="2000" dirty="0" err="1"/>
              <a:t>defecatorios</a:t>
            </a:r>
            <a:r>
              <a:rPr lang="es-ES" sz="2000" dirty="0"/>
              <a:t> tras la retirada del pañal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Inicio escolar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Experiencias dolorosas previas a la expulsión de heces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847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00362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FUNCIONAL. Diagnóstico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437846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Diagnóstico basado en: </a:t>
            </a:r>
          </a:p>
          <a:p>
            <a:pPr lvl="1"/>
            <a:r>
              <a:rPr lang="es-ES" sz="2000" b="1" dirty="0">
                <a:solidFill>
                  <a:srgbClr val="4E9EBA"/>
                </a:solidFill>
              </a:rPr>
              <a:t>historia clínica: </a:t>
            </a:r>
            <a:r>
              <a:rPr lang="es-ES" sz="2000" dirty="0"/>
              <a:t>momento de eliminación del meconio, frecuencia y consistencia de las heces -Escalas Bristol y </a:t>
            </a:r>
            <a:r>
              <a:rPr lang="es-ES" sz="2000" dirty="0" err="1"/>
              <a:t>Amsterdam</a:t>
            </a:r>
            <a:r>
              <a:rPr lang="es-ES" sz="2000" dirty="0"/>
              <a:t>-, edad de comienzo, historia dietética, antecedentes familiares, medicación…     y  </a:t>
            </a:r>
          </a:p>
          <a:p>
            <a:pPr lvl="1"/>
            <a:r>
              <a:rPr lang="es-ES" sz="2000" b="1" dirty="0">
                <a:solidFill>
                  <a:srgbClr val="4E9EBA"/>
                </a:solidFill>
              </a:rPr>
              <a:t>exploración física: </a:t>
            </a:r>
            <a:r>
              <a:rPr lang="es-ES" sz="2000" dirty="0"/>
              <a:t>valoración de estado general y nutricional, palpación abdominal…</a:t>
            </a:r>
          </a:p>
          <a:p>
            <a:r>
              <a:rPr lang="es-ES" sz="2000" dirty="0"/>
              <a:t>Se establece cuando se cumplen los </a:t>
            </a:r>
            <a:r>
              <a:rPr lang="es-ES" sz="2000" b="1" dirty="0">
                <a:solidFill>
                  <a:srgbClr val="4E9EBA"/>
                </a:solidFill>
              </a:rPr>
              <a:t>criterios diagnósticos Roma IV.</a:t>
            </a:r>
          </a:p>
          <a:p>
            <a:r>
              <a:rPr lang="es-ES" sz="2000" dirty="0"/>
              <a:t>En la mayoría de las ocasiones </a:t>
            </a:r>
            <a:r>
              <a:rPr lang="es-ES" sz="2000" b="1" dirty="0">
                <a:solidFill>
                  <a:srgbClr val="4E9EBA"/>
                </a:solidFill>
              </a:rPr>
              <a:t>no es necesaria ninguna prueba complementaria</a:t>
            </a:r>
            <a:r>
              <a:rPr lang="es-ES" sz="2000" dirty="0"/>
              <a:t>.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Signos de alarma</a:t>
            </a:r>
            <a:r>
              <a:rPr lang="es-ES" sz="2000" dirty="0"/>
              <a:t>: inicio neonatal, retraso eliminación meconio &gt;48h, Hª familiar de enfermedad de </a:t>
            </a:r>
            <a:r>
              <a:rPr lang="es-ES" sz="2000" dirty="0" err="1"/>
              <a:t>Hirschprung</a:t>
            </a:r>
            <a:r>
              <a:rPr lang="es-ES" sz="2000" dirty="0"/>
              <a:t>, escasa ganancia ponderal, distensión abdominal, vómitos, alteraciones neurológicas, mala respuesta al tratamiento…</a:t>
            </a:r>
          </a:p>
          <a:p>
            <a:r>
              <a:rPr lang="es-ES" sz="2000" dirty="0"/>
              <a:t>Diagnóstico diferencial: </a:t>
            </a:r>
            <a:r>
              <a:rPr lang="es-ES" sz="2000" b="1" dirty="0" err="1">
                <a:solidFill>
                  <a:srgbClr val="4E9EBA"/>
                </a:solidFill>
              </a:rPr>
              <a:t>disquecia</a:t>
            </a:r>
            <a:r>
              <a:rPr lang="es-ES" sz="2000" b="1" dirty="0">
                <a:solidFill>
                  <a:srgbClr val="4E9EBA"/>
                </a:solidFill>
              </a:rPr>
              <a:t> del lactante. </a:t>
            </a:r>
            <a:r>
              <a:rPr lang="es-ES" sz="2000" dirty="0"/>
              <a:t>Trastorno funcional en lactantes &lt; de 6-9 meses caracterizado por episodios de al menos 10 minutos de llanto y esfuerzo antes de la emisión de heces blandas y ausencia de otros problemas de salud. Resolución espontánea. no precisa tratamiento.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271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9923" y="365125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FUNCIONAL. Tratamiento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410510" y="1393371"/>
            <a:ext cx="9795753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Los objetivos son: </a:t>
            </a:r>
          </a:p>
          <a:p>
            <a:pPr lvl="1"/>
            <a:r>
              <a:rPr lang="es-ES" sz="2000" dirty="0"/>
              <a:t>corregir la </a:t>
            </a:r>
            <a:r>
              <a:rPr lang="es-ES" sz="2000" b="1" dirty="0" err="1">
                <a:solidFill>
                  <a:srgbClr val="4E9EBA"/>
                </a:solidFill>
              </a:rPr>
              <a:t>impactación</a:t>
            </a:r>
            <a:r>
              <a:rPr lang="es-ES" sz="2000" b="1" dirty="0">
                <a:solidFill>
                  <a:srgbClr val="4E9EBA"/>
                </a:solidFill>
              </a:rPr>
              <a:t> fecal</a:t>
            </a:r>
            <a:r>
              <a:rPr lang="es-ES" sz="2000" dirty="0"/>
              <a:t>, si existe, </a:t>
            </a:r>
          </a:p>
          <a:p>
            <a:pPr lvl="1"/>
            <a:r>
              <a:rPr lang="es-ES" sz="2000" b="1" dirty="0">
                <a:solidFill>
                  <a:srgbClr val="4E9EBA"/>
                </a:solidFill>
              </a:rPr>
              <a:t>tratamiento de mantenimiento</a:t>
            </a:r>
            <a:r>
              <a:rPr lang="es-ES" sz="2000" dirty="0"/>
              <a:t>, cuyo fin es la normalización del ritmo intestinal,</a:t>
            </a:r>
          </a:p>
          <a:p>
            <a:pPr lvl="1"/>
            <a:r>
              <a:rPr lang="es-ES" sz="2000" dirty="0"/>
              <a:t>la </a:t>
            </a:r>
            <a:r>
              <a:rPr lang="es-ES" sz="2000" b="1" dirty="0">
                <a:solidFill>
                  <a:srgbClr val="4E9EBA"/>
                </a:solidFill>
              </a:rPr>
              <a:t>educación del niño/a y de la familia </a:t>
            </a:r>
            <a:r>
              <a:rPr lang="es-ES" sz="2000" dirty="0"/>
              <a:t>para comprender la fisiopatología del estreñimiento y adoptar unos hábitos dietéticos y </a:t>
            </a:r>
            <a:r>
              <a:rPr lang="es-ES" sz="2000" dirty="0" err="1"/>
              <a:t>defecatorios</a:t>
            </a:r>
            <a:r>
              <a:rPr lang="es-ES" sz="2000" dirty="0"/>
              <a:t> adecuados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Instauración debe ser precoz</a:t>
            </a:r>
            <a:r>
              <a:rPr lang="es-ES" sz="2000" dirty="0"/>
              <a:t>, para evitar el estreñimiento crónico y sus complicaciones.</a:t>
            </a:r>
          </a:p>
          <a:p>
            <a:r>
              <a:rPr lang="es-ES" sz="2000" dirty="0"/>
              <a:t>Debe centrarse tanto en el </a:t>
            </a:r>
            <a:r>
              <a:rPr lang="es-ES" sz="2000" b="1" dirty="0">
                <a:solidFill>
                  <a:srgbClr val="4E9EBA"/>
                </a:solidFill>
              </a:rPr>
              <a:t>aspecto farmacológico </a:t>
            </a:r>
            <a:r>
              <a:rPr lang="es-ES" sz="2000" dirty="0"/>
              <a:t>como en mantener unos </a:t>
            </a:r>
            <a:r>
              <a:rPr lang="es-ES" sz="2000" b="1" dirty="0">
                <a:solidFill>
                  <a:srgbClr val="4E9EBA"/>
                </a:solidFill>
              </a:rPr>
              <a:t>hábitos dietéticos y conductuales</a:t>
            </a:r>
            <a:r>
              <a:rPr lang="es-ES" sz="2000" dirty="0"/>
              <a:t> adecuados.</a:t>
            </a:r>
            <a:endParaRPr lang="es-ES" sz="2000" b="1" dirty="0">
              <a:solidFill>
                <a:srgbClr val="4E9EBA"/>
              </a:solidFill>
            </a:endParaRPr>
          </a:p>
          <a:p>
            <a:r>
              <a:rPr lang="es-ES" sz="2000" dirty="0"/>
              <a:t>No se deben usar las medidas dietéticas solas como primera línea de tratamiento.</a:t>
            </a:r>
          </a:p>
          <a:p>
            <a:r>
              <a:rPr lang="es-ES" sz="2000" dirty="0"/>
              <a:t>Iniciar el tratamiento explicando los factores implicados en el desarrollo y mantenimiento del estreñimiento. El fin es </a:t>
            </a:r>
            <a:r>
              <a:rPr lang="es-ES" sz="2000" b="1" dirty="0">
                <a:solidFill>
                  <a:srgbClr val="4E9EBA"/>
                </a:solidFill>
              </a:rPr>
              <a:t>trasmitir confianza, tranquilidad y consensuar medidas terapéuticas</a:t>
            </a:r>
            <a:r>
              <a:rPr lang="es-ES" sz="2000" dirty="0"/>
              <a:t> con el niño/a y la familia para conseguir una </a:t>
            </a:r>
            <a:r>
              <a:rPr lang="es-ES" sz="2000" b="1" dirty="0">
                <a:solidFill>
                  <a:srgbClr val="4E9EBA"/>
                </a:solidFill>
              </a:rPr>
              <a:t>buena adherencia al tratamiento</a:t>
            </a:r>
            <a:r>
              <a:rPr lang="es-ES" sz="2000" dirty="0"/>
              <a:t>, que puede prolongarse durante meses.</a:t>
            </a:r>
          </a:p>
          <a:p>
            <a:pPr lvl="1"/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552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9923" y="365125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FUNCIONAL. Tratamiento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7859" y="1134020"/>
            <a:ext cx="8677867" cy="5115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99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Intervenciones no farmacológicas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097280"/>
            <a:ext cx="9583761" cy="5088718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solidFill>
                  <a:srgbClr val="4E9EBA"/>
                </a:solidFill>
              </a:rPr>
              <a:t>Medidas dietéticas</a:t>
            </a:r>
          </a:p>
          <a:p>
            <a:pPr lvl="1"/>
            <a:r>
              <a:rPr lang="es-ES" sz="2000" dirty="0"/>
              <a:t>Fase de </a:t>
            </a:r>
            <a:r>
              <a:rPr lang="es-ES" sz="2000" dirty="0" err="1"/>
              <a:t>desimpactación</a:t>
            </a:r>
            <a:r>
              <a:rPr lang="es-ES" sz="2000" dirty="0"/>
              <a:t>: se recomienda dieta baja o ausente en fibra. Asegurar adecuada ingesta de agua para favorecer una consistencia blanda de las heces.</a:t>
            </a:r>
          </a:p>
          <a:p>
            <a:pPr lvl="1"/>
            <a:r>
              <a:rPr lang="es-ES" sz="2000" dirty="0"/>
              <a:t>Tras la resolución de la </a:t>
            </a:r>
            <a:r>
              <a:rPr lang="es-ES" sz="2000" dirty="0" err="1"/>
              <a:t>impactación</a:t>
            </a:r>
            <a:r>
              <a:rPr lang="es-ES" sz="2000" dirty="0"/>
              <a:t>: instauración progresiva de dieta rica en fibra. No hay evidencia para el uso de suplementos de fibra.  </a:t>
            </a:r>
          </a:p>
          <a:p>
            <a:pPr lvl="1"/>
            <a:r>
              <a:rPr lang="es-ES" sz="2000" dirty="0"/>
              <a:t>Los niños/as con estreñimiento deben tomar una dieta equilibrada rica en frutas, verduras y legumbres. La ingesta recomendada de fibra puede calcularse según la fórmula edad en años + 5-10 g/día.</a:t>
            </a:r>
          </a:p>
          <a:p>
            <a:pPr lvl="1"/>
            <a:r>
              <a:rPr lang="es-ES" sz="2000" dirty="0"/>
              <a:t>No existe evidencia de que el uso de prebióticos y </a:t>
            </a:r>
            <a:r>
              <a:rPr lang="es-ES" sz="2000" dirty="0" err="1"/>
              <a:t>probióticos</a:t>
            </a:r>
            <a:r>
              <a:rPr lang="es-ES" sz="2000" dirty="0"/>
              <a:t> sea efectivo en el estreñimiento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solidFill>
                  <a:srgbClr val="4E9EBA"/>
                </a:solidFill>
              </a:rPr>
              <a:t>Educación</a:t>
            </a:r>
          </a:p>
          <a:p>
            <a:pPr lvl="1"/>
            <a:r>
              <a:rPr lang="es-ES" sz="2000" dirty="0"/>
              <a:t>Incluir un programa de </a:t>
            </a:r>
            <a:r>
              <a:rPr lang="es-ES" sz="2000" b="1" dirty="0">
                <a:solidFill>
                  <a:srgbClr val="4E9EBA"/>
                </a:solidFill>
              </a:rPr>
              <a:t>entrenamiento del hábito </a:t>
            </a:r>
            <a:r>
              <a:rPr lang="es-ES" sz="2000" b="1" dirty="0" err="1">
                <a:solidFill>
                  <a:srgbClr val="4E9EBA"/>
                </a:solidFill>
              </a:rPr>
              <a:t>defecatorio</a:t>
            </a:r>
            <a:r>
              <a:rPr lang="es-ES" sz="2000" b="1" dirty="0">
                <a:solidFill>
                  <a:srgbClr val="4E9EBA"/>
                </a:solidFill>
              </a:rPr>
              <a:t>,</a:t>
            </a:r>
            <a:r>
              <a:rPr lang="es-ES" sz="2000" dirty="0"/>
              <a:t> base del éxito del tratamiento a largo plazo. </a:t>
            </a:r>
          </a:p>
          <a:p>
            <a:pPr lvl="1"/>
            <a:r>
              <a:rPr lang="es-ES" sz="2000" dirty="0"/>
              <a:t>Si se presenta EF durante el entrenamiento del hábito </a:t>
            </a:r>
            <a:r>
              <a:rPr lang="es-ES" sz="2000" dirty="0" err="1"/>
              <a:t>defecatorio</a:t>
            </a:r>
            <a:r>
              <a:rPr lang="es-ES" sz="2000" dirty="0"/>
              <a:t>, éste debe interrumpirse temporalmente. Reanudarse cuando el niño/a tenga un patrón de deposiciones normal y no se resista a sentarse en el inodoro </a:t>
            </a:r>
            <a:endParaRPr lang="es-ES" sz="2000" b="1" dirty="0">
              <a:solidFill>
                <a:srgbClr val="4E9EBA"/>
              </a:solidFill>
            </a:endParaRPr>
          </a:p>
          <a:p>
            <a:endParaRPr lang="es-ES" sz="2000" b="1" dirty="0">
              <a:solidFill>
                <a:srgbClr val="4E9EBA"/>
              </a:solidFill>
            </a:endParaRPr>
          </a:p>
          <a:p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442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ESTREÑIMIENTO FUNCIONAL.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Tratamiento farmacológico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989654" y="1099916"/>
            <a:ext cx="10605634" cy="50887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/>
              <a:t>Se estructura en dos etapas: </a:t>
            </a:r>
            <a:r>
              <a:rPr lang="es-ES" sz="2000" b="1" dirty="0" err="1">
                <a:solidFill>
                  <a:srgbClr val="4E9EBA"/>
                </a:solidFill>
              </a:rPr>
              <a:t>desimpactación</a:t>
            </a:r>
            <a:r>
              <a:rPr lang="es-ES" sz="2000" dirty="0"/>
              <a:t> y </a:t>
            </a:r>
            <a:r>
              <a:rPr lang="es-ES" sz="2000" b="1" dirty="0">
                <a:solidFill>
                  <a:srgbClr val="4E9EBA"/>
                </a:solidFill>
              </a:rPr>
              <a:t>mantenimiento</a:t>
            </a:r>
            <a:r>
              <a:rPr lang="es-ES" sz="2000" dirty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Desimpactación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(eliminación del acúmulo de heces duras y voluminosas, retenidas en recto y tramo final de intestino grueso con dificultad para su eliminación espontánea) </a:t>
            </a:r>
          </a:p>
          <a:p>
            <a:r>
              <a:rPr lang="es-ES" sz="2000" dirty="0"/>
              <a:t>Imprescindible para que el tratamiento sea efectivo. Uno de los principales motivos de fracaso es la </a:t>
            </a:r>
            <a:r>
              <a:rPr lang="es-ES" sz="2000" b="1" dirty="0">
                <a:solidFill>
                  <a:srgbClr val="4E9EBA"/>
                </a:solidFill>
              </a:rPr>
              <a:t>no realización de la </a:t>
            </a:r>
            <a:r>
              <a:rPr lang="es-ES" sz="2000" b="1" dirty="0" err="1">
                <a:solidFill>
                  <a:srgbClr val="4E9EBA"/>
                </a:solidFill>
              </a:rPr>
              <a:t>desimpactación</a:t>
            </a:r>
            <a:r>
              <a:rPr lang="es-ES" sz="2000" b="1" dirty="0">
                <a:solidFill>
                  <a:srgbClr val="4E9EBA"/>
                </a:solidFill>
              </a:rPr>
              <a:t> previa </a:t>
            </a:r>
            <a:r>
              <a:rPr lang="es-ES" sz="1600" dirty="0"/>
              <a:t>(puede presentarse hasta en el 75% de los casos de EF).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Polietilenglicol</a:t>
            </a:r>
            <a:r>
              <a:rPr lang="es-ES" sz="2000" b="1" dirty="0">
                <a:solidFill>
                  <a:srgbClr val="4E9EBA"/>
                </a:solidFill>
              </a:rPr>
              <a:t> (PEG) con o sin electrolitos</a:t>
            </a:r>
            <a:r>
              <a:rPr lang="es-ES" sz="2000" dirty="0"/>
              <a:t> </a:t>
            </a:r>
            <a:r>
              <a:rPr lang="es-ES" sz="2000" b="1" dirty="0">
                <a:solidFill>
                  <a:srgbClr val="4E9EBA"/>
                </a:solidFill>
              </a:rPr>
              <a:t>vía oral</a:t>
            </a:r>
            <a:r>
              <a:rPr lang="es-ES" sz="2000" dirty="0"/>
              <a:t>, máximo de 6-7 días, es el fármaco de elección. Puede producir aumento de la incontinencia fecal.</a:t>
            </a:r>
          </a:p>
          <a:p>
            <a:r>
              <a:rPr lang="es-ES" sz="2000" dirty="0"/>
              <a:t>Si fracaso con PEG: agregar un </a:t>
            </a:r>
            <a:r>
              <a:rPr lang="es-ES" sz="2000" b="1" dirty="0">
                <a:solidFill>
                  <a:srgbClr val="4E9EBA"/>
                </a:solidFill>
              </a:rPr>
              <a:t>laxante estimulante </a:t>
            </a:r>
            <a:r>
              <a:rPr lang="es-ES" sz="2000" dirty="0"/>
              <a:t>(</a:t>
            </a:r>
            <a:r>
              <a:rPr lang="es-ES" sz="2000" dirty="0" err="1"/>
              <a:t>bisacodilo</a:t>
            </a:r>
            <a:r>
              <a:rPr lang="es-ES" sz="2000" dirty="0"/>
              <a:t>, </a:t>
            </a:r>
            <a:r>
              <a:rPr lang="es-ES" sz="2000" dirty="0" err="1"/>
              <a:t>senósidos</a:t>
            </a:r>
            <a:r>
              <a:rPr lang="es-ES" sz="2000" dirty="0"/>
              <a:t> y </a:t>
            </a:r>
            <a:r>
              <a:rPr lang="es-ES" sz="2000" dirty="0" err="1"/>
              <a:t>picosulfato</a:t>
            </a:r>
            <a:r>
              <a:rPr lang="es-ES" sz="2000" dirty="0"/>
              <a:t>) durante pocos días.</a:t>
            </a:r>
          </a:p>
          <a:p>
            <a:r>
              <a:rPr lang="es-ES" sz="2000" dirty="0"/>
              <a:t>Si intolerancia a PEG: </a:t>
            </a:r>
            <a:r>
              <a:rPr lang="es-ES" sz="2000" b="1" dirty="0" err="1">
                <a:solidFill>
                  <a:srgbClr val="4E9EBA"/>
                </a:solidFill>
              </a:rPr>
              <a:t>lactulosa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lactitol</a:t>
            </a:r>
            <a:r>
              <a:rPr lang="es-ES" sz="2000" b="1" dirty="0">
                <a:solidFill>
                  <a:srgbClr val="4E9EBA"/>
                </a:solidFill>
              </a:rPr>
              <a:t> y aceite de parafina </a:t>
            </a:r>
            <a:r>
              <a:rPr lang="es-ES" sz="2000" dirty="0"/>
              <a:t>son alternativas. </a:t>
            </a:r>
          </a:p>
          <a:p>
            <a:pPr lvl="1"/>
            <a:r>
              <a:rPr lang="es-ES" sz="1600" dirty="0"/>
              <a:t>El aceite de parafina no debe indicarse en caso de trastornos de la deglución; tampoco debe tomarse en posición acostada ni administrar a niños menores de un año, debido al riesgo de neumonía lipoidea por aspiración. 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Vía rectal</a:t>
            </a:r>
            <a:r>
              <a:rPr lang="es-ES" sz="2000" dirty="0"/>
              <a:t>: reservada para casos en los que la vía oral no a sido eficaz o factible. </a:t>
            </a:r>
          </a:p>
          <a:p>
            <a:pPr lvl="1"/>
            <a:r>
              <a:rPr lang="es-ES" sz="1600" dirty="0"/>
              <a:t>Se prefieren </a:t>
            </a:r>
            <a:r>
              <a:rPr lang="es-ES" sz="1600" b="1" dirty="0">
                <a:solidFill>
                  <a:srgbClr val="4E9EBA"/>
                </a:solidFill>
              </a:rPr>
              <a:t>enemas de suero salino isotónico </a:t>
            </a:r>
            <a:r>
              <a:rPr lang="es-ES" sz="1600" dirty="0"/>
              <a:t>frente a los de fosfatos (para evitar trastornos hidroelectrolíticos, sobre todo en &lt;2 años y cuando se emplean durante &gt;5 días. </a:t>
            </a:r>
          </a:p>
          <a:p>
            <a:pPr lvl="1"/>
            <a:r>
              <a:rPr lang="es-ES" sz="1600" dirty="0"/>
              <a:t>Lactantes: se pueden usar </a:t>
            </a:r>
            <a:r>
              <a:rPr lang="es-ES" sz="1600" b="1" dirty="0">
                <a:solidFill>
                  <a:srgbClr val="4E9EBA"/>
                </a:solidFill>
              </a:rPr>
              <a:t>enemas o supositorios de glicerol</a:t>
            </a:r>
            <a:r>
              <a:rPr lang="es-ES" sz="1600" dirty="0"/>
              <a:t>; si no se observa mejoría, enemas de suero fisiológico</a:t>
            </a:r>
            <a:endParaRPr lang="es-ES" sz="1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45016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130e9fc52ef3013b92e781837b31915a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236537d2d9ef587f26f671eeb249c1ca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9C0450-BEA5-4695-94A4-D41D36B7415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0b9f15-b1e2-4f15-91d0-e063c5ba81ff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f301a845-6ce7-4628-b9f3-e90712a662a6"/>
    <ds:schemaRef ds:uri="1fdafc60-6e87-4fef-9209-278af2a3ac6d"/>
  </ds:schemaRefs>
</ds:datastoreItem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BFFA1C-BDD9-4323-8946-4FF3EB065167}"/>
</file>

<file path=docProps/app.xml><?xml version="1.0" encoding="utf-8"?>
<Properties xmlns="http://schemas.openxmlformats.org/officeDocument/2006/extended-properties" xmlns:vt="http://schemas.openxmlformats.org/officeDocument/2006/docPropsVTypes">
  <TotalTime>3436</TotalTime>
  <Words>2684</Words>
  <Application>Microsoft Office PowerPoint</Application>
  <PresentationFormat>Panorámica</PresentationFormat>
  <Paragraphs>162</Paragraphs>
  <Slides>22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9" baseType="lpstr">
      <vt:lpstr>Arial</vt:lpstr>
      <vt:lpstr>Arial Black</vt:lpstr>
      <vt:lpstr>Calibri</vt:lpstr>
      <vt:lpstr>Calibri Light</vt:lpstr>
      <vt:lpstr>Courier New</vt:lpstr>
      <vt:lpstr>Wingdings</vt:lpstr>
      <vt:lpstr>Tema de Office</vt:lpstr>
      <vt:lpstr>MOTIVOS FRECUENTES DE CONSULTA EN PEDIATRÍA:  ESTREÑIMIENTO Y TOS AGUDA  Vol 34, nº2 2026</vt:lpstr>
      <vt:lpstr>Sumario</vt:lpstr>
      <vt:lpstr>INTRODUCCIÓN</vt:lpstr>
      <vt:lpstr>ESTREÑIMIENTO. Introducción</vt:lpstr>
      <vt:lpstr>ESTREÑIMIENTO FUNCIONAL. Diagnóstico</vt:lpstr>
      <vt:lpstr>ESTREÑIMIENTO FUNCIONAL. Tratamiento</vt:lpstr>
      <vt:lpstr>ESTREÑIMIENTO FUNCIONAL. Tratamiento</vt:lpstr>
      <vt:lpstr>ESTREÑIMIENTO FUNCIONAL.  Intervenciones no farmacológicas</vt:lpstr>
      <vt:lpstr>ESTREÑIMIENTO FUNCIONAL.  Tratamiento farmacológico</vt:lpstr>
      <vt:lpstr>ESTREÑIMIENTO FUNCIONAL.  Tratamiento farmacológico</vt:lpstr>
      <vt:lpstr>ESTREÑIMIENTO FUNCIONAL.  Tratamiento farmacológico</vt:lpstr>
      <vt:lpstr>ESTREÑIMIENTO FUNCIONAL.  Complicaciones</vt:lpstr>
      <vt:lpstr>ESTREÑIMIENTO FUNCIONAL: Ideas clave </vt:lpstr>
      <vt:lpstr>ESTREÑIMIENTO FUNCIONAL: Ideas clave </vt:lpstr>
      <vt:lpstr>TOS AGUDA. Introducción</vt:lpstr>
      <vt:lpstr>TOS AGUDA. Diagnóstico</vt:lpstr>
      <vt:lpstr>TOS AGUDA. Tratamiento</vt:lpstr>
      <vt:lpstr>TOS AGUDA. Tratamiento</vt:lpstr>
      <vt:lpstr>TOS AGUDA. Tratamiento</vt:lpstr>
      <vt:lpstr>TOS AGUDA. Tratamiento</vt:lpstr>
      <vt:lpstr>TOS AGUDA: Ideas clave </vt:lpstr>
      <vt:lpstr>Para más información y bibliografía…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Zuazo Aguillo, Mª Lourdes</cp:lastModifiedBy>
  <cp:revision>285</cp:revision>
  <cp:lastPrinted>2022-02-23T13:38:32Z</cp:lastPrinted>
  <dcterms:created xsi:type="dcterms:W3CDTF">2022-01-18T07:46:55Z</dcterms:created>
  <dcterms:modified xsi:type="dcterms:W3CDTF">2026-03-26T12:47:09Z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